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9"/>
  </p:notesMasterIdLst>
  <p:sldIdLst>
    <p:sldId id="256" r:id="rId2"/>
    <p:sldId id="313" r:id="rId3"/>
    <p:sldId id="257" r:id="rId4"/>
    <p:sldId id="293" r:id="rId5"/>
    <p:sldId id="316" r:id="rId6"/>
    <p:sldId id="317" r:id="rId7"/>
    <p:sldId id="31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Gill Sans MT" panose="020B0502020104020203" pitchFamily="34" charset="0"/>
      <p:regular r:id="rId18"/>
      <p:bold r:id="rId19"/>
      <p:italic r:id="rId20"/>
      <p:boldItalic r:id="rId21"/>
    </p:embeddedFont>
    <p:embeddedFont>
      <p:font typeface="Montserrat Medium" panose="020B060402020202020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7BBDE4-ABF3-4580-91BE-F7DED56D50E9}">
  <a:tblStyle styleId="{407BBDE4-ABF3-4580-91BE-F7DED56D50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abf97621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abf97621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abf97621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abf97621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abf97621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abf97621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abf97621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abf97621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45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67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04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156850" y="2824850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3240750" y="3494150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676350" y="1285513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43783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32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156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2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09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39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986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29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120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241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1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//upload.wikimedia.org/wikipedia/commons/2/25/Henry_Moore%2C_Family_Group_%281950%29.jpg" TargetMode="External"/><Relationship Id="rId7" Type="http://schemas.openxmlformats.org/officeDocument/2006/relationships/hyperlink" Target="//upload.wikimedia.org/wikipedia/commons/2/2d/Edinburgh_Sculpture_Family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hyperlink" Target="//upload.wikimedia.org/wikipedia/commons/0/0d/Tom_Otterness_Immigrant_Family.JPG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//upload.wikimedia.org/wikipedia/commons/b/b1/Escultura_madre_e_hijo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7C568A-812C-4E4E-AB57-97903B129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5" y="181547"/>
            <a:ext cx="5254171" cy="348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49" name="Google Shape;1549;p31"/>
          <p:cNvSpPr/>
          <p:nvPr/>
        </p:nvSpPr>
        <p:spPr>
          <a:xfrm>
            <a:off x="4908370" y="1586707"/>
            <a:ext cx="4002212" cy="3211989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31"/>
          <p:cNvSpPr/>
          <p:nvPr/>
        </p:nvSpPr>
        <p:spPr>
          <a:xfrm>
            <a:off x="4378939" y="1611425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31"/>
          <p:cNvSpPr txBox="1">
            <a:spLocks noGrp="1"/>
          </p:cNvSpPr>
          <p:nvPr>
            <p:ph type="ctrTitle" idx="4294967295"/>
          </p:nvPr>
        </p:nvSpPr>
        <p:spPr>
          <a:xfrm rot="292455">
            <a:off x="4878388" y="2787650"/>
            <a:ext cx="4265612" cy="1338263"/>
          </a:xfrm>
          <a:prstGeom prst="rect">
            <a:avLst/>
          </a:prstGeom>
          <a:ln>
            <a:solidFill>
              <a:srgbClr val="EE000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" dirty="0">
                <a:solidFill>
                  <a:schemeClr val="accent5">
                    <a:lumMod val="75000"/>
                  </a:schemeClr>
                </a:solidFill>
              </a:rPr>
              <a:t>a familia en la escultura</a:t>
            </a:r>
            <a:br>
              <a:rPr lang="en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" sz="2000" dirty="0">
                <a:solidFill>
                  <a:schemeClr val="accent5">
                    <a:lumMod val="75000"/>
                  </a:schemeClr>
                </a:solidFill>
              </a:rPr>
              <a:t>1° básico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3 CuadroTexto">
            <a:extLst>
              <a:ext uri="{FF2B5EF4-FFF2-40B4-BE49-F238E27FC236}">
                <a16:creationId xmlns:a16="http://schemas.microsoft.com/office/drawing/2014/main" id="{F5675FB7-8863-48B1-9B31-292469312160}"/>
              </a:ext>
            </a:extLst>
          </p:cNvPr>
          <p:cNvSpPr txBox="1"/>
          <p:nvPr/>
        </p:nvSpPr>
        <p:spPr>
          <a:xfrm>
            <a:off x="124695" y="3653869"/>
            <a:ext cx="2414364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1050" dirty="0">
                <a:solidFill>
                  <a:schemeClr val="bg1"/>
                </a:solidFill>
                <a:latin typeface="+mn-lt"/>
              </a:rPr>
              <a:t>Barbara </a:t>
            </a:r>
            <a:r>
              <a:rPr lang="es-CL" sz="1050" dirty="0" err="1">
                <a:solidFill>
                  <a:schemeClr val="bg1"/>
                </a:solidFill>
                <a:latin typeface="+mn-lt"/>
              </a:rPr>
              <a:t>Hepworth</a:t>
            </a:r>
            <a:endParaRPr lang="es-ES" sz="105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6B93A7D-55CC-4750-A60C-E7CC2D9CE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771" y="115524"/>
            <a:ext cx="3855299" cy="468497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AB92805-3832-45A8-A8F9-F389CD3DA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616" y="4721416"/>
            <a:ext cx="3461608" cy="422084"/>
          </a:xfrm>
          <a:noFill/>
          <a:ln>
            <a:noFill/>
          </a:ln>
        </p:spPr>
        <p:txBody>
          <a:bodyPr/>
          <a:lstStyle/>
          <a:p>
            <a:r>
              <a:rPr lang="es-CL" sz="1200" b="0" dirty="0">
                <a:solidFill>
                  <a:srgbClr val="EE0000"/>
                </a:solidFill>
              </a:rPr>
              <a:t>Marisol Escobar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69A2271-E371-4808-8C18-0F2324A0DC0A}"/>
              </a:ext>
            </a:extLst>
          </p:cNvPr>
          <p:cNvSpPr txBox="1"/>
          <p:nvPr/>
        </p:nvSpPr>
        <p:spPr>
          <a:xfrm>
            <a:off x="5288986" y="1170884"/>
            <a:ext cx="366362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000" b="1" dirty="0">
                <a:solidFill>
                  <a:srgbClr val="C00000"/>
                </a:solidFill>
              </a:rPr>
              <a:t>Objetivos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dirty="0">
                <a:solidFill>
                  <a:schemeClr val="accent5">
                    <a:lumMod val="75000"/>
                  </a:schemeClr>
                </a:solidFill>
              </a:rPr>
              <a:t>Expresar y crear trabajos de arte a partir de la observación del: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1200" dirty="0">
                <a:solidFill>
                  <a:schemeClr val="accent5">
                    <a:lumMod val="75000"/>
                  </a:schemeClr>
                </a:solidFill>
              </a:rPr>
              <a:t>entorno natural: paisaje, animales y plantas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entorno cultural: vida cotidiana y familiar</a:t>
            </a:r>
            <a:endParaRPr lang="es-ES" sz="1200" dirty="0">
              <a:solidFill>
                <a:schemeClr val="accent5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entorno artístico: obras de arte local, chileno, latinoamericano y del resto del mundo (OA 1)</a:t>
            </a:r>
            <a:endParaRPr lang="es-ES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es-ES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1200" dirty="0">
                <a:solidFill>
                  <a:schemeClr val="accent5">
                    <a:lumMod val="75000"/>
                  </a:schemeClr>
                </a:solidFill>
              </a:rPr>
              <a:t>Observar y comunicar oralmente sus primeras impresiones de lo que sienten y piensan de obras de arte por variados medios. </a:t>
            </a:r>
            <a:r>
              <a:rPr lang="es-ES" sz="1200" b="1" dirty="0">
                <a:solidFill>
                  <a:schemeClr val="accent5">
                    <a:lumMod val="75000"/>
                  </a:schemeClr>
                </a:solidFill>
              </a:rPr>
              <a:t>(OA 4)</a:t>
            </a:r>
            <a:endParaRPr lang="es-E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8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2"/>
          <p:cNvSpPr txBox="1">
            <a:spLocks noGrp="1"/>
          </p:cNvSpPr>
          <p:nvPr>
            <p:ph type="title"/>
          </p:nvPr>
        </p:nvSpPr>
        <p:spPr>
          <a:xfrm>
            <a:off x="4572000" y="81889"/>
            <a:ext cx="4361688" cy="5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</a:rPr>
              <a:t>Actividad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F114085A-DC23-4653-98E8-7B739B4FA185}"/>
              </a:ext>
            </a:extLst>
          </p:cNvPr>
          <p:cNvSpPr txBox="1">
            <a:spLocks/>
          </p:cNvSpPr>
          <p:nvPr/>
        </p:nvSpPr>
        <p:spPr>
          <a:xfrm>
            <a:off x="4562856" y="592789"/>
            <a:ext cx="4370832" cy="4550711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hau Philomene One"/>
              <a:buChar char="●"/>
              <a:defRPr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ES" sz="1400" dirty="0">
                <a:solidFill>
                  <a:schemeClr val="tx1"/>
                </a:solidFill>
                <a:latin typeface="+mn-lt"/>
              </a:rPr>
              <a:t>Observan esculturas de escenas familiares de diferentes artistas,  las describen, y relacionan con su vida diaria a partir de preguntas como:</a:t>
            </a:r>
          </a:p>
          <a:p>
            <a:pPr indent="-137160">
              <a:defRPr/>
            </a:pPr>
            <a:endParaRPr lang="es-CL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¿Qué representan estas esculturas? </a:t>
            </a:r>
          </a:p>
          <a:p>
            <a:pPr indent="-137160">
              <a:defRPr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¿Qué están sintiendo las personas retratadas?</a:t>
            </a:r>
          </a:p>
          <a:p>
            <a:pPr indent="-137160">
              <a:defRPr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¿Cuál de las esculturas le gusta más y por qué?</a:t>
            </a:r>
          </a:p>
          <a:p>
            <a:pPr indent="-137160">
              <a:defRPr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¿Cómo son las familias que aparecen en estas obras? 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¿Se parecen a su familia? ¿por qué? </a:t>
            </a:r>
          </a:p>
          <a:p>
            <a:pPr indent="-137160">
              <a:defRPr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¿Qué sienten cuando piensan en su familia?</a:t>
            </a:r>
          </a:p>
          <a:p>
            <a:pPr indent="-137160">
              <a:defRPr/>
            </a:pP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r>
              <a:rPr lang="es-CL" sz="1400" dirty="0">
                <a:solidFill>
                  <a:schemeClr val="tx1"/>
                </a:solidFill>
                <a:latin typeface="+mn-lt"/>
              </a:rPr>
              <a:t>Al representar una escena familiar por medio de un trabajo de arte, ¿A quiénes incluirían y qué estarían haciendo? 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  <a:p>
            <a:pPr indent="-137160">
              <a:defRPr/>
            </a:pPr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67757D-1BA4-45E0-9FDC-0926CC9BE9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" y="318111"/>
            <a:ext cx="3399083" cy="4507277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FC05D94-D1A9-462F-9F97-8A2282544BD4}"/>
              </a:ext>
            </a:extLst>
          </p:cNvPr>
          <p:cNvSpPr txBox="1"/>
          <p:nvPr/>
        </p:nvSpPr>
        <p:spPr>
          <a:xfrm>
            <a:off x="374573" y="4825388"/>
            <a:ext cx="333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 err="1">
                <a:solidFill>
                  <a:srgbClr val="EE0000"/>
                </a:solidFill>
              </a:rPr>
              <a:t>Duane</a:t>
            </a:r>
            <a:r>
              <a:rPr lang="es-CL" sz="1200" dirty="0">
                <a:solidFill>
                  <a:srgbClr val="EE0000"/>
                </a:solidFill>
              </a:rPr>
              <a:t> Hanson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le:Henry Moore, Family Group (1950).jpg">
            <a:hlinkClick r:id="rId3"/>
            <a:extLst>
              <a:ext uri="{FF2B5EF4-FFF2-40B4-BE49-F238E27FC236}">
                <a16:creationId xmlns:a16="http://schemas.microsoft.com/office/drawing/2014/main" id="{8833B661-B5E7-4C8E-83CA-9D8FAD72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81" y="225104"/>
            <a:ext cx="2233613" cy="337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le:Tom Otterness Immigrant Family.JPG">
            <a:hlinkClick r:id="rId5"/>
            <a:extLst>
              <a:ext uri="{FF2B5EF4-FFF2-40B4-BE49-F238E27FC236}">
                <a16:creationId xmlns:a16="http://schemas.microsoft.com/office/drawing/2014/main" id="{C4D058C4-18FC-48B2-AB91-43085DCA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706" y="233157"/>
            <a:ext cx="3079750" cy="337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Edinburgh Sculpture Family.jpg">
            <a:hlinkClick r:id="rId7"/>
            <a:extLst>
              <a:ext uri="{FF2B5EF4-FFF2-40B4-BE49-F238E27FC236}">
                <a16:creationId xmlns:a16="http://schemas.microsoft.com/office/drawing/2014/main" id="{E0B7A139-5884-477E-96F8-10107E0C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4725" y="233156"/>
            <a:ext cx="2838450" cy="337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6 Rectángulo">
            <a:extLst>
              <a:ext uri="{FF2B5EF4-FFF2-40B4-BE49-F238E27FC236}">
                <a16:creationId xmlns:a16="http://schemas.microsoft.com/office/drawing/2014/main" id="{C706C4D8-3003-4E73-8628-50856B05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74" y="4303220"/>
            <a:ext cx="4321175" cy="7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+mn-lt"/>
              </a:rPr>
              <a:t>¿Qué representan estas esculturas? </a:t>
            </a:r>
            <a:endParaRPr lang="es-ES" altLang="es-ES" sz="1400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+mn-lt"/>
              </a:rPr>
              <a:t>¿Qué están sintiendo las personas retratadas?</a:t>
            </a:r>
            <a:endParaRPr lang="es-ES" altLang="es-ES" sz="1400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+mn-lt"/>
              </a:rPr>
              <a:t>¿Cuál de las esculturas le gusta más y por qué?</a:t>
            </a:r>
            <a:endParaRPr lang="es-ES" altLang="es-ES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169E3A83-DD9E-4E62-8B1B-FCBE007F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151" y="4334077"/>
            <a:ext cx="4321175" cy="52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+mn-lt"/>
              </a:rPr>
              <a:t>¿Cómo son las familias que aparecen en estas obras? </a:t>
            </a:r>
            <a:endParaRPr lang="es-ES" altLang="es-ES" sz="1400" dirty="0">
              <a:solidFill>
                <a:srgbClr val="C0000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+mn-lt"/>
              </a:rPr>
              <a:t>¿Se parecen a su familia? ¿Por qué? </a:t>
            </a:r>
            <a:endParaRPr lang="es-ES" altLang="es-ES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2C5BAA-6549-4903-A94C-B58717CC87FE}"/>
              </a:ext>
            </a:extLst>
          </p:cNvPr>
          <p:cNvSpPr txBox="1"/>
          <p:nvPr/>
        </p:nvSpPr>
        <p:spPr>
          <a:xfrm>
            <a:off x="680483" y="3687848"/>
            <a:ext cx="2227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EE0000"/>
                </a:solidFill>
              </a:rPr>
              <a:t>Henry Moore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F5D93C0-58AF-4E3E-A2FF-396F4B9C6795}"/>
              </a:ext>
            </a:extLst>
          </p:cNvPr>
          <p:cNvSpPr txBox="1"/>
          <p:nvPr/>
        </p:nvSpPr>
        <p:spPr>
          <a:xfrm>
            <a:off x="3581486" y="3671144"/>
            <a:ext cx="2227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EE0000"/>
                </a:solidFill>
              </a:rPr>
              <a:t>Tom </a:t>
            </a:r>
            <a:r>
              <a:rPr lang="es-CL" sz="1200" dirty="0" err="1">
                <a:solidFill>
                  <a:srgbClr val="EE0000"/>
                </a:solidFill>
              </a:rPr>
              <a:t>Otterness</a:t>
            </a:r>
            <a:endParaRPr lang="es-CL" sz="1200" dirty="0">
              <a:solidFill>
                <a:srgbClr val="EE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Rectángulo">
            <a:extLst>
              <a:ext uri="{FF2B5EF4-FFF2-40B4-BE49-F238E27FC236}">
                <a16:creationId xmlns:a16="http://schemas.microsoft.com/office/drawing/2014/main" id="{C706C4D8-3003-4E73-8628-50856B05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993" y="897505"/>
            <a:ext cx="2679434" cy="30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Calibri" panose="020F0502020204030204" pitchFamily="34" charset="0"/>
              </a:rPr>
              <a:t>¿Qué representan estas esculturas?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es-ES" altLang="es-E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Calibri" panose="020F0502020204030204" pitchFamily="34" charset="0"/>
              </a:rPr>
              <a:t>¿Qué están sintiendo las personas retratadas?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s-CL" altLang="es-E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Calibri" panose="020F0502020204030204" pitchFamily="34" charset="0"/>
              </a:rPr>
              <a:t>¿En qué se parecen estas esculturas?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s-CL" altLang="es-E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Calibri" panose="020F0502020204030204" pitchFamily="34" charset="0"/>
              </a:rPr>
              <a:t>¿Cuáles son sus diferencias?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es-ES" altLang="es-ES" sz="14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L" altLang="es-ES" sz="1400" dirty="0">
                <a:solidFill>
                  <a:srgbClr val="C00000"/>
                </a:solidFill>
                <a:latin typeface="Calibri" panose="020F0502020204030204" pitchFamily="34" charset="0"/>
              </a:rPr>
              <a:t>¿Cuál de las esculturas te gusta más y por qué?</a:t>
            </a:r>
            <a:endParaRPr lang="es-ES" altLang="es-ES" sz="1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http://4.bp.blogspot.com/-cHxVzjtCsDY/TuN2vP710LI/AAAAAAAACjU/w0sf2OZETWE/s1600/IMG_3800.JPG">
            <a:extLst>
              <a:ext uri="{FF2B5EF4-FFF2-40B4-BE49-F238E27FC236}">
                <a16:creationId xmlns:a16="http://schemas.microsoft.com/office/drawing/2014/main" id="{13D68F72-CF18-4B09-8599-4BB419F14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4" y="241891"/>
            <a:ext cx="2794000" cy="3960812"/>
          </a:xfrm>
          <a:prstGeom prst="rect">
            <a:avLst/>
          </a:prstGeom>
          <a:ln w="28575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Escultura madre e hijo.JPG">
            <a:hlinkClick r:id="rId4"/>
            <a:extLst>
              <a:ext uri="{FF2B5EF4-FFF2-40B4-BE49-F238E27FC236}">
                <a16:creationId xmlns:a16="http://schemas.microsoft.com/office/drawing/2014/main" id="{5D0C30BC-70D2-49A7-B9BD-D0DD17F9F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573" y="241891"/>
            <a:ext cx="2970213" cy="3960812"/>
          </a:xfrm>
          <a:prstGeom prst="rect">
            <a:avLst/>
          </a:prstGeom>
          <a:ln w="28575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A3C587-382C-4107-94EE-5A9784798BC6}"/>
              </a:ext>
            </a:extLst>
          </p:cNvPr>
          <p:cNvSpPr txBox="1"/>
          <p:nvPr/>
        </p:nvSpPr>
        <p:spPr>
          <a:xfrm>
            <a:off x="903383" y="4202702"/>
            <a:ext cx="175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EE0000"/>
                </a:solidFill>
              </a:rPr>
              <a:t>Laura </a:t>
            </a:r>
            <a:r>
              <a:rPr lang="es-CL" sz="1200" dirty="0" err="1">
                <a:solidFill>
                  <a:srgbClr val="EE0000"/>
                </a:solidFill>
              </a:rPr>
              <a:t>Rodig</a:t>
            </a:r>
            <a:endParaRPr lang="es-CL" sz="1200" dirty="0">
              <a:solidFill>
                <a:srgbClr val="EE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CEBF16-A32F-4D76-ADB3-1CD8E520186A}"/>
              </a:ext>
            </a:extLst>
          </p:cNvPr>
          <p:cNvSpPr txBox="1"/>
          <p:nvPr/>
        </p:nvSpPr>
        <p:spPr>
          <a:xfrm>
            <a:off x="7022085" y="4202703"/>
            <a:ext cx="17581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1200" dirty="0">
                <a:solidFill>
                  <a:srgbClr val="EE0000"/>
                </a:solidFill>
              </a:rPr>
              <a:t>Fernando Botero</a:t>
            </a:r>
          </a:p>
        </p:txBody>
      </p:sp>
    </p:spTree>
    <p:extLst>
      <p:ext uri="{BB962C8B-B14F-4D97-AF65-F5344CB8AC3E}">
        <p14:creationId xmlns:p14="http://schemas.microsoft.com/office/powerpoint/2010/main" val="229347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Rectángulo">
            <a:extLst>
              <a:ext uri="{FF2B5EF4-FFF2-40B4-BE49-F238E27FC236}">
                <a16:creationId xmlns:a16="http://schemas.microsoft.com/office/drawing/2014/main" id="{C706C4D8-3003-4E73-8628-50856B05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00" y="3891863"/>
            <a:ext cx="4389500" cy="7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s-CL" sz="1400" dirty="0">
                <a:solidFill>
                  <a:srgbClr val="C00000"/>
                </a:solidFill>
              </a:rPr>
              <a:t>¿Qué sienten cuando piensan en sus familias?</a:t>
            </a:r>
            <a:endParaRPr lang="es-ES" sz="1400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s-CL" sz="1400" dirty="0">
                <a:solidFill>
                  <a:srgbClr val="C00000"/>
                </a:solidFill>
              </a:rPr>
              <a:t>Si realizaras un trabajo de arte acerca de tu familia, ¿a quiénes incluirían y qué estarían haciendo?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B3E21C-D8BB-43F5-B8E2-BB620A5D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98" y="218406"/>
            <a:ext cx="4389500" cy="2908044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77CD233-6443-4F14-B446-2AAC8786BA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89" y="218406"/>
            <a:ext cx="3927375" cy="46385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D9C2902-51EA-4B1B-8231-99E9788E3149}"/>
              </a:ext>
            </a:extLst>
          </p:cNvPr>
          <p:cNvSpPr txBox="1"/>
          <p:nvPr/>
        </p:nvSpPr>
        <p:spPr>
          <a:xfrm>
            <a:off x="5084589" y="4866501"/>
            <a:ext cx="3927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rgbClr val="EE0000"/>
                </a:solidFill>
              </a:rPr>
              <a:t>Meta </a:t>
            </a:r>
            <a:r>
              <a:rPr lang="es-CL" sz="1200" dirty="0" err="1">
                <a:solidFill>
                  <a:srgbClr val="EE0000"/>
                </a:solidFill>
              </a:rPr>
              <a:t>Warrick</a:t>
            </a:r>
            <a:r>
              <a:rPr lang="es-CL" sz="1200" dirty="0">
                <a:solidFill>
                  <a:srgbClr val="EE0000"/>
                </a:solidFill>
              </a:rPr>
              <a:t> Fuller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3B9B94-8BA9-4869-922D-AC53C869F1B0}"/>
              </a:ext>
            </a:extLst>
          </p:cNvPr>
          <p:cNvSpPr txBox="1"/>
          <p:nvPr/>
        </p:nvSpPr>
        <p:spPr>
          <a:xfrm>
            <a:off x="353399" y="3193881"/>
            <a:ext cx="4389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>
                <a:solidFill>
                  <a:srgbClr val="EE0000"/>
                </a:solidFill>
              </a:rPr>
              <a:t>Jorge Jiménez </a:t>
            </a:r>
            <a:r>
              <a:rPr lang="es-CL" sz="1200" dirty="0" err="1">
                <a:solidFill>
                  <a:srgbClr val="EE0000"/>
                </a:solidFill>
              </a:rPr>
              <a:t>Direida</a:t>
            </a:r>
            <a:endParaRPr lang="es-CL" sz="1200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9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Rectángulo">
            <a:extLst>
              <a:ext uri="{FF2B5EF4-FFF2-40B4-BE49-F238E27FC236}">
                <a16:creationId xmlns:a16="http://schemas.microsoft.com/office/drawing/2014/main" id="{C706C4D8-3003-4E73-8628-50856B053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199" y="2955429"/>
            <a:ext cx="7401185" cy="2514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700"/>
              </a:spcBef>
              <a:defRPr/>
            </a:pPr>
            <a:r>
              <a:rPr lang="es-CL" sz="1400" dirty="0">
                <a:solidFill>
                  <a:srgbClr val="FF0000"/>
                </a:solidFill>
                <a:latin typeface="+mn-lt"/>
              </a:rPr>
              <a:t>Imágenes en :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s-CL" sz="1400" dirty="0">
                <a:solidFill>
                  <a:srgbClr val="FF0000"/>
                </a:solidFill>
                <a:latin typeface="+mn-lt"/>
              </a:rPr>
              <a:t>wikiart.org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s-CL" sz="1400" dirty="0">
                <a:solidFill>
                  <a:srgbClr val="FF0000"/>
                </a:solidFill>
                <a:latin typeface="+mn-lt"/>
              </a:rPr>
              <a:t>wikipedia.org 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s-CL" sz="1400" dirty="0">
                <a:solidFill>
                  <a:srgbClr val="FF0000"/>
                </a:solidFill>
                <a:latin typeface="+mn-lt"/>
              </a:rPr>
              <a:t>slidesgo.com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r>
              <a:rPr lang="es-CL" sz="1400" dirty="0">
                <a:solidFill>
                  <a:srgbClr val="FF0000"/>
                </a:solidFill>
                <a:latin typeface="+mn-lt"/>
              </a:rPr>
              <a:t>https://danforth.framingham.edu/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endParaRPr lang="es-CL" sz="14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endParaRPr lang="es-CL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endParaRPr lang="es-CL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Font typeface="Arial" pitchFamily="34" charset="0"/>
              <a:buChar char="•"/>
              <a:defRPr/>
            </a:pPr>
            <a:endParaRPr lang="es-CL" dirty="0">
              <a:solidFill>
                <a:srgbClr val="FF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985226-DA51-4B7A-A8DF-1859DA24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07" y="637182"/>
            <a:ext cx="7401185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8508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que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que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que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163</TotalTime>
  <Words>347</Words>
  <Application>Microsoft Office PowerPoint</Application>
  <PresentationFormat>Presentación en pantalla (16:9)</PresentationFormat>
  <Paragraphs>56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Gill Sans MT</vt:lpstr>
      <vt:lpstr>Roboto</vt:lpstr>
      <vt:lpstr>Calibri</vt:lpstr>
      <vt:lpstr>Chau Philomene One</vt:lpstr>
      <vt:lpstr>Montserrat Medium</vt:lpstr>
      <vt:lpstr>Corbel</vt:lpstr>
      <vt:lpstr>Paquete</vt:lpstr>
      <vt:lpstr>La familia en la escultura 1° básico</vt:lpstr>
      <vt:lpstr>Marisol Escobar</vt:lpstr>
      <vt:lpstr>Actividad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familia en la escultura 1° básico</dc:title>
  <dc:creator>Carmen Julia  Undurraga Ossa</dc:creator>
  <cp:lastModifiedBy>Carmen Julia Undurraga Ossa</cp:lastModifiedBy>
  <cp:revision>5</cp:revision>
  <dcterms:modified xsi:type="dcterms:W3CDTF">2021-07-30T14:26:54Z</dcterms:modified>
</cp:coreProperties>
</file>