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del Rosario  Alvarez Piraces" initials="MdRA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7837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3970937" y="0"/>
            <a:ext cx="3037837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1EF3FA7-C473-4C86-A7B5-F5F48B6CEEB9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5" y="692145"/>
            <a:ext cx="4619621" cy="34639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01043" y="4387135"/>
            <a:ext cx="5608316" cy="415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8772662"/>
            <a:ext cx="3037837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970937" y="8772662"/>
            <a:ext cx="3037837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6B0BD9E-2119-4C2B-800A-7DB06B84631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6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 txBox="1"/>
          <p:nvPr/>
        </p:nvSpPr>
        <p:spPr>
          <a:xfrm>
            <a:off x="3970937" y="8772662"/>
            <a:ext cx="3037837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F2430F-47C0-4FD4-9352-F8E171FFD3BB}" type="slidenum">
              <a:t>15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56C395-8E69-4F67-9BB0-C1AA458C406E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8EABFD-DC51-4397-A3B1-AC4D64982D6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4446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73CC8-25FB-4F2A-BF38-C4CF4CA6B7C5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97106A-1896-4830-9319-BC2DB651E23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6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D6623E-5988-407F-BA1A-3B60F8C9ACAC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2A962-41B9-454B-A118-2352085CEA7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9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A838DF-CFE5-4915-B8D1-D35B15F7652A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E28272-82B4-44DE-9923-B61E21290E2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5552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7DDFA5-281C-4BF0-B515-840C82D5C85E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70842-2A92-4EAE-BB4E-8B7544BFB91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2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FBF339-1D12-480D-9229-C8D0AABEB0E0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7E2B9E-1A48-4260-824C-2D9D4B5932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87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4C151C-EE54-4DF8-9F68-7D836A0662F4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0438A1-21EC-41B9-A2AD-40A333494FB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35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48572-3B6F-449F-B271-617C75F43800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526C9-F2CD-4B35-A8F3-DA4B7214F52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8132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E9C62-226A-419E-A665-0A142FDE79A2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3055C2-0AE6-4E9B-A3D7-1EDEEE539B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4834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6E0E7-E05D-4946-BF16-77FB2A3306B4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62B49-2B43-4D2F-B6DD-D61785AB0C3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9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421E1B-0A16-4424-AE8B-B9D834EFE153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30A69-028A-4F5C-96DC-1D9713BA56A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89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EFEFE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4FA6B5E-D0F6-4986-8B88-961EE93FF83B}" type="datetime1">
              <a:rPr lang="es-ES"/>
              <a:pPr lvl="0"/>
              <a:t>07/06/2021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446F58A-0400-43A7-BC0F-1BD4D1A16C02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s-E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\\upload.wikimedia.org\wikipedia\commons\d\d0\Paul_Gauguin_144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2" Type="http://schemas.openxmlformats.org/officeDocument/2006/relationships/hyperlink" Target="file:///\\upload.wikimedia.org\wikipedia\commons\6\6b\SelbstPortrait_VG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\\upload.wikimedia.org\wikipedia\commons\8\86\Paul_C&#233;zanne_096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file:///\\upload.wikimedia.org\wikipedia\commons\e\e8\Monet_-_Garten_des_K&#252;nstlers_bei_Vetheuil.jpg" TargetMode="External"/><Relationship Id="rId4" Type="http://schemas.openxmlformats.org/officeDocument/2006/relationships/hyperlink" Target="file:///\\upload.wikimedia.org\wikipedia\commons\f\f7\Vincent_Willem_van_Gogh_108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file:///\\upload.wikimedia.org\wikipedia\commons\3\3e\Camille_Pissarro_01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8/8f/Edouard_Manet_00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8/8f/Edouard_Manet_004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file:///\\upload.wikimedia.org\wikipedia\commons\f\f1\Auguste_Renoir_-_La_Grenouill&#232;re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file:///\\upload.wikimedia.org\wikipedia\commons\4\46\Pierre-Auguste_Renoir_064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file:///\\upload.wikimedia.org\wikipedia\commons\d\dc\Claude_Monet_054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file:///\\upload.wikimedia.org\wikipedia\commons\1\13\Claude_Monet_-_Rouen_Cathedral,_West_Facade,_Sunligh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upload.wikimedia.org\wikipedia\commons\3\3b\Claude_Monet_-_Rouen_Cathedral,_Facade_I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file:///\\upload.wikimedia.org\wikipedia\commons\d\d1\Claude_Monet_-_Rouen_Cathedral,_Facade_(Sunset)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file:///\\upload.wikimedia.org\wikipedia\commons\9\90\Edgar_Germain_Hilaire_Degas_048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hyperlink" Target="file:///\\upload.wikimedia.org\wikipedia\commons\7\74\Edgar_Germain_Hilaire_Degas_02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file:///\\upload.wikimedia.org\wikipedia\commons\4\41\Glyptoteket_Degas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\\upload.wikimedia.org\wikipedia\commons\2\24\SpanishDance_c1884-DegasPC20080120-8849A.jp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file:///\\upload.wikimedia.org\wikipedia\commons\7\7c\Glyptoteket_Degas2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file:///\\upload.wikimedia.org\wikipedia\commons\f\f3\Vincent_van_Gogh_(1853-1890)_-_Wheat_Field_with_Crows_(1890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file:///\\upload.wikimedia.org\wikipedia\commons\6\60\Vincent_Willem_van_Gogh_1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upload.wikimedia.org\wikipedia\commons\3\35\Scarpe.jpg" TargetMode="External"/><Relationship Id="rId5" Type="http://schemas.openxmlformats.org/officeDocument/2006/relationships/image" Target="../media/image56.jpeg"/><Relationship Id="rId4" Type="http://schemas.openxmlformats.org/officeDocument/2006/relationships/hyperlink" Target="file:///\\upload.wikimedia.org\wikipedia\commons\5\5f\Van_Gogh_-_Portrait_of_Pere_Tanguy_1887-8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hyperlink" Target="file:///\\upload.wikimedia.org\wikipedia\commons\9\95\Vincent_Van_Gogh_0018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file:///\\upload.wikimedia.org\wikipedia\commons\b\b7\Self-Portrait_in_Front_of_the_Easel17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hyperlink" Target="file:///\\upload.wikimedia.org\wikipedia\commons\6\6b\SelbstPortrait_VG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upload.wikimedia.org\wikipedia\commons\f\f0\VanGogh-self-portrait-with_bandaged_ear.jpg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62.jpeg"/><Relationship Id="rId10" Type="http://schemas.openxmlformats.org/officeDocument/2006/relationships/hyperlink" Target="file:///\\upload.wikimedia.org\wikipedia\commons\f\f7\Vincent_Willem_van_Gogh_108.jpg" TargetMode="External"/><Relationship Id="rId4" Type="http://schemas.openxmlformats.org/officeDocument/2006/relationships/hyperlink" Target="http://upload.wikimedia.org/wikipedia/commons/7/71/Vincent_Willem_van_Gogh_102.jpg" TargetMode="External"/><Relationship Id="rId9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file:///\\upload.wikimedia.org\wikipedia\commons\c\cd\VanGogh-starry_night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file:///\\upload.wikimedia.org\wikipedia\commons\6\65\Paul_Gauguin_03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file:///\\upload.wikimedia.org\wikipedia\commons\3\3c\Paul_Gauguin_04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\\upload.wikimedia.org\wikipedia\commons\d\d0\Paul_Gauguin_14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file:///\\upload.wikimedia.org\wikipedia\commons\d\d2\Paul_C&#233;zanne_107.jpg" TargetMode="External"/><Relationship Id="rId7" Type="http://schemas.openxmlformats.org/officeDocument/2006/relationships/hyperlink" Target="file:///\\upload.wikimedia.org\wikipedia\commons\8\86\Paul_C&#233;zanne_096.jpg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hyperlink" Target="file:///\\upload.wikimedia.org\wikipedia\commons\d\d2\Paul_C&#233;zanne_112.jpg" TargetMode="External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\\upload.wikimedia.org\wikipedia\commons\0\0f\Monet_-_Haystacks_in_the_late_summ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file:///\\upload.wikimedia.org\wikipedia\commons\0\05\Claude_Monet,_Grainstacks_in_the_Sunlight,_Morning_Effect,_1890,_oil_on_canvas_65_x_100_c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\\upload.wikimedia.org\wikipedia\commons\3\37\Edgar_Germain_Hilaire_Degas_0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file:///\\upload.wikimedia.org\wikipedia\commons\8\85\Pierre-Auguste_Renoir_15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\\upload.wikimedia.org\wikipedia\commons\e\e8\Monet_-_Garten_des_K&#252;nstlers_bei_Vetheui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file:///\\upload.wikimedia.org\wikipedia\commons\3\36\John_Constable_-_Malvern_Hal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\\upload.wikimedia.org\wikipedia\commons\1\12\1882_Manet_Landhaus_in_Rueil_anagori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SelbstPortrait VG2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884971"/>
            <a:ext cx="1623882" cy="1973028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3" name="Picture 6" descr="File:Vincent Willem van Gogh 108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39227" y="4891171"/>
            <a:ext cx="1441963" cy="1967505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Picture 10" descr="File:Paul Cézanne 096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08221" y="4871118"/>
            <a:ext cx="2506781" cy="198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ile:Paul Gauguin 144.jpg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35578" y="4909898"/>
            <a:ext cx="2778038" cy="1948101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1 Título"/>
          <p:cNvSpPr txBox="1">
            <a:spLocks noGrp="1"/>
          </p:cNvSpPr>
          <p:nvPr>
            <p:ph type="ctrTitle"/>
          </p:nvPr>
        </p:nvSpPr>
        <p:spPr>
          <a:xfrm>
            <a:off x="-25511" y="0"/>
            <a:ext cx="8332058" cy="1556793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>
                <a:solidFill>
                  <a:srgbClr val="FFFFFF"/>
                </a:solidFill>
              </a:rPr>
              <a:t>El Impresionismo</a:t>
            </a:r>
          </a:p>
        </p:txBody>
      </p:sp>
      <p:sp>
        <p:nvSpPr>
          <p:cNvPr id="7" name="1 Título"/>
          <p:cNvSpPr txBox="1"/>
          <p:nvPr/>
        </p:nvSpPr>
        <p:spPr>
          <a:xfrm>
            <a:off x="0" y="3373294"/>
            <a:ext cx="8306537" cy="1536603"/>
          </a:xfrm>
          <a:prstGeom prst="rect">
            <a:avLst/>
          </a:prstGeo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El Postimpresionismo</a:t>
            </a:r>
          </a:p>
        </p:txBody>
      </p:sp>
      <p:sp>
        <p:nvSpPr>
          <p:cNvPr id="8" name="3 CuadroTexto"/>
          <p:cNvSpPr txBox="1"/>
          <p:nvPr/>
        </p:nvSpPr>
        <p:spPr>
          <a:xfrm rot="5400013">
            <a:off x="5300123" y="2957796"/>
            <a:ext cx="684380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1" i="0" u="none" strike="noStrike" kern="1200" cap="none" spc="0" baseline="0">
                <a:solidFill>
                  <a:srgbClr val="A6A6A6"/>
                </a:solidFill>
                <a:uFillTx/>
                <a:latin typeface="Calibri"/>
              </a:rPr>
              <a:t>5° Básico</a:t>
            </a:r>
          </a:p>
        </p:txBody>
      </p:sp>
      <p:pic>
        <p:nvPicPr>
          <p:cNvPr id="9" name="Picture 2" descr="File:Monet - Garten des Künstlers bei Vetheuil.jpg">
            <a:hlinkClick r:id="rId10"/>
          </p:cNvPr>
          <p:cNvPicPr>
            <a:picLocks noChangeAspect="1"/>
          </p:cNvPicPr>
          <p:nvPr/>
        </p:nvPicPr>
        <p:blipFill>
          <a:blip r:embed="rId11"/>
          <a:srcRect l="21441" t="35001" b="22560"/>
          <a:stretch>
            <a:fillRect/>
          </a:stretch>
        </p:blipFill>
        <p:spPr>
          <a:xfrm>
            <a:off x="0" y="1553026"/>
            <a:ext cx="2843811" cy="1883069"/>
          </a:xfrm>
          <a:prstGeom prst="rect">
            <a:avLst/>
          </a:prstGeom>
          <a:gradFill>
            <a:gsLst>
              <a:gs pos="0">
                <a:srgbClr val="817D55"/>
              </a:gs>
              <a:gs pos="100000">
                <a:srgbClr val="AAA571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0" name="Picture 2" descr="http://upload.wikimedia.org/wikipedia/commons/0/06/Edouard_Manet_021.jpg"/>
          <p:cNvPicPr>
            <a:picLocks noChangeAspect="1"/>
          </p:cNvPicPr>
          <p:nvPr/>
        </p:nvPicPr>
        <p:blipFill>
          <a:blip r:embed="rId12"/>
          <a:srcRect l="32557" r="18764" b="52038"/>
          <a:stretch>
            <a:fillRect/>
          </a:stretch>
        </p:blipFill>
        <p:spPr>
          <a:xfrm>
            <a:off x="2844798" y="1565653"/>
            <a:ext cx="2370197" cy="1883069"/>
          </a:xfrm>
          <a:prstGeom prst="rect">
            <a:avLst/>
          </a:prstGeom>
          <a:gradFill>
            <a:gsLst>
              <a:gs pos="0">
                <a:srgbClr val="B83703"/>
              </a:gs>
              <a:gs pos="100000">
                <a:srgbClr val="F04B0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1" name="Picture 6" descr="http://upload.wikimedia.org/wikipedia/commons/8/87/Monet_-_Seerosen_-190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214996" y="1553026"/>
            <a:ext cx="3087919" cy="1883069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648071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IV. </a:t>
            </a:r>
            <a:r>
              <a:rPr lang="es-ES" sz="2800" dirty="0"/>
              <a:t>Pintura al aire libre.</a:t>
            </a:r>
          </a:p>
        </p:txBody>
      </p:sp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sp>
        <p:nvSpPr>
          <p:cNvPr id="4" name="5 Rectángulo"/>
          <p:cNvSpPr/>
          <p:nvPr/>
        </p:nvSpPr>
        <p:spPr>
          <a:xfrm>
            <a:off x="6926808" y="6596390"/>
            <a:ext cx="2250932" cy="2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Pissarro en commons.wikimedia.org</a:t>
            </a:r>
          </a:p>
        </p:txBody>
      </p:sp>
      <p:pic>
        <p:nvPicPr>
          <p:cNvPr id="5" name="Picture 2" descr="File:Camille Pissarro 011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3" y="1772820"/>
            <a:ext cx="5616619" cy="4667554"/>
          </a:xfrm>
          <a:prstGeom prst="rect">
            <a:avLst/>
          </a:prstGeo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1 CuadroTexto"/>
          <p:cNvSpPr txBox="1"/>
          <p:nvPr/>
        </p:nvSpPr>
        <p:spPr>
          <a:xfrm>
            <a:off x="6156179" y="2708919"/>
            <a:ext cx="2592287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Techos rojos en un pueblo en invierno,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Camille </a:t>
            </a:r>
            <a:r>
              <a:rPr lang="es-ES" sz="1800" b="0" i="0" u="none" strike="noStrike" kern="1200" cap="none" spc="0" baseline="0" dirty="0" err="1">
                <a:solidFill>
                  <a:srgbClr val="2F2B20"/>
                </a:solidFill>
                <a:uFillTx/>
                <a:latin typeface="Calibri"/>
              </a:rPr>
              <a:t>Pisarro</a:t>
            </a:r>
            <a:endParaRPr lang="es-ES" sz="1800" b="0" i="0" u="none" strike="noStrike" kern="1200" cap="none" spc="0" baseline="0" dirty="0">
              <a:solidFill>
                <a:srgbClr val="2F2B2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95532" y="620685"/>
            <a:ext cx="8229600" cy="114300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dirty="0">
                <a:solidFill>
                  <a:srgbClr val="FFFFFF"/>
                </a:solidFill>
              </a:rPr>
              <a:t>Algunos pintores impresionistas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01959" y="2060847"/>
            <a:ext cx="3528395" cy="2339099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 err="1">
                <a:solidFill>
                  <a:srgbClr val="FFFFFF"/>
                </a:solidFill>
                <a:latin typeface="Calibri"/>
              </a:rPr>
              <a:t>E</a:t>
            </a: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douard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Manet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Auguste Renoir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Claude Monet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Edgar Degas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solidFill>
            <a:srgbClr val="B95807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br>
              <a:rPr lang="es-ES" sz="6000" b="1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br>
              <a:rPr lang="es-ES" sz="6000" b="1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r>
              <a:rPr lang="es-ES" sz="6000" b="1" dirty="0" err="1">
                <a:ln w="0">
                  <a:solidFill>
                    <a:srgbClr val="A69A7B"/>
                  </a:solidFill>
                  <a:prstDash val="solid"/>
                </a:ln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</a:rPr>
              <a:t>E</a:t>
            </a:r>
            <a:r>
              <a:rPr lang="es-ES" sz="6000" b="1" dirty="0" err="1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</a:rPr>
              <a:t>douard</a:t>
            </a:r>
            <a:r>
              <a:rPr lang="es-ES" sz="6000" b="1" dirty="0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</a:rPr>
              <a:t> Manet</a:t>
            </a:r>
            <a:br>
              <a:rPr lang="es-ES" sz="4000" dirty="0">
                <a:solidFill>
                  <a:srgbClr val="E3E0D5"/>
                </a:solidFill>
              </a:rPr>
            </a:br>
            <a:br>
              <a:rPr lang="es-ES" sz="4000" dirty="0">
                <a:solidFill>
                  <a:srgbClr val="E3E0D5"/>
                </a:solidFill>
              </a:rPr>
            </a:br>
            <a:br>
              <a:rPr lang="es-ES" sz="4000" dirty="0">
                <a:solidFill>
                  <a:srgbClr val="E3E0D5"/>
                </a:solidFill>
              </a:rPr>
            </a:br>
            <a:endParaRPr lang="es-ES" sz="4000" dirty="0">
              <a:solidFill>
                <a:srgbClr val="E3E0D5"/>
              </a:solidFill>
            </a:endParaRPr>
          </a:p>
        </p:txBody>
      </p:sp>
      <p:sp>
        <p:nvSpPr>
          <p:cNvPr id="3" name="3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Pintor, padre del Impresionismo, nace en 1832 y muere en 1883.</a:t>
            </a:r>
          </a:p>
          <a:p>
            <a:pPr lvl="0"/>
            <a:r>
              <a:rPr lang="es-ES" dirty="0"/>
              <a:t>En muchas de sus obras observamos una pincelada suelta.</a:t>
            </a:r>
          </a:p>
          <a:p>
            <a:pPr lvl="0"/>
            <a:r>
              <a:rPr lang="es-ES" dirty="0"/>
              <a:t>En gran parte de sus pinturas, el tema es la figura humana.</a:t>
            </a:r>
          </a:p>
          <a:p>
            <a:pPr lvl="0"/>
            <a:r>
              <a:rPr lang="es-ES" dirty="0" err="1"/>
              <a:t>Manet</a:t>
            </a:r>
            <a:r>
              <a:rPr lang="es-ES" dirty="0"/>
              <a:t> iniciaba los bocetos con modelos que posaban en su estudio y los terminaba al aire libre.</a:t>
            </a:r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1187622" y="5990206"/>
            <a:ext cx="7200799" cy="391116"/>
          </a:xfrm>
          <a:solidFill>
            <a:srgbClr val="A6431A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>
                <a:solidFill>
                  <a:srgbClr val="FFFFFF"/>
                </a:solidFill>
              </a:rPr>
              <a:t>Puerta estación de San Lázaro</a:t>
            </a:r>
          </a:p>
        </p:txBody>
      </p:sp>
      <p:sp>
        <p:nvSpPr>
          <p:cNvPr id="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E</a:t>
            </a: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douard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Manet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4" name="Picture 2" descr="http://upload.wikimedia.org/wikipedia/commons/0/06/Edouard_Manet_0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622" y="183812"/>
            <a:ext cx="7200799" cy="5806394"/>
          </a:xfrm>
          <a:prstGeom prst="rect">
            <a:avLst/>
          </a:prstGeom>
          <a:gradFill>
            <a:gsLst>
              <a:gs pos="0">
                <a:srgbClr val="B83703"/>
              </a:gs>
              <a:gs pos="100000">
                <a:srgbClr val="F04B0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5 CuadroTexto"/>
          <p:cNvSpPr txBox="1"/>
          <p:nvPr/>
        </p:nvSpPr>
        <p:spPr>
          <a:xfrm>
            <a:off x="6322883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eduard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Manet en commons.wikimedia.org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899595" y="332658"/>
            <a:ext cx="7787204" cy="5793501"/>
          </a:xfrm>
        </p:spPr>
        <p:txBody>
          <a:bodyPr/>
          <a:lstStyle/>
          <a:p>
            <a:pPr lvl="0"/>
            <a:r>
              <a:rPr lang="es-ES" dirty="0"/>
              <a:t>El tema es una mujer y una niña en la estación de ferrocarril.</a:t>
            </a:r>
          </a:p>
          <a:p>
            <a:pPr lvl="0"/>
            <a:r>
              <a:rPr lang="es-ES" dirty="0"/>
              <a:t>La mujer sostiene un libro que no lee y un perro durmiendo sobre su regazo.</a:t>
            </a:r>
          </a:p>
          <a:p>
            <a:pPr lvl="0"/>
            <a:r>
              <a:rPr lang="es-ES" dirty="0"/>
              <a:t>La niña aparece de espaldas. mostrando su vestido con un gran lazo, al estilo de la época.</a:t>
            </a:r>
          </a:p>
          <a:p>
            <a:pPr lvl="0"/>
            <a:r>
              <a:rPr lang="es-ES" dirty="0"/>
              <a:t>¿Qué otras cosas observamos en estas pinturas?</a:t>
            </a:r>
          </a:p>
          <a:p>
            <a:pPr lvl="0"/>
            <a:r>
              <a:rPr lang="es-ES" dirty="0"/>
              <a:t>¿Qué tipos de colores usó el pintor?</a:t>
            </a:r>
          </a:p>
          <a:p>
            <a:pPr lvl="0"/>
            <a:endParaRPr lang="es-ES" dirty="0"/>
          </a:p>
        </p:txBody>
      </p:sp>
      <p:sp>
        <p:nvSpPr>
          <p:cNvPr id="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E</a:t>
            </a: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douard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Manet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4" name="2 Marcador de contenido"/>
          <p:cNvSpPr txBox="1"/>
          <p:nvPr/>
        </p:nvSpPr>
        <p:spPr>
          <a:xfrm>
            <a:off x="571504" y="6466884"/>
            <a:ext cx="8572500" cy="391116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Puerta estación de San Lázaro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571500" y="6347837"/>
            <a:ext cx="8572500" cy="510162"/>
          </a:xfrm>
          <a:solidFill>
            <a:srgbClr val="A6431A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>
                <a:solidFill>
                  <a:srgbClr val="FFFFFF"/>
                </a:solidFill>
              </a:rPr>
              <a:t>Síntesis de las formas y pincelada suelta </a:t>
            </a:r>
          </a:p>
        </p:txBody>
      </p:sp>
      <p:sp>
        <p:nvSpPr>
          <p:cNvPr id="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E</a:t>
            </a: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douard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Manet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4" name="Picture 2" descr="http://upload.wikimedia.org/wikipedia/commons/0/06/Edouard_Manet_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577" y="116631"/>
            <a:ext cx="5472610" cy="4412857"/>
          </a:xfrm>
          <a:prstGeom prst="rect">
            <a:avLst/>
          </a:prstGeom>
          <a:gradFill>
            <a:gsLst>
              <a:gs pos="0">
                <a:srgbClr val="B83703"/>
              </a:gs>
              <a:gs pos="100000">
                <a:srgbClr val="F04B0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 descr="http://upload.wikimedia.org/wikipedia/commons/0/06/Edouard_Manet_0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5463" y="111538"/>
            <a:ext cx="2448269" cy="5995766"/>
          </a:xfrm>
          <a:prstGeom prst="rect">
            <a:avLst/>
          </a:prstGeom>
          <a:gradFill>
            <a:gsLst>
              <a:gs pos="0">
                <a:srgbClr val="EAE8C6"/>
              </a:gs>
              <a:gs pos="100000">
                <a:srgbClr val="EFEED7"/>
              </a:gs>
            </a:gsLst>
            <a:lin ang="16200000"/>
          </a:gradFill>
          <a:ln w="9528">
            <a:solidFill>
              <a:srgbClr val="B1B08E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pic>
        <p:nvPicPr>
          <p:cNvPr id="6" name="Picture 2" descr="http://upload.wikimedia.org/wikipedia/commons/0/06/Edouard_Manet_0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5577" y="4709132"/>
            <a:ext cx="3291657" cy="1200085"/>
          </a:xfrm>
          <a:prstGeom prst="rect">
            <a:avLst/>
          </a:prstGeom>
          <a:gradFill>
            <a:gsLst>
              <a:gs pos="0">
                <a:srgbClr val="B83703"/>
              </a:gs>
              <a:gs pos="100000">
                <a:srgbClr val="F04B0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10 Rectángulo"/>
          <p:cNvSpPr/>
          <p:nvPr/>
        </p:nvSpPr>
        <p:spPr>
          <a:xfrm>
            <a:off x="1187622" y="2636910"/>
            <a:ext cx="1080116" cy="576062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11 Rectángulo"/>
          <p:cNvSpPr/>
          <p:nvPr/>
        </p:nvSpPr>
        <p:spPr>
          <a:xfrm>
            <a:off x="3923928" y="1916829"/>
            <a:ext cx="864098" cy="1800197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2" descr="http://upload.wikimedia.org/wikipedia/commons/0/06/Edouard_Manet_02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89942" y="4709132"/>
            <a:ext cx="1440161" cy="1533750"/>
          </a:xfrm>
          <a:prstGeom prst="rect">
            <a:avLst/>
          </a:prstGeom>
          <a:gradFill>
            <a:gsLst>
              <a:gs pos="0">
                <a:srgbClr val="B83703"/>
              </a:gs>
              <a:gs pos="100000">
                <a:srgbClr val="F04B0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10" name="16 Rectángulo"/>
          <p:cNvSpPr/>
          <p:nvPr/>
        </p:nvSpPr>
        <p:spPr>
          <a:xfrm>
            <a:off x="755577" y="111538"/>
            <a:ext cx="972107" cy="1085209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1" name="18 Conector recto de flecha"/>
          <p:cNvCxnSpPr/>
          <p:nvPr/>
        </p:nvCxnSpPr>
        <p:spPr>
          <a:xfrm flipV="1">
            <a:off x="6660233" y="5309170"/>
            <a:ext cx="504054" cy="1144162"/>
          </a:xfrm>
          <a:prstGeom prst="straightConnector1">
            <a:avLst/>
          </a:prstGeom>
          <a:noFill/>
          <a:ln w="38103">
            <a:solidFill>
              <a:srgbClr val="777777"/>
            </a:solidFill>
            <a:prstDash val="solid"/>
            <a:tailEnd type="arrow"/>
          </a:ln>
        </p:spPr>
      </p:cxnSp>
      <p:cxnSp>
        <p:nvCxnSpPr>
          <p:cNvPr id="12" name="24 Conector recto de flecha"/>
          <p:cNvCxnSpPr/>
          <p:nvPr/>
        </p:nvCxnSpPr>
        <p:spPr>
          <a:xfrm flipH="1" flipV="1">
            <a:off x="3131838" y="5476003"/>
            <a:ext cx="360045" cy="977329"/>
          </a:xfrm>
          <a:prstGeom prst="straightConnector1">
            <a:avLst/>
          </a:prstGeom>
          <a:noFill/>
          <a:ln w="38103">
            <a:solidFill>
              <a:srgbClr val="777777"/>
            </a:solidFill>
            <a:prstDash val="solid"/>
            <a:tailEnd type="arrow"/>
          </a:ln>
        </p:spPr>
      </p:cxnSp>
      <p:cxnSp>
        <p:nvCxnSpPr>
          <p:cNvPr id="13" name="26 Conector recto de flecha"/>
          <p:cNvCxnSpPr/>
          <p:nvPr/>
        </p:nvCxnSpPr>
        <p:spPr>
          <a:xfrm flipV="1">
            <a:off x="3491883" y="5733260"/>
            <a:ext cx="1152126" cy="720072"/>
          </a:xfrm>
          <a:prstGeom prst="straightConnector1">
            <a:avLst/>
          </a:prstGeom>
          <a:noFill/>
          <a:ln w="38103">
            <a:solidFill>
              <a:srgbClr val="777777"/>
            </a:solidFill>
            <a:prstDash val="solid"/>
            <a:tailEnd type="arrow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899595" y="5941259"/>
            <a:ext cx="7920880" cy="515639"/>
          </a:xfrm>
          <a:solidFill>
            <a:srgbClr val="A6431A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 dirty="0">
                <a:solidFill>
                  <a:srgbClr val="FFFFFF"/>
                </a:solidFill>
              </a:rPr>
              <a:t>En el bar del Folies </a:t>
            </a:r>
            <a:r>
              <a:rPr lang="es-ES" sz="2400" dirty="0" err="1">
                <a:solidFill>
                  <a:srgbClr val="FFFFFF"/>
                </a:solidFill>
              </a:rPr>
              <a:t>Bergére</a:t>
            </a:r>
            <a:endParaRPr lang="es-ES" sz="2400" dirty="0">
              <a:solidFill>
                <a:srgbClr val="FFFFFF"/>
              </a:solidFill>
            </a:endParaRPr>
          </a:p>
        </p:txBody>
      </p:sp>
      <p:pic>
        <p:nvPicPr>
          <p:cNvPr id="3" name="3 Imagen" descr="File:Edouard Manet 004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595" y="404667"/>
            <a:ext cx="7920880" cy="5527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E</a:t>
            </a: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douard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Manet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6322883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eduard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Manet en commons.wikimedia.org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576007" y="4653134"/>
            <a:ext cx="3995992" cy="2204867"/>
          </a:xfrm>
        </p:spPr>
        <p:txBody>
          <a:bodyPr/>
          <a:lstStyle/>
          <a:p>
            <a:pPr marL="0" lvl="0" indent="0">
              <a:buNone/>
            </a:pPr>
            <a:r>
              <a:rPr lang="es-ES" sz="2000" dirty="0"/>
              <a:t>Respondan:</a:t>
            </a:r>
          </a:p>
          <a:p>
            <a:pPr lvl="0"/>
            <a:r>
              <a:rPr lang="es-ES" sz="1800" dirty="0"/>
              <a:t>¿Cuántas naranjas hay?</a:t>
            </a:r>
          </a:p>
          <a:p>
            <a:pPr lvl="0"/>
            <a:r>
              <a:rPr lang="es-ES" sz="1800" dirty="0"/>
              <a:t>La mujer que atiende el bar, ¿está de frente o de espaldas?</a:t>
            </a:r>
          </a:p>
          <a:p>
            <a:pPr lvl="0"/>
            <a:r>
              <a:rPr lang="es-ES" sz="1800" dirty="0"/>
              <a:t>¿Cuántas botellas rojas de licor hay?</a:t>
            </a:r>
          </a:p>
          <a:p>
            <a:pPr lvl="0"/>
            <a:r>
              <a:rPr lang="es-ES" sz="1800" dirty="0"/>
              <a:t>¿Qué joyas tiene la mujer?</a:t>
            </a:r>
          </a:p>
          <a:p>
            <a:pPr marL="0" lvl="0" indent="0">
              <a:buNone/>
            </a:pPr>
            <a:endParaRPr lang="es-ES" sz="2000" dirty="0"/>
          </a:p>
        </p:txBody>
      </p:sp>
      <p:sp>
        <p:nvSpPr>
          <p:cNvPr id="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E</a:t>
            </a: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douard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Manet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4" name="4 Imagen" descr="File:Edouard Manet 004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1882" y="461662"/>
            <a:ext cx="6156234" cy="4278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CuadroTexto"/>
          <p:cNvSpPr txBox="1"/>
          <p:nvPr/>
        </p:nvSpPr>
        <p:spPr>
          <a:xfrm>
            <a:off x="576007" y="0"/>
            <a:ext cx="8567992" cy="461662"/>
          </a:xfrm>
          <a:prstGeom prst="rect">
            <a:avLst/>
          </a:prstGeom>
          <a:solidFill>
            <a:srgbClr val="A6431A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Aprendamos a mirar un cuadro, jugando.</a:t>
            </a:r>
          </a:p>
        </p:txBody>
      </p:sp>
      <p:sp>
        <p:nvSpPr>
          <p:cNvPr id="6" name="9 Rectángulo"/>
          <p:cNvSpPr/>
          <p:nvPr/>
        </p:nvSpPr>
        <p:spPr>
          <a:xfrm>
            <a:off x="5260790" y="4740149"/>
            <a:ext cx="3883209" cy="133369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Pregunten: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Reúnanse en grupo e inventen cinco preguntas acerca del cuadro y háganselas a sus compañeros.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solidFill>
            <a:srgbClr val="A1A17A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br>
              <a:rPr lang="es-ES" sz="6000" b="1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br>
              <a:rPr lang="es-ES" sz="6000" b="1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r>
              <a:rPr lang="es-ES" sz="6000" b="1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</a:rPr>
              <a:t>Auguste Renoir</a:t>
            </a:r>
            <a:br>
              <a:rPr lang="es-ES" sz="4000">
                <a:solidFill>
                  <a:srgbClr val="E3E0D5"/>
                </a:solidFill>
              </a:rPr>
            </a:br>
            <a:br>
              <a:rPr lang="es-ES" sz="4000">
                <a:solidFill>
                  <a:srgbClr val="E3E0D5"/>
                </a:solidFill>
              </a:rPr>
            </a:br>
            <a:br>
              <a:rPr lang="es-ES" sz="4000">
                <a:solidFill>
                  <a:srgbClr val="E3E0D5"/>
                </a:solidFill>
              </a:rPr>
            </a:br>
            <a:endParaRPr lang="es-ES" sz="4000">
              <a:solidFill>
                <a:srgbClr val="E3E0D5"/>
              </a:solidFill>
            </a:endParaRPr>
          </a:p>
        </p:txBody>
      </p:sp>
      <p:sp>
        <p:nvSpPr>
          <p:cNvPr id="3" name="3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Pintor impresionista que nace en 1841 y muere en 1919.</a:t>
            </a:r>
          </a:p>
          <a:p>
            <a:pPr lvl="0"/>
            <a:r>
              <a:rPr lang="es-ES" dirty="0"/>
              <a:t>En sus pinturas muestra alegría de vivir.</a:t>
            </a:r>
          </a:p>
          <a:p>
            <a:pPr lvl="0"/>
            <a:r>
              <a:rPr lang="es-ES" dirty="0"/>
              <a:t>Usa una pincelada suelta. </a:t>
            </a:r>
          </a:p>
          <a:p>
            <a:pPr lvl="0"/>
            <a:r>
              <a:rPr lang="es-ES" dirty="0"/>
              <a:t>Pinta principalmente cuerpos femeninos y escenas de la vida cotidiana al aire libre.</a:t>
            </a:r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6" y="215194"/>
            <a:ext cx="5179317" cy="6526173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6006903" y="2852937"/>
            <a:ext cx="3136968" cy="461662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En la terraza</a:t>
            </a:r>
          </a:p>
        </p:txBody>
      </p:sp>
      <p:sp>
        <p:nvSpPr>
          <p:cNvPr id="4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Auguste Renoir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764703"/>
            <a:ext cx="8229600" cy="5361456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lvl="0" indent="0" algn="ctr">
              <a:buNone/>
            </a:pPr>
            <a:r>
              <a:rPr lang="es-ES" sz="3600" b="1" dirty="0">
                <a:solidFill>
                  <a:srgbClr val="FFFFFF"/>
                </a:solidFill>
              </a:rPr>
              <a:t>Objetivos de Aprendizaje </a:t>
            </a:r>
          </a:p>
          <a:p>
            <a:pPr marL="0" lvl="0" indent="0">
              <a:buNone/>
            </a:pPr>
            <a:r>
              <a:rPr lang="es-ES" sz="3600" b="1" dirty="0">
                <a:solidFill>
                  <a:srgbClr val="FFFFFF"/>
                </a:solidFill>
              </a:rPr>
              <a:t> </a:t>
            </a:r>
            <a:endParaRPr lang="es-ES" sz="36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s-ES" sz="3600" dirty="0">
                <a:solidFill>
                  <a:srgbClr val="FFFFFF"/>
                </a:solidFill>
              </a:rPr>
              <a:t>Analizar e interpretar obras de arte y diseño en relación con la aplicación del lenguaje visual, contextos, materiales, estilos u otros. </a:t>
            </a:r>
            <a:r>
              <a:rPr lang="es-ES" sz="3600" b="1" dirty="0">
                <a:solidFill>
                  <a:srgbClr val="FFFFFF"/>
                </a:solidFill>
              </a:rPr>
              <a:t>(OA 4)</a:t>
            </a:r>
            <a:endParaRPr lang="es-E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7" y="231379"/>
            <a:ext cx="4824538" cy="6079141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3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2435" y="764703"/>
            <a:ext cx="1436915" cy="2376260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pic>
        <p:nvPicPr>
          <p:cNvPr id="4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2435" y="4275286"/>
            <a:ext cx="1388635" cy="1388635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sp>
        <p:nvSpPr>
          <p:cNvPr id="5" name="3 CuadroTexto"/>
          <p:cNvSpPr txBox="1"/>
          <p:nvPr/>
        </p:nvSpPr>
        <p:spPr>
          <a:xfrm>
            <a:off x="755577" y="6320972"/>
            <a:ext cx="4824538" cy="430883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En la terraza 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5580116" y="231379"/>
            <a:ext cx="3563883" cy="369335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Uso de colores complementarios</a:t>
            </a:r>
          </a:p>
        </p:txBody>
      </p:sp>
      <p:sp>
        <p:nvSpPr>
          <p:cNvPr id="7" name="5 Rectángulo"/>
          <p:cNvSpPr/>
          <p:nvPr/>
        </p:nvSpPr>
        <p:spPr>
          <a:xfrm>
            <a:off x="2136477" y="1765880"/>
            <a:ext cx="1008107" cy="1152125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3908639" y="3774414"/>
            <a:ext cx="648071" cy="792089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88946" y="764703"/>
            <a:ext cx="558405" cy="487548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pic>
        <p:nvPicPr>
          <p:cNvPr id="10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60535" y="1820012"/>
            <a:ext cx="515922" cy="487548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pic>
        <p:nvPicPr>
          <p:cNvPr id="11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25447" y="4294662"/>
            <a:ext cx="379594" cy="509512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pic>
        <p:nvPicPr>
          <p:cNvPr id="12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25447" y="5133368"/>
            <a:ext cx="393896" cy="530562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sp>
        <p:nvSpPr>
          <p:cNvPr id="1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Auguste Renoir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36057" y="2187509"/>
            <a:ext cx="3128427" cy="4171602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pic>
        <p:nvPicPr>
          <p:cNvPr id="3" name="Picture 2" descr="http://upload.wikimedia.org/wikipedia/commons/4/4d/Pierre-Auguste_Renoir_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4472" y="404658"/>
            <a:ext cx="4747628" cy="5982242"/>
          </a:xfrm>
          <a:prstGeom prst="rect">
            <a:avLst/>
          </a:prstGeom>
          <a:gradFill>
            <a:gsLst>
              <a:gs pos="0">
                <a:srgbClr val="CBCBCB"/>
              </a:gs>
              <a:gs pos="100000">
                <a:srgbClr val="C3C3C3"/>
              </a:gs>
            </a:gsLst>
            <a:path path="circle">
              <a:fillToRect l="50000" t="-80000" r="50000" b="180000"/>
            </a:path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6300188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Auguste Renoir en commons.wikimedia.org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82101" y="404658"/>
            <a:ext cx="3561898" cy="461662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Pincelada suelta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15613" y="5157188"/>
            <a:ext cx="648071" cy="1201914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Auguste Renoir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Auguste Renoir - La Grenouillère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4522" y="122090"/>
            <a:ext cx="7125260" cy="5746181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Auguste Renoir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00188" y="6614833"/>
            <a:ext cx="266429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Auguste Renoir en commons.wikimedia.org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1054522" y="5868271"/>
            <a:ext cx="7125260" cy="461662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La Grenouillère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20873" y="6311417"/>
            <a:ext cx="5866186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¿Cómo usó el pintor las pinceladas en esta obra?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Pierre-Auguste Renoir 064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49" y="319555"/>
            <a:ext cx="6915021" cy="5238652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1 Título"/>
          <p:cNvSpPr txBox="1"/>
          <p:nvPr/>
        </p:nvSpPr>
        <p:spPr>
          <a:xfrm rot="16200004">
            <a:off x="-3143250" y="3143250"/>
            <a:ext cx="6858000" cy="571500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Auguste Renoir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00188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Auguste Renoir en commons.wikimedia.org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1403649" y="5578105"/>
            <a:ext cx="6915021" cy="400114"/>
          </a:xfrm>
          <a:prstGeom prst="rect">
            <a:avLst/>
          </a:prstGeom>
          <a:gradFill>
            <a:gsLst>
              <a:gs pos="0">
                <a:srgbClr val="888767"/>
              </a:gs>
              <a:gs pos="100000">
                <a:srgbClr val="B3B28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Baile en La Moulin de la Galette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259631" y="5978895"/>
            <a:ext cx="6912772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¿Qué sucede con las luces y las sombras en la pintura?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br>
              <a:rPr lang="es-ES" sz="6000" b="1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br>
              <a:rPr lang="es-ES" sz="6000" b="1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r>
              <a:rPr lang="es-ES" sz="6000" b="1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</a:rPr>
              <a:t>Claude Monet</a:t>
            </a:r>
            <a:br>
              <a:rPr lang="es-ES" sz="4000">
                <a:solidFill>
                  <a:srgbClr val="E3E0D5"/>
                </a:solidFill>
              </a:rPr>
            </a:br>
            <a:br>
              <a:rPr lang="es-ES" sz="4000">
                <a:solidFill>
                  <a:srgbClr val="E3E0D5"/>
                </a:solidFill>
              </a:rPr>
            </a:br>
            <a:br>
              <a:rPr lang="es-ES" sz="4000">
                <a:solidFill>
                  <a:srgbClr val="E3E0D5"/>
                </a:solidFill>
              </a:rPr>
            </a:br>
            <a:endParaRPr lang="es-ES" sz="4000">
              <a:solidFill>
                <a:srgbClr val="E3E0D5"/>
              </a:solidFill>
            </a:endParaRPr>
          </a:p>
        </p:txBody>
      </p:sp>
      <p:sp>
        <p:nvSpPr>
          <p:cNvPr id="3" name="3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Nace en 1840 y muere en 1926</a:t>
            </a:r>
          </a:p>
          <a:p>
            <a:pPr lvl="0"/>
            <a:r>
              <a:rPr lang="es-ES" dirty="0"/>
              <a:t>Es el pintor impresionista por excelencia.</a:t>
            </a:r>
          </a:p>
          <a:p>
            <a:pPr lvl="0"/>
            <a:r>
              <a:rPr lang="es-ES" dirty="0"/>
              <a:t>Usa muchas veces el color puro que mezcla con blanco.</a:t>
            </a:r>
          </a:p>
          <a:p>
            <a:pPr lvl="0"/>
            <a:r>
              <a:rPr lang="es-ES" dirty="0"/>
              <a:t>Se caracteriza por su trabajo en torno a la luz.</a:t>
            </a:r>
          </a:p>
          <a:p>
            <a:pPr lvl="0"/>
            <a:r>
              <a:rPr lang="es-ES" dirty="0"/>
              <a:t>Realiza muchas pinturas en serie.</a:t>
            </a:r>
          </a:p>
          <a:p>
            <a:pPr lvl="0"/>
            <a:r>
              <a:rPr lang="es-ES" dirty="0"/>
              <a:t>Trabajó directamente en la naturaleza.</a:t>
            </a:r>
          </a:p>
          <a:p>
            <a:pPr lvl="0"/>
            <a:r>
              <a:rPr lang="es-ES" dirty="0"/>
              <a:t>Su pincelada es suelta y es variable.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1187622" y="5929701"/>
            <a:ext cx="6984772" cy="379613"/>
          </a:xfr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 dirty="0">
                <a:solidFill>
                  <a:srgbClr val="FFFFFF"/>
                </a:solidFill>
              </a:rPr>
              <a:t>Campo de tulipanes</a:t>
            </a:r>
          </a:p>
        </p:txBody>
      </p:sp>
      <p:pic>
        <p:nvPicPr>
          <p:cNvPr id="3" name="Picture 2" descr="File:Claude Monet 054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622" y="296823"/>
            <a:ext cx="6984772" cy="5632886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Claude Monet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5" name="7 CuadroTexto"/>
          <p:cNvSpPr txBox="1"/>
          <p:nvPr/>
        </p:nvSpPr>
        <p:spPr>
          <a:xfrm>
            <a:off x="6300188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Claude Monet en commons.wikimedia.org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-8028" y="3256864"/>
            <a:ext cx="9144000" cy="459403"/>
          </a:xfr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dirty="0">
                <a:solidFill>
                  <a:srgbClr val="FFFFFF"/>
                </a:solidFill>
              </a:rPr>
              <a:t>El estanque de nenúfares</a:t>
            </a:r>
          </a:p>
        </p:txBody>
      </p:sp>
      <p:pic>
        <p:nvPicPr>
          <p:cNvPr id="3" name="Picture 2" descr="http://upload.wikimedia.org/wikipedia/commons/5/50/Monet_-_Seerosen_Wasserlandscha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11673"/>
            <a:ext cx="2765602" cy="2242355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Picture 4" descr="http://upload.wikimedia.org/wikipedia/commons/1/13/Monet_-_Nen%C3%BAfa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9527" y="1011673"/>
            <a:ext cx="2819726" cy="2242355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 descr="http://upload.wikimedia.org/wikipedia/commons/8/87/Monet_-_Seerosen_-19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3483" y="1017178"/>
            <a:ext cx="3668060" cy="2236850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1 Título"/>
          <p:cNvSpPr txBox="1"/>
          <p:nvPr/>
        </p:nvSpPr>
        <p:spPr>
          <a:xfrm>
            <a:off x="-16066" y="0"/>
            <a:ext cx="9160066" cy="571500"/>
          </a:xfrm>
          <a:prstGeom prst="rect">
            <a:avLst/>
          </a:prstGeo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Claude Monet</a:t>
            </a: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6300188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Claude Monet en commons.wikimedia.org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16066" y="4293098"/>
            <a:ext cx="9160066" cy="461662"/>
          </a:xfrm>
          <a:prstGeom prst="rect">
            <a:avLst/>
          </a:prstGeo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¿Qué características del Impresionismo observamos en estas pinturas?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611578" y="4247461"/>
            <a:ext cx="8532421" cy="405682"/>
          </a:xfr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lvl="0" indent="0" algn="ctr">
              <a:buNone/>
            </a:pPr>
            <a:r>
              <a:rPr lang="es-ES" sz="2000" dirty="0">
                <a:solidFill>
                  <a:srgbClr val="FFFFFF"/>
                </a:solidFill>
              </a:rPr>
              <a:t>La catedral de </a:t>
            </a:r>
            <a:r>
              <a:rPr lang="es-ES" sz="2000" dirty="0" err="1">
                <a:solidFill>
                  <a:srgbClr val="FFFFFF"/>
                </a:solidFill>
              </a:rPr>
              <a:t>Rouan</a:t>
            </a:r>
            <a:endParaRPr lang="es-ES" sz="2000" dirty="0">
              <a:solidFill>
                <a:srgbClr val="FFFFFF"/>
              </a:solidFill>
            </a:endParaRPr>
          </a:p>
          <a:p>
            <a:pPr lvl="0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3" name="Picture 2" descr="File:Claude Monet - Rouen Cathedral, West Facade, Sunlight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5613" y="476667"/>
            <a:ext cx="2482431" cy="3770784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Picture 4" descr="File:Claude Monet - Rouen Cathedral, Facade (Sunset)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79910" y="476667"/>
            <a:ext cx="2417326" cy="3770784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 descr="File:Claude Monet - Rouen Cathedral, Facade I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72197" y="476667"/>
            <a:ext cx="2423626" cy="3770784"/>
          </a:xfrm>
          <a:prstGeom prst="rect">
            <a:avLst/>
          </a:prstGeom>
          <a:gradFill>
            <a:gsLst>
              <a:gs pos="0">
                <a:srgbClr val="6D6F81"/>
              </a:gs>
              <a:gs pos="100000">
                <a:srgbClr val="9093A9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gradFill>
            <a:gsLst>
              <a:gs pos="0">
                <a:srgbClr val="6C7973"/>
              </a:gs>
              <a:gs pos="100000">
                <a:srgbClr val="8EA09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Claude Monet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solidFill>
            <a:srgbClr val="002060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br>
              <a:rPr lang="es-ES" sz="6000" b="1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br>
              <a:rPr lang="es-ES" sz="6000" b="1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</a:rPr>
            </a:br>
            <a:r>
              <a:rPr lang="es-ES" sz="6000" b="1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</a:rPr>
              <a:t>Edgar Degas</a:t>
            </a:r>
            <a:br>
              <a:rPr lang="es-ES" sz="4000">
                <a:solidFill>
                  <a:srgbClr val="E3E0D5"/>
                </a:solidFill>
              </a:rPr>
            </a:br>
            <a:br>
              <a:rPr lang="es-ES" sz="4000">
                <a:solidFill>
                  <a:srgbClr val="E3E0D5"/>
                </a:solidFill>
              </a:rPr>
            </a:br>
            <a:br>
              <a:rPr lang="es-ES" sz="4000">
                <a:solidFill>
                  <a:srgbClr val="E3E0D5"/>
                </a:solidFill>
              </a:rPr>
            </a:br>
            <a:endParaRPr lang="es-ES" sz="4000">
              <a:solidFill>
                <a:srgbClr val="E3E0D5"/>
              </a:solidFill>
            </a:endParaRPr>
          </a:p>
        </p:txBody>
      </p:sp>
      <p:sp>
        <p:nvSpPr>
          <p:cNvPr id="3" name="3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ES"/>
          </a:p>
          <a:p>
            <a:pPr lvl="0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67541" y="1700811"/>
            <a:ext cx="8136907" cy="4524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Nace en 1834 y muere en 1917.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A diferencia de otros impresionistas, trabajaba en su taller o pintaba en lugares cerrados.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Los temas de sus obras son las bailarinas, las mujeres y las carreras de caballos.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Trabajó mucho con lápices pastel; este material le permitía captar rápidamente las escenas de ballet y del diario vivir.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1835694" y="6119686"/>
            <a:ext cx="5256583" cy="464908"/>
          </a:xfrm>
          <a:solidFill>
            <a:srgbClr val="002060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 dirty="0">
                <a:solidFill>
                  <a:srgbClr val="FFFFFF"/>
                </a:solidFill>
              </a:rPr>
              <a:t>Examen de ballet</a:t>
            </a:r>
          </a:p>
        </p:txBody>
      </p:sp>
      <p:pic>
        <p:nvPicPr>
          <p:cNvPr id="3" name="Picture 2" descr="http://upload.wikimedia.org/wikipedia/commons/7/7f/Degas_-_Tanzexam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694" y="469288"/>
            <a:ext cx="5256583" cy="56503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Edgar Degas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6322883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Edgar Degas en commons.wikimedia.org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332658"/>
            <a:ext cx="8229600" cy="633670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lvl="0" indent="0" algn="ctr">
              <a:buNone/>
            </a:pPr>
            <a:r>
              <a:rPr lang="es-CL" sz="2000" b="1" dirty="0">
                <a:solidFill>
                  <a:srgbClr val="FFFFFF"/>
                </a:solidFill>
              </a:rPr>
              <a:t>Actividad </a:t>
            </a:r>
          </a:p>
          <a:p>
            <a:pPr marL="0" lv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El docente guía una conversación a fin de indagar los conocimientos previos de los estudiantes con respecto a la pintura y la escultura impresionista y postimpresionista:</a:t>
            </a:r>
            <a:endParaRPr lang="es-ES" sz="2000" dirty="0">
              <a:solidFill>
                <a:srgbClr val="FFFFFF"/>
              </a:solidFill>
            </a:endParaRPr>
          </a:p>
          <a:p>
            <a:pPr lvl="0"/>
            <a:r>
              <a:rPr lang="es-CL" sz="2000" dirty="0">
                <a:solidFill>
                  <a:srgbClr val="FFFFFF"/>
                </a:solidFill>
              </a:rPr>
              <a:t>¿conocen obras de arte impresionista o postimpresionista? ¿cuáles?</a:t>
            </a:r>
            <a:endParaRPr lang="es-ES" sz="2000" dirty="0">
              <a:solidFill>
                <a:srgbClr val="FFFFFF"/>
              </a:solidFill>
            </a:endParaRPr>
          </a:p>
          <a:p>
            <a:pPr lvl="0"/>
            <a:r>
              <a:rPr lang="es-CL" sz="2000" dirty="0">
                <a:solidFill>
                  <a:srgbClr val="FFFFFF"/>
                </a:solidFill>
              </a:rPr>
              <a:t>¿han visto obras de estos artistas en libros, láminas, revistas, museos, internet u otros lugares? ¿cuáles y dónde?</a:t>
            </a:r>
            <a:endParaRPr lang="es-ES" sz="2000" dirty="0">
              <a:solidFill>
                <a:srgbClr val="FFFFFF"/>
              </a:solidFill>
            </a:endParaRPr>
          </a:p>
          <a:p>
            <a:pPr lvl="0"/>
            <a:r>
              <a:rPr lang="es-CL" sz="2000" dirty="0">
                <a:solidFill>
                  <a:srgbClr val="FFFFFF"/>
                </a:solidFill>
              </a:rPr>
              <a:t>¿qué les ha llamado la atención de sus obras?</a:t>
            </a:r>
            <a:endParaRPr lang="es-ES" sz="2000" dirty="0">
              <a:solidFill>
                <a:srgbClr val="FFFFFF"/>
              </a:solidFill>
            </a:endParaRPr>
          </a:p>
          <a:p>
            <a:pPr lvl="0"/>
            <a:r>
              <a:rPr lang="es-CL" sz="2000" dirty="0">
                <a:solidFill>
                  <a:srgbClr val="FFFFFF"/>
                </a:solidFill>
              </a:rPr>
              <a:t>¿qué temas representan?</a:t>
            </a:r>
            <a:endParaRPr lang="es-ES" sz="2000" dirty="0">
              <a:solidFill>
                <a:srgbClr val="FFFFFF"/>
              </a:solidFill>
            </a:endParaRPr>
          </a:p>
          <a:p>
            <a:pPr lvl="0"/>
            <a:r>
              <a:rPr lang="es-CL" sz="2000" dirty="0">
                <a:solidFill>
                  <a:srgbClr val="FFFFFF"/>
                </a:solidFill>
              </a:rPr>
              <a:t>¿cómo usan el color?</a:t>
            </a:r>
            <a:endParaRPr lang="es-ES" sz="20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s-CL" sz="2000" dirty="0">
                <a:solidFill>
                  <a:srgbClr val="FFFFFF"/>
                </a:solidFill>
              </a:rPr>
              <a:t>A continuación, el profesor guía la observación de obras de pintores impresionistas y postimpresionistas como Auguste Renoir, Claude Monet, </a:t>
            </a:r>
            <a:r>
              <a:rPr lang="es-CL" sz="2000" dirty="0" err="1">
                <a:solidFill>
                  <a:srgbClr val="FFFFFF"/>
                </a:solidFill>
              </a:rPr>
              <a:t>Edouard</a:t>
            </a:r>
            <a:r>
              <a:rPr lang="es-CL" sz="2000" dirty="0">
                <a:solidFill>
                  <a:srgbClr val="FFFFFF"/>
                </a:solidFill>
              </a:rPr>
              <a:t> Manet, Edgar Degas, Vincent van Gogh, Paul Gauguin u otros, indicando características visuales del color (saturación, uso de colores complementarios y contraste), del uso de pinceladas (yuxtapuestas y manchas) y algunos elementos contextuales de sus obras.</a:t>
            </a:r>
            <a:endParaRPr lang="es-ES" sz="20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s-ES" sz="2000" dirty="0">
              <a:solidFill>
                <a:srgbClr val="FFFFFF"/>
              </a:solidFill>
            </a:endParaRPr>
          </a:p>
          <a:p>
            <a:pPr lvl="0"/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1043604" y="4869646"/>
            <a:ext cx="7619996" cy="476923"/>
          </a:xfrm>
          <a:solidFill>
            <a:srgbClr val="002060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 dirty="0">
                <a:solidFill>
                  <a:srgbClr val="FFFFFF"/>
                </a:solidFill>
              </a:rPr>
              <a:t>Carrera de caballos antes del comienzo</a:t>
            </a:r>
          </a:p>
        </p:txBody>
      </p:sp>
      <p:pic>
        <p:nvPicPr>
          <p:cNvPr id="3" name="Picture 4" descr="File:Edgar Germain Hilaire Degas 048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3604" y="1535899"/>
            <a:ext cx="7619996" cy="3333746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Edgar Degas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6322883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Edgar Degas en commons.wikimedia.org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1043604" y="6038130"/>
            <a:ext cx="5400675" cy="548676"/>
          </a:xfrm>
          <a:solidFill>
            <a:srgbClr val="002060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Ctr="1"/>
          <a:lstStyle/>
          <a:p>
            <a:pPr marL="0" lvl="0" indent="0" algn="ctr">
              <a:buNone/>
            </a:pPr>
            <a:r>
              <a:rPr lang="es-ES" sz="2400" dirty="0">
                <a:solidFill>
                  <a:srgbClr val="FFFFFF"/>
                </a:solidFill>
              </a:rPr>
              <a:t>Las bailarinas</a:t>
            </a:r>
          </a:p>
        </p:txBody>
      </p:sp>
      <p:sp>
        <p:nvSpPr>
          <p:cNvPr id="3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Edgar Degas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4" name="Picture 2" descr="File:Edgar Germain Hilaire Degas 023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3604" y="332658"/>
            <a:ext cx="5400675" cy="5705471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 descr="File:Edgar Germain Hilaire Degas 023.jpg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61248" y="3573018"/>
            <a:ext cx="1313480" cy="1222918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4 Rectángulo"/>
          <p:cNvSpPr/>
          <p:nvPr/>
        </p:nvSpPr>
        <p:spPr>
          <a:xfrm>
            <a:off x="4940850" y="3573018"/>
            <a:ext cx="1291910" cy="1222918"/>
          </a:xfrm>
          <a:prstGeom prst="rect">
            <a:avLst/>
          </a:prstGeom>
          <a:noFill/>
          <a:ln w="25402">
            <a:solidFill>
              <a:srgbClr val="0D0D0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2" descr="File:Edgar Germain Hilaire Degas 023.jpg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35195" y="1132109"/>
            <a:ext cx="1248229" cy="127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File:Edgar Germain Hilaire Degas 023.jpg">
            <a:hlinkClick r:id="rId2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35937" y="1755483"/>
            <a:ext cx="1465938" cy="812801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9" name="9 Rectángulo"/>
          <p:cNvSpPr/>
          <p:nvPr/>
        </p:nvSpPr>
        <p:spPr>
          <a:xfrm>
            <a:off x="1835694" y="1770744"/>
            <a:ext cx="1440161" cy="797539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Picture 4" descr="http://anediseno.files.wordpress.com/2012/08/cera-y-pasteles-al-oleo.jpg?w=300&amp;h=20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38717" y="340924"/>
            <a:ext cx="1348566" cy="1175653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8101876" y="568308"/>
            <a:ext cx="94751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lápices pastel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6322883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Edgar Degas en commons.wikimedia.org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Glyptoteket Degas1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2274" y="1928350"/>
            <a:ext cx="2232251" cy="410733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002060"/>
          </a:solidFill>
          <a:ln w="9528">
            <a:solidFill>
              <a:srgbClr val="0070C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Edgar Degas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822274" y="419471"/>
            <a:ext cx="3831043" cy="830997"/>
          </a:xfrm>
          <a:prstGeom prst="rect">
            <a:avLst/>
          </a:prstGeom>
          <a:solidFill>
            <a:srgbClr val="002060"/>
          </a:solidFill>
          <a:ln w="9528">
            <a:solidFill>
              <a:srgbClr val="00206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Edgar Degas también fue escultor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842363" y="6035689"/>
            <a:ext cx="3844613" cy="40011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bailarina</a:t>
            </a:r>
          </a:p>
        </p:txBody>
      </p:sp>
      <p:pic>
        <p:nvPicPr>
          <p:cNvPr id="6" name="Picture 6" descr="File:Glyptoteket Degas2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59829" y="1928350"/>
            <a:ext cx="1593479" cy="410733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8" descr="File:SpanishDance c1884-DegasPC20080120-8849A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92080" y="650302"/>
            <a:ext cx="3028949" cy="5715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5 CuadroTexto"/>
          <p:cNvSpPr txBox="1"/>
          <p:nvPr/>
        </p:nvSpPr>
        <p:spPr>
          <a:xfrm>
            <a:off x="6322883" y="6549874"/>
            <a:ext cx="2664296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Edgar Degas en commons.wikimedia.org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47965" y="961208"/>
            <a:ext cx="8229600" cy="1143000"/>
          </a:xfrm>
          <a:solidFill>
            <a:srgbClr val="A6A6A6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4000" dirty="0">
                <a:solidFill>
                  <a:srgbClr val="FFFFFF"/>
                </a:solidFill>
              </a:rPr>
              <a:t>Algunos pintores Postimpresionistas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27784" y="2564901"/>
            <a:ext cx="4104458" cy="1754322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Vincent</a:t>
            </a:r>
            <a:r>
              <a:rPr lang="es-ES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van Gogh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Paul Gauguin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Paul Cézanne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solidFill>
            <a:srgbClr val="A6A6A6"/>
          </a:soli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4000">
                <a:solidFill>
                  <a:srgbClr val="FFFFFF"/>
                </a:solidFill>
              </a:rPr>
              <a:t>Características del Postimpresionismo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800" dirty="0"/>
              <a:t>En el Postimpresionismo se enmarca un grupo de pintores con diversos estilos e ideas.</a:t>
            </a:r>
          </a:p>
          <a:p>
            <a:pPr lvl="0"/>
            <a:r>
              <a:rPr lang="es-ES" sz="2800" dirty="0"/>
              <a:t>El Impresionismo fue el punto de partida para estos artistas.</a:t>
            </a:r>
          </a:p>
          <a:p>
            <a:pPr lvl="0"/>
            <a:r>
              <a:rPr lang="es-ES" sz="2800" dirty="0"/>
              <a:t>No solo pintaron lo que observaban, sino también lo que sentían.</a:t>
            </a:r>
          </a:p>
          <a:p>
            <a:pPr lvl="0"/>
            <a:r>
              <a:rPr lang="es-ES" sz="2800" dirty="0"/>
              <a:t>Experimentaron con nuevos temas y nuevas técnicas.</a:t>
            </a:r>
          </a:p>
          <a:p>
            <a:pPr lvl="0"/>
            <a:r>
              <a:rPr lang="es-ES" sz="2800" dirty="0"/>
              <a:t>Los planteamientos en torno a la pintura de este grupo serán la puerta para el arte del siglo XX.</a:t>
            </a: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000" b="1" i="0" u="none" strike="noStrike" kern="1200" cap="none" spc="0" baseline="0" dirty="0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  <a:t>Vincent van Gogh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" y="1772820"/>
            <a:ext cx="8229600" cy="48320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Nace en 1853 y muere en 1890.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Tuvo contacto con los impresionistas, pero su estilo es original y diferente al de esos pintores.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kern="0" dirty="0">
                <a:solidFill>
                  <a:srgbClr val="2F2B20"/>
                </a:solidFill>
                <a:latin typeface="Calibri"/>
              </a:rPr>
              <a:t>Aplicó a menudo e</a:t>
            </a: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l color de manera densa y en un estado puro, sin mezclarlo.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Su pincelada es vertiginosa y llena de movimiento.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Abarca diversos temas, como retratos, autorretratos, bodegones, escenas costumbristas; su tema preferido fue el paisaje que representa campos o pueblos.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Van Gogh es el antecesor del expresionismo.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Vincent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s-ES" sz="320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va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n Gogh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File:Vincent van Gogh (1853-1890) - Wheat Field with Crows (1890)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595" y="2420883"/>
            <a:ext cx="7920880" cy="3703009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Picture 2" descr="File:Vincent van Gogh (1853-1890) - Wheat Field with Crows (1890).jpg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49844" y="137608"/>
            <a:ext cx="2070631" cy="2165829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 descr="File:Vincent van Gogh (1853-1890) - Wheat Field with Crows (1890).jpg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9595" y="147227"/>
            <a:ext cx="3230108" cy="2165829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2 CuadroTexto"/>
          <p:cNvSpPr txBox="1"/>
          <p:nvPr/>
        </p:nvSpPr>
        <p:spPr>
          <a:xfrm>
            <a:off x="899595" y="6136154"/>
            <a:ext cx="7920880" cy="40011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Campo de trigo con cuervos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355973" y="260649"/>
            <a:ext cx="2232251" cy="193899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Su pincelada está llena de movimiento y usa el color puro.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860036" y="2937244"/>
            <a:ext cx="1872206" cy="1008107"/>
          </a:xfrm>
          <a:prstGeom prst="rect">
            <a:avLst/>
          </a:prstGeom>
          <a:noFill/>
          <a:ln w="25402">
            <a:solidFill>
              <a:srgbClr val="0D0D0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04251" y="4272387"/>
            <a:ext cx="1152125" cy="1244836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6084170" y="6549874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Vincent Van Gogh en :commons.wikimedia.org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Vincent Willem van Gogh 107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3604" y="260649"/>
            <a:ext cx="2016224" cy="24697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1 CuadroTexto"/>
          <p:cNvSpPr txBox="1"/>
          <p:nvPr/>
        </p:nvSpPr>
        <p:spPr>
          <a:xfrm>
            <a:off x="1043604" y="2730416"/>
            <a:ext cx="2016224" cy="64633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Autorretrato con sombrero de paja</a:t>
            </a:r>
          </a:p>
        </p:txBody>
      </p:sp>
      <p:sp>
        <p:nvSpPr>
          <p:cNvPr id="4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Vincent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van Gogh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5" name="Picture 6" descr="File:Van Gogh - Portrait of Pere Tanguy 1887-8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63892" y="260649"/>
            <a:ext cx="1947004" cy="246977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6 CuadroTexto"/>
          <p:cNvSpPr txBox="1"/>
          <p:nvPr/>
        </p:nvSpPr>
        <p:spPr>
          <a:xfrm>
            <a:off x="3563892" y="2730416"/>
            <a:ext cx="1947004" cy="64633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Retrato de Pere </a:t>
            </a:r>
            <a:r>
              <a:rPr lang="es-E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Tanguy</a:t>
            </a:r>
            <a:endParaRPr lang="es-E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8" descr="File:Scarpe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59592" y="260649"/>
            <a:ext cx="3004882" cy="246976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8 CuadroTexto"/>
          <p:cNvSpPr txBox="1"/>
          <p:nvPr/>
        </p:nvSpPr>
        <p:spPr>
          <a:xfrm>
            <a:off x="5959592" y="2730416"/>
            <a:ext cx="3004882" cy="64633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Un par de zapatos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9" name="Picture 10" descr="http://upload.wikimedia.org/wikipedia/commons/4/43/Bauer-Baeuerin-Kartoffelsetzend-kl-hel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8816" y="3789035"/>
            <a:ext cx="2562221" cy="20859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0" name="13 CuadroTexto"/>
          <p:cNvSpPr txBox="1"/>
          <p:nvPr/>
        </p:nvSpPr>
        <p:spPr>
          <a:xfrm>
            <a:off x="1035987" y="5875010"/>
            <a:ext cx="2575050" cy="369335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Plantadores de patatas</a:t>
            </a:r>
          </a:p>
        </p:txBody>
      </p:sp>
      <p:sp>
        <p:nvSpPr>
          <p:cNvPr id="11" name="14 CuadroTexto"/>
          <p:cNvSpPr txBox="1"/>
          <p:nvPr/>
        </p:nvSpPr>
        <p:spPr>
          <a:xfrm>
            <a:off x="4067946" y="3789035"/>
            <a:ext cx="4896529" cy="2677655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Pinta diversos temas, como retratos, autorretratos, bodegones y escenas costumbristas; su tema preferido es el paisaje que representa campos o pueblos.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6084170" y="6549874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Vincent Van Gogh en :commons.wikimedia.org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Vincent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van Gogh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http://upload.wikimedia.org/wikipedia/commons/9/9e/L%27%C3%A9glise_d%27Auvers-sur-Oi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95" y="476667"/>
            <a:ext cx="4038603" cy="507682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3 CuadroTexto"/>
          <p:cNvSpPr txBox="1"/>
          <p:nvPr/>
        </p:nvSpPr>
        <p:spPr>
          <a:xfrm>
            <a:off x="972299" y="5553498"/>
            <a:ext cx="4038603" cy="40011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iglesia de </a:t>
            </a:r>
            <a:r>
              <a:rPr lang="es-E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Auvers</a:t>
            </a:r>
            <a:endParaRPr lang="es-E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12 CuadroTexto"/>
          <p:cNvSpPr txBox="1"/>
          <p:nvPr/>
        </p:nvSpPr>
        <p:spPr>
          <a:xfrm>
            <a:off x="5148062" y="6437897"/>
            <a:ext cx="3786923" cy="40011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En la Provence </a:t>
            </a:r>
          </a:p>
        </p:txBody>
      </p:sp>
      <p:pic>
        <p:nvPicPr>
          <p:cNvPr id="6" name="Picture 6" descr="http://upload.wikimedia.org/wikipedia/commons/c/c8/Vincent_Van_Gogh_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8062" y="3483333"/>
            <a:ext cx="3761411" cy="29545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8" descr="File:Vincent Van Gogh 0018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48062" y="99559"/>
            <a:ext cx="3761411" cy="28281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15 CuadroTexto"/>
          <p:cNvSpPr txBox="1"/>
          <p:nvPr/>
        </p:nvSpPr>
        <p:spPr>
          <a:xfrm>
            <a:off x="5128211" y="2927689"/>
            <a:ext cx="3806774" cy="400114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Vista de Arles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1403649" y="6549874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Vincent Van Gogh en :commons.wikimedia.org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SelbstPortrait VG2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0188" y="174421"/>
            <a:ext cx="2668566" cy="3242325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B89101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Vincent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van Gogh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4" name="4 Imagen" descr="File:Vincent Willem van Gogh 102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00000" y="174421"/>
            <a:ext cx="2456178" cy="3242325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2" descr="File:VanGogh-self-portrait-with bandaged ear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00000" y="3597331"/>
            <a:ext cx="2456178" cy="3008686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4" descr="File:Self-Portrait in Front of the Easel17.jpg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71595" y="3596655"/>
            <a:ext cx="2376260" cy="3115543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6" descr="File:Vincent Willem van Gogh 108.jpg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71595" y="174421"/>
            <a:ext cx="2376260" cy="3242325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6 CuadroTexto"/>
          <p:cNvSpPr txBox="1"/>
          <p:nvPr/>
        </p:nvSpPr>
        <p:spPr>
          <a:xfrm>
            <a:off x="6300188" y="3597331"/>
            <a:ext cx="2668566" cy="1323438"/>
          </a:xfrm>
          <a:prstGeom prst="rect">
            <a:avLst/>
          </a:prstGeom>
          <a:solidFill>
            <a:srgbClr val="CC9900"/>
          </a:solidFill>
          <a:ln w="9528">
            <a:solidFill>
              <a:srgbClr val="CC99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Comparen los autorretratos del pintor e indiquen semejanzas y diferencias.</a:t>
            </a:r>
          </a:p>
        </p:txBody>
      </p:sp>
      <p:sp>
        <p:nvSpPr>
          <p:cNvPr id="9" name="5 CuadroTexto"/>
          <p:cNvSpPr txBox="1"/>
          <p:nvPr/>
        </p:nvSpPr>
        <p:spPr>
          <a:xfrm>
            <a:off x="6084170" y="6549874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Vincent </a:t>
            </a:r>
            <a:r>
              <a:rPr lang="es-ES" sz="1100" dirty="0">
                <a:solidFill>
                  <a:srgbClr val="000000"/>
                </a:solidFill>
                <a:latin typeface="Calibri"/>
              </a:rPr>
              <a:t> va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 Gogh en </a:t>
            </a:r>
            <a:r>
              <a:rPr lang="es-ES" sz="11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ommons.wikimedia.org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4929411"/>
          </a:xfrm>
        </p:spPr>
        <p:txBody>
          <a:bodyPr/>
          <a:lstStyle/>
          <a:p>
            <a:pPr marL="571500" lvl="0" indent="-571500">
              <a:buFont typeface="Calibri"/>
              <a:buAutoNum type="romanUcPeriod"/>
            </a:pPr>
            <a:r>
              <a:rPr lang="es-ES" sz="2800" dirty="0"/>
              <a:t>La teoría de los colores: primarios y secundarios</a:t>
            </a:r>
          </a:p>
          <a:p>
            <a:pPr marL="0" lvl="0" indent="0">
              <a:buNone/>
            </a:pPr>
            <a:endParaRPr lang="es-ES" dirty="0"/>
          </a:p>
        </p:txBody>
      </p:sp>
      <p:sp>
        <p:nvSpPr>
          <p:cNvPr id="4" name="3 Triángulo isósceles"/>
          <p:cNvSpPr/>
          <p:nvPr/>
        </p:nvSpPr>
        <p:spPr>
          <a:xfrm>
            <a:off x="3635892" y="1736811"/>
            <a:ext cx="1872206" cy="1299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4 Triángulo isósceles"/>
          <p:cNvSpPr/>
          <p:nvPr/>
        </p:nvSpPr>
        <p:spPr>
          <a:xfrm rot="10799991">
            <a:off x="1916088" y="3036649"/>
            <a:ext cx="1719803" cy="1260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49122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5 Triángulo isósceles"/>
          <p:cNvSpPr/>
          <p:nvPr/>
        </p:nvSpPr>
        <p:spPr>
          <a:xfrm rot="10799991">
            <a:off x="3635837" y="5580428"/>
            <a:ext cx="1872206" cy="1259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6 Triángulo isósceles"/>
          <p:cNvSpPr/>
          <p:nvPr/>
        </p:nvSpPr>
        <p:spPr>
          <a:xfrm rot="10799991">
            <a:off x="5508107" y="3036594"/>
            <a:ext cx="1736573" cy="1368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1296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99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7 Triángulo isósceles"/>
          <p:cNvSpPr/>
          <p:nvPr/>
        </p:nvSpPr>
        <p:spPr>
          <a:xfrm>
            <a:off x="5508107" y="4404801"/>
            <a:ext cx="1736573" cy="11844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47493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8 Triángulo isósceles"/>
          <p:cNvSpPr/>
          <p:nvPr/>
        </p:nvSpPr>
        <p:spPr>
          <a:xfrm>
            <a:off x="1916088" y="4297405"/>
            <a:ext cx="1719803" cy="12830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9 Estrella de 6 puntas"/>
          <p:cNvSpPr/>
          <p:nvPr/>
        </p:nvSpPr>
        <p:spPr>
          <a:xfrm>
            <a:off x="1916088" y="1736811"/>
            <a:ext cx="5328592" cy="5121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15470"/>
              <a:gd name="f9" fmla="val 28868"/>
              <a:gd name="f10" fmla="+- 0 0 -90"/>
              <a:gd name="f11" fmla="+- 0 0 -270"/>
              <a:gd name="f12" fmla="abs f3"/>
              <a:gd name="f13" fmla="abs f4"/>
              <a:gd name="f14" fmla="abs f5"/>
              <a:gd name="f15" fmla="+- 1800000 f1 0"/>
              <a:gd name="f16" fmla="+- 3600000 f1 0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+- f15 0 f1"/>
              <a:gd name="f23" fmla="+- f16 0 f1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f1 0"/>
              <a:gd name="f31" fmla="+- f23 f1 0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*/ f30 f7 1"/>
              <a:gd name="f38" fmla="*/ f31 f7 1"/>
              <a:gd name="f39" fmla="val f35"/>
              <a:gd name="f40" fmla="val f36"/>
              <a:gd name="f41" fmla="*/ f37 1 f0"/>
              <a:gd name="f42" fmla="*/ f38 1 f0"/>
              <a:gd name="f43" fmla="*/ f6 f34 1"/>
              <a:gd name="f44" fmla="+- f40 0 f6"/>
              <a:gd name="f45" fmla="+- f39 0 f6"/>
              <a:gd name="f46" fmla="+- 0 0 f41"/>
              <a:gd name="f47" fmla="+- 0 0 f42"/>
              <a:gd name="f48" fmla="*/ f40 f34 1"/>
              <a:gd name="f49" fmla="*/ f44 1 2"/>
              <a:gd name="f50" fmla="*/ f44 1 4"/>
              <a:gd name="f51" fmla="*/ f45 1 2"/>
              <a:gd name="f52" fmla="+- 0 0 f46"/>
              <a:gd name="f53" fmla="+- 0 0 f47"/>
              <a:gd name="f54" fmla="+- f6 f49 0"/>
              <a:gd name="f55" fmla="+- f6 f51 0"/>
              <a:gd name="f56" fmla="*/ f51 f8 1"/>
              <a:gd name="f57" fmla="*/ f49 f9 1"/>
              <a:gd name="f58" fmla="*/ f52 f0 1"/>
              <a:gd name="f59" fmla="*/ f53 f0 1"/>
              <a:gd name="f60" fmla="*/ f50 f34 1"/>
              <a:gd name="f61" fmla="*/ f56 1 100000"/>
              <a:gd name="f62" fmla="+- f54 f50 0"/>
              <a:gd name="f63" fmla="*/ f57 1 50000"/>
              <a:gd name="f64" fmla="*/ f58 1 f7"/>
              <a:gd name="f65" fmla="*/ f59 1 f7"/>
              <a:gd name="f66" fmla="*/ f55 f34 1"/>
              <a:gd name="f67" fmla="*/ f54 f34 1"/>
              <a:gd name="f68" fmla="*/ f61 f9 1"/>
              <a:gd name="f69" fmla="+- f64 0 f1"/>
              <a:gd name="f70" fmla="+- f65 0 f1"/>
              <a:gd name="f71" fmla="*/ f62 f34 1"/>
              <a:gd name="f72" fmla="cos 1 f69"/>
              <a:gd name="f73" fmla="sin 1 f70"/>
              <a:gd name="f74" fmla="*/ f68 1 50000"/>
              <a:gd name="f75" fmla="+- 0 0 f72"/>
              <a:gd name="f76" fmla="+- 0 0 f73"/>
              <a:gd name="f77" fmla="*/ f74 1 2"/>
              <a:gd name="f78" fmla="+- f55 0 f74"/>
              <a:gd name="f79" fmla="+- f55 f74 0"/>
              <a:gd name="f80" fmla="+- 0 0 f75"/>
              <a:gd name="f81" fmla="+- 0 0 f76"/>
              <a:gd name="f82" fmla="+- f55 0 f77"/>
              <a:gd name="f83" fmla="+- f55 f77 0"/>
              <a:gd name="f84" fmla="*/ f78 f34 1"/>
              <a:gd name="f85" fmla="*/ f79 f34 1"/>
              <a:gd name="f86" fmla="val f80"/>
              <a:gd name="f87" fmla="val f81"/>
              <a:gd name="f88" fmla="*/ f82 f34 1"/>
              <a:gd name="f89" fmla="*/ f83 f34 1"/>
              <a:gd name="f90" fmla="*/ f86 f61 1"/>
              <a:gd name="f91" fmla="*/ f87 f63 1"/>
              <a:gd name="f92" fmla="+- f55 0 f90"/>
              <a:gd name="f93" fmla="+- f55 f90 0"/>
              <a:gd name="f94" fmla="+- f54 0 f91"/>
              <a:gd name="f95" fmla="+- f54 f91 0"/>
              <a:gd name="f96" fmla="*/ f94 f34 1"/>
              <a:gd name="f97" fmla="*/ f95 f34 1"/>
              <a:gd name="f98" fmla="*/ f92 f34 1"/>
              <a:gd name="f99" fmla="*/ f93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99" y="f60"/>
              </a:cxn>
              <a:cxn ang="f32">
                <a:pos x="f99" y="f71"/>
              </a:cxn>
              <a:cxn ang="f33">
                <a:pos x="f98" y="f71"/>
              </a:cxn>
              <a:cxn ang="f33">
                <a:pos x="f98" y="f60"/>
              </a:cxn>
            </a:cxnLst>
            <a:rect l="f84" t="f96" r="f85" b="f97"/>
            <a:pathLst>
              <a:path>
                <a:moveTo>
                  <a:pt x="f98" y="f60"/>
                </a:moveTo>
                <a:lnTo>
                  <a:pt x="f88" y="f96"/>
                </a:lnTo>
                <a:lnTo>
                  <a:pt x="f66" y="f43"/>
                </a:lnTo>
                <a:lnTo>
                  <a:pt x="f89" y="f96"/>
                </a:lnTo>
                <a:lnTo>
                  <a:pt x="f99" y="f60"/>
                </a:lnTo>
                <a:lnTo>
                  <a:pt x="f85" y="f67"/>
                </a:lnTo>
                <a:lnTo>
                  <a:pt x="f99" y="f71"/>
                </a:lnTo>
                <a:lnTo>
                  <a:pt x="f89" y="f97"/>
                </a:lnTo>
                <a:lnTo>
                  <a:pt x="f66" y="f48"/>
                </a:lnTo>
                <a:lnTo>
                  <a:pt x="f88" y="f97"/>
                </a:lnTo>
                <a:lnTo>
                  <a:pt x="f98" y="f71"/>
                </a:lnTo>
                <a:lnTo>
                  <a:pt x="f84" y="f67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11 CuadroTexto"/>
          <p:cNvSpPr txBox="1"/>
          <p:nvPr/>
        </p:nvSpPr>
        <p:spPr>
          <a:xfrm>
            <a:off x="4067946" y="2429268"/>
            <a:ext cx="108011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Prim.</a:t>
            </a:r>
          </a:p>
        </p:txBody>
      </p:sp>
      <p:sp>
        <p:nvSpPr>
          <p:cNvPr id="12" name="15 CuadroTexto"/>
          <p:cNvSpPr txBox="1"/>
          <p:nvPr/>
        </p:nvSpPr>
        <p:spPr>
          <a:xfrm>
            <a:off x="2267748" y="3238932"/>
            <a:ext cx="1008107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Sec.</a:t>
            </a:r>
          </a:p>
        </p:txBody>
      </p:sp>
      <p:sp>
        <p:nvSpPr>
          <p:cNvPr id="13" name="16 CuadroTexto"/>
          <p:cNvSpPr txBox="1"/>
          <p:nvPr/>
        </p:nvSpPr>
        <p:spPr>
          <a:xfrm>
            <a:off x="6000439" y="3163467"/>
            <a:ext cx="844000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Sec.</a:t>
            </a:r>
          </a:p>
        </p:txBody>
      </p:sp>
      <p:sp>
        <p:nvSpPr>
          <p:cNvPr id="14" name="17 CuadroTexto"/>
          <p:cNvSpPr txBox="1"/>
          <p:nvPr/>
        </p:nvSpPr>
        <p:spPr>
          <a:xfrm>
            <a:off x="4196044" y="5687129"/>
            <a:ext cx="95201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Sec.</a:t>
            </a:r>
          </a:p>
        </p:txBody>
      </p:sp>
      <p:sp>
        <p:nvSpPr>
          <p:cNvPr id="15" name="18 CuadroTexto"/>
          <p:cNvSpPr txBox="1"/>
          <p:nvPr/>
        </p:nvSpPr>
        <p:spPr>
          <a:xfrm>
            <a:off x="2267739" y="4966088"/>
            <a:ext cx="110021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Prim.</a:t>
            </a:r>
          </a:p>
        </p:txBody>
      </p:sp>
      <p:sp>
        <p:nvSpPr>
          <p:cNvPr id="16" name="19 CuadroTexto"/>
          <p:cNvSpPr txBox="1"/>
          <p:nvPr/>
        </p:nvSpPr>
        <p:spPr>
          <a:xfrm>
            <a:off x="5908331" y="4938939"/>
            <a:ext cx="1039928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Prim.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 err="1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Vincent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s-ES" sz="320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va</a:t>
            </a: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n Gogh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File:VanGogh-starry night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5739" y="188640"/>
            <a:ext cx="5976664" cy="479404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2 CuadroTexto"/>
          <p:cNvSpPr txBox="1"/>
          <p:nvPr/>
        </p:nvSpPr>
        <p:spPr>
          <a:xfrm>
            <a:off x="2195739" y="4959522"/>
            <a:ext cx="5976664" cy="461662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noche estrellada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95739" y="5627866"/>
            <a:ext cx="5976664" cy="830997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¿Qué elementos de esta pintura no son iguales a la realidad?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84170" y="6549874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Vincent </a:t>
            </a:r>
            <a:r>
              <a:rPr lang="es-ES" sz="1100" dirty="0">
                <a:solidFill>
                  <a:srgbClr val="000000"/>
                </a:solidFill>
                <a:latin typeface="Calibri"/>
              </a:rPr>
              <a:t>va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 Gogh en :commons.wikimedia.org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000" b="1" i="0" u="none" strike="noStrike" kern="1200" cap="none" spc="0" baseline="0">
                <a:solidFill>
                  <a:srgbClr val="E3E0D5"/>
                </a:solidFill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  <a:t>Paul Gauguin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" y="1772820"/>
            <a:ext cx="8229600" cy="440120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Nace en 1848 y muere en 1903.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Junto con Van Gogh, es un artista innovador y original.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Buscando nuevos motivos de inspiración, partió a Tahití, donde desarrolló sus obras más conocidas.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Reconoció la importancia del arte primitivo y el contacto con las culturas indígenas de la Polinesia contribuyó a aumentar su fuerza expresiva y a simplificar sus composiciones.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0" cap="none" spc="0" baseline="0" dirty="0">
                <a:solidFill>
                  <a:srgbClr val="2F2B20"/>
                </a:solidFill>
                <a:uFillTx/>
                <a:latin typeface="Calibri"/>
              </a:rPr>
              <a:t>Sustituyó la perspectiva por la pintura plana.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Gauguin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611569" y="3041184"/>
            <a:ext cx="3929899" cy="400114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ronda de las pequeñas bretonas</a:t>
            </a:r>
          </a:p>
        </p:txBody>
      </p:sp>
      <p:pic>
        <p:nvPicPr>
          <p:cNvPr id="4" name="Picture 4" descr="File:Paul Gauguin 032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569" y="-14694"/>
            <a:ext cx="3929899" cy="306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upload.wikimedia.org/wikipedia/commons/c/cc/Paul_Gauguin_0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6017" y="2950540"/>
            <a:ext cx="4399379" cy="33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CuadroTexto"/>
          <p:cNvSpPr txBox="1"/>
          <p:nvPr/>
        </p:nvSpPr>
        <p:spPr>
          <a:xfrm>
            <a:off x="4716017" y="6291254"/>
            <a:ext cx="4399379" cy="400114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siesta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1043604" y="3645026"/>
            <a:ext cx="2952332" cy="400114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En Europa</a:t>
            </a:r>
          </a:p>
        </p:txBody>
      </p:sp>
      <p:sp>
        <p:nvSpPr>
          <p:cNvPr id="8" name="9 CuadroTexto"/>
          <p:cNvSpPr txBox="1"/>
          <p:nvPr/>
        </p:nvSpPr>
        <p:spPr>
          <a:xfrm>
            <a:off x="5580107" y="1496598"/>
            <a:ext cx="2952332" cy="400114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En Tahití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1043604" y="4620673"/>
            <a:ext cx="2952332" cy="923333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¿Qué cambia en cuanto al color y la forma en la pintura de Gauguin?</a:t>
            </a:r>
          </a:p>
        </p:txBody>
      </p:sp>
      <p:sp>
        <p:nvSpPr>
          <p:cNvPr id="10" name="5 CuadroTexto"/>
          <p:cNvSpPr txBox="1"/>
          <p:nvPr/>
        </p:nvSpPr>
        <p:spPr>
          <a:xfrm>
            <a:off x="1068266" y="6419069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</a:t>
            </a:r>
            <a:r>
              <a:rPr lang="es-E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Gaugin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en commons.wikimedia.org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Gauguin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File:Paul Gauguin 041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2082" y="1953076"/>
            <a:ext cx="5904655" cy="4680045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2 CuadroTexto"/>
          <p:cNvSpPr txBox="1"/>
          <p:nvPr/>
        </p:nvSpPr>
        <p:spPr>
          <a:xfrm>
            <a:off x="6726737" y="5805260"/>
            <a:ext cx="2417262" cy="461662"/>
          </a:xfrm>
          <a:prstGeom prst="rect">
            <a:avLst/>
          </a:prstGeom>
          <a:gradFill>
            <a:gsLst>
              <a:gs pos="0">
                <a:srgbClr val="6D6F81"/>
              </a:gs>
              <a:gs pos="100000">
                <a:srgbClr val="9093A9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huida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76260" y="908721"/>
            <a:ext cx="2239841" cy="230832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Los colores aplicados en esta pintura son casi uniformes. La luminosidad y la intensidad de los colores definen los distintos planos del ambiente.</a:t>
            </a:r>
          </a:p>
        </p:txBody>
      </p:sp>
      <p:pic>
        <p:nvPicPr>
          <p:cNvPr id="6" name="Picture 2" descr="File:Paul Gauguin 041.jpg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422" y="0"/>
            <a:ext cx="2416356" cy="1872343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 flipV="1">
            <a:off x="822082" y="2924946"/>
            <a:ext cx="2432697" cy="1598983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File:Paul Gauguin 041.jpg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51971" y="18708"/>
            <a:ext cx="2674775" cy="1853635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76767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4716017" y="1953076"/>
            <a:ext cx="2010729" cy="1488222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6213091" y="6596390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</a:t>
            </a:r>
            <a:r>
              <a:rPr lang="es-ES" sz="11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Gaugin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en commons.wikimedia.org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Gauguin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File:Paul Gauguin 144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7784" y="3284982"/>
            <a:ext cx="4103031" cy="2877251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2 CuadroTexto"/>
          <p:cNvSpPr txBox="1"/>
          <p:nvPr/>
        </p:nvSpPr>
        <p:spPr>
          <a:xfrm>
            <a:off x="1043604" y="6281836"/>
            <a:ext cx="7619996" cy="461662"/>
          </a:xfrm>
          <a:prstGeom prst="rect">
            <a:avLst/>
          </a:prstGeom>
          <a:solidFill>
            <a:srgbClr val="6C6F87"/>
          </a:soli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¿En que se parecen y en qué se diferencian?</a:t>
            </a:r>
          </a:p>
        </p:txBody>
      </p:sp>
      <p:pic>
        <p:nvPicPr>
          <p:cNvPr id="5" name="Picture 2" descr="http://upload.wikimedia.org/wikipedia/commons/7/73/Paul_Gauguin_0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27784" y="0"/>
            <a:ext cx="4103031" cy="3058622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730816" y="6020226"/>
            <a:ext cx="2413183" cy="2539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</a:t>
            </a:r>
            <a:r>
              <a:rPr lang="es-E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Gaugin</a:t>
            </a:r>
            <a:r>
              <a:rPr lang="es-E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en commons.wikimedia.org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76260" y="3038852"/>
            <a:ext cx="2088233" cy="369335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Mujeres en la playa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9550" y="188640"/>
            <a:ext cx="8229600" cy="1143000"/>
          </a:xfr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>
                <a:solidFill>
                  <a:srgbClr val="FFFFFF"/>
                </a:solidFill>
              </a:rPr>
              <a:t>Paul Cézanne</a:t>
            </a:r>
          </a:p>
        </p:txBody>
      </p:sp>
      <p:sp>
        <p:nvSpPr>
          <p:cNvPr id="3" name="3 Marcador de contenido"/>
          <p:cNvSpPr txBox="1">
            <a:spLocks noGrp="1"/>
          </p:cNvSpPr>
          <p:nvPr>
            <p:ph idx="1"/>
          </p:nvPr>
        </p:nvSpPr>
        <p:spPr>
          <a:xfrm>
            <a:off x="251520" y="1484784"/>
            <a:ext cx="8712970" cy="4493538"/>
          </a:xfrm>
        </p:spPr>
        <p:txBody>
          <a:bodyPr>
            <a:sp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Nace en 1839 y muere en 1906.</a:t>
            </a:r>
          </a:p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Sus temas son el paisaje, la figura humana y bodegones.</a:t>
            </a:r>
          </a:p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 De </a:t>
            </a:r>
            <a:r>
              <a:rPr lang="es-ES" sz="2600" kern="0" dirty="0" err="1">
                <a:solidFill>
                  <a:srgbClr val="2F2B20"/>
                </a:solidFill>
              </a:rPr>
              <a:t>Pisarro</a:t>
            </a:r>
            <a:r>
              <a:rPr lang="es-ES" sz="2600" kern="0" dirty="0">
                <a:solidFill>
                  <a:srgbClr val="2F2B20"/>
                </a:solidFill>
              </a:rPr>
              <a:t> aprende el tratamiento de la luz y la pintura al aire libre del Impresionismo.</a:t>
            </a:r>
          </a:p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Según él, los artistas ven, interpretan y recrean la realidad de acuerdo a lo que piensan y sienten.</a:t>
            </a:r>
          </a:p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Una de sus grandes preocupaciones fue la composición; afirmaba que todo se ajustaba a tres formas fundamentales en la naturaleza: la esfera, el cono y el cilindro.</a:t>
            </a:r>
          </a:p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El color en su obra es el elemento que define a las formas.</a:t>
            </a:r>
          </a:p>
          <a:p>
            <a:pPr marL="285750" lvl="0" indent="-285750">
              <a:spcBef>
                <a:spcPts val="0"/>
              </a:spcBef>
            </a:pPr>
            <a:r>
              <a:rPr lang="es-ES" sz="2600" kern="0" dirty="0">
                <a:solidFill>
                  <a:srgbClr val="2F2B20"/>
                </a:solidFill>
              </a:rPr>
              <a:t>Cézanne es el antecesor del cubismo.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Cézanne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http://upload.wikimedia.org/wikipedia/commons/3/3d/Paul_C%C3%A9zanne%2C_Les_joueurs_de_carte_%281892-95%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58" y="692696"/>
            <a:ext cx="6960092" cy="57964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2 Arco"/>
          <p:cNvSpPr/>
          <p:nvPr/>
        </p:nvSpPr>
        <p:spPr>
          <a:xfrm>
            <a:off x="2627784" y="5157188"/>
            <a:ext cx="477764" cy="21602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70"/>
              <a:gd name="f11" fmla="+- 0 0 -270"/>
              <a:gd name="f12" fmla="+- 0 0 -225"/>
              <a:gd name="f13" fmla="+- 0 0 -180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6 Forma libre"/>
          <p:cNvSpPr/>
          <p:nvPr/>
        </p:nvSpPr>
        <p:spPr>
          <a:xfrm>
            <a:off x="2598057" y="3991429"/>
            <a:ext cx="1233717" cy="711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3714"/>
              <a:gd name="f7" fmla="val 711200"/>
              <a:gd name="f8" fmla="val 435429"/>
              <a:gd name="f9" fmla="val 1088572"/>
              <a:gd name="f10" fmla="val 478971"/>
              <a:gd name="f11" fmla="val 391885"/>
              <a:gd name="f12" fmla="+- 0 0 -90"/>
              <a:gd name="f13" fmla="*/ f3 1 1233714"/>
              <a:gd name="f14" fmla="*/ f4 1 711200"/>
              <a:gd name="f15" fmla="+- f7 0 f5"/>
              <a:gd name="f16" fmla="+- f6 0 f5"/>
              <a:gd name="f17" fmla="*/ f12 f0 1"/>
              <a:gd name="f18" fmla="*/ f16 1 1233714"/>
              <a:gd name="f19" fmla="*/ f15 1 711200"/>
              <a:gd name="f20" fmla="*/ 0 f16 1"/>
              <a:gd name="f21" fmla="*/ 0 f15 1"/>
              <a:gd name="f22" fmla="*/ 435429 f16 1"/>
              <a:gd name="f23" fmla="*/ 711200 f15 1"/>
              <a:gd name="f24" fmla="*/ 1088572 f16 1"/>
              <a:gd name="f25" fmla="*/ 478971 f15 1"/>
              <a:gd name="f26" fmla="*/ 1233714 f16 1"/>
              <a:gd name="f27" fmla="*/ 391885 f15 1"/>
              <a:gd name="f28" fmla="*/ f17 1 f2"/>
              <a:gd name="f29" fmla="*/ f20 1 1233714"/>
              <a:gd name="f30" fmla="*/ f21 1 711200"/>
              <a:gd name="f31" fmla="*/ f22 1 1233714"/>
              <a:gd name="f32" fmla="*/ f23 1 711200"/>
              <a:gd name="f33" fmla="*/ f24 1 1233714"/>
              <a:gd name="f34" fmla="*/ f25 1 711200"/>
              <a:gd name="f35" fmla="*/ f26 1 1233714"/>
              <a:gd name="f36" fmla="*/ f27 1 711200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9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9"/>
              </a:cxn>
              <a:cxn ang="f41">
                <a:pos x="f60" y="f61"/>
              </a:cxn>
            </a:cxnLst>
            <a:rect l="f50" t="f53" r="f51" b="f52"/>
            <a:pathLst>
              <a:path w="1233714" h="711200">
                <a:moveTo>
                  <a:pt x="f5" y="f5"/>
                </a:moveTo>
                <a:lnTo>
                  <a:pt x="f8" y="f7"/>
                </a:lnTo>
                <a:lnTo>
                  <a:pt x="f9" y="f10"/>
                </a:lnTo>
                <a:lnTo>
                  <a:pt x="f6" y="f11"/>
                </a:lnTo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7 Forma libre"/>
          <p:cNvSpPr/>
          <p:nvPr/>
        </p:nvSpPr>
        <p:spPr>
          <a:xfrm>
            <a:off x="2017486" y="4136571"/>
            <a:ext cx="2002974" cy="14078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02971"/>
              <a:gd name="f7" fmla="val 1407886"/>
              <a:gd name="f8" fmla="val 914400"/>
              <a:gd name="f9" fmla="val 580572"/>
              <a:gd name="f10" fmla="val 595086"/>
              <a:gd name="f11" fmla="+- 0 0 -90"/>
              <a:gd name="f12" fmla="*/ f3 1 2002971"/>
              <a:gd name="f13" fmla="*/ f4 1 1407886"/>
              <a:gd name="f14" fmla="+- f7 0 f5"/>
              <a:gd name="f15" fmla="+- f6 0 f5"/>
              <a:gd name="f16" fmla="*/ f11 f0 1"/>
              <a:gd name="f17" fmla="*/ f15 1 2002971"/>
              <a:gd name="f18" fmla="*/ f14 1 1407886"/>
              <a:gd name="f19" fmla="*/ 0 f15 1"/>
              <a:gd name="f20" fmla="*/ 0 f14 1"/>
              <a:gd name="f21" fmla="*/ 914400 f15 1"/>
              <a:gd name="f22" fmla="*/ 1407886 f14 1"/>
              <a:gd name="f23" fmla="*/ 2002971 f15 1"/>
              <a:gd name="f24" fmla="*/ 580572 f14 1"/>
              <a:gd name="f25" fmla="*/ 595086 f14 1"/>
              <a:gd name="f26" fmla="*/ f16 1 f2"/>
              <a:gd name="f27" fmla="*/ f19 1 2002971"/>
              <a:gd name="f28" fmla="*/ f20 1 1407886"/>
              <a:gd name="f29" fmla="*/ f21 1 2002971"/>
              <a:gd name="f30" fmla="*/ f22 1 1407886"/>
              <a:gd name="f31" fmla="*/ f23 1 2002971"/>
              <a:gd name="f32" fmla="*/ f24 1 1407886"/>
              <a:gd name="f33" fmla="*/ f25 1 1407886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8"/>
              <a:gd name="f45" fmla="*/ f33 1 f18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3 1"/>
              <a:gd name="f56" fmla="*/ f4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3"/>
              </a:cxn>
              <a:cxn ang="f38">
                <a:pos x="f54" y="f55"/>
              </a:cxn>
              <a:cxn ang="f38">
                <a:pos x="f54" y="f56"/>
              </a:cxn>
            </a:cxnLst>
            <a:rect l="f46" t="f49" r="f47" b="f48"/>
            <a:pathLst>
              <a:path w="2002971" h="1407886">
                <a:moveTo>
                  <a:pt x="f5" y="f5"/>
                </a:moveTo>
                <a:lnTo>
                  <a:pt x="f8" y="f7"/>
                </a:lnTo>
                <a:lnTo>
                  <a:pt x="f6" y="f9"/>
                </a:lnTo>
                <a:lnTo>
                  <a:pt x="f6" y="f10"/>
                </a:lnTo>
              </a:path>
            </a:pathLst>
          </a:custGeom>
          <a:noFill/>
          <a:ln w="57150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9 Forma libre"/>
          <p:cNvSpPr/>
          <p:nvPr/>
        </p:nvSpPr>
        <p:spPr>
          <a:xfrm>
            <a:off x="2002974" y="3728237"/>
            <a:ext cx="619204" cy="4373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9204"/>
              <a:gd name="f7" fmla="val 437359"/>
              <a:gd name="f8" fmla="val 67733"/>
              <a:gd name="f9" fmla="val 232949"/>
              <a:gd name="f10" fmla="val 135467"/>
              <a:gd name="f11" fmla="val 28539"/>
              <a:gd name="f12" fmla="val 232229"/>
              <a:gd name="f13" fmla="val 1930"/>
              <a:gd name="f14" fmla="val 328991"/>
              <a:gd name="f15" fmla="+- 0 0 24679"/>
              <a:gd name="f16" fmla="val 520096"/>
              <a:gd name="f17" fmla="val 231740"/>
              <a:gd name="f18" fmla="val 580572"/>
              <a:gd name="f19" fmla="val 277702"/>
              <a:gd name="f20" fmla="val 641048"/>
              <a:gd name="f21" fmla="val 323664"/>
              <a:gd name="f22" fmla="val 618067"/>
              <a:gd name="f23" fmla="val 300683"/>
              <a:gd name="f24" fmla="val 595086"/>
              <a:gd name="f25" fmla="+- 0 0 -90"/>
              <a:gd name="f26" fmla="*/ f3 1 619204"/>
              <a:gd name="f27" fmla="*/ f4 1 437359"/>
              <a:gd name="f28" fmla="+- f7 0 f5"/>
              <a:gd name="f29" fmla="+- f6 0 f5"/>
              <a:gd name="f30" fmla="*/ f25 f0 1"/>
              <a:gd name="f31" fmla="*/ f29 1 619204"/>
              <a:gd name="f32" fmla="*/ f28 1 437359"/>
              <a:gd name="f33" fmla="*/ 0 f29 1"/>
              <a:gd name="f34" fmla="*/ 437359 f28 1"/>
              <a:gd name="f35" fmla="*/ 232229 f29 1"/>
              <a:gd name="f36" fmla="*/ 1930 f28 1"/>
              <a:gd name="f37" fmla="*/ 580572 f29 1"/>
              <a:gd name="f38" fmla="*/ 277702 f28 1"/>
              <a:gd name="f39" fmla="*/ 595086 f29 1"/>
              <a:gd name="f40" fmla="*/ f30 1 f2"/>
              <a:gd name="f41" fmla="*/ f33 1 619204"/>
              <a:gd name="f42" fmla="*/ f34 1 437359"/>
              <a:gd name="f43" fmla="*/ f35 1 619204"/>
              <a:gd name="f44" fmla="*/ f36 1 437359"/>
              <a:gd name="f45" fmla="*/ f37 1 619204"/>
              <a:gd name="f46" fmla="*/ f38 1 437359"/>
              <a:gd name="f47" fmla="*/ f39 1 619204"/>
              <a:gd name="f48" fmla="*/ f5 1 f31"/>
              <a:gd name="f49" fmla="*/ f6 1 f31"/>
              <a:gd name="f50" fmla="*/ f5 1 f32"/>
              <a:gd name="f51" fmla="*/ f7 1 f32"/>
              <a:gd name="f52" fmla="+- f40 0 f1"/>
              <a:gd name="f53" fmla="*/ f41 1 f31"/>
              <a:gd name="f54" fmla="*/ f42 1 f32"/>
              <a:gd name="f55" fmla="*/ f43 1 f31"/>
              <a:gd name="f56" fmla="*/ f44 1 f32"/>
              <a:gd name="f57" fmla="*/ f45 1 f31"/>
              <a:gd name="f58" fmla="*/ f46 1 f32"/>
              <a:gd name="f59" fmla="*/ f47 1 f31"/>
              <a:gd name="f60" fmla="*/ f48 f26 1"/>
              <a:gd name="f61" fmla="*/ f49 f26 1"/>
              <a:gd name="f62" fmla="*/ f51 f27 1"/>
              <a:gd name="f63" fmla="*/ f50 f27 1"/>
              <a:gd name="f64" fmla="*/ f53 f26 1"/>
              <a:gd name="f65" fmla="*/ f54 f27 1"/>
              <a:gd name="f66" fmla="*/ f55 f26 1"/>
              <a:gd name="f67" fmla="*/ f56 f27 1"/>
              <a:gd name="f68" fmla="*/ f57 f26 1"/>
              <a:gd name="f69" fmla="*/ f58 f27 1"/>
              <a:gd name="f70" fmla="*/ f59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64" y="f65"/>
              </a:cxn>
              <a:cxn ang="f52">
                <a:pos x="f66" y="f67"/>
              </a:cxn>
              <a:cxn ang="f52">
                <a:pos x="f68" y="f69"/>
              </a:cxn>
              <a:cxn ang="f52">
                <a:pos x="f70" y="f69"/>
              </a:cxn>
            </a:cxnLst>
            <a:rect l="f60" t="f63" r="f61" b="f62"/>
            <a:pathLst>
              <a:path w="619204" h="437359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19"/>
                </a:cubicBezTo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10 Forma libre"/>
          <p:cNvSpPr/>
          <p:nvPr/>
        </p:nvSpPr>
        <p:spPr>
          <a:xfrm>
            <a:off x="2856439" y="4688110"/>
            <a:ext cx="162534" cy="883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31"/>
              <a:gd name="f7" fmla="val 883180"/>
              <a:gd name="f8" fmla="val 91169"/>
              <a:gd name="f9" fmla="val 54428"/>
              <a:gd name="f10" fmla="val 19807"/>
              <a:gd name="f11" fmla="val 108857"/>
              <a:gd name="f12" fmla="val 2874"/>
              <a:gd name="f13" fmla="val 246743"/>
              <a:gd name="f14" fmla="+- 0 0 14059"/>
              <a:gd name="f15" fmla="val 384629"/>
              <a:gd name="f16" fmla="val 48836"/>
              <a:gd name="f17" fmla="val 730553"/>
              <a:gd name="f18" fmla="val 60931"/>
              <a:gd name="f19" fmla="val 827315"/>
              <a:gd name="f20" fmla="val 73026"/>
              <a:gd name="f21" fmla="val 924077"/>
              <a:gd name="f22" fmla="val 74236"/>
              <a:gd name="f23" fmla="val 875696"/>
              <a:gd name="f24" fmla="val 75446"/>
              <a:gd name="f25" fmla="+- 0 0 -90"/>
              <a:gd name="f26" fmla="*/ f3 1 162531"/>
              <a:gd name="f27" fmla="*/ f4 1 883180"/>
              <a:gd name="f28" fmla="+- f7 0 f5"/>
              <a:gd name="f29" fmla="+- f6 0 f5"/>
              <a:gd name="f30" fmla="*/ f25 f0 1"/>
              <a:gd name="f31" fmla="*/ f29 1 162531"/>
              <a:gd name="f32" fmla="*/ f28 1 883180"/>
              <a:gd name="f33" fmla="*/ 162531 f29 1"/>
              <a:gd name="f34" fmla="*/ 0 f28 1"/>
              <a:gd name="f35" fmla="*/ 2874 f29 1"/>
              <a:gd name="f36" fmla="*/ 246743 f28 1"/>
              <a:gd name="f37" fmla="*/ 60931 f29 1"/>
              <a:gd name="f38" fmla="*/ 827315 f28 1"/>
              <a:gd name="f39" fmla="*/ 75446 f29 1"/>
              <a:gd name="f40" fmla="*/ f30 1 f2"/>
              <a:gd name="f41" fmla="*/ f33 1 162531"/>
              <a:gd name="f42" fmla="*/ f34 1 883180"/>
              <a:gd name="f43" fmla="*/ f35 1 162531"/>
              <a:gd name="f44" fmla="*/ f36 1 883180"/>
              <a:gd name="f45" fmla="*/ f37 1 162531"/>
              <a:gd name="f46" fmla="*/ f38 1 883180"/>
              <a:gd name="f47" fmla="*/ f39 1 162531"/>
              <a:gd name="f48" fmla="*/ f5 1 f31"/>
              <a:gd name="f49" fmla="*/ f6 1 f31"/>
              <a:gd name="f50" fmla="*/ f5 1 f32"/>
              <a:gd name="f51" fmla="*/ f7 1 f32"/>
              <a:gd name="f52" fmla="+- f40 0 f1"/>
              <a:gd name="f53" fmla="*/ f41 1 f31"/>
              <a:gd name="f54" fmla="*/ f42 1 f32"/>
              <a:gd name="f55" fmla="*/ f43 1 f31"/>
              <a:gd name="f56" fmla="*/ f44 1 f32"/>
              <a:gd name="f57" fmla="*/ f45 1 f31"/>
              <a:gd name="f58" fmla="*/ f46 1 f32"/>
              <a:gd name="f59" fmla="*/ f47 1 f31"/>
              <a:gd name="f60" fmla="*/ f48 f26 1"/>
              <a:gd name="f61" fmla="*/ f49 f26 1"/>
              <a:gd name="f62" fmla="*/ f51 f27 1"/>
              <a:gd name="f63" fmla="*/ f50 f27 1"/>
              <a:gd name="f64" fmla="*/ f53 f26 1"/>
              <a:gd name="f65" fmla="*/ f54 f27 1"/>
              <a:gd name="f66" fmla="*/ f55 f26 1"/>
              <a:gd name="f67" fmla="*/ f56 f27 1"/>
              <a:gd name="f68" fmla="*/ f57 f26 1"/>
              <a:gd name="f69" fmla="*/ f58 f27 1"/>
              <a:gd name="f70" fmla="*/ f59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64" y="f65"/>
              </a:cxn>
              <a:cxn ang="f52">
                <a:pos x="f66" y="f67"/>
              </a:cxn>
              <a:cxn ang="f52">
                <a:pos x="f68" y="f69"/>
              </a:cxn>
              <a:cxn ang="f52">
                <a:pos x="f70" y="f69"/>
              </a:cxn>
            </a:cxnLst>
            <a:rect l="f60" t="f63" r="f61" b="f62"/>
            <a:pathLst>
              <a:path w="162531" h="883180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19"/>
                </a:cubicBezTo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17 Arco"/>
          <p:cNvSpPr/>
          <p:nvPr/>
        </p:nvSpPr>
        <p:spPr>
          <a:xfrm>
            <a:off x="3707901" y="4383313"/>
            <a:ext cx="312551" cy="7463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67"/>
              <a:gd name="f11" fmla="val 270"/>
              <a:gd name="f12" fmla="+- 0 0 -257"/>
              <a:gd name="f13" fmla="+- 0 0 -218"/>
              <a:gd name="f14" fmla="+- 0 0 -180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" name="19 Conector recto"/>
          <p:cNvCxnSpPr/>
          <p:nvPr/>
        </p:nvCxnSpPr>
        <p:spPr>
          <a:xfrm>
            <a:off x="6444206" y="1772820"/>
            <a:ext cx="720081" cy="576063"/>
          </a:xfrm>
          <a:prstGeom prst="straightConnector1">
            <a:avLst/>
          </a:prstGeom>
          <a:noFill/>
          <a:ln w="38103">
            <a:solidFill>
              <a:srgbClr val="E46C0A"/>
            </a:solidFill>
            <a:prstDash val="solid"/>
          </a:ln>
        </p:spPr>
      </p:cxnSp>
      <p:cxnSp>
        <p:nvCxnSpPr>
          <p:cNvPr id="11" name="23 Conector recto"/>
          <p:cNvCxnSpPr>
            <a:endCxn id="12" idx="4"/>
          </p:cNvCxnSpPr>
          <p:nvPr/>
        </p:nvCxnSpPr>
        <p:spPr>
          <a:xfrm flipH="1">
            <a:off x="5907316" y="1772820"/>
            <a:ext cx="536890" cy="520440"/>
          </a:xfrm>
          <a:prstGeom prst="straightConnector1">
            <a:avLst/>
          </a:prstGeom>
          <a:noFill/>
          <a:ln w="28575">
            <a:solidFill>
              <a:srgbClr val="E46C0A"/>
            </a:solidFill>
            <a:prstDash val="solid"/>
          </a:ln>
        </p:spPr>
      </p:cxnSp>
      <p:sp>
        <p:nvSpPr>
          <p:cNvPr id="12" name="25 Forma libre"/>
          <p:cNvSpPr/>
          <p:nvPr/>
        </p:nvSpPr>
        <p:spPr>
          <a:xfrm>
            <a:off x="5907316" y="2293260"/>
            <a:ext cx="1233717" cy="246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3715"/>
              <a:gd name="f7" fmla="val 246743"/>
              <a:gd name="f8" fmla="val 174172"/>
              <a:gd name="f9" fmla="val 653143"/>
              <a:gd name="f10" fmla="val 1059543"/>
              <a:gd name="f11" fmla="val 159657"/>
              <a:gd name="f12" fmla="val 43543"/>
              <a:gd name="f13" fmla="+- 0 0 -90"/>
              <a:gd name="f14" fmla="*/ f3 1 1233715"/>
              <a:gd name="f15" fmla="*/ f4 1 246743"/>
              <a:gd name="f16" fmla="+- f7 0 f5"/>
              <a:gd name="f17" fmla="+- f6 0 f5"/>
              <a:gd name="f18" fmla="*/ f13 f0 1"/>
              <a:gd name="f19" fmla="*/ f17 1 1233715"/>
              <a:gd name="f20" fmla="*/ f16 1 246743"/>
              <a:gd name="f21" fmla="*/ 0 f17 1"/>
              <a:gd name="f22" fmla="*/ 0 f16 1"/>
              <a:gd name="f23" fmla="*/ 246743 f17 1"/>
              <a:gd name="f24" fmla="*/ 174172 f16 1"/>
              <a:gd name="f25" fmla="*/ 653143 f17 1"/>
              <a:gd name="f26" fmla="*/ 246743 f16 1"/>
              <a:gd name="f27" fmla="*/ 1059543 f17 1"/>
              <a:gd name="f28" fmla="*/ 159657 f16 1"/>
              <a:gd name="f29" fmla="*/ 1233715 f17 1"/>
              <a:gd name="f30" fmla="*/ 43543 f16 1"/>
              <a:gd name="f31" fmla="*/ f18 1 f2"/>
              <a:gd name="f32" fmla="*/ f21 1 1233715"/>
              <a:gd name="f33" fmla="*/ f22 1 246743"/>
              <a:gd name="f34" fmla="*/ f23 1 1233715"/>
              <a:gd name="f35" fmla="*/ f24 1 246743"/>
              <a:gd name="f36" fmla="*/ f25 1 1233715"/>
              <a:gd name="f37" fmla="*/ f26 1 246743"/>
              <a:gd name="f38" fmla="*/ f27 1 1233715"/>
              <a:gd name="f39" fmla="*/ f28 1 246743"/>
              <a:gd name="f40" fmla="*/ f29 1 1233715"/>
              <a:gd name="f41" fmla="*/ f30 1 246743"/>
              <a:gd name="f42" fmla="*/ f5 1 f19"/>
              <a:gd name="f43" fmla="*/ f6 1 f19"/>
              <a:gd name="f44" fmla="*/ f5 1 f20"/>
              <a:gd name="f45" fmla="*/ f7 1 f20"/>
              <a:gd name="f46" fmla="+- f31 0 f1"/>
              <a:gd name="f47" fmla="*/ f32 1 f19"/>
              <a:gd name="f48" fmla="*/ f33 1 f20"/>
              <a:gd name="f49" fmla="*/ f34 1 f19"/>
              <a:gd name="f50" fmla="*/ f35 1 f20"/>
              <a:gd name="f51" fmla="*/ f36 1 f19"/>
              <a:gd name="f52" fmla="*/ f37 1 f20"/>
              <a:gd name="f53" fmla="*/ f38 1 f19"/>
              <a:gd name="f54" fmla="*/ f39 1 f20"/>
              <a:gd name="f55" fmla="*/ f40 1 f19"/>
              <a:gd name="f56" fmla="*/ f41 1 f20"/>
              <a:gd name="f57" fmla="*/ f42 f14 1"/>
              <a:gd name="f58" fmla="*/ f43 f14 1"/>
              <a:gd name="f59" fmla="*/ f45 f15 1"/>
              <a:gd name="f60" fmla="*/ f44 f15 1"/>
              <a:gd name="f61" fmla="*/ f47 f14 1"/>
              <a:gd name="f62" fmla="*/ f48 f15 1"/>
              <a:gd name="f63" fmla="*/ f49 f14 1"/>
              <a:gd name="f64" fmla="*/ f50 f15 1"/>
              <a:gd name="f65" fmla="*/ f51 f14 1"/>
              <a:gd name="f66" fmla="*/ f52 f15 1"/>
              <a:gd name="f67" fmla="*/ f53 f14 1"/>
              <a:gd name="f68" fmla="*/ f54 f15 1"/>
              <a:gd name="f69" fmla="*/ f55 f14 1"/>
              <a:gd name="f70" fmla="*/ f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6"/>
              </a:cxn>
              <a:cxn ang="f46">
                <a:pos x="f67" y="f68"/>
              </a:cxn>
              <a:cxn ang="f46">
                <a:pos x="f69" y="f70"/>
              </a:cxn>
            </a:cxnLst>
            <a:rect l="f57" t="f60" r="f58" b="f59"/>
            <a:pathLst>
              <a:path w="1233715" h="246743">
                <a:moveTo>
                  <a:pt x="f5" y="f5"/>
                </a:moveTo>
                <a:lnTo>
                  <a:pt x="f7" y="f8"/>
                </a:lnTo>
                <a:lnTo>
                  <a:pt x="f9" y="f7"/>
                </a:lnTo>
                <a:lnTo>
                  <a:pt x="f10" y="f11"/>
                </a:lnTo>
                <a:lnTo>
                  <a:pt x="f6" y="f12"/>
                </a:lnTo>
              </a:path>
            </a:pathLst>
          </a:custGeom>
          <a:noFill/>
          <a:ln w="38103">
            <a:solidFill>
              <a:srgbClr val="E46C0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27 Conector recto"/>
          <p:cNvCxnSpPr/>
          <p:nvPr/>
        </p:nvCxnSpPr>
        <p:spPr>
          <a:xfrm>
            <a:off x="2627784" y="2204865"/>
            <a:ext cx="720081" cy="0"/>
          </a:xfrm>
          <a:prstGeom prst="straightConnector1">
            <a:avLst/>
          </a:prstGeom>
          <a:noFill/>
          <a:ln w="38103">
            <a:solidFill>
              <a:srgbClr val="4A7EBB"/>
            </a:solidFill>
            <a:prstDash val="solid"/>
          </a:ln>
        </p:spPr>
      </p:cxnSp>
      <p:cxnSp>
        <p:nvCxnSpPr>
          <p:cNvPr id="14" name="30 Conector recto"/>
          <p:cNvCxnSpPr/>
          <p:nvPr/>
        </p:nvCxnSpPr>
        <p:spPr>
          <a:xfrm flipV="1">
            <a:off x="3347865" y="1772820"/>
            <a:ext cx="0" cy="432045"/>
          </a:xfrm>
          <a:prstGeom prst="straightConnector1">
            <a:avLst/>
          </a:prstGeom>
          <a:noFill/>
          <a:ln w="38103">
            <a:solidFill>
              <a:srgbClr val="4A7EBB"/>
            </a:solidFill>
            <a:prstDash val="solid"/>
          </a:ln>
        </p:spPr>
      </p:cxnSp>
      <p:cxnSp>
        <p:nvCxnSpPr>
          <p:cNvPr id="15" name="1024 Conector recto"/>
          <p:cNvCxnSpPr/>
          <p:nvPr/>
        </p:nvCxnSpPr>
        <p:spPr>
          <a:xfrm flipV="1">
            <a:off x="2627784" y="1772820"/>
            <a:ext cx="0" cy="432045"/>
          </a:xfrm>
          <a:prstGeom prst="straightConnector1">
            <a:avLst/>
          </a:prstGeom>
          <a:noFill/>
          <a:ln w="38103">
            <a:solidFill>
              <a:srgbClr val="4A7EBB"/>
            </a:solidFill>
            <a:prstDash val="solid"/>
          </a:ln>
        </p:spPr>
      </p:cxnSp>
      <p:sp>
        <p:nvSpPr>
          <p:cNvPr id="16" name="1027 Forma libre"/>
          <p:cNvSpPr/>
          <p:nvPr/>
        </p:nvSpPr>
        <p:spPr>
          <a:xfrm>
            <a:off x="2612568" y="1613751"/>
            <a:ext cx="740225" cy="1715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0229"/>
              <a:gd name="f7" fmla="val 343005"/>
              <a:gd name="f8" fmla="val 328491"/>
              <a:gd name="f9" fmla="val 94343"/>
              <a:gd name="f10" fmla="val 201491"/>
              <a:gd name="f11" fmla="val 188687"/>
              <a:gd name="f12" fmla="val 74491"/>
              <a:gd name="f13" fmla="val 261258"/>
              <a:gd name="f14" fmla="val 23691"/>
              <a:gd name="f15" fmla="val 333830"/>
              <a:gd name="f16" fmla="+- 0 0 27109"/>
              <a:gd name="f17" fmla="val 387048"/>
              <a:gd name="f18" fmla="val 18853"/>
              <a:gd name="f19" fmla="val 435429"/>
              <a:gd name="f20" fmla="val 483810"/>
              <a:gd name="f21" fmla="val 28529"/>
              <a:gd name="f22" fmla="val 517676"/>
              <a:gd name="f23" fmla="val 33367"/>
              <a:gd name="f24" fmla="val 551543"/>
              <a:gd name="f25" fmla="val 52719"/>
              <a:gd name="f26" fmla="val 585410"/>
              <a:gd name="f27" fmla="val 72071"/>
              <a:gd name="f28" fmla="val 607181"/>
              <a:gd name="f29" fmla="val 91424"/>
              <a:gd name="f30" fmla="val 638629"/>
              <a:gd name="f31" fmla="val 139805"/>
              <a:gd name="f32" fmla="val 670077"/>
              <a:gd name="f33" fmla="val 188186"/>
              <a:gd name="f34" fmla="val 705153"/>
              <a:gd name="f35" fmla="val 265595"/>
              <a:gd name="f36" fmla="+- 0 0 -90"/>
              <a:gd name="f37" fmla="*/ f3 1 740229"/>
              <a:gd name="f38" fmla="*/ f4 1 343005"/>
              <a:gd name="f39" fmla="+- f7 0 f5"/>
              <a:gd name="f40" fmla="+- f6 0 f5"/>
              <a:gd name="f41" fmla="*/ f36 f0 1"/>
              <a:gd name="f42" fmla="*/ f40 1 740229"/>
              <a:gd name="f43" fmla="*/ f39 1 343005"/>
              <a:gd name="f44" fmla="*/ 0 f40 1"/>
              <a:gd name="f45" fmla="*/ 328491 f39 1"/>
              <a:gd name="f46" fmla="*/ 261258 f40 1"/>
              <a:gd name="f47" fmla="*/ 23691 f39 1"/>
              <a:gd name="f48" fmla="*/ 435429 f40 1"/>
              <a:gd name="f49" fmla="*/ 551543 f40 1"/>
              <a:gd name="f50" fmla="*/ 52719 f39 1"/>
              <a:gd name="f51" fmla="*/ 638629 f40 1"/>
              <a:gd name="f52" fmla="*/ 139805 f39 1"/>
              <a:gd name="f53" fmla="*/ 740229 f40 1"/>
              <a:gd name="f54" fmla="*/ 343005 f39 1"/>
              <a:gd name="f55" fmla="*/ f41 1 f2"/>
              <a:gd name="f56" fmla="*/ f44 1 740229"/>
              <a:gd name="f57" fmla="*/ f45 1 343005"/>
              <a:gd name="f58" fmla="*/ f46 1 740229"/>
              <a:gd name="f59" fmla="*/ f47 1 343005"/>
              <a:gd name="f60" fmla="*/ f48 1 740229"/>
              <a:gd name="f61" fmla="*/ f49 1 740229"/>
              <a:gd name="f62" fmla="*/ f50 1 343005"/>
              <a:gd name="f63" fmla="*/ f51 1 740229"/>
              <a:gd name="f64" fmla="*/ f52 1 343005"/>
              <a:gd name="f65" fmla="*/ f53 1 740229"/>
              <a:gd name="f66" fmla="*/ f54 1 343005"/>
              <a:gd name="f67" fmla="*/ f5 1 f42"/>
              <a:gd name="f68" fmla="*/ f6 1 f42"/>
              <a:gd name="f69" fmla="*/ f5 1 f43"/>
              <a:gd name="f70" fmla="*/ f7 1 f43"/>
              <a:gd name="f71" fmla="+- f55 0 f1"/>
              <a:gd name="f72" fmla="*/ f56 1 f42"/>
              <a:gd name="f73" fmla="*/ f57 1 f43"/>
              <a:gd name="f74" fmla="*/ f58 1 f42"/>
              <a:gd name="f75" fmla="*/ f59 1 f43"/>
              <a:gd name="f76" fmla="*/ f60 1 f42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f37 1"/>
              <a:gd name="f84" fmla="*/ f68 f37 1"/>
              <a:gd name="f85" fmla="*/ f70 f38 1"/>
              <a:gd name="f86" fmla="*/ f69 f38 1"/>
              <a:gd name="f87" fmla="*/ f72 f37 1"/>
              <a:gd name="f88" fmla="*/ f73 f38 1"/>
              <a:gd name="f89" fmla="*/ f74 f37 1"/>
              <a:gd name="f90" fmla="*/ f75 f38 1"/>
              <a:gd name="f91" fmla="*/ f76 f37 1"/>
              <a:gd name="f92" fmla="*/ f77 f37 1"/>
              <a:gd name="f93" fmla="*/ f78 f38 1"/>
              <a:gd name="f94" fmla="*/ f79 f37 1"/>
              <a:gd name="f95" fmla="*/ f80 f38 1"/>
              <a:gd name="f96" fmla="*/ f81 f37 1"/>
              <a:gd name="f97" fmla="*/ f82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87" y="f88"/>
              </a:cxn>
              <a:cxn ang="f71">
                <a:pos x="f89" y="f90"/>
              </a:cxn>
              <a:cxn ang="f71">
                <a:pos x="f91" y="f90"/>
              </a:cxn>
              <a:cxn ang="f71">
                <a:pos x="f92" y="f93"/>
              </a:cxn>
              <a:cxn ang="f71">
                <a:pos x="f94" y="f95"/>
              </a:cxn>
              <a:cxn ang="f71">
                <a:pos x="f96" y="f97"/>
              </a:cxn>
            </a:cxnLst>
            <a:rect l="f83" t="f86" r="f84" b="f85"/>
            <a:pathLst>
              <a:path w="740229" h="34300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14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6" y="f7"/>
                </a:cubicBezTo>
              </a:path>
            </a:pathLst>
          </a:custGeom>
          <a:noFill/>
          <a:ln w="38103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1045 CuadroTexto"/>
          <p:cNvSpPr txBox="1"/>
          <p:nvPr/>
        </p:nvSpPr>
        <p:spPr>
          <a:xfrm>
            <a:off x="610444" y="25008"/>
            <a:ext cx="8532430" cy="461662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Las tres formas fundamentales: la esfera, el cono y el cilindro.</a:t>
            </a:r>
            <a:endParaRPr lang="es-ES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1046 CuadroTexto"/>
          <p:cNvSpPr txBox="1"/>
          <p:nvPr/>
        </p:nvSpPr>
        <p:spPr>
          <a:xfrm rot="16200004">
            <a:off x="-1684178" y="3329312"/>
            <a:ext cx="5796454" cy="523219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Jugadores de cartas</a:t>
            </a:r>
          </a:p>
        </p:txBody>
      </p:sp>
      <p:sp>
        <p:nvSpPr>
          <p:cNvPr id="19" name="5 CuadroTexto"/>
          <p:cNvSpPr txBox="1"/>
          <p:nvPr/>
        </p:nvSpPr>
        <p:spPr>
          <a:xfrm>
            <a:off x="-2606" y="6525344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Cézanne en commons.wikimedia.org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Cézanne</a:t>
            </a: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 dirty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 dirty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 dirty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http://upload.wikimedia.org/wikipedia/commons/f/f6/Paul_C%C3%A9zanne_1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0884" y="825346"/>
            <a:ext cx="7848871" cy="50768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2 Elipse"/>
          <p:cNvSpPr/>
          <p:nvPr/>
        </p:nvSpPr>
        <p:spPr>
          <a:xfrm>
            <a:off x="2260341" y="2600910"/>
            <a:ext cx="1368152" cy="108011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>
            <a:solidFill>
              <a:srgbClr val="E46C0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3 Elipse"/>
          <p:cNvSpPr/>
          <p:nvPr/>
        </p:nvSpPr>
        <p:spPr>
          <a:xfrm>
            <a:off x="3765398" y="2560393"/>
            <a:ext cx="1440161" cy="108011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>
            <a:solidFill>
              <a:srgbClr val="E46C0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611569" y="0"/>
            <a:ext cx="8532430" cy="523219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El color define a la forma</a:t>
            </a:r>
          </a:p>
        </p:txBody>
      </p:sp>
      <p:sp>
        <p:nvSpPr>
          <p:cNvPr id="7" name="5 Forma libre"/>
          <p:cNvSpPr/>
          <p:nvPr/>
        </p:nvSpPr>
        <p:spPr>
          <a:xfrm>
            <a:off x="6444343" y="3441298"/>
            <a:ext cx="1378860" cy="12337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8857"/>
              <a:gd name="f7" fmla="val 1233715"/>
              <a:gd name="f8" fmla="val 275772"/>
              <a:gd name="f9" fmla="val 43543"/>
              <a:gd name="f10" fmla="val 1045029"/>
              <a:gd name="f11" fmla="val 217714"/>
              <a:gd name="f12" fmla="val 1117600"/>
              <a:gd name="f13" fmla="val 522514"/>
              <a:gd name="f14" fmla="val 1175657"/>
              <a:gd name="f15" fmla="val 798286"/>
              <a:gd name="f16" fmla="val 1016000"/>
              <a:gd name="f17" fmla="val 1248228"/>
              <a:gd name="f18" fmla="val 1190172"/>
              <a:gd name="f19" fmla="val 1349828"/>
              <a:gd name="f20" fmla="val 304800"/>
              <a:gd name="f21" fmla="val 1233714"/>
              <a:gd name="f22" fmla="val 435429"/>
              <a:gd name="f23" fmla="val 856343"/>
              <a:gd name="f24" fmla="val 522515"/>
              <a:gd name="f25" fmla="val 464457"/>
              <a:gd name="f26" fmla="val 72571"/>
              <a:gd name="f27" fmla="val 319315"/>
              <a:gd name="f28" fmla="val 29028"/>
              <a:gd name="f29" fmla="val 217715"/>
              <a:gd name="f30" fmla="val 87086"/>
              <a:gd name="f31" fmla="val 101600"/>
              <a:gd name="f32" fmla="val 275771"/>
              <a:gd name="f33" fmla="val 29029"/>
              <a:gd name="f34" fmla="val 537028"/>
              <a:gd name="f35" fmla="val 1161143"/>
              <a:gd name="f36" fmla="val 72572"/>
              <a:gd name="f37" fmla="val 1335314"/>
              <a:gd name="f38" fmla="val 188686"/>
              <a:gd name="f39" fmla="val 1291771"/>
              <a:gd name="f40" fmla="val 362857"/>
              <a:gd name="f41" fmla="+- 0 0 -90"/>
              <a:gd name="f42" fmla="*/ f3 1 1378857"/>
              <a:gd name="f43" fmla="*/ f4 1 1233715"/>
              <a:gd name="f44" fmla="+- f7 0 f5"/>
              <a:gd name="f45" fmla="+- f6 0 f5"/>
              <a:gd name="f46" fmla="*/ f41 f0 1"/>
              <a:gd name="f47" fmla="*/ f45 1 1378857"/>
              <a:gd name="f48" fmla="*/ f44 1 1233715"/>
              <a:gd name="f49" fmla="*/ 0 f45 1"/>
              <a:gd name="f50" fmla="*/ 275772 f44 1"/>
              <a:gd name="f51" fmla="*/ 43543 f45 1"/>
              <a:gd name="f52" fmla="*/ 1045029 f44 1"/>
              <a:gd name="f53" fmla="*/ 217714 f45 1"/>
              <a:gd name="f54" fmla="*/ 1117600 f44 1"/>
              <a:gd name="f55" fmla="*/ 522514 f45 1"/>
              <a:gd name="f56" fmla="*/ 1175657 f44 1"/>
              <a:gd name="f57" fmla="*/ 798286 f45 1"/>
              <a:gd name="f58" fmla="*/ 1233715 f44 1"/>
              <a:gd name="f59" fmla="*/ 1016000 f45 1"/>
              <a:gd name="f60" fmla="*/ 1248228 f45 1"/>
              <a:gd name="f61" fmla="*/ 1378857 f45 1"/>
              <a:gd name="f62" fmla="*/ 1190172 f44 1"/>
              <a:gd name="f63" fmla="*/ 1349828 f45 1"/>
              <a:gd name="f64" fmla="*/ 304800 f44 1"/>
              <a:gd name="f65" fmla="*/ 1233714 f45 1"/>
              <a:gd name="f66" fmla="*/ 435429 f44 1"/>
              <a:gd name="f67" fmla="*/ 856343 f45 1"/>
              <a:gd name="f68" fmla="*/ 522515 f44 1"/>
              <a:gd name="f69" fmla="*/ 304800 f45 1"/>
              <a:gd name="f70" fmla="*/ 464457 f44 1"/>
              <a:gd name="f71" fmla="*/ 72571 f45 1"/>
              <a:gd name="f72" fmla="*/ 319315 f44 1"/>
              <a:gd name="f73" fmla="*/ 29028 f45 1"/>
              <a:gd name="f74" fmla="*/ 217715 f44 1"/>
              <a:gd name="f75" fmla="*/ 87086 f45 1"/>
              <a:gd name="f76" fmla="*/ 101600 f44 1"/>
              <a:gd name="f77" fmla="*/ 275771 f45 1"/>
              <a:gd name="f78" fmla="*/ 29029 f44 1"/>
              <a:gd name="f79" fmla="*/ 537028 f45 1"/>
              <a:gd name="f80" fmla="*/ 0 f44 1"/>
              <a:gd name="f81" fmla="*/ 1161143 f45 1"/>
              <a:gd name="f82" fmla="*/ 72572 f44 1"/>
              <a:gd name="f83" fmla="*/ 1335314 f45 1"/>
              <a:gd name="f84" fmla="*/ 188686 f44 1"/>
              <a:gd name="f85" fmla="*/ 1291771 f45 1"/>
              <a:gd name="f86" fmla="*/ 362857 f44 1"/>
              <a:gd name="f87" fmla="*/ f46 1 f2"/>
              <a:gd name="f88" fmla="*/ f49 1 1378857"/>
              <a:gd name="f89" fmla="*/ f50 1 1233715"/>
              <a:gd name="f90" fmla="*/ f51 1 1378857"/>
              <a:gd name="f91" fmla="*/ f52 1 1233715"/>
              <a:gd name="f92" fmla="*/ f53 1 1378857"/>
              <a:gd name="f93" fmla="*/ f54 1 1233715"/>
              <a:gd name="f94" fmla="*/ f55 1 1378857"/>
              <a:gd name="f95" fmla="*/ f56 1 1233715"/>
              <a:gd name="f96" fmla="*/ f57 1 1378857"/>
              <a:gd name="f97" fmla="*/ f58 1 1233715"/>
              <a:gd name="f98" fmla="*/ f59 1 1378857"/>
              <a:gd name="f99" fmla="*/ f60 1 1378857"/>
              <a:gd name="f100" fmla="*/ f61 1 1378857"/>
              <a:gd name="f101" fmla="*/ f62 1 1233715"/>
              <a:gd name="f102" fmla="*/ f63 1 1378857"/>
              <a:gd name="f103" fmla="*/ f64 1 1233715"/>
              <a:gd name="f104" fmla="*/ f65 1 1378857"/>
              <a:gd name="f105" fmla="*/ f66 1 1233715"/>
              <a:gd name="f106" fmla="*/ f67 1 1378857"/>
              <a:gd name="f107" fmla="*/ f68 1 1233715"/>
              <a:gd name="f108" fmla="*/ f69 1 1378857"/>
              <a:gd name="f109" fmla="*/ f70 1 1233715"/>
              <a:gd name="f110" fmla="*/ f71 1 1378857"/>
              <a:gd name="f111" fmla="*/ f72 1 1233715"/>
              <a:gd name="f112" fmla="*/ f73 1 1378857"/>
              <a:gd name="f113" fmla="*/ f74 1 1233715"/>
              <a:gd name="f114" fmla="*/ f75 1 1378857"/>
              <a:gd name="f115" fmla="*/ f76 1 1233715"/>
              <a:gd name="f116" fmla="*/ f77 1 1378857"/>
              <a:gd name="f117" fmla="*/ f78 1 1233715"/>
              <a:gd name="f118" fmla="*/ f79 1 1378857"/>
              <a:gd name="f119" fmla="*/ f80 1 1233715"/>
              <a:gd name="f120" fmla="*/ f81 1 1378857"/>
              <a:gd name="f121" fmla="*/ f82 1 1233715"/>
              <a:gd name="f122" fmla="*/ f83 1 1378857"/>
              <a:gd name="f123" fmla="*/ f84 1 1233715"/>
              <a:gd name="f124" fmla="*/ f85 1 1378857"/>
              <a:gd name="f125" fmla="*/ f86 1 1233715"/>
              <a:gd name="f126" fmla="*/ f5 1 f47"/>
              <a:gd name="f127" fmla="*/ f6 1 f47"/>
              <a:gd name="f128" fmla="*/ f5 1 f48"/>
              <a:gd name="f129" fmla="*/ f7 1 f48"/>
              <a:gd name="f130" fmla="+- f87 0 f1"/>
              <a:gd name="f131" fmla="*/ f88 1 f47"/>
              <a:gd name="f132" fmla="*/ f89 1 f48"/>
              <a:gd name="f133" fmla="*/ f90 1 f47"/>
              <a:gd name="f134" fmla="*/ f91 1 f48"/>
              <a:gd name="f135" fmla="*/ f92 1 f47"/>
              <a:gd name="f136" fmla="*/ f93 1 f48"/>
              <a:gd name="f137" fmla="*/ f94 1 f47"/>
              <a:gd name="f138" fmla="*/ f95 1 f48"/>
              <a:gd name="f139" fmla="*/ f96 1 f47"/>
              <a:gd name="f140" fmla="*/ f97 1 f48"/>
              <a:gd name="f141" fmla="*/ f98 1 f47"/>
              <a:gd name="f142" fmla="*/ f99 1 f47"/>
              <a:gd name="f143" fmla="*/ f100 1 f47"/>
              <a:gd name="f144" fmla="*/ f101 1 f48"/>
              <a:gd name="f145" fmla="*/ f102 1 f47"/>
              <a:gd name="f146" fmla="*/ f103 1 f48"/>
              <a:gd name="f147" fmla="*/ f104 1 f47"/>
              <a:gd name="f148" fmla="*/ f105 1 f48"/>
              <a:gd name="f149" fmla="*/ f106 1 f47"/>
              <a:gd name="f150" fmla="*/ f107 1 f48"/>
              <a:gd name="f151" fmla="*/ f108 1 f47"/>
              <a:gd name="f152" fmla="*/ f109 1 f48"/>
              <a:gd name="f153" fmla="*/ f110 1 f47"/>
              <a:gd name="f154" fmla="*/ f111 1 f48"/>
              <a:gd name="f155" fmla="*/ f112 1 f47"/>
              <a:gd name="f156" fmla="*/ f113 1 f48"/>
              <a:gd name="f157" fmla="*/ f114 1 f47"/>
              <a:gd name="f158" fmla="*/ f115 1 f48"/>
              <a:gd name="f159" fmla="*/ f116 1 f47"/>
              <a:gd name="f160" fmla="*/ f117 1 f48"/>
              <a:gd name="f161" fmla="*/ f118 1 f47"/>
              <a:gd name="f162" fmla="*/ f119 1 f48"/>
              <a:gd name="f163" fmla="*/ f120 1 f47"/>
              <a:gd name="f164" fmla="*/ f121 1 f48"/>
              <a:gd name="f165" fmla="*/ f122 1 f47"/>
              <a:gd name="f166" fmla="*/ f123 1 f48"/>
              <a:gd name="f167" fmla="*/ f124 1 f47"/>
              <a:gd name="f168" fmla="*/ f125 1 f48"/>
              <a:gd name="f169" fmla="*/ f126 f42 1"/>
              <a:gd name="f170" fmla="*/ f127 f42 1"/>
              <a:gd name="f171" fmla="*/ f129 f43 1"/>
              <a:gd name="f172" fmla="*/ f128 f43 1"/>
              <a:gd name="f173" fmla="*/ f131 f42 1"/>
              <a:gd name="f174" fmla="*/ f132 f43 1"/>
              <a:gd name="f175" fmla="*/ f133 f42 1"/>
              <a:gd name="f176" fmla="*/ f134 f43 1"/>
              <a:gd name="f177" fmla="*/ f135 f42 1"/>
              <a:gd name="f178" fmla="*/ f136 f43 1"/>
              <a:gd name="f179" fmla="*/ f137 f42 1"/>
              <a:gd name="f180" fmla="*/ f138 f43 1"/>
              <a:gd name="f181" fmla="*/ f139 f42 1"/>
              <a:gd name="f182" fmla="*/ f140 f43 1"/>
              <a:gd name="f183" fmla="*/ f141 f42 1"/>
              <a:gd name="f184" fmla="*/ f142 f42 1"/>
              <a:gd name="f185" fmla="*/ f143 f42 1"/>
              <a:gd name="f186" fmla="*/ f144 f43 1"/>
              <a:gd name="f187" fmla="*/ f145 f42 1"/>
              <a:gd name="f188" fmla="*/ f146 f43 1"/>
              <a:gd name="f189" fmla="*/ f147 f42 1"/>
              <a:gd name="f190" fmla="*/ f148 f43 1"/>
              <a:gd name="f191" fmla="*/ f149 f42 1"/>
              <a:gd name="f192" fmla="*/ f150 f43 1"/>
              <a:gd name="f193" fmla="*/ f151 f42 1"/>
              <a:gd name="f194" fmla="*/ f152 f43 1"/>
              <a:gd name="f195" fmla="*/ f153 f42 1"/>
              <a:gd name="f196" fmla="*/ f154 f43 1"/>
              <a:gd name="f197" fmla="*/ f155 f42 1"/>
              <a:gd name="f198" fmla="*/ f156 f43 1"/>
              <a:gd name="f199" fmla="*/ f157 f42 1"/>
              <a:gd name="f200" fmla="*/ f158 f43 1"/>
              <a:gd name="f201" fmla="*/ f159 f42 1"/>
              <a:gd name="f202" fmla="*/ f160 f43 1"/>
              <a:gd name="f203" fmla="*/ f161 f42 1"/>
              <a:gd name="f204" fmla="*/ f162 f43 1"/>
              <a:gd name="f205" fmla="*/ f163 f42 1"/>
              <a:gd name="f206" fmla="*/ f164 f43 1"/>
              <a:gd name="f207" fmla="*/ f165 f42 1"/>
              <a:gd name="f208" fmla="*/ f166 f43 1"/>
              <a:gd name="f209" fmla="*/ f167 f42 1"/>
              <a:gd name="f210" fmla="*/ f168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0">
                <a:pos x="f173" y="f174"/>
              </a:cxn>
              <a:cxn ang="f130">
                <a:pos x="f175" y="f176"/>
              </a:cxn>
              <a:cxn ang="f130">
                <a:pos x="f177" y="f178"/>
              </a:cxn>
              <a:cxn ang="f130">
                <a:pos x="f179" y="f180"/>
              </a:cxn>
              <a:cxn ang="f130">
                <a:pos x="f181" y="f182"/>
              </a:cxn>
              <a:cxn ang="f130">
                <a:pos x="f183" y="f182"/>
              </a:cxn>
              <a:cxn ang="f130">
                <a:pos x="f184" y="f182"/>
              </a:cxn>
              <a:cxn ang="f130">
                <a:pos x="f185" y="f186"/>
              </a:cxn>
              <a:cxn ang="f130">
                <a:pos x="f185" y="f186"/>
              </a:cxn>
              <a:cxn ang="f130">
                <a:pos x="f187" y="f188"/>
              </a:cxn>
              <a:cxn ang="f130">
                <a:pos x="f189" y="f190"/>
              </a:cxn>
              <a:cxn ang="f130">
                <a:pos x="f191" y="f192"/>
              </a:cxn>
              <a:cxn ang="f130">
                <a:pos x="f179" y="f192"/>
              </a:cxn>
              <a:cxn ang="f130">
                <a:pos x="f193" y="f194"/>
              </a:cxn>
              <a:cxn ang="f130">
                <a:pos x="f195" y="f196"/>
              </a:cxn>
              <a:cxn ang="f130">
                <a:pos x="f197" y="f198"/>
              </a:cxn>
              <a:cxn ang="f130">
                <a:pos x="f199" y="f200"/>
              </a:cxn>
              <a:cxn ang="f130">
                <a:pos x="f201" y="f202"/>
              </a:cxn>
              <a:cxn ang="f130">
                <a:pos x="f203" y="f204"/>
              </a:cxn>
              <a:cxn ang="f130">
                <a:pos x="f181" y="f204"/>
              </a:cxn>
              <a:cxn ang="f130">
                <a:pos x="f183" y="f202"/>
              </a:cxn>
              <a:cxn ang="f130">
                <a:pos x="f205" y="f206"/>
              </a:cxn>
              <a:cxn ang="f130">
                <a:pos x="f207" y="f208"/>
              </a:cxn>
              <a:cxn ang="f130">
                <a:pos x="f207" y="f188"/>
              </a:cxn>
              <a:cxn ang="f130">
                <a:pos x="f209" y="f210"/>
              </a:cxn>
              <a:cxn ang="f130">
                <a:pos x="f209" y="f210"/>
              </a:cxn>
            </a:cxnLst>
            <a:rect l="f169" t="f172" r="f170" b="f171"/>
            <a:pathLst>
              <a:path w="1378857" h="123371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7"/>
                </a:lnTo>
                <a:lnTo>
                  <a:pt x="f16" y="f7"/>
                </a:lnTo>
                <a:lnTo>
                  <a:pt x="f17" y="f7"/>
                </a:lnTo>
                <a:lnTo>
                  <a:pt x="f6" y="f18"/>
                </a:lnTo>
                <a:lnTo>
                  <a:pt x="f6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13" y="f24"/>
                </a:lnTo>
                <a:lnTo>
                  <a:pt x="f20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5"/>
                </a:lnTo>
                <a:lnTo>
                  <a:pt x="f15" y="f5"/>
                </a:lnTo>
                <a:lnTo>
                  <a:pt x="f16" y="f33"/>
                </a:lnTo>
                <a:lnTo>
                  <a:pt x="f35" y="f36"/>
                </a:lnTo>
                <a:lnTo>
                  <a:pt x="f37" y="f38"/>
                </a:lnTo>
                <a:lnTo>
                  <a:pt x="f37" y="f20"/>
                </a:lnTo>
                <a:lnTo>
                  <a:pt x="f39" y="f40"/>
                </a:lnTo>
                <a:lnTo>
                  <a:pt x="f39" y="f40"/>
                </a:lnTo>
              </a:path>
            </a:pathLst>
          </a:custGeom>
          <a:noFill/>
          <a:ln w="38103">
            <a:solidFill>
              <a:srgbClr val="77933C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6 Elipse"/>
          <p:cNvSpPr/>
          <p:nvPr/>
        </p:nvSpPr>
        <p:spPr>
          <a:xfrm>
            <a:off x="2843811" y="3623438"/>
            <a:ext cx="1368152" cy="108011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7 Elipse"/>
          <p:cNvSpPr/>
          <p:nvPr/>
        </p:nvSpPr>
        <p:spPr>
          <a:xfrm>
            <a:off x="6228179" y="4509116"/>
            <a:ext cx="1080116" cy="7920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>
            <a:solidFill>
              <a:srgbClr val="F7964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953353" y="5902177"/>
            <a:ext cx="7848871" cy="400114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Naturaleza muerta con botella y cesta de manzanas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6228179" y="6596390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Cézanne en</a:t>
            </a:r>
            <a:r>
              <a:rPr lang="es-ES" sz="11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commons.wikimedia.org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Cézanne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http://upload.wikimedia.org/wikipedia/commons/6/64/Paul_C%C3%A9zanne_1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0857" y="3970663"/>
            <a:ext cx="3384377" cy="262572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4" descr="File:Paul Cézanne 107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497" y="1062423"/>
            <a:ext cx="3384377" cy="25002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Picture 8" descr="File:Paul Cézanne 112.jpg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20071" y="3970662"/>
            <a:ext cx="3287633" cy="262572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10" descr="File:Paul Cézanne 096.jpg">
            <a:hlinkClick r:id="rId7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185525" y="1062423"/>
            <a:ext cx="3322179" cy="263317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2 CuadroTexto"/>
          <p:cNvSpPr txBox="1"/>
          <p:nvPr/>
        </p:nvSpPr>
        <p:spPr>
          <a:xfrm>
            <a:off x="611569" y="0"/>
            <a:ext cx="8532430" cy="830997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Pintó muchas veces el monte Santa Victoria desde diferentes ángulos y en diferentes épocas.</a:t>
            </a:r>
          </a:p>
        </p:txBody>
      </p:sp>
      <p:sp>
        <p:nvSpPr>
          <p:cNvPr id="8" name="5 CuadroTexto"/>
          <p:cNvSpPr txBox="1"/>
          <p:nvPr/>
        </p:nvSpPr>
        <p:spPr>
          <a:xfrm>
            <a:off x="1120176" y="6596390"/>
            <a:ext cx="2903009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Cézanne en commons.wikimedia.org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/>
          <p:nvPr/>
        </p:nvSpPr>
        <p:spPr>
          <a:xfrm rot="16200004">
            <a:off x="-3127692" y="3143336"/>
            <a:ext cx="6882597" cy="595923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Paul Cézanne</a:t>
            </a: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6000" b="1" i="0" u="none" strike="noStrike" kern="1200" cap="none" spc="0" baseline="0">
                <a:ln w="0">
                  <a:solidFill>
                    <a:srgbClr val="A69A7B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br>
              <a:rPr lang="es-ES" sz="4000" b="0" i="0" u="none" strike="noStrike" kern="1200" cap="none" spc="0" baseline="0">
                <a:solidFill>
                  <a:srgbClr val="E3E0D5"/>
                </a:solidFill>
                <a:uFillTx/>
                <a:latin typeface="Calibri"/>
              </a:rPr>
            </a:br>
            <a:endParaRPr lang="es-ES" sz="4000" b="0" i="0" u="none" strike="noStrike" kern="1200" cap="none" spc="0" baseline="0">
              <a:solidFill>
                <a:srgbClr val="E3E0D5"/>
              </a:solidFill>
              <a:uFillTx/>
              <a:latin typeface="Calibri"/>
            </a:endParaRPr>
          </a:p>
        </p:txBody>
      </p:sp>
      <p:pic>
        <p:nvPicPr>
          <p:cNvPr id="3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365" y="260649"/>
            <a:ext cx="5760637" cy="444989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76260" y="260649"/>
            <a:ext cx="1995092" cy="144016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2319" y="1844820"/>
            <a:ext cx="1999033" cy="159646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83026" y="4941170"/>
            <a:ext cx="1524542" cy="17361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8365" y="4941170"/>
            <a:ext cx="1224134" cy="17361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76260" y="3573018"/>
            <a:ext cx="1974857" cy="113752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9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39955" y="4941170"/>
            <a:ext cx="1215822" cy="17361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2" descr="http://upload.wikimedia.org/wikipedia/commons/9/98/Paul_C%C3%A9zanne_17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87834" y="4941170"/>
            <a:ext cx="1262740" cy="17361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3 CuadroTexto"/>
          <p:cNvSpPr txBox="1"/>
          <p:nvPr/>
        </p:nvSpPr>
        <p:spPr>
          <a:xfrm>
            <a:off x="7020269" y="4941170"/>
            <a:ext cx="1830839" cy="1323438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¿Dónde estará en el cuadro el sector recortado?</a:t>
            </a:r>
          </a:p>
        </p:txBody>
      </p:sp>
      <p:sp>
        <p:nvSpPr>
          <p:cNvPr id="12" name="5 CuadroTexto"/>
          <p:cNvSpPr txBox="1"/>
          <p:nvPr/>
        </p:nvSpPr>
        <p:spPr>
          <a:xfrm>
            <a:off x="6516215" y="6596390"/>
            <a:ext cx="2605994" cy="2616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Paul Cézanne en commons.wikimedia.org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 dirty="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4929411"/>
          </a:xfrm>
        </p:spPr>
        <p:txBody>
          <a:bodyPr/>
          <a:lstStyle/>
          <a:p>
            <a:pPr marL="571500" lvl="0" indent="-571500">
              <a:buFont typeface="Calibri"/>
              <a:buAutoNum type="romanUcPeriod"/>
            </a:pPr>
            <a:r>
              <a:rPr lang="es-ES" sz="2800" dirty="0"/>
              <a:t>La teoría de los colores: complementarios</a:t>
            </a:r>
          </a:p>
          <a:p>
            <a:pPr marL="0" lvl="0" indent="0">
              <a:buNone/>
            </a:pPr>
            <a:endParaRPr lang="es-ES" dirty="0"/>
          </a:p>
        </p:txBody>
      </p:sp>
      <p:sp>
        <p:nvSpPr>
          <p:cNvPr id="4" name="3 Triángulo isósceles"/>
          <p:cNvSpPr/>
          <p:nvPr/>
        </p:nvSpPr>
        <p:spPr>
          <a:xfrm>
            <a:off x="3635892" y="1736811"/>
            <a:ext cx="1872206" cy="1299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4 Triángulo isósceles"/>
          <p:cNvSpPr/>
          <p:nvPr/>
        </p:nvSpPr>
        <p:spPr>
          <a:xfrm rot="10799991">
            <a:off x="1916088" y="3036649"/>
            <a:ext cx="1719803" cy="1260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49122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5 Triángulo isósceles"/>
          <p:cNvSpPr/>
          <p:nvPr/>
        </p:nvSpPr>
        <p:spPr>
          <a:xfrm rot="10799991">
            <a:off x="3635837" y="5580428"/>
            <a:ext cx="1872206" cy="1259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6 Triángulo isósceles"/>
          <p:cNvSpPr/>
          <p:nvPr/>
        </p:nvSpPr>
        <p:spPr>
          <a:xfrm rot="10799991">
            <a:off x="5508107" y="3036594"/>
            <a:ext cx="1736573" cy="1368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1296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99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7 Triángulo isósceles"/>
          <p:cNvSpPr/>
          <p:nvPr/>
        </p:nvSpPr>
        <p:spPr>
          <a:xfrm>
            <a:off x="5508107" y="4404801"/>
            <a:ext cx="1736573" cy="11844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47493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8 Triángulo isósceles"/>
          <p:cNvSpPr/>
          <p:nvPr/>
        </p:nvSpPr>
        <p:spPr>
          <a:xfrm>
            <a:off x="1916088" y="4297405"/>
            <a:ext cx="1719803" cy="12830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9 Estrella de 6 puntas"/>
          <p:cNvSpPr/>
          <p:nvPr/>
        </p:nvSpPr>
        <p:spPr>
          <a:xfrm>
            <a:off x="1916088" y="1736811"/>
            <a:ext cx="5328592" cy="5121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15470"/>
              <a:gd name="f9" fmla="val 28868"/>
              <a:gd name="f10" fmla="+- 0 0 -90"/>
              <a:gd name="f11" fmla="+- 0 0 -270"/>
              <a:gd name="f12" fmla="abs f3"/>
              <a:gd name="f13" fmla="abs f4"/>
              <a:gd name="f14" fmla="abs f5"/>
              <a:gd name="f15" fmla="+- 1800000 f1 0"/>
              <a:gd name="f16" fmla="+- 3600000 f1 0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+- f15 0 f1"/>
              <a:gd name="f23" fmla="+- f16 0 f1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f1 0"/>
              <a:gd name="f31" fmla="+- f23 f1 0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*/ f30 f7 1"/>
              <a:gd name="f38" fmla="*/ f31 f7 1"/>
              <a:gd name="f39" fmla="val f35"/>
              <a:gd name="f40" fmla="val f36"/>
              <a:gd name="f41" fmla="*/ f37 1 f0"/>
              <a:gd name="f42" fmla="*/ f38 1 f0"/>
              <a:gd name="f43" fmla="*/ f6 f34 1"/>
              <a:gd name="f44" fmla="+- f40 0 f6"/>
              <a:gd name="f45" fmla="+- f39 0 f6"/>
              <a:gd name="f46" fmla="+- 0 0 f41"/>
              <a:gd name="f47" fmla="+- 0 0 f42"/>
              <a:gd name="f48" fmla="*/ f40 f34 1"/>
              <a:gd name="f49" fmla="*/ f44 1 2"/>
              <a:gd name="f50" fmla="*/ f44 1 4"/>
              <a:gd name="f51" fmla="*/ f45 1 2"/>
              <a:gd name="f52" fmla="+- 0 0 f46"/>
              <a:gd name="f53" fmla="+- 0 0 f47"/>
              <a:gd name="f54" fmla="+- f6 f49 0"/>
              <a:gd name="f55" fmla="+- f6 f51 0"/>
              <a:gd name="f56" fmla="*/ f51 f8 1"/>
              <a:gd name="f57" fmla="*/ f49 f9 1"/>
              <a:gd name="f58" fmla="*/ f52 f0 1"/>
              <a:gd name="f59" fmla="*/ f53 f0 1"/>
              <a:gd name="f60" fmla="*/ f50 f34 1"/>
              <a:gd name="f61" fmla="*/ f56 1 100000"/>
              <a:gd name="f62" fmla="+- f54 f50 0"/>
              <a:gd name="f63" fmla="*/ f57 1 50000"/>
              <a:gd name="f64" fmla="*/ f58 1 f7"/>
              <a:gd name="f65" fmla="*/ f59 1 f7"/>
              <a:gd name="f66" fmla="*/ f55 f34 1"/>
              <a:gd name="f67" fmla="*/ f54 f34 1"/>
              <a:gd name="f68" fmla="*/ f61 f9 1"/>
              <a:gd name="f69" fmla="+- f64 0 f1"/>
              <a:gd name="f70" fmla="+- f65 0 f1"/>
              <a:gd name="f71" fmla="*/ f62 f34 1"/>
              <a:gd name="f72" fmla="cos 1 f69"/>
              <a:gd name="f73" fmla="sin 1 f70"/>
              <a:gd name="f74" fmla="*/ f68 1 50000"/>
              <a:gd name="f75" fmla="+- 0 0 f72"/>
              <a:gd name="f76" fmla="+- 0 0 f73"/>
              <a:gd name="f77" fmla="*/ f74 1 2"/>
              <a:gd name="f78" fmla="+- f55 0 f74"/>
              <a:gd name="f79" fmla="+- f55 f74 0"/>
              <a:gd name="f80" fmla="+- 0 0 f75"/>
              <a:gd name="f81" fmla="+- 0 0 f76"/>
              <a:gd name="f82" fmla="+- f55 0 f77"/>
              <a:gd name="f83" fmla="+- f55 f77 0"/>
              <a:gd name="f84" fmla="*/ f78 f34 1"/>
              <a:gd name="f85" fmla="*/ f79 f34 1"/>
              <a:gd name="f86" fmla="val f80"/>
              <a:gd name="f87" fmla="val f81"/>
              <a:gd name="f88" fmla="*/ f82 f34 1"/>
              <a:gd name="f89" fmla="*/ f83 f34 1"/>
              <a:gd name="f90" fmla="*/ f86 f61 1"/>
              <a:gd name="f91" fmla="*/ f87 f63 1"/>
              <a:gd name="f92" fmla="+- f55 0 f90"/>
              <a:gd name="f93" fmla="+- f55 f90 0"/>
              <a:gd name="f94" fmla="+- f54 0 f91"/>
              <a:gd name="f95" fmla="+- f54 f91 0"/>
              <a:gd name="f96" fmla="*/ f94 f34 1"/>
              <a:gd name="f97" fmla="*/ f95 f34 1"/>
              <a:gd name="f98" fmla="*/ f92 f34 1"/>
              <a:gd name="f99" fmla="*/ f93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99" y="f60"/>
              </a:cxn>
              <a:cxn ang="f32">
                <a:pos x="f99" y="f71"/>
              </a:cxn>
              <a:cxn ang="f33">
                <a:pos x="f98" y="f71"/>
              </a:cxn>
              <a:cxn ang="f33">
                <a:pos x="f98" y="f60"/>
              </a:cxn>
            </a:cxnLst>
            <a:rect l="f84" t="f96" r="f85" b="f97"/>
            <a:pathLst>
              <a:path>
                <a:moveTo>
                  <a:pt x="f98" y="f60"/>
                </a:moveTo>
                <a:lnTo>
                  <a:pt x="f88" y="f96"/>
                </a:lnTo>
                <a:lnTo>
                  <a:pt x="f66" y="f43"/>
                </a:lnTo>
                <a:lnTo>
                  <a:pt x="f89" y="f96"/>
                </a:lnTo>
                <a:lnTo>
                  <a:pt x="f99" y="f60"/>
                </a:lnTo>
                <a:lnTo>
                  <a:pt x="f85" y="f67"/>
                </a:lnTo>
                <a:lnTo>
                  <a:pt x="f99" y="f71"/>
                </a:lnTo>
                <a:lnTo>
                  <a:pt x="f89" y="f97"/>
                </a:lnTo>
                <a:lnTo>
                  <a:pt x="f66" y="f48"/>
                </a:lnTo>
                <a:lnTo>
                  <a:pt x="f88" y="f97"/>
                </a:lnTo>
                <a:lnTo>
                  <a:pt x="f98" y="f71"/>
                </a:lnTo>
                <a:lnTo>
                  <a:pt x="f84" y="f67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11 CuadroTexto"/>
          <p:cNvSpPr txBox="1"/>
          <p:nvPr/>
        </p:nvSpPr>
        <p:spPr>
          <a:xfrm>
            <a:off x="4067946" y="2429268"/>
            <a:ext cx="108011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Prim.</a:t>
            </a:r>
          </a:p>
        </p:txBody>
      </p:sp>
      <p:sp>
        <p:nvSpPr>
          <p:cNvPr id="12" name="15 CuadroTexto"/>
          <p:cNvSpPr txBox="1"/>
          <p:nvPr/>
        </p:nvSpPr>
        <p:spPr>
          <a:xfrm>
            <a:off x="2274716" y="3238932"/>
            <a:ext cx="101202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Sec.</a:t>
            </a:r>
          </a:p>
        </p:txBody>
      </p:sp>
      <p:sp>
        <p:nvSpPr>
          <p:cNvPr id="13" name="16 Flecha arriba y abajo"/>
          <p:cNvSpPr/>
          <p:nvPr/>
        </p:nvSpPr>
        <p:spPr>
          <a:xfrm flipH="1">
            <a:off x="4447129" y="3238932"/>
            <a:ext cx="237076" cy="2223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270"/>
              <a:gd name="f9" fmla="+- 0 0 -9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3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1 0 f43"/>
              <a:gd name="f46" fmla="+- f41 f43 0"/>
              <a:gd name="f47" fmla="*/ f41 f26 1"/>
              <a:gd name="f48" fmla="*/ f40 f26 1"/>
              <a:gd name="f49" fmla="+- f30 0 f44"/>
              <a:gd name="f50" fmla="*/ f45 f44 1"/>
              <a:gd name="f51" fmla="*/ f45 f26 1"/>
              <a:gd name="f52" fmla="*/ f46 f26 1"/>
              <a:gd name="f53" fmla="*/ f44 f26 1"/>
              <a:gd name="f54" fmla="*/ f50 1 f37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1" y="f53"/>
              </a:cxn>
              <a:cxn ang="f24">
                <a:pos x="f51" y="f48"/>
              </a:cxn>
              <a:cxn ang="f24">
                <a:pos x="f31" y="f55"/>
              </a:cxn>
              <a:cxn ang="f25">
                <a:pos x="f34" y="f55"/>
              </a:cxn>
              <a:cxn ang="f25">
                <a:pos x="f52" y="f48"/>
              </a:cxn>
              <a:cxn ang="f25">
                <a:pos x="f34" y="f53"/>
              </a:cxn>
            </a:cxnLst>
            <a:rect l="f51" t="f58" r="f52" b="f59"/>
            <a:pathLst>
              <a:path>
                <a:moveTo>
                  <a:pt x="f31" y="f53"/>
                </a:moveTo>
                <a:lnTo>
                  <a:pt x="f47" y="f31"/>
                </a:lnTo>
                <a:lnTo>
                  <a:pt x="f34" y="f53"/>
                </a:lnTo>
                <a:lnTo>
                  <a:pt x="f52" y="f53"/>
                </a:lnTo>
                <a:lnTo>
                  <a:pt x="f52" y="f55"/>
                </a:lnTo>
                <a:lnTo>
                  <a:pt x="f34" y="f55"/>
                </a:lnTo>
                <a:lnTo>
                  <a:pt x="f47" y="f35"/>
                </a:lnTo>
                <a:lnTo>
                  <a:pt x="f31" y="f55"/>
                </a:lnTo>
                <a:lnTo>
                  <a:pt x="f51" y="f55"/>
                </a:lnTo>
                <a:lnTo>
                  <a:pt x="f51" y="f53"/>
                </a:lnTo>
                <a:close/>
              </a:path>
            </a:pathLst>
          </a:custGeom>
          <a:solidFill>
            <a:srgbClr val="A9A57C"/>
          </a:solidFill>
          <a:ln w="25402">
            <a:solidFill>
              <a:srgbClr val="7B785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17 Flecha arriba y abajo"/>
          <p:cNvSpPr/>
          <p:nvPr/>
        </p:nvSpPr>
        <p:spPr>
          <a:xfrm rot="3829134">
            <a:off x="4367241" y="3083834"/>
            <a:ext cx="255474" cy="24153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270"/>
              <a:gd name="f9" fmla="+- 0 0 -9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3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1 0 f43"/>
              <a:gd name="f46" fmla="+- f41 f43 0"/>
              <a:gd name="f47" fmla="*/ f41 f26 1"/>
              <a:gd name="f48" fmla="*/ f40 f26 1"/>
              <a:gd name="f49" fmla="+- f30 0 f44"/>
              <a:gd name="f50" fmla="*/ f45 f44 1"/>
              <a:gd name="f51" fmla="*/ f45 f26 1"/>
              <a:gd name="f52" fmla="*/ f46 f26 1"/>
              <a:gd name="f53" fmla="*/ f44 f26 1"/>
              <a:gd name="f54" fmla="*/ f50 1 f37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1" y="f53"/>
              </a:cxn>
              <a:cxn ang="f24">
                <a:pos x="f51" y="f48"/>
              </a:cxn>
              <a:cxn ang="f24">
                <a:pos x="f31" y="f55"/>
              </a:cxn>
              <a:cxn ang="f25">
                <a:pos x="f34" y="f55"/>
              </a:cxn>
              <a:cxn ang="f25">
                <a:pos x="f52" y="f48"/>
              </a:cxn>
              <a:cxn ang="f25">
                <a:pos x="f34" y="f53"/>
              </a:cxn>
            </a:cxnLst>
            <a:rect l="f51" t="f58" r="f52" b="f59"/>
            <a:pathLst>
              <a:path>
                <a:moveTo>
                  <a:pt x="f31" y="f53"/>
                </a:moveTo>
                <a:lnTo>
                  <a:pt x="f47" y="f31"/>
                </a:lnTo>
                <a:lnTo>
                  <a:pt x="f34" y="f53"/>
                </a:lnTo>
                <a:lnTo>
                  <a:pt x="f52" y="f53"/>
                </a:lnTo>
                <a:lnTo>
                  <a:pt x="f52" y="f55"/>
                </a:lnTo>
                <a:lnTo>
                  <a:pt x="f34" y="f55"/>
                </a:lnTo>
                <a:lnTo>
                  <a:pt x="f47" y="f35"/>
                </a:lnTo>
                <a:lnTo>
                  <a:pt x="f31" y="f55"/>
                </a:lnTo>
                <a:lnTo>
                  <a:pt x="f51" y="f55"/>
                </a:lnTo>
                <a:lnTo>
                  <a:pt x="f51" y="f53"/>
                </a:lnTo>
                <a:close/>
              </a:path>
            </a:pathLst>
          </a:custGeom>
          <a:solidFill>
            <a:srgbClr val="A9A57C"/>
          </a:solidFill>
          <a:ln w="25402">
            <a:solidFill>
              <a:srgbClr val="7B785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19 Flecha arriba y abajo"/>
          <p:cNvSpPr/>
          <p:nvPr/>
        </p:nvSpPr>
        <p:spPr>
          <a:xfrm rot="6928831" flipH="1">
            <a:off x="4372224" y="2987888"/>
            <a:ext cx="280016" cy="25816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270"/>
              <a:gd name="f9" fmla="+- 0 0 -9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3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1 0 f43"/>
              <a:gd name="f46" fmla="+- f41 f43 0"/>
              <a:gd name="f47" fmla="*/ f41 f26 1"/>
              <a:gd name="f48" fmla="*/ f40 f26 1"/>
              <a:gd name="f49" fmla="+- f30 0 f44"/>
              <a:gd name="f50" fmla="*/ f45 f44 1"/>
              <a:gd name="f51" fmla="*/ f45 f26 1"/>
              <a:gd name="f52" fmla="*/ f46 f26 1"/>
              <a:gd name="f53" fmla="*/ f44 f26 1"/>
              <a:gd name="f54" fmla="*/ f50 1 f37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1" y="f53"/>
              </a:cxn>
              <a:cxn ang="f24">
                <a:pos x="f51" y="f48"/>
              </a:cxn>
              <a:cxn ang="f24">
                <a:pos x="f31" y="f55"/>
              </a:cxn>
              <a:cxn ang="f25">
                <a:pos x="f34" y="f55"/>
              </a:cxn>
              <a:cxn ang="f25">
                <a:pos x="f52" y="f48"/>
              </a:cxn>
              <a:cxn ang="f25">
                <a:pos x="f34" y="f53"/>
              </a:cxn>
            </a:cxnLst>
            <a:rect l="f51" t="f58" r="f52" b="f59"/>
            <a:pathLst>
              <a:path>
                <a:moveTo>
                  <a:pt x="f31" y="f53"/>
                </a:moveTo>
                <a:lnTo>
                  <a:pt x="f47" y="f31"/>
                </a:lnTo>
                <a:lnTo>
                  <a:pt x="f34" y="f53"/>
                </a:lnTo>
                <a:lnTo>
                  <a:pt x="f52" y="f53"/>
                </a:lnTo>
                <a:lnTo>
                  <a:pt x="f52" y="f55"/>
                </a:lnTo>
                <a:lnTo>
                  <a:pt x="f34" y="f55"/>
                </a:lnTo>
                <a:lnTo>
                  <a:pt x="f47" y="f35"/>
                </a:lnTo>
                <a:lnTo>
                  <a:pt x="f31" y="f55"/>
                </a:lnTo>
                <a:lnTo>
                  <a:pt x="f51" y="f55"/>
                </a:lnTo>
                <a:lnTo>
                  <a:pt x="f51" y="f53"/>
                </a:lnTo>
                <a:close/>
              </a:path>
            </a:pathLst>
          </a:custGeom>
          <a:solidFill>
            <a:srgbClr val="A9A57C"/>
          </a:solidFill>
          <a:ln w="25402">
            <a:solidFill>
              <a:srgbClr val="7B7859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20 CuadroTexto"/>
          <p:cNvSpPr txBox="1"/>
          <p:nvPr/>
        </p:nvSpPr>
        <p:spPr>
          <a:xfrm>
            <a:off x="5737731" y="5541036"/>
            <a:ext cx="3406268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Parejas de complementarios: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Rojo – verde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Azul – naranja</a:t>
            </a:r>
          </a:p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Amarillo </a:t>
            </a:r>
            <a:r>
              <a:rPr lang="es-ES" dirty="0">
                <a:solidFill>
                  <a:srgbClr val="2F2B20"/>
                </a:solidFill>
              </a:rPr>
              <a:t>– </a:t>
            </a: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violeta</a:t>
            </a:r>
          </a:p>
        </p:txBody>
      </p:sp>
      <p:sp>
        <p:nvSpPr>
          <p:cNvPr id="17" name="20 CuadroTexto"/>
          <p:cNvSpPr txBox="1"/>
          <p:nvPr/>
        </p:nvSpPr>
        <p:spPr>
          <a:xfrm>
            <a:off x="2274716" y="5023987"/>
            <a:ext cx="108011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Prim.</a:t>
            </a:r>
          </a:p>
        </p:txBody>
      </p:sp>
      <p:sp>
        <p:nvSpPr>
          <p:cNvPr id="18" name="21 CuadroTexto"/>
          <p:cNvSpPr txBox="1"/>
          <p:nvPr/>
        </p:nvSpPr>
        <p:spPr>
          <a:xfrm>
            <a:off x="5836331" y="5002755"/>
            <a:ext cx="108011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Prim.</a:t>
            </a:r>
          </a:p>
        </p:txBody>
      </p:sp>
      <p:sp>
        <p:nvSpPr>
          <p:cNvPr id="19" name="22 CuadroTexto"/>
          <p:cNvSpPr txBox="1"/>
          <p:nvPr/>
        </p:nvSpPr>
        <p:spPr>
          <a:xfrm>
            <a:off x="5836331" y="3143807"/>
            <a:ext cx="101202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Sec.</a:t>
            </a:r>
          </a:p>
        </p:txBody>
      </p:sp>
      <p:sp>
        <p:nvSpPr>
          <p:cNvPr id="20" name="23 CuadroTexto"/>
          <p:cNvSpPr txBox="1"/>
          <p:nvPr/>
        </p:nvSpPr>
        <p:spPr>
          <a:xfrm>
            <a:off x="4059652" y="5589233"/>
            <a:ext cx="101202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Sec.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5926" y="2568577"/>
            <a:ext cx="8485650" cy="2163836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4929411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II. La plasmación de la luz</a:t>
            </a:r>
          </a:p>
          <a:p>
            <a:pPr lvl="0"/>
            <a:r>
              <a:rPr lang="es-ES" sz="2800" dirty="0"/>
              <a:t>Los colores no son inmutables, varían de acuerdo a la luz que llegue a los objetos.</a:t>
            </a:r>
          </a:p>
        </p:txBody>
      </p:sp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pic>
        <p:nvPicPr>
          <p:cNvPr id="4" name="Picture 2" descr="File:Monet - Haystacks in the late summer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0152" y="3417131"/>
            <a:ext cx="3203847" cy="186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Claude Monet, Grainstacks in the Sunlight, Morning Effect, 1890, oil on canvas 65 x 100 cm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417131"/>
            <a:ext cx="2844424" cy="186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upload.wikimedia.org/wikipedia/commons/b/bd/1270_Wheatstacks%2C_1890-91%2C_65.8_x_101_cm%2C_25_7-8_x_39_3-4_in%2C_The_Art_Institute_of_Chica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22541" y="3417131"/>
            <a:ext cx="2917594" cy="18678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4 CuadroTexto"/>
          <p:cNvSpPr txBox="1"/>
          <p:nvPr/>
        </p:nvSpPr>
        <p:spPr>
          <a:xfrm>
            <a:off x="0" y="5723961"/>
            <a:ext cx="914400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Claude Monet</a:t>
            </a:r>
          </a:p>
        </p:txBody>
      </p:sp>
      <p:sp>
        <p:nvSpPr>
          <p:cNvPr id="8" name="5 CuadroTexto"/>
          <p:cNvSpPr txBox="1"/>
          <p:nvPr/>
        </p:nvSpPr>
        <p:spPr>
          <a:xfrm>
            <a:off x="2922541" y="5284966"/>
            <a:ext cx="291759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Atardecer en otoño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5940152" y="5284966"/>
            <a:ext cx="320384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Al final del verano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0" y="5284966"/>
            <a:ext cx="284442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Al amanecer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6300188" y="6596390"/>
            <a:ext cx="2843811" cy="2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Claude Monet en commons.wikimedia.org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1512170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II. La plasmación de la luz</a:t>
            </a:r>
          </a:p>
          <a:p>
            <a:pPr lvl="0"/>
            <a:r>
              <a:rPr lang="es-ES" sz="2800" dirty="0"/>
              <a:t>Plasmaron la impresión de un momento fugaz.</a:t>
            </a:r>
          </a:p>
        </p:txBody>
      </p:sp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pic>
        <p:nvPicPr>
          <p:cNvPr id="4" name="Picture 2" descr="File:Edgar Germain Hilaire Degas 018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5613" y="2708919"/>
            <a:ext cx="2376260" cy="3402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CuadroTexto"/>
          <p:cNvSpPr txBox="1"/>
          <p:nvPr/>
        </p:nvSpPr>
        <p:spPr>
          <a:xfrm>
            <a:off x="755577" y="6111685"/>
            <a:ext cx="237626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Ballet </a:t>
            </a:r>
            <a:r>
              <a:rPr lang="es-ES" sz="1800" b="0" i="0" u="none" strike="noStrike" kern="1200" cap="none" spc="0" baseline="0" dirty="0" err="1">
                <a:solidFill>
                  <a:srgbClr val="2F2B20"/>
                </a:solidFill>
                <a:uFillTx/>
                <a:latin typeface="Calibri"/>
              </a:rPr>
              <a:t>L´Etoile</a:t>
            </a: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Edgar Degas</a:t>
            </a:r>
          </a:p>
        </p:txBody>
      </p:sp>
      <p:pic>
        <p:nvPicPr>
          <p:cNvPr id="6" name="Picture 4" descr="File:Pierre-Auguste Renoir 157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32035" y="2708919"/>
            <a:ext cx="3053839" cy="25734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4 CuadroTexto"/>
          <p:cNvSpPr txBox="1"/>
          <p:nvPr/>
        </p:nvSpPr>
        <p:spPr>
          <a:xfrm>
            <a:off x="4932035" y="5282379"/>
            <a:ext cx="3053839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Niñas leyendo,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Auguste Renoir</a:t>
            </a:r>
          </a:p>
        </p:txBody>
      </p:sp>
      <p:sp>
        <p:nvSpPr>
          <p:cNvPr id="8" name="5 Rectángulo"/>
          <p:cNvSpPr/>
          <p:nvPr/>
        </p:nvSpPr>
        <p:spPr>
          <a:xfrm>
            <a:off x="6472461" y="6582655"/>
            <a:ext cx="2646877" cy="2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Degas y Renoir en commons.wikimedia.org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1512170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III. </a:t>
            </a:r>
            <a:r>
              <a:rPr lang="es-ES" sz="2800" dirty="0"/>
              <a:t>Las sombras se colorearon y se dejó de usar el claroscuro.</a:t>
            </a:r>
          </a:p>
        </p:txBody>
      </p:sp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sp>
        <p:nvSpPr>
          <p:cNvPr id="4" name="5 Rectángulo"/>
          <p:cNvSpPr/>
          <p:nvPr/>
        </p:nvSpPr>
        <p:spPr>
          <a:xfrm>
            <a:off x="6156179" y="6582655"/>
            <a:ext cx="2871298" cy="2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Manet y Constable en commons.wikimedia.org</a:t>
            </a:r>
          </a:p>
        </p:txBody>
      </p:sp>
      <p:pic>
        <p:nvPicPr>
          <p:cNvPr id="5" name="Picture 2" descr="File:Monet - Garten des Künstlers bei Vetheuil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6053" y="2132856"/>
            <a:ext cx="3443904" cy="4341049"/>
          </a:xfrm>
          <a:prstGeom prst="rect">
            <a:avLst/>
          </a:prstGeom>
          <a:gradFill>
            <a:gsLst>
              <a:gs pos="0">
                <a:srgbClr val="817D55"/>
              </a:gs>
              <a:gs pos="100000">
                <a:srgbClr val="AAA571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4" descr="File:John Constable - Malvern Hall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2019" y="2748055"/>
            <a:ext cx="3757498" cy="2376946"/>
          </a:xfrm>
          <a:prstGeom prst="rect">
            <a:avLst/>
          </a:prstGeom>
          <a:gradFill>
            <a:gsLst>
              <a:gs pos="0">
                <a:srgbClr val="817D55"/>
              </a:gs>
              <a:gs pos="100000">
                <a:srgbClr val="AAA571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555775" y="5733260"/>
            <a:ext cx="237626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Sombra coloreada</a:t>
            </a:r>
          </a:p>
        </p:txBody>
      </p:sp>
      <p:cxnSp>
        <p:nvCxnSpPr>
          <p:cNvPr id="8" name="8 Conector recto de flecha"/>
          <p:cNvCxnSpPr/>
          <p:nvPr/>
        </p:nvCxnSpPr>
        <p:spPr>
          <a:xfrm flipH="1" flipV="1">
            <a:off x="1043604" y="4943712"/>
            <a:ext cx="432054" cy="362578"/>
          </a:xfrm>
          <a:prstGeom prst="straightConnector1">
            <a:avLst/>
          </a:prstGeom>
          <a:noFill/>
          <a:ln w="28575">
            <a:solidFill>
              <a:srgbClr val="675E47"/>
            </a:solidFill>
            <a:prstDash val="solid"/>
            <a:tailEnd type="arrow"/>
          </a:ln>
        </p:spPr>
      </p:cxnSp>
      <p:sp>
        <p:nvSpPr>
          <p:cNvPr id="9" name="11 CuadroTexto"/>
          <p:cNvSpPr txBox="1"/>
          <p:nvPr/>
        </p:nvSpPr>
        <p:spPr>
          <a:xfrm>
            <a:off x="179515" y="5171087"/>
            <a:ext cx="38100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Claroscuro </a:t>
            </a:r>
          </a:p>
        </p:txBody>
      </p:sp>
      <p:sp>
        <p:nvSpPr>
          <p:cNvPr id="10" name="15 CuadroTexto"/>
          <p:cNvSpPr txBox="1"/>
          <p:nvPr/>
        </p:nvSpPr>
        <p:spPr>
          <a:xfrm>
            <a:off x="179515" y="2420892"/>
            <a:ext cx="38100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John Constable</a:t>
            </a:r>
          </a:p>
        </p:txBody>
      </p:sp>
      <p:sp>
        <p:nvSpPr>
          <p:cNvPr id="11" name="16 CuadroTexto"/>
          <p:cNvSpPr txBox="1"/>
          <p:nvPr/>
        </p:nvSpPr>
        <p:spPr>
          <a:xfrm>
            <a:off x="5076053" y="1772820"/>
            <a:ext cx="344390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F2B20"/>
                </a:solidFill>
                <a:uFillTx/>
                <a:latin typeface="Calibri"/>
              </a:rPr>
              <a:t>Claude Monet</a:t>
            </a:r>
          </a:p>
        </p:txBody>
      </p:sp>
      <p:cxnSp>
        <p:nvCxnSpPr>
          <p:cNvPr id="12" name="21 Conector recto de flecha"/>
          <p:cNvCxnSpPr/>
          <p:nvPr/>
        </p:nvCxnSpPr>
        <p:spPr>
          <a:xfrm>
            <a:off x="4427981" y="5917923"/>
            <a:ext cx="2088234" cy="177915"/>
          </a:xfrm>
          <a:prstGeom prst="straightConnector1">
            <a:avLst/>
          </a:prstGeom>
          <a:noFill/>
          <a:ln w="28575">
            <a:solidFill>
              <a:srgbClr val="675E47"/>
            </a:solidFill>
            <a:prstDash val="solid"/>
            <a:tailEnd type="arrow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8229600" cy="1512170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IV. </a:t>
            </a:r>
            <a:r>
              <a:rPr lang="es-ES" sz="2800" dirty="0"/>
              <a:t>La pincelada suelta.</a:t>
            </a:r>
          </a:p>
        </p:txBody>
      </p:sp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  <a:gradFill>
            <a:gsLst>
              <a:gs pos="0">
                <a:srgbClr val="A07837"/>
              </a:gs>
              <a:gs pos="100000">
                <a:srgbClr val="D19D4A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es-ES" sz="3200">
                <a:solidFill>
                  <a:srgbClr val="FFFFFF"/>
                </a:solidFill>
              </a:rPr>
              <a:t>Características generales del Impresionismo</a:t>
            </a:r>
          </a:p>
        </p:txBody>
      </p:sp>
      <p:sp>
        <p:nvSpPr>
          <p:cNvPr id="4" name="5 Rectángulo"/>
          <p:cNvSpPr/>
          <p:nvPr/>
        </p:nvSpPr>
        <p:spPr>
          <a:xfrm>
            <a:off x="6156179" y="6582655"/>
            <a:ext cx="2175595" cy="2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Manet en commons.wikimedia.org</a:t>
            </a:r>
          </a:p>
        </p:txBody>
      </p:sp>
      <p:pic>
        <p:nvPicPr>
          <p:cNvPr id="5" name="Picture 2" descr="File:1882 Manet Landhaus in Rueil anagoria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524" y="2058131"/>
            <a:ext cx="4075297" cy="305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ile:1882 Manet Landhaus in Rueil anagoria.JPG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6260" y="1383907"/>
            <a:ext cx="1867726" cy="23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ile:1882 Manet Landhaus in Rueil anagoria.JPG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59910" y="3898974"/>
            <a:ext cx="4084067" cy="248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File:1882 Manet Landhaus in Rueil anagoria.JPG">
            <a:hlinkClick r:id="rId2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60075" y="1412619"/>
            <a:ext cx="1797454" cy="22752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4 CuadroTexto"/>
          <p:cNvSpPr txBox="1"/>
          <p:nvPr/>
        </p:nvSpPr>
        <p:spPr>
          <a:xfrm>
            <a:off x="251524" y="5139440"/>
            <a:ext cx="4075297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Casa de campo en </a:t>
            </a:r>
            <a:r>
              <a:rPr lang="es-ES" sz="1800" b="0" i="0" u="none" strike="noStrike" kern="1200" cap="none" spc="0" baseline="0" dirty="0" err="1">
                <a:solidFill>
                  <a:srgbClr val="2F2B20"/>
                </a:solidFill>
                <a:uFillTx/>
                <a:latin typeface="Calibri"/>
              </a:rPr>
              <a:t>Rueil</a:t>
            </a: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 err="1">
                <a:solidFill>
                  <a:srgbClr val="2F2B20"/>
                </a:solidFill>
                <a:latin typeface="Calibri"/>
              </a:rPr>
              <a:t>E</a:t>
            </a:r>
            <a:r>
              <a:rPr lang="es-ES" sz="1800" b="0" i="0" u="none" strike="noStrike" kern="1200" cap="none" spc="0" baseline="0" dirty="0" err="1">
                <a:solidFill>
                  <a:srgbClr val="2F2B20"/>
                </a:solidFill>
                <a:uFillTx/>
                <a:latin typeface="Calibri"/>
              </a:rPr>
              <a:t>douard</a:t>
            </a:r>
            <a:r>
              <a:rPr lang="es-ES" sz="1800" b="0" i="0" u="none" strike="noStrike" kern="1200" cap="none" spc="0" baseline="0" dirty="0">
                <a:solidFill>
                  <a:srgbClr val="2F2B20"/>
                </a:solidFill>
                <a:uFillTx/>
                <a:latin typeface="Calibri"/>
              </a:rPr>
              <a:t> Manet</a:t>
            </a:r>
          </a:p>
        </p:txBody>
      </p:sp>
      <p:sp>
        <p:nvSpPr>
          <p:cNvPr id="10" name="12 Rectángulo"/>
          <p:cNvSpPr/>
          <p:nvPr/>
        </p:nvSpPr>
        <p:spPr>
          <a:xfrm>
            <a:off x="1115613" y="4509116"/>
            <a:ext cx="936107" cy="432044"/>
          </a:xfrm>
          <a:prstGeom prst="rect">
            <a:avLst/>
          </a:pr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18 Rectángulo"/>
          <p:cNvSpPr/>
          <p:nvPr/>
        </p:nvSpPr>
        <p:spPr>
          <a:xfrm>
            <a:off x="3779910" y="2082966"/>
            <a:ext cx="546902" cy="769970"/>
          </a:xfrm>
          <a:prstGeom prst="rect">
            <a:avLst/>
          </a:prstGeom>
          <a:noFill/>
          <a:ln w="25402">
            <a:solidFill>
              <a:srgbClr val="2F2B2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19 Rectángulo"/>
          <p:cNvSpPr/>
          <p:nvPr/>
        </p:nvSpPr>
        <p:spPr>
          <a:xfrm>
            <a:off x="2915820" y="2852937"/>
            <a:ext cx="864098" cy="1046037"/>
          </a:xfrm>
          <a:prstGeom prst="rect">
            <a:avLst/>
          </a:prstGeom>
          <a:noFill/>
          <a:ln w="25402">
            <a:solidFill>
              <a:srgbClr val="2F2B2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1910</Words>
  <Application>Microsoft Office PowerPoint</Application>
  <PresentationFormat>Presentación en pantalla (4:3)</PresentationFormat>
  <Paragraphs>244</Paragraphs>
  <Slides>50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3" baseType="lpstr">
      <vt:lpstr>Arial</vt:lpstr>
      <vt:lpstr>Calibri</vt:lpstr>
      <vt:lpstr>Tema de Office</vt:lpstr>
      <vt:lpstr>El Impresionismo</vt:lpstr>
      <vt:lpstr>Presentación de PowerPoint</vt:lpstr>
      <vt:lpstr>Presentación de PowerPoint</vt:lpstr>
      <vt:lpstr>Características generales del Impresionismo</vt:lpstr>
      <vt:lpstr>Características generales del Impresionismo</vt:lpstr>
      <vt:lpstr>Características generales del Impresionismo</vt:lpstr>
      <vt:lpstr>Características generales del Impresionismo</vt:lpstr>
      <vt:lpstr>Características generales del Impresionismo</vt:lpstr>
      <vt:lpstr>Características generales del Impresionismo</vt:lpstr>
      <vt:lpstr>Características generales del Impresionismo</vt:lpstr>
      <vt:lpstr>Algunos pintores impresionistas</vt:lpstr>
      <vt:lpstr>  Edouard Manet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Auguste Renoir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Claude Monet   </vt:lpstr>
      <vt:lpstr>Presentación de PowerPoint</vt:lpstr>
      <vt:lpstr>Presentación de PowerPoint</vt:lpstr>
      <vt:lpstr>Presentación de PowerPoint</vt:lpstr>
      <vt:lpstr>  Edgar Degas   </vt:lpstr>
      <vt:lpstr>Presentación de PowerPoint</vt:lpstr>
      <vt:lpstr>Presentación de PowerPoint</vt:lpstr>
      <vt:lpstr>Presentación de PowerPoint</vt:lpstr>
      <vt:lpstr>Presentación de PowerPoint</vt:lpstr>
      <vt:lpstr>Algunos pintores Postimpresionistas</vt:lpstr>
      <vt:lpstr>Características del Postimpresionismo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Paul Cézanne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Auguste Renoir</dc:title>
  <dc:creator>Ximena  Rios Larrain</dc:creator>
  <cp:lastModifiedBy>Carmen Julia Undurraga Ossa</cp:lastModifiedBy>
  <cp:revision>9</cp:revision>
  <cp:lastPrinted>2013-02-25T18:15:08Z</cp:lastPrinted>
  <dcterms:created xsi:type="dcterms:W3CDTF">2013-01-30T20:28:20Z</dcterms:created>
  <dcterms:modified xsi:type="dcterms:W3CDTF">2021-06-07T22:08:29Z</dcterms:modified>
</cp:coreProperties>
</file>