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75" r:id="rId6"/>
    <p:sldId id="261" r:id="rId7"/>
    <p:sldId id="262" r:id="rId8"/>
    <p:sldId id="276" r:id="rId9"/>
    <p:sldId id="266" r:id="rId10"/>
    <p:sldId id="267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71" r:id="rId27"/>
    <p:sldId id="272" r:id="rId28"/>
    <p:sldId id="273" r:id="rId29"/>
    <p:sldId id="274" r:id="rId30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Y5pWMYHGHDWxF7ajhTTfqhk8a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son Ahuma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B47"/>
    <a:srgbClr val="FF0000"/>
    <a:srgbClr val="E9E1E4"/>
    <a:srgbClr val="77374D"/>
    <a:srgbClr val="FFDDDD"/>
    <a:srgbClr val="FEE7DE"/>
    <a:srgbClr val="B99F2F"/>
    <a:srgbClr val="C73E32"/>
    <a:srgbClr val="BA9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8" autoAdjust="0"/>
    <p:restoredTop sz="94684"/>
  </p:normalViewPr>
  <p:slideViewPr>
    <p:cSldViewPr snapToGrid="0">
      <p:cViewPr varScale="1">
        <p:scale>
          <a:sx n="97" d="100"/>
          <a:sy n="97" d="100"/>
        </p:scale>
        <p:origin x="1656" y="72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25550" y="685800"/>
            <a:ext cx="4408488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4907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426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13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MÓDULO</a:t>
            </a:r>
            <a:r>
              <a:rPr b="0"/>
              <a:t>  Mantenimiento de los sistemas de transmisión y frenos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Mantenimiento</a:t>
            </a:r>
            <a:r>
              <a:rPr lang="en-US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motores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7;p23"/>
          <p:cNvGrpSpPr/>
          <p:nvPr/>
        </p:nvGrpSpPr>
        <p:grpSpPr>
          <a:xfrm>
            <a:off x="242973" y="1757285"/>
            <a:ext cx="9351089" cy="5678313"/>
            <a:chOff x="-1" y="-1"/>
            <a:chExt cx="9346505" cy="5675927"/>
          </a:xfrm>
        </p:grpSpPr>
        <p:sp>
          <p:nvSpPr>
            <p:cNvPr id="17" name="Figura"/>
            <p:cNvSpPr/>
            <p:nvPr/>
          </p:nvSpPr>
          <p:spPr>
            <a:xfrm>
              <a:off x="-1" y="-1"/>
              <a:ext cx="9346505" cy="56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9E1E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8" name="Texto"/>
            <p:cNvSpPr txBox="1"/>
            <p:nvPr/>
          </p:nvSpPr>
          <p:spPr>
            <a:xfrm>
              <a:off x="-1" y="2637860"/>
              <a:ext cx="9091322" cy="400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</a:t>
              </a:r>
            </a:p>
          </p:txBody>
        </p:sp>
      </p:grpSp>
      <p:pic>
        <p:nvPicPr>
          <p:cNvPr id="20" name="Google Shape;8;p23" descr="Google Shape;8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4" y="419977"/>
            <a:ext cx="3661244" cy="68076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9;p23"/>
          <p:cNvSpPr/>
          <p:nvPr/>
        </p:nvSpPr>
        <p:spPr>
          <a:xfrm>
            <a:off x="436564" y="6466717"/>
            <a:ext cx="7895731" cy="680762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pic>
        <p:nvPicPr>
          <p:cNvPr id="22" name="Google Shape;10;p23" descr="Google Shape;1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52" y="6466716"/>
            <a:ext cx="690823" cy="680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Google Shape;11;p23" descr="Google Shape;1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420" y="1222686"/>
            <a:ext cx="1080531" cy="241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Google Shape;12;p23" descr="Google Shape;12;p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420" y="418772"/>
            <a:ext cx="1080531" cy="665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Google Shape;13;p23" descr="Google Shape;13;p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884" y="6389956"/>
            <a:ext cx="831068" cy="75632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92400" y="6874517"/>
            <a:ext cx="273788" cy="26436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73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6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1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18" tIns="91418" rIns="91418" bIns="91418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18" tIns="91418" rIns="91418" bIns="91418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1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18" tIns="91418" rIns="91418" bIns="91418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43;p14"/>
          <p:cNvSpPr txBox="1"/>
          <p:nvPr userDrawn="1"/>
        </p:nvSpPr>
        <p:spPr>
          <a:xfrm>
            <a:off x="180900" y="6881801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099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099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6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9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099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099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099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099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099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MÓDULO</a:t>
            </a:r>
            <a:r>
              <a:rPr b="0"/>
              <a:t>  Mantenimiento de los sistemas de transmisión y frenos</a:t>
            </a:r>
          </a:p>
        </p:txBody>
      </p:sp>
    </p:spTree>
    <p:extLst>
      <p:ext uri="{BB962C8B-B14F-4D97-AF65-F5344CB8AC3E}">
        <p14:creationId xmlns:p14="http://schemas.microsoft.com/office/powerpoint/2010/main" val="17754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46;p28"/>
          <p:cNvSpPr/>
          <p:nvPr/>
        </p:nvSpPr>
        <p:spPr>
          <a:xfrm rot="10800000" flipH="1">
            <a:off x="181738" y="822369"/>
            <a:ext cx="9361290" cy="6534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A9BA5">
              <a:alpha val="254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94" name="Google Shape;47;p28"/>
          <p:cNvSpPr/>
          <p:nvPr/>
        </p:nvSpPr>
        <p:spPr>
          <a:xfrm>
            <a:off x="180987" y="180976"/>
            <a:ext cx="7914881" cy="651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741B47"/>
          </a:solid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grpSp>
        <p:nvGrpSpPr>
          <p:cNvPr id="97" name="Google Shape;48;p28"/>
          <p:cNvGrpSpPr/>
          <p:nvPr/>
        </p:nvGrpSpPr>
        <p:grpSpPr>
          <a:xfrm>
            <a:off x="8095865" y="431876"/>
            <a:ext cx="662430" cy="400376"/>
            <a:chOff x="-1" y="-19970"/>
            <a:chExt cx="662104" cy="400206"/>
          </a:xfrm>
        </p:grpSpPr>
        <p:sp>
          <p:nvSpPr>
            <p:cNvPr id="95" name="Rectángulo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96" name="Texto"/>
            <p:cNvSpPr txBox="1"/>
            <p:nvPr/>
          </p:nvSpPr>
          <p:spPr>
            <a:xfrm>
              <a:off x="-1" y="-19970"/>
              <a:ext cx="662104" cy="40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</a:t>
              </a:r>
            </a:p>
          </p:txBody>
        </p:sp>
      </p:grpSp>
      <p:grpSp>
        <p:nvGrpSpPr>
          <p:cNvPr id="100" name="Google Shape;49;p28"/>
          <p:cNvGrpSpPr/>
          <p:nvPr/>
        </p:nvGrpSpPr>
        <p:grpSpPr>
          <a:xfrm>
            <a:off x="8758289" y="431876"/>
            <a:ext cx="785789" cy="400376"/>
            <a:chOff x="-1" y="-19970"/>
            <a:chExt cx="785403" cy="400206"/>
          </a:xfrm>
        </p:grpSpPr>
        <p:sp>
          <p:nvSpPr>
            <p:cNvPr id="98" name="Rectángulo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99" name="Texto"/>
            <p:cNvSpPr txBox="1"/>
            <p:nvPr/>
          </p:nvSpPr>
          <p:spPr>
            <a:xfrm>
              <a:off x="-1" y="-19970"/>
              <a:ext cx="785403" cy="40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</a:t>
              </a:r>
            </a:p>
          </p:txBody>
        </p:sp>
      </p:grpSp>
      <p:sp>
        <p:nvSpPr>
          <p:cNvPr id="101" name="Google Shape;53;p28"/>
          <p:cNvSpPr txBox="1"/>
          <p:nvPr/>
        </p:nvSpPr>
        <p:spPr>
          <a:xfrm>
            <a:off x="376160" y="6884692"/>
            <a:ext cx="6789926" cy="35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dirty="0"/>
              <a:t>        MECÁNICA AUTOMOTRIZ</a:t>
            </a:r>
            <a:r>
              <a:rPr sz="1100" dirty="0">
                <a:solidFill>
                  <a:srgbClr val="000000"/>
                </a:solidFill>
              </a:rPr>
              <a:t> | </a:t>
            </a:r>
            <a:r>
              <a:rPr lang="es-CL" sz="1100" dirty="0" smtClean="0">
                <a:solidFill>
                  <a:srgbClr val="000000"/>
                </a:solidFill>
              </a:rPr>
              <a:t>4</a:t>
            </a:r>
            <a:r>
              <a:rPr sz="1100" dirty="0" smtClean="0">
                <a:solidFill>
                  <a:srgbClr val="000000"/>
                </a:solidFill>
              </a:rPr>
              <a:t>° </a:t>
            </a:r>
            <a:r>
              <a:rPr sz="1100" dirty="0" err="1">
                <a:solidFill>
                  <a:srgbClr val="000000"/>
                </a:solidFill>
              </a:rPr>
              <a:t>Medio</a:t>
            </a:r>
            <a:r>
              <a:rPr sz="1100" dirty="0">
                <a:solidFill>
                  <a:srgbClr val="000000"/>
                </a:solidFill>
              </a:rPr>
              <a:t> | </a:t>
            </a:r>
            <a:r>
              <a:rPr sz="1100" dirty="0" err="1">
                <a:solidFill>
                  <a:srgbClr val="000000"/>
                </a:solidFill>
              </a:rPr>
              <a:t>Presentación</a:t>
            </a:r>
            <a:endParaRPr sz="1100" dirty="0">
              <a:solidFill>
                <a:srgbClr val="000000"/>
              </a:solidFill>
            </a:endParaRPr>
          </a:p>
        </p:txBody>
      </p:sp>
      <p:sp>
        <p:nvSpPr>
          <p:cNvPr id="102" name="Google Shape;23;p27"/>
          <p:cNvSpPr txBox="1"/>
          <p:nvPr/>
        </p:nvSpPr>
        <p:spPr>
          <a:xfrm>
            <a:off x="8447756" y="271256"/>
            <a:ext cx="1167274" cy="43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sz="1200" dirty="0"/>
              <a:t>Actividad </a:t>
            </a:r>
            <a:r>
              <a:rPr sz="1200" dirty="0" smtClean="0"/>
              <a:t>1</a:t>
            </a:r>
            <a:r>
              <a:rPr lang="es-ES" sz="1200" dirty="0" smtClean="0"/>
              <a:t>9</a:t>
            </a:r>
            <a:r>
              <a:rPr sz="1200" dirty="0" smtClean="0"/>
              <a:t>|</a:t>
            </a:r>
            <a:r>
              <a:rPr sz="1601" dirty="0" smtClean="0">
                <a:solidFill>
                  <a:srgbClr val="741B47"/>
                </a:solidFill>
              </a:rPr>
              <a:t>2</a:t>
            </a:r>
            <a:endParaRPr sz="1601" dirty="0">
              <a:solidFill>
                <a:srgbClr val="741B47"/>
              </a:solidFill>
            </a:endParaRPr>
          </a:p>
        </p:txBody>
      </p:sp>
      <p:sp>
        <p:nvSpPr>
          <p:cNvPr id="103" name="Google Shape;33;p25"/>
          <p:cNvSpPr txBox="1"/>
          <p:nvPr/>
        </p:nvSpPr>
        <p:spPr>
          <a:xfrm>
            <a:off x="442868" y="350473"/>
            <a:ext cx="7445449" cy="400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01"/>
              <a:t>MÓDULO</a:t>
            </a:r>
            <a:r>
              <a:rPr sz="1401" b="0"/>
              <a:t>  Mantenimiento de los sistemas de transmisión y frenos</a:t>
            </a:r>
          </a:p>
        </p:txBody>
      </p:sp>
      <p:sp>
        <p:nvSpPr>
          <p:cNvPr id="10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71870" y="6884692"/>
            <a:ext cx="337323" cy="317249"/>
          </a:xfrm>
          <a:prstGeom prst="rect">
            <a:avLst/>
          </a:prstGeom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One column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80;p29"/>
          <p:cNvSpPr/>
          <p:nvPr/>
        </p:nvSpPr>
        <p:spPr>
          <a:xfrm rot="10800000" flipH="1">
            <a:off x="181738" y="822369"/>
            <a:ext cx="9361290" cy="6534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grpSp>
        <p:nvGrpSpPr>
          <p:cNvPr id="114" name="Google Shape;81;p29"/>
          <p:cNvGrpSpPr/>
          <p:nvPr/>
        </p:nvGrpSpPr>
        <p:grpSpPr>
          <a:xfrm>
            <a:off x="8095865" y="431876"/>
            <a:ext cx="662430" cy="400376"/>
            <a:chOff x="-1" y="-19970"/>
            <a:chExt cx="662104" cy="400207"/>
          </a:xfrm>
        </p:grpSpPr>
        <p:sp>
          <p:nvSpPr>
            <p:cNvPr id="112" name="Google Shape;82;p29"/>
            <p:cNvSpPr/>
            <p:nvPr/>
          </p:nvSpPr>
          <p:spPr>
            <a:xfrm>
              <a:off x="-1" y="327735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13" name="Google Shape;83;p29"/>
            <p:cNvSpPr txBox="1"/>
            <p:nvPr/>
          </p:nvSpPr>
          <p:spPr>
            <a:xfrm>
              <a:off x="-1" y="-19970"/>
              <a:ext cx="662104" cy="400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399" tIns="91399" rIns="91399" bIns="91399" numCol="1" anchor="b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</a:t>
              </a:r>
            </a:p>
          </p:txBody>
        </p:sp>
      </p:grpSp>
      <p:grpSp>
        <p:nvGrpSpPr>
          <p:cNvPr id="117" name="Google Shape;84;p29"/>
          <p:cNvGrpSpPr/>
          <p:nvPr/>
        </p:nvGrpSpPr>
        <p:grpSpPr>
          <a:xfrm>
            <a:off x="8758289" y="431876"/>
            <a:ext cx="785791" cy="400376"/>
            <a:chOff x="-1" y="-19970"/>
            <a:chExt cx="785404" cy="400207"/>
          </a:xfrm>
        </p:grpSpPr>
        <p:sp>
          <p:nvSpPr>
            <p:cNvPr id="115" name="Google Shape;85;p29"/>
            <p:cNvSpPr/>
            <p:nvPr/>
          </p:nvSpPr>
          <p:spPr>
            <a:xfrm>
              <a:off x="-1" y="327735"/>
              <a:ext cx="785404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16" name="Google Shape;86;p29"/>
            <p:cNvSpPr txBox="1"/>
            <p:nvPr/>
          </p:nvSpPr>
          <p:spPr>
            <a:xfrm>
              <a:off x="-1" y="-19970"/>
              <a:ext cx="785404" cy="400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399" tIns="91399" rIns="91399" bIns="91399" numCol="1" anchor="b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</a:t>
              </a:r>
            </a:p>
          </p:txBody>
        </p:sp>
      </p:grpSp>
      <p:sp>
        <p:nvSpPr>
          <p:cNvPr id="118" name="Google Shape;88;p29"/>
          <p:cNvSpPr txBox="1"/>
          <p:nvPr/>
        </p:nvSpPr>
        <p:spPr>
          <a:xfrm>
            <a:off x="8174656" y="288571"/>
            <a:ext cx="1167274" cy="400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r"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1"/>
              <a:t>¡Atención!</a:t>
            </a:r>
          </a:p>
        </p:txBody>
      </p:sp>
      <p:sp>
        <p:nvSpPr>
          <p:cNvPr id="119" name="Google Shape;31;p6"/>
          <p:cNvSpPr/>
          <p:nvPr/>
        </p:nvSpPr>
        <p:spPr>
          <a:xfrm>
            <a:off x="181739" y="180976"/>
            <a:ext cx="7913079" cy="651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698127" y="6803414"/>
            <a:ext cx="2268061" cy="4065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6" name="Google Shape;11;p23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5" r:id="rId5"/>
    <p:sldLayoutId id="2147483666" r:id="rId6"/>
    <p:sldLayoutId id="2147483669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E4jqDvUv7ps" TargetMode="External"/><Relationship Id="rId4" Type="http://schemas.openxmlformats.org/officeDocument/2006/relationships/hyperlink" Target="https://www.youtube.com/watch?v=zBVayVr3X-c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94;p1"/>
          <p:cNvSpPr txBox="1"/>
          <p:nvPr/>
        </p:nvSpPr>
        <p:spPr>
          <a:xfrm>
            <a:off x="1177453" y="6545390"/>
            <a:ext cx="7015081" cy="523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/>
          <a:p>
            <a:pPr lvl="1" algn="just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/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</a:p>
        </p:txBody>
      </p:sp>
      <p:sp>
        <p:nvSpPr>
          <p:cNvPr id="147" name="Google Shape;97;p1"/>
          <p:cNvSpPr txBox="1"/>
          <p:nvPr/>
        </p:nvSpPr>
        <p:spPr>
          <a:xfrm>
            <a:off x="353213" y="2248627"/>
            <a:ext cx="7589230" cy="118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/>
          <a:p>
            <a:pPr>
              <a:lnSpc>
                <a:spcPct val="90000"/>
              </a:lnSpc>
              <a:defRPr sz="3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1" dirty="0"/>
              <a:t>Mantenimiento de los sistemas </a:t>
            </a:r>
          </a:p>
          <a:p>
            <a:pPr>
              <a:lnSpc>
                <a:spcPct val="90000"/>
              </a:lnSpc>
              <a:defRPr sz="3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1" dirty="0"/>
              <a:t>de transmisión y frenos</a:t>
            </a:r>
          </a:p>
        </p:txBody>
      </p:sp>
      <p:sp>
        <p:nvSpPr>
          <p:cNvPr id="148" name="Google Shape;76;p1"/>
          <p:cNvSpPr txBox="1"/>
          <p:nvPr/>
        </p:nvSpPr>
        <p:spPr>
          <a:xfrm>
            <a:off x="375447" y="2026893"/>
            <a:ext cx="1444933" cy="415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defRPr sz="1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01"/>
              <a:t>MÓDULO 8</a:t>
            </a:r>
            <a:endParaRPr sz="1501"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9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962" y="3271834"/>
            <a:ext cx="5526438" cy="33375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oogle Shape;62;p13"/>
          <p:cNvSpPr txBox="1"/>
          <p:nvPr/>
        </p:nvSpPr>
        <p:spPr>
          <a:xfrm>
            <a:off x="1139918" y="835150"/>
            <a:ext cx="4158547" cy="319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63" tIns="91463" rIns="91463" bIns="91463" anchor="t" anchorCtr="0">
            <a:noAutofit/>
          </a:bodyPr>
          <a:lstStyle/>
          <a:p>
            <a:r>
              <a:rPr lang="x-none" sz="12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SECTOR METALMECÁNICA </a:t>
            </a:r>
            <a:r>
              <a:rPr lang="x-none" sz="1200" dirty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| NIVEL </a:t>
            </a:r>
            <a:r>
              <a:rPr lang="es-CL" sz="1200" dirty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4</a:t>
            </a:r>
            <a:r>
              <a:rPr lang="x-none" sz="1200" dirty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° MEDIO</a:t>
            </a:r>
            <a:endParaRPr sz="1200" dirty="0">
              <a:solidFill>
                <a:srgbClr val="741B47"/>
              </a:solidFill>
              <a:latin typeface="Calibri" panose="020F0502020204030204" pitchFamily="34" charset="0"/>
              <a:ea typeface="Roboto Medium"/>
              <a:cs typeface="Calibri" panose="020F0502020204030204" pitchFamily="34" charset="0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24801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ángulo redondeado"/>
          <p:cNvSpPr/>
          <p:nvPr/>
        </p:nvSpPr>
        <p:spPr>
          <a:xfrm>
            <a:off x="330440" y="2399949"/>
            <a:ext cx="5054359" cy="4483451"/>
          </a:xfrm>
          <a:prstGeom prst="roundRect">
            <a:avLst>
              <a:gd name="adj" fmla="val 8046"/>
            </a:avLst>
          </a:prstGeom>
          <a:solidFill>
            <a:srgbClr val="E9E1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226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 smtClean="0"/>
              <a:t>TRACCIÓN PERMANTE EN LAS 4 RUEDAS</a:t>
            </a:r>
            <a:endParaRPr sz="2801" dirty="0">
              <a:solidFill>
                <a:srgbClr val="FF0000"/>
              </a:solidFill>
            </a:endParaRPr>
          </a:p>
        </p:txBody>
      </p:sp>
      <p:sp>
        <p:nvSpPr>
          <p:cNvPr id="229" name="Probar las baterías para determinar si son reutilizables.…"/>
          <p:cNvSpPr txBox="1"/>
          <p:nvPr/>
        </p:nvSpPr>
        <p:spPr>
          <a:xfrm>
            <a:off x="671114" y="2623723"/>
            <a:ext cx="4205686" cy="396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just"/>
            <a:r>
              <a:rPr lang="es-ES" altLang="es-CL" b="1" dirty="0" smtClean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SISTEMA TORSEN</a:t>
            </a:r>
            <a:endParaRPr lang="es-ES" altLang="es-CL" b="1" dirty="0">
              <a:solidFill>
                <a:srgbClr val="721F4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endParaRPr lang="es-ES" altLang="es-CL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 ubica entre los sistemas que cuentan con diferencial central, el cual hace un reparto automático del Par o Torque, es decir, si uno de los ejes pierde adherencia, envía más fuerza al eje con mayor adherencia.</a:t>
            </a:r>
          </a:p>
          <a:p>
            <a:pPr algn="just"/>
            <a:endParaRPr lang="es-ES" altLang="es-CL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Aunque es un sistema eficaz, tiene el inconveniente que aumenta el comsumo de combustible.</a:t>
            </a:r>
          </a:p>
          <a:p>
            <a:pPr algn="just"/>
            <a:endParaRPr lang="es-ES" altLang="es-CL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Por tal motivo es que hoy se opta por otro tipo de sistema denominado </a:t>
            </a:r>
            <a:r>
              <a:rPr lang="es-CL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Haldex</a:t>
            </a:r>
            <a:r>
              <a:rPr lang="es-CL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14093AAC-B78D-6144-A2F6-5E95305B8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247" y="3291327"/>
            <a:ext cx="3923822" cy="28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 smtClean="0"/>
              <a:t>TRACCIÓN PERMANTE EN LAS 4 RUEDAS</a:t>
            </a:r>
            <a:endParaRPr sz="280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F299150-9B7C-C14B-B1EA-6BE6A7F57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0" y="1663379"/>
            <a:ext cx="5589270" cy="55984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DC86E27-8E41-B34F-97BE-924BCA66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82999" y="3497580"/>
            <a:ext cx="3511288" cy="2251710"/>
          </a:xfrm>
          <a:prstGeom prst="roundRect">
            <a:avLst/>
          </a:prstGeom>
          <a:ln>
            <a:noFill/>
          </a:ln>
        </p:spPr>
      </p:pic>
      <p:sp>
        <p:nvSpPr>
          <p:cNvPr id="13" name="Marco 12">
            <a:extLst>
              <a:ext uri="{FF2B5EF4-FFF2-40B4-BE49-F238E27FC236}">
                <a16:creationId xmlns:a16="http://schemas.microsoft.com/office/drawing/2014/main" xmlns="" id="{F79EA096-B0A9-BC44-84F2-FD815995331A}"/>
              </a:ext>
            </a:extLst>
          </p:cNvPr>
          <p:cNvSpPr/>
          <p:nvPr/>
        </p:nvSpPr>
        <p:spPr>
          <a:xfrm>
            <a:off x="1209385" y="3943350"/>
            <a:ext cx="2062602" cy="1667406"/>
          </a:xfrm>
          <a:prstGeom prst="frame">
            <a:avLst>
              <a:gd name="adj1" fmla="val 521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 smtClean="0"/>
              <a:t>TRACCIÓN PERMANTE EN LAS 4 RUEDAS</a:t>
            </a:r>
            <a:endParaRPr sz="2801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EF67FDB-D03C-B44D-A563-D2D6E4AEC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58" y="1905234"/>
            <a:ext cx="7009442" cy="4914666"/>
          </a:xfrm>
          <a:prstGeom prst="rect">
            <a:avLst/>
          </a:prstGeom>
        </p:spPr>
      </p:pic>
      <p:sp>
        <p:nvSpPr>
          <p:cNvPr id="8" name="Marco 7">
            <a:extLst>
              <a:ext uri="{FF2B5EF4-FFF2-40B4-BE49-F238E27FC236}">
                <a16:creationId xmlns:a16="http://schemas.microsoft.com/office/drawing/2014/main" xmlns="" id="{0D2AAEB2-5FF6-9E47-882D-2A80ECAC6DB3}"/>
              </a:ext>
            </a:extLst>
          </p:cNvPr>
          <p:cNvSpPr/>
          <p:nvPr/>
        </p:nvSpPr>
        <p:spPr>
          <a:xfrm>
            <a:off x="6695902" y="2096309"/>
            <a:ext cx="1145858" cy="25637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9" name="Marco 8">
            <a:extLst>
              <a:ext uri="{FF2B5EF4-FFF2-40B4-BE49-F238E27FC236}">
                <a16:creationId xmlns:a16="http://schemas.microsoft.com/office/drawing/2014/main" xmlns="" id="{0A7B9DB1-1EF2-DA4C-A7FB-26FC8327BC38}"/>
              </a:ext>
            </a:extLst>
          </p:cNvPr>
          <p:cNvSpPr/>
          <p:nvPr/>
        </p:nvSpPr>
        <p:spPr>
          <a:xfrm>
            <a:off x="1139744" y="2017383"/>
            <a:ext cx="1521848" cy="22101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0" name="Marco 9">
            <a:extLst>
              <a:ext uri="{FF2B5EF4-FFF2-40B4-BE49-F238E27FC236}">
                <a16:creationId xmlns:a16="http://schemas.microsoft.com/office/drawing/2014/main" xmlns="" id="{95B9F4B3-00F1-BA41-B26C-F398C6514587}"/>
              </a:ext>
            </a:extLst>
          </p:cNvPr>
          <p:cNvSpPr/>
          <p:nvPr/>
        </p:nvSpPr>
        <p:spPr>
          <a:xfrm>
            <a:off x="1143554" y="2210507"/>
            <a:ext cx="1521848" cy="22101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4" name="Marco 13">
            <a:extLst>
              <a:ext uri="{FF2B5EF4-FFF2-40B4-BE49-F238E27FC236}">
                <a16:creationId xmlns:a16="http://schemas.microsoft.com/office/drawing/2014/main" xmlns="" id="{68C4E371-CF1C-F445-973F-E5EAA8F36A76}"/>
              </a:ext>
            </a:extLst>
          </p:cNvPr>
          <p:cNvSpPr/>
          <p:nvPr/>
        </p:nvSpPr>
        <p:spPr>
          <a:xfrm>
            <a:off x="6764911" y="3321992"/>
            <a:ext cx="1145860" cy="43908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5" name="Flecha arriba y abajo 14">
            <a:extLst>
              <a:ext uri="{FF2B5EF4-FFF2-40B4-BE49-F238E27FC236}">
                <a16:creationId xmlns:a16="http://schemas.microsoft.com/office/drawing/2014/main" xmlns="" id="{3F07B6D2-2CF4-4649-BC86-A2822F021875}"/>
              </a:ext>
            </a:extLst>
          </p:cNvPr>
          <p:cNvSpPr/>
          <p:nvPr/>
        </p:nvSpPr>
        <p:spPr>
          <a:xfrm>
            <a:off x="5472013" y="2974416"/>
            <a:ext cx="102053" cy="1449844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Flecha arriba y abajo 15">
            <a:extLst>
              <a:ext uri="{FF2B5EF4-FFF2-40B4-BE49-F238E27FC236}">
                <a16:creationId xmlns:a16="http://schemas.microsoft.com/office/drawing/2014/main" xmlns="" id="{795F4678-F806-784C-9CDA-20560AD6616A}"/>
              </a:ext>
            </a:extLst>
          </p:cNvPr>
          <p:cNvSpPr/>
          <p:nvPr/>
        </p:nvSpPr>
        <p:spPr>
          <a:xfrm rot="5400000">
            <a:off x="5437282" y="2275132"/>
            <a:ext cx="100488" cy="260803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Flecha izquierda 16">
            <a:extLst>
              <a:ext uri="{FF2B5EF4-FFF2-40B4-BE49-F238E27FC236}">
                <a16:creationId xmlns:a16="http://schemas.microsoft.com/office/drawing/2014/main" xmlns="" id="{58514406-FC9A-FF4E-9C5C-EC6345234849}"/>
              </a:ext>
            </a:extLst>
          </p:cNvPr>
          <p:cNvSpPr/>
          <p:nvPr/>
        </p:nvSpPr>
        <p:spPr>
          <a:xfrm>
            <a:off x="4860131" y="4359136"/>
            <a:ext cx="599789" cy="8015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xmlns="" id="{525FB5B3-E56B-0942-9C83-E97175D23011}"/>
              </a:ext>
            </a:extLst>
          </p:cNvPr>
          <p:cNvCxnSpPr>
            <a:cxnSpLocks/>
          </p:cNvCxnSpPr>
          <p:nvPr/>
        </p:nvCxnSpPr>
        <p:spPr>
          <a:xfrm flipH="1">
            <a:off x="7337839" y="3761072"/>
            <a:ext cx="2" cy="1143430"/>
          </a:xfrm>
          <a:prstGeom prst="straightConnector1">
            <a:avLst/>
          </a:prstGeom>
          <a:ln w="57150">
            <a:solidFill>
              <a:srgbClr val="004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xmlns="" id="{FBE45EC9-2707-864F-ACA8-2A569F86EE0B}"/>
              </a:ext>
            </a:extLst>
          </p:cNvPr>
          <p:cNvCxnSpPr>
            <a:cxnSpLocks/>
          </p:cNvCxnSpPr>
          <p:nvPr/>
        </p:nvCxnSpPr>
        <p:spPr>
          <a:xfrm flipH="1">
            <a:off x="4860131" y="4904502"/>
            <a:ext cx="35758" cy="897487"/>
          </a:xfrm>
          <a:prstGeom prst="straightConnector1">
            <a:avLst/>
          </a:prstGeom>
          <a:ln w="57150">
            <a:solidFill>
              <a:srgbClr val="004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o 20">
            <a:extLst>
              <a:ext uri="{FF2B5EF4-FFF2-40B4-BE49-F238E27FC236}">
                <a16:creationId xmlns:a16="http://schemas.microsoft.com/office/drawing/2014/main" xmlns="" id="{46A7A70A-3A0B-324C-958D-064B53E0D021}"/>
              </a:ext>
            </a:extLst>
          </p:cNvPr>
          <p:cNvSpPr/>
          <p:nvPr/>
        </p:nvSpPr>
        <p:spPr>
          <a:xfrm>
            <a:off x="5215985" y="5924173"/>
            <a:ext cx="358081" cy="20922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xmlns="" id="{3BA08E34-E889-3B4C-9DF8-02FD46936EC0}"/>
              </a:ext>
            </a:extLst>
          </p:cNvPr>
          <p:cNvCxnSpPr>
            <a:cxnSpLocks/>
          </p:cNvCxnSpPr>
          <p:nvPr/>
        </p:nvCxnSpPr>
        <p:spPr>
          <a:xfrm flipH="1">
            <a:off x="4871720" y="4904502"/>
            <a:ext cx="2466119" cy="0"/>
          </a:xfrm>
          <a:prstGeom prst="straightConnector1">
            <a:avLst/>
          </a:prstGeom>
          <a:ln w="57150">
            <a:solidFill>
              <a:srgbClr val="004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7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TRACCIÓN EN LAS 4 RUEDAS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"/>
          <p:cNvSpPr/>
          <p:nvPr/>
        </p:nvSpPr>
        <p:spPr>
          <a:xfrm>
            <a:off x="452484" y="2336342"/>
            <a:ext cx="8685915" cy="1486358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6" name="CuadroTexto 8"/>
          <p:cNvSpPr txBox="1"/>
          <p:nvPr/>
        </p:nvSpPr>
        <p:spPr>
          <a:xfrm>
            <a:off x="816443" y="2505160"/>
            <a:ext cx="7889206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En los vehículos con tracción a las 4 ruedas (4x4), la transmisión del movimiento a las ruedas se complica ya que se necesitan más elementos, como una Caja Transfer o Caja Reductora y un segundo árbol de transmisión, además de cubos para transmitir el giro a las ruedas delanteras.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85F5B0A-1D46-8D40-8CD5-B9FE83675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43661" y="4017770"/>
            <a:ext cx="5658697" cy="2965703"/>
          </a:xfrm>
          <a:prstGeom prst="rect">
            <a:avLst/>
          </a:prstGeom>
        </p:spPr>
      </p:pic>
      <p:sp>
        <p:nvSpPr>
          <p:cNvPr id="11" name="Marco 10">
            <a:extLst>
              <a:ext uri="{FF2B5EF4-FFF2-40B4-BE49-F238E27FC236}">
                <a16:creationId xmlns:a16="http://schemas.microsoft.com/office/drawing/2014/main" xmlns="" id="{D68FC4EA-3C6A-B744-8483-589CBAC0A080}"/>
              </a:ext>
            </a:extLst>
          </p:cNvPr>
          <p:cNvSpPr/>
          <p:nvPr/>
        </p:nvSpPr>
        <p:spPr>
          <a:xfrm rot="1212726">
            <a:off x="6707574" y="5093841"/>
            <a:ext cx="622867" cy="889993"/>
          </a:xfrm>
          <a:prstGeom prst="frame">
            <a:avLst>
              <a:gd name="adj1" fmla="val 47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E6D0C27E-3456-554C-9DF7-D5EC4BEA6545}"/>
              </a:ext>
            </a:extLst>
          </p:cNvPr>
          <p:cNvSpPr txBox="1"/>
          <p:nvPr/>
        </p:nvSpPr>
        <p:spPr>
          <a:xfrm>
            <a:off x="6082164" y="4063570"/>
            <a:ext cx="92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Caja </a:t>
            </a:r>
          </a:p>
          <a:p>
            <a:pPr algn="ctr"/>
            <a:r>
              <a:rPr 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Transfer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1BEAE86-AEEB-8443-AA16-54C48BC57882}"/>
              </a:ext>
            </a:extLst>
          </p:cNvPr>
          <p:cNvSpPr txBox="1"/>
          <p:nvPr/>
        </p:nvSpPr>
        <p:spPr>
          <a:xfrm>
            <a:off x="4760355" y="4300547"/>
            <a:ext cx="891973" cy="541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Medium" panose="02000503020000020003" pitchFamily="2" charset="0"/>
              </a:rPr>
              <a:t> </a:t>
            </a:r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Verdana" pitchFamily="34" charset="0"/>
                <a:cs typeface="Verdana" pitchFamily="34" charset="0"/>
              </a:rPr>
              <a:t>Cardán </a:t>
            </a:r>
          </a:p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Verdana" pitchFamily="34" charset="0"/>
                <a:cs typeface="Verdana" pitchFamily="34" charset="0"/>
              </a:rPr>
              <a:t>Trasero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611D50A9-4EEF-FD4F-953C-21190B429810}"/>
              </a:ext>
            </a:extLst>
          </p:cNvPr>
          <p:cNvSpPr txBox="1"/>
          <p:nvPr/>
        </p:nvSpPr>
        <p:spPr>
          <a:xfrm>
            <a:off x="4927242" y="6370549"/>
            <a:ext cx="1022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Cardán </a:t>
            </a:r>
          </a:p>
          <a:p>
            <a:pPr algn="ctr"/>
            <a:r>
              <a:rPr 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Delantero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xmlns="" id="{159C49AC-6FB0-824F-A9EE-F6AA370E0CEF}"/>
              </a:ext>
            </a:extLst>
          </p:cNvPr>
          <p:cNvCxnSpPr/>
          <p:nvPr/>
        </p:nvCxnSpPr>
        <p:spPr>
          <a:xfrm>
            <a:off x="6543920" y="4648656"/>
            <a:ext cx="1" cy="4887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xmlns="" id="{5DB7D207-CBD1-A249-A08F-3583E33690F7}"/>
              </a:ext>
            </a:extLst>
          </p:cNvPr>
          <p:cNvCxnSpPr>
            <a:cxnSpLocks/>
          </p:cNvCxnSpPr>
          <p:nvPr/>
        </p:nvCxnSpPr>
        <p:spPr>
          <a:xfrm flipV="1">
            <a:off x="5512339" y="5963029"/>
            <a:ext cx="1345767" cy="4075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nillo 16">
            <a:extLst>
              <a:ext uri="{FF2B5EF4-FFF2-40B4-BE49-F238E27FC236}">
                <a16:creationId xmlns:a16="http://schemas.microsoft.com/office/drawing/2014/main" xmlns="" id="{0CDC0520-F7E9-4C45-A79E-B6DE6D43B5E9}"/>
              </a:ext>
            </a:extLst>
          </p:cNvPr>
          <p:cNvSpPr/>
          <p:nvPr/>
        </p:nvSpPr>
        <p:spPr>
          <a:xfrm>
            <a:off x="7725490" y="5896026"/>
            <a:ext cx="809482" cy="689028"/>
          </a:xfrm>
          <a:prstGeom prst="donut">
            <a:avLst>
              <a:gd name="adj" fmla="val 64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85B1E693-665C-B642-854A-7E6F12997188}"/>
              </a:ext>
            </a:extLst>
          </p:cNvPr>
          <p:cNvSpPr txBox="1"/>
          <p:nvPr/>
        </p:nvSpPr>
        <p:spPr>
          <a:xfrm>
            <a:off x="7479211" y="4502743"/>
            <a:ext cx="1140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Medium" panose="02000503020000020003" pitchFamily="2" charset="0"/>
              </a:rPr>
              <a:t> </a:t>
            </a:r>
            <a:r>
              <a:rPr 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Diferencial</a:t>
            </a:r>
          </a:p>
          <a:p>
            <a:pPr algn="ctr"/>
            <a:r>
              <a:rPr 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Delantero</a:t>
            </a:r>
          </a:p>
        </p:txBody>
      </p:sp>
      <p:sp>
        <p:nvSpPr>
          <p:cNvPr id="19" name="Anillo 18">
            <a:extLst>
              <a:ext uri="{FF2B5EF4-FFF2-40B4-BE49-F238E27FC236}">
                <a16:creationId xmlns:a16="http://schemas.microsoft.com/office/drawing/2014/main" xmlns="" id="{EDE49707-1256-9043-9A0F-48F7F41F40E8}"/>
              </a:ext>
            </a:extLst>
          </p:cNvPr>
          <p:cNvSpPr/>
          <p:nvPr/>
        </p:nvSpPr>
        <p:spPr>
          <a:xfrm>
            <a:off x="4432045" y="4445064"/>
            <a:ext cx="809482" cy="689028"/>
          </a:xfrm>
          <a:prstGeom prst="donut">
            <a:avLst>
              <a:gd name="adj" fmla="val 64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B07E955A-D450-3C4C-B37F-BBF5F1243BC3}"/>
              </a:ext>
            </a:extLst>
          </p:cNvPr>
          <p:cNvSpPr txBox="1"/>
          <p:nvPr/>
        </p:nvSpPr>
        <p:spPr>
          <a:xfrm>
            <a:off x="3992558" y="5870395"/>
            <a:ext cx="1140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Diferencial</a:t>
            </a:r>
          </a:p>
          <a:p>
            <a:pPr algn="ctr"/>
            <a:r>
              <a:rPr 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Trasero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xmlns="" id="{3E1B94D8-3FFB-F547-B45E-1CF53E0278D3}"/>
              </a:ext>
            </a:extLst>
          </p:cNvPr>
          <p:cNvCxnSpPr/>
          <p:nvPr/>
        </p:nvCxnSpPr>
        <p:spPr>
          <a:xfrm flipV="1">
            <a:off x="4451869" y="5136805"/>
            <a:ext cx="249799" cy="7276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xmlns="" id="{C9C0B13C-6DDA-C648-B978-658E50939A5A}"/>
              </a:ext>
            </a:extLst>
          </p:cNvPr>
          <p:cNvCxnSpPr/>
          <p:nvPr/>
        </p:nvCxnSpPr>
        <p:spPr>
          <a:xfrm>
            <a:off x="8095712" y="5043886"/>
            <a:ext cx="0" cy="8205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48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"/>
          <p:cNvSpPr/>
          <p:nvPr/>
        </p:nvSpPr>
        <p:spPr>
          <a:xfrm>
            <a:off x="452484" y="2336342"/>
            <a:ext cx="8685915" cy="1246959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6" name="CuadroTexto 8"/>
          <p:cNvSpPr txBox="1"/>
          <p:nvPr/>
        </p:nvSpPr>
        <p:spPr>
          <a:xfrm>
            <a:off x="816443" y="2505160"/>
            <a:ext cx="788920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La caja reductora tiene la función de transmitir el torque entregado por la transmisión hacia las ruedas traseras solamente (2 ruedas), o hacia las 4 ruedas (ruedas traseras y delanteras) a voluntad del conductor.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DD9BAED5-21E5-B64E-B67E-836837476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85" y="3752119"/>
            <a:ext cx="5918200" cy="2844800"/>
          </a:xfrm>
          <a:prstGeom prst="rect">
            <a:avLst/>
          </a:prstGeom>
        </p:spPr>
      </p:pic>
      <p:sp>
        <p:nvSpPr>
          <p:cNvPr id="24" name="Marco 23">
            <a:extLst>
              <a:ext uri="{FF2B5EF4-FFF2-40B4-BE49-F238E27FC236}">
                <a16:creationId xmlns:a16="http://schemas.microsoft.com/office/drawing/2014/main" xmlns="" id="{0B1952D1-C9E3-EC4B-A4EC-110144345487}"/>
              </a:ext>
            </a:extLst>
          </p:cNvPr>
          <p:cNvSpPr/>
          <p:nvPr/>
        </p:nvSpPr>
        <p:spPr>
          <a:xfrm>
            <a:off x="6085523" y="3951509"/>
            <a:ext cx="1531620" cy="2491740"/>
          </a:xfrm>
          <a:prstGeom prst="frame">
            <a:avLst>
              <a:gd name="adj1" fmla="val 607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FAF3917A-360C-624F-8A8C-005F409AC0D7}"/>
              </a:ext>
            </a:extLst>
          </p:cNvPr>
          <p:cNvSpPr txBox="1"/>
          <p:nvPr/>
        </p:nvSpPr>
        <p:spPr>
          <a:xfrm>
            <a:off x="7700785" y="3951509"/>
            <a:ext cx="201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Hacia el Cardán Trasero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E63768C5-22C7-B14B-BA2E-79FD55255876}"/>
              </a:ext>
            </a:extLst>
          </p:cNvPr>
          <p:cNvSpPr txBox="1"/>
          <p:nvPr/>
        </p:nvSpPr>
        <p:spPr>
          <a:xfrm>
            <a:off x="3658375" y="6778529"/>
            <a:ext cx="201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Hacia el Cardán Delantero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xmlns="" id="{6D014B2C-FBD9-F84A-92DD-38F5C06C4036}"/>
              </a:ext>
            </a:extLst>
          </p:cNvPr>
          <p:cNvCxnSpPr/>
          <p:nvPr/>
        </p:nvCxnSpPr>
        <p:spPr>
          <a:xfrm flipH="1">
            <a:off x="7617143" y="4420139"/>
            <a:ext cx="468630" cy="148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FB821961-947E-0641-A815-5F61C73DD97E}"/>
              </a:ext>
            </a:extLst>
          </p:cNvPr>
          <p:cNvCxnSpPr/>
          <p:nvPr/>
        </p:nvCxnSpPr>
        <p:spPr>
          <a:xfrm flipV="1">
            <a:off x="5182553" y="6146069"/>
            <a:ext cx="1188720" cy="6324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97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"/>
          <p:cNvSpPr/>
          <p:nvPr/>
        </p:nvSpPr>
        <p:spPr>
          <a:xfrm>
            <a:off x="452484" y="2336342"/>
            <a:ext cx="8685915" cy="1246959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6" name="CuadroTexto 8"/>
          <p:cNvSpPr txBox="1"/>
          <p:nvPr/>
        </p:nvSpPr>
        <p:spPr>
          <a:xfrm>
            <a:off x="816443" y="2505160"/>
            <a:ext cx="788920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El conductor podrá seleccionar si esa transmisión de movimiento la realiza en 2H, 4H o 4L, dependiendo por el terreno por el cual se desplace, accionando una palanca o un interruptor según sea el caso. 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08100" y="-203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EA0F0015-3070-6741-A41E-033AEF66F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655" y="3752119"/>
            <a:ext cx="3554744" cy="34144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A267C53-32BD-2145-857B-4CEDA0E00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074" y="3089935"/>
            <a:ext cx="6137910" cy="3654634"/>
          </a:xfrm>
          <a:prstGeom prst="rect">
            <a:avLst/>
          </a:prstGeom>
        </p:spPr>
      </p:pic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"/>
          <p:cNvSpPr/>
          <p:nvPr/>
        </p:nvSpPr>
        <p:spPr>
          <a:xfrm>
            <a:off x="452484" y="2336343"/>
            <a:ext cx="8685915" cy="902158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6" name="CuadroTexto 8"/>
          <p:cNvSpPr txBox="1"/>
          <p:nvPr/>
        </p:nvSpPr>
        <p:spPr>
          <a:xfrm>
            <a:off x="816443" y="2505160"/>
            <a:ext cx="788920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En la actualidad es mucho más común el uso de un interruptor, el cual acciona un motor que realiza el mismo movimiento que antes realizaba el Conductor con la palanca de 4 x 4.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08100" y="-203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A2E49AA9-8BBB-3145-8A84-730454E5ABEF}"/>
              </a:ext>
            </a:extLst>
          </p:cNvPr>
          <p:cNvSpPr txBox="1"/>
          <p:nvPr/>
        </p:nvSpPr>
        <p:spPr>
          <a:xfrm>
            <a:off x="7941086" y="5200227"/>
            <a:ext cx="201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Hacia el Cardán Trasero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6DBE111-A3CB-524E-9C3B-206F8DBD41DA}"/>
              </a:ext>
            </a:extLst>
          </p:cNvPr>
          <p:cNvSpPr txBox="1"/>
          <p:nvPr/>
        </p:nvSpPr>
        <p:spPr>
          <a:xfrm>
            <a:off x="3807238" y="6744569"/>
            <a:ext cx="201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Hacia el Cardán Delantero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xmlns="" id="{FC86CCAC-7A01-D047-BABC-234C0375AE10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8556491" y="3714191"/>
            <a:ext cx="394334" cy="14860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xmlns="" id="{FEBD5E26-FFF1-5142-B03C-DB2B3EC21FDC}"/>
              </a:ext>
            </a:extLst>
          </p:cNvPr>
          <p:cNvCxnSpPr/>
          <p:nvPr/>
        </p:nvCxnSpPr>
        <p:spPr>
          <a:xfrm flipV="1">
            <a:off x="4670380" y="6033383"/>
            <a:ext cx="1188720" cy="6324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845E9DB-8525-2748-BDF4-F2919F058E7A}"/>
              </a:ext>
            </a:extLst>
          </p:cNvPr>
          <p:cNvSpPr txBox="1"/>
          <p:nvPr/>
        </p:nvSpPr>
        <p:spPr>
          <a:xfrm>
            <a:off x="7407686" y="6747087"/>
            <a:ext cx="2019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Motor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xmlns="" id="{FB3D638D-F1B0-7946-BDE7-E3CDC8962FCF}"/>
              </a:ext>
            </a:extLst>
          </p:cNvPr>
          <p:cNvCxnSpPr>
            <a:cxnSpLocks/>
          </p:cNvCxnSpPr>
          <p:nvPr/>
        </p:nvCxnSpPr>
        <p:spPr>
          <a:xfrm flipH="1" flipV="1">
            <a:off x="7941086" y="5992022"/>
            <a:ext cx="188683" cy="7151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"/>
          <p:cNvSpPr/>
          <p:nvPr/>
        </p:nvSpPr>
        <p:spPr>
          <a:xfrm>
            <a:off x="452484" y="2336343"/>
            <a:ext cx="8685915" cy="1170828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6" name="CuadroTexto 8"/>
          <p:cNvSpPr txBox="1"/>
          <p:nvPr/>
        </p:nvSpPr>
        <p:spPr>
          <a:xfrm>
            <a:off x="816443" y="2505160"/>
            <a:ext cx="788920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La caja reductora o de transferencia, está compuesta por piñones, de los cuales 2 están montados en el eje intermedio y los otros son intervenidos por sincronizadores que funcionan igual que en la caja de cambios sincronizadas actuales. 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08100" y="-203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DAEEA6C6-4BF0-434E-8E4E-5C993FCA7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845" y="3859412"/>
            <a:ext cx="3967053" cy="2774950"/>
          </a:xfrm>
          <a:prstGeom prst="roundRect">
            <a:avLst/>
          </a:prstGeom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6C5188C6-7318-5449-908B-5C667BE0A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430" y="3834012"/>
            <a:ext cx="3190969" cy="3245168"/>
          </a:xfrm>
          <a:prstGeom prst="roundRect">
            <a:avLst/>
          </a:prstGeom>
          <a:ln>
            <a:noFill/>
          </a:ln>
        </p:spPr>
      </p:pic>
      <p:sp>
        <p:nvSpPr>
          <p:cNvPr id="18" name="Marco 17">
            <a:extLst>
              <a:ext uri="{FF2B5EF4-FFF2-40B4-BE49-F238E27FC236}">
                <a16:creationId xmlns:a16="http://schemas.microsoft.com/office/drawing/2014/main" xmlns="" id="{11802729-A9D4-4542-9D9B-417A80FF7DFF}"/>
              </a:ext>
            </a:extLst>
          </p:cNvPr>
          <p:cNvSpPr/>
          <p:nvPr/>
        </p:nvSpPr>
        <p:spPr>
          <a:xfrm rot="916726">
            <a:off x="3382468" y="4171356"/>
            <a:ext cx="1005840" cy="2023110"/>
          </a:xfrm>
          <a:prstGeom prst="frame">
            <a:avLst>
              <a:gd name="adj1" fmla="val 442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"/>
          <p:cNvSpPr/>
          <p:nvPr/>
        </p:nvSpPr>
        <p:spPr>
          <a:xfrm>
            <a:off x="452484" y="2336342"/>
            <a:ext cx="8685915" cy="1473657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6" name="CuadroTexto 8"/>
          <p:cNvSpPr txBox="1"/>
          <p:nvPr/>
        </p:nvSpPr>
        <p:spPr>
          <a:xfrm>
            <a:off x="816443" y="2505160"/>
            <a:ext cx="7889206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b="1" dirty="0" smtClean="0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POSICIÓN 2H</a:t>
            </a:r>
          </a:p>
          <a:p>
            <a:pPr algn="just"/>
            <a:endParaRPr lang="es-ES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Al conducir con las velocidades normales, de la caja de cambios, y la palanca de la reductora en 2H, quiere decir que el vehículo </a:t>
            </a:r>
            <a:r>
              <a:rPr lang="es-ES" altLang="es-CL" sz="16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tracciona</a:t>
            </a:r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con las ruedas traseras solamente.  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08100" y="-203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C939BC5-3196-BA43-B6B9-835CEDA3D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541" y="3998985"/>
            <a:ext cx="4266882" cy="2909238"/>
          </a:xfrm>
          <a:prstGeom prst="rect">
            <a:avLst/>
          </a:prstGeom>
        </p:spPr>
      </p:pic>
      <p:sp>
        <p:nvSpPr>
          <p:cNvPr id="10" name="Rectángulo redondeado"/>
          <p:cNvSpPr/>
          <p:nvPr/>
        </p:nvSpPr>
        <p:spPr>
          <a:xfrm>
            <a:off x="452485" y="3998985"/>
            <a:ext cx="3985098" cy="1970015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CuadroTexto 8"/>
          <p:cNvSpPr txBox="1"/>
          <p:nvPr/>
        </p:nvSpPr>
        <p:spPr>
          <a:xfrm>
            <a:off x="816443" y="4167803"/>
            <a:ext cx="3257182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Entrega movimiento, al cardán trasero, el cardán delantero, no tiene movimiento, ya que, aunque los piñones están girando, no existe transmisión de movimiento en los palieres.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"/>
          <p:cNvSpPr/>
          <p:nvPr/>
        </p:nvSpPr>
        <p:spPr>
          <a:xfrm>
            <a:off x="452484" y="2336342"/>
            <a:ext cx="8685915" cy="1473657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6" name="CuadroTexto 8"/>
          <p:cNvSpPr txBox="1"/>
          <p:nvPr/>
        </p:nvSpPr>
        <p:spPr>
          <a:xfrm>
            <a:off x="816443" y="2505160"/>
            <a:ext cx="7889206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b="1" dirty="0" smtClean="0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POSICIÓN 2H</a:t>
            </a:r>
          </a:p>
          <a:p>
            <a:pPr algn="just"/>
            <a:endParaRPr lang="es-ES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Al conducir con las velocidades normales, de la caja de cambios, y la palanca de la reductora en 2H, quiere decir que el vehículo </a:t>
            </a:r>
            <a:r>
              <a:rPr lang="es-ES" altLang="es-CL" sz="16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tracciona</a:t>
            </a:r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con las ruedas traseras solamente.  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08100" y="-203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C939BC5-3196-BA43-B6B9-835CEDA3D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541" y="3998985"/>
            <a:ext cx="4266882" cy="2909238"/>
          </a:xfrm>
          <a:prstGeom prst="rect">
            <a:avLst/>
          </a:prstGeom>
        </p:spPr>
      </p:pic>
      <p:sp>
        <p:nvSpPr>
          <p:cNvPr id="10" name="Rectángulo redondeado"/>
          <p:cNvSpPr/>
          <p:nvPr/>
        </p:nvSpPr>
        <p:spPr>
          <a:xfrm>
            <a:off x="452485" y="3998985"/>
            <a:ext cx="3985098" cy="1970015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CuadroTexto 8"/>
          <p:cNvSpPr txBox="1"/>
          <p:nvPr/>
        </p:nvSpPr>
        <p:spPr>
          <a:xfrm>
            <a:off x="816443" y="4167803"/>
            <a:ext cx="3257182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Entrega movimiento, al cardán trasero, el cardán delantero, no tiene movimiento, ya que, aunque los piñones están girando, no existe transmisión de movimiento en los palieres.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83;p2"/>
          <p:cNvSpPr txBox="1"/>
          <p:nvPr/>
        </p:nvSpPr>
        <p:spPr>
          <a:xfrm>
            <a:off x="365918" y="2026957"/>
            <a:ext cx="1444933" cy="41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/>
          <a:p>
            <a:pPr>
              <a:defRPr sz="1500" b="1">
                <a:latin typeface="Calibri"/>
                <a:ea typeface="Calibri"/>
                <a:cs typeface="Calibri"/>
                <a:sym typeface="Calibri"/>
              </a:defRPr>
            </a:pPr>
            <a:r>
              <a:rPr sz="1501" dirty="0"/>
              <a:t>ACTIVIDAD </a:t>
            </a:r>
            <a:r>
              <a:rPr lang="es-ES" sz="1501" dirty="0" smtClean="0"/>
              <a:t>19</a:t>
            </a:r>
            <a:endParaRPr sz="1501" dirty="0">
              <a:latin typeface="+mn-lt"/>
              <a:ea typeface="+mn-ea"/>
              <a:cs typeface="+mn-cs"/>
            </a:endParaRPr>
          </a:p>
        </p:txBody>
      </p:sp>
      <p:sp>
        <p:nvSpPr>
          <p:cNvPr id="153" name="Google Shape;78;p37"/>
          <p:cNvSpPr txBox="1"/>
          <p:nvPr/>
        </p:nvSpPr>
        <p:spPr>
          <a:xfrm>
            <a:off x="405464" y="2215627"/>
            <a:ext cx="8338688" cy="68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61" tIns="91461" rIns="91461" bIns="91461">
            <a:spAutoFit/>
          </a:bodyPr>
          <a:lstStyle>
            <a:lvl1pPr>
              <a:lnSpc>
                <a:spcPct val="90000"/>
              </a:lnSpc>
              <a:defRPr sz="3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3601" dirty="0" smtClean="0"/>
              <a:t>TIPO DE TRACCIÓN</a:t>
            </a:r>
            <a:endParaRPr lang="es-ES" sz="3601" dirty="0"/>
          </a:p>
        </p:txBody>
      </p:sp>
      <p:sp>
        <p:nvSpPr>
          <p:cNvPr id="6" name="Google Shape;107;p2"/>
          <p:cNvSpPr txBox="1"/>
          <p:nvPr/>
        </p:nvSpPr>
        <p:spPr>
          <a:xfrm>
            <a:off x="1139918" y="835151"/>
            <a:ext cx="5526353" cy="36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6" tIns="91436" rIns="91436" bIns="91436">
            <a:spAutoFit/>
          </a:bodyPr>
          <a:lstStyle/>
          <a:p>
            <a:pPr>
              <a:defRPr sz="12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dirty="0"/>
              <a:t>MÓDULO </a:t>
            </a:r>
            <a:r>
              <a:rPr lang="es-CL" sz="1200" dirty="0"/>
              <a:t>8</a:t>
            </a:r>
            <a:r>
              <a:rPr sz="1200" dirty="0"/>
              <a:t> |</a:t>
            </a:r>
            <a:r>
              <a:rPr lang="es-CL" sz="1200" dirty="0"/>
              <a:t>MANTENIMIENTO DE LOS SISTEMAS DE TRANSMISIÓN Y FRENOS</a:t>
            </a:r>
            <a:endParaRPr sz="1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51" y="2828870"/>
            <a:ext cx="5753340" cy="46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 </a:t>
            </a:r>
            <a:r>
              <a:rPr lang="mr-IN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POSICIÓN 2H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08100" y="-203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3ECEEC8D-EADE-E54E-895A-CB753BF20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926258"/>
            <a:ext cx="6915151" cy="4765848"/>
          </a:xfrm>
          <a:prstGeom prst="rect">
            <a:avLst/>
          </a:prstGeom>
          <a:ln>
            <a:noFill/>
          </a:ln>
        </p:spPr>
      </p:pic>
      <p:sp>
        <p:nvSpPr>
          <p:cNvPr id="13" name="Marco 12">
            <a:extLst>
              <a:ext uri="{FF2B5EF4-FFF2-40B4-BE49-F238E27FC236}">
                <a16:creationId xmlns="" xmlns:a16="http://schemas.microsoft.com/office/drawing/2014/main" id="{CC34E60C-AED8-FF46-B134-585D71666943}"/>
              </a:ext>
            </a:extLst>
          </p:cNvPr>
          <p:cNvSpPr/>
          <p:nvPr/>
        </p:nvSpPr>
        <p:spPr>
          <a:xfrm>
            <a:off x="4780280" y="2504723"/>
            <a:ext cx="948690" cy="1737360"/>
          </a:xfrm>
          <a:prstGeom prst="frame">
            <a:avLst>
              <a:gd name="adj1" fmla="val 836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"/>
          <p:cNvSpPr/>
          <p:nvPr/>
        </p:nvSpPr>
        <p:spPr>
          <a:xfrm>
            <a:off x="452484" y="2336342"/>
            <a:ext cx="8685915" cy="1473657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6" name="CuadroTexto 8"/>
          <p:cNvSpPr txBox="1"/>
          <p:nvPr/>
        </p:nvSpPr>
        <p:spPr>
          <a:xfrm>
            <a:off x="816443" y="2505160"/>
            <a:ext cx="7889206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b="1" dirty="0" smtClean="0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POSICIÓN 4H</a:t>
            </a:r>
          </a:p>
          <a:p>
            <a:pPr algn="just"/>
            <a:endParaRPr lang="es-ES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Con el vehículo detenido, se pasa la palanca o interruptor a la posición 4H, el sincronizador ha conectado con el piñón (4x4), que transmite movimiento, a la transmisión delantera.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08100" y="-203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sp>
        <p:nvSpPr>
          <p:cNvPr id="10" name="Rectángulo redondeado"/>
          <p:cNvSpPr/>
          <p:nvPr/>
        </p:nvSpPr>
        <p:spPr>
          <a:xfrm>
            <a:off x="452485" y="3998985"/>
            <a:ext cx="3985098" cy="2376415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CuadroTexto 8"/>
          <p:cNvSpPr txBox="1"/>
          <p:nvPr/>
        </p:nvSpPr>
        <p:spPr>
          <a:xfrm>
            <a:off x="816443" y="4167803"/>
            <a:ext cx="3257182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Cuando la tracción delantera se conecta, comienzan a girar y los cubos delanteros que se conectan en forma, automática o en forma  manual produciéndose la transmisión 4x4. Tenemos al vehículo con tracción 4x4 con una marcha normal (larga) o directa.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D6534A61-21FB-E047-9A65-447FEB7D8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211" y="4053731"/>
            <a:ext cx="4445187" cy="304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 </a:t>
            </a:r>
            <a:r>
              <a:rPr lang="mr-IN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POSICIÓN 4H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08100" y="-203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F0F05F4-E5AE-DC4E-BBC4-0320149B5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210" y="1926258"/>
            <a:ext cx="6537960" cy="4737259"/>
          </a:xfrm>
          <a:prstGeom prst="rect">
            <a:avLst/>
          </a:prstGeom>
        </p:spPr>
      </p:pic>
      <p:sp>
        <p:nvSpPr>
          <p:cNvPr id="13" name="Marco 12">
            <a:extLst>
              <a:ext uri="{FF2B5EF4-FFF2-40B4-BE49-F238E27FC236}">
                <a16:creationId xmlns="" xmlns:a16="http://schemas.microsoft.com/office/drawing/2014/main" id="{06864E4E-8740-BB45-92DE-01B566E43555}"/>
              </a:ext>
            </a:extLst>
          </p:cNvPr>
          <p:cNvSpPr/>
          <p:nvPr/>
        </p:nvSpPr>
        <p:spPr>
          <a:xfrm>
            <a:off x="4551680" y="4343228"/>
            <a:ext cx="982980" cy="1748790"/>
          </a:xfrm>
          <a:prstGeom prst="frame">
            <a:avLst>
              <a:gd name="adj1" fmla="val 101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4" name="Marco 13">
            <a:extLst>
              <a:ext uri="{FF2B5EF4-FFF2-40B4-BE49-F238E27FC236}">
                <a16:creationId xmlns="" xmlns:a16="http://schemas.microsoft.com/office/drawing/2014/main" id="{A4402E6A-B343-EC47-BE70-B2DFC8852F9A}"/>
              </a:ext>
            </a:extLst>
          </p:cNvPr>
          <p:cNvSpPr/>
          <p:nvPr/>
        </p:nvSpPr>
        <p:spPr>
          <a:xfrm>
            <a:off x="4128770" y="2576577"/>
            <a:ext cx="822960" cy="1557101"/>
          </a:xfrm>
          <a:prstGeom prst="frame">
            <a:avLst>
              <a:gd name="adj1" fmla="val 1269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5" name="Marco 14">
            <a:extLst>
              <a:ext uri="{FF2B5EF4-FFF2-40B4-BE49-F238E27FC236}">
                <a16:creationId xmlns="" xmlns:a16="http://schemas.microsoft.com/office/drawing/2014/main" id="{C820226C-D47B-3444-B669-17C3F73E8E34}"/>
              </a:ext>
            </a:extLst>
          </p:cNvPr>
          <p:cNvSpPr/>
          <p:nvPr/>
        </p:nvSpPr>
        <p:spPr>
          <a:xfrm>
            <a:off x="4806950" y="2576577"/>
            <a:ext cx="822960" cy="1557101"/>
          </a:xfrm>
          <a:prstGeom prst="frame">
            <a:avLst>
              <a:gd name="adj1" fmla="val 1269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"/>
          <p:cNvSpPr/>
          <p:nvPr/>
        </p:nvSpPr>
        <p:spPr>
          <a:xfrm>
            <a:off x="452484" y="2336342"/>
            <a:ext cx="8685915" cy="1717389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6" name="CuadroTexto 8"/>
          <p:cNvSpPr txBox="1"/>
          <p:nvPr/>
        </p:nvSpPr>
        <p:spPr>
          <a:xfrm>
            <a:off x="816443" y="2505160"/>
            <a:ext cx="7889206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b="1" dirty="0" smtClean="0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POSICIÓN 4L</a:t>
            </a:r>
          </a:p>
          <a:p>
            <a:pPr algn="just"/>
            <a:endParaRPr lang="es-ES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Con el vehículo detenido, se pasa la palanca o interruptor a la posición 4L, la tracción sigue estando en las 4 ruedas, pero ahora entra en funcionamiento el eje intermediario que va ha reducir el número de revoluciones (marcha corta).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08100" y="-203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sp>
        <p:nvSpPr>
          <p:cNvPr id="10" name="Rectángulo redondeado"/>
          <p:cNvSpPr/>
          <p:nvPr/>
        </p:nvSpPr>
        <p:spPr>
          <a:xfrm>
            <a:off x="452485" y="4222549"/>
            <a:ext cx="3985098" cy="1690615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CuadroTexto 8"/>
          <p:cNvSpPr txBox="1"/>
          <p:nvPr/>
        </p:nvSpPr>
        <p:spPr>
          <a:xfrm>
            <a:off x="816443" y="4391367"/>
            <a:ext cx="3257182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 transmiten a las ruedas traseras y delanteras, esto permite tener un aumento de par que sirve para salir de situaciones difíciles cuando el terreno así lo requiera.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D6534A61-21FB-E047-9A65-447FEB7D8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211" y="4053731"/>
            <a:ext cx="4445187" cy="304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CAJA REDUCTORA O TRANSFER </a:t>
            </a:r>
            <a:r>
              <a:rPr lang="mr-IN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POSICIÓN 4L</a:t>
            </a:r>
            <a:endParaRPr lang="de-DE" sz="28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08100" y="-2032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F0F05F4-E5AE-DC4E-BBC4-0320149B5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210" y="1926258"/>
            <a:ext cx="6537960" cy="4737259"/>
          </a:xfrm>
          <a:prstGeom prst="rect">
            <a:avLst/>
          </a:prstGeom>
        </p:spPr>
      </p:pic>
      <p:sp>
        <p:nvSpPr>
          <p:cNvPr id="13" name="Marco 12">
            <a:extLst>
              <a:ext uri="{FF2B5EF4-FFF2-40B4-BE49-F238E27FC236}">
                <a16:creationId xmlns="" xmlns:a16="http://schemas.microsoft.com/office/drawing/2014/main" id="{06864E4E-8740-BB45-92DE-01B566E43555}"/>
              </a:ext>
            </a:extLst>
          </p:cNvPr>
          <p:cNvSpPr/>
          <p:nvPr/>
        </p:nvSpPr>
        <p:spPr>
          <a:xfrm>
            <a:off x="4551680" y="4343228"/>
            <a:ext cx="982980" cy="1748790"/>
          </a:xfrm>
          <a:prstGeom prst="frame">
            <a:avLst>
              <a:gd name="adj1" fmla="val 101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4" name="Marco 13">
            <a:extLst>
              <a:ext uri="{FF2B5EF4-FFF2-40B4-BE49-F238E27FC236}">
                <a16:creationId xmlns="" xmlns:a16="http://schemas.microsoft.com/office/drawing/2014/main" id="{A4402E6A-B343-EC47-BE70-B2DFC8852F9A}"/>
              </a:ext>
            </a:extLst>
          </p:cNvPr>
          <p:cNvSpPr/>
          <p:nvPr/>
        </p:nvSpPr>
        <p:spPr>
          <a:xfrm>
            <a:off x="4128770" y="2576577"/>
            <a:ext cx="822960" cy="1557101"/>
          </a:xfrm>
          <a:prstGeom prst="frame">
            <a:avLst>
              <a:gd name="adj1" fmla="val 1269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5" name="Marco 14">
            <a:extLst>
              <a:ext uri="{FF2B5EF4-FFF2-40B4-BE49-F238E27FC236}">
                <a16:creationId xmlns="" xmlns:a16="http://schemas.microsoft.com/office/drawing/2014/main" id="{C820226C-D47B-3444-B669-17C3F73E8E34}"/>
              </a:ext>
            </a:extLst>
          </p:cNvPr>
          <p:cNvSpPr/>
          <p:nvPr/>
        </p:nvSpPr>
        <p:spPr>
          <a:xfrm>
            <a:off x="4806950" y="2576577"/>
            <a:ext cx="822960" cy="1557101"/>
          </a:xfrm>
          <a:prstGeom prst="frame">
            <a:avLst>
              <a:gd name="adj1" fmla="val 1269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25;p27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6884988"/>
            <a:ext cx="338138" cy="317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0" tIns="91460" rIns="91460" bIns="91460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482" name="Imagen 9" descr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50" y="1816062"/>
            <a:ext cx="7019881" cy="4873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n 10" descr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76790" y="3961509"/>
            <a:ext cx="4638576" cy="38464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6" name="Grupo 11"/>
          <p:cNvGrpSpPr/>
          <p:nvPr/>
        </p:nvGrpSpPr>
        <p:grpSpPr>
          <a:xfrm>
            <a:off x="6556074" y="1700167"/>
            <a:ext cx="2634916" cy="2630706"/>
            <a:chOff x="0" y="0"/>
            <a:chExt cx="2633624" cy="2629600"/>
          </a:xfrm>
        </p:grpSpPr>
        <p:sp>
          <p:nvSpPr>
            <p:cNvPr id="484" name="Google Shape;250;p10"/>
            <p:cNvSpPr/>
            <p:nvPr/>
          </p:nvSpPr>
          <p:spPr>
            <a:xfrm>
              <a:off x="0" y="0"/>
              <a:ext cx="2633625" cy="1993052"/>
            </a:xfrm>
            <a:prstGeom prst="roundRect">
              <a:avLst>
                <a:gd name="adj" fmla="val 11224"/>
              </a:avLst>
            </a:prstGeom>
            <a:solidFill>
              <a:srgbClr val="DFD3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485" name="Triángulo isósceles 13"/>
            <p:cNvSpPr/>
            <p:nvPr/>
          </p:nvSpPr>
          <p:spPr>
            <a:xfrm rot="12168342">
              <a:off x="992572" y="1807525"/>
              <a:ext cx="333493" cy="788255"/>
            </a:xfrm>
            <a:prstGeom prst="triangle">
              <a:avLst/>
            </a:prstGeom>
            <a:solidFill>
              <a:srgbClr val="DFD3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87" name="Google Shape;353;p18"/>
          <p:cNvSpPr txBox="1"/>
          <p:nvPr/>
        </p:nvSpPr>
        <p:spPr>
          <a:xfrm>
            <a:off x="6861272" y="1956170"/>
            <a:ext cx="2222986" cy="1477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ctr">
            <a:spAutoFit/>
          </a:bodyPr>
          <a:lstStyle/>
          <a:p>
            <a:pPr>
              <a:lnSpc>
                <a:spcPct val="80000"/>
              </a:lnSpc>
              <a:defRPr sz="21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Veamos el siguiente video que </a:t>
            </a:r>
            <a:r>
              <a:rPr lang="es-ES_tradnl" dirty="0" smtClean="0"/>
              <a:t>resume</a:t>
            </a:r>
            <a:r>
              <a:rPr dirty="0" smtClean="0"/>
              <a:t> </a:t>
            </a:r>
            <a:r>
              <a:rPr lang="es-ES" dirty="0" smtClean="0"/>
              <a:t>el </a:t>
            </a:r>
            <a:r>
              <a:rPr lang="es-ES" dirty="0" smtClean="0">
                <a:solidFill>
                  <a:srgbClr val="FF0000"/>
                </a:solidFill>
              </a:rPr>
              <a:t>funcionamiento de la tracción 4x4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88" name="Google Shape;323;p12"/>
          <p:cNvSpPr txBox="1"/>
          <p:nvPr/>
        </p:nvSpPr>
        <p:spPr>
          <a:xfrm>
            <a:off x="2945128" y="3520940"/>
            <a:ext cx="2425918" cy="738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_tradnl" dirty="0" smtClean="0"/>
              <a:t>Funcionamiento </a:t>
            </a:r>
            <a:r>
              <a:rPr lang="es-ES_tradnl" smtClean="0"/>
              <a:t>de tracción 4x4</a:t>
            </a:r>
            <a:endParaRPr dirty="0"/>
          </a:p>
        </p:txBody>
      </p:sp>
      <p:sp>
        <p:nvSpPr>
          <p:cNvPr id="489" name="Google Shape;206;p7"/>
          <p:cNvSpPr txBox="1"/>
          <p:nvPr/>
        </p:nvSpPr>
        <p:spPr>
          <a:xfrm>
            <a:off x="382686" y="1258110"/>
            <a:ext cx="8954892" cy="543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VIDEO</a:t>
            </a:r>
          </a:p>
        </p:txBody>
      </p:sp>
      <p:grpSp>
        <p:nvGrpSpPr>
          <p:cNvPr id="493" name="Botón de acción: Hacia delante o Siguiente 17">
            <a:hlinkClick r:id="rId4"/>
          </p:cNvPr>
          <p:cNvGrpSpPr/>
          <p:nvPr/>
        </p:nvGrpSpPr>
        <p:grpSpPr>
          <a:xfrm>
            <a:off x="2443200" y="3656714"/>
            <a:ext cx="492093" cy="492059"/>
            <a:chOff x="0" y="0"/>
            <a:chExt cx="491850" cy="491850"/>
          </a:xfrm>
        </p:grpSpPr>
        <p:sp>
          <p:nvSpPr>
            <p:cNvPr id="490" name="Cuadrado"/>
            <p:cNvSpPr/>
            <p:nvPr/>
          </p:nvSpPr>
          <p:spPr>
            <a:xfrm>
              <a:off x="0" y="0"/>
              <a:ext cx="491851" cy="491851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1" name="Triángulo">
              <a:hlinkClick r:id="rId5"/>
            </p:cNvPr>
            <p:cNvSpPr/>
            <p:nvPr/>
          </p:nvSpPr>
          <p:spPr>
            <a:xfrm>
              <a:off x="61480" y="61480"/>
              <a:ext cx="368891" cy="368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2" name="Figura"/>
            <p:cNvSpPr/>
            <p:nvPr/>
          </p:nvSpPr>
          <p:spPr>
            <a:xfrm>
              <a:off x="0" y="0"/>
              <a:ext cx="491851" cy="491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0800"/>
                  </a:moveTo>
                  <a:lnTo>
                    <a:pt x="2700" y="18900"/>
                  </a:lnTo>
                  <a:lnTo>
                    <a:pt x="2700" y="2700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494" name="Google Shape;443;p20"/>
          <p:cNvSpPr txBox="1"/>
          <p:nvPr/>
        </p:nvSpPr>
        <p:spPr>
          <a:xfrm>
            <a:off x="366630" y="1097369"/>
            <a:ext cx="4702704" cy="400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VEAMOS EL SIGUIENTE</a:t>
            </a:r>
          </a:p>
        </p:txBody>
      </p:sp>
    </p:spTree>
    <p:extLst>
      <p:ext uri="{BB962C8B-B14F-4D97-AF65-F5344CB8AC3E}">
        <p14:creationId xmlns:p14="http://schemas.microsoft.com/office/powerpoint/2010/main" val="19213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8"/>
          <p:cNvSpPr txBox="1"/>
          <p:nvPr/>
        </p:nvSpPr>
        <p:spPr>
          <a:xfrm>
            <a:off x="376289" y="1373869"/>
            <a:ext cx="8949874" cy="319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en-US"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099" b="1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18"/>
          <p:cNvGrpSpPr/>
          <p:nvPr/>
        </p:nvGrpSpPr>
        <p:grpSpPr>
          <a:xfrm>
            <a:off x="2035476" y="2911947"/>
            <a:ext cx="6999181" cy="2696364"/>
            <a:chOff x="4461133" y="3098700"/>
            <a:chExt cx="4657800" cy="1525000"/>
          </a:xfrm>
        </p:grpSpPr>
        <p:sp>
          <p:nvSpPr>
            <p:cNvPr id="390" name="Google Shape;390;p18"/>
            <p:cNvSpPr/>
            <p:nvPr/>
          </p:nvSpPr>
          <p:spPr>
            <a:xfrm>
              <a:off x="4461133" y="3098700"/>
              <a:ext cx="4657800" cy="152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8" tIns="91418" rIns="91418" bIns="9141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US"/>
                <a:t>    </a:t>
              </a:r>
              <a:endParaRPr/>
            </a:p>
          </p:txBody>
        </p:sp>
        <p:sp>
          <p:nvSpPr>
            <p:cNvPr id="391" name="Google Shape;391;p18"/>
            <p:cNvSpPr txBox="1"/>
            <p:nvPr/>
          </p:nvSpPr>
          <p:spPr>
            <a:xfrm>
              <a:off x="5442536" y="3625505"/>
              <a:ext cx="3323687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8" tIns="91418" rIns="91418" bIns="91418" anchor="ctr" anchorCtr="0">
              <a:noAutofit/>
            </a:bodyPr>
            <a:lstStyle/>
            <a:p>
              <a:r>
                <a:rPr lang="es-ES" sz="2001" dirty="0" smtClean="0">
                  <a:solidFill>
                    <a:srgbClr val="721F47"/>
                  </a:solidFill>
                  <a:latin typeface="Calibri" charset="0"/>
                  <a:ea typeface="Calibri" charset="0"/>
                  <a:cs typeface="Calibri" charset="0"/>
                </a:rPr>
                <a:t>TIPOS </a:t>
              </a:r>
              <a:r>
                <a:rPr lang="es-ES" sz="2001" dirty="0">
                  <a:solidFill>
                    <a:srgbClr val="721F47"/>
                  </a:solidFill>
                  <a:latin typeface="Calibri" charset="0"/>
                  <a:ea typeface="Calibri" charset="0"/>
                  <a:cs typeface="Calibri" charset="0"/>
                </a:rPr>
                <a:t>DE </a:t>
              </a:r>
              <a:r>
                <a:rPr lang="es-ES" sz="2001" b="1" dirty="0" smtClean="0">
                  <a:solidFill>
                    <a:srgbClr val="721F47"/>
                  </a:solidFill>
                  <a:latin typeface="Calibri" charset="0"/>
                  <a:ea typeface="Calibri" charset="0"/>
                  <a:cs typeface="Calibri" charset="0"/>
                </a:rPr>
                <a:t>TRACCIÓN</a:t>
              </a:r>
              <a:endParaRPr lang="es-ES" sz="2001" b="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>
                <a:lnSpc>
                  <a:spcPct val="115000"/>
                </a:lnSpc>
              </a:pPr>
              <a:endParaRPr sz="1600" b="1" dirty="0"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115000"/>
                </a:lnSpc>
              </a:pP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Ahora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realizaremos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una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actividad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resume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todo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lo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hemos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latin typeface="Calibri"/>
                  <a:ea typeface="Calibri"/>
                  <a:cs typeface="Calibri"/>
                  <a:sym typeface="Calibri"/>
                </a:rPr>
                <a:t>visto</a:t>
              </a: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! </a:t>
              </a:r>
              <a:r>
                <a:rPr lang="en-US" sz="1600" b="1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1" dirty="0" err="1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Atentos</a:t>
              </a:r>
              <a:r>
                <a:rPr lang="en-US" sz="1600" b="1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600" b="1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8"/>
          <p:cNvSpPr txBox="1"/>
          <p:nvPr/>
        </p:nvSpPr>
        <p:spPr>
          <a:xfrm>
            <a:off x="366765" y="1220279"/>
            <a:ext cx="4700071" cy="15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r>
              <a:rPr lang="en-US" b="1"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/>
          </a:p>
          <a:p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8;p5"/>
          <p:cNvSpPr txBox="1"/>
          <p:nvPr/>
        </p:nvSpPr>
        <p:spPr>
          <a:xfrm>
            <a:off x="4125227" y="1184379"/>
            <a:ext cx="829338" cy="52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algn="r">
              <a:lnSpc>
                <a:spcPct val="90000"/>
              </a:lnSpc>
              <a:buClr>
                <a:srgbClr val="000000"/>
              </a:buClr>
              <a:buSzPts val="6000"/>
            </a:pPr>
            <a:r>
              <a:rPr lang="en-US" sz="5000" dirty="0" smtClean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5000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01" y="5388911"/>
            <a:ext cx="1651758" cy="884452"/>
          </a:xfrm>
          <a:prstGeom prst="rect">
            <a:avLst/>
          </a:prstGeom>
        </p:spPr>
      </p:pic>
      <p:pic>
        <p:nvPicPr>
          <p:cNvPr id="17" name="Google Shape;3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" y="2475040"/>
            <a:ext cx="3854651" cy="365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59" y="5029844"/>
            <a:ext cx="1806699" cy="134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rupo 28"/>
          <p:cNvGrpSpPr/>
          <p:nvPr/>
        </p:nvGrpSpPr>
        <p:grpSpPr>
          <a:xfrm>
            <a:off x="-4318" y="959986"/>
            <a:ext cx="9507937" cy="7266653"/>
            <a:chOff x="-1" y="-36912"/>
            <a:chExt cx="9503943" cy="7263600"/>
          </a:xfrm>
        </p:grpSpPr>
        <p:sp>
          <p:nvSpPr>
            <p:cNvPr id="390" name="Google Shape;401;p19"/>
            <p:cNvSpPr txBox="1"/>
            <p:nvPr/>
          </p:nvSpPr>
          <p:spPr>
            <a:xfrm>
              <a:off x="371105" y="-36912"/>
              <a:ext cx="4700401" cy="400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1" dirty="0"/>
                <a:t>ANTES DE COMENZAR LA ACTIVIDAD:</a:t>
              </a:r>
            </a:p>
          </p:txBody>
        </p:sp>
        <p:sp>
          <p:nvSpPr>
            <p:cNvPr id="391" name="Google Shape;402;p19"/>
            <p:cNvSpPr txBox="1"/>
            <p:nvPr/>
          </p:nvSpPr>
          <p:spPr>
            <a:xfrm>
              <a:off x="380632" y="237174"/>
              <a:ext cx="1983765" cy="536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>
              <a:lvl1pPr>
                <a:lnSpc>
                  <a:spcPct val="80000"/>
                </a:lnSpc>
                <a:defRPr sz="2800" b="1">
                  <a:solidFill>
                    <a:srgbClr val="ED423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801"/>
                <a:t>¡ATENCIÓN!</a:t>
              </a:r>
            </a:p>
          </p:txBody>
        </p:sp>
        <p:sp>
          <p:nvSpPr>
            <p:cNvPr id="392" name="Google Shape;404;p19"/>
            <p:cNvSpPr txBox="1"/>
            <p:nvPr/>
          </p:nvSpPr>
          <p:spPr>
            <a:xfrm>
              <a:off x="1233694" y="925520"/>
              <a:ext cx="7934627" cy="52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Materiales inflamables: Tener máxima precaución al momento de  manipular o extraer el combustible de los sistemas del vehículo (bomba combustible, mangueras de inyección, etc). </a:t>
              </a:r>
            </a:p>
          </p:txBody>
        </p:sp>
        <p:sp>
          <p:nvSpPr>
            <p:cNvPr id="393" name="Google Shape;405;p19"/>
            <p:cNvSpPr txBox="1"/>
            <p:nvPr/>
          </p:nvSpPr>
          <p:spPr>
            <a:xfrm>
              <a:off x="1233693" y="1676435"/>
              <a:ext cx="7669157" cy="737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Protección obligatoria de la vista: Se utilizarán antiparras siempre que exista riesgo de proyección de partículas a los ojos. (aceites, líquidos refrigerantes y de freno, virutas del disco de freno, uso de circuitos eléctricos, etc).</a:t>
              </a:r>
            </a:p>
          </p:txBody>
        </p:sp>
        <p:sp>
          <p:nvSpPr>
            <p:cNvPr id="394" name="Google Shape;406;p19"/>
            <p:cNvSpPr txBox="1"/>
            <p:nvPr/>
          </p:nvSpPr>
          <p:spPr>
            <a:xfrm>
              <a:off x="1233694" y="3512108"/>
              <a:ext cx="7934627" cy="52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Protección obligatoria de los pies: Uso obligatorio de zapatos de seguridad al entrar al taller o laboratorio, en casos que exista riesgo de caídas de objetos pesados.</a:t>
              </a:r>
            </a:p>
          </p:txBody>
        </p:sp>
        <p:sp>
          <p:nvSpPr>
            <p:cNvPr id="395" name="Google Shape;407;p19"/>
            <p:cNvSpPr txBox="1"/>
            <p:nvPr/>
          </p:nvSpPr>
          <p:spPr>
            <a:xfrm>
              <a:off x="1233693" y="4302348"/>
              <a:ext cx="7030067" cy="737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Manipular herramientas cuidadosamente.</a:t>
              </a:r>
              <a:endParaRPr sz="1401">
                <a:latin typeface="+mn-lt"/>
                <a:ea typeface="+mn-ea"/>
                <a:cs typeface="+mn-cs"/>
              </a:endParaRPr>
            </a:p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Asegurar la integridad física propia y del grupo de trabajo.</a:t>
              </a:r>
              <a:endParaRPr sz="1401">
                <a:latin typeface="+mn-lt"/>
                <a:ea typeface="+mn-ea"/>
                <a:cs typeface="+mn-cs"/>
              </a:endParaRPr>
            </a:p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Circular solo por las </a:t>
              </a:r>
              <a:r>
                <a:rPr sz="1401" b="1">
                  <a:solidFill>
                    <a:srgbClr val="741B47"/>
                  </a:solidFill>
                </a:rPr>
                <a:t>zonas de seguridad </a:t>
              </a:r>
              <a:r>
                <a:rPr sz="1401"/>
                <a:t>demarcadas.</a:t>
              </a:r>
            </a:p>
          </p:txBody>
        </p:sp>
        <p:sp>
          <p:nvSpPr>
            <p:cNvPr id="396" name="Google Shape;410;p19"/>
            <p:cNvSpPr txBox="1"/>
            <p:nvPr/>
          </p:nvSpPr>
          <p:spPr>
            <a:xfrm>
              <a:off x="1233694" y="5275651"/>
              <a:ext cx="3883739" cy="52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Toda actividad debe desarrollarse </a:t>
              </a:r>
              <a:r>
                <a:rPr sz="1401" b="1">
                  <a:solidFill>
                    <a:srgbClr val="741B47"/>
                  </a:solidFill>
                </a:rPr>
                <a:t>bajo supervisión </a:t>
              </a:r>
              <a:r>
                <a:rPr sz="1401"/>
                <a:t>de la persona a cargo del taller o laboratorio.</a:t>
              </a:r>
            </a:p>
          </p:txBody>
        </p:sp>
        <p:grpSp>
          <p:nvGrpSpPr>
            <p:cNvPr id="399" name="Google Shape;411;p19"/>
            <p:cNvGrpSpPr/>
            <p:nvPr/>
          </p:nvGrpSpPr>
          <p:grpSpPr>
            <a:xfrm>
              <a:off x="-1" y="792335"/>
              <a:ext cx="1135369" cy="783005"/>
              <a:chOff x="0" y="0"/>
              <a:chExt cx="1135367" cy="783004"/>
            </a:xfrm>
          </p:grpSpPr>
          <p:sp>
            <p:nvSpPr>
              <p:cNvPr id="397" name="Google Shape;412;p19"/>
              <p:cNvSpPr/>
              <p:nvPr/>
            </p:nvSpPr>
            <p:spPr>
              <a:xfrm rot="5400000">
                <a:off x="176181" y="-176182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398" name="Google Shape;413;p19" descr="Google Shape;413;p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1852" y="157960"/>
                <a:ext cx="629466" cy="5305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0" name="Google Shape;414;p19"/>
            <p:cNvSpPr txBox="1"/>
            <p:nvPr/>
          </p:nvSpPr>
          <p:spPr>
            <a:xfrm>
              <a:off x="1233693" y="2540196"/>
              <a:ext cx="7865802" cy="737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1"/>
                <a:t>Protección obligatoria de las manos: Se utilizarán siempre guantes de protección cuando se manipulen cualquier tipo de fluidos, en uso de herramientas e intervención del motor, desarme de partes y trabajo en sistemas eléctricos. </a:t>
              </a:r>
            </a:p>
          </p:txBody>
        </p:sp>
        <p:grpSp>
          <p:nvGrpSpPr>
            <p:cNvPr id="403" name="Google Shape;415;p19"/>
            <p:cNvGrpSpPr/>
            <p:nvPr/>
          </p:nvGrpSpPr>
          <p:grpSpPr>
            <a:xfrm>
              <a:off x="-1" y="1665158"/>
              <a:ext cx="1135369" cy="783005"/>
              <a:chOff x="0" y="0"/>
              <a:chExt cx="1135367" cy="783004"/>
            </a:xfrm>
          </p:grpSpPr>
          <p:sp>
            <p:nvSpPr>
              <p:cNvPr id="401" name="Google Shape;416;p19"/>
              <p:cNvSpPr/>
              <p:nvPr/>
            </p:nvSpPr>
            <p:spPr>
              <a:xfrm rot="5400000">
                <a:off x="176181" y="-176182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402" name="Google Shape;417;p19" descr="Google Shape;417;p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602" y="143963"/>
                <a:ext cx="639966" cy="539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06" name="Google Shape;418;p19"/>
            <p:cNvGrpSpPr/>
            <p:nvPr/>
          </p:nvGrpSpPr>
          <p:grpSpPr>
            <a:xfrm>
              <a:off x="-1" y="2537981"/>
              <a:ext cx="1135369" cy="783005"/>
              <a:chOff x="0" y="0"/>
              <a:chExt cx="1135367" cy="783004"/>
            </a:xfrm>
          </p:grpSpPr>
          <p:sp>
            <p:nvSpPr>
              <p:cNvPr id="404" name="Google Shape;419;p19"/>
              <p:cNvSpPr/>
              <p:nvPr/>
            </p:nvSpPr>
            <p:spPr>
              <a:xfrm rot="5400000">
                <a:off x="176181" y="-176182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405" name="Google Shape;420;p19" descr="Google Shape;420;p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406" y="136147"/>
                <a:ext cx="602357" cy="507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09" name="Google Shape;421;p19"/>
            <p:cNvGrpSpPr/>
            <p:nvPr/>
          </p:nvGrpSpPr>
          <p:grpSpPr>
            <a:xfrm>
              <a:off x="-1" y="3410804"/>
              <a:ext cx="1135369" cy="783005"/>
              <a:chOff x="0" y="0"/>
              <a:chExt cx="1135367" cy="783004"/>
            </a:xfrm>
          </p:grpSpPr>
          <p:sp>
            <p:nvSpPr>
              <p:cNvPr id="407" name="Google Shape;422;p19"/>
              <p:cNvSpPr/>
              <p:nvPr/>
            </p:nvSpPr>
            <p:spPr>
              <a:xfrm rot="5400000">
                <a:off x="176181" y="-176182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408" name="Google Shape;423;p19" descr="Google Shape;423;p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637" y="138928"/>
                <a:ext cx="610126" cy="5142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2" name="Google Shape;424;p19"/>
            <p:cNvGrpSpPr/>
            <p:nvPr/>
          </p:nvGrpSpPr>
          <p:grpSpPr>
            <a:xfrm>
              <a:off x="-1" y="5171469"/>
              <a:ext cx="1135369" cy="783005"/>
              <a:chOff x="0" y="0"/>
              <a:chExt cx="1135367" cy="783004"/>
            </a:xfrm>
          </p:grpSpPr>
          <p:sp>
            <p:nvSpPr>
              <p:cNvPr id="410" name="Google Shape;425;p19"/>
              <p:cNvSpPr/>
              <p:nvPr/>
            </p:nvSpPr>
            <p:spPr>
              <a:xfrm rot="5400000">
                <a:off x="176181" y="-176182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411" name="Google Shape;426;p19" descr="Google Shape;426;p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3583" y="127374"/>
                <a:ext cx="666002" cy="5613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5" name="Google Shape;427;p19"/>
            <p:cNvGrpSpPr/>
            <p:nvPr/>
          </p:nvGrpSpPr>
          <p:grpSpPr>
            <a:xfrm>
              <a:off x="-1" y="4120653"/>
              <a:ext cx="1193248" cy="1156254"/>
              <a:chOff x="0" y="0"/>
              <a:chExt cx="1193246" cy="1156253"/>
            </a:xfrm>
          </p:grpSpPr>
          <p:sp>
            <p:nvSpPr>
              <p:cNvPr id="413" name="Google Shape;428;p19"/>
              <p:cNvSpPr/>
              <p:nvPr/>
            </p:nvSpPr>
            <p:spPr>
              <a:xfrm rot="5400000">
                <a:off x="176181" y="-13207"/>
                <a:ext cx="783005" cy="1135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pic>
            <p:nvPicPr>
              <p:cNvPr id="414" name="Google Shape;429;p19" descr="Google Shape;429;p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406135">
                <a:off x="146058" y="195256"/>
                <a:ext cx="908506" cy="7657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16" name="Google Shape;433;p19" descr="Google Shape;433;p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6432" y="3872867"/>
              <a:ext cx="4327510" cy="3353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830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52;p2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grpSp>
        <p:nvGrpSpPr>
          <p:cNvPr id="422" name="Google Shape;310;p41"/>
          <p:cNvGrpSpPr/>
          <p:nvPr/>
        </p:nvGrpSpPr>
        <p:grpSpPr>
          <a:xfrm>
            <a:off x="376470" y="2371240"/>
            <a:ext cx="8842921" cy="3239560"/>
            <a:chOff x="-1" y="-1"/>
            <a:chExt cx="8839205" cy="3238197"/>
          </a:xfrm>
        </p:grpSpPr>
        <p:sp>
          <p:nvSpPr>
            <p:cNvPr id="420" name="Rectángulo redondeado"/>
            <p:cNvSpPr/>
            <p:nvPr/>
          </p:nvSpPr>
          <p:spPr>
            <a:xfrm>
              <a:off x="-1" y="-1"/>
              <a:ext cx="8839205" cy="32381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421" name="Texto"/>
            <p:cNvSpPr txBox="1"/>
            <p:nvPr/>
          </p:nvSpPr>
          <p:spPr>
            <a:xfrm>
              <a:off x="158075" y="1418994"/>
              <a:ext cx="8523053" cy="400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1" tIns="91461" rIns="91461" bIns="91461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   </a:t>
              </a:r>
            </a:p>
          </p:txBody>
        </p:sp>
      </p:grpSp>
      <p:sp>
        <p:nvSpPr>
          <p:cNvPr id="423" name="Google Shape;311;p41"/>
          <p:cNvSpPr/>
          <p:nvPr/>
        </p:nvSpPr>
        <p:spPr>
          <a:xfrm>
            <a:off x="5282482" y="7357619"/>
            <a:ext cx="2724681" cy="2052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pic>
        <p:nvPicPr>
          <p:cNvPr id="424" name="Google Shape;313;p41" descr="Google Shape;313;p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983" y="2371242"/>
            <a:ext cx="4541907" cy="5339156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Google Shape;445;p20"/>
          <p:cNvSpPr txBox="1"/>
          <p:nvPr/>
        </p:nvSpPr>
        <p:spPr>
          <a:xfrm>
            <a:off x="1019457" y="3754584"/>
            <a:ext cx="4231595" cy="103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/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sz="1601"/>
              <a:t>Ahora realizaremos una actividad práctica.</a:t>
            </a:r>
            <a:endParaRPr sz="1601">
              <a:latin typeface="+mn-lt"/>
              <a:ea typeface="+mn-ea"/>
              <a:cs typeface="+mn-cs"/>
            </a:endParaRPr>
          </a:p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sz="1601"/>
              <a:t>Te sugerimos </a:t>
            </a:r>
            <a:r>
              <a:rPr sz="1601" b="1">
                <a:solidFill>
                  <a:srgbClr val="76384D"/>
                </a:solidFill>
              </a:rPr>
              <a:t>seguir las instrucciones </a:t>
            </a:r>
            <a:r>
              <a:rPr sz="1601"/>
              <a:t>que van</a:t>
            </a:r>
            <a:endParaRPr sz="1601">
              <a:latin typeface="+mn-lt"/>
              <a:ea typeface="+mn-ea"/>
              <a:cs typeface="+mn-cs"/>
            </a:endParaRPr>
          </a:p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sz="1601"/>
              <a:t>Adjuntas en la guía que el profesor te entregará.</a:t>
            </a:r>
          </a:p>
        </p:txBody>
      </p:sp>
      <p:grpSp>
        <p:nvGrpSpPr>
          <p:cNvPr id="429" name="Grupo 18"/>
          <p:cNvGrpSpPr/>
          <p:nvPr/>
        </p:nvGrpSpPr>
        <p:grpSpPr>
          <a:xfrm>
            <a:off x="366944" y="1028216"/>
            <a:ext cx="8963792" cy="1016057"/>
            <a:chOff x="0" y="82355"/>
            <a:chExt cx="8960025" cy="1015628"/>
          </a:xfrm>
        </p:grpSpPr>
        <p:sp>
          <p:nvSpPr>
            <p:cNvPr id="426" name="Google Shape;438;p20"/>
            <p:cNvSpPr txBox="1"/>
            <p:nvPr/>
          </p:nvSpPr>
          <p:spPr>
            <a:xfrm>
              <a:off x="9524" y="322085"/>
              <a:ext cx="8950501" cy="536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>
              <a:lvl1pPr>
                <a:lnSpc>
                  <a:spcPct val="80000"/>
                </a:lnSpc>
                <a:defRPr sz="2800"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801"/>
                <a:t>ACTIVIDAD PRÁCTICA</a:t>
              </a:r>
            </a:p>
          </p:txBody>
        </p:sp>
        <p:sp>
          <p:nvSpPr>
            <p:cNvPr id="427" name="Google Shape;443;p20"/>
            <p:cNvSpPr txBox="1"/>
            <p:nvPr/>
          </p:nvSpPr>
          <p:spPr>
            <a:xfrm>
              <a:off x="0" y="96132"/>
              <a:ext cx="4700400" cy="400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1" dirty="0"/>
                <a:t>¡PRACTIQUEMOS!</a:t>
              </a:r>
            </a:p>
          </p:txBody>
        </p:sp>
        <p:sp>
          <p:nvSpPr>
            <p:cNvPr id="428" name="Google Shape;168;p5"/>
            <p:cNvSpPr txBox="1"/>
            <p:nvPr/>
          </p:nvSpPr>
          <p:spPr>
            <a:xfrm>
              <a:off x="3279583" y="82355"/>
              <a:ext cx="1029146" cy="1015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>
              <a:lvl1pPr algn="r">
                <a:lnSpc>
                  <a:spcPct val="90000"/>
                </a:lnSpc>
                <a:defRPr sz="6000">
                  <a:solidFill>
                    <a:srgbClr val="BA9B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6002" dirty="0"/>
                <a:t>1</a:t>
              </a:r>
              <a:r>
                <a:rPr lang="es-ES" sz="6002" dirty="0"/>
                <a:t>8</a:t>
              </a:r>
              <a:endParaRPr sz="6002" dirty="0"/>
            </a:p>
          </p:txBody>
        </p:sp>
      </p:grpSp>
      <p:sp>
        <p:nvSpPr>
          <p:cNvPr id="430" name="Google Shape;445;p20"/>
          <p:cNvSpPr txBox="1"/>
          <p:nvPr/>
        </p:nvSpPr>
        <p:spPr>
          <a:xfrm>
            <a:off x="1019457" y="3133330"/>
            <a:ext cx="5568770" cy="8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lnSpc>
                <a:spcPct val="115000"/>
              </a:lnSpc>
              <a:defRPr sz="20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2001" b="0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TIPOS DE </a:t>
            </a:r>
            <a:r>
              <a:rPr lang="es-ES" sz="200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TRACCIÓN</a:t>
            </a:r>
          </a:p>
          <a:p>
            <a:endParaRPr lang="es-ES" sz="2001" dirty="0"/>
          </a:p>
        </p:txBody>
      </p:sp>
    </p:spTree>
    <p:extLst>
      <p:ext uri="{BB962C8B-B14F-4D97-AF65-F5344CB8AC3E}">
        <p14:creationId xmlns:p14="http://schemas.microsoft.com/office/powerpoint/2010/main" val="11284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52;p2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grpSp>
        <p:nvGrpSpPr>
          <p:cNvPr id="435" name="Google Shape;320;p21"/>
          <p:cNvGrpSpPr/>
          <p:nvPr/>
        </p:nvGrpSpPr>
        <p:grpSpPr>
          <a:xfrm>
            <a:off x="383955" y="2371240"/>
            <a:ext cx="8842920" cy="3239560"/>
            <a:chOff x="-1" y="-1"/>
            <a:chExt cx="8839204" cy="3238197"/>
          </a:xfrm>
        </p:grpSpPr>
        <p:sp>
          <p:nvSpPr>
            <p:cNvPr id="433" name="Rectángulo redondeado"/>
            <p:cNvSpPr/>
            <p:nvPr/>
          </p:nvSpPr>
          <p:spPr>
            <a:xfrm>
              <a:off x="-1" y="-1"/>
              <a:ext cx="8839204" cy="32381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434" name="Texto"/>
            <p:cNvSpPr txBox="1"/>
            <p:nvPr/>
          </p:nvSpPr>
          <p:spPr>
            <a:xfrm>
              <a:off x="158076" y="1418994"/>
              <a:ext cx="8523050" cy="400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1" tIns="91461" rIns="91461" bIns="91461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   </a:t>
              </a:r>
            </a:p>
          </p:txBody>
        </p:sp>
      </p:grpSp>
      <p:sp>
        <p:nvSpPr>
          <p:cNvPr id="436" name="Google Shape;321;p21"/>
          <p:cNvSpPr/>
          <p:nvPr/>
        </p:nvSpPr>
        <p:spPr>
          <a:xfrm>
            <a:off x="5282482" y="7357619"/>
            <a:ext cx="2724681" cy="2052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pic>
        <p:nvPicPr>
          <p:cNvPr id="437" name="Google Shape;322;p21" descr="Google Shape;322;p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24" y="2711882"/>
            <a:ext cx="5192836" cy="4919824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Google Shape;455;p21"/>
          <p:cNvSpPr txBox="1"/>
          <p:nvPr/>
        </p:nvSpPr>
        <p:spPr>
          <a:xfrm>
            <a:off x="376472" y="1265897"/>
            <a:ext cx="8954263" cy="53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1"/>
              <a:t>TICKET DE SALIDA</a:t>
            </a:r>
          </a:p>
        </p:txBody>
      </p:sp>
      <p:sp>
        <p:nvSpPr>
          <p:cNvPr id="439" name="Google Shape;456;p21"/>
          <p:cNvSpPr txBox="1"/>
          <p:nvPr/>
        </p:nvSpPr>
        <p:spPr>
          <a:xfrm>
            <a:off x="366944" y="1020508"/>
            <a:ext cx="4702375" cy="4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1" dirty="0"/>
              <a:t>ANTES DE TERMINAR:</a:t>
            </a:r>
          </a:p>
        </p:txBody>
      </p:sp>
      <p:grpSp>
        <p:nvGrpSpPr>
          <p:cNvPr id="442" name="Grupo 13"/>
          <p:cNvGrpSpPr/>
          <p:nvPr/>
        </p:nvGrpSpPr>
        <p:grpSpPr>
          <a:xfrm>
            <a:off x="973570" y="3643913"/>
            <a:ext cx="4569003" cy="2053700"/>
            <a:chOff x="0" y="-32785"/>
            <a:chExt cx="4567083" cy="2052836"/>
          </a:xfrm>
        </p:grpSpPr>
        <p:sp>
          <p:nvSpPr>
            <p:cNvPr id="440" name="Google Shape;445;p20"/>
            <p:cNvSpPr txBox="1"/>
            <p:nvPr/>
          </p:nvSpPr>
          <p:spPr>
            <a:xfrm>
              <a:off x="0" y="-32785"/>
              <a:ext cx="4567083" cy="2052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2" tIns="91462" rIns="91462" bIns="91462" numCol="1" anchor="ctr">
              <a:spAutoFit/>
            </a:bodyPr>
            <a:lstStyle/>
            <a:p>
              <a:pPr>
                <a:lnSpc>
                  <a:spcPct val="115000"/>
                </a:lnSpc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601"/>
                <a:t>¡No olvides contestar la Autoevaluación y entregar el Ticket de Salida!</a:t>
              </a:r>
              <a:endParaRPr sz="1601">
                <a:latin typeface="+mn-lt"/>
                <a:ea typeface="+mn-ea"/>
                <a:cs typeface="+mn-cs"/>
              </a:endParaRPr>
            </a:p>
            <a:p>
              <a:pPr>
                <a:lnSpc>
                  <a:spcPct val="115000"/>
                </a:lnSpc>
                <a:defRPr sz="1600">
                  <a:latin typeface="+mn-lt"/>
                  <a:ea typeface="+mn-ea"/>
                  <a:cs typeface="+mn-cs"/>
                  <a:sym typeface="Arial"/>
                </a:defRPr>
              </a:pPr>
              <a:endParaRPr sz="1601">
                <a:latin typeface="+mn-lt"/>
                <a:ea typeface="+mn-ea"/>
                <a:cs typeface="+mn-cs"/>
              </a:endParaRPr>
            </a:p>
            <a:p>
              <a:pPr>
                <a:lnSpc>
                  <a:spcPct val="115000"/>
                </a:lnSpc>
                <a:defRPr sz="2100"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101"/>
                <a:t>¡Hasta la próxima! </a:t>
              </a:r>
              <a:endParaRPr sz="2101">
                <a:latin typeface="+mn-lt"/>
                <a:ea typeface="+mn-ea"/>
                <a:cs typeface="+mn-cs"/>
              </a:endParaRPr>
            </a:p>
            <a:p>
              <a:pPr>
                <a:defRPr sz="1600" u="sng">
                  <a:latin typeface="+mn-lt"/>
                  <a:ea typeface="+mn-ea"/>
                  <a:cs typeface="+mn-cs"/>
                  <a:sym typeface="Arial"/>
                </a:defRPr>
              </a:pPr>
              <a:r>
                <a:rPr sz="2101" b="1">
                  <a:solidFill>
                    <a:srgbClr val="741B47"/>
                  </a:solidFill>
                </a:rPr>
                <a:t/>
              </a:r>
              <a:br>
                <a:rPr sz="2101" b="1">
                  <a:solidFill>
                    <a:srgbClr val="741B47"/>
                  </a:solidFill>
                </a:rPr>
              </a:br>
              <a:endParaRPr sz="2101" b="1">
                <a:solidFill>
                  <a:srgbClr val="741B47"/>
                </a:solidFill>
              </a:endParaRPr>
            </a:p>
          </p:txBody>
        </p:sp>
        <p:pic>
          <p:nvPicPr>
            <p:cNvPr id="441" name="Imagen 15" descr="Imagen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9367" y="697155"/>
              <a:ext cx="673177" cy="603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3" name="Google Shape;445;p20"/>
          <p:cNvSpPr txBox="1"/>
          <p:nvPr/>
        </p:nvSpPr>
        <p:spPr>
          <a:xfrm>
            <a:off x="962934" y="3086990"/>
            <a:ext cx="5568770" cy="51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2" tIns="91462" rIns="91462" bIns="91462" anchor="ctr">
            <a:spAutoFit/>
          </a:bodyPr>
          <a:lstStyle>
            <a:lvl1pPr>
              <a:lnSpc>
                <a:spcPct val="115000"/>
              </a:lnSpc>
              <a:defRPr sz="20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2001" b="0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TIPOS DE </a:t>
            </a:r>
            <a:r>
              <a:rPr lang="es-ES" sz="2001" dirty="0">
                <a:solidFill>
                  <a:srgbClr val="721F47"/>
                </a:solidFill>
                <a:latin typeface="Calibri" charset="0"/>
                <a:ea typeface="Calibri" charset="0"/>
                <a:cs typeface="Calibri" charset="0"/>
              </a:rPr>
              <a:t>TRACCIÓN</a:t>
            </a:r>
          </a:p>
        </p:txBody>
      </p:sp>
    </p:spTree>
    <p:extLst>
      <p:ext uri="{BB962C8B-B14F-4D97-AF65-F5344CB8AC3E}">
        <p14:creationId xmlns:p14="http://schemas.microsoft.com/office/powerpoint/2010/main" val="8941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25;p27"/>
          <p:cNvSpPr txBox="1">
            <a:spLocks noGrp="1"/>
          </p:cNvSpPr>
          <p:nvPr>
            <p:ph type="sldNum" sz="quarter" idx="4294967295"/>
          </p:nvPr>
        </p:nvSpPr>
        <p:spPr>
          <a:xfrm>
            <a:off x="443015" y="6884691"/>
            <a:ext cx="266466" cy="31724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57" name="Google Shape;35;p28"/>
          <p:cNvSpPr/>
          <p:nvPr/>
        </p:nvSpPr>
        <p:spPr>
          <a:xfrm rot="10800000" flipH="1">
            <a:off x="182065" y="822369"/>
            <a:ext cx="9360634" cy="6534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A9BA5">
              <a:alpha val="2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grpSp>
        <p:nvGrpSpPr>
          <p:cNvPr id="160" name="Google Shape;101;p3"/>
          <p:cNvGrpSpPr/>
          <p:nvPr/>
        </p:nvGrpSpPr>
        <p:grpSpPr>
          <a:xfrm>
            <a:off x="482324" y="1888585"/>
            <a:ext cx="4091940" cy="3118140"/>
            <a:chOff x="0" y="-1"/>
            <a:chExt cx="4090220" cy="3116828"/>
          </a:xfrm>
        </p:grpSpPr>
        <p:sp>
          <p:nvSpPr>
            <p:cNvPr id="158" name="Rectángulo redondeado"/>
            <p:cNvSpPr/>
            <p:nvPr/>
          </p:nvSpPr>
          <p:spPr>
            <a:xfrm>
              <a:off x="0" y="-1"/>
              <a:ext cx="4090220" cy="3116828"/>
            </a:xfrm>
            <a:prstGeom prst="roundRect">
              <a:avLst>
                <a:gd name="adj" fmla="val 8420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59" name="Texto"/>
            <p:cNvSpPr txBox="1"/>
            <p:nvPr/>
          </p:nvSpPr>
          <p:spPr>
            <a:xfrm>
              <a:off x="76864" y="1358310"/>
              <a:ext cx="3936492" cy="400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1" tIns="91461" rIns="91461" bIns="91461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   </a:t>
              </a:r>
            </a:p>
          </p:txBody>
        </p:sp>
      </p:grpSp>
      <p:sp>
        <p:nvSpPr>
          <p:cNvPr id="161" name="Google Shape;99;p3"/>
          <p:cNvSpPr txBox="1"/>
          <p:nvPr/>
        </p:nvSpPr>
        <p:spPr>
          <a:xfrm>
            <a:off x="1173334" y="2440813"/>
            <a:ext cx="2794275" cy="2155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61" tIns="91461" rIns="91461" bIns="91461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CL" sz="1601" dirty="0"/>
              <a:t>Realizar mantenimiento básico de diversos sistemas de vehículos automotrices livianos, semipesados y pesados, de acuerdo a las pautas de mantenimiento del fabricante, de inspección y diagnóstico de fallas.</a:t>
            </a:r>
            <a:endParaRPr sz="1601" dirty="0"/>
          </a:p>
        </p:txBody>
      </p:sp>
      <p:pic>
        <p:nvPicPr>
          <p:cNvPr id="162" name="Imagen 21" descr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71" y="1796963"/>
            <a:ext cx="719966" cy="68647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Google Shape;95;p3"/>
          <p:cNvSpPr txBox="1"/>
          <p:nvPr/>
        </p:nvSpPr>
        <p:spPr>
          <a:xfrm>
            <a:off x="376473" y="1265897"/>
            <a:ext cx="4866663" cy="536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1"/>
              <a:t>OBJETIVO DE APRENDIZAJE</a:t>
            </a:r>
          </a:p>
        </p:txBody>
      </p:sp>
      <p:pic>
        <p:nvPicPr>
          <p:cNvPr id="164" name="Imagen 26" descr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589" y="2355952"/>
            <a:ext cx="5851743" cy="44803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33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upo 55"/>
          <p:cNvGrpSpPr/>
          <p:nvPr/>
        </p:nvGrpSpPr>
        <p:grpSpPr>
          <a:xfrm>
            <a:off x="279780" y="1097256"/>
            <a:ext cx="9433318" cy="6014742"/>
            <a:chOff x="0" y="104313"/>
            <a:chExt cx="9429355" cy="6012214"/>
          </a:xfrm>
        </p:grpSpPr>
        <p:grpSp>
          <p:nvGrpSpPr>
            <p:cNvPr id="200" name="Grupo 56"/>
            <p:cNvGrpSpPr/>
            <p:nvPr/>
          </p:nvGrpSpPr>
          <p:grpSpPr>
            <a:xfrm>
              <a:off x="0" y="104313"/>
              <a:ext cx="9037630" cy="4929830"/>
              <a:chOff x="0" y="104314"/>
              <a:chExt cx="9037629" cy="4929828"/>
            </a:xfrm>
          </p:grpSpPr>
          <p:grpSp>
            <p:nvGrpSpPr>
              <p:cNvPr id="187" name="Google Shape;105;p3"/>
              <p:cNvGrpSpPr/>
              <p:nvPr/>
            </p:nvGrpSpPr>
            <p:grpSpPr>
              <a:xfrm>
                <a:off x="197188" y="2214450"/>
                <a:ext cx="4657803" cy="1139775"/>
                <a:chOff x="0" y="0"/>
                <a:chExt cx="4657802" cy="1139773"/>
              </a:xfrm>
            </p:grpSpPr>
            <p:sp>
              <p:nvSpPr>
                <p:cNvPr id="185" name="Rectángulo redondeado"/>
                <p:cNvSpPr/>
                <p:nvPr/>
              </p:nvSpPr>
              <p:spPr>
                <a:xfrm>
                  <a:off x="0" y="0"/>
                  <a:ext cx="4657802" cy="1139773"/>
                </a:xfrm>
                <a:prstGeom prst="roundRect">
                  <a:avLst>
                    <a:gd name="adj" fmla="val 16667"/>
                  </a:avLst>
                </a:prstGeom>
                <a:noFill/>
                <a:ln w="9525" cap="flat">
                  <a:solidFill>
                    <a:srgbClr val="585858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1401"/>
                </a:p>
              </p:txBody>
            </p:sp>
            <p:sp>
              <p:nvSpPr>
                <p:cNvPr id="186" name="Texto"/>
                <p:cNvSpPr txBox="1"/>
                <p:nvPr/>
              </p:nvSpPr>
              <p:spPr>
                <a:xfrm>
                  <a:off x="55638" y="369783"/>
                  <a:ext cx="4546525" cy="4002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91461" tIns="91461" rIns="91461" bIns="91461" numCol="1" anchor="ctr">
                  <a:spAutoFit/>
                </a:bodyPr>
                <a:lstStyle>
                  <a:lvl1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lvl1pPr>
                </a:lstStyle>
                <a:p>
                  <a:r>
                    <a:rPr sz="1401"/>
                    <a:t>    </a:t>
                  </a:r>
                </a:p>
              </p:txBody>
            </p:sp>
          </p:grpSp>
          <p:sp>
            <p:nvSpPr>
              <p:cNvPr id="188" name="Rectángulo redondeado"/>
              <p:cNvSpPr/>
              <p:nvPr/>
            </p:nvSpPr>
            <p:spPr>
              <a:xfrm>
                <a:off x="197187" y="3495515"/>
                <a:ext cx="4657803" cy="1538627"/>
              </a:xfrm>
              <a:prstGeom prst="roundRect">
                <a:avLst>
                  <a:gd name="adj" fmla="val 12346"/>
                </a:avLst>
              </a:prstGeom>
              <a:noFill/>
              <a:ln w="9525" cap="flat">
                <a:solidFill>
                  <a:srgbClr val="585858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sp>
            <p:nvSpPr>
              <p:cNvPr id="189" name="Texto"/>
              <p:cNvSpPr txBox="1"/>
              <p:nvPr/>
            </p:nvSpPr>
            <p:spPr>
              <a:xfrm>
                <a:off x="252827" y="4082433"/>
                <a:ext cx="4546523" cy="4002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1461" tIns="91461" rIns="91461" bIns="91461" numCol="1" anchor="ctr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sz="1401"/>
                  <a:t>    </a:t>
                </a:r>
              </a:p>
            </p:txBody>
          </p:sp>
          <p:sp>
            <p:nvSpPr>
              <p:cNvPr id="190" name="Google Shape;110;p3"/>
              <p:cNvSpPr/>
              <p:nvPr/>
            </p:nvSpPr>
            <p:spPr>
              <a:xfrm>
                <a:off x="4747292" y="2637675"/>
                <a:ext cx="696537" cy="6965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401"/>
              </a:p>
            </p:txBody>
          </p:sp>
          <p:grpSp>
            <p:nvGrpSpPr>
              <p:cNvPr id="193" name="Google Shape;112;p3"/>
              <p:cNvGrpSpPr/>
              <p:nvPr/>
            </p:nvGrpSpPr>
            <p:grpSpPr>
              <a:xfrm>
                <a:off x="0" y="3969950"/>
                <a:ext cx="391113" cy="615647"/>
                <a:chOff x="0" y="-39739"/>
                <a:chExt cx="391112" cy="615645"/>
              </a:xfrm>
            </p:grpSpPr>
            <p:sp>
              <p:nvSpPr>
                <p:cNvPr id="191" name="Google Shape;113;p3"/>
                <p:cNvSpPr/>
                <p:nvPr/>
              </p:nvSpPr>
              <p:spPr>
                <a:xfrm>
                  <a:off x="0" y="84708"/>
                  <a:ext cx="391112" cy="38580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41B4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1401"/>
                </a:p>
              </p:txBody>
            </p:sp>
            <p:sp>
              <p:nvSpPr>
                <p:cNvPr id="192" name="Google Shape;114;p3"/>
                <p:cNvSpPr txBox="1"/>
                <p:nvPr/>
              </p:nvSpPr>
              <p:spPr>
                <a:xfrm>
                  <a:off x="9903" y="-39739"/>
                  <a:ext cx="312204" cy="6156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91461" tIns="91461" rIns="91461" bIns="91461" numCol="1" anchor="ctr">
                  <a:spAutoFit/>
                </a:bodyPr>
                <a:lstStyle>
                  <a:lvl1pPr>
                    <a:defRPr sz="2800" b="1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rPr sz="2801"/>
                    <a:t>2</a:t>
                  </a:r>
                </a:p>
              </p:txBody>
            </p:sp>
          </p:grpSp>
          <p:grpSp>
            <p:nvGrpSpPr>
              <p:cNvPr id="196" name="Google Shape;115;p3"/>
              <p:cNvGrpSpPr/>
              <p:nvPr/>
            </p:nvGrpSpPr>
            <p:grpSpPr>
              <a:xfrm>
                <a:off x="8161" y="2471751"/>
                <a:ext cx="376205" cy="615647"/>
                <a:chOff x="-1" y="-39739"/>
                <a:chExt cx="376203" cy="615645"/>
              </a:xfrm>
            </p:grpSpPr>
            <p:sp>
              <p:nvSpPr>
                <p:cNvPr id="194" name="Google Shape;116;p3"/>
                <p:cNvSpPr/>
                <p:nvPr/>
              </p:nvSpPr>
              <p:spPr>
                <a:xfrm>
                  <a:off x="-1" y="84708"/>
                  <a:ext cx="376203" cy="38580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41B4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1401"/>
                </a:p>
              </p:txBody>
            </p:sp>
            <p:sp>
              <p:nvSpPr>
                <p:cNvPr id="195" name="Google Shape;117;p3"/>
                <p:cNvSpPr txBox="1"/>
                <p:nvPr/>
              </p:nvSpPr>
              <p:spPr>
                <a:xfrm>
                  <a:off x="9524" y="-39739"/>
                  <a:ext cx="300303" cy="6156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91461" tIns="91461" rIns="91461" bIns="91461" numCol="1" anchor="ctr">
                  <a:spAutoFit/>
                </a:bodyPr>
                <a:lstStyle>
                  <a:lvl1pPr>
                    <a:defRPr sz="2800" b="1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rPr sz="2801"/>
                    <a:t>1</a:t>
                  </a:r>
                </a:p>
              </p:txBody>
            </p:sp>
          </p:grpSp>
          <p:sp>
            <p:nvSpPr>
              <p:cNvPr id="197" name="Google Shape;392;p18"/>
              <p:cNvSpPr txBox="1"/>
              <p:nvPr/>
            </p:nvSpPr>
            <p:spPr>
              <a:xfrm>
                <a:off x="87126" y="104314"/>
                <a:ext cx="4700401" cy="4002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1462" tIns="91462" rIns="91462" bIns="91462" numCol="1" anchor="ctr">
                <a:spAutoFit/>
              </a:bodyPr>
              <a:lstStyle>
                <a:lvl1pPr>
                  <a:defRPr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401"/>
                  <a:t>RECORDEMOS</a:t>
                </a:r>
                <a:endParaRPr sz="1401"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98" name="Google Shape;109;p3"/>
              <p:cNvSpPr txBox="1"/>
              <p:nvPr/>
            </p:nvSpPr>
            <p:spPr>
              <a:xfrm>
                <a:off x="87127" y="385665"/>
                <a:ext cx="8950502" cy="5294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1461" tIns="91461" rIns="91461" bIns="91461" numCol="1" anchor="ctr">
                <a:spAutoFit/>
              </a:bodyPr>
              <a:lstStyle>
                <a:lvl1pPr>
                  <a:lnSpc>
                    <a:spcPct val="80000"/>
                  </a:lnSpc>
                  <a:defRPr sz="2800" b="1">
                    <a:solidFill>
                      <a:srgbClr val="741B47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2801" dirty="0"/>
                  <a:t>¿QUÉ APRENDIMOS LA ACTIVIDAD ANTERIOR?</a:t>
                </a:r>
              </a:p>
            </p:txBody>
          </p:sp>
          <p:sp>
            <p:nvSpPr>
              <p:cNvPr id="199" name="Google Shape;111;p3"/>
              <p:cNvSpPr txBox="1"/>
              <p:nvPr/>
            </p:nvSpPr>
            <p:spPr>
              <a:xfrm>
                <a:off x="125801" y="1235511"/>
                <a:ext cx="7960319" cy="4615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1461" tIns="91461" rIns="91461" bIns="91461" numCol="1" anchor="ctr">
                <a:spAutoFit/>
              </a:bodyPr>
              <a:lstStyle>
                <a:lvl1pPr>
                  <a:lnSpc>
                    <a:spcPct val="90000"/>
                  </a:lnSpc>
                  <a:defRPr sz="1800" b="1" cap="all">
                    <a:solidFill>
                      <a:srgbClr val="741B47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es-ES" sz="2000" dirty="0">
                    <a:solidFill>
                      <a:srgbClr val="721F47"/>
                    </a:solidFill>
                    <a:latin typeface="Calibri" charset="0"/>
                    <a:ea typeface="Calibri" charset="0"/>
                    <a:cs typeface="Calibri" charset="0"/>
                  </a:rPr>
                  <a:t>CUBOS DE RUEDAS, CRUCETAS, CARDÁN Y HOMOCINÉTICAS</a:t>
                </a:r>
              </a:p>
            </p:txBody>
          </p:sp>
        </p:grpSp>
        <p:pic>
          <p:nvPicPr>
            <p:cNvPr id="201" name="Google Shape;124;p3" descr="Google Shape;124;p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436" y="1508328"/>
              <a:ext cx="4863919" cy="4608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3" name="Google Shape;121;p3"/>
          <p:cNvSpPr txBox="1"/>
          <p:nvPr/>
        </p:nvSpPr>
        <p:spPr>
          <a:xfrm>
            <a:off x="830461" y="3313462"/>
            <a:ext cx="4375738" cy="92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spcAft>
                <a:spcPts val="600"/>
              </a:spcAft>
            </a:pPr>
            <a:r>
              <a:rPr lang="es-CL" dirty="0" smtClean="0"/>
              <a:t>Identificaste </a:t>
            </a:r>
            <a:r>
              <a:rPr lang="es-CL" dirty="0"/>
              <a:t>las funciones de los cubos, crucetas, cardanes  y homocinéticas, considerando el funcionamiento de sus partes y pizas </a:t>
            </a:r>
            <a:r>
              <a:rPr lang="es-CL" dirty="0" smtClean="0"/>
              <a:t>móviles</a:t>
            </a:r>
            <a:r>
              <a:rPr lang="es-CL" sz="1601" dirty="0" smtClean="0"/>
              <a:t>.</a:t>
            </a:r>
            <a:endParaRPr lang="es-CL" sz="1601" dirty="0"/>
          </a:p>
        </p:txBody>
      </p:sp>
      <p:sp>
        <p:nvSpPr>
          <p:cNvPr id="204" name="Google Shape;122;p3"/>
          <p:cNvSpPr txBox="1"/>
          <p:nvPr/>
        </p:nvSpPr>
        <p:spPr>
          <a:xfrm>
            <a:off x="830462" y="4807498"/>
            <a:ext cx="4040300" cy="923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spcAft>
                <a:spcPts val="600"/>
              </a:spcAft>
            </a:pPr>
            <a:r>
              <a:rPr lang="es-CL" dirty="0"/>
              <a:t>Desarmaste  y reconociste las características de estos elementos, considerando la función de cada una de las partes móviles que posee.</a:t>
            </a:r>
          </a:p>
        </p:txBody>
      </p:sp>
    </p:spTree>
    <p:extLst>
      <p:ext uri="{BB962C8B-B14F-4D97-AF65-F5344CB8AC3E}">
        <p14:creationId xmlns:p14="http://schemas.microsoft.com/office/powerpoint/2010/main" val="11255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ANTES DE COMENZAR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506729" y="6208822"/>
            <a:ext cx="5388800" cy="19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Compartan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experiencias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compañeros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2000" b="0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ALGUNAS PREGUNTAS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4"/>
          <p:cNvGrpSpPr/>
          <p:nvPr/>
        </p:nvGrpSpPr>
        <p:grpSpPr>
          <a:xfrm>
            <a:off x="375767" y="3108099"/>
            <a:ext cx="5745381" cy="669457"/>
            <a:chOff x="442650" y="4079977"/>
            <a:chExt cx="5745381" cy="1155550"/>
          </a:xfrm>
        </p:grpSpPr>
        <p:sp>
          <p:nvSpPr>
            <p:cNvPr id="131" name="Google Shape;131;p4"/>
            <p:cNvSpPr txBox="1"/>
            <p:nvPr/>
          </p:nvSpPr>
          <p:spPr>
            <a:xfrm>
              <a:off x="747531" y="4416252"/>
              <a:ext cx="54405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s-ES" sz="1800" dirty="0">
                  <a:latin typeface="Calibri" charset="0"/>
                  <a:ea typeface="Calibri" charset="0"/>
                  <a:cs typeface="Calibri" charset="0"/>
                </a:rPr>
                <a:t>¿Qué es una tracción?</a:t>
              </a: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4"/>
          <p:cNvSpPr txBox="1"/>
          <p:nvPr/>
        </p:nvSpPr>
        <p:spPr>
          <a:xfrm>
            <a:off x="375767" y="2363194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TRACCIÓN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2805799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9425" y="1315762"/>
            <a:ext cx="2670048" cy="5675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30;p4"/>
          <p:cNvGrpSpPr/>
          <p:nvPr/>
        </p:nvGrpSpPr>
        <p:grpSpPr>
          <a:xfrm>
            <a:off x="375767" y="4148620"/>
            <a:ext cx="5650725" cy="669457"/>
            <a:chOff x="442650" y="4079977"/>
            <a:chExt cx="5650725" cy="1155550"/>
          </a:xfrm>
        </p:grpSpPr>
        <p:sp>
          <p:nvSpPr>
            <p:cNvPr id="16" name="Google Shape;131;p4"/>
            <p:cNvSpPr txBox="1"/>
            <p:nvPr/>
          </p:nvSpPr>
          <p:spPr>
            <a:xfrm>
              <a:off x="747531" y="4416252"/>
              <a:ext cx="5214881" cy="482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15000"/>
                </a:lnSpc>
                <a:buSzPts val="1800"/>
              </a:pPr>
              <a:r>
                <a:rPr lang="es-ES" sz="1800" dirty="0">
                  <a:latin typeface="Calibri" charset="0"/>
                  <a:ea typeface="Calibri" charset="0"/>
                  <a:cs typeface="Calibri" charset="0"/>
                </a:rPr>
                <a:t>¿En qué contextos has escuchado esta palabra</a:t>
              </a:r>
              <a:r>
                <a:rPr lang="es-ES" sz="1800" dirty="0" smtClean="0">
                  <a:latin typeface="Calibri" charset="0"/>
                  <a:ea typeface="Calibri" charset="0"/>
                  <a:cs typeface="Calibri" charset="0"/>
                </a:rPr>
                <a:t>?</a:t>
              </a:r>
              <a:endParaRPr lang="es-ES" sz="18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" name="Google Shape;132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3846320"/>
            <a:ext cx="441960" cy="438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30;p4"/>
          <p:cNvGrpSpPr/>
          <p:nvPr/>
        </p:nvGrpSpPr>
        <p:grpSpPr>
          <a:xfrm>
            <a:off x="375767" y="5210503"/>
            <a:ext cx="5650725" cy="669457"/>
            <a:chOff x="442650" y="4079977"/>
            <a:chExt cx="5650725" cy="1155550"/>
          </a:xfrm>
        </p:grpSpPr>
        <p:sp>
          <p:nvSpPr>
            <p:cNvPr id="20" name="Google Shape;131;p4"/>
            <p:cNvSpPr txBox="1"/>
            <p:nvPr/>
          </p:nvSpPr>
          <p:spPr>
            <a:xfrm>
              <a:off x="747531" y="4416252"/>
              <a:ext cx="5214881" cy="482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s-CL" sz="1800" dirty="0">
                  <a:latin typeface="Calibri" charset="0"/>
                  <a:ea typeface="Calibri" charset="0"/>
                  <a:cs typeface="Calibri" charset="0"/>
                </a:rPr>
                <a:t>¿Qué funciones crees que cumplen en una transmisión automática?</a:t>
              </a:r>
            </a:p>
          </p:txBody>
        </p:sp>
        <p:sp>
          <p:nvSpPr>
            <p:cNvPr id="21" name="Google Shape;132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4908203"/>
            <a:ext cx="441960" cy="438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7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51;p5"/>
          <p:cNvGrpSpPr/>
          <p:nvPr/>
        </p:nvGrpSpPr>
        <p:grpSpPr>
          <a:xfrm>
            <a:off x="4065529" y="3090163"/>
            <a:ext cx="5098016" cy="3510056"/>
            <a:chOff x="0" y="-1"/>
            <a:chExt cx="5095873" cy="3508581"/>
          </a:xfrm>
        </p:grpSpPr>
        <p:sp>
          <p:nvSpPr>
            <p:cNvPr id="183" name="Rectángulo redondeado"/>
            <p:cNvSpPr/>
            <p:nvPr/>
          </p:nvSpPr>
          <p:spPr>
            <a:xfrm>
              <a:off x="0" y="-1"/>
              <a:ext cx="5095873" cy="3508581"/>
            </a:xfrm>
            <a:prstGeom prst="roundRect">
              <a:avLst>
                <a:gd name="adj" fmla="val 5168"/>
              </a:avLst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84" name="Texto"/>
            <p:cNvSpPr txBox="1"/>
            <p:nvPr/>
          </p:nvSpPr>
          <p:spPr>
            <a:xfrm>
              <a:off x="53108" y="1554187"/>
              <a:ext cx="4989657" cy="400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61" tIns="91461" rIns="91461" bIns="91461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1"/>
                <a:t>    </a:t>
              </a:r>
            </a:p>
          </p:txBody>
        </p:sp>
      </p:grpSp>
      <p:sp>
        <p:nvSpPr>
          <p:cNvPr id="187" name="Google Shape;152;p5"/>
          <p:cNvSpPr txBox="1"/>
          <p:nvPr/>
        </p:nvSpPr>
        <p:spPr>
          <a:xfrm rot="21594879">
            <a:off x="4513137" y="3469801"/>
            <a:ext cx="4359676" cy="103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spcAft>
                <a:spcPts val="600"/>
              </a:spcAft>
            </a:pPr>
            <a:r>
              <a:rPr lang="es-CL" dirty="0"/>
              <a:t>Identificarás las funciones de diferentes tipos de tracciones, considerando el funcionamiento de sus partes y piezas </a:t>
            </a:r>
            <a:r>
              <a:rPr lang="es-CL" dirty="0" smtClean="0"/>
              <a:t>móviles</a:t>
            </a:r>
            <a:r>
              <a:rPr lang="es-CL" sz="1601" dirty="0" smtClean="0"/>
              <a:t>.</a:t>
            </a:r>
            <a:endParaRPr lang="es-CL" sz="1601" dirty="0"/>
          </a:p>
        </p:txBody>
      </p:sp>
      <p:sp>
        <p:nvSpPr>
          <p:cNvPr id="188" name="Google Shape;167;p5"/>
          <p:cNvSpPr txBox="1"/>
          <p:nvPr/>
        </p:nvSpPr>
        <p:spPr>
          <a:xfrm>
            <a:off x="4019044" y="1043589"/>
            <a:ext cx="844899" cy="877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61" tIns="91461" rIns="91461" bIns="91461" anchor="ctr">
            <a:spAutoFit/>
          </a:bodyPr>
          <a:lstStyle>
            <a:lvl1pPr algn="r">
              <a:lnSpc>
                <a:spcPct val="90000"/>
              </a:lnSpc>
              <a:defRPr sz="500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002" dirty="0" smtClean="0"/>
              <a:t>1</a:t>
            </a:r>
            <a:r>
              <a:rPr lang="es-ES" sz="5002" dirty="0" smtClean="0"/>
              <a:t>9</a:t>
            </a:r>
            <a:endParaRPr sz="5002" dirty="0"/>
          </a:p>
        </p:txBody>
      </p:sp>
      <p:sp>
        <p:nvSpPr>
          <p:cNvPr id="189" name="Google Shape;168;p5"/>
          <p:cNvSpPr txBox="1"/>
          <p:nvPr/>
        </p:nvSpPr>
        <p:spPr>
          <a:xfrm>
            <a:off x="376472" y="1265897"/>
            <a:ext cx="3874511" cy="536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1"/>
              <a:t>MENÚ DE LA ACTIVIDAD</a:t>
            </a:r>
          </a:p>
        </p:txBody>
      </p:sp>
      <p:sp>
        <p:nvSpPr>
          <p:cNvPr id="190" name="Google Shape;152;p5"/>
          <p:cNvSpPr txBox="1"/>
          <p:nvPr/>
        </p:nvSpPr>
        <p:spPr>
          <a:xfrm>
            <a:off x="4509374" y="5098110"/>
            <a:ext cx="4210323" cy="10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spcAft>
                <a:spcPts val="600"/>
              </a:spcAft>
            </a:pPr>
            <a:r>
              <a:rPr lang="es-CL" dirty="0"/>
              <a:t>Desarmarás y reconocerás las características de estos elementos, considerando la función de cada una de las partes móviles que posee.</a:t>
            </a:r>
          </a:p>
        </p:txBody>
      </p:sp>
      <p:pic>
        <p:nvPicPr>
          <p:cNvPr id="191" name="Google Shape;164;p5" descr="Google Shape;164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40" y="2368770"/>
            <a:ext cx="2966965" cy="433081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Google Shape;196;p6"/>
          <p:cNvSpPr txBox="1"/>
          <p:nvPr/>
        </p:nvSpPr>
        <p:spPr>
          <a:xfrm>
            <a:off x="4065899" y="2577527"/>
            <a:ext cx="4934480" cy="338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4" tIns="45694" rIns="45694" bIns="45694">
            <a:spAutoFit/>
          </a:bodyPr>
          <a:lstStyle>
            <a:lvl1pPr>
              <a:defRPr sz="16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01"/>
              <a:t>Al término de la actividad estarás en condiciones de:</a:t>
            </a:r>
          </a:p>
        </p:txBody>
      </p:sp>
      <p:grpSp>
        <p:nvGrpSpPr>
          <p:cNvPr id="195" name="Google Shape;189;p6"/>
          <p:cNvGrpSpPr/>
          <p:nvPr/>
        </p:nvGrpSpPr>
        <p:grpSpPr>
          <a:xfrm>
            <a:off x="3882023" y="3630993"/>
            <a:ext cx="376362" cy="615858"/>
            <a:chOff x="0" y="-39739"/>
            <a:chExt cx="376202" cy="615597"/>
          </a:xfrm>
        </p:grpSpPr>
        <p:sp>
          <p:nvSpPr>
            <p:cNvPr id="193" name="Google Shape;190;p6"/>
            <p:cNvSpPr/>
            <p:nvPr/>
          </p:nvSpPr>
          <p:spPr>
            <a:xfrm>
              <a:off x="0" y="75183"/>
              <a:ext cx="376202" cy="385803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94" name="Google Shape;191;p6"/>
            <p:cNvSpPr txBox="1"/>
            <p:nvPr/>
          </p:nvSpPr>
          <p:spPr>
            <a:xfrm>
              <a:off x="9524" y="-39739"/>
              <a:ext cx="300303" cy="615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801"/>
                <a:t>1</a:t>
              </a:r>
            </a:p>
          </p:txBody>
        </p:sp>
      </p:grpSp>
      <p:grpSp>
        <p:nvGrpSpPr>
          <p:cNvPr id="198" name="Google Shape;192;p6"/>
          <p:cNvGrpSpPr/>
          <p:nvPr/>
        </p:nvGrpSpPr>
        <p:grpSpPr>
          <a:xfrm>
            <a:off x="3881794" y="5195821"/>
            <a:ext cx="376362" cy="615858"/>
            <a:chOff x="0" y="-39740"/>
            <a:chExt cx="376202" cy="615598"/>
          </a:xfrm>
        </p:grpSpPr>
        <p:sp>
          <p:nvSpPr>
            <p:cNvPr id="196" name="Google Shape;193;p6"/>
            <p:cNvSpPr/>
            <p:nvPr/>
          </p:nvSpPr>
          <p:spPr>
            <a:xfrm>
              <a:off x="0" y="75183"/>
              <a:ext cx="376202" cy="385803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 sz="1401"/>
            </a:p>
          </p:txBody>
        </p:sp>
        <p:sp>
          <p:nvSpPr>
            <p:cNvPr id="197" name="Google Shape;194;p6"/>
            <p:cNvSpPr txBox="1"/>
            <p:nvPr/>
          </p:nvSpPr>
          <p:spPr>
            <a:xfrm>
              <a:off x="9524" y="-39740"/>
              <a:ext cx="300303" cy="6155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801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71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ángulo redondeado"/>
          <p:cNvSpPr/>
          <p:nvPr/>
        </p:nvSpPr>
        <p:spPr>
          <a:xfrm>
            <a:off x="563870" y="1925780"/>
            <a:ext cx="8553819" cy="4830620"/>
          </a:xfrm>
          <a:prstGeom prst="roundRect">
            <a:avLst>
              <a:gd name="adj" fmla="val 2878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401"/>
          </a:p>
        </p:txBody>
      </p:sp>
      <p:sp>
        <p:nvSpPr>
          <p:cNvPr id="205" name="Probar las baterías para determinar si son reutilizables.…"/>
          <p:cNvSpPr txBox="1"/>
          <p:nvPr/>
        </p:nvSpPr>
        <p:spPr>
          <a:xfrm>
            <a:off x="874405" y="2075855"/>
            <a:ext cx="7930733" cy="4530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just"/>
            <a:r>
              <a:rPr lang="es-ES" alt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FWD</a:t>
            </a:r>
            <a:endParaRPr lang="es-ES" altLang="es-CL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Front Wheel Drive: </a:t>
            </a:r>
            <a:r>
              <a:rPr lang="es-ES" alt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Es decir tracción delantera en </a:t>
            </a:r>
            <a:r>
              <a:rPr lang="es-ES" alt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2H.</a:t>
            </a:r>
            <a:endParaRPr lang="es-ES" altLang="es-CL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endParaRPr lang="es-ES" altLang="es-CL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RWD</a:t>
            </a:r>
            <a:endParaRPr lang="es-ES" altLang="es-CL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Rear</a:t>
            </a:r>
            <a:r>
              <a:rPr lang="es-ES" altLang="es-CL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Wheel Drive: </a:t>
            </a:r>
            <a:r>
              <a:rPr lang="es-ES" alt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Es decir tracción trasera en </a:t>
            </a:r>
            <a:r>
              <a:rPr lang="es-ES" alt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2H.</a:t>
            </a:r>
          </a:p>
          <a:p>
            <a:pPr algn="just"/>
            <a:endParaRPr lang="es-ES" altLang="es-CL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4X4</a:t>
            </a:r>
          </a:p>
          <a:p>
            <a:pPr algn="just"/>
            <a:r>
              <a:rPr lang="es-ES" altLang="es-CL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Four</a:t>
            </a:r>
            <a:r>
              <a:rPr lang="es-ES" altLang="es-CL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Wheel Drive: </a:t>
            </a:r>
            <a:r>
              <a:rPr lang="es-ES" alt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Es decir tracción 4 x 4 conectable que distribuye el torque del motor entre los 2 ejes (delantero y trasero) 50/50</a:t>
            </a:r>
            <a:r>
              <a:rPr lang="es-ES" alt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es-ES" altLang="es-CL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Este sistema no es recomendable para conducir todo el tiempo de esta forma. Es por eso que cuenta con diferentes opciones de conducción, como son: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S" altLang="es-CL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2H: </a:t>
            </a:r>
            <a:r>
              <a:rPr lang="es-ES" alt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100% del torque en un solo eje (2 ruedas).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S" altLang="es-CL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4H: </a:t>
            </a:r>
            <a:r>
              <a:rPr lang="es-ES" alt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50% del torque en cada eje (4 ruedas).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S" altLang="es-CL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4L: </a:t>
            </a:r>
            <a:r>
              <a:rPr lang="es-ES" alt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50% del torque en cada eje (4 ruedas), pero amplificado para terrenos </a:t>
            </a:r>
            <a:r>
              <a:rPr lang="es-ES" alt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difíciles.</a:t>
            </a:r>
          </a:p>
          <a:p>
            <a:pPr algn="just"/>
            <a:r>
              <a:rPr lang="es-ES" alt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Estas </a:t>
            </a:r>
            <a:r>
              <a:rPr lang="es-ES" alt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selecciones se realizarán, dependiendo las condiciones del terreno por el cual se </a:t>
            </a:r>
            <a:r>
              <a:rPr lang="es-ES" alt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transite.</a:t>
            </a:r>
            <a:endParaRPr lang="es-ES" altLang="es-CL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TIPOS DE </a:t>
            </a: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TRACCIÓN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;p6"/>
          <p:cNvSpPr txBox="1"/>
          <p:nvPr/>
        </p:nvSpPr>
        <p:spPr>
          <a:xfrm>
            <a:off x="452484" y="1085333"/>
            <a:ext cx="8949874" cy="84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TIPOS DE </a:t>
            </a: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TRACCIÓN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"/>
          <p:cNvSpPr/>
          <p:nvPr/>
        </p:nvSpPr>
        <p:spPr>
          <a:xfrm>
            <a:off x="452484" y="2336342"/>
            <a:ext cx="8685915" cy="2527758"/>
          </a:xfrm>
          <a:prstGeom prst="roundRect">
            <a:avLst>
              <a:gd name="adj" fmla="val 94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6" name="CuadroTexto 8"/>
          <p:cNvSpPr txBox="1"/>
          <p:nvPr/>
        </p:nvSpPr>
        <p:spPr>
          <a:xfrm>
            <a:off x="816443" y="2505160"/>
            <a:ext cx="7889206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35" rIns="45735">
            <a:spAutoFit/>
          </a:bodyPr>
          <a:lstStyle/>
          <a:p>
            <a:pPr algn="just"/>
            <a:r>
              <a:rPr lang="es-ES" altLang="es-CL" sz="1600" b="1" dirty="0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4X4</a:t>
            </a:r>
          </a:p>
          <a:p>
            <a:pPr algn="just"/>
            <a:r>
              <a:rPr lang="es-ES" altLang="es-CL" sz="1600" b="1" dirty="0" err="1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Four</a:t>
            </a:r>
            <a:r>
              <a:rPr lang="es-ES" altLang="es-CL" sz="1600" b="1" dirty="0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 Wheel Drive: </a:t>
            </a:r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Es decir tracción 4 x 4 conectable, como la anterior, solo permite conectar un segundo eje, sin opciones más que 2H y 4H. No está disponible la opción de 4L.</a:t>
            </a:r>
          </a:p>
          <a:p>
            <a:pPr algn="just"/>
            <a:endParaRPr lang="es-ES" alt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altLang="es-CL" sz="1600" b="1" dirty="0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AWD:</a:t>
            </a:r>
          </a:p>
          <a:p>
            <a:pPr algn="just"/>
            <a:r>
              <a:rPr lang="es-ES" altLang="es-CL" sz="1600" b="1" dirty="0" err="1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All</a:t>
            </a:r>
            <a:r>
              <a:rPr lang="es-ES" altLang="es-CL" sz="1600" b="1" dirty="0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" altLang="es-CL" sz="1600" b="1" dirty="0" err="1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wheel</a:t>
            </a:r>
            <a:r>
              <a:rPr lang="es-ES" altLang="es-CL" sz="1600" b="1" dirty="0">
                <a:solidFill>
                  <a:srgbClr val="741B47"/>
                </a:solidFill>
                <a:latin typeface="Calibri" charset="0"/>
                <a:ea typeface="Calibri" charset="0"/>
                <a:cs typeface="Calibri" charset="0"/>
              </a:rPr>
              <a:t> drive: </a:t>
            </a:r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Es decir tracción permanente en las 4 ruedas.</a:t>
            </a:r>
          </a:p>
          <a:p>
            <a:pPr algn="just"/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Vistos los tipos de transmisión de tracción, corresponde revisar el sistema AWD (</a:t>
            </a:r>
            <a:r>
              <a:rPr lang="es-ES" altLang="es-CL" sz="16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All</a:t>
            </a:r>
            <a:r>
              <a:rPr lang="es-ES" altLang="es-CL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Wheel Drive) o tracción permanente en las 4 ruedas, en donde se utiliza un diferencial central.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E60CAF9-08A1-0140-BE03-1ECA33052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412" y="4864100"/>
            <a:ext cx="5509260" cy="24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ángulo redondeado"/>
          <p:cNvSpPr/>
          <p:nvPr/>
        </p:nvSpPr>
        <p:spPr>
          <a:xfrm>
            <a:off x="330440" y="2387248"/>
            <a:ext cx="4305059" cy="3924652"/>
          </a:xfrm>
          <a:prstGeom prst="roundRect">
            <a:avLst>
              <a:gd name="adj" fmla="val 8046"/>
            </a:avLst>
          </a:prstGeom>
          <a:solidFill>
            <a:srgbClr val="E9E1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226" name="Google Shape;173;p6"/>
          <p:cNvSpPr txBox="1"/>
          <p:nvPr/>
        </p:nvSpPr>
        <p:spPr>
          <a:xfrm>
            <a:off x="382999" y="1261802"/>
            <a:ext cx="8954265" cy="53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/>
          <a:p>
            <a:pPr>
              <a:lnSpc>
                <a:spcPct val="80000"/>
              </a:lnSpc>
              <a:defRPr sz="28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1" dirty="0" smtClean="0"/>
              <a:t>ALL WHEEL DRIVE </a:t>
            </a:r>
            <a:r>
              <a:rPr lang="es-ES" sz="2801" dirty="0" smtClean="0">
                <a:solidFill>
                  <a:srgbClr val="FF0000"/>
                </a:solidFill>
              </a:rPr>
              <a:t>(AWD)</a:t>
            </a:r>
            <a:endParaRPr sz="2801" dirty="0">
              <a:solidFill>
                <a:srgbClr val="FF0000"/>
              </a:solidFill>
            </a:endParaRPr>
          </a:p>
        </p:txBody>
      </p:sp>
      <p:sp>
        <p:nvSpPr>
          <p:cNvPr id="229" name="Probar las baterías para determinar si son reutilizables.…"/>
          <p:cNvSpPr txBox="1"/>
          <p:nvPr/>
        </p:nvSpPr>
        <p:spPr>
          <a:xfrm>
            <a:off x="671113" y="2623722"/>
            <a:ext cx="3515057" cy="3397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just"/>
            <a:r>
              <a:rPr lang="es-ES" alt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El diferencial central mejora la estabilidad compensando las diferencias de giro entre las ruedas en las curvas y la adherencia repartiendo la potencia del motor entre las ruedas de forma proporcional</a:t>
            </a:r>
            <a:r>
              <a:rPr lang="es-ES" alt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es-ES" altLang="es-CL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Solo se debe circular con diferencial central bloqueado en superficies con poca adherencia (nieve, hielo, barro, etc</a:t>
            </a:r>
            <a:r>
              <a:rPr 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).</a:t>
            </a:r>
          </a:p>
          <a:p>
            <a:pPr algn="just"/>
            <a:endParaRPr lang="es-CL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En otras condiciones el diferencial central debe encontrarse desbloqueado</a:t>
            </a:r>
            <a:r>
              <a:rPr lang="es-CL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BC92C23-D2B8-6742-91AA-B35B15E0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43" y="2196081"/>
            <a:ext cx="4300321" cy="4433320"/>
          </a:xfrm>
          <a:prstGeom prst="roundRect">
            <a:avLst/>
          </a:prstGeom>
          <a:ln w="38100">
            <a:solidFill>
              <a:srgbClr val="741B47"/>
            </a:solidFill>
          </a:ln>
        </p:spPr>
      </p:pic>
      <p:sp>
        <p:nvSpPr>
          <p:cNvPr id="8" name="Marco 7">
            <a:extLst>
              <a:ext uri="{FF2B5EF4-FFF2-40B4-BE49-F238E27FC236}">
                <a16:creationId xmlns:a16="http://schemas.microsoft.com/office/drawing/2014/main" xmlns="" id="{A19AE6E2-D664-E64B-AE44-44C389592223}"/>
              </a:ext>
            </a:extLst>
          </p:cNvPr>
          <p:cNvSpPr/>
          <p:nvPr/>
        </p:nvSpPr>
        <p:spPr>
          <a:xfrm>
            <a:off x="6805463" y="3227070"/>
            <a:ext cx="835082" cy="705591"/>
          </a:xfrm>
          <a:prstGeom prst="frame">
            <a:avLst>
              <a:gd name="adj1" fmla="val 73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</TotalTime>
  <Words>1518</Words>
  <Application>Microsoft Office PowerPoint</Application>
  <PresentationFormat>Personalizado</PresentationFormat>
  <Paragraphs>165</Paragraphs>
  <Slides>29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Avenir Medium</vt:lpstr>
      <vt:lpstr>Calibri</vt:lpstr>
      <vt:lpstr>Roboto</vt:lpstr>
      <vt:lpstr>Roboto Medium</vt:lpstr>
      <vt:lpstr>Verdana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Toledo</cp:lastModifiedBy>
  <cp:revision>95</cp:revision>
  <cp:lastPrinted>2021-02-05T19:11:19Z</cp:lastPrinted>
  <dcterms:modified xsi:type="dcterms:W3CDTF">2021-02-08T13:08:40Z</dcterms:modified>
</cp:coreProperties>
</file>