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7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 name="Shape 16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37577362"/>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3963" y="685800"/>
            <a:ext cx="4410075" cy="3429000"/>
          </a:xfrm>
        </p:spPr>
      </p:sp>
      <p:sp>
        <p:nvSpPr>
          <p:cNvPr id="3" name="Marcador de notas 2"/>
          <p:cNvSpPr>
            <a:spLocks noGrp="1"/>
          </p:cNvSpPr>
          <p:nvPr>
            <p:ph type="body" idx="1"/>
          </p:nvPr>
        </p:nvSpPr>
        <p:spPr/>
        <p:txBody>
          <a:bodyPr/>
          <a:lstStyle/>
          <a:p>
            <a:endParaRPr lang="es-CL"/>
          </a:p>
        </p:txBody>
      </p:sp>
    </p:spTree>
    <p:extLst>
      <p:ext uri="{BB962C8B-B14F-4D97-AF65-F5344CB8AC3E}">
        <p14:creationId xmlns:p14="http://schemas.microsoft.com/office/powerpoint/2010/main" val="1904324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One column text">
    <p:spTree>
      <p:nvGrpSpPr>
        <p:cNvPr id="1" name=""/>
        <p:cNvGrpSpPr/>
        <p:nvPr/>
      </p:nvGrpSpPr>
      <p:grpSpPr>
        <a:xfrm>
          <a:off x="0" y="0"/>
          <a:ext cx="0" cy="0"/>
          <a:chOff x="0" y="0"/>
          <a:chExt cx="0" cy="0"/>
        </a:xfrm>
      </p:grpSpPr>
      <p:grpSp>
        <p:nvGrpSpPr>
          <p:cNvPr id="19" name="Google Shape;7;p23"/>
          <p:cNvGrpSpPr/>
          <p:nvPr/>
        </p:nvGrpSpPr>
        <p:grpSpPr>
          <a:xfrm>
            <a:off x="242852" y="1756547"/>
            <a:ext cx="9346508" cy="5675929"/>
            <a:chOff x="-1" y="0"/>
            <a:chExt cx="9346507" cy="5675927"/>
          </a:xfrm>
        </p:grpSpPr>
        <p:sp>
          <p:nvSpPr>
            <p:cNvPr id="17" name="Figura"/>
            <p:cNvSpPr/>
            <p:nvPr/>
          </p:nvSpPr>
          <p:spPr>
            <a:xfrm>
              <a:off x="-2" y="-1"/>
              <a:ext cx="9346508" cy="56759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18" name="Texto"/>
            <p:cNvSpPr txBox="1"/>
            <p:nvPr/>
          </p:nvSpPr>
          <p:spPr>
            <a:xfrm>
              <a:off x="-2" y="2647844"/>
              <a:ext cx="9091325"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pic>
        <p:nvPicPr>
          <p:cNvPr id="20" name="Google Shape;8;p23" descr="Google Shape;8;p23"/>
          <p:cNvPicPr>
            <a:picLocks noChangeAspect="1"/>
          </p:cNvPicPr>
          <p:nvPr/>
        </p:nvPicPr>
        <p:blipFill>
          <a:blip r:embed="rId2">
            <a:extLst/>
          </a:blip>
          <a:stretch>
            <a:fillRect/>
          </a:stretch>
        </p:blipFill>
        <p:spPr>
          <a:xfrm>
            <a:off x="436350" y="419800"/>
            <a:ext cx="3659450" cy="680475"/>
          </a:xfrm>
          <a:prstGeom prst="rect">
            <a:avLst/>
          </a:prstGeom>
          <a:ln w="12700">
            <a:miter lim="400000"/>
          </a:ln>
        </p:spPr>
      </p:pic>
      <p:sp>
        <p:nvSpPr>
          <p:cNvPr id="21" name="Google Shape;9;p23"/>
          <p:cNvSpPr/>
          <p:nvPr/>
        </p:nvSpPr>
        <p:spPr>
          <a:xfrm>
            <a:off x="436350" y="6464001"/>
            <a:ext cx="7891862" cy="680477"/>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latin typeface="+mj-lt"/>
                <a:ea typeface="+mj-ea"/>
                <a:cs typeface="+mj-cs"/>
                <a:sym typeface="Arial"/>
              </a:defRPr>
            </a:pPr>
            <a:endParaRPr/>
          </a:p>
        </p:txBody>
      </p:sp>
      <p:pic>
        <p:nvPicPr>
          <p:cNvPr id="22" name="Google Shape;10;p23" descr="Google Shape;10;p23"/>
          <p:cNvPicPr>
            <a:picLocks noChangeAspect="1"/>
          </p:cNvPicPr>
          <p:nvPr/>
        </p:nvPicPr>
        <p:blipFill>
          <a:blip r:embed="rId3">
            <a:extLst/>
          </a:blip>
          <a:stretch>
            <a:fillRect/>
          </a:stretch>
        </p:blipFill>
        <p:spPr>
          <a:xfrm>
            <a:off x="433440" y="6464000"/>
            <a:ext cx="690485" cy="680478"/>
          </a:xfrm>
          <a:prstGeom prst="rect">
            <a:avLst/>
          </a:prstGeom>
          <a:ln w="12700">
            <a:miter lim="400000"/>
          </a:ln>
        </p:spPr>
      </p:pic>
      <p:pic>
        <p:nvPicPr>
          <p:cNvPr id="23" name="Google Shape;11;p23" descr="Google Shape;11;p23"/>
          <p:cNvPicPr>
            <a:picLocks noChangeAspect="1"/>
          </p:cNvPicPr>
          <p:nvPr/>
        </p:nvPicPr>
        <p:blipFill>
          <a:blip r:embed="rId4">
            <a:extLst/>
          </a:blip>
          <a:stretch>
            <a:fillRect/>
          </a:stretch>
        </p:blipFill>
        <p:spPr>
          <a:xfrm>
            <a:off x="8272364" y="1222172"/>
            <a:ext cx="1080003" cy="241875"/>
          </a:xfrm>
          <a:prstGeom prst="rect">
            <a:avLst/>
          </a:prstGeom>
          <a:ln w="12700">
            <a:miter lim="400000"/>
          </a:ln>
        </p:spPr>
      </p:pic>
      <p:pic>
        <p:nvPicPr>
          <p:cNvPr id="24" name="Google Shape;12;p23" descr="Google Shape;12;p23"/>
          <p:cNvPicPr>
            <a:picLocks noChangeAspect="1"/>
          </p:cNvPicPr>
          <p:nvPr/>
        </p:nvPicPr>
        <p:blipFill>
          <a:blip r:embed="rId5">
            <a:extLst/>
          </a:blip>
          <a:stretch>
            <a:fillRect/>
          </a:stretch>
        </p:blipFill>
        <p:spPr>
          <a:xfrm>
            <a:off x="8272364" y="418596"/>
            <a:ext cx="1080003" cy="664778"/>
          </a:xfrm>
          <a:prstGeom prst="rect">
            <a:avLst/>
          </a:prstGeom>
          <a:ln w="12700">
            <a:miter lim="400000"/>
          </a:ln>
        </p:spPr>
      </p:pic>
      <p:pic>
        <p:nvPicPr>
          <p:cNvPr id="25" name="Google Shape;13;p23" descr="Google Shape;13;p23"/>
          <p:cNvPicPr>
            <a:picLocks noChangeAspect="1"/>
          </p:cNvPicPr>
          <p:nvPr/>
        </p:nvPicPr>
        <p:blipFill>
          <a:blip r:embed="rId6">
            <a:extLst/>
          </a:blip>
          <a:stretch>
            <a:fillRect/>
          </a:stretch>
        </p:blipFill>
        <p:spPr>
          <a:xfrm>
            <a:off x="8521706" y="6387272"/>
            <a:ext cx="830662" cy="756003"/>
          </a:xfrm>
          <a:prstGeom prst="rect">
            <a:avLst/>
          </a:prstGeom>
          <a:ln w="12700">
            <a:miter lim="400000"/>
          </a:ln>
        </p:spPr>
      </p:pic>
      <p:sp>
        <p:nvSpPr>
          <p:cNvPr id="2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40" name="Google Shape;20;p27"/>
          <p:cNvSpPr/>
          <p:nvPr/>
        </p:nvSpPr>
        <p:spPr>
          <a:xfrm>
            <a:off x="180897" y="180900"/>
            <a:ext cx="7911004" cy="651002"/>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j-lt"/>
                <a:ea typeface="+mj-ea"/>
                <a:cs typeface="+mj-cs"/>
                <a:sym typeface="Arial"/>
              </a:defRPr>
            </a:pPr>
            <a:endParaRPr/>
          </a:p>
        </p:txBody>
      </p:sp>
      <p:grpSp>
        <p:nvGrpSpPr>
          <p:cNvPr id="43" name="Google Shape;21;p27"/>
          <p:cNvGrpSpPr/>
          <p:nvPr/>
        </p:nvGrpSpPr>
        <p:grpSpPr>
          <a:xfrm>
            <a:off x="8091898" y="451663"/>
            <a:ext cx="662106" cy="380240"/>
            <a:chOff x="-1" y="0"/>
            <a:chExt cx="662105" cy="380239"/>
          </a:xfrm>
        </p:grpSpPr>
        <p:sp>
          <p:nvSpPr>
            <p:cNvPr id="41"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42" name="Texto"/>
            <p:cNvSpPr txBox="1"/>
            <p:nvPr/>
          </p:nvSpPr>
          <p:spPr>
            <a:xfrm>
              <a:off x="-2" y="-1"/>
              <a:ext cx="662107"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grpSp>
        <p:nvGrpSpPr>
          <p:cNvPr id="46" name="Google Shape;22;p27"/>
          <p:cNvGrpSpPr/>
          <p:nvPr/>
        </p:nvGrpSpPr>
        <p:grpSpPr>
          <a:xfrm>
            <a:off x="8753997" y="451663"/>
            <a:ext cx="785404" cy="380240"/>
            <a:chOff x="0" y="0"/>
            <a:chExt cx="785403" cy="380239"/>
          </a:xfrm>
        </p:grpSpPr>
        <p:sp>
          <p:nvSpPr>
            <p:cNvPr id="44"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45" name="Texto"/>
            <p:cNvSpPr txBox="1"/>
            <p:nvPr/>
          </p:nvSpPr>
          <p:spPr>
            <a:xfrm>
              <a:off x="-1" y="-1"/>
              <a:ext cx="785404"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sp>
        <p:nvSpPr>
          <p:cNvPr id="47" name="Google Shape;26;p27"/>
          <p:cNvSpPr txBox="1"/>
          <p:nvPr/>
        </p:nvSpPr>
        <p:spPr>
          <a:xfrm>
            <a:off x="375975" y="6881800"/>
            <a:ext cx="6786599" cy="353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48" name="Google Shape;23;p27"/>
          <p:cNvSpPr txBox="1"/>
          <p:nvPr/>
        </p:nvSpPr>
        <p:spPr>
          <a:xfrm>
            <a:off x="8443617" y="271142"/>
            <a:ext cx="1166703" cy="39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lgn="r">
              <a:defRPr sz="1200">
                <a:latin typeface="Calibri"/>
                <a:ea typeface="Calibri"/>
                <a:cs typeface="Calibri"/>
                <a:sym typeface="Calibri"/>
              </a:defRPr>
            </a:pPr>
            <a:r>
              <a:t>Actividad 16|</a:t>
            </a:r>
            <a:r>
              <a:rPr sz="1600">
                <a:solidFill>
                  <a:srgbClr val="741B47"/>
                </a:solidFill>
              </a:rPr>
              <a:t>2</a:t>
            </a:r>
          </a:p>
        </p:txBody>
      </p:sp>
      <p:sp>
        <p:nvSpPr>
          <p:cNvPr id="49" name="Google Shape;33;p25"/>
          <p:cNvSpPr txBox="1"/>
          <p:nvPr/>
        </p:nvSpPr>
        <p:spPr>
          <a:xfrm>
            <a:off x="442650" y="350325"/>
            <a:ext cx="7441801" cy="372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 de transmisión y frenos</a:t>
            </a:r>
          </a:p>
        </p:txBody>
      </p:sp>
      <p:sp>
        <p:nvSpPr>
          <p:cNvPr id="50"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57" name="Google Shape;28;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0" tIns="0" rIns="0" bIns="0" anchor="ctr"/>
          <a:lstStyle/>
          <a:p>
            <a:pPr>
              <a:defRPr>
                <a:latin typeface="+mj-lt"/>
                <a:ea typeface="+mj-ea"/>
                <a:cs typeface="+mj-cs"/>
                <a:sym typeface="Arial"/>
              </a:defRPr>
            </a:pPr>
            <a:endParaRPr/>
          </a:p>
        </p:txBody>
      </p:sp>
      <p:sp>
        <p:nvSpPr>
          <p:cNvPr id="58" name="Google Shape;29;p25"/>
          <p:cNvSpPr/>
          <p:nvPr/>
        </p:nvSpPr>
        <p:spPr>
          <a:xfrm>
            <a:off x="180897" y="180900"/>
            <a:ext cx="7911004" cy="651002"/>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j-lt"/>
                <a:ea typeface="+mj-ea"/>
                <a:cs typeface="+mj-cs"/>
                <a:sym typeface="Arial"/>
              </a:defRPr>
            </a:pPr>
            <a:endParaRPr/>
          </a:p>
        </p:txBody>
      </p:sp>
      <p:grpSp>
        <p:nvGrpSpPr>
          <p:cNvPr id="61" name="Google Shape;30;p25"/>
          <p:cNvGrpSpPr/>
          <p:nvPr/>
        </p:nvGrpSpPr>
        <p:grpSpPr>
          <a:xfrm>
            <a:off x="8091898" y="451663"/>
            <a:ext cx="662106" cy="380240"/>
            <a:chOff x="-1" y="0"/>
            <a:chExt cx="662105" cy="380239"/>
          </a:xfrm>
        </p:grpSpPr>
        <p:sp>
          <p:nvSpPr>
            <p:cNvPr id="59"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60" name="Texto"/>
            <p:cNvSpPr txBox="1"/>
            <p:nvPr/>
          </p:nvSpPr>
          <p:spPr>
            <a:xfrm>
              <a:off x="-2" y="-1"/>
              <a:ext cx="662107"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grpSp>
        <p:nvGrpSpPr>
          <p:cNvPr id="64" name="Google Shape;31;p25"/>
          <p:cNvGrpSpPr/>
          <p:nvPr/>
        </p:nvGrpSpPr>
        <p:grpSpPr>
          <a:xfrm>
            <a:off x="8753997" y="451663"/>
            <a:ext cx="785404" cy="380240"/>
            <a:chOff x="0" y="0"/>
            <a:chExt cx="785403" cy="380239"/>
          </a:xfrm>
        </p:grpSpPr>
        <p:sp>
          <p:nvSpPr>
            <p:cNvPr id="62"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63" name="Texto"/>
            <p:cNvSpPr txBox="1"/>
            <p:nvPr/>
          </p:nvSpPr>
          <p:spPr>
            <a:xfrm>
              <a:off x="-1" y="-1"/>
              <a:ext cx="785404"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sp>
        <p:nvSpPr>
          <p:cNvPr id="65" name="Google Shape;26;p27"/>
          <p:cNvSpPr txBox="1"/>
          <p:nvPr/>
        </p:nvSpPr>
        <p:spPr>
          <a:xfrm>
            <a:off x="375975" y="6881800"/>
            <a:ext cx="6786599" cy="353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66" name="Google Shape;23;p27"/>
          <p:cNvSpPr txBox="1"/>
          <p:nvPr/>
        </p:nvSpPr>
        <p:spPr>
          <a:xfrm>
            <a:off x="8443617" y="271142"/>
            <a:ext cx="1166703" cy="39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lgn="r">
              <a:defRPr sz="1200">
                <a:latin typeface="Calibri"/>
                <a:ea typeface="Calibri"/>
                <a:cs typeface="Calibri"/>
                <a:sym typeface="Calibri"/>
              </a:defRPr>
            </a:pPr>
            <a:r>
              <a:t>Actividad 16|</a:t>
            </a:r>
            <a:r>
              <a:rPr sz="1600">
                <a:solidFill>
                  <a:srgbClr val="741B47"/>
                </a:solidFill>
              </a:rPr>
              <a:t>2</a:t>
            </a:r>
          </a:p>
        </p:txBody>
      </p:sp>
      <p:sp>
        <p:nvSpPr>
          <p:cNvPr id="67" name="Google Shape;33;p25"/>
          <p:cNvSpPr txBox="1"/>
          <p:nvPr/>
        </p:nvSpPr>
        <p:spPr>
          <a:xfrm>
            <a:off x="442650" y="350325"/>
            <a:ext cx="7441801" cy="372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 de transmisión y frenos</a:t>
            </a:r>
          </a:p>
        </p:txBody>
      </p:sp>
      <p:sp>
        <p:nvSpPr>
          <p:cNvPr id="68"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37;p26"/>
          <p:cNvSpPr/>
          <p:nvPr/>
        </p:nvSpPr>
        <p:spPr>
          <a:xfrm rot="10800000" flipH="1">
            <a:off x="181647" y="822023"/>
            <a:ext cx="9356705"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pPr>
              <a:defRPr>
                <a:latin typeface="+mj-lt"/>
                <a:ea typeface="+mj-ea"/>
                <a:cs typeface="+mj-cs"/>
                <a:sym typeface="Arial"/>
              </a:defRPr>
            </a:pPr>
            <a:endParaRPr/>
          </a:p>
        </p:txBody>
      </p:sp>
      <p:sp>
        <p:nvSpPr>
          <p:cNvPr id="76" name="Google Shape;38;p26"/>
          <p:cNvSpPr/>
          <p:nvPr/>
        </p:nvSpPr>
        <p:spPr>
          <a:xfrm>
            <a:off x="180897" y="180900"/>
            <a:ext cx="7911004" cy="651002"/>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j-lt"/>
                <a:ea typeface="+mj-ea"/>
                <a:cs typeface="+mj-cs"/>
                <a:sym typeface="Arial"/>
              </a:defRPr>
            </a:pPr>
            <a:endParaRPr/>
          </a:p>
        </p:txBody>
      </p:sp>
      <p:grpSp>
        <p:nvGrpSpPr>
          <p:cNvPr id="79" name="Google Shape;39;p26"/>
          <p:cNvGrpSpPr/>
          <p:nvPr/>
        </p:nvGrpSpPr>
        <p:grpSpPr>
          <a:xfrm>
            <a:off x="8091898" y="451663"/>
            <a:ext cx="662106" cy="380240"/>
            <a:chOff x="-1" y="0"/>
            <a:chExt cx="662105" cy="380239"/>
          </a:xfrm>
        </p:grpSpPr>
        <p:sp>
          <p:nvSpPr>
            <p:cNvPr id="77"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78" name="Texto"/>
            <p:cNvSpPr txBox="1"/>
            <p:nvPr/>
          </p:nvSpPr>
          <p:spPr>
            <a:xfrm>
              <a:off x="-2" y="-1"/>
              <a:ext cx="662107"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grpSp>
        <p:nvGrpSpPr>
          <p:cNvPr id="82" name="Google Shape;40;p26"/>
          <p:cNvGrpSpPr/>
          <p:nvPr/>
        </p:nvGrpSpPr>
        <p:grpSpPr>
          <a:xfrm>
            <a:off x="8753997" y="451663"/>
            <a:ext cx="785404" cy="380240"/>
            <a:chOff x="0" y="0"/>
            <a:chExt cx="785403" cy="380239"/>
          </a:xfrm>
        </p:grpSpPr>
        <p:sp>
          <p:nvSpPr>
            <p:cNvPr id="80"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81" name="Texto"/>
            <p:cNvSpPr txBox="1"/>
            <p:nvPr/>
          </p:nvSpPr>
          <p:spPr>
            <a:xfrm>
              <a:off x="-1" y="-1"/>
              <a:ext cx="785404"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sp>
        <p:nvSpPr>
          <p:cNvPr id="83" name="Google Shape;44;p26"/>
          <p:cNvSpPr txBox="1"/>
          <p:nvPr/>
        </p:nvSpPr>
        <p:spPr>
          <a:xfrm>
            <a:off x="375975" y="6881800"/>
            <a:ext cx="6786599" cy="353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84" name="Google Shape;23;p27"/>
          <p:cNvSpPr txBox="1"/>
          <p:nvPr/>
        </p:nvSpPr>
        <p:spPr>
          <a:xfrm>
            <a:off x="8443617" y="271142"/>
            <a:ext cx="1166703" cy="39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lgn="r">
              <a:defRPr sz="1200">
                <a:latin typeface="Calibri"/>
                <a:ea typeface="Calibri"/>
                <a:cs typeface="Calibri"/>
                <a:sym typeface="Calibri"/>
              </a:defRPr>
            </a:pPr>
            <a:r>
              <a:t>Actividad 16|</a:t>
            </a:r>
            <a:r>
              <a:rPr sz="1600">
                <a:solidFill>
                  <a:srgbClr val="741B47"/>
                </a:solidFill>
              </a:rPr>
              <a:t>2</a:t>
            </a:r>
          </a:p>
        </p:txBody>
      </p:sp>
      <p:sp>
        <p:nvSpPr>
          <p:cNvPr id="85" name="Google Shape;33;p25"/>
          <p:cNvSpPr txBox="1"/>
          <p:nvPr/>
        </p:nvSpPr>
        <p:spPr>
          <a:xfrm>
            <a:off x="442650" y="350325"/>
            <a:ext cx="7441801" cy="372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 de transmisión y frenos</a:t>
            </a:r>
          </a:p>
        </p:txBody>
      </p:sp>
      <p:sp>
        <p:nvSpPr>
          <p:cNvPr id="86"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46;p28"/>
          <p:cNvSpPr/>
          <p:nvPr/>
        </p:nvSpPr>
        <p:spPr>
          <a:xfrm rot="10800000" flipH="1">
            <a:off x="181647" y="822023"/>
            <a:ext cx="9356705"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490"/>
            </a:srgbClr>
          </a:solidFill>
          <a:ln w="12700">
            <a:miter lim="400000"/>
          </a:ln>
        </p:spPr>
        <p:txBody>
          <a:bodyPr lIns="0" tIns="0" rIns="0" bIns="0" anchor="ctr"/>
          <a:lstStyle/>
          <a:p>
            <a:pPr>
              <a:defRPr>
                <a:latin typeface="+mj-lt"/>
                <a:ea typeface="+mj-ea"/>
                <a:cs typeface="+mj-cs"/>
                <a:sym typeface="Arial"/>
              </a:defRPr>
            </a:pPr>
            <a:endParaRPr/>
          </a:p>
        </p:txBody>
      </p:sp>
      <p:sp>
        <p:nvSpPr>
          <p:cNvPr id="94" name="Google Shape;47;p28"/>
          <p:cNvSpPr/>
          <p:nvPr/>
        </p:nvSpPr>
        <p:spPr>
          <a:xfrm>
            <a:off x="180897" y="180900"/>
            <a:ext cx="7911004" cy="651002"/>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j-lt"/>
                <a:ea typeface="+mj-ea"/>
                <a:cs typeface="+mj-cs"/>
                <a:sym typeface="Arial"/>
              </a:defRPr>
            </a:pPr>
            <a:endParaRPr/>
          </a:p>
        </p:txBody>
      </p:sp>
      <p:grpSp>
        <p:nvGrpSpPr>
          <p:cNvPr id="97" name="Google Shape;48;p28"/>
          <p:cNvGrpSpPr/>
          <p:nvPr/>
        </p:nvGrpSpPr>
        <p:grpSpPr>
          <a:xfrm>
            <a:off x="8091898" y="451663"/>
            <a:ext cx="662106" cy="380240"/>
            <a:chOff x="-1" y="0"/>
            <a:chExt cx="662105" cy="380239"/>
          </a:xfrm>
        </p:grpSpPr>
        <p:sp>
          <p:nvSpPr>
            <p:cNvPr id="95"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96" name="Texto"/>
            <p:cNvSpPr txBox="1"/>
            <p:nvPr/>
          </p:nvSpPr>
          <p:spPr>
            <a:xfrm>
              <a:off x="-2" y="-1"/>
              <a:ext cx="662107"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grpSp>
        <p:nvGrpSpPr>
          <p:cNvPr id="100" name="Google Shape;49;p28"/>
          <p:cNvGrpSpPr/>
          <p:nvPr/>
        </p:nvGrpSpPr>
        <p:grpSpPr>
          <a:xfrm>
            <a:off x="8753997" y="451663"/>
            <a:ext cx="785404" cy="380240"/>
            <a:chOff x="0" y="0"/>
            <a:chExt cx="785403" cy="380239"/>
          </a:xfrm>
        </p:grpSpPr>
        <p:sp>
          <p:nvSpPr>
            <p:cNvPr id="98"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99" name="Texto"/>
            <p:cNvSpPr txBox="1"/>
            <p:nvPr/>
          </p:nvSpPr>
          <p:spPr>
            <a:xfrm>
              <a:off x="-1" y="-1"/>
              <a:ext cx="785404"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sp>
        <p:nvSpPr>
          <p:cNvPr id="101" name="Google Shape;53;p28"/>
          <p:cNvSpPr txBox="1"/>
          <p:nvPr/>
        </p:nvSpPr>
        <p:spPr>
          <a:xfrm>
            <a:off x="375975" y="6881800"/>
            <a:ext cx="6786599" cy="353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02" name="Google Shape;23;p27"/>
          <p:cNvSpPr txBox="1"/>
          <p:nvPr/>
        </p:nvSpPr>
        <p:spPr>
          <a:xfrm>
            <a:off x="8443617" y="271142"/>
            <a:ext cx="1166703" cy="39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lgn="r">
              <a:defRPr sz="1200">
                <a:latin typeface="Calibri"/>
                <a:ea typeface="Calibri"/>
                <a:cs typeface="Calibri"/>
                <a:sym typeface="Calibri"/>
              </a:defRPr>
            </a:pPr>
            <a:r>
              <a:t>Actividad 16|</a:t>
            </a:r>
            <a:r>
              <a:rPr sz="1600">
                <a:solidFill>
                  <a:srgbClr val="741B47"/>
                </a:solidFill>
              </a:rPr>
              <a:t>2</a:t>
            </a:r>
          </a:p>
        </p:txBody>
      </p:sp>
      <p:sp>
        <p:nvSpPr>
          <p:cNvPr id="103" name="Google Shape;33;p25"/>
          <p:cNvSpPr txBox="1"/>
          <p:nvPr/>
        </p:nvSpPr>
        <p:spPr>
          <a:xfrm>
            <a:off x="442650" y="350325"/>
            <a:ext cx="7441801" cy="372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 de transmisión y frenos</a:t>
            </a:r>
          </a:p>
        </p:txBody>
      </p:sp>
      <p:sp>
        <p:nvSpPr>
          <p:cNvPr id="104"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80;p29"/>
          <p:cNvSpPr/>
          <p:nvPr/>
        </p:nvSpPr>
        <p:spPr>
          <a:xfrm rot="10800000" flipH="1">
            <a:off x="181647" y="822023"/>
            <a:ext cx="9356705"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pPr>
              <a:defRPr>
                <a:latin typeface="+mj-lt"/>
                <a:ea typeface="+mj-ea"/>
                <a:cs typeface="+mj-cs"/>
                <a:sym typeface="Arial"/>
              </a:defRPr>
            </a:pPr>
            <a:endParaRPr/>
          </a:p>
        </p:txBody>
      </p:sp>
      <p:grpSp>
        <p:nvGrpSpPr>
          <p:cNvPr id="114" name="Google Shape;81;p29"/>
          <p:cNvGrpSpPr/>
          <p:nvPr/>
        </p:nvGrpSpPr>
        <p:grpSpPr>
          <a:xfrm>
            <a:off x="8091898" y="451665"/>
            <a:ext cx="662106" cy="380238"/>
            <a:chOff x="-1" y="0"/>
            <a:chExt cx="662105" cy="380237"/>
          </a:xfrm>
        </p:grpSpPr>
        <p:sp>
          <p:nvSpPr>
            <p:cNvPr id="112" name="Google Shape;82;p29"/>
            <p:cNvSpPr/>
            <p:nvPr/>
          </p:nvSpPr>
          <p:spPr>
            <a:xfrm>
              <a:off x="-2" y="327735"/>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113" name="Google Shape;83;p29"/>
            <p:cNvSpPr txBox="1"/>
            <p:nvPr/>
          </p:nvSpPr>
          <p:spPr>
            <a:xfrm>
              <a:off x="-2" y="0"/>
              <a:ext cx="662107" cy="3801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8" tIns="91398" rIns="91398" bIns="91398" numCol="1" anchor="b">
              <a:spAutoFit/>
            </a:bodyPr>
            <a:lstStyle>
              <a:lvl1pPr>
                <a:defRPr>
                  <a:latin typeface="+mj-lt"/>
                  <a:ea typeface="+mj-ea"/>
                  <a:cs typeface="+mj-cs"/>
                  <a:sym typeface="Arial"/>
                </a:defRPr>
              </a:lvl1pPr>
            </a:lstStyle>
            <a:p>
              <a:r>
                <a:t> </a:t>
              </a:r>
            </a:p>
          </p:txBody>
        </p:sp>
      </p:grpSp>
      <p:grpSp>
        <p:nvGrpSpPr>
          <p:cNvPr id="117" name="Google Shape;84;p29"/>
          <p:cNvGrpSpPr/>
          <p:nvPr/>
        </p:nvGrpSpPr>
        <p:grpSpPr>
          <a:xfrm>
            <a:off x="8753997" y="451665"/>
            <a:ext cx="785407" cy="380238"/>
            <a:chOff x="-1" y="0"/>
            <a:chExt cx="785406" cy="380237"/>
          </a:xfrm>
        </p:grpSpPr>
        <p:sp>
          <p:nvSpPr>
            <p:cNvPr id="115" name="Google Shape;85;p29"/>
            <p:cNvSpPr/>
            <p:nvPr/>
          </p:nvSpPr>
          <p:spPr>
            <a:xfrm>
              <a:off x="-2" y="327735"/>
              <a:ext cx="785408"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116" name="Google Shape;86;p29"/>
            <p:cNvSpPr txBox="1"/>
            <p:nvPr/>
          </p:nvSpPr>
          <p:spPr>
            <a:xfrm>
              <a:off x="-2" y="0"/>
              <a:ext cx="785408" cy="3801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8" tIns="91398" rIns="91398" bIns="91398" numCol="1" anchor="b">
              <a:spAutoFit/>
            </a:bodyPr>
            <a:lstStyle>
              <a:lvl1pPr>
                <a:defRPr>
                  <a:latin typeface="+mj-lt"/>
                  <a:ea typeface="+mj-ea"/>
                  <a:cs typeface="+mj-cs"/>
                  <a:sym typeface="Arial"/>
                </a:defRPr>
              </a:lvl1pPr>
            </a:lstStyle>
            <a:p>
              <a:r>
                <a:t> </a:t>
              </a:r>
            </a:p>
          </p:txBody>
        </p:sp>
      </p:grpSp>
      <p:sp>
        <p:nvSpPr>
          <p:cNvPr id="118" name="Google Shape;88;p29"/>
          <p:cNvSpPr txBox="1"/>
          <p:nvPr/>
        </p:nvSpPr>
        <p:spPr>
          <a:xfrm>
            <a:off x="8170650" y="288449"/>
            <a:ext cx="1166703" cy="3721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8" tIns="91398" rIns="91398" bIns="91398">
            <a:spAutoFit/>
          </a:bodyPr>
          <a:lstStyle>
            <a:lvl1pPr algn="r">
              <a:defRPr b="1">
                <a:latin typeface="Calibri"/>
                <a:ea typeface="Calibri"/>
                <a:cs typeface="Calibri"/>
                <a:sym typeface="Calibri"/>
              </a:defRPr>
            </a:lvl1pPr>
          </a:lstStyle>
          <a:p>
            <a:r>
              <a:t>¡Atención!</a:t>
            </a:r>
          </a:p>
        </p:txBody>
      </p:sp>
      <p:sp>
        <p:nvSpPr>
          <p:cNvPr id="119" name="Google Shape;31;p6"/>
          <p:cNvSpPr/>
          <p:nvPr/>
        </p:nvSpPr>
        <p:spPr>
          <a:xfrm>
            <a:off x="181649" y="180900"/>
            <a:ext cx="7909204" cy="651002"/>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a:blip r:embed="rId2"/>
          </a:blipFill>
          <a:ln w="12700">
            <a:miter lim="400000"/>
          </a:ln>
        </p:spPr>
        <p:txBody>
          <a:bodyPr lIns="0" tIns="0" rIns="0" bIns="0" anchor="b"/>
          <a:lstStyle/>
          <a:p>
            <a:pPr>
              <a:defRPr>
                <a:latin typeface="+mj-lt"/>
                <a:ea typeface="+mj-ea"/>
                <a:cs typeface="+mj-cs"/>
                <a:sym typeface="Arial"/>
              </a:defRPr>
            </a:pPr>
            <a:endParaRPr/>
          </a:p>
        </p:txBody>
      </p:sp>
      <p:sp>
        <p:nvSpPr>
          <p:cNvPr id="1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127" name="Google Shape;20;p27"/>
          <p:cNvSpPr/>
          <p:nvPr/>
        </p:nvSpPr>
        <p:spPr>
          <a:xfrm>
            <a:off x="180897" y="180900"/>
            <a:ext cx="7911004" cy="651002"/>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j-lt"/>
                <a:ea typeface="+mj-ea"/>
                <a:cs typeface="+mj-cs"/>
                <a:sym typeface="Arial"/>
              </a:defRPr>
            </a:pPr>
            <a:endParaRPr/>
          </a:p>
        </p:txBody>
      </p:sp>
      <p:grpSp>
        <p:nvGrpSpPr>
          <p:cNvPr id="130" name="Google Shape;21;p27"/>
          <p:cNvGrpSpPr/>
          <p:nvPr/>
        </p:nvGrpSpPr>
        <p:grpSpPr>
          <a:xfrm>
            <a:off x="8091898" y="451663"/>
            <a:ext cx="662106" cy="380240"/>
            <a:chOff x="-1" y="0"/>
            <a:chExt cx="662105" cy="380239"/>
          </a:xfrm>
        </p:grpSpPr>
        <p:sp>
          <p:nvSpPr>
            <p:cNvPr id="128"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129" name="Texto"/>
            <p:cNvSpPr txBox="1"/>
            <p:nvPr/>
          </p:nvSpPr>
          <p:spPr>
            <a:xfrm>
              <a:off x="-2" y="-1"/>
              <a:ext cx="662107"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grpSp>
        <p:nvGrpSpPr>
          <p:cNvPr id="133" name="Google Shape;22;p27"/>
          <p:cNvGrpSpPr/>
          <p:nvPr/>
        </p:nvGrpSpPr>
        <p:grpSpPr>
          <a:xfrm>
            <a:off x="8753997" y="451663"/>
            <a:ext cx="785404" cy="380240"/>
            <a:chOff x="0" y="0"/>
            <a:chExt cx="785403" cy="380239"/>
          </a:xfrm>
        </p:grpSpPr>
        <p:sp>
          <p:nvSpPr>
            <p:cNvPr id="131"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132" name="Texto"/>
            <p:cNvSpPr txBox="1"/>
            <p:nvPr/>
          </p:nvSpPr>
          <p:spPr>
            <a:xfrm>
              <a:off x="-1" y="-1"/>
              <a:ext cx="785404"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sp>
        <p:nvSpPr>
          <p:cNvPr id="134" name="Google Shape;26;p27"/>
          <p:cNvSpPr txBox="1"/>
          <p:nvPr/>
        </p:nvSpPr>
        <p:spPr>
          <a:xfrm>
            <a:off x="375975" y="6881800"/>
            <a:ext cx="6786599" cy="353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35" name="Google Shape;33;p25"/>
          <p:cNvSpPr txBox="1"/>
          <p:nvPr/>
        </p:nvSpPr>
        <p:spPr>
          <a:xfrm>
            <a:off x="442650" y="350325"/>
            <a:ext cx="7441801" cy="372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 de transmisión y frenos</a:t>
            </a:r>
          </a:p>
        </p:txBody>
      </p:sp>
      <p:sp>
        <p:nvSpPr>
          <p:cNvPr id="136" name="Google Shape;23;p27"/>
          <p:cNvSpPr txBox="1"/>
          <p:nvPr/>
        </p:nvSpPr>
        <p:spPr>
          <a:xfrm>
            <a:off x="8443617" y="271142"/>
            <a:ext cx="1166703" cy="39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p>
            <a:pPr algn="r">
              <a:defRPr sz="1200">
                <a:latin typeface="Calibri"/>
                <a:ea typeface="Calibri"/>
                <a:cs typeface="Calibri"/>
                <a:sym typeface="Calibri"/>
              </a:defRPr>
            </a:pPr>
            <a:r>
              <a:t>Actividad 16|</a:t>
            </a:r>
            <a:r>
              <a:rPr sz="1600">
                <a:solidFill>
                  <a:srgbClr val="741B47"/>
                </a:solidFill>
              </a:rPr>
              <a:t>2</a:t>
            </a:r>
          </a:p>
        </p:txBody>
      </p:sp>
      <p:sp>
        <p:nvSpPr>
          <p:cNvPr id="137"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One column text">
    <p:spTree>
      <p:nvGrpSpPr>
        <p:cNvPr id="1" name=""/>
        <p:cNvGrpSpPr/>
        <p:nvPr/>
      </p:nvGrpSpPr>
      <p:grpSpPr>
        <a:xfrm>
          <a:off x="0" y="0"/>
          <a:ext cx="0" cy="0"/>
          <a:chOff x="0" y="0"/>
          <a:chExt cx="0" cy="0"/>
        </a:xfrm>
      </p:grpSpPr>
      <p:grpSp>
        <p:nvGrpSpPr>
          <p:cNvPr id="146" name="Google Shape;7;p23"/>
          <p:cNvGrpSpPr/>
          <p:nvPr/>
        </p:nvGrpSpPr>
        <p:grpSpPr>
          <a:xfrm>
            <a:off x="242854" y="1756548"/>
            <a:ext cx="9346505" cy="5675927"/>
            <a:chOff x="0" y="0"/>
            <a:chExt cx="9346503" cy="5675926"/>
          </a:xfrm>
        </p:grpSpPr>
        <p:sp>
          <p:nvSpPr>
            <p:cNvPr id="144" name="Figura"/>
            <p:cNvSpPr/>
            <p:nvPr/>
          </p:nvSpPr>
          <p:spPr>
            <a:xfrm>
              <a:off x="-1" y="-1"/>
              <a:ext cx="9346505" cy="5675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145" name="Texto"/>
            <p:cNvSpPr txBox="1"/>
            <p:nvPr/>
          </p:nvSpPr>
          <p:spPr>
            <a:xfrm>
              <a:off x="-1" y="2647845"/>
              <a:ext cx="9091322" cy="380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pic>
        <p:nvPicPr>
          <p:cNvPr id="147" name="Google Shape;8;p23" descr="Google Shape;8;p23"/>
          <p:cNvPicPr>
            <a:picLocks noChangeAspect="1"/>
          </p:cNvPicPr>
          <p:nvPr/>
        </p:nvPicPr>
        <p:blipFill>
          <a:blip r:embed="rId2">
            <a:extLst/>
          </a:blip>
          <a:stretch>
            <a:fillRect/>
          </a:stretch>
        </p:blipFill>
        <p:spPr>
          <a:xfrm>
            <a:off x="436350" y="419800"/>
            <a:ext cx="3659450" cy="680475"/>
          </a:xfrm>
          <a:prstGeom prst="rect">
            <a:avLst/>
          </a:prstGeom>
          <a:ln w="12700">
            <a:miter lim="400000"/>
          </a:ln>
        </p:spPr>
      </p:pic>
      <p:sp>
        <p:nvSpPr>
          <p:cNvPr id="148" name="Google Shape;9;p23"/>
          <p:cNvSpPr/>
          <p:nvPr/>
        </p:nvSpPr>
        <p:spPr>
          <a:xfrm>
            <a:off x="436350" y="6464001"/>
            <a:ext cx="7891862" cy="680476"/>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latin typeface="+mj-lt"/>
                <a:ea typeface="+mj-ea"/>
                <a:cs typeface="+mj-cs"/>
                <a:sym typeface="Arial"/>
              </a:defRPr>
            </a:pPr>
            <a:endParaRPr/>
          </a:p>
        </p:txBody>
      </p:sp>
      <p:pic>
        <p:nvPicPr>
          <p:cNvPr id="149" name="Google Shape;10;p23" descr="Google Shape;10;p23"/>
          <p:cNvPicPr>
            <a:picLocks noChangeAspect="1"/>
          </p:cNvPicPr>
          <p:nvPr/>
        </p:nvPicPr>
        <p:blipFill>
          <a:blip r:embed="rId3">
            <a:extLst/>
          </a:blip>
          <a:stretch>
            <a:fillRect/>
          </a:stretch>
        </p:blipFill>
        <p:spPr>
          <a:xfrm>
            <a:off x="433440" y="6464000"/>
            <a:ext cx="690484" cy="680477"/>
          </a:xfrm>
          <a:prstGeom prst="rect">
            <a:avLst/>
          </a:prstGeom>
          <a:ln w="12700">
            <a:miter lim="400000"/>
          </a:ln>
        </p:spPr>
      </p:pic>
      <p:pic>
        <p:nvPicPr>
          <p:cNvPr id="150" name="Google Shape;11;p23" descr="Google Shape;11;p23"/>
          <p:cNvPicPr>
            <a:picLocks noChangeAspect="1"/>
          </p:cNvPicPr>
          <p:nvPr/>
        </p:nvPicPr>
        <p:blipFill>
          <a:blip r:embed="rId4">
            <a:extLst/>
          </a:blip>
          <a:stretch>
            <a:fillRect/>
          </a:stretch>
        </p:blipFill>
        <p:spPr>
          <a:xfrm>
            <a:off x="8272364" y="1222172"/>
            <a:ext cx="1080002" cy="241875"/>
          </a:xfrm>
          <a:prstGeom prst="rect">
            <a:avLst/>
          </a:prstGeom>
          <a:ln w="12700">
            <a:miter lim="400000"/>
          </a:ln>
        </p:spPr>
      </p:pic>
      <p:pic>
        <p:nvPicPr>
          <p:cNvPr id="151" name="Google Shape;12;p23" descr="Google Shape;12;p23"/>
          <p:cNvPicPr>
            <a:picLocks noChangeAspect="1"/>
          </p:cNvPicPr>
          <p:nvPr/>
        </p:nvPicPr>
        <p:blipFill>
          <a:blip r:embed="rId5">
            <a:extLst/>
          </a:blip>
          <a:stretch>
            <a:fillRect/>
          </a:stretch>
        </p:blipFill>
        <p:spPr>
          <a:xfrm>
            <a:off x="8272364" y="418596"/>
            <a:ext cx="1080002" cy="664778"/>
          </a:xfrm>
          <a:prstGeom prst="rect">
            <a:avLst/>
          </a:prstGeom>
          <a:ln w="12700">
            <a:miter lim="400000"/>
          </a:ln>
        </p:spPr>
      </p:pic>
      <p:pic>
        <p:nvPicPr>
          <p:cNvPr id="152" name="Google Shape;13;p23" descr="Google Shape;13;p23"/>
          <p:cNvPicPr>
            <a:picLocks noChangeAspect="1"/>
          </p:cNvPicPr>
          <p:nvPr/>
        </p:nvPicPr>
        <p:blipFill>
          <a:blip r:embed="rId6">
            <a:extLst/>
          </a:blip>
          <a:stretch>
            <a:fillRect/>
          </a:stretch>
        </p:blipFill>
        <p:spPr>
          <a:xfrm>
            <a:off x="8521706" y="6387272"/>
            <a:ext cx="830661" cy="756002"/>
          </a:xfrm>
          <a:prstGeom prst="rect">
            <a:avLst/>
          </a:prstGeom>
          <a:ln w="12700">
            <a:miter lim="400000"/>
          </a:ln>
        </p:spPr>
      </p:pic>
      <p:sp>
        <p:nvSpPr>
          <p:cNvPr id="153" name="Número de diapositiva"/>
          <p:cNvSpPr txBox="1">
            <a:spLocks noGrp="1"/>
          </p:cNvSpPr>
          <p:nvPr>
            <p:ph type="sldNum" sz="quarter" idx="2"/>
          </p:nvPr>
        </p:nvSpPr>
        <p:spPr>
          <a:xfrm>
            <a:off x="6689121" y="6871630"/>
            <a:ext cx="273654" cy="264254"/>
          </a:xfrm>
          <a:prstGeom prst="rect">
            <a:avLst/>
          </a:prstGeom>
        </p:spPr>
        <p:txBody>
          <a:bodyPr lIns="45718" tIns="45718" rIns="45718" bIns="45718"/>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oogle Shape;15;p24"/>
          <p:cNvGrpSpPr/>
          <p:nvPr/>
        </p:nvGrpSpPr>
        <p:grpSpPr>
          <a:xfrm>
            <a:off x="242852" y="1756547"/>
            <a:ext cx="9346508" cy="5675929"/>
            <a:chOff x="-1" y="0"/>
            <a:chExt cx="9346507" cy="5675927"/>
          </a:xfrm>
        </p:grpSpPr>
        <p:sp>
          <p:nvSpPr>
            <p:cNvPr id="2" name="Figura"/>
            <p:cNvSpPr/>
            <p:nvPr/>
          </p:nvSpPr>
          <p:spPr>
            <a:xfrm>
              <a:off x="-2" y="-1"/>
              <a:ext cx="9346508" cy="56759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3" name="Texto"/>
            <p:cNvSpPr txBox="1"/>
            <p:nvPr/>
          </p:nvSpPr>
          <p:spPr>
            <a:xfrm>
              <a:off x="-2" y="2647844"/>
              <a:ext cx="9091325"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pic>
        <p:nvPicPr>
          <p:cNvPr id="5" name="Google Shape;16;p24" descr="Google Shape;16;p24"/>
          <p:cNvPicPr>
            <a:picLocks noChangeAspect="1"/>
          </p:cNvPicPr>
          <p:nvPr/>
        </p:nvPicPr>
        <p:blipFill>
          <a:blip r:embed="rId11">
            <a:extLst/>
          </a:blip>
          <a:stretch>
            <a:fillRect/>
          </a:stretch>
        </p:blipFill>
        <p:spPr>
          <a:xfrm>
            <a:off x="8272364" y="1222172"/>
            <a:ext cx="1080003" cy="241875"/>
          </a:xfrm>
          <a:prstGeom prst="rect">
            <a:avLst/>
          </a:prstGeom>
          <a:ln w="12700">
            <a:miter lim="400000"/>
          </a:ln>
        </p:spPr>
      </p:pic>
      <p:pic>
        <p:nvPicPr>
          <p:cNvPr id="6" name="Google Shape;17;p24" descr="Google Shape;17;p24"/>
          <p:cNvPicPr>
            <a:picLocks noChangeAspect="1"/>
          </p:cNvPicPr>
          <p:nvPr/>
        </p:nvPicPr>
        <p:blipFill>
          <a:blip r:embed="rId12">
            <a:extLst/>
          </a:blip>
          <a:stretch>
            <a:fillRect/>
          </a:stretch>
        </p:blipFill>
        <p:spPr>
          <a:xfrm>
            <a:off x="8272364" y="418596"/>
            <a:ext cx="1080003" cy="664778"/>
          </a:xfrm>
          <a:prstGeom prst="rect">
            <a:avLst/>
          </a:prstGeom>
          <a:ln w="12700">
            <a:miter lim="400000"/>
          </a:ln>
        </p:spPr>
      </p:pic>
      <p:pic>
        <p:nvPicPr>
          <p:cNvPr id="7" name="Google Shape;18;p24" descr="Google Shape;18;p24"/>
          <p:cNvPicPr>
            <a:picLocks noChangeAspect="1"/>
          </p:cNvPicPr>
          <p:nvPr/>
        </p:nvPicPr>
        <p:blipFill>
          <a:blip r:embed="rId13">
            <a:extLst/>
          </a:blip>
          <a:stretch>
            <a:fillRect/>
          </a:stretch>
        </p:blipFill>
        <p:spPr>
          <a:xfrm>
            <a:off x="436350" y="419800"/>
            <a:ext cx="3659450" cy="680475"/>
          </a:xfrm>
          <a:prstGeom prst="rect">
            <a:avLst/>
          </a:prstGeom>
          <a:ln w="12700">
            <a:miter lim="400000"/>
          </a:ln>
        </p:spPr>
      </p:pic>
      <p:sp>
        <p:nvSpPr>
          <p:cNvPr id="8" name="Texto del título"/>
          <p:cNvSpPr txBox="1">
            <a:spLocks noGrp="1"/>
          </p:cNvSpPr>
          <p:nvPr>
            <p:ph type="title"/>
          </p:nvPr>
        </p:nvSpPr>
        <p:spPr>
          <a:xfrm>
            <a:off x="1455638" y="848357"/>
            <a:ext cx="7772401" cy="1838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r>
              <a:t>Texto del título</a:t>
            </a:r>
          </a:p>
        </p:txBody>
      </p:sp>
      <p:sp>
        <p:nvSpPr>
          <p:cNvPr id="9" name="Nivel de texto 1…"/>
          <p:cNvSpPr txBox="1">
            <a:spLocks noGrp="1"/>
          </p:cNvSpPr>
          <p:nvPr>
            <p:ph type="body" idx="1"/>
          </p:nvPr>
        </p:nvSpPr>
        <p:spPr>
          <a:xfrm>
            <a:off x="5422800" y="2686755"/>
            <a:ext cx="3805239" cy="4869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r>
              <a:t>Nivel de texto 1</a:t>
            </a:r>
          </a:p>
          <a:p>
            <a:pPr lvl="1"/>
            <a:r>
              <a:t>Nivel de texto 2</a:t>
            </a:r>
          </a:p>
          <a:p>
            <a:pPr lvl="2"/>
            <a:r>
              <a:t>Nivel de texto 3</a:t>
            </a:r>
          </a:p>
          <a:p>
            <a:pPr lvl="3"/>
            <a:r>
              <a:t>Nivel de texto 4</a:t>
            </a:r>
          </a:p>
          <a:p>
            <a:pPr lvl="4"/>
            <a:r>
              <a:t>Nivel de texto 5</a:t>
            </a:r>
          </a:p>
        </p:txBody>
      </p:sp>
      <p:sp>
        <p:nvSpPr>
          <p:cNvPr id="10" name="Número de diapositiva"/>
          <p:cNvSpPr txBox="1">
            <a:spLocks noGrp="1"/>
          </p:cNvSpPr>
          <p:nvPr>
            <p:ph type="sldNum" sz="quarter" idx="2"/>
          </p:nvPr>
        </p:nvSpPr>
        <p:spPr>
          <a:xfrm>
            <a:off x="6689123" y="6871631"/>
            <a:ext cx="273652" cy="264252"/>
          </a:xfrm>
          <a:prstGeom prst="rect">
            <a:avLst/>
          </a:prstGeom>
          <a:ln w="12700">
            <a:miter lim="400000"/>
          </a:ln>
        </p:spPr>
        <p:txBody>
          <a:bodyPr wrap="none" lIns="45718" tIns="45718" rIns="45718" bIns="45718" anchor="ctr">
            <a:spAutoFit/>
          </a:bodyPr>
          <a:lstStyle>
            <a:lvl1pPr algn="r">
              <a:defRPr sz="1200">
                <a:latin typeface="+mj-lt"/>
                <a:ea typeface="+mj-ea"/>
                <a:cs typeface="+mj-cs"/>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hyperlink" Target="https://www.youtube.com/watch?v=iuDU_1pSBJE" TargetMode="External"/><Relationship Id="rId4" Type="http://schemas.openxmlformats.org/officeDocument/2006/relationships/hyperlink" Target="https://www.youtube.com/watch?v=zBVayVr3X-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Google Shape;94;p1"/>
          <p:cNvSpPr txBox="1"/>
          <p:nvPr/>
        </p:nvSpPr>
        <p:spPr>
          <a:xfrm>
            <a:off x="1176618" y="6563125"/>
            <a:ext cx="7012135" cy="482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63" name="Google Shape;97;p1"/>
          <p:cNvSpPr txBox="1"/>
          <p:nvPr/>
        </p:nvSpPr>
        <p:spPr>
          <a:xfrm>
            <a:off x="352724" y="2261848"/>
            <a:ext cx="7586043" cy="1153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lnSpc>
                <a:spcPct val="90000"/>
              </a:lnSpc>
              <a:defRPr sz="3600" b="1" cap="all">
                <a:solidFill>
                  <a:srgbClr val="741B47"/>
                </a:solidFill>
                <a:latin typeface="Calibri"/>
                <a:ea typeface="Calibri"/>
                <a:cs typeface="Calibri"/>
                <a:sym typeface="Calibri"/>
              </a:defRPr>
            </a:pPr>
            <a:r>
              <a:t>Mantenimiento de los sistemas </a:t>
            </a:r>
          </a:p>
          <a:p>
            <a:pPr>
              <a:lnSpc>
                <a:spcPct val="90000"/>
              </a:lnSpc>
              <a:defRPr sz="3600" b="1" cap="all">
                <a:solidFill>
                  <a:srgbClr val="741B47"/>
                </a:solidFill>
                <a:latin typeface="Calibri"/>
                <a:ea typeface="Calibri"/>
                <a:cs typeface="Calibri"/>
                <a:sym typeface="Calibri"/>
              </a:defRPr>
            </a:pPr>
            <a:r>
              <a:t>de transmisión y frenos</a:t>
            </a:r>
          </a:p>
        </p:txBody>
      </p:sp>
      <p:sp>
        <p:nvSpPr>
          <p:cNvPr id="164" name="Google Shape;76;p1"/>
          <p:cNvSpPr txBox="1"/>
          <p:nvPr/>
        </p:nvSpPr>
        <p:spPr>
          <a:xfrm>
            <a:off x="374950" y="1923280"/>
            <a:ext cx="1444326" cy="621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sz="1500" b="1">
                <a:latin typeface="Calibri"/>
                <a:ea typeface="Calibri"/>
                <a:cs typeface="Calibri"/>
                <a:sym typeface="Calibri"/>
              </a:defRPr>
            </a:lvl1pPr>
          </a:lstStyle>
          <a:p>
            <a:r>
              <a:t>MÓDULO 8</a:t>
            </a:r>
            <a:endParaRPr>
              <a:latin typeface="+mj-lt"/>
              <a:ea typeface="+mj-ea"/>
              <a:cs typeface="+mj-cs"/>
              <a:sym typeface="Arial"/>
            </a:endParaRPr>
          </a:p>
        </p:txBody>
      </p:sp>
      <p:pic>
        <p:nvPicPr>
          <p:cNvPr id="165" name="Imagen" descr="Imagen"/>
          <p:cNvPicPr>
            <a:picLocks noChangeAspect="1"/>
          </p:cNvPicPr>
          <p:nvPr/>
        </p:nvPicPr>
        <p:blipFill>
          <a:blip r:embed="rId2">
            <a:extLst/>
          </a:blip>
          <a:stretch>
            <a:fillRect/>
          </a:stretch>
        </p:blipFill>
        <p:spPr>
          <a:xfrm>
            <a:off x="2060756" y="3270460"/>
            <a:ext cx="5524117" cy="3336101"/>
          </a:xfrm>
          <a:prstGeom prst="rect">
            <a:avLst/>
          </a:prstGeom>
          <a:ln w="12700">
            <a:miter lim="400000"/>
          </a:ln>
        </p:spPr>
      </p:pic>
      <p:sp>
        <p:nvSpPr>
          <p:cNvPr id="6" name="Google Shape;62;p1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smtClean="0">
                <a:solidFill>
                  <a:srgbClr val="741B47"/>
                </a:solidFill>
                <a:latin typeface="Calibri" panose="020F0502020204030204" pitchFamily="34" charset="0"/>
                <a:ea typeface="Roboto"/>
                <a:cs typeface="Calibri" panose="020F0502020204030204" pitchFamily="34" charset="0"/>
                <a:sym typeface="Roboto"/>
              </a:rPr>
              <a:t>SECTOR METALMECÁNICA </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NIVEL </a:t>
            </a:r>
            <a:r>
              <a:rPr lang="es-CL" sz="1200" dirty="0" smtClean="0">
                <a:solidFill>
                  <a:srgbClr val="741B47"/>
                </a:solidFill>
                <a:latin typeface="Calibri" panose="020F0502020204030204" pitchFamily="34" charset="0"/>
                <a:ea typeface="Roboto Medium"/>
                <a:cs typeface="Calibri" panose="020F0502020204030204" pitchFamily="34" charset="0"/>
                <a:sym typeface="Roboto Medium"/>
              </a:rPr>
              <a:t>4</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Google Shape;173;p6"/>
          <p:cNvSpPr txBox="1"/>
          <p:nvPr/>
        </p:nvSpPr>
        <p:spPr>
          <a:xfrm>
            <a:off x="382497" y="1261273"/>
            <a:ext cx="8950506"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ACOPLAMIENTOS DE MARCHAS - </a:t>
            </a:r>
            <a:r>
              <a:rPr b="0">
                <a:solidFill>
                  <a:srgbClr val="FF0000"/>
                </a:solidFill>
              </a:rPr>
              <a:t>CAMBIOS AUTOMÁTICOS</a:t>
            </a:r>
          </a:p>
        </p:txBody>
      </p:sp>
      <p:sp>
        <p:nvSpPr>
          <p:cNvPr id="263"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2552879" y="2226808"/>
            <a:ext cx="6786599" cy="910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lnSpc>
                <a:spcPct val="80000"/>
              </a:lnSpc>
              <a:defRPr sz="1900">
                <a:solidFill>
                  <a:srgbClr val="741B47"/>
                </a:solidFill>
                <a:latin typeface="Calibri"/>
                <a:ea typeface="Calibri"/>
                <a:cs typeface="Calibri"/>
                <a:sym typeface="Calibri"/>
              </a:defRPr>
            </a:lvl1pPr>
          </a:lstStyle>
          <a:p>
            <a:r>
              <a:t>En el acoplamiento automático de las marchas, tal como se desea en el cambio automático, no existe posibilidad de interrumpir el flujo de fuerza.</a:t>
            </a:r>
          </a:p>
        </p:txBody>
      </p:sp>
      <p:pic>
        <p:nvPicPr>
          <p:cNvPr id="264" name="Imagen" descr="Imagen"/>
          <p:cNvPicPr>
            <a:picLocks noChangeAspect="1"/>
          </p:cNvPicPr>
          <p:nvPr/>
        </p:nvPicPr>
        <p:blipFill>
          <a:blip r:embed="rId2">
            <a:extLst/>
          </a:blip>
          <a:stretch>
            <a:fillRect/>
          </a:stretch>
        </p:blipFill>
        <p:spPr>
          <a:xfrm>
            <a:off x="375596" y="2627802"/>
            <a:ext cx="3811801" cy="3557835"/>
          </a:xfrm>
          <a:prstGeom prst="rect">
            <a:avLst/>
          </a:prstGeom>
          <a:ln w="12700">
            <a:miter lim="400000"/>
          </a:ln>
        </p:spPr>
      </p:pic>
      <p:sp>
        <p:nvSpPr>
          <p:cNvPr id="265" name="En el interior, el piñón central (1) gira en torno de su eje central."/>
          <p:cNvSpPr txBox="1"/>
          <p:nvPr/>
        </p:nvSpPr>
        <p:spPr>
          <a:xfrm>
            <a:off x="4358250" y="3067634"/>
            <a:ext cx="2946664" cy="64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defRPr sz="1600" b="1">
                <a:solidFill>
                  <a:srgbClr val="741B47"/>
                </a:solidFill>
                <a:latin typeface="Calibri"/>
                <a:ea typeface="Calibri"/>
                <a:cs typeface="Calibri"/>
                <a:sym typeface="Calibri"/>
              </a:defRPr>
            </a:lvl1pPr>
          </a:lstStyle>
          <a:p>
            <a:r>
              <a:t>En el interior, el piñón central (1) gira en torno de su eje central.</a:t>
            </a:r>
          </a:p>
        </p:txBody>
      </p:sp>
      <p:sp>
        <p:nvSpPr>
          <p:cNvPr id="266" name="Los satélites (2) engranan en el dentado del piñón central. Los satélites pueden girar tanto en torno de su propio eje como también en un circuito alrededor del piñón central."/>
          <p:cNvSpPr txBox="1"/>
          <p:nvPr/>
        </p:nvSpPr>
        <p:spPr>
          <a:xfrm>
            <a:off x="4343081" y="3758177"/>
            <a:ext cx="5225144" cy="90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defRPr sz="1600">
                <a:solidFill>
                  <a:srgbClr val="FF0000"/>
                </a:solidFill>
                <a:latin typeface="Calibri"/>
                <a:ea typeface="Calibri"/>
                <a:cs typeface="Calibri"/>
                <a:sym typeface="Calibri"/>
              </a:defRPr>
            </a:lvl1pPr>
          </a:lstStyle>
          <a:p>
            <a:r>
              <a:t>Los satélites (2) engranan en el dentado del piñón central. Los satélites pueden girar tanto en torno de su propio eje como también en un circuito alrededor del piñón central.</a:t>
            </a:r>
          </a:p>
        </p:txBody>
      </p:sp>
      <p:sp>
        <p:nvSpPr>
          <p:cNvPr id="267" name="Los satélites se alojan con sus ejes en el porta satélites (3). El porta satélites inicia el  movimiento rotatorio de los satélites alrededor del piñón central; con ello, lógicamente, también en torno del eje central."/>
          <p:cNvSpPr txBox="1"/>
          <p:nvPr/>
        </p:nvSpPr>
        <p:spPr>
          <a:xfrm>
            <a:off x="4343081" y="4633652"/>
            <a:ext cx="5225144" cy="1154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defRPr sz="1600" b="1">
                <a:solidFill>
                  <a:srgbClr val="741B47"/>
                </a:solidFill>
                <a:latin typeface="Calibri"/>
                <a:ea typeface="Calibri"/>
                <a:cs typeface="Calibri"/>
                <a:sym typeface="Calibri"/>
              </a:defRPr>
            </a:lvl1pPr>
          </a:lstStyle>
          <a:p>
            <a:r>
              <a:t>Los satélites se alojan con sus ejes en el porta satélites (3). El porta satélites inicia el  movimiento rotatorio de los satélites alrededor del piñón central; con ello, lógicamente, también en torno del eje central.</a:t>
            </a:r>
          </a:p>
        </p:txBody>
      </p:sp>
      <p:sp>
        <p:nvSpPr>
          <p:cNvPr id="268" name="La corona (4) engrana con su dentado interior en los satélites y encierra todo el tren hepicicloidal. El eje central es también centro de giro para la corona."/>
          <p:cNvSpPr txBox="1"/>
          <p:nvPr/>
        </p:nvSpPr>
        <p:spPr>
          <a:xfrm>
            <a:off x="4358250" y="5816644"/>
            <a:ext cx="5194807" cy="90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defRPr sz="1600">
                <a:solidFill>
                  <a:srgbClr val="FF0000"/>
                </a:solidFill>
                <a:latin typeface="Calibri"/>
                <a:ea typeface="Calibri"/>
                <a:cs typeface="Calibri"/>
                <a:sym typeface="Calibri"/>
              </a:defRPr>
            </a:lvl1pPr>
          </a:lstStyle>
          <a:p>
            <a:r>
              <a:t>La corona (4) engrana con su dentado interior en los satélites y encierra todo el tren hepicicloidal. El eje central es también centro de giro para la corona.</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10</a:t>
            </a:fld>
            <a:endParaRPr lang="es-CL"/>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riángulo isósceles 13"/>
          <p:cNvSpPr/>
          <p:nvPr/>
        </p:nvSpPr>
        <p:spPr>
          <a:xfrm rot="10817848">
            <a:off x="7055549" y="2236255"/>
            <a:ext cx="412623" cy="975290"/>
          </a:xfrm>
          <a:prstGeom prst="triangle">
            <a:avLst/>
          </a:prstGeom>
          <a:solidFill>
            <a:srgbClr val="EEEEEE"/>
          </a:solidFill>
          <a:ln w="12700">
            <a:miter lim="400000"/>
          </a:ln>
        </p:spPr>
        <p:txBody>
          <a:bodyPr lIns="0" tIns="0" rIns="0" bIns="0" anchor="ctr"/>
          <a:lstStyle/>
          <a:p>
            <a:pPr algn="ctr">
              <a:defRPr>
                <a:solidFill>
                  <a:srgbClr val="FFFFFF"/>
                </a:solidFill>
              </a:defRPr>
            </a:pPr>
            <a:endParaRPr/>
          </a:p>
        </p:txBody>
      </p:sp>
      <p:sp>
        <p:nvSpPr>
          <p:cNvPr id="271" name="Rectángulo redondeado"/>
          <p:cNvSpPr/>
          <p:nvPr/>
        </p:nvSpPr>
        <p:spPr>
          <a:xfrm>
            <a:off x="6597164" y="1226685"/>
            <a:ext cx="2719480" cy="1408000"/>
          </a:xfrm>
          <a:prstGeom prst="roundRect">
            <a:avLst>
              <a:gd name="adj" fmla="val 14337"/>
            </a:avLst>
          </a:prstGeom>
          <a:solidFill>
            <a:srgbClr val="EEEEEE"/>
          </a:solidFill>
          <a:ln w="12700">
            <a:miter lim="400000"/>
          </a:ln>
        </p:spPr>
        <p:txBody>
          <a:bodyPr lIns="0" tIns="0" rIns="0" bIns="0" anchor="ctr"/>
          <a:lstStyle/>
          <a:p>
            <a:pPr algn="ctr">
              <a:defRPr>
                <a:solidFill>
                  <a:srgbClr val="FFFFFF"/>
                </a:solidFill>
              </a:defRPr>
            </a:pPr>
            <a:endParaRPr/>
          </a:p>
        </p:txBody>
      </p:sp>
      <p:sp>
        <p:nvSpPr>
          <p:cNvPr id="272" name="Triángulo isósceles 13"/>
          <p:cNvSpPr/>
          <p:nvPr/>
        </p:nvSpPr>
        <p:spPr>
          <a:xfrm rot="6836866">
            <a:off x="6281384" y="2673938"/>
            <a:ext cx="412624" cy="975290"/>
          </a:xfrm>
          <a:prstGeom prst="triangle">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73" name="Rectángulo redondeado"/>
          <p:cNvSpPr/>
          <p:nvPr/>
        </p:nvSpPr>
        <p:spPr>
          <a:xfrm>
            <a:off x="504959" y="5878653"/>
            <a:ext cx="7564066" cy="846124"/>
          </a:xfrm>
          <a:prstGeom prst="roundRect">
            <a:avLst>
              <a:gd name="adj" fmla="val 19268"/>
            </a:avLst>
          </a:prstGeom>
          <a:solidFill>
            <a:srgbClr val="FFFFFF"/>
          </a:solidFill>
          <a:ln w="12700">
            <a:miter lim="400000"/>
          </a:ln>
        </p:spPr>
        <p:txBody>
          <a:bodyPr lIns="0" tIns="0" rIns="0" bIns="0" anchor="ctr"/>
          <a:lstStyle/>
          <a:p>
            <a:pPr algn="ctr">
              <a:defRPr>
                <a:solidFill>
                  <a:srgbClr val="FFFFFF"/>
                </a:solidFill>
              </a:defRPr>
            </a:pPr>
            <a:endParaRPr/>
          </a:p>
        </p:txBody>
      </p:sp>
      <p:sp>
        <p:nvSpPr>
          <p:cNvPr id="274" name="Google Shape;173;p6"/>
          <p:cNvSpPr txBox="1"/>
          <p:nvPr/>
        </p:nvSpPr>
        <p:spPr>
          <a:xfrm>
            <a:off x="382497" y="1080705"/>
            <a:ext cx="8950506" cy="89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VENTAJAS MÁS IMPORTANTES DE </a:t>
            </a:r>
          </a:p>
          <a:p>
            <a:pPr>
              <a:lnSpc>
                <a:spcPct val="80000"/>
              </a:lnSpc>
              <a:defRPr sz="2800">
                <a:solidFill>
                  <a:srgbClr val="FF0000"/>
                </a:solidFill>
                <a:latin typeface="Calibri"/>
                <a:ea typeface="Calibri"/>
                <a:cs typeface="Calibri"/>
                <a:sym typeface="Calibri"/>
              </a:defRPr>
            </a:pPr>
            <a:r>
              <a:t>LOS ENGRANAJES PLANETARIOS</a:t>
            </a:r>
          </a:p>
        </p:txBody>
      </p:sp>
      <p:sp>
        <p:nvSpPr>
          <p:cNvPr id="275" name="Rectángulo redondeado"/>
          <p:cNvSpPr/>
          <p:nvPr/>
        </p:nvSpPr>
        <p:spPr>
          <a:xfrm>
            <a:off x="493450" y="2400930"/>
            <a:ext cx="5686118" cy="1593569"/>
          </a:xfrm>
          <a:prstGeom prst="roundRect">
            <a:avLst>
              <a:gd name="adj" fmla="val 12989"/>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76"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6922096" y="1360250"/>
            <a:ext cx="2339592" cy="1154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Todos los elementos comparten un eje común y, en consecuencia, su forma es compacta.</a:t>
            </a:r>
          </a:p>
        </p:txBody>
      </p:sp>
      <p:sp>
        <p:nvSpPr>
          <p:cNvPr id="277"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557981" y="2519114"/>
            <a:ext cx="5686118" cy="14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Los engranajes están siempre en toma constante, eliminándose la posibilidad de que los dientes se dañen por choque o por acoplamiento parcial. Además, como la toma es total y constante, son posibles cambios rápidos y automáticos de las combinaciones de engranajes sin que se interrumpa la trasmisión de potencia.</a:t>
            </a:r>
          </a:p>
        </p:txBody>
      </p:sp>
      <p:sp>
        <p:nvSpPr>
          <p:cNvPr id="278"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626305" y="5978715"/>
            <a:ext cx="6528942" cy="64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La disposición de sus componentes hace relativamente más fácil inmovilizarlos o fijarlos entre sí para efectuar los cambios de combinaciones.</a:t>
            </a:r>
          </a:p>
        </p:txBody>
      </p:sp>
      <p:sp>
        <p:nvSpPr>
          <p:cNvPr id="279"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612824" y="4196999"/>
            <a:ext cx="5447370" cy="147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600">
                <a:latin typeface="Calibri"/>
                <a:ea typeface="Calibri"/>
                <a:cs typeface="Calibri"/>
                <a:sym typeface="Calibri"/>
              </a:defRPr>
            </a:lvl1pPr>
          </a:lstStyle>
          <a:p>
            <a:r>
              <a:t>Los engranajes planetarios son robustos y resistentes y dada su forma más compacta, pueden soportar pares actuantes más elevados que cualquier otro dispositivo de engranajes  utilizados para los cambios de velocidad. Ello se debe a que se reparte el par entre los distintos satélites, lo que hace que la superficie de contacto a través  de la que se transmite la potencia sea mayor.</a:t>
            </a:r>
          </a:p>
        </p:txBody>
      </p:sp>
      <p:pic>
        <p:nvPicPr>
          <p:cNvPr id="280" name="Imagen" descr="Imagen"/>
          <p:cNvPicPr>
            <a:picLocks noChangeAspect="1"/>
          </p:cNvPicPr>
          <p:nvPr/>
        </p:nvPicPr>
        <p:blipFill>
          <a:blip r:embed="rId2">
            <a:extLst/>
          </a:blip>
          <a:stretch>
            <a:fillRect/>
          </a:stretch>
        </p:blipFill>
        <p:spPr>
          <a:xfrm>
            <a:off x="6271436" y="3151970"/>
            <a:ext cx="4303030" cy="4537240"/>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11</a:t>
            </a:fld>
            <a:endParaRPr lang="es-CL"/>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riángulo isósceles 13"/>
          <p:cNvSpPr/>
          <p:nvPr/>
        </p:nvSpPr>
        <p:spPr>
          <a:xfrm rot="13281002">
            <a:off x="8294769" y="3899946"/>
            <a:ext cx="412623" cy="975290"/>
          </a:xfrm>
          <a:prstGeom prst="triangle">
            <a:avLst/>
          </a:prstGeom>
          <a:solidFill>
            <a:srgbClr val="EEEEEE"/>
          </a:solidFill>
          <a:ln w="12700">
            <a:miter lim="400000"/>
          </a:ln>
        </p:spPr>
        <p:txBody>
          <a:bodyPr lIns="0" tIns="0" rIns="0" bIns="0" anchor="ctr"/>
          <a:lstStyle/>
          <a:p>
            <a:pPr algn="ctr">
              <a:defRPr>
                <a:solidFill>
                  <a:srgbClr val="FFFFFF"/>
                </a:solidFill>
              </a:defRPr>
            </a:pPr>
            <a:endParaRPr/>
          </a:p>
        </p:txBody>
      </p:sp>
      <p:sp>
        <p:nvSpPr>
          <p:cNvPr id="283" name="Rectángulo redondeado"/>
          <p:cNvSpPr/>
          <p:nvPr/>
        </p:nvSpPr>
        <p:spPr>
          <a:xfrm>
            <a:off x="432132" y="5474648"/>
            <a:ext cx="7441802" cy="957539"/>
          </a:xfrm>
          <a:prstGeom prst="roundRect">
            <a:avLst>
              <a:gd name="adj" fmla="val 27453"/>
            </a:avLst>
          </a:prstGeom>
          <a:solidFill>
            <a:srgbClr val="EEEEEE"/>
          </a:solidFill>
          <a:ln w="12700">
            <a:miter lim="400000"/>
          </a:ln>
        </p:spPr>
        <p:txBody>
          <a:bodyPr lIns="0" tIns="0" rIns="0" bIns="0" anchor="ctr"/>
          <a:lstStyle/>
          <a:p>
            <a:pPr algn="ctr">
              <a:defRPr>
                <a:solidFill>
                  <a:srgbClr val="FFFFFF"/>
                </a:solidFill>
              </a:defRPr>
            </a:pPr>
            <a:endParaRPr/>
          </a:p>
        </p:txBody>
      </p:sp>
      <p:sp>
        <p:nvSpPr>
          <p:cNvPr id="284" name="Rectángulo redondeado"/>
          <p:cNvSpPr/>
          <p:nvPr/>
        </p:nvSpPr>
        <p:spPr>
          <a:xfrm>
            <a:off x="432132" y="4431353"/>
            <a:ext cx="7146496" cy="957539"/>
          </a:xfrm>
          <a:prstGeom prst="roundRect">
            <a:avLst>
              <a:gd name="adj" fmla="val 27453"/>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85" name="Rectángulo redondeado"/>
          <p:cNvSpPr/>
          <p:nvPr/>
        </p:nvSpPr>
        <p:spPr>
          <a:xfrm>
            <a:off x="419432" y="3043538"/>
            <a:ext cx="8876636" cy="1228630"/>
          </a:xfrm>
          <a:prstGeom prst="roundRect">
            <a:avLst>
              <a:gd name="adj" fmla="val 21396"/>
            </a:avLst>
          </a:prstGeom>
          <a:solidFill>
            <a:srgbClr val="EEEEEE"/>
          </a:solidFill>
          <a:ln w="12700">
            <a:miter lim="400000"/>
          </a:ln>
        </p:spPr>
        <p:txBody>
          <a:bodyPr lIns="0" tIns="0" rIns="0" bIns="0" anchor="ctr"/>
          <a:lstStyle/>
          <a:p>
            <a:pPr algn="ctr">
              <a:defRPr>
                <a:solidFill>
                  <a:srgbClr val="FFFFFF"/>
                </a:solidFill>
              </a:defRPr>
            </a:pPr>
            <a:endParaRPr/>
          </a:p>
        </p:txBody>
      </p:sp>
      <p:sp>
        <p:nvSpPr>
          <p:cNvPr id="286" name="Rectángulo redondeado"/>
          <p:cNvSpPr/>
          <p:nvPr/>
        </p:nvSpPr>
        <p:spPr>
          <a:xfrm>
            <a:off x="419432" y="1961650"/>
            <a:ext cx="8876636" cy="827456"/>
          </a:xfrm>
          <a:prstGeom prst="roundRect">
            <a:avLst>
              <a:gd name="adj" fmla="val 31769"/>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87" name="Google Shape;173;p6"/>
          <p:cNvSpPr txBox="1"/>
          <p:nvPr/>
        </p:nvSpPr>
        <p:spPr>
          <a:xfrm>
            <a:off x="382497" y="1261273"/>
            <a:ext cx="8950506"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lnSpc>
                <a:spcPct val="80000"/>
              </a:lnSpc>
              <a:defRPr sz="2800" b="1">
                <a:solidFill>
                  <a:srgbClr val="741B47"/>
                </a:solidFill>
                <a:latin typeface="Calibri"/>
                <a:ea typeface="Calibri"/>
                <a:cs typeface="Calibri"/>
                <a:sym typeface="Calibri"/>
              </a:defRPr>
            </a:lvl1pPr>
          </a:lstStyle>
          <a:p>
            <a:r>
              <a:t>DEFINICIONES</a:t>
            </a:r>
          </a:p>
        </p:txBody>
      </p:sp>
      <p:sp>
        <p:nvSpPr>
          <p:cNvPr id="288"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590641" y="2059300"/>
            <a:ext cx="8534218" cy="217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defRPr sz="1600" b="1">
                <a:solidFill>
                  <a:srgbClr val="741B47"/>
                </a:solidFill>
                <a:latin typeface="Calibri"/>
                <a:ea typeface="Calibri"/>
                <a:cs typeface="Calibri"/>
                <a:sym typeface="Calibri"/>
              </a:defRPr>
            </a:pPr>
            <a:r>
              <a:t>A.- Relación de engranaje: </a:t>
            </a:r>
          </a:p>
          <a:p>
            <a:pPr>
              <a:defRPr sz="1600">
                <a:solidFill>
                  <a:srgbClr val="741B47"/>
                </a:solidFill>
                <a:latin typeface="Calibri"/>
                <a:ea typeface="Calibri"/>
                <a:cs typeface="Calibri"/>
                <a:sym typeface="Calibri"/>
              </a:defRPr>
            </a:pPr>
            <a:r>
              <a:t>Número de vueltas que realiza el engranaje de entrada por cada vuelta del engranaje de salida (3:1) </a:t>
            </a:r>
          </a:p>
          <a:p>
            <a:pPr>
              <a:defRPr sz="1600">
                <a:solidFill>
                  <a:srgbClr val="741B47"/>
                </a:solidFill>
                <a:latin typeface="Calibri"/>
                <a:ea typeface="Calibri"/>
                <a:cs typeface="Calibri"/>
                <a:sym typeface="Calibri"/>
              </a:defRPr>
            </a:pPr>
            <a:endParaRPr/>
          </a:p>
          <a:p>
            <a:pPr>
              <a:defRPr sz="1600" b="1">
                <a:solidFill>
                  <a:srgbClr val="741B47"/>
                </a:solidFill>
                <a:latin typeface="Calibri"/>
                <a:ea typeface="Calibri"/>
                <a:cs typeface="Calibri"/>
                <a:sym typeface="Calibri"/>
              </a:defRPr>
            </a:pPr>
            <a:endParaRPr/>
          </a:p>
          <a:p>
            <a:pPr>
              <a:defRPr sz="1600" b="1">
                <a:solidFill>
                  <a:srgbClr val="741B47"/>
                </a:solidFill>
                <a:latin typeface="Calibri"/>
                <a:ea typeface="Calibri"/>
                <a:cs typeface="Calibri"/>
                <a:sym typeface="Calibri"/>
              </a:defRPr>
            </a:pPr>
            <a:r>
              <a:t>B.- Desmultiplicación: </a:t>
            </a:r>
          </a:p>
          <a:p>
            <a:pPr>
              <a:defRPr sz="1600">
                <a:solidFill>
                  <a:srgbClr val="741B47"/>
                </a:solidFill>
                <a:latin typeface="Calibri"/>
                <a:ea typeface="Calibri"/>
                <a:cs typeface="Calibri"/>
                <a:sym typeface="Calibri"/>
              </a:defRPr>
            </a:pPr>
            <a:r>
              <a:t>El par resulta aumentado y la velocidad disminuida. Por ejemplo, una relación de engranaje 3:1 hace cambiar un par de entradas de 20 Nm y una velocidad de entrada de 2700 rpm a un par de 60 Nm y a una velocidad de 900 rpm respectivamente.</a:t>
            </a:r>
          </a:p>
        </p:txBody>
      </p:sp>
      <p:sp>
        <p:nvSpPr>
          <p:cNvPr id="289" name="C.- Multiplicación:…"/>
          <p:cNvSpPr txBox="1"/>
          <p:nvPr/>
        </p:nvSpPr>
        <p:spPr>
          <a:xfrm>
            <a:off x="668511" y="4546324"/>
            <a:ext cx="5602821" cy="1733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600" b="1">
                <a:solidFill>
                  <a:srgbClr val="741B47"/>
                </a:solidFill>
                <a:latin typeface="Calibri"/>
                <a:ea typeface="Calibri"/>
                <a:cs typeface="Calibri"/>
                <a:sym typeface="Calibri"/>
              </a:defRPr>
            </a:pPr>
            <a:r>
              <a:t>C.- Multiplicación: </a:t>
            </a:r>
          </a:p>
          <a:p>
            <a:pPr>
              <a:defRPr sz="1600">
                <a:solidFill>
                  <a:srgbClr val="741B47"/>
                </a:solidFill>
                <a:latin typeface="Calibri"/>
                <a:ea typeface="Calibri"/>
                <a:cs typeface="Calibri"/>
                <a:sym typeface="Calibri"/>
              </a:defRPr>
            </a:pPr>
            <a:r>
              <a:t>Produce el efecto opuesto de la desmultiplicación. Es decir, el par disminuye y la velocidad aumenta.</a:t>
            </a:r>
          </a:p>
          <a:p>
            <a:pPr>
              <a:defRPr sz="1600" b="1">
                <a:solidFill>
                  <a:srgbClr val="741B47"/>
                </a:solidFill>
                <a:latin typeface="Calibri"/>
                <a:ea typeface="Calibri"/>
                <a:cs typeface="Calibri"/>
                <a:sym typeface="Calibri"/>
              </a:defRPr>
            </a:pPr>
            <a:endParaRPr/>
          </a:p>
          <a:p>
            <a:pPr>
              <a:defRPr sz="1600" b="1">
                <a:solidFill>
                  <a:srgbClr val="741B47"/>
                </a:solidFill>
                <a:latin typeface="Calibri"/>
                <a:ea typeface="Calibri"/>
                <a:cs typeface="Calibri"/>
                <a:sym typeface="Calibri"/>
              </a:defRPr>
            </a:pPr>
            <a:r>
              <a:t>D.- Transmisión Directa: </a:t>
            </a:r>
          </a:p>
          <a:p>
            <a:pPr>
              <a:defRPr sz="1600">
                <a:solidFill>
                  <a:srgbClr val="741B47"/>
                </a:solidFill>
                <a:latin typeface="Calibri"/>
                <a:ea typeface="Calibri"/>
                <a:cs typeface="Calibri"/>
                <a:sym typeface="Calibri"/>
              </a:defRPr>
            </a:pPr>
            <a:r>
              <a:t>Corresponde al caso en que la relación de engranaje es 1:1 y no tiene lugar cambios en los valores del par ni de la velocidad.</a:t>
            </a:r>
          </a:p>
        </p:txBody>
      </p:sp>
      <p:pic>
        <p:nvPicPr>
          <p:cNvPr id="290" name="Imagen" descr="Imagen"/>
          <p:cNvPicPr>
            <a:picLocks noChangeAspect="1"/>
          </p:cNvPicPr>
          <p:nvPr/>
        </p:nvPicPr>
        <p:blipFill>
          <a:blip r:embed="rId2">
            <a:extLst/>
          </a:blip>
          <a:stretch>
            <a:fillRect/>
          </a:stretch>
        </p:blipFill>
        <p:spPr>
          <a:xfrm>
            <a:off x="6246806" y="4333438"/>
            <a:ext cx="2676600" cy="3290758"/>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12</a:t>
            </a:fld>
            <a:endParaRPr lang="es-CL"/>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írculo"/>
          <p:cNvSpPr/>
          <p:nvPr/>
        </p:nvSpPr>
        <p:spPr>
          <a:xfrm>
            <a:off x="6467059" y="1271498"/>
            <a:ext cx="3113603" cy="3113602"/>
          </a:xfrm>
          <a:prstGeom prst="ellipse">
            <a:avLst/>
          </a:prstGeom>
          <a:solidFill>
            <a:srgbClr val="FFFFFF"/>
          </a:solidFill>
          <a:ln w="12700">
            <a:miter lim="400000"/>
          </a:ln>
        </p:spPr>
        <p:txBody>
          <a:bodyPr lIns="0" tIns="0" rIns="0" bIns="0" anchor="ctr"/>
          <a:lstStyle/>
          <a:p>
            <a:pPr algn="ctr">
              <a:defRPr>
                <a:solidFill>
                  <a:srgbClr val="FFFFFF"/>
                </a:solidFill>
              </a:defRPr>
            </a:pPr>
            <a:endParaRPr/>
          </a:p>
        </p:txBody>
      </p:sp>
      <p:sp>
        <p:nvSpPr>
          <p:cNvPr id="293" name="Rectángulo redondeado"/>
          <p:cNvSpPr/>
          <p:nvPr/>
        </p:nvSpPr>
        <p:spPr>
          <a:xfrm>
            <a:off x="610255" y="2646540"/>
            <a:ext cx="6786600" cy="3009270"/>
          </a:xfrm>
          <a:prstGeom prst="roundRect">
            <a:avLst>
              <a:gd name="adj" fmla="val 10948"/>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94" name="Triángulo isósceles 13"/>
          <p:cNvSpPr/>
          <p:nvPr/>
        </p:nvSpPr>
        <p:spPr>
          <a:xfrm rot="13171326">
            <a:off x="6429744" y="3394790"/>
            <a:ext cx="412624" cy="975290"/>
          </a:xfrm>
          <a:prstGeom prst="triangle">
            <a:avLst/>
          </a:prstGeom>
          <a:solidFill>
            <a:srgbClr val="EEEEEE"/>
          </a:solidFill>
          <a:ln w="12700">
            <a:miter lim="400000"/>
          </a:ln>
        </p:spPr>
        <p:txBody>
          <a:bodyPr lIns="0" tIns="0" rIns="0" bIns="0" anchor="ctr"/>
          <a:lstStyle/>
          <a:p>
            <a:pPr algn="ctr">
              <a:defRPr>
                <a:solidFill>
                  <a:srgbClr val="FFFFFF"/>
                </a:solidFill>
              </a:defRPr>
            </a:pPr>
            <a:endParaRPr/>
          </a:p>
        </p:txBody>
      </p:sp>
      <p:sp>
        <p:nvSpPr>
          <p:cNvPr id="295" name="Círculo"/>
          <p:cNvSpPr/>
          <p:nvPr/>
        </p:nvSpPr>
        <p:spPr>
          <a:xfrm>
            <a:off x="6575481" y="1379920"/>
            <a:ext cx="2896759" cy="2896758"/>
          </a:xfrm>
          <a:prstGeom prst="ellipse">
            <a:avLst/>
          </a:prstGeom>
          <a:solidFill>
            <a:srgbClr val="EEEEEE"/>
          </a:solidFill>
          <a:ln w="12700">
            <a:miter lim="400000"/>
          </a:ln>
        </p:spPr>
        <p:txBody>
          <a:bodyPr lIns="0" tIns="0" rIns="0" bIns="0" anchor="ctr"/>
          <a:lstStyle/>
          <a:p>
            <a:pPr algn="ctr">
              <a:defRPr>
                <a:solidFill>
                  <a:srgbClr val="FFFFFF"/>
                </a:solidFill>
              </a:defRPr>
            </a:pPr>
            <a:endParaRPr/>
          </a:p>
        </p:txBody>
      </p:sp>
      <p:sp>
        <p:nvSpPr>
          <p:cNvPr id="296" name="Google Shape;173;p6"/>
          <p:cNvSpPr txBox="1"/>
          <p:nvPr/>
        </p:nvSpPr>
        <p:spPr>
          <a:xfrm>
            <a:off x="382497" y="1261273"/>
            <a:ext cx="8950506"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lnSpc>
                <a:spcPct val="80000"/>
              </a:lnSpc>
              <a:defRPr sz="2800" b="1">
                <a:solidFill>
                  <a:srgbClr val="741B47"/>
                </a:solidFill>
                <a:latin typeface="Calibri"/>
                <a:ea typeface="Calibri"/>
                <a:cs typeface="Calibri"/>
                <a:sym typeface="Calibri"/>
              </a:defRPr>
            </a:lvl1pPr>
          </a:lstStyle>
          <a:p>
            <a:r>
              <a:t>DEFINICIONES</a:t>
            </a:r>
          </a:p>
        </p:txBody>
      </p:sp>
      <p:sp>
        <p:nvSpPr>
          <p:cNvPr id="297"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770328" y="2914731"/>
            <a:ext cx="4670610" cy="90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defRPr sz="1600" b="1">
                <a:solidFill>
                  <a:srgbClr val="741B47"/>
                </a:solidFill>
                <a:latin typeface="Calibri"/>
                <a:ea typeface="Calibri"/>
                <a:cs typeface="Calibri"/>
                <a:sym typeface="Calibri"/>
              </a:defRPr>
            </a:pPr>
            <a:r>
              <a:rPr>
                <a:solidFill>
                  <a:srgbClr val="FF0000"/>
                </a:solidFill>
              </a:rPr>
              <a:t>E.- Punto Muerto:</a:t>
            </a:r>
            <a:r>
              <a:t> </a:t>
            </a:r>
          </a:p>
          <a:p>
            <a:pPr>
              <a:defRPr sz="1600">
                <a:solidFill>
                  <a:srgbClr val="741B47"/>
                </a:solidFill>
                <a:latin typeface="Calibri"/>
                <a:ea typeface="Calibri"/>
                <a:cs typeface="Calibri"/>
                <a:sym typeface="Calibri"/>
              </a:defRPr>
            </a:pPr>
            <a:r>
              <a:t>Corresponde al caso en que  existe potencia de entrada, pero no se transmite potencia de salida. </a:t>
            </a:r>
          </a:p>
        </p:txBody>
      </p:sp>
      <p:sp>
        <p:nvSpPr>
          <p:cNvPr id="298" name="Ello se consigue mediante el uso de dispositivos de acuñamiento y de fricción,  que se conoce como freno de cintas, frenos de disco y/o embrague unidireccional."/>
          <p:cNvSpPr txBox="1"/>
          <p:nvPr/>
        </p:nvSpPr>
        <p:spPr>
          <a:xfrm>
            <a:off x="7031845" y="1707722"/>
            <a:ext cx="1984030" cy="2241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600">
                <a:solidFill>
                  <a:srgbClr val="741B47"/>
                </a:solidFill>
                <a:latin typeface="Calibri"/>
                <a:ea typeface="Calibri"/>
                <a:cs typeface="Calibri"/>
                <a:sym typeface="Calibri"/>
              </a:defRPr>
            </a:lvl1pPr>
          </a:lstStyle>
          <a:p>
            <a:r>
              <a:t>Ello se consigue mediante el uso de dispositivos de acuñamiento y de fricción,  que se conoce como freno de cintas, frenos de disco y/o embrague unidireccional.</a:t>
            </a:r>
          </a:p>
        </p:txBody>
      </p:sp>
      <p:pic>
        <p:nvPicPr>
          <p:cNvPr id="299" name="Imagen" descr="Imagen"/>
          <p:cNvPicPr>
            <a:picLocks noChangeAspect="1"/>
          </p:cNvPicPr>
          <p:nvPr/>
        </p:nvPicPr>
        <p:blipFill>
          <a:blip r:embed="rId2">
            <a:extLst/>
          </a:blip>
          <a:stretch>
            <a:fillRect/>
          </a:stretch>
        </p:blipFill>
        <p:spPr>
          <a:xfrm>
            <a:off x="3574539" y="3643722"/>
            <a:ext cx="4069725" cy="3951385"/>
          </a:xfrm>
          <a:prstGeom prst="rect">
            <a:avLst/>
          </a:prstGeom>
          <a:ln w="12700">
            <a:miter lim="400000"/>
          </a:ln>
        </p:spPr>
      </p:pic>
      <p:sp>
        <p:nvSpPr>
          <p:cNvPr id="300"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796716" y="4019689"/>
            <a:ext cx="2951967" cy="140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defRPr sz="1600" b="1">
                <a:solidFill>
                  <a:srgbClr val="741B47"/>
                </a:solidFill>
                <a:latin typeface="Calibri"/>
                <a:ea typeface="Calibri"/>
                <a:cs typeface="Calibri"/>
                <a:sym typeface="Calibri"/>
              </a:defRPr>
            </a:pPr>
            <a:r>
              <a:rPr>
                <a:solidFill>
                  <a:srgbClr val="FF0000"/>
                </a:solidFill>
              </a:rPr>
              <a:t>F.- Elemento de Reacción:</a:t>
            </a:r>
            <a:r>
              <a:t> </a:t>
            </a:r>
          </a:p>
          <a:p>
            <a:pPr>
              <a:defRPr sz="1600">
                <a:solidFill>
                  <a:srgbClr val="741B47"/>
                </a:solidFill>
                <a:latin typeface="Calibri"/>
                <a:ea typeface="Calibri"/>
                <a:cs typeface="Calibri"/>
                <a:sym typeface="Calibri"/>
              </a:defRPr>
            </a:pPr>
            <a:r>
              <a:t>En los juegos de engranajes planetarios se habla de elemento inmovilizado, enclavado  a la carcasa del cambio. </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13</a:t>
            </a:fld>
            <a:endParaRPr lang="es-CL"/>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Rectángulo redondeado"/>
          <p:cNvSpPr/>
          <p:nvPr/>
        </p:nvSpPr>
        <p:spPr>
          <a:xfrm>
            <a:off x="307299" y="2691743"/>
            <a:ext cx="7441802" cy="3084223"/>
          </a:xfrm>
          <a:prstGeom prst="roundRect">
            <a:avLst>
              <a:gd name="adj" fmla="val 5034"/>
            </a:avLst>
          </a:prstGeom>
          <a:solidFill>
            <a:srgbClr val="EEEEEE"/>
          </a:solidFill>
          <a:ln w="12700">
            <a:miter lim="400000"/>
          </a:ln>
        </p:spPr>
        <p:txBody>
          <a:bodyPr lIns="0" tIns="0" rIns="0" bIns="0" anchor="ctr"/>
          <a:lstStyle/>
          <a:p>
            <a:pPr algn="ctr">
              <a:defRPr>
                <a:solidFill>
                  <a:srgbClr val="FFFFFF"/>
                </a:solidFill>
              </a:defRPr>
            </a:pPr>
            <a:endParaRPr/>
          </a:p>
        </p:txBody>
      </p:sp>
      <p:sp>
        <p:nvSpPr>
          <p:cNvPr id="303" name="Círculo"/>
          <p:cNvSpPr/>
          <p:nvPr/>
        </p:nvSpPr>
        <p:spPr>
          <a:xfrm>
            <a:off x="3731510" y="4183578"/>
            <a:ext cx="2436648" cy="2436648"/>
          </a:xfrm>
          <a:prstGeom prst="ellipse">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304" name="Google Shape;173;p6"/>
          <p:cNvSpPr txBox="1"/>
          <p:nvPr/>
        </p:nvSpPr>
        <p:spPr>
          <a:xfrm>
            <a:off x="382497" y="1080705"/>
            <a:ext cx="8950506" cy="89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REGLAS DE FUNCIONAMIENTO DE  </a:t>
            </a:r>
          </a:p>
          <a:p>
            <a:pPr>
              <a:lnSpc>
                <a:spcPct val="80000"/>
              </a:lnSpc>
              <a:defRPr sz="2800">
                <a:solidFill>
                  <a:srgbClr val="FF0000"/>
                </a:solidFill>
                <a:latin typeface="Calibri"/>
                <a:ea typeface="Calibri"/>
                <a:cs typeface="Calibri"/>
                <a:sym typeface="Calibri"/>
              </a:defRPr>
            </a:pPr>
            <a:r>
              <a:t>LOS ENGRANAJES PLANETARIOS</a:t>
            </a:r>
          </a:p>
        </p:txBody>
      </p:sp>
      <p:sp>
        <p:nvSpPr>
          <p:cNvPr id="305"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697177" y="3057753"/>
            <a:ext cx="6144195" cy="717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600">
                <a:solidFill>
                  <a:srgbClr val="741B47"/>
                </a:solidFill>
                <a:latin typeface="Calibri"/>
                <a:ea typeface="Calibri"/>
                <a:cs typeface="Calibri"/>
                <a:sym typeface="Calibri"/>
              </a:defRPr>
            </a:lvl1pPr>
          </a:lstStyle>
          <a:p>
            <a:r>
              <a:t>El funcionamiento de un tren de engranajes está regulado por cinco reglas básicas que constituyen la clave para la comprensión de las distintas formas en que la potencia atraviesa cualquier cambio automático. .</a:t>
            </a:r>
          </a:p>
        </p:txBody>
      </p:sp>
      <p:sp>
        <p:nvSpPr>
          <p:cNvPr id="306"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566430" y="3897053"/>
            <a:ext cx="2915737" cy="166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defRPr sz="1600" b="1">
                <a:solidFill>
                  <a:srgbClr val="741B47"/>
                </a:solidFill>
                <a:latin typeface="Calibri"/>
                <a:ea typeface="Calibri"/>
                <a:cs typeface="Calibri"/>
                <a:sym typeface="Calibri"/>
              </a:defRPr>
            </a:pPr>
            <a:r>
              <a:t>Estás reglas son:</a:t>
            </a:r>
          </a:p>
          <a:p>
            <a:pPr>
              <a:defRPr sz="1600">
                <a:solidFill>
                  <a:srgbClr val="741B47"/>
                </a:solidFill>
                <a:latin typeface="Calibri"/>
                <a:ea typeface="Calibri"/>
                <a:cs typeface="Calibri"/>
                <a:sym typeface="Calibri"/>
              </a:defRPr>
            </a:pPr>
            <a:r>
              <a:t>1.- Regla de Punto Muerto. </a:t>
            </a:r>
          </a:p>
          <a:p>
            <a:pPr>
              <a:defRPr sz="1600">
                <a:solidFill>
                  <a:srgbClr val="741B47"/>
                </a:solidFill>
                <a:latin typeface="Calibri"/>
                <a:ea typeface="Calibri"/>
                <a:cs typeface="Calibri"/>
                <a:sym typeface="Calibri"/>
              </a:defRPr>
            </a:pPr>
            <a:r>
              <a:t>2.- Regla de Desmultiplicación. </a:t>
            </a:r>
          </a:p>
          <a:p>
            <a:pPr>
              <a:defRPr sz="1600">
                <a:solidFill>
                  <a:srgbClr val="741B47"/>
                </a:solidFill>
                <a:latin typeface="Calibri"/>
                <a:ea typeface="Calibri"/>
                <a:cs typeface="Calibri"/>
                <a:sym typeface="Calibri"/>
              </a:defRPr>
            </a:pPr>
            <a:r>
              <a:t>3.- Regla de Multiplicación. </a:t>
            </a:r>
          </a:p>
          <a:p>
            <a:pPr>
              <a:defRPr sz="1600">
                <a:solidFill>
                  <a:srgbClr val="741B47"/>
                </a:solidFill>
                <a:latin typeface="Calibri"/>
                <a:ea typeface="Calibri"/>
                <a:cs typeface="Calibri"/>
                <a:sym typeface="Calibri"/>
              </a:defRPr>
            </a:pPr>
            <a:r>
              <a:t>4.- Regla de Transmisión Directa. </a:t>
            </a:r>
          </a:p>
          <a:p>
            <a:pPr>
              <a:defRPr sz="1600">
                <a:solidFill>
                  <a:srgbClr val="741B47"/>
                </a:solidFill>
                <a:latin typeface="Calibri"/>
                <a:ea typeface="Calibri"/>
                <a:cs typeface="Calibri"/>
                <a:sym typeface="Calibri"/>
              </a:defRPr>
            </a:pPr>
            <a:r>
              <a:t>5.- Regla de Retroceso. </a:t>
            </a:r>
          </a:p>
        </p:txBody>
      </p:sp>
      <p:sp>
        <p:nvSpPr>
          <p:cNvPr id="307"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3909830" y="4662325"/>
            <a:ext cx="2080008" cy="147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sz="1600">
                <a:solidFill>
                  <a:srgbClr val="741B47"/>
                </a:solidFill>
                <a:latin typeface="Calibri"/>
                <a:ea typeface="Calibri"/>
                <a:cs typeface="Calibri"/>
                <a:sym typeface="Calibri"/>
              </a:defRPr>
            </a:lvl1pPr>
          </a:lstStyle>
          <a:p>
            <a:r>
              <a:t>Para esto se debe detener uno de los elementos del engranaje y los otros dos se encargan de la impulsión y salida de fuerza.</a:t>
            </a:r>
          </a:p>
        </p:txBody>
      </p:sp>
      <p:pic>
        <p:nvPicPr>
          <p:cNvPr id="308" name="Imagen" descr="Imagen"/>
          <p:cNvPicPr>
            <a:picLocks noChangeAspect="1"/>
          </p:cNvPicPr>
          <p:nvPr/>
        </p:nvPicPr>
        <p:blipFill>
          <a:blip r:embed="rId2">
            <a:extLst/>
          </a:blip>
          <a:stretch>
            <a:fillRect/>
          </a:stretch>
        </p:blipFill>
        <p:spPr>
          <a:xfrm>
            <a:off x="6224241" y="2675966"/>
            <a:ext cx="2993112" cy="4922483"/>
          </a:xfrm>
          <a:prstGeom prst="rect">
            <a:avLst/>
          </a:prstGeom>
          <a:ln w="12700">
            <a:miter lim="400000"/>
          </a:ln>
        </p:spPr>
      </p:pic>
      <p:sp>
        <p:nvSpPr>
          <p:cNvPr id="309" name="Triángulo isósceles 13"/>
          <p:cNvSpPr/>
          <p:nvPr/>
        </p:nvSpPr>
        <p:spPr>
          <a:xfrm rot="3768433">
            <a:off x="5994466" y="3943994"/>
            <a:ext cx="412624" cy="975289"/>
          </a:xfrm>
          <a:prstGeom prst="triangle">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14</a:t>
            </a:fld>
            <a:endParaRPr lang="es-CL"/>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Rectángulo redondeado"/>
          <p:cNvSpPr/>
          <p:nvPr/>
        </p:nvSpPr>
        <p:spPr>
          <a:xfrm>
            <a:off x="392160" y="2715072"/>
            <a:ext cx="6133147" cy="3249094"/>
          </a:xfrm>
          <a:prstGeom prst="roundRect">
            <a:avLst>
              <a:gd name="adj" fmla="val 4931"/>
            </a:avLst>
          </a:prstGeom>
          <a:solidFill>
            <a:srgbClr val="E9E1E4"/>
          </a:solidFill>
          <a:ln w="12700">
            <a:miter lim="400000"/>
          </a:ln>
        </p:spPr>
        <p:txBody>
          <a:bodyPr lIns="0" tIns="0" rIns="0" bIns="0" anchor="ctr"/>
          <a:lstStyle/>
          <a:p>
            <a:pPr>
              <a:defRPr>
                <a:latin typeface="+mj-lt"/>
                <a:ea typeface="+mj-ea"/>
                <a:cs typeface="+mj-cs"/>
                <a:sym typeface="Arial"/>
              </a:defRPr>
            </a:pPr>
            <a:endParaRPr/>
          </a:p>
        </p:txBody>
      </p:sp>
      <p:sp>
        <p:nvSpPr>
          <p:cNvPr id="312" name="Círculo"/>
          <p:cNvSpPr/>
          <p:nvPr/>
        </p:nvSpPr>
        <p:spPr>
          <a:xfrm>
            <a:off x="5088508" y="2178868"/>
            <a:ext cx="4530967" cy="4530968"/>
          </a:xfrm>
          <a:prstGeom prst="ellipse">
            <a:avLst/>
          </a:prstGeom>
          <a:solidFill>
            <a:srgbClr val="FFFFFF"/>
          </a:solidFill>
          <a:ln w="12700">
            <a:miter lim="400000"/>
          </a:ln>
        </p:spPr>
        <p:txBody>
          <a:bodyPr lIns="0" tIns="0" rIns="0" bIns="0"/>
          <a:lstStyle/>
          <a:p>
            <a:pPr algn="ctr">
              <a:defRPr>
                <a:solidFill>
                  <a:srgbClr val="FFFFFF"/>
                </a:solidFill>
                <a:latin typeface="+mj-lt"/>
                <a:ea typeface="+mj-ea"/>
                <a:cs typeface="+mj-cs"/>
                <a:sym typeface="Arial"/>
              </a:defRPr>
            </a:pPr>
            <a:endParaRPr/>
          </a:p>
        </p:txBody>
      </p:sp>
      <p:sp>
        <p:nvSpPr>
          <p:cNvPr id="313" name="Probar las baterías para determinar si son reutilizables.…"/>
          <p:cNvSpPr txBox="1"/>
          <p:nvPr/>
        </p:nvSpPr>
        <p:spPr>
          <a:xfrm>
            <a:off x="622082" y="2963929"/>
            <a:ext cx="4537110" cy="1350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15000"/>
              </a:lnSpc>
              <a:defRPr sz="1600" b="1">
                <a:solidFill>
                  <a:srgbClr val="741B47"/>
                </a:solidFill>
                <a:latin typeface="Calibri"/>
                <a:ea typeface="Calibri"/>
                <a:cs typeface="Calibri"/>
                <a:sym typeface="Calibri"/>
              </a:defRPr>
            </a:pPr>
            <a:r>
              <a:t>Cuando hay entrada de movimiento, pero no existe un elemento en reacción (salida de movimiento), se esta en punto muerto (neutro).</a:t>
            </a:r>
          </a:p>
          <a:p>
            <a:pPr marL="160420" indent="-160420">
              <a:lnSpc>
                <a:spcPct val="115000"/>
              </a:lnSpc>
              <a:buSzPct val="100000"/>
              <a:buChar char="•"/>
              <a:defRPr sz="1600">
                <a:solidFill>
                  <a:srgbClr val="741B47"/>
                </a:solidFill>
                <a:latin typeface="Calibri"/>
                <a:ea typeface="Calibri"/>
                <a:cs typeface="Calibri"/>
                <a:sym typeface="Calibri"/>
              </a:defRPr>
            </a:pPr>
            <a:endParaRPr/>
          </a:p>
          <a:p>
            <a:pPr marL="160420" indent="-160420">
              <a:lnSpc>
                <a:spcPct val="115000"/>
              </a:lnSpc>
              <a:buSzPct val="100000"/>
              <a:buChar char="•"/>
              <a:defRPr sz="1600">
                <a:solidFill>
                  <a:srgbClr val="741B47"/>
                </a:solidFill>
                <a:latin typeface="Calibri"/>
                <a:ea typeface="Calibri"/>
                <a:cs typeface="Calibri"/>
                <a:sym typeface="Calibri"/>
              </a:defRPr>
            </a:pPr>
            <a:r>
              <a:t>Entrada del movimiento: Planetario.</a:t>
            </a:r>
          </a:p>
        </p:txBody>
      </p:sp>
      <p:sp>
        <p:nvSpPr>
          <p:cNvPr id="314" name="Google Shape;173;p6"/>
          <p:cNvSpPr txBox="1"/>
          <p:nvPr/>
        </p:nvSpPr>
        <p:spPr>
          <a:xfrm>
            <a:off x="382497" y="1261273"/>
            <a:ext cx="8950506"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REGLA DE PUNTO MUERTO </a:t>
            </a:r>
            <a:r>
              <a:rPr b="0">
                <a:solidFill>
                  <a:srgbClr val="FF0000"/>
                </a:solidFill>
              </a:rPr>
              <a:t>(NEUTRO)</a:t>
            </a:r>
          </a:p>
        </p:txBody>
      </p:sp>
      <p:pic>
        <p:nvPicPr>
          <p:cNvPr id="315" name="Imagen 11" descr="Imagen 11"/>
          <p:cNvPicPr>
            <a:picLocks noChangeAspect="1"/>
          </p:cNvPicPr>
          <p:nvPr/>
        </p:nvPicPr>
        <p:blipFill>
          <a:blip r:embed="rId2">
            <a:extLst/>
          </a:blip>
          <a:stretch>
            <a:fillRect/>
          </a:stretch>
        </p:blipFill>
        <p:spPr>
          <a:xfrm>
            <a:off x="5697544" y="2881974"/>
            <a:ext cx="3312896" cy="3124757"/>
          </a:xfrm>
          <a:prstGeom prst="rect">
            <a:avLst/>
          </a:prstGeom>
          <a:ln w="12700">
            <a:miter lim="400000"/>
          </a:ln>
        </p:spPr>
      </p:pic>
      <p:sp>
        <p:nvSpPr>
          <p:cNvPr id="316" name="Probar las baterías para determinar si son reutilizables.…"/>
          <p:cNvSpPr txBox="1"/>
          <p:nvPr/>
        </p:nvSpPr>
        <p:spPr>
          <a:xfrm>
            <a:off x="622082" y="4556291"/>
            <a:ext cx="4393812" cy="494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Salida del movimiento: Porta satélite (se encuentra inmóvil por la acción del peso del vehículo).</a:t>
            </a:r>
          </a:p>
        </p:txBody>
      </p:sp>
      <p:sp>
        <p:nvSpPr>
          <p:cNvPr id="317" name="Probar las baterías para determinar si son reutilizables.…"/>
          <p:cNvSpPr txBox="1"/>
          <p:nvPr/>
        </p:nvSpPr>
        <p:spPr>
          <a:xfrm>
            <a:off x="622082" y="5269130"/>
            <a:ext cx="4393812" cy="20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Elemento en reacción: No hay.</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15</a:t>
            </a:fld>
            <a:endParaRPr lang="es-CL"/>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Rectángulo redondeado"/>
          <p:cNvSpPr/>
          <p:nvPr/>
        </p:nvSpPr>
        <p:spPr>
          <a:xfrm>
            <a:off x="247258" y="2888890"/>
            <a:ext cx="5928548" cy="3071570"/>
          </a:xfrm>
          <a:prstGeom prst="roundRect">
            <a:avLst>
              <a:gd name="adj" fmla="val 8489"/>
            </a:avLst>
          </a:prstGeom>
          <a:solidFill>
            <a:srgbClr val="EEEEEE"/>
          </a:solidFill>
          <a:ln w="12700">
            <a:miter lim="400000"/>
          </a:ln>
        </p:spPr>
        <p:txBody>
          <a:bodyPr lIns="0" tIns="0" rIns="0" bIns="0" anchor="ctr"/>
          <a:lstStyle/>
          <a:p>
            <a:pPr algn="ctr">
              <a:defRPr>
                <a:solidFill>
                  <a:srgbClr val="FFFFFF"/>
                </a:solidFill>
              </a:defRPr>
            </a:pPr>
            <a:endParaRPr/>
          </a:p>
        </p:txBody>
      </p:sp>
      <p:sp>
        <p:nvSpPr>
          <p:cNvPr id="320" name="Círculo"/>
          <p:cNvSpPr/>
          <p:nvPr/>
        </p:nvSpPr>
        <p:spPr>
          <a:xfrm>
            <a:off x="5185468" y="2227306"/>
            <a:ext cx="4530968" cy="4530968"/>
          </a:xfrm>
          <a:prstGeom prst="ellipse">
            <a:avLst/>
          </a:prstGeom>
          <a:solidFill>
            <a:srgbClr val="FFFFFF"/>
          </a:solidFill>
          <a:ln w="12700">
            <a:miter lim="400000"/>
          </a:ln>
        </p:spPr>
        <p:txBody>
          <a:bodyPr lIns="0" tIns="0" rIns="0" bIns="0"/>
          <a:lstStyle/>
          <a:p>
            <a:pPr algn="ctr">
              <a:defRPr>
                <a:solidFill>
                  <a:srgbClr val="FFFFFF"/>
                </a:solidFill>
                <a:latin typeface="+mj-lt"/>
                <a:ea typeface="+mj-ea"/>
                <a:cs typeface="+mj-cs"/>
                <a:sym typeface="Arial"/>
              </a:defRPr>
            </a:pPr>
            <a:endParaRPr/>
          </a:p>
        </p:txBody>
      </p:sp>
      <p:sp>
        <p:nvSpPr>
          <p:cNvPr id="321" name="Google Shape;173;p6"/>
          <p:cNvSpPr txBox="1"/>
          <p:nvPr/>
        </p:nvSpPr>
        <p:spPr>
          <a:xfrm>
            <a:off x="382497" y="1261273"/>
            <a:ext cx="8950506"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REGLA DE </a:t>
            </a:r>
            <a:r>
              <a:rPr b="0">
                <a:solidFill>
                  <a:srgbClr val="FF0000"/>
                </a:solidFill>
              </a:rPr>
              <a:t>DESMULTIPLICACIÓN</a:t>
            </a:r>
          </a:p>
        </p:txBody>
      </p:sp>
      <p:pic>
        <p:nvPicPr>
          <p:cNvPr id="322" name="Imagen 11" descr="Imagen 11"/>
          <p:cNvPicPr>
            <a:picLocks noChangeAspect="1"/>
          </p:cNvPicPr>
          <p:nvPr/>
        </p:nvPicPr>
        <p:blipFill>
          <a:blip r:embed="rId2">
            <a:extLst/>
          </a:blip>
          <a:stretch>
            <a:fillRect/>
          </a:stretch>
        </p:blipFill>
        <p:spPr>
          <a:xfrm>
            <a:off x="5889690" y="3098945"/>
            <a:ext cx="3122523" cy="2945195"/>
          </a:xfrm>
          <a:prstGeom prst="rect">
            <a:avLst/>
          </a:prstGeom>
          <a:ln w="12700">
            <a:miter lim="400000"/>
          </a:ln>
        </p:spPr>
      </p:pic>
      <p:sp>
        <p:nvSpPr>
          <p:cNvPr id="323" name="Rectángulo 6"/>
          <p:cNvSpPr txBox="1"/>
          <p:nvPr/>
        </p:nvSpPr>
        <p:spPr>
          <a:xfrm>
            <a:off x="479749" y="1736062"/>
            <a:ext cx="1487041"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1800" b="1">
                <a:solidFill>
                  <a:srgbClr val="741B47"/>
                </a:solidFill>
                <a:latin typeface="Calibri"/>
                <a:ea typeface="Calibri"/>
                <a:cs typeface="Calibri"/>
                <a:sym typeface="Calibri"/>
              </a:defRPr>
            </a:lvl1pPr>
          </a:lstStyle>
          <a:p>
            <a:r>
              <a:t>CASO 1:</a:t>
            </a:r>
          </a:p>
        </p:txBody>
      </p:sp>
      <p:sp>
        <p:nvSpPr>
          <p:cNvPr id="324" name="Rectángulo 7"/>
          <p:cNvSpPr txBox="1"/>
          <p:nvPr/>
        </p:nvSpPr>
        <p:spPr>
          <a:xfrm>
            <a:off x="549959" y="3232494"/>
            <a:ext cx="4843429" cy="625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800" b="1">
                <a:solidFill>
                  <a:srgbClr val="741B47"/>
                </a:solidFill>
                <a:latin typeface="Calibri"/>
                <a:ea typeface="Calibri"/>
                <a:cs typeface="Calibri"/>
                <a:sym typeface="Calibri"/>
              </a:defRPr>
            </a:lvl1pPr>
          </a:lstStyle>
          <a:p>
            <a:r>
              <a:t>Si hay elemento de reacción y  la salida es por el porta satélites, se obtiene desmultiplicación.</a:t>
            </a:r>
          </a:p>
        </p:txBody>
      </p:sp>
      <p:sp>
        <p:nvSpPr>
          <p:cNvPr id="325" name="6 Rectángulo"/>
          <p:cNvSpPr txBox="1"/>
          <p:nvPr/>
        </p:nvSpPr>
        <p:spPr>
          <a:xfrm>
            <a:off x="590290" y="4085294"/>
            <a:ext cx="374441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Entrada del movimiento: Planetario.</a:t>
            </a:r>
          </a:p>
        </p:txBody>
      </p:sp>
      <p:sp>
        <p:nvSpPr>
          <p:cNvPr id="326" name="7 Rectángulo"/>
          <p:cNvSpPr txBox="1"/>
          <p:nvPr/>
        </p:nvSpPr>
        <p:spPr>
          <a:xfrm>
            <a:off x="561660" y="4478215"/>
            <a:ext cx="3487470"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Salida del movimiento: Porta satélites.</a:t>
            </a:r>
          </a:p>
        </p:txBody>
      </p:sp>
      <p:sp>
        <p:nvSpPr>
          <p:cNvPr id="327" name="7 Rectángulo"/>
          <p:cNvSpPr txBox="1"/>
          <p:nvPr/>
        </p:nvSpPr>
        <p:spPr>
          <a:xfrm>
            <a:off x="565470" y="4870939"/>
            <a:ext cx="2848182" cy="300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Salida del movimiento: Corona.</a:t>
            </a:r>
          </a:p>
        </p:txBody>
      </p:sp>
      <p:sp>
        <p:nvSpPr>
          <p:cNvPr id="328" name="Desmultiplicación Máxima: 3 : 1 aprox."/>
          <p:cNvSpPr txBox="1"/>
          <p:nvPr/>
        </p:nvSpPr>
        <p:spPr>
          <a:xfrm>
            <a:off x="618494" y="5407702"/>
            <a:ext cx="3198814" cy="20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1600">
                <a:solidFill>
                  <a:srgbClr val="FF0000"/>
                </a:solidFill>
                <a:latin typeface="Calibri"/>
                <a:ea typeface="Calibri"/>
                <a:cs typeface="Calibri"/>
                <a:sym typeface="Calibri"/>
              </a:defRPr>
            </a:lvl1pPr>
          </a:lstStyle>
          <a:p>
            <a:r>
              <a:t>Desmultiplicación Máxima: 3 : 1 aprox.</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16</a:t>
            </a:fld>
            <a:endParaRPr lang="es-CL"/>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Rectángulo redondeado"/>
          <p:cNvSpPr/>
          <p:nvPr/>
        </p:nvSpPr>
        <p:spPr>
          <a:xfrm>
            <a:off x="247258" y="2888890"/>
            <a:ext cx="5928548" cy="3071570"/>
          </a:xfrm>
          <a:prstGeom prst="roundRect">
            <a:avLst>
              <a:gd name="adj" fmla="val 8489"/>
            </a:avLst>
          </a:prstGeom>
          <a:solidFill>
            <a:srgbClr val="E9E1E4"/>
          </a:solidFill>
          <a:ln w="12700">
            <a:miter lim="400000"/>
          </a:ln>
        </p:spPr>
        <p:txBody>
          <a:bodyPr lIns="0" tIns="0" rIns="0" bIns="0" anchor="ctr"/>
          <a:lstStyle/>
          <a:p>
            <a:pPr>
              <a:defRPr>
                <a:latin typeface="+mj-lt"/>
                <a:ea typeface="+mj-ea"/>
                <a:cs typeface="+mj-cs"/>
                <a:sym typeface="Arial"/>
              </a:defRPr>
            </a:pPr>
            <a:endParaRPr/>
          </a:p>
        </p:txBody>
      </p:sp>
      <p:sp>
        <p:nvSpPr>
          <p:cNvPr id="331" name="Círculo"/>
          <p:cNvSpPr/>
          <p:nvPr/>
        </p:nvSpPr>
        <p:spPr>
          <a:xfrm>
            <a:off x="5185468" y="2227306"/>
            <a:ext cx="4530968" cy="4530968"/>
          </a:xfrm>
          <a:prstGeom prst="ellipse">
            <a:avLst/>
          </a:prstGeom>
          <a:solidFill>
            <a:srgbClr val="FFFFFF"/>
          </a:solidFill>
          <a:ln w="12700">
            <a:miter lim="400000"/>
          </a:ln>
        </p:spPr>
        <p:txBody>
          <a:bodyPr lIns="0" tIns="0" rIns="0" bIns="0"/>
          <a:lstStyle/>
          <a:p>
            <a:pPr algn="ctr">
              <a:defRPr>
                <a:solidFill>
                  <a:srgbClr val="FFFFFF"/>
                </a:solidFill>
                <a:latin typeface="+mj-lt"/>
                <a:ea typeface="+mj-ea"/>
                <a:cs typeface="+mj-cs"/>
                <a:sym typeface="Arial"/>
              </a:defRPr>
            </a:pPr>
            <a:endParaRPr/>
          </a:p>
        </p:txBody>
      </p:sp>
      <p:sp>
        <p:nvSpPr>
          <p:cNvPr id="332" name="Google Shape;173;p6"/>
          <p:cNvSpPr txBox="1"/>
          <p:nvPr/>
        </p:nvSpPr>
        <p:spPr>
          <a:xfrm>
            <a:off x="382497" y="1261273"/>
            <a:ext cx="8950506"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REGLA DE </a:t>
            </a:r>
            <a:r>
              <a:rPr b="0">
                <a:solidFill>
                  <a:srgbClr val="FF0000"/>
                </a:solidFill>
              </a:rPr>
              <a:t>DESMULTIPLICACIÓN</a:t>
            </a:r>
          </a:p>
        </p:txBody>
      </p:sp>
      <p:pic>
        <p:nvPicPr>
          <p:cNvPr id="333" name="Imagen 11" descr="Imagen 11"/>
          <p:cNvPicPr>
            <a:picLocks noChangeAspect="1"/>
          </p:cNvPicPr>
          <p:nvPr/>
        </p:nvPicPr>
        <p:blipFill>
          <a:blip r:embed="rId2">
            <a:extLst/>
          </a:blip>
          <a:stretch>
            <a:fillRect/>
          </a:stretch>
        </p:blipFill>
        <p:spPr>
          <a:xfrm>
            <a:off x="5889690" y="3098945"/>
            <a:ext cx="3122523" cy="2945195"/>
          </a:xfrm>
          <a:prstGeom prst="rect">
            <a:avLst/>
          </a:prstGeom>
          <a:ln w="12700">
            <a:miter lim="400000"/>
          </a:ln>
        </p:spPr>
      </p:pic>
      <p:sp>
        <p:nvSpPr>
          <p:cNvPr id="334" name="Rectángulo 6"/>
          <p:cNvSpPr txBox="1"/>
          <p:nvPr/>
        </p:nvSpPr>
        <p:spPr>
          <a:xfrm>
            <a:off x="479749" y="1736062"/>
            <a:ext cx="1487041"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1800" b="1">
                <a:solidFill>
                  <a:srgbClr val="741B47"/>
                </a:solidFill>
                <a:latin typeface="Calibri"/>
                <a:ea typeface="Calibri"/>
                <a:cs typeface="Calibri"/>
                <a:sym typeface="Calibri"/>
              </a:defRPr>
            </a:lvl1pPr>
          </a:lstStyle>
          <a:p>
            <a:r>
              <a:t>CASO 2:</a:t>
            </a:r>
          </a:p>
        </p:txBody>
      </p:sp>
      <p:sp>
        <p:nvSpPr>
          <p:cNvPr id="335" name="Rectángulo 7"/>
          <p:cNvSpPr txBox="1"/>
          <p:nvPr/>
        </p:nvSpPr>
        <p:spPr>
          <a:xfrm>
            <a:off x="549959" y="3224135"/>
            <a:ext cx="4843429" cy="625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800" b="1">
                <a:solidFill>
                  <a:srgbClr val="741B47"/>
                </a:solidFill>
                <a:latin typeface="Calibri"/>
                <a:ea typeface="Calibri"/>
                <a:cs typeface="Calibri"/>
                <a:sym typeface="Calibri"/>
              </a:defRPr>
            </a:lvl1pPr>
          </a:lstStyle>
          <a:p>
            <a:r>
              <a:t>Si hay elemento de reacción y  la salida es por el porta satélites, se obtiene desmultiplicación.</a:t>
            </a:r>
          </a:p>
        </p:txBody>
      </p:sp>
      <p:sp>
        <p:nvSpPr>
          <p:cNvPr id="336" name="6 Rectángulo"/>
          <p:cNvSpPr txBox="1"/>
          <p:nvPr/>
        </p:nvSpPr>
        <p:spPr>
          <a:xfrm>
            <a:off x="590290" y="4085294"/>
            <a:ext cx="374441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Entrada del movimiento: Corona.</a:t>
            </a:r>
          </a:p>
        </p:txBody>
      </p:sp>
      <p:sp>
        <p:nvSpPr>
          <p:cNvPr id="337" name="7 Rectángulo"/>
          <p:cNvSpPr txBox="1"/>
          <p:nvPr/>
        </p:nvSpPr>
        <p:spPr>
          <a:xfrm>
            <a:off x="561660" y="4478215"/>
            <a:ext cx="3487470"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Salida del movimiento: Porta satélites.</a:t>
            </a:r>
          </a:p>
        </p:txBody>
      </p:sp>
      <p:sp>
        <p:nvSpPr>
          <p:cNvPr id="338" name="7 Rectángulo"/>
          <p:cNvSpPr txBox="1"/>
          <p:nvPr/>
        </p:nvSpPr>
        <p:spPr>
          <a:xfrm>
            <a:off x="565470" y="4870939"/>
            <a:ext cx="3479849" cy="300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Salida del movimiento: Planetario.</a:t>
            </a:r>
          </a:p>
        </p:txBody>
      </p:sp>
      <p:sp>
        <p:nvSpPr>
          <p:cNvPr id="339" name="Desmultiplicación Máxima: 1.5 : 1 aprox."/>
          <p:cNvSpPr txBox="1"/>
          <p:nvPr/>
        </p:nvSpPr>
        <p:spPr>
          <a:xfrm>
            <a:off x="618494" y="5407702"/>
            <a:ext cx="3353099" cy="20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1600">
                <a:solidFill>
                  <a:srgbClr val="FF0000"/>
                </a:solidFill>
                <a:latin typeface="Calibri"/>
                <a:ea typeface="Calibri"/>
                <a:cs typeface="Calibri"/>
                <a:sym typeface="Calibri"/>
              </a:defRPr>
            </a:lvl1pPr>
          </a:lstStyle>
          <a:p>
            <a:r>
              <a:t>Desmultiplicación Máxima: 1.5 : 1 aprox.</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17</a:t>
            </a:fld>
            <a:endParaRPr lang="es-CL"/>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Rectángulo redondeado"/>
          <p:cNvSpPr/>
          <p:nvPr/>
        </p:nvSpPr>
        <p:spPr>
          <a:xfrm>
            <a:off x="2219907" y="2412380"/>
            <a:ext cx="6937610" cy="4118210"/>
          </a:xfrm>
          <a:prstGeom prst="roundRect">
            <a:avLst>
              <a:gd name="adj" fmla="val 6488"/>
            </a:avLst>
          </a:prstGeom>
          <a:solidFill>
            <a:srgbClr val="EEEEEE"/>
          </a:solidFill>
          <a:ln w="12700">
            <a:miter lim="400000"/>
          </a:ln>
        </p:spPr>
        <p:txBody>
          <a:bodyPr lIns="0" tIns="0" rIns="0" bIns="0" anchor="ctr"/>
          <a:lstStyle/>
          <a:p>
            <a:pPr algn="ctr">
              <a:defRPr>
                <a:solidFill>
                  <a:srgbClr val="FFFFFF"/>
                </a:solidFill>
              </a:defRPr>
            </a:pPr>
            <a:endParaRPr/>
          </a:p>
        </p:txBody>
      </p:sp>
      <p:sp>
        <p:nvSpPr>
          <p:cNvPr id="342" name="Círculo"/>
          <p:cNvSpPr/>
          <p:nvPr/>
        </p:nvSpPr>
        <p:spPr>
          <a:xfrm>
            <a:off x="-80604" y="2288929"/>
            <a:ext cx="4599817" cy="4599816"/>
          </a:xfrm>
          <a:prstGeom prst="ellipse">
            <a:avLst/>
          </a:prstGeom>
          <a:solidFill>
            <a:srgbClr val="FFFFFF"/>
          </a:solidFill>
          <a:ln w="12700">
            <a:miter lim="400000"/>
          </a:ln>
        </p:spPr>
        <p:txBody>
          <a:bodyPr lIns="0" tIns="0" rIns="0" bIns="0"/>
          <a:lstStyle/>
          <a:p>
            <a:pPr algn="ctr">
              <a:defRPr>
                <a:solidFill>
                  <a:srgbClr val="FFFFFF"/>
                </a:solidFill>
                <a:latin typeface="+mj-lt"/>
                <a:ea typeface="+mj-ea"/>
                <a:cs typeface="+mj-cs"/>
                <a:sym typeface="Arial"/>
              </a:defRPr>
            </a:pPr>
            <a:endParaRPr/>
          </a:p>
        </p:txBody>
      </p:sp>
      <p:sp>
        <p:nvSpPr>
          <p:cNvPr id="343" name="Google Shape;173;p6"/>
          <p:cNvSpPr txBox="1"/>
          <p:nvPr/>
        </p:nvSpPr>
        <p:spPr>
          <a:xfrm>
            <a:off x="382497" y="1261273"/>
            <a:ext cx="8950506"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REGLA DE TRANSMISIÓN </a:t>
            </a:r>
            <a:r>
              <a:rPr b="0">
                <a:solidFill>
                  <a:srgbClr val="FF0000"/>
                </a:solidFill>
              </a:rPr>
              <a:t>EN DIRECTA</a:t>
            </a:r>
          </a:p>
        </p:txBody>
      </p:sp>
      <p:pic>
        <p:nvPicPr>
          <p:cNvPr id="344" name="Picture 5" descr="Picture 5"/>
          <p:cNvPicPr>
            <a:picLocks noChangeAspect="1"/>
          </p:cNvPicPr>
          <p:nvPr/>
        </p:nvPicPr>
        <p:blipFill>
          <a:blip r:embed="rId2">
            <a:extLst/>
          </a:blip>
          <a:stretch>
            <a:fillRect/>
          </a:stretch>
        </p:blipFill>
        <p:spPr>
          <a:xfrm>
            <a:off x="665996" y="2874219"/>
            <a:ext cx="3024121" cy="3429236"/>
          </a:xfrm>
          <a:prstGeom prst="rect">
            <a:avLst/>
          </a:prstGeom>
          <a:ln w="12700">
            <a:miter lim="400000"/>
          </a:ln>
        </p:spPr>
      </p:pic>
      <p:sp>
        <p:nvSpPr>
          <p:cNvPr id="345"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4787574" y="2735186"/>
            <a:ext cx="4098170" cy="17274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15000"/>
              </a:lnSpc>
              <a:defRPr sz="1600" b="1">
                <a:solidFill>
                  <a:srgbClr val="741B47"/>
                </a:solidFill>
                <a:latin typeface="Calibri"/>
                <a:ea typeface="Calibri"/>
                <a:cs typeface="Calibri"/>
                <a:sym typeface="Calibri"/>
              </a:defRPr>
            </a:lvl1pPr>
          </a:lstStyle>
          <a:p>
            <a:r>
              <a:t>La transmisión directa, se obtiene acoplando o haciendo solidarios a dos elementos del conjunto de engranajes. También puede interpretarse que al impulsar dos elementos a la misma velocidad el efecto que se obtiene a la salida es el mismo que la entrada.</a:t>
            </a:r>
          </a:p>
        </p:txBody>
      </p:sp>
      <p:sp>
        <p:nvSpPr>
          <p:cNvPr id="346" name="6 Rectángulo"/>
          <p:cNvSpPr txBox="1"/>
          <p:nvPr/>
        </p:nvSpPr>
        <p:spPr>
          <a:xfrm>
            <a:off x="4787574" y="4565540"/>
            <a:ext cx="4053936"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Entrada del movimiento: Corona y Planetario.</a:t>
            </a:r>
          </a:p>
        </p:txBody>
      </p:sp>
      <p:sp>
        <p:nvSpPr>
          <p:cNvPr id="347" name="7 Rectángulo"/>
          <p:cNvSpPr txBox="1"/>
          <p:nvPr/>
        </p:nvSpPr>
        <p:spPr>
          <a:xfrm>
            <a:off x="4787574" y="5020464"/>
            <a:ext cx="3898771"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Salida del movimiento: Porta satélites.</a:t>
            </a:r>
          </a:p>
        </p:txBody>
      </p:sp>
      <p:sp>
        <p:nvSpPr>
          <p:cNvPr id="348" name="7 Rectángulo"/>
          <p:cNvSpPr txBox="1"/>
          <p:nvPr/>
        </p:nvSpPr>
        <p:spPr>
          <a:xfrm>
            <a:off x="4787574" y="5620882"/>
            <a:ext cx="3788282"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Elemento en Reacción: No Hay.</a:t>
            </a:r>
          </a:p>
        </p:txBody>
      </p:sp>
      <p:sp>
        <p:nvSpPr>
          <p:cNvPr id="349" name="7 Rectángulo"/>
          <p:cNvSpPr/>
          <p:nvPr/>
        </p:nvSpPr>
        <p:spPr>
          <a:xfrm>
            <a:off x="4991101" y="6065064"/>
            <a:ext cx="1264788" cy="20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FF0000"/>
                </a:solidFill>
                <a:latin typeface="Calibri"/>
                <a:ea typeface="Calibri"/>
                <a:cs typeface="Calibri"/>
                <a:sym typeface="Calibri"/>
              </a:defRPr>
            </a:lvl1pPr>
          </a:lstStyle>
          <a:p>
            <a:r>
              <a:t>Directa: 1 : 1</a:t>
            </a:r>
          </a:p>
        </p:txBody>
      </p:sp>
      <p:sp>
        <p:nvSpPr>
          <p:cNvPr id="350" name="Línea"/>
          <p:cNvSpPr/>
          <p:nvPr/>
        </p:nvSpPr>
        <p:spPr>
          <a:xfrm>
            <a:off x="1119167" y="2647000"/>
            <a:ext cx="2121952" cy="699058"/>
          </a:xfrm>
          <a:custGeom>
            <a:avLst/>
            <a:gdLst/>
            <a:ahLst/>
            <a:cxnLst>
              <a:cxn ang="0">
                <a:pos x="wd2" y="hd2"/>
              </a:cxn>
              <a:cxn ang="5400000">
                <a:pos x="wd2" y="hd2"/>
              </a:cxn>
              <a:cxn ang="10800000">
                <a:pos x="wd2" y="hd2"/>
              </a:cxn>
              <a:cxn ang="16200000">
                <a:pos x="wd2" y="hd2"/>
              </a:cxn>
            </a:cxnLst>
            <a:rect l="0" t="0" r="r" b="b"/>
            <a:pathLst>
              <a:path w="21600" h="16813" extrusionOk="0">
                <a:moveTo>
                  <a:pt x="0" y="8255"/>
                </a:moveTo>
                <a:cubicBezTo>
                  <a:pt x="6328" y="-4787"/>
                  <a:pt x="16040" y="-2045"/>
                  <a:pt x="20890" y="14152"/>
                </a:cubicBezTo>
                <a:cubicBezTo>
                  <a:pt x="21146" y="15009"/>
                  <a:pt x="21383" y="15897"/>
                  <a:pt x="21600" y="16813"/>
                </a:cubicBezTo>
              </a:path>
            </a:pathLst>
          </a:custGeom>
          <a:ln w="12700">
            <a:solidFill>
              <a:srgbClr val="FF0000"/>
            </a:solidFill>
            <a:tailEnd type="triangle"/>
          </a:ln>
        </p:spPr>
        <p:txBody>
          <a:bodyPr lIns="45718" tIns="45718" rIns="45718" bIns="45718"/>
          <a:lstStyle/>
          <a:p>
            <a:endParaRPr/>
          </a:p>
        </p:txBody>
      </p:sp>
      <p:sp>
        <p:nvSpPr>
          <p:cNvPr id="351" name="Línea"/>
          <p:cNvSpPr/>
          <p:nvPr/>
        </p:nvSpPr>
        <p:spPr>
          <a:xfrm rot="10800000">
            <a:off x="931943" y="5712800"/>
            <a:ext cx="2121952" cy="699058"/>
          </a:xfrm>
          <a:custGeom>
            <a:avLst/>
            <a:gdLst/>
            <a:ahLst/>
            <a:cxnLst>
              <a:cxn ang="0">
                <a:pos x="wd2" y="hd2"/>
              </a:cxn>
              <a:cxn ang="5400000">
                <a:pos x="wd2" y="hd2"/>
              </a:cxn>
              <a:cxn ang="10800000">
                <a:pos x="wd2" y="hd2"/>
              </a:cxn>
              <a:cxn ang="16200000">
                <a:pos x="wd2" y="hd2"/>
              </a:cxn>
            </a:cxnLst>
            <a:rect l="0" t="0" r="r" b="b"/>
            <a:pathLst>
              <a:path w="21600" h="16813" extrusionOk="0">
                <a:moveTo>
                  <a:pt x="0" y="8255"/>
                </a:moveTo>
                <a:cubicBezTo>
                  <a:pt x="6328" y="-4787"/>
                  <a:pt x="16040" y="-2045"/>
                  <a:pt x="20890" y="14152"/>
                </a:cubicBezTo>
                <a:cubicBezTo>
                  <a:pt x="21146" y="15009"/>
                  <a:pt x="21383" y="15897"/>
                  <a:pt x="21600" y="16813"/>
                </a:cubicBezTo>
              </a:path>
            </a:pathLst>
          </a:custGeom>
          <a:ln w="12700">
            <a:solidFill>
              <a:srgbClr val="FF0000"/>
            </a:solidFill>
            <a:tailEnd type="triangle"/>
          </a:ln>
        </p:spPr>
        <p:txBody>
          <a:bodyPr lIns="45718" tIns="45718" rIns="45718" bIns="45718"/>
          <a:lstStyle/>
          <a:p>
            <a:endParaRP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18</a:t>
            </a:fld>
            <a:endParaRPr lang="es-CL"/>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Rectángulo redondeado"/>
          <p:cNvSpPr/>
          <p:nvPr/>
        </p:nvSpPr>
        <p:spPr>
          <a:xfrm>
            <a:off x="359561" y="2964777"/>
            <a:ext cx="6466864" cy="2945196"/>
          </a:xfrm>
          <a:prstGeom prst="roundRect">
            <a:avLst>
              <a:gd name="adj" fmla="val 8854"/>
            </a:avLst>
          </a:prstGeom>
          <a:solidFill>
            <a:srgbClr val="E9E1E4"/>
          </a:solidFill>
          <a:ln w="12700">
            <a:miter lim="400000"/>
          </a:ln>
        </p:spPr>
        <p:txBody>
          <a:bodyPr lIns="0" tIns="0" rIns="0" bIns="0" anchor="ctr"/>
          <a:lstStyle/>
          <a:p>
            <a:pPr>
              <a:defRPr>
                <a:latin typeface="+mj-lt"/>
                <a:ea typeface="+mj-ea"/>
                <a:cs typeface="+mj-cs"/>
                <a:sym typeface="Arial"/>
              </a:defRPr>
            </a:pPr>
            <a:endParaRPr/>
          </a:p>
        </p:txBody>
      </p:sp>
      <p:sp>
        <p:nvSpPr>
          <p:cNvPr id="354" name="Círculo"/>
          <p:cNvSpPr/>
          <p:nvPr/>
        </p:nvSpPr>
        <p:spPr>
          <a:xfrm>
            <a:off x="5274368" y="2227306"/>
            <a:ext cx="4530968" cy="4530968"/>
          </a:xfrm>
          <a:prstGeom prst="ellipse">
            <a:avLst/>
          </a:prstGeom>
          <a:solidFill>
            <a:srgbClr val="FFFFFF"/>
          </a:solidFill>
          <a:ln w="12700">
            <a:miter lim="400000"/>
          </a:ln>
        </p:spPr>
        <p:txBody>
          <a:bodyPr lIns="0" tIns="0" rIns="0" bIns="0"/>
          <a:lstStyle/>
          <a:p>
            <a:pPr algn="ctr">
              <a:defRPr>
                <a:solidFill>
                  <a:srgbClr val="FFFFFF"/>
                </a:solidFill>
                <a:latin typeface="+mj-lt"/>
                <a:ea typeface="+mj-ea"/>
                <a:cs typeface="+mj-cs"/>
                <a:sym typeface="Arial"/>
              </a:defRPr>
            </a:pPr>
            <a:endParaRPr/>
          </a:p>
        </p:txBody>
      </p:sp>
      <p:sp>
        <p:nvSpPr>
          <p:cNvPr id="355" name="Google Shape;173;p6"/>
          <p:cNvSpPr txBox="1"/>
          <p:nvPr/>
        </p:nvSpPr>
        <p:spPr>
          <a:xfrm>
            <a:off x="382497" y="1261273"/>
            <a:ext cx="8950506"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REGLA DE </a:t>
            </a:r>
            <a:r>
              <a:rPr b="0">
                <a:solidFill>
                  <a:srgbClr val="FF0000"/>
                </a:solidFill>
              </a:rPr>
              <a:t>RETROCESO</a:t>
            </a:r>
          </a:p>
        </p:txBody>
      </p:sp>
      <p:pic>
        <p:nvPicPr>
          <p:cNvPr id="356" name="Imagen 11" descr="Imagen 11"/>
          <p:cNvPicPr>
            <a:picLocks noChangeAspect="1"/>
          </p:cNvPicPr>
          <p:nvPr/>
        </p:nvPicPr>
        <p:blipFill>
          <a:blip r:embed="rId2">
            <a:extLst/>
          </a:blip>
          <a:stretch>
            <a:fillRect/>
          </a:stretch>
        </p:blipFill>
        <p:spPr>
          <a:xfrm>
            <a:off x="5890950" y="2952077"/>
            <a:ext cx="3122523" cy="2945196"/>
          </a:xfrm>
          <a:prstGeom prst="rect">
            <a:avLst/>
          </a:prstGeom>
          <a:ln w="12700">
            <a:miter lim="400000"/>
          </a:ln>
        </p:spPr>
      </p:pic>
      <p:sp>
        <p:nvSpPr>
          <p:cNvPr id="357" name="Rectángulo 6"/>
          <p:cNvSpPr txBox="1"/>
          <p:nvPr/>
        </p:nvSpPr>
        <p:spPr>
          <a:xfrm>
            <a:off x="432943" y="1707805"/>
            <a:ext cx="1487041"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1800" b="1">
                <a:solidFill>
                  <a:srgbClr val="741B47"/>
                </a:solidFill>
                <a:latin typeface="Calibri"/>
                <a:ea typeface="Calibri"/>
                <a:cs typeface="Calibri"/>
                <a:sym typeface="Calibri"/>
              </a:defRPr>
            </a:lvl1pPr>
          </a:lstStyle>
          <a:p>
            <a:r>
              <a:t>CASO 1:</a:t>
            </a:r>
          </a:p>
        </p:txBody>
      </p:sp>
      <p:sp>
        <p:nvSpPr>
          <p:cNvPr id="358" name="Rectángulo 7"/>
          <p:cNvSpPr txBox="1"/>
          <p:nvPr/>
        </p:nvSpPr>
        <p:spPr>
          <a:xfrm>
            <a:off x="814381" y="3120769"/>
            <a:ext cx="4558114" cy="871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15000"/>
              </a:lnSpc>
              <a:defRPr sz="1600" b="1">
                <a:solidFill>
                  <a:srgbClr val="741B47"/>
                </a:solidFill>
                <a:latin typeface="Calibri"/>
                <a:ea typeface="Calibri"/>
                <a:cs typeface="Calibri"/>
                <a:sym typeface="Calibri"/>
              </a:defRPr>
            </a:lvl1pPr>
          </a:lstStyle>
          <a:p>
            <a:r>
              <a:t>Cuando se impide el giro del Porta Satélites, pero no el giro de los Satélites, se obtiene inversión del movimiento (solo en Juego de Planetarios Simples). </a:t>
            </a:r>
          </a:p>
        </p:txBody>
      </p:sp>
      <p:sp>
        <p:nvSpPr>
          <p:cNvPr id="359" name="6 Rectángulo"/>
          <p:cNvSpPr txBox="1"/>
          <p:nvPr/>
        </p:nvSpPr>
        <p:spPr>
          <a:xfrm>
            <a:off x="814381" y="4195751"/>
            <a:ext cx="374441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Entrada del movimiento: Planetario.</a:t>
            </a:r>
          </a:p>
        </p:txBody>
      </p:sp>
      <p:sp>
        <p:nvSpPr>
          <p:cNvPr id="360" name="7 Rectángulo"/>
          <p:cNvSpPr txBox="1"/>
          <p:nvPr/>
        </p:nvSpPr>
        <p:spPr>
          <a:xfrm>
            <a:off x="814381" y="4529997"/>
            <a:ext cx="5384672" cy="300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Salida del movimiento: Corona.</a:t>
            </a:r>
          </a:p>
        </p:txBody>
      </p:sp>
      <p:sp>
        <p:nvSpPr>
          <p:cNvPr id="361" name="7 Rectángulo"/>
          <p:cNvSpPr txBox="1"/>
          <p:nvPr/>
        </p:nvSpPr>
        <p:spPr>
          <a:xfrm>
            <a:off x="814381" y="4944985"/>
            <a:ext cx="5384672"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Salida del movimiento: Porta satélites.</a:t>
            </a:r>
          </a:p>
        </p:txBody>
      </p:sp>
      <p:sp>
        <p:nvSpPr>
          <p:cNvPr id="362" name="7 Rectángulo"/>
          <p:cNvSpPr/>
          <p:nvPr/>
        </p:nvSpPr>
        <p:spPr>
          <a:xfrm>
            <a:off x="814381" y="5395878"/>
            <a:ext cx="3422527" cy="20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FF0000"/>
                </a:solidFill>
                <a:latin typeface="Calibri"/>
                <a:ea typeface="Calibri"/>
                <a:cs typeface="Calibri"/>
                <a:sym typeface="Calibri"/>
              </a:defRPr>
            </a:lvl1pPr>
          </a:lstStyle>
          <a:p>
            <a:r>
              <a:t>Desmultiplicación Máxima: 3 : 1 aprox.</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19</a:t>
            </a:fld>
            <a:endParaRPr lang="es-CL"/>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oogle Shape;83;p2"/>
          <p:cNvSpPr txBox="1"/>
          <p:nvPr/>
        </p:nvSpPr>
        <p:spPr>
          <a:xfrm>
            <a:off x="365423" y="2049137"/>
            <a:ext cx="1444329" cy="369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defRPr sz="1500" b="1">
                <a:latin typeface="Calibri"/>
                <a:ea typeface="Calibri"/>
                <a:cs typeface="Calibri"/>
                <a:sym typeface="Calibri"/>
              </a:defRPr>
            </a:lvl1pPr>
          </a:lstStyle>
          <a:p>
            <a:r>
              <a:t>ACTIVIDAD 16</a:t>
            </a:r>
          </a:p>
        </p:txBody>
      </p:sp>
      <p:sp>
        <p:nvSpPr>
          <p:cNvPr id="169" name="Google Shape;78;p37"/>
          <p:cNvSpPr txBox="1"/>
          <p:nvPr/>
        </p:nvSpPr>
        <p:spPr>
          <a:xfrm>
            <a:off x="404955" y="2214696"/>
            <a:ext cx="5963418" cy="640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spAutoFit/>
          </a:bodyPr>
          <a:lstStyle>
            <a:lvl1pPr>
              <a:lnSpc>
                <a:spcPct val="90000"/>
              </a:lnSpc>
              <a:defRPr sz="3600" b="1">
                <a:solidFill>
                  <a:srgbClr val="741B47"/>
                </a:solidFill>
                <a:latin typeface="Calibri"/>
                <a:ea typeface="Calibri"/>
                <a:cs typeface="Calibri"/>
                <a:sym typeface="Calibri"/>
              </a:defRPr>
            </a:lvl1pPr>
          </a:lstStyle>
          <a:p>
            <a:r>
              <a:t>CONJUNTO PLANETARIO</a:t>
            </a:r>
          </a:p>
        </p:txBody>
      </p:sp>
      <p:pic>
        <p:nvPicPr>
          <p:cNvPr id="170" name="Imagen" descr="Imagen"/>
          <p:cNvPicPr>
            <a:picLocks noChangeAspect="1"/>
          </p:cNvPicPr>
          <p:nvPr/>
        </p:nvPicPr>
        <p:blipFill>
          <a:blip r:embed="rId2">
            <a:extLst/>
          </a:blip>
          <a:stretch>
            <a:fillRect/>
          </a:stretch>
        </p:blipFill>
        <p:spPr>
          <a:xfrm>
            <a:off x="1076330" y="1956975"/>
            <a:ext cx="8254111" cy="5508529"/>
          </a:xfrm>
          <a:prstGeom prst="rect">
            <a:avLst/>
          </a:prstGeom>
          <a:ln w="12700">
            <a:miter lim="400000"/>
          </a:ln>
        </p:spPr>
      </p:pic>
      <p:sp>
        <p:nvSpPr>
          <p:cNvPr id="6" name="Google Shape;107;p2"/>
          <p:cNvSpPr txBox="1"/>
          <p:nvPr/>
        </p:nvSpPr>
        <p:spPr>
          <a:xfrm>
            <a:off x="1139099" y="834800"/>
            <a:ext cx="5045391" cy="369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8" tIns="91398" rIns="91398" bIns="91398">
            <a:spAutoFit/>
          </a:bodyPr>
          <a:lstStyle/>
          <a:p>
            <a:pPr>
              <a:defRPr sz="1200" b="1">
                <a:solidFill>
                  <a:srgbClr val="741B47"/>
                </a:solidFill>
                <a:latin typeface="Calibri"/>
                <a:ea typeface="Calibri"/>
                <a:cs typeface="Calibri"/>
                <a:sym typeface="Calibri"/>
              </a:defRPr>
            </a:pPr>
            <a:r>
              <a:rPr dirty="0" smtClean="0"/>
              <a:t>MÓDULO </a:t>
            </a:r>
            <a:r>
              <a:rPr lang="es-CL" dirty="0" smtClean="0"/>
              <a:t>8</a:t>
            </a:r>
            <a:r>
              <a:rPr dirty="0" smtClean="0"/>
              <a:t> </a:t>
            </a:r>
            <a:r>
              <a:rPr b="0" dirty="0" smtClean="0"/>
              <a:t>|</a:t>
            </a:r>
            <a:r>
              <a:rPr lang="es-CL" b="0" dirty="0" smtClean="0"/>
              <a:t>MANTENIMIENTO DE LOS SISTEMAS DE TRANSMISIÓN Y FRENOS</a:t>
            </a:r>
            <a:endParaRPr b="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Rectángulo redondeado"/>
          <p:cNvSpPr/>
          <p:nvPr/>
        </p:nvSpPr>
        <p:spPr>
          <a:xfrm>
            <a:off x="359561" y="2964777"/>
            <a:ext cx="6466864" cy="2945196"/>
          </a:xfrm>
          <a:prstGeom prst="roundRect">
            <a:avLst>
              <a:gd name="adj" fmla="val 8854"/>
            </a:avLst>
          </a:prstGeom>
          <a:solidFill>
            <a:srgbClr val="E9E1E4"/>
          </a:solidFill>
          <a:ln w="12700">
            <a:miter lim="400000"/>
          </a:ln>
        </p:spPr>
        <p:txBody>
          <a:bodyPr lIns="0" tIns="0" rIns="0" bIns="0" anchor="ctr"/>
          <a:lstStyle/>
          <a:p>
            <a:pPr>
              <a:defRPr>
                <a:latin typeface="+mj-lt"/>
                <a:ea typeface="+mj-ea"/>
                <a:cs typeface="+mj-cs"/>
                <a:sym typeface="Arial"/>
              </a:defRPr>
            </a:pPr>
            <a:endParaRPr/>
          </a:p>
        </p:txBody>
      </p:sp>
      <p:sp>
        <p:nvSpPr>
          <p:cNvPr id="365" name="Círculo"/>
          <p:cNvSpPr/>
          <p:nvPr/>
        </p:nvSpPr>
        <p:spPr>
          <a:xfrm>
            <a:off x="5274368" y="2227306"/>
            <a:ext cx="4530968" cy="4530968"/>
          </a:xfrm>
          <a:prstGeom prst="ellipse">
            <a:avLst/>
          </a:prstGeom>
          <a:solidFill>
            <a:srgbClr val="FFFFFF"/>
          </a:solidFill>
          <a:ln w="12700">
            <a:miter lim="400000"/>
          </a:ln>
        </p:spPr>
        <p:txBody>
          <a:bodyPr lIns="0" tIns="0" rIns="0" bIns="0"/>
          <a:lstStyle/>
          <a:p>
            <a:pPr algn="ctr">
              <a:defRPr>
                <a:solidFill>
                  <a:srgbClr val="FFFFFF"/>
                </a:solidFill>
                <a:latin typeface="+mj-lt"/>
                <a:ea typeface="+mj-ea"/>
                <a:cs typeface="+mj-cs"/>
                <a:sym typeface="Arial"/>
              </a:defRPr>
            </a:pPr>
            <a:endParaRPr/>
          </a:p>
        </p:txBody>
      </p:sp>
      <p:sp>
        <p:nvSpPr>
          <p:cNvPr id="366" name="Google Shape;173;p6"/>
          <p:cNvSpPr txBox="1"/>
          <p:nvPr/>
        </p:nvSpPr>
        <p:spPr>
          <a:xfrm>
            <a:off x="382497" y="1261273"/>
            <a:ext cx="8950506"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REGLA DE </a:t>
            </a:r>
            <a:r>
              <a:rPr b="0">
                <a:solidFill>
                  <a:srgbClr val="FF0000"/>
                </a:solidFill>
              </a:rPr>
              <a:t>RETROCESO</a:t>
            </a:r>
          </a:p>
        </p:txBody>
      </p:sp>
      <p:pic>
        <p:nvPicPr>
          <p:cNvPr id="367" name="Imagen 11" descr="Imagen 11"/>
          <p:cNvPicPr>
            <a:picLocks noChangeAspect="1"/>
          </p:cNvPicPr>
          <p:nvPr/>
        </p:nvPicPr>
        <p:blipFill>
          <a:blip r:embed="rId2">
            <a:extLst/>
          </a:blip>
          <a:stretch>
            <a:fillRect/>
          </a:stretch>
        </p:blipFill>
        <p:spPr>
          <a:xfrm>
            <a:off x="5890950" y="2952077"/>
            <a:ext cx="3122523" cy="2945196"/>
          </a:xfrm>
          <a:prstGeom prst="rect">
            <a:avLst/>
          </a:prstGeom>
          <a:ln w="12700">
            <a:miter lim="400000"/>
          </a:ln>
        </p:spPr>
      </p:pic>
      <p:sp>
        <p:nvSpPr>
          <p:cNvPr id="368" name="Rectángulo 6"/>
          <p:cNvSpPr txBox="1"/>
          <p:nvPr/>
        </p:nvSpPr>
        <p:spPr>
          <a:xfrm>
            <a:off x="432943" y="1707805"/>
            <a:ext cx="1487041"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1800" b="1">
                <a:solidFill>
                  <a:srgbClr val="741B47"/>
                </a:solidFill>
                <a:latin typeface="Calibri"/>
                <a:ea typeface="Calibri"/>
                <a:cs typeface="Calibri"/>
                <a:sym typeface="Calibri"/>
              </a:defRPr>
            </a:lvl1pPr>
          </a:lstStyle>
          <a:p>
            <a:r>
              <a:t>CASO 2:</a:t>
            </a:r>
          </a:p>
        </p:txBody>
      </p:sp>
      <p:sp>
        <p:nvSpPr>
          <p:cNvPr id="369" name="Rectángulo 7"/>
          <p:cNvSpPr txBox="1"/>
          <p:nvPr/>
        </p:nvSpPr>
        <p:spPr>
          <a:xfrm>
            <a:off x="814381" y="3120769"/>
            <a:ext cx="4558114" cy="871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15000"/>
              </a:lnSpc>
              <a:defRPr sz="1600" b="1">
                <a:solidFill>
                  <a:srgbClr val="741B47"/>
                </a:solidFill>
                <a:latin typeface="Calibri"/>
                <a:ea typeface="Calibri"/>
                <a:cs typeface="Calibri"/>
                <a:sym typeface="Calibri"/>
              </a:defRPr>
            </a:lvl1pPr>
          </a:lstStyle>
          <a:p>
            <a:r>
              <a:t>Cuando se impide el giro del Porta Satélites, pero no el giro de los Satélites, se obtiene inversión del movimiento (solo en Juego de Planetarios Simples). </a:t>
            </a:r>
          </a:p>
        </p:txBody>
      </p:sp>
      <p:sp>
        <p:nvSpPr>
          <p:cNvPr id="370" name="6 Rectángulo"/>
          <p:cNvSpPr txBox="1"/>
          <p:nvPr/>
        </p:nvSpPr>
        <p:spPr>
          <a:xfrm>
            <a:off x="814381" y="4195751"/>
            <a:ext cx="374441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Entrada del movimiento: Corona.</a:t>
            </a:r>
          </a:p>
        </p:txBody>
      </p:sp>
      <p:sp>
        <p:nvSpPr>
          <p:cNvPr id="371" name="7 Rectángulo"/>
          <p:cNvSpPr txBox="1"/>
          <p:nvPr/>
        </p:nvSpPr>
        <p:spPr>
          <a:xfrm>
            <a:off x="814381" y="4529997"/>
            <a:ext cx="5384672" cy="300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Salida del movimiento: Planetario.</a:t>
            </a:r>
          </a:p>
        </p:txBody>
      </p:sp>
      <p:sp>
        <p:nvSpPr>
          <p:cNvPr id="372" name="7 Rectángulo"/>
          <p:cNvSpPr txBox="1"/>
          <p:nvPr/>
        </p:nvSpPr>
        <p:spPr>
          <a:xfrm>
            <a:off x="814381" y="4944985"/>
            <a:ext cx="5384672"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60420" indent="-160420">
              <a:lnSpc>
                <a:spcPct val="115000"/>
              </a:lnSpc>
              <a:buSzPct val="100000"/>
              <a:buChar char="•"/>
              <a:defRPr sz="1600">
                <a:solidFill>
                  <a:srgbClr val="741B47"/>
                </a:solidFill>
                <a:latin typeface="Calibri"/>
                <a:ea typeface="Calibri"/>
                <a:cs typeface="Calibri"/>
                <a:sym typeface="Calibri"/>
              </a:defRPr>
            </a:lvl1pPr>
          </a:lstStyle>
          <a:p>
            <a:r>
              <a:t>Salida del movimiento: Porta satélites.</a:t>
            </a:r>
          </a:p>
        </p:txBody>
      </p:sp>
      <p:sp>
        <p:nvSpPr>
          <p:cNvPr id="373" name="7 Rectángulo"/>
          <p:cNvSpPr/>
          <p:nvPr/>
        </p:nvSpPr>
        <p:spPr>
          <a:xfrm>
            <a:off x="814381" y="5395878"/>
            <a:ext cx="3422527" cy="20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FF0000"/>
                </a:solidFill>
                <a:latin typeface="Calibri"/>
                <a:ea typeface="Calibri"/>
                <a:cs typeface="Calibri"/>
                <a:sym typeface="Calibri"/>
              </a:defRPr>
            </a:lvl1pPr>
          </a:lstStyle>
          <a:p>
            <a:r>
              <a:t>Desmultiplicación Máxima: 3 : 1 aprox.</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20</a:t>
            </a:fld>
            <a:endParaRPr lang="es-CL"/>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Google Shape;25;p27"/>
          <p:cNvSpPr txBox="1">
            <a:spLocks noGrp="1"/>
          </p:cNvSpPr>
          <p:nvPr>
            <p:ph type="sldNum" sz="quarter" idx="4294967295"/>
          </p:nvPr>
        </p:nvSpPr>
        <p:spPr>
          <a:xfrm>
            <a:off x="371684" y="6881800"/>
            <a:ext cx="337156" cy="3171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21</a:t>
            </a:fld>
            <a:endParaRPr/>
          </a:p>
        </p:txBody>
      </p:sp>
      <p:pic>
        <p:nvPicPr>
          <p:cNvPr id="376" name="Imagen 9" descr="Imagen 9"/>
          <p:cNvPicPr>
            <a:picLocks noChangeAspect="1"/>
          </p:cNvPicPr>
          <p:nvPr/>
        </p:nvPicPr>
        <p:blipFill>
          <a:blip r:embed="rId2">
            <a:extLst/>
          </a:blip>
          <a:stretch>
            <a:fillRect/>
          </a:stretch>
        </p:blipFill>
        <p:spPr>
          <a:xfrm>
            <a:off x="830642" y="1815299"/>
            <a:ext cx="7016441" cy="4871644"/>
          </a:xfrm>
          <a:prstGeom prst="rect">
            <a:avLst/>
          </a:prstGeom>
          <a:ln w="12700">
            <a:miter lim="400000"/>
          </a:ln>
        </p:spPr>
      </p:pic>
      <p:pic>
        <p:nvPicPr>
          <p:cNvPr id="377" name="Imagen 10" descr="Imagen 10"/>
          <p:cNvPicPr>
            <a:picLocks noChangeAspect="1"/>
          </p:cNvPicPr>
          <p:nvPr/>
        </p:nvPicPr>
        <p:blipFill>
          <a:blip r:embed="rId3">
            <a:extLst/>
          </a:blip>
          <a:stretch>
            <a:fillRect/>
          </a:stretch>
        </p:blipFill>
        <p:spPr>
          <a:xfrm flipH="1">
            <a:off x="5174253" y="3959845"/>
            <a:ext cx="4636304" cy="3844877"/>
          </a:xfrm>
          <a:prstGeom prst="rect">
            <a:avLst/>
          </a:prstGeom>
          <a:ln w="12700">
            <a:miter lim="400000"/>
          </a:ln>
        </p:spPr>
      </p:pic>
      <p:grpSp>
        <p:nvGrpSpPr>
          <p:cNvPr id="380" name="Grupo 11"/>
          <p:cNvGrpSpPr/>
          <p:nvPr/>
        </p:nvGrpSpPr>
        <p:grpSpPr>
          <a:xfrm>
            <a:off x="6552861" y="1699452"/>
            <a:ext cx="2633628" cy="2629604"/>
            <a:chOff x="0" y="0"/>
            <a:chExt cx="2633627" cy="2629603"/>
          </a:xfrm>
        </p:grpSpPr>
        <p:sp>
          <p:nvSpPr>
            <p:cNvPr id="378" name="Google Shape;250;p10"/>
            <p:cNvSpPr/>
            <p:nvPr/>
          </p:nvSpPr>
          <p:spPr>
            <a:xfrm>
              <a:off x="0" y="0"/>
              <a:ext cx="2633628" cy="1993054"/>
            </a:xfrm>
            <a:prstGeom prst="roundRect">
              <a:avLst>
                <a:gd name="adj" fmla="val 11224"/>
              </a:avLst>
            </a:prstGeom>
            <a:solidFill>
              <a:srgbClr val="DFD3D8"/>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379" name="Triángulo isósceles 13"/>
            <p:cNvSpPr/>
            <p:nvPr/>
          </p:nvSpPr>
          <p:spPr>
            <a:xfrm rot="12168342">
              <a:off x="992572" y="1807525"/>
              <a:ext cx="333495" cy="788258"/>
            </a:xfrm>
            <a:prstGeom prst="triangle">
              <a:avLst/>
            </a:prstGeom>
            <a:solidFill>
              <a:srgbClr val="DFD3D8"/>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grpSp>
      <p:sp>
        <p:nvSpPr>
          <p:cNvPr id="381" name="Google Shape;353;p18"/>
          <p:cNvSpPr txBox="1"/>
          <p:nvPr/>
        </p:nvSpPr>
        <p:spPr>
          <a:xfrm>
            <a:off x="6857909" y="1822573"/>
            <a:ext cx="2221898" cy="1742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8" tIns="91398" rIns="91398" bIns="91398" anchor="ctr">
            <a:spAutoFit/>
          </a:bodyPr>
          <a:lstStyle/>
          <a:p>
            <a:pPr>
              <a:lnSpc>
                <a:spcPct val="80000"/>
              </a:lnSpc>
              <a:defRPr sz="2100" b="1">
                <a:solidFill>
                  <a:srgbClr val="741B47"/>
                </a:solidFill>
                <a:latin typeface="Calibri"/>
                <a:ea typeface="Calibri"/>
                <a:cs typeface="Calibri"/>
                <a:sym typeface="Calibri"/>
              </a:defRPr>
            </a:pPr>
            <a:r>
              <a:rPr dirty="0" err="1"/>
              <a:t>Veamos</a:t>
            </a:r>
            <a:r>
              <a:rPr dirty="0"/>
              <a:t> el </a:t>
            </a:r>
            <a:r>
              <a:rPr dirty="0" err="1"/>
              <a:t>siguiente</a:t>
            </a:r>
            <a:r>
              <a:rPr dirty="0"/>
              <a:t> video </a:t>
            </a:r>
            <a:r>
              <a:rPr dirty="0" err="1"/>
              <a:t>que</a:t>
            </a:r>
            <a:r>
              <a:rPr dirty="0"/>
              <a:t> </a:t>
            </a:r>
            <a:r>
              <a:rPr dirty="0" err="1"/>
              <a:t>nos</a:t>
            </a:r>
            <a:r>
              <a:rPr dirty="0"/>
              <a:t> </a:t>
            </a:r>
            <a:r>
              <a:rPr dirty="0" err="1"/>
              <a:t>explica</a:t>
            </a:r>
            <a:r>
              <a:rPr dirty="0"/>
              <a:t> el </a:t>
            </a:r>
            <a:r>
              <a:rPr dirty="0" err="1">
                <a:solidFill>
                  <a:srgbClr val="FF0000"/>
                </a:solidFill>
              </a:rPr>
              <a:t>funcionamiento</a:t>
            </a:r>
            <a:r>
              <a:rPr dirty="0">
                <a:solidFill>
                  <a:srgbClr val="FF0000"/>
                </a:solidFill>
              </a:rPr>
              <a:t> del </a:t>
            </a:r>
            <a:r>
              <a:rPr dirty="0" err="1">
                <a:solidFill>
                  <a:srgbClr val="FF0000"/>
                </a:solidFill>
              </a:rPr>
              <a:t>sistema</a:t>
            </a:r>
            <a:r>
              <a:rPr dirty="0">
                <a:solidFill>
                  <a:srgbClr val="FF0000"/>
                </a:solidFill>
              </a:rPr>
              <a:t> </a:t>
            </a:r>
            <a:r>
              <a:rPr dirty="0" err="1">
                <a:solidFill>
                  <a:srgbClr val="FF0000"/>
                </a:solidFill>
              </a:rPr>
              <a:t>planetario</a:t>
            </a:r>
            <a:r>
              <a:rPr dirty="0">
                <a:solidFill>
                  <a:srgbClr val="FF0000"/>
                </a:solidFill>
              </a:rPr>
              <a:t>!</a:t>
            </a:r>
          </a:p>
        </p:txBody>
      </p:sp>
      <p:sp>
        <p:nvSpPr>
          <p:cNvPr id="382" name="Google Shape;323;p12"/>
          <p:cNvSpPr txBox="1"/>
          <p:nvPr/>
        </p:nvSpPr>
        <p:spPr>
          <a:xfrm>
            <a:off x="2943685" y="3688858"/>
            <a:ext cx="2424730" cy="4244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defRPr sz="1800">
                <a:latin typeface="Calibri"/>
                <a:ea typeface="Calibri"/>
                <a:cs typeface="Calibri"/>
                <a:sym typeface="Calibri"/>
              </a:defRPr>
            </a:lvl1pPr>
          </a:lstStyle>
          <a:p>
            <a:r>
              <a:t>Sistema planetario.</a:t>
            </a:r>
          </a:p>
        </p:txBody>
      </p:sp>
      <p:sp>
        <p:nvSpPr>
          <p:cNvPr id="383" name="Google Shape;206;p7"/>
          <p:cNvSpPr txBox="1"/>
          <p:nvPr/>
        </p:nvSpPr>
        <p:spPr>
          <a:xfrm>
            <a:off x="382497" y="1261272"/>
            <a:ext cx="8950506" cy="5361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8" tIns="91398" rIns="91398" bIns="91398" anchor="ctr">
            <a:spAutoFit/>
          </a:bodyPr>
          <a:lstStyle>
            <a:lvl1pPr>
              <a:lnSpc>
                <a:spcPct val="80000"/>
              </a:lnSpc>
              <a:defRPr sz="2800" b="1">
                <a:solidFill>
                  <a:srgbClr val="741B47"/>
                </a:solidFill>
                <a:latin typeface="Calibri"/>
                <a:ea typeface="Calibri"/>
                <a:cs typeface="Calibri"/>
                <a:sym typeface="Calibri"/>
              </a:defRPr>
            </a:lvl1pPr>
          </a:lstStyle>
          <a:p>
            <a:r>
              <a:t>VIDEO</a:t>
            </a:r>
          </a:p>
        </p:txBody>
      </p:sp>
      <p:grpSp>
        <p:nvGrpSpPr>
          <p:cNvPr id="387" name="Botón de acción: Hacia delante o Siguiente 17">
            <a:hlinkClick r:id="rId4"/>
          </p:cNvPr>
          <p:cNvGrpSpPr/>
          <p:nvPr/>
        </p:nvGrpSpPr>
        <p:grpSpPr>
          <a:xfrm>
            <a:off x="2442003" y="3655178"/>
            <a:ext cx="491855" cy="491855"/>
            <a:chOff x="0" y="0"/>
            <a:chExt cx="491854" cy="491854"/>
          </a:xfrm>
        </p:grpSpPr>
        <p:sp>
          <p:nvSpPr>
            <p:cNvPr id="384" name="Cuadrado"/>
            <p:cNvSpPr/>
            <p:nvPr/>
          </p:nvSpPr>
          <p:spPr>
            <a:xfrm>
              <a:off x="-1" y="-1"/>
              <a:ext cx="491855" cy="491855"/>
            </a:xfrm>
            <a:prstGeom prst="rect">
              <a:avLst/>
            </a:prstGeom>
            <a:solidFill>
              <a:srgbClr val="BFBFBF"/>
            </a:solidFill>
            <a:ln w="12700" cap="flat">
              <a:noFill/>
              <a:miter lim="400000"/>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sp>
          <p:nvSpPr>
            <p:cNvPr id="385" name="Triángulo">
              <a:hlinkClick r:id="rId5"/>
            </p:cNvPr>
            <p:cNvSpPr/>
            <p:nvPr/>
          </p:nvSpPr>
          <p:spPr>
            <a:xfrm>
              <a:off x="61480" y="61480"/>
              <a:ext cx="368892" cy="3688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0" y="21600"/>
                  </a:lnTo>
                  <a:close/>
                </a:path>
              </a:pathLst>
            </a:custGeom>
            <a:solidFill>
              <a:srgbClr val="000000">
                <a:alpha val="40000"/>
              </a:srgbClr>
            </a:solidFill>
            <a:ln w="12700" cap="flat">
              <a:noFill/>
              <a:miter lim="400000"/>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sp>
          <p:nvSpPr>
            <p:cNvPr id="386" name="Figura"/>
            <p:cNvSpPr/>
            <p:nvPr/>
          </p:nvSpPr>
          <p:spPr>
            <a:xfrm>
              <a:off x="0" y="0"/>
              <a:ext cx="491855" cy="491855"/>
            </a:xfrm>
            <a:custGeom>
              <a:avLst/>
              <a:gdLst/>
              <a:ahLst/>
              <a:cxnLst>
                <a:cxn ang="0">
                  <a:pos x="wd2" y="hd2"/>
                </a:cxn>
                <a:cxn ang="5400000">
                  <a:pos x="wd2" y="hd2"/>
                </a:cxn>
                <a:cxn ang="10800000">
                  <a:pos x="wd2" y="hd2"/>
                </a:cxn>
                <a:cxn ang="16200000">
                  <a:pos x="wd2" y="hd2"/>
                </a:cxn>
              </a:cxnLst>
              <a:rect l="0" t="0" r="r" b="b"/>
              <a:pathLst>
                <a:path w="21600" h="21600" extrusionOk="0">
                  <a:moveTo>
                    <a:pt x="18900" y="10800"/>
                  </a:moveTo>
                  <a:lnTo>
                    <a:pt x="2700" y="18900"/>
                  </a:lnTo>
                  <a:lnTo>
                    <a:pt x="2700" y="2700"/>
                  </a:lnTo>
                  <a:close/>
                  <a:moveTo>
                    <a:pt x="0" y="0"/>
                  </a:moveTo>
                  <a:lnTo>
                    <a:pt x="21600" y="0"/>
                  </a:lnTo>
                  <a:lnTo>
                    <a:pt x="21600" y="21600"/>
                  </a:lnTo>
                  <a:lnTo>
                    <a:pt x="0" y="21600"/>
                  </a:lnTo>
                  <a:close/>
                </a:path>
              </a:pathLst>
            </a:custGeom>
            <a:noFill/>
            <a:ln w="9525" cap="flat">
              <a:solidFill>
                <a:srgbClr val="000000"/>
              </a:solidFill>
              <a:prstDash val="solid"/>
              <a:round/>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grpSp>
      <p:sp>
        <p:nvSpPr>
          <p:cNvPr id="388" name="Google Shape;443;p20"/>
          <p:cNvSpPr txBox="1"/>
          <p:nvPr/>
        </p:nvSpPr>
        <p:spPr>
          <a:xfrm>
            <a:off x="371684" y="1013687"/>
            <a:ext cx="4700400" cy="372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defRPr b="1">
                <a:latin typeface="Calibri"/>
                <a:ea typeface="Calibri"/>
                <a:cs typeface="Calibri"/>
                <a:sym typeface="Calibri"/>
              </a:defRPr>
            </a:lvl1pPr>
          </a:lstStyle>
          <a:p>
            <a:r>
              <a:t>VEAMOS EL SIGUIENTE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2" name="Google Shape;275;p12"/>
          <p:cNvGrpSpPr/>
          <p:nvPr/>
        </p:nvGrpSpPr>
        <p:grpSpPr>
          <a:xfrm>
            <a:off x="2035274" y="2911884"/>
            <a:ext cx="6999679" cy="2696559"/>
            <a:chOff x="0" y="0"/>
            <a:chExt cx="6999677" cy="2696557"/>
          </a:xfrm>
        </p:grpSpPr>
        <p:sp>
          <p:nvSpPr>
            <p:cNvPr id="390" name="Google Shape;276;p12"/>
            <p:cNvSpPr/>
            <p:nvPr/>
          </p:nvSpPr>
          <p:spPr>
            <a:xfrm>
              <a:off x="-1" y="-1"/>
              <a:ext cx="6999679" cy="2696559"/>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391" name="Google Shape;277;p12"/>
            <p:cNvSpPr txBox="1"/>
            <p:nvPr/>
          </p:nvSpPr>
          <p:spPr>
            <a:xfrm>
              <a:off x="131633" y="1158159"/>
              <a:ext cx="6736409" cy="3801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8" tIns="91398" rIns="91398" bIns="91398" numCol="1" anchor="ctr">
              <a:spAutoFit/>
            </a:bodyPr>
            <a:lstStyle>
              <a:lvl1pPr>
                <a:defRPr>
                  <a:latin typeface="+mj-lt"/>
                  <a:ea typeface="+mj-ea"/>
                  <a:cs typeface="+mj-cs"/>
                  <a:sym typeface="Arial"/>
                </a:defRPr>
              </a:lvl1pPr>
            </a:lstStyle>
            <a:p>
              <a:r>
                <a:t>    </a:t>
              </a:r>
            </a:p>
          </p:txBody>
        </p:sp>
      </p:grpSp>
      <p:pic>
        <p:nvPicPr>
          <p:cNvPr id="393" name="Google Shape;281;p12" descr="Google Shape;281;p12"/>
          <p:cNvPicPr>
            <a:picLocks noChangeAspect="1"/>
          </p:cNvPicPr>
          <p:nvPr/>
        </p:nvPicPr>
        <p:blipFill>
          <a:blip r:embed="rId2">
            <a:extLst/>
          </a:blip>
          <a:stretch>
            <a:fillRect/>
          </a:stretch>
        </p:blipFill>
        <p:spPr>
          <a:xfrm>
            <a:off x="5474444" y="5389021"/>
            <a:ext cx="1651876" cy="884518"/>
          </a:xfrm>
          <a:prstGeom prst="rect">
            <a:avLst/>
          </a:prstGeom>
          <a:ln w="12700">
            <a:miter lim="400000"/>
          </a:ln>
        </p:spPr>
      </p:pic>
      <p:pic>
        <p:nvPicPr>
          <p:cNvPr id="394" name="Google Shape;282;p12" descr="Google Shape;282;p12"/>
          <p:cNvPicPr>
            <a:picLocks noChangeAspect="1"/>
          </p:cNvPicPr>
          <p:nvPr/>
        </p:nvPicPr>
        <p:blipFill>
          <a:blip r:embed="rId3">
            <a:extLst/>
          </a:blip>
          <a:stretch>
            <a:fillRect/>
          </a:stretch>
        </p:blipFill>
        <p:spPr>
          <a:xfrm>
            <a:off x="0" y="2474946"/>
            <a:ext cx="3854921" cy="3652253"/>
          </a:xfrm>
          <a:prstGeom prst="rect">
            <a:avLst/>
          </a:prstGeom>
          <a:ln w="12700">
            <a:miter lim="400000"/>
          </a:ln>
        </p:spPr>
      </p:pic>
      <p:pic>
        <p:nvPicPr>
          <p:cNvPr id="395" name="Google Shape;283;p12" descr="Google Shape;283;p12"/>
          <p:cNvPicPr>
            <a:picLocks noChangeAspect="1"/>
          </p:cNvPicPr>
          <p:nvPr/>
        </p:nvPicPr>
        <p:blipFill>
          <a:blip r:embed="rId4">
            <a:extLst/>
          </a:blip>
          <a:stretch>
            <a:fillRect/>
          </a:stretch>
        </p:blipFill>
        <p:spPr>
          <a:xfrm>
            <a:off x="7126316" y="5029930"/>
            <a:ext cx="1806828" cy="1348215"/>
          </a:xfrm>
          <a:prstGeom prst="rect">
            <a:avLst/>
          </a:prstGeom>
          <a:ln w="12700">
            <a:miter lim="400000"/>
          </a:ln>
        </p:spPr>
      </p:pic>
      <p:sp>
        <p:nvSpPr>
          <p:cNvPr id="396" name="Google Shape;388;p18"/>
          <p:cNvSpPr txBox="1"/>
          <p:nvPr/>
        </p:nvSpPr>
        <p:spPr>
          <a:xfrm>
            <a:off x="382498" y="1429302"/>
            <a:ext cx="8950504" cy="536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¿CUÁNTO APRENDIMOS?</a:t>
            </a:r>
          </a:p>
        </p:txBody>
      </p:sp>
      <p:sp>
        <p:nvSpPr>
          <p:cNvPr id="397" name="Google Shape;392;p18"/>
          <p:cNvSpPr txBox="1"/>
          <p:nvPr/>
        </p:nvSpPr>
        <p:spPr>
          <a:xfrm>
            <a:off x="366450" y="1110796"/>
            <a:ext cx="4700400" cy="372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defRPr b="1">
                <a:latin typeface="Calibri"/>
                <a:ea typeface="Calibri"/>
                <a:cs typeface="Calibri"/>
                <a:sym typeface="Calibri"/>
              </a:defRPr>
            </a:lvl1pPr>
          </a:lstStyle>
          <a:p>
            <a:r>
              <a:t>REVISEMOS</a:t>
            </a:r>
          </a:p>
        </p:txBody>
      </p:sp>
      <p:sp>
        <p:nvSpPr>
          <p:cNvPr id="398" name="Google Shape;168;p5"/>
          <p:cNvSpPr txBox="1"/>
          <p:nvPr/>
        </p:nvSpPr>
        <p:spPr>
          <a:xfrm>
            <a:off x="4125174" y="1196081"/>
            <a:ext cx="941677" cy="830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gn="r">
              <a:lnSpc>
                <a:spcPct val="90000"/>
              </a:lnSpc>
              <a:defRPr sz="5000">
                <a:solidFill>
                  <a:srgbClr val="BA9BA5"/>
                </a:solidFill>
                <a:latin typeface="Calibri"/>
                <a:ea typeface="Calibri"/>
                <a:cs typeface="Calibri"/>
                <a:sym typeface="Calibri"/>
              </a:defRPr>
            </a:lvl1pPr>
          </a:lstStyle>
          <a:p>
            <a:r>
              <a:t>16</a:t>
            </a:r>
          </a:p>
        </p:txBody>
      </p:sp>
      <p:sp>
        <p:nvSpPr>
          <p:cNvPr id="399" name="Google Shape;391;p18"/>
          <p:cNvSpPr txBox="1"/>
          <p:nvPr/>
        </p:nvSpPr>
        <p:spPr>
          <a:xfrm>
            <a:off x="3205316" y="4207576"/>
            <a:ext cx="4994786" cy="677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115000"/>
              </a:lnSpc>
              <a:defRPr sz="1600">
                <a:latin typeface="Calibri"/>
                <a:ea typeface="Calibri"/>
                <a:cs typeface="Calibri"/>
                <a:sym typeface="Calibri"/>
              </a:defRPr>
            </a:pPr>
            <a:r>
              <a:t>¡Ahora realizaremos una actividad que resume todo lo que hemos visto! </a:t>
            </a:r>
            <a:r>
              <a:rPr b="1">
                <a:solidFill>
                  <a:srgbClr val="76384D"/>
                </a:solidFill>
              </a:rPr>
              <a:t>¡Atentos!</a:t>
            </a:r>
          </a:p>
        </p:txBody>
      </p:sp>
      <p:sp>
        <p:nvSpPr>
          <p:cNvPr id="400" name="Google Shape;173;p6"/>
          <p:cNvSpPr txBox="1"/>
          <p:nvPr/>
        </p:nvSpPr>
        <p:spPr>
          <a:xfrm>
            <a:off x="3207617" y="3599513"/>
            <a:ext cx="3718466" cy="431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000" b="1">
                <a:solidFill>
                  <a:srgbClr val="741B47"/>
                </a:solidFill>
                <a:latin typeface="Calibri"/>
                <a:ea typeface="Calibri"/>
                <a:cs typeface="Calibri"/>
                <a:sym typeface="Calibri"/>
              </a:defRPr>
            </a:pPr>
            <a:r>
              <a:t>CONJUNTO </a:t>
            </a:r>
            <a:r>
              <a:rPr b="0">
                <a:solidFill>
                  <a:srgbClr val="FF0000"/>
                </a:solidFill>
              </a:rPr>
              <a:t>PLANETARIO</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22</a:t>
            </a:fld>
            <a:endParaRPr lang="es-CL"/>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upo 28"/>
          <p:cNvGrpSpPr/>
          <p:nvPr/>
        </p:nvGrpSpPr>
        <p:grpSpPr>
          <a:xfrm>
            <a:off x="-4657" y="957006"/>
            <a:ext cx="9503946" cy="7266179"/>
            <a:chOff x="0" y="0"/>
            <a:chExt cx="9503945" cy="7266177"/>
          </a:xfrm>
        </p:grpSpPr>
        <p:sp>
          <p:nvSpPr>
            <p:cNvPr id="402" name="Google Shape;401;p19"/>
            <p:cNvSpPr txBox="1"/>
            <p:nvPr/>
          </p:nvSpPr>
          <p:spPr>
            <a:xfrm>
              <a:off x="367872" y="0"/>
              <a:ext cx="4700402" cy="3722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b="1">
                  <a:latin typeface="Calibri"/>
                  <a:ea typeface="Calibri"/>
                  <a:cs typeface="Calibri"/>
                  <a:sym typeface="Calibri"/>
                </a:defRPr>
              </a:lvl1pPr>
            </a:lstStyle>
            <a:p>
              <a:r>
                <a:t>ANTES DE COMENZAR LA ACTIVIDAD:</a:t>
              </a:r>
            </a:p>
          </p:txBody>
        </p:sp>
        <p:sp>
          <p:nvSpPr>
            <p:cNvPr id="403" name="Google Shape;402;p19"/>
            <p:cNvSpPr txBox="1"/>
            <p:nvPr/>
          </p:nvSpPr>
          <p:spPr>
            <a:xfrm>
              <a:off x="380633" y="276662"/>
              <a:ext cx="1983766" cy="5361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lnSpc>
                  <a:spcPct val="80000"/>
                </a:lnSpc>
                <a:defRPr sz="2800" b="1">
                  <a:solidFill>
                    <a:srgbClr val="ED423D"/>
                  </a:solidFill>
                  <a:latin typeface="Calibri"/>
                  <a:ea typeface="Calibri"/>
                  <a:cs typeface="Calibri"/>
                  <a:sym typeface="Calibri"/>
                </a:defRPr>
              </a:lvl1pPr>
            </a:lstStyle>
            <a:p>
              <a:r>
                <a:t>¡ATENCIÓN!</a:t>
              </a:r>
            </a:p>
          </p:txBody>
        </p:sp>
        <p:sp>
          <p:nvSpPr>
            <p:cNvPr id="404" name="Google Shape;404;p19"/>
            <p:cNvSpPr txBox="1"/>
            <p:nvPr/>
          </p:nvSpPr>
          <p:spPr>
            <a:xfrm>
              <a:off x="1233695" y="965008"/>
              <a:ext cx="7934629" cy="5093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Materiales inflamables: </a:t>
              </a:r>
              <a:r>
                <a:rPr b="0">
                  <a:solidFill>
                    <a:srgbClr val="000000"/>
                  </a:solidFill>
                </a:rPr>
                <a:t>Tener máxima precaución al momento de  manipular o extraer el combustible de los sistemas del vehículo (bomba combustible, mangueras de inyección, etc). </a:t>
              </a:r>
            </a:p>
          </p:txBody>
        </p:sp>
        <p:sp>
          <p:nvSpPr>
            <p:cNvPr id="405" name="Google Shape;405;p19"/>
            <p:cNvSpPr txBox="1"/>
            <p:nvPr/>
          </p:nvSpPr>
          <p:spPr>
            <a:xfrm>
              <a:off x="1233694" y="1715923"/>
              <a:ext cx="7669159" cy="737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la vista: </a:t>
              </a:r>
              <a:r>
                <a:rPr b="0">
                  <a:solidFill>
                    <a:srgbClr val="000000"/>
                  </a:solidFill>
                </a:rPr>
                <a:t>Se utilizarán antiparras siempre que exista riesgo de proyección de partículas a los ojos. (aceites, líquidos refrigerantes y de freno, virutas del disco de freno, uso de circuitos eléctricos, etc).</a:t>
              </a:r>
            </a:p>
          </p:txBody>
        </p:sp>
        <p:sp>
          <p:nvSpPr>
            <p:cNvPr id="406" name="Google Shape;406;p19"/>
            <p:cNvSpPr txBox="1"/>
            <p:nvPr/>
          </p:nvSpPr>
          <p:spPr>
            <a:xfrm>
              <a:off x="1233695" y="3551596"/>
              <a:ext cx="7934629" cy="5093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los pies: </a:t>
              </a:r>
              <a:r>
                <a:rPr b="0">
                  <a:solidFill>
                    <a:srgbClr val="000000"/>
                  </a:solidFill>
                </a:rPr>
                <a:t>Uso obligatorio de zapatos de seguridad al entrar al taller o laboratorio, en casos que exista riesgo de caídas de objetos pesados.</a:t>
              </a:r>
            </a:p>
          </p:txBody>
        </p:sp>
        <p:sp>
          <p:nvSpPr>
            <p:cNvPr id="407" name="Google Shape;407;p19"/>
            <p:cNvSpPr txBox="1"/>
            <p:nvPr/>
          </p:nvSpPr>
          <p:spPr>
            <a:xfrm>
              <a:off x="1233694" y="4341836"/>
              <a:ext cx="7030069" cy="737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Manipular herramientas </a:t>
              </a:r>
              <a:r>
                <a:rPr b="0">
                  <a:solidFill>
                    <a:srgbClr val="000000"/>
                  </a:solidFill>
                </a:rPr>
                <a:t>cuidadosamente.</a:t>
              </a:r>
              <a:endParaRPr>
                <a:latin typeface="+mj-lt"/>
                <a:ea typeface="+mj-ea"/>
                <a:cs typeface="+mj-cs"/>
                <a:sym typeface="Arial"/>
              </a:endParaRPr>
            </a:p>
            <a:p>
              <a:pPr>
                <a:defRPr b="1">
                  <a:solidFill>
                    <a:srgbClr val="741B47"/>
                  </a:solidFill>
                  <a:latin typeface="Calibri"/>
                  <a:ea typeface="Calibri"/>
                  <a:cs typeface="Calibri"/>
                  <a:sym typeface="Calibri"/>
                </a:defRPr>
              </a:pPr>
              <a:r>
                <a:t>Asegurar la integridad física </a:t>
              </a:r>
              <a:r>
                <a:rPr b="0">
                  <a:solidFill>
                    <a:srgbClr val="000000"/>
                  </a:solidFill>
                </a:rPr>
                <a:t>propia y del grupo de trabajo.</a:t>
              </a:r>
              <a:endParaRPr>
                <a:latin typeface="+mj-lt"/>
                <a:ea typeface="+mj-ea"/>
                <a:cs typeface="+mj-cs"/>
                <a:sym typeface="Arial"/>
              </a:endParaRPr>
            </a:p>
            <a:p>
              <a:pPr>
                <a:defRPr>
                  <a:latin typeface="Calibri"/>
                  <a:ea typeface="Calibri"/>
                  <a:cs typeface="Calibri"/>
                  <a:sym typeface="Calibri"/>
                </a:defRPr>
              </a:pPr>
              <a:r>
                <a:t>Circular solo por las </a:t>
              </a:r>
              <a:r>
                <a:rPr b="1">
                  <a:solidFill>
                    <a:srgbClr val="741B47"/>
                  </a:solidFill>
                </a:rPr>
                <a:t>zonas de seguridad </a:t>
              </a:r>
              <a:r>
                <a:t>demarcadas.</a:t>
              </a:r>
            </a:p>
          </p:txBody>
        </p:sp>
        <p:sp>
          <p:nvSpPr>
            <p:cNvPr id="408" name="Google Shape;410;p19"/>
            <p:cNvSpPr txBox="1"/>
            <p:nvPr/>
          </p:nvSpPr>
          <p:spPr>
            <a:xfrm>
              <a:off x="1233695" y="5315139"/>
              <a:ext cx="3883741" cy="5093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a:latin typeface="Calibri"/>
                  <a:ea typeface="Calibri"/>
                  <a:cs typeface="Calibri"/>
                  <a:sym typeface="Calibri"/>
                </a:defRPr>
              </a:pPr>
              <a:r>
                <a:t>Toda actividad debe desarrollarse </a:t>
              </a:r>
              <a:r>
                <a:rPr b="1">
                  <a:solidFill>
                    <a:srgbClr val="741B47"/>
                  </a:solidFill>
                </a:rPr>
                <a:t>bajo supervisión </a:t>
              </a:r>
              <a:r>
                <a:t>de la persona a cargo del taller o laboratorio.</a:t>
              </a:r>
            </a:p>
          </p:txBody>
        </p:sp>
        <p:grpSp>
          <p:nvGrpSpPr>
            <p:cNvPr id="411" name="Google Shape;411;p19"/>
            <p:cNvGrpSpPr/>
            <p:nvPr/>
          </p:nvGrpSpPr>
          <p:grpSpPr>
            <a:xfrm>
              <a:off x="0" y="831822"/>
              <a:ext cx="1135371" cy="783007"/>
              <a:chOff x="0" y="0"/>
              <a:chExt cx="1135370" cy="783006"/>
            </a:xfrm>
          </p:grpSpPr>
          <p:sp>
            <p:nvSpPr>
              <p:cNvPr id="409" name="Google Shape;412;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pic>
            <p:nvPicPr>
              <p:cNvPr id="410" name="Google Shape;413;p19" descr="Google Shape;413;p19"/>
              <p:cNvPicPr>
                <a:picLocks noChangeAspect="1"/>
              </p:cNvPicPr>
              <p:nvPr/>
            </p:nvPicPr>
            <p:blipFill>
              <a:blip r:embed="rId2">
                <a:extLst/>
              </a:blip>
              <a:stretch>
                <a:fillRect/>
              </a:stretch>
            </p:blipFill>
            <p:spPr>
              <a:xfrm>
                <a:off x="341852" y="157960"/>
                <a:ext cx="629468" cy="530552"/>
              </a:xfrm>
              <a:prstGeom prst="rect">
                <a:avLst/>
              </a:prstGeom>
              <a:ln w="12700" cap="flat">
                <a:noFill/>
                <a:miter lim="400000"/>
              </a:ln>
              <a:effectLst/>
            </p:spPr>
          </p:pic>
        </p:grpSp>
        <p:sp>
          <p:nvSpPr>
            <p:cNvPr id="412" name="Google Shape;414;p19"/>
            <p:cNvSpPr txBox="1"/>
            <p:nvPr/>
          </p:nvSpPr>
          <p:spPr>
            <a:xfrm>
              <a:off x="1233694" y="2579684"/>
              <a:ext cx="7865804" cy="737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las manos: </a:t>
              </a:r>
              <a:r>
                <a:rPr b="0">
                  <a:solidFill>
                    <a:srgbClr val="000000"/>
                  </a:solidFill>
                </a:rPr>
                <a:t>Se utilizarán siempre guantes de protección cuando se manipulen cualquier tipo de fluidos, en uso de herramientas e intervención del motor, desarme de partes y trabajo en sistemas eléctricos. </a:t>
              </a:r>
            </a:p>
          </p:txBody>
        </p:sp>
        <p:grpSp>
          <p:nvGrpSpPr>
            <p:cNvPr id="415" name="Google Shape;415;p19"/>
            <p:cNvGrpSpPr/>
            <p:nvPr/>
          </p:nvGrpSpPr>
          <p:grpSpPr>
            <a:xfrm>
              <a:off x="0" y="1704645"/>
              <a:ext cx="1135371" cy="783008"/>
              <a:chOff x="0" y="0"/>
              <a:chExt cx="1135370" cy="783006"/>
            </a:xfrm>
          </p:grpSpPr>
          <p:sp>
            <p:nvSpPr>
              <p:cNvPr id="413" name="Google Shape;416;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pic>
            <p:nvPicPr>
              <p:cNvPr id="414" name="Google Shape;417;p19" descr="Google Shape;417;p19"/>
              <p:cNvPicPr>
                <a:picLocks noChangeAspect="1"/>
              </p:cNvPicPr>
              <p:nvPr/>
            </p:nvPicPr>
            <p:blipFill>
              <a:blip r:embed="rId3">
                <a:extLst/>
              </a:blip>
              <a:stretch>
                <a:fillRect/>
              </a:stretch>
            </p:blipFill>
            <p:spPr>
              <a:xfrm>
                <a:off x="336602" y="143963"/>
                <a:ext cx="639968" cy="539402"/>
              </a:xfrm>
              <a:prstGeom prst="rect">
                <a:avLst/>
              </a:prstGeom>
              <a:ln w="12700" cap="flat">
                <a:noFill/>
                <a:miter lim="400000"/>
              </a:ln>
              <a:effectLst/>
            </p:spPr>
          </p:pic>
        </p:grpSp>
        <p:grpSp>
          <p:nvGrpSpPr>
            <p:cNvPr id="418" name="Google Shape;418;p19"/>
            <p:cNvGrpSpPr/>
            <p:nvPr/>
          </p:nvGrpSpPr>
          <p:grpSpPr>
            <a:xfrm>
              <a:off x="0" y="2577469"/>
              <a:ext cx="1135371" cy="783007"/>
              <a:chOff x="0" y="0"/>
              <a:chExt cx="1135370" cy="783006"/>
            </a:xfrm>
          </p:grpSpPr>
          <p:sp>
            <p:nvSpPr>
              <p:cNvPr id="416" name="Google Shape;419;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pic>
            <p:nvPicPr>
              <p:cNvPr id="417" name="Google Shape;420;p19" descr="Google Shape;420;p19"/>
              <p:cNvPicPr>
                <a:picLocks noChangeAspect="1"/>
              </p:cNvPicPr>
              <p:nvPr/>
            </p:nvPicPr>
            <p:blipFill>
              <a:blip r:embed="rId4">
                <a:extLst/>
              </a:blip>
              <a:stretch>
                <a:fillRect/>
              </a:stretch>
            </p:blipFill>
            <p:spPr>
              <a:xfrm>
                <a:off x="355406" y="136147"/>
                <a:ext cx="602359" cy="507702"/>
              </a:xfrm>
              <a:prstGeom prst="rect">
                <a:avLst/>
              </a:prstGeom>
              <a:ln w="12700" cap="flat">
                <a:noFill/>
                <a:miter lim="400000"/>
              </a:ln>
              <a:effectLst/>
            </p:spPr>
          </p:pic>
        </p:grpSp>
        <p:grpSp>
          <p:nvGrpSpPr>
            <p:cNvPr id="421" name="Google Shape;421;p19"/>
            <p:cNvGrpSpPr/>
            <p:nvPr/>
          </p:nvGrpSpPr>
          <p:grpSpPr>
            <a:xfrm>
              <a:off x="0" y="3450291"/>
              <a:ext cx="1135371" cy="783008"/>
              <a:chOff x="0" y="0"/>
              <a:chExt cx="1135370" cy="783006"/>
            </a:xfrm>
          </p:grpSpPr>
          <p:sp>
            <p:nvSpPr>
              <p:cNvPr id="419" name="Google Shape;422;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pic>
            <p:nvPicPr>
              <p:cNvPr id="420" name="Google Shape;423;p19" descr="Google Shape;423;p19"/>
              <p:cNvPicPr>
                <a:picLocks noChangeAspect="1"/>
              </p:cNvPicPr>
              <p:nvPr/>
            </p:nvPicPr>
            <p:blipFill>
              <a:blip r:embed="rId5">
                <a:extLst/>
              </a:blip>
              <a:stretch>
                <a:fillRect/>
              </a:stretch>
            </p:blipFill>
            <p:spPr>
              <a:xfrm>
                <a:off x="347637" y="138928"/>
                <a:ext cx="610128" cy="514250"/>
              </a:xfrm>
              <a:prstGeom prst="rect">
                <a:avLst/>
              </a:prstGeom>
              <a:ln w="12700" cap="flat">
                <a:noFill/>
                <a:miter lim="400000"/>
              </a:ln>
              <a:effectLst/>
            </p:spPr>
          </p:pic>
        </p:grpSp>
        <p:grpSp>
          <p:nvGrpSpPr>
            <p:cNvPr id="424" name="Google Shape;424;p19"/>
            <p:cNvGrpSpPr/>
            <p:nvPr/>
          </p:nvGrpSpPr>
          <p:grpSpPr>
            <a:xfrm>
              <a:off x="0" y="5210957"/>
              <a:ext cx="1135371" cy="783007"/>
              <a:chOff x="0" y="0"/>
              <a:chExt cx="1135370" cy="783006"/>
            </a:xfrm>
          </p:grpSpPr>
          <p:sp>
            <p:nvSpPr>
              <p:cNvPr id="422" name="Google Shape;425;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pic>
            <p:nvPicPr>
              <p:cNvPr id="423" name="Google Shape;426;p19" descr="Google Shape;426;p19"/>
              <p:cNvPicPr>
                <a:picLocks noChangeAspect="1"/>
              </p:cNvPicPr>
              <p:nvPr/>
            </p:nvPicPr>
            <p:blipFill>
              <a:blip r:embed="rId6">
                <a:extLst/>
              </a:blip>
              <a:stretch>
                <a:fillRect/>
              </a:stretch>
            </p:blipFill>
            <p:spPr>
              <a:xfrm>
                <a:off x="323583" y="127374"/>
                <a:ext cx="666004" cy="561346"/>
              </a:xfrm>
              <a:prstGeom prst="rect">
                <a:avLst/>
              </a:prstGeom>
              <a:ln w="12700" cap="flat">
                <a:noFill/>
                <a:miter lim="400000"/>
              </a:ln>
              <a:effectLst/>
            </p:spPr>
          </p:pic>
        </p:grpSp>
        <p:grpSp>
          <p:nvGrpSpPr>
            <p:cNvPr id="427" name="Google Shape;427;p19"/>
            <p:cNvGrpSpPr/>
            <p:nvPr/>
          </p:nvGrpSpPr>
          <p:grpSpPr>
            <a:xfrm>
              <a:off x="0" y="4160140"/>
              <a:ext cx="1193250" cy="1156257"/>
              <a:chOff x="0" y="0"/>
              <a:chExt cx="1193249" cy="1156256"/>
            </a:xfrm>
          </p:grpSpPr>
          <p:sp>
            <p:nvSpPr>
              <p:cNvPr id="425" name="Google Shape;428;p19"/>
              <p:cNvSpPr/>
              <p:nvPr/>
            </p:nvSpPr>
            <p:spPr>
              <a:xfrm rot="5400000">
                <a:off x="176181" y="-13208"/>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pic>
            <p:nvPicPr>
              <p:cNvPr id="426" name="Google Shape;429;p19" descr="Google Shape;429;p19"/>
              <p:cNvPicPr>
                <a:picLocks noChangeAspect="1"/>
              </p:cNvPicPr>
              <p:nvPr/>
            </p:nvPicPr>
            <p:blipFill>
              <a:blip r:embed="rId7">
                <a:extLst/>
              </a:blip>
              <a:stretch>
                <a:fillRect/>
              </a:stretch>
            </p:blipFill>
            <p:spPr>
              <a:xfrm rot="19406135">
                <a:off x="146058" y="195256"/>
                <a:ext cx="908508" cy="765743"/>
              </a:xfrm>
              <a:prstGeom prst="rect">
                <a:avLst/>
              </a:prstGeom>
              <a:ln w="12700" cap="flat">
                <a:noFill/>
                <a:miter lim="400000"/>
              </a:ln>
              <a:effectLst/>
            </p:spPr>
          </p:pic>
        </p:grpSp>
        <p:pic>
          <p:nvPicPr>
            <p:cNvPr id="428" name="Google Shape;433;p19" descr="Google Shape;433;p19"/>
            <p:cNvPicPr>
              <a:picLocks noChangeAspect="1"/>
            </p:cNvPicPr>
            <p:nvPr/>
          </p:nvPicPr>
          <p:blipFill>
            <a:blip r:embed="rId8">
              <a:extLst/>
            </a:blip>
            <a:stretch>
              <a:fillRect/>
            </a:stretch>
          </p:blipFill>
          <p:spPr>
            <a:xfrm>
              <a:off x="5176434" y="3912355"/>
              <a:ext cx="4327512" cy="3353823"/>
            </a:xfrm>
            <a:prstGeom prst="rect">
              <a:avLst/>
            </a:prstGeom>
            <a:ln w="12700" cap="flat">
              <a:noFill/>
              <a:miter lim="400000"/>
            </a:ln>
            <a:effectLst/>
          </p:spPr>
        </p:pic>
      </p:grpSp>
      <p:sp>
        <p:nvSpPr>
          <p:cNvPr id="2" name="Marcador de número de diapositiva 1"/>
          <p:cNvSpPr>
            <a:spLocks noGrp="1"/>
          </p:cNvSpPr>
          <p:nvPr>
            <p:ph type="sldNum" sz="quarter" idx="2"/>
          </p:nvPr>
        </p:nvSpPr>
        <p:spPr/>
        <p:txBody>
          <a:bodyPr/>
          <a:lstStyle/>
          <a:p>
            <a:fld id="{86CB4B4D-7CA3-9044-876B-883B54F8677D}" type="slidenum">
              <a:rPr lang="es-CL" smtClean="0"/>
              <a:t>23</a:t>
            </a:fld>
            <a:endParaRPr lang="es-CL"/>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Google Shape;52;p28"/>
          <p:cNvSpPr txBox="1">
            <a:spLocks noGrp="1"/>
          </p:cNvSpPr>
          <p:nvPr>
            <p:ph type="sldNum" sz="quarter" idx="4294967295"/>
          </p:nvPr>
        </p:nvSpPr>
        <p:spPr>
          <a:xfrm>
            <a:off x="371684" y="6881800"/>
            <a:ext cx="337156" cy="3171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24</a:t>
            </a:fld>
            <a:endParaRPr dirty="0"/>
          </a:p>
        </p:txBody>
      </p:sp>
      <p:grpSp>
        <p:nvGrpSpPr>
          <p:cNvPr id="434" name="Google Shape;310;p41"/>
          <p:cNvGrpSpPr/>
          <p:nvPr/>
        </p:nvGrpSpPr>
        <p:grpSpPr>
          <a:xfrm>
            <a:off x="375971" y="2370244"/>
            <a:ext cx="8839208" cy="3238199"/>
            <a:chOff x="-1" y="0"/>
            <a:chExt cx="8839206" cy="3238198"/>
          </a:xfrm>
        </p:grpSpPr>
        <p:sp>
          <p:nvSpPr>
            <p:cNvPr id="432" name="Rectángulo redondeado"/>
            <p:cNvSpPr/>
            <p:nvPr/>
          </p:nvSpPr>
          <p:spPr>
            <a:xfrm>
              <a:off x="-2" y="-1"/>
              <a:ext cx="8839208" cy="3238199"/>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433" name="Texto"/>
            <p:cNvSpPr txBox="1"/>
            <p:nvPr/>
          </p:nvSpPr>
          <p:spPr>
            <a:xfrm>
              <a:off x="158074" y="1428979"/>
              <a:ext cx="8523056" cy="3802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sp>
        <p:nvSpPr>
          <p:cNvPr id="435" name="Google Shape;311;p41"/>
          <p:cNvSpPr/>
          <p:nvPr/>
        </p:nvSpPr>
        <p:spPr>
          <a:xfrm>
            <a:off x="5279923" y="7354529"/>
            <a:ext cx="2723538" cy="205148"/>
          </a:xfrm>
          <a:prstGeom prst="rect">
            <a:avLst/>
          </a:prstGeom>
          <a:solidFill>
            <a:srgbClr val="FFFFFF"/>
          </a:solidFill>
          <a:ln w="12700">
            <a:miter lim="400000"/>
          </a:ln>
        </p:spPr>
        <p:txBody>
          <a:bodyPr lIns="0" tIns="0" rIns="0" bIns="0" anchor="ctr"/>
          <a:lstStyle/>
          <a:p>
            <a:pPr algn="ctr">
              <a:defRPr>
                <a:solidFill>
                  <a:srgbClr val="FFFFFF"/>
                </a:solidFill>
                <a:latin typeface="+mj-lt"/>
                <a:ea typeface="+mj-ea"/>
                <a:cs typeface="+mj-cs"/>
                <a:sym typeface="Arial"/>
              </a:defRPr>
            </a:pPr>
            <a:endParaRPr/>
          </a:p>
        </p:txBody>
      </p:sp>
      <p:pic>
        <p:nvPicPr>
          <p:cNvPr id="436" name="Google Shape;313;p41" descr="Google Shape;313;p41"/>
          <p:cNvPicPr>
            <a:picLocks noChangeAspect="1"/>
          </p:cNvPicPr>
          <p:nvPr/>
        </p:nvPicPr>
        <p:blipFill>
          <a:blip r:embed="rId3">
            <a:extLst/>
          </a:blip>
          <a:stretch>
            <a:fillRect/>
          </a:stretch>
        </p:blipFill>
        <p:spPr>
          <a:xfrm>
            <a:off x="5188463" y="2370246"/>
            <a:ext cx="4539999" cy="5336915"/>
          </a:xfrm>
          <a:prstGeom prst="rect">
            <a:avLst/>
          </a:prstGeom>
          <a:ln w="12700">
            <a:miter lim="400000"/>
          </a:ln>
        </p:spPr>
      </p:pic>
      <p:sp>
        <p:nvSpPr>
          <p:cNvPr id="437" name="Google Shape;445;p20"/>
          <p:cNvSpPr txBox="1"/>
          <p:nvPr/>
        </p:nvSpPr>
        <p:spPr>
          <a:xfrm>
            <a:off x="1018688" y="3788874"/>
            <a:ext cx="4229820" cy="962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115000"/>
              </a:lnSpc>
              <a:defRPr sz="1600">
                <a:latin typeface="Calibri"/>
                <a:ea typeface="Calibri"/>
                <a:cs typeface="Calibri"/>
                <a:sym typeface="Calibri"/>
              </a:defRPr>
            </a:pPr>
            <a:r>
              <a:t>Ahora realizaremos una actividad práctica.</a:t>
            </a:r>
            <a:endParaRPr>
              <a:latin typeface="+mj-lt"/>
              <a:ea typeface="+mj-ea"/>
              <a:cs typeface="+mj-cs"/>
              <a:sym typeface="Arial"/>
            </a:endParaRPr>
          </a:p>
          <a:p>
            <a:pPr>
              <a:lnSpc>
                <a:spcPct val="115000"/>
              </a:lnSpc>
              <a:defRPr sz="1600">
                <a:latin typeface="Calibri"/>
                <a:ea typeface="Calibri"/>
                <a:cs typeface="Calibri"/>
                <a:sym typeface="Calibri"/>
              </a:defRPr>
            </a:pPr>
            <a:r>
              <a:t>Te sugerimos </a:t>
            </a:r>
            <a:r>
              <a:rPr b="1">
                <a:solidFill>
                  <a:srgbClr val="76384D"/>
                </a:solidFill>
              </a:rPr>
              <a:t>seguir las instrucciones </a:t>
            </a:r>
            <a:r>
              <a:t>que van</a:t>
            </a:r>
            <a:endParaRPr>
              <a:latin typeface="+mj-lt"/>
              <a:ea typeface="+mj-ea"/>
              <a:cs typeface="+mj-cs"/>
              <a:sym typeface="Arial"/>
            </a:endParaRPr>
          </a:p>
          <a:p>
            <a:pPr>
              <a:lnSpc>
                <a:spcPct val="115000"/>
              </a:lnSpc>
              <a:defRPr sz="1600">
                <a:latin typeface="Calibri"/>
                <a:ea typeface="Calibri"/>
                <a:cs typeface="Calibri"/>
                <a:sym typeface="Calibri"/>
              </a:defRPr>
            </a:pPr>
            <a:r>
              <a:t>Adjuntas en la guía que el profesor te entregará.</a:t>
            </a:r>
          </a:p>
        </p:txBody>
      </p:sp>
      <p:grpSp>
        <p:nvGrpSpPr>
          <p:cNvPr id="441" name="Grupo 18"/>
          <p:cNvGrpSpPr/>
          <p:nvPr/>
        </p:nvGrpSpPr>
        <p:grpSpPr>
          <a:xfrm>
            <a:off x="371683" y="997889"/>
            <a:ext cx="8954794" cy="1008597"/>
            <a:chOff x="0" y="52458"/>
            <a:chExt cx="8954793" cy="1008595"/>
          </a:xfrm>
        </p:grpSpPr>
        <p:sp>
          <p:nvSpPr>
            <p:cNvPr id="438" name="Google Shape;438;p20"/>
            <p:cNvSpPr txBox="1"/>
            <p:nvPr/>
          </p:nvSpPr>
          <p:spPr>
            <a:xfrm>
              <a:off x="4290" y="322083"/>
              <a:ext cx="8950504" cy="5361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lnSpc>
                  <a:spcPct val="80000"/>
                </a:lnSpc>
                <a:defRPr sz="2800" b="1">
                  <a:solidFill>
                    <a:srgbClr val="741B47"/>
                  </a:solidFill>
                  <a:latin typeface="Calibri"/>
                  <a:ea typeface="Calibri"/>
                  <a:cs typeface="Calibri"/>
                  <a:sym typeface="Calibri"/>
                </a:defRPr>
              </a:lvl1pPr>
            </a:lstStyle>
            <a:p>
              <a:r>
                <a:t>ACTIVIDAD PRÁCTICA</a:t>
              </a:r>
            </a:p>
          </p:txBody>
        </p:sp>
        <p:sp>
          <p:nvSpPr>
            <p:cNvPr id="439" name="Google Shape;443;p20"/>
            <p:cNvSpPr txBox="1"/>
            <p:nvPr/>
          </p:nvSpPr>
          <p:spPr>
            <a:xfrm>
              <a:off x="0" y="52458"/>
              <a:ext cx="4700402" cy="3722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b="1">
                  <a:latin typeface="Calibri"/>
                  <a:ea typeface="Calibri"/>
                  <a:cs typeface="Calibri"/>
                  <a:sym typeface="Calibri"/>
                </a:defRPr>
              </a:lvl1pPr>
            </a:lstStyle>
            <a:p>
              <a:r>
                <a:t>¡PRACTIQUEMOS!</a:t>
              </a:r>
            </a:p>
          </p:txBody>
        </p:sp>
        <p:sp>
          <p:nvSpPr>
            <p:cNvPr id="440" name="Google Shape;168;p5"/>
            <p:cNvSpPr txBox="1"/>
            <p:nvPr/>
          </p:nvSpPr>
          <p:spPr>
            <a:xfrm>
              <a:off x="3298875" y="119282"/>
              <a:ext cx="970891" cy="9417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lgn="r">
                <a:lnSpc>
                  <a:spcPct val="90000"/>
                </a:lnSpc>
                <a:defRPr sz="6000">
                  <a:solidFill>
                    <a:srgbClr val="BA9BA5"/>
                  </a:solidFill>
                  <a:latin typeface="Calibri"/>
                  <a:ea typeface="Calibri"/>
                  <a:cs typeface="Calibri"/>
                  <a:sym typeface="Calibri"/>
                </a:defRPr>
              </a:lvl1pPr>
            </a:lstStyle>
            <a:p>
              <a:r>
                <a:t>16</a:t>
              </a:r>
            </a:p>
          </p:txBody>
        </p:sp>
      </p:grpSp>
      <p:sp>
        <p:nvSpPr>
          <p:cNvPr id="442" name="Google Shape;173;p6"/>
          <p:cNvSpPr txBox="1"/>
          <p:nvPr/>
        </p:nvSpPr>
        <p:spPr>
          <a:xfrm>
            <a:off x="922985" y="3090040"/>
            <a:ext cx="3718466" cy="431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000" b="1">
                <a:solidFill>
                  <a:srgbClr val="741B47"/>
                </a:solidFill>
                <a:latin typeface="Calibri"/>
                <a:ea typeface="Calibri"/>
                <a:cs typeface="Calibri"/>
                <a:sym typeface="Calibri"/>
              </a:defRPr>
            </a:pPr>
            <a:r>
              <a:t>CONJUNTO </a:t>
            </a:r>
            <a:r>
              <a:rPr b="0">
                <a:solidFill>
                  <a:srgbClr val="FF0000"/>
                </a:solidFill>
              </a:rPr>
              <a:t>PLANETARIO</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Google Shape;52;p28"/>
          <p:cNvSpPr txBox="1">
            <a:spLocks noGrp="1"/>
          </p:cNvSpPr>
          <p:nvPr>
            <p:ph type="sldNum" sz="quarter" idx="4294967295"/>
          </p:nvPr>
        </p:nvSpPr>
        <p:spPr>
          <a:xfrm>
            <a:off x="371684" y="6881800"/>
            <a:ext cx="337156" cy="3171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25</a:t>
            </a:fld>
            <a:endParaRPr/>
          </a:p>
        </p:txBody>
      </p:sp>
      <p:grpSp>
        <p:nvGrpSpPr>
          <p:cNvPr id="447" name="Google Shape;320;p21"/>
          <p:cNvGrpSpPr/>
          <p:nvPr/>
        </p:nvGrpSpPr>
        <p:grpSpPr>
          <a:xfrm>
            <a:off x="383454" y="2370244"/>
            <a:ext cx="8839206" cy="3238199"/>
            <a:chOff x="0" y="0"/>
            <a:chExt cx="8839205" cy="3238198"/>
          </a:xfrm>
        </p:grpSpPr>
        <p:sp>
          <p:nvSpPr>
            <p:cNvPr id="445" name="Rectángulo redondeado"/>
            <p:cNvSpPr/>
            <p:nvPr/>
          </p:nvSpPr>
          <p:spPr>
            <a:xfrm>
              <a:off x="-1" y="-1"/>
              <a:ext cx="8839206" cy="3238199"/>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446" name="Texto"/>
            <p:cNvSpPr txBox="1"/>
            <p:nvPr/>
          </p:nvSpPr>
          <p:spPr>
            <a:xfrm>
              <a:off x="158076" y="1428979"/>
              <a:ext cx="8523052" cy="3802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sp>
        <p:nvSpPr>
          <p:cNvPr id="448" name="Google Shape;321;p21"/>
          <p:cNvSpPr/>
          <p:nvPr/>
        </p:nvSpPr>
        <p:spPr>
          <a:xfrm>
            <a:off x="5279923" y="7354529"/>
            <a:ext cx="2723538" cy="205148"/>
          </a:xfrm>
          <a:prstGeom prst="rect">
            <a:avLst/>
          </a:prstGeom>
          <a:solidFill>
            <a:srgbClr val="FFFFFF"/>
          </a:solidFill>
          <a:ln w="12700">
            <a:miter lim="400000"/>
          </a:ln>
        </p:spPr>
        <p:txBody>
          <a:bodyPr lIns="0" tIns="0" rIns="0" bIns="0" anchor="ctr"/>
          <a:lstStyle/>
          <a:p>
            <a:pPr algn="ctr">
              <a:defRPr>
                <a:solidFill>
                  <a:srgbClr val="FFFFFF"/>
                </a:solidFill>
                <a:latin typeface="+mj-lt"/>
                <a:ea typeface="+mj-ea"/>
                <a:cs typeface="+mj-cs"/>
                <a:sym typeface="Arial"/>
              </a:defRPr>
            </a:pPr>
            <a:endParaRPr/>
          </a:p>
        </p:txBody>
      </p:sp>
      <p:pic>
        <p:nvPicPr>
          <p:cNvPr id="449" name="Google Shape;322;p21" descr="Google Shape;322;p21"/>
          <p:cNvPicPr>
            <a:picLocks noChangeAspect="1"/>
          </p:cNvPicPr>
          <p:nvPr/>
        </p:nvPicPr>
        <p:blipFill>
          <a:blip r:embed="rId2">
            <a:extLst/>
          </a:blip>
          <a:stretch>
            <a:fillRect/>
          </a:stretch>
        </p:blipFill>
        <p:spPr>
          <a:xfrm>
            <a:off x="5102940" y="2710743"/>
            <a:ext cx="5190655" cy="4917759"/>
          </a:xfrm>
          <a:prstGeom prst="rect">
            <a:avLst/>
          </a:prstGeom>
          <a:ln w="12700">
            <a:miter lim="400000"/>
          </a:ln>
        </p:spPr>
      </p:pic>
      <p:sp>
        <p:nvSpPr>
          <p:cNvPr id="450" name="Google Shape;455;p21"/>
          <p:cNvSpPr txBox="1"/>
          <p:nvPr/>
        </p:nvSpPr>
        <p:spPr>
          <a:xfrm>
            <a:off x="375973" y="1265365"/>
            <a:ext cx="8950504" cy="536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TICKET DE SALIDA</a:t>
            </a:r>
          </a:p>
        </p:txBody>
      </p:sp>
      <p:sp>
        <p:nvSpPr>
          <p:cNvPr id="451" name="Google Shape;456;p21"/>
          <p:cNvSpPr txBox="1"/>
          <p:nvPr/>
        </p:nvSpPr>
        <p:spPr>
          <a:xfrm>
            <a:off x="402540" y="1055560"/>
            <a:ext cx="4700400" cy="372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defRPr b="1">
                <a:latin typeface="Calibri"/>
                <a:ea typeface="Calibri"/>
                <a:cs typeface="Calibri"/>
                <a:sym typeface="Calibri"/>
              </a:defRPr>
            </a:lvl1pPr>
          </a:lstStyle>
          <a:p>
            <a:r>
              <a:t>ANTES DE TERMINAR:</a:t>
            </a:r>
          </a:p>
        </p:txBody>
      </p:sp>
      <p:grpSp>
        <p:nvGrpSpPr>
          <p:cNvPr id="454" name="Grupo 13"/>
          <p:cNvGrpSpPr/>
          <p:nvPr/>
        </p:nvGrpSpPr>
        <p:grpSpPr>
          <a:xfrm>
            <a:off x="972820" y="3675167"/>
            <a:ext cx="4567085" cy="1987264"/>
            <a:chOff x="0" y="0"/>
            <a:chExt cx="4567084" cy="1987262"/>
          </a:xfrm>
        </p:grpSpPr>
        <p:sp>
          <p:nvSpPr>
            <p:cNvPr id="452" name="Google Shape;445;p20"/>
            <p:cNvSpPr txBox="1"/>
            <p:nvPr/>
          </p:nvSpPr>
          <p:spPr>
            <a:xfrm>
              <a:off x="-1" y="0"/>
              <a:ext cx="4567085" cy="19872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p>
              <a:pPr>
                <a:lnSpc>
                  <a:spcPct val="115000"/>
                </a:lnSpc>
                <a:defRPr sz="1600">
                  <a:latin typeface="Calibri"/>
                  <a:ea typeface="Calibri"/>
                  <a:cs typeface="Calibri"/>
                  <a:sym typeface="Calibri"/>
                </a:defRPr>
              </a:pPr>
              <a:r>
                <a:t>¡No olvides contestar la Autoevaluación y entregar el Ticket de Salida!</a:t>
              </a:r>
              <a:endParaRPr>
                <a:latin typeface="+mj-lt"/>
                <a:ea typeface="+mj-ea"/>
                <a:cs typeface="+mj-cs"/>
                <a:sym typeface="Arial"/>
              </a:endParaRPr>
            </a:p>
            <a:p>
              <a:pPr>
                <a:lnSpc>
                  <a:spcPct val="115000"/>
                </a:lnSpc>
                <a:defRPr sz="1600">
                  <a:latin typeface="+mj-lt"/>
                  <a:ea typeface="+mj-ea"/>
                  <a:cs typeface="+mj-cs"/>
                  <a:sym typeface="Arial"/>
                </a:defRPr>
              </a:pPr>
              <a:endParaRPr>
                <a:latin typeface="+mj-lt"/>
                <a:ea typeface="+mj-ea"/>
                <a:cs typeface="+mj-cs"/>
                <a:sym typeface="Arial"/>
              </a:endParaRPr>
            </a:p>
            <a:p>
              <a:pPr>
                <a:lnSpc>
                  <a:spcPct val="115000"/>
                </a:lnSpc>
                <a:defRPr sz="2100" b="1">
                  <a:solidFill>
                    <a:srgbClr val="741B47"/>
                  </a:solidFill>
                  <a:latin typeface="Calibri"/>
                  <a:ea typeface="Calibri"/>
                  <a:cs typeface="Calibri"/>
                  <a:sym typeface="Calibri"/>
                </a:defRPr>
              </a:pPr>
              <a:r>
                <a:t>¡Hasta la próxima! </a:t>
              </a:r>
              <a:endParaRPr>
                <a:latin typeface="+mj-lt"/>
                <a:ea typeface="+mj-ea"/>
                <a:cs typeface="+mj-cs"/>
                <a:sym typeface="Arial"/>
              </a:endParaRPr>
            </a:p>
            <a:p>
              <a:pPr>
                <a:defRPr sz="2100" b="1" u="sng">
                  <a:solidFill>
                    <a:srgbClr val="741B47"/>
                  </a:solidFill>
                  <a:latin typeface="+mj-lt"/>
                  <a:ea typeface="+mj-ea"/>
                  <a:cs typeface="+mj-cs"/>
                  <a:sym typeface="Arial"/>
                </a:defRPr>
              </a:pPr>
              <a:r>
                <a:t/>
              </a:r>
              <a:br/>
              <a:endParaRPr/>
            </a:p>
          </p:txBody>
        </p:sp>
        <p:pic>
          <p:nvPicPr>
            <p:cNvPr id="453" name="Imagen 15" descr="Imagen 15"/>
            <p:cNvPicPr>
              <a:picLocks noChangeAspect="1"/>
            </p:cNvPicPr>
            <p:nvPr/>
          </p:nvPicPr>
          <p:blipFill>
            <a:blip r:embed="rId3">
              <a:extLst/>
            </a:blip>
            <a:stretch>
              <a:fillRect/>
            </a:stretch>
          </p:blipFill>
          <p:spPr>
            <a:xfrm>
              <a:off x="2269367" y="697155"/>
              <a:ext cx="673178" cy="603724"/>
            </a:xfrm>
            <a:prstGeom prst="rect">
              <a:avLst/>
            </a:prstGeom>
            <a:ln w="12700" cap="flat">
              <a:noFill/>
              <a:miter lim="400000"/>
            </a:ln>
            <a:effectLst/>
          </p:spPr>
        </p:pic>
      </p:grpSp>
      <p:sp>
        <p:nvSpPr>
          <p:cNvPr id="455" name="Google Shape;173;p6"/>
          <p:cNvSpPr txBox="1"/>
          <p:nvPr/>
        </p:nvSpPr>
        <p:spPr>
          <a:xfrm>
            <a:off x="972820" y="3048005"/>
            <a:ext cx="3718466" cy="431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000" b="1">
                <a:solidFill>
                  <a:srgbClr val="741B47"/>
                </a:solidFill>
                <a:latin typeface="Calibri"/>
                <a:ea typeface="Calibri"/>
                <a:cs typeface="Calibri"/>
                <a:sym typeface="Calibri"/>
              </a:defRPr>
            </a:pPr>
            <a:r>
              <a:t>CONJUNTO </a:t>
            </a:r>
            <a:r>
              <a:rPr b="0">
                <a:solidFill>
                  <a:srgbClr val="FF0000"/>
                </a:solidFill>
              </a:rPr>
              <a:t>PLANETARIO</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Google Shape;25;p27"/>
          <p:cNvSpPr txBox="1">
            <a:spLocks noGrp="1"/>
          </p:cNvSpPr>
          <p:nvPr>
            <p:ph type="sldNum" sz="quarter" idx="4294967295"/>
          </p:nvPr>
        </p:nvSpPr>
        <p:spPr>
          <a:xfrm>
            <a:off x="442488" y="6881800"/>
            <a:ext cx="266352" cy="3171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3</a:t>
            </a:fld>
            <a:endParaRPr/>
          </a:p>
        </p:txBody>
      </p:sp>
      <p:sp>
        <p:nvSpPr>
          <p:cNvPr id="173" name="Google Shape;35;p28"/>
          <p:cNvSpPr/>
          <p:nvPr/>
        </p:nvSpPr>
        <p:spPr>
          <a:xfrm rot="10800000" flipH="1">
            <a:off x="181647" y="822023"/>
            <a:ext cx="9356705"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882"/>
            </a:srgbClr>
          </a:solidFill>
          <a:ln w="12700">
            <a:miter lim="400000"/>
          </a:ln>
        </p:spPr>
        <p:txBody>
          <a:bodyPr lIns="0" tIns="0" rIns="0" bIns="0" anchor="ctr"/>
          <a:lstStyle/>
          <a:p>
            <a:pPr>
              <a:defRPr>
                <a:latin typeface="+mj-lt"/>
                <a:ea typeface="+mj-ea"/>
                <a:cs typeface="+mj-cs"/>
                <a:sym typeface="Arial"/>
              </a:defRPr>
            </a:pPr>
            <a:endParaRPr/>
          </a:p>
        </p:txBody>
      </p:sp>
      <p:grpSp>
        <p:nvGrpSpPr>
          <p:cNvPr id="176" name="Google Shape;101;p3"/>
          <p:cNvGrpSpPr/>
          <p:nvPr/>
        </p:nvGrpSpPr>
        <p:grpSpPr>
          <a:xfrm>
            <a:off x="481780" y="1887793"/>
            <a:ext cx="4090223" cy="3116831"/>
            <a:chOff x="0" y="-1"/>
            <a:chExt cx="4090221" cy="3116830"/>
          </a:xfrm>
        </p:grpSpPr>
        <p:sp>
          <p:nvSpPr>
            <p:cNvPr id="174" name="Rectángulo redondeado"/>
            <p:cNvSpPr/>
            <p:nvPr/>
          </p:nvSpPr>
          <p:spPr>
            <a:xfrm>
              <a:off x="-1" y="-2"/>
              <a:ext cx="4090223" cy="3116832"/>
            </a:xfrm>
            <a:prstGeom prst="roundRect">
              <a:avLst>
                <a:gd name="adj" fmla="val 8420"/>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175" name="Texto"/>
            <p:cNvSpPr txBox="1"/>
            <p:nvPr/>
          </p:nvSpPr>
          <p:spPr>
            <a:xfrm>
              <a:off x="76863" y="1368295"/>
              <a:ext cx="3936495" cy="3802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pic>
        <p:nvPicPr>
          <p:cNvPr id="178" name="Imagen 21" descr="Imagen 21"/>
          <p:cNvPicPr>
            <a:picLocks noChangeAspect="1"/>
          </p:cNvPicPr>
          <p:nvPr/>
        </p:nvPicPr>
        <p:blipFill>
          <a:blip r:embed="rId2">
            <a:extLst/>
          </a:blip>
          <a:stretch>
            <a:fillRect/>
          </a:stretch>
        </p:blipFill>
        <p:spPr>
          <a:xfrm>
            <a:off x="375973" y="1796207"/>
            <a:ext cx="719665" cy="686193"/>
          </a:xfrm>
          <a:prstGeom prst="rect">
            <a:avLst/>
          </a:prstGeom>
          <a:ln w="12700">
            <a:miter lim="400000"/>
          </a:ln>
        </p:spPr>
      </p:pic>
      <p:sp>
        <p:nvSpPr>
          <p:cNvPr id="179" name="Google Shape;95;p3"/>
          <p:cNvSpPr txBox="1"/>
          <p:nvPr/>
        </p:nvSpPr>
        <p:spPr>
          <a:xfrm>
            <a:off x="375975" y="1265365"/>
            <a:ext cx="4864619"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lnSpc>
                <a:spcPct val="80000"/>
              </a:lnSpc>
              <a:defRPr sz="2800" b="1">
                <a:solidFill>
                  <a:srgbClr val="741B47"/>
                </a:solidFill>
                <a:latin typeface="Calibri"/>
                <a:ea typeface="Calibri"/>
                <a:cs typeface="Calibri"/>
                <a:sym typeface="Calibri"/>
              </a:defRPr>
            </a:lvl1pPr>
          </a:lstStyle>
          <a:p>
            <a:r>
              <a:t>OBJETIVO DE APRENDIZAJE</a:t>
            </a:r>
          </a:p>
        </p:txBody>
      </p:sp>
      <p:pic>
        <p:nvPicPr>
          <p:cNvPr id="180" name="Imagen 26" descr="Imagen 26"/>
          <p:cNvPicPr>
            <a:picLocks noChangeAspect="1"/>
          </p:cNvPicPr>
          <p:nvPr/>
        </p:nvPicPr>
        <p:blipFill>
          <a:blip r:embed="rId3">
            <a:extLst/>
          </a:blip>
          <a:stretch>
            <a:fillRect/>
          </a:stretch>
        </p:blipFill>
        <p:spPr>
          <a:xfrm>
            <a:off x="3485784" y="2354963"/>
            <a:ext cx="5849285" cy="4478455"/>
          </a:xfrm>
          <a:prstGeom prst="rect">
            <a:avLst/>
          </a:prstGeom>
          <a:ln w="12700">
            <a:miter lim="400000"/>
          </a:ln>
        </p:spPr>
      </p:pic>
      <p:sp>
        <p:nvSpPr>
          <p:cNvPr id="11" name="Google Shape;99;p3"/>
          <p:cNvSpPr txBox="1"/>
          <p:nvPr/>
        </p:nvSpPr>
        <p:spPr>
          <a:xfrm>
            <a:off x="1172501" y="2429155"/>
            <a:ext cx="2793101" cy="215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anchor="ctr">
            <a:spAutoFit/>
          </a:bodyPr>
          <a:lstStyle>
            <a:lvl1pPr>
              <a:defRPr sz="1600">
                <a:latin typeface="Calibri"/>
                <a:ea typeface="Calibri"/>
                <a:cs typeface="Calibri"/>
                <a:sym typeface="Calibri"/>
              </a:defRPr>
            </a:lvl1pPr>
          </a:lstStyle>
          <a:p>
            <a:r>
              <a:rPr lang="es-CL" dirty="0"/>
              <a:t>Realizar mantenimiento básico de diversos sistemas de vehículos automotrices livianos, semipesados y pesados, de acuerdo a las pautas de mantenimiento del fabricante, de inspección y diagnóstico de fallas.</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Google Shape;43;p26"/>
          <p:cNvSpPr txBox="1">
            <a:spLocks noGrp="1"/>
          </p:cNvSpPr>
          <p:nvPr>
            <p:ph type="sldNum" sz="quarter" idx="4294967295"/>
          </p:nvPr>
        </p:nvSpPr>
        <p:spPr>
          <a:xfrm>
            <a:off x="442492" y="6881800"/>
            <a:ext cx="266352" cy="3171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4</a:t>
            </a:fld>
            <a:endParaRPr/>
          </a:p>
        </p:txBody>
      </p:sp>
      <p:grpSp>
        <p:nvGrpSpPr>
          <p:cNvPr id="200" name="Grupo 55"/>
          <p:cNvGrpSpPr/>
          <p:nvPr/>
        </p:nvGrpSpPr>
        <p:grpSpPr>
          <a:xfrm>
            <a:off x="279323" y="1044466"/>
            <a:ext cx="9429357" cy="6064546"/>
            <a:chOff x="0" y="0"/>
            <a:chExt cx="9429355" cy="6064545"/>
          </a:xfrm>
        </p:grpSpPr>
        <p:grpSp>
          <p:nvGrpSpPr>
            <p:cNvPr id="198" name="Grupo 56"/>
            <p:cNvGrpSpPr/>
            <p:nvPr/>
          </p:nvGrpSpPr>
          <p:grpSpPr>
            <a:xfrm>
              <a:off x="0" y="0"/>
              <a:ext cx="9037630" cy="4982161"/>
              <a:chOff x="0" y="0"/>
              <a:chExt cx="9037629" cy="4982160"/>
            </a:xfrm>
          </p:grpSpPr>
          <p:grpSp>
            <p:nvGrpSpPr>
              <p:cNvPr id="185" name="Google Shape;105;p3"/>
              <p:cNvGrpSpPr/>
              <p:nvPr/>
            </p:nvGrpSpPr>
            <p:grpSpPr>
              <a:xfrm>
                <a:off x="197188" y="2162467"/>
                <a:ext cx="4657804" cy="1139777"/>
                <a:chOff x="0" y="0"/>
                <a:chExt cx="4657803" cy="1139775"/>
              </a:xfrm>
            </p:grpSpPr>
            <p:sp>
              <p:nvSpPr>
                <p:cNvPr id="183" name="Rectángulo redondeado"/>
                <p:cNvSpPr/>
                <p:nvPr/>
              </p:nvSpPr>
              <p:spPr>
                <a:xfrm>
                  <a:off x="0" y="-1"/>
                  <a:ext cx="4657804" cy="1139777"/>
                </a:xfrm>
                <a:prstGeom prst="roundRect">
                  <a:avLst>
                    <a:gd name="adj" fmla="val 16667"/>
                  </a:avLst>
                </a:prstGeom>
                <a:no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184" name="Texto"/>
                <p:cNvSpPr txBox="1"/>
                <p:nvPr/>
              </p:nvSpPr>
              <p:spPr>
                <a:xfrm>
                  <a:off x="55638" y="379768"/>
                  <a:ext cx="4546527" cy="3802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sp>
            <p:nvSpPr>
              <p:cNvPr id="186" name="Rectángulo redondeado"/>
              <p:cNvSpPr/>
              <p:nvPr/>
            </p:nvSpPr>
            <p:spPr>
              <a:xfrm>
                <a:off x="197186" y="3443533"/>
                <a:ext cx="4657806" cy="1538628"/>
              </a:xfrm>
              <a:prstGeom prst="roundRect">
                <a:avLst>
                  <a:gd name="adj" fmla="val 12346"/>
                </a:avLst>
              </a:prstGeom>
              <a:no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187" name="Texto"/>
              <p:cNvSpPr txBox="1"/>
              <p:nvPr/>
            </p:nvSpPr>
            <p:spPr>
              <a:xfrm>
                <a:off x="252826" y="4040436"/>
                <a:ext cx="4546526"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sp>
            <p:nvSpPr>
              <p:cNvPr id="188" name="Google Shape;110;p3"/>
              <p:cNvSpPr/>
              <p:nvPr/>
            </p:nvSpPr>
            <p:spPr>
              <a:xfrm>
                <a:off x="4747292" y="2585692"/>
                <a:ext cx="696539" cy="696539"/>
              </a:xfrm>
              <a:prstGeom prst="ellipse">
                <a:avLst/>
              </a:pr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grpSp>
            <p:nvGrpSpPr>
              <p:cNvPr id="191" name="Google Shape;112;p3"/>
              <p:cNvGrpSpPr/>
              <p:nvPr/>
            </p:nvGrpSpPr>
            <p:grpSpPr>
              <a:xfrm>
                <a:off x="0" y="3957707"/>
                <a:ext cx="391114" cy="536165"/>
                <a:chOff x="0" y="0"/>
                <a:chExt cx="391113" cy="536163"/>
              </a:xfrm>
            </p:grpSpPr>
            <p:sp>
              <p:nvSpPr>
                <p:cNvPr id="189" name="Google Shape;113;p3"/>
                <p:cNvSpPr/>
                <p:nvPr/>
              </p:nvSpPr>
              <p:spPr>
                <a:xfrm>
                  <a:off x="-1" y="84708"/>
                  <a:ext cx="391115" cy="385806"/>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190" name="Google Shape;114;p3"/>
                <p:cNvSpPr txBox="1"/>
                <p:nvPr/>
              </p:nvSpPr>
              <p:spPr>
                <a:xfrm>
                  <a:off x="9903" y="0"/>
                  <a:ext cx="312205" cy="5361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ctr">
                  <a:spAutoFit/>
                </a:bodyPr>
                <a:lstStyle>
                  <a:lvl1pPr>
                    <a:defRPr sz="2800" b="1">
                      <a:solidFill>
                        <a:srgbClr val="FFFFFF"/>
                      </a:solidFill>
                      <a:latin typeface="Calibri"/>
                      <a:ea typeface="Calibri"/>
                      <a:cs typeface="Calibri"/>
                      <a:sym typeface="Calibri"/>
                    </a:defRPr>
                  </a:lvl1pPr>
                </a:lstStyle>
                <a:p>
                  <a:r>
                    <a:t>2</a:t>
                  </a:r>
                </a:p>
              </p:txBody>
            </p:sp>
          </p:grpSp>
          <p:grpSp>
            <p:nvGrpSpPr>
              <p:cNvPr id="194" name="Google Shape;115;p3"/>
              <p:cNvGrpSpPr/>
              <p:nvPr/>
            </p:nvGrpSpPr>
            <p:grpSpPr>
              <a:xfrm>
                <a:off x="8161" y="2459506"/>
                <a:ext cx="376206" cy="536165"/>
                <a:chOff x="-1" y="-1"/>
                <a:chExt cx="376205" cy="536163"/>
              </a:xfrm>
            </p:grpSpPr>
            <p:sp>
              <p:nvSpPr>
                <p:cNvPr id="192" name="Google Shape;116;p3"/>
                <p:cNvSpPr/>
                <p:nvPr/>
              </p:nvSpPr>
              <p:spPr>
                <a:xfrm>
                  <a:off x="-2" y="84708"/>
                  <a:ext cx="376207" cy="385805"/>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193" name="Google Shape;117;p3"/>
                <p:cNvSpPr txBox="1"/>
                <p:nvPr/>
              </p:nvSpPr>
              <p:spPr>
                <a:xfrm>
                  <a:off x="9524" y="-2"/>
                  <a:ext cx="300305" cy="5361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195" name="Google Shape;392;p18"/>
              <p:cNvSpPr txBox="1"/>
              <p:nvPr/>
            </p:nvSpPr>
            <p:spPr>
              <a:xfrm>
                <a:off x="87125" y="0"/>
                <a:ext cx="4700404" cy="3722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b="1">
                    <a:latin typeface="Calibri"/>
                    <a:ea typeface="Calibri"/>
                    <a:cs typeface="Calibri"/>
                    <a:sym typeface="Calibri"/>
                  </a:defRPr>
                </a:lvl1pPr>
              </a:lstStyle>
              <a:p>
                <a:r>
                  <a:t>RECORDEMOS</a:t>
                </a:r>
              </a:p>
            </p:txBody>
          </p:sp>
          <p:sp>
            <p:nvSpPr>
              <p:cNvPr id="196" name="Google Shape;109;p3"/>
              <p:cNvSpPr txBox="1"/>
              <p:nvPr/>
            </p:nvSpPr>
            <p:spPr>
              <a:xfrm>
                <a:off x="87125" y="334622"/>
                <a:ext cx="8950505" cy="5361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ctr">
                <a:spAutoFit/>
              </a:bodyPr>
              <a:lstStyle>
                <a:lvl1pPr>
                  <a:lnSpc>
                    <a:spcPct val="80000"/>
                  </a:lnSpc>
                  <a:defRPr sz="2800" b="1">
                    <a:solidFill>
                      <a:srgbClr val="741B47"/>
                    </a:solidFill>
                    <a:latin typeface="Calibri"/>
                    <a:ea typeface="Calibri"/>
                    <a:cs typeface="Calibri"/>
                    <a:sym typeface="Calibri"/>
                  </a:defRPr>
                </a:lvl1pPr>
              </a:lstStyle>
              <a:p>
                <a:r>
                  <a:t>¿QUÉ APRENDIMOS LA ACTIVIDAD ANTERIOR?</a:t>
                </a:r>
              </a:p>
            </p:txBody>
          </p:sp>
          <p:sp>
            <p:nvSpPr>
              <p:cNvPr id="197" name="Google Shape;111;p3"/>
              <p:cNvSpPr txBox="1"/>
              <p:nvPr/>
            </p:nvSpPr>
            <p:spPr>
              <a:xfrm>
                <a:off x="163169" y="1309924"/>
                <a:ext cx="5782102" cy="4244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ctr">
                <a:spAutoFit/>
              </a:bodyPr>
              <a:lstStyle>
                <a:lvl1pPr>
                  <a:lnSpc>
                    <a:spcPct val="90000"/>
                  </a:lnSpc>
                  <a:defRPr sz="1800" b="1">
                    <a:solidFill>
                      <a:srgbClr val="741B47"/>
                    </a:solidFill>
                    <a:latin typeface="Calibri"/>
                    <a:ea typeface="Calibri"/>
                    <a:cs typeface="Calibri"/>
                    <a:sym typeface="Calibri"/>
                  </a:defRPr>
                </a:lvl1pPr>
              </a:lstStyle>
              <a:p>
                <a:r>
                  <a:t>ACEITES EN TRANSMISIÓN AUTOMÁTICA</a:t>
                </a:r>
              </a:p>
            </p:txBody>
          </p:sp>
        </p:grpSp>
        <p:pic>
          <p:nvPicPr>
            <p:cNvPr id="199" name="Google Shape;124;p3" descr="Google Shape;124;p3"/>
            <p:cNvPicPr>
              <a:picLocks noChangeAspect="1"/>
            </p:cNvPicPr>
            <p:nvPr/>
          </p:nvPicPr>
          <p:blipFill>
            <a:blip r:embed="rId2">
              <a:extLst/>
            </a:blip>
            <a:stretch>
              <a:fillRect/>
            </a:stretch>
          </p:blipFill>
          <p:spPr>
            <a:xfrm>
              <a:off x="4565436" y="1456344"/>
              <a:ext cx="4863920" cy="4608202"/>
            </a:xfrm>
            <a:prstGeom prst="rect">
              <a:avLst/>
            </a:prstGeom>
            <a:ln w="12700" cap="flat">
              <a:noFill/>
              <a:miter lim="400000"/>
            </a:ln>
            <a:effectLst/>
          </p:spPr>
        </p:pic>
      </p:grpSp>
      <p:sp>
        <p:nvSpPr>
          <p:cNvPr id="201" name="Google Shape;121;p3"/>
          <p:cNvSpPr txBox="1"/>
          <p:nvPr/>
        </p:nvSpPr>
        <p:spPr>
          <a:xfrm>
            <a:off x="829772" y="3292253"/>
            <a:ext cx="4373902" cy="962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Identificaste las funciones del aceite en una transmisión automática, considerando su funcionamiento de sus partes y pizas móviles.</a:t>
            </a:r>
          </a:p>
        </p:txBody>
      </p:sp>
      <p:sp>
        <p:nvSpPr>
          <p:cNvPr id="202" name="Google Shape;122;p3"/>
          <p:cNvSpPr txBox="1"/>
          <p:nvPr/>
        </p:nvSpPr>
        <p:spPr>
          <a:xfrm>
            <a:off x="829772" y="4785597"/>
            <a:ext cx="4038604" cy="962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Desarmaste las partes de una transmisión mecánica, considerando la función que cada una de las partes móviles posee.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Google Shape;43;p26"/>
          <p:cNvSpPr txBox="1">
            <a:spLocks noGrp="1"/>
          </p:cNvSpPr>
          <p:nvPr>
            <p:ph type="sldNum" sz="quarter" idx="4294967295"/>
          </p:nvPr>
        </p:nvSpPr>
        <p:spPr>
          <a:xfrm>
            <a:off x="442492" y="6881800"/>
            <a:ext cx="266352" cy="3171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5</a:t>
            </a:fld>
            <a:endParaRPr/>
          </a:p>
        </p:txBody>
      </p:sp>
      <p:sp>
        <p:nvSpPr>
          <p:cNvPr id="205" name="Google Shape;160;p5"/>
          <p:cNvSpPr txBox="1"/>
          <p:nvPr/>
        </p:nvSpPr>
        <p:spPr>
          <a:xfrm>
            <a:off x="375972" y="1265365"/>
            <a:ext cx="8950506" cy="5361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8" tIns="91398" rIns="91398" bIns="91398" anchor="ctr">
            <a:spAutoFit/>
          </a:bodyPr>
          <a:lstStyle>
            <a:lvl1pPr>
              <a:lnSpc>
                <a:spcPct val="80000"/>
              </a:lnSpc>
              <a:defRPr sz="2800" b="1">
                <a:solidFill>
                  <a:srgbClr val="741B47"/>
                </a:solidFill>
                <a:latin typeface="Calibri"/>
                <a:ea typeface="Calibri"/>
                <a:cs typeface="Calibri"/>
                <a:sym typeface="Calibri"/>
              </a:defRPr>
            </a:lvl1pPr>
          </a:lstStyle>
          <a:p>
            <a:r>
              <a:t>ANTES DE COMENZAR</a:t>
            </a:r>
          </a:p>
        </p:txBody>
      </p:sp>
      <p:sp>
        <p:nvSpPr>
          <p:cNvPr id="206" name="Google Shape;165;p5"/>
          <p:cNvSpPr txBox="1"/>
          <p:nvPr/>
        </p:nvSpPr>
        <p:spPr>
          <a:xfrm>
            <a:off x="313634" y="6319256"/>
            <a:ext cx="5388805" cy="454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8" tIns="91398" rIns="91398" bIns="91398" anchor="ctr">
            <a:spAutoFit/>
          </a:bodyPr>
          <a:lstStyle/>
          <a:p>
            <a:pPr>
              <a:lnSpc>
                <a:spcPct val="80000"/>
              </a:lnSpc>
              <a:defRPr sz="2100" b="1">
                <a:solidFill>
                  <a:srgbClr val="76384D"/>
                </a:solidFill>
                <a:latin typeface="Calibri"/>
                <a:ea typeface="Calibri"/>
                <a:cs typeface="Calibri"/>
                <a:sym typeface="Calibri"/>
              </a:defRPr>
            </a:pPr>
            <a:r>
              <a:t>¡Compartan experiencias </a:t>
            </a:r>
            <a:r>
              <a:rPr b="0"/>
              <a:t>con sus compañeros! </a:t>
            </a:r>
          </a:p>
        </p:txBody>
      </p:sp>
      <p:sp>
        <p:nvSpPr>
          <p:cNvPr id="207" name="Google Shape;168;p5"/>
          <p:cNvSpPr/>
          <p:nvPr/>
        </p:nvSpPr>
        <p:spPr>
          <a:xfrm>
            <a:off x="375767" y="2976453"/>
            <a:ext cx="5650728" cy="1303067"/>
          </a:xfrm>
          <a:prstGeom prst="roundRect">
            <a:avLst>
              <a:gd name="adj" fmla="val 12267"/>
            </a:avLst>
          </a:prstGeom>
          <a:ln>
            <a:solidFill>
              <a:srgbClr val="585858"/>
            </a:solidFill>
          </a:ln>
        </p:spPr>
        <p:txBody>
          <a:bodyPr lIns="0" tIns="0" rIns="0" bIns="0" anchor="ctr"/>
          <a:lstStyle/>
          <a:p>
            <a:pPr>
              <a:defRPr>
                <a:latin typeface="+mj-lt"/>
                <a:ea typeface="+mj-ea"/>
                <a:cs typeface="+mj-cs"/>
                <a:sym typeface="Arial"/>
              </a:defRPr>
            </a:pPr>
            <a:endParaRPr/>
          </a:p>
        </p:txBody>
      </p:sp>
      <p:pic>
        <p:nvPicPr>
          <p:cNvPr id="208" name="Google Shape;175;p5" descr="Google Shape;175;p5"/>
          <p:cNvPicPr>
            <a:picLocks noChangeAspect="1"/>
          </p:cNvPicPr>
          <p:nvPr/>
        </p:nvPicPr>
        <p:blipFill>
          <a:blip r:embed="rId2">
            <a:extLst/>
          </a:blip>
          <a:stretch>
            <a:fillRect/>
          </a:stretch>
        </p:blipFill>
        <p:spPr>
          <a:xfrm>
            <a:off x="5805511" y="2674154"/>
            <a:ext cx="441963" cy="438915"/>
          </a:xfrm>
          <a:prstGeom prst="rect">
            <a:avLst/>
          </a:prstGeom>
          <a:ln w="12700">
            <a:miter lim="400000"/>
          </a:ln>
        </p:spPr>
      </p:pic>
      <p:pic>
        <p:nvPicPr>
          <p:cNvPr id="209" name="Google Shape;178;p5" descr="Google Shape;178;p5"/>
          <p:cNvPicPr>
            <a:picLocks noChangeAspect="1"/>
          </p:cNvPicPr>
          <p:nvPr/>
        </p:nvPicPr>
        <p:blipFill>
          <a:blip r:embed="rId3">
            <a:extLst/>
          </a:blip>
          <a:stretch>
            <a:fillRect/>
          </a:stretch>
        </p:blipFill>
        <p:spPr>
          <a:xfrm>
            <a:off x="6549425" y="1315762"/>
            <a:ext cx="2670051" cy="5675377"/>
          </a:xfrm>
          <a:prstGeom prst="rect">
            <a:avLst/>
          </a:prstGeom>
          <a:ln w="12700">
            <a:miter lim="400000"/>
          </a:ln>
        </p:spPr>
      </p:pic>
      <p:sp>
        <p:nvSpPr>
          <p:cNvPr id="210" name="Google Shape;392;p18"/>
          <p:cNvSpPr txBox="1"/>
          <p:nvPr/>
        </p:nvSpPr>
        <p:spPr>
          <a:xfrm>
            <a:off x="442493" y="1042903"/>
            <a:ext cx="4700400" cy="372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defRPr b="1">
                <a:latin typeface="Calibri"/>
                <a:ea typeface="Calibri"/>
                <a:cs typeface="Calibri"/>
                <a:sym typeface="Calibri"/>
              </a:defRPr>
            </a:lvl1pPr>
          </a:lstStyle>
          <a:p>
            <a:r>
              <a:t>ALGUNAS PREGUNTAS</a:t>
            </a:r>
          </a:p>
        </p:txBody>
      </p:sp>
      <p:sp>
        <p:nvSpPr>
          <p:cNvPr id="211" name="Google Shape;168;p5"/>
          <p:cNvSpPr/>
          <p:nvPr/>
        </p:nvSpPr>
        <p:spPr>
          <a:xfrm>
            <a:off x="343084" y="4715821"/>
            <a:ext cx="5650730" cy="1315643"/>
          </a:xfrm>
          <a:prstGeom prst="roundRect">
            <a:avLst>
              <a:gd name="adj" fmla="val 12267"/>
            </a:avLst>
          </a:prstGeom>
          <a:ln>
            <a:solidFill>
              <a:srgbClr val="585858"/>
            </a:solidFill>
          </a:ln>
        </p:spPr>
        <p:txBody>
          <a:bodyPr lIns="0" tIns="0" rIns="0" bIns="0" anchor="ctr"/>
          <a:lstStyle/>
          <a:p>
            <a:pPr>
              <a:defRPr>
                <a:latin typeface="+mj-lt"/>
                <a:ea typeface="+mj-ea"/>
                <a:cs typeface="+mj-cs"/>
                <a:sym typeface="Arial"/>
              </a:defRPr>
            </a:pPr>
            <a:endParaRPr/>
          </a:p>
        </p:txBody>
      </p:sp>
      <p:pic>
        <p:nvPicPr>
          <p:cNvPr id="212" name="Google Shape;175;p5" descr="Google Shape;175;p5"/>
          <p:cNvPicPr>
            <a:picLocks noChangeAspect="1"/>
          </p:cNvPicPr>
          <p:nvPr/>
        </p:nvPicPr>
        <p:blipFill>
          <a:blip r:embed="rId2">
            <a:extLst/>
          </a:blip>
          <a:stretch>
            <a:fillRect/>
          </a:stretch>
        </p:blipFill>
        <p:spPr>
          <a:xfrm>
            <a:off x="5780516" y="4500976"/>
            <a:ext cx="441963" cy="438915"/>
          </a:xfrm>
          <a:prstGeom prst="rect">
            <a:avLst/>
          </a:prstGeom>
          <a:ln w="12700">
            <a:miter lim="400000"/>
          </a:ln>
        </p:spPr>
      </p:pic>
      <p:sp>
        <p:nvSpPr>
          <p:cNvPr id="213" name="Google Shape;132;p4"/>
          <p:cNvSpPr txBox="1"/>
          <p:nvPr/>
        </p:nvSpPr>
        <p:spPr>
          <a:xfrm>
            <a:off x="537262" y="5237557"/>
            <a:ext cx="5322768" cy="39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¿Qué función cumple?</a:t>
            </a:r>
          </a:p>
        </p:txBody>
      </p:sp>
      <p:sp>
        <p:nvSpPr>
          <p:cNvPr id="214" name="Google Shape;136;p4"/>
          <p:cNvSpPr txBox="1"/>
          <p:nvPr/>
        </p:nvSpPr>
        <p:spPr>
          <a:xfrm>
            <a:off x="537263" y="3462767"/>
            <a:ext cx="4554612" cy="39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defRPr sz="1600">
                <a:latin typeface="Calibri"/>
                <a:ea typeface="Calibri"/>
                <a:cs typeface="Calibri"/>
                <a:sym typeface="Calibri"/>
              </a:defRPr>
            </a:lvl1pPr>
          </a:lstStyle>
          <a:p>
            <a:r>
              <a:t>¿Has escuchado hablar del conjunto planetario?</a:t>
            </a:r>
          </a:p>
        </p:txBody>
      </p:sp>
      <p:sp>
        <p:nvSpPr>
          <p:cNvPr id="215" name="Google Shape;111;p3"/>
          <p:cNvSpPr txBox="1"/>
          <p:nvPr/>
        </p:nvSpPr>
        <p:spPr>
          <a:xfrm>
            <a:off x="442492" y="2354390"/>
            <a:ext cx="5782102" cy="424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lnSpc>
                <a:spcPct val="90000"/>
              </a:lnSpc>
              <a:defRPr sz="1800" b="1">
                <a:solidFill>
                  <a:srgbClr val="741B47"/>
                </a:solidFill>
                <a:latin typeface="Calibri"/>
                <a:ea typeface="Calibri"/>
                <a:cs typeface="Calibri"/>
                <a:sym typeface="Calibri"/>
              </a:defRPr>
            </a:lvl1pPr>
          </a:lstStyle>
          <a:p>
            <a:r>
              <a:t>ACEITES EN TRANSMISIÓN AUTOMÁTICA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Google Shape;151;p5"/>
          <p:cNvGrpSpPr/>
          <p:nvPr/>
        </p:nvGrpSpPr>
        <p:grpSpPr>
          <a:xfrm>
            <a:off x="4063481" y="3088865"/>
            <a:ext cx="5095876" cy="3508584"/>
            <a:chOff x="0" y="-1"/>
            <a:chExt cx="5095875" cy="3508582"/>
          </a:xfrm>
        </p:grpSpPr>
        <p:sp>
          <p:nvSpPr>
            <p:cNvPr id="217" name="Rectángulo redondeado"/>
            <p:cNvSpPr/>
            <p:nvPr/>
          </p:nvSpPr>
          <p:spPr>
            <a:xfrm>
              <a:off x="0" y="-2"/>
              <a:ext cx="5095876" cy="3508584"/>
            </a:xfrm>
            <a:prstGeom prst="roundRect">
              <a:avLst>
                <a:gd name="adj" fmla="val 5168"/>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218" name="Texto"/>
            <p:cNvSpPr txBox="1"/>
            <p:nvPr/>
          </p:nvSpPr>
          <p:spPr>
            <a:xfrm>
              <a:off x="53108" y="1564172"/>
              <a:ext cx="4989660" cy="3802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sp>
        <p:nvSpPr>
          <p:cNvPr id="220" name="Google Shape;43;p26"/>
          <p:cNvSpPr txBox="1">
            <a:spLocks noGrp="1"/>
          </p:cNvSpPr>
          <p:nvPr>
            <p:ph type="sldNum" sz="quarter" idx="4294967295"/>
          </p:nvPr>
        </p:nvSpPr>
        <p:spPr>
          <a:xfrm>
            <a:off x="442488" y="6881800"/>
            <a:ext cx="266352" cy="3171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6</a:t>
            </a:fld>
            <a:endParaRPr/>
          </a:p>
        </p:txBody>
      </p:sp>
      <p:sp>
        <p:nvSpPr>
          <p:cNvPr id="221" name="Google Shape;152;p5"/>
          <p:cNvSpPr txBox="1"/>
          <p:nvPr/>
        </p:nvSpPr>
        <p:spPr>
          <a:xfrm rot="21594879">
            <a:off x="4510901" y="3503906"/>
            <a:ext cx="4357845" cy="962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Identificarás las funciones del conjunto planetario considerando el funcionamiento de sus partes y pizas móviles.</a:t>
            </a:r>
          </a:p>
        </p:txBody>
      </p:sp>
      <p:sp>
        <p:nvSpPr>
          <p:cNvPr id="222" name="Google Shape;167;p5"/>
          <p:cNvSpPr txBox="1"/>
          <p:nvPr/>
        </p:nvSpPr>
        <p:spPr>
          <a:xfrm>
            <a:off x="4017016" y="1066666"/>
            <a:ext cx="840734" cy="830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lgn="r">
              <a:lnSpc>
                <a:spcPct val="90000"/>
              </a:lnSpc>
              <a:defRPr sz="5000">
                <a:solidFill>
                  <a:srgbClr val="BA9BA5"/>
                </a:solidFill>
                <a:latin typeface="Calibri"/>
                <a:ea typeface="Calibri"/>
                <a:cs typeface="Calibri"/>
                <a:sym typeface="Calibri"/>
              </a:defRPr>
            </a:lvl1pPr>
          </a:lstStyle>
          <a:p>
            <a:r>
              <a:t>16</a:t>
            </a:r>
          </a:p>
        </p:txBody>
      </p:sp>
      <p:sp>
        <p:nvSpPr>
          <p:cNvPr id="223" name="Google Shape;168;p5"/>
          <p:cNvSpPr txBox="1"/>
          <p:nvPr/>
        </p:nvSpPr>
        <p:spPr>
          <a:xfrm>
            <a:off x="375974" y="1265365"/>
            <a:ext cx="3872884"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lnSpc>
                <a:spcPct val="80000"/>
              </a:lnSpc>
              <a:defRPr sz="2800" b="1">
                <a:solidFill>
                  <a:srgbClr val="741B47"/>
                </a:solidFill>
                <a:latin typeface="Calibri"/>
                <a:ea typeface="Calibri"/>
                <a:cs typeface="Calibri"/>
                <a:sym typeface="Calibri"/>
              </a:defRPr>
            </a:lvl1pPr>
          </a:lstStyle>
          <a:p>
            <a:r>
              <a:t>MENÚ DE LA ACTIVIDAD</a:t>
            </a:r>
          </a:p>
        </p:txBody>
      </p:sp>
      <p:sp>
        <p:nvSpPr>
          <p:cNvPr id="224" name="Google Shape;152;p5"/>
          <p:cNvSpPr txBox="1"/>
          <p:nvPr/>
        </p:nvSpPr>
        <p:spPr>
          <a:xfrm>
            <a:off x="4510132" y="5178319"/>
            <a:ext cx="4486127" cy="677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Desarmarás un conjunto planetario, considerando la función de cada una de las partes móviles posee.</a:t>
            </a:r>
          </a:p>
        </p:txBody>
      </p:sp>
      <p:pic>
        <p:nvPicPr>
          <p:cNvPr id="225" name="Google Shape;164;p5" descr="Google Shape;164;p5"/>
          <p:cNvPicPr>
            <a:picLocks noChangeAspect="1"/>
          </p:cNvPicPr>
          <p:nvPr/>
        </p:nvPicPr>
        <p:blipFill>
          <a:blip r:embed="rId2">
            <a:extLst/>
          </a:blip>
          <a:stretch>
            <a:fillRect/>
          </a:stretch>
        </p:blipFill>
        <p:spPr>
          <a:xfrm>
            <a:off x="663221" y="2367775"/>
            <a:ext cx="2965719" cy="4328994"/>
          </a:xfrm>
          <a:prstGeom prst="rect">
            <a:avLst/>
          </a:prstGeom>
          <a:ln w="12700">
            <a:miter lim="400000"/>
          </a:ln>
        </p:spPr>
      </p:pic>
      <p:sp>
        <p:nvSpPr>
          <p:cNvPr id="226" name="Google Shape;196;p6"/>
          <p:cNvSpPr txBox="1"/>
          <p:nvPr/>
        </p:nvSpPr>
        <p:spPr>
          <a:xfrm>
            <a:off x="4063851" y="2576445"/>
            <a:ext cx="4932409" cy="300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sz="1600" b="1">
                <a:solidFill>
                  <a:srgbClr val="741B47"/>
                </a:solidFill>
                <a:latin typeface="Calibri"/>
                <a:ea typeface="Calibri"/>
                <a:cs typeface="Calibri"/>
                <a:sym typeface="Calibri"/>
              </a:defRPr>
            </a:lvl1pPr>
          </a:lstStyle>
          <a:p>
            <a:r>
              <a:t>Al término de la actividad estarás en condiciones de:</a:t>
            </a:r>
          </a:p>
        </p:txBody>
      </p:sp>
      <p:grpSp>
        <p:nvGrpSpPr>
          <p:cNvPr id="229" name="Google Shape;189;p6"/>
          <p:cNvGrpSpPr/>
          <p:nvPr/>
        </p:nvGrpSpPr>
        <p:grpSpPr>
          <a:xfrm>
            <a:off x="3880053" y="3669207"/>
            <a:ext cx="376205" cy="536117"/>
            <a:chOff x="0" y="0"/>
            <a:chExt cx="376204" cy="536115"/>
          </a:xfrm>
        </p:grpSpPr>
        <p:sp>
          <p:nvSpPr>
            <p:cNvPr id="227" name="Google Shape;190;p6"/>
            <p:cNvSpPr/>
            <p:nvPr/>
          </p:nvSpPr>
          <p:spPr>
            <a:xfrm>
              <a:off x="-1" y="75183"/>
              <a:ext cx="376206" cy="385805"/>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228" name="Google Shape;191;p6"/>
            <p:cNvSpPr txBox="1"/>
            <p:nvPr/>
          </p:nvSpPr>
          <p:spPr>
            <a:xfrm>
              <a:off x="9524" y="0"/>
              <a:ext cx="300305" cy="5361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8" tIns="91398" rIns="91398" bIns="91398" numCol="1" anchor="ctr">
              <a:spAutoFit/>
            </a:bodyPr>
            <a:lstStyle>
              <a:lvl1pPr>
                <a:defRPr sz="2800" b="1">
                  <a:solidFill>
                    <a:srgbClr val="FFFFFF"/>
                  </a:solidFill>
                  <a:latin typeface="Calibri"/>
                  <a:ea typeface="Calibri"/>
                  <a:cs typeface="Calibri"/>
                  <a:sym typeface="Calibri"/>
                </a:defRPr>
              </a:lvl1pPr>
            </a:lstStyle>
            <a:p>
              <a:r>
                <a:t>1</a:t>
              </a:r>
            </a:p>
          </p:txBody>
        </p:sp>
      </p:grpSp>
      <p:grpSp>
        <p:nvGrpSpPr>
          <p:cNvPr id="232" name="Google Shape;192;p6"/>
          <p:cNvGrpSpPr/>
          <p:nvPr/>
        </p:nvGrpSpPr>
        <p:grpSpPr>
          <a:xfrm>
            <a:off x="3879824" y="5233378"/>
            <a:ext cx="376205" cy="536117"/>
            <a:chOff x="0" y="0"/>
            <a:chExt cx="376204" cy="536115"/>
          </a:xfrm>
        </p:grpSpPr>
        <p:sp>
          <p:nvSpPr>
            <p:cNvPr id="230" name="Google Shape;193;p6"/>
            <p:cNvSpPr/>
            <p:nvPr/>
          </p:nvSpPr>
          <p:spPr>
            <a:xfrm>
              <a:off x="-1" y="75183"/>
              <a:ext cx="376206" cy="385804"/>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231" name="Google Shape;194;p6"/>
            <p:cNvSpPr txBox="1"/>
            <p:nvPr/>
          </p:nvSpPr>
          <p:spPr>
            <a:xfrm>
              <a:off x="9524" y="-1"/>
              <a:ext cx="300305" cy="5361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8" tIns="91398" rIns="91398" bIns="91398"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233" name="Google Shape;173;p6"/>
          <p:cNvSpPr txBox="1"/>
          <p:nvPr/>
        </p:nvSpPr>
        <p:spPr>
          <a:xfrm>
            <a:off x="4780326" y="1338623"/>
            <a:ext cx="3718465" cy="431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000" b="1">
                <a:solidFill>
                  <a:srgbClr val="741B47"/>
                </a:solidFill>
                <a:latin typeface="Calibri"/>
                <a:ea typeface="Calibri"/>
                <a:cs typeface="Calibri"/>
                <a:sym typeface="Calibri"/>
              </a:defRPr>
            </a:pPr>
            <a:r>
              <a:t>CONJUNTO </a:t>
            </a:r>
            <a:r>
              <a:rPr b="0">
                <a:solidFill>
                  <a:srgbClr val="FF0000"/>
                </a:solidFill>
              </a:rPr>
              <a:t>PLANETARIO</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ectángulo redondeado"/>
          <p:cNvSpPr/>
          <p:nvPr/>
        </p:nvSpPr>
        <p:spPr>
          <a:xfrm>
            <a:off x="827575" y="2752081"/>
            <a:ext cx="7083293" cy="1051951"/>
          </a:xfrm>
          <a:prstGeom prst="roundRect">
            <a:avLst>
              <a:gd name="adj" fmla="val 19112"/>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36" name="Nunca drenar o botar los líquidos que contiene. Estos son altamente tóxicos y corrosivos, hacerlo es un riesgo potencial para quien la manipula y el medio ambiente.…"/>
          <p:cNvSpPr txBox="1"/>
          <p:nvPr/>
        </p:nvSpPr>
        <p:spPr>
          <a:xfrm>
            <a:off x="1180462" y="2891231"/>
            <a:ext cx="5365518" cy="779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Gracias al Conjunto Planetario es que se logra realizar las diferentes combinaciones de marchas en las Transmisiones Automáticas..</a:t>
            </a:r>
          </a:p>
        </p:txBody>
      </p:sp>
      <p:sp>
        <p:nvSpPr>
          <p:cNvPr id="237" name="Google Shape;173;p6"/>
          <p:cNvSpPr txBox="1"/>
          <p:nvPr/>
        </p:nvSpPr>
        <p:spPr>
          <a:xfrm>
            <a:off x="382497" y="1261273"/>
            <a:ext cx="8950506"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CONJUNTO </a:t>
            </a:r>
            <a:r>
              <a:rPr b="0">
                <a:solidFill>
                  <a:srgbClr val="FF0000"/>
                </a:solidFill>
              </a:rPr>
              <a:t>PLANETARIO</a:t>
            </a:r>
          </a:p>
        </p:txBody>
      </p:sp>
      <p:sp>
        <p:nvSpPr>
          <p:cNvPr id="238" name="Círculo"/>
          <p:cNvSpPr/>
          <p:nvPr/>
        </p:nvSpPr>
        <p:spPr>
          <a:xfrm>
            <a:off x="6738602" y="2276781"/>
            <a:ext cx="2111223" cy="2111221"/>
          </a:xfrm>
          <a:prstGeom prst="ellipse">
            <a:avLst/>
          </a:prstGeom>
          <a:solidFill>
            <a:srgbClr val="FFFFFF"/>
          </a:solidFill>
          <a:ln w="76200">
            <a:solidFill>
              <a:srgbClr val="DFD3D8"/>
            </a:solidFill>
            <a:miter lim="400000"/>
          </a:ln>
        </p:spPr>
        <p:txBody>
          <a:bodyPr lIns="0" tIns="0" rIns="0" bIns="0"/>
          <a:lstStyle/>
          <a:p>
            <a:pPr algn="ctr">
              <a:defRPr>
                <a:solidFill>
                  <a:srgbClr val="FFFFFF"/>
                </a:solidFill>
                <a:latin typeface="+mj-lt"/>
                <a:ea typeface="+mj-ea"/>
                <a:cs typeface="+mj-cs"/>
                <a:sym typeface="Arial"/>
              </a:defRPr>
            </a:pPr>
            <a:endParaRPr/>
          </a:p>
        </p:txBody>
      </p:sp>
      <p:pic>
        <p:nvPicPr>
          <p:cNvPr id="239" name="Imagen 12" descr="Imagen 12"/>
          <p:cNvPicPr>
            <a:picLocks noChangeAspect="1"/>
          </p:cNvPicPr>
          <p:nvPr/>
        </p:nvPicPr>
        <p:blipFill>
          <a:blip r:embed="rId2">
            <a:extLst/>
          </a:blip>
          <a:srcRect l="3179" r="3181" b="2"/>
          <a:stretch>
            <a:fillRect/>
          </a:stretch>
        </p:blipFill>
        <p:spPr>
          <a:xfrm>
            <a:off x="7102470" y="2625183"/>
            <a:ext cx="1364854" cy="1364854"/>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4838" y="0"/>
                  <a:pt x="0" y="4838"/>
                  <a:pt x="0" y="10803"/>
                </a:cubicBezTo>
                <a:cubicBezTo>
                  <a:pt x="0" y="16768"/>
                  <a:pt x="4838" y="21600"/>
                  <a:pt x="10803" y="21600"/>
                </a:cubicBezTo>
                <a:cubicBezTo>
                  <a:pt x="16768" y="21600"/>
                  <a:pt x="21600" y="16768"/>
                  <a:pt x="21600" y="10803"/>
                </a:cubicBezTo>
                <a:cubicBezTo>
                  <a:pt x="21600" y="4838"/>
                  <a:pt x="16768" y="0"/>
                  <a:pt x="10803" y="0"/>
                </a:cubicBezTo>
                <a:close/>
              </a:path>
            </a:pathLst>
          </a:custGeom>
          <a:ln w="12700">
            <a:miter lim="400000"/>
          </a:ln>
        </p:spPr>
      </p:pic>
      <p:sp>
        <p:nvSpPr>
          <p:cNvPr id="240" name="Nunca drenar o botar los líquidos que contiene. Estos son altamente tóxicos y corrosivos, hacerlo es un riesgo potencial para quien la manipula y el medio ambiente.…"/>
          <p:cNvSpPr txBox="1"/>
          <p:nvPr/>
        </p:nvSpPr>
        <p:spPr>
          <a:xfrm>
            <a:off x="969254" y="4173083"/>
            <a:ext cx="5787934" cy="2206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15000"/>
              </a:lnSpc>
              <a:defRPr sz="1600">
                <a:solidFill>
                  <a:srgbClr val="741B47"/>
                </a:solidFill>
                <a:latin typeface="Calibri"/>
                <a:ea typeface="Calibri"/>
                <a:cs typeface="Calibri"/>
                <a:sym typeface="Calibri"/>
              </a:defRPr>
            </a:pPr>
            <a:r>
              <a:t>Existen varios tipos de Conjuntos Planetarios, también llamando Trenes Hepicicloidales, pero sin importar su configuración o nombre, está formado básicamente por los siguientes componentes.</a:t>
            </a:r>
          </a:p>
          <a:p>
            <a:pPr>
              <a:lnSpc>
                <a:spcPct val="115000"/>
              </a:lnSpc>
              <a:defRPr sz="1600">
                <a:solidFill>
                  <a:srgbClr val="741B47"/>
                </a:solidFill>
                <a:latin typeface="Calibri"/>
                <a:ea typeface="Calibri"/>
                <a:cs typeface="Calibri"/>
                <a:sym typeface="Calibri"/>
              </a:defRPr>
            </a:pPr>
            <a:endParaRPr/>
          </a:p>
          <a:p>
            <a:pPr marL="285750" indent="-285750">
              <a:lnSpc>
                <a:spcPct val="115000"/>
              </a:lnSpc>
              <a:buSzPct val="100000"/>
              <a:buFont typeface="Arial"/>
              <a:buChar char="•"/>
              <a:defRPr sz="1600">
                <a:solidFill>
                  <a:srgbClr val="741B47"/>
                </a:solidFill>
                <a:latin typeface="Calibri"/>
                <a:ea typeface="Calibri"/>
                <a:cs typeface="Calibri"/>
                <a:sym typeface="Calibri"/>
              </a:defRPr>
            </a:pPr>
            <a:r>
              <a:t>Corona Dentada.</a:t>
            </a:r>
          </a:p>
          <a:p>
            <a:pPr marL="285750" indent="-285750">
              <a:lnSpc>
                <a:spcPct val="115000"/>
              </a:lnSpc>
              <a:buSzPct val="100000"/>
              <a:buFont typeface="Arial"/>
              <a:buChar char="•"/>
              <a:defRPr sz="1600">
                <a:solidFill>
                  <a:srgbClr val="741B47"/>
                </a:solidFill>
                <a:latin typeface="Calibri"/>
                <a:ea typeface="Calibri"/>
                <a:cs typeface="Calibri"/>
                <a:sym typeface="Calibri"/>
              </a:defRPr>
            </a:pPr>
            <a:r>
              <a:t>Porta Satélites.</a:t>
            </a:r>
          </a:p>
          <a:p>
            <a:pPr marL="285750" indent="-285750">
              <a:lnSpc>
                <a:spcPct val="115000"/>
              </a:lnSpc>
              <a:buSzPct val="100000"/>
              <a:buFont typeface="Arial"/>
              <a:buChar char="•"/>
              <a:defRPr sz="1600">
                <a:solidFill>
                  <a:srgbClr val="741B47"/>
                </a:solidFill>
                <a:latin typeface="Calibri"/>
                <a:ea typeface="Calibri"/>
                <a:cs typeface="Calibri"/>
                <a:sym typeface="Calibri"/>
              </a:defRPr>
            </a:pPr>
            <a:r>
              <a:t>Satélites.</a:t>
            </a:r>
          </a:p>
          <a:p>
            <a:pPr marL="285750" indent="-285750">
              <a:lnSpc>
                <a:spcPct val="115000"/>
              </a:lnSpc>
              <a:buSzPct val="100000"/>
              <a:buFont typeface="Arial"/>
              <a:buChar char="•"/>
              <a:defRPr sz="1600">
                <a:solidFill>
                  <a:srgbClr val="741B47"/>
                </a:solidFill>
                <a:latin typeface="Calibri"/>
                <a:ea typeface="Calibri"/>
                <a:cs typeface="Calibri"/>
                <a:sym typeface="Calibri"/>
              </a:defRPr>
            </a:pPr>
            <a:r>
              <a:t>Planetario o solar.</a:t>
            </a:r>
          </a:p>
        </p:txBody>
      </p:sp>
      <p:pic>
        <p:nvPicPr>
          <p:cNvPr id="241" name="Imagen" descr="Imagen"/>
          <p:cNvPicPr>
            <a:picLocks noChangeAspect="1"/>
          </p:cNvPicPr>
          <p:nvPr/>
        </p:nvPicPr>
        <p:blipFill>
          <a:blip r:embed="rId3">
            <a:extLst/>
          </a:blip>
          <a:srcRect r="29764"/>
          <a:stretch>
            <a:fillRect/>
          </a:stretch>
        </p:blipFill>
        <p:spPr>
          <a:xfrm>
            <a:off x="7169756" y="4168400"/>
            <a:ext cx="2608828" cy="3591969"/>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7</a:t>
            </a:fld>
            <a:endParaRPr lang="es-CL"/>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írculo"/>
          <p:cNvSpPr/>
          <p:nvPr/>
        </p:nvSpPr>
        <p:spPr>
          <a:xfrm>
            <a:off x="499119" y="2424470"/>
            <a:ext cx="4099443" cy="4099443"/>
          </a:xfrm>
          <a:prstGeom prst="ellipse">
            <a:avLst/>
          </a:prstGeom>
          <a:solidFill>
            <a:srgbClr val="E9E1E4"/>
          </a:solidFill>
          <a:ln w="12700">
            <a:miter lim="400000"/>
          </a:ln>
        </p:spPr>
        <p:txBody>
          <a:bodyPr lIns="0" tIns="0" rIns="0" bIns="0"/>
          <a:lstStyle/>
          <a:p>
            <a:pPr>
              <a:defRPr>
                <a:solidFill>
                  <a:srgbClr val="EEEEEE"/>
                </a:solidFill>
              </a:defRPr>
            </a:pPr>
            <a:endParaRPr/>
          </a:p>
        </p:txBody>
      </p:sp>
      <p:sp>
        <p:nvSpPr>
          <p:cNvPr id="244" name="Google Shape;173;p6"/>
          <p:cNvSpPr txBox="1"/>
          <p:nvPr/>
        </p:nvSpPr>
        <p:spPr>
          <a:xfrm>
            <a:off x="382497" y="1261273"/>
            <a:ext cx="8950506"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CONJUNTO </a:t>
            </a:r>
            <a:r>
              <a:rPr b="0">
                <a:solidFill>
                  <a:srgbClr val="FF0000"/>
                </a:solidFill>
              </a:rPr>
              <a:t>PLANETARIO SIMPLE</a:t>
            </a:r>
          </a:p>
        </p:txBody>
      </p:sp>
      <p:sp>
        <p:nvSpPr>
          <p:cNvPr id="245" name="Rectángulo 18"/>
          <p:cNvSpPr txBox="1"/>
          <p:nvPr/>
        </p:nvSpPr>
        <p:spPr>
          <a:xfrm>
            <a:off x="5325327" y="3329492"/>
            <a:ext cx="5166361"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b="1">
                <a:solidFill>
                  <a:srgbClr val="FF0000"/>
                </a:solidFill>
                <a:latin typeface="Calibri"/>
                <a:ea typeface="Calibri"/>
                <a:cs typeface="Calibri"/>
                <a:sym typeface="Calibri"/>
              </a:defRPr>
            </a:lvl1pPr>
          </a:lstStyle>
          <a:p>
            <a:r>
              <a:t>Planetario (solar o piñón central).</a:t>
            </a:r>
          </a:p>
        </p:txBody>
      </p:sp>
      <p:sp>
        <p:nvSpPr>
          <p:cNvPr id="246" name="Rectángulo 19"/>
          <p:cNvSpPr txBox="1"/>
          <p:nvPr/>
        </p:nvSpPr>
        <p:spPr>
          <a:xfrm>
            <a:off x="5325327" y="4189322"/>
            <a:ext cx="1577341"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b="1">
                <a:solidFill>
                  <a:srgbClr val="FF0000"/>
                </a:solidFill>
                <a:latin typeface="Calibri"/>
                <a:ea typeface="Calibri"/>
                <a:cs typeface="Calibri"/>
                <a:sym typeface="Calibri"/>
              </a:defRPr>
            </a:lvl1pPr>
          </a:lstStyle>
          <a:p>
            <a:r>
              <a:t>Satélites</a:t>
            </a:r>
          </a:p>
        </p:txBody>
      </p:sp>
      <p:sp>
        <p:nvSpPr>
          <p:cNvPr id="247" name="Rectángulo 20"/>
          <p:cNvSpPr txBox="1"/>
          <p:nvPr/>
        </p:nvSpPr>
        <p:spPr>
          <a:xfrm>
            <a:off x="5325327" y="5023751"/>
            <a:ext cx="2647951" cy="300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b="1">
                <a:solidFill>
                  <a:srgbClr val="FF0000"/>
                </a:solidFill>
                <a:latin typeface="Calibri"/>
                <a:ea typeface="Calibri"/>
                <a:cs typeface="Calibri"/>
                <a:sym typeface="Calibri"/>
              </a:defRPr>
            </a:lvl1pPr>
          </a:lstStyle>
          <a:p>
            <a:r>
              <a:t>Porta satélites</a:t>
            </a:r>
          </a:p>
        </p:txBody>
      </p:sp>
      <p:sp>
        <p:nvSpPr>
          <p:cNvPr id="248" name="Rectángulo 21"/>
          <p:cNvSpPr txBox="1"/>
          <p:nvPr/>
        </p:nvSpPr>
        <p:spPr>
          <a:xfrm>
            <a:off x="5325327" y="5863088"/>
            <a:ext cx="1203961"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b="1">
                <a:solidFill>
                  <a:srgbClr val="FF0000"/>
                </a:solidFill>
                <a:latin typeface="Calibri"/>
                <a:ea typeface="Calibri"/>
                <a:cs typeface="Calibri"/>
                <a:sym typeface="Calibri"/>
              </a:defRPr>
            </a:lvl1pPr>
          </a:lstStyle>
          <a:p>
            <a:r>
              <a:t>Corona</a:t>
            </a:r>
          </a:p>
        </p:txBody>
      </p:sp>
      <p:pic>
        <p:nvPicPr>
          <p:cNvPr id="249" name="Imagen" descr="Imagen"/>
          <p:cNvPicPr>
            <a:picLocks noChangeAspect="1"/>
          </p:cNvPicPr>
          <p:nvPr/>
        </p:nvPicPr>
        <p:blipFill>
          <a:blip r:embed="rId2">
            <a:extLst/>
          </a:blip>
          <a:stretch>
            <a:fillRect/>
          </a:stretch>
        </p:blipFill>
        <p:spPr>
          <a:xfrm>
            <a:off x="1351934" y="2691993"/>
            <a:ext cx="3811801" cy="3557835"/>
          </a:xfrm>
          <a:prstGeom prst="rect">
            <a:avLst/>
          </a:prstGeom>
          <a:ln w="12700">
            <a:miter lim="400000"/>
          </a:ln>
        </p:spPr>
      </p:pic>
      <p:pic>
        <p:nvPicPr>
          <p:cNvPr id="250" name="Imagen" descr="Imagen"/>
          <p:cNvPicPr>
            <a:picLocks noChangeAspect="1"/>
          </p:cNvPicPr>
          <p:nvPr/>
        </p:nvPicPr>
        <p:blipFill>
          <a:blip r:embed="rId3">
            <a:extLst/>
          </a:blip>
          <a:stretch>
            <a:fillRect/>
          </a:stretch>
        </p:blipFill>
        <p:spPr>
          <a:xfrm>
            <a:off x="6235981" y="4408615"/>
            <a:ext cx="2836219" cy="3389354"/>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8</a:t>
            </a:fld>
            <a:endParaRPr lang="es-CL"/>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ángulo redondeado"/>
          <p:cNvSpPr/>
          <p:nvPr/>
        </p:nvSpPr>
        <p:spPr>
          <a:xfrm>
            <a:off x="3063722" y="4021479"/>
            <a:ext cx="5870076" cy="2709415"/>
          </a:xfrm>
          <a:prstGeom prst="roundRect">
            <a:avLst>
              <a:gd name="adj" fmla="val 6560"/>
            </a:avLst>
          </a:prstGeom>
          <a:solidFill>
            <a:srgbClr val="EEEEEE"/>
          </a:solidFill>
          <a:ln w="12700">
            <a:miter lim="400000"/>
          </a:ln>
        </p:spPr>
        <p:txBody>
          <a:bodyPr lIns="0" tIns="0" rIns="0" bIns="0" anchor="ctr"/>
          <a:lstStyle/>
          <a:p>
            <a:pPr algn="ctr">
              <a:defRPr>
                <a:solidFill>
                  <a:srgbClr val="EEEEEE"/>
                </a:solidFill>
              </a:defRPr>
            </a:pPr>
            <a:endParaRPr/>
          </a:p>
        </p:txBody>
      </p:sp>
      <p:sp>
        <p:nvSpPr>
          <p:cNvPr id="253" name="Rectángulo redondeado"/>
          <p:cNvSpPr/>
          <p:nvPr/>
        </p:nvSpPr>
        <p:spPr>
          <a:xfrm>
            <a:off x="1083414" y="2226808"/>
            <a:ext cx="7811118" cy="1643766"/>
          </a:xfrm>
          <a:prstGeom prst="roundRect">
            <a:avLst>
              <a:gd name="adj" fmla="val 12499"/>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54" name="Google Shape;173;p6"/>
          <p:cNvSpPr txBox="1"/>
          <p:nvPr/>
        </p:nvSpPr>
        <p:spPr>
          <a:xfrm>
            <a:off x="382497" y="1261273"/>
            <a:ext cx="8950506" cy="536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ACOPLAMIENTOS DE MARCHAS - </a:t>
            </a:r>
            <a:r>
              <a:rPr b="0">
                <a:solidFill>
                  <a:srgbClr val="FF0000"/>
                </a:solidFill>
              </a:rPr>
              <a:t>CAMBIOS AUTOMÁTICOS</a:t>
            </a:r>
          </a:p>
        </p:txBody>
      </p:sp>
      <p:sp>
        <p:nvSpPr>
          <p:cNvPr id="255"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2243007" y="2395569"/>
            <a:ext cx="6398896" cy="463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600">
                <a:latin typeface="Calibri"/>
                <a:ea typeface="Calibri"/>
                <a:cs typeface="Calibri"/>
                <a:sym typeface="Calibri"/>
              </a:defRPr>
            </a:lvl1pPr>
          </a:lstStyle>
          <a:p>
            <a:r>
              <a:t>En el acoplamiento automático de las marchas, tal como se desea en el cambio automático, no existe posibilidad de interrumpir el flujo de fuerza.</a:t>
            </a:r>
          </a:p>
        </p:txBody>
      </p:sp>
      <p:sp>
        <p:nvSpPr>
          <p:cNvPr id="256"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2158690" y="2907237"/>
            <a:ext cx="6567529" cy="90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Para cambios automáticos son apropiados, por tanto, sólo cambios que también puedan acoplar marchas sin interrupción de flujo de Fuerza. Este es el caso con Engranajes Planetarios.</a:t>
            </a:r>
          </a:p>
        </p:txBody>
      </p:sp>
      <p:sp>
        <p:nvSpPr>
          <p:cNvPr id="257"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3242955" y="4253904"/>
            <a:ext cx="5602194" cy="463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600">
                <a:latin typeface="Calibri"/>
                <a:ea typeface="Calibri"/>
                <a:cs typeface="Calibri"/>
                <a:sym typeface="Calibri"/>
              </a:defRPr>
            </a:lvl1pPr>
          </a:lstStyle>
          <a:p>
            <a:r>
              <a:t>De este modo, ellos constituyen la base inicial del diseño de casi todos los cambios automáticos.</a:t>
            </a:r>
          </a:p>
        </p:txBody>
      </p:sp>
      <p:sp>
        <p:nvSpPr>
          <p:cNvPr id="258"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3104755" y="4920888"/>
            <a:ext cx="5432859" cy="64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Por razón de su tipo de construcción, los Engranajes Planetarios también se denominan Engranajes Hepicicloidales.</a:t>
            </a:r>
          </a:p>
        </p:txBody>
      </p:sp>
      <p:sp>
        <p:nvSpPr>
          <p:cNvPr id="259" name="Las baterías de los vehículos eléctricos tienen un gran problema, para comenzar son muy pesadas, tienen un alto costo monetario y son lentas de cargar, además, están fabricadas con materiales mucho más escasos que el petróleo, y sobre todo generan residuos altamente contaminantes.…"/>
          <p:cNvSpPr txBox="1"/>
          <p:nvPr/>
        </p:nvSpPr>
        <p:spPr>
          <a:xfrm>
            <a:off x="3233729" y="5770717"/>
            <a:ext cx="5432860" cy="717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600">
                <a:latin typeface="Calibri"/>
                <a:ea typeface="Calibri"/>
                <a:cs typeface="Calibri"/>
                <a:sym typeface="Calibri"/>
              </a:defRPr>
            </a:lvl1pPr>
          </a:lstStyle>
          <a:p>
            <a:r>
              <a:t>Un Engranajes Planetarios se compone de dos o cuatro trenes Hepicicloidales, estos se encuentran fijamente enlazados entre sí o mediante acoplamientos. </a:t>
            </a:r>
          </a:p>
        </p:txBody>
      </p:sp>
      <p:pic>
        <p:nvPicPr>
          <p:cNvPr id="260" name="Imagen" descr="Imagen"/>
          <p:cNvPicPr>
            <a:picLocks noChangeAspect="1"/>
          </p:cNvPicPr>
          <p:nvPr/>
        </p:nvPicPr>
        <p:blipFill>
          <a:blip r:embed="rId2">
            <a:extLst/>
          </a:blip>
          <a:stretch>
            <a:fillRect/>
          </a:stretch>
        </p:blipFill>
        <p:spPr>
          <a:xfrm>
            <a:off x="146714" y="2113175"/>
            <a:ext cx="2693252" cy="4808158"/>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9</a:t>
            </a:fld>
            <a:endParaRPr lang="es-CL"/>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1707</Words>
  <Application>Microsoft Office PowerPoint</Application>
  <PresentationFormat>Personalizado</PresentationFormat>
  <Paragraphs>193</Paragraphs>
  <Slides>25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Helvetica</vt:lpstr>
      <vt:lpstr>Roboto</vt:lpstr>
      <vt:lpstr>Roboto Medium</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2</cp:revision>
  <dcterms:modified xsi:type="dcterms:W3CDTF">2021-02-08T03:37:07Z</dcterms:modified>
</cp:coreProperties>
</file>