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5" r:id="rId40"/>
    <p:sldId id="296" r:id="rId41"/>
    <p:sldId id="297" r:id="rId42"/>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67676174"/>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3963" y="685800"/>
            <a:ext cx="4410075" cy="3429000"/>
          </a:xfrm>
        </p:spPr>
      </p:sp>
      <p:sp>
        <p:nvSpPr>
          <p:cNvPr id="3" name="Marcador de notas 2"/>
          <p:cNvSpPr>
            <a:spLocks noGrp="1"/>
          </p:cNvSpPr>
          <p:nvPr>
            <p:ph type="body" idx="1"/>
          </p:nvPr>
        </p:nvSpPr>
        <p:spPr/>
        <p:txBody>
          <a:bodyPr/>
          <a:lstStyle/>
          <a:p>
            <a:endParaRPr lang="es-CL"/>
          </a:p>
        </p:txBody>
      </p:sp>
    </p:spTree>
    <p:extLst>
      <p:ext uri="{BB962C8B-B14F-4D97-AF65-F5344CB8AC3E}">
        <p14:creationId xmlns:p14="http://schemas.microsoft.com/office/powerpoint/2010/main" val="2503606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One column text">
    <p:spTree>
      <p:nvGrpSpPr>
        <p:cNvPr id="1" name=""/>
        <p:cNvGrpSpPr/>
        <p:nvPr/>
      </p:nvGrpSpPr>
      <p:grpSpPr>
        <a:xfrm>
          <a:off x="0" y="0"/>
          <a:ext cx="0" cy="0"/>
          <a:chOff x="0" y="0"/>
          <a:chExt cx="0" cy="0"/>
        </a:xfrm>
      </p:grpSpPr>
      <p:grpSp>
        <p:nvGrpSpPr>
          <p:cNvPr id="19" name="Google Shape;7;p23"/>
          <p:cNvGrpSpPr/>
          <p:nvPr/>
        </p:nvGrpSpPr>
        <p:grpSpPr>
          <a:xfrm>
            <a:off x="242852" y="1756547"/>
            <a:ext cx="9346508" cy="5675929"/>
            <a:chOff x="-1" y="0"/>
            <a:chExt cx="9346507" cy="5675927"/>
          </a:xfrm>
        </p:grpSpPr>
        <p:sp>
          <p:nvSpPr>
            <p:cNvPr id="17" name="Figura"/>
            <p:cNvSpPr/>
            <p:nvPr/>
          </p:nvSpPr>
          <p:spPr>
            <a:xfrm>
              <a:off x="-2" y="-1"/>
              <a:ext cx="9346508" cy="5675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8" name="Texto"/>
            <p:cNvSpPr txBox="1"/>
            <p:nvPr/>
          </p:nvSpPr>
          <p:spPr>
            <a:xfrm>
              <a:off x="-2" y="2647844"/>
              <a:ext cx="9091325"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20" name="Google Shape;8;p23" descr="Google Shape;8;p23"/>
          <p:cNvPicPr>
            <a:picLocks noChangeAspect="1"/>
          </p:cNvPicPr>
          <p:nvPr/>
        </p:nvPicPr>
        <p:blipFill>
          <a:blip r:embed="rId2"/>
          <a:stretch>
            <a:fillRect/>
          </a:stretch>
        </p:blipFill>
        <p:spPr>
          <a:xfrm>
            <a:off x="436350" y="419800"/>
            <a:ext cx="3659450" cy="680475"/>
          </a:xfrm>
          <a:prstGeom prst="rect">
            <a:avLst/>
          </a:prstGeom>
          <a:ln w="12700">
            <a:miter lim="400000"/>
          </a:ln>
        </p:spPr>
      </p:pic>
      <p:sp>
        <p:nvSpPr>
          <p:cNvPr id="21" name="Google Shape;9;p23"/>
          <p:cNvSpPr/>
          <p:nvPr/>
        </p:nvSpPr>
        <p:spPr>
          <a:xfrm>
            <a:off x="436350" y="6464001"/>
            <a:ext cx="7891862" cy="680477"/>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22" name="Google Shape;10;p23" descr="Google Shape;10;p23"/>
          <p:cNvPicPr>
            <a:picLocks noChangeAspect="1"/>
          </p:cNvPicPr>
          <p:nvPr/>
        </p:nvPicPr>
        <p:blipFill>
          <a:blip r:embed="rId3"/>
          <a:stretch>
            <a:fillRect/>
          </a:stretch>
        </p:blipFill>
        <p:spPr>
          <a:xfrm>
            <a:off x="433440" y="6464000"/>
            <a:ext cx="690485" cy="680478"/>
          </a:xfrm>
          <a:prstGeom prst="rect">
            <a:avLst/>
          </a:prstGeom>
          <a:ln w="12700">
            <a:miter lim="400000"/>
          </a:ln>
        </p:spPr>
      </p:pic>
      <p:pic>
        <p:nvPicPr>
          <p:cNvPr id="23" name="Google Shape;11;p23" descr="Google Shape;11;p23"/>
          <p:cNvPicPr>
            <a:picLocks noChangeAspect="1"/>
          </p:cNvPicPr>
          <p:nvPr/>
        </p:nvPicPr>
        <p:blipFill>
          <a:blip r:embed="rId4"/>
          <a:stretch>
            <a:fillRect/>
          </a:stretch>
        </p:blipFill>
        <p:spPr>
          <a:xfrm>
            <a:off x="8272364" y="1222172"/>
            <a:ext cx="1080003" cy="241875"/>
          </a:xfrm>
          <a:prstGeom prst="rect">
            <a:avLst/>
          </a:prstGeom>
          <a:ln w="12700">
            <a:miter lim="400000"/>
          </a:ln>
        </p:spPr>
      </p:pic>
      <p:pic>
        <p:nvPicPr>
          <p:cNvPr id="24" name="Google Shape;12;p23" descr="Google Shape;12;p23"/>
          <p:cNvPicPr>
            <a:picLocks noChangeAspect="1"/>
          </p:cNvPicPr>
          <p:nvPr/>
        </p:nvPicPr>
        <p:blipFill>
          <a:blip r:embed="rId5"/>
          <a:stretch>
            <a:fillRect/>
          </a:stretch>
        </p:blipFill>
        <p:spPr>
          <a:xfrm>
            <a:off x="8272364" y="418596"/>
            <a:ext cx="1080003" cy="664778"/>
          </a:xfrm>
          <a:prstGeom prst="rect">
            <a:avLst/>
          </a:prstGeom>
          <a:ln w="12700">
            <a:miter lim="400000"/>
          </a:ln>
        </p:spPr>
      </p:pic>
      <p:pic>
        <p:nvPicPr>
          <p:cNvPr id="25" name="Google Shape;13;p23" descr="Google Shape;13;p23"/>
          <p:cNvPicPr>
            <a:picLocks noChangeAspect="1"/>
          </p:cNvPicPr>
          <p:nvPr/>
        </p:nvPicPr>
        <p:blipFill>
          <a:blip r:embed="rId6"/>
          <a:stretch>
            <a:fillRect/>
          </a:stretch>
        </p:blipFill>
        <p:spPr>
          <a:xfrm>
            <a:off x="8521706" y="6387272"/>
            <a:ext cx="830662" cy="756003"/>
          </a:xfrm>
          <a:prstGeom prst="rect">
            <a:avLst/>
          </a:prstGeom>
          <a:ln w="12700">
            <a:miter lim="400000"/>
          </a:ln>
        </p:spPr>
      </p:pic>
      <p:sp>
        <p:nvSpPr>
          <p:cNvPr id="2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7" y="180900"/>
            <a:ext cx="79110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43" name="Google Shape;21;p27"/>
          <p:cNvGrpSpPr/>
          <p:nvPr/>
        </p:nvGrpSpPr>
        <p:grpSpPr>
          <a:xfrm>
            <a:off x="8091898" y="451663"/>
            <a:ext cx="662106" cy="380240"/>
            <a:chOff x="-1" y="0"/>
            <a:chExt cx="662105" cy="380239"/>
          </a:xfrm>
        </p:grpSpPr>
        <p:sp>
          <p:nvSpPr>
            <p:cNvPr id="41"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42" name="Texto"/>
            <p:cNvSpPr txBox="1"/>
            <p:nvPr/>
          </p:nvSpPr>
          <p:spPr>
            <a:xfrm>
              <a:off x="-2" y="-1"/>
              <a:ext cx="662107"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46" name="Google Shape;22;p27"/>
          <p:cNvGrpSpPr/>
          <p:nvPr/>
        </p:nvGrpSpPr>
        <p:grpSpPr>
          <a:xfrm>
            <a:off x="8753997" y="451663"/>
            <a:ext cx="785404" cy="380240"/>
            <a:chOff x="0" y="0"/>
            <a:chExt cx="785403" cy="380239"/>
          </a:xfrm>
        </p:grpSpPr>
        <p:sp>
          <p:nvSpPr>
            <p:cNvPr id="44"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45" name="Texto"/>
            <p:cNvSpPr txBox="1"/>
            <p:nvPr/>
          </p:nvSpPr>
          <p:spPr>
            <a:xfrm>
              <a:off x="-1" y="-1"/>
              <a:ext cx="785404"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47" name="Google Shape;26;p27"/>
          <p:cNvSpPr txBox="1"/>
          <p:nvPr/>
        </p:nvSpPr>
        <p:spPr>
          <a:xfrm>
            <a:off x="375975" y="6881800"/>
            <a:ext cx="6786599" cy="35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a:solidFill>
                  <a:srgbClr val="000000"/>
                </a:solidFill>
              </a:rPr>
              <a:t>4</a:t>
            </a:r>
            <a:r>
              <a:rPr dirty="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48" name="Google Shape;23;p27"/>
          <p:cNvSpPr txBox="1"/>
          <p:nvPr/>
        </p:nvSpPr>
        <p:spPr>
          <a:xfrm>
            <a:off x="8443617" y="271142"/>
            <a:ext cx="1166703"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gn="r">
              <a:defRPr sz="1200">
                <a:latin typeface="Calibri"/>
                <a:ea typeface="Calibri"/>
                <a:cs typeface="Calibri"/>
                <a:sym typeface="Calibri"/>
              </a:defRPr>
            </a:pPr>
            <a:r>
              <a:t>Actividad 13|</a:t>
            </a:r>
            <a:r>
              <a:rPr sz="1600">
                <a:solidFill>
                  <a:srgbClr val="741B47"/>
                </a:solidFill>
              </a:rPr>
              <a:t>2</a:t>
            </a:r>
          </a:p>
        </p:txBody>
      </p:sp>
      <p:sp>
        <p:nvSpPr>
          <p:cNvPr id="49" name="Google Shape;33;p25"/>
          <p:cNvSpPr txBox="1"/>
          <p:nvPr/>
        </p:nvSpPr>
        <p:spPr>
          <a:xfrm>
            <a:off x="442650" y="350325"/>
            <a:ext cx="7441801" cy="372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sistemas de transmisión y frenos</a:t>
            </a:r>
          </a:p>
        </p:txBody>
      </p:sp>
      <p:sp>
        <p:nvSpPr>
          <p:cNvPr id="50"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58" name="Google Shape;29;p25"/>
          <p:cNvSpPr/>
          <p:nvPr/>
        </p:nvSpPr>
        <p:spPr>
          <a:xfrm>
            <a:off x="180897" y="180900"/>
            <a:ext cx="79110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61" name="Google Shape;30;p25"/>
          <p:cNvGrpSpPr/>
          <p:nvPr/>
        </p:nvGrpSpPr>
        <p:grpSpPr>
          <a:xfrm>
            <a:off x="8091898" y="451663"/>
            <a:ext cx="662106" cy="380240"/>
            <a:chOff x="-1" y="0"/>
            <a:chExt cx="662105" cy="380239"/>
          </a:xfrm>
        </p:grpSpPr>
        <p:sp>
          <p:nvSpPr>
            <p:cNvPr id="59"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60" name="Texto"/>
            <p:cNvSpPr txBox="1"/>
            <p:nvPr/>
          </p:nvSpPr>
          <p:spPr>
            <a:xfrm>
              <a:off x="-2" y="-1"/>
              <a:ext cx="662107"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64" name="Google Shape;31;p25"/>
          <p:cNvGrpSpPr/>
          <p:nvPr/>
        </p:nvGrpSpPr>
        <p:grpSpPr>
          <a:xfrm>
            <a:off x="8753997" y="451663"/>
            <a:ext cx="785404" cy="380240"/>
            <a:chOff x="0" y="0"/>
            <a:chExt cx="785403" cy="380239"/>
          </a:xfrm>
        </p:grpSpPr>
        <p:sp>
          <p:nvSpPr>
            <p:cNvPr id="62"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63" name="Texto"/>
            <p:cNvSpPr txBox="1"/>
            <p:nvPr/>
          </p:nvSpPr>
          <p:spPr>
            <a:xfrm>
              <a:off x="-1" y="-1"/>
              <a:ext cx="785404"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65" name="Google Shape;26;p27"/>
          <p:cNvSpPr txBox="1"/>
          <p:nvPr/>
        </p:nvSpPr>
        <p:spPr>
          <a:xfrm>
            <a:off x="375975" y="6881800"/>
            <a:ext cx="6786599" cy="35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a:solidFill>
                  <a:srgbClr val="000000"/>
                </a:solidFill>
              </a:rPr>
              <a:t>4</a:t>
            </a:r>
            <a:r>
              <a:rPr dirty="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66" name="Google Shape;23;p27"/>
          <p:cNvSpPr txBox="1"/>
          <p:nvPr/>
        </p:nvSpPr>
        <p:spPr>
          <a:xfrm>
            <a:off x="8443617" y="271142"/>
            <a:ext cx="1166703"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gn="r">
              <a:defRPr sz="1200">
                <a:latin typeface="Calibri"/>
                <a:ea typeface="Calibri"/>
                <a:cs typeface="Calibri"/>
                <a:sym typeface="Calibri"/>
              </a:defRPr>
            </a:pPr>
            <a:r>
              <a:t>Actividad 13|</a:t>
            </a:r>
            <a:r>
              <a:rPr sz="1600">
                <a:solidFill>
                  <a:srgbClr val="741B47"/>
                </a:solidFill>
              </a:rPr>
              <a:t>2</a:t>
            </a:r>
          </a:p>
        </p:txBody>
      </p:sp>
      <p:sp>
        <p:nvSpPr>
          <p:cNvPr id="67" name="Google Shape;33;p25"/>
          <p:cNvSpPr txBox="1"/>
          <p:nvPr/>
        </p:nvSpPr>
        <p:spPr>
          <a:xfrm>
            <a:off x="442650" y="350325"/>
            <a:ext cx="7441801" cy="372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sistemas de transmisión y frenos</a:t>
            </a:r>
          </a:p>
        </p:txBody>
      </p:sp>
      <p:sp>
        <p:nvSpPr>
          <p:cNvPr id="68"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7" y="822023"/>
            <a:ext cx="9356705"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j-lt"/>
                <a:ea typeface="+mj-ea"/>
                <a:cs typeface="+mj-cs"/>
                <a:sym typeface="Arial"/>
              </a:defRPr>
            </a:pPr>
            <a:endParaRPr/>
          </a:p>
        </p:txBody>
      </p:sp>
      <p:sp>
        <p:nvSpPr>
          <p:cNvPr id="76" name="Google Shape;38;p26"/>
          <p:cNvSpPr/>
          <p:nvPr/>
        </p:nvSpPr>
        <p:spPr>
          <a:xfrm>
            <a:off x="180897" y="180900"/>
            <a:ext cx="79110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79" name="Google Shape;39;p26"/>
          <p:cNvGrpSpPr/>
          <p:nvPr/>
        </p:nvGrpSpPr>
        <p:grpSpPr>
          <a:xfrm>
            <a:off x="8091898" y="451663"/>
            <a:ext cx="662106" cy="380240"/>
            <a:chOff x="-1" y="0"/>
            <a:chExt cx="662105" cy="380239"/>
          </a:xfrm>
        </p:grpSpPr>
        <p:sp>
          <p:nvSpPr>
            <p:cNvPr id="77"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78" name="Texto"/>
            <p:cNvSpPr txBox="1"/>
            <p:nvPr/>
          </p:nvSpPr>
          <p:spPr>
            <a:xfrm>
              <a:off x="-2" y="-1"/>
              <a:ext cx="662107"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82" name="Google Shape;40;p26"/>
          <p:cNvGrpSpPr/>
          <p:nvPr/>
        </p:nvGrpSpPr>
        <p:grpSpPr>
          <a:xfrm>
            <a:off x="8753997" y="451663"/>
            <a:ext cx="785404" cy="380240"/>
            <a:chOff x="0" y="0"/>
            <a:chExt cx="785403" cy="380239"/>
          </a:xfrm>
        </p:grpSpPr>
        <p:sp>
          <p:nvSpPr>
            <p:cNvPr id="80"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81" name="Texto"/>
            <p:cNvSpPr txBox="1"/>
            <p:nvPr/>
          </p:nvSpPr>
          <p:spPr>
            <a:xfrm>
              <a:off x="-1" y="-1"/>
              <a:ext cx="785404"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83" name="Google Shape;44;p26"/>
          <p:cNvSpPr txBox="1"/>
          <p:nvPr/>
        </p:nvSpPr>
        <p:spPr>
          <a:xfrm>
            <a:off x="375975" y="6881800"/>
            <a:ext cx="6786599" cy="35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a:solidFill>
                  <a:srgbClr val="000000"/>
                </a:solidFill>
              </a:rPr>
              <a:t>4</a:t>
            </a:r>
            <a:r>
              <a:rPr dirty="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84" name="Google Shape;23;p27"/>
          <p:cNvSpPr txBox="1"/>
          <p:nvPr/>
        </p:nvSpPr>
        <p:spPr>
          <a:xfrm>
            <a:off x="8443617" y="271142"/>
            <a:ext cx="1166703"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gn="r">
              <a:defRPr sz="1200">
                <a:latin typeface="Calibri"/>
                <a:ea typeface="Calibri"/>
                <a:cs typeface="Calibri"/>
                <a:sym typeface="Calibri"/>
              </a:defRPr>
            </a:pPr>
            <a:r>
              <a:t>Actividad 13|</a:t>
            </a:r>
            <a:r>
              <a:rPr sz="1600">
                <a:solidFill>
                  <a:srgbClr val="741B47"/>
                </a:solidFill>
              </a:rPr>
              <a:t>2</a:t>
            </a:r>
          </a:p>
        </p:txBody>
      </p:sp>
      <p:sp>
        <p:nvSpPr>
          <p:cNvPr id="85" name="Google Shape;33;p25"/>
          <p:cNvSpPr txBox="1"/>
          <p:nvPr/>
        </p:nvSpPr>
        <p:spPr>
          <a:xfrm>
            <a:off x="442650" y="350325"/>
            <a:ext cx="7441801" cy="372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sistemas de transmisión y frenos</a:t>
            </a:r>
          </a:p>
        </p:txBody>
      </p:sp>
      <p:sp>
        <p:nvSpPr>
          <p:cNvPr id="86"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7" y="822023"/>
            <a:ext cx="9356705"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pPr>
              <a:defRPr>
                <a:latin typeface="+mj-lt"/>
                <a:ea typeface="+mj-ea"/>
                <a:cs typeface="+mj-cs"/>
                <a:sym typeface="Arial"/>
              </a:defRPr>
            </a:pPr>
            <a:endParaRPr/>
          </a:p>
        </p:txBody>
      </p:sp>
      <p:sp>
        <p:nvSpPr>
          <p:cNvPr id="94" name="Google Shape;47;p28"/>
          <p:cNvSpPr/>
          <p:nvPr/>
        </p:nvSpPr>
        <p:spPr>
          <a:xfrm>
            <a:off x="180897" y="180900"/>
            <a:ext cx="79110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97" name="Google Shape;48;p28"/>
          <p:cNvGrpSpPr/>
          <p:nvPr/>
        </p:nvGrpSpPr>
        <p:grpSpPr>
          <a:xfrm>
            <a:off x="8091898" y="451663"/>
            <a:ext cx="662106" cy="380240"/>
            <a:chOff x="-1" y="0"/>
            <a:chExt cx="662105" cy="380239"/>
          </a:xfrm>
        </p:grpSpPr>
        <p:sp>
          <p:nvSpPr>
            <p:cNvPr id="95"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96" name="Texto"/>
            <p:cNvSpPr txBox="1"/>
            <p:nvPr/>
          </p:nvSpPr>
          <p:spPr>
            <a:xfrm>
              <a:off x="-2" y="-1"/>
              <a:ext cx="662107"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100" name="Google Shape;49;p28"/>
          <p:cNvGrpSpPr/>
          <p:nvPr/>
        </p:nvGrpSpPr>
        <p:grpSpPr>
          <a:xfrm>
            <a:off x="8753997" y="451663"/>
            <a:ext cx="785404" cy="380240"/>
            <a:chOff x="0" y="0"/>
            <a:chExt cx="785403" cy="380239"/>
          </a:xfrm>
        </p:grpSpPr>
        <p:sp>
          <p:nvSpPr>
            <p:cNvPr id="98"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99" name="Texto"/>
            <p:cNvSpPr txBox="1"/>
            <p:nvPr/>
          </p:nvSpPr>
          <p:spPr>
            <a:xfrm>
              <a:off x="-1" y="-1"/>
              <a:ext cx="785404"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101" name="Google Shape;53;p28"/>
          <p:cNvSpPr txBox="1"/>
          <p:nvPr/>
        </p:nvSpPr>
        <p:spPr>
          <a:xfrm>
            <a:off x="375975" y="6881800"/>
            <a:ext cx="6786599" cy="35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a:solidFill>
                  <a:srgbClr val="000000"/>
                </a:solidFill>
              </a:rPr>
              <a:t>4</a:t>
            </a:r>
            <a:r>
              <a:rPr dirty="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102" name="Google Shape;23;p27"/>
          <p:cNvSpPr txBox="1"/>
          <p:nvPr/>
        </p:nvSpPr>
        <p:spPr>
          <a:xfrm>
            <a:off x="8443617" y="271142"/>
            <a:ext cx="1166703"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gn="r">
              <a:defRPr sz="1200">
                <a:latin typeface="Calibri"/>
                <a:ea typeface="Calibri"/>
                <a:cs typeface="Calibri"/>
                <a:sym typeface="Calibri"/>
              </a:defRPr>
            </a:pPr>
            <a:r>
              <a:t>Actividad 13|</a:t>
            </a:r>
            <a:r>
              <a:rPr sz="1600">
                <a:solidFill>
                  <a:srgbClr val="741B47"/>
                </a:solidFill>
              </a:rPr>
              <a:t>2</a:t>
            </a:r>
          </a:p>
        </p:txBody>
      </p:sp>
      <p:sp>
        <p:nvSpPr>
          <p:cNvPr id="103" name="Google Shape;33;p25"/>
          <p:cNvSpPr txBox="1"/>
          <p:nvPr/>
        </p:nvSpPr>
        <p:spPr>
          <a:xfrm>
            <a:off x="442650" y="350325"/>
            <a:ext cx="7441801" cy="372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sistemas de transmisión y frenos</a:t>
            </a:r>
          </a:p>
        </p:txBody>
      </p:sp>
      <p:sp>
        <p:nvSpPr>
          <p:cNvPr id="104"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80;p29"/>
          <p:cNvSpPr/>
          <p:nvPr/>
        </p:nvSpPr>
        <p:spPr>
          <a:xfrm rot="10800000" flipH="1">
            <a:off x="181647" y="822023"/>
            <a:ext cx="9356705"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j-lt"/>
                <a:ea typeface="+mj-ea"/>
                <a:cs typeface="+mj-cs"/>
                <a:sym typeface="Arial"/>
              </a:defRPr>
            </a:pPr>
            <a:endParaRPr/>
          </a:p>
        </p:txBody>
      </p:sp>
      <p:grpSp>
        <p:nvGrpSpPr>
          <p:cNvPr id="114" name="Google Shape;81;p29"/>
          <p:cNvGrpSpPr/>
          <p:nvPr/>
        </p:nvGrpSpPr>
        <p:grpSpPr>
          <a:xfrm>
            <a:off x="8091898" y="451665"/>
            <a:ext cx="662106" cy="380238"/>
            <a:chOff x="-1" y="0"/>
            <a:chExt cx="662105" cy="380237"/>
          </a:xfrm>
        </p:grpSpPr>
        <p:sp>
          <p:nvSpPr>
            <p:cNvPr id="112" name="Google Shape;82;p29"/>
            <p:cNvSpPr/>
            <p:nvPr/>
          </p:nvSpPr>
          <p:spPr>
            <a:xfrm>
              <a:off x="-2" y="327735"/>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13" name="Google Shape;83;p29"/>
            <p:cNvSpPr txBox="1"/>
            <p:nvPr/>
          </p:nvSpPr>
          <p:spPr>
            <a:xfrm>
              <a:off x="-2" y="0"/>
              <a:ext cx="662107" cy="3801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b">
              <a:spAutoFit/>
            </a:bodyPr>
            <a:lstStyle>
              <a:lvl1pPr>
                <a:defRPr>
                  <a:latin typeface="+mj-lt"/>
                  <a:ea typeface="+mj-ea"/>
                  <a:cs typeface="+mj-cs"/>
                  <a:sym typeface="Arial"/>
                </a:defRPr>
              </a:lvl1pPr>
            </a:lstStyle>
            <a:p>
              <a:r>
                <a:t> </a:t>
              </a:r>
            </a:p>
          </p:txBody>
        </p:sp>
      </p:grpSp>
      <p:grpSp>
        <p:nvGrpSpPr>
          <p:cNvPr id="117" name="Google Shape;84;p29"/>
          <p:cNvGrpSpPr/>
          <p:nvPr/>
        </p:nvGrpSpPr>
        <p:grpSpPr>
          <a:xfrm>
            <a:off x="8753997" y="451665"/>
            <a:ext cx="785407" cy="380238"/>
            <a:chOff x="-1" y="0"/>
            <a:chExt cx="785406" cy="380237"/>
          </a:xfrm>
        </p:grpSpPr>
        <p:sp>
          <p:nvSpPr>
            <p:cNvPr id="115" name="Google Shape;85;p29"/>
            <p:cNvSpPr/>
            <p:nvPr/>
          </p:nvSpPr>
          <p:spPr>
            <a:xfrm>
              <a:off x="-2" y="327735"/>
              <a:ext cx="785408"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16" name="Google Shape;86;p29"/>
            <p:cNvSpPr txBox="1"/>
            <p:nvPr/>
          </p:nvSpPr>
          <p:spPr>
            <a:xfrm>
              <a:off x="-2" y="0"/>
              <a:ext cx="785408" cy="3801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b">
              <a:spAutoFit/>
            </a:bodyPr>
            <a:lstStyle>
              <a:lvl1pPr>
                <a:defRPr>
                  <a:latin typeface="+mj-lt"/>
                  <a:ea typeface="+mj-ea"/>
                  <a:cs typeface="+mj-cs"/>
                  <a:sym typeface="Arial"/>
                </a:defRPr>
              </a:lvl1pPr>
            </a:lstStyle>
            <a:p>
              <a:r>
                <a:t> </a:t>
              </a:r>
            </a:p>
          </p:txBody>
        </p:sp>
      </p:grpSp>
      <p:sp>
        <p:nvSpPr>
          <p:cNvPr id="118" name="Google Shape;88;p29"/>
          <p:cNvSpPr txBox="1"/>
          <p:nvPr/>
        </p:nvSpPr>
        <p:spPr>
          <a:xfrm>
            <a:off x="8170650" y="288449"/>
            <a:ext cx="1166703" cy="372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algn="r">
              <a:defRPr b="1">
                <a:latin typeface="Calibri"/>
                <a:ea typeface="Calibri"/>
                <a:cs typeface="Calibri"/>
                <a:sym typeface="Calibri"/>
              </a:defRPr>
            </a:lvl1pPr>
          </a:lstStyle>
          <a:p>
            <a:r>
              <a:t>¡Atención!</a:t>
            </a:r>
          </a:p>
        </p:txBody>
      </p:sp>
      <p:sp>
        <p:nvSpPr>
          <p:cNvPr id="119" name="Google Shape;31;p6"/>
          <p:cNvSpPr/>
          <p:nvPr/>
        </p:nvSpPr>
        <p:spPr>
          <a:xfrm>
            <a:off x="181649" y="180900"/>
            <a:ext cx="79092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a:blip r:embed="rId2"/>
          </a:blipFill>
          <a:ln w="12700">
            <a:miter lim="400000"/>
          </a:ln>
        </p:spPr>
        <p:txBody>
          <a:bodyPr lIns="0" tIns="0" rIns="0" bIns="0" anchor="b"/>
          <a:lstStyle/>
          <a:p>
            <a:pPr>
              <a:defRPr>
                <a:latin typeface="+mj-lt"/>
                <a:ea typeface="+mj-ea"/>
                <a:cs typeface="+mj-cs"/>
                <a:sym typeface="Arial"/>
              </a:defRPr>
            </a:pPr>
            <a:endParaRP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127" name="Google Shape;20;p27"/>
          <p:cNvSpPr/>
          <p:nvPr/>
        </p:nvSpPr>
        <p:spPr>
          <a:xfrm>
            <a:off x="180897" y="180900"/>
            <a:ext cx="7911004" cy="651002"/>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130" name="Google Shape;21;p27"/>
          <p:cNvGrpSpPr/>
          <p:nvPr/>
        </p:nvGrpSpPr>
        <p:grpSpPr>
          <a:xfrm>
            <a:off x="8091898" y="451663"/>
            <a:ext cx="662106" cy="380240"/>
            <a:chOff x="-1" y="0"/>
            <a:chExt cx="662105" cy="380239"/>
          </a:xfrm>
        </p:grpSpPr>
        <p:sp>
          <p:nvSpPr>
            <p:cNvPr id="128"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29" name="Texto"/>
            <p:cNvSpPr txBox="1"/>
            <p:nvPr/>
          </p:nvSpPr>
          <p:spPr>
            <a:xfrm>
              <a:off x="-2" y="-1"/>
              <a:ext cx="662107"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133" name="Google Shape;22;p27"/>
          <p:cNvGrpSpPr/>
          <p:nvPr/>
        </p:nvGrpSpPr>
        <p:grpSpPr>
          <a:xfrm>
            <a:off x="8753997" y="451663"/>
            <a:ext cx="785404" cy="380240"/>
            <a:chOff x="0" y="0"/>
            <a:chExt cx="785403" cy="380239"/>
          </a:xfrm>
        </p:grpSpPr>
        <p:sp>
          <p:nvSpPr>
            <p:cNvPr id="131"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32" name="Texto"/>
            <p:cNvSpPr txBox="1"/>
            <p:nvPr/>
          </p:nvSpPr>
          <p:spPr>
            <a:xfrm>
              <a:off x="-1" y="-1"/>
              <a:ext cx="785404"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134" name="Google Shape;26;p27"/>
          <p:cNvSpPr txBox="1"/>
          <p:nvPr/>
        </p:nvSpPr>
        <p:spPr>
          <a:xfrm>
            <a:off x="375975" y="6881800"/>
            <a:ext cx="6786599" cy="35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a:solidFill>
                  <a:srgbClr val="000000"/>
                </a:solidFill>
              </a:rPr>
              <a:t>4</a:t>
            </a:r>
            <a:r>
              <a:rPr dirty="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135" name="Google Shape;33;p25"/>
          <p:cNvSpPr txBox="1"/>
          <p:nvPr/>
        </p:nvSpPr>
        <p:spPr>
          <a:xfrm>
            <a:off x="442650" y="350325"/>
            <a:ext cx="7441801" cy="372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sistemas de transmisión y frenos</a:t>
            </a:r>
          </a:p>
        </p:txBody>
      </p:sp>
      <p:sp>
        <p:nvSpPr>
          <p:cNvPr id="136" name="Google Shape;23;p27"/>
          <p:cNvSpPr txBox="1"/>
          <p:nvPr/>
        </p:nvSpPr>
        <p:spPr>
          <a:xfrm>
            <a:off x="8443617" y="271142"/>
            <a:ext cx="1166703"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gn="r">
              <a:defRPr sz="1200">
                <a:latin typeface="Calibri"/>
                <a:ea typeface="Calibri"/>
                <a:cs typeface="Calibri"/>
                <a:sym typeface="Calibri"/>
              </a:defRPr>
            </a:pPr>
            <a:r>
              <a:t>Actividad 13|</a:t>
            </a:r>
            <a:r>
              <a:rPr sz="1600">
                <a:solidFill>
                  <a:srgbClr val="741B47"/>
                </a:solidFill>
              </a:rPr>
              <a:t>2</a:t>
            </a:r>
          </a:p>
        </p:txBody>
      </p:sp>
      <p:sp>
        <p:nvSpPr>
          <p:cNvPr id="137"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One column text">
    <p:spTree>
      <p:nvGrpSpPr>
        <p:cNvPr id="1" name=""/>
        <p:cNvGrpSpPr/>
        <p:nvPr/>
      </p:nvGrpSpPr>
      <p:grpSpPr>
        <a:xfrm>
          <a:off x="0" y="0"/>
          <a:ext cx="0" cy="0"/>
          <a:chOff x="0" y="0"/>
          <a:chExt cx="0" cy="0"/>
        </a:xfrm>
      </p:grpSpPr>
      <p:grpSp>
        <p:nvGrpSpPr>
          <p:cNvPr id="146" name="Google Shape;7;p23"/>
          <p:cNvGrpSpPr/>
          <p:nvPr/>
        </p:nvGrpSpPr>
        <p:grpSpPr>
          <a:xfrm>
            <a:off x="242854" y="1756548"/>
            <a:ext cx="9346505" cy="5675927"/>
            <a:chOff x="0" y="0"/>
            <a:chExt cx="9346503" cy="5675926"/>
          </a:xfrm>
        </p:grpSpPr>
        <p:sp>
          <p:nvSpPr>
            <p:cNvPr id="144" name="Figura"/>
            <p:cNvSpPr/>
            <p:nvPr/>
          </p:nvSpPr>
          <p:spPr>
            <a:xfrm>
              <a:off x="-1" y="-1"/>
              <a:ext cx="9346505" cy="56759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45" name="Texto"/>
            <p:cNvSpPr txBox="1"/>
            <p:nvPr/>
          </p:nvSpPr>
          <p:spPr>
            <a:xfrm>
              <a:off x="-1" y="2647845"/>
              <a:ext cx="9091322"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j-lt"/>
                  <a:ea typeface="+mj-ea"/>
                  <a:cs typeface="+mj-cs"/>
                  <a:sym typeface="Arial"/>
                </a:defRPr>
              </a:lvl1pPr>
            </a:lstStyle>
            <a:p>
              <a:r>
                <a:t> </a:t>
              </a:r>
            </a:p>
          </p:txBody>
        </p:sp>
      </p:grpSp>
      <p:pic>
        <p:nvPicPr>
          <p:cNvPr id="147" name="Google Shape;8;p23" descr="Google Shape;8;p23"/>
          <p:cNvPicPr>
            <a:picLocks noChangeAspect="1"/>
          </p:cNvPicPr>
          <p:nvPr/>
        </p:nvPicPr>
        <p:blipFill>
          <a:blip r:embed="rId2"/>
          <a:stretch>
            <a:fillRect/>
          </a:stretch>
        </p:blipFill>
        <p:spPr>
          <a:xfrm>
            <a:off x="436350" y="419800"/>
            <a:ext cx="3659450" cy="680475"/>
          </a:xfrm>
          <a:prstGeom prst="rect">
            <a:avLst/>
          </a:prstGeom>
          <a:ln w="12700">
            <a:miter lim="400000"/>
          </a:ln>
        </p:spPr>
      </p:pic>
      <p:sp>
        <p:nvSpPr>
          <p:cNvPr id="148" name="Google Shape;9;p23"/>
          <p:cNvSpPr/>
          <p:nvPr/>
        </p:nvSpPr>
        <p:spPr>
          <a:xfrm>
            <a:off x="436350" y="6464001"/>
            <a:ext cx="7891862" cy="680476"/>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149" name="Google Shape;10;p23" descr="Google Shape;10;p23"/>
          <p:cNvPicPr>
            <a:picLocks noChangeAspect="1"/>
          </p:cNvPicPr>
          <p:nvPr/>
        </p:nvPicPr>
        <p:blipFill>
          <a:blip r:embed="rId3"/>
          <a:stretch>
            <a:fillRect/>
          </a:stretch>
        </p:blipFill>
        <p:spPr>
          <a:xfrm>
            <a:off x="433440" y="6464000"/>
            <a:ext cx="690484" cy="680477"/>
          </a:xfrm>
          <a:prstGeom prst="rect">
            <a:avLst/>
          </a:prstGeom>
          <a:ln w="12700">
            <a:miter lim="400000"/>
          </a:ln>
        </p:spPr>
      </p:pic>
      <p:pic>
        <p:nvPicPr>
          <p:cNvPr id="150" name="Google Shape;11;p23" descr="Google Shape;11;p23"/>
          <p:cNvPicPr>
            <a:picLocks noChangeAspect="1"/>
          </p:cNvPicPr>
          <p:nvPr/>
        </p:nvPicPr>
        <p:blipFill>
          <a:blip r:embed="rId4"/>
          <a:stretch>
            <a:fillRect/>
          </a:stretch>
        </p:blipFill>
        <p:spPr>
          <a:xfrm>
            <a:off x="8272364" y="1222172"/>
            <a:ext cx="1080002" cy="241875"/>
          </a:xfrm>
          <a:prstGeom prst="rect">
            <a:avLst/>
          </a:prstGeom>
          <a:ln w="12700">
            <a:miter lim="400000"/>
          </a:ln>
        </p:spPr>
      </p:pic>
      <p:pic>
        <p:nvPicPr>
          <p:cNvPr id="151" name="Google Shape;12;p23" descr="Google Shape;12;p23"/>
          <p:cNvPicPr>
            <a:picLocks noChangeAspect="1"/>
          </p:cNvPicPr>
          <p:nvPr/>
        </p:nvPicPr>
        <p:blipFill>
          <a:blip r:embed="rId5"/>
          <a:stretch>
            <a:fillRect/>
          </a:stretch>
        </p:blipFill>
        <p:spPr>
          <a:xfrm>
            <a:off x="8272364" y="418596"/>
            <a:ext cx="1080002" cy="664778"/>
          </a:xfrm>
          <a:prstGeom prst="rect">
            <a:avLst/>
          </a:prstGeom>
          <a:ln w="12700">
            <a:miter lim="400000"/>
          </a:ln>
        </p:spPr>
      </p:pic>
      <p:pic>
        <p:nvPicPr>
          <p:cNvPr id="152" name="Google Shape;13;p23" descr="Google Shape;13;p23"/>
          <p:cNvPicPr>
            <a:picLocks noChangeAspect="1"/>
          </p:cNvPicPr>
          <p:nvPr/>
        </p:nvPicPr>
        <p:blipFill>
          <a:blip r:embed="rId6"/>
          <a:stretch>
            <a:fillRect/>
          </a:stretch>
        </p:blipFill>
        <p:spPr>
          <a:xfrm>
            <a:off x="8521706" y="6387272"/>
            <a:ext cx="830661" cy="756002"/>
          </a:xfrm>
          <a:prstGeom prst="rect">
            <a:avLst/>
          </a:prstGeom>
          <a:ln w="12700">
            <a:miter lim="400000"/>
          </a:ln>
        </p:spPr>
      </p:pic>
      <p:sp>
        <p:nvSpPr>
          <p:cNvPr id="153" name="Número de diapositiva"/>
          <p:cNvSpPr txBox="1">
            <a:spLocks noGrp="1"/>
          </p:cNvSpPr>
          <p:nvPr>
            <p:ph type="sldNum" sz="quarter" idx="2"/>
          </p:nvPr>
        </p:nvSpPr>
        <p:spPr>
          <a:xfrm>
            <a:off x="6689121" y="6871630"/>
            <a:ext cx="273654" cy="264254"/>
          </a:xfrm>
          <a:prstGeom prst="rect">
            <a:avLst/>
          </a:prstGeom>
        </p:spPr>
        <p:txBody>
          <a:bodyPr lIns="45718" tIns="45718" rIns="45718" bIns="45718"/>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15;p24"/>
          <p:cNvGrpSpPr/>
          <p:nvPr/>
        </p:nvGrpSpPr>
        <p:grpSpPr>
          <a:xfrm>
            <a:off x="242852" y="1756547"/>
            <a:ext cx="9346508" cy="5675929"/>
            <a:chOff x="-1" y="0"/>
            <a:chExt cx="9346507" cy="5675927"/>
          </a:xfrm>
        </p:grpSpPr>
        <p:sp>
          <p:nvSpPr>
            <p:cNvPr id="2" name="Figura"/>
            <p:cNvSpPr/>
            <p:nvPr/>
          </p:nvSpPr>
          <p:spPr>
            <a:xfrm>
              <a:off x="-2" y="-1"/>
              <a:ext cx="9346508" cy="5675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3" name="Texto"/>
            <p:cNvSpPr txBox="1"/>
            <p:nvPr/>
          </p:nvSpPr>
          <p:spPr>
            <a:xfrm>
              <a:off x="-2" y="2647844"/>
              <a:ext cx="9091325"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5" name="Google Shape;16;p24" descr="Google Shape;16;p24"/>
          <p:cNvPicPr>
            <a:picLocks noChangeAspect="1"/>
          </p:cNvPicPr>
          <p:nvPr/>
        </p:nvPicPr>
        <p:blipFill>
          <a:blip r:embed="rId11"/>
          <a:stretch>
            <a:fillRect/>
          </a:stretch>
        </p:blipFill>
        <p:spPr>
          <a:xfrm>
            <a:off x="8272364" y="1222172"/>
            <a:ext cx="1080003" cy="241875"/>
          </a:xfrm>
          <a:prstGeom prst="rect">
            <a:avLst/>
          </a:prstGeom>
          <a:ln w="12700">
            <a:miter lim="400000"/>
          </a:ln>
        </p:spPr>
      </p:pic>
      <p:pic>
        <p:nvPicPr>
          <p:cNvPr id="6" name="Google Shape;17;p24" descr="Google Shape;17;p24"/>
          <p:cNvPicPr>
            <a:picLocks noChangeAspect="1"/>
          </p:cNvPicPr>
          <p:nvPr/>
        </p:nvPicPr>
        <p:blipFill>
          <a:blip r:embed="rId12"/>
          <a:stretch>
            <a:fillRect/>
          </a:stretch>
        </p:blipFill>
        <p:spPr>
          <a:xfrm>
            <a:off x="8272364" y="418596"/>
            <a:ext cx="1080003" cy="664778"/>
          </a:xfrm>
          <a:prstGeom prst="rect">
            <a:avLst/>
          </a:prstGeom>
          <a:ln w="12700">
            <a:miter lim="400000"/>
          </a:ln>
        </p:spPr>
      </p:pic>
      <p:pic>
        <p:nvPicPr>
          <p:cNvPr id="7" name="Google Shape;18;p24" descr="Google Shape;18;p24"/>
          <p:cNvPicPr>
            <a:picLocks noChangeAspect="1"/>
          </p:cNvPicPr>
          <p:nvPr/>
        </p:nvPicPr>
        <p:blipFill>
          <a:blip r:embed="rId13"/>
          <a:stretch>
            <a:fillRect/>
          </a:stretch>
        </p:blipFill>
        <p:spPr>
          <a:xfrm>
            <a:off x="436350" y="419800"/>
            <a:ext cx="3659450" cy="680475"/>
          </a:xfrm>
          <a:prstGeom prst="rect">
            <a:avLst/>
          </a:prstGeom>
          <a:ln w="12700">
            <a:miter lim="400000"/>
          </a:ln>
        </p:spPr>
      </p:pic>
      <p:sp>
        <p:nvSpPr>
          <p:cNvPr id="8" name="Texto del título"/>
          <p:cNvSpPr txBox="1">
            <a:spLocks noGrp="1"/>
          </p:cNvSpPr>
          <p:nvPr>
            <p:ph type="title"/>
          </p:nvPr>
        </p:nvSpPr>
        <p:spPr>
          <a:xfrm>
            <a:off x="1455638" y="848357"/>
            <a:ext cx="7772401" cy="1838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Texto del título</a:t>
            </a:r>
          </a:p>
        </p:txBody>
      </p:sp>
      <p:sp>
        <p:nvSpPr>
          <p:cNvPr id="9" name="Nivel de texto 1…"/>
          <p:cNvSpPr txBox="1">
            <a:spLocks noGrp="1"/>
          </p:cNvSpPr>
          <p:nvPr>
            <p:ph type="body" idx="1"/>
          </p:nvPr>
        </p:nvSpPr>
        <p:spPr>
          <a:xfrm>
            <a:off x="5422800" y="2686755"/>
            <a:ext cx="3805239" cy="4869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Nivel de texto 1</a:t>
            </a:r>
          </a:p>
          <a:p>
            <a:pPr lvl="1"/>
            <a:r>
              <a:t>Nivel de texto 2</a:t>
            </a:r>
          </a:p>
          <a:p>
            <a:pPr lvl="2"/>
            <a:r>
              <a:t>Nivel de texto 3</a:t>
            </a:r>
          </a:p>
          <a:p>
            <a:pPr lvl="3"/>
            <a:r>
              <a:t>Nivel de texto 4</a:t>
            </a:r>
          </a:p>
          <a:p>
            <a:pPr lvl="4"/>
            <a:r>
              <a:t>Nivel de texto 5</a:t>
            </a:r>
          </a:p>
        </p:txBody>
      </p:sp>
      <p:sp>
        <p:nvSpPr>
          <p:cNvPr id="10" name="Número de diapositiva"/>
          <p:cNvSpPr txBox="1">
            <a:spLocks noGrp="1"/>
          </p:cNvSpPr>
          <p:nvPr>
            <p:ph type="sldNum" sz="quarter" idx="2"/>
          </p:nvPr>
        </p:nvSpPr>
        <p:spPr>
          <a:xfrm>
            <a:off x="6689123" y="6871631"/>
            <a:ext cx="273652" cy="264252"/>
          </a:xfrm>
          <a:prstGeom prst="rect">
            <a:avLst/>
          </a:prstGeom>
          <a:ln w="12700">
            <a:miter lim="400000"/>
          </a:ln>
        </p:spPr>
        <p:txBody>
          <a:bodyPr wrap="none" lIns="45718" tIns="45718" rIns="45718" bIns="45718" anchor="ctr">
            <a:spAutoFit/>
          </a:bodyPr>
          <a:lstStyle>
            <a:lvl1pPr algn="r">
              <a:defRPr sz="1200">
                <a:latin typeface="+mj-lt"/>
                <a:ea typeface="+mj-ea"/>
                <a:cs typeface="+mj-cs"/>
                <a:sym typeface="Aria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hyperlink" Target="https://www.youtube.com/watch?v=zBVayVr3X-c"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6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zBVayVr3X-c" TargetMode="External"/><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94;p1"/>
          <p:cNvSpPr txBox="1"/>
          <p:nvPr/>
        </p:nvSpPr>
        <p:spPr>
          <a:xfrm>
            <a:off x="1176618" y="6563125"/>
            <a:ext cx="7012135" cy="482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lvl="1" algn="just">
              <a:defRPr sz="1100">
                <a:solidFill>
                  <a:srgbClr val="FFFFFF"/>
                </a:solidFill>
                <a:latin typeface="Calibri"/>
                <a:ea typeface="Calibri"/>
                <a:cs typeface="Calibri"/>
                <a:sym typeface="Calibri"/>
              </a:defRPr>
            </a:pPr>
            <a:r>
              <a:t>En estos documentos se utilizarán de manera inclusiva términos como: el estudiante, el docente, el compañero u otras palabras equivalentes y sus respectivos plurales, es decir, con ellas, se hace referencia tanto a hombres como a mujeres.</a:t>
            </a:r>
          </a:p>
        </p:txBody>
      </p:sp>
      <p:sp>
        <p:nvSpPr>
          <p:cNvPr id="163" name="Google Shape;97;p1"/>
          <p:cNvSpPr txBox="1"/>
          <p:nvPr/>
        </p:nvSpPr>
        <p:spPr>
          <a:xfrm>
            <a:off x="352724" y="2261848"/>
            <a:ext cx="7586043" cy="1153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a:lnSpc>
                <a:spcPct val="90000"/>
              </a:lnSpc>
              <a:defRPr sz="3600" b="1" cap="all">
                <a:solidFill>
                  <a:srgbClr val="741B47"/>
                </a:solidFill>
                <a:latin typeface="Calibri"/>
                <a:ea typeface="Calibri"/>
                <a:cs typeface="Calibri"/>
                <a:sym typeface="Calibri"/>
              </a:defRPr>
            </a:pPr>
            <a:r>
              <a:t>Mantenimiento de los sistemas </a:t>
            </a:r>
          </a:p>
          <a:p>
            <a:pPr>
              <a:lnSpc>
                <a:spcPct val="90000"/>
              </a:lnSpc>
              <a:defRPr sz="3600" b="1" cap="all">
                <a:solidFill>
                  <a:srgbClr val="741B47"/>
                </a:solidFill>
                <a:latin typeface="Calibri"/>
                <a:ea typeface="Calibri"/>
                <a:cs typeface="Calibri"/>
                <a:sym typeface="Calibri"/>
              </a:defRPr>
            </a:pPr>
            <a:r>
              <a:t>de transmisión y frenos</a:t>
            </a:r>
          </a:p>
        </p:txBody>
      </p:sp>
      <p:sp>
        <p:nvSpPr>
          <p:cNvPr id="164" name="Google Shape;76;p1"/>
          <p:cNvSpPr txBox="1"/>
          <p:nvPr/>
        </p:nvSpPr>
        <p:spPr>
          <a:xfrm>
            <a:off x="374950" y="1923280"/>
            <a:ext cx="1444326" cy="621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t>MÓDULO 8</a:t>
            </a:r>
            <a:endParaRPr>
              <a:latin typeface="+mj-lt"/>
              <a:ea typeface="+mj-ea"/>
              <a:cs typeface="+mj-cs"/>
              <a:sym typeface="Arial"/>
            </a:endParaRPr>
          </a:p>
        </p:txBody>
      </p:sp>
      <p:pic>
        <p:nvPicPr>
          <p:cNvPr id="165" name="Imagen" descr="Imagen"/>
          <p:cNvPicPr>
            <a:picLocks noChangeAspect="1"/>
          </p:cNvPicPr>
          <p:nvPr/>
        </p:nvPicPr>
        <p:blipFill>
          <a:blip r:embed="rId2"/>
          <a:stretch>
            <a:fillRect/>
          </a:stretch>
        </p:blipFill>
        <p:spPr>
          <a:xfrm>
            <a:off x="2060756" y="3270460"/>
            <a:ext cx="5524117" cy="3336101"/>
          </a:xfrm>
          <a:prstGeom prst="rect">
            <a:avLst/>
          </a:prstGeom>
          <a:ln w="12700">
            <a:miter lim="400000"/>
          </a:ln>
        </p:spPr>
      </p:pic>
      <p:sp>
        <p:nvSpPr>
          <p:cNvPr id="6" name="Google Shape;62;p1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NIVEL </a:t>
            </a:r>
            <a:r>
              <a:rPr lang="es-CL" sz="1200" dirty="0">
                <a:solidFill>
                  <a:srgbClr val="741B47"/>
                </a:solidFill>
                <a:latin typeface="Calibri" panose="020F0502020204030204" pitchFamily="34" charset="0"/>
                <a:ea typeface="Roboto Medium"/>
                <a:cs typeface="Calibri" panose="020F0502020204030204" pitchFamily="34" charset="0"/>
                <a:sym typeface="Roboto Medium"/>
              </a:rPr>
              <a:t>4</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Rectángulo redondeado"/>
          <p:cNvSpPr/>
          <p:nvPr/>
        </p:nvSpPr>
        <p:spPr>
          <a:xfrm>
            <a:off x="382498" y="2233489"/>
            <a:ext cx="7105187" cy="1522080"/>
          </a:xfrm>
          <a:prstGeom prst="roundRect">
            <a:avLst>
              <a:gd name="adj" fmla="val 16716"/>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263"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264" name="Probar las baterías para determinar si son reutilizables.…"/>
          <p:cNvSpPr txBox="1"/>
          <p:nvPr/>
        </p:nvSpPr>
        <p:spPr>
          <a:xfrm>
            <a:off x="666814" y="2547628"/>
            <a:ext cx="5713503"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Si se juntan la Bomba de Aceite y la Turbina dejando de lado a los Conductos, existe un elemento capaz de funcionar en base a Energía Hidrodinámica, es decir, un “Embrague Hidrodinámico”.</a:t>
            </a:r>
          </a:p>
        </p:txBody>
      </p:sp>
      <p:sp>
        <p:nvSpPr>
          <p:cNvPr id="265" name="Rectángulo redondeado"/>
          <p:cNvSpPr/>
          <p:nvPr/>
        </p:nvSpPr>
        <p:spPr>
          <a:xfrm>
            <a:off x="1673996" y="4530376"/>
            <a:ext cx="7785691" cy="1522080"/>
          </a:xfrm>
          <a:prstGeom prst="roundRect">
            <a:avLst>
              <a:gd name="adj" fmla="val 22078"/>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266" name="Probar las baterías para determinar si son reutilizables.…"/>
          <p:cNvSpPr txBox="1"/>
          <p:nvPr/>
        </p:nvSpPr>
        <p:spPr>
          <a:xfrm>
            <a:off x="3330293" y="4901467"/>
            <a:ext cx="5822753"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La Aletas de la Bomba de Aceite van fijas a la Carcaza o Caja del Convertidor, por lo tanto, cada vez  que gira el Convertidor (movido por el Motor), de inmediato comienza a funcionar la Bomba de Aceite.</a:t>
            </a:r>
          </a:p>
        </p:txBody>
      </p:sp>
      <p:sp>
        <p:nvSpPr>
          <p:cNvPr id="267" name="Círculo"/>
          <p:cNvSpPr/>
          <p:nvPr/>
        </p:nvSpPr>
        <p:spPr>
          <a:xfrm>
            <a:off x="6721563" y="1729964"/>
            <a:ext cx="2527004" cy="2527002"/>
          </a:xfrm>
          <a:prstGeom prst="ellipse">
            <a:avLst/>
          </a:prstGeom>
          <a:solidFill>
            <a:srgbClr val="EEEEEE"/>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268" name="Círculo"/>
          <p:cNvSpPr/>
          <p:nvPr/>
        </p:nvSpPr>
        <p:spPr>
          <a:xfrm>
            <a:off x="584900" y="4077716"/>
            <a:ext cx="2527004" cy="2527002"/>
          </a:xfrm>
          <a:prstGeom prst="ellipse">
            <a:avLst/>
          </a:prstGeom>
          <a:solidFill>
            <a:srgbClr val="DFD3D8"/>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269" name="Círculo"/>
          <p:cNvSpPr/>
          <p:nvPr/>
        </p:nvSpPr>
        <p:spPr>
          <a:xfrm>
            <a:off x="725005" y="4217820"/>
            <a:ext cx="2246797" cy="2246795"/>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270" name="Círculo"/>
          <p:cNvSpPr/>
          <p:nvPr/>
        </p:nvSpPr>
        <p:spPr>
          <a:xfrm>
            <a:off x="6861667" y="1883621"/>
            <a:ext cx="2246797" cy="2246795"/>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pic>
        <p:nvPicPr>
          <p:cNvPr id="271" name="Picture 4" descr="Picture 4"/>
          <p:cNvPicPr>
            <a:picLocks noChangeAspect="1"/>
          </p:cNvPicPr>
          <p:nvPr/>
        </p:nvPicPr>
        <p:blipFill>
          <a:blip r:embed="rId2"/>
          <a:stretch>
            <a:fillRect/>
          </a:stretch>
        </p:blipFill>
        <p:spPr>
          <a:xfrm>
            <a:off x="7178708" y="2233489"/>
            <a:ext cx="1612715" cy="1522080"/>
          </a:xfrm>
          <a:prstGeom prst="rect">
            <a:avLst/>
          </a:prstGeom>
          <a:ln w="12700">
            <a:miter lim="400000"/>
          </a:ln>
        </p:spPr>
      </p:pic>
      <p:pic>
        <p:nvPicPr>
          <p:cNvPr id="272" name="Picture 3" descr="Picture 3"/>
          <p:cNvPicPr>
            <a:picLocks noChangeAspect="1"/>
          </p:cNvPicPr>
          <p:nvPr/>
        </p:nvPicPr>
        <p:blipFill>
          <a:blip r:embed="rId3"/>
          <a:stretch>
            <a:fillRect/>
          </a:stretch>
        </p:blipFill>
        <p:spPr>
          <a:xfrm>
            <a:off x="1214227" y="4488822"/>
            <a:ext cx="1268350" cy="1669290"/>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10</a:t>
            </a:fld>
            <a:endParaRPr lang="es-CL"/>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Grupo 11"/>
          <p:cNvSpPr/>
          <p:nvPr/>
        </p:nvSpPr>
        <p:spPr>
          <a:xfrm>
            <a:off x="3354321" y="2513092"/>
            <a:ext cx="4752132" cy="1886515"/>
          </a:xfrm>
          <a:prstGeom prst="roundRect">
            <a:avLst>
              <a:gd name="adj" fmla="val 12209"/>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275"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pic>
        <p:nvPicPr>
          <p:cNvPr id="276" name="Picture 2" descr="Picture 2"/>
          <p:cNvPicPr>
            <a:picLocks noChangeAspect="1"/>
          </p:cNvPicPr>
          <p:nvPr/>
        </p:nvPicPr>
        <p:blipFill>
          <a:blip r:embed="rId2"/>
          <a:srcRect b="2"/>
          <a:stretch>
            <a:fillRect/>
          </a:stretch>
        </p:blipFill>
        <p:spPr>
          <a:xfrm>
            <a:off x="4585444" y="4727024"/>
            <a:ext cx="3759598" cy="2408239"/>
          </a:xfrm>
          <a:custGeom>
            <a:avLst/>
            <a:gdLst/>
            <a:ahLst/>
            <a:cxnLst>
              <a:cxn ang="0">
                <a:pos x="wd2" y="hd2"/>
              </a:cxn>
              <a:cxn ang="5400000">
                <a:pos x="wd2" y="hd2"/>
              </a:cxn>
              <a:cxn ang="10800000">
                <a:pos x="wd2" y="hd2"/>
              </a:cxn>
              <a:cxn ang="16200000">
                <a:pos x="wd2" y="hd2"/>
              </a:cxn>
            </a:cxnLst>
            <a:rect l="0" t="0" r="r" b="b"/>
            <a:pathLst>
              <a:path w="21600" h="21600" extrusionOk="0">
                <a:moveTo>
                  <a:pt x="1414" y="0"/>
                </a:moveTo>
                <a:cubicBezTo>
                  <a:pt x="634" y="0"/>
                  <a:pt x="0" y="989"/>
                  <a:pt x="0" y="2207"/>
                </a:cubicBezTo>
                <a:lnTo>
                  <a:pt x="0" y="19397"/>
                </a:lnTo>
                <a:cubicBezTo>
                  <a:pt x="0" y="20614"/>
                  <a:pt x="634" y="21600"/>
                  <a:pt x="1414" y="21600"/>
                </a:cubicBezTo>
                <a:lnTo>
                  <a:pt x="20189" y="21600"/>
                </a:lnTo>
                <a:cubicBezTo>
                  <a:pt x="20969" y="21600"/>
                  <a:pt x="21600" y="20614"/>
                  <a:pt x="21600" y="19397"/>
                </a:cubicBezTo>
                <a:lnTo>
                  <a:pt x="21600" y="2207"/>
                </a:lnTo>
                <a:cubicBezTo>
                  <a:pt x="21600" y="989"/>
                  <a:pt x="20969" y="0"/>
                  <a:pt x="20189" y="0"/>
                </a:cubicBezTo>
                <a:lnTo>
                  <a:pt x="1414" y="0"/>
                </a:lnTo>
                <a:close/>
              </a:path>
            </a:pathLst>
          </a:custGeom>
          <a:ln w="12700">
            <a:miter lim="400000"/>
          </a:ln>
        </p:spPr>
      </p:pic>
      <p:sp>
        <p:nvSpPr>
          <p:cNvPr id="277" name="CuadroTexto 22"/>
          <p:cNvSpPr txBox="1"/>
          <p:nvPr/>
        </p:nvSpPr>
        <p:spPr>
          <a:xfrm>
            <a:off x="3710349" y="2781027"/>
            <a:ext cx="3479507" cy="135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Al girar la Bomba,  toma el Aceite con sus álabes o paletas y debido a la Fuerza Centrífuga que se produce dentro del Convertidor, el Aceite es impulsado hacia la parte exterior del Convertidor.  </a:t>
            </a:r>
          </a:p>
        </p:txBody>
      </p:sp>
      <p:grpSp>
        <p:nvGrpSpPr>
          <p:cNvPr id="281" name="Grupo"/>
          <p:cNvGrpSpPr/>
          <p:nvPr/>
        </p:nvGrpSpPr>
        <p:grpSpPr>
          <a:xfrm>
            <a:off x="7185030" y="2395570"/>
            <a:ext cx="2164764" cy="2164764"/>
            <a:chOff x="0" y="0"/>
            <a:chExt cx="2164763" cy="2164763"/>
          </a:xfrm>
        </p:grpSpPr>
        <p:sp>
          <p:nvSpPr>
            <p:cNvPr id="278" name="Círculo"/>
            <p:cNvSpPr/>
            <p:nvPr/>
          </p:nvSpPr>
          <p:spPr>
            <a:xfrm>
              <a:off x="0" y="0"/>
              <a:ext cx="2164764" cy="2164764"/>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j-lt"/>
                  <a:ea typeface="+mj-ea"/>
                  <a:cs typeface="+mj-cs"/>
                  <a:sym typeface="Arial"/>
                </a:defRPr>
              </a:pPr>
              <a:endParaRPr/>
            </a:p>
          </p:txBody>
        </p:sp>
        <p:pic>
          <p:nvPicPr>
            <p:cNvPr id="279" name="Picture 5" descr="Picture 5"/>
            <p:cNvPicPr>
              <a:picLocks noChangeAspect="1"/>
            </p:cNvPicPr>
            <p:nvPr/>
          </p:nvPicPr>
          <p:blipFill>
            <a:blip r:embed="rId3"/>
            <a:stretch>
              <a:fillRect/>
            </a:stretch>
          </p:blipFill>
          <p:spPr>
            <a:xfrm>
              <a:off x="650661" y="336073"/>
              <a:ext cx="1170681" cy="1492617"/>
            </a:xfrm>
            <a:prstGeom prst="rect">
              <a:avLst/>
            </a:prstGeom>
            <a:ln w="12700" cap="flat">
              <a:noFill/>
              <a:miter lim="400000"/>
            </a:ln>
            <a:effectLst/>
          </p:spPr>
        </p:pic>
        <p:sp>
          <p:nvSpPr>
            <p:cNvPr id="280" name="_"/>
            <p:cNvSpPr/>
            <p:nvPr/>
          </p:nvSpPr>
          <p:spPr>
            <a:xfrm>
              <a:off x="0" y="0"/>
              <a:ext cx="2164764" cy="2164764"/>
            </a:xfrm>
            <a:prstGeom prst="ellipse">
              <a:avLst/>
            </a:prstGeom>
            <a:noFill/>
            <a:ln w="63500" cap="flat">
              <a:solidFill>
                <a:srgbClr val="BC9CA6"/>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ctr">
                <a:defRPr>
                  <a:solidFill>
                    <a:srgbClr val="FFFFFF"/>
                  </a:solidFill>
                  <a:latin typeface="+mj-lt"/>
                  <a:ea typeface="+mj-ea"/>
                  <a:cs typeface="+mj-cs"/>
                  <a:sym typeface="Arial"/>
                </a:defRPr>
              </a:lvl1pPr>
            </a:lstStyle>
            <a:p>
              <a:r>
                <a:t>_</a:t>
              </a:r>
            </a:p>
          </p:txBody>
        </p:sp>
      </p:grpSp>
      <p:pic>
        <p:nvPicPr>
          <p:cNvPr id="282" name="Imagen" descr="Imagen"/>
          <p:cNvPicPr>
            <a:picLocks noChangeAspect="1"/>
          </p:cNvPicPr>
          <p:nvPr/>
        </p:nvPicPr>
        <p:blipFill>
          <a:blip r:embed="rId4"/>
          <a:stretch>
            <a:fillRect/>
          </a:stretch>
        </p:blipFill>
        <p:spPr>
          <a:xfrm>
            <a:off x="302306" y="3097340"/>
            <a:ext cx="3325128" cy="3504693"/>
          </a:xfrm>
          <a:prstGeom prst="rect">
            <a:avLst/>
          </a:prstGeom>
          <a:ln w="12700">
            <a:miter lim="400000"/>
          </a:ln>
        </p:spPr>
      </p:pic>
      <p:sp>
        <p:nvSpPr>
          <p:cNvPr id="283" name="Triángulo isósceles 13"/>
          <p:cNvSpPr/>
          <p:nvPr/>
        </p:nvSpPr>
        <p:spPr>
          <a:xfrm rot="14422684">
            <a:off x="2907210" y="2495637"/>
            <a:ext cx="333494" cy="975855"/>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11</a:t>
            </a:fld>
            <a:endParaRPr lang="es-CL"/>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Picture 2"/>
          <p:cNvPicPr>
            <a:picLocks noChangeAspect="1"/>
          </p:cNvPicPr>
          <p:nvPr/>
        </p:nvPicPr>
        <p:blipFill>
          <a:blip r:embed="rId2"/>
          <a:stretch>
            <a:fillRect/>
          </a:stretch>
        </p:blipFill>
        <p:spPr>
          <a:xfrm>
            <a:off x="234313" y="3106542"/>
            <a:ext cx="2931034" cy="3459860"/>
          </a:xfrm>
          <a:prstGeom prst="rect">
            <a:avLst/>
          </a:prstGeom>
          <a:ln w="12700">
            <a:miter lim="400000"/>
          </a:ln>
        </p:spPr>
      </p:pic>
      <p:pic>
        <p:nvPicPr>
          <p:cNvPr id="286" name="Imagen" descr="Imagen"/>
          <p:cNvPicPr>
            <a:picLocks noChangeAspect="1"/>
          </p:cNvPicPr>
          <p:nvPr/>
        </p:nvPicPr>
        <p:blipFill>
          <a:blip r:embed="rId3"/>
          <a:stretch>
            <a:fillRect/>
          </a:stretch>
        </p:blipFill>
        <p:spPr>
          <a:xfrm>
            <a:off x="5434692" y="2947444"/>
            <a:ext cx="3968001" cy="4741853"/>
          </a:xfrm>
          <a:prstGeom prst="rect">
            <a:avLst/>
          </a:prstGeom>
          <a:ln w="12700">
            <a:miter lim="400000"/>
          </a:ln>
        </p:spPr>
      </p:pic>
      <p:sp>
        <p:nvSpPr>
          <p:cNvPr id="287" name="Rectángulo redondeado"/>
          <p:cNvSpPr/>
          <p:nvPr/>
        </p:nvSpPr>
        <p:spPr>
          <a:xfrm>
            <a:off x="3041624" y="5400480"/>
            <a:ext cx="2605678" cy="1051951"/>
          </a:xfrm>
          <a:prstGeom prst="roundRect">
            <a:avLst>
              <a:gd name="adj" fmla="val 19112"/>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288" name="Rectángulo redondeado"/>
          <p:cNvSpPr/>
          <p:nvPr/>
        </p:nvSpPr>
        <p:spPr>
          <a:xfrm>
            <a:off x="2490290" y="2288239"/>
            <a:ext cx="4734920" cy="1388549"/>
          </a:xfrm>
          <a:prstGeom prst="roundRect">
            <a:avLst>
              <a:gd name="adj" fmla="val 19340"/>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89"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290" name="CuadroTexto 8"/>
          <p:cNvSpPr txBox="1"/>
          <p:nvPr/>
        </p:nvSpPr>
        <p:spPr>
          <a:xfrm>
            <a:off x="2672687" y="2449877"/>
            <a:ext cx="4370126" cy="1065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A medida que el aceite va pasando desde la Bomba a la Turbina del Convertidor, debido al sentido de circulación, es devuelto al Centro del Convertidor, pasando nuevamente a la Bomba de Aceite.</a:t>
            </a:r>
          </a:p>
        </p:txBody>
      </p:sp>
      <p:sp>
        <p:nvSpPr>
          <p:cNvPr id="291" name="CuadroTexto 10"/>
          <p:cNvSpPr txBox="1"/>
          <p:nvPr/>
        </p:nvSpPr>
        <p:spPr>
          <a:xfrm>
            <a:off x="3135265" y="5525584"/>
            <a:ext cx="2525216" cy="80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El giro de la Turbina sale hacia la Transmisión por intermedio del Eje Central.</a:t>
            </a:r>
          </a:p>
        </p:txBody>
      </p:sp>
      <p:sp>
        <p:nvSpPr>
          <p:cNvPr id="292" name="Triángulo isósceles 13"/>
          <p:cNvSpPr/>
          <p:nvPr/>
        </p:nvSpPr>
        <p:spPr>
          <a:xfrm rot="8624687">
            <a:off x="7148506" y="3452545"/>
            <a:ext cx="333494" cy="788256"/>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93" name="Triángulo isósceles 13"/>
          <p:cNvSpPr/>
          <p:nvPr/>
        </p:nvSpPr>
        <p:spPr>
          <a:xfrm rot="4211202">
            <a:off x="5611251" y="5046796"/>
            <a:ext cx="333494" cy="788257"/>
          </a:xfrm>
          <a:prstGeom prst="triangle">
            <a:avLst/>
          </a:prstGeom>
          <a:solidFill>
            <a:srgbClr val="EEEEEE"/>
          </a:solidFill>
          <a:ln w="12700">
            <a:miter lim="400000"/>
          </a:ln>
        </p:spPr>
        <p:txBody>
          <a:bodyPr lIns="0" tIns="0" rIns="0" bIns="0" anchor="ctr"/>
          <a:lstStyle/>
          <a:p>
            <a:pPr algn="ctr">
              <a:defRPr>
                <a:solidFill>
                  <a:srgbClr val="FFFFFF"/>
                </a:solidFill>
              </a:defRPr>
            </a:pP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12</a:t>
            </a:fld>
            <a:endParaRPr lang="es-CL"/>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dissolv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írculo"/>
          <p:cNvSpPr/>
          <p:nvPr/>
        </p:nvSpPr>
        <p:spPr>
          <a:xfrm>
            <a:off x="342294" y="3255078"/>
            <a:ext cx="2983851" cy="2983851"/>
          </a:xfrm>
          <a:prstGeom prst="ellips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96" name="Rectángulo redondeado"/>
          <p:cNvSpPr/>
          <p:nvPr/>
        </p:nvSpPr>
        <p:spPr>
          <a:xfrm>
            <a:off x="3552376" y="2664350"/>
            <a:ext cx="6036767" cy="2095081"/>
          </a:xfrm>
          <a:prstGeom prst="roundRect">
            <a:avLst>
              <a:gd name="adj" fmla="val 8825"/>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297" name="Círculo"/>
          <p:cNvSpPr/>
          <p:nvPr/>
        </p:nvSpPr>
        <p:spPr>
          <a:xfrm>
            <a:off x="5366744" y="4512628"/>
            <a:ext cx="2976639" cy="2976640"/>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298" name="Google Shape;173;p6"/>
          <p:cNvSpPr txBox="1"/>
          <p:nvPr/>
        </p:nvSpPr>
        <p:spPr>
          <a:xfrm>
            <a:off x="382497" y="1203638"/>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pic>
        <p:nvPicPr>
          <p:cNvPr id="299" name="Picture 2" descr="Picture 2"/>
          <p:cNvPicPr>
            <a:picLocks noChangeAspect="1"/>
          </p:cNvPicPr>
          <p:nvPr/>
        </p:nvPicPr>
        <p:blipFill>
          <a:blip r:embed="rId2"/>
          <a:stretch>
            <a:fillRect/>
          </a:stretch>
        </p:blipFill>
        <p:spPr>
          <a:xfrm>
            <a:off x="5736383" y="4758132"/>
            <a:ext cx="2385600" cy="2184573"/>
          </a:xfrm>
          <a:prstGeom prst="rect">
            <a:avLst/>
          </a:prstGeom>
          <a:ln w="12700">
            <a:miter lim="400000"/>
          </a:ln>
        </p:spPr>
      </p:pic>
      <p:sp>
        <p:nvSpPr>
          <p:cNvPr id="300" name="CuadroTexto 14"/>
          <p:cNvSpPr txBox="1"/>
          <p:nvPr/>
        </p:nvSpPr>
        <p:spPr>
          <a:xfrm>
            <a:off x="382497" y="2168579"/>
            <a:ext cx="8486099" cy="46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90000"/>
              </a:lnSpc>
              <a:defRPr sz="2000" cap="all">
                <a:solidFill>
                  <a:srgbClr val="741B47"/>
                </a:solidFill>
                <a:latin typeface="Calibri"/>
                <a:ea typeface="Calibri"/>
                <a:cs typeface="Calibri"/>
                <a:sym typeface="Calibri"/>
              </a:defRPr>
            </a:lvl1pPr>
          </a:lstStyle>
          <a:p>
            <a:r>
              <a:rPr dirty="0" err="1"/>
              <a:t>Básicamente</a:t>
            </a:r>
            <a:r>
              <a:rPr dirty="0"/>
              <a:t> el </a:t>
            </a:r>
            <a:r>
              <a:rPr dirty="0" err="1"/>
              <a:t>Embrague</a:t>
            </a:r>
            <a:r>
              <a:rPr dirty="0"/>
              <a:t> </a:t>
            </a:r>
            <a:r>
              <a:rPr dirty="0" err="1"/>
              <a:t>Hidrodinámico</a:t>
            </a:r>
            <a:r>
              <a:rPr dirty="0"/>
              <a:t> </a:t>
            </a:r>
            <a:r>
              <a:rPr dirty="0" err="1"/>
              <a:t>trabaja</a:t>
            </a:r>
            <a:r>
              <a:rPr dirty="0"/>
              <a:t> con </a:t>
            </a:r>
            <a:r>
              <a:rPr dirty="0" err="1"/>
              <a:t>resbalamiento</a:t>
            </a:r>
            <a:endParaRPr dirty="0"/>
          </a:p>
        </p:txBody>
      </p:sp>
      <p:sp>
        <p:nvSpPr>
          <p:cNvPr id="301" name="CuadroTexto 16"/>
          <p:cNvSpPr txBox="1"/>
          <p:nvPr/>
        </p:nvSpPr>
        <p:spPr>
          <a:xfrm>
            <a:off x="3812404" y="2856260"/>
            <a:ext cx="5542110" cy="157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Calibri"/>
                <a:ea typeface="Calibri"/>
                <a:cs typeface="Calibri"/>
                <a:sym typeface="Calibri"/>
              </a:defRPr>
            </a:pPr>
            <a:r>
              <a:t>Cuando el Motor trabaja en Ralentí, el caudal de Aceite es reducido, de este modo se trasmite poca energía a la Turbina, por lo tanto, el Vehículo se desplaza a una velocidad muy baja.</a:t>
            </a:r>
          </a:p>
          <a:p>
            <a:pPr>
              <a:defRPr sz="1600">
                <a:latin typeface="Calibri"/>
                <a:ea typeface="Calibri"/>
                <a:cs typeface="Calibri"/>
                <a:sym typeface="Calibri"/>
              </a:defRPr>
            </a:pPr>
            <a:endParaRPr/>
          </a:p>
          <a:p>
            <a:pPr>
              <a:defRPr sz="1600">
                <a:latin typeface="Calibri"/>
                <a:ea typeface="Calibri"/>
                <a:cs typeface="Calibri"/>
                <a:sym typeface="Calibri"/>
              </a:defRPr>
            </a:pPr>
            <a:r>
              <a:t>Al pisar el  freno,  el  Vehículo se  detiene  de   inmediato  ya que  la   turbina   se   detiene, pero la Bomba sigue girando.</a:t>
            </a:r>
          </a:p>
        </p:txBody>
      </p:sp>
      <p:sp>
        <p:nvSpPr>
          <p:cNvPr id="302" name="Triángulo isósceles 13"/>
          <p:cNvSpPr/>
          <p:nvPr/>
        </p:nvSpPr>
        <p:spPr>
          <a:xfrm rot="14619868">
            <a:off x="3027915" y="2622102"/>
            <a:ext cx="418072" cy="988168"/>
          </a:xfrm>
          <a:prstGeom prst="triangle">
            <a:avLst/>
          </a:prstGeom>
          <a:solidFill>
            <a:srgbClr val="EEEEEE"/>
          </a:solidFill>
          <a:ln w="12700">
            <a:miter lim="400000"/>
          </a:ln>
        </p:spPr>
        <p:txBody>
          <a:bodyPr lIns="0" tIns="0" rIns="0" bIns="0" anchor="ctr"/>
          <a:lstStyle/>
          <a:p>
            <a:pPr algn="ctr">
              <a:defRPr>
                <a:solidFill>
                  <a:srgbClr val="FFFFFF"/>
                </a:solidFill>
              </a:defRPr>
            </a:pPr>
            <a:endParaRPr/>
          </a:p>
        </p:txBody>
      </p:sp>
      <p:sp>
        <p:nvSpPr>
          <p:cNvPr id="303" name="Círculo"/>
          <p:cNvSpPr/>
          <p:nvPr/>
        </p:nvSpPr>
        <p:spPr>
          <a:xfrm>
            <a:off x="5496232" y="4451616"/>
            <a:ext cx="2885251" cy="2885251"/>
          </a:xfrm>
          <a:prstGeom prst="ellipse">
            <a:avLst/>
          </a:prstGeom>
          <a:ln w="101600">
            <a:solidFill>
              <a:srgbClr val="EEEEEE"/>
            </a:solidFill>
          </a:ln>
        </p:spPr>
        <p:txBody>
          <a:bodyPr lIns="0" tIns="0" rIns="0" bIns="0" anchor="ctr"/>
          <a:lstStyle/>
          <a:p>
            <a:pPr>
              <a:defRPr>
                <a:latin typeface="+mj-lt"/>
                <a:ea typeface="+mj-ea"/>
                <a:cs typeface="+mj-cs"/>
                <a:sym typeface="Arial"/>
              </a:defRPr>
            </a:pPr>
            <a:endParaRPr/>
          </a:p>
        </p:txBody>
      </p:sp>
      <p:pic>
        <p:nvPicPr>
          <p:cNvPr id="304" name="Imagen" descr="Imagen"/>
          <p:cNvPicPr>
            <a:picLocks noChangeAspect="1"/>
          </p:cNvPicPr>
          <p:nvPr/>
        </p:nvPicPr>
        <p:blipFill>
          <a:blip r:embed="rId3"/>
          <a:stretch>
            <a:fillRect/>
          </a:stretch>
        </p:blipFill>
        <p:spPr>
          <a:xfrm>
            <a:off x="1139638" y="3070545"/>
            <a:ext cx="2118404" cy="3781904"/>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13</a:t>
            </a:fld>
            <a:endParaRPr lang="es-CL"/>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99"/>
                                        </p:tgtEl>
                                        <p:attrNameLst>
                                          <p:attrName>style.visibility</p:attrName>
                                        </p:attrNameLst>
                                      </p:cBhvr>
                                      <p:to>
                                        <p:strVal val="visible"/>
                                      </p:to>
                                    </p:set>
                                    <p:animEffect transition="in" filter="dissolve">
                                      <p:cBhvr>
                                        <p:cTn id="7"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Google Shape;25;p27"/>
          <p:cNvSpPr txBox="1">
            <a:spLocks noGrp="1"/>
          </p:cNvSpPr>
          <p:nvPr>
            <p:ph type="sldNum" sz="quarter" idx="4294967295"/>
          </p:nvPr>
        </p:nvSpPr>
        <p:spPr>
          <a:xfrm>
            <a:off x="371684" y="6881800"/>
            <a:ext cx="337156"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14</a:t>
            </a:fld>
            <a:endParaRPr/>
          </a:p>
        </p:txBody>
      </p:sp>
      <p:pic>
        <p:nvPicPr>
          <p:cNvPr id="307" name="Imagen 9" descr="Imagen 9"/>
          <p:cNvPicPr>
            <a:picLocks noChangeAspect="1"/>
          </p:cNvPicPr>
          <p:nvPr/>
        </p:nvPicPr>
        <p:blipFill>
          <a:blip r:embed="rId4"/>
          <a:stretch>
            <a:fillRect/>
          </a:stretch>
        </p:blipFill>
        <p:spPr>
          <a:xfrm>
            <a:off x="830642" y="1815299"/>
            <a:ext cx="7016441" cy="4871644"/>
          </a:xfrm>
          <a:prstGeom prst="rect">
            <a:avLst/>
          </a:prstGeom>
          <a:ln w="12700">
            <a:miter lim="400000"/>
          </a:ln>
        </p:spPr>
      </p:pic>
      <p:sp>
        <p:nvSpPr>
          <p:cNvPr id="313" name="Google Shape;323;p12"/>
          <p:cNvSpPr txBox="1"/>
          <p:nvPr/>
        </p:nvSpPr>
        <p:spPr>
          <a:xfrm>
            <a:off x="2943685" y="3542807"/>
            <a:ext cx="2424730" cy="716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sz="1800">
                <a:latin typeface="Calibri"/>
                <a:ea typeface="Calibri"/>
                <a:cs typeface="Calibri"/>
                <a:sym typeface="Calibri"/>
              </a:defRPr>
            </a:lvl1pPr>
          </a:lstStyle>
          <a:p>
            <a:r>
              <a:rPr dirty="0" err="1"/>
              <a:t>Función</a:t>
            </a:r>
            <a:r>
              <a:rPr dirty="0"/>
              <a:t> del </a:t>
            </a:r>
            <a:r>
              <a:rPr dirty="0" err="1"/>
              <a:t>convertidor</a:t>
            </a:r>
            <a:r>
              <a:rPr dirty="0"/>
              <a:t> en </a:t>
            </a:r>
            <a:r>
              <a:rPr dirty="0" err="1"/>
              <a:t>torsión</a:t>
            </a:r>
            <a:r>
              <a:rPr dirty="0"/>
              <a:t>.</a:t>
            </a:r>
          </a:p>
        </p:txBody>
      </p:sp>
      <p:sp>
        <p:nvSpPr>
          <p:cNvPr id="314" name="Google Shape;206;p7"/>
          <p:cNvSpPr txBox="1"/>
          <p:nvPr/>
        </p:nvSpPr>
        <p:spPr>
          <a:xfrm>
            <a:off x="382497" y="1261272"/>
            <a:ext cx="8950506" cy="536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318" name="Botón de acción: Hacia delante o Siguiente 17">
            <a:hlinkClick r:id="rId5"/>
          </p:cNvPr>
          <p:cNvGrpSpPr/>
          <p:nvPr/>
        </p:nvGrpSpPr>
        <p:grpSpPr>
          <a:xfrm>
            <a:off x="2442003" y="3655178"/>
            <a:ext cx="491855" cy="491855"/>
            <a:chOff x="0" y="0"/>
            <a:chExt cx="491854" cy="491854"/>
          </a:xfrm>
        </p:grpSpPr>
        <p:sp>
          <p:nvSpPr>
            <p:cNvPr id="315" name="Cuadrado"/>
            <p:cNvSpPr/>
            <p:nvPr/>
          </p:nvSpPr>
          <p:spPr>
            <a:xfrm>
              <a:off x="-1" y="-1"/>
              <a:ext cx="491855" cy="491855"/>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316" name="Triángulo"/>
            <p:cNvSpPr/>
            <p:nvPr/>
          </p:nvSpPr>
          <p:spPr>
            <a:xfrm>
              <a:off x="61480" y="61480"/>
              <a:ext cx="368892" cy="3688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317" name="Figura"/>
            <p:cNvSpPr/>
            <p:nvPr/>
          </p:nvSpPr>
          <p:spPr>
            <a:xfrm>
              <a:off x="0" y="0"/>
              <a:ext cx="491855" cy="491855"/>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319" name="Google Shape;443;p20"/>
          <p:cNvSpPr txBox="1"/>
          <p:nvPr/>
        </p:nvSpPr>
        <p:spPr>
          <a:xfrm>
            <a:off x="337729" y="997645"/>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VEAMOS EL SIGUIENTE</a:t>
            </a:r>
          </a:p>
        </p:txBody>
      </p:sp>
      <p:pic>
        <p:nvPicPr>
          <p:cNvPr id="16" name="Embrague hidrodinánico">
            <a:hlinkClick r:id="" action="ppaction://media"/>
            <a:extLst>
              <a:ext uri="{FF2B5EF4-FFF2-40B4-BE49-F238E27FC236}">
                <a16:creationId xmlns:a16="http://schemas.microsoft.com/office/drawing/2014/main" id="{11622428-03A4-45CC-B00A-A456623F3C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1738" y="2220876"/>
            <a:ext cx="5235965" cy="3926616"/>
          </a:xfrm>
          <a:prstGeom prst="rect">
            <a:avLst/>
          </a:prstGeom>
        </p:spPr>
      </p:pic>
      <p:pic>
        <p:nvPicPr>
          <p:cNvPr id="308" name="Imagen 10" descr="Imagen 10"/>
          <p:cNvPicPr>
            <a:picLocks noChangeAspect="1"/>
          </p:cNvPicPr>
          <p:nvPr/>
        </p:nvPicPr>
        <p:blipFill>
          <a:blip r:embed="rId7"/>
          <a:stretch>
            <a:fillRect/>
          </a:stretch>
        </p:blipFill>
        <p:spPr>
          <a:xfrm flipH="1">
            <a:off x="5174253" y="3959845"/>
            <a:ext cx="4636304" cy="3844877"/>
          </a:xfrm>
          <a:prstGeom prst="rect">
            <a:avLst/>
          </a:prstGeom>
          <a:ln w="12700">
            <a:miter lim="400000"/>
          </a:ln>
        </p:spPr>
      </p:pic>
      <p:grpSp>
        <p:nvGrpSpPr>
          <p:cNvPr id="311" name="Grupo 11"/>
          <p:cNvGrpSpPr/>
          <p:nvPr/>
        </p:nvGrpSpPr>
        <p:grpSpPr>
          <a:xfrm>
            <a:off x="6552861" y="1699452"/>
            <a:ext cx="2633628" cy="2629604"/>
            <a:chOff x="0" y="0"/>
            <a:chExt cx="2633627" cy="2629603"/>
          </a:xfrm>
        </p:grpSpPr>
        <p:sp>
          <p:nvSpPr>
            <p:cNvPr id="309" name="Google Shape;250;p10"/>
            <p:cNvSpPr/>
            <p:nvPr/>
          </p:nvSpPr>
          <p:spPr>
            <a:xfrm>
              <a:off x="0" y="0"/>
              <a:ext cx="2633628" cy="1993054"/>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310" name="Triángulo isósceles 13"/>
            <p:cNvSpPr/>
            <p:nvPr/>
          </p:nvSpPr>
          <p:spPr>
            <a:xfrm rot="12168342">
              <a:off x="992572" y="1807525"/>
              <a:ext cx="333495" cy="788258"/>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312" name="Google Shape;353;p18"/>
          <p:cNvSpPr txBox="1"/>
          <p:nvPr/>
        </p:nvSpPr>
        <p:spPr>
          <a:xfrm>
            <a:off x="6857909" y="1825812"/>
            <a:ext cx="2221898" cy="1735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p>
            <a:pPr>
              <a:lnSpc>
                <a:spcPct val="80000"/>
              </a:lnSpc>
              <a:defRPr sz="2100" b="1">
                <a:solidFill>
                  <a:srgbClr val="741B47"/>
                </a:solidFill>
                <a:latin typeface="Calibri"/>
                <a:ea typeface="Calibri"/>
                <a:cs typeface="Calibri"/>
                <a:sym typeface="Calibri"/>
              </a:defRPr>
            </a:pPr>
            <a:r>
              <a:rPr dirty="0" err="1"/>
              <a:t>Veamos</a:t>
            </a:r>
            <a:r>
              <a:rPr dirty="0"/>
              <a:t> el </a:t>
            </a:r>
            <a:r>
              <a:rPr dirty="0" err="1"/>
              <a:t>siguiente</a:t>
            </a:r>
            <a:r>
              <a:rPr dirty="0"/>
              <a:t> video </a:t>
            </a:r>
            <a:r>
              <a:rPr dirty="0" err="1"/>
              <a:t>que</a:t>
            </a:r>
            <a:r>
              <a:rPr dirty="0"/>
              <a:t> </a:t>
            </a:r>
            <a:r>
              <a:rPr dirty="0" err="1"/>
              <a:t>nos</a:t>
            </a:r>
            <a:r>
              <a:rPr dirty="0"/>
              <a:t> </a:t>
            </a:r>
            <a:r>
              <a:rPr lang="es-CL" dirty="0"/>
              <a:t>ayudará a entender el funcionamiento de este elemento:</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5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Rectángulo redondeado"/>
          <p:cNvSpPr/>
          <p:nvPr/>
        </p:nvSpPr>
        <p:spPr>
          <a:xfrm>
            <a:off x="1529463" y="2805853"/>
            <a:ext cx="6656574" cy="3067533"/>
          </a:xfrm>
          <a:prstGeom prst="roundRect">
            <a:avLst>
              <a:gd name="adj" fmla="val 14281"/>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322" name="Círculo"/>
          <p:cNvSpPr/>
          <p:nvPr/>
        </p:nvSpPr>
        <p:spPr>
          <a:xfrm>
            <a:off x="155213" y="2226808"/>
            <a:ext cx="4315749" cy="4315749"/>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323"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324" name="CuadroTexto 16"/>
          <p:cNvSpPr txBox="1"/>
          <p:nvPr/>
        </p:nvSpPr>
        <p:spPr>
          <a:xfrm>
            <a:off x="4670806" y="3300322"/>
            <a:ext cx="2815266" cy="207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b="1">
                <a:solidFill>
                  <a:srgbClr val="741B47"/>
                </a:solidFill>
                <a:latin typeface="Calibri"/>
                <a:ea typeface="Calibri"/>
                <a:cs typeface="Calibri"/>
                <a:sym typeface="Calibri"/>
              </a:defRPr>
            </a:lvl1pPr>
          </a:lstStyle>
          <a:p>
            <a:r>
              <a:t>Al pisar el Acelerador, la Bomba de Aceite gira a mayor cantidad de R.P.M., por lo tanto, se mueve más Aceite generando una mayor Energía Cinética, llegando al punto en que la Bomba y la Turbina giran casi a la misma Velocidad.</a:t>
            </a:r>
          </a:p>
        </p:txBody>
      </p:sp>
      <p:pic>
        <p:nvPicPr>
          <p:cNvPr id="325" name="Picture 2" descr="Picture 2"/>
          <p:cNvPicPr>
            <a:picLocks noChangeAspect="1"/>
          </p:cNvPicPr>
          <p:nvPr/>
        </p:nvPicPr>
        <p:blipFill>
          <a:blip r:embed="rId2"/>
          <a:stretch>
            <a:fillRect/>
          </a:stretch>
        </p:blipFill>
        <p:spPr>
          <a:xfrm>
            <a:off x="1027377" y="3200478"/>
            <a:ext cx="2815265" cy="2578032"/>
          </a:xfrm>
          <a:prstGeom prst="rect">
            <a:avLst/>
          </a:prstGeom>
          <a:ln w="12700">
            <a:miter lim="400000"/>
          </a:ln>
        </p:spPr>
      </p:pic>
      <p:sp>
        <p:nvSpPr>
          <p:cNvPr id="326" name="Óvalo"/>
          <p:cNvSpPr/>
          <p:nvPr/>
        </p:nvSpPr>
        <p:spPr>
          <a:xfrm>
            <a:off x="418453" y="2306867"/>
            <a:ext cx="4033113" cy="4136654"/>
          </a:xfrm>
          <a:prstGeom prst="ellipse">
            <a:avLst/>
          </a:prstGeom>
          <a:ln w="76200">
            <a:solidFill>
              <a:srgbClr val="EEEEEE"/>
            </a:solidFill>
          </a:ln>
        </p:spPr>
        <p:txBody>
          <a:bodyPr lIns="0" tIns="0" rIns="0" bIns="0"/>
          <a:lstStyle/>
          <a:p>
            <a:pPr algn="ctr">
              <a:defRPr>
                <a:solidFill>
                  <a:srgbClr val="FFFFFF"/>
                </a:solidFill>
                <a:latin typeface="+mj-lt"/>
                <a:ea typeface="+mj-ea"/>
                <a:cs typeface="+mj-cs"/>
                <a:sym typeface="Arial"/>
              </a:defRPr>
            </a:pPr>
            <a:endParaRPr/>
          </a:p>
        </p:txBody>
      </p:sp>
      <p:pic>
        <p:nvPicPr>
          <p:cNvPr id="327" name="Imagen" descr="Imagen"/>
          <p:cNvPicPr>
            <a:picLocks noChangeAspect="1"/>
          </p:cNvPicPr>
          <p:nvPr/>
        </p:nvPicPr>
        <p:blipFill>
          <a:blip r:embed="rId3"/>
          <a:stretch>
            <a:fillRect/>
          </a:stretch>
        </p:blipFill>
        <p:spPr>
          <a:xfrm>
            <a:off x="6847731" y="3427772"/>
            <a:ext cx="3074239" cy="4209912"/>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15</a:t>
            </a:fld>
            <a:endParaRPr lang="es-CL"/>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Google Shape;260;p11" descr="Google Shape;260;p11"/>
          <p:cNvPicPr>
            <a:picLocks noChangeAspect="1"/>
          </p:cNvPicPr>
          <p:nvPr/>
        </p:nvPicPr>
        <p:blipFill>
          <a:blip r:embed="rId2"/>
          <a:stretch>
            <a:fillRect/>
          </a:stretch>
        </p:blipFill>
        <p:spPr>
          <a:xfrm>
            <a:off x="5902233" y="1304434"/>
            <a:ext cx="3094285" cy="5481848"/>
          </a:xfrm>
          <a:prstGeom prst="rect">
            <a:avLst/>
          </a:prstGeom>
          <a:ln w="12700">
            <a:miter lim="400000"/>
          </a:ln>
        </p:spPr>
      </p:pic>
      <p:sp>
        <p:nvSpPr>
          <p:cNvPr id="330" name="Google Shape;261;p11"/>
          <p:cNvSpPr txBox="1"/>
          <p:nvPr/>
        </p:nvSpPr>
        <p:spPr>
          <a:xfrm>
            <a:off x="624577" y="5745510"/>
            <a:ext cx="4995619" cy="45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a:defRPr sz="2100" b="1">
                <a:solidFill>
                  <a:srgbClr val="741B47"/>
                </a:solidFill>
                <a:latin typeface="Calibri"/>
                <a:ea typeface="Calibri"/>
                <a:cs typeface="Calibri"/>
                <a:sym typeface="Calibri"/>
              </a:defRPr>
            </a:lvl1pPr>
          </a:lstStyle>
          <a:p>
            <a:r>
              <a:t>¡Comparte tus respuestas!</a:t>
            </a:r>
          </a:p>
        </p:txBody>
      </p:sp>
      <p:grpSp>
        <p:nvGrpSpPr>
          <p:cNvPr id="333" name="Google Shape;262;p11"/>
          <p:cNvGrpSpPr/>
          <p:nvPr/>
        </p:nvGrpSpPr>
        <p:grpSpPr>
          <a:xfrm>
            <a:off x="558595" y="2258677"/>
            <a:ext cx="5146724" cy="3149067"/>
            <a:chOff x="0" y="0"/>
            <a:chExt cx="5146723" cy="3149066"/>
          </a:xfrm>
        </p:grpSpPr>
        <p:sp>
          <p:nvSpPr>
            <p:cNvPr id="331" name="Google Shape;263;p11"/>
            <p:cNvSpPr/>
            <p:nvPr/>
          </p:nvSpPr>
          <p:spPr>
            <a:xfrm>
              <a:off x="0" y="0"/>
              <a:ext cx="5146724" cy="3149067"/>
            </a:xfrm>
            <a:prstGeom prst="roundRect">
              <a:avLst>
                <a:gd name="adj" fmla="val 9635"/>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332" name="Google Shape;264;p11"/>
            <p:cNvSpPr txBox="1"/>
            <p:nvPr/>
          </p:nvSpPr>
          <p:spPr>
            <a:xfrm>
              <a:off x="67388" y="1384440"/>
              <a:ext cx="5011946" cy="3801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defRPr>
                  <a:latin typeface="+mj-lt"/>
                  <a:ea typeface="+mj-ea"/>
                  <a:cs typeface="+mj-cs"/>
                  <a:sym typeface="Arial"/>
                </a:defRPr>
              </a:lvl1pPr>
            </a:lstStyle>
            <a:p>
              <a:r>
                <a:t>    </a:t>
              </a:r>
            </a:p>
          </p:txBody>
        </p:sp>
      </p:grpSp>
      <p:pic>
        <p:nvPicPr>
          <p:cNvPr id="334" name="Google Shape;265;p11" descr="Google Shape;265;p11"/>
          <p:cNvPicPr>
            <a:picLocks noChangeAspect="1"/>
          </p:cNvPicPr>
          <p:nvPr/>
        </p:nvPicPr>
        <p:blipFill>
          <a:blip r:embed="rId3"/>
          <a:stretch>
            <a:fillRect/>
          </a:stretch>
        </p:blipFill>
        <p:spPr>
          <a:xfrm>
            <a:off x="5449463" y="2061747"/>
            <a:ext cx="477103" cy="477104"/>
          </a:xfrm>
          <a:prstGeom prst="rect">
            <a:avLst/>
          </a:prstGeom>
          <a:ln w="12700">
            <a:miter lim="400000"/>
          </a:ln>
        </p:spPr>
      </p:pic>
      <p:sp>
        <p:nvSpPr>
          <p:cNvPr id="335" name="Google Shape;323;p12"/>
          <p:cNvSpPr txBox="1"/>
          <p:nvPr/>
        </p:nvSpPr>
        <p:spPr>
          <a:xfrm>
            <a:off x="337873" y="1315304"/>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REFLEXIONEMOS</a:t>
            </a:r>
          </a:p>
        </p:txBody>
      </p:sp>
      <p:sp>
        <p:nvSpPr>
          <p:cNvPr id="336" name="Google Shape;324;p12"/>
          <p:cNvSpPr txBox="1"/>
          <p:nvPr/>
        </p:nvSpPr>
        <p:spPr>
          <a:xfrm>
            <a:off x="366450" y="1124189"/>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HAGAMOS UNA PAUSA</a:t>
            </a:r>
          </a:p>
        </p:txBody>
      </p:sp>
      <p:sp>
        <p:nvSpPr>
          <p:cNvPr id="337" name="Google Shape;52;p28"/>
          <p:cNvSpPr txBox="1">
            <a:spLocks noGrp="1"/>
          </p:cNvSpPr>
          <p:nvPr>
            <p:ph type="sldNum" sz="quarter" idx="4294967295"/>
          </p:nvPr>
        </p:nvSpPr>
        <p:spPr>
          <a:xfrm>
            <a:off x="371684" y="6881800"/>
            <a:ext cx="337156"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16</a:t>
            </a:fld>
            <a:endParaRPr/>
          </a:p>
        </p:txBody>
      </p:sp>
      <p:sp>
        <p:nvSpPr>
          <p:cNvPr id="338" name="Google Shape;266;p11"/>
          <p:cNvSpPr txBox="1"/>
          <p:nvPr/>
        </p:nvSpPr>
        <p:spPr>
          <a:xfrm>
            <a:off x="1090126" y="3026623"/>
            <a:ext cx="4179111" cy="166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p>
            <a:pPr>
              <a:defRPr sz="1600">
                <a:latin typeface="Calibri"/>
                <a:ea typeface="Calibri"/>
                <a:cs typeface="Calibri"/>
                <a:sym typeface="Calibri"/>
              </a:defRPr>
            </a:pPr>
            <a:r>
              <a:t>¿Quién fue el inventor del convertidor par?</a:t>
            </a:r>
          </a:p>
          <a:p>
            <a:pPr>
              <a:defRPr sz="1600">
                <a:latin typeface="Calibri"/>
                <a:ea typeface="Calibri"/>
                <a:cs typeface="Calibri"/>
                <a:sym typeface="Calibri"/>
              </a:defRPr>
            </a:pPr>
            <a:endParaRPr/>
          </a:p>
          <a:p>
            <a:pPr>
              <a:defRPr sz="1600">
                <a:latin typeface="Calibri"/>
                <a:ea typeface="Calibri"/>
                <a:cs typeface="Calibri"/>
                <a:sym typeface="Calibri"/>
              </a:defRPr>
            </a:pPr>
            <a:r>
              <a:t>¿Cuándo comenzó a utilizarse?</a:t>
            </a:r>
          </a:p>
          <a:p>
            <a:pPr>
              <a:defRPr sz="1600">
                <a:latin typeface="Calibri"/>
                <a:ea typeface="Calibri"/>
                <a:cs typeface="Calibri"/>
                <a:sym typeface="Calibri"/>
              </a:defRPr>
            </a:pPr>
            <a:endParaRPr/>
          </a:p>
          <a:p>
            <a:pPr>
              <a:defRPr sz="1600">
                <a:latin typeface="Calibri"/>
                <a:ea typeface="Calibri"/>
                <a:cs typeface="Calibri"/>
                <a:sym typeface="Calibri"/>
              </a:defRPr>
            </a:pPr>
            <a:r>
              <a:t>¿Cómo afectó este invento a la industria automotriz?</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írculo"/>
          <p:cNvSpPr/>
          <p:nvPr/>
        </p:nvSpPr>
        <p:spPr>
          <a:xfrm>
            <a:off x="3099631" y="3533680"/>
            <a:ext cx="3516238" cy="3516237"/>
          </a:xfrm>
          <a:prstGeom prst="ellips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41" name="Círculo"/>
          <p:cNvSpPr/>
          <p:nvPr/>
        </p:nvSpPr>
        <p:spPr>
          <a:xfrm>
            <a:off x="410484" y="2866181"/>
            <a:ext cx="3306210" cy="3306209"/>
          </a:xfrm>
          <a:prstGeom prst="ellipse">
            <a:avLst/>
          </a:prstGeom>
          <a:solidFill>
            <a:srgbClr val="FFFFFF"/>
          </a:solidFill>
          <a:ln w="101600">
            <a:solidFill>
              <a:srgbClr val="EEEEEE"/>
            </a:solidFill>
          </a:ln>
        </p:spPr>
        <p:txBody>
          <a:bodyPr lIns="0" tIns="0" rIns="0" bIns="0" anchor="ctr"/>
          <a:lstStyle/>
          <a:p>
            <a:pPr>
              <a:defRPr>
                <a:latin typeface="+mj-lt"/>
                <a:ea typeface="+mj-ea"/>
                <a:cs typeface="+mj-cs"/>
                <a:sym typeface="Arial"/>
              </a:defRPr>
            </a:pPr>
            <a:endParaRPr/>
          </a:p>
        </p:txBody>
      </p:sp>
      <p:sp>
        <p:nvSpPr>
          <p:cNvPr id="342" name="Círculo"/>
          <p:cNvSpPr/>
          <p:nvPr/>
        </p:nvSpPr>
        <p:spPr>
          <a:xfrm>
            <a:off x="6105173" y="2938135"/>
            <a:ext cx="3302001" cy="3302001"/>
          </a:xfrm>
          <a:prstGeom prst="ellipse">
            <a:avLst/>
          </a:prstGeom>
          <a:solidFill>
            <a:srgbClr val="FFFFFF"/>
          </a:solidFill>
          <a:ln w="101600">
            <a:solidFill>
              <a:srgbClr val="EEEEEE"/>
            </a:solidFill>
          </a:ln>
        </p:spPr>
        <p:txBody>
          <a:bodyPr lIns="0" tIns="0" rIns="0" bIns="0" anchor="ctr"/>
          <a:lstStyle/>
          <a:p>
            <a:pPr>
              <a:defRPr>
                <a:latin typeface="+mj-lt"/>
                <a:ea typeface="+mj-ea"/>
                <a:cs typeface="+mj-cs"/>
                <a:sym typeface="Arial"/>
              </a:defRPr>
            </a:pPr>
            <a:endParaRPr/>
          </a:p>
        </p:txBody>
      </p:sp>
      <p:sp>
        <p:nvSpPr>
          <p:cNvPr id="343"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344" name="Probar las baterías para determinar si son reutilizables.…"/>
          <p:cNvSpPr txBox="1"/>
          <p:nvPr/>
        </p:nvSpPr>
        <p:spPr>
          <a:xfrm>
            <a:off x="368994" y="1772347"/>
            <a:ext cx="9357264" cy="71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90000"/>
              </a:lnSpc>
              <a:defRPr sz="2000" cap="all">
                <a:solidFill>
                  <a:srgbClr val="741B47"/>
                </a:solidFill>
                <a:latin typeface="Calibri"/>
                <a:ea typeface="Calibri"/>
                <a:cs typeface="Calibri"/>
                <a:sym typeface="Calibri"/>
              </a:defRPr>
            </a:lvl1pPr>
          </a:lstStyle>
          <a:p>
            <a:r>
              <a:t>Sin embargo, la Turbina nunca girará a la misma Velocidad de la Bomba, siempre girará más lento.</a:t>
            </a:r>
          </a:p>
        </p:txBody>
      </p:sp>
      <p:pic>
        <p:nvPicPr>
          <p:cNvPr id="345" name="Picture 3" descr="Picture 3"/>
          <p:cNvPicPr>
            <a:picLocks noChangeAspect="1"/>
          </p:cNvPicPr>
          <p:nvPr/>
        </p:nvPicPr>
        <p:blipFill>
          <a:blip r:embed="rId2"/>
          <a:stretch>
            <a:fillRect/>
          </a:stretch>
        </p:blipFill>
        <p:spPr>
          <a:xfrm>
            <a:off x="1020267" y="3533680"/>
            <a:ext cx="2283752" cy="2108356"/>
          </a:xfrm>
          <a:prstGeom prst="rect">
            <a:avLst/>
          </a:prstGeom>
          <a:ln w="12700">
            <a:miter lim="400000"/>
          </a:ln>
        </p:spPr>
      </p:pic>
      <p:pic>
        <p:nvPicPr>
          <p:cNvPr id="346" name="Picture 6" descr="Picture 6"/>
          <p:cNvPicPr>
            <a:picLocks noChangeAspect="1"/>
          </p:cNvPicPr>
          <p:nvPr/>
        </p:nvPicPr>
        <p:blipFill>
          <a:blip r:embed="rId3"/>
          <a:stretch>
            <a:fillRect/>
          </a:stretch>
        </p:blipFill>
        <p:spPr>
          <a:xfrm>
            <a:off x="6548294" y="3700140"/>
            <a:ext cx="2263359" cy="2007744"/>
          </a:xfrm>
          <a:prstGeom prst="rect">
            <a:avLst/>
          </a:prstGeom>
          <a:ln w="12700">
            <a:miter lim="400000"/>
          </a:ln>
        </p:spPr>
      </p:pic>
      <p:pic>
        <p:nvPicPr>
          <p:cNvPr id="347" name="Imagen" descr="Imagen"/>
          <p:cNvPicPr>
            <a:picLocks noChangeAspect="1"/>
          </p:cNvPicPr>
          <p:nvPr/>
        </p:nvPicPr>
        <p:blipFill>
          <a:blip r:embed="rId4"/>
          <a:stretch>
            <a:fillRect/>
          </a:stretch>
        </p:blipFill>
        <p:spPr>
          <a:xfrm>
            <a:off x="2898600" y="3842972"/>
            <a:ext cx="3918300" cy="3832710"/>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350" name="Probar las baterías para determinar si son reutilizables.…"/>
          <p:cNvSpPr txBox="1"/>
          <p:nvPr/>
        </p:nvSpPr>
        <p:spPr>
          <a:xfrm>
            <a:off x="228378" y="2178868"/>
            <a:ext cx="7441802" cy="71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90000"/>
              </a:lnSpc>
              <a:defRPr sz="2000" cap="all">
                <a:solidFill>
                  <a:srgbClr val="741B47"/>
                </a:solidFill>
                <a:latin typeface="Calibri"/>
                <a:ea typeface="Calibri"/>
                <a:cs typeface="Calibri"/>
                <a:sym typeface="Calibri"/>
              </a:defRPr>
            </a:lvl1pPr>
          </a:lstStyle>
          <a:p>
            <a:r>
              <a:t>Las Revoluciones de la Bomba y la Turbina se pueden calcular a través de la siguiente ecuación:.</a:t>
            </a:r>
          </a:p>
        </p:txBody>
      </p:sp>
      <p:sp>
        <p:nvSpPr>
          <p:cNvPr id="351" name="CuadroTexto 12"/>
          <p:cNvSpPr txBox="1"/>
          <p:nvPr/>
        </p:nvSpPr>
        <p:spPr>
          <a:xfrm>
            <a:off x="3931880" y="5868514"/>
            <a:ext cx="4287480" cy="585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lnSpc>
                <a:spcPct val="115000"/>
              </a:lnSpc>
              <a:defRPr sz="1600">
                <a:solidFill>
                  <a:srgbClr val="FF0000"/>
                </a:solidFill>
                <a:latin typeface="Calibri"/>
                <a:ea typeface="Calibri"/>
                <a:cs typeface="Calibri"/>
                <a:sym typeface="Calibri"/>
              </a:defRPr>
            </a:lvl1pPr>
          </a:lstStyle>
          <a:p>
            <a:r>
              <a:t>El resultado de esta ecuación dará el % (Porcentaje) de Resbalamiento del Convertidor.</a:t>
            </a:r>
          </a:p>
        </p:txBody>
      </p:sp>
      <p:sp>
        <p:nvSpPr>
          <p:cNvPr id="352" name="Rectángulo redondeado"/>
          <p:cNvSpPr/>
          <p:nvPr/>
        </p:nvSpPr>
        <p:spPr>
          <a:xfrm>
            <a:off x="1525034" y="3296708"/>
            <a:ext cx="6815737" cy="2144487"/>
          </a:xfrm>
          <a:prstGeom prst="roundRect">
            <a:avLst>
              <a:gd name="adj" fmla="val 14281"/>
            </a:avLst>
          </a:prstGeom>
          <a:solidFill>
            <a:srgbClr val="741B47"/>
          </a:solidFill>
          <a:ln w="12700">
            <a:miter lim="400000"/>
          </a:ln>
        </p:spPr>
        <p:txBody>
          <a:bodyPr lIns="0" tIns="0" rIns="0" bIns="0" anchor="ctr"/>
          <a:lstStyle/>
          <a:p>
            <a:pPr>
              <a:defRPr>
                <a:latin typeface="+mj-lt"/>
                <a:ea typeface="+mj-ea"/>
                <a:cs typeface="+mj-cs"/>
                <a:sym typeface="Arial"/>
              </a:defRPr>
            </a:pPr>
            <a:endParaRPr/>
          </a:p>
        </p:txBody>
      </p:sp>
      <mc:AlternateContent xmlns:mc="http://schemas.openxmlformats.org/markup-compatibility/2006" xmlns:a14="http://schemas.microsoft.com/office/drawing/2010/main">
        <mc:Choice Requires="a14">
          <p:sp>
            <p:nvSpPr>
              <p:cNvPr id="353" name="CuadroTexto 20"/>
              <p:cNvSpPr txBox="1"/>
              <p:nvPr/>
            </p:nvSpPr>
            <p:spPr>
              <a:xfrm>
                <a:off x="1849626" y="3971725"/>
                <a:ext cx="1670892" cy="464463"/>
              </a:xfrm>
              <a:prstGeom prst="rect">
                <a:avLst/>
              </a:prstGeom>
              <a:ln w="12700">
                <a:miter lim="400000"/>
              </a:ln>
            </p:spPr>
            <p:txBody>
              <a:bodyPr wrap="none" lIns="0" tIns="0" rIns="0" bIns="0">
                <a:spAutoFit/>
              </a:bodyPr>
              <a:lstStyle/>
              <a:p>
                <a:pPr latinLnBrk="1">
                  <a:defRPr sz="1800"/>
                </a:pPr>
                <a14:m>
                  <m:oMathPara xmlns:m="http://schemas.openxmlformats.org/officeDocument/2006/math">
                    <m:oMathParaPr>
                      <m:jc m:val="centerGroup"/>
                    </m:oMathParaPr>
                    <m:oMath xmlns:m="http://schemas.openxmlformats.org/officeDocument/2006/math">
                      <m:r>
                        <a:rPr sz="1600" i="1">
                          <a:solidFill>
                            <a:srgbClr val="FFFFFF"/>
                          </a:solidFill>
                          <a:latin typeface="Cambria Math" panose="02040503050406030204" pitchFamily="18" charset="0"/>
                        </a:rPr>
                        <m:t>𝑠</m:t>
                      </m:r>
                      <m:r>
                        <a:rPr sz="1600" i="1">
                          <a:solidFill>
                            <a:srgbClr val="FFFFFF"/>
                          </a:solidFill>
                          <a:latin typeface="Cambria Math" panose="02040503050406030204" pitchFamily="18" charset="0"/>
                        </a:rPr>
                        <m:t>=</m:t>
                      </m:r>
                      <m:r>
                        <a:rPr sz="1600" i="1">
                          <a:solidFill>
                            <a:srgbClr val="FFFFFF"/>
                          </a:solidFill>
                          <a:latin typeface="Cambria Math" panose="02040503050406030204" pitchFamily="18" charset="0"/>
                        </a:rPr>
                        <m:t>100</m:t>
                      </m:r>
                      <m:r>
                        <a:rPr sz="1600" i="1">
                          <a:solidFill>
                            <a:srgbClr val="FFFFFF"/>
                          </a:solidFill>
                          <a:latin typeface="Cambria Math" panose="02040503050406030204" pitchFamily="18" charset="0"/>
                        </a:rPr>
                        <m:t>%∗(</m:t>
                      </m:r>
                      <m:r>
                        <a:rPr sz="1600" i="1">
                          <a:solidFill>
                            <a:srgbClr val="FFFFFF"/>
                          </a:solidFill>
                          <a:latin typeface="Cambria Math" panose="02040503050406030204" pitchFamily="18" charset="0"/>
                        </a:rPr>
                        <m:t>1</m:t>
                      </m:r>
                      <m:r>
                        <a:rPr sz="1600" i="1">
                          <a:solidFill>
                            <a:srgbClr val="FFFFFF"/>
                          </a:solidFill>
                          <a:latin typeface="Cambria Math" panose="02040503050406030204" pitchFamily="18" charset="0"/>
                        </a:rPr>
                        <m:t>−</m:t>
                      </m:r>
                      <m:f>
                        <m:fPr>
                          <m:ctrlPr>
                            <a:rPr sz="1600" i="1">
                              <a:solidFill>
                                <a:srgbClr val="FFFFFF"/>
                              </a:solidFill>
                              <a:latin typeface="Cambria Math" panose="02040503050406030204" pitchFamily="18" charset="0"/>
                            </a:rPr>
                          </m:ctrlPr>
                        </m:fPr>
                        <m:num>
                          <m:sSub>
                            <m:sSubPr>
                              <m:ctrlPr>
                                <a:rPr sz="1600" i="1">
                                  <a:solidFill>
                                    <a:srgbClr val="FFFFFF"/>
                                  </a:solidFill>
                                  <a:latin typeface="Cambria Math" panose="02040503050406030204" pitchFamily="18" charset="0"/>
                                </a:rPr>
                              </m:ctrlPr>
                            </m:sSubPr>
                            <m:e>
                              <m:r>
                                <a:rPr sz="1600" i="1">
                                  <a:solidFill>
                                    <a:srgbClr val="FFFFFF"/>
                                  </a:solidFill>
                                  <a:latin typeface="Cambria Math" panose="02040503050406030204" pitchFamily="18" charset="0"/>
                                </a:rPr>
                                <m:t>𝑛</m:t>
                              </m:r>
                            </m:e>
                            <m:sub>
                              <m:r>
                                <a:rPr sz="1600" i="1">
                                  <a:solidFill>
                                    <a:srgbClr val="FFFFFF"/>
                                  </a:solidFill>
                                  <a:latin typeface="Cambria Math" panose="02040503050406030204" pitchFamily="18" charset="0"/>
                                </a:rPr>
                                <m:t>𝑡</m:t>
                              </m:r>
                            </m:sub>
                          </m:sSub>
                        </m:num>
                        <m:den>
                          <m:sSub>
                            <m:sSubPr>
                              <m:ctrlPr>
                                <a:rPr sz="1600" i="1">
                                  <a:solidFill>
                                    <a:srgbClr val="FFFFFF"/>
                                  </a:solidFill>
                                  <a:latin typeface="Cambria Math" panose="02040503050406030204" pitchFamily="18" charset="0"/>
                                </a:rPr>
                              </m:ctrlPr>
                            </m:sSubPr>
                            <m:e>
                              <m:r>
                                <a:rPr sz="1600" i="1">
                                  <a:solidFill>
                                    <a:srgbClr val="FFFFFF"/>
                                  </a:solidFill>
                                  <a:latin typeface="Cambria Math" panose="02040503050406030204" pitchFamily="18" charset="0"/>
                                </a:rPr>
                                <m:t>𝑛</m:t>
                              </m:r>
                            </m:e>
                            <m:sub>
                              <m:r>
                                <a:rPr sz="1600" i="1">
                                  <a:solidFill>
                                    <a:srgbClr val="FFFFFF"/>
                                  </a:solidFill>
                                  <a:latin typeface="Cambria Math" panose="02040503050406030204" pitchFamily="18" charset="0"/>
                                </a:rPr>
                                <m:t>𝑝</m:t>
                              </m:r>
                            </m:sub>
                          </m:sSub>
                        </m:den>
                      </m:f>
                      <m:r>
                        <a:rPr sz="1600" i="1">
                          <a:solidFill>
                            <a:srgbClr val="FFFFFF"/>
                          </a:solidFill>
                          <a:latin typeface="Cambria Math" panose="02040503050406030204" pitchFamily="18" charset="0"/>
                        </a:rPr>
                        <m:t>)</m:t>
                      </m:r>
                    </m:oMath>
                  </m:oMathPara>
                </a14:m>
                <a:endParaRPr sz="1600">
                  <a:solidFill>
                    <a:srgbClr val="FFFFFF"/>
                  </a:solidFill>
                </a:endParaRPr>
              </a:p>
            </p:txBody>
          </p:sp>
        </mc:Choice>
        <mc:Fallback xmlns="">
          <p:sp>
            <p:nvSpPr>
              <p:cNvPr id="353" name="CuadroTexto 20"/>
              <p:cNvSpPr txBox="1">
                <a:spLocks noRot="1" noChangeAspect="1" noMove="1" noResize="1" noEditPoints="1" noAdjustHandles="1" noChangeArrowheads="1" noChangeShapeType="1" noTextEdit="1"/>
              </p:cNvSpPr>
              <p:nvPr/>
            </p:nvSpPr>
            <p:spPr>
              <a:xfrm>
                <a:off x="1849626" y="3971725"/>
                <a:ext cx="1670892" cy="464463"/>
              </a:xfrm>
              <a:prstGeom prst="rect">
                <a:avLst/>
              </a:prstGeom>
              <a:blipFill rotWithShape="0">
                <a:blip r:embed="rId2"/>
                <a:stretch>
                  <a:fillRect l="-2909" r="-14182" b="-17105"/>
                </a:stretch>
              </a:blipFill>
              <a:ln w="12700">
                <a:miter lim="400000"/>
              </a:ln>
            </p:spPr>
            <p:txBody>
              <a:bodyPr/>
              <a:lstStyle/>
              <a:p>
                <a:r>
                  <a:rPr lang="es-CL">
                    <a:noFill/>
                  </a:rPr>
                  <a:t> </a:t>
                </a:r>
              </a:p>
            </p:txBody>
          </p:sp>
        </mc:Fallback>
      </mc:AlternateContent>
      <p:sp>
        <p:nvSpPr>
          <p:cNvPr id="2" name="Marcador de número de diapositiva 1"/>
          <p:cNvSpPr>
            <a:spLocks noGrp="1"/>
          </p:cNvSpPr>
          <p:nvPr>
            <p:ph type="sldNum" sz="quarter" idx="2"/>
          </p:nvPr>
        </p:nvSpPr>
        <p:spPr/>
        <p:txBody>
          <a:bodyPr/>
          <a:lstStyle/>
          <a:p>
            <a:fld id="{86CB4B4D-7CA3-9044-876B-883B54F8677D}" type="slidenum">
              <a:rPr lang="es-CL" smtClean="0"/>
              <a:t>18</a:t>
            </a:fld>
            <a:endParaRPr lang="es-CL"/>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Rectángulo redondeado"/>
          <p:cNvSpPr/>
          <p:nvPr/>
        </p:nvSpPr>
        <p:spPr>
          <a:xfrm>
            <a:off x="1482091" y="4229908"/>
            <a:ext cx="6815738" cy="1514168"/>
          </a:xfrm>
          <a:prstGeom prst="roundRect">
            <a:avLst>
              <a:gd name="adj" fmla="val 14281"/>
            </a:avLst>
          </a:prstGeom>
          <a:solidFill>
            <a:srgbClr val="EEEEEE"/>
          </a:solidFill>
          <a:ln w="28575">
            <a:solidFill>
              <a:srgbClr val="FFFFFF"/>
            </a:solidFill>
            <a:miter lim="400000"/>
          </a:ln>
        </p:spPr>
        <p:txBody>
          <a:bodyPr lIns="0" tIns="0" rIns="0" bIns="0" anchor="ctr"/>
          <a:lstStyle/>
          <a:p>
            <a:pPr>
              <a:defRPr>
                <a:latin typeface="+mj-lt"/>
                <a:ea typeface="+mj-ea"/>
                <a:cs typeface="+mj-cs"/>
                <a:sym typeface="Arial"/>
              </a:defRPr>
            </a:pPr>
            <a:endParaRPr/>
          </a:p>
        </p:txBody>
      </p:sp>
      <p:sp>
        <p:nvSpPr>
          <p:cNvPr id="356"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RESBALAMIENTO DEL </a:t>
            </a:r>
            <a:r>
              <a:rPr b="0">
                <a:solidFill>
                  <a:srgbClr val="FF0000"/>
                </a:solidFill>
              </a:rPr>
              <a:t>EMBRAGUE</a:t>
            </a:r>
          </a:p>
        </p:txBody>
      </p:sp>
      <p:sp>
        <p:nvSpPr>
          <p:cNvPr id="357" name="Rectángulo redondeado"/>
          <p:cNvSpPr/>
          <p:nvPr/>
        </p:nvSpPr>
        <p:spPr>
          <a:xfrm>
            <a:off x="1449880" y="2384399"/>
            <a:ext cx="6815738" cy="1514168"/>
          </a:xfrm>
          <a:prstGeom prst="roundRect">
            <a:avLst>
              <a:gd name="adj" fmla="val 14281"/>
            </a:avLst>
          </a:prstGeom>
          <a:ln w="28575">
            <a:solidFill>
              <a:srgbClr val="741B47"/>
            </a:solidFill>
            <a:miter lim="400000"/>
          </a:ln>
        </p:spPr>
        <p:txBody>
          <a:bodyPr lIns="0" tIns="0" rIns="0" bIns="0" anchor="ctr"/>
          <a:lstStyle/>
          <a:p>
            <a:pPr>
              <a:defRPr>
                <a:latin typeface="+mj-lt"/>
                <a:ea typeface="+mj-ea"/>
                <a:cs typeface="+mj-cs"/>
                <a:sym typeface="Arial"/>
              </a:defRPr>
            </a:pPr>
            <a:endParaRPr/>
          </a:p>
        </p:txBody>
      </p:sp>
      <mc:AlternateContent xmlns:mc="http://schemas.openxmlformats.org/markup-compatibility/2006" xmlns:a14="http://schemas.microsoft.com/office/drawing/2010/main">
        <mc:Choice Requires="a14">
          <p:sp>
            <p:nvSpPr>
              <p:cNvPr id="358" name="CuadroTexto 10"/>
              <p:cNvSpPr txBox="1"/>
              <p:nvPr/>
            </p:nvSpPr>
            <p:spPr>
              <a:xfrm>
                <a:off x="1982078" y="2922355"/>
                <a:ext cx="1670893" cy="464464"/>
              </a:xfrm>
              <a:prstGeom prst="rect">
                <a:avLst/>
              </a:prstGeom>
              <a:ln w="12700">
                <a:miter lim="400000"/>
              </a:ln>
            </p:spPr>
            <p:txBody>
              <a:bodyPr wrap="none" lIns="0" tIns="0" rIns="0" bIns="0">
                <a:spAutoFit/>
              </a:bodyPr>
              <a:lstStyle/>
              <a:p>
                <a:pPr latinLnBrk="1">
                  <a:defRPr sz="1800"/>
                </a:pPr>
                <a14:m>
                  <m:oMathPara xmlns:m="http://schemas.openxmlformats.org/officeDocument/2006/math">
                    <m:oMathParaPr>
                      <m:jc m:val="centerGroup"/>
                    </m:oMathParaPr>
                    <m:oMath xmlns:m="http://schemas.openxmlformats.org/officeDocument/2006/math">
                      <m:r>
                        <a:rPr sz="1600" i="1">
                          <a:solidFill>
                            <a:srgbClr val="000000"/>
                          </a:solidFill>
                          <a:latin typeface="Cambria Math" panose="02040503050406030204" pitchFamily="18" charset="0"/>
                        </a:rPr>
                        <m:t>𝑠</m:t>
                      </m:r>
                      <m:r>
                        <a:rPr sz="1600" i="1">
                          <a:solidFill>
                            <a:srgbClr val="000000"/>
                          </a:solidFill>
                          <a:latin typeface="Cambria Math" panose="02040503050406030204" pitchFamily="18" charset="0"/>
                        </a:rPr>
                        <m:t>=100%∗(1−</m:t>
                      </m:r>
                      <m:f>
                        <m:fPr>
                          <m:ctrlPr>
                            <a:rPr sz="1600" i="1">
                              <a:solidFill>
                                <a:srgbClr val="000000"/>
                              </a:solidFill>
                              <a:latin typeface="Cambria Math" panose="02040503050406030204" pitchFamily="18" charset="0"/>
                            </a:rPr>
                          </m:ctrlPr>
                        </m:fPr>
                        <m:num>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𝑛</m:t>
                              </m:r>
                            </m:e>
                            <m:sub>
                              <m:r>
                                <a:rPr sz="1600" i="1">
                                  <a:solidFill>
                                    <a:srgbClr val="000000"/>
                                  </a:solidFill>
                                  <a:latin typeface="Cambria Math" panose="02040503050406030204" pitchFamily="18" charset="0"/>
                                </a:rPr>
                                <m:t>𝑡</m:t>
                              </m:r>
                            </m:sub>
                          </m:sSub>
                        </m:num>
                        <m:den>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𝑛</m:t>
                              </m:r>
                            </m:e>
                            <m:sub>
                              <m:r>
                                <a:rPr sz="1600" i="1">
                                  <a:solidFill>
                                    <a:srgbClr val="000000"/>
                                  </a:solidFill>
                                  <a:latin typeface="Cambria Math" panose="02040503050406030204" pitchFamily="18" charset="0"/>
                                </a:rPr>
                                <m:t>𝑝</m:t>
                              </m:r>
                            </m:sub>
                          </m:sSub>
                        </m:den>
                      </m:f>
                      <m:r>
                        <a:rPr sz="1600" i="1">
                          <a:solidFill>
                            <a:srgbClr val="000000"/>
                          </a:solidFill>
                          <a:latin typeface="Cambria Math" panose="02040503050406030204" pitchFamily="18" charset="0"/>
                        </a:rPr>
                        <m:t>)</m:t>
                      </m:r>
                    </m:oMath>
                  </m:oMathPara>
                </a14:m>
                <a:endParaRPr sz="1600"/>
              </a:p>
            </p:txBody>
          </p:sp>
        </mc:Choice>
        <mc:Fallback xmlns="">
          <p:sp>
            <p:nvSpPr>
              <p:cNvPr id="358" name="CuadroTexto 10"/>
              <p:cNvSpPr txBox="1">
                <a:spLocks noRot="1" noChangeAspect="1" noMove="1" noResize="1" noEditPoints="1" noAdjustHandles="1" noChangeArrowheads="1" noChangeShapeType="1" noTextEdit="1"/>
              </p:cNvSpPr>
              <p:nvPr/>
            </p:nvSpPr>
            <p:spPr>
              <a:xfrm>
                <a:off x="1982078" y="2922355"/>
                <a:ext cx="1670893" cy="464464"/>
              </a:xfrm>
              <a:prstGeom prst="rect">
                <a:avLst/>
              </a:prstGeom>
              <a:blipFill rotWithShape="0">
                <a:blip r:embed="rId2"/>
                <a:stretch>
                  <a:fillRect l="-2920" r="-14599" b="-15584"/>
                </a:stretch>
              </a:blipFill>
              <a:ln w="12700">
                <a:miter lim="400000"/>
              </a:ln>
            </p:spPr>
            <p:txBody>
              <a:bodyPr/>
              <a:lstStyle/>
              <a:p>
                <a:r>
                  <a:rPr lang="es-CL">
                    <a:noFill/>
                  </a:rPr>
                  <a:t> </a:t>
                </a:r>
              </a:p>
            </p:txBody>
          </p:sp>
        </mc:Fallback>
      </mc:AlternateContent>
      <p:sp>
        <p:nvSpPr>
          <p:cNvPr id="359" name="CuadroTexto 11"/>
          <p:cNvSpPr txBox="1"/>
          <p:nvPr/>
        </p:nvSpPr>
        <p:spPr>
          <a:xfrm>
            <a:off x="3154885" y="4397173"/>
            <a:ext cx="1150424" cy="967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07000"/>
              </a:lnSpc>
              <a:spcBef>
                <a:spcPts val="800"/>
              </a:spcBef>
              <a:defRPr>
                <a:latin typeface="Calibri"/>
                <a:ea typeface="Calibri"/>
                <a:cs typeface="Calibri"/>
                <a:sym typeface="Calibri"/>
              </a:defRPr>
            </a:pPr>
            <a:r>
              <a:t> </a:t>
            </a:r>
            <a:endParaRPr sz="1000"/>
          </a:p>
          <a:p>
            <a:pPr>
              <a:lnSpc>
                <a:spcPct val="107000"/>
              </a:lnSpc>
              <a:spcBef>
                <a:spcPts val="800"/>
              </a:spcBef>
            </a:pPr>
            <a:r>
              <a:rPr>
                <a:latin typeface="Calibri"/>
                <a:ea typeface="Calibri"/>
                <a:cs typeface="Calibri"/>
                <a:sym typeface="Calibri"/>
              </a:rPr>
              <a:t> </a:t>
            </a:r>
            <a:endParaRPr sz="1000">
              <a:latin typeface="Calibri"/>
              <a:ea typeface="Calibri"/>
              <a:cs typeface="Calibri"/>
              <a:sym typeface="Calibri"/>
            </a:endParaRPr>
          </a:p>
          <a:p>
            <a:pPr>
              <a:lnSpc>
                <a:spcPct val="107000"/>
              </a:lnSpc>
              <a:spcBef>
                <a:spcPts val="800"/>
              </a:spcBef>
            </a:pPr>
            <a:r>
              <a:rPr>
                <a:latin typeface="Calibri"/>
                <a:ea typeface="Calibri"/>
                <a:cs typeface="Calibri"/>
                <a:sym typeface="Calibri"/>
              </a:rPr>
              <a:t> </a:t>
            </a:r>
          </a:p>
        </p:txBody>
      </p:sp>
      <p:sp>
        <p:nvSpPr>
          <p:cNvPr id="360" name="CuadroTexto 14"/>
          <p:cNvSpPr txBox="1"/>
          <p:nvPr/>
        </p:nvSpPr>
        <p:spPr>
          <a:xfrm>
            <a:off x="3953576" y="2370113"/>
            <a:ext cx="4933507" cy="1520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07000"/>
              </a:lnSpc>
              <a:spcBef>
                <a:spcPts val="800"/>
              </a:spcBef>
              <a:defRPr>
                <a:latin typeface="Calibri"/>
                <a:ea typeface="Calibri"/>
                <a:cs typeface="Calibri"/>
                <a:sym typeface="Calibri"/>
              </a:defRPr>
            </a:pPr>
            <a:r>
              <a:t> </a:t>
            </a:r>
            <a:endParaRPr sz="1000"/>
          </a:p>
          <a:p>
            <a:pPr>
              <a:lnSpc>
                <a:spcPct val="107000"/>
              </a:lnSpc>
              <a:spcBef>
                <a:spcPts val="800"/>
              </a:spcBef>
            </a:pPr>
            <a:endParaRPr sz="1000">
              <a:latin typeface="Calibri"/>
              <a:ea typeface="Calibri"/>
              <a:cs typeface="Calibri"/>
              <a:sym typeface="Calibri"/>
            </a:endParaRPr>
          </a:p>
          <a:p>
            <a:pPr>
              <a:lnSpc>
                <a:spcPct val="107000"/>
              </a:lnSpc>
              <a:spcBef>
                <a:spcPts val="800"/>
              </a:spcBef>
              <a:defRPr>
                <a:latin typeface="Calibri"/>
                <a:ea typeface="Calibri"/>
                <a:cs typeface="Calibri"/>
                <a:sym typeface="Calibri"/>
              </a:defRPr>
            </a:pPr>
            <a:r>
              <a:t> </a:t>
            </a:r>
            <a:endParaRPr sz="1000"/>
          </a:p>
          <a:p>
            <a:pPr>
              <a:lnSpc>
                <a:spcPct val="107000"/>
              </a:lnSpc>
              <a:spcBef>
                <a:spcPts val="800"/>
              </a:spcBef>
            </a:pPr>
            <a:endParaRPr sz="1000">
              <a:latin typeface="Calibri"/>
              <a:ea typeface="Calibri"/>
              <a:cs typeface="Calibri"/>
              <a:sym typeface="Calibri"/>
            </a:endParaRPr>
          </a:p>
          <a:p>
            <a:pPr>
              <a:lnSpc>
                <a:spcPct val="107000"/>
              </a:lnSpc>
              <a:spcBef>
                <a:spcPts val="800"/>
              </a:spcBef>
              <a:defRPr>
                <a:latin typeface="Calibri"/>
                <a:ea typeface="Calibri"/>
                <a:cs typeface="Calibri"/>
                <a:sym typeface="Calibri"/>
              </a:defRPr>
            </a:pPr>
            <a:r>
              <a:t> </a:t>
            </a:r>
          </a:p>
        </p:txBody>
      </p:sp>
      <p:sp>
        <p:nvSpPr>
          <p:cNvPr id="361" name="Probar las baterías para determinar si son reutilizables.…"/>
          <p:cNvSpPr txBox="1"/>
          <p:nvPr/>
        </p:nvSpPr>
        <p:spPr>
          <a:xfrm>
            <a:off x="1868765" y="4410793"/>
            <a:ext cx="1508549" cy="20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b="1">
                <a:solidFill>
                  <a:srgbClr val="741B47"/>
                </a:solidFill>
                <a:latin typeface="Calibri"/>
                <a:ea typeface="Calibri"/>
                <a:cs typeface="Calibri"/>
                <a:sym typeface="Calibri"/>
              </a:defRPr>
            </a:lvl1pPr>
          </a:lstStyle>
          <a:p>
            <a:r>
              <a:t>Ejemplo </a:t>
            </a:r>
          </a:p>
        </p:txBody>
      </p:sp>
      <p:sp>
        <p:nvSpPr>
          <p:cNvPr id="362" name="Rectángulo 2"/>
          <p:cNvSpPr/>
          <p:nvPr/>
        </p:nvSpPr>
        <p:spPr>
          <a:xfrm flipV="1">
            <a:off x="5118727" y="4463148"/>
            <a:ext cx="206479" cy="206479"/>
          </a:xfrm>
          <a:prstGeom prst="rect">
            <a:avLst/>
          </a:prstGeom>
          <a:solidFill>
            <a:srgbClr val="FFFFFF"/>
          </a:solidFill>
          <a:ln w="6350">
            <a:solidFill>
              <a:schemeClr val="accent2"/>
            </a:solidFill>
          </a:ln>
        </p:spPr>
        <p:txBody>
          <a:bodyPr lIns="0" tIns="0" rIns="0" bIns="0"/>
          <a:lstStyle/>
          <a:p>
            <a:endParaRPr/>
          </a:p>
        </p:txBody>
      </p:sp>
      <p:sp>
        <p:nvSpPr>
          <p:cNvPr id="363" name="Rectángulo 17"/>
          <p:cNvSpPr/>
          <p:nvPr/>
        </p:nvSpPr>
        <p:spPr>
          <a:xfrm flipV="1">
            <a:off x="5118727" y="4669625"/>
            <a:ext cx="206479" cy="206479"/>
          </a:xfrm>
          <a:prstGeom prst="rect">
            <a:avLst/>
          </a:prstGeom>
          <a:solidFill>
            <a:srgbClr val="FFFFFF"/>
          </a:solidFill>
          <a:ln w="6350">
            <a:solidFill>
              <a:schemeClr val="accent2"/>
            </a:solidFill>
          </a:ln>
        </p:spPr>
        <p:txBody>
          <a:bodyPr lIns="0" tIns="0" rIns="0" bIns="0"/>
          <a:lstStyle/>
          <a:p>
            <a:endParaRPr/>
          </a:p>
        </p:txBody>
      </p:sp>
      <p:sp>
        <p:nvSpPr>
          <p:cNvPr id="364" name="CuadroTexto 18"/>
          <p:cNvSpPr txBox="1"/>
          <p:nvPr/>
        </p:nvSpPr>
        <p:spPr>
          <a:xfrm>
            <a:off x="5325205" y="4422585"/>
            <a:ext cx="772784" cy="1234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Cambria Math"/>
                <a:ea typeface="Cambria Math"/>
                <a:cs typeface="Cambria Math"/>
                <a:sym typeface="Cambria Math"/>
              </a:defRPr>
            </a:pPr>
            <a:r>
              <a:t>0%</a:t>
            </a:r>
          </a:p>
          <a:p>
            <a:pPr>
              <a:defRPr>
                <a:latin typeface="Cambria Math"/>
                <a:ea typeface="Cambria Math"/>
                <a:cs typeface="Cambria Math"/>
                <a:sym typeface="Cambria Math"/>
              </a:defRPr>
            </a:pPr>
            <a:r>
              <a:t>25%</a:t>
            </a:r>
          </a:p>
          <a:p>
            <a:pPr>
              <a:defRPr>
                <a:latin typeface="Cambria Math"/>
                <a:ea typeface="Cambria Math"/>
                <a:cs typeface="Cambria Math"/>
                <a:sym typeface="Cambria Math"/>
              </a:defRPr>
            </a:pPr>
            <a:r>
              <a:t>50%</a:t>
            </a:r>
          </a:p>
          <a:p>
            <a:pPr>
              <a:defRPr>
                <a:latin typeface="Cambria Math"/>
                <a:ea typeface="Cambria Math"/>
                <a:cs typeface="Cambria Math"/>
                <a:sym typeface="Cambria Math"/>
              </a:defRPr>
            </a:pPr>
            <a:r>
              <a:t>75%</a:t>
            </a:r>
          </a:p>
          <a:p>
            <a:pPr>
              <a:defRPr>
                <a:latin typeface="Cambria Math"/>
                <a:ea typeface="Cambria Math"/>
                <a:cs typeface="Cambria Math"/>
                <a:sym typeface="Cambria Math"/>
              </a:defRPr>
            </a:pPr>
            <a:r>
              <a:t>100%</a:t>
            </a:r>
          </a:p>
        </p:txBody>
      </p:sp>
      <p:sp>
        <p:nvSpPr>
          <p:cNvPr id="365" name="Rectángulo 19"/>
          <p:cNvSpPr/>
          <p:nvPr/>
        </p:nvSpPr>
        <p:spPr>
          <a:xfrm flipV="1">
            <a:off x="5118727" y="4876103"/>
            <a:ext cx="206479" cy="206479"/>
          </a:xfrm>
          <a:prstGeom prst="rect">
            <a:avLst/>
          </a:prstGeom>
          <a:solidFill>
            <a:srgbClr val="FFFFFF"/>
          </a:solidFill>
          <a:ln w="6350">
            <a:solidFill>
              <a:schemeClr val="accent2"/>
            </a:solidFill>
          </a:ln>
        </p:spPr>
        <p:txBody>
          <a:bodyPr lIns="0" tIns="0" rIns="0" bIns="0"/>
          <a:lstStyle/>
          <a:p>
            <a:endParaRPr/>
          </a:p>
        </p:txBody>
      </p:sp>
      <p:sp>
        <p:nvSpPr>
          <p:cNvPr id="366" name="Rectángulo 22"/>
          <p:cNvSpPr/>
          <p:nvPr/>
        </p:nvSpPr>
        <p:spPr>
          <a:xfrm flipV="1">
            <a:off x="5118727" y="5082582"/>
            <a:ext cx="206479" cy="206479"/>
          </a:xfrm>
          <a:prstGeom prst="rect">
            <a:avLst/>
          </a:prstGeom>
          <a:solidFill>
            <a:srgbClr val="FFFFFF"/>
          </a:solidFill>
          <a:ln w="6350">
            <a:solidFill>
              <a:schemeClr val="accent2"/>
            </a:solidFill>
          </a:ln>
        </p:spPr>
        <p:txBody>
          <a:bodyPr lIns="0" tIns="0" rIns="0" bIns="0"/>
          <a:lstStyle/>
          <a:p>
            <a:endParaRPr/>
          </a:p>
        </p:txBody>
      </p:sp>
      <p:sp>
        <p:nvSpPr>
          <p:cNvPr id="367" name="Rectángulo 23"/>
          <p:cNvSpPr/>
          <p:nvPr/>
        </p:nvSpPr>
        <p:spPr>
          <a:xfrm flipV="1">
            <a:off x="5118727" y="5289060"/>
            <a:ext cx="206479" cy="206479"/>
          </a:xfrm>
          <a:prstGeom prst="rect">
            <a:avLst/>
          </a:prstGeom>
          <a:solidFill>
            <a:srgbClr val="FFFFFF"/>
          </a:solidFill>
          <a:ln w="6350">
            <a:solidFill>
              <a:schemeClr val="accent2"/>
            </a:solidFill>
          </a:ln>
        </p:spPr>
        <p:txBody>
          <a:bodyPr lIns="0" tIns="0" rIns="0" bIns="0"/>
          <a:lstStyle/>
          <a:p>
            <a:endParaRPr/>
          </a:p>
        </p:txBody>
      </p:sp>
      <p:pic>
        <p:nvPicPr>
          <p:cNvPr id="368" name="_a_n-x_zg5qUKySVCTk9cDiAuUpZes7aeW3_yzRWbvlYzwvNwdFGNUVM-caX2idur868-8nXGSez6X8_Qm6Gys9SayzcC6Ahee-QwPNNfgb5yAjaZ2wrE5s_T4pYGKmNeMrM5Y0.png" descr="_a_n-x_zg5qUKySVCTk9cDiAuUpZes7aeW3_yzRWbvlYzwvNwdFGNUVM-caX2idur868-8nXGSez6X8_Qm6Gys9SayzcC6Ahee-QwPNNfgb5yAjaZ2wrE5s_T4pYGKmNeMrM5Y0.png"/>
          <p:cNvPicPr>
            <a:picLocks noChangeAspect="1"/>
          </p:cNvPicPr>
          <p:nvPr/>
        </p:nvPicPr>
        <p:blipFill>
          <a:blip r:embed="rId3"/>
          <a:stretch>
            <a:fillRect/>
          </a:stretch>
        </p:blipFill>
        <p:spPr>
          <a:xfrm flipH="1">
            <a:off x="7017164" y="4047226"/>
            <a:ext cx="2571543" cy="3537160"/>
          </a:xfrm>
          <a:prstGeom prst="rect">
            <a:avLst/>
          </a:prstGeom>
          <a:ln w="12700">
            <a:miter lim="400000"/>
          </a:ln>
        </p:spPr>
      </p:pic>
      <p:sp>
        <p:nvSpPr>
          <p:cNvPr id="369" name="Signo de multiplicación 5"/>
          <p:cNvSpPr/>
          <p:nvPr/>
        </p:nvSpPr>
        <p:spPr>
          <a:xfrm flipH="1">
            <a:off x="5135045" y="4692844"/>
            <a:ext cx="173845" cy="173845"/>
          </a:xfrm>
          <a:custGeom>
            <a:avLst/>
            <a:gdLst/>
            <a:ahLst/>
            <a:cxnLst>
              <a:cxn ang="0">
                <a:pos x="wd2" y="hd2"/>
              </a:cxn>
              <a:cxn ang="5400000">
                <a:pos x="wd2" y="hd2"/>
              </a:cxn>
              <a:cxn ang="10800000">
                <a:pos x="wd2" y="hd2"/>
              </a:cxn>
              <a:cxn ang="16200000">
                <a:pos x="wd2" y="hd2"/>
              </a:cxn>
            </a:cxnLst>
            <a:rect l="0" t="0" r="r" b="b"/>
            <a:pathLst>
              <a:path w="21600" h="21600" extrusionOk="0">
                <a:moveTo>
                  <a:pt x="0" y="5237"/>
                </a:moveTo>
                <a:lnTo>
                  <a:pt x="5237" y="0"/>
                </a:lnTo>
                <a:lnTo>
                  <a:pt x="10800" y="5563"/>
                </a:lnTo>
                <a:lnTo>
                  <a:pt x="16363" y="0"/>
                </a:lnTo>
                <a:lnTo>
                  <a:pt x="21600" y="5237"/>
                </a:lnTo>
                <a:lnTo>
                  <a:pt x="16037" y="10800"/>
                </a:lnTo>
                <a:lnTo>
                  <a:pt x="21600" y="16363"/>
                </a:lnTo>
                <a:lnTo>
                  <a:pt x="16363" y="21600"/>
                </a:lnTo>
                <a:lnTo>
                  <a:pt x="10800" y="16037"/>
                </a:lnTo>
                <a:lnTo>
                  <a:pt x="5237" y="21600"/>
                </a:lnTo>
                <a:lnTo>
                  <a:pt x="0" y="16363"/>
                </a:lnTo>
                <a:lnTo>
                  <a:pt x="5563" y="10800"/>
                </a:lnTo>
                <a:close/>
              </a:path>
            </a:pathLst>
          </a:custGeom>
          <a:solidFill>
            <a:srgbClr val="741B47"/>
          </a:solidFill>
          <a:ln w="12700">
            <a:solidFill>
              <a:srgbClr val="000000"/>
            </a:solidFill>
          </a:ln>
        </p:spPr>
        <p:txBody>
          <a:bodyPr lIns="0" tIns="0" rIns="0" bIns="0"/>
          <a:lstStyle/>
          <a:p>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19</a:t>
            </a:fld>
            <a:endParaRPr lang="es-CL"/>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Google Shape;83;p2"/>
          <p:cNvSpPr txBox="1"/>
          <p:nvPr/>
        </p:nvSpPr>
        <p:spPr>
          <a:xfrm>
            <a:off x="365423" y="2026108"/>
            <a:ext cx="1444329" cy="415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sz="1500" b="1">
                <a:latin typeface="Calibri"/>
                <a:ea typeface="Calibri"/>
                <a:cs typeface="Calibri"/>
                <a:sym typeface="Calibri"/>
              </a:defRPr>
            </a:lvl1pPr>
          </a:lstStyle>
          <a:p>
            <a:r>
              <a:rPr dirty="0"/>
              <a:t>ACTIVIDAD </a:t>
            </a:r>
            <a:r>
              <a:rPr lang="es-CL" dirty="0"/>
              <a:t>13</a:t>
            </a:r>
            <a:endParaRPr dirty="0"/>
          </a:p>
        </p:txBody>
      </p:sp>
      <p:sp>
        <p:nvSpPr>
          <p:cNvPr id="169" name="Google Shape;78;p37"/>
          <p:cNvSpPr txBox="1"/>
          <p:nvPr/>
        </p:nvSpPr>
        <p:spPr>
          <a:xfrm>
            <a:off x="376041" y="2291800"/>
            <a:ext cx="6483340" cy="1153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spAutoFit/>
          </a:bodyPr>
          <a:lstStyle/>
          <a:p>
            <a:pPr>
              <a:lnSpc>
                <a:spcPct val="90000"/>
              </a:lnSpc>
              <a:defRPr sz="3600" b="1">
                <a:solidFill>
                  <a:srgbClr val="741B47"/>
                </a:solidFill>
                <a:latin typeface="Calibri"/>
                <a:ea typeface="Calibri"/>
                <a:cs typeface="Calibri"/>
                <a:sym typeface="Calibri"/>
              </a:defRPr>
            </a:pPr>
            <a:r>
              <a:t>CONVERTIDOR DE PAR DE</a:t>
            </a:r>
          </a:p>
          <a:p>
            <a:pPr>
              <a:lnSpc>
                <a:spcPct val="90000"/>
              </a:lnSpc>
              <a:defRPr sz="3600" b="1">
                <a:solidFill>
                  <a:srgbClr val="741B47"/>
                </a:solidFill>
                <a:latin typeface="Calibri"/>
                <a:ea typeface="Calibri"/>
                <a:cs typeface="Calibri"/>
                <a:sym typeface="Calibri"/>
              </a:defRPr>
            </a:pPr>
            <a:r>
              <a:t>TRANSMISIONES AUTOMÁTICAS</a:t>
            </a:r>
          </a:p>
        </p:txBody>
      </p:sp>
      <p:pic>
        <p:nvPicPr>
          <p:cNvPr id="170" name="Imagen" descr="Imagen"/>
          <p:cNvPicPr>
            <a:picLocks noChangeAspect="1"/>
          </p:cNvPicPr>
          <p:nvPr/>
        </p:nvPicPr>
        <p:blipFill>
          <a:blip r:embed="rId2"/>
          <a:stretch>
            <a:fillRect/>
          </a:stretch>
        </p:blipFill>
        <p:spPr>
          <a:xfrm>
            <a:off x="742905" y="3586969"/>
            <a:ext cx="8015402" cy="3543301"/>
          </a:xfrm>
          <a:prstGeom prst="rect">
            <a:avLst/>
          </a:prstGeom>
          <a:ln w="12700">
            <a:miter lim="400000"/>
          </a:ln>
        </p:spPr>
      </p:pic>
      <p:sp>
        <p:nvSpPr>
          <p:cNvPr id="6" name="Google Shape;107;p2"/>
          <p:cNvSpPr txBox="1"/>
          <p:nvPr/>
        </p:nvSpPr>
        <p:spPr>
          <a:xfrm>
            <a:off x="1139099" y="834800"/>
            <a:ext cx="5045391" cy="369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p>
            <a:pPr>
              <a:defRPr sz="1200" b="1">
                <a:solidFill>
                  <a:srgbClr val="741B47"/>
                </a:solidFill>
                <a:latin typeface="Calibri"/>
                <a:ea typeface="Calibri"/>
                <a:cs typeface="Calibri"/>
                <a:sym typeface="Calibri"/>
              </a:defRPr>
            </a:pPr>
            <a:r>
              <a:rPr dirty="0"/>
              <a:t>MÓDULO </a:t>
            </a:r>
            <a:r>
              <a:rPr lang="es-CL" dirty="0"/>
              <a:t>8</a:t>
            </a:r>
            <a:r>
              <a:rPr dirty="0"/>
              <a:t> </a:t>
            </a:r>
            <a:r>
              <a:rPr b="0" dirty="0"/>
              <a:t>|</a:t>
            </a:r>
            <a:r>
              <a:rPr lang="es-CL" b="0" dirty="0"/>
              <a:t>MANTENIMIENTO DE LOS SISTEMAS DE TRANSMISIÓN Y FRENOS</a:t>
            </a:r>
            <a:endParaRPr b="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Rectángulo redondeado"/>
          <p:cNvSpPr/>
          <p:nvPr/>
        </p:nvSpPr>
        <p:spPr>
          <a:xfrm>
            <a:off x="209612" y="2300747"/>
            <a:ext cx="3448335" cy="3204772"/>
          </a:xfrm>
          <a:prstGeom prst="roundRect">
            <a:avLst>
              <a:gd name="adj" fmla="val 6461"/>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72" name="Óvalo"/>
          <p:cNvSpPr/>
          <p:nvPr/>
        </p:nvSpPr>
        <p:spPr>
          <a:xfrm flipH="1">
            <a:off x="2353467" y="4143545"/>
            <a:ext cx="1201167" cy="1186617"/>
          </a:xfrm>
          <a:prstGeom prst="ellipse">
            <a:avLst/>
          </a:prstGeom>
          <a:solidFill>
            <a:srgbClr val="FFFFFF"/>
          </a:solidFill>
          <a:ln w="12700">
            <a:miter lim="400000"/>
          </a:ln>
        </p:spPr>
        <p:txBody>
          <a:bodyPr lIns="0" tIns="0" rIns="0" bIns="0"/>
          <a:lstStyle/>
          <a:p>
            <a:pPr>
              <a:defRPr>
                <a:latin typeface="+mj-lt"/>
                <a:ea typeface="+mj-ea"/>
                <a:cs typeface="+mj-cs"/>
                <a:sym typeface="Arial"/>
              </a:defRPr>
            </a:pPr>
            <a:endParaRPr/>
          </a:p>
        </p:txBody>
      </p:sp>
      <p:sp>
        <p:nvSpPr>
          <p:cNvPr id="373" name="Rectángulo redondeado"/>
          <p:cNvSpPr/>
          <p:nvPr/>
        </p:nvSpPr>
        <p:spPr>
          <a:xfrm>
            <a:off x="5920013" y="2386844"/>
            <a:ext cx="3448335" cy="3204769"/>
          </a:xfrm>
          <a:prstGeom prst="roundRect">
            <a:avLst>
              <a:gd name="adj" fmla="val 7610"/>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74"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RESBALAMIENTO DEL </a:t>
            </a:r>
            <a:r>
              <a:rPr b="0">
                <a:solidFill>
                  <a:srgbClr val="FF0000"/>
                </a:solidFill>
              </a:rPr>
              <a:t>EMBRAGUE</a:t>
            </a:r>
          </a:p>
        </p:txBody>
      </p:sp>
      <p:sp>
        <p:nvSpPr>
          <p:cNvPr id="375" name="CuadroTexto 20"/>
          <p:cNvSpPr txBox="1"/>
          <p:nvPr/>
        </p:nvSpPr>
        <p:spPr>
          <a:xfrm>
            <a:off x="403072" y="2566195"/>
            <a:ext cx="2725697" cy="80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741B47"/>
                </a:solidFill>
                <a:latin typeface="Calibri"/>
                <a:ea typeface="Calibri"/>
                <a:cs typeface="Calibri"/>
                <a:sym typeface="Calibri"/>
              </a:defRPr>
            </a:lvl1pPr>
          </a:lstStyle>
          <a:p>
            <a:r>
              <a:t>Con el Motor en marcha mínima y el Vehículo detenido el resbalamiento es del 100%.</a:t>
            </a:r>
          </a:p>
        </p:txBody>
      </p:sp>
      <p:sp>
        <p:nvSpPr>
          <p:cNvPr id="376" name="CuadroTexto 21"/>
          <p:cNvSpPr txBox="1"/>
          <p:nvPr/>
        </p:nvSpPr>
        <p:spPr>
          <a:xfrm>
            <a:off x="6235779" y="2566195"/>
            <a:ext cx="2816804" cy="80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741B47"/>
                </a:solidFill>
                <a:latin typeface="Calibri"/>
                <a:ea typeface="Calibri"/>
                <a:cs typeface="Calibri"/>
                <a:sym typeface="Calibri"/>
              </a:defRPr>
            </a:lvl1pPr>
          </a:lstStyle>
          <a:p>
            <a:r>
              <a:t>Con el Motor a mayor cantidad de R.P.M., el resbalamiento comienza a disminuir.</a:t>
            </a:r>
          </a:p>
        </p:txBody>
      </p:sp>
      <p:pic>
        <p:nvPicPr>
          <p:cNvPr id="377" name="Picture 2" descr="Picture 2"/>
          <p:cNvPicPr>
            <a:picLocks noChangeAspect="1"/>
          </p:cNvPicPr>
          <p:nvPr/>
        </p:nvPicPr>
        <p:blipFill>
          <a:blip r:embed="rId2"/>
          <a:srcRect l="38002" t="51326" r="1851"/>
          <a:stretch>
            <a:fillRect/>
          </a:stretch>
        </p:blipFill>
        <p:spPr>
          <a:xfrm>
            <a:off x="354686" y="3491874"/>
            <a:ext cx="2266715" cy="1170264"/>
          </a:xfrm>
          <a:prstGeom prst="rect">
            <a:avLst/>
          </a:prstGeom>
          <a:ln w="12700">
            <a:miter lim="400000"/>
          </a:ln>
        </p:spPr>
      </p:pic>
      <p:sp>
        <p:nvSpPr>
          <p:cNvPr id="378" name="Triángulo isósceles 13"/>
          <p:cNvSpPr/>
          <p:nvPr/>
        </p:nvSpPr>
        <p:spPr>
          <a:xfrm rot="6806082">
            <a:off x="3782434" y="3358605"/>
            <a:ext cx="333494" cy="788257"/>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79" name="Triángulo isósceles 13"/>
          <p:cNvSpPr/>
          <p:nvPr/>
        </p:nvSpPr>
        <p:spPr>
          <a:xfrm rot="14742140">
            <a:off x="5626039" y="4556418"/>
            <a:ext cx="333494" cy="788257"/>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pic>
        <p:nvPicPr>
          <p:cNvPr id="380" name="Picture 2" descr="Picture 2"/>
          <p:cNvPicPr>
            <a:picLocks noChangeAspect="1"/>
          </p:cNvPicPr>
          <p:nvPr/>
        </p:nvPicPr>
        <p:blipFill>
          <a:blip r:embed="rId2"/>
          <a:srcRect l="2279" r="67821" b="59662"/>
          <a:stretch>
            <a:fillRect/>
          </a:stretch>
        </p:blipFill>
        <p:spPr>
          <a:xfrm>
            <a:off x="2550907" y="4389880"/>
            <a:ext cx="806289" cy="693949"/>
          </a:xfrm>
          <a:prstGeom prst="rect">
            <a:avLst/>
          </a:prstGeom>
          <a:ln w="12700">
            <a:miter lim="400000"/>
          </a:ln>
        </p:spPr>
      </p:pic>
      <p:sp>
        <p:nvSpPr>
          <p:cNvPr id="381" name="Óvalo"/>
          <p:cNvSpPr/>
          <p:nvPr/>
        </p:nvSpPr>
        <p:spPr>
          <a:xfrm flipH="1">
            <a:off x="6013284" y="4267999"/>
            <a:ext cx="1201167" cy="1182085"/>
          </a:xfrm>
          <a:prstGeom prst="ellipse">
            <a:avLst/>
          </a:prstGeom>
          <a:solidFill>
            <a:srgbClr val="FFFFFF"/>
          </a:solidFill>
          <a:ln w="12700">
            <a:miter lim="400000"/>
          </a:ln>
        </p:spPr>
        <p:txBody>
          <a:bodyPr lIns="0" tIns="0" rIns="0" bIns="0"/>
          <a:lstStyle/>
          <a:p>
            <a:pPr>
              <a:defRPr>
                <a:latin typeface="+mj-lt"/>
                <a:ea typeface="+mj-ea"/>
                <a:cs typeface="+mj-cs"/>
                <a:sym typeface="Arial"/>
              </a:defRPr>
            </a:pPr>
            <a:endParaRPr/>
          </a:p>
        </p:txBody>
      </p:sp>
      <p:pic>
        <p:nvPicPr>
          <p:cNvPr id="382" name="Picture 4" descr="Picture 4"/>
          <p:cNvPicPr>
            <a:picLocks noChangeAspect="1"/>
          </p:cNvPicPr>
          <p:nvPr/>
        </p:nvPicPr>
        <p:blipFill>
          <a:blip r:embed="rId3"/>
          <a:srcRect l="36785" t="51332" r="1464"/>
          <a:stretch>
            <a:fillRect/>
          </a:stretch>
        </p:blipFill>
        <p:spPr>
          <a:xfrm>
            <a:off x="6772158" y="3480053"/>
            <a:ext cx="2327180" cy="1182085"/>
          </a:xfrm>
          <a:prstGeom prst="rect">
            <a:avLst/>
          </a:prstGeom>
          <a:ln w="12700">
            <a:miter lim="400000"/>
          </a:ln>
        </p:spPr>
      </p:pic>
      <p:pic>
        <p:nvPicPr>
          <p:cNvPr id="383" name="Picture 4" descr="Picture 4"/>
          <p:cNvPicPr>
            <a:picLocks noChangeAspect="1"/>
          </p:cNvPicPr>
          <p:nvPr/>
        </p:nvPicPr>
        <p:blipFill>
          <a:blip r:embed="rId3"/>
          <a:srcRect r="69608" b="60670"/>
          <a:stretch>
            <a:fillRect/>
          </a:stretch>
        </p:blipFill>
        <p:spPr>
          <a:xfrm>
            <a:off x="6242053" y="4554194"/>
            <a:ext cx="743629" cy="620195"/>
          </a:xfrm>
          <a:prstGeom prst="rect">
            <a:avLst/>
          </a:prstGeom>
          <a:ln w="12700">
            <a:miter lim="400000"/>
          </a:ln>
        </p:spPr>
      </p:pic>
      <p:pic>
        <p:nvPicPr>
          <p:cNvPr id="384" name="Imagen" descr="Imagen"/>
          <p:cNvPicPr>
            <a:picLocks noChangeAspect="1"/>
          </p:cNvPicPr>
          <p:nvPr/>
        </p:nvPicPr>
        <p:blipFill>
          <a:blip r:embed="rId4"/>
          <a:stretch>
            <a:fillRect/>
          </a:stretch>
        </p:blipFill>
        <p:spPr>
          <a:xfrm>
            <a:off x="3701765" y="3803629"/>
            <a:ext cx="2311970" cy="3814462"/>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20</a:t>
            </a:fld>
            <a:endParaRPr lang="es-CL"/>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7"/>
                                        </p:tgtEl>
                                        <p:attrNameLst>
                                          <p:attrName>style.visibility</p:attrName>
                                        </p:attrNameLst>
                                      </p:cBhvr>
                                      <p:to>
                                        <p:strVal val="visible"/>
                                      </p:to>
                                    </p:set>
                                    <p:animEffect transition="in" filter="dissolve">
                                      <p:cBhvr>
                                        <p:cTn id="7" dur="500"/>
                                        <p:tgtEl>
                                          <p:spTgt spid="37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382"/>
                                        </p:tgtEl>
                                        <p:attrNameLst>
                                          <p:attrName>style.visibility</p:attrName>
                                        </p:attrNameLst>
                                      </p:cBhvr>
                                      <p:to>
                                        <p:strVal val="visible"/>
                                      </p:to>
                                    </p:set>
                                    <p:animEffect transition="in" filter="dissolve">
                                      <p:cBhvr>
                                        <p:cTn id="11" dur="500"/>
                                        <p:tgtEl>
                                          <p:spTgt spid="382"/>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380"/>
                                        </p:tgtEl>
                                        <p:attrNameLst>
                                          <p:attrName>style.visibility</p:attrName>
                                        </p:attrNameLst>
                                      </p:cBhvr>
                                      <p:to>
                                        <p:strVal val="visible"/>
                                      </p:to>
                                    </p:set>
                                    <p:animEffect transition="in" filter="dissolve">
                                      <p:cBhvr>
                                        <p:cTn id="15" dur="500"/>
                                        <p:tgtEl>
                                          <p:spTgt spid="380"/>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383"/>
                                        </p:tgtEl>
                                        <p:attrNameLst>
                                          <p:attrName>style.visibility</p:attrName>
                                        </p:attrNameLst>
                                      </p:cBhvr>
                                      <p:to>
                                        <p:strVal val="visible"/>
                                      </p:to>
                                    </p:set>
                                    <p:animEffect transition="in" filter="dissolve">
                                      <p:cBhvr>
                                        <p:cTn id="19"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80" grpId="3" animBg="1" advAuto="0"/>
      <p:bldP spid="382" grpId="2" animBg="1" advAuto="0"/>
      <p:bldP spid="383"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Rectángulo redondeado"/>
          <p:cNvSpPr/>
          <p:nvPr/>
        </p:nvSpPr>
        <p:spPr>
          <a:xfrm>
            <a:off x="3562586" y="2411882"/>
            <a:ext cx="5109735" cy="3883346"/>
          </a:xfrm>
          <a:prstGeom prst="roundRect">
            <a:avLst>
              <a:gd name="adj" fmla="val 6461"/>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87"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RESBALAMIENTO DEL </a:t>
            </a:r>
            <a:r>
              <a:rPr b="0">
                <a:solidFill>
                  <a:srgbClr val="FF0000"/>
                </a:solidFill>
              </a:rPr>
              <a:t>EMBRAGUE</a:t>
            </a:r>
          </a:p>
        </p:txBody>
      </p:sp>
      <p:pic>
        <p:nvPicPr>
          <p:cNvPr id="388" name="Picture 5" descr="Picture 5"/>
          <p:cNvPicPr>
            <a:picLocks noChangeAspect="1"/>
          </p:cNvPicPr>
          <p:nvPr/>
        </p:nvPicPr>
        <p:blipFill>
          <a:blip r:embed="rId2"/>
          <a:srcRect l="3235" t="3894" r="69876" b="61327"/>
          <a:stretch>
            <a:fillRect/>
          </a:stretch>
        </p:blipFill>
        <p:spPr>
          <a:xfrm>
            <a:off x="4618778" y="4962973"/>
            <a:ext cx="1119871" cy="1038435"/>
          </a:xfrm>
          <a:prstGeom prst="rect">
            <a:avLst/>
          </a:prstGeom>
          <a:ln w="12700">
            <a:miter lim="400000"/>
          </a:ln>
        </p:spPr>
      </p:pic>
      <p:pic>
        <p:nvPicPr>
          <p:cNvPr id="389" name="Picture 4" descr="Picture 4"/>
          <p:cNvPicPr>
            <a:picLocks noChangeAspect="1"/>
          </p:cNvPicPr>
          <p:nvPr/>
        </p:nvPicPr>
        <p:blipFill>
          <a:blip r:embed="rId3"/>
          <a:srcRect l="1646" t="2656" r="71842" b="62531"/>
          <a:stretch>
            <a:fillRect/>
          </a:stretch>
        </p:blipFill>
        <p:spPr>
          <a:xfrm>
            <a:off x="6483984" y="4962973"/>
            <a:ext cx="1062445" cy="1038435"/>
          </a:xfrm>
          <a:prstGeom prst="rect">
            <a:avLst/>
          </a:prstGeom>
          <a:ln w="12700">
            <a:miter lim="400000"/>
          </a:ln>
        </p:spPr>
      </p:pic>
      <p:pic>
        <p:nvPicPr>
          <p:cNvPr id="390" name="Picture 4" descr="Picture 4"/>
          <p:cNvPicPr>
            <a:picLocks noChangeAspect="1"/>
          </p:cNvPicPr>
          <p:nvPr/>
        </p:nvPicPr>
        <p:blipFill>
          <a:blip r:embed="rId3"/>
          <a:srcRect l="38623" t="55472" r="2195" b="2552"/>
          <a:stretch>
            <a:fillRect/>
          </a:stretch>
        </p:blipFill>
        <p:spPr>
          <a:xfrm>
            <a:off x="4914900" y="2686050"/>
            <a:ext cx="2371726" cy="1252120"/>
          </a:xfrm>
          <a:prstGeom prst="rect">
            <a:avLst/>
          </a:prstGeom>
          <a:ln w="12700">
            <a:miter lim="400000"/>
          </a:ln>
        </p:spPr>
      </p:pic>
      <p:sp>
        <p:nvSpPr>
          <p:cNvPr id="391" name="CuadroTexto 23"/>
          <p:cNvSpPr txBox="1"/>
          <p:nvPr/>
        </p:nvSpPr>
        <p:spPr>
          <a:xfrm>
            <a:off x="3838392" y="4158184"/>
            <a:ext cx="4833929" cy="554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741B47"/>
                </a:solidFill>
                <a:latin typeface="Calibri"/>
                <a:ea typeface="Calibri"/>
                <a:cs typeface="Calibri"/>
                <a:sym typeface="Calibri"/>
              </a:defRPr>
            </a:lvl1pPr>
          </a:lstStyle>
          <a:p>
            <a:r>
              <a:t>Mientras más R.P.M. alcance el Motor, menos es el % (Porcentaje) de resbalamiento, pero nunca llega a 0%. </a:t>
            </a:r>
          </a:p>
        </p:txBody>
      </p:sp>
      <p:pic>
        <p:nvPicPr>
          <p:cNvPr id="392" name="Imagen" descr="Imagen"/>
          <p:cNvPicPr>
            <a:picLocks noChangeAspect="1"/>
          </p:cNvPicPr>
          <p:nvPr/>
        </p:nvPicPr>
        <p:blipFill>
          <a:blip r:embed="rId4"/>
          <a:stretch>
            <a:fillRect/>
          </a:stretch>
        </p:blipFill>
        <p:spPr>
          <a:xfrm>
            <a:off x="401870" y="2822264"/>
            <a:ext cx="3471685" cy="3859696"/>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21</a:t>
            </a:fld>
            <a:endParaRPr lang="es-CL"/>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ángulo redondeado"/>
          <p:cNvSpPr/>
          <p:nvPr/>
        </p:nvSpPr>
        <p:spPr>
          <a:xfrm>
            <a:off x="582693" y="2893464"/>
            <a:ext cx="7581321" cy="2991137"/>
          </a:xfrm>
          <a:prstGeom prst="roundRect">
            <a:avLst>
              <a:gd name="adj" fmla="val 8661"/>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395"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396" name="CuadroTexto 14"/>
          <p:cNvSpPr txBox="1"/>
          <p:nvPr/>
        </p:nvSpPr>
        <p:spPr>
          <a:xfrm>
            <a:off x="869188" y="3407004"/>
            <a:ext cx="4062209" cy="233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Calibri"/>
                <a:ea typeface="Calibri"/>
                <a:cs typeface="Calibri"/>
                <a:sym typeface="Calibri"/>
              </a:defRPr>
            </a:pPr>
            <a:r>
              <a:t>Por lo explicado anteriormente el “Embrague Hidrodinámico” presenta desventajas. Estas son las siguientes:</a:t>
            </a:r>
          </a:p>
          <a:p>
            <a:pPr>
              <a:defRPr sz="1600">
                <a:latin typeface="Calibri"/>
                <a:ea typeface="Calibri"/>
                <a:cs typeface="Calibri"/>
                <a:sym typeface="Calibri"/>
              </a:defRPr>
            </a:pPr>
            <a:endParaRPr/>
          </a:p>
          <a:p>
            <a:pPr marL="285750" indent="-285750">
              <a:buSzPct val="100000"/>
              <a:buFont typeface="Arial"/>
              <a:buChar char="•"/>
              <a:defRPr sz="1600">
                <a:latin typeface="Calibri"/>
                <a:ea typeface="Calibri"/>
                <a:cs typeface="Calibri"/>
                <a:sym typeface="Calibri"/>
              </a:defRPr>
            </a:pPr>
            <a:r>
              <a:t>Gran margen de Resbalamiento.</a:t>
            </a:r>
          </a:p>
          <a:p>
            <a:pPr marL="285750" indent="-285750">
              <a:buSzPct val="100000"/>
              <a:buFont typeface="Arial"/>
              <a:buChar char="•"/>
              <a:defRPr sz="1600">
                <a:latin typeface="Calibri"/>
                <a:ea typeface="Calibri"/>
                <a:cs typeface="Calibri"/>
                <a:sym typeface="Calibri"/>
              </a:defRPr>
            </a:pPr>
            <a:r>
              <a:t>Grandes pérdidas de Potencia.</a:t>
            </a:r>
          </a:p>
          <a:p>
            <a:pPr marL="285750" indent="-285750">
              <a:buSzPct val="100000"/>
              <a:buFont typeface="Arial"/>
              <a:buChar char="•"/>
              <a:defRPr sz="1600">
                <a:latin typeface="Calibri"/>
                <a:ea typeface="Calibri"/>
                <a:cs typeface="Calibri"/>
                <a:sym typeface="Calibri"/>
              </a:defRPr>
            </a:pPr>
            <a:r>
              <a:t>Comportamiento de marcha lento.</a:t>
            </a:r>
          </a:p>
          <a:p>
            <a:pPr marL="285750" indent="-285750">
              <a:buSzPct val="100000"/>
              <a:buFont typeface="Arial"/>
              <a:buChar char="•"/>
              <a:defRPr sz="1600">
                <a:latin typeface="Calibri"/>
                <a:ea typeface="Calibri"/>
                <a:cs typeface="Calibri"/>
                <a:sym typeface="Calibri"/>
              </a:defRPr>
            </a:pPr>
            <a:r>
              <a:t>Gran consumo de Combustible.</a:t>
            </a:r>
          </a:p>
        </p:txBody>
      </p:sp>
      <p:sp>
        <p:nvSpPr>
          <p:cNvPr id="397" name="Círculo"/>
          <p:cNvSpPr/>
          <p:nvPr/>
        </p:nvSpPr>
        <p:spPr>
          <a:xfrm>
            <a:off x="5160850" y="2581306"/>
            <a:ext cx="3702746" cy="3702744"/>
          </a:xfrm>
          <a:prstGeom prst="ellipse">
            <a:avLst/>
          </a:prstGeom>
          <a:solidFill>
            <a:srgbClr val="EEEEEE"/>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398" name="Círculo"/>
          <p:cNvSpPr/>
          <p:nvPr/>
        </p:nvSpPr>
        <p:spPr>
          <a:xfrm>
            <a:off x="5319043" y="2739500"/>
            <a:ext cx="3386361" cy="3386356"/>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pic>
        <p:nvPicPr>
          <p:cNvPr id="399" name="Imagen 13" descr="Imagen 13"/>
          <p:cNvPicPr>
            <a:picLocks noChangeAspect="1"/>
          </p:cNvPicPr>
          <p:nvPr/>
        </p:nvPicPr>
        <p:blipFill>
          <a:blip r:embed="rId2"/>
          <a:srcRect t="1389" b="1388"/>
          <a:stretch>
            <a:fillRect/>
          </a:stretch>
        </p:blipFill>
        <p:spPr>
          <a:xfrm>
            <a:off x="5421364" y="2841804"/>
            <a:ext cx="3181717" cy="318174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4"/>
                  <a:pt x="0" y="10799"/>
                </a:cubicBezTo>
                <a:cubicBezTo>
                  <a:pt x="0" y="16763"/>
                  <a:pt x="4834" y="21600"/>
                  <a:pt x="10799" y="21600"/>
                </a:cubicBezTo>
                <a:cubicBezTo>
                  <a:pt x="16763" y="21600"/>
                  <a:pt x="21600" y="16763"/>
                  <a:pt x="21600" y="10799"/>
                </a:cubicBezTo>
                <a:cubicBezTo>
                  <a:pt x="21600" y="4834"/>
                  <a:pt x="16763" y="0"/>
                  <a:pt x="10799" y="0"/>
                </a:cubicBezTo>
                <a:close/>
              </a:path>
            </a:pathLst>
          </a:cu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22</a:t>
            </a:fld>
            <a:endParaRPr lang="es-CL"/>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ectángulo redondeado"/>
          <p:cNvSpPr/>
          <p:nvPr/>
        </p:nvSpPr>
        <p:spPr>
          <a:xfrm flipV="1">
            <a:off x="503031" y="2153323"/>
            <a:ext cx="5191225" cy="833445"/>
          </a:xfrm>
          <a:prstGeom prst="roundRect">
            <a:avLst>
              <a:gd name="adj" fmla="val 6364"/>
            </a:avLst>
          </a:prstGeom>
          <a:solidFill>
            <a:srgbClr val="741B47"/>
          </a:solidFill>
          <a:ln w="12700">
            <a:miter lim="400000"/>
          </a:ln>
        </p:spPr>
        <p:txBody>
          <a:bodyPr lIns="0" tIns="0" rIns="0" bIns="0" anchor="ctr"/>
          <a:lstStyle/>
          <a:p>
            <a:pPr>
              <a:defRPr>
                <a:latin typeface="+mj-lt"/>
                <a:ea typeface="+mj-ea"/>
                <a:cs typeface="+mj-cs"/>
                <a:sym typeface="Arial"/>
              </a:defRPr>
            </a:pPr>
            <a:endParaRPr/>
          </a:p>
        </p:txBody>
      </p:sp>
      <p:sp>
        <p:nvSpPr>
          <p:cNvPr id="402"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EVOLUCIÓN DEL </a:t>
            </a:r>
            <a:r>
              <a:rPr b="0">
                <a:solidFill>
                  <a:srgbClr val="FF0000"/>
                </a:solidFill>
              </a:rPr>
              <a:t>CONVERTIDOR</a:t>
            </a:r>
          </a:p>
        </p:txBody>
      </p:sp>
      <p:sp>
        <p:nvSpPr>
          <p:cNvPr id="403" name="CuadroTexto 2"/>
          <p:cNvSpPr txBox="1"/>
          <p:nvPr/>
        </p:nvSpPr>
        <p:spPr>
          <a:xfrm>
            <a:off x="5916526" y="2158743"/>
            <a:ext cx="3300782" cy="233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En los vehículos equipados con transmisiones automáticas, se emplea este tipo de embrague o elemento transmisor de Torque del motor, que como su nombre lo indica, convierte el par o esfuerzo de rotación del motor, en un par más elevado, necesario cuando el vehículo sube una pendiente o circula a baja velocidad. </a:t>
            </a:r>
          </a:p>
        </p:txBody>
      </p:sp>
      <p:sp>
        <p:nvSpPr>
          <p:cNvPr id="404" name="CuadroTexto 4"/>
          <p:cNvSpPr txBox="1"/>
          <p:nvPr/>
        </p:nvSpPr>
        <p:spPr>
          <a:xfrm>
            <a:off x="503034" y="2277659"/>
            <a:ext cx="4955086" cy="554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b="1">
                <a:solidFill>
                  <a:srgbClr val="FFFFFF"/>
                </a:solidFill>
                <a:latin typeface="Calibri"/>
                <a:ea typeface="Calibri"/>
                <a:cs typeface="Calibri"/>
                <a:sym typeface="Calibri"/>
              </a:defRPr>
            </a:pPr>
            <a:r>
              <a:t>Componentes Principales Externos de un </a:t>
            </a:r>
          </a:p>
          <a:p>
            <a:pPr algn="ctr">
              <a:defRPr sz="1600" b="1">
                <a:solidFill>
                  <a:srgbClr val="FFFFFF"/>
                </a:solidFill>
                <a:latin typeface="Calibri"/>
                <a:ea typeface="Calibri"/>
                <a:cs typeface="Calibri"/>
                <a:sym typeface="Calibri"/>
              </a:defRPr>
            </a:pPr>
            <a:r>
              <a:t>Convertidor de Torque</a:t>
            </a:r>
          </a:p>
        </p:txBody>
      </p:sp>
      <p:pic>
        <p:nvPicPr>
          <p:cNvPr id="405" name="Picture 1" descr="Picture 1"/>
          <p:cNvPicPr>
            <a:picLocks noChangeAspect="1"/>
          </p:cNvPicPr>
          <p:nvPr/>
        </p:nvPicPr>
        <p:blipFill>
          <a:blip r:embed="rId2"/>
          <a:stretch>
            <a:fillRect/>
          </a:stretch>
        </p:blipFill>
        <p:spPr>
          <a:xfrm>
            <a:off x="816717" y="3233652"/>
            <a:ext cx="4877538" cy="2704816"/>
          </a:xfrm>
          <a:prstGeom prst="rect">
            <a:avLst/>
          </a:prstGeom>
          <a:ln w="12700">
            <a:miter lim="400000"/>
          </a:ln>
        </p:spPr>
      </p:pic>
      <p:sp>
        <p:nvSpPr>
          <p:cNvPr id="406" name="Rectángulo redondeado"/>
          <p:cNvSpPr/>
          <p:nvPr/>
        </p:nvSpPr>
        <p:spPr>
          <a:xfrm rot="10800000" flipH="1">
            <a:off x="503031" y="2153323"/>
            <a:ext cx="5191225" cy="3881161"/>
          </a:xfrm>
          <a:prstGeom prst="roundRect">
            <a:avLst>
              <a:gd name="adj" fmla="val 3173"/>
            </a:avLst>
          </a:prstGeom>
          <a:ln w="12700">
            <a:solidFill>
              <a:srgbClr val="741B47"/>
            </a:solidFill>
            <a:miter lim="400000"/>
          </a:ln>
        </p:spPr>
        <p:txBody>
          <a:bodyPr lIns="0" tIns="0" rIns="0" bIns="0" anchor="ctr"/>
          <a:lstStyle/>
          <a:p>
            <a:pPr>
              <a:defRPr>
                <a:latin typeface="+mj-lt"/>
                <a:ea typeface="+mj-ea"/>
                <a:cs typeface="+mj-cs"/>
                <a:sym typeface="Arial"/>
              </a:defRPr>
            </a:pPr>
            <a:endParaRPr/>
          </a:p>
        </p:txBody>
      </p:sp>
      <p:pic>
        <p:nvPicPr>
          <p:cNvPr id="407" name="Google Shape;192;p7" descr="Google Shape;192;p7"/>
          <p:cNvPicPr>
            <a:picLocks noChangeAspect="1"/>
          </p:cNvPicPr>
          <p:nvPr/>
        </p:nvPicPr>
        <p:blipFill>
          <a:blip r:embed="rId3"/>
          <a:stretch>
            <a:fillRect/>
          </a:stretch>
        </p:blipFill>
        <p:spPr>
          <a:xfrm>
            <a:off x="6663743" y="4549954"/>
            <a:ext cx="2864074" cy="3006546"/>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23</a:t>
            </a:fld>
            <a:endParaRPr lang="es-CL"/>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Rectángulo redondeado"/>
          <p:cNvSpPr/>
          <p:nvPr/>
        </p:nvSpPr>
        <p:spPr>
          <a:xfrm>
            <a:off x="577960" y="2256152"/>
            <a:ext cx="8755043" cy="4221737"/>
          </a:xfrm>
          <a:prstGeom prst="roundRect">
            <a:avLst>
              <a:gd name="adj" fmla="val 9106"/>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410"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CONVERTIDOR DE </a:t>
            </a:r>
            <a:r>
              <a:rPr b="0">
                <a:solidFill>
                  <a:srgbClr val="FF0000"/>
                </a:solidFill>
              </a:rPr>
              <a:t>TORQUE O PAR</a:t>
            </a:r>
          </a:p>
        </p:txBody>
      </p:sp>
      <p:sp>
        <p:nvSpPr>
          <p:cNvPr id="411" name="CuadroTexto 10"/>
          <p:cNvSpPr txBox="1"/>
          <p:nvPr/>
        </p:nvSpPr>
        <p:spPr>
          <a:xfrm>
            <a:off x="4962335" y="3317152"/>
            <a:ext cx="3976544" cy="182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741B47"/>
                </a:solidFill>
                <a:latin typeface="Calibri"/>
                <a:ea typeface="Calibri"/>
                <a:cs typeface="Calibri"/>
                <a:sym typeface="Calibri"/>
              </a:defRPr>
            </a:pPr>
            <a:r>
              <a:t>Para evitar los inconvenientes presentados por el “Embrague Hidrodinámico”, es que se creó el Convertidor de Torque o Convertidor de Par.</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La mayor modificación consiste en la introducción del  Estator.</a:t>
            </a:r>
          </a:p>
        </p:txBody>
      </p:sp>
      <p:sp>
        <p:nvSpPr>
          <p:cNvPr id="412" name="Rectángulo redondeado"/>
          <p:cNvSpPr/>
          <p:nvPr/>
        </p:nvSpPr>
        <p:spPr>
          <a:xfrm>
            <a:off x="776622" y="2479778"/>
            <a:ext cx="3907971" cy="3736855"/>
          </a:xfrm>
          <a:prstGeom prst="roundRect">
            <a:avLst>
              <a:gd name="adj" fmla="val 5159"/>
            </a:avLst>
          </a:prstGeom>
          <a:solidFill>
            <a:srgbClr val="FFFFFF"/>
          </a:solidFill>
          <a:ln w="12700">
            <a:miter lim="400000"/>
          </a:ln>
        </p:spPr>
        <p:txBody>
          <a:bodyPr lIns="0" tIns="0" rIns="0" bIns="0" anchor="ctr"/>
          <a:lstStyle/>
          <a:p>
            <a:pPr>
              <a:defRPr>
                <a:latin typeface="+mj-lt"/>
                <a:ea typeface="+mj-ea"/>
                <a:cs typeface="+mj-cs"/>
                <a:sym typeface="Arial"/>
              </a:defRPr>
            </a:pPr>
            <a:endParaRPr/>
          </a:p>
        </p:txBody>
      </p:sp>
      <p:pic>
        <p:nvPicPr>
          <p:cNvPr id="413" name="Picture 2" descr="Picture 2"/>
          <p:cNvPicPr>
            <a:picLocks noChangeAspect="1"/>
          </p:cNvPicPr>
          <p:nvPr/>
        </p:nvPicPr>
        <p:blipFill>
          <a:blip r:embed="rId2"/>
          <a:stretch>
            <a:fillRect/>
          </a:stretch>
        </p:blipFill>
        <p:spPr>
          <a:xfrm>
            <a:off x="1308296" y="2703538"/>
            <a:ext cx="3122366" cy="3326965"/>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24</a:t>
            </a:fld>
            <a:endParaRPr lang="es-CL"/>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Rectángulo redondeado"/>
          <p:cNvSpPr/>
          <p:nvPr/>
        </p:nvSpPr>
        <p:spPr>
          <a:xfrm>
            <a:off x="541390" y="2568258"/>
            <a:ext cx="8190258" cy="3726970"/>
          </a:xfrm>
          <a:prstGeom prst="roundRect">
            <a:avLst>
              <a:gd name="adj" fmla="val 5168"/>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416"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ESTATOR</a:t>
            </a:r>
          </a:p>
        </p:txBody>
      </p:sp>
      <p:sp>
        <p:nvSpPr>
          <p:cNvPr id="417" name="CuadroTexto 5"/>
          <p:cNvSpPr txBox="1"/>
          <p:nvPr/>
        </p:nvSpPr>
        <p:spPr>
          <a:xfrm>
            <a:off x="808244" y="2662028"/>
            <a:ext cx="4857136" cy="3602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solidFill>
                  <a:srgbClr val="741B47"/>
                </a:solidFill>
                <a:latin typeface="Calibri"/>
                <a:ea typeface="Calibri"/>
                <a:cs typeface="Calibri"/>
                <a:sym typeface="Calibri"/>
              </a:defRPr>
            </a:pPr>
            <a:r>
              <a:t>Uno de los componentes que logró mejorar en forma considerable el comportamiento del nuevo Convertidor de Par, recibe el nombre de ESTATOR, el cual se encuentra montado sobre un Embrague o rueda Libre de un solo Sentido.</a:t>
            </a:r>
          </a:p>
          <a:p>
            <a:pPr>
              <a:defRPr sz="1600">
                <a:solidFill>
                  <a:srgbClr val="741B47"/>
                </a:solidFill>
                <a:latin typeface="Calibri"/>
                <a:ea typeface="Calibri"/>
                <a:cs typeface="Calibri"/>
                <a:sym typeface="Calibri"/>
              </a:defRPr>
            </a:pPr>
            <a:endParaRPr/>
          </a:p>
          <a:p>
            <a:pPr>
              <a:defRPr sz="1600">
                <a:solidFill>
                  <a:srgbClr val="741B47"/>
                </a:solidFill>
                <a:latin typeface="Calibri"/>
                <a:ea typeface="Calibri"/>
                <a:cs typeface="Calibri"/>
                <a:sym typeface="Calibri"/>
              </a:defRPr>
            </a:pPr>
            <a:r>
              <a:t>Se encuentra montado sobre un Embrague que permite movimiento en un solo sentido y que se denomina Embrague Unidireccional, Embrague de Rueda Libre o Embrague Corredizo.</a:t>
            </a:r>
          </a:p>
          <a:p>
            <a:pPr>
              <a:defRPr sz="1600">
                <a:solidFill>
                  <a:srgbClr val="741B47"/>
                </a:solidFill>
                <a:latin typeface="Calibri"/>
                <a:ea typeface="Calibri"/>
                <a:cs typeface="Calibri"/>
                <a:sym typeface="Calibri"/>
              </a:defRPr>
            </a:pPr>
            <a:endParaRPr/>
          </a:p>
          <a:p>
            <a:pPr>
              <a:defRPr sz="1600">
                <a:solidFill>
                  <a:srgbClr val="741B47"/>
                </a:solidFill>
                <a:latin typeface="Calibri"/>
                <a:ea typeface="Calibri"/>
                <a:cs typeface="Calibri"/>
                <a:sym typeface="Calibri"/>
              </a:defRPr>
            </a:pPr>
            <a:r>
              <a:t>Sus álabes están montados en un ángulo de casi 90º, lo que permite re direccionar el aceite que va desde la turbina a la bomba del convertidor.</a:t>
            </a:r>
          </a:p>
        </p:txBody>
      </p:sp>
      <p:sp>
        <p:nvSpPr>
          <p:cNvPr id="418" name="Círculo"/>
          <p:cNvSpPr/>
          <p:nvPr/>
        </p:nvSpPr>
        <p:spPr>
          <a:xfrm>
            <a:off x="5608949" y="2348881"/>
            <a:ext cx="4380119" cy="4380118"/>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grpSp>
        <p:nvGrpSpPr>
          <p:cNvPr id="421" name="Picture 1"/>
          <p:cNvGrpSpPr/>
          <p:nvPr/>
        </p:nvGrpSpPr>
        <p:grpSpPr>
          <a:xfrm>
            <a:off x="6257723" y="2985329"/>
            <a:ext cx="3082571" cy="2980291"/>
            <a:chOff x="0" y="0"/>
            <a:chExt cx="3082569" cy="2980289"/>
          </a:xfrm>
        </p:grpSpPr>
        <p:sp>
          <p:nvSpPr>
            <p:cNvPr id="419" name="Rectángulo"/>
            <p:cNvSpPr/>
            <p:nvPr/>
          </p:nvSpPr>
          <p:spPr>
            <a:xfrm>
              <a:off x="0" y="0"/>
              <a:ext cx="3082570" cy="2980290"/>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420" name="image48.png" descr="image48.png"/>
            <p:cNvPicPr>
              <a:picLocks noChangeAspect="1"/>
            </p:cNvPicPr>
            <p:nvPr/>
          </p:nvPicPr>
          <p:blipFill>
            <a:blip r:embed="rId2"/>
            <a:stretch>
              <a:fillRect/>
            </a:stretch>
          </p:blipFill>
          <p:spPr>
            <a:xfrm>
              <a:off x="0" y="0"/>
              <a:ext cx="3082570" cy="2980290"/>
            </a:xfrm>
            <a:prstGeom prst="rect">
              <a:avLst/>
            </a:prstGeom>
            <a:ln w="12700" cap="flat">
              <a:noFill/>
              <a:miter lim="400000"/>
            </a:ln>
            <a:effectLst/>
          </p:spPr>
        </p:pic>
      </p:grpSp>
      <p:sp>
        <p:nvSpPr>
          <p:cNvPr id="2" name="Marcador de número de diapositiva 1"/>
          <p:cNvSpPr>
            <a:spLocks noGrp="1"/>
          </p:cNvSpPr>
          <p:nvPr>
            <p:ph type="sldNum" sz="quarter" idx="2"/>
          </p:nvPr>
        </p:nvSpPr>
        <p:spPr/>
        <p:txBody>
          <a:bodyPr/>
          <a:lstStyle/>
          <a:p>
            <a:fld id="{86CB4B4D-7CA3-9044-876B-883B54F8677D}" type="slidenum">
              <a:rPr lang="es-CL" smtClean="0"/>
              <a:t>25</a:t>
            </a:fld>
            <a:endParaRPr lang="es-CL"/>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ESTATOR</a:t>
            </a:r>
          </a:p>
        </p:txBody>
      </p:sp>
      <p:pic>
        <p:nvPicPr>
          <p:cNvPr id="424" name="Picture 2" descr="Picture 2"/>
          <p:cNvPicPr>
            <a:picLocks noChangeAspect="1"/>
          </p:cNvPicPr>
          <p:nvPr/>
        </p:nvPicPr>
        <p:blipFill>
          <a:blip r:embed="rId2"/>
          <a:stretch>
            <a:fillRect/>
          </a:stretch>
        </p:blipFill>
        <p:spPr>
          <a:xfrm>
            <a:off x="466464" y="3506523"/>
            <a:ext cx="2493789" cy="2790756"/>
          </a:xfrm>
          <a:prstGeom prst="rect">
            <a:avLst/>
          </a:prstGeom>
          <a:ln w="12700">
            <a:miter lim="400000"/>
          </a:ln>
        </p:spPr>
      </p:pic>
      <p:sp>
        <p:nvSpPr>
          <p:cNvPr id="425" name="Rectángulo redondeado"/>
          <p:cNvSpPr/>
          <p:nvPr/>
        </p:nvSpPr>
        <p:spPr>
          <a:xfrm>
            <a:off x="2590032" y="1623422"/>
            <a:ext cx="5367686" cy="3135386"/>
          </a:xfrm>
          <a:prstGeom prst="roundRect">
            <a:avLst>
              <a:gd name="adj" fmla="val 10856"/>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426" name="CuadroTexto 10"/>
          <p:cNvSpPr txBox="1"/>
          <p:nvPr/>
        </p:nvSpPr>
        <p:spPr>
          <a:xfrm>
            <a:off x="2960252" y="1940531"/>
            <a:ext cx="3562590" cy="2332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Calibri"/>
                <a:ea typeface="Calibri"/>
                <a:cs typeface="Calibri"/>
                <a:sym typeface="Calibri"/>
              </a:defRPr>
            </a:pPr>
            <a:r>
              <a:t>El Estator del Convertidor, está unido a un Eje Fijo de la Transmisión a través de una Rueda Libre, la cual solo puede girar en el mismo sentido de la Bomba y la Turbina. </a:t>
            </a:r>
          </a:p>
          <a:p>
            <a:pPr>
              <a:defRPr sz="1600">
                <a:latin typeface="Calibri"/>
                <a:ea typeface="Calibri"/>
                <a:cs typeface="Calibri"/>
                <a:sym typeface="Calibri"/>
              </a:defRPr>
            </a:pPr>
            <a:endParaRPr/>
          </a:p>
          <a:p>
            <a:pPr>
              <a:defRPr sz="1600">
                <a:latin typeface="Calibri"/>
                <a:ea typeface="Calibri"/>
                <a:cs typeface="Calibri"/>
                <a:sym typeface="Calibri"/>
              </a:defRPr>
            </a:pPr>
            <a:r>
              <a:t>El Estator No  puede  girar  en  sentido contrario  ya   que  el  giro   es bloqueado por  la Rueda Libre dejando  inmóvil  al  Estator. </a:t>
            </a:r>
          </a:p>
        </p:txBody>
      </p:sp>
      <p:sp>
        <p:nvSpPr>
          <p:cNvPr id="427" name="Triángulo isósceles 13"/>
          <p:cNvSpPr/>
          <p:nvPr/>
        </p:nvSpPr>
        <p:spPr>
          <a:xfrm rot="6806082">
            <a:off x="6911426" y="3106724"/>
            <a:ext cx="333494" cy="788257"/>
          </a:xfrm>
          <a:prstGeom prst="triangle">
            <a:avLst/>
          </a:prstGeom>
          <a:solidFill>
            <a:srgbClr val="EEEEEE"/>
          </a:solidFill>
          <a:ln w="12700">
            <a:miter lim="400000"/>
          </a:ln>
        </p:spPr>
        <p:txBody>
          <a:bodyPr lIns="0" tIns="0" rIns="0" bIns="0" anchor="ctr"/>
          <a:lstStyle/>
          <a:p>
            <a:pPr algn="ctr">
              <a:defRPr>
                <a:solidFill>
                  <a:srgbClr val="FFFFFF"/>
                </a:solidFill>
              </a:defRPr>
            </a:pPr>
            <a:endParaRPr/>
          </a:p>
        </p:txBody>
      </p:sp>
      <p:pic>
        <p:nvPicPr>
          <p:cNvPr id="428" name="Imagen" descr="Imagen"/>
          <p:cNvPicPr>
            <a:picLocks noChangeAspect="1"/>
          </p:cNvPicPr>
          <p:nvPr/>
        </p:nvPicPr>
        <p:blipFill>
          <a:blip r:embed="rId3"/>
          <a:stretch>
            <a:fillRect/>
          </a:stretch>
        </p:blipFill>
        <p:spPr>
          <a:xfrm>
            <a:off x="5493129" y="3014498"/>
            <a:ext cx="3729381" cy="4468763"/>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26</a:t>
            </a:fld>
            <a:endParaRPr lang="es-CL"/>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24"/>
                                        </p:tgtEl>
                                        <p:attrNameLst>
                                          <p:attrName>style.visibility</p:attrName>
                                        </p:attrNameLst>
                                      </p:cBhvr>
                                      <p:to>
                                        <p:strVal val="visible"/>
                                      </p:to>
                                    </p:set>
                                    <p:animEffect transition="in" filter="dissolve">
                                      <p:cBhvr>
                                        <p:cTn id="7"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Rectángulo redondeado"/>
          <p:cNvSpPr/>
          <p:nvPr/>
        </p:nvSpPr>
        <p:spPr>
          <a:xfrm>
            <a:off x="3461568" y="2684207"/>
            <a:ext cx="5773915" cy="3185653"/>
          </a:xfrm>
          <a:prstGeom prst="roundRect">
            <a:avLst>
              <a:gd name="adj" fmla="val 5985"/>
            </a:avLst>
          </a:prstGeom>
          <a:solidFill>
            <a:srgbClr val="EEEEEE"/>
          </a:solidFill>
          <a:ln w="12700">
            <a:miter lim="400000"/>
          </a:ln>
        </p:spPr>
        <p:txBody>
          <a:bodyPr lIns="0" tIns="0" rIns="0" bIns="0" anchor="ctr"/>
          <a:lstStyle/>
          <a:p>
            <a:pPr>
              <a:defRPr>
                <a:solidFill>
                  <a:srgbClr val="2A2A2A"/>
                </a:solidFill>
                <a:latin typeface="Avenir Black"/>
                <a:ea typeface="Avenir Black"/>
                <a:cs typeface="Avenir Black"/>
                <a:sym typeface="Avenir Black"/>
              </a:defRPr>
            </a:pPr>
            <a:endParaRPr/>
          </a:p>
        </p:txBody>
      </p:sp>
      <p:pic>
        <p:nvPicPr>
          <p:cNvPr id="431" name="Picture 4" descr="Picture 4"/>
          <p:cNvPicPr>
            <a:picLocks noChangeAspect="1"/>
          </p:cNvPicPr>
          <p:nvPr/>
        </p:nvPicPr>
        <p:blipFill>
          <a:blip r:embed="rId2"/>
          <a:stretch>
            <a:fillRect/>
          </a:stretch>
        </p:blipFill>
        <p:spPr>
          <a:xfrm>
            <a:off x="627502" y="2372390"/>
            <a:ext cx="2758749" cy="4135907"/>
          </a:xfrm>
          <a:prstGeom prst="rect">
            <a:avLst/>
          </a:prstGeom>
          <a:ln w="12700">
            <a:miter lim="400000"/>
          </a:ln>
        </p:spPr>
      </p:pic>
      <p:sp>
        <p:nvSpPr>
          <p:cNvPr id="432"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CONVERTIDOR DE </a:t>
            </a:r>
            <a:r>
              <a:rPr b="0">
                <a:solidFill>
                  <a:srgbClr val="FF0000"/>
                </a:solidFill>
              </a:rPr>
              <a:t>TORQUE O PAR</a:t>
            </a:r>
          </a:p>
        </p:txBody>
      </p:sp>
      <p:sp>
        <p:nvSpPr>
          <p:cNvPr id="433" name="CuadroTexto 14"/>
          <p:cNvSpPr txBox="1"/>
          <p:nvPr/>
        </p:nvSpPr>
        <p:spPr>
          <a:xfrm>
            <a:off x="3844659" y="2887754"/>
            <a:ext cx="5007733" cy="284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741B47"/>
                </a:solidFill>
                <a:latin typeface="Calibri"/>
                <a:ea typeface="Calibri"/>
                <a:cs typeface="Calibri"/>
                <a:sym typeface="Calibri"/>
              </a:defRPr>
            </a:pPr>
            <a:r>
              <a:t>Cuando el Convertidor funciona, el Aceite enviado por la Bomba choca contra la Turbina devolviéndose contra la Bomba.</a:t>
            </a:r>
          </a:p>
          <a:p>
            <a:pPr>
              <a:defRPr sz="1600" b="1">
                <a:solidFill>
                  <a:srgbClr val="741B47"/>
                </a:solidFill>
                <a:latin typeface="Calibri"/>
                <a:ea typeface="Calibri"/>
                <a:cs typeface="Calibri"/>
                <a:sym typeface="Calibri"/>
              </a:defRPr>
            </a:pPr>
            <a:r>
              <a:t> </a:t>
            </a:r>
          </a:p>
          <a:p>
            <a:pPr>
              <a:defRPr sz="1600" b="1">
                <a:solidFill>
                  <a:srgbClr val="741B47"/>
                </a:solidFill>
                <a:latin typeface="Calibri"/>
                <a:ea typeface="Calibri"/>
                <a:cs typeface="Calibri"/>
                <a:sym typeface="Calibri"/>
              </a:defRPr>
            </a:pPr>
            <a:r>
              <a:t>En ese instante actúa el Estator, ya que el flujo de Aceite choca contra él, permitiendo  que  el  Aceite  cambie de  sentido  y  regrese  a  la  bomba  en el sentido adecuado, mejorando la eficiencia del Convertidor.</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El Estator absorbe el golpe de “Retroceso” que tiende a   provocar el Aceite.</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27</a:t>
            </a:fld>
            <a:endParaRPr lang="es-CL"/>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CONVERTIDOR DE </a:t>
            </a:r>
            <a:r>
              <a:rPr b="0">
                <a:solidFill>
                  <a:srgbClr val="FF0000"/>
                </a:solidFill>
              </a:rPr>
              <a:t>TORQUE O PAR</a:t>
            </a:r>
          </a:p>
        </p:txBody>
      </p:sp>
      <p:pic>
        <p:nvPicPr>
          <p:cNvPr id="436" name="Picture 4" descr="Picture 4"/>
          <p:cNvPicPr>
            <a:picLocks noChangeAspect="1"/>
          </p:cNvPicPr>
          <p:nvPr/>
        </p:nvPicPr>
        <p:blipFill>
          <a:blip r:embed="rId2"/>
          <a:stretch>
            <a:fillRect/>
          </a:stretch>
        </p:blipFill>
        <p:spPr>
          <a:xfrm>
            <a:off x="6416311" y="2450568"/>
            <a:ext cx="2626977" cy="4060971"/>
          </a:xfrm>
          <a:prstGeom prst="rect">
            <a:avLst/>
          </a:prstGeom>
          <a:ln w="12700">
            <a:miter lim="400000"/>
          </a:ln>
        </p:spPr>
      </p:pic>
      <p:sp>
        <p:nvSpPr>
          <p:cNvPr id="437" name="Rectángulo redondeado"/>
          <p:cNvSpPr/>
          <p:nvPr/>
        </p:nvSpPr>
        <p:spPr>
          <a:xfrm>
            <a:off x="382497" y="2723536"/>
            <a:ext cx="5773915" cy="3185653"/>
          </a:xfrm>
          <a:prstGeom prst="roundRect">
            <a:avLst>
              <a:gd name="adj" fmla="val 5985"/>
            </a:avLst>
          </a:prstGeom>
          <a:solidFill>
            <a:srgbClr val="EEEEEE"/>
          </a:solidFill>
          <a:ln w="12700">
            <a:miter lim="400000"/>
          </a:ln>
        </p:spPr>
        <p:txBody>
          <a:bodyPr lIns="0" tIns="0" rIns="0" bIns="0" anchor="ctr"/>
          <a:lstStyle/>
          <a:p>
            <a:pPr>
              <a:defRPr>
                <a:solidFill>
                  <a:srgbClr val="2A2A2A"/>
                </a:solidFill>
                <a:latin typeface="Avenir Black"/>
                <a:ea typeface="Avenir Black"/>
                <a:cs typeface="Avenir Black"/>
                <a:sym typeface="Avenir Black"/>
              </a:defRPr>
            </a:pPr>
            <a:endParaRPr/>
          </a:p>
        </p:txBody>
      </p:sp>
      <p:sp>
        <p:nvSpPr>
          <p:cNvPr id="438" name="CuadroTexto 7"/>
          <p:cNvSpPr txBox="1"/>
          <p:nvPr/>
        </p:nvSpPr>
        <p:spPr>
          <a:xfrm>
            <a:off x="765588" y="3039088"/>
            <a:ext cx="5007732" cy="2586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741B47"/>
                </a:solidFill>
                <a:latin typeface="Calibri"/>
                <a:ea typeface="Calibri"/>
                <a:cs typeface="Calibri"/>
                <a:sym typeface="Calibri"/>
              </a:defRPr>
            </a:pPr>
            <a:r>
              <a:t>La importancia del Estator disminuye a medida que aumenta a Velocidad de giro de la Turbina. </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Pero a partir de cierta cantidad de R.P.M., la corriente de Aceite choca con el dorso de las aletas del Estator. Si las aletas del Estator fueran fijas perturbarían el flujo de Aceite. </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Como el Estator posee una Rueda Libre es arrastrado en  el mismo sentido de giro de la Bomba y la Turbina.</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28</a:t>
            </a:fld>
            <a:endParaRPr lang="es-CL"/>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icture 1" descr="Picture 1"/>
          <p:cNvPicPr>
            <a:picLocks noChangeAspect="1"/>
          </p:cNvPicPr>
          <p:nvPr/>
        </p:nvPicPr>
        <p:blipFill>
          <a:blip r:embed="rId2"/>
          <a:stretch>
            <a:fillRect/>
          </a:stretch>
        </p:blipFill>
        <p:spPr>
          <a:xfrm>
            <a:off x="1816341" y="1851679"/>
            <a:ext cx="5734833" cy="3180227"/>
          </a:xfrm>
          <a:prstGeom prst="rect">
            <a:avLst/>
          </a:prstGeom>
          <a:ln w="12700">
            <a:miter lim="400000"/>
          </a:ln>
        </p:spPr>
      </p:pic>
      <p:sp>
        <p:nvSpPr>
          <p:cNvPr id="441" name="Círculo"/>
          <p:cNvSpPr/>
          <p:nvPr/>
        </p:nvSpPr>
        <p:spPr>
          <a:xfrm>
            <a:off x="6230316" y="3995770"/>
            <a:ext cx="2936682" cy="2936679"/>
          </a:xfrm>
          <a:prstGeom prst="ellipse">
            <a:avLst/>
          </a:prstGeom>
          <a:solidFill>
            <a:srgbClr val="DFD3D8"/>
          </a:solidFill>
          <a:ln w="12700">
            <a:solidFill>
              <a:srgbClr val="DFD3D8"/>
            </a:solidFill>
            <a:miter lim="400000"/>
          </a:ln>
        </p:spPr>
        <p:txBody>
          <a:bodyPr lIns="0" tIns="0" rIns="0" bIns="0"/>
          <a:lstStyle/>
          <a:p>
            <a:pPr algn="ctr">
              <a:defRPr>
                <a:solidFill>
                  <a:srgbClr val="FFFFFF"/>
                </a:solidFill>
                <a:latin typeface="+mj-lt"/>
                <a:ea typeface="+mj-ea"/>
                <a:cs typeface="+mj-cs"/>
                <a:sym typeface="Arial"/>
              </a:defRPr>
            </a:pPr>
            <a:endParaRPr/>
          </a:p>
        </p:txBody>
      </p:sp>
      <p:sp>
        <p:nvSpPr>
          <p:cNvPr id="442" name="Rectángulo redondeado"/>
          <p:cNvSpPr/>
          <p:nvPr/>
        </p:nvSpPr>
        <p:spPr>
          <a:xfrm>
            <a:off x="541965" y="5216761"/>
            <a:ext cx="7156693" cy="1530830"/>
          </a:xfrm>
          <a:prstGeom prst="roundRect">
            <a:avLst>
              <a:gd name="adj" fmla="val 12689"/>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43" name="Círculo"/>
          <p:cNvSpPr/>
          <p:nvPr/>
        </p:nvSpPr>
        <p:spPr>
          <a:xfrm>
            <a:off x="6352599" y="4118052"/>
            <a:ext cx="2692115" cy="2692113"/>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444"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BOMBA DE ACEITE  </a:t>
            </a:r>
            <a:r>
              <a:rPr b="0">
                <a:solidFill>
                  <a:srgbClr val="FF0000"/>
                </a:solidFill>
              </a:rPr>
              <a:t>DEL CONVERTIDOR</a:t>
            </a:r>
          </a:p>
        </p:txBody>
      </p:sp>
      <p:pic>
        <p:nvPicPr>
          <p:cNvPr id="445" name="Picture 1" descr="Picture 1"/>
          <p:cNvPicPr>
            <a:picLocks noChangeAspect="1"/>
          </p:cNvPicPr>
          <p:nvPr/>
        </p:nvPicPr>
        <p:blipFill>
          <a:blip r:embed="rId3"/>
          <a:srcRect b="1"/>
          <a:stretch>
            <a:fillRect/>
          </a:stretch>
        </p:blipFill>
        <p:spPr>
          <a:xfrm>
            <a:off x="6474883" y="4247865"/>
            <a:ext cx="2447529" cy="2432448"/>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7"/>
                  <a:pt x="0" y="10802"/>
                </a:cubicBezTo>
                <a:cubicBezTo>
                  <a:pt x="0" y="16767"/>
                  <a:pt x="4837" y="21600"/>
                  <a:pt x="10802" y="21600"/>
                </a:cubicBezTo>
                <a:cubicBezTo>
                  <a:pt x="16766" y="21600"/>
                  <a:pt x="21600" y="16767"/>
                  <a:pt x="21600" y="10802"/>
                </a:cubicBezTo>
                <a:cubicBezTo>
                  <a:pt x="21600" y="4837"/>
                  <a:pt x="16766" y="0"/>
                  <a:pt x="10802" y="0"/>
                </a:cubicBezTo>
                <a:close/>
              </a:path>
            </a:pathLst>
          </a:custGeom>
          <a:ln w="12700">
            <a:miter lim="400000"/>
          </a:ln>
        </p:spPr>
      </p:pic>
      <p:sp>
        <p:nvSpPr>
          <p:cNvPr id="446" name="CuadroTexto 11"/>
          <p:cNvSpPr txBox="1"/>
          <p:nvPr/>
        </p:nvSpPr>
        <p:spPr>
          <a:xfrm>
            <a:off x="669822" y="5374606"/>
            <a:ext cx="5200038" cy="106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Está conectada directamente a la carcasa del convertidor,  y a su vez la carcaza  está conectado directamente al cigüeñal del motor, a través del Plato Flexible, es decir, gira a la velocidad del cigüeñal. </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29</a:t>
            </a:fld>
            <a:endParaRPr lang="es-CL"/>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Google Shape;25;p27"/>
          <p:cNvSpPr txBox="1">
            <a:spLocks noGrp="1"/>
          </p:cNvSpPr>
          <p:nvPr>
            <p:ph type="sldNum" sz="quarter" idx="4294967295"/>
          </p:nvPr>
        </p:nvSpPr>
        <p:spPr>
          <a:xfrm>
            <a:off x="442488" y="6881800"/>
            <a:ext cx="266352"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3</a:t>
            </a:fld>
            <a:endParaRPr/>
          </a:p>
        </p:txBody>
      </p:sp>
      <p:sp>
        <p:nvSpPr>
          <p:cNvPr id="173" name="Google Shape;35;p28"/>
          <p:cNvSpPr/>
          <p:nvPr/>
        </p:nvSpPr>
        <p:spPr>
          <a:xfrm rot="10800000" flipH="1">
            <a:off x="181647" y="822023"/>
            <a:ext cx="9356705"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0" tIns="0" rIns="0" bIns="0" anchor="ctr"/>
          <a:lstStyle/>
          <a:p>
            <a:pPr>
              <a:defRPr>
                <a:latin typeface="+mj-lt"/>
                <a:ea typeface="+mj-ea"/>
                <a:cs typeface="+mj-cs"/>
                <a:sym typeface="Arial"/>
              </a:defRPr>
            </a:pPr>
            <a:endParaRPr/>
          </a:p>
        </p:txBody>
      </p:sp>
      <p:grpSp>
        <p:nvGrpSpPr>
          <p:cNvPr id="176" name="Google Shape;101;p3"/>
          <p:cNvGrpSpPr/>
          <p:nvPr/>
        </p:nvGrpSpPr>
        <p:grpSpPr>
          <a:xfrm>
            <a:off x="481780" y="1887793"/>
            <a:ext cx="4090223" cy="3116831"/>
            <a:chOff x="0" y="-1"/>
            <a:chExt cx="4090221" cy="3116830"/>
          </a:xfrm>
        </p:grpSpPr>
        <p:sp>
          <p:nvSpPr>
            <p:cNvPr id="174" name="Rectángulo redondeado"/>
            <p:cNvSpPr/>
            <p:nvPr/>
          </p:nvSpPr>
          <p:spPr>
            <a:xfrm>
              <a:off x="-1" y="-2"/>
              <a:ext cx="4090223" cy="3116832"/>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75" name="Texto"/>
            <p:cNvSpPr txBox="1"/>
            <p:nvPr/>
          </p:nvSpPr>
          <p:spPr>
            <a:xfrm>
              <a:off x="76863" y="1368295"/>
              <a:ext cx="3936495" cy="380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178" name="Imagen 21" descr="Imagen 21"/>
          <p:cNvPicPr>
            <a:picLocks noChangeAspect="1"/>
          </p:cNvPicPr>
          <p:nvPr/>
        </p:nvPicPr>
        <p:blipFill>
          <a:blip r:embed="rId2"/>
          <a:stretch>
            <a:fillRect/>
          </a:stretch>
        </p:blipFill>
        <p:spPr>
          <a:xfrm>
            <a:off x="375973" y="1796207"/>
            <a:ext cx="719665" cy="686193"/>
          </a:xfrm>
          <a:prstGeom prst="rect">
            <a:avLst/>
          </a:prstGeom>
          <a:ln w="12700">
            <a:miter lim="400000"/>
          </a:ln>
        </p:spPr>
      </p:pic>
      <p:sp>
        <p:nvSpPr>
          <p:cNvPr id="179" name="Google Shape;95;p3"/>
          <p:cNvSpPr txBox="1"/>
          <p:nvPr/>
        </p:nvSpPr>
        <p:spPr>
          <a:xfrm>
            <a:off x="375975" y="1265365"/>
            <a:ext cx="4864619"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180"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11" name="Google Shape;99;p3"/>
          <p:cNvSpPr txBox="1"/>
          <p:nvPr/>
        </p:nvSpPr>
        <p:spPr>
          <a:xfrm>
            <a:off x="1172501" y="2439788"/>
            <a:ext cx="2793101" cy="2154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nchor="ctr">
            <a:spAutoFit/>
          </a:bodyPr>
          <a:lstStyle>
            <a:lvl1pPr>
              <a:defRPr sz="1600">
                <a:latin typeface="Calibri"/>
                <a:ea typeface="Calibri"/>
                <a:cs typeface="Calibri"/>
                <a:sym typeface="Calibri"/>
              </a:defRPr>
            </a:lvl1pPr>
          </a:lstStyle>
          <a:p>
            <a:r>
              <a:rPr lang="es-CL" dirty="0"/>
              <a:t>Realizar mantenimiento básico de diversos sistemas de vehículos automotrices livianos, semipesados y pesados, de acuerdo a las pautas de mantenimiento del fabricante, de inspección y diagnóstico de fallas.</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Rectángulo redondeado"/>
          <p:cNvSpPr/>
          <p:nvPr/>
        </p:nvSpPr>
        <p:spPr>
          <a:xfrm>
            <a:off x="2973546" y="2516747"/>
            <a:ext cx="3951545" cy="1530830"/>
          </a:xfrm>
          <a:prstGeom prst="roundRect">
            <a:avLst>
              <a:gd name="adj" fmla="val 12689"/>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49" name="Círculo"/>
          <p:cNvSpPr/>
          <p:nvPr/>
        </p:nvSpPr>
        <p:spPr>
          <a:xfrm>
            <a:off x="5369026" y="3478231"/>
            <a:ext cx="3502130" cy="3502128"/>
          </a:xfrm>
          <a:prstGeom prst="ellipse">
            <a:avLst/>
          </a:prstGeom>
          <a:solidFill>
            <a:srgbClr val="DFD3D8"/>
          </a:solidFill>
          <a:ln w="12700">
            <a:solidFill>
              <a:srgbClr val="DFD3D8"/>
            </a:solidFill>
            <a:miter lim="400000"/>
          </a:ln>
        </p:spPr>
        <p:txBody>
          <a:bodyPr lIns="0" tIns="0" rIns="0" bIns="0"/>
          <a:lstStyle/>
          <a:p>
            <a:pPr algn="ctr">
              <a:defRPr>
                <a:solidFill>
                  <a:srgbClr val="FFFFFF"/>
                </a:solidFill>
                <a:latin typeface="+mj-lt"/>
                <a:ea typeface="+mj-ea"/>
                <a:cs typeface="+mj-cs"/>
                <a:sym typeface="Arial"/>
              </a:defRPr>
            </a:pPr>
            <a:endParaRPr/>
          </a:p>
        </p:txBody>
      </p:sp>
      <p:sp>
        <p:nvSpPr>
          <p:cNvPr id="450"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PLATO </a:t>
            </a:r>
            <a:r>
              <a:rPr b="0">
                <a:solidFill>
                  <a:srgbClr val="FF0000"/>
                </a:solidFill>
              </a:rPr>
              <a:t>FLEXIBLE</a:t>
            </a:r>
          </a:p>
        </p:txBody>
      </p:sp>
      <p:pic>
        <p:nvPicPr>
          <p:cNvPr id="451" name="Picture 2" descr="Picture 2"/>
          <p:cNvPicPr>
            <a:picLocks noChangeAspect="1"/>
          </p:cNvPicPr>
          <p:nvPr/>
        </p:nvPicPr>
        <p:blipFill>
          <a:blip r:embed="rId2"/>
          <a:srcRect l="10649" r="10644"/>
          <a:stretch>
            <a:fillRect/>
          </a:stretch>
        </p:blipFill>
        <p:spPr>
          <a:xfrm>
            <a:off x="5635074" y="3744278"/>
            <a:ext cx="2970214" cy="297003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452" name="CuadroTexto 17"/>
          <p:cNvSpPr txBox="1"/>
          <p:nvPr/>
        </p:nvSpPr>
        <p:spPr>
          <a:xfrm>
            <a:off x="3502373" y="2750865"/>
            <a:ext cx="3122530" cy="106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Calibri"/>
                <a:ea typeface="Calibri"/>
                <a:cs typeface="Calibri"/>
                <a:sym typeface="Calibri"/>
              </a:defRPr>
            </a:pPr>
            <a:r>
              <a:t>Reemplaza al volante de Inercia de las Transmisiones Mecánicas. </a:t>
            </a:r>
          </a:p>
          <a:p>
            <a:pPr>
              <a:defRPr sz="1600">
                <a:latin typeface="Calibri"/>
                <a:ea typeface="Calibri"/>
                <a:cs typeface="Calibri"/>
                <a:sym typeface="Calibri"/>
              </a:defRPr>
            </a:pPr>
            <a:r>
              <a:t>Su función es unir el Cigüeñal con el Convertidor de Torque.</a:t>
            </a:r>
          </a:p>
        </p:txBody>
      </p:sp>
      <p:pic>
        <p:nvPicPr>
          <p:cNvPr id="453" name="Imagen" descr="Imagen"/>
          <p:cNvPicPr>
            <a:picLocks noChangeAspect="1"/>
          </p:cNvPicPr>
          <p:nvPr/>
        </p:nvPicPr>
        <p:blipFill>
          <a:blip r:embed="rId3"/>
          <a:stretch>
            <a:fillRect/>
          </a:stretch>
        </p:blipFill>
        <p:spPr>
          <a:xfrm>
            <a:off x="-201203" y="2510386"/>
            <a:ext cx="3951546" cy="4204106"/>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30</a:t>
            </a:fld>
            <a:endParaRPr lang="es-CL"/>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ángulo redondeado"/>
          <p:cNvSpPr/>
          <p:nvPr/>
        </p:nvSpPr>
        <p:spPr>
          <a:xfrm>
            <a:off x="733432" y="3086355"/>
            <a:ext cx="4204003" cy="2316541"/>
          </a:xfrm>
          <a:prstGeom prst="roundRect">
            <a:avLst>
              <a:gd name="adj" fmla="val 13977"/>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56"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TURBINA DEL CONVERTIDOR </a:t>
            </a:r>
            <a:r>
              <a:rPr b="0">
                <a:solidFill>
                  <a:srgbClr val="FF0000"/>
                </a:solidFill>
              </a:rPr>
              <a:t>DE TORQUE O PAR</a:t>
            </a:r>
          </a:p>
        </p:txBody>
      </p:sp>
      <p:sp>
        <p:nvSpPr>
          <p:cNvPr id="457" name="Círculo"/>
          <p:cNvSpPr/>
          <p:nvPr/>
        </p:nvSpPr>
        <p:spPr>
          <a:xfrm>
            <a:off x="4271328" y="2776286"/>
            <a:ext cx="2936681" cy="2936680"/>
          </a:xfrm>
          <a:prstGeom prst="ellipse">
            <a:avLst/>
          </a:prstGeom>
          <a:solidFill>
            <a:srgbClr val="DFD3D8"/>
          </a:solidFill>
          <a:ln w="12700">
            <a:solidFill>
              <a:srgbClr val="DFD3D8"/>
            </a:solidFill>
            <a:miter lim="400000"/>
          </a:ln>
        </p:spPr>
        <p:txBody>
          <a:bodyPr lIns="0" tIns="0" rIns="0" bIns="0"/>
          <a:lstStyle/>
          <a:p>
            <a:pPr algn="ctr">
              <a:defRPr>
                <a:solidFill>
                  <a:srgbClr val="FFFFFF"/>
                </a:solidFill>
                <a:latin typeface="+mj-lt"/>
                <a:ea typeface="+mj-ea"/>
                <a:cs typeface="+mj-cs"/>
                <a:sym typeface="Arial"/>
              </a:defRPr>
            </a:pPr>
            <a:endParaRPr/>
          </a:p>
        </p:txBody>
      </p:sp>
      <p:sp>
        <p:nvSpPr>
          <p:cNvPr id="458" name="Círculo"/>
          <p:cNvSpPr/>
          <p:nvPr/>
        </p:nvSpPr>
        <p:spPr>
          <a:xfrm>
            <a:off x="4393610" y="2898569"/>
            <a:ext cx="2692115" cy="2692114"/>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pic>
        <p:nvPicPr>
          <p:cNvPr id="459" name="Picture 1" descr="Picture 1"/>
          <p:cNvPicPr>
            <a:picLocks noChangeAspect="1"/>
          </p:cNvPicPr>
          <p:nvPr/>
        </p:nvPicPr>
        <p:blipFill>
          <a:blip r:embed="rId2"/>
          <a:stretch>
            <a:fillRect/>
          </a:stretch>
        </p:blipFill>
        <p:spPr>
          <a:xfrm>
            <a:off x="4486190" y="3017981"/>
            <a:ext cx="2506957" cy="2453291"/>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6"/>
                  <a:pt x="0" y="10800"/>
                </a:cubicBezTo>
                <a:cubicBezTo>
                  <a:pt x="0" y="16764"/>
                  <a:pt x="4834" y="21600"/>
                  <a:pt x="10798" y="21600"/>
                </a:cubicBezTo>
                <a:cubicBezTo>
                  <a:pt x="16763" y="21600"/>
                  <a:pt x="21600" y="16764"/>
                  <a:pt x="21600" y="10800"/>
                </a:cubicBezTo>
                <a:cubicBezTo>
                  <a:pt x="21600" y="4836"/>
                  <a:pt x="16763" y="0"/>
                  <a:pt x="10798" y="0"/>
                </a:cubicBezTo>
                <a:close/>
              </a:path>
            </a:pathLst>
          </a:custGeom>
          <a:ln w="12700">
            <a:miter lim="400000"/>
          </a:ln>
        </p:spPr>
      </p:pic>
      <p:sp>
        <p:nvSpPr>
          <p:cNvPr id="460" name="CuadroTexto 21"/>
          <p:cNvSpPr txBox="1"/>
          <p:nvPr/>
        </p:nvSpPr>
        <p:spPr>
          <a:xfrm>
            <a:off x="1148798" y="3627625"/>
            <a:ext cx="3122530" cy="1316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Está dentro de la carcasa, pero conectada al Eje de la Transmisión, pasando el movimiento de la bomba o impulsor hacia el interior de la Transmisión. </a:t>
            </a:r>
          </a:p>
        </p:txBody>
      </p:sp>
      <p:pic>
        <p:nvPicPr>
          <p:cNvPr id="461" name="Imagen" descr="Imagen"/>
          <p:cNvPicPr>
            <a:picLocks noChangeAspect="1"/>
          </p:cNvPicPr>
          <p:nvPr/>
        </p:nvPicPr>
        <p:blipFill>
          <a:blip r:embed="rId3"/>
          <a:stretch>
            <a:fillRect/>
          </a:stretch>
        </p:blipFill>
        <p:spPr>
          <a:xfrm>
            <a:off x="7098245" y="3615318"/>
            <a:ext cx="2649411" cy="4296564"/>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31</a:t>
            </a:fld>
            <a:endParaRPr lang="es-CL"/>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Rectángulo redondeado"/>
          <p:cNvSpPr/>
          <p:nvPr/>
        </p:nvSpPr>
        <p:spPr>
          <a:xfrm>
            <a:off x="1858278" y="3055638"/>
            <a:ext cx="7233364" cy="2625637"/>
          </a:xfrm>
          <a:prstGeom prst="roundRect">
            <a:avLst>
              <a:gd name="adj" fmla="val 14217"/>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64" name="Círculo"/>
          <p:cNvSpPr/>
          <p:nvPr/>
        </p:nvSpPr>
        <p:spPr>
          <a:xfrm>
            <a:off x="202239" y="2345423"/>
            <a:ext cx="4046066" cy="4046066"/>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465"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FLUJO DE</a:t>
            </a:r>
            <a:r>
              <a:rPr b="0">
                <a:solidFill>
                  <a:srgbClr val="FF0000"/>
                </a:solidFill>
              </a:rPr>
              <a:t> VÓRTICE</a:t>
            </a:r>
          </a:p>
        </p:txBody>
      </p:sp>
      <p:pic>
        <p:nvPicPr>
          <p:cNvPr id="466" name="Picture 2" descr="Picture 2"/>
          <p:cNvPicPr>
            <a:picLocks noChangeAspect="1"/>
          </p:cNvPicPr>
          <p:nvPr/>
        </p:nvPicPr>
        <p:blipFill>
          <a:blip r:embed="rId2"/>
          <a:stretch>
            <a:fillRect/>
          </a:stretch>
        </p:blipFill>
        <p:spPr>
          <a:xfrm>
            <a:off x="901849" y="2769308"/>
            <a:ext cx="2440958" cy="3198296"/>
          </a:xfrm>
          <a:prstGeom prst="rect">
            <a:avLst/>
          </a:prstGeom>
          <a:ln w="12700">
            <a:miter lim="400000"/>
          </a:ln>
        </p:spPr>
      </p:pic>
      <p:sp>
        <p:nvSpPr>
          <p:cNvPr id="467" name="CuadroTexto 12"/>
          <p:cNvSpPr txBox="1"/>
          <p:nvPr/>
        </p:nvSpPr>
        <p:spPr>
          <a:xfrm>
            <a:off x="4431202" y="3407760"/>
            <a:ext cx="4441443" cy="1921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15000"/>
              </a:lnSpc>
              <a:defRPr sz="1600">
                <a:solidFill>
                  <a:srgbClr val="741B47"/>
                </a:solidFill>
                <a:latin typeface="Calibri"/>
                <a:ea typeface="Calibri"/>
                <a:cs typeface="Calibri"/>
                <a:sym typeface="Calibri"/>
              </a:defRPr>
            </a:pPr>
            <a:r>
              <a:t>Es la trayectoria que describe la partícula de aceite en forma de círculo y va desde los álabes de la bomba hasta los álabes de la turbina, cumpliendo un movimiento cíclico. </a:t>
            </a:r>
          </a:p>
          <a:p>
            <a:pPr>
              <a:lnSpc>
                <a:spcPct val="115000"/>
              </a:lnSpc>
              <a:defRPr sz="1600">
                <a:solidFill>
                  <a:srgbClr val="741B47"/>
                </a:solidFill>
                <a:latin typeface="Calibri"/>
                <a:ea typeface="Calibri"/>
                <a:cs typeface="Calibri"/>
                <a:sym typeface="Calibri"/>
              </a:defRPr>
            </a:pPr>
            <a:endParaRPr/>
          </a:p>
          <a:p>
            <a:pPr>
              <a:lnSpc>
                <a:spcPct val="115000"/>
              </a:lnSpc>
              <a:defRPr sz="1600">
                <a:solidFill>
                  <a:srgbClr val="741B47"/>
                </a:solidFill>
                <a:latin typeface="Calibri"/>
                <a:ea typeface="Calibri"/>
                <a:cs typeface="Calibri"/>
                <a:sym typeface="Calibri"/>
              </a:defRPr>
            </a:pPr>
            <a:r>
              <a:t>Vortex o vórtice es un flujo turbulento en rotación espiral con trayectorias de corriente cerradas. </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32</a:t>
            </a:fld>
            <a:endParaRPr lang="es-CL"/>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ectángulo redondeado"/>
          <p:cNvSpPr/>
          <p:nvPr/>
        </p:nvSpPr>
        <p:spPr>
          <a:xfrm>
            <a:off x="635185" y="5022903"/>
            <a:ext cx="7002429" cy="1340896"/>
          </a:xfrm>
          <a:prstGeom prst="roundRect">
            <a:avLst>
              <a:gd name="adj" fmla="val 19112"/>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70" name="Rectángulo redondeado"/>
          <p:cNvSpPr/>
          <p:nvPr/>
        </p:nvSpPr>
        <p:spPr>
          <a:xfrm>
            <a:off x="2275106" y="2770370"/>
            <a:ext cx="7002428" cy="1340896"/>
          </a:xfrm>
          <a:prstGeom prst="roundRect">
            <a:avLst>
              <a:gd name="adj" fmla="val 19112"/>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471"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TORBELLINO </a:t>
            </a:r>
            <a:r>
              <a:rPr b="0">
                <a:solidFill>
                  <a:srgbClr val="FF0000"/>
                </a:solidFill>
              </a:rPr>
              <a:t>TÓRICO</a:t>
            </a:r>
          </a:p>
        </p:txBody>
      </p:sp>
      <p:pic>
        <p:nvPicPr>
          <p:cNvPr id="472" name="Marcador de contenido 3" descr="Marcador de contenido 3"/>
          <p:cNvPicPr>
            <a:picLocks noChangeAspect="1"/>
          </p:cNvPicPr>
          <p:nvPr/>
        </p:nvPicPr>
        <p:blipFill>
          <a:blip r:embed="rId2"/>
          <a:srcRect t="12984" b="12984"/>
          <a:stretch>
            <a:fillRect/>
          </a:stretch>
        </p:blipFill>
        <p:spPr>
          <a:xfrm>
            <a:off x="794423" y="2596490"/>
            <a:ext cx="2967621" cy="1759241"/>
          </a:xfrm>
          <a:prstGeom prst="rect">
            <a:avLst/>
          </a:prstGeom>
          <a:ln w="12700">
            <a:solidFill>
              <a:srgbClr val="000000"/>
            </a:solidFill>
          </a:ln>
        </p:spPr>
      </p:pic>
      <p:pic>
        <p:nvPicPr>
          <p:cNvPr id="473" name="Marcador de contenido 3" descr="Marcador de contenido 3"/>
          <p:cNvPicPr>
            <a:picLocks noChangeAspect="1"/>
          </p:cNvPicPr>
          <p:nvPr/>
        </p:nvPicPr>
        <p:blipFill>
          <a:blip r:embed="rId3"/>
          <a:srcRect t="12984" b="12984"/>
          <a:stretch>
            <a:fillRect/>
          </a:stretch>
        </p:blipFill>
        <p:spPr>
          <a:xfrm>
            <a:off x="5749880" y="4818836"/>
            <a:ext cx="2967623" cy="1749111"/>
          </a:xfrm>
          <a:prstGeom prst="rect">
            <a:avLst/>
          </a:prstGeom>
          <a:ln w="12700">
            <a:solidFill>
              <a:srgbClr val="000000"/>
            </a:solidFill>
          </a:ln>
        </p:spPr>
      </p:pic>
      <p:sp>
        <p:nvSpPr>
          <p:cNvPr id="474" name="CuadroTexto 8"/>
          <p:cNvSpPr txBox="1"/>
          <p:nvPr/>
        </p:nvSpPr>
        <p:spPr>
          <a:xfrm>
            <a:off x="4063943" y="3071867"/>
            <a:ext cx="4857135" cy="80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Es la trayectoria final que describe la partícula de aceite, es el resultado de los dos flujos (vórtice y giratorio) que describe una especie de espiral.</a:t>
            </a:r>
          </a:p>
        </p:txBody>
      </p:sp>
      <p:sp>
        <p:nvSpPr>
          <p:cNvPr id="475" name="CuadroTexto 9"/>
          <p:cNvSpPr txBox="1"/>
          <p:nvPr/>
        </p:nvSpPr>
        <p:spPr>
          <a:xfrm>
            <a:off x="1029723" y="5303401"/>
            <a:ext cx="4213908"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Este torbellino tórico varía la distancia entre espira y espira según la condición en que se encuentre el embrague hidráulico.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33</a:t>
            </a:fld>
            <a:endParaRPr lang="es-CL"/>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ángulo redondeado"/>
          <p:cNvSpPr/>
          <p:nvPr/>
        </p:nvSpPr>
        <p:spPr>
          <a:xfrm>
            <a:off x="273758" y="3661731"/>
            <a:ext cx="7083662" cy="1340896"/>
          </a:xfrm>
          <a:prstGeom prst="roundRect">
            <a:avLst>
              <a:gd name="adj" fmla="val 19112"/>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478" name="Rectángulo redondeado"/>
          <p:cNvSpPr/>
          <p:nvPr/>
        </p:nvSpPr>
        <p:spPr>
          <a:xfrm>
            <a:off x="289452" y="2226808"/>
            <a:ext cx="7719682" cy="1340896"/>
          </a:xfrm>
          <a:prstGeom prst="roundRect">
            <a:avLst>
              <a:gd name="adj" fmla="val 19112"/>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79" name="Rectángulo redondeado"/>
          <p:cNvSpPr/>
          <p:nvPr/>
        </p:nvSpPr>
        <p:spPr>
          <a:xfrm>
            <a:off x="315054" y="5074646"/>
            <a:ext cx="7566270" cy="1340896"/>
          </a:xfrm>
          <a:prstGeom prst="roundRect">
            <a:avLst>
              <a:gd name="adj" fmla="val 19112"/>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480" name="Círculo"/>
          <p:cNvSpPr/>
          <p:nvPr/>
        </p:nvSpPr>
        <p:spPr>
          <a:xfrm>
            <a:off x="6747999" y="2818996"/>
            <a:ext cx="3026365" cy="3026365"/>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481"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SISTEMA LOCK-UP O </a:t>
            </a:r>
            <a:r>
              <a:rPr b="0">
                <a:solidFill>
                  <a:srgbClr val="FF0000"/>
                </a:solidFill>
              </a:rPr>
              <a:t>BLOQUEO DEL CONVERTIDOR</a:t>
            </a:r>
          </a:p>
        </p:txBody>
      </p:sp>
      <p:sp>
        <p:nvSpPr>
          <p:cNvPr id="482" name="Nunca drenar o botar los líquidos que contiene. Estos son altamente tóxicos y corrosivos, hacerlo es un riesgo potencial para quien la manipula y el medio ambiente.…"/>
          <p:cNvSpPr txBox="1"/>
          <p:nvPr/>
        </p:nvSpPr>
        <p:spPr>
          <a:xfrm>
            <a:off x="712078" y="2510405"/>
            <a:ext cx="5790854"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Cuando se alcanza la fase de acoplamiento, es decir, cuando la relación del par motor es 1:1, el convertidor trabaja con pérdidas relativamente elevadas.</a:t>
            </a:r>
          </a:p>
        </p:txBody>
      </p:sp>
      <p:sp>
        <p:nvSpPr>
          <p:cNvPr id="483" name="Nunca drenar o botar los líquidos que contiene. Estos son altamente tóxicos y corrosivos, hacerlo es un riesgo potencial para quien la manipula y el medio ambiente.…"/>
          <p:cNvSpPr txBox="1"/>
          <p:nvPr/>
        </p:nvSpPr>
        <p:spPr>
          <a:xfrm>
            <a:off x="650764" y="4060000"/>
            <a:ext cx="6115317" cy="494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El rendimiento es, por regla general, de un 85%; en motores de gran potencia y altas RPM, incluso llega a ser de un 97%.</a:t>
            </a:r>
          </a:p>
        </p:txBody>
      </p:sp>
      <p:sp>
        <p:nvSpPr>
          <p:cNvPr id="484" name="Nunca drenar o botar los líquidos que contiene. Estos son altamente tóxicos y corrosivos, hacerlo es un riesgo potencial para quien la manipula y el medio ambiente.…"/>
          <p:cNvSpPr txBox="1"/>
          <p:nvPr/>
        </p:nvSpPr>
        <p:spPr>
          <a:xfrm>
            <a:off x="637040" y="5466925"/>
            <a:ext cx="5335124"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Pero la transmisión de fuerza siempre se necesita con una diferencia de un dos a tres % de resbalamiento, de lo contrario se anula la corriente de aceite</a:t>
            </a:r>
          </a:p>
        </p:txBody>
      </p:sp>
      <p:pic>
        <p:nvPicPr>
          <p:cNvPr id="485" name="Imagen" descr="Imagen"/>
          <p:cNvPicPr>
            <a:picLocks noChangeAspect="1"/>
          </p:cNvPicPr>
          <p:nvPr/>
        </p:nvPicPr>
        <p:blipFill>
          <a:blip r:embed="rId2"/>
          <a:stretch>
            <a:fillRect/>
          </a:stretch>
        </p:blipFill>
        <p:spPr>
          <a:xfrm>
            <a:off x="7035631" y="3183313"/>
            <a:ext cx="2451101" cy="2247901"/>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34</a:t>
            </a:fld>
            <a:endParaRPr lang="es-CL"/>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SISTEMA LOCK-UP O </a:t>
            </a:r>
            <a:r>
              <a:rPr b="0">
                <a:solidFill>
                  <a:srgbClr val="FF0000"/>
                </a:solidFill>
              </a:rPr>
              <a:t>BLOQUEO DEL CONVERTIDOR</a:t>
            </a:r>
          </a:p>
        </p:txBody>
      </p:sp>
      <p:pic>
        <p:nvPicPr>
          <p:cNvPr id="488" name="Picture 3" descr="Picture 3"/>
          <p:cNvPicPr>
            <a:picLocks noChangeAspect="1"/>
          </p:cNvPicPr>
          <p:nvPr/>
        </p:nvPicPr>
        <p:blipFill>
          <a:blip r:embed="rId2"/>
          <a:stretch>
            <a:fillRect/>
          </a:stretch>
        </p:blipFill>
        <p:spPr>
          <a:xfrm>
            <a:off x="494855" y="2268889"/>
            <a:ext cx="3144936" cy="3947681"/>
          </a:xfrm>
          <a:prstGeom prst="rect">
            <a:avLst/>
          </a:prstGeom>
          <a:ln w="12700">
            <a:miter lim="400000"/>
          </a:ln>
        </p:spPr>
      </p:pic>
      <p:sp>
        <p:nvSpPr>
          <p:cNvPr id="489" name="Rectángulo redondeado"/>
          <p:cNvSpPr/>
          <p:nvPr/>
        </p:nvSpPr>
        <p:spPr>
          <a:xfrm>
            <a:off x="3932902" y="2386876"/>
            <a:ext cx="5287742" cy="4102414"/>
          </a:xfrm>
          <a:prstGeom prst="roundRect">
            <a:avLst>
              <a:gd name="adj" fmla="val 5920"/>
            </a:avLst>
          </a:prstGeom>
          <a:solidFill>
            <a:srgbClr val="E9E1E4"/>
          </a:solidFill>
          <a:ln w="12700">
            <a:miter lim="400000"/>
          </a:ln>
        </p:spPr>
        <p:txBody>
          <a:bodyPr lIns="0" tIns="0" rIns="0" bIns="0" anchor="ctr"/>
          <a:lstStyle/>
          <a:p>
            <a:pPr>
              <a:defRPr>
                <a:latin typeface="+mj-lt"/>
                <a:ea typeface="+mj-ea"/>
                <a:cs typeface="+mj-cs"/>
                <a:sym typeface="Arial"/>
              </a:defRPr>
            </a:pPr>
            <a:endParaRPr/>
          </a:p>
        </p:txBody>
      </p:sp>
      <p:sp>
        <p:nvSpPr>
          <p:cNvPr id="490" name="Las baterías  del vehículo son elementos fundamentales  como almacenador de energía dentro del vehículo, además son usadas en todos los vehículos particulares y de transporte.…"/>
          <p:cNvSpPr txBox="1"/>
          <p:nvPr/>
        </p:nvSpPr>
        <p:spPr>
          <a:xfrm>
            <a:off x="4252912" y="2632363"/>
            <a:ext cx="4861592" cy="369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defRPr sz="1600" b="1">
                <a:solidFill>
                  <a:srgbClr val="741B47"/>
                </a:solidFill>
                <a:latin typeface="Calibri"/>
                <a:ea typeface="Calibri"/>
                <a:cs typeface="Calibri"/>
                <a:sym typeface="Calibri"/>
              </a:defRPr>
            </a:pPr>
            <a:r>
              <a:t>Sin embargo, las pérdidas en la transmisión de fuerza siempre repercuten en el funcionamiento económico del vehículo.</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Para evitar el resbalamiento durante la fase de acoplamiento, se hace necesario el acoplamiento del embrague Lock-Up en ciertas condiciones de funcionamiento para anula el Convertidor.</a:t>
            </a:r>
          </a:p>
          <a:p>
            <a:pPr>
              <a:defRPr sz="1600" b="1">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Estando acoplado el embrague Lock-Up, la turbina está siempre conectada a la Caja del Convertidor, estableciendo una  unión rígida  entre  el  Cigüeñal y   el Eje de Entrada de la Transmisión, evitando  completamente el  resbalamiento.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35</a:t>
            </a:fld>
            <a:endParaRPr lang="es-CL"/>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Google Shape;173;p6"/>
          <p:cNvSpPr txBox="1"/>
          <p:nvPr/>
        </p:nvSpPr>
        <p:spPr>
          <a:xfrm>
            <a:off x="382497" y="1261273"/>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COMPONENTES </a:t>
            </a:r>
            <a:r>
              <a:rPr b="0">
                <a:solidFill>
                  <a:srgbClr val="FF0000"/>
                </a:solidFill>
              </a:rPr>
              <a:t>DEL CONVERTIDOR</a:t>
            </a:r>
          </a:p>
        </p:txBody>
      </p:sp>
      <p:pic>
        <p:nvPicPr>
          <p:cNvPr id="493" name="Imagen 6" descr="Imagen 6"/>
          <p:cNvPicPr>
            <a:picLocks noChangeAspect="1"/>
          </p:cNvPicPr>
          <p:nvPr/>
        </p:nvPicPr>
        <p:blipFill>
          <a:blip r:embed="rId2"/>
          <a:stretch>
            <a:fillRect/>
          </a:stretch>
        </p:blipFill>
        <p:spPr>
          <a:xfrm flipH="1">
            <a:off x="1383021" y="3145790"/>
            <a:ext cx="6606924" cy="2563852"/>
          </a:xfrm>
          <a:prstGeom prst="rect">
            <a:avLst/>
          </a:prstGeom>
          <a:ln w="12700">
            <a:miter lim="400000"/>
          </a:ln>
        </p:spPr>
      </p:pic>
      <p:sp>
        <p:nvSpPr>
          <p:cNvPr id="494" name="CuadroTexto 7"/>
          <p:cNvSpPr txBox="1"/>
          <p:nvPr/>
        </p:nvSpPr>
        <p:spPr>
          <a:xfrm>
            <a:off x="7265268" y="2632703"/>
            <a:ext cx="1795247"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Calibri"/>
                <a:ea typeface="Calibri"/>
                <a:cs typeface="Calibri"/>
                <a:sym typeface="Calibri"/>
              </a:defRPr>
            </a:lvl1pPr>
          </a:lstStyle>
          <a:p>
            <a:r>
              <a:t>Conexión con Bomba de Aceite de Transmisión</a:t>
            </a:r>
          </a:p>
        </p:txBody>
      </p:sp>
      <p:sp>
        <p:nvSpPr>
          <p:cNvPr id="495" name="Conector recto de flecha 8"/>
          <p:cNvSpPr/>
          <p:nvPr/>
        </p:nvSpPr>
        <p:spPr>
          <a:xfrm flipH="1">
            <a:off x="7312867" y="3371367"/>
            <a:ext cx="508797" cy="1046703"/>
          </a:xfrm>
          <a:prstGeom prst="line">
            <a:avLst/>
          </a:prstGeom>
          <a:ln w="12700">
            <a:solidFill>
              <a:srgbClr val="FF0000"/>
            </a:solidFill>
            <a:tailEnd type="triangle"/>
          </a:ln>
        </p:spPr>
        <p:txBody>
          <a:bodyPr lIns="45718" tIns="45718" rIns="45718" bIns="45718"/>
          <a:lstStyle/>
          <a:p>
            <a:endParaRPr/>
          </a:p>
        </p:txBody>
      </p:sp>
      <p:sp>
        <p:nvSpPr>
          <p:cNvPr id="496" name="CuadroTexto 10"/>
          <p:cNvSpPr txBox="1"/>
          <p:nvPr/>
        </p:nvSpPr>
        <p:spPr>
          <a:xfrm>
            <a:off x="6924040" y="6014096"/>
            <a:ext cx="1795247"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Calibri"/>
                <a:ea typeface="Calibri"/>
                <a:cs typeface="Calibri"/>
                <a:sym typeface="Calibri"/>
              </a:defRPr>
            </a:lvl1pPr>
          </a:lstStyle>
          <a:p>
            <a:r>
              <a:t>Bomba de Convertidor</a:t>
            </a:r>
          </a:p>
        </p:txBody>
      </p:sp>
      <p:sp>
        <p:nvSpPr>
          <p:cNvPr id="497" name="Conector recto de flecha 11"/>
          <p:cNvSpPr/>
          <p:nvPr/>
        </p:nvSpPr>
        <p:spPr>
          <a:xfrm flipH="1" flipV="1">
            <a:off x="6870199" y="5126578"/>
            <a:ext cx="762000" cy="863617"/>
          </a:xfrm>
          <a:prstGeom prst="line">
            <a:avLst/>
          </a:prstGeom>
          <a:ln w="12700">
            <a:solidFill>
              <a:srgbClr val="FF0000"/>
            </a:solidFill>
            <a:tailEnd type="triangle"/>
          </a:ln>
        </p:spPr>
        <p:txBody>
          <a:bodyPr lIns="45718" tIns="45718" rIns="45718" bIns="45718"/>
          <a:lstStyle/>
          <a:p>
            <a:endParaRPr/>
          </a:p>
        </p:txBody>
      </p:sp>
      <p:sp>
        <p:nvSpPr>
          <p:cNvPr id="498" name="Conector recto de flecha 12"/>
          <p:cNvSpPr/>
          <p:nvPr/>
        </p:nvSpPr>
        <p:spPr>
          <a:xfrm flipH="1">
            <a:off x="5421706" y="2775474"/>
            <a:ext cx="358347" cy="1054279"/>
          </a:xfrm>
          <a:prstGeom prst="line">
            <a:avLst/>
          </a:prstGeom>
          <a:ln w="12700">
            <a:solidFill>
              <a:srgbClr val="FF0000"/>
            </a:solidFill>
            <a:tailEnd type="triangle"/>
          </a:ln>
        </p:spPr>
        <p:txBody>
          <a:bodyPr lIns="45718" tIns="45718" rIns="45718" bIns="45718"/>
          <a:lstStyle/>
          <a:p>
            <a:endParaRPr/>
          </a:p>
        </p:txBody>
      </p:sp>
      <p:sp>
        <p:nvSpPr>
          <p:cNvPr id="499" name="CuadroTexto 14"/>
          <p:cNvSpPr txBox="1"/>
          <p:nvPr/>
        </p:nvSpPr>
        <p:spPr>
          <a:xfrm>
            <a:off x="5507158" y="2405066"/>
            <a:ext cx="795083"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Calibri"/>
                <a:ea typeface="Calibri"/>
                <a:cs typeface="Calibri"/>
                <a:sym typeface="Calibri"/>
              </a:defRPr>
            </a:lvl1pPr>
          </a:lstStyle>
          <a:p>
            <a:r>
              <a:t>Estator</a:t>
            </a:r>
          </a:p>
        </p:txBody>
      </p:sp>
      <p:sp>
        <p:nvSpPr>
          <p:cNvPr id="500" name="CuadroTexto 15"/>
          <p:cNvSpPr txBox="1"/>
          <p:nvPr/>
        </p:nvSpPr>
        <p:spPr>
          <a:xfrm>
            <a:off x="3838095" y="2632703"/>
            <a:ext cx="805157"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Calibri"/>
                <a:ea typeface="Calibri"/>
                <a:cs typeface="Calibri"/>
                <a:sym typeface="Calibri"/>
              </a:defRPr>
            </a:lvl1pPr>
          </a:lstStyle>
          <a:p>
            <a:r>
              <a:t>Turbina</a:t>
            </a:r>
          </a:p>
        </p:txBody>
      </p:sp>
      <p:sp>
        <p:nvSpPr>
          <p:cNvPr id="501" name="Conector recto de flecha 16"/>
          <p:cNvSpPr/>
          <p:nvPr/>
        </p:nvSpPr>
        <p:spPr>
          <a:xfrm>
            <a:off x="4298668" y="2960139"/>
            <a:ext cx="184372" cy="794605"/>
          </a:xfrm>
          <a:prstGeom prst="line">
            <a:avLst/>
          </a:prstGeom>
          <a:ln w="12700">
            <a:solidFill>
              <a:srgbClr val="FF0000"/>
            </a:solidFill>
            <a:tailEnd type="triangle"/>
          </a:ln>
        </p:spPr>
        <p:txBody>
          <a:bodyPr lIns="45718" tIns="45718" rIns="45718" bIns="45718"/>
          <a:lstStyle/>
          <a:p>
            <a:endParaRPr/>
          </a:p>
        </p:txBody>
      </p:sp>
      <p:sp>
        <p:nvSpPr>
          <p:cNvPr id="502" name="CuadroTexto 17"/>
          <p:cNvSpPr txBox="1"/>
          <p:nvPr/>
        </p:nvSpPr>
        <p:spPr>
          <a:xfrm>
            <a:off x="4838999" y="5919194"/>
            <a:ext cx="1212121"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Calibri"/>
                <a:ea typeface="Calibri"/>
                <a:cs typeface="Calibri"/>
                <a:sym typeface="Calibri"/>
              </a:defRPr>
            </a:lvl1pPr>
          </a:lstStyle>
          <a:p>
            <a:r>
              <a:t>Rueda Libre</a:t>
            </a:r>
          </a:p>
        </p:txBody>
      </p:sp>
      <p:sp>
        <p:nvSpPr>
          <p:cNvPr id="503" name="Conector recto de flecha 18"/>
          <p:cNvSpPr/>
          <p:nvPr/>
        </p:nvSpPr>
        <p:spPr>
          <a:xfrm flipV="1">
            <a:off x="5434059" y="4602535"/>
            <a:ext cx="81339" cy="1292759"/>
          </a:xfrm>
          <a:prstGeom prst="line">
            <a:avLst/>
          </a:prstGeom>
          <a:ln w="12700">
            <a:solidFill>
              <a:srgbClr val="FF0000"/>
            </a:solidFill>
            <a:tailEnd type="triangle"/>
          </a:ln>
        </p:spPr>
        <p:txBody>
          <a:bodyPr lIns="45718" tIns="45718" rIns="45718" bIns="45718"/>
          <a:lstStyle/>
          <a:p>
            <a:endParaRPr/>
          </a:p>
        </p:txBody>
      </p:sp>
      <p:sp>
        <p:nvSpPr>
          <p:cNvPr id="504" name="CuadroTexto 19"/>
          <p:cNvSpPr txBox="1"/>
          <p:nvPr/>
        </p:nvSpPr>
        <p:spPr>
          <a:xfrm>
            <a:off x="2856630" y="6028701"/>
            <a:ext cx="1124109" cy="509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Calibri"/>
                <a:ea typeface="Calibri"/>
                <a:cs typeface="Calibri"/>
                <a:sym typeface="Calibri"/>
              </a:defRPr>
            </a:pPr>
            <a:r>
              <a:t>Embrague </a:t>
            </a:r>
          </a:p>
          <a:p>
            <a:pPr algn="ctr">
              <a:defRPr>
                <a:latin typeface="Calibri"/>
                <a:ea typeface="Calibri"/>
                <a:cs typeface="Calibri"/>
                <a:sym typeface="Calibri"/>
              </a:defRPr>
            </a:pPr>
            <a:r>
              <a:t>Lock-Up</a:t>
            </a:r>
          </a:p>
        </p:txBody>
      </p:sp>
      <p:sp>
        <p:nvSpPr>
          <p:cNvPr id="505" name="Conector recto de flecha 22"/>
          <p:cNvSpPr/>
          <p:nvPr/>
        </p:nvSpPr>
        <p:spPr>
          <a:xfrm flipV="1">
            <a:off x="3362237" y="5124365"/>
            <a:ext cx="56448" cy="923329"/>
          </a:xfrm>
          <a:prstGeom prst="line">
            <a:avLst/>
          </a:prstGeom>
          <a:ln w="12700">
            <a:solidFill>
              <a:srgbClr val="FF0000"/>
            </a:solidFill>
            <a:tailEnd type="triangle"/>
          </a:ln>
        </p:spPr>
        <p:txBody>
          <a:bodyPr lIns="45718" tIns="45718" rIns="45718" bIns="45718"/>
          <a:lstStyle/>
          <a:p>
            <a:endParaRPr/>
          </a:p>
        </p:txBody>
      </p:sp>
      <p:sp>
        <p:nvSpPr>
          <p:cNvPr id="506" name="CuadroTexto 23"/>
          <p:cNvSpPr txBox="1"/>
          <p:nvPr/>
        </p:nvSpPr>
        <p:spPr>
          <a:xfrm>
            <a:off x="1410287" y="2178391"/>
            <a:ext cx="1855281" cy="50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Calibri"/>
                <a:ea typeface="Calibri"/>
                <a:cs typeface="Calibri"/>
                <a:sym typeface="Calibri"/>
              </a:defRPr>
            </a:pPr>
            <a:r>
              <a:t>Discos de </a:t>
            </a:r>
          </a:p>
          <a:p>
            <a:pPr algn="ctr">
              <a:defRPr>
                <a:latin typeface="Calibri"/>
                <a:ea typeface="Calibri"/>
                <a:cs typeface="Calibri"/>
                <a:sym typeface="Calibri"/>
              </a:defRPr>
            </a:pPr>
            <a:r>
              <a:t>Embrague Lock-Up</a:t>
            </a:r>
          </a:p>
        </p:txBody>
      </p:sp>
      <p:sp>
        <p:nvSpPr>
          <p:cNvPr id="507" name="Conector recto de flecha 24"/>
          <p:cNvSpPr/>
          <p:nvPr/>
        </p:nvSpPr>
        <p:spPr>
          <a:xfrm>
            <a:off x="2386556" y="2673949"/>
            <a:ext cx="352753" cy="838886"/>
          </a:xfrm>
          <a:prstGeom prst="line">
            <a:avLst/>
          </a:prstGeom>
          <a:ln w="12700">
            <a:solidFill>
              <a:srgbClr val="FF0000"/>
            </a:solidFill>
            <a:tailEnd type="triangle"/>
          </a:ln>
        </p:spPr>
        <p:txBody>
          <a:bodyPr lIns="45718" tIns="45718" rIns="45718" bIns="45718"/>
          <a:lstStyle/>
          <a:p>
            <a:endParaRPr/>
          </a:p>
        </p:txBody>
      </p:sp>
      <p:sp>
        <p:nvSpPr>
          <p:cNvPr id="508" name="Conector recto de flecha 25"/>
          <p:cNvSpPr/>
          <p:nvPr/>
        </p:nvSpPr>
        <p:spPr>
          <a:xfrm flipH="1">
            <a:off x="1945974" y="2673949"/>
            <a:ext cx="434299" cy="973478"/>
          </a:xfrm>
          <a:prstGeom prst="line">
            <a:avLst/>
          </a:prstGeom>
          <a:ln w="12700">
            <a:solidFill>
              <a:srgbClr val="FF0000"/>
            </a:solidFill>
            <a:tailEnd type="triangle"/>
          </a:ln>
        </p:spPr>
        <p:txBody>
          <a:bodyPr lIns="45718" tIns="45718" rIns="45718" bIns="45718"/>
          <a:lstStyle/>
          <a:p>
            <a:endParaRPr/>
          </a:p>
        </p:txBody>
      </p:sp>
      <p:sp>
        <p:nvSpPr>
          <p:cNvPr id="509" name="CuadroTexto 26"/>
          <p:cNvSpPr txBox="1"/>
          <p:nvPr/>
        </p:nvSpPr>
        <p:spPr>
          <a:xfrm>
            <a:off x="433297" y="5739401"/>
            <a:ext cx="1795248" cy="96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Calibri"/>
                <a:ea typeface="Calibri"/>
                <a:cs typeface="Calibri"/>
                <a:sym typeface="Calibri"/>
              </a:defRPr>
            </a:pPr>
            <a:r>
              <a:t>Tapa Trasera </a:t>
            </a:r>
          </a:p>
          <a:p>
            <a:pPr algn="ctr">
              <a:defRPr>
                <a:latin typeface="Calibri"/>
                <a:ea typeface="Calibri"/>
                <a:cs typeface="Calibri"/>
                <a:sym typeface="Calibri"/>
              </a:defRPr>
            </a:pPr>
            <a:r>
              <a:t>del Convertidor</a:t>
            </a:r>
          </a:p>
          <a:p>
            <a:pPr algn="ctr">
              <a:defRPr>
                <a:latin typeface="Calibri"/>
                <a:ea typeface="Calibri"/>
                <a:cs typeface="Calibri"/>
                <a:sym typeface="Calibri"/>
              </a:defRPr>
            </a:pPr>
            <a:r>
              <a:t>(se conecta al </a:t>
            </a:r>
          </a:p>
          <a:p>
            <a:pPr algn="ctr">
              <a:defRPr>
                <a:latin typeface="Calibri"/>
                <a:ea typeface="Calibri"/>
                <a:cs typeface="Calibri"/>
                <a:sym typeface="Calibri"/>
              </a:defRPr>
            </a:pPr>
            <a:r>
              <a:t>Plato flexible)</a:t>
            </a:r>
          </a:p>
        </p:txBody>
      </p:sp>
      <p:sp>
        <p:nvSpPr>
          <p:cNvPr id="510" name="Conector recto de flecha 27"/>
          <p:cNvSpPr/>
          <p:nvPr/>
        </p:nvSpPr>
        <p:spPr>
          <a:xfrm flipV="1">
            <a:off x="1581584" y="4888096"/>
            <a:ext cx="141267" cy="816238"/>
          </a:xfrm>
          <a:prstGeom prst="line">
            <a:avLst/>
          </a:prstGeom>
          <a:ln w="12700">
            <a:solidFill>
              <a:srgbClr val="FF0000"/>
            </a:solidFill>
            <a:tailEnd type="triangle"/>
          </a:ln>
        </p:spPr>
        <p:txBody>
          <a:bodyPr lIns="45718" tIns="45718" rIns="45718" bIns="45718"/>
          <a:lstStyle/>
          <a:p>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36</a:t>
            </a:fld>
            <a:endParaRPr lang="es-CL"/>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Google Shape;25;p27"/>
          <p:cNvSpPr txBox="1">
            <a:spLocks noGrp="1"/>
          </p:cNvSpPr>
          <p:nvPr>
            <p:ph type="sldNum" sz="quarter" idx="4294967295"/>
          </p:nvPr>
        </p:nvSpPr>
        <p:spPr>
          <a:xfrm>
            <a:off x="371684" y="6881800"/>
            <a:ext cx="337156"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37</a:t>
            </a:fld>
            <a:endParaRPr dirty="0"/>
          </a:p>
        </p:txBody>
      </p:sp>
      <p:pic>
        <p:nvPicPr>
          <p:cNvPr id="513" name="Imagen 9" descr="Imagen 9"/>
          <p:cNvPicPr>
            <a:picLocks noChangeAspect="1"/>
          </p:cNvPicPr>
          <p:nvPr/>
        </p:nvPicPr>
        <p:blipFill>
          <a:blip r:embed="rId5"/>
          <a:stretch>
            <a:fillRect/>
          </a:stretch>
        </p:blipFill>
        <p:spPr>
          <a:xfrm>
            <a:off x="830642" y="1815299"/>
            <a:ext cx="7016441" cy="4871644"/>
          </a:xfrm>
          <a:prstGeom prst="rect">
            <a:avLst/>
          </a:prstGeom>
          <a:ln w="12700">
            <a:miter lim="400000"/>
          </a:ln>
        </p:spPr>
      </p:pic>
      <p:sp>
        <p:nvSpPr>
          <p:cNvPr id="519" name="Google Shape;323;p12"/>
          <p:cNvSpPr txBox="1"/>
          <p:nvPr/>
        </p:nvSpPr>
        <p:spPr>
          <a:xfrm>
            <a:off x="2943685" y="3542807"/>
            <a:ext cx="2424730" cy="716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sz="1800">
                <a:latin typeface="Calibri"/>
                <a:ea typeface="Calibri"/>
                <a:cs typeface="Calibri"/>
                <a:sym typeface="Calibri"/>
              </a:defRPr>
            </a:lvl1pPr>
          </a:lstStyle>
          <a:p>
            <a:r>
              <a:t>Funcionamiento convertidor par</a:t>
            </a:r>
          </a:p>
        </p:txBody>
      </p:sp>
      <p:sp>
        <p:nvSpPr>
          <p:cNvPr id="520" name="Google Shape;206;p7"/>
          <p:cNvSpPr txBox="1"/>
          <p:nvPr/>
        </p:nvSpPr>
        <p:spPr>
          <a:xfrm>
            <a:off x="382497" y="1261272"/>
            <a:ext cx="8950506" cy="536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524" name="Botón de acción: Hacia delante o Siguiente 17">
            <a:hlinkClick r:id="rId6"/>
          </p:cNvPr>
          <p:cNvGrpSpPr/>
          <p:nvPr/>
        </p:nvGrpSpPr>
        <p:grpSpPr>
          <a:xfrm>
            <a:off x="2442003" y="3655178"/>
            <a:ext cx="491855" cy="491855"/>
            <a:chOff x="0" y="0"/>
            <a:chExt cx="491854" cy="491854"/>
          </a:xfrm>
        </p:grpSpPr>
        <p:sp>
          <p:nvSpPr>
            <p:cNvPr id="521" name="Cuadrado"/>
            <p:cNvSpPr/>
            <p:nvPr/>
          </p:nvSpPr>
          <p:spPr>
            <a:xfrm>
              <a:off x="-1" y="-1"/>
              <a:ext cx="491855" cy="491855"/>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522" name="Triángulo"/>
            <p:cNvSpPr/>
            <p:nvPr/>
          </p:nvSpPr>
          <p:spPr>
            <a:xfrm>
              <a:off x="61480" y="61480"/>
              <a:ext cx="368892" cy="3688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523" name="Figura"/>
            <p:cNvSpPr/>
            <p:nvPr/>
          </p:nvSpPr>
          <p:spPr>
            <a:xfrm>
              <a:off x="0" y="0"/>
              <a:ext cx="491855" cy="491855"/>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525" name="Google Shape;443;p20"/>
          <p:cNvSpPr txBox="1"/>
          <p:nvPr/>
        </p:nvSpPr>
        <p:spPr>
          <a:xfrm>
            <a:off x="366450" y="1110796"/>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VEAMOS EL SIGUIENTE</a:t>
            </a:r>
          </a:p>
        </p:txBody>
      </p:sp>
      <p:pic>
        <p:nvPicPr>
          <p:cNvPr id="18" name="convertidor">
            <a:hlinkClick r:id="" action="ppaction://media"/>
            <a:extLst>
              <a:ext uri="{FF2B5EF4-FFF2-40B4-BE49-F238E27FC236}">
                <a16:creationId xmlns:a16="http://schemas.microsoft.com/office/drawing/2014/main" id="{36C2B086-71B5-4EFB-AA56-CC10B2E265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0050" y="2194233"/>
            <a:ext cx="5251330" cy="3914035"/>
          </a:xfrm>
          <a:prstGeom prst="rect">
            <a:avLst/>
          </a:prstGeom>
        </p:spPr>
      </p:pic>
      <p:pic>
        <p:nvPicPr>
          <p:cNvPr id="514" name="Imagen 10" descr="Imagen 10"/>
          <p:cNvPicPr>
            <a:picLocks noChangeAspect="1"/>
          </p:cNvPicPr>
          <p:nvPr/>
        </p:nvPicPr>
        <p:blipFill>
          <a:blip r:embed="rId8"/>
          <a:stretch>
            <a:fillRect/>
          </a:stretch>
        </p:blipFill>
        <p:spPr>
          <a:xfrm flipH="1">
            <a:off x="5262743" y="3959845"/>
            <a:ext cx="4636304" cy="3844877"/>
          </a:xfrm>
          <a:prstGeom prst="rect">
            <a:avLst/>
          </a:prstGeom>
          <a:ln w="12700">
            <a:miter lim="400000"/>
          </a:ln>
        </p:spPr>
      </p:pic>
      <p:grpSp>
        <p:nvGrpSpPr>
          <p:cNvPr id="517" name="Grupo 11"/>
          <p:cNvGrpSpPr/>
          <p:nvPr/>
        </p:nvGrpSpPr>
        <p:grpSpPr>
          <a:xfrm>
            <a:off x="6552861" y="1699452"/>
            <a:ext cx="2633628" cy="2629604"/>
            <a:chOff x="0" y="0"/>
            <a:chExt cx="2633627" cy="2629603"/>
          </a:xfrm>
        </p:grpSpPr>
        <p:sp>
          <p:nvSpPr>
            <p:cNvPr id="515" name="Google Shape;250;p10"/>
            <p:cNvSpPr/>
            <p:nvPr/>
          </p:nvSpPr>
          <p:spPr>
            <a:xfrm>
              <a:off x="0" y="0"/>
              <a:ext cx="2633628" cy="1993054"/>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516" name="Triángulo isósceles 13"/>
            <p:cNvSpPr/>
            <p:nvPr/>
          </p:nvSpPr>
          <p:spPr>
            <a:xfrm rot="12168342">
              <a:off x="992572" y="1807525"/>
              <a:ext cx="333495" cy="788258"/>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518" name="Google Shape;353;p18"/>
          <p:cNvSpPr txBox="1"/>
          <p:nvPr/>
        </p:nvSpPr>
        <p:spPr>
          <a:xfrm>
            <a:off x="6857909" y="1825812"/>
            <a:ext cx="2221898" cy="1735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p>
            <a:pPr>
              <a:lnSpc>
                <a:spcPct val="80000"/>
              </a:lnSpc>
              <a:defRPr sz="2100" b="1">
                <a:solidFill>
                  <a:srgbClr val="741B47"/>
                </a:solidFill>
                <a:latin typeface="Calibri"/>
                <a:ea typeface="Calibri"/>
                <a:cs typeface="Calibri"/>
                <a:sym typeface="Calibri"/>
              </a:defRPr>
            </a:pPr>
            <a:r>
              <a:rPr dirty="0" err="1"/>
              <a:t>Veamos</a:t>
            </a:r>
            <a:r>
              <a:rPr dirty="0"/>
              <a:t> el </a:t>
            </a:r>
            <a:r>
              <a:rPr dirty="0" err="1"/>
              <a:t>siguiente</a:t>
            </a:r>
            <a:r>
              <a:rPr dirty="0"/>
              <a:t> video </a:t>
            </a:r>
            <a:r>
              <a:rPr lang="es-CL" dirty="0"/>
              <a:t>resumen sobre </a:t>
            </a:r>
            <a:r>
              <a:rPr dirty="0"/>
              <a:t>el </a:t>
            </a:r>
            <a:r>
              <a:rPr dirty="0" err="1">
                <a:solidFill>
                  <a:srgbClr val="FF0000"/>
                </a:solidFill>
              </a:rPr>
              <a:t>funcionamiento</a:t>
            </a:r>
            <a:r>
              <a:rPr dirty="0">
                <a:solidFill>
                  <a:srgbClr val="FF0000"/>
                </a:solidFill>
              </a:rPr>
              <a:t> del </a:t>
            </a:r>
            <a:r>
              <a:rPr dirty="0" err="1">
                <a:solidFill>
                  <a:srgbClr val="FF0000"/>
                </a:solidFill>
              </a:rPr>
              <a:t>convertidor</a:t>
            </a:r>
            <a:r>
              <a:rPr dirty="0">
                <a:solidFill>
                  <a:srgbClr val="FF0000"/>
                </a:solidFill>
              </a:rPr>
              <a:t> par</a:t>
            </a:r>
            <a:r>
              <a:rPr lang="es-CL" dirty="0">
                <a:solidFill>
                  <a:srgbClr val="FF0000"/>
                </a:solidFill>
              </a:rPr>
              <a:t>:</a:t>
            </a:r>
            <a:endParaRPr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0" name="Google Shape;275;p12"/>
          <p:cNvGrpSpPr/>
          <p:nvPr/>
        </p:nvGrpSpPr>
        <p:grpSpPr>
          <a:xfrm>
            <a:off x="2035274" y="2911884"/>
            <a:ext cx="6999679" cy="2696559"/>
            <a:chOff x="0" y="0"/>
            <a:chExt cx="6999677" cy="2696557"/>
          </a:xfrm>
        </p:grpSpPr>
        <p:sp>
          <p:nvSpPr>
            <p:cNvPr id="538" name="Google Shape;276;p12"/>
            <p:cNvSpPr/>
            <p:nvPr/>
          </p:nvSpPr>
          <p:spPr>
            <a:xfrm>
              <a:off x="-1" y="-1"/>
              <a:ext cx="6999679" cy="269655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539" name="Google Shape;277;p12"/>
            <p:cNvSpPr txBox="1"/>
            <p:nvPr/>
          </p:nvSpPr>
          <p:spPr>
            <a:xfrm>
              <a:off x="131633" y="1158159"/>
              <a:ext cx="6736409" cy="3801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defRPr>
                  <a:latin typeface="+mj-lt"/>
                  <a:ea typeface="+mj-ea"/>
                  <a:cs typeface="+mj-cs"/>
                  <a:sym typeface="Arial"/>
                </a:defRPr>
              </a:lvl1pPr>
            </a:lstStyle>
            <a:p>
              <a:r>
                <a:t>    </a:t>
              </a:r>
            </a:p>
          </p:txBody>
        </p:sp>
      </p:grpSp>
      <p:pic>
        <p:nvPicPr>
          <p:cNvPr id="541" name="Google Shape;281;p12" descr="Google Shape;281;p12"/>
          <p:cNvPicPr>
            <a:picLocks noChangeAspect="1"/>
          </p:cNvPicPr>
          <p:nvPr/>
        </p:nvPicPr>
        <p:blipFill>
          <a:blip r:embed="rId2"/>
          <a:stretch>
            <a:fillRect/>
          </a:stretch>
        </p:blipFill>
        <p:spPr>
          <a:xfrm>
            <a:off x="5474444" y="5389021"/>
            <a:ext cx="1651876" cy="884518"/>
          </a:xfrm>
          <a:prstGeom prst="rect">
            <a:avLst/>
          </a:prstGeom>
          <a:ln w="12700">
            <a:miter lim="400000"/>
          </a:ln>
        </p:spPr>
      </p:pic>
      <p:pic>
        <p:nvPicPr>
          <p:cNvPr id="542" name="Google Shape;282;p12" descr="Google Shape;282;p12"/>
          <p:cNvPicPr>
            <a:picLocks noChangeAspect="1"/>
          </p:cNvPicPr>
          <p:nvPr/>
        </p:nvPicPr>
        <p:blipFill>
          <a:blip r:embed="rId3"/>
          <a:stretch>
            <a:fillRect/>
          </a:stretch>
        </p:blipFill>
        <p:spPr>
          <a:xfrm>
            <a:off x="0" y="2474946"/>
            <a:ext cx="3854921" cy="3652253"/>
          </a:xfrm>
          <a:prstGeom prst="rect">
            <a:avLst/>
          </a:prstGeom>
          <a:ln w="12700">
            <a:miter lim="400000"/>
          </a:ln>
        </p:spPr>
      </p:pic>
      <p:pic>
        <p:nvPicPr>
          <p:cNvPr id="543" name="Google Shape;283;p12" descr="Google Shape;283;p12"/>
          <p:cNvPicPr>
            <a:picLocks noChangeAspect="1"/>
          </p:cNvPicPr>
          <p:nvPr/>
        </p:nvPicPr>
        <p:blipFill>
          <a:blip r:embed="rId4"/>
          <a:stretch>
            <a:fillRect/>
          </a:stretch>
        </p:blipFill>
        <p:spPr>
          <a:xfrm>
            <a:off x="7126316" y="5029930"/>
            <a:ext cx="1806828" cy="1348215"/>
          </a:xfrm>
          <a:prstGeom prst="rect">
            <a:avLst/>
          </a:prstGeom>
          <a:ln w="12700">
            <a:miter lim="400000"/>
          </a:ln>
        </p:spPr>
      </p:pic>
      <p:sp>
        <p:nvSpPr>
          <p:cNvPr id="544" name="Google Shape;388;p18"/>
          <p:cNvSpPr txBox="1"/>
          <p:nvPr/>
        </p:nvSpPr>
        <p:spPr>
          <a:xfrm>
            <a:off x="375973" y="1265365"/>
            <a:ext cx="8950504"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¿CUÁNTO APRENDIMOS? </a:t>
            </a:r>
          </a:p>
        </p:txBody>
      </p:sp>
      <p:sp>
        <p:nvSpPr>
          <p:cNvPr id="545" name="Google Shape;392;p18"/>
          <p:cNvSpPr txBox="1"/>
          <p:nvPr/>
        </p:nvSpPr>
        <p:spPr>
          <a:xfrm>
            <a:off x="389024" y="991233"/>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REVISEMOS</a:t>
            </a:r>
          </a:p>
        </p:txBody>
      </p:sp>
      <p:sp>
        <p:nvSpPr>
          <p:cNvPr id="546" name="Google Shape;168;p5"/>
          <p:cNvSpPr txBox="1"/>
          <p:nvPr/>
        </p:nvSpPr>
        <p:spPr>
          <a:xfrm>
            <a:off x="4125174" y="1029695"/>
            <a:ext cx="859782" cy="830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gn="r">
              <a:lnSpc>
                <a:spcPct val="90000"/>
              </a:lnSpc>
              <a:defRPr sz="5000">
                <a:solidFill>
                  <a:srgbClr val="BA9BA5"/>
                </a:solidFill>
                <a:latin typeface="Calibri"/>
                <a:ea typeface="Calibri"/>
                <a:cs typeface="Calibri"/>
                <a:sym typeface="Calibri"/>
              </a:defRPr>
            </a:lvl1pPr>
          </a:lstStyle>
          <a:p>
            <a:r>
              <a:t>13</a:t>
            </a:r>
          </a:p>
        </p:txBody>
      </p:sp>
      <p:sp>
        <p:nvSpPr>
          <p:cNvPr id="547" name="Google Shape;391;p18"/>
          <p:cNvSpPr txBox="1"/>
          <p:nvPr/>
        </p:nvSpPr>
        <p:spPr>
          <a:xfrm>
            <a:off x="3205316" y="4207576"/>
            <a:ext cx="4994786" cy="677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115000"/>
              </a:lnSpc>
              <a:defRPr sz="1600">
                <a:latin typeface="Calibri"/>
                <a:ea typeface="Calibri"/>
                <a:cs typeface="Calibri"/>
                <a:sym typeface="Calibri"/>
              </a:defRPr>
            </a:pPr>
            <a:r>
              <a:t>¡Ahora realizaremos una actividad que resume todo lo que hemos visto! </a:t>
            </a:r>
            <a:r>
              <a:rPr b="1">
                <a:solidFill>
                  <a:srgbClr val="76384D"/>
                </a:solidFill>
              </a:rPr>
              <a:t>¡Atentos!</a:t>
            </a:r>
          </a:p>
        </p:txBody>
      </p:sp>
      <p:sp>
        <p:nvSpPr>
          <p:cNvPr id="548" name="Google Shape;445;p20"/>
          <p:cNvSpPr txBox="1"/>
          <p:nvPr/>
        </p:nvSpPr>
        <p:spPr>
          <a:xfrm>
            <a:off x="3205315" y="3367775"/>
            <a:ext cx="5250427" cy="71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90000"/>
              </a:lnSpc>
              <a:defRPr sz="2000">
                <a:solidFill>
                  <a:srgbClr val="FF0000"/>
                </a:solidFill>
                <a:latin typeface="Calibri"/>
                <a:ea typeface="Calibri"/>
                <a:cs typeface="Calibri"/>
                <a:sym typeface="Calibri"/>
              </a:defRPr>
            </a:pPr>
            <a:r>
              <a:t>CONVERTIDOR DE PAR DE</a:t>
            </a:r>
          </a:p>
          <a:p>
            <a:pPr>
              <a:lnSpc>
                <a:spcPct val="90000"/>
              </a:lnSpc>
              <a:defRPr sz="2000" b="1">
                <a:solidFill>
                  <a:srgbClr val="741B47"/>
                </a:solidFill>
                <a:latin typeface="Calibri"/>
                <a:ea typeface="Calibri"/>
                <a:cs typeface="Calibri"/>
                <a:sym typeface="Calibri"/>
              </a:defRPr>
            </a:pPr>
            <a:r>
              <a:t>TRANSMISIONES AUTOMÁTICAS</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38</a:t>
            </a:fld>
            <a:endParaRPr lang="es-CL"/>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upo 28"/>
          <p:cNvGrpSpPr/>
          <p:nvPr/>
        </p:nvGrpSpPr>
        <p:grpSpPr>
          <a:xfrm>
            <a:off x="-4657" y="1012122"/>
            <a:ext cx="9503946" cy="7211063"/>
            <a:chOff x="0" y="0"/>
            <a:chExt cx="9503945" cy="7211061"/>
          </a:xfrm>
        </p:grpSpPr>
        <p:sp>
          <p:nvSpPr>
            <p:cNvPr id="550" name="Google Shape;401;p19"/>
            <p:cNvSpPr txBox="1"/>
            <p:nvPr/>
          </p:nvSpPr>
          <p:spPr>
            <a:xfrm>
              <a:off x="380633" y="0"/>
              <a:ext cx="4700402" cy="37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b="1">
                  <a:latin typeface="Calibri"/>
                  <a:ea typeface="Calibri"/>
                  <a:cs typeface="Calibri"/>
                  <a:sym typeface="Calibri"/>
                </a:defRPr>
              </a:lvl1pPr>
            </a:lstStyle>
            <a:p>
              <a:r>
                <a:t>ANTES DE COMENZAR LA ACTIVIDAD:</a:t>
              </a:r>
            </a:p>
          </p:txBody>
        </p:sp>
        <p:sp>
          <p:nvSpPr>
            <p:cNvPr id="551" name="Google Shape;402;p19"/>
            <p:cNvSpPr txBox="1"/>
            <p:nvPr/>
          </p:nvSpPr>
          <p:spPr>
            <a:xfrm>
              <a:off x="380633" y="221546"/>
              <a:ext cx="1983766" cy="536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552" name="Google Shape;404;p19"/>
            <p:cNvSpPr txBox="1"/>
            <p:nvPr/>
          </p:nvSpPr>
          <p:spPr>
            <a:xfrm>
              <a:off x="1233695" y="909892"/>
              <a:ext cx="7934629" cy="5093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553" name="Google Shape;405;p19"/>
            <p:cNvSpPr txBox="1"/>
            <p:nvPr/>
          </p:nvSpPr>
          <p:spPr>
            <a:xfrm>
              <a:off x="1233694" y="1660807"/>
              <a:ext cx="7669159" cy="737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554" name="Google Shape;406;p19"/>
            <p:cNvSpPr txBox="1"/>
            <p:nvPr/>
          </p:nvSpPr>
          <p:spPr>
            <a:xfrm>
              <a:off x="1233695" y="3496480"/>
              <a:ext cx="7934629" cy="5093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555" name="Google Shape;407;p19"/>
            <p:cNvSpPr txBox="1"/>
            <p:nvPr/>
          </p:nvSpPr>
          <p:spPr>
            <a:xfrm>
              <a:off x="1233694" y="4286720"/>
              <a:ext cx="7030069" cy="737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endParaRPr>
                <a:latin typeface="+mj-lt"/>
                <a:ea typeface="+mj-ea"/>
                <a:cs typeface="+mj-cs"/>
                <a:sym typeface="Arial"/>
              </a:endParaRP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endParaRPr>
                <a:latin typeface="+mj-lt"/>
                <a:ea typeface="+mj-ea"/>
                <a:cs typeface="+mj-cs"/>
                <a:sym typeface="Arial"/>
              </a:endParaRP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556" name="Google Shape;410;p19"/>
            <p:cNvSpPr txBox="1"/>
            <p:nvPr/>
          </p:nvSpPr>
          <p:spPr>
            <a:xfrm>
              <a:off x="1233695" y="5260023"/>
              <a:ext cx="3883741" cy="5093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559" name="Google Shape;411;p19"/>
            <p:cNvGrpSpPr/>
            <p:nvPr/>
          </p:nvGrpSpPr>
          <p:grpSpPr>
            <a:xfrm>
              <a:off x="0" y="776706"/>
              <a:ext cx="1135371" cy="783007"/>
              <a:chOff x="0" y="0"/>
              <a:chExt cx="1135370" cy="783006"/>
            </a:xfrm>
          </p:grpSpPr>
          <p:sp>
            <p:nvSpPr>
              <p:cNvPr id="557" name="Google Shape;412;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58" name="Google Shape;413;p19" descr="Google Shape;413;p19"/>
              <p:cNvPicPr>
                <a:picLocks noChangeAspect="1"/>
              </p:cNvPicPr>
              <p:nvPr/>
            </p:nvPicPr>
            <p:blipFill>
              <a:blip r:embed="rId2"/>
              <a:stretch>
                <a:fillRect/>
              </a:stretch>
            </p:blipFill>
            <p:spPr>
              <a:xfrm>
                <a:off x="341852" y="157960"/>
                <a:ext cx="629468" cy="530552"/>
              </a:xfrm>
              <a:prstGeom prst="rect">
                <a:avLst/>
              </a:prstGeom>
              <a:ln w="12700" cap="flat">
                <a:noFill/>
                <a:miter lim="400000"/>
              </a:ln>
              <a:effectLst/>
            </p:spPr>
          </p:pic>
        </p:grpSp>
        <p:sp>
          <p:nvSpPr>
            <p:cNvPr id="560" name="Google Shape;414;p19"/>
            <p:cNvSpPr txBox="1"/>
            <p:nvPr/>
          </p:nvSpPr>
          <p:spPr>
            <a:xfrm>
              <a:off x="1233694" y="2524568"/>
              <a:ext cx="7865804" cy="737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563" name="Google Shape;415;p19"/>
            <p:cNvGrpSpPr/>
            <p:nvPr/>
          </p:nvGrpSpPr>
          <p:grpSpPr>
            <a:xfrm>
              <a:off x="0" y="1649529"/>
              <a:ext cx="1135371" cy="783008"/>
              <a:chOff x="0" y="0"/>
              <a:chExt cx="1135370" cy="783006"/>
            </a:xfrm>
          </p:grpSpPr>
          <p:sp>
            <p:nvSpPr>
              <p:cNvPr id="561" name="Google Shape;416;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62" name="Google Shape;417;p19" descr="Google Shape;417;p19"/>
              <p:cNvPicPr>
                <a:picLocks noChangeAspect="1"/>
              </p:cNvPicPr>
              <p:nvPr/>
            </p:nvPicPr>
            <p:blipFill>
              <a:blip r:embed="rId3"/>
              <a:stretch>
                <a:fillRect/>
              </a:stretch>
            </p:blipFill>
            <p:spPr>
              <a:xfrm>
                <a:off x="336602" y="143963"/>
                <a:ext cx="639968" cy="539402"/>
              </a:xfrm>
              <a:prstGeom prst="rect">
                <a:avLst/>
              </a:prstGeom>
              <a:ln w="12700" cap="flat">
                <a:noFill/>
                <a:miter lim="400000"/>
              </a:ln>
              <a:effectLst/>
            </p:spPr>
          </p:pic>
        </p:grpSp>
        <p:grpSp>
          <p:nvGrpSpPr>
            <p:cNvPr id="566" name="Google Shape;418;p19"/>
            <p:cNvGrpSpPr/>
            <p:nvPr/>
          </p:nvGrpSpPr>
          <p:grpSpPr>
            <a:xfrm>
              <a:off x="0" y="2522353"/>
              <a:ext cx="1135371" cy="783007"/>
              <a:chOff x="0" y="0"/>
              <a:chExt cx="1135370" cy="783006"/>
            </a:xfrm>
          </p:grpSpPr>
          <p:sp>
            <p:nvSpPr>
              <p:cNvPr id="564" name="Google Shape;419;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65" name="Google Shape;420;p19" descr="Google Shape;420;p19"/>
              <p:cNvPicPr>
                <a:picLocks noChangeAspect="1"/>
              </p:cNvPicPr>
              <p:nvPr/>
            </p:nvPicPr>
            <p:blipFill>
              <a:blip r:embed="rId4"/>
              <a:stretch>
                <a:fillRect/>
              </a:stretch>
            </p:blipFill>
            <p:spPr>
              <a:xfrm>
                <a:off x="355406" y="136147"/>
                <a:ext cx="602359" cy="507702"/>
              </a:xfrm>
              <a:prstGeom prst="rect">
                <a:avLst/>
              </a:prstGeom>
              <a:ln w="12700" cap="flat">
                <a:noFill/>
                <a:miter lim="400000"/>
              </a:ln>
              <a:effectLst/>
            </p:spPr>
          </p:pic>
        </p:grpSp>
        <p:grpSp>
          <p:nvGrpSpPr>
            <p:cNvPr id="569" name="Google Shape;421;p19"/>
            <p:cNvGrpSpPr/>
            <p:nvPr/>
          </p:nvGrpSpPr>
          <p:grpSpPr>
            <a:xfrm>
              <a:off x="0" y="3395176"/>
              <a:ext cx="1135371" cy="783007"/>
              <a:chOff x="0" y="0"/>
              <a:chExt cx="1135370" cy="783006"/>
            </a:xfrm>
          </p:grpSpPr>
          <p:sp>
            <p:nvSpPr>
              <p:cNvPr id="567" name="Google Shape;422;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68" name="Google Shape;423;p19" descr="Google Shape;423;p19"/>
              <p:cNvPicPr>
                <a:picLocks noChangeAspect="1"/>
              </p:cNvPicPr>
              <p:nvPr/>
            </p:nvPicPr>
            <p:blipFill>
              <a:blip r:embed="rId5"/>
              <a:stretch>
                <a:fillRect/>
              </a:stretch>
            </p:blipFill>
            <p:spPr>
              <a:xfrm>
                <a:off x="347637" y="138928"/>
                <a:ext cx="610128" cy="514250"/>
              </a:xfrm>
              <a:prstGeom prst="rect">
                <a:avLst/>
              </a:prstGeom>
              <a:ln w="12700" cap="flat">
                <a:noFill/>
                <a:miter lim="400000"/>
              </a:ln>
              <a:effectLst/>
            </p:spPr>
          </p:pic>
        </p:grpSp>
        <p:grpSp>
          <p:nvGrpSpPr>
            <p:cNvPr id="572" name="Google Shape;424;p19"/>
            <p:cNvGrpSpPr/>
            <p:nvPr/>
          </p:nvGrpSpPr>
          <p:grpSpPr>
            <a:xfrm>
              <a:off x="0" y="5155841"/>
              <a:ext cx="1135371" cy="783007"/>
              <a:chOff x="0" y="0"/>
              <a:chExt cx="1135370" cy="783006"/>
            </a:xfrm>
          </p:grpSpPr>
          <p:sp>
            <p:nvSpPr>
              <p:cNvPr id="570" name="Google Shape;425;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71" name="Google Shape;426;p19" descr="Google Shape;426;p19"/>
              <p:cNvPicPr>
                <a:picLocks noChangeAspect="1"/>
              </p:cNvPicPr>
              <p:nvPr/>
            </p:nvPicPr>
            <p:blipFill>
              <a:blip r:embed="rId6"/>
              <a:stretch>
                <a:fillRect/>
              </a:stretch>
            </p:blipFill>
            <p:spPr>
              <a:xfrm>
                <a:off x="323583" y="127374"/>
                <a:ext cx="666004" cy="561346"/>
              </a:xfrm>
              <a:prstGeom prst="rect">
                <a:avLst/>
              </a:prstGeom>
              <a:ln w="12700" cap="flat">
                <a:noFill/>
                <a:miter lim="400000"/>
              </a:ln>
              <a:effectLst/>
            </p:spPr>
          </p:pic>
        </p:grpSp>
        <p:grpSp>
          <p:nvGrpSpPr>
            <p:cNvPr id="575" name="Google Shape;427;p19"/>
            <p:cNvGrpSpPr/>
            <p:nvPr/>
          </p:nvGrpSpPr>
          <p:grpSpPr>
            <a:xfrm>
              <a:off x="0" y="4105024"/>
              <a:ext cx="1193250" cy="1156257"/>
              <a:chOff x="0" y="0"/>
              <a:chExt cx="1193249" cy="1156256"/>
            </a:xfrm>
          </p:grpSpPr>
          <p:sp>
            <p:nvSpPr>
              <p:cNvPr id="573" name="Google Shape;428;p19"/>
              <p:cNvSpPr/>
              <p:nvPr/>
            </p:nvSpPr>
            <p:spPr>
              <a:xfrm rot="5400000">
                <a:off x="176181" y="-13208"/>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574" name="Google Shape;429;p19" descr="Google Shape;429;p19"/>
              <p:cNvPicPr>
                <a:picLocks noChangeAspect="1"/>
              </p:cNvPicPr>
              <p:nvPr/>
            </p:nvPicPr>
            <p:blipFill>
              <a:blip r:embed="rId7"/>
              <a:stretch>
                <a:fillRect/>
              </a:stretch>
            </p:blipFill>
            <p:spPr>
              <a:xfrm rot="19406135">
                <a:off x="146058" y="195256"/>
                <a:ext cx="908508" cy="765743"/>
              </a:xfrm>
              <a:prstGeom prst="rect">
                <a:avLst/>
              </a:prstGeom>
              <a:ln w="12700" cap="flat">
                <a:noFill/>
                <a:miter lim="400000"/>
              </a:ln>
              <a:effectLst/>
            </p:spPr>
          </p:pic>
        </p:grpSp>
        <p:pic>
          <p:nvPicPr>
            <p:cNvPr id="576" name="Google Shape;433;p19" descr="Google Shape;433;p19"/>
            <p:cNvPicPr>
              <a:picLocks noChangeAspect="1"/>
            </p:cNvPicPr>
            <p:nvPr/>
          </p:nvPicPr>
          <p:blipFill>
            <a:blip r:embed="rId8"/>
            <a:stretch>
              <a:fillRect/>
            </a:stretch>
          </p:blipFill>
          <p:spPr>
            <a:xfrm>
              <a:off x="5176434" y="3857239"/>
              <a:ext cx="4327512" cy="3353823"/>
            </a:xfrm>
            <a:prstGeom prst="rect">
              <a:avLst/>
            </a:prstGeom>
            <a:ln w="12700" cap="flat">
              <a:noFill/>
              <a:miter lim="400000"/>
            </a:ln>
            <a:effectLst/>
          </p:spPr>
        </p:pic>
      </p:grpSp>
      <p:sp>
        <p:nvSpPr>
          <p:cNvPr id="2" name="Marcador de número de diapositiva 1"/>
          <p:cNvSpPr>
            <a:spLocks noGrp="1"/>
          </p:cNvSpPr>
          <p:nvPr>
            <p:ph type="sldNum" sz="quarter" idx="2"/>
          </p:nvPr>
        </p:nvSpPr>
        <p:spPr/>
        <p:txBody>
          <a:bodyPr/>
          <a:lstStyle/>
          <a:p>
            <a:fld id="{86CB4B4D-7CA3-9044-876B-883B54F8677D}" type="slidenum">
              <a:rPr lang="es-CL" smtClean="0"/>
              <a:t>39</a:t>
            </a:fld>
            <a:endParaRPr lang="es-CL"/>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43;p26"/>
          <p:cNvSpPr txBox="1">
            <a:spLocks noGrp="1"/>
          </p:cNvSpPr>
          <p:nvPr>
            <p:ph type="sldNum" sz="quarter" idx="4294967295"/>
          </p:nvPr>
        </p:nvSpPr>
        <p:spPr>
          <a:xfrm>
            <a:off x="442492" y="6881800"/>
            <a:ext cx="266352"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4</a:t>
            </a:fld>
            <a:endParaRPr/>
          </a:p>
        </p:txBody>
      </p:sp>
      <p:grpSp>
        <p:nvGrpSpPr>
          <p:cNvPr id="197" name="Grupo 56"/>
          <p:cNvGrpSpPr/>
          <p:nvPr/>
        </p:nvGrpSpPr>
        <p:grpSpPr>
          <a:xfrm>
            <a:off x="279323" y="991269"/>
            <a:ext cx="8958666" cy="5035359"/>
            <a:chOff x="0" y="0"/>
            <a:chExt cx="8958664" cy="5035358"/>
          </a:xfrm>
        </p:grpSpPr>
        <p:sp>
          <p:nvSpPr>
            <p:cNvPr id="183" name="Rectángulo redondeado"/>
            <p:cNvSpPr/>
            <p:nvPr/>
          </p:nvSpPr>
          <p:spPr>
            <a:xfrm>
              <a:off x="197188" y="2108216"/>
              <a:ext cx="4657804" cy="1247225"/>
            </a:xfrm>
            <a:prstGeom prst="roundRect">
              <a:avLst>
                <a:gd name="adj" fmla="val 15231"/>
              </a:avLst>
            </a:prstGeom>
            <a:no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84" name="Texto"/>
            <p:cNvSpPr txBox="1"/>
            <p:nvPr/>
          </p:nvSpPr>
          <p:spPr>
            <a:xfrm>
              <a:off x="252826" y="2595433"/>
              <a:ext cx="4546527" cy="380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sp>
          <p:nvSpPr>
            <p:cNvPr id="185" name="Rectángulo redondeado"/>
            <p:cNvSpPr/>
            <p:nvPr/>
          </p:nvSpPr>
          <p:spPr>
            <a:xfrm>
              <a:off x="197186" y="3496730"/>
              <a:ext cx="4657806" cy="1538629"/>
            </a:xfrm>
            <a:prstGeom prst="roundRect">
              <a:avLst>
                <a:gd name="adj" fmla="val 12346"/>
              </a:avLst>
            </a:prstGeom>
            <a:no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86" name="Texto"/>
            <p:cNvSpPr txBox="1"/>
            <p:nvPr/>
          </p:nvSpPr>
          <p:spPr>
            <a:xfrm>
              <a:off x="252826" y="4093633"/>
              <a:ext cx="4546526" cy="380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sp>
          <p:nvSpPr>
            <p:cNvPr id="187" name="Google Shape;110;p3"/>
            <p:cNvSpPr/>
            <p:nvPr/>
          </p:nvSpPr>
          <p:spPr>
            <a:xfrm>
              <a:off x="4747292" y="2638890"/>
              <a:ext cx="696539" cy="696539"/>
            </a:xfrm>
            <a:prstGeom prst="ellipse">
              <a:avLst/>
            </a:pr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grpSp>
          <p:nvGrpSpPr>
            <p:cNvPr id="190" name="Google Shape;112;p3"/>
            <p:cNvGrpSpPr/>
            <p:nvPr/>
          </p:nvGrpSpPr>
          <p:grpSpPr>
            <a:xfrm>
              <a:off x="0" y="4010904"/>
              <a:ext cx="391114" cy="536165"/>
              <a:chOff x="0" y="0"/>
              <a:chExt cx="391113" cy="536163"/>
            </a:xfrm>
          </p:grpSpPr>
          <p:sp>
            <p:nvSpPr>
              <p:cNvPr id="188" name="Google Shape;113;p3"/>
              <p:cNvSpPr/>
              <p:nvPr/>
            </p:nvSpPr>
            <p:spPr>
              <a:xfrm>
                <a:off x="-1" y="84708"/>
                <a:ext cx="391115" cy="385806"/>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89" name="Google Shape;114;p3"/>
              <p:cNvSpPr txBox="1"/>
              <p:nvPr/>
            </p:nvSpPr>
            <p:spPr>
              <a:xfrm>
                <a:off x="9903" y="0"/>
                <a:ext cx="312205" cy="5361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sz="2800" b="1">
                    <a:solidFill>
                      <a:srgbClr val="FFFFFF"/>
                    </a:solidFill>
                    <a:latin typeface="Calibri"/>
                    <a:ea typeface="Calibri"/>
                    <a:cs typeface="Calibri"/>
                    <a:sym typeface="Calibri"/>
                  </a:defRPr>
                </a:lvl1pPr>
              </a:lstStyle>
              <a:p>
                <a:r>
                  <a:t>2</a:t>
                </a:r>
              </a:p>
            </p:txBody>
          </p:sp>
        </p:grpSp>
        <p:grpSp>
          <p:nvGrpSpPr>
            <p:cNvPr id="193" name="Google Shape;115;p3"/>
            <p:cNvGrpSpPr/>
            <p:nvPr/>
          </p:nvGrpSpPr>
          <p:grpSpPr>
            <a:xfrm>
              <a:off x="8161" y="2512703"/>
              <a:ext cx="376206" cy="536165"/>
              <a:chOff x="-1" y="0"/>
              <a:chExt cx="376205" cy="536163"/>
            </a:xfrm>
          </p:grpSpPr>
          <p:sp>
            <p:nvSpPr>
              <p:cNvPr id="191" name="Google Shape;116;p3"/>
              <p:cNvSpPr/>
              <p:nvPr/>
            </p:nvSpPr>
            <p:spPr>
              <a:xfrm>
                <a:off x="-2" y="84708"/>
                <a:ext cx="376207" cy="385805"/>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92" name="Google Shape;117;p3"/>
              <p:cNvSpPr txBox="1"/>
              <p:nvPr/>
            </p:nvSpPr>
            <p:spPr>
              <a:xfrm>
                <a:off x="9524" y="-1"/>
                <a:ext cx="300305" cy="5361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sz="2800" b="1">
                    <a:solidFill>
                      <a:srgbClr val="FFFFFF"/>
                    </a:solidFill>
                    <a:latin typeface="Calibri"/>
                    <a:ea typeface="Calibri"/>
                    <a:cs typeface="Calibri"/>
                    <a:sym typeface="Calibri"/>
                  </a:defRPr>
                </a:lvl1pPr>
              </a:lstStyle>
              <a:p>
                <a:r>
                  <a:t>1</a:t>
                </a:r>
              </a:p>
            </p:txBody>
          </p:sp>
        </p:grpSp>
        <p:sp>
          <p:nvSpPr>
            <p:cNvPr id="194" name="Google Shape;392;p18"/>
            <p:cNvSpPr txBox="1"/>
            <p:nvPr/>
          </p:nvSpPr>
          <p:spPr>
            <a:xfrm>
              <a:off x="154588" y="0"/>
              <a:ext cx="4700404" cy="37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b="1">
                  <a:latin typeface="Calibri"/>
                  <a:ea typeface="Calibri"/>
                  <a:cs typeface="Calibri"/>
                  <a:sym typeface="Calibri"/>
                </a:defRPr>
              </a:lvl1pPr>
            </a:lstStyle>
            <a:p>
              <a:r>
                <a:t>RECORDEMOS</a:t>
              </a:r>
            </a:p>
          </p:txBody>
        </p:sp>
        <p:sp>
          <p:nvSpPr>
            <p:cNvPr id="195" name="Google Shape;109;p3"/>
            <p:cNvSpPr txBox="1"/>
            <p:nvPr/>
          </p:nvSpPr>
          <p:spPr>
            <a:xfrm>
              <a:off x="8160" y="435368"/>
              <a:ext cx="8950505" cy="5361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lnSpc>
                  <a:spcPct val="80000"/>
                </a:lnSpc>
                <a:defRPr sz="2800" b="1">
                  <a:solidFill>
                    <a:srgbClr val="741B47"/>
                  </a:solidFill>
                  <a:latin typeface="Calibri"/>
                  <a:ea typeface="Calibri"/>
                  <a:cs typeface="Calibri"/>
                  <a:sym typeface="Calibri"/>
                </a:defRPr>
              </a:lvl1pPr>
            </a:lstStyle>
            <a:p>
              <a:r>
                <a:t>¿QUÉ APRENDIMOS LA ACTIVIDAD ANTERIOR?</a:t>
              </a:r>
            </a:p>
          </p:txBody>
        </p:sp>
        <p:sp>
          <p:nvSpPr>
            <p:cNvPr id="196" name="Google Shape;111;p3"/>
            <p:cNvSpPr txBox="1"/>
            <p:nvPr/>
          </p:nvSpPr>
          <p:spPr>
            <a:xfrm>
              <a:off x="125801" y="1255234"/>
              <a:ext cx="5782102" cy="4244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lnSpc>
                  <a:spcPct val="90000"/>
                </a:lnSpc>
                <a:defRPr sz="1800" b="1">
                  <a:solidFill>
                    <a:srgbClr val="741B47"/>
                  </a:solidFill>
                  <a:latin typeface="Calibri"/>
                  <a:ea typeface="Calibri"/>
                  <a:cs typeface="Calibri"/>
                  <a:sym typeface="Calibri"/>
                </a:defRPr>
              </a:lvl1pPr>
            </a:lstStyle>
            <a:p>
              <a:r>
                <a:t>CÁLCULO DE RELACIÓN DE MARCHAS</a:t>
              </a:r>
            </a:p>
          </p:txBody>
        </p:sp>
      </p:grpSp>
      <p:pic>
        <p:nvPicPr>
          <p:cNvPr id="198" name="Google Shape;124;p3" descr="Google Shape;124;p3"/>
          <p:cNvPicPr>
            <a:picLocks noChangeAspect="1"/>
          </p:cNvPicPr>
          <p:nvPr/>
        </p:nvPicPr>
        <p:blipFill>
          <a:blip r:embed="rId2"/>
          <a:stretch>
            <a:fillRect/>
          </a:stretch>
        </p:blipFill>
        <p:spPr>
          <a:xfrm>
            <a:off x="4844759" y="2500811"/>
            <a:ext cx="4863921" cy="4608202"/>
          </a:xfrm>
          <a:prstGeom prst="rect">
            <a:avLst/>
          </a:prstGeom>
          <a:ln w="12700">
            <a:miter lim="400000"/>
          </a:ln>
        </p:spPr>
      </p:pic>
      <p:sp>
        <p:nvSpPr>
          <p:cNvPr id="199" name="Google Shape;121;p3"/>
          <p:cNvSpPr txBox="1"/>
          <p:nvPr/>
        </p:nvSpPr>
        <p:spPr>
          <a:xfrm>
            <a:off x="829772" y="3124167"/>
            <a:ext cx="3936203" cy="124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Identificaste  la relación de los engranajes de las transmisiones, considerando el torque que producen y siguiendo lo propuesto en el manual de servicio.</a:t>
            </a:r>
          </a:p>
        </p:txBody>
      </p:sp>
      <p:sp>
        <p:nvSpPr>
          <p:cNvPr id="200" name="Google Shape;122;p3"/>
          <p:cNvSpPr txBox="1"/>
          <p:nvPr/>
        </p:nvSpPr>
        <p:spPr>
          <a:xfrm>
            <a:off x="829772" y="4500223"/>
            <a:ext cx="3719648" cy="1533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Aplicaste diferentes fórmulas para obtener el cálculo de relación de marchas, considerando el torque producido por los engranajes y siguiendo lo propuesto por el manual de servicio.</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Google Shape;52;p28"/>
          <p:cNvSpPr txBox="1">
            <a:spLocks noGrp="1"/>
          </p:cNvSpPr>
          <p:nvPr>
            <p:ph type="sldNum" sz="quarter" idx="4294967295"/>
          </p:nvPr>
        </p:nvSpPr>
        <p:spPr>
          <a:xfrm>
            <a:off x="371684" y="6881800"/>
            <a:ext cx="337156"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40</a:t>
            </a:fld>
            <a:endParaRPr/>
          </a:p>
        </p:txBody>
      </p:sp>
      <p:grpSp>
        <p:nvGrpSpPr>
          <p:cNvPr id="582" name="Google Shape;310;p41"/>
          <p:cNvGrpSpPr/>
          <p:nvPr/>
        </p:nvGrpSpPr>
        <p:grpSpPr>
          <a:xfrm>
            <a:off x="375971" y="2370244"/>
            <a:ext cx="8839208" cy="3238199"/>
            <a:chOff x="-1" y="0"/>
            <a:chExt cx="8839206" cy="3238198"/>
          </a:xfrm>
        </p:grpSpPr>
        <p:sp>
          <p:nvSpPr>
            <p:cNvPr id="580" name="Rectángulo redondeado"/>
            <p:cNvSpPr/>
            <p:nvPr/>
          </p:nvSpPr>
          <p:spPr>
            <a:xfrm>
              <a:off x="-2" y="-1"/>
              <a:ext cx="8839208" cy="323819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581" name="Texto"/>
            <p:cNvSpPr txBox="1"/>
            <p:nvPr/>
          </p:nvSpPr>
          <p:spPr>
            <a:xfrm>
              <a:off x="158074" y="1428979"/>
              <a:ext cx="8523056" cy="380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583" name="Google Shape;311;p41"/>
          <p:cNvSpPr/>
          <p:nvPr/>
        </p:nvSpPr>
        <p:spPr>
          <a:xfrm>
            <a:off x="5279923" y="7354529"/>
            <a:ext cx="2723538" cy="205148"/>
          </a:xfrm>
          <a:prstGeom prst="rect">
            <a:avLst/>
          </a:prstGeom>
          <a:solidFill>
            <a:srgbClr val="FFFFFF"/>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584" name="Google Shape;313;p41" descr="Google Shape;313;p41"/>
          <p:cNvPicPr>
            <a:picLocks noChangeAspect="1"/>
          </p:cNvPicPr>
          <p:nvPr/>
        </p:nvPicPr>
        <p:blipFill>
          <a:blip r:embed="rId2"/>
          <a:stretch>
            <a:fillRect/>
          </a:stretch>
        </p:blipFill>
        <p:spPr>
          <a:xfrm>
            <a:off x="5188463" y="2370246"/>
            <a:ext cx="4539999" cy="5336915"/>
          </a:xfrm>
          <a:prstGeom prst="rect">
            <a:avLst/>
          </a:prstGeom>
          <a:ln w="12700">
            <a:miter lim="400000"/>
          </a:ln>
        </p:spPr>
      </p:pic>
      <p:sp>
        <p:nvSpPr>
          <p:cNvPr id="585" name="Google Shape;445;p20"/>
          <p:cNvSpPr txBox="1"/>
          <p:nvPr/>
        </p:nvSpPr>
        <p:spPr>
          <a:xfrm>
            <a:off x="1018688" y="3788874"/>
            <a:ext cx="4229820" cy="96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115000"/>
              </a:lnSpc>
              <a:defRPr sz="1600">
                <a:latin typeface="Calibri"/>
                <a:ea typeface="Calibri"/>
                <a:cs typeface="Calibri"/>
                <a:sym typeface="Calibri"/>
              </a:defRPr>
            </a:pPr>
            <a:r>
              <a:t>Ahora realizaremos una actividad práctica.</a:t>
            </a:r>
            <a:endParaRPr>
              <a:latin typeface="+mj-lt"/>
              <a:ea typeface="+mj-ea"/>
              <a:cs typeface="+mj-cs"/>
              <a:sym typeface="Arial"/>
            </a:endParaRPr>
          </a:p>
          <a:p>
            <a:pPr>
              <a:lnSpc>
                <a:spcPct val="115000"/>
              </a:lnSpc>
              <a:defRPr sz="1600">
                <a:latin typeface="Calibri"/>
                <a:ea typeface="Calibri"/>
                <a:cs typeface="Calibri"/>
                <a:sym typeface="Calibri"/>
              </a:defRPr>
            </a:pPr>
            <a:r>
              <a:t>Te sugerimos </a:t>
            </a:r>
            <a:r>
              <a:rPr b="1">
                <a:solidFill>
                  <a:srgbClr val="76384D"/>
                </a:solidFill>
              </a:rPr>
              <a:t>seguir las instrucciones </a:t>
            </a:r>
            <a:r>
              <a:t>que van</a:t>
            </a:r>
            <a:endParaRPr>
              <a:latin typeface="+mj-lt"/>
              <a:ea typeface="+mj-ea"/>
              <a:cs typeface="+mj-cs"/>
              <a:sym typeface="Arial"/>
            </a:endParaRPr>
          </a:p>
          <a:p>
            <a:pPr>
              <a:lnSpc>
                <a:spcPct val="115000"/>
              </a:lnSpc>
              <a:defRPr sz="1600">
                <a:latin typeface="Calibri"/>
                <a:ea typeface="Calibri"/>
                <a:cs typeface="Calibri"/>
                <a:sym typeface="Calibri"/>
              </a:defRPr>
            </a:pPr>
            <a:r>
              <a:t>Adjuntas en la guía que el profesor te entregará.</a:t>
            </a:r>
          </a:p>
        </p:txBody>
      </p:sp>
      <p:grpSp>
        <p:nvGrpSpPr>
          <p:cNvPr id="589" name="Grupo 18"/>
          <p:cNvGrpSpPr/>
          <p:nvPr/>
        </p:nvGrpSpPr>
        <p:grpSpPr>
          <a:xfrm>
            <a:off x="371684" y="978187"/>
            <a:ext cx="8966080" cy="941773"/>
            <a:chOff x="0" y="0"/>
            <a:chExt cx="8966079" cy="941772"/>
          </a:xfrm>
        </p:grpSpPr>
        <p:sp>
          <p:nvSpPr>
            <p:cNvPr id="586" name="Google Shape;438;p20"/>
            <p:cNvSpPr txBox="1"/>
            <p:nvPr/>
          </p:nvSpPr>
          <p:spPr>
            <a:xfrm>
              <a:off x="15576" y="301826"/>
              <a:ext cx="8950504" cy="5361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sp>
          <p:nvSpPr>
            <p:cNvPr id="587" name="Google Shape;443;p20"/>
            <p:cNvSpPr txBox="1"/>
            <p:nvPr/>
          </p:nvSpPr>
          <p:spPr>
            <a:xfrm>
              <a:off x="0" y="24604"/>
              <a:ext cx="4700402" cy="372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b="1">
                  <a:latin typeface="Calibri"/>
                  <a:ea typeface="Calibri"/>
                  <a:cs typeface="Calibri"/>
                  <a:sym typeface="Calibri"/>
                </a:defRPr>
              </a:lvl1pPr>
            </a:lstStyle>
            <a:p>
              <a:r>
                <a:t>¡PRACTIQUEMOS!</a:t>
              </a:r>
            </a:p>
          </p:txBody>
        </p:sp>
        <p:sp>
          <p:nvSpPr>
            <p:cNvPr id="588" name="Google Shape;168;p5"/>
            <p:cNvSpPr txBox="1"/>
            <p:nvPr/>
          </p:nvSpPr>
          <p:spPr>
            <a:xfrm>
              <a:off x="3385005" y="0"/>
              <a:ext cx="974081" cy="941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lgn="r">
                <a:lnSpc>
                  <a:spcPct val="90000"/>
                </a:lnSpc>
                <a:defRPr sz="6000">
                  <a:solidFill>
                    <a:srgbClr val="BA9BA5"/>
                  </a:solidFill>
                  <a:latin typeface="Calibri"/>
                  <a:ea typeface="Calibri"/>
                  <a:cs typeface="Calibri"/>
                  <a:sym typeface="Calibri"/>
                </a:defRPr>
              </a:lvl1pPr>
            </a:lstStyle>
            <a:p>
              <a:r>
                <a:t>13</a:t>
              </a:r>
            </a:p>
          </p:txBody>
        </p:sp>
      </p:grpSp>
      <p:sp>
        <p:nvSpPr>
          <p:cNvPr id="590" name="Google Shape;445;p20"/>
          <p:cNvSpPr txBox="1"/>
          <p:nvPr/>
        </p:nvSpPr>
        <p:spPr>
          <a:xfrm>
            <a:off x="962188" y="2835107"/>
            <a:ext cx="5566433" cy="71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90000"/>
              </a:lnSpc>
              <a:defRPr sz="2000">
                <a:solidFill>
                  <a:srgbClr val="FF0000"/>
                </a:solidFill>
                <a:latin typeface="Calibri"/>
                <a:ea typeface="Calibri"/>
                <a:cs typeface="Calibri"/>
                <a:sym typeface="Calibri"/>
              </a:defRPr>
            </a:pPr>
            <a:r>
              <a:t>CONVERTIDOR DE PAR DE</a:t>
            </a:r>
          </a:p>
          <a:p>
            <a:pPr>
              <a:lnSpc>
                <a:spcPct val="90000"/>
              </a:lnSpc>
              <a:defRPr sz="2000" b="1">
                <a:solidFill>
                  <a:srgbClr val="741B47"/>
                </a:solidFill>
                <a:latin typeface="Calibri"/>
                <a:ea typeface="Calibri"/>
                <a:cs typeface="Calibri"/>
                <a:sym typeface="Calibri"/>
              </a:defRPr>
            </a:pPr>
            <a:r>
              <a:t>TRANSMISIONES AUTOMÁTICAS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Google Shape;52;p28"/>
          <p:cNvSpPr txBox="1">
            <a:spLocks noGrp="1"/>
          </p:cNvSpPr>
          <p:nvPr>
            <p:ph type="sldNum" sz="quarter" idx="4294967295"/>
          </p:nvPr>
        </p:nvSpPr>
        <p:spPr>
          <a:xfrm>
            <a:off x="371684" y="6881800"/>
            <a:ext cx="337156"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41</a:t>
            </a:fld>
            <a:endParaRPr/>
          </a:p>
        </p:txBody>
      </p:sp>
      <p:grpSp>
        <p:nvGrpSpPr>
          <p:cNvPr id="595" name="Google Shape;320;p21"/>
          <p:cNvGrpSpPr/>
          <p:nvPr/>
        </p:nvGrpSpPr>
        <p:grpSpPr>
          <a:xfrm>
            <a:off x="383454" y="2370244"/>
            <a:ext cx="8839206" cy="3238199"/>
            <a:chOff x="0" y="0"/>
            <a:chExt cx="8839205" cy="3238198"/>
          </a:xfrm>
        </p:grpSpPr>
        <p:sp>
          <p:nvSpPr>
            <p:cNvPr id="593" name="Rectángulo redondeado"/>
            <p:cNvSpPr/>
            <p:nvPr/>
          </p:nvSpPr>
          <p:spPr>
            <a:xfrm>
              <a:off x="-1" y="-1"/>
              <a:ext cx="8839206" cy="323819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594" name="Texto"/>
            <p:cNvSpPr txBox="1"/>
            <p:nvPr/>
          </p:nvSpPr>
          <p:spPr>
            <a:xfrm>
              <a:off x="158076" y="1428979"/>
              <a:ext cx="8523052" cy="380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596" name="Google Shape;321;p21"/>
          <p:cNvSpPr/>
          <p:nvPr/>
        </p:nvSpPr>
        <p:spPr>
          <a:xfrm>
            <a:off x="5279923" y="7354529"/>
            <a:ext cx="2723538" cy="205148"/>
          </a:xfrm>
          <a:prstGeom prst="rect">
            <a:avLst/>
          </a:prstGeom>
          <a:solidFill>
            <a:srgbClr val="FFFFFF"/>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597" name="Google Shape;322;p21" descr="Google Shape;322;p21"/>
          <p:cNvPicPr>
            <a:picLocks noChangeAspect="1"/>
          </p:cNvPicPr>
          <p:nvPr/>
        </p:nvPicPr>
        <p:blipFill>
          <a:blip r:embed="rId2"/>
          <a:stretch>
            <a:fillRect/>
          </a:stretch>
        </p:blipFill>
        <p:spPr>
          <a:xfrm>
            <a:off x="5102940" y="2710743"/>
            <a:ext cx="5190655" cy="4917759"/>
          </a:xfrm>
          <a:prstGeom prst="rect">
            <a:avLst/>
          </a:prstGeom>
          <a:ln w="12700">
            <a:miter lim="400000"/>
          </a:ln>
        </p:spPr>
      </p:pic>
      <p:sp>
        <p:nvSpPr>
          <p:cNvPr id="598" name="Google Shape;455;p21"/>
          <p:cNvSpPr txBox="1"/>
          <p:nvPr/>
        </p:nvSpPr>
        <p:spPr>
          <a:xfrm>
            <a:off x="375973" y="1265365"/>
            <a:ext cx="8950504"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599" name="Google Shape;456;p21"/>
          <p:cNvSpPr txBox="1"/>
          <p:nvPr/>
        </p:nvSpPr>
        <p:spPr>
          <a:xfrm>
            <a:off x="371684" y="943351"/>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ANTES DE TERMINAR:</a:t>
            </a:r>
          </a:p>
        </p:txBody>
      </p:sp>
      <p:grpSp>
        <p:nvGrpSpPr>
          <p:cNvPr id="602" name="Grupo 13"/>
          <p:cNvGrpSpPr/>
          <p:nvPr/>
        </p:nvGrpSpPr>
        <p:grpSpPr>
          <a:xfrm>
            <a:off x="972820" y="3675167"/>
            <a:ext cx="4567085" cy="1987264"/>
            <a:chOff x="0" y="0"/>
            <a:chExt cx="4567084" cy="1987262"/>
          </a:xfrm>
        </p:grpSpPr>
        <p:sp>
          <p:nvSpPr>
            <p:cNvPr id="600" name="Google Shape;445;p20"/>
            <p:cNvSpPr txBox="1"/>
            <p:nvPr/>
          </p:nvSpPr>
          <p:spPr>
            <a:xfrm>
              <a:off x="-1" y="0"/>
              <a:ext cx="4567085" cy="19872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p>
              <a:pPr>
                <a:lnSpc>
                  <a:spcPct val="115000"/>
                </a:lnSpc>
                <a:defRPr sz="1600">
                  <a:latin typeface="Calibri"/>
                  <a:ea typeface="Calibri"/>
                  <a:cs typeface="Calibri"/>
                  <a:sym typeface="Calibri"/>
                </a:defRPr>
              </a:pPr>
              <a:r>
                <a:t>¡No olvides contestar la Autoevaluación y entregar el Ticket de Salida!</a:t>
              </a:r>
              <a:endParaRPr>
                <a:latin typeface="+mj-lt"/>
                <a:ea typeface="+mj-ea"/>
                <a:cs typeface="+mj-cs"/>
                <a:sym typeface="Arial"/>
              </a:endParaRPr>
            </a:p>
            <a:p>
              <a:pPr>
                <a:lnSpc>
                  <a:spcPct val="115000"/>
                </a:lnSpc>
                <a:defRPr sz="1600">
                  <a:latin typeface="+mj-lt"/>
                  <a:ea typeface="+mj-ea"/>
                  <a:cs typeface="+mj-cs"/>
                  <a:sym typeface="Arial"/>
                </a:defRPr>
              </a:pPr>
              <a:endParaRPr>
                <a:latin typeface="+mj-lt"/>
                <a:ea typeface="+mj-ea"/>
                <a:cs typeface="+mj-cs"/>
                <a:sym typeface="Arial"/>
              </a:endParaRPr>
            </a:p>
            <a:p>
              <a:pPr>
                <a:lnSpc>
                  <a:spcPct val="115000"/>
                </a:lnSpc>
                <a:defRPr sz="2100" b="1">
                  <a:solidFill>
                    <a:srgbClr val="741B47"/>
                  </a:solidFill>
                  <a:latin typeface="Calibri"/>
                  <a:ea typeface="Calibri"/>
                  <a:cs typeface="Calibri"/>
                  <a:sym typeface="Calibri"/>
                </a:defRPr>
              </a:pPr>
              <a:r>
                <a:t>¡Hasta la próxima! </a:t>
              </a:r>
              <a:endParaRPr>
                <a:latin typeface="+mj-lt"/>
                <a:ea typeface="+mj-ea"/>
                <a:cs typeface="+mj-cs"/>
                <a:sym typeface="Arial"/>
              </a:endParaRPr>
            </a:p>
            <a:p>
              <a:pPr>
                <a:defRPr sz="2100" b="1" u="sng">
                  <a:solidFill>
                    <a:srgbClr val="741B47"/>
                  </a:solidFill>
                  <a:latin typeface="+mj-lt"/>
                  <a:ea typeface="+mj-ea"/>
                  <a:cs typeface="+mj-cs"/>
                  <a:sym typeface="Arial"/>
                </a:defRPr>
              </a:pPr>
              <a:br/>
              <a:endParaRPr/>
            </a:p>
          </p:txBody>
        </p:sp>
        <p:pic>
          <p:nvPicPr>
            <p:cNvPr id="601" name="Imagen 15" descr="Imagen 15"/>
            <p:cNvPicPr>
              <a:picLocks noChangeAspect="1"/>
            </p:cNvPicPr>
            <p:nvPr/>
          </p:nvPicPr>
          <p:blipFill>
            <a:blip r:embed="rId3"/>
            <a:stretch>
              <a:fillRect/>
            </a:stretch>
          </p:blipFill>
          <p:spPr>
            <a:xfrm>
              <a:off x="2269367" y="697155"/>
              <a:ext cx="673178" cy="603724"/>
            </a:xfrm>
            <a:prstGeom prst="rect">
              <a:avLst/>
            </a:prstGeom>
            <a:ln w="12700" cap="flat">
              <a:noFill/>
              <a:miter lim="400000"/>
            </a:ln>
            <a:effectLst/>
          </p:spPr>
        </p:pic>
      </p:grpSp>
      <p:sp>
        <p:nvSpPr>
          <p:cNvPr id="603" name="Google Shape;445;p20"/>
          <p:cNvSpPr txBox="1"/>
          <p:nvPr/>
        </p:nvSpPr>
        <p:spPr>
          <a:xfrm>
            <a:off x="962188" y="2835107"/>
            <a:ext cx="5566433" cy="71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90000"/>
              </a:lnSpc>
              <a:defRPr sz="2000">
                <a:solidFill>
                  <a:srgbClr val="FF0000"/>
                </a:solidFill>
                <a:latin typeface="Calibri"/>
                <a:ea typeface="Calibri"/>
                <a:cs typeface="Calibri"/>
                <a:sym typeface="Calibri"/>
              </a:defRPr>
            </a:pPr>
            <a:r>
              <a:t>CONVERTIDOR DE PAR DE</a:t>
            </a:r>
          </a:p>
          <a:p>
            <a:pPr>
              <a:lnSpc>
                <a:spcPct val="90000"/>
              </a:lnSpc>
              <a:defRPr sz="2000" b="1">
                <a:solidFill>
                  <a:srgbClr val="741B47"/>
                </a:solidFill>
                <a:latin typeface="Calibri"/>
                <a:ea typeface="Calibri"/>
                <a:cs typeface="Calibri"/>
                <a:sym typeface="Calibri"/>
              </a:defRPr>
            </a:pPr>
            <a:r>
              <a:t>TRANSMISIONES AUTOMÁTICAS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Google Shape;138;p4"/>
          <p:cNvSpPr txBox="1"/>
          <p:nvPr/>
        </p:nvSpPr>
        <p:spPr>
          <a:xfrm>
            <a:off x="401914" y="2238036"/>
            <a:ext cx="3952372" cy="424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90000"/>
              </a:lnSpc>
              <a:defRPr sz="1800" b="1">
                <a:solidFill>
                  <a:srgbClr val="741B47"/>
                </a:solidFill>
                <a:latin typeface="Calibri"/>
                <a:ea typeface="Calibri"/>
                <a:cs typeface="Calibri"/>
                <a:sym typeface="Calibri"/>
              </a:defRPr>
            </a:lvl1pPr>
          </a:lstStyle>
          <a:p>
            <a:r>
              <a:t>CÁLCULO DE RELACIÓN DE MARCHAS</a:t>
            </a:r>
          </a:p>
        </p:txBody>
      </p:sp>
      <p:sp>
        <p:nvSpPr>
          <p:cNvPr id="203" name="Google Shape;43;p26"/>
          <p:cNvSpPr txBox="1">
            <a:spLocks noGrp="1"/>
          </p:cNvSpPr>
          <p:nvPr>
            <p:ph type="sldNum" sz="quarter" idx="4294967295"/>
          </p:nvPr>
        </p:nvSpPr>
        <p:spPr>
          <a:xfrm>
            <a:off x="442492" y="6881800"/>
            <a:ext cx="266352"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5</a:t>
            </a:fld>
            <a:endParaRPr/>
          </a:p>
        </p:txBody>
      </p:sp>
      <p:sp>
        <p:nvSpPr>
          <p:cNvPr id="204" name="Google Shape;160;p5"/>
          <p:cNvSpPr txBox="1"/>
          <p:nvPr/>
        </p:nvSpPr>
        <p:spPr>
          <a:xfrm>
            <a:off x="375972" y="1265365"/>
            <a:ext cx="8950506" cy="536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205" name="Google Shape;165;p5"/>
          <p:cNvSpPr txBox="1"/>
          <p:nvPr/>
        </p:nvSpPr>
        <p:spPr>
          <a:xfrm>
            <a:off x="313634" y="6319256"/>
            <a:ext cx="5388805" cy="45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sp>
        <p:nvSpPr>
          <p:cNvPr id="206" name="Google Shape;168;p5"/>
          <p:cNvSpPr/>
          <p:nvPr/>
        </p:nvSpPr>
        <p:spPr>
          <a:xfrm>
            <a:off x="375767" y="2976453"/>
            <a:ext cx="5650728" cy="814613"/>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207" name="Google Shape;175;p5" descr="Google Shape;175;p5"/>
          <p:cNvPicPr>
            <a:picLocks noChangeAspect="1"/>
          </p:cNvPicPr>
          <p:nvPr/>
        </p:nvPicPr>
        <p:blipFill>
          <a:blip r:embed="rId2"/>
          <a:stretch>
            <a:fillRect/>
          </a:stretch>
        </p:blipFill>
        <p:spPr>
          <a:xfrm>
            <a:off x="5805511" y="2674154"/>
            <a:ext cx="441963" cy="438915"/>
          </a:xfrm>
          <a:prstGeom prst="rect">
            <a:avLst/>
          </a:prstGeom>
          <a:ln w="12700">
            <a:miter lim="400000"/>
          </a:ln>
        </p:spPr>
      </p:pic>
      <p:pic>
        <p:nvPicPr>
          <p:cNvPr id="208" name="Google Shape;178;p5" descr="Google Shape;178;p5"/>
          <p:cNvPicPr>
            <a:picLocks noChangeAspect="1"/>
          </p:cNvPicPr>
          <p:nvPr/>
        </p:nvPicPr>
        <p:blipFill>
          <a:blip r:embed="rId3"/>
          <a:stretch>
            <a:fillRect/>
          </a:stretch>
        </p:blipFill>
        <p:spPr>
          <a:xfrm>
            <a:off x="6549425" y="1315762"/>
            <a:ext cx="2670051" cy="5675377"/>
          </a:xfrm>
          <a:prstGeom prst="rect">
            <a:avLst/>
          </a:prstGeom>
          <a:ln w="12700">
            <a:miter lim="400000"/>
          </a:ln>
        </p:spPr>
      </p:pic>
      <p:sp>
        <p:nvSpPr>
          <p:cNvPr id="209" name="Google Shape;392;p18"/>
          <p:cNvSpPr txBox="1"/>
          <p:nvPr/>
        </p:nvSpPr>
        <p:spPr>
          <a:xfrm>
            <a:off x="375767" y="956660"/>
            <a:ext cx="4700400" cy="37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defRPr b="1">
                <a:latin typeface="Calibri"/>
                <a:ea typeface="Calibri"/>
                <a:cs typeface="Calibri"/>
                <a:sym typeface="Calibri"/>
              </a:defRPr>
            </a:lvl1pPr>
          </a:lstStyle>
          <a:p>
            <a:r>
              <a:t>ALGUNAS PREGUNTAS</a:t>
            </a:r>
          </a:p>
        </p:txBody>
      </p:sp>
      <p:sp>
        <p:nvSpPr>
          <p:cNvPr id="210" name="Google Shape;136;p4"/>
          <p:cNvSpPr txBox="1"/>
          <p:nvPr/>
        </p:nvSpPr>
        <p:spPr>
          <a:xfrm>
            <a:off x="618236" y="3189038"/>
            <a:ext cx="4966298" cy="39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defRPr sz="1600">
                <a:latin typeface="Calibri"/>
                <a:ea typeface="Calibri"/>
                <a:cs typeface="Calibri"/>
                <a:sym typeface="Calibri"/>
              </a:defRPr>
            </a:lvl1pPr>
          </a:lstStyle>
          <a:p>
            <a:r>
              <a:t>¿Qué conoces de las transmisiones mecánicas?</a:t>
            </a:r>
          </a:p>
        </p:txBody>
      </p:sp>
      <p:sp>
        <p:nvSpPr>
          <p:cNvPr id="211" name="Google Shape;168;p5"/>
          <p:cNvSpPr/>
          <p:nvPr/>
        </p:nvSpPr>
        <p:spPr>
          <a:xfrm>
            <a:off x="386649" y="4162993"/>
            <a:ext cx="5650729" cy="814612"/>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212" name="Google Shape;175;p5" descr="Google Shape;175;p5"/>
          <p:cNvPicPr>
            <a:picLocks noChangeAspect="1"/>
          </p:cNvPicPr>
          <p:nvPr/>
        </p:nvPicPr>
        <p:blipFill>
          <a:blip r:embed="rId2"/>
          <a:stretch>
            <a:fillRect/>
          </a:stretch>
        </p:blipFill>
        <p:spPr>
          <a:xfrm>
            <a:off x="5816393" y="3860694"/>
            <a:ext cx="441963" cy="438915"/>
          </a:xfrm>
          <a:prstGeom prst="rect">
            <a:avLst/>
          </a:prstGeom>
          <a:ln w="12700">
            <a:miter lim="400000"/>
          </a:ln>
        </p:spPr>
      </p:pic>
      <p:sp>
        <p:nvSpPr>
          <p:cNvPr id="213" name="Google Shape;136;p4"/>
          <p:cNvSpPr txBox="1"/>
          <p:nvPr/>
        </p:nvSpPr>
        <p:spPr>
          <a:xfrm>
            <a:off x="629119" y="4375577"/>
            <a:ext cx="4966298" cy="39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defRPr sz="1600">
                <a:latin typeface="Calibri"/>
                <a:ea typeface="Calibri"/>
                <a:cs typeface="Calibri"/>
                <a:sym typeface="Calibri"/>
              </a:defRPr>
            </a:lvl1pPr>
          </a:lstStyle>
          <a:p>
            <a:r>
              <a:t>¿Qué partes son importantes? </a:t>
            </a:r>
          </a:p>
        </p:txBody>
      </p:sp>
      <p:sp>
        <p:nvSpPr>
          <p:cNvPr id="214" name="Google Shape;168;p5"/>
          <p:cNvSpPr/>
          <p:nvPr/>
        </p:nvSpPr>
        <p:spPr>
          <a:xfrm>
            <a:off x="386649" y="5327767"/>
            <a:ext cx="5650729" cy="814612"/>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215" name="Google Shape;175;p5" descr="Google Shape;175;p5"/>
          <p:cNvPicPr>
            <a:picLocks noChangeAspect="1"/>
          </p:cNvPicPr>
          <p:nvPr/>
        </p:nvPicPr>
        <p:blipFill>
          <a:blip r:embed="rId2"/>
          <a:stretch>
            <a:fillRect/>
          </a:stretch>
        </p:blipFill>
        <p:spPr>
          <a:xfrm>
            <a:off x="5816393" y="5025468"/>
            <a:ext cx="441963" cy="438915"/>
          </a:xfrm>
          <a:prstGeom prst="rect">
            <a:avLst/>
          </a:prstGeom>
          <a:ln w="12700">
            <a:miter lim="400000"/>
          </a:ln>
        </p:spPr>
      </p:pic>
      <p:sp>
        <p:nvSpPr>
          <p:cNvPr id="216" name="Google Shape;136;p4"/>
          <p:cNvSpPr txBox="1"/>
          <p:nvPr/>
        </p:nvSpPr>
        <p:spPr>
          <a:xfrm>
            <a:off x="629119" y="5413352"/>
            <a:ext cx="4193695" cy="64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defRPr sz="1600">
                <a:latin typeface="Calibri"/>
                <a:ea typeface="Calibri"/>
                <a:cs typeface="Calibri"/>
                <a:sym typeface="Calibri"/>
              </a:defRPr>
            </a:lvl1pPr>
          </a:lstStyle>
          <a:p>
            <a:r>
              <a:t>¿Cuál es la principal diferencia con las transmisiones mecánicas?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Google Shape;151;p5"/>
          <p:cNvGrpSpPr/>
          <p:nvPr/>
        </p:nvGrpSpPr>
        <p:grpSpPr>
          <a:xfrm>
            <a:off x="4063481" y="3088865"/>
            <a:ext cx="5095876" cy="3508584"/>
            <a:chOff x="0" y="-1"/>
            <a:chExt cx="5095875" cy="3508582"/>
          </a:xfrm>
        </p:grpSpPr>
        <p:sp>
          <p:nvSpPr>
            <p:cNvPr id="218" name="Rectángulo redondeado"/>
            <p:cNvSpPr/>
            <p:nvPr/>
          </p:nvSpPr>
          <p:spPr>
            <a:xfrm>
              <a:off x="0" y="-2"/>
              <a:ext cx="5095876" cy="3508584"/>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219" name="Texto"/>
            <p:cNvSpPr txBox="1"/>
            <p:nvPr/>
          </p:nvSpPr>
          <p:spPr>
            <a:xfrm>
              <a:off x="53108" y="1564172"/>
              <a:ext cx="4989660" cy="38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221" name="Google Shape;43;p26"/>
          <p:cNvSpPr txBox="1">
            <a:spLocks noGrp="1"/>
          </p:cNvSpPr>
          <p:nvPr>
            <p:ph type="sldNum" sz="quarter" idx="4294967295"/>
          </p:nvPr>
        </p:nvSpPr>
        <p:spPr>
          <a:xfrm>
            <a:off x="442488" y="6881800"/>
            <a:ext cx="266352"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6</a:t>
            </a:fld>
            <a:endParaRPr/>
          </a:p>
        </p:txBody>
      </p:sp>
      <p:sp>
        <p:nvSpPr>
          <p:cNvPr id="222" name="Google Shape;152;p5"/>
          <p:cNvSpPr txBox="1"/>
          <p:nvPr/>
        </p:nvSpPr>
        <p:spPr>
          <a:xfrm rot="21594879">
            <a:off x="4510901" y="3503906"/>
            <a:ext cx="4357845" cy="962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Identificarás  las principales características del  convertidor par, considerando su función y partes móviles.</a:t>
            </a:r>
          </a:p>
        </p:txBody>
      </p:sp>
      <p:sp>
        <p:nvSpPr>
          <p:cNvPr id="223" name="Google Shape;167;p5"/>
          <p:cNvSpPr txBox="1"/>
          <p:nvPr/>
        </p:nvSpPr>
        <p:spPr>
          <a:xfrm>
            <a:off x="4017016" y="1066666"/>
            <a:ext cx="840734" cy="83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gn="r">
              <a:lnSpc>
                <a:spcPct val="90000"/>
              </a:lnSpc>
              <a:defRPr sz="5000">
                <a:solidFill>
                  <a:srgbClr val="BA9BA5"/>
                </a:solidFill>
                <a:latin typeface="Calibri"/>
                <a:ea typeface="Calibri"/>
                <a:cs typeface="Calibri"/>
                <a:sym typeface="Calibri"/>
              </a:defRPr>
            </a:lvl1pPr>
          </a:lstStyle>
          <a:p>
            <a:r>
              <a:t>13</a:t>
            </a:r>
          </a:p>
        </p:txBody>
      </p:sp>
      <p:sp>
        <p:nvSpPr>
          <p:cNvPr id="224" name="Google Shape;168;p5"/>
          <p:cNvSpPr txBox="1"/>
          <p:nvPr/>
        </p:nvSpPr>
        <p:spPr>
          <a:xfrm>
            <a:off x="375974" y="1265365"/>
            <a:ext cx="3872884"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sp>
        <p:nvSpPr>
          <p:cNvPr id="225" name="Google Shape;152;p5"/>
          <p:cNvSpPr txBox="1"/>
          <p:nvPr/>
        </p:nvSpPr>
        <p:spPr>
          <a:xfrm>
            <a:off x="4510132" y="4892946"/>
            <a:ext cx="4486127" cy="124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Aplicarás el mantenimiento a un convertidor par, considerando las funciones de sus partes móviles y según lo propuesto en el manual de servicio.</a:t>
            </a:r>
          </a:p>
        </p:txBody>
      </p:sp>
      <p:pic>
        <p:nvPicPr>
          <p:cNvPr id="226" name="Google Shape;164;p5" descr="Google Shape;164;p5"/>
          <p:cNvPicPr>
            <a:picLocks noChangeAspect="1"/>
          </p:cNvPicPr>
          <p:nvPr/>
        </p:nvPicPr>
        <p:blipFill>
          <a:blip r:embed="rId2"/>
          <a:stretch>
            <a:fillRect/>
          </a:stretch>
        </p:blipFill>
        <p:spPr>
          <a:xfrm>
            <a:off x="663221" y="2367775"/>
            <a:ext cx="2965719" cy="4328994"/>
          </a:xfrm>
          <a:prstGeom prst="rect">
            <a:avLst/>
          </a:prstGeom>
          <a:ln w="12700">
            <a:miter lim="400000"/>
          </a:ln>
        </p:spPr>
      </p:pic>
      <p:sp>
        <p:nvSpPr>
          <p:cNvPr id="227" name="Google Shape;196;p6"/>
          <p:cNvSpPr txBox="1"/>
          <p:nvPr/>
        </p:nvSpPr>
        <p:spPr>
          <a:xfrm>
            <a:off x="4063851" y="2576445"/>
            <a:ext cx="4932409" cy="300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75" tIns="45675" rIns="45675" bIns="45675">
            <a:spAutoFit/>
          </a:bodyPr>
          <a:lstStyle>
            <a:lvl1pPr>
              <a:defRPr sz="1600" b="1">
                <a:solidFill>
                  <a:srgbClr val="741B47"/>
                </a:solidFill>
                <a:latin typeface="Calibri"/>
                <a:ea typeface="Calibri"/>
                <a:cs typeface="Calibri"/>
                <a:sym typeface="Calibri"/>
              </a:defRPr>
            </a:lvl1pPr>
          </a:lstStyle>
          <a:p>
            <a:r>
              <a:t>Al término de la actividad estarás en condiciones de:</a:t>
            </a:r>
          </a:p>
        </p:txBody>
      </p:sp>
      <p:grpSp>
        <p:nvGrpSpPr>
          <p:cNvPr id="230" name="Google Shape;189;p6"/>
          <p:cNvGrpSpPr/>
          <p:nvPr/>
        </p:nvGrpSpPr>
        <p:grpSpPr>
          <a:xfrm>
            <a:off x="3880053" y="3669207"/>
            <a:ext cx="376205" cy="536117"/>
            <a:chOff x="0" y="0"/>
            <a:chExt cx="376204" cy="536115"/>
          </a:xfrm>
        </p:grpSpPr>
        <p:sp>
          <p:nvSpPr>
            <p:cNvPr id="228" name="Google Shape;190;p6"/>
            <p:cNvSpPr/>
            <p:nvPr/>
          </p:nvSpPr>
          <p:spPr>
            <a:xfrm>
              <a:off x="-1" y="75183"/>
              <a:ext cx="376206" cy="385805"/>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229" name="Google Shape;191;p6"/>
            <p:cNvSpPr txBox="1"/>
            <p:nvPr/>
          </p:nvSpPr>
          <p:spPr>
            <a:xfrm>
              <a:off x="9524" y="0"/>
              <a:ext cx="300305" cy="5361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defRPr sz="2800" b="1">
                  <a:solidFill>
                    <a:srgbClr val="FFFFFF"/>
                  </a:solidFill>
                  <a:latin typeface="Calibri"/>
                  <a:ea typeface="Calibri"/>
                  <a:cs typeface="Calibri"/>
                  <a:sym typeface="Calibri"/>
                </a:defRPr>
              </a:lvl1pPr>
            </a:lstStyle>
            <a:p>
              <a:r>
                <a:t>1</a:t>
              </a:r>
            </a:p>
          </p:txBody>
        </p:sp>
      </p:grpSp>
      <p:grpSp>
        <p:nvGrpSpPr>
          <p:cNvPr id="233" name="Google Shape;192;p6"/>
          <p:cNvGrpSpPr/>
          <p:nvPr/>
        </p:nvGrpSpPr>
        <p:grpSpPr>
          <a:xfrm>
            <a:off x="3879824" y="5233378"/>
            <a:ext cx="376205" cy="536117"/>
            <a:chOff x="0" y="0"/>
            <a:chExt cx="376204" cy="536115"/>
          </a:xfrm>
        </p:grpSpPr>
        <p:sp>
          <p:nvSpPr>
            <p:cNvPr id="231" name="Google Shape;193;p6"/>
            <p:cNvSpPr/>
            <p:nvPr/>
          </p:nvSpPr>
          <p:spPr>
            <a:xfrm>
              <a:off x="-1" y="75183"/>
              <a:ext cx="376206" cy="385804"/>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232" name="Google Shape;194;p6"/>
            <p:cNvSpPr txBox="1"/>
            <p:nvPr/>
          </p:nvSpPr>
          <p:spPr>
            <a:xfrm>
              <a:off x="9524" y="-1"/>
              <a:ext cx="300305" cy="5361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defRPr sz="2800" b="1">
                  <a:solidFill>
                    <a:srgbClr val="FFFFFF"/>
                  </a:solidFill>
                  <a:latin typeface="Calibri"/>
                  <a:ea typeface="Calibri"/>
                  <a:cs typeface="Calibri"/>
                  <a:sym typeface="Calibri"/>
                </a:defRPr>
              </a:lvl1pPr>
            </a:lstStyle>
            <a:p>
              <a:r>
                <a:t>2</a:t>
              </a:r>
            </a:p>
          </p:txBody>
        </p:sp>
      </p:grpSp>
      <p:sp>
        <p:nvSpPr>
          <p:cNvPr id="234" name="Google Shape;166;p5"/>
          <p:cNvSpPr txBox="1"/>
          <p:nvPr/>
        </p:nvSpPr>
        <p:spPr>
          <a:xfrm>
            <a:off x="4857750" y="1125959"/>
            <a:ext cx="4580164" cy="711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90000"/>
              </a:lnSpc>
              <a:defRPr sz="2000">
                <a:solidFill>
                  <a:srgbClr val="FF0000"/>
                </a:solidFill>
                <a:latin typeface="Calibri"/>
                <a:ea typeface="Calibri"/>
                <a:cs typeface="Calibri"/>
                <a:sym typeface="Calibri"/>
              </a:defRPr>
            </a:pPr>
            <a:r>
              <a:t>CONVERTIDOR DE PAR DE</a:t>
            </a:r>
          </a:p>
          <a:p>
            <a:pPr>
              <a:lnSpc>
                <a:spcPct val="90000"/>
              </a:lnSpc>
              <a:defRPr sz="2000" b="1">
                <a:solidFill>
                  <a:srgbClr val="741B47"/>
                </a:solidFill>
                <a:latin typeface="Calibri"/>
                <a:ea typeface="Calibri"/>
                <a:cs typeface="Calibri"/>
                <a:sym typeface="Calibri"/>
              </a:defRPr>
            </a:pPr>
            <a:r>
              <a:t>TRANSMISIONES AUTOMÁTICAS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Grupo 11"/>
          <p:cNvSpPr/>
          <p:nvPr/>
        </p:nvSpPr>
        <p:spPr>
          <a:xfrm>
            <a:off x="1493430" y="3651776"/>
            <a:ext cx="6786599" cy="1182662"/>
          </a:xfrm>
          <a:prstGeom prst="roundRect">
            <a:avLst>
              <a:gd name="adj" fmla="val 10792"/>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237" name="Grupo 11"/>
          <p:cNvSpPr/>
          <p:nvPr/>
        </p:nvSpPr>
        <p:spPr>
          <a:xfrm>
            <a:off x="665634" y="2365094"/>
            <a:ext cx="7553185" cy="1004522"/>
          </a:xfrm>
          <a:prstGeom prst="roundRect">
            <a:avLst>
              <a:gd name="adj" fmla="val 13903"/>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238"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HISTORIA DEL </a:t>
            </a:r>
            <a:r>
              <a:rPr b="0">
                <a:solidFill>
                  <a:srgbClr val="FF0000"/>
                </a:solidFill>
              </a:rPr>
              <a:t>CONVERTIDOR DE PAR</a:t>
            </a:r>
          </a:p>
        </p:txBody>
      </p:sp>
      <p:sp>
        <p:nvSpPr>
          <p:cNvPr id="239" name="Las baterías de los automóviles son consideradas desechos tóxicos dados sus componentes y residuos  peligrosos para el medio ambiente.…"/>
          <p:cNvSpPr txBox="1"/>
          <p:nvPr/>
        </p:nvSpPr>
        <p:spPr>
          <a:xfrm>
            <a:off x="819321" y="2397626"/>
            <a:ext cx="5751203" cy="9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defRPr sz="1600">
                <a:latin typeface="Calibri"/>
                <a:ea typeface="Calibri"/>
                <a:cs typeface="Calibri"/>
                <a:sym typeface="Calibri"/>
              </a:defRPr>
            </a:lvl1pPr>
          </a:lstStyle>
          <a:p>
            <a:r>
              <a:t>Las primeras transmisiones automáticas surgieron en los años 1940 para facilitar el manejo y ampliar la base de usuarios que podían manejar, ampliando el mercado para los fabricantes. </a:t>
            </a:r>
          </a:p>
        </p:txBody>
      </p:sp>
      <p:sp>
        <p:nvSpPr>
          <p:cNvPr id="240" name="Grupo 11"/>
          <p:cNvSpPr/>
          <p:nvPr/>
        </p:nvSpPr>
        <p:spPr>
          <a:xfrm>
            <a:off x="1456812" y="5116598"/>
            <a:ext cx="7827176" cy="797341"/>
          </a:xfrm>
          <a:prstGeom prst="roundRect">
            <a:avLst>
              <a:gd name="adj" fmla="val 17516"/>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pic>
        <p:nvPicPr>
          <p:cNvPr id="241" name="Google Shape;192;p7" descr="Google Shape;192;p7"/>
          <p:cNvPicPr>
            <a:picLocks noChangeAspect="1"/>
          </p:cNvPicPr>
          <p:nvPr/>
        </p:nvPicPr>
        <p:blipFill>
          <a:blip r:embed="rId2"/>
          <a:stretch>
            <a:fillRect/>
          </a:stretch>
        </p:blipFill>
        <p:spPr>
          <a:xfrm flipH="1">
            <a:off x="307561" y="3622862"/>
            <a:ext cx="2864074" cy="3006546"/>
          </a:xfrm>
          <a:prstGeom prst="rect">
            <a:avLst/>
          </a:prstGeom>
          <a:ln w="12700">
            <a:miter lim="400000"/>
          </a:ln>
        </p:spPr>
      </p:pic>
      <p:sp>
        <p:nvSpPr>
          <p:cNvPr id="242" name="Las baterías de los automóviles son consideradas desechos tóxicos dados sus componentes y residuos  peligrosos para el medio ambiente.…"/>
          <p:cNvSpPr txBox="1"/>
          <p:nvPr/>
        </p:nvSpPr>
        <p:spPr>
          <a:xfrm>
            <a:off x="2094193" y="3680439"/>
            <a:ext cx="4329825" cy="115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lgn="r">
              <a:defRPr sz="1600">
                <a:latin typeface="Calibri"/>
                <a:ea typeface="Calibri"/>
                <a:cs typeface="Calibri"/>
                <a:sym typeface="Calibri"/>
              </a:defRPr>
            </a:lvl1pPr>
          </a:lstStyle>
          <a:p>
            <a:r>
              <a:t>Las primeras transmisiones no eran totalmente automáticas, solamente conectaban los cambios una vez que el auto estaba en movimiento con la utilización del embrague. </a:t>
            </a:r>
          </a:p>
        </p:txBody>
      </p:sp>
      <p:sp>
        <p:nvSpPr>
          <p:cNvPr id="243" name="Las baterías de los automóviles son consideradas desechos tóxicos dados sus componentes y residuos  peligrosos para el medio ambiente.…"/>
          <p:cNvSpPr txBox="1"/>
          <p:nvPr/>
        </p:nvSpPr>
        <p:spPr>
          <a:xfrm>
            <a:off x="3323907" y="5156057"/>
            <a:ext cx="5751203" cy="64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lvl1pPr>
              <a:defRPr sz="1600">
                <a:latin typeface="Calibri"/>
                <a:ea typeface="Calibri"/>
                <a:cs typeface="Calibri"/>
                <a:sym typeface="Calibri"/>
              </a:defRPr>
            </a:lvl1pPr>
          </a:lstStyle>
          <a:p>
            <a:r>
              <a:t>Funcionaban con aceites hidráulicos (ATF) simples, sin entender mucho  del coeficiente de fricción. </a:t>
            </a:r>
          </a:p>
        </p:txBody>
      </p:sp>
      <p:sp>
        <p:nvSpPr>
          <p:cNvPr id="244" name="Círculo"/>
          <p:cNvSpPr/>
          <p:nvPr/>
        </p:nvSpPr>
        <p:spPr>
          <a:xfrm>
            <a:off x="6666207" y="2312524"/>
            <a:ext cx="2749697" cy="2749695"/>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pic>
        <p:nvPicPr>
          <p:cNvPr id="245" name="Imagen 16" descr="Imagen 16"/>
          <p:cNvPicPr>
            <a:picLocks noChangeAspect="1"/>
          </p:cNvPicPr>
          <p:nvPr/>
        </p:nvPicPr>
        <p:blipFill>
          <a:blip r:embed="rId3"/>
          <a:srcRect l="11547" r="11552" b="7"/>
          <a:stretch>
            <a:fillRect/>
          </a:stretch>
        </p:blipFill>
        <p:spPr>
          <a:xfrm>
            <a:off x="6800424" y="2443135"/>
            <a:ext cx="2481264" cy="24812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7</a:t>
            </a:fld>
            <a:endParaRPr lang="es-CL"/>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írculo"/>
          <p:cNvSpPr/>
          <p:nvPr/>
        </p:nvSpPr>
        <p:spPr>
          <a:xfrm>
            <a:off x="5856838" y="3316481"/>
            <a:ext cx="3612932" cy="3612930"/>
          </a:xfrm>
          <a:prstGeom prst="ellipse">
            <a:avLst/>
          </a:prstGeom>
          <a:solidFill>
            <a:srgbClr val="EEEEEE"/>
          </a:solidFill>
          <a:ln w="12700">
            <a:miter lim="400000"/>
          </a:ln>
        </p:spPr>
        <p:txBody>
          <a:bodyPr lIns="0" tIns="0" rIns="0" bIns="0"/>
          <a:lstStyle/>
          <a:p>
            <a:pPr algn="ctr">
              <a:defRPr>
                <a:solidFill>
                  <a:srgbClr val="FFFFFF"/>
                </a:solidFill>
                <a:latin typeface="+mj-lt"/>
                <a:ea typeface="+mj-ea"/>
                <a:cs typeface="+mj-cs"/>
                <a:sym typeface="Arial"/>
              </a:defRPr>
            </a:pPr>
            <a:endParaRPr/>
          </a:p>
        </p:txBody>
      </p:sp>
      <p:sp>
        <p:nvSpPr>
          <p:cNvPr id="248"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HIDRÁULICO</a:t>
            </a:r>
          </a:p>
        </p:txBody>
      </p:sp>
      <p:sp>
        <p:nvSpPr>
          <p:cNvPr id="249" name="Google Shape;43;p26"/>
          <p:cNvSpPr txBox="1">
            <a:spLocks noGrp="1"/>
          </p:cNvSpPr>
          <p:nvPr>
            <p:ph type="sldNum" sz="quarter" idx="4294967295"/>
          </p:nvPr>
        </p:nvSpPr>
        <p:spPr>
          <a:xfrm>
            <a:off x="442496" y="6881800"/>
            <a:ext cx="266351" cy="3171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8</a:t>
            </a:fld>
            <a:endParaRPr/>
          </a:p>
        </p:txBody>
      </p:sp>
      <p:sp>
        <p:nvSpPr>
          <p:cNvPr id="250" name="Grupo 11"/>
          <p:cNvSpPr/>
          <p:nvPr/>
        </p:nvSpPr>
        <p:spPr>
          <a:xfrm>
            <a:off x="1151361" y="2395570"/>
            <a:ext cx="5437769" cy="2392508"/>
          </a:xfrm>
          <a:prstGeom prst="roundRect">
            <a:avLst>
              <a:gd name="adj" fmla="val 9883"/>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251" name="Las baterías de los automóviles son consideradas desechos tóxicos dados sus componentes y residuos  peligrosos para el medio ambiente.…"/>
          <p:cNvSpPr txBox="1"/>
          <p:nvPr/>
        </p:nvSpPr>
        <p:spPr>
          <a:xfrm>
            <a:off x="1417915" y="2679526"/>
            <a:ext cx="4904661" cy="182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solidFill>
                  <a:srgbClr val="741B47"/>
                </a:solidFill>
                <a:latin typeface="Calibri"/>
                <a:ea typeface="Calibri"/>
                <a:cs typeface="Calibri"/>
                <a:sym typeface="Calibri"/>
              </a:defRPr>
            </a:pPr>
            <a:r>
              <a:t>Este tipo de embrague permite conectar y desconectar  el motor del resto de la transmisión.</a:t>
            </a:r>
          </a:p>
          <a:p>
            <a:pPr>
              <a:defRPr sz="1600">
                <a:solidFill>
                  <a:srgbClr val="741B47"/>
                </a:solidFill>
                <a:latin typeface="Calibri"/>
                <a:ea typeface="Calibri"/>
                <a:cs typeface="Calibri"/>
                <a:sym typeface="Calibri"/>
              </a:defRPr>
            </a:pPr>
            <a:endParaRPr/>
          </a:p>
          <a:p>
            <a:pPr>
              <a:defRPr sz="1600" b="1">
                <a:solidFill>
                  <a:srgbClr val="741B47"/>
                </a:solidFill>
                <a:latin typeface="Calibri"/>
                <a:ea typeface="Calibri"/>
                <a:cs typeface="Calibri"/>
                <a:sym typeface="Calibri"/>
              </a:defRPr>
            </a:pPr>
            <a:r>
              <a:t>El embrague hidráulico no se utiliza en la actualidad, pero es similar al Convertidor de Par o Convertidor de Torque, lo que permitirá hacer una primera aproximación del actual Convertidor de Torque.</a:t>
            </a:r>
          </a:p>
        </p:txBody>
      </p:sp>
      <p:sp>
        <p:nvSpPr>
          <p:cNvPr id="252" name="Triángulo isósceles 13"/>
          <p:cNvSpPr/>
          <p:nvPr/>
        </p:nvSpPr>
        <p:spPr>
          <a:xfrm rot="6806082">
            <a:off x="6593073" y="3274191"/>
            <a:ext cx="333493" cy="788257"/>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pic>
        <p:nvPicPr>
          <p:cNvPr id="253" name="Imagen" descr="Imagen"/>
          <p:cNvPicPr>
            <a:picLocks noChangeAspect="1"/>
          </p:cNvPicPr>
          <p:nvPr/>
        </p:nvPicPr>
        <p:blipFill>
          <a:blip r:embed="rId2"/>
          <a:stretch>
            <a:fillRect/>
          </a:stretch>
        </p:blipFill>
        <p:spPr>
          <a:xfrm>
            <a:off x="5697080" y="2978861"/>
            <a:ext cx="3932449" cy="461016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ángulo redondeado"/>
          <p:cNvSpPr/>
          <p:nvPr/>
        </p:nvSpPr>
        <p:spPr>
          <a:xfrm>
            <a:off x="362539" y="2762151"/>
            <a:ext cx="4170083" cy="3154937"/>
          </a:xfrm>
          <a:prstGeom prst="roundRect">
            <a:avLst>
              <a:gd name="adj" fmla="val 9106"/>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256" name="Google Shape;173;p6"/>
          <p:cNvSpPr txBox="1"/>
          <p:nvPr/>
        </p:nvSpPr>
        <p:spPr>
          <a:xfrm>
            <a:off x="382497" y="1261272"/>
            <a:ext cx="8950506" cy="536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EMBRAGUE </a:t>
            </a:r>
            <a:r>
              <a:rPr b="0">
                <a:solidFill>
                  <a:srgbClr val="FF0000"/>
                </a:solidFill>
              </a:rPr>
              <a:t>HIDRODINÁMICO</a:t>
            </a:r>
          </a:p>
        </p:txBody>
      </p:sp>
      <p:sp>
        <p:nvSpPr>
          <p:cNvPr id="257" name="Rectángulo redondeado"/>
          <p:cNvSpPr/>
          <p:nvPr/>
        </p:nvSpPr>
        <p:spPr>
          <a:xfrm>
            <a:off x="4766130" y="3198048"/>
            <a:ext cx="4586831" cy="2531720"/>
          </a:xfrm>
          <a:prstGeom prst="roundRect">
            <a:avLst>
              <a:gd name="adj" fmla="val 9106"/>
            </a:avLst>
          </a:prstGeom>
          <a:solidFill>
            <a:srgbClr val="FFFFFF"/>
          </a:solidFill>
          <a:ln w="12700">
            <a:miter lim="400000"/>
          </a:ln>
        </p:spPr>
        <p:txBody>
          <a:bodyPr lIns="0" tIns="0" rIns="0" bIns="0" anchor="ctr"/>
          <a:lstStyle/>
          <a:p>
            <a:pPr>
              <a:defRPr>
                <a:latin typeface="+mj-lt"/>
                <a:ea typeface="+mj-ea"/>
                <a:cs typeface="+mj-cs"/>
                <a:sym typeface="Arial"/>
              </a:defRPr>
            </a:pPr>
            <a:endParaRPr/>
          </a:p>
        </p:txBody>
      </p:sp>
      <p:pic>
        <p:nvPicPr>
          <p:cNvPr id="258" name="Imagen 7" descr="Imagen 7"/>
          <p:cNvPicPr>
            <a:picLocks noChangeAspect="1"/>
          </p:cNvPicPr>
          <p:nvPr/>
        </p:nvPicPr>
        <p:blipFill>
          <a:blip r:embed="rId2"/>
          <a:stretch>
            <a:fillRect/>
          </a:stretch>
        </p:blipFill>
        <p:spPr>
          <a:xfrm>
            <a:off x="4744993" y="3648030"/>
            <a:ext cx="1095955" cy="1631755"/>
          </a:xfrm>
          <a:prstGeom prst="rect">
            <a:avLst/>
          </a:prstGeom>
          <a:ln w="12700">
            <a:miter lim="400000"/>
          </a:ln>
        </p:spPr>
      </p:pic>
      <p:pic>
        <p:nvPicPr>
          <p:cNvPr id="259" name="Imagen 8" descr="Imagen 8"/>
          <p:cNvPicPr>
            <a:picLocks noChangeAspect="1"/>
          </p:cNvPicPr>
          <p:nvPr/>
        </p:nvPicPr>
        <p:blipFill>
          <a:blip r:embed="rId3"/>
          <a:stretch>
            <a:fillRect/>
          </a:stretch>
        </p:blipFill>
        <p:spPr>
          <a:xfrm>
            <a:off x="6053320" y="3457690"/>
            <a:ext cx="3190781" cy="1813527"/>
          </a:xfrm>
          <a:prstGeom prst="rect">
            <a:avLst/>
          </a:prstGeom>
          <a:ln w="12700">
            <a:miter lim="400000"/>
          </a:ln>
        </p:spPr>
      </p:pic>
      <p:sp>
        <p:nvSpPr>
          <p:cNvPr id="260" name="Probar las baterías para determinar si son reutilizables.…"/>
          <p:cNvSpPr txBox="1"/>
          <p:nvPr/>
        </p:nvSpPr>
        <p:spPr>
          <a:xfrm>
            <a:off x="558483" y="3093551"/>
            <a:ext cx="4279310" cy="2492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15000"/>
              </a:lnSpc>
              <a:defRPr sz="1600">
                <a:solidFill>
                  <a:srgbClr val="741B47"/>
                </a:solidFill>
                <a:latin typeface="Calibri"/>
                <a:ea typeface="Calibri"/>
                <a:cs typeface="Calibri"/>
                <a:sym typeface="Calibri"/>
              </a:defRPr>
            </a:pPr>
            <a:r>
              <a:t>Es un sistema de transmisión hidrodinámico de fuerza, basado en dos turbinas que trabajan sumergidas en un aceite hidráulico (ATF).</a:t>
            </a:r>
          </a:p>
          <a:p>
            <a:pPr>
              <a:lnSpc>
                <a:spcPct val="115000"/>
              </a:lnSpc>
              <a:defRPr sz="1600">
                <a:solidFill>
                  <a:srgbClr val="741B47"/>
                </a:solidFill>
                <a:latin typeface="Calibri"/>
                <a:ea typeface="Calibri"/>
                <a:cs typeface="Calibri"/>
                <a:sym typeface="Calibri"/>
              </a:defRPr>
            </a:pPr>
            <a:endParaRPr/>
          </a:p>
          <a:p>
            <a:pPr>
              <a:lnSpc>
                <a:spcPct val="115000"/>
              </a:lnSpc>
              <a:defRPr sz="1600">
                <a:solidFill>
                  <a:srgbClr val="741B47"/>
                </a:solidFill>
                <a:latin typeface="Calibri"/>
                <a:ea typeface="Calibri"/>
                <a:cs typeface="Calibri"/>
                <a:sym typeface="Calibri"/>
              </a:defRPr>
            </a:pPr>
            <a:r>
              <a:t>En el Embrague Hidrodinámico, existen solo 2 elementos:</a:t>
            </a:r>
          </a:p>
          <a:p>
            <a:pPr>
              <a:lnSpc>
                <a:spcPct val="115000"/>
              </a:lnSpc>
              <a:defRPr sz="1600">
                <a:solidFill>
                  <a:srgbClr val="741B47"/>
                </a:solidFill>
                <a:latin typeface="Calibri"/>
                <a:ea typeface="Calibri"/>
                <a:cs typeface="Calibri"/>
                <a:sym typeface="Calibri"/>
              </a:defRPr>
            </a:pPr>
            <a:endParaRPr/>
          </a:p>
          <a:p>
            <a:pPr marL="160420" indent="-160420">
              <a:lnSpc>
                <a:spcPct val="115000"/>
              </a:lnSpc>
              <a:buSzPct val="100000"/>
              <a:buChar char="•"/>
              <a:defRPr sz="1600" b="1">
                <a:solidFill>
                  <a:srgbClr val="741B47"/>
                </a:solidFill>
                <a:latin typeface="Calibri"/>
                <a:ea typeface="Calibri"/>
                <a:cs typeface="Calibri"/>
                <a:sym typeface="Calibri"/>
              </a:defRPr>
            </a:pPr>
            <a:r>
              <a:t>Bomba de Aceite (elemento Conductor).</a:t>
            </a:r>
          </a:p>
          <a:p>
            <a:pPr marL="160420" indent="-160420">
              <a:lnSpc>
                <a:spcPct val="115000"/>
              </a:lnSpc>
              <a:buSzPct val="100000"/>
              <a:buChar char="•"/>
              <a:defRPr sz="1600" b="1">
                <a:solidFill>
                  <a:srgbClr val="741B47"/>
                </a:solidFill>
                <a:latin typeface="Calibri"/>
                <a:ea typeface="Calibri"/>
                <a:cs typeface="Calibri"/>
                <a:sym typeface="Calibri"/>
              </a:defRPr>
            </a:pPr>
            <a:r>
              <a:t>Turbina (elemento Conducido).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9</a:t>
            </a:fld>
            <a:endParaRPr lang="es-CL"/>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2242</Words>
  <Application>Microsoft Office PowerPoint</Application>
  <PresentationFormat>Personalizado</PresentationFormat>
  <Paragraphs>262</Paragraphs>
  <Slides>41</Slides>
  <Notes>1</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Avenir Black</vt:lpstr>
      <vt:lpstr>Calibri</vt:lpstr>
      <vt:lpstr>Cambria Math</vt:lpstr>
      <vt:lpstr>Helvetica</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Pamela  Marquez Pauchard</dc:creator>
  <cp:lastModifiedBy>Pamela  Marquez Pauchard</cp:lastModifiedBy>
  <cp:revision>3</cp:revision>
  <dcterms:modified xsi:type="dcterms:W3CDTF">2021-02-16T12:11:10Z</dcterms:modified>
</cp:coreProperties>
</file>