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720263" cy="7559675"/>
  <p:notesSz cx="7772400" cy="10058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270720" y="1747440"/>
            <a:ext cx="9345960" cy="5675040"/>
          </a:xfrm>
          <a:prstGeom prst="round1Rect">
            <a:avLst>
              <a:gd name="adj" fmla="val 15350"/>
            </a:avLst>
          </a:prstGeom>
          <a:solidFill>
            <a:srgbClr val="29754D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36320" y="6464160"/>
            <a:ext cx="7891200" cy="679680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n 15"/>
          <p:cNvPicPr/>
          <p:nvPr/>
        </p:nvPicPr>
        <p:blipFill>
          <a:blip r:embed="rId14"/>
          <a:stretch/>
        </p:blipFill>
        <p:spPr>
          <a:xfrm>
            <a:off x="8272440" y="1222200"/>
            <a:ext cx="1079280" cy="241200"/>
          </a:xfrm>
          <a:prstGeom prst="rect">
            <a:avLst/>
          </a:prstGeom>
          <a:ln>
            <a:noFill/>
          </a:ln>
        </p:spPr>
      </p:pic>
      <p:pic>
        <p:nvPicPr>
          <p:cNvPr id="3" name="Imagen 16"/>
          <p:cNvPicPr/>
          <p:nvPr/>
        </p:nvPicPr>
        <p:blipFill>
          <a:blip r:embed="rId15"/>
          <a:stretch/>
        </p:blipFill>
        <p:spPr>
          <a:xfrm>
            <a:off x="8272440" y="418680"/>
            <a:ext cx="1079280" cy="664200"/>
          </a:xfrm>
          <a:prstGeom prst="rect">
            <a:avLst/>
          </a:prstGeom>
          <a:ln>
            <a:noFill/>
          </a:ln>
        </p:spPr>
      </p:pic>
      <p:pic>
        <p:nvPicPr>
          <p:cNvPr id="4" name="Google Shape;12;p23"/>
          <p:cNvPicPr/>
          <p:nvPr/>
        </p:nvPicPr>
        <p:blipFill>
          <a:blip r:embed="rId16"/>
          <a:stretch/>
        </p:blipFill>
        <p:spPr>
          <a:xfrm>
            <a:off x="8521560" y="6387120"/>
            <a:ext cx="829800" cy="755280"/>
          </a:xfrm>
          <a:prstGeom prst="rect">
            <a:avLst/>
          </a:prstGeom>
          <a:ln>
            <a:noFill/>
          </a:ln>
        </p:spPr>
      </p:pic>
      <p:pic>
        <p:nvPicPr>
          <p:cNvPr id="5" name="Imagen 14"/>
          <p:cNvPicPr/>
          <p:nvPr/>
        </p:nvPicPr>
        <p:blipFill>
          <a:blip r:embed="rId17"/>
          <a:stretch/>
        </p:blipFill>
        <p:spPr>
          <a:xfrm>
            <a:off x="433440" y="419760"/>
            <a:ext cx="4210200" cy="679680"/>
          </a:xfrm>
          <a:prstGeom prst="rect">
            <a:avLst/>
          </a:prstGeom>
          <a:ln>
            <a:noFill/>
          </a:ln>
        </p:spPr>
      </p:pic>
      <p:pic>
        <p:nvPicPr>
          <p:cNvPr id="6" name="Imagen 18"/>
          <p:cNvPicPr/>
          <p:nvPr/>
        </p:nvPicPr>
        <p:blipFill>
          <a:blip r:embed="rId18"/>
          <a:stretch/>
        </p:blipFill>
        <p:spPr>
          <a:xfrm>
            <a:off x="433440" y="6464160"/>
            <a:ext cx="689760" cy="679680"/>
          </a:xfrm>
          <a:prstGeom prst="rect">
            <a:avLst/>
          </a:prstGeom>
          <a:ln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L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3"/>
          <p:cNvPicPr/>
          <p:nvPr/>
        </p:nvPicPr>
        <p:blipFill>
          <a:blip r:embed="rId14"/>
          <a:stretch/>
        </p:blipFill>
        <p:spPr>
          <a:xfrm>
            <a:off x="8272440" y="1222200"/>
            <a:ext cx="1079280" cy="241200"/>
          </a:xfrm>
          <a:prstGeom prst="rect">
            <a:avLst/>
          </a:prstGeom>
          <a:ln>
            <a:noFill/>
          </a:ln>
        </p:spPr>
      </p:pic>
      <p:pic>
        <p:nvPicPr>
          <p:cNvPr id="46" name="Imagen 4"/>
          <p:cNvPicPr/>
          <p:nvPr/>
        </p:nvPicPr>
        <p:blipFill>
          <a:blip r:embed="rId15"/>
          <a:stretch/>
        </p:blipFill>
        <p:spPr>
          <a:xfrm>
            <a:off x="8272440" y="418680"/>
            <a:ext cx="1079280" cy="664200"/>
          </a:xfrm>
          <a:prstGeom prst="rect">
            <a:avLst/>
          </a:prstGeom>
          <a:ln>
            <a:noFill/>
          </a:ln>
        </p:spPr>
      </p:pic>
      <p:pic>
        <p:nvPicPr>
          <p:cNvPr id="47" name="Imagen 6"/>
          <p:cNvPicPr/>
          <p:nvPr/>
        </p:nvPicPr>
        <p:blipFill>
          <a:blip r:embed="rId16"/>
          <a:stretch/>
        </p:blipFill>
        <p:spPr>
          <a:xfrm>
            <a:off x="433440" y="419760"/>
            <a:ext cx="4210200" cy="67968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243000" y="1756440"/>
            <a:ext cx="9345960" cy="5675040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L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 rot="10800000" flipH="1">
            <a:off x="180720" y="822600"/>
            <a:ext cx="9356040" cy="653076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5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fld id="{91D0BA11-0D06-4CF4-8A72-DA50A4472944}" type="slidenum"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‹Nº›</a:t>
            </a:fld>
            <a:endParaRPr lang="es-CL" sz="1100" b="0" strike="noStrike" spc="-1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100" b="0" strike="noStrike" spc="-1">
                <a:solidFill>
                  <a:srgbClr val="741B47"/>
                </a:solidFill>
                <a:latin typeface="Calibri"/>
                <a:ea typeface="Calibri"/>
              </a:rPr>
              <a:t>       </a:t>
            </a:r>
            <a:r>
              <a:rPr lang="es-CL" sz="1100" b="0" strike="noStrike" spc="-1">
                <a:solidFill>
                  <a:srgbClr val="29754D"/>
                </a:solidFill>
                <a:latin typeface="Calibri"/>
                <a:ea typeface="Calibri"/>
              </a:rPr>
              <a:t> ELECTRÓNICA </a:t>
            </a:r>
            <a:r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| 4° Medio | Presentación</a:t>
            </a:r>
            <a:endParaRPr lang="es-CL" sz="1100" b="0" strike="noStrike" spc="-1">
              <a:latin typeface="Arial"/>
            </a:endParaRPr>
          </a:p>
        </p:txBody>
      </p:sp>
      <p:sp>
        <p:nvSpPr>
          <p:cNvPr id="93" name="CustomShape 7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80000"/>
              </a:lnSpc>
            </a:pPr>
            <a:r>
              <a:rPr lang="es-CL" sz="1400" b="1" strike="noStrike" spc="-1">
                <a:solidFill>
                  <a:srgbClr val="FFFFFF"/>
                </a:solidFill>
                <a:latin typeface="Calibri"/>
                <a:ea typeface="Calibri"/>
              </a:rPr>
              <a:t>MÓDULO</a:t>
            </a:r>
            <a:r>
              <a:rPr lang="es-CL" sz="1400" b="0" strike="noStrike" spc="-1">
                <a:solidFill>
                  <a:srgbClr val="FFFFFF"/>
                </a:solidFill>
                <a:latin typeface="Calibri"/>
                <a:ea typeface="Calibri"/>
              </a:rPr>
              <a:t>  </a:t>
            </a:r>
            <a:r>
              <a:rPr lang="es-CL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Operación y programación de equipos de control eléctrico industrial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94" name="CustomShape 8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CL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Actividad 5|</a:t>
            </a:r>
            <a:r>
              <a:rPr lang="es-CL" sz="1600" b="0" strike="noStrike" spc="-1">
                <a:solidFill>
                  <a:srgbClr val="29754D"/>
                </a:solidFill>
                <a:latin typeface="Calibri"/>
                <a:ea typeface="Calibri"/>
              </a:rPr>
              <a:t>3</a:t>
            </a:r>
            <a:endParaRPr lang="es-CL" sz="1600" b="0" strike="noStrike" spc="-1">
              <a:latin typeface="Arial"/>
            </a:endParaRPr>
          </a:p>
        </p:txBody>
      </p:sp>
      <p:sp>
        <p:nvSpPr>
          <p:cNvPr id="95" name="PlaceHolder 9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96" name="PlaceHolder 10"/>
          <p:cNvSpPr>
            <a:spLocks noGrp="1"/>
          </p:cNvSpPr>
          <p:nvPr>
            <p:ph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 rot="10800000" flipH="1">
            <a:off x="181080" y="833040"/>
            <a:ext cx="9357480" cy="123624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fld id="{DE905627-E2B8-42B3-A64D-65323C03B981}" type="slidenum"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‹Nº›</a:t>
            </a:fld>
            <a:endParaRPr lang="es-CL" sz="1100" b="0" strike="noStrike" spc="-1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CL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Actividad 5|</a:t>
            </a:r>
            <a:r>
              <a:rPr lang="es-CL" sz="1600" b="0" strike="noStrike" spc="-1">
                <a:solidFill>
                  <a:srgbClr val="29754D"/>
                </a:solidFill>
                <a:latin typeface="Calibri"/>
                <a:ea typeface="Calibri"/>
              </a:rPr>
              <a:t>3</a:t>
            </a:r>
            <a:endParaRPr lang="es-CL" sz="1600" b="0" strike="noStrike" spc="-1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100" b="0" strike="noStrike" spc="-1">
                <a:solidFill>
                  <a:srgbClr val="741B47"/>
                </a:solidFill>
                <a:latin typeface="Calibri"/>
                <a:ea typeface="Calibri"/>
              </a:rPr>
              <a:t>       </a:t>
            </a:r>
            <a:r>
              <a:rPr lang="es-CL" sz="1100" b="0" strike="noStrike" spc="-1">
                <a:solidFill>
                  <a:srgbClr val="29754D"/>
                </a:solidFill>
                <a:latin typeface="Calibri"/>
                <a:ea typeface="Calibri"/>
              </a:rPr>
              <a:t> ELECTRÓNICA </a:t>
            </a:r>
            <a:r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| 4° Medio | Presentación</a:t>
            </a:r>
            <a:endParaRPr lang="es-CL" sz="1100" b="0" strike="noStrike" spc="-1"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80000"/>
              </a:lnSpc>
            </a:pPr>
            <a:r>
              <a:rPr lang="es-CL" sz="1400" b="1" strike="noStrike" spc="-1">
                <a:solidFill>
                  <a:srgbClr val="FFFFFF"/>
                </a:solidFill>
                <a:latin typeface="Calibri"/>
                <a:ea typeface="Calibri"/>
              </a:rPr>
              <a:t>MÓDULO</a:t>
            </a:r>
            <a:r>
              <a:rPr lang="es-CL" sz="1400" b="0" strike="noStrike" spc="-1">
                <a:solidFill>
                  <a:srgbClr val="FFFFFF"/>
                </a:solidFill>
                <a:latin typeface="Calibri"/>
                <a:ea typeface="Calibri"/>
              </a:rPr>
              <a:t>  </a:t>
            </a:r>
            <a:r>
              <a:rPr lang="es-CL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Operación y programación de equipos de control eléctrico industrial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141" name="PlaceHolder 9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42" name="PlaceHolder 10"/>
          <p:cNvSpPr>
            <a:spLocks noGrp="1"/>
          </p:cNvSpPr>
          <p:nvPr>
            <p:ph type="body"/>
          </p:nvPr>
        </p:nvSpPr>
        <p:spPr>
          <a:xfrm>
            <a:off x="486000" y="1768680"/>
            <a:ext cx="874728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 rot="10800000" flipH="1">
            <a:off x="180720" y="822600"/>
            <a:ext cx="9356040" cy="653076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fld id="{6163F2BA-9D42-455B-B77B-712EA9996BF6}" type="slidenum"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‹Nº›</a:t>
            </a:fld>
            <a:endParaRPr lang="es-CL" sz="1100" b="0" strike="noStrike" spc="-1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6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100" b="0" strike="noStrike" spc="-1">
                <a:solidFill>
                  <a:srgbClr val="741B47"/>
                </a:solidFill>
                <a:latin typeface="Calibri"/>
                <a:ea typeface="Calibri"/>
              </a:rPr>
              <a:t>       </a:t>
            </a:r>
            <a:r>
              <a:rPr lang="es-CL" sz="1100" b="0" strike="noStrike" spc="-1">
                <a:solidFill>
                  <a:srgbClr val="29754D"/>
                </a:solidFill>
                <a:latin typeface="Calibri"/>
                <a:ea typeface="Calibri"/>
              </a:rPr>
              <a:t> ELECTRÓNICA </a:t>
            </a:r>
            <a:r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| 4° Medio | Presentación</a:t>
            </a:r>
            <a:endParaRPr lang="es-CL" sz="1100" b="0" strike="noStrike" spc="-1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80000"/>
              </a:lnSpc>
            </a:pPr>
            <a:r>
              <a:rPr lang="es-CL" sz="1400" b="1" strike="noStrike" spc="-1">
                <a:solidFill>
                  <a:srgbClr val="FFFFFF"/>
                </a:solidFill>
                <a:latin typeface="Calibri"/>
                <a:ea typeface="Calibri"/>
              </a:rPr>
              <a:t>MÓDULO</a:t>
            </a:r>
            <a:r>
              <a:rPr lang="es-CL" sz="1400" b="0" strike="noStrike" spc="-1">
                <a:solidFill>
                  <a:srgbClr val="FFFFFF"/>
                </a:solidFill>
                <a:latin typeface="Calibri"/>
                <a:ea typeface="Calibri"/>
              </a:rPr>
              <a:t>  </a:t>
            </a:r>
            <a:r>
              <a:rPr lang="es-CL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Operación y programación de equipos de control eléctrico industrial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CL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Actividad 5|</a:t>
            </a:r>
            <a:r>
              <a:rPr lang="es-CL" sz="1600" b="0" strike="noStrike" spc="-1">
                <a:solidFill>
                  <a:srgbClr val="29754D"/>
                </a:solidFill>
                <a:latin typeface="Calibri"/>
                <a:ea typeface="Calibri"/>
              </a:rPr>
              <a:t>3</a:t>
            </a:r>
            <a:endParaRPr lang="es-CL" sz="1600" b="0" strike="noStrike" spc="-1">
              <a:latin typeface="Arial"/>
            </a:endParaRPr>
          </a:p>
        </p:txBody>
      </p:sp>
      <p:sp>
        <p:nvSpPr>
          <p:cNvPr id="187" name="PlaceHolder 9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L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88" name="PlaceHolder 10"/>
          <p:cNvSpPr>
            <a:spLocks noGrp="1"/>
          </p:cNvSpPr>
          <p:nvPr>
            <p:ph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189" name="PlaceHolder 11"/>
          <p:cNvSpPr>
            <a:spLocks noGrp="1"/>
          </p:cNvSpPr>
          <p:nvPr>
            <p:ph type="body"/>
          </p:nvPr>
        </p:nvSpPr>
        <p:spPr>
          <a:xfrm>
            <a:off x="4968360" y="1768680"/>
            <a:ext cx="42681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 rot="10800000" flipH="1">
            <a:off x="180720" y="822600"/>
            <a:ext cx="9356040" cy="653076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181800" y="181080"/>
            <a:ext cx="7908480" cy="650160"/>
          </a:xfrm>
          <a:prstGeom prst="round2SameRect">
            <a:avLst>
              <a:gd name="adj1" fmla="val 16667"/>
              <a:gd name="adj2" fmla="val 0"/>
            </a:avLst>
          </a:prstGeom>
          <a:blipFill rotWithShape="0">
            <a:blip r:embed="rId14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5"/>
          <p:cNvSpPr/>
          <p:nvPr/>
        </p:nvSpPr>
        <p:spPr>
          <a:xfrm>
            <a:off x="8170560" y="288360"/>
            <a:ext cx="116604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CL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¡Atención!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r">
              <a:lnSpc>
                <a:spcPct val="100000"/>
              </a:lnSpc>
            </a:pPr>
            <a:fld id="{815239E0-0026-47A1-91AC-7B3BF4C3373E}" type="slidenum"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‹Nº›</a:t>
            </a:fld>
            <a:endParaRPr lang="es-CL" sz="1100" b="0" strike="noStrike" spc="-1"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100" b="0" strike="noStrike" spc="-1">
                <a:solidFill>
                  <a:srgbClr val="741B47"/>
                </a:solidFill>
                <a:latin typeface="Calibri"/>
                <a:ea typeface="Calibri"/>
              </a:rPr>
              <a:t>       </a:t>
            </a:r>
            <a:r>
              <a:rPr lang="es-CL" sz="1100" b="0" strike="noStrike" spc="-1">
                <a:solidFill>
                  <a:srgbClr val="29754D"/>
                </a:solidFill>
                <a:latin typeface="Calibri"/>
                <a:ea typeface="Calibri"/>
              </a:rPr>
              <a:t> ELECTRÓNICA </a:t>
            </a:r>
            <a:r>
              <a:rPr lang="es-CL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| 4° Medio | Presentación</a:t>
            </a:r>
            <a:endParaRPr lang="es-CL" sz="1100" b="0" strike="noStrike" spc="-1">
              <a:latin typeface="Arial"/>
            </a:endParaRPr>
          </a:p>
        </p:txBody>
      </p:sp>
      <p:sp>
        <p:nvSpPr>
          <p:cNvPr id="233" name="PlaceHolder 8"/>
          <p:cNvSpPr>
            <a:spLocks noGrp="1"/>
          </p:cNvSpPr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L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34" name="PlaceHolder 9"/>
          <p:cNvSpPr>
            <a:spLocks noGrp="1"/>
          </p:cNvSpPr>
          <p:nvPr>
            <p:ph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L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L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1176480" y="6648120"/>
            <a:ext cx="7011360" cy="3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CL" sz="1100" b="0" strike="noStrike" spc="-1">
                <a:solidFill>
                  <a:srgbClr val="FFFFFF"/>
                </a:solidFill>
                <a:latin typeface="Calibri"/>
                <a:ea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sz="1100" b="0" strike="noStrike" spc="-1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1139040" y="834840"/>
            <a:ext cx="415620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200" b="1" strike="noStrike" spc="-1">
                <a:solidFill>
                  <a:srgbClr val="29754D"/>
                </a:solidFill>
                <a:latin typeface="Calibri"/>
                <a:ea typeface="Calibri"/>
              </a:rPr>
              <a:t>SECTOR ELECTRÓNICA </a:t>
            </a:r>
            <a:r>
              <a:rPr lang="es-CL" sz="1200" b="0" strike="noStrike" spc="-1">
                <a:solidFill>
                  <a:srgbClr val="29754D"/>
                </a:solidFill>
                <a:latin typeface="Calibri"/>
                <a:ea typeface="Calibri"/>
              </a:rPr>
              <a:t>| NIVEL 4° MEDIO</a:t>
            </a:r>
            <a:endParaRPr lang="es-CL" sz="1200" b="0" strike="noStrike" spc="-1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62160" y="2144520"/>
            <a:ext cx="1443600" cy="17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500" b="1" strike="noStrike" spc="-1">
                <a:solidFill>
                  <a:srgbClr val="000000"/>
                </a:solidFill>
                <a:latin typeface="Calibri"/>
                <a:ea typeface="Calibri"/>
              </a:rPr>
              <a:t>MÓDULO 7</a:t>
            </a:r>
            <a:endParaRPr lang="es-CL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500" b="0" strike="noStrike" spc="-1">
              <a:latin typeface="Arial"/>
            </a:endParaRPr>
          </a:p>
        </p:txBody>
      </p:sp>
      <p:pic>
        <p:nvPicPr>
          <p:cNvPr id="274" name="Imagen 7" descr="(PORTADA)-M7-electronica-OPERACIÓN Y PROGRAMACIÓN DE EQUIPOS DE CONTROL ELÉCTRICO INDUSTRIAL.png"/>
          <p:cNvPicPr/>
          <p:nvPr/>
        </p:nvPicPr>
        <p:blipFill>
          <a:blip r:embed="rId2"/>
          <a:srcRect b="6360"/>
          <a:stretch/>
        </p:blipFill>
        <p:spPr>
          <a:xfrm>
            <a:off x="5016600" y="2070000"/>
            <a:ext cx="4468320" cy="436824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360360" y="2242080"/>
            <a:ext cx="5861880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es-CL" sz="3300" b="1" strike="noStrike" spc="-32">
                <a:solidFill>
                  <a:srgbClr val="29754D"/>
                </a:solidFill>
                <a:latin typeface="Calibri"/>
                <a:ea typeface="Arial"/>
              </a:rPr>
              <a:t>OPERACIÓN Y PROGRAMACIÓN DE EQUIPOS DE CONTROL ELÉCTRICO INDUSTRIAL </a:t>
            </a:r>
            <a:endParaRPr lang="es-CL" sz="3300" b="0" strike="noStrike" spc="-1">
              <a:latin typeface="Arial"/>
            </a:endParaRPr>
          </a:p>
        </p:txBody>
      </p:sp>
      <p:pic>
        <p:nvPicPr>
          <p:cNvPr id="276" name="Imagen 275"/>
          <p:cNvPicPr/>
          <p:nvPr/>
        </p:nvPicPr>
        <p:blipFill>
          <a:blip r:embed="rId3"/>
          <a:stretch/>
        </p:blipFill>
        <p:spPr>
          <a:xfrm>
            <a:off x="361800" y="360720"/>
            <a:ext cx="4476240" cy="75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04760" y="2166840"/>
            <a:ext cx="903024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"/>
          <p:cNvSpPr/>
          <p:nvPr/>
        </p:nvSpPr>
        <p:spPr>
          <a:xfrm>
            <a:off x="4343400" y="2540160"/>
            <a:ext cx="4520520" cy="3733200"/>
          </a:xfrm>
          <a:prstGeom prst="roundRect">
            <a:avLst>
              <a:gd name="adj" fmla="val 5451"/>
            </a:avLst>
          </a:prstGeom>
          <a:blipFill rotWithShape="0">
            <a:blip r:embed="rId2"/>
            <a:stretch>
              <a:fillRect/>
            </a:stretch>
          </a:blip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459360" y="2462040"/>
            <a:ext cx="374364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Interruptor </a:t>
            </a:r>
            <a:r>
              <a:rPr lang="es-CL" sz="1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“pull cord” </a:t>
            </a: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es un tipo de interruptor de emergencia que se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acciona por cable</a:t>
            </a: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, tiene como finalidad realizar la detención de la maquinaria cuando el personal queda atrapado y el botón de emergencia se encuentra lejos, es muy utilizado en cintas transportadoras.</a:t>
            </a:r>
            <a:endParaRPr lang="es-CL" sz="18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447840" y="1074600"/>
            <a:ext cx="9030240" cy="153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es-CL" sz="2700" b="1" strike="noStrike" spc="-1">
                <a:solidFill>
                  <a:srgbClr val="29754D"/>
                </a:solidFill>
                <a:latin typeface="Calibri"/>
                <a:ea typeface="Arial"/>
              </a:rPr>
              <a:t>¿QUÉ DIFERENCIA TIENE CON UN </a:t>
            </a:r>
            <a:br/>
            <a:r>
              <a:rPr lang="es-CL" sz="2700" b="0" strike="noStrike" spc="-1">
                <a:solidFill>
                  <a:srgbClr val="C73E32"/>
                </a:solidFill>
                <a:latin typeface="Calibri"/>
                <a:ea typeface="Arial"/>
              </a:rPr>
              <a:t>BOTÓN DE PARADA NORMAL?</a:t>
            </a:r>
            <a:endParaRPr lang="es-CL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2700" b="0" strike="noStrike" spc="-1">
              <a:latin typeface="Arial"/>
            </a:endParaRPr>
          </a:p>
          <a:p>
            <a:pPr>
              <a:lnSpc>
                <a:spcPct val="70000"/>
              </a:lnSpc>
            </a:pPr>
            <a:endParaRPr lang="es-CL" sz="2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104760" y="2166840"/>
            <a:ext cx="903024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2"/>
          <p:cNvSpPr/>
          <p:nvPr/>
        </p:nvSpPr>
        <p:spPr>
          <a:xfrm>
            <a:off x="447840" y="1163520"/>
            <a:ext cx="9030240" cy="13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3100" b="1" strike="noStrike" spc="-1">
                <a:solidFill>
                  <a:srgbClr val="29754D"/>
                </a:solidFill>
                <a:latin typeface="Calibri"/>
                <a:ea typeface="Arial"/>
              </a:rPr>
              <a:t>¿QUÉ ES UN </a:t>
            </a:r>
            <a:r>
              <a:rPr lang="es-CL" sz="3100" b="0" strike="noStrike" spc="-1">
                <a:solidFill>
                  <a:srgbClr val="C73E32"/>
                </a:solidFill>
                <a:latin typeface="Calibri"/>
                <a:ea typeface="Arial"/>
              </a:rPr>
              <a:t>RELÉ DE SEGURIDAD?</a:t>
            </a:r>
            <a:endParaRPr lang="es-CL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3100" b="0" strike="noStrike" spc="-1">
              <a:latin typeface="Arial"/>
            </a:endParaRPr>
          </a:p>
          <a:p>
            <a:pPr>
              <a:lnSpc>
                <a:spcPct val="70000"/>
              </a:lnSpc>
            </a:pPr>
            <a:endParaRPr lang="es-CL" sz="3100" b="0" strike="noStrike" spc="-1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433800" y="2144520"/>
            <a:ext cx="77061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Es un elemento pensado específicamente para realizar la conexión de los diferentes elementos de mando para seguridad, normalmente se identifican por ser de color rojo o amarillo</a:t>
            </a:r>
            <a:endParaRPr lang="es-CL" sz="1800" b="0" strike="noStrike" spc="-1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546120" y="3352680"/>
            <a:ext cx="3859920" cy="321228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4876920" y="3352680"/>
            <a:ext cx="3783960" cy="321228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pic>
        <p:nvPicPr>
          <p:cNvPr id="355" name="Google Shape;234;p11"/>
          <p:cNvPicPr/>
          <p:nvPr/>
        </p:nvPicPr>
        <p:blipFill>
          <a:blip r:embed="rId2"/>
          <a:stretch/>
        </p:blipFill>
        <p:spPr>
          <a:xfrm>
            <a:off x="5572080" y="3593520"/>
            <a:ext cx="2392920" cy="2826000"/>
          </a:xfrm>
          <a:prstGeom prst="rect">
            <a:avLst/>
          </a:prstGeom>
          <a:ln>
            <a:noFill/>
          </a:ln>
        </p:spPr>
      </p:pic>
      <p:pic>
        <p:nvPicPr>
          <p:cNvPr id="356" name="Google Shape;235;p11"/>
          <p:cNvPicPr/>
          <p:nvPr/>
        </p:nvPicPr>
        <p:blipFill>
          <a:blip r:embed="rId3"/>
          <a:stretch/>
        </p:blipFill>
        <p:spPr>
          <a:xfrm>
            <a:off x="1245600" y="3534120"/>
            <a:ext cx="2460600" cy="285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04760" y="2166840"/>
            <a:ext cx="903024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"/>
          <p:cNvSpPr/>
          <p:nvPr/>
        </p:nvSpPr>
        <p:spPr>
          <a:xfrm>
            <a:off x="495360" y="1941120"/>
            <a:ext cx="77061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Posee directamente unos terminales para realizar la conexión de todos los interruptores de seguridad, además posee una salida para encender una luz de emergencia y conexión directa  hacia la entrada del PLC</a:t>
            </a:r>
            <a:endParaRPr lang="es-CL" sz="1800" b="0" strike="noStrike" spc="-1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546120" y="3035160"/>
            <a:ext cx="7555680" cy="374580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pic>
        <p:nvPicPr>
          <p:cNvPr id="360" name="Google Shape;243;p12"/>
          <p:cNvPicPr/>
          <p:nvPr/>
        </p:nvPicPr>
        <p:blipFill>
          <a:blip r:embed="rId2"/>
          <a:srcRect l="5384" t="7546" r="46495" b="10351"/>
          <a:stretch/>
        </p:blipFill>
        <p:spPr>
          <a:xfrm>
            <a:off x="1055520" y="3102120"/>
            <a:ext cx="6486480" cy="3636720"/>
          </a:xfrm>
          <a:prstGeom prst="rect">
            <a:avLst/>
          </a:prstGeom>
          <a:ln>
            <a:noFill/>
          </a:ln>
        </p:spPr>
      </p:pic>
      <p:sp>
        <p:nvSpPr>
          <p:cNvPr id="361" name="CustomShape 4"/>
          <p:cNvSpPr/>
          <p:nvPr/>
        </p:nvSpPr>
        <p:spPr>
          <a:xfrm>
            <a:off x="447840" y="1163520"/>
            <a:ext cx="9030240" cy="13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3100" b="1" strike="noStrike" spc="-1">
                <a:solidFill>
                  <a:srgbClr val="29754D"/>
                </a:solidFill>
                <a:latin typeface="Calibri"/>
                <a:ea typeface="Arial"/>
              </a:rPr>
              <a:t>¿QUÉ ES UN </a:t>
            </a:r>
            <a:r>
              <a:rPr lang="es-CL" sz="3100" b="0" strike="noStrike" spc="-1">
                <a:solidFill>
                  <a:srgbClr val="C73E32"/>
                </a:solidFill>
                <a:latin typeface="Calibri"/>
                <a:ea typeface="Arial"/>
              </a:rPr>
              <a:t>RELÉ DE SEGURIDAD?</a:t>
            </a:r>
            <a:endParaRPr lang="es-CL" sz="3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3100" b="0" strike="noStrike" spc="-1">
              <a:latin typeface="Arial"/>
            </a:endParaRPr>
          </a:p>
          <a:p>
            <a:pPr>
              <a:lnSpc>
                <a:spcPct val="70000"/>
              </a:lnSpc>
            </a:pPr>
            <a:endParaRPr lang="es-CL" sz="3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234;p41"/>
          <p:cNvPicPr/>
          <p:nvPr/>
        </p:nvPicPr>
        <p:blipFill>
          <a:blip r:embed="rId2"/>
          <a:stretch/>
        </p:blipFill>
        <p:spPr>
          <a:xfrm flipH="1">
            <a:off x="729000" y="2142000"/>
            <a:ext cx="4699080" cy="4452120"/>
          </a:xfrm>
          <a:prstGeom prst="rect">
            <a:avLst/>
          </a:prstGeom>
          <a:ln>
            <a:noFill/>
          </a:ln>
        </p:spPr>
      </p:pic>
      <p:grpSp>
        <p:nvGrpSpPr>
          <p:cNvPr id="363" name="Group 1"/>
          <p:cNvGrpSpPr/>
          <p:nvPr/>
        </p:nvGrpSpPr>
        <p:grpSpPr>
          <a:xfrm>
            <a:off x="3966120" y="1531800"/>
            <a:ext cx="5074560" cy="2359440"/>
            <a:chOff x="3966120" y="1531800"/>
            <a:chExt cx="5074560" cy="2359440"/>
          </a:xfrm>
        </p:grpSpPr>
        <p:grpSp>
          <p:nvGrpSpPr>
            <p:cNvPr id="364" name="Group 2"/>
            <p:cNvGrpSpPr/>
            <p:nvPr/>
          </p:nvGrpSpPr>
          <p:grpSpPr>
            <a:xfrm>
              <a:off x="3966120" y="1531800"/>
              <a:ext cx="5074560" cy="2359440"/>
              <a:chOff x="3966120" y="1531800"/>
              <a:chExt cx="5074560" cy="2359440"/>
            </a:xfrm>
          </p:grpSpPr>
          <p:sp>
            <p:nvSpPr>
              <p:cNvPr id="365" name="CustomShape 3"/>
              <p:cNvSpPr/>
              <p:nvPr/>
            </p:nvSpPr>
            <p:spPr>
              <a:xfrm flipH="1">
                <a:off x="4676040" y="1531800"/>
                <a:ext cx="4364640" cy="2359440"/>
              </a:xfrm>
              <a:prstGeom prst="roundRect">
                <a:avLst>
                  <a:gd name="adj" fmla="val 10157"/>
                </a:avLst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CL" sz="1400" b="0" strike="noStrike" spc="-1">
                    <a:solidFill>
                      <a:srgbClr val="000000"/>
                    </a:solidFill>
                    <a:latin typeface="Arial"/>
                    <a:ea typeface="Arial"/>
                  </a:rPr>
                  <a:t>    </a:t>
                </a:r>
                <a:endParaRPr lang="es-CL" sz="1400" b="0" strike="noStrike" spc="-1">
                  <a:latin typeface="Arial"/>
                </a:endParaRPr>
              </a:p>
            </p:txBody>
          </p:sp>
          <p:sp>
            <p:nvSpPr>
              <p:cNvPr id="366" name="CustomShape 4"/>
              <p:cNvSpPr/>
              <p:nvPr/>
            </p:nvSpPr>
            <p:spPr>
              <a:xfrm rot="14826600" flipH="1">
                <a:off x="4226760" y="2398320"/>
                <a:ext cx="332640" cy="78732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67" name="CustomShape 5"/>
            <p:cNvSpPr/>
            <p:nvPr/>
          </p:nvSpPr>
          <p:spPr>
            <a:xfrm>
              <a:off x="5039280" y="1866600"/>
              <a:ext cx="3808800" cy="1540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Antes de realizar la actividad práctica te invitamos a que revises la cápsula animada: </a:t>
              </a:r>
              <a:endParaRPr lang="es-CL" sz="1600" b="0" strike="noStrike" spc="-1">
                <a:latin typeface="Arial"/>
              </a:endParaRPr>
            </a:p>
            <a:p>
              <a:pPr>
                <a:lnSpc>
                  <a:spcPct val="115000"/>
                </a:lnSpc>
              </a:pPr>
              <a:endParaRPr lang="es-CL" sz="16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CL" sz="2100" b="1" strike="noStrike" spc="-1">
                  <a:solidFill>
                    <a:srgbClr val="C73E32"/>
                  </a:solidFill>
                  <a:latin typeface="Calibri"/>
                  <a:ea typeface="Calibri"/>
                </a:rPr>
                <a:t>“Uso de protoboard”</a:t>
              </a:r>
              <a:endParaRPr lang="es-CL" sz="2100" b="0" strike="noStrike" spc="-1">
                <a:latin typeface="Arial"/>
              </a:endParaRPr>
            </a:p>
          </p:txBody>
        </p:sp>
      </p:grpSp>
      <p:sp>
        <p:nvSpPr>
          <p:cNvPr id="368" name="CustomShape 6"/>
          <p:cNvSpPr/>
          <p:nvPr/>
        </p:nvSpPr>
        <p:spPr>
          <a:xfrm>
            <a:off x="375840" y="1373760"/>
            <a:ext cx="352656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strike="noStrike" spc="-1">
                <a:solidFill>
                  <a:srgbClr val="29754D"/>
                </a:solidFill>
                <a:latin typeface="Calibri"/>
                <a:ea typeface="Calibri"/>
              </a:rPr>
              <a:t>COMPLEMENTARIO</a:t>
            </a:r>
            <a:endParaRPr lang="es-CL" sz="2800" b="0" strike="noStrike" spc="-1">
              <a:latin typeface="Arial"/>
            </a:endParaRPr>
          </a:p>
        </p:txBody>
      </p:sp>
      <p:sp>
        <p:nvSpPr>
          <p:cNvPr id="369" name="CustomShape 7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MATERIAL</a:t>
            </a:r>
            <a:endParaRPr lang="es-C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strike="noStrike" spc="-1">
                <a:solidFill>
                  <a:srgbClr val="29754D"/>
                </a:solidFill>
                <a:latin typeface="Calibri"/>
                <a:ea typeface="Calibri"/>
              </a:rPr>
              <a:t>¿CUÁNTO APRENDIMOS?</a:t>
            </a:r>
            <a:endParaRPr lang="es-CL" sz="2800" b="0" strike="noStrike" spc="-1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2035440" y="2912040"/>
            <a:ext cx="6999120" cy="26956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REVISEMOS</a:t>
            </a:r>
            <a:endParaRPr lang="es-C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400" b="0" strike="noStrike" spc="-1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4214160" y="1184040"/>
            <a:ext cx="46584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s-CL" sz="5000" b="0" strike="noStrike" spc="-1">
                <a:solidFill>
                  <a:srgbClr val="8EB99F"/>
                </a:solidFill>
                <a:latin typeface="Calibri"/>
                <a:ea typeface="Calibri"/>
              </a:rPr>
              <a:t>5</a:t>
            </a:r>
            <a:endParaRPr lang="es-CL" sz="5000" b="0" strike="noStrike" spc="-1">
              <a:latin typeface="Arial"/>
            </a:endParaRPr>
          </a:p>
        </p:txBody>
      </p:sp>
      <p:pic>
        <p:nvPicPr>
          <p:cNvPr id="374" name="Imagen 15"/>
          <p:cNvPicPr/>
          <p:nvPr/>
        </p:nvPicPr>
        <p:blipFill>
          <a:blip r:embed="rId2"/>
          <a:stretch/>
        </p:blipFill>
        <p:spPr>
          <a:xfrm>
            <a:off x="5474520" y="5389200"/>
            <a:ext cx="1651320" cy="883800"/>
          </a:xfrm>
          <a:prstGeom prst="rect">
            <a:avLst/>
          </a:prstGeom>
          <a:ln>
            <a:noFill/>
          </a:ln>
        </p:spPr>
      </p:pic>
      <p:pic>
        <p:nvPicPr>
          <p:cNvPr id="375" name="Imagen 13"/>
          <p:cNvPicPr/>
          <p:nvPr/>
        </p:nvPicPr>
        <p:blipFill>
          <a:blip r:embed="rId3"/>
          <a:stretch/>
        </p:blipFill>
        <p:spPr>
          <a:xfrm>
            <a:off x="-18000" y="2473200"/>
            <a:ext cx="3855960" cy="3653280"/>
          </a:xfrm>
          <a:prstGeom prst="rect">
            <a:avLst/>
          </a:prstGeom>
          <a:ln>
            <a:noFill/>
          </a:ln>
        </p:spPr>
      </p:pic>
      <p:pic>
        <p:nvPicPr>
          <p:cNvPr id="376" name="Imagen 14"/>
          <p:cNvPicPr/>
          <p:nvPr/>
        </p:nvPicPr>
        <p:blipFill>
          <a:blip r:embed="rId4"/>
          <a:stretch/>
        </p:blipFill>
        <p:spPr>
          <a:xfrm>
            <a:off x="7126200" y="5056200"/>
            <a:ext cx="1806120" cy="1347480"/>
          </a:xfrm>
          <a:prstGeom prst="rect">
            <a:avLst/>
          </a:prstGeom>
          <a:ln>
            <a:noFill/>
          </a:ln>
        </p:spPr>
      </p:pic>
      <p:sp>
        <p:nvSpPr>
          <p:cNvPr id="377" name="CustomShape 5"/>
          <p:cNvSpPr/>
          <p:nvPr/>
        </p:nvSpPr>
        <p:spPr>
          <a:xfrm>
            <a:off x="5989680" y="1176480"/>
            <a:ext cx="5374080" cy="13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"/>
          <p:cNvSpPr/>
          <p:nvPr/>
        </p:nvSpPr>
        <p:spPr>
          <a:xfrm>
            <a:off x="3332160" y="3204720"/>
            <a:ext cx="4960080" cy="166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es-CL" sz="2800" b="1" strike="noStrike" spc="-1">
                <a:solidFill>
                  <a:srgbClr val="29754D"/>
                </a:solidFill>
                <a:latin typeface="Calibri"/>
                <a:ea typeface="Roboto"/>
              </a:rPr>
              <a:t>PARADA DE EMERGENCIA</a:t>
            </a:r>
            <a:endParaRPr lang="es-CL" sz="2800" b="0" strike="noStrike" spc="-1">
              <a:latin typeface="Arial"/>
            </a:endParaRPr>
          </a:p>
          <a:p>
            <a:pPr>
              <a:lnSpc>
                <a:spcPct val="50000"/>
              </a:lnSpc>
            </a:pPr>
            <a:endParaRPr lang="es-CL" sz="2800" b="0" strike="noStrike" spc="-1">
              <a:latin typeface="Arial"/>
            </a:endParaRPr>
          </a:p>
          <a:p>
            <a:pPr>
              <a:lnSpc>
                <a:spcPct val="50000"/>
              </a:lnSpc>
            </a:pPr>
            <a:endParaRPr lang="es-CL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¡Ahora realizaremos una actividad que resume todo lo que hemos visto! </a:t>
            </a:r>
            <a:r>
              <a:rPr lang="es-CL" sz="1800" b="1" strike="noStrike" spc="-1">
                <a:solidFill>
                  <a:srgbClr val="C73E32"/>
                </a:solidFill>
                <a:latin typeface="Calibri"/>
                <a:ea typeface="Calibri"/>
              </a:rPr>
              <a:t>¡Atentos, atentas!</a:t>
            </a:r>
            <a:endParaRPr lang="es-CL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es-CL" sz="1800" b="0" strike="noStrike" spc="-1">
              <a:latin typeface="Arial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369360" y="2239920"/>
            <a:ext cx="8913600" cy="48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 1"/>
          <p:cNvGrpSpPr/>
          <p:nvPr/>
        </p:nvGrpSpPr>
        <p:grpSpPr>
          <a:xfrm>
            <a:off x="25560" y="2706120"/>
            <a:ext cx="5833440" cy="1155240"/>
            <a:chOff x="25560" y="2706120"/>
            <a:chExt cx="5833440" cy="1155240"/>
          </a:xfrm>
        </p:grpSpPr>
        <p:sp>
          <p:nvSpPr>
            <p:cNvPr id="381" name="CustomShape 2"/>
            <p:cNvSpPr/>
            <p:nvPr/>
          </p:nvSpPr>
          <p:spPr>
            <a:xfrm>
              <a:off x="1267560" y="3098160"/>
              <a:ext cx="45914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Manipular</a:t>
              </a:r>
              <a:r>
                <a:rPr lang="es-CL" sz="1600" b="1" strike="noStrike" spc="-1">
                  <a:solidFill>
                    <a:srgbClr val="29754D"/>
                  </a:solidFill>
                  <a:latin typeface="Calibri"/>
                  <a:ea typeface="Calibri"/>
                </a:rPr>
                <a:t> cuidadosamente </a:t>
              </a: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herramientas.</a:t>
              </a:r>
              <a:endParaRPr lang="es-CL" sz="1600" b="0" strike="noStrike" spc="-1">
                <a:latin typeface="Arial"/>
              </a:endParaRPr>
            </a:p>
          </p:txBody>
        </p:sp>
        <p:grpSp>
          <p:nvGrpSpPr>
            <p:cNvPr id="382" name="Group 3"/>
            <p:cNvGrpSpPr/>
            <p:nvPr/>
          </p:nvGrpSpPr>
          <p:grpSpPr>
            <a:xfrm>
              <a:off x="25560" y="2706120"/>
              <a:ext cx="1191240" cy="1155240"/>
              <a:chOff x="25560" y="2706120"/>
              <a:chExt cx="1191240" cy="1155240"/>
            </a:xfrm>
          </p:grpSpPr>
          <p:sp>
            <p:nvSpPr>
              <p:cNvPr id="383" name="CustomShape 4"/>
              <p:cNvSpPr/>
              <p:nvPr/>
            </p:nvSpPr>
            <p:spPr>
              <a:xfrm rot="5400000">
                <a:off x="201600" y="269208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384" name="Google Shape;429;p19"/>
              <p:cNvPicPr/>
              <p:nvPr/>
            </p:nvPicPr>
            <p:blipFill>
              <a:blip r:embed="rId2"/>
              <a:stretch/>
            </p:blipFill>
            <p:spPr>
              <a:xfrm rot="19406400">
                <a:off x="169920" y="2900880"/>
                <a:ext cx="907920" cy="765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85" name="Group 5"/>
          <p:cNvGrpSpPr/>
          <p:nvPr/>
        </p:nvGrpSpPr>
        <p:grpSpPr>
          <a:xfrm>
            <a:off x="25560" y="5827320"/>
            <a:ext cx="5832000" cy="782280"/>
            <a:chOff x="25560" y="5827320"/>
            <a:chExt cx="5832000" cy="782280"/>
          </a:xfrm>
        </p:grpSpPr>
        <p:grpSp>
          <p:nvGrpSpPr>
            <p:cNvPr id="386" name="Group 6"/>
            <p:cNvGrpSpPr/>
            <p:nvPr/>
          </p:nvGrpSpPr>
          <p:grpSpPr>
            <a:xfrm>
              <a:off x="25560" y="5827320"/>
              <a:ext cx="1134720" cy="782280"/>
              <a:chOff x="25560" y="5827320"/>
              <a:chExt cx="1134720" cy="782280"/>
            </a:xfrm>
          </p:grpSpPr>
          <p:sp>
            <p:nvSpPr>
              <p:cNvPr id="387" name="CustomShape 7"/>
              <p:cNvSpPr/>
              <p:nvPr/>
            </p:nvSpPr>
            <p:spPr>
              <a:xfrm rot="5400000">
                <a:off x="201600" y="565092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388" name="Google Shape;426;p19"/>
              <p:cNvPicPr/>
              <p:nvPr/>
            </p:nvPicPr>
            <p:blipFill>
              <a:blip r:embed="rId3"/>
              <a:stretch/>
            </p:blipFill>
            <p:spPr>
              <a:xfrm>
                <a:off x="348480" y="5954760"/>
                <a:ext cx="665280" cy="56052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9" name="CustomShape 8"/>
            <p:cNvSpPr/>
            <p:nvPr/>
          </p:nvSpPr>
          <p:spPr>
            <a:xfrm>
              <a:off x="1297080" y="5926680"/>
              <a:ext cx="4560480" cy="57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Toda actividad debe desarrollarse </a:t>
              </a:r>
              <a:r>
                <a:rPr lang="es-CL" sz="1600" b="1" strike="noStrike" spc="-1">
                  <a:solidFill>
                    <a:srgbClr val="29754D"/>
                  </a:solidFill>
                  <a:latin typeface="Calibri"/>
                  <a:ea typeface="Calibri"/>
                </a:rPr>
                <a:t>bajo supervisión </a:t>
              </a: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de la persona a cargo del taller o laboratorio.</a:t>
              </a:r>
              <a:endParaRPr lang="es-CL" sz="1600" b="0" strike="noStrike" spc="-1">
                <a:latin typeface="Arial"/>
              </a:endParaRPr>
            </a:p>
          </p:txBody>
        </p:sp>
      </p:grpSp>
      <p:grpSp>
        <p:nvGrpSpPr>
          <p:cNvPr id="390" name="Group 9"/>
          <p:cNvGrpSpPr/>
          <p:nvPr/>
        </p:nvGrpSpPr>
        <p:grpSpPr>
          <a:xfrm>
            <a:off x="-3960" y="1887480"/>
            <a:ext cx="9305280" cy="782280"/>
            <a:chOff x="-3960" y="1887480"/>
            <a:chExt cx="9305280" cy="782280"/>
          </a:xfrm>
        </p:grpSpPr>
        <p:sp>
          <p:nvSpPr>
            <p:cNvPr id="391" name="CustomShape 10"/>
            <p:cNvSpPr/>
            <p:nvPr/>
          </p:nvSpPr>
          <p:spPr>
            <a:xfrm rot="5400000">
              <a:off x="4257360" y="-2373840"/>
              <a:ext cx="782280" cy="93052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11"/>
            <p:cNvSpPr/>
            <p:nvPr/>
          </p:nvSpPr>
          <p:spPr>
            <a:xfrm>
              <a:off x="4015080" y="2109240"/>
              <a:ext cx="29746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CL" sz="1600" b="1" strike="noStrike" spc="-1">
                  <a:solidFill>
                    <a:srgbClr val="29754D"/>
                  </a:solidFill>
                  <a:latin typeface="Calibri"/>
                  <a:ea typeface="Calibri"/>
                </a:rPr>
                <a:t>Utilizar EPPs</a:t>
              </a:r>
              <a:r>
                <a:rPr lang="es-CL" sz="1600" b="1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 </a:t>
              </a: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para el autocuidado.</a:t>
              </a:r>
              <a:endParaRPr lang="es-CL" sz="1600" b="0" strike="noStrike" spc="-1">
                <a:latin typeface="Arial"/>
              </a:endParaRPr>
            </a:p>
          </p:txBody>
        </p:sp>
        <p:pic>
          <p:nvPicPr>
            <p:cNvPr id="393" name="Imagen 2"/>
            <p:cNvPicPr/>
            <p:nvPr/>
          </p:nvPicPr>
          <p:blipFill>
            <a:blip r:embed="rId4"/>
            <a:stretch/>
          </p:blipFill>
          <p:spPr>
            <a:xfrm>
              <a:off x="344160" y="2008800"/>
              <a:ext cx="640080" cy="53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4" name="Google Shape;417;p19"/>
            <p:cNvPicPr/>
            <p:nvPr/>
          </p:nvPicPr>
          <p:blipFill>
            <a:blip r:embed="rId5"/>
            <a:stretch/>
          </p:blipFill>
          <p:spPr>
            <a:xfrm>
              <a:off x="1287720" y="2008800"/>
              <a:ext cx="639360" cy="538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5" name="Google Shape;420;p19"/>
            <p:cNvPicPr/>
            <p:nvPr/>
          </p:nvPicPr>
          <p:blipFill>
            <a:blip r:embed="rId6"/>
            <a:stretch/>
          </p:blipFill>
          <p:spPr>
            <a:xfrm>
              <a:off x="2230560" y="2024640"/>
              <a:ext cx="601560" cy="506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6" name="Google Shape;423;p19"/>
            <p:cNvPicPr/>
            <p:nvPr/>
          </p:nvPicPr>
          <p:blipFill>
            <a:blip r:embed="rId7"/>
            <a:stretch/>
          </p:blipFill>
          <p:spPr>
            <a:xfrm>
              <a:off x="3135960" y="2021400"/>
              <a:ext cx="609480" cy="51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7" name="Group 12"/>
          <p:cNvGrpSpPr/>
          <p:nvPr/>
        </p:nvGrpSpPr>
        <p:grpSpPr>
          <a:xfrm>
            <a:off x="25560" y="4845960"/>
            <a:ext cx="5762880" cy="782280"/>
            <a:chOff x="25560" y="4845960"/>
            <a:chExt cx="5762880" cy="782280"/>
          </a:xfrm>
        </p:grpSpPr>
        <p:sp>
          <p:nvSpPr>
            <p:cNvPr id="398" name="CustomShape 13"/>
            <p:cNvSpPr/>
            <p:nvPr/>
          </p:nvSpPr>
          <p:spPr>
            <a:xfrm>
              <a:off x="1297080" y="5068440"/>
              <a:ext cx="449136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CL" sz="1600" b="1" strike="noStrike" spc="-1">
                  <a:solidFill>
                    <a:srgbClr val="29754D"/>
                  </a:solidFill>
                  <a:latin typeface="Calibri"/>
                  <a:ea typeface="Calibri"/>
                </a:rPr>
                <a:t>Ser ordenado </a:t>
              </a: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con el área de trabajo.</a:t>
              </a:r>
              <a:endParaRPr lang="es-CL" sz="1600" b="0" strike="noStrike" spc="-1">
                <a:latin typeface="Arial"/>
              </a:endParaRPr>
            </a:p>
          </p:txBody>
        </p:sp>
        <p:grpSp>
          <p:nvGrpSpPr>
            <p:cNvPr id="399" name="Group 14"/>
            <p:cNvGrpSpPr/>
            <p:nvPr/>
          </p:nvGrpSpPr>
          <p:grpSpPr>
            <a:xfrm>
              <a:off x="25560" y="4845960"/>
              <a:ext cx="1134720" cy="782280"/>
              <a:chOff x="25560" y="4845960"/>
              <a:chExt cx="1134720" cy="782280"/>
            </a:xfrm>
          </p:grpSpPr>
          <p:sp>
            <p:nvSpPr>
              <p:cNvPr id="400" name="CustomShape 15"/>
              <p:cNvSpPr/>
              <p:nvPr/>
            </p:nvSpPr>
            <p:spPr>
              <a:xfrm rot="5400000">
                <a:off x="201600" y="466956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401" name="Imagen 6"/>
              <p:cNvPicPr/>
              <p:nvPr/>
            </p:nvPicPr>
            <p:blipFill>
              <a:blip r:embed="rId8"/>
              <a:stretch/>
            </p:blipFill>
            <p:spPr>
              <a:xfrm>
                <a:off x="326880" y="4956480"/>
                <a:ext cx="682560" cy="575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402" name="Group 16"/>
          <p:cNvGrpSpPr/>
          <p:nvPr/>
        </p:nvGrpSpPr>
        <p:grpSpPr>
          <a:xfrm>
            <a:off x="25560" y="3864600"/>
            <a:ext cx="6502320" cy="782280"/>
            <a:chOff x="25560" y="3864600"/>
            <a:chExt cx="6502320" cy="782280"/>
          </a:xfrm>
        </p:grpSpPr>
        <p:sp>
          <p:nvSpPr>
            <p:cNvPr id="403" name="CustomShape 17"/>
            <p:cNvSpPr/>
            <p:nvPr/>
          </p:nvSpPr>
          <p:spPr>
            <a:xfrm>
              <a:off x="1289880" y="3963960"/>
              <a:ext cx="5238000" cy="57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CL" sz="1600" b="1" strike="noStrike" spc="-1">
                  <a:solidFill>
                    <a:srgbClr val="29754D"/>
                  </a:solidFill>
                  <a:latin typeface="Calibri"/>
                  <a:ea typeface="Calibri"/>
                </a:rPr>
                <a:t>Ser cuidadoso y respetuoso </a:t>
              </a: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con los integrantes del equipo de trabajo, asegurando la </a:t>
              </a:r>
              <a:r>
                <a:rPr lang="es-CL" sz="1600" b="1" strike="noStrike" spc="-1">
                  <a:solidFill>
                    <a:srgbClr val="29754D"/>
                  </a:solidFill>
                  <a:latin typeface="Calibri"/>
                  <a:ea typeface="Calibri"/>
                </a:rPr>
                <a:t>integridad física </a:t>
              </a:r>
              <a:r>
                <a:rPr lang="es-CL" sz="1600" b="0" strike="noStrike" spc="-1">
                  <a:solidFill>
                    <a:srgbClr val="000000"/>
                  </a:solidFill>
                  <a:latin typeface="Calibri"/>
                  <a:ea typeface="Calibri"/>
                </a:rPr>
                <a:t>de todos.</a:t>
              </a:r>
              <a:endParaRPr lang="es-CL" sz="1600" b="0" strike="noStrike" spc="-1">
                <a:latin typeface="Arial"/>
              </a:endParaRPr>
            </a:p>
          </p:txBody>
        </p:sp>
        <p:grpSp>
          <p:nvGrpSpPr>
            <p:cNvPr id="404" name="Group 18"/>
            <p:cNvGrpSpPr/>
            <p:nvPr/>
          </p:nvGrpSpPr>
          <p:grpSpPr>
            <a:xfrm>
              <a:off x="25560" y="3864600"/>
              <a:ext cx="1134720" cy="782280"/>
              <a:chOff x="25560" y="3864600"/>
              <a:chExt cx="1134720" cy="782280"/>
            </a:xfrm>
          </p:grpSpPr>
          <p:sp>
            <p:nvSpPr>
              <p:cNvPr id="405" name="CustomShape 19"/>
              <p:cNvSpPr/>
              <p:nvPr/>
            </p:nvSpPr>
            <p:spPr>
              <a:xfrm rot="5400000">
                <a:off x="201600" y="368820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406" name="Imagen 7"/>
              <p:cNvPicPr/>
              <p:nvPr/>
            </p:nvPicPr>
            <p:blipFill>
              <a:blip r:embed="rId9"/>
              <a:stretch/>
            </p:blipFill>
            <p:spPr>
              <a:xfrm>
                <a:off x="277200" y="3942360"/>
                <a:ext cx="740160" cy="6235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407" name="Imagen 38"/>
          <p:cNvPicPr/>
          <p:nvPr/>
        </p:nvPicPr>
        <p:blipFill>
          <a:blip r:embed="rId10"/>
          <a:stretch/>
        </p:blipFill>
        <p:spPr>
          <a:xfrm>
            <a:off x="5836320" y="3780360"/>
            <a:ext cx="3759480" cy="3778560"/>
          </a:xfrm>
          <a:prstGeom prst="rect">
            <a:avLst/>
          </a:prstGeom>
          <a:ln>
            <a:noFill/>
          </a:ln>
        </p:spPr>
      </p:pic>
      <p:sp>
        <p:nvSpPr>
          <p:cNvPr id="408" name="CustomShape 20"/>
          <p:cNvSpPr/>
          <p:nvPr/>
        </p:nvSpPr>
        <p:spPr>
          <a:xfrm>
            <a:off x="375840" y="1373760"/>
            <a:ext cx="469008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strike="noStrike" spc="-1">
                <a:solidFill>
                  <a:srgbClr val="C73E32"/>
                </a:solidFill>
                <a:latin typeface="Calibri"/>
                <a:ea typeface="Calibri"/>
              </a:rPr>
              <a:t>¡ATENCIÓN!</a:t>
            </a:r>
            <a:endParaRPr lang="es-CL" sz="2800" b="0" strike="noStrike" spc="-1">
              <a:latin typeface="Arial"/>
            </a:endParaRPr>
          </a:p>
        </p:txBody>
      </p:sp>
      <p:sp>
        <p:nvSpPr>
          <p:cNvPr id="409" name="CustomShape 21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ANTES DE COMENZAR LA ACTIVIDAD:</a:t>
            </a:r>
            <a:endParaRPr lang="es-C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83400" y="2370240"/>
            <a:ext cx="8838360" cy="3237480"/>
          </a:xfrm>
          <a:prstGeom prst="roundRect">
            <a:avLst>
              <a:gd name="adj" fmla="val 14314"/>
            </a:avLst>
          </a:prstGeom>
          <a:solidFill>
            <a:schemeClr val="lt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279760" y="7354440"/>
            <a:ext cx="2722680" cy="204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strike="noStrike" spc="-1">
                <a:solidFill>
                  <a:srgbClr val="29754D"/>
                </a:solidFill>
                <a:latin typeface="Calibri"/>
                <a:ea typeface="Calibri"/>
              </a:rPr>
              <a:t>TICKET DE SALIDA</a:t>
            </a:r>
            <a:endParaRPr lang="es-CL" sz="2800" b="0" strike="noStrike" spc="-1">
              <a:latin typeface="Arial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ANTES DE TERMINAR:</a:t>
            </a:r>
            <a:endParaRPr lang="es-C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400" b="0" strike="noStrike" spc="-1">
              <a:latin typeface="Arial"/>
            </a:endParaRPr>
          </a:p>
        </p:txBody>
      </p:sp>
      <p:sp>
        <p:nvSpPr>
          <p:cNvPr id="414" name="CustomShape 5"/>
          <p:cNvSpPr/>
          <p:nvPr/>
        </p:nvSpPr>
        <p:spPr>
          <a:xfrm>
            <a:off x="958680" y="4106520"/>
            <a:ext cx="5106960" cy="7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endParaRPr lang="es-CL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s-CL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¡No olvides contestar y entregar el Ticket de Salida!</a:t>
            </a:r>
            <a:endParaRPr lang="es-CL" sz="16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es-CL" sz="16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s-CL" sz="2100" b="1" strike="noStrike" spc="-1">
                <a:solidFill>
                  <a:srgbClr val="29754D"/>
                </a:solidFill>
                <a:latin typeface="Calibri"/>
                <a:ea typeface="Calibri"/>
              </a:rPr>
              <a:t>¡Hasta la próxima! </a:t>
            </a:r>
            <a:endParaRPr lang="es-CL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es-CL" sz="2100" b="0" strike="noStrike" spc="-1">
              <a:latin typeface="Arial"/>
            </a:endParaRPr>
          </a:p>
        </p:txBody>
      </p:sp>
      <p:pic>
        <p:nvPicPr>
          <p:cNvPr id="415" name="Imagen 9"/>
          <p:cNvPicPr/>
          <p:nvPr/>
        </p:nvPicPr>
        <p:blipFill>
          <a:blip r:embed="rId2"/>
          <a:stretch/>
        </p:blipFill>
        <p:spPr>
          <a:xfrm>
            <a:off x="3210840" y="4475520"/>
            <a:ext cx="673560" cy="604080"/>
          </a:xfrm>
          <a:prstGeom prst="rect">
            <a:avLst/>
          </a:prstGeom>
          <a:ln>
            <a:noFill/>
          </a:ln>
        </p:spPr>
      </p:pic>
      <p:pic>
        <p:nvPicPr>
          <p:cNvPr id="416" name="Imagen 12"/>
          <p:cNvPicPr/>
          <p:nvPr/>
        </p:nvPicPr>
        <p:blipFill>
          <a:blip r:embed="rId3"/>
          <a:stretch/>
        </p:blipFill>
        <p:spPr>
          <a:xfrm>
            <a:off x="6137280" y="3028320"/>
            <a:ext cx="2662560" cy="4168080"/>
          </a:xfrm>
          <a:prstGeom prst="rect">
            <a:avLst/>
          </a:prstGeom>
          <a:ln>
            <a:noFill/>
          </a:ln>
        </p:spPr>
      </p:pic>
      <p:sp>
        <p:nvSpPr>
          <p:cNvPr id="417" name="CustomShape 6"/>
          <p:cNvSpPr/>
          <p:nvPr/>
        </p:nvSpPr>
        <p:spPr>
          <a:xfrm>
            <a:off x="4592520" y="795240"/>
            <a:ext cx="5374080" cy="13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7"/>
          <p:cNvSpPr/>
          <p:nvPr/>
        </p:nvSpPr>
        <p:spPr>
          <a:xfrm>
            <a:off x="958680" y="2836440"/>
            <a:ext cx="53398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800" b="0" strike="noStrike" spc="-1">
                <a:solidFill>
                  <a:srgbClr val="C73E32"/>
                </a:solidFill>
                <a:latin typeface="Calibri"/>
                <a:ea typeface="Arial"/>
              </a:rPr>
              <a:t>PARADA DE EMERGENCIA</a:t>
            </a:r>
            <a:endParaRPr lang="es-CL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65400" y="2144520"/>
            <a:ext cx="1443600" cy="17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500" b="1" strike="noStrike" spc="-1">
                <a:solidFill>
                  <a:srgbClr val="000000"/>
                </a:solidFill>
                <a:latin typeface="Calibri"/>
                <a:ea typeface="Calibri"/>
              </a:rPr>
              <a:t>ACTIVIDAD 5</a:t>
            </a:r>
            <a:endParaRPr lang="es-CL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500" b="0" strike="noStrike" spc="-1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811680" y="3634920"/>
            <a:ext cx="183960" cy="5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9" name="Imagen 4" descr="(PORTADILLA)Electronica M7 A5 Parada de Emergencia.png"/>
          <p:cNvPicPr/>
          <p:nvPr/>
        </p:nvPicPr>
        <p:blipFill>
          <a:blip r:embed="rId2"/>
          <a:srcRect t="15396"/>
          <a:stretch/>
        </p:blipFill>
        <p:spPr>
          <a:xfrm>
            <a:off x="1346040" y="2781360"/>
            <a:ext cx="7412400" cy="4605120"/>
          </a:xfrm>
          <a:prstGeom prst="rect">
            <a:avLst/>
          </a:prstGeom>
          <a:ln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369360" y="2239920"/>
            <a:ext cx="8913600" cy="5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es-CL" sz="3500" b="1" strike="noStrike" spc="-1">
                <a:solidFill>
                  <a:srgbClr val="29754D"/>
                </a:solidFill>
                <a:latin typeface="Calibri"/>
                <a:ea typeface="Roboto"/>
              </a:rPr>
              <a:t>PARADA DE EMERGENCIA</a:t>
            </a:r>
            <a:endParaRPr lang="es-CL" sz="3500" b="0" strike="noStrike" spc="-1"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1139040" y="834840"/>
            <a:ext cx="700128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200" b="1" strike="noStrike" spc="-1">
                <a:solidFill>
                  <a:srgbClr val="29754D"/>
                </a:solidFill>
                <a:latin typeface="Calibri"/>
                <a:ea typeface="Calibri"/>
              </a:rPr>
              <a:t>MÓDULO 7 </a:t>
            </a:r>
            <a:r>
              <a:rPr lang="es-CL" sz="1200" b="0" strike="noStrike" spc="-1">
                <a:solidFill>
                  <a:srgbClr val="29754D"/>
                </a:solidFill>
                <a:latin typeface="Calibri"/>
                <a:ea typeface="Calibri"/>
              </a:rPr>
              <a:t>| OPERACIÓN Y PROGRAMACIÓN DE EQUIPOS DE CONTROL ELÉCTRICO INDUSTRIAL</a:t>
            </a:r>
            <a:endParaRPr lang="es-CL" sz="1200" b="0" strike="noStrike" spc="-1">
              <a:latin typeface="Arial"/>
            </a:endParaRPr>
          </a:p>
        </p:txBody>
      </p:sp>
      <p:pic>
        <p:nvPicPr>
          <p:cNvPr id="282" name="Imagen 281"/>
          <p:cNvPicPr/>
          <p:nvPr/>
        </p:nvPicPr>
        <p:blipFill>
          <a:blip r:embed="rId3"/>
          <a:stretch/>
        </p:blipFill>
        <p:spPr>
          <a:xfrm>
            <a:off x="361800" y="360720"/>
            <a:ext cx="4476240" cy="75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766400" y="2346480"/>
            <a:ext cx="2979720" cy="381636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649520" y="2346480"/>
            <a:ext cx="2979720" cy="381636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pic>
        <p:nvPicPr>
          <p:cNvPr id="285" name="Imagen 24"/>
          <p:cNvPicPr/>
          <p:nvPr/>
        </p:nvPicPr>
        <p:blipFill>
          <a:blip r:embed="rId2"/>
          <a:stretch/>
        </p:blipFill>
        <p:spPr>
          <a:xfrm>
            <a:off x="2757240" y="1981080"/>
            <a:ext cx="764280" cy="728640"/>
          </a:xfrm>
          <a:prstGeom prst="rect">
            <a:avLst/>
          </a:prstGeom>
          <a:ln>
            <a:noFill/>
          </a:ln>
        </p:spPr>
      </p:pic>
      <p:pic>
        <p:nvPicPr>
          <p:cNvPr id="286" name="Imagen 34"/>
          <p:cNvPicPr/>
          <p:nvPr/>
        </p:nvPicPr>
        <p:blipFill>
          <a:blip r:embed="rId3"/>
          <a:stretch/>
        </p:blipFill>
        <p:spPr>
          <a:xfrm>
            <a:off x="5655960" y="2258280"/>
            <a:ext cx="3222360" cy="303444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>
            <a:off x="4972320" y="3507480"/>
            <a:ext cx="2567880" cy="168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spcBef>
                <a:spcPts val="1701"/>
              </a:spcBef>
            </a:pPr>
            <a:r>
              <a:rPr lang="es-CL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Arma tableros de control y de fuerza considerando las características de los equipos y dispositivos industriales a modificar o programar, según planos y normativas vigentes.</a:t>
            </a:r>
            <a:endParaRPr lang="es-CL" sz="1600" b="0" strike="noStrike" spc="-1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5057640" y="2934360"/>
            <a:ext cx="2396160" cy="4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CL" sz="1800" b="1" strike="noStrike" spc="-1">
                <a:solidFill>
                  <a:srgbClr val="29754D"/>
                </a:solidFill>
                <a:latin typeface="Calibri"/>
                <a:ea typeface="Calibri"/>
              </a:rPr>
              <a:t>APRENDIZAJE ESPERADO</a:t>
            </a:r>
            <a:endParaRPr lang="es-CL" sz="1800" b="0" strike="noStrike" spc="-1">
              <a:latin typeface="Arial"/>
            </a:endParaRPr>
          </a:p>
        </p:txBody>
      </p:sp>
      <p:pic>
        <p:nvPicPr>
          <p:cNvPr id="289" name="Imagen 41"/>
          <p:cNvPicPr/>
          <p:nvPr/>
        </p:nvPicPr>
        <p:blipFill>
          <a:blip r:embed="rId4"/>
          <a:stretch/>
        </p:blipFill>
        <p:spPr>
          <a:xfrm flipH="1">
            <a:off x="-339840" y="2669040"/>
            <a:ext cx="3053160" cy="4190040"/>
          </a:xfrm>
          <a:prstGeom prst="rect">
            <a:avLst/>
          </a:prstGeom>
          <a:ln>
            <a:noFill/>
          </a:ln>
        </p:spPr>
      </p:pic>
      <p:sp>
        <p:nvSpPr>
          <p:cNvPr id="290" name="CustomShape 5"/>
          <p:cNvSpPr/>
          <p:nvPr/>
        </p:nvSpPr>
        <p:spPr>
          <a:xfrm>
            <a:off x="1755720" y="2934360"/>
            <a:ext cx="2767680" cy="4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CL" sz="1800" b="1" strike="noStrike" spc="-1">
                <a:solidFill>
                  <a:srgbClr val="29754D"/>
                </a:solidFill>
                <a:latin typeface="Calibri"/>
                <a:ea typeface="Calibri"/>
              </a:rPr>
              <a:t>METODOLOGÍA SELECCIONADA</a:t>
            </a:r>
            <a:endParaRPr lang="es-CL" sz="1800" b="0" strike="noStrike" spc="-1">
              <a:latin typeface="Arial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1814760" y="3507480"/>
            <a:ext cx="2714040" cy="199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CL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Aprendizaje basado </a:t>
            </a:r>
            <a:br/>
            <a:r>
              <a:rPr lang="es-CL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en Problemas</a:t>
            </a:r>
            <a:endParaRPr lang="es-CL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endParaRPr lang="es-CL" sz="1600" b="0" strike="noStrike" spc="-1">
              <a:latin typeface="Arial"/>
            </a:endParaRPr>
          </a:p>
        </p:txBody>
      </p:sp>
      <p:pic>
        <p:nvPicPr>
          <p:cNvPr id="292" name="Imagen 28"/>
          <p:cNvPicPr/>
          <p:nvPr/>
        </p:nvPicPr>
        <p:blipFill>
          <a:blip r:embed="rId5"/>
          <a:stretch/>
        </p:blipFill>
        <p:spPr>
          <a:xfrm>
            <a:off x="5873400" y="1981080"/>
            <a:ext cx="765720" cy="730080"/>
          </a:xfrm>
          <a:prstGeom prst="rect">
            <a:avLst/>
          </a:prstGeom>
          <a:ln>
            <a:noFill/>
          </a:ln>
        </p:spPr>
      </p:pic>
      <p:sp>
        <p:nvSpPr>
          <p:cNvPr id="293" name="CustomShape 7"/>
          <p:cNvSpPr/>
          <p:nvPr/>
        </p:nvSpPr>
        <p:spPr>
          <a:xfrm>
            <a:off x="452160" y="1378080"/>
            <a:ext cx="894996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strike="noStrike" spc="-1">
                <a:solidFill>
                  <a:srgbClr val="29754D"/>
                </a:solidFill>
                <a:latin typeface="Calibri"/>
                <a:ea typeface="Roboto"/>
              </a:rPr>
              <a:t>PARADA DE </a:t>
            </a:r>
            <a:r>
              <a:rPr lang="es-CL" sz="2800" b="0" strike="noStrike" spc="-1">
                <a:solidFill>
                  <a:srgbClr val="C73E32"/>
                </a:solidFill>
                <a:latin typeface="Calibri"/>
                <a:ea typeface="Roboto"/>
              </a:rPr>
              <a:t>EMERGENCIA</a:t>
            </a:r>
            <a:endParaRPr lang="es-CL" sz="2800" b="0" strike="noStrike" spc="-1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3382920" y="6090120"/>
            <a:ext cx="485712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4152240" y="2959200"/>
            <a:ext cx="4546800" cy="2839320"/>
          </a:xfrm>
          <a:prstGeom prst="roundRect">
            <a:avLst>
              <a:gd name="adj" fmla="val 5265"/>
            </a:avLst>
          </a:prstGeom>
          <a:solidFill>
            <a:schemeClr val="lt1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75840" y="1373760"/>
            <a:ext cx="410688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strike="noStrike" spc="-1">
                <a:solidFill>
                  <a:srgbClr val="29754D"/>
                </a:solidFill>
                <a:latin typeface="Calibri"/>
                <a:ea typeface="Calibri"/>
              </a:rPr>
              <a:t>MENÚ DE LA ACTIVIDAD</a:t>
            </a:r>
            <a:endParaRPr lang="es-CL" sz="2800" b="0" strike="noStrike" spc="-1">
              <a:latin typeface="Arial"/>
            </a:endParaRPr>
          </a:p>
        </p:txBody>
      </p:sp>
      <p:pic>
        <p:nvPicPr>
          <p:cNvPr id="297" name="Imagen 20"/>
          <p:cNvPicPr/>
          <p:nvPr/>
        </p:nvPicPr>
        <p:blipFill>
          <a:blip r:embed="rId2"/>
          <a:stretch/>
        </p:blipFill>
        <p:spPr>
          <a:xfrm>
            <a:off x="594360" y="2347920"/>
            <a:ext cx="3018240" cy="4406040"/>
          </a:xfrm>
          <a:prstGeom prst="rect">
            <a:avLst/>
          </a:prstGeom>
          <a:ln>
            <a:noFill/>
          </a:ln>
        </p:spPr>
      </p:pic>
      <p:sp>
        <p:nvSpPr>
          <p:cNvPr id="298" name="CustomShape 3"/>
          <p:cNvSpPr/>
          <p:nvPr/>
        </p:nvSpPr>
        <p:spPr>
          <a:xfrm>
            <a:off x="3606840" y="1209240"/>
            <a:ext cx="101556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s-CL" sz="6000" b="0" strike="noStrike" spc="-1">
                <a:solidFill>
                  <a:srgbClr val="29754D"/>
                </a:solidFill>
                <a:latin typeface="Calibri"/>
                <a:ea typeface="Calibri"/>
              </a:rPr>
              <a:t>5</a:t>
            </a:r>
            <a:endParaRPr lang="es-CL" sz="6000" b="0" strike="noStrike" spc="-1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8501040" y="1396440"/>
            <a:ext cx="4857120" cy="45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"/>
          <p:cNvSpPr/>
          <p:nvPr/>
        </p:nvSpPr>
        <p:spPr>
          <a:xfrm>
            <a:off x="4322880" y="2351160"/>
            <a:ext cx="396972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800" b="0" strike="noStrike" spc="-1">
                <a:solidFill>
                  <a:srgbClr val="C73E32"/>
                </a:solidFill>
                <a:latin typeface="Calibri"/>
                <a:ea typeface="Arial"/>
              </a:rPr>
              <a:t>PARADA DE EMERGENCIA</a:t>
            </a:r>
            <a:endParaRPr lang="es-CL" sz="2800" b="0" strike="noStrike" spc="-1">
              <a:latin typeface="Arial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3964680" y="3344040"/>
            <a:ext cx="338760" cy="347760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7"/>
          <p:cNvSpPr/>
          <p:nvPr/>
        </p:nvSpPr>
        <p:spPr>
          <a:xfrm>
            <a:off x="3964680" y="3819960"/>
            <a:ext cx="338760" cy="347760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8"/>
          <p:cNvSpPr/>
          <p:nvPr/>
        </p:nvSpPr>
        <p:spPr>
          <a:xfrm>
            <a:off x="3964680" y="4296240"/>
            <a:ext cx="338760" cy="347760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9"/>
          <p:cNvSpPr/>
          <p:nvPr/>
        </p:nvSpPr>
        <p:spPr>
          <a:xfrm>
            <a:off x="3964680" y="4772520"/>
            <a:ext cx="338760" cy="347760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"/>
          <p:cNvSpPr/>
          <p:nvPr/>
        </p:nvSpPr>
        <p:spPr>
          <a:xfrm>
            <a:off x="4386240" y="3173040"/>
            <a:ext cx="4198320" cy="24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ts val="3699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Actividad de conocimientos </a:t>
            </a:r>
            <a:endParaRPr lang="es-CL" sz="1800" b="0" strike="noStrike" spc="-1">
              <a:latin typeface="Arial"/>
            </a:endParaRPr>
          </a:p>
          <a:p>
            <a:pPr algn="just">
              <a:lnSpc>
                <a:spcPts val="3699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Sistemas de parada de emergencia</a:t>
            </a:r>
            <a:endParaRPr lang="es-CL" sz="1800" b="0" strike="noStrike" spc="-1">
              <a:latin typeface="Arial"/>
            </a:endParaRPr>
          </a:p>
          <a:p>
            <a:pPr algn="just">
              <a:lnSpc>
                <a:spcPts val="3699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Relé de seguridad</a:t>
            </a:r>
            <a:endParaRPr lang="es-CL" sz="1800" b="0" strike="noStrike" spc="-1">
              <a:latin typeface="Arial"/>
            </a:endParaRPr>
          </a:p>
          <a:p>
            <a:pPr algn="just">
              <a:lnSpc>
                <a:spcPts val="3699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Actividad ¿Cuánto hemos aprendido?</a:t>
            </a:r>
            <a:endParaRPr lang="es-CL" sz="1800" b="0" strike="noStrike" spc="-1">
              <a:latin typeface="Arial"/>
            </a:endParaRPr>
          </a:p>
          <a:p>
            <a:pPr algn="just">
              <a:lnSpc>
                <a:spcPts val="3699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Ticket de Salida</a:t>
            </a:r>
            <a:endParaRPr lang="es-CL" sz="1800" b="0" strike="noStrike" spc="-1">
              <a:latin typeface="Arial"/>
            </a:endParaRPr>
          </a:p>
        </p:txBody>
      </p:sp>
      <p:sp>
        <p:nvSpPr>
          <p:cNvPr id="306" name="CustomShape 11"/>
          <p:cNvSpPr/>
          <p:nvPr/>
        </p:nvSpPr>
        <p:spPr>
          <a:xfrm>
            <a:off x="7360560" y="1431360"/>
            <a:ext cx="1079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7840" algn="just">
              <a:lnSpc>
                <a:spcPct val="100000"/>
              </a:lnSpc>
            </a:pPr>
            <a:endParaRPr lang="es-CL" sz="1800" b="0" strike="noStrike" spc="-1">
              <a:latin typeface="Arial"/>
            </a:endParaRPr>
          </a:p>
          <a:p>
            <a:pPr marL="177840" algn="just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s-CL" sz="1800" b="0" strike="noStrike" spc="-1">
              <a:latin typeface="Arial"/>
            </a:endParaRPr>
          </a:p>
        </p:txBody>
      </p:sp>
      <p:sp>
        <p:nvSpPr>
          <p:cNvPr id="307" name="CustomShape 12"/>
          <p:cNvSpPr/>
          <p:nvPr/>
        </p:nvSpPr>
        <p:spPr>
          <a:xfrm>
            <a:off x="4795920" y="1260000"/>
            <a:ext cx="1839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3"/>
          <p:cNvSpPr/>
          <p:nvPr/>
        </p:nvSpPr>
        <p:spPr>
          <a:xfrm>
            <a:off x="3952440" y="3336120"/>
            <a:ext cx="376560" cy="30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es-CL" sz="2000" b="0" strike="noStrike" spc="-1">
              <a:latin typeface="Arial"/>
            </a:endParaRPr>
          </a:p>
        </p:txBody>
      </p:sp>
      <p:sp>
        <p:nvSpPr>
          <p:cNvPr id="309" name="CustomShape 14"/>
          <p:cNvSpPr/>
          <p:nvPr/>
        </p:nvSpPr>
        <p:spPr>
          <a:xfrm>
            <a:off x="3908880" y="3804480"/>
            <a:ext cx="468000" cy="3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FFFFFF"/>
                </a:solidFill>
                <a:latin typeface="Calibri"/>
                <a:ea typeface="Calibri"/>
              </a:rPr>
              <a:t>2</a:t>
            </a:r>
            <a:endParaRPr lang="es-CL" sz="2000" b="0" strike="noStrike" spc="-1">
              <a:latin typeface="Arial"/>
            </a:endParaRPr>
          </a:p>
        </p:txBody>
      </p:sp>
      <p:sp>
        <p:nvSpPr>
          <p:cNvPr id="310" name="CustomShape 15"/>
          <p:cNvSpPr/>
          <p:nvPr/>
        </p:nvSpPr>
        <p:spPr>
          <a:xfrm>
            <a:off x="3896280" y="4267800"/>
            <a:ext cx="468000" cy="3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FFFFFF"/>
                </a:solidFill>
                <a:latin typeface="Calibri"/>
                <a:ea typeface="Calibri"/>
              </a:rPr>
              <a:t>3</a:t>
            </a:r>
            <a:endParaRPr lang="es-CL" sz="2000" b="0" strike="noStrike" spc="-1">
              <a:latin typeface="Arial"/>
            </a:endParaRPr>
          </a:p>
        </p:txBody>
      </p:sp>
      <p:sp>
        <p:nvSpPr>
          <p:cNvPr id="311" name="CustomShape 16"/>
          <p:cNvSpPr/>
          <p:nvPr/>
        </p:nvSpPr>
        <p:spPr>
          <a:xfrm>
            <a:off x="3902400" y="4731480"/>
            <a:ext cx="468000" cy="3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FFFFFF"/>
                </a:solidFill>
                <a:latin typeface="Calibri"/>
                <a:ea typeface="Calibri"/>
              </a:rPr>
              <a:t>4</a:t>
            </a:r>
            <a:endParaRPr lang="es-CL" sz="2000" b="0" strike="noStrike" spc="-1">
              <a:latin typeface="Arial"/>
            </a:endParaRPr>
          </a:p>
        </p:txBody>
      </p:sp>
      <p:sp>
        <p:nvSpPr>
          <p:cNvPr id="312" name="CustomShape 17"/>
          <p:cNvSpPr/>
          <p:nvPr/>
        </p:nvSpPr>
        <p:spPr>
          <a:xfrm>
            <a:off x="3964680" y="5248440"/>
            <a:ext cx="338760" cy="347760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8"/>
          <p:cNvSpPr/>
          <p:nvPr/>
        </p:nvSpPr>
        <p:spPr>
          <a:xfrm>
            <a:off x="3915360" y="5226840"/>
            <a:ext cx="468000" cy="3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FFFFFF"/>
                </a:solidFill>
                <a:latin typeface="Calibri"/>
                <a:ea typeface="Calibri"/>
              </a:rPr>
              <a:t>5</a:t>
            </a:r>
            <a:endParaRPr lang="es-C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464400" y="2555640"/>
            <a:ext cx="5145840" cy="3057120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s-CL" sz="2800" b="1" strike="noStrike" spc="-1">
                <a:solidFill>
                  <a:srgbClr val="29754D"/>
                </a:solidFill>
                <a:latin typeface="Calibri"/>
                <a:ea typeface="Calibri"/>
              </a:rPr>
              <a:t>CONOCIMIENTOS PREVIOS</a:t>
            </a:r>
            <a:endParaRPr lang="es-CL" sz="2800" b="0" strike="noStrike" spc="-1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ACTIVIDAD</a:t>
            </a:r>
            <a:endParaRPr lang="es-C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400" b="0" strike="noStrike" spc="-1">
              <a:latin typeface="Arial"/>
            </a:endParaRPr>
          </a:p>
        </p:txBody>
      </p:sp>
      <p:pic>
        <p:nvPicPr>
          <p:cNvPr id="317" name="Imagen 30"/>
          <p:cNvPicPr/>
          <p:nvPr/>
        </p:nvPicPr>
        <p:blipFill>
          <a:blip r:embed="rId2"/>
          <a:stretch/>
        </p:blipFill>
        <p:spPr>
          <a:xfrm>
            <a:off x="4870080" y="2389320"/>
            <a:ext cx="4428000" cy="4301280"/>
          </a:xfrm>
          <a:prstGeom prst="rect">
            <a:avLst/>
          </a:prstGeom>
          <a:ln>
            <a:noFill/>
          </a:ln>
        </p:spPr>
      </p:pic>
      <p:sp>
        <p:nvSpPr>
          <p:cNvPr id="318" name="CustomShape 4"/>
          <p:cNvSpPr/>
          <p:nvPr/>
        </p:nvSpPr>
        <p:spPr>
          <a:xfrm>
            <a:off x="4385160" y="1184040"/>
            <a:ext cx="46584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s-CL" sz="5000" b="0" strike="noStrike" spc="-1">
                <a:solidFill>
                  <a:srgbClr val="8EB99F"/>
                </a:solidFill>
                <a:latin typeface="Calibri"/>
                <a:ea typeface="Calibri"/>
              </a:rPr>
              <a:t>5</a:t>
            </a:r>
            <a:endParaRPr lang="es-CL" sz="5000" b="0" strike="noStrike" spc="-1"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4496040" y="1702800"/>
            <a:ext cx="40503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6"/>
          <p:cNvSpPr/>
          <p:nvPr/>
        </p:nvSpPr>
        <p:spPr>
          <a:xfrm>
            <a:off x="695880" y="2916360"/>
            <a:ext cx="4624920" cy="193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600" b="1" strike="noStrike" spc="-1">
                <a:solidFill>
                  <a:srgbClr val="29754D"/>
                </a:solidFill>
                <a:latin typeface="Calibri"/>
                <a:ea typeface="Arial"/>
              </a:rPr>
              <a:t>PARADA DE EMERGENCIA</a:t>
            </a:r>
            <a:endParaRPr lang="es-CL" sz="26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endParaRPr lang="es-CL" sz="2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¡Ahora veamos cómo lo que ya has </a:t>
            </a:r>
            <a:br/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aprendido refuerza y mejora lo que</a:t>
            </a:r>
            <a:br/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estás a punto de aprender!</a:t>
            </a:r>
            <a:endParaRPr lang="es-CL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CL" sz="2000" b="1" strike="noStrike" spc="-1">
                <a:solidFill>
                  <a:srgbClr val="29754D"/>
                </a:solidFill>
                <a:latin typeface="Calibri"/>
                <a:ea typeface="Calibri"/>
              </a:rPr>
              <a:t> </a:t>
            </a:r>
            <a:endParaRPr lang="es-CL" sz="2000" b="0" strike="noStrike" spc="-1">
              <a:latin typeface="Arial"/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4280040" y="1740960"/>
            <a:ext cx="434268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4538520" y="2176200"/>
            <a:ext cx="540468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71680" y="3924360"/>
            <a:ext cx="6920640" cy="279324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104760" y="2166840"/>
            <a:ext cx="903024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3"/>
          <p:cNvSpPr/>
          <p:nvPr/>
        </p:nvSpPr>
        <p:spPr>
          <a:xfrm>
            <a:off x="507960" y="2351160"/>
            <a:ext cx="721296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Un botón de </a:t>
            </a:r>
            <a:r>
              <a:rPr lang="es-CL" sz="1800" b="1" strike="noStrike" spc="-1" dirty="0">
                <a:solidFill>
                  <a:srgbClr val="C73E32"/>
                </a:solidFill>
                <a:latin typeface="Calibri"/>
                <a:ea typeface="Calibri"/>
              </a:rPr>
              <a:t>paro de emergencia</a:t>
            </a:r>
            <a:r>
              <a:rPr lang="es-CL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es un dispositivo de seguridad del que sobresale el operador de color rojo de forma de cabeza de hongo (cabeza de seta), el cuál </a:t>
            </a:r>
            <a:r>
              <a:rPr lang="es-CL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debe ser presionado de manera manual sólo cuando se presenten situaciones de peligro en una máquina o sistema automatizado</a:t>
            </a:r>
            <a:r>
              <a:rPr lang="es-CL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s-C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800" b="0" strike="noStrike" spc="-1" dirty="0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447840" y="1328760"/>
            <a:ext cx="903024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0000"/>
              </a:lnSpc>
            </a:pPr>
            <a:r>
              <a:rPr lang="es-CL" sz="3200" b="1" strike="noStrike" spc="-1">
                <a:solidFill>
                  <a:srgbClr val="29754D"/>
                </a:solidFill>
                <a:latin typeface="Calibri"/>
                <a:ea typeface="Arial"/>
              </a:rPr>
              <a:t>PARADA DE </a:t>
            </a:r>
            <a:r>
              <a:rPr lang="es-CL" sz="3200" b="0" strike="noStrike" spc="-1">
                <a:solidFill>
                  <a:srgbClr val="C73E32"/>
                </a:solidFill>
                <a:latin typeface="Calibri"/>
                <a:ea typeface="Arial"/>
              </a:rPr>
              <a:t>EMERGENCIA</a:t>
            </a:r>
            <a:endParaRPr lang="es-CL" sz="3200" b="0" strike="noStrike" spc="-1">
              <a:latin typeface="Arial"/>
            </a:endParaRPr>
          </a:p>
        </p:txBody>
      </p:sp>
      <p:pic>
        <p:nvPicPr>
          <p:cNvPr id="327" name="Google Shape;188;p5"/>
          <p:cNvPicPr/>
          <p:nvPr/>
        </p:nvPicPr>
        <p:blipFill>
          <a:blip r:embed="rId2"/>
          <a:stretch/>
        </p:blipFill>
        <p:spPr>
          <a:xfrm>
            <a:off x="1850760" y="4262760"/>
            <a:ext cx="4362120" cy="224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762440" y="2319480"/>
            <a:ext cx="4101480" cy="439812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104760" y="2166840"/>
            <a:ext cx="903024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"/>
          <p:cNvSpPr/>
          <p:nvPr/>
        </p:nvSpPr>
        <p:spPr>
          <a:xfrm>
            <a:off x="469800" y="2351160"/>
            <a:ext cx="4114080" cy="24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40400" indent="-139680">
              <a:lnSpc>
                <a:spcPct val="100000"/>
              </a:lnSpc>
              <a:buClr>
                <a:srgbClr val="222222"/>
              </a:buClr>
              <a:buFont typeface="Arial"/>
              <a:buChar char="•"/>
            </a:pPr>
            <a:r>
              <a:rPr lang="es-CL" sz="1800" b="0" strike="noStrike" spc="-1">
                <a:solidFill>
                  <a:srgbClr val="222222"/>
                </a:solidFill>
                <a:latin typeface="Calibri"/>
                <a:ea typeface="Calibri"/>
              </a:rPr>
              <a:t>Los botones de paro de emergencia deben ser </a:t>
            </a:r>
            <a:r>
              <a:rPr lang="es-CL" sz="1800" b="1" strike="noStrike" spc="-1">
                <a:solidFill>
                  <a:srgbClr val="222222"/>
                </a:solidFill>
                <a:latin typeface="Calibri"/>
                <a:ea typeface="Calibri"/>
              </a:rPr>
              <a:t>visibles y fácilmente accesibles</a:t>
            </a:r>
            <a:r>
              <a:rPr lang="es-CL" sz="1800" b="0" strike="noStrike" spc="-1">
                <a:solidFill>
                  <a:srgbClr val="222222"/>
                </a:solidFill>
                <a:latin typeface="Calibri"/>
                <a:ea typeface="Calibri"/>
              </a:rPr>
              <a:t> donde puedan ser alcanzados fácilmente por el operario.</a:t>
            </a:r>
            <a:br/>
            <a:r>
              <a:rPr lang="es-CL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CL" sz="1000" b="0" strike="noStrike" spc="-1">
              <a:latin typeface="Arial"/>
            </a:endParaRPr>
          </a:p>
          <a:p>
            <a:pPr marL="140400" indent="-139680">
              <a:lnSpc>
                <a:spcPct val="100000"/>
              </a:lnSpc>
              <a:buClr>
                <a:srgbClr val="222222"/>
              </a:buClr>
              <a:buFont typeface="Arial"/>
              <a:buChar char="•"/>
            </a:pPr>
            <a:r>
              <a:rPr lang="es-CL" sz="1800" b="0" strike="noStrike" spc="-1">
                <a:solidFill>
                  <a:srgbClr val="222222"/>
                </a:solidFill>
                <a:latin typeface="Calibri"/>
                <a:ea typeface="Calibri"/>
              </a:rPr>
              <a:t>Siempre </a:t>
            </a:r>
            <a:r>
              <a:rPr lang="es-CL" sz="1800" b="1" i="1" strike="noStrike" spc="-1">
                <a:solidFill>
                  <a:srgbClr val="C73E32"/>
                </a:solidFill>
                <a:latin typeface="Calibri"/>
                <a:ea typeface="Calibri"/>
              </a:rPr>
              <a:t>deben ser de color rojo, cabeza de seta con un círculo amarillo en la superficie inferior.</a:t>
            </a:r>
            <a:endParaRPr lang="es-C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800" b="0" strike="noStrike" spc="-1">
              <a:latin typeface="Arial"/>
            </a:endParaRPr>
          </a:p>
        </p:txBody>
      </p:sp>
      <p:pic>
        <p:nvPicPr>
          <p:cNvPr id="331" name="Google Shape;195;p6"/>
          <p:cNvPicPr/>
          <p:nvPr/>
        </p:nvPicPr>
        <p:blipFill>
          <a:blip r:embed="rId2"/>
          <a:srcRect r="29916"/>
          <a:stretch/>
        </p:blipFill>
        <p:spPr>
          <a:xfrm>
            <a:off x="4950360" y="2680200"/>
            <a:ext cx="3793320" cy="3627000"/>
          </a:xfrm>
          <a:prstGeom prst="rect">
            <a:avLst/>
          </a:prstGeom>
          <a:ln>
            <a:noFill/>
          </a:ln>
        </p:spPr>
      </p:pic>
      <p:sp>
        <p:nvSpPr>
          <p:cNvPr id="332" name="CustomShape 4"/>
          <p:cNvSpPr/>
          <p:nvPr/>
        </p:nvSpPr>
        <p:spPr>
          <a:xfrm>
            <a:off x="447840" y="1328760"/>
            <a:ext cx="903024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0000"/>
              </a:lnSpc>
            </a:pPr>
            <a:r>
              <a:rPr lang="es-CL" sz="3200" b="1" strike="noStrike" spc="-1">
                <a:solidFill>
                  <a:srgbClr val="29754D"/>
                </a:solidFill>
                <a:latin typeface="Calibri"/>
                <a:ea typeface="Arial"/>
              </a:rPr>
              <a:t>PARADA DE </a:t>
            </a:r>
            <a:r>
              <a:rPr lang="es-CL" sz="3200" b="0" strike="noStrike" spc="-1">
                <a:solidFill>
                  <a:srgbClr val="C73E32"/>
                </a:solidFill>
                <a:latin typeface="Calibri"/>
                <a:ea typeface="Arial"/>
              </a:rPr>
              <a:t>EMERGENCIA</a:t>
            </a:r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04760" y="2166840"/>
            <a:ext cx="903024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5626080" y="2344680"/>
            <a:ext cx="3237840" cy="435528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pic>
        <p:nvPicPr>
          <p:cNvPr id="335" name="Google Shape;204;p7"/>
          <p:cNvPicPr/>
          <p:nvPr/>
        </p:nvPicPr>
        <p:blipFill>
          <a:blip r:embed="rId2"/>
          <a:srcRect l="69341" t="4314" b="10048"/>
          <a:stretch/>
        </p:blipFill>
        <p:spPr>
          <a:xfrm>
            <a:off x="6157080" y="2540160"/>
            <a:ext cx="2133000" cy="3992400"/>
          </a:xfrm>
          <a:prstGeom prst="rect">
            <a:avLst/>
          </a:prstGeom>
          <a:ln>
            <a:noFill/>
          </a:ln>
        </p:spPr>
      </p:pic>
      <p:sp>
        <p:nvSpPr>
          <p:cNvPr id="336" name="CustomShape 3"/>
          <p:cNvSpPr/>
          <p:nvPr/>
        </p:nvSpPr>
        <p:spPr>
          <a:xfrm>
            <a:off x="457200" y="2349360"/>
            <a:ext cx="4901400" cy="2094840"/>
          </a:xfrm>
          <a:prstGeom prst="roundRect">
            <a:avLst>
              <a:gd name="adj" fmla="val 10157"/>
            </a:avLst>
          </a:prstGeom>
          <a:solidFill>
            <a:srgbClr val="AAE0C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sp>
        <p:nvSpPr>
          <p:cNvPr id="337" name="CustomShape 4"/>
          <p:cNvSpPr/>
          <p:nvPr/>
        </p:nvSpPr>
        <p:spPr>
          <a:xfrm rot="12758400">
            <a:off x="2208240" y="4196520"/>
            <a:ext cx="332640" cy="787680"/>
          </a:xfrm>
          <a:prstGeom prst="triangle">
            <a:avLst>
              <a:gd name="adj" fmla="val 50000"/>
            </a:avLst>
          </a:prstGeom>
          <a:solidFill>
            <a:srgbClr val="AAE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5"/>
          <p:cNvSpPr/>
          <p:nvPr/>
        </p:nvSpPr>
        <p:spPr>
          <a:xfrm>
            <a:off x="558720" y="2541600"/>
            <a:ext cx="47743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2">
                <a:solidFill>
                  <a:srgbClr val="000000"/>
                </a:solidFill>
                <a:latin typeface="Calibri"/>
                <a:ea typeface="Calibri"/>
              </a:rPr>
              <a:t>De todos los botones,  los de paro de emergencia son los más grandes (más visibles), al ser accionados (pulsados) </a:t>
            </a:r>
            <a:r>
              <a:rPr lang="es-CL" sz="1800" b="1" strike="noStrike" spc="-12">
                <a:solidFill>
                  <a:srgbClr val="000000"/>
                </a:solidFill>
                <a:latin typeface="Calibri"/>
                <a:ea typeface="Calibri"/>
              </a:rPr>
              <a:t>abren un contacto normalmente cerrado</a:t>
            </a:r>
            <a:r>
              <a:rPr lang="es-CL" sz="1800" b="0" strike="noStrike" spc="-12">
                <a:solidFill>
                  <a:srgbClr val="000000"/>
                </a:solidFill>
                <a:latin typeface="Calibri"/>
                <a:ea typeface="Calibri"/>
              </a:rPr>
              <a:t>, por medio de un </a:t>
            </a:r>
            <a:r>
              <a:rPr lang="es-CL" sz="1800" b="1" strike="noStrike" spc="-12">
                <a:solidFill>
                  <a:srgbClr val="000000"/>
                </a:solidFill>
                <a:latin typeface="Calibri"/>
                <a:ea typeface="Calibri"/>
              </a:rPr>
              <a:t>mecanismo que queda enclavado </a:t>
            </a:r>
            <a:r>
              <a:rPr lang="es-CL" sz="1800" b="0" strike="noStrike" spc="-12">
                <a:solidFill>
                  <a:srgbClr val="000000"/>
                </a:solidFill>
                <a:latin typeface="Calibri"/>
                <a:ea typeface="Calibri"/>
              </a:rPr>
              <a:t>(abierto).</a:t>
            </a:r>
            <a:endParaRPr lang="es-C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1800" b="0" strike="noStrike" spc="-1">
              <a:latin typeface="Arial"/>
            </a:endParaRPr>
          </a:p>
        </p:txBody>
      </p:sp>
      <p:pic>
        <p:nvPicPr>
          <p:cNvPr id="339" name="Imagen 19"/>
          <p:cNvPicPr/>
          <p:nvPr/>
        </p:nvPicPr>
        <p:blipFill>
          <a:blip r:embed="rId3"/>
          <a:stretch/>
        </p:blipFill>
        <p:spPr>
          <a:xfrm flipH="1">
            <a:off x="322920" y="4016520"/>
            <a:ext cx="2626920" cy="2757600"/>
          </a:xfrm>
          <a:prstGeom prst="rect">
            <a:avLst/>
          </a:prstGeom>
          <a:ln>
            <a:noFill/>
          </a:ln>
        </p:spPr>
      </p:pic>
      <p:sp>
        <p:nvSpPr>
          <p:cNvPr id="340" name="CustomShape 6"/>
          <p:cNvSpPr/>
          <p:nvPr/>
        </p:nvSpPr>
        <p:spPr>
          <a:xfrm>
            <a:off x="447840" y="1328760"/>
            <a:ext cx="903024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0000"/>
              </a:lnSpc>
            </a:pPr>
            <a:r>
              <a:rPr lang="es-CL" sz="3200" b="1" strike="noStrike" spc="-1">
                <a:solidFill>
                  <a:srgbClr val="29754D"/>
                </a:solidFill>
                <a:latin typeface="Calibri"/>
                <a:ea typeface="Arial"/>
              </a:rPr>
              <a:t>PARADA DE </a:t>
            </a:r>
            <a:r>
              <a:rPr lang="es-CL" sz="3200" b="0" strike="noStrike" spc="-1">
                <a:solidFill>
                  <a:srgbClr val="C73E32"/>
                </a:solidFill>
                <a:latin typeface="Calibri"/>
                <a:ea typeface="Arial"/>
              </a:rPr>
              <a:t>EMERGENCIA</a:t>
            </a:r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04760" y="2166840"/>
            <a:ext cx="903024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447840" y="1074600"/>
            <a:ext cx="9030240" cy="153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es-CL" sz="2700" b="1" strike="noStrike" spc="-1">
                <a:solidFill>
                  <a:srgbClr val="29754D"/>
                </a:solidFill>
                <a:latin typeface="Calibri"/>
                <a:ea typeface="Arial"/>
              </a:rPr>
              <a:t>¿QUÉ DIFERENCIA TIENE CON UN </a:t>
            </a:r>
            <a:br/>
            <a:r>
              <a:rPr lang="es-CL" sz="2700" b="0" strike="noStrike" spc="-1">
                <a:solidFill>
                  <a:srgbClr val="C73E32"/>
                </a:solidFill>
                <a:latin typeface="Calibri"/>
                <a:ea typeface="Arial"/>
              </a:rPr>
              <a:t>BOTÓN DE PARADA NORMAL?</a:t>
            </a:r>
            <a:endParaRPr lang="es-CL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CL" sz="2700" b="0" strike="noStrike" spc="-1">
              <a:latin typeface="Arial"/>
            </a:endParaRPr>
          </a:p>
          <a:p>
            <a:pPr>
              <a:lnSpc>
                <a:spcPct val="70000"/>
              </a:lnSpc>
            </a:pPr>
            <a:endParaRPr lang="es-CL" sz="2700" b="0" strike="noStrike" spc="-1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4978440" y="2590920"/>
            <a:ext cx="3885480" cy="3301200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400" b="0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es-CL" sz="1400" b="0" strike="noStrike" spc="-1">
              <a:latin typeface="Arial"/>
            </a:endParaRPr>
          </a:p>
        </p:txBody>
      </p:sp>
      <p:pic>
        <p:nvPicPr>
          <p:cNvPr id="344" name="Google Shape;212;p8"/>
          <p:cNvPicPr/>
          <p:nvPr/>
        </p:nvPicPr>
        <p:blipFill>
          <a:blip r:embed="rId2"/>
          <a:stretch/>
        </p:blipFill>
        <p:spPr>
          <a:xfrm>
            <a:off x="5212800" y="2898360"/>
            <a:ext cx="3331440" cy="2685960"/>
          </a:xfrm>
          <a:prstGeom prst="rect">
            <a:avLst/>
          </a:prstGeom>
          <a:ln>
            <a:noFill/>
          </a:ln>
        </p:spPr>
      </p:pic>
      <p:sp>
        <p:nvSpPr>
          <p:cNvPr id="345" name="CustomShape 4"/>
          <p:cNvSpPr/>
          <p:nvPr/>
        </p:nvSpPr>
        <p:spPr>
          <a:xfrm>
            <a:off x="459360" y="2626920"/>
            <a:ext cx="43405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Los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botones de paro de emergencia sólo deben ser operados en condiciones anormales de funcionamiento</a:t>
            </a: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, y tienen como función 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detener de manera efectiva </a:t>
            </a: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el equipo que está en funcionamiento, y  no deben  desactivar frenos electromagnéticos  ni equipos de iluminación.</a:t>
            </a:r>
            <a:endParaRPr lang="es-CL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4264</TotalTime>
  <Words>672</Words>
  <Application>Microsoft Office PowerPoint</Application>
  <PresentationFormat>Personalizado</PresentationFormat>
  <Paragraphs>93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Toledo</dc:creator>
  <dc:description/>
  <cp:lastModifiedBy>Pamela  Marquez Pauchard</cp:lastModifiedBy>
  <cp:revision>524</cp:revision>
  <dcterms:modified xsi:type="dcterms:W3CDTF">2021-02-18T23:33:25Z</dcterms:modified>
  <dc:language>es-CL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