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4" r:id="rId3"/>
    <p:sldMasterId id="2147483687" r:id="rId4"/>
    <p:sldMasterId id="2147483700" r:id="rId5"/>
    <p:sldMasterId id="2147483713" r:id="rId6"/>
  </p:sldMasterIdLst>
  <p:notesMasterIdLst>
    <p:notesMasterId r:id="rId43"/>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IzTFI++khE7i/tuQ1KcNWZwNHg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5298EF-973F-4F5D-ADE7-69978D8A3CD6}">
  <a:tblStyle styleId="{125298EF-973F-4F5D-ADE7-69978D8A3CD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5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bui42fGv8B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ORl1yhwfM1Q"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t2HcJYGWdc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s-CL" sz="1200" u="sng">
                <a:solidFill>
                  <a:srgbClr val="99CA3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https://www.youtube.com/watch?v=bui42fGv8BA</a:t>
            </a:r>
            <a:endParaRPr/>
          </a:p>
        </p:txBody>
      </p:sp>
      <p:sp>
        <p:nvSpPr>
          <p:cNvPr id="475" name="Google Shape;47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s-CL" sz="1200" u="sng">
                <a:solidFill>
                  <a:srgbClr val="99CA3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https://www.youtube.com/watch?v=ORl1yhwfM1Q</a:t>
            </a:r>
            <a:endParaRPr/>
          </a:p>
        </p:txBody>
      </p:sp>
      <p:sp>
        <p:nvSpPr>
          <p:cNvPr id="502" name="Google Shape;50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1" name="Google Shape;51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4" name="Google Shape;52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5" name="Google Shape;535;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2" name="Google Shape;552;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2" name="Google Shape;562;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0" name="Google Shape;57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1" name="Google Shape;581;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1" name="Google Shape;591;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0" name="Google Shape;600;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9" name="Google Shape;609;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0" name="Google Shape;620;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4" name="Google Shape;63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1" name="Google Shape;641;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9" name="Google Shape;649;p29: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9" name="Google Shape;659;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7" name="Google Shape;667;p31: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6" name="Google Shape;676;p32: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2" name="Google Shape;682;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4" name="Google Shape;694;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7" name="Google Shape;707;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1" name="Google Shape;741;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s-CL" sz="1200" u="sng">
                <a:solidFill>
                  <a:srgbClr val="99CA3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https://www.youtube.com/watch?v=t2HcJYGWdc8</a:t>
            </a:r>
            <a:endParaRPr/>
          </a:p>
        </p:txBody>
      </p:sp>
      <p:sp>
        <p:nvSpPr>
          <p:cNvPr id="420" name="Google Shape;420;p7: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9" name="Google Shape;42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6"/>
        <p:cNvGrpSpPr/>
        <p:nvPr/>
      </p:nvGrpSpPr>
      <p:grpSpPr>
        <a:xfrm>
          <a:off x="0" y="0"/>
          <a:ext cx="0" cy="0"/>
          <a:chOff x="0" y="0"/>
          <a:chExt cx="0" cy="0"/>
        </a:xfrm>
      </p:grpSpPr>
      <p:sp>
        <p:nvSpPr>
          <p:cNvPr id="47" name="Google Shape;47;p5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7"/>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57"/>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0"/>
        <p:cNvGrpSpPr/>
        <p:nvPr/>
      </p:nvGrpSpPr>
      <p:grpSpPr>
        <a:xfrm>
          <a:off x="0" y="0"/>
          <a:ext cx="0" cy="0"/>
          <a:chOff x="0" y="0"/>
          <a:chExt cx="0" cy="0"/>
        </a:xfrm>
      </p:grpSpPr>
      <p:sp>
        <p:nvSpPr>
          <p:cNvPr id="51" name="Google Shape;51;p5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8"/>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58"/>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58"/>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58"/>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6"/>
        <p:cNvGrpSpPr/>
        <p:nvPr/>
      </p:nvGrpSpPr>
      <p:grpSpPr>
        <a:xfrm>
          <a:off x="0" y="0"/>
          <a:ext cx="0" cy="0"/>
          <a:chOff x="0" y="0"/>
          <a:chExt cx="0" cy="0"/>
        </a:xfrm>
      </p:grpSpPr>
      <p:sp>
        <p:nvSpPr>
          <p:cNvPr id="57" name="Google Shape;57;p5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9"/>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59"/>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59"/>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59"/>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59"/>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3" name="Google Shape;63;p59"/>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2"/>
        <p:cNvGrpSpPr/>
        <p:nvPr/>
      </p:nvGrpSpPr>
      <p:grpSpPr>
        <a:xfrm>
          <a:off x="0" y="0"/>
          <a:ext cx="0" cy="0"/>
          <a:chOff x="0" y="0"/>
          <a:chExt cx="0" cy="0"/>
        </a:xfrm>
      </p:grpSpPr>
      <p:sp>
        <p:nvSpPr>
          <p:cNvPr id="73" name="Google Shape;73;p6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1"/>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8"/>
        <p:cNvGrpSpPr/>
        <p:nvPr/>
      </p:nvGrpSpPr>
      <p:grpSpPr>
        <a:xfrm>
          <a:off x="0" y="0"/>
          <a:ext cx="0" cy="0"/>
          <a:chOff x="0" y="0"/>
          <a:chExt cx="0" cy="0"/>
        </a:xfrm>
      </p:grpSpPr>
      <p:sp>
        <p:nvSpPr>
          <p:cNvPr id="79" name="Google Shape;79;p6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2"/>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1" name="Google Shape;81;p62"/>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6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4"/>
        <p:cNvGrpSpPr/>
        <p:nvPr/>
      </p:nvGrpSpPr>
      <p:grpSpPr>
        <a:xfrm>
          <a:off x="0" y="0"/>
          <a:ext cx="0" cy="0"/>
          <a:chOff x="0" y="0"/>
          <a:chExt cx="0" cy="0"/>
        </a:xfrm>
      </p:grpSpPr>
      <p:sp>
        <p:nvSpPr>
          <p:cNvPr id="85" name="Google Shape;85;p64"/>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6"/>
        <p:cNvGrpSpPr/>
        <p:nvPr/>
      </p:nvGrpSpPr>
      <p:grpSpPr>
        <a:xfrm>
          <a:off x="0" y="0"/>
          <a:ext cx="0" cy="0"/>
          <a:chOff x="0" y="0"/>
          <a:chExt cx="0" cy="0"/>
        </a:xfrm>
      </p:grpSpPr>
      <p:sp>
        <p:nvSpPr>
          <p:cNvPr id="87" name="Google Shape;87;p6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65"/>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65"/>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0" name="Google Shape;90;p65"/>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
        <p:cNvGrpSpPr/>
        <p:nvPr/>
      </p:nvGrpSpPr>
      <p:grpSpPr>
        <a:xfrm>
          <a:off x="0" y="0"/>
          <a:ext cx="0" cy="0"/>
          <a:chOff x="0" y="0"/>
          <a:chExt cx="0" cy="0"/>
        </a:xfrm>
      </p:grpSpPr>
      <p:sp>
        <p:nvSpPr>
          <p:cNvPr id="18" name="Google Shape;18;p4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9"/>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1"/>
        <p:cNvGrpSpPr/>
        <p:nvPr/>
      </p:nvGrpSpPr>
      <p:grpSpPr>
        <a:xfrm>
          <a:off x="0" y="0"/>
          <a:ext cx="0" cy="0"/>
          <a:chOff x="0" y="0"/>
          <a:chExt cx="0" cy="0"/>
        </a:xfrm>
      </p:grpSpPr>
      <p:sp>
        <p:nvSpPr>
          <p:cNvPr id="92" name="Google Shape;92;p6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6"/>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66"/>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5" name="Google Shape;95;p66"/>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6"/>
        <p:cNvGrpSpPr/>
        <p:nvPr/>
      </p:nvGrpSpPr>
      <p:grpSpPr>
        <a:xfrm>
          <a:off x="0" y="0"/>
          <a:ext cx="0" cy="0"/>
          <a:chOff x="0" y="0"/>
          <a:chExt cx="0" cy="0"/>
        </a:xfrm>
      </p:grpSpPr>
      <p:sp>
        <p:nvSpPr>
          <p:cNvPr id="97" name="Google Shape;97;p6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67"/>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67"/>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0" name="Google Shape;100;p67"/>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1"/>
        <p:cNvGrpSpPr/>
        <p:nvPr/>
      </p:nvGrpSpPr>
      <p:grpSpPr>
        <a:xfrm>
          <a:off x="0" y="0"/>
          <a:ext cx="0" cy="0"/>
          <a:chOff x="0" y="0"/>
          <a:chExt cx="0" cy="0"/>
        </a:xfrm>
      </p:grpSpPr>
      <p:sp>
        <p:nvSpPr>
          <p:cNvPr id="102" name="Google Shape;102;p6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8"/>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4" name="Google Shape;104;p68"/>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5"/>
        <p:cNvGrpSpPr/>
        <p:nvPr/>
      </p:nvGrpSpPr>
      <p:grpSpPr>
        <a:xfrm>
          <a:off x="0" y="0"/>
          <a:ext cx="0" cy="0"/>
          <a:chOff x="0" y="0"/>
          <a:chExt cx="0" cy="0"/>
        </a:xfrm>
      </p:grpSpPr>
      <p:sp>
        <p:nvSpPr>
          <p:cNvPr id="106" name="Google Shape;106;p6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69"/>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69"/>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69"/>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0" name="Google Shape;110;p69"/>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1"/>
        <p:cNvGrpSpPr/>
        <p:nvPr/>
      </p:nvGrpSpPr>
      <p:grpSpPr>
        <a:xfrm>
          <a:off x="0" y="0"/>
          <a:ext cx="0" cy="0"/>
          <a:chOff x="0" y="0"/>
          <a:chExt cx="0" cy="0"/>
        </a:xfrm>
      </p:grpSpPr>
      <p:sp>
        <p:nvSpPr>
          <p:cNvPr id="112" name="Google Shape;112;p7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70"/>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4" name="Google Shape;114;p70"/>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5" name="Google Shape;115;p70"/>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6" name="Google Shape;116;p70"/>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7" name="Google Shape;117;p70"/>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8" name="Google Shape;118;p70"/>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4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1"/>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2"/>
        <p:cNvGrpSpPr/>
        <p:nvPr/>
      </p:nvGrpSpPr>
      <p:grpSpPr>
        <a:xfrm>
          <a:off x="0" y="0"/>
          <a:ext cx="0" cy="0"/>
          <a:chOff x="0" y="0"/>
          <a:chExt cx="0" cy="0"/>
        </a:xfrm>
      </p:grpSpPr>
      <p:sp>
        <p:nvSpPr>
          <p:cNvPr id="133" name="Google Shape;133;p7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72"/>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35"/>
        <p:cNvGrpSpPr/>
        <p:nvPr/>
      </p:nvGrpSpPr>
      <p:grpSpPr>
        <a:xfrm>
          <a:off x="0" y="0"/>
          <a:ext cx="0" cy="0"/>
          <a:chOff x="0" y="0"/>
          <a:chExt cx="0" cy="0"/>
        </a:xfrm>
      </p:grpSpPr>
      <p:sp>
        <p:nvSpPr>
          <p:cNvPr id="136" name="Google Shape;136;p7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73"/>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38"/>
        <p:cNvGrpSpPr/>
        <p:nvPr/>
      </p:nvGrpSpPr>
      <p:grpSpPr>
        <a:xfrm>
          <a:off x="0" y="0"/>
          <a:ext cx="0" cy="0"/>
          <a:chOff x="0" y="0"/>
          <a:chExt cx="0" cy="0"/>
        </a:xfrm>
      </p:grpSpPr>
      <p:sp>
        <p:nvSpPr>
          <p:cNvPr id="139" name="Google Shape;139;p7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74"/>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1" name="Google Shape;141;p74"/>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0"/>
        <p:cNvGrpSpPr/>
        <p:nvPr/>
      </p:nvGrpSpPr>
      <p:grpSpPr>
        <a:xfrm>
          <a:off x="0" y="0"/>
          <a:ext cx="0" cy="0"/>
          <a:chOff x="0" y="0"/>
          <a:chExt cx="0" cy="0"/>
        </a:xfrm>
      </p:grpSpPr>
      <p:sp>
        <p:nvSpPr>
          <p:cNvPr id="21" name="Google Shape;21;p5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0"/>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42"/>
        <p:cNvGrpSpPr/>
        <p:nvPr/>
      </p:nvGrpSpPr>
      <p:grpSpPr>
        <a:xfrm>
          <a:off x="0" y="0"/>
          <a:ext cx="0" cy="0"/>
          <a:chOff x="0" y="0"/>
          <a:chExt cx="0" cy="0"/>
        </a:xfrm>
      </p:grpSpPr>
      <p:sp>
        <p:nvSpPr>
          <p:cNvPr id="143" name="Google Shape;143;p75"/>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44"/>
        <p:cNvGrpSpPr/>
        <p:nvPr/>
      </p:nvGrpSpPr>
      <p:grpSpPr>
        <a:xfrm>
          <a:off x="0" y="0"/>
          <a:ext cx="0" cy="0"/>
          <a:chOff x="0" y="0"/>
          <a:chExt cx="0" cy="0"/>
        </a:xfrm>
      </p:grpSpPr>
      <p:sp>
        <p:nvSpPr>
          <p:cNvPr id="145" name="Google Shape;145;p7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76"/>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7" name="Google Shape;147;p76"/>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76"/>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9"/>
        <p:cNvGrpSpPr/>
        <p:nvPr/>
      </p:nvGrpSpPr>
      <p:grpSpPr>
        <a:xfrm>
          <a:off x="0" y="0"/>
          <a:ext cx="0" cy="0"/>
          <a:chOff x="0" y="0"/>
          <a:chExt cx="0" cy="0"/>
        </a:xfrm>
      </p:grpSpPr>
      <p:sp>
        <p:nvSpPr>
          <p:cNvPr id="150" name="Google Shape;150;p7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77"/>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2" name="Google Shape;152;p77"/>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 name="Google Shape;153;p77"/>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54"/>
        <p:cNvGrpSpPr/>
        <p:nvPr/>
      </p:nvGrpSpPr>
      <p:grpSpPr>
        <a:xfrm>
          <a:off x="0" y="0"/>
          <a:ext cx="0" cy="0"/>
          <a:chOff x="0" y="0"/>
          <a:chExt cx="0" cy="0"/>
        </a:xfrm>
      </p:grpSpPr>
      <p:sp>
        <p:nvSpPr>
          <p:cNvPr id="155" name="Google Shape;155;p7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78"/>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7" name="Google Shape;157;p78"/>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8" name="Google Shape;158;p78"/>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9"/>
        <p:cNvGrpSpPr/>
        <p:nvPr/>
      </p:nvGrpSpPr>
      <p:grpSpPr>
        <a:xfrm>
          <a:off x="0" y="0"/>
          <a:ext cx="0" cy="0"/>
          <a:chOff x="0" y="0"/>
          <a:chExt cx="0" cy="0"/>
        </a:xfrm>
      </p:grpSpPr>
      <p:sp>
        <p:nvSpPr>
          <p:cNvPr id="160" name="Google Shape;160;p7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79"/>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2" name="Google Shape;162;p79"/>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63"/>
        <p:cNvGrpSpPr/>
        <p:nvPr/>
      </p:nvGrpSpPr>
      <p:grpSpPr>
        <a:xfrm>
          <a:off x="0" y="0"/>
          <a:ext cx="0" cy="0"/>
          <a:chOff x="0" y="0"/>
          <a:chExt cx="0" cy="0"/>
        </a:xfrm>
      </p:grpSpPr>
      <p:sp>
        <p:nvSpPr>
          <p:cNvPr id="164" name="Google Shape;164;p8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80"/>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6" name="Google Shape;166;p80"/>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7" name="Google Shape;167;p80"/>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8" name="Google Shape;168;p80"/>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9"/>
        <p:cNvGrpSpPr/>
        <p:nvPr/>
      </p:nvGrpSpPr>
      <p:grpSpPr>
        <a:xfrm>
          <a:off x="0" y="0"/>
          <a:ext cx="0" cy="0"/>
          <a:chOff x="0" y="0"/>
          <a:chExt cx="0" cy="0"/>
        </a:xfrm>
      </p:grpSpPr>
      <p:sp>
        <p:nvSpPr>
          <p:cNvPr id="170" name="Google Shape;170;p8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81"/>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2" name="Google Shape;172;p81"/>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3" name="Google Shape;173;p81"/>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4" name="Google Shape;174;p81"/>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5" name="Google Shape;175;p81"/>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6" name="Google Shape;176;p81"/>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7"/>
        <p:cNvGrpSpPr/>
        <p:nvPr/>
      </p:nvGrpSpPr>
      <p:grpSpPr>
        <a:xfrm>
          <a:off x="0" y="0"/>
          <a:ext cx="0" cy="0"/>
          <a:chOff x="0" y="0"/>
          <a:chExt cx="0" cy="0"/>
        </a:xfrm>
      </p:grpSpPr>
      <p:sp>
        <p:nvSpPr>
          <p:cNvPr id="188" name="Google Shape;188;p4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44"/>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0" name="Google Shape;190;p44"/>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91"/>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92"/>
        <p:cNvGrpSpPr/>
        <p:nvPr/>
      </p:nvGrpSpPr>
      <p:grpSpPr>
        <a:xfrm>
          <a:off x="0" y="0"/>
          <a:ext cx="0" cy="0"/>
          <a:chOff x="0" y="0"/>
          <a:chExt cx="0" cy="0"/>
        </a:xfrm>
      </p:grpSpPr>
      <p:sp>
        <p:nvSpPr>
          <p:cNvPr id="193" name="Google Shape;193;p8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83"/>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3"/>
        <p:cNvGrpSpPr/>
        <p:nvPr/>
      </p:nvGrpSpPr>
      <p:grpSpPr>
        <a:xfrm>
          <a:off x="0" y="0"/>
          <a:ext cx="0" cy="0"/>
          <a:chOff x="0" y="0"/>
          <a:chExt cx="0" cy="0"/>
        </a:xfrm>
      </p:grpSpPr>
      <p:sp>
        <p:nvSpPr>
          <p:cNvPr id="24" name="Google Shape;24;p5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1"/>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51"/>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5"/>
        <p:cNvGrpSpPr/>
        <p:nvPr/>
      </p:nvGrpSpPr>
      <p:grpSpPr>
        <a:xfrm>
          <a:off x="0" y="0"/>
          <a:ext cx="0" cy="0"/>
          <a:chOff x="0" y="0"/>
          <a:chExt cx="0" cy="0"/>
        </a:xfrm>
      </p:grpSpPr>
      <p:sp>
        <p:nvSpPr>
          <p:cNvPr id="196" name="Google Shape;196;p8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84"/>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8"/>
        <p:cNvGrpSpPr/>
        <p:nvPr/>
      </p:nvGrpSpPr>
      <p:grpSpPr>
        <a:xfrm>
          <a:off x="0" y="0"/>
          <a:ext cx="0" cy="0"/>
          <a:chOff x="0" y="0"/>
          <a:chExt cx="0" cy="0"/>
        </a:xfrm>
      </p:grpSpPr>
      <p:sp>
        <p:nvSpPr>
          <p:cNvPr id="199" name="Google Shape;199;p8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00"/>
        <p:cNvGrpSpPr/>
        <p:nvPr/>
      </p:nvGrpSpPr>
      <p:grpSpPr>
        <a:xfrm>
          <a:off x="0" y="0"/>
          <a:ext cx="0" cy="0"/>
          <a:chOff x="0" y="0"/>
          <a:chExt cx="0" cy="0"/>
        </a:xfrm>
      </p:grpSpPr>
      <p:sp>
        <p:nvSpPr>
          <p:cNvPr id="201" name="Google Shape;201;p86"/>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02"/>
        <p:cNvGrpSpPr/>
        <p:nvPr/>
      </p:nvGrpSpPr>
      <p:grpSpPr>
        <a:xfrm>
          <a:off x="0" y="0"/>
          <a:ext cx="0" cy="0"/>
          <a:chOff x="0" y="0"/>
          <a:chExt cx="0" cy="0"/>
        </a:xfrm>
      </p:grpSpPr>
      <p:sp>
        <p:nvSpPr>
          <p:cNvPr id="203" name="Google Shape;203;p8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87"/>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5" name="Google Shape;205;p87"/>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6" name="Google Shape;206;p87"/>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07"/>
        <p:cNvGrpSpPr/>
        <p:nvPr/>
      </p:nvGrpSpPr>
      <p:grpSpPr>
        <a:xfrm>
          <a:off x="0" y="0"/>
          <a:ext cx="0" cy="0"/>
          <a:chOff x="0" y="0"/>
          <a:chExt cx="0" cy="0"/>
        </a:xfrm>
      </p:grpSpPr>
      <p:sp>
        <p:nvSpPr>
          <p:cNvPr id="208" name="Google Shape;208;p8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88"/>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0" name="Google Shape;210;p88"/>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1" name="Google Shape;211;p88"/>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12"/>
        <p:cNvGrpSpPr/>
        <p:nvPr/>
      </p:nvGrpSpPr>
      <p:grpSpPr>
        <a:xfrm>
          <a:off x="0" y="0"/>
          <a:ext cx="0" cy="0"/>
          <a:chOff x="0" y="0"/>
          <a:chExt cx="0" cy="0"/>
        </a:xfrm>
      </p:grpSpPr>
      <p:sp>
        <p:nvSpPr>
          <p:cNvPr id="213" name="Google Shape;213;p8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89"/>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5" name="Google Shape;215;p89"/>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6" name="Google Shape;216;p89"/>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17"/>
        <p:cNvGrpSpPr/>
        <p:nvPr/>
      </p:nvGrpSpPr>
      <p:grpSpPr>
        <a:xfrm>
          <a:off x="0" y="0"/>
          <a:ext cx="0" cy="0"/>
          <a:chOff x="0" y="0"/>
          <a:chExt cx="0" cy="0"/>
        </a:xfrm>
      </p:grpSpPr>
      <p:sp>
        <p:nvSpPr>
          <p:cNvPr id="218" name="Google Shape;218;p9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90"/>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0" name="Google Shape;220;p90"/>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21"/>
        <p:cNvGrpSpPr/>
        <p:nvPr/>
      </p:nvGrpSpPr>
      <p:grpSpPr>
        <a:xfrm>
          <a:off x="0" y="0"/>
          <a:ext cx="0" cy="0"/>
          <a:chOff x="0" y="0"/>
          <a:chExt cx="0" cy="0"/>
        </a:xfrm>
      </p:grpSpPr>
      <p:sp>
        <p:nvSpPr>
          <p:cNvPr id="222" name="Google Shape;222;p9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91"/>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4" name="Google Shape;224;p91"/>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5" name="Google Shape;225;p91"/>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6" name="Google Shape;226;p91"/>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27"/>
        <p:cNvGrpSpPr/>
        <p:nvPr/>
      </p:nvGrpSpPr>
      <p:grpSpPr>
        <a:xfrm>
          <a:off x="0" y="0"/>
          <a:ext cx="0" cy="0"/>
          <a:chOff x="0" y="0"/>
          <a:chExt cx="0" cy="0"/>
        </a:xfrm>
      </p:grpSpPr>
      <p:sp>
        <p:nvSpPr>
          <p:cNvPr id="228" name="Google Shape;228;p9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92"/>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0" name="Google Shape;230;p92"/>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1" name="Google Shape;231;p92"/>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2" name="Google Shape;232;p92"/>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3" name="Google Shape;233;p92"/>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4" name="Google Shape;234;p92"/>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45"/>
        <p:cNvGrpSpPr/>
        <p:nvPr/>
      </p:nvGrpSpPr>
      <p:grpSpPr>
        <a:xfrm>
          <a:off x="0" y="0"/>
          <a:ext cx="0" cy="0"/>
          <a:chOff x="0" y="0"/>
          <a:chExt cx="0" cy="0"/>
        </a:xfrm>
      </p:grpSpPr>
      <p:sp>
        <p:nvSpPr>
          <p:cNvPr id="246" name="Google Shape;246;p4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46"/>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5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48"/>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49"/>
        <p:cNvGrpSpPr/>
        <p:nvPr/>
      </p:nvGrpSpPr>
      <p:grpSpPr>
        <a:xfrm>
          <a:off x="0" y="0"/>
          <a:ext cx="0" cy="0"/>
          <a:chOff x="0" y="0"/>
          <a:chExt cx="0" cy="0"/>
        </a:xfrm>
      </p:grpSpPr>
      <p:sp>
        <p:nvSpPr>
          <p:cNvPr id="250" name="Google Shape;250;p9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94"/>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52"/>
        <p:cNvGrpSpPr/>
        <p:nvPr/>
      </p:nvGrpSpPr>
      <p:grpSpPr>
        <a:xfrm>
          <a:off x="0" y="0"/>
          <a:ext cx="0" cy="0"/>
          <a:chOff x="0" y="0"/>
          <a:chExt cx="0" cy="0"/>
        </a:xfrm>
      </p:grpSpPr>
      <p:sp>
        <p:nvSpPr>
          <p:cNvPr id="253" name="Google Shape;253;p9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95"/>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5" name="Google Shape;255;p95"/>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6"/>
        <p:cNvGrpSpPr/>
        <p:nvPr/>
      </p:nvGrpSpPr>
      <p:grpSpPr>
        <a:xfrm>
          <a:off x="0" y="0"/>
          <a:ext cx="0" cy="0"/>
          <a:chOff x="0" y="0"/>
          <a:chExt cx="0" cy="0"/>
        </a:xfrm>
      </p:grpSpPr>
      <p:sp>
        <p:nvSpPr>
          <p:cNvPr id="257" name="Google Shape;257;p9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58"/>
        <p:cNvGrpSpPr/>
        <p:nvPr/>
      </p:nvGrpSpPr>
      <p:grpSpPr>
        <a:xfrm>
          <a:off x="0" y="0"/>
          <a:ext cx="0" cy="0"/>
          <a:chOff x="0" y="0"/>
          <a:chExt cx="0" cy="0"/>
        </a:xfrm>
      </p:grpSpPr>
      <p:sp>
        <p:nvSpPr>
          <p:cNvPr id="259" name="Google Shape;259;p97"/>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0"/>
        <p:cNvGrpSpPr/>
        <p:nvPr/>
      </p:nvGrpSpPr>
      <p:grpSpPr>
        <a:xfrm>
          <a:off x="0" y="0"/>
          <a:ext cx="0" cy="0"/>
          <a:chOff x="0" y="0"/>
          <a:chExt cx="0" cy="0"/>
        </a:xfrm>
      </p:grpSpPr>
      <p:sp>
        <p:nvSpPr>
          <p:cNvPr id="261" name="Google Shape;261;p9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98"/>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3" name="Google Shape;263;p98"/>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4" name="Google Shape;264;p98"/>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65"/>
        <p:cNvGrpSpPr/>
        <p:nvPr/>
      </p:nvGrpSpPr>
      <p:grpSpPr>
        <a:xfrm>
          <a:off x="0" y="0"/>
          <a:ext cx="0" cy="0"/>
          <a:chOff x="0" y="0"/>
          <a:chExt cx="0" cy="0"/>
        </a:xfrm>
      </p:grpSpPr>
      <p:sp>
        <p:nvSpPr>
          <p:cNvPr id="266" name="Google Shape;266;p9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99"/>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8" name="Google Shape;268;p99"/>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9" name="Google Shape;269;p99"/>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70"/>
        <p:cNvGrpSpPr/>
        <p:nvPr/>
      </p:nvGrpSpPr>
      <p:grpSpPr>
        <a:xfrm>
          <a:off x="0" y="0"/>
          <a:ext cx="0" cy="0"/>
          <a:chOff x="0" y="0"/>
          <a:chExt cx="0" cy="0"/>
        </a:xfrm>
      </p:grpSpPr>
      <p:sp>
        <p:nvSpPr>
          <p:cNvPr id="271" name="Google Shape;271;p10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100"/>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3" name="Google Shape;273;p100"/>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4" name="Google Shape;274;p100"/>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75"/>
        <p:cNvGrpSpPr/>
        <p:nvPr/>
      </p:nvGrpSpPr>
      <p:grpSpPr>
        <a:xfrm>
          <a:off x="0" y="0"/>
          <a:ext cx="0" cy="0"/>
          <a:chOff x="0" y="0"/>
          <a:chExt cx="0" cy="0"/>
        </a:xfrm>
      </p:grpSpPr>
      <p:sp>
        <p:nvSpPr>
          <p:cNvPr id="276" name="Google Shape;276;p10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101"/>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8" name="Google Shape;278;p101"/>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79"/>
        <p:cNvGrpSpPr/>
        <p:nvPr/>
      </p:nvGrpSpPr>
      <p:grpSpPr>
        <a:xfrm>
          <a:off x="0" y="0"/>
          <a:ext cx="0" cy="0"/>
          <a:chOff x="0" y="0"/>
          <a:chExt cx="0" cy="0"/>
        </a:xfrm>
      </p:grpSpPr>
      <p:sp>
        <p:nvSpPr>
          <p:cNvPr id="280" name="Google Shape;280;p10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102"/>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2" name="Google Shape;282;p102"/>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3" name="Google Shape;283;p102"/>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4" name="Google Shape;284;p102"/>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9"/>
        <p:cNvGrpSpPr/>
        <p:nvPr/>
      </p:nvGrpSpPr>
      <p:grpSpPr>
        <a:xfrm>
          <a:off x="0" y="0"/>
          <a:ext cx="0" cy="0"/>
          <a:chOff x="0" y="0"/>
          <a:chExt cx="0" cy="0"/>
        </a:xfrm>
      </p:grpSpPr>
      <p:sp>
        <p:nvSpPr>
          <p:cNvPr id="30" name="Google Shape;30;p53"/>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85"/>
        <p:cNvGrpSpPr/>
        <p:nvPr/>
      </p:nvGrpSpPr>
      <p:grpSpPr>
        <a:xfrm>
          <a:off x="0" y="0"/>
          <a:ext cx="0" cy="0"/>
          <a:chOff x="0" y="0"/>
          <a:chExt cx="0" cy="0"/>
        </a:xfrm>
      </p:grpSpPr>
      <p:sp>
        <p:nvSpPr>
          <p:cNvPr id="286" name="Google Shape;286;p10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7" name="Google Shape;287;p103"/>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8" name="Google Shape;288;p103"/>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9" name="Google Shape;289;p103"/>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0" name="Google Shape;290;p103"/>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1" name="Google Shape;291;p103"/>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2" name="Google Shape;292;p103"/>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02"/>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303"/>
        <p:cNvGrpSpPr/>
        <p:nvPr/>
      </p:nvGrpSpPr>
      <p:grpSpPr>
        <a:xfrm>
          <a:off x="0" y="0"/>
          <a:ext cx="0" cy="0"/>
          <a:chOff x="0" y="0"/>
          <a:chExt cx="0" cy="0"/>
        </a:xfrm>
      </p:grpSpPr>
      <p:sp>
        <p:nvSpPr>
          <p:cNvPr id="304" name="Google Shape;304;p10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104"/>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306"/>
        <p:cNvGrpSpPr/>
        <p:nvPr/>
      </p:nvGrpSpPr>
      <p:grpSpPr>
        <a:xfrm>
          <a:off x="0" y="0"/>
          <a:ext cx="0" cy="0"/>
          <a:chOff x="0" y="0"/>
          <a:chExt cx="0" cy="0"/>
        </a:xfrm>
      </p:grpSpPr>
      <p:sp>
        <p:nvSpPr>
          <p:cNvPr id="307" name="Google Shape;307;p10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105"/>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09"/>
        <p:cNvGrpSpPr/>
        <p:nvPr/>
      </p:nvGrpSpPr>
      <p:grpSpPr>
        <a:xfrm>
          <a:off x="0" y="0"/>
          <a:ext cx="0" cy="0"/>
          <a:chOff x="0" y="0"/>
          <a:chExt cx="0" cy="0"/>
        </a:xfrm>
      </p:grpSpPr>
      <p:sp>
        <p:nvSpPr>
          <p:cNvPr id="310" name="Google Shape;310;p10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106"/>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2" name="Google Shape;312;p106"/>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3"/>
        <p:cNvGrpSpPr/>
        <p:nvPr/>
      </p:nvGrpSpPr>
      <p:grpSpPr>
        <a:xfrm>
          <a:off x="0" y="0"/>
          <a:ext cx="0" cy="0"/>
          <a:chOff x="0" y="0"/>
          <a:chExt cx="0" cy="0"/>
        </a:xfrm>
      </p:grpSpPr>
      <p:sp>
        <p:nvSpPr>
          <p:cNvPr id="314" name="Google Shape;314;p10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15"/>
        <p:cNvGrpSpPr/>
        <p:nvPr/>
      </p:nvGrpSpPr>
      <p:grpSpPr>
        <a:xfrm>
          <a:off x="0" y="0"/>
          <a:ext cx="0" cy="0"/>
          <a:chOff x="0" y="0"/>
          <a:chExt cx="0" cy="0"/>
        </a:xfrm>
      </p:grpSpPr>
      <p:sp>
        <p:nvSpPr>
          <p:cNvPr id="316" name="Google Shape;316;p108"/>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17"/>
        <p:cNvGrpSpPr/>
        <p:nvPr/>
      </p:nvGrpSpPr>
      <p:grpSpPr>
        <a:xfrm>
          <a:off x="0" y="0"/>
          <a:ext cx="0" cy="0"/>
          <a:chOff x="0" y="0"/>
          <a:chExt cx="0" cy="0"/>
        </a:xfrm>
      </p:grpSpPr>
      <p:sp>
        <p:nvSpPr>
          <p:cNvPr id="318" name="Google Shape;318;p10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109"/>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0" name="Google Shape;320;p109"/>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1" name="Google Shape;321;p109"/>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2"/>
        <p:cNvGrpSpPr/>
        <p:nvPr/>
      </p:nvGrpSpPr>
      <p:grpSpPr>
        <a:xfrm>
          <a:off x="0" y="0"/>
          <a:ext cx="0" cy="0"/>
          <a:chOff x="0" y="0"/>
          <a:chExt cx="0" cy="0"/>
        </a:xfrm>
      </p:grpSpPr>
      <p:sp>
        <p:nvSpPr>
          <p:cNvPr id="323" name="Google Shape;323;p11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110"/>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5" name="Google Shape;325;p110"/>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6" name="Google Shape;326;p110"/>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27"/>
        <p:cNvGrpSpPr/>
        <p:nvPr/>
      </p:nvGrpSpPr>
      <p:grpSpPr>
        <a:xfrm>
          <a:off x="0" y="0"/>
          <a:ext cx="0" cy="0"/>
          <a:chOff x="0" y="0"/>
          <a:chExt cx="0" cy="0"/>
        </a:xfrm>
      </p:grpSpPr>
      <p:sp>
        <p:nvSpPr>
          <p:cNvPr id="328" name="Google Shape;328;p11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111"/>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0" name="Google Shape;330;p111"/>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1" name="Google Shape;331;p111"/>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1"/>
        <p:cNvGrpSpPr/>
        <p:nvPr/>
      </p:nvGrpSpPr>
      <p:grpSpPr>
        <a:xfrm>
          <a:off x="0" y="0"/>
          <a:ext cx="0" cy="0"/>
          <a:chOff x="0" y="0"/>
          <a:chExt cx="0" cy="0"/>
        </a:xfrm>
      </p:grpSpPr>
      <p:sp>
        <p:nvSpPr>
          <p:cNvPr id="32" name="Google Shape;32;p5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4"/>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54"/>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54"/>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32"/>
        <p:cNvGrpSpPr/>
        <p:nvPr/>
      </p:nvGrpSpPr>
      <p:grpSpPr>
        <a:xfrm>
          <a:off x="0" y="0"/>
          <a:ext cx="0" cy="0"/>
          <a:chOff x="0" y="0"/>
          <a:chExt cx="0" cy="0"/>
        </a:xfrm>
      </p:grpSpPr>
      <p:sp>
        <p:nvSpPr>
          <p:cNvPr id="333" name="Google Shape;333;p11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112"/>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5" name="Google Shape;335;p112"/>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336"/>
        <p:cNvGrpSpPr/>
        <p:nvPr/>
      </p:nvGrpSpPr>
      <p:grpSpPr>
        <a:xfrm>
          <a:off x="0" y="0"/>
          <a:ext cx="0" cy="0"/>
          <a:chOff x="0" y="0"/>
          <a:chExt cx="0" cy="0"/>
        </a:xfrm>
      </p:grpSpPr>
      <p:sp>
        <p:nvSpPr>
          <p:cNvPr id="337" name="Google Shape;337;p11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113"/>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9" name="Google Shape;339;p113"/>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0" name="Google Shape;340;p113"/>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1" name="Google Shape;341;p113"/>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342"/>
        <p:cNvGrpSpPr/>
        <p:nvPr/>
      </p:nvGrpSpPr>
      <p:grpSpPr>
        <a:xfrm>
          <a:off x="0" y="0"/>
          <a:ext cx="0" cy="0"/>
          <a:chOff x="0" y="0"/>
          <a:chExt cx="0" cy="0"/>
        </a:xfrm>
      </p:grpSpPr>
      <p:sp>
        <p:nvSpPr>
          <p:cNvPr id="343" name="Google Shape;343;p11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114"/>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5" name="Google Shape;345;p114"/>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6" name="Google Shape;346;p114"/>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7" name="Google Shape;347;p114"/>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8" name="Google Shape;348;p114"/>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9" name="Google Shape;349;p114"/>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6"/>
        <p:cNvGrpSpPr/>
        <p:nvPr/>
      </p:nvGrpSpPr>
      <p:grpSpPr>
        <a:xfrm>
          <a:off x="0" y="0"/>
          <a:ext cx="0" cy="0"/>
          <a:chOff x="0" y="0"/>
          <a:chExt cx="0" cy="0"/>
        </a:xfrm>
      </p:grpSpPr>
      <p:sp>
        <p:nvSpPr>
          <p:cNvPr id="37" name="Google Shape;37;p5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5"/>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55"/>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55"/>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1"/>
        <p:cNvGrpSpPr/>
        <p:nvPr/>
      </p:nvGrpSpPr>
      <p:grpSpPr>
        <a:xfrm>
          <a:off x="0" y="0"/>
          <a:ext cx="0" cy="0"/>
          <a:chOff x="0" y="0"/>
          <a:chExt cx="0" cy="0"/>
        </a:xfrm>
      </p:grpSpPr>
      <p:sp>
        <p:nvSpPr>
          <p:cNvPr id="42" name="Google Shape;42;p5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6"/>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56"/>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56"/>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7"/>
          <p:cNvSpPr/>
          <p:nvPr/>
        </p:nvSpPr>
        <p:spPr>
          <a:xfrm>
            <a:off x="270720" y="1747440"/>
            <a:ext cx="9346320" cy="5675400"/>
          </a:xfrm>
          <a:prstGeom prst="round1Rect">
            <a:avLst>
              <a:gd name="adj" fmla="val 15350"/>
            </a:avLst>
          </a:prstGeom>
          <a:solidFill>
            <a:srgbClr val="C4D7CD">
              <a:alpha val="6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 name="Google Shape;7;p37" descr="portada-modulo.png"/>
          <p:cNvPicPr preferRelativeResize="0"/>
          <p:nvPr/>
        </p:nvPicPr>
        <p:blipFill rotWithShape="1">
          <a:blip r:embed="rId14">
            <a:alphaModFix/>
          </a:blip>
          <a:srcRect/>
          <a:stretch/>
        </p:blipFill>
        <p:spPr>
          <a:xfrm>
            <a:off x="1081440" y="2249640"/>
            <a:ext cx="7709760" cy="4634280"/>
          </a:xfrm>
          <a:prstGeom prst="rect">
            <a:avLst/>
          </a:prstGeom>
          <a:noFill/>
          <a:ln>
            <a:noFill/>
          </a:ln>
        </p:spPr>
      </p:pic>
      <p:sp>
        <p:nvSpPr>
          <p:cNvPr id="8" name="Google Shape;8;p37"/>
          <p:cNvSpPr/>
          <p:nvPr/>
        </p:nvSpPr>
        <p:spPr>
          <a:xfrm>
            <a:off x="436320" y="6464160"/>
            <a:ext cx="7891560" cy="680040"/>
          </a:xfrm>
          <a:prstGeom prst="roundRect">
            <a:avLst>
              <a:gd name="adj" fmla="val 19335"/>
            </a:avLst>
          </a:prstGeom>
          <a:solidFill>
            <a:srgbClr val="8EB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37"/>
          <p:cNvPicPr preferRelativeResize="0"/>
          <p:nvPr/>
        </p:nvPicPr>
        <p:blipFill rotWithShape="1">
          <a:blip r:embed="rId15">
            <a:alphaModFix/>
          </a:blip>
          <a:srcRect/>
          <a:stretch/>
        </p:blipFill>
        <p:spPr>
          <a:xfrm>
            <a:off x="8272440" y="1222200"/>
            <a:ext cx="1079640" cy="241560"/>
          </a:xfrm>
          <a:prstGeom prst="rect">
            <a:avLst/>
          </a:prstGeom>
          <a:noFill/>
          <a:ln>
            <a:noFill/>
          </a:ln>
        </p:spPr>
      </p:pic>
      <p:pic>
        <p:nvPicPr>
          <p:cNvPr id="10" name="Google Shape;10;p37"/>
          <p:cNvPicPr preferRelativeResize="0"/>
          <p:nvPr/>
        </p:nvPicPr>
        <p:blipFill rotWithShape="1">
          <a:blip r:embed="rId16">
            <a:alphaModFix/>
          </a:blip>
          <a:srcRect/>
          <a:stretch/>
        </p:blipFill>
        <p:spPr>
          <a:xfrm>
            <a:off x="8272440" y="418680"/>
            <a:ext cx="1079640" cy="664560"/>
          </a:xfrm>
          <a:prstGeom prst="rect">
            <a:avLst/>
          </a:prstGeom>
          <a:noFill/>
          <a:ln>
            <a:noFill/>
          </a:ln>
        </p:spPr>
      </p:pic>
      <p:pic>
        <p:nvPicPr>
          <p:cNvPr id="11" name="Google Shape;11;p37"/>
          <p:cNvPicPr preferRelativeResize="0"/>
          <p:nvPr/>
        </p:nvPicPr>
        <p:blipFill rotWithShape="1">
          <a:blip r:embed="rId17">
            <a:alphaModFix/>
          </a:blip>
          <a:srcRect/>
          <a:stretch/>
        </p:blipFill>
        <p:spPr>
          <a:xfrm>
            <a:off x="8521560" y="6387120"/>
            <a:ext cx="830160" cy="755640"/>
          </a:xfrm>
          <a:prstGeom prst="rect">
            <a:avLst/>
          </a:prstGeom>
          <a:noFill/>
          <a:ln>
            <a:noFill/>
          </a:ln>
        </p:spPr>
      </p:pic>
      <p:pic>
        <p:nvPicPr>
          <p:cNvPr id="12" name="Google Shape;12;p37"/>
          <p:cNvPicPr preferRelativeResize="0"/>
          <p:nvPr/>
        </p:nvPicPr>
        <p:blipFill rotWithShape="1">
          <a:blip r:embed="rId18">
            <a:alphaModFix/>
          </a:blip>
          <a:srcRect/>
          <a:stretch/>
        </p:blipFill>
        <p:spPr>
          <a:xfrm>
            <a:off x="433440" y="419760"/>
            <a:ext cx="4210560" cy="680040"/>
          </a:xfrm>
          <a:prstGeom prst="rect">
            <a:avLst/>
          </a:prstGeom>
          <a:noFill/>
          <a:ln>
            <a:noFill/>
          </a:ln>
        </p:spPr>
      </p:pic>
      <p:pic>
        <p:nvPicPr>
          <p:cNvPr id="13" name="Google Shape;13;p37"/>
          <p:cNvPicPr preferRelativeResize="0"/>
          <p:nvPr/>
        </p:nvPicPr>
        <p:blipFill rotWithShape="1">
          <a:blip r:embed="rId19">
            <a:alphaModFix/>
          </a:blip>
          <a:srcRect/>
          <a:stretch/>
        </p:blipFill>
        <p:spPr>
          <a:xfrm>
            <a:off x="433440" y="6464160"/>
            <a:ext cx="690120" cy="680040"/>
          </a:xfrm>
          <a:prstGeom prst="rect">
            <a:avLst/>
          </a:prstGeom>
          <a:noFill/>
          <a:ln>
            <a:noFill/>
          </a:ln>
        </p:spPr>
      </p:pic>
      <p:sp>
        <p:nvSpPr>
          <p:cNvPr id="14" name="Google Shape;14;p3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5" name="Google Shape;15;p37"/>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
        <p:cNvGrpSpPr/>
        <p:nvPr/>
      </p:nvGrpSpPr>
      <p:grpSpPr>
        <a:xfrm>
          <a:off x="0" y="0"/>
          <a:ext cx="0" cy="0"/>
          <a:chOff x="0" y="0"/>
          <a:chExt cx="0" cy="0"/>
        </a:xfrm>
      </p:grpSpPr>
      <p:sp>
        <p:nvSpPr>
          <p:cNvPr id="65" name="Google Shape;65;p39"/>
          <p:cNvSpPr/>
          <p:nvPr/>
        </p:nvSpPr>
        <p:spPr>
          <a:xfrm>
            <a:off x="243000" y="1756440"/>
            <a:ext cx="9346320" cy="5675400"/>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6" name="Google Shape;66;p39"/>
          <p:cNvPicPr preferRelativeResize="0"/>
          <p:nvPr/>
        </p:nvPicPr>
        <p:blipFill rotWithShape="1">
          <a:blip r:embed="rId14">
            <a:alphaModFix/>
          </a:blip>
          <a:srcRect/>
          <a:stretch/>
        </p:blipFill>
        <p:spPr>
          <a:xfrm>
            <a:off x="8272440" y="1222200"/>
            <a:ext cx="1079640" cy="241560"/>
          </a:xfrm>
          <a:prstGeom prst="rect">
            <a:avLst/>
          </a:prstGeom>
          <a:noFill/>
          <a:ln>
            <a:noFill/>
          </a:ln>
        </p:spPr>
      </p:pic>
      <p:pic>
        <p:nvPicPr>
          <p:cNvPr id="67" name="Google Shape;67;p39"/>
          <p:cNvPicPr preferRelativeResize="0"/>
          <p:nvPr/>
        </p:nvPicPr>
        <p:blipFill rotWithShape="1">
          <a:blip r:embed="rId15">
            <a:alphaModFix/>
          </a:blip>
          <a:srcRect/>
          <a:stretch/>
        </p:blipFill>
        <p:spPr>
          <a:xfrm>
            <a:off x="8272440" y="418680"/>
            <a:ext cx="1079640" cy="664560"/>
          </a:xfrm>
          <a:prstGeom prst="rect">
            <a:avLst/>
          </a:prstGeom>
          <a:noFill/>
          <a:ln>
            <a:noFill/>
          </a:ln>
        </p:spPr>
      </p:pic>
      <p:pic>
        <p:nvPicPr>
          <p:cNvPr id="68" name="Google Shape;68;p39"/>
          <p:cNvPicPr preferRelativeResize="0"/>
          <p:nvPr/>
        </p:nvPicPr>
        <p:blipFill rotWithShape="1">
          <a:blip r:embed="rId16">
            <a:alphaModFix/>
          </a:blip>
          <a:srcRect/>
          <a:stretch/>
        </p:blipFill>
        <p:spPr>
          <a:xfrm>
            <a:off x="433440" y="419760"/>
            <a:ext cx="4210560" cy="680040"/>
          </a:xfrm>
          <a:prstGeom prst="rect">
            <a:avLst/>
          </a:prstGeom>
          <a:noFill/>
          <a:ln>
            <a:noFill/>
          </a:ln>
        </p:spPr>
      </p:pic>
      <p:sp>
        <p:nvSpPr>
          <p:cNvPr id="69" name="Google Shape;69;p3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0" name="Google Shape;70;p39"/>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9"/>
        <p:cNvGrpSpPr/>
        <p:nvPr/>
      </p:nvGrpSpPr>
      <p:grpSpPr>
        <a:xfrm>
          <a:off x="0" y="0"/>
          <a:ext cx="0" cy="0"/>
          <a:chOff x="0" y="0"/>
          <a:chExt cx="0" cy="0"/>
        </a:xfrm>
      </p:grpSpPr>
      <p:sp>
        <p:nvSpPr>
          <p:cNvPr id="120" name="Google Shape;120;p41"/>
          <p:cNvSpPr/>
          <p:nvPr/>
        </p:nvSpPr>
        <p:spPr>
          <a:xfrm rot="10800000" flipH="1">
            <a:off x="181440" y="822240"/>
            <a:ext cx="9356400" cy="653112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1"/>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2" name="Google Shape;122;p41"/>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3" name="Google Shape;123;p41"/>
          <p:cNvSpPr/>
          <p:nvPr/>
        </p:nvSpPr>
        <p:spPr>
          <a:xfrm>
            <a:off x="181080" y="181080"/>
            <a:ext cx="7910640" cy="65052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1"/>
          <p:cNvSpPr/>
          <p:nvPr/>
        </p:nvSpPr>
        <p:spPr>
          <a:xfrm>
            <a:off x="8443440" y="27108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7|</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25" name="Google Shape;125;p41"/>
          <p:cNvSpPr/>
          <p:nvPr/>
        </p:nvSpPr>
        <p:spPr>
          <a:xfrm>
            <a:off x="442800" y="350280"/>
            <a:ext cx="7441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Mantención y Operación de Equipos de Control Electrónico de Potencia</a:t>
            </a:r>
            <a:endParaRPr sz="1400" b="0" i="0" u="none" strike="noStrike" cap="none">
              <a:latin typeface="Arial"/>
              <a:ea typeface="Arial"/>
              <a:cs typeface="Arial"/>
              <a:sym typeface="Arial"/>
            </a:endParaRPr>
          </a:p>
        </p:txBody>
      </p:sp>
      <p:sp>
        <p:nvSpPr>
          <p:cNvPr id="126" name="Google Shape;126;p41"/>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127" name="Google Shape;127;p4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8" name="Google Shape;128;p41"/>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43"/>
          <p:cNvSpPr/>
          <p:nvPr/>
        </p:nvSpPr>
        <p:spPr>
          <a:xfrm rot="10800000" flipH="1">
            <a:off x="181440" y="822240"/>
            <a:ext cx="9356400" cy="6531120"/>
          </a:xfrm>
          <a:prstGeom prst="round1Rect">
            <a:avLst>
              <a:gd name="adj" fmla="val 15350"/>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3"/>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0" name="Google Shape;180;p43"/>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1" name="Google Shape;181;p43"/>
          <p:cNvSpPr/>
          <p:nvPr/>
        </p:nvSpPr>
        <p:spPr>
          <a:xfrm>
            <a:off x="181080" y="181080"/>
            <a:ext cx="7910640" cy="65052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3"/>
          <p:cNvSpPr/>
          <p:nvPr/>
        </p:nvSpPr>
        <p:spPr>
          <a:xfrm>
            <a:off x="8443440" y="27108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7|</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83" name="Google Shape;183;p43"/>
          <p:cNvSpPr/>
          <p:nvPr/>
        </p:nvSpPr>
        <p:spPr>
          <a:xfrm>
            <a:off x="442800" y="350280"/>
            <a:ext cx="7441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Mantención y Operación de Equipos de Control Electrónico de Potencia</a:t>
            </a:r>
            <a:endParaRPr sz="1400" b="0" i="0" u="none" strike="noStrike" cap="none">
              <a:latin typeface="Arial"/>
              <a:ea typeface="Arial"/>
              <a:cs typeface="Arial"/>
              <a:sym typeface="Arial"/>
            </a:endParaRPr>
          </a:p>
        </p:txBody>
      </p:sp>
      <p:sp>
        <p:nvSpPr>
          <p:cNvPr id="184" name="Google Shape;184;p43"/>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185" name="Google Shape;185;p4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6" name="Google Shape;186;p43"/>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5"/>
        <p:cNvGrpSpPr/>
        <p:nvPr/>
      </p:nvGrpSpPr>
      <p:grpSpPr>
        <a:xfrm>
          <a:off x="0" y="0"/>
          <a:ext cx="0" cy="0"/>
          <a:chOff x="0" y="0"/>
          <a:chExt cx="0" cy="0"/>
        </a:xfrm>
      </p:grpSpPr>
      <p:sp>
        <p:nvSpPr>
          <p:cNvPr id="236" name="Google Shape;236;p45"/>
          <p:cNvSpPr/>
          <p:nvPr/>
        </p:nvSpPr>
        <p:spPr>
          <a:xfrm rot="10800000" flipH="1">
            <a:off x="181440" y="832680"/>
            <a:ext cx="9357840" cy="12366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5"/>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38" name="Google Shape;238;p45"/>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39" name="Google Shape;239;p45"/>
          <p:cNvSpPr/>
          <p:nvPr/>
        </p:nvSpPr>
        <p:spPr>
          <a:xfrm>
            <a:off x="181080" y="181080"/>
            <a:ext cx="7910640" cy="65052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5"/>
          <p:cNvSpPr/>
          <p:nvPr/>
        </p:nvSpPr>
        <p:spPr>
          <a:xfrm>
            <a:off x="8443440" y="27108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7|</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241" name="Google Shape;241;p45"/>
          <p:cNvSpPr/>
          <p:nvPr/>
        </p:nvSpPr>
        <p:spPr>
          <a:xfrm>
            <a:off x="442800" y="350280"/>
            <a:ext cx="7441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Mantención y Operación de Equipos de Control Electrónico de Potencia</a:t>
            </a:r>
            <a:endParaRPr sz="1400" b="0" i="0" u="none" strike="noStrike" cap="none">
              <a:latin typeface="Arial"/>
              <a:ea typeface="Arial"/>
              <a:cs typeface="Arial"/>
              <a:sym typeface="Arial"/>
            </a:endParaRPr>
          </a:p>
        </p:txBody>
      </p:sp>
      <p:sp>
        <p:nvSpPr>
          <p:cNvPr id="242" name="Google Shape;242;p45"/>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243" name="Google Shape;243;p4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44" name="Google Shape;244;p45"/>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3"/>
        <p:cNvGrpSpPr/>
        <p:nvPr/>
      </p:nvGrpSpPr>
      <p:grpSpPr>
        <a:xfrm>
          <a:off x="0" y="0"/>
          <a:ext cx="0" cy="0"/>
          <a:chOff x="0" y="0"/>
          <a:chExt cx="0" cy="0"/>
        </a:xfrm>
      </p:grpSpPr>
      <p:sp>
        <p:nvSpPr>
          <p:cNvPr id="294" name="Google Shape;294;p47"/>
          <p:cNvSpPr/>
          <p:nvPr/>
        </p:nvSpPr>
        <p:spPr>
          <a:xfrm rot="10800000" flipH="1">
            <a:off x="181440" y="822240"/>
            <a:ext cx="9356400" cy="653112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7"/>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96" name="Google Shape;296;p47"/>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97" name="Google Shape;297;p47"/>
          <p:cNvSpPr/>
          <p:nvPr/>
        </p:nvSpPr>
        <p:spPr>
          <a:xfrm>
            <a:off x="181800" y="181080"/>
            <a:ext cx="7908840" cy="650520"/>
          </a:xfrm>
          <a:prstGeom prst="round2SameRect">
            <a:avLst>
              <a:gd name="adj1" fmla="val 16667"/>
              <a:gd name="adj2" fmla="val 0"/>
            </a:avLst>
          </a:prstGeom>
          <a:blipFill rotWithShape="1">
            <a:blip r:embed="rId14">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7"/>
          <p:cNvSpPr/>
          <p:nvPr/>
        </p:nvSpPr>
        <p:spPr>
          <a:xfrm>
            <a:off x="8170560" y="28836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¡Atención!</a:t>
            </a:r>
            <a:endParaRPr sz="1400" b="0" i="0" u="none" strike="noStrike" cap="none">
              <a:latin typeface="Arial"/>
              <a:ea typeface="Arial"/>
              <a:cs typeface="Arial"/>
              <a:sym typeface="Arial"/>
            </a:endParaRPr>
          </a:p>
        </p:txBody>
      </p:sp>
      <p:sp>
        <p:nvSpPr>
          <p:cNvPr id="299" name="Google Shape;299;p47"/>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300" name="Google Shape;300;p4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01" name="Google Shape;301;p47"/>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bui42fGv8BA"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9.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ORl1yhwfM1Q" TargetMode="External"/><Relationship Id="rId2" Type="http://schemas.openxmlformats.org/officeDocument/2006/relationships/notesSlide" Target="../notesSlides/notesSlide15.xml"/><Relationship Id="rId1" Type="http://schemas.openxmlformats.org/officeDocument/2006/relationships/slideLayout" Target="../slideLayouts/slideLayout37.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9.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9.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5.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6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37.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t2HcJYGWdc8" TargetMode="External"/><Relationship Id="rId2" Type="http://schemas.openxmlformats.org/officeDocument/2006/relationships/notesSlide" Target="../notesSlides/notesSlide7.xml"/><Relationship Id="rId1" Type="http://schemas.openxmlformats.org/officeDocument/2006/relationships/slideLayout" Target="../slideLayouts/slideLayout37.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9.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
          <p:cNvSpPr/>
          <p:nvPr/>
        </p:nvSpPr>
        <p:spPr>
          <a:xfrm>
            <a:off x="1176480" y="6648120"/>
            <a:ext cx="7011720" cy="3114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s-CL" sz="1100" b="0" i="0" u="none" strike="noStrike" cap="non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latin typeface="Arial"/>
              <a:ea typeface="Arial"/>
              <a:cs typeface="Arial"/>
              <a:sym typeface="Arial"/>
            </a:endParaRPr>
          </a:p>
        </p:txBody>
      </p:sp>
      <p:sp>
        <p:nvSpPr>
          <p:cNvPr id="355" name="Google Shape;355;p1"/>
          <p:cNvSpPr/>
          <p:nvPr/>
        </p:nvSpPr>
        <p:spPr>
          <a:xfrm>
            <a:off x="1139040" y="834840"/>
            <a:ext cx="4156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SECTOR ELECTRÓNICA </a:t>
            </a:r>
            <a:r>
              <a:rPr lang="es-CL" sz="1200" b="0" i="0" u="none" strike="noStrike" cap="none">
                <a:solidFill>
                  <a:srgbClr val="29754D"/>
                </a:solidFill>
                <a:latin typeface="Calibri"/>
                <a:ea typeface="Calibri"/>
                <a:cs typeface="Calibri"/>
                <a:sym typeface="Calibri"/>
              </a:rPr>
              <a:t>| NIVEL 4° MEDIO</a:t>
            </a:r>
            <a:endParaRPr sz="1200" b="0" i="0" u="none" strike="noStrike" cap="none">
              <a:latin typeface="Arial"/>
              <a:ea typeface="Arial"/>
              <a:cs typeface="Arial"/>
              <a:sym typeface="Arial"/>
            </a:endParaRPr>
          </a:p>
        </p:txBody>
      </p:sp>
      <p:sp>
        <p:nvSpPr>
          <p:cNvPr id="356" name="Google Shape;356;p1"/>
          <p:cNvSpPr/>
          <p:nvPr/>
        </p:nvSpPr>
        <p:spPr>
          <a:xfrm>
            <a:off x="375120" y="2144520"/>
            <a:ext cx="1443960" cy="17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MÓDULO 5</a:t>
            </a:r>
            <a:endParaRPr sz="15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a:latin typeface="Arial"/>
              <a:ea typeface="Arial"/>
              <a:cs typeface="Arial"/>
              <a:sym typeface="Arial"/>
            </a:endParaRPr>
          </a:p>
        </p:txBody>
      </p:sp>
      <p:sp>
        <p:nvSpPr>
          <p:cNvPr id="357" name="Google Shape;357;p1"/>
          <p:cNvSpPr/>
          <p:nvPr/>
        </p:nvSpPr>
        <p:spPr>
          <a:xfrm>
            <a:off x="365400" y="2155320"/>
            <a:ext cx="9354600" cy="135684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MANTENCIÓN Y OPERACIÓN DE EQUIPOS</a:t>
            </a:r>
            <a:endParaRPr sz="36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DE CONTROL ELECTRÓNICO DE POTENCIA</a:t>
            </a:r>
            <a:endParaRPr sz="3600" b="0" i="0" u="none" strike="noStrike" cap="none">
              <a:latin typeface="Arial"/>
              <a:ea typeface="Arial"/>
              <a:cs typeface="Arial"/>
              <a:sym typeface="Arial"/>
            </a:endParaRPr>
          </a:p>
        </p:txBody>
      </p:sp>
      <p:pic>
        <p:nvPicPr>
          <p:cNvPr id="358" name="Google Shape;358;p1"/>
          <p:cNvPicPr preferRelativeResize="0"/>
          <p:nvPr/>
        </p:nvPicPr>
        <p:blipFill rotWithShape="1">
          <a:blip r:embed="rId3">
            <a:alphaModFix/>
          </a:blip>
          <a:srcRect/>
          <a:stretch/>
        </p:blipFill>
        <p:spPr>
          <a:xfrm>
            <a:off x="361080" y="360720"/>
            <a:ext cx="4476600" cy="7581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0"/>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INTRODUCCIÓN A </a:t>
            </a:r>
            <a:r>
              <a:rPr lang="es-CL" sz="2800" b="0" i="0" u="none" strike="noStrike" cap="none">
                <a:solidFill>
                  <a:srgbClr val="C73E32"/>
                </a:solidFill>
                <a:latin typeface="Calibri"/>
                <a:ea typeface="Calibri"/>
                <a:cs typeface="Calibri"/>
                <a:sym typeface="Calibri"/>
              </a:rPr>
              <a:t>SERVOMECANISMOS</a:t>
            </a:r>
            <a:endParaRPr sz="2800" b="0" i="0" u="none" strike="noStrike" cap="none">
              <a:latin typeface="Arial"/>
              <a:ea typeface="Arial"/>
              <a:cs typeface="Arial"/>
              <a:sym typeface="Arial"/>
            </a:endParaRPr>
          </a:p>
        </p:txBody>
      </p:sp>
      <p:sp>
        <p:nvSpPr>
          <p:cNvPr id="454" name="Google Shape;454;p10"/>
          <p:cNvSpPr/>
          <p:nvPr/>
        </p:nvSpPr>
        <p:spPr>
          <a:xfrm>
            <a:off x="3463560" y="2598840"/>
            <a:ext cx="5711760" cy="114876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55" name="Google Shape;455;p10"/>
          <p:cNvSpPr/>
          <p:nvPr/>
        </p:nvSpPr>
        <p:spPr>
          <a:xfrm>
            <a:off x="3897360" y="2860920"/>
            <a:ext cx="486756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 ejemplo de este tipo de servomecanismos son los seguidores solares o “trackers” solares.</a:t>
            </a:r>
            <a:endParaRPr sz="1600" b="0" i="0" u="none" strike="noStrike" cap="none">
              <a:latin typeface="Arial"/>
              <a:ea typeface="Arial"/>
              <a:cs typeface="Arial"/>
              <a:sym typeface="Arial"/>
            </a:endParaRPr>
          </a:p>
        </p:txBody>
      </p:sp>
      <p:pic>
        <p:nvPicPr>
          <p:cNvPr id="456" name="Google Shape;456;p10"/>
          <p:cNvPicPr preferRelativeResize="0"/>
          <p:nvPr/>
        </p:nvPicPr>
        <p:blipFill rotWithShape="1">
          <a:blip r:embed="rId3">
            <a:alphaModFix/>
          </a:blip>
          <a:srcRect/>
          <a:stretch/>
        </p:blipFill>
        <p:spPr>
          <a:xfrm>
            <a:off x="8775360" y="2373840"/>
            <a:ext cx="482760" cy="460440"/>
          </a:xfrm>
          <a:prstGeom prst="rect">
            <a:avLst/>
          </a:prstGeom>
          <a:noFill/>
          <a:ln>
            <a:noFill/>
          </a:ln>
        </p:spPr>
      </p:pic>
      <p:sp>
        <p:nvSpPr>
          <p:cNvPr id="457" name="Google Shape;457;p10"/>
          <p:cNvSpPr/>
          <p:nvPr/>
        </p:nvSpPr>
        <p:spPr>
          <a:xfrm>
            <a:off x="676080" y="4565880"/>
            <a:ext cx="5711760" cy="162864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58" name="Google Shape;458;p10"/>
          <p:cNvSpPr/>
          <p:nvPr/>
        </p:nvSpPr>
        <p:spPr>
          <a:xfrm>
            <a:off x="1109520" y="4827960"/>
            <a:ext cx="486756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Mediante un sensor de radiación solar (piranómetro) se le ordena a un servo motor cambiar el ángulo de posición de un panel solar para que pueda captar más radiación en sus celdas.</a:t>
            </a:r>
            <a:endParaRPr sz="1600" b="0" i="0" u="none" strike="noStrike" cap="none">
              <a:latin typeface="Arial"/>
              <a:ea typeface="Arial"/>
              <a:cs typeface="Arial"/>
              <a:sym typeface="Arial"/>
            </a:endParaRPr>
          </a:p>
        </p:txBody>
      </p:sp>
      <p:pic>
        <p:nvPicPr>
          <p:cNvPr id="459" name="Google Shape;459;p10"/>
          <p:cNvPicPr preferRelativeResize="0"/>
          <p:nvPr/>
        </p:nvPicPr>
        <p:blipFill rotWithShape="1">
          <a:blip r:embed="rId3">
            <a:alphaModFix/>
          </a:blip>
          <a:srcRect/>
          <a:stretch/>
        </p:blipFill>
        <p:spPr>
          <a:xfrm>
            <a:off x="5987520" y="4340520"/>
            <a:ext cx="482760" cy="4604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1"/>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INTRODUCCIÓN A </a:t>
            </a:r>
            <a:r>
              <a:rPr lang="es-CL" sz="2800" b="0" i="0" u="none" strike="noStrike" cap="none">
                <a:solidFill>
                  <a:srgbClr val="C73E32"/>
                </a:solidFill>
                <a:latin typeface="Calibri"/>
                <a:ea typeface="Calibri"/>
                <a:cs typeface="Calibri"/>
                <a:sym typeface="Calibri"/>
              </a:rPr>
              <a:t>SERVOMECANISMOS</a:t>
            </a:r>
            <a:endParaRPr sz="2800" b="0" i="0" u="none" strike="noStrike" cap="none">
              <a:latin typeface="Arial"/>
              <a:ea typeface="Arial"/>
              <a:cs typeface="Arial"/>
              <a:sym typeface="Arial"/>
            </a:endParaRPr>
          </a:p>
        </p:txBody>
      </p:sp>
      <p:sp>
        <p:nvSpPr>
          <p:cNvPr id="465" name="Google Shape;465;p11"/>
          <p:cNvSpPr/>
          <p:nvPr/>
        </p:nvSpPr>
        <p:spPr>
          <a:xfrm>
            <a:off x="916200" y="2397600"/>
            <a:ext cx="5711760" cy="121788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66" name="Google Shape;466;p11"/>
          <p:cNvSpPr/>
          <p:nvPr/>
        </p:nvSpPr>
        <p:spPr>
          <a:xfrm>
            <a:off x="1349640" y="2659680"/>
            <a:ext cx="486756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El lazo cerrado de un seguidor solar sería de la siguiente forma:</a:t>
            </a:r>
            <a:endParaRPr sz="1600" b="0" i="0" u="none" strike="noStrike" cap="none">
              <a:latin typeface="Arial"/>
              <a:ea typeface="Arial"/>
              <a:cs typeface="Arial"/>
              <a:sym typeface="Arial"/>
            </a:endParaRPr>
          </a:p>
        </p:txBody>
      </p:sp>
      <p:pic>
        <p:nvPicPr>
          <p:cNvPr id="467" name="Google Shape;467;p11"/>
          <p:cNvPicPr preferRelativeResize="0"/>
          <p:nvPr/>
        </p:nvPicPr>
        <p:blipFill rotWithShape="1">
          <a:blip r:embed="rId3">
            <a:alphaModFix/>
          </a:blip>
          <a:srcRect/>
          <a:stretch/>
        </p:blipFill>
        <p:spPr>
          <a:xfrm>
            <a:off x="6227640" y="2172240"/>
            <a:ext cx="482760" cy="460440"/>
          </a:xfrm>
          <a:prstGeom prst="rect">
            <a:avLst/>
          </a:prstGeom>
          <a:noFill/>
          <a:ln>
            <a:noFill/>
          </a:ln>
        </p:spPr>
      </p:pic>
      <p:pic>
        <p:nvPicPr>
          <p:cNvPr id="468" name="Google Shape;468;p11"/>
          <p:cNvPicPr preferRelativeResize="0"/>
          <p:nvPr/>
        </p:nvPicPr>
        <p:blipFill rotWithShape="1">
          <a:blip r:embed="rId4">
            <a:alphaModFix/>
          </a:blip>
          <a:srcRect/>
          <a:stretch/>
        </p:blipFill>
        <p:spPr>
          <a:xfrm>
            <a:off x="3734280" y="6313320"/>
            <a:ext cx="1119600" cy="942480"/>
          </a:xfrm>
          <a:prstGeom prst="rect">
            <a:avLst/>
          </a:prstGeom>
          <a:noFill/>
          <a:ln>
            <a:noFill/>
          </a:ln>
        </p:spPr>
      </p:pic>
      <p:pic>
        <p:nvPicPr>
          <p:cNvPr id="469" name="Google Shape;469;p11"/>
          <p:cNvPicPr preferRelativeResize="0"/>
          <p:nvPr/>
        </p:nvPicPr>
        <p:blipFill rotWithShape="1">
          <a:blip r:embed="rId5">
            <a:alphaModFix/>
          </a:blip>
          <a:srcRect/>
          <a:stretch/>
        </p:blipFill>
        <p:spPr>
          <a:xfrm>
            <a:off x="5208840" y="6232680"/>
            <a:ext cx="1119600" cy="1104120"/>
          </a:xfrm>
          <a:prstGeom prst="rect">
            <a:avLst/>
          </a:prstGeom>
          <a:noFill/>
          <a:ln>
            <a:noFill/>
          </a:ln>
        </p:spPr>
      </p:pic>
      <p:pic>
        <p:nvPicPr>
          <p:cNvPr id="470" name="Google Shape;470;p11"/>
          <p:cNvPicPr preferRelativeResize="0"/>
          <p:nvPr/>
        </p:nvPicPr>
        <p:blipFill rotWithShape="1">
          <a:blip r:embed="rId6">
            <a:alphaModFix/>
          </a:blip>
          <a:srcRect/>
          <a:stretch/>
        </p:blipFill>
        <p:spPr>
          <a:xfrm>
            <a:off x="6620760" y="6289200"/>
            <a:ext cx="1099080" cy="991080"/>
          </a:xfrm>
          <a:prstGeom prst="rect">
            <a:avLst/>
          </a:prstGeom>
          <a:noFill/>
          <a:ln>
            <a:noFill/>
          </a:ln>
        </p:spPr>
      </p:pic>
      <p:pic>
        <p:nvPicPr>
          <p:cNvPr id="471" name="Google Shape;471;p11"/>
          <p:cNvPicPr preferRelativeResize="0"/>
          <p:nvPr/>
        </p:nvPicPr>
        <p:blipFill rotWithShape="1">
          <a:blip r:embed="rId7">
            <a:alphaModFix/>
          </a:blip>
          <a:srcRect/>
          <a:stretch/>
        </p:blipFill>
        <p:spPr>
          <a:xfrm>
            <a:off x="8095680" y="6252120"/>
            <a:ext cx="1099080" cy="1064880"/>
          </a:xfrm>
          <a:prstGeom prst="rect">
            <a:avLst/>
          </a:prstGeom>
          <a:noFill/>
          <a:ln>
            <a:noFill/>
          </a:ln>
        </p:spPr>
      </p:pic>
      <p:pic>
        <p:nvPicPr>
          <p:cNvPr id="472" name="Google Shape;472;p11" descr="ppt7-flow.png"/>
          <p:cNvPicPr preferRelativeResize="0"/>
          <p:nvPr/>
        </p:nvPicPr>
        <p:blipFill rotWithShape="1">
          <a:blip r:embed="rId8">
            <a:alphaModFix/>
          </a:blip>
          <a:srcRect/>
          <a:stretch/>
        </p:blipFill>
        <p:spPr>
          <a:xfrm>
            <a:off x="1182600" y="3749040"/>
            <a:ext cx="7543440" cy="2311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2"/>
          <p:cNvSpPr/>
          <p:nvPr/>
        </p:nvSpPr>
        <p:spPr>
          <a:xfrm>
            <a:off x="2540160" y="2209680"/>
            <a:ext cx="4901760" cy="1891800"/>
          </a:xfrm>
          <a:prstGeom prst="roundRect">
            <a:avLst>
              <a:gd name="adj" fmla="val 1015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78" name="Google Shape;478;p12"/>
          <p:cNvSpPr/>
          <p:nvPr/>
        </p:nvSpPr>
        <p:spPr>
          <a:xfrm rot="-8841600">
            <a:off x="2703240" y="3916440"/>
            <a:ext cx="333000" cy="78804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2"/>
          <p:cNvSpPr/>
          <p:nvPr/>
        </p:nvSpPr>
        <p:spPr>
          <a:xfrm>
            <a:off x="2741760" y="2348280"/>
            <a:ext cx="4509720" cy="3661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C73E32"/>
                </a:solidFill>
                <a:latin typeface="Calibri"/>
                <a:ea typeface="Calibri"/>
                <a:cs typeface="Calibri"/>
                <a:sym typeface="Calibri"/>
              </a:rPr>
              <a:t>A continuación veamos el siguiente video:</a:t>
            </a:r>
            <a:endParaRPr sz="1800" b="0" i="0" u="none" strike="noStrike" cap="none">
              <a:latin typeface="Arial"/>
              <a:ea typeface="Arial"/>
              <a:cs typeface="Arial"/>
              <a:sym typeface="Arial"/>
            </a:endParaRPr>
          </a:p>
        </p:txBody>
      </p:sp>
      <p:pic>
        <p:nvPicPr>
          <p:cNvPr id="480" name="Google Shape;480;p12">
            <a:hlinkClick r:id="rId3"/>
          </p:cNvPr>
          <p:cNvPicPr preferRelativeResize="0"/>
          <p:nvPr/>
        </p:nvPicPr>
        <p:blipFill rotWithShape="1">
          <a:blip r:embed="rId4">
            <a:alphaModFix amt="73000"/>
          </a:blip>
          <a:srcRect/>
          <a:stretch/>
        </p:blipFill>
        <p:spPr>
          <a:xfrm>
            <a:off x="4558680" y="3124080"/>
            <a:ext cx="748800" cy="752760"/>
          </a:xfrm>
          <a:prstGeom prst="rect">
            <a:avLst/>
          </a:prstGeom>
          <a:noFill/>
          <a:ln>
            <a:noFill/>
          </a:ln>
        </p:spPr>
      </p:pic>
      <p:pic>
        <p:nvPicPr>
          <p:cNvPr id="481" name="Google Shape;481;p12"/>
          <p:cNvPicPr preferRelativeResize="0"/>
          <p:nvPr/>
        </p:nvPicPr>
        <p:blipFill rotWithShape="1">
          <a:blip r:embed="rId5">
            <a:alphaModFix/>
          </a:blip>
          <a:srcRect/>
          <a:stretch/>
        </p:blipFill>
        <p:spPr>
          <a:xfrm flipH="1">
            <a:off x="437040" y="3601440"/>
            <a:ext cx="3022560" cy="31730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3"/>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INTRODUCCIÓN A SERVOMECANISMOS </a:t>
            </a:r>
            <a:r>
              <a:rPr lang="es-CL" sz="2800" b="0" i="0" u="none" strike="noStrike" cap="none">
                <a:solidFill>
                  <a:srgbClr val="C73E32"/>
                </a:solidFill>
                <a:latin typeface="Calibri"/>
                <a:ea typeface="Calibri"/>
                <a:cs typeface="Calibri"/>
                <a:sym typeface="Calibri"/>
              </a:rPr>
              <a:t>- SERVOMOTOR</a:t>
            </a:r>
            <a:endParaRPr sz="2800" b="0" i="0" u="none" strike="noStrike" cap="none">
              <a:latin typeface="Arial"/>
              <a:ea typeface="Arial"/>
              <a:cs typeface="Arial"/>
              <a:sym typeface="Arial"/>
            </a:endParaRPr>
          </a:p>
        </p:txBody>
      </p:sp>
      <p:sp>
        <p:nvSpPr>
          <p:cNvPr id="487" name="Google Shape;487;p13"/>
          <p:cNvSpPr/>
          <p:nvPr/>
        </p:nvSpPr>
        <p:spPr>
          <a:xfrm>
            <a:off x="1482480" y="2670840"/>
            <a:ext cx="5711760" cy="222948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88" name="Google Shape;488;p13"/>
          <p:cNvSpPr/>
          <p:nvPr/>
        </p:nvSpPr>
        <p:spPr>
          <a:xfrm>
            <a:off x="1915920" y="2932920"/>
            <a:ext cx="486756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 servomotor es un motor que puede ser controlado en posición y velocidad. Tiene la capacidad de girar su eje en cierto ángulo en base a una señal que se genera por un circuito externo que controla el motor.</a:t>
            </a:r>
            <a:endParaRPr sz="1600" b="0" i="0" u="none" strike="noStrike" cap="none">
              <a:latin typeface="Arial"/>
              <a:ea typeface="Arial"/>
              <a:cs typeface="Arial"/>
              <a:sym typeface="Arial"/>
            </a:endParaRPr>
          </a:p>
        </p:txBody>
      </p:sp>
      <p:pic>
        <p:nvPicPr>
          <p:cNvPr id="489" name="Google Shape;489;p13"/>
          <p:cNvPicPr preferRelativeResize="0"/>
          <p:nvPr/>
        </p:nvPicPr>
        <p:blipFill rotWithShape="1">
          <a:blip r:embed="rId3">
            <a:alphaModFix/>
          </a:blip>
          <a:srcRect/>
          <a:stretch/>
        </p:blipFill>
        <p:spPr>
          <a:xfrm>
            <a:off x="6793920" y="2445840"/>
            <a:ext cx="482760" cy="460440"/>
          </a:xfrm>
          <a:prstGeom prst="rect">
            <a:avLst/>
          </a:prstGeom>
          <a:noFill/>
          <a:ln>
            <a:noFill/>
          </a:ln>
        </p:spPr>
      </p:pic>
      <p:sp>
        <p:nvSpPr>
          <p:cNvPr id="490" name="Google Shape;490;p13"/>
          <p:cNvSpPr/>
          <p:nvPr/>
        </p:nvSpPr>
        <p:spPr>
          <a:xfrm>
            <a:off x="5652720" y="3661560"/>
            <a:ext cx="3391200" cy="3391200"/>
          </a:xfrm>
          <a:prstGeom prst="ellipse">
            <a:avLst/>
          </a:prstGeom>
          <a:solidFill>
            <a:srgbClr val="FFFFFF"/>
          </a:solidFill>
          <a:ln w="9525" cap="flat" cmpd="sng">
            <a:solidFill>
              <a:schemeClr val="lt1"/>
            </a:solidFill>
            <a:prstDash val="solid"/>
            <a:round/>
            <a:headEnd type="none" w="sm" len="sm"/>
            <a:tailEnd type="none" w="sm" len="sm"/>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1" name="Google Shape;491;p13" descr="ppt7-le-motor.png"/>
          <p:cNvPicPr preferRelativeResize="0"/>
          <p:nvPr/>
        </p:nvPicPr>
        <p:blipFill rotWithShape="1">
          <a:blip r:embed="rId4">
            <a:alphaModFix/>
          </a:blip>
          <a:srcRect/>
          <a:stretch/>
        </p:blipFill>
        <p:spPr>
          <a:xfrm>
            <a:off x="5988600" y="3997440"/>
            <a:ext cx="2719800" cy="2719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14"/>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INTRODUCCIÓN A SERVOMECANISMOS </a:t>
            </a:r>
            <a:r>
              <a:rPr lang="es-CL" sz="2800" b="0" i="0" u="none" strike="noStrike" cap="none">
                <a:solidFill>
                  <a:srgbClr val="C73E32"/>
                </a:solidFill>
                <a:latin typeface="Calibri"/>
                <a:ea typeface="Calibri"/>
                <a:cs typeface="Calibri"/>
                <a:sym typeface="Calibri"/>
              </a:rPr>
              <a:t>- SERVOMOTOR</a:t>
            </a:r>
            <a:endParaRPr sz="2800" b="0" i="0" u="none" strike="noStrike" cap="none">
              <a:latin typeface="Arial"/>
              <a:ea typeface="Arial"/>
              <a:cs typeface="Arial"/>
              <a:sym typeface="Arial"/>
            </a:endParaRPr>
          </a:p>
        </p:txBody>
      </p:sp>
      <p:sp>
        <p:nvSpPr>
          <p:cNvPr id="497" name="Google Shape;497;p14"/>
          <p:cNvSpPr/>
          <p:nvPr/>
        </p:nvSpPr>
        <p:spPr>
          <a:xfrm>
            <a:off x="916200" y="2397600"/>
            <a:ext cx="5711760" cy="222948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98" name="Google Shape;498;p14"/>
          <p:cNvSpPr/>
          <p:nvPr/>
        </p:nvSpPr>
        <p:spPr>
          <a:xfrm>
            <a:off x="1349640" y="2659680"/>
            <a:ext cx="4867560" cy="15519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Contiene en su interior un encoder, conocido como decodificador, que convierte el movimiento mecánico (giros del eje) en pulsos digitales interpretados por un controlador de movimiento. También utilizan un driver, que en conjunto forman un circuito para comandar posición, torque y velocidad.</a:t>
            </a:r>
            <a:endParaRPr sz="1600" b="0" i="0" u="none" strike="noStrike" cap="none">
              <a:latin typeface="Arial"/>
              <a:ea typeface="Arial"/>
              <a:cs typeface="Arial"/>
              <a:sym typeface="Arial"/>
            </a:endParaRPr>
          </a:p>
        </p:txBody>
      </p:sp>
      <p:pic>
        <p:nvPicPr>
          <p:cNvPr id="499" name="Google Shape;499;p14"/>
          <p:cNvPicPr preferRelativeResize="0"/>
          <p:nvPr/>
        </p:nvPicPr>
        <p:blipFill rotWithShape="1">
          <a:blip r:embed="rId3">
            <a:alphaModFix/>
          </a:blip>
          <a:srcRect/>
          <a:stretch/>
        </p:blipFill>
        <p:spPr>
          <a:xfrm>
            <a:off x="6227640" y="2172240"/>
            <a:ext cx="482760" cy="4604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5"/>
          <p:cNvSpPr/>
          <p:nvPr/>
        </p:nvSpPr>
        <p:spPr>
          <a:xfrm>
            <a:off x="2540160" y="2209680"/>
            <a:ext cx="4901760" cy="1891800"/>
          </a:xfrm>
          <a:prstGeom prst="roundRect">
            <a:avLst>
              <a:gd name="adj" fmla="val 1015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05" name="Google Shape;505;p15"/>
          <p:cNvSpPr/>
          <p:nvPr/>
        </p:nvSpPr>
        <p:spPr>
          <a:xfrm rot="-8841600">
            <a:off x="2703240" y="3916440"/>
            <a:ext cx="333000" cy="78804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5"/>
          <p:cNvSpPr/>
          <p:nvPr/>
        </p:nvSpPr>
        <p:spPr>
          <a:xfrm>
            <a:off x="2741760" y="2348280"/>
            <a:ext cx="4509720" cy="3661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C73E32"/>
                </a:solidFill>
                <a:latin typeface="Calibri"/>
                <a:ea typeface="Calibri"/>
                <a:cs typeface="Calibri"/>
                <a:sym typeface="Calibri"/>
              </a:rPr>
              <a:t>A continuación veamos el siguiente video:</a:t>
            </a:r>
            <a:endParaRPr sz="1800" b="0" i="0" u="none" strike="noStrike" cap="none">
              <a:latin typeface="Arial"/>
              <a:ea typeface="Arial"/>
              <a:cs typeface="Arial"/>
              <a:sym typeface="Arial"/>
            </a:endParaRPr>
          </a:p>
        </p:txBody>
      </p:sp>
      <p:pic>
        <p:nvPicPr>
          <p:cNvPr id="507" name="Google Shape;507;p15">
            <a:hlinkClick r:id="rId3"/>
          </p:cNvPr>
          <p:cNvPicPr preferRelativeResize="0"/>
          <p:nvPr/>
        </p:nvPicPr>
        <p:blipFill rotWithShape="1">
          <a:blip r:embed="rId4">
            <a:alphaModFix amt="73000"/>
          </a:blip>
          <a:srcRect/>
          <a:stretch/>
        </p:blipFill>
        <p:spPr>
          <a:xfrm>
            <a:off x="4558680" y="3124080"/>
            <a:ext cx="748800" cy="752760"/>
          </a:xfrm>
          <a:prstGeom prst="rect">
            <a:avLst/>
          </a:prstGeom>
          <a:noFill/>
          <a:ln>
            <a:noFill/>
          </a:ln>
        </p:spPr>
      </p:pic>
      <p:pic>
        <p:nvPicPr>
          <p:cNvPr id="508" name="Google Shape;508;p15"/>
          <p:cNvPicPr preferRelativeResize="0"/>
          <p:nvPr/>
        </p:nvPicPr>
        <p:blipFill rotWithShape="1">
          <a:blip r:embed="rId5">
            <a:alphaModFix/>
          </a:blip>
          <a:srcRect/>
          <a:stretch/>
        </p:blipFill>
        <p:spPr>
          <a:xfrm flipH="1">
            <a:off x="437040" y="3601440"/>
            <a:ext cx="3022560" cy="31730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6"/>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INTRODUCCIÓN A </a:t>
            </a:r>
            <a:r>
              <a:rPr lang="es-CL" sz="2800" b="0" i="0" u="none" strike="noStrike" cap="none">
                <a:solidFill>
                  <a:srgbClr val="C73E32"/>
                </a:solidFill>
                <a:latin typeface="Calibri"/>
                <a:ea typeface="Calibri"/>
                <a:cs typeface="Calibri"/>
                <a:sym typeface="Calibri"/>
              </a:rPr>
              <a:t>SERVOMECANISMOS</a:t>
            </a:r>
            <a:endParaRPr sz="2800" b="0" i="0" u="none" strike="noStrike" cap="none">
              <a:latin typeface="Arial"/>
              <a:ea typeface="Arial"/>
              <a:cs typeface="Arial"/>
              <a:sym typeface="Arial"/>
            </a:endParaRPr>
          </a:p>
        </p:txBody>
      </p:sp>
      <p:sp>
        <p:nvSpPr>
          <p:cNvPr id="514" name="Google Shape;514;p16"/>
          <p:cNvSpPr/>
          <p:nvPr/>
        </p:nvSpPr>
        <p:spPr>
          <a:xfrm>
            <a:off x="418320" y="2397600"/>
            <a:ext cx="7866720" cy="215532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15" name="Google Shape;515;p16"/>
          <p:cNvSpPr/>
          <p:nvPr/>
        </p:nvSpPr>
        <p:spPr>
          <a:xfrm>
            <a:off x="727920" y="2659680"/>
            <a:ext cx="7146720" cy="15519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Los servomecanismos constituyen un componente fundamental en el funcionamiento de diferentes tipos de plataformas robóticas tales como manipuladores, robots móviles, aéreos y marinos entre otros. Otros equipos que emplean servomecanismos incluyen máquinas herramientas, posicionadores de antenas y de módulos fotovoltaicos, automóviles eléctricos e híbridos, sistemas de corte industrial e impresoras, por nombrar algunos.</a:t>
            </a:r>
            <a:endParaRPr sz="1600" b="0" i="0" u="none" strike="noStrike" cap="none">
              <a:latin typeface="Arial"/>
              <a:ea typeface="Arial"/>
              <a:cs typeface="Arial"/>
              <a:sym typeface="Arial"/>
            </a:endParaRPr>
          </a:p>
        </p:txBody>
      </p:sp>
      <p:pic>
        <p:nvPicPr>
          <p:cNvPr id="516" name="Google Shape;516;p16"/>
          <p:cNvPicPr preferRelativeResize="0"/>
          <p:nvPr/>
        </p:nvPicPr>
        <p:blipFill rotWithShape="1">
          <a:blip r:embed="rId3">
            <a:alphaModFix/>
          </a:blip>
          <a:srcRect/>
          <a:stretch/>
        </p:blipFill>
        <p:spPr>
          <a:xfrm>
            <a:off x="7884720" y="2172240"/>
            <a:ext cx="482760" cy="460440"/>
          </a:xfrm>
          <a:prstGeom prst="rect">
            <a:avLst/>
          </a:prstGeom>
          <a:noFill/>
          <a:ln>
            <a:noFill/>
          </a:ln>
        </p:spPr>
      </p:pic>
      <p:sp>
        <p:nvSpPr>
          <p:cNvPr id="517" name="Google Shape;517;p16"/>
          <p:cNvSpPr/>
          <p:nvPr/>
        </p:nvSpPr>
        <p:spPr>
          <a:xfrm>
            <a:off x="2586240" y="4884120"/>
            <a:ext cx="6472440" cy="186804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18" name="Google Shape;518;p16"/>
          <p:cNvSpPr/>
          <p:nvPr/>
        </p:nvSpPr>
        <p:spPr>
          <a:xfrm>
            <a:off x="2818800" y="5146200"/>
            <a:ext cx="582984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Los servomecanismos modernos utilizan amplificadores de energía de estado sólido, construidos generalmente de dispositivos MOSFET o tiristores, los servos pequeños utilizan transistores. En algunas aplicaciones de robótica se puede utilizar una alternativa a la utilización del servomecanismo en su estado original.</a:t>
            </a:r>
            <a:endParaRPr sz="1600" b="0" i="0" u="none" strike="noStrike" cap="none">
              <a:latin typeface="Arial"/>
              <a:ea typeface="Arial"/>
              <a:cs typeface="Arial"/>
              <a:sym typeface="Arial"/>
            </a:endParaRPr>
          </a:p>
        </p:txBody>
      </p:sp>
      <p:pic>
        <p:nvPicPr>
          <p:cNvPr id="519" name="Google Shape;519;p16"/>
          <p:cNvPicPr preferRelativeResize="0"/>
          <p:nvPr/>
        </p:nvPicPr>
        <p:blipFill rotWithShape="1">
          <a:blip r:embed="rId3">
            <a:alphaModFix/>
          </a:blip>
          <a:srcRect/>
          <a:stretch/>
        </p:blipFill>
        <p:spPr>
          <a:xfrm>
            <a:off x="8594280" y="4637520"/>
            <a:ext cx="482760" cy="460440"/>
          </a:xfrm>
          <a:prstGeom prst="rect">
            <a:avLst/>
          </a:prstGeom>
          <a:noFill/>
          <a:ln>
            <a:noFill/>
          </a:ln>
        </p:spPr>
      </p:pic>
      <p:sp>
        <p:nvSpPr>
          <p:cNvPr id="520" name="Google Shape;520;p16"/>
          <p:cNvSpPr/>
          <p:nvPr/>
        </p:nvSpPr>
        <p:spPr>
          <a:xfrm>
            <a:off x="604080" y="4630680"/>
            <a:ext cx="2183400" cy="2183400"/>
          </a:xfrm>
          <a:prstGeom prst="ellipse">
            <a:avLst/>
          </a:prstGeom>
          <a:solidFill>
            <a:srgbClr val="FFFFFF"/>
          </a:solidFill>
          <a:ln w="9525" cap="flat" cmpd="sng">
            <a:solidFill>
              <a:schemeClr val="lt1"/>
            </a:solidFill>
            <a:prstDash val="solid"/>
            <a:round/>
            <a:headEnd type="none" w="sm" len="sm"/>
            <a:tailEnd type="none" w="sm" len="sm"/>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1" name="Google Shape;521;p16"/>
          <p:cNvPicPr preferRelativeResize="0"/>
          <p:nvPr/>
        </p:nvPicPr>
        <p:blipFill rotWithShape="1">
          <a:blip r:embed="rId4">
            <a:alphaModFix/>
          </a:blip>
          <a:srcRect/>
          <a:stretch/>
        </p:blipFill>
        <p:spPr>
          <a:xfrm>
            <a:off x="745560" y="5126400"/>
            <a:ext cx="1503000" cy="1202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17"/>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DE ELEMENTOS MECÁNICOS, </a:t>
            </a:r>
            <a:r>
              <a:rPr lang="es-CL" sz="2800" b="0" i="0" u="none" strike="noStrike" cap="none">
                <a:solidFill>
                  <a:srgbClr val="C73E32"/>
                </a:solidFill>
                <a:latin typeface="Calibri"/>
                <a:ea typeface="Calibri"/>
                <a:cs typeface="Calibri"/>
                <a:sym typeface="Calibri"/>
              </a:rPr>
              <a:t>DE MEDIDA Y ELECTRÓNICOS</a:t>
            </a:r>
            <a:endParaRPr sz="2800" b="0" i="0" u="none" strike="noStrike" cap="none">
              <a:latin typeface="Arial"/>
              <a:ea typeface="Arial"/>
              <a:cs typeface="Arial"/>
              <a:sym typeface="Arial"/>
            </a:endParaRPr>
          </a:p>
        </p:txBody>
      </p:sp>
      <p:sp>
        <p:nvSpPr>
          <p:cNvPr id="527" name="Google Shape;527;p17"/>
          <p:cNvSpPr/>
          <p:nvPr/>
        </p:nvSpPr>
        <p:spPr>
          <a:xfrm>
            <a:off x="3252240" y="4334400"/>
            <a:ext cx="5343480" cy="121788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28" name="Google Shape;528;p17"/>
          <p:cNvSpPr/>
          <p:nvPr/>
        </p:nvSpPr>
        <p:spPr>
          <a:xfrm>
            <a:off x="3502080" y="4596840"/>
            <a:ext cx="486756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Elementos mecánicos: engranajes, sistemas rotativos, ejes, sistemas neumáticos, poleas, cadenas, bandas, etc.</a:t>
            </a:r>
            <a:endParaRPr sz="1600" b="0" i="0" u="none" strike="noStrike" cap="none">
              <a:latin typeface="Arial"/>
              <a:ea typeface="Arial"/>
              <a:cs typeface="Arial"/>
              <a:sym typeface="Arial"/>
            </a:endParaRPr>
          </a:p>
        </p:txBody>
      </p:sp>
      <p:pic>
        <p:nvPicPr>
          <p:cNvPr id="529" name="Google Shape;529;p17"/>
          <p:cNvPicPr preferRelativeResize="0"/>
          <p:nvPr/>
        </p:nvPicPr>
        <p:blipFill rotWithShape="1">
          <a:blip r:embed="rId3">
            <a:alphaModFix/>
          </a:blip>
          <a:srcRect/>
          <a:stretch/>
        </p:blipFill>
        <p:spPr>
          <a:xfrm>
            <a:off x="8048520" y="4109400"/>
            <a:ext cx="482760" cy="460440"/>
          </a:xfrm>
          <a:prstGeom prst="rect">
            <a:avLst/>
          </a:prstGeom>
          <a:noFill/>
          <a:ln>
            <a:noFill/>
          </a:ln>
        </p:spPr>
      </p:pic>
      <p:sp>
        <p:nvSpPr>
          <p:cNvPr id="530" name="Google Shape;530;p17"/>
          <p:cNvSpPr/>
          <p:nvPr/>
        </p:nvSpPr>
        <p:spPr>
          <a:xfrm>
            <a:off x="1672560" y="2583360"/>
            <a:ext cx="5128200" cy="1396440"/>
          </a:xfrm>
          <a:prstGeom prst="roundRect">
            <a:avLst>
              <a:gd name="adj" fmla="val 16555"/>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31" name="Google Shape;531;p17"/>
          <p:cNvSpPr/>
          <p:nvPr/>
        </p:nvSpPr>
        <p:spPr>
          <a:xfrm>
            <a:off x="1814760" y="2845440"/>
            <a:ext cx="486756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realizar una mantención adecuada a un servomecanismo se debe tener presente qué elementos componen el servomecanismo.</a:t>
            </a:r>
            <a:endParaRPr sz="1600" b="0" i="0" u="none" strike="noStrike" cap="none">
              <a:latin typeface="Arial"/>
              <a:ea typeface="Arial"/>
              <a:cs typeface="Arial"/>
              <a:sym typeface="Arial"/>
            </a:endParaRPr>
          </a:p>
        </p:txBody>
      </p:sp>
      <p:pic>
        <p:nvPicPr>
          <p:cNvPr id="532" name="Google Shape;532;p17"/>
          <p:cNvPicPr preferRelativeResize="0"/>
          <p:nvPr/>
        </p:nvPicPr>
        <p:blipFill rotWithShape="1">
          <a:blip r:embed="rId3">
            <a:alphaModFix/>
          </a:blip>
          <a:srcRect/>
          <a:stretch/>
        </p:blipFill>
        <p:spPr>
          <a:xfrm>
            <a:off x="6361200" y="2358360"/>
            <a:ext cx="482760" cy="4604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18"/>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DE ELEMENTOS MECÁNICOS, </a:t>
            </a:r>
            <a:r>
              <a:rPr lang="es-CL" sz="2800" b="0" i="0" u="none" strike="noStrike" cap="none">
                <a:solidFill>
                  <a:srgbClr val="C73E32"/>
                </a:solidFill>
                <a:latin typeface="Calibri"/>
                <a:ea typeface="Calibri"/>
                <a:cs typeface="Calibri"/>
                <a:sym typeface="Calibri"/>
              </a:rPr>
              <a:t>DE MEDIDA Y ELECTRÓNICOS</a:t>
            </a:r>
            <a:endParaRPr sz="2800" b="0" i="0" u="none" strike="noStrike" cap="none">
              <a:latin typeface="Arial"/>
              <a:ea typeface="Arial"/>
              <a:cs typeface="Arial"/>
              <a:sym typeface="Arial"/>
            </a:endParaRPr>
          </a:p>
        </p:txBody>
      </p:sp>
      <p:grpSp>
        <p:nvGrpSpPr>
          <p:cNvPr id="538" name="Google Shape;538;p18"/>
          <p:cNvGrpSpPr/>
          <p:nvPr/>
        </p:nvGrpSpPr>
        <p:grpSpPr>
          <a:xfrm>
            <a:off x="1962720" y="3764880"/>
            <a:ext cx="5794200" cy="1443240"/>
            <a:chOff x="1962720" y="3764880"/>
            <a:chExt cx="5794200" cy="1443240"/>
          </a:xfrm>
        </p:grpSpPr>
        <p:sp>
          <p:nvSpPr>
            <p:cNvPr id="539" name="Google Shape;539;p18"/>
            <p:cNvSpPr/>
            <p:nvPr/>
          </p:nvSpPr>
          <p:spPr>
            <a:xfrm>
              <a:off x="1962720" y="3990240"/>
              <a:ext cx="5711760" cy="121788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40" name="Google Shape;540;p18"/>
            <p:cNvSpPr/>
            <p:nvPr/>
          </p:nvSpPr>
          <p:spPr>
            <a:xfrm>
              <a:off x="2396520" y="4252320"/>
              <a:ext cx="486756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Arial"/>
                  <a:ea typeface="Arial"/>
                  <a:cs typeface="Arial"/>
                  <a:sym typeface="Arial"/>
                </a:rPr>
                <a:t>Elementos de medición: todo tipo de sensor o comparador.</a:t>
              </a:r>
              <a:endParaRPr sz="1600" b="0" i="0" u="none" strike="noStrike" cap="none">
                <a:latin typeface="Arial"/>
                <a:ea typeface="Arial"/>
                <a:cs typeface="Arial"/>
                <a:sym typeface="Arial"/>
              </a:endParaRPr>
            </a:p>
          </p:txBody>
        </p:sp>
        <p:pic>
          <p:nvPicPr>
            <p:cNvPr id="541" name="Google Shape;541;p18"/>
            <p:cNvPicPr preferRelativeResize="0"/>
            <p:nvPr/>
          </p:nvPicPr>
          <p:blipFill rotWithShape="1">
            <a:blip r:embed="rId3">
              <a:alphaModFix/>
            </a:blip>
            <a:srcRect/>
            <a:stretch/>
          </p:blipFill>
          <p:spPr>
            <a:xfrm>
              <a:off x="7274160" y="3764880"/>
              <a:ext cx="482760" cy="460440"/>
            </a:xfrm>
            <a:prstGeom prst="rect">
              <a:avLst/>
            </a:prstGeom>
            <a:noFill/>
            <a:ln>
              <a:noFill/>
            </a:ln>
          </p:spPr>
        </p:pic>
      </p:grpSp>
      <p:grpSp>
        <p:nvGrpSpPr>
          <p:cNvPr id="542" name="Google Shape;542;p18"/>
          <p:cNvGrpSpPr/>
          <p:nvPr/>
        </p:nvGrpSpPr>
        <p:grpSpPr>
          <a:xfrm>
            <a:off x="247680" y="2172240"/>
            <a:ext cx="5794560" cy="1443240"/>
            <a:chOff x="247680" y="2172240"/>
            <a:chExt cx="5794560" cy="1443240"/>
          </a:xfrm>
        </p:grpSpPr>
        <p:sp>
          <p:nvSpPr>
            <p:cNvPr id="543" name="Google Shape;543;p18"/>
            <p:cNvSpPr/>
            <p:nvPr/>
          </p:nvSpPr>
          <p:spPr>
            <a:xfrm>
              <a:off x="247680" y="2397600"/>
              <a:ext cx="5711760" cy="121788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44" name="Google Shape;544;p18"/>
            <p:cNvSpPr/>
            <p:nvPr/>
          </p:nvSpPr>
          <p:spPr>
            <a:xfrm>
              <a:off x="681480" y="2659680"/>
              <a:ext cx="486756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Elementos eléctricos: cables de alimentación, cables de comunicación, motores, bobinados, fuentes de poder, baterías, etc.</a:t>
              </a:r>
              <a:endParaRPr sz="1600" b="0" i="0" u="none" strike="noStrike" cap="none">
                <a:latin typeface="Arial"/>
                <a:ea typeface="Arial"/>
                <a:cs typeface="Arial"/>
                <a:sym typeface="Arial"/>
              </a:endParaRPr>
            </a:p>
          </p:txBody>
        </p:sp>
        <p:pic>
          <p:nvPicPr>
            <p:cNvPr id="545" name="Google Shape;545;p18"/>
            <p:cNvPicPr preferRelativeResize="0"/>
            <p:nvPr/>
          </p:nvPicPr>
          <p:blipFill rotWithShape="1">
            <a:blip r:embed="rId3">
              <a:alphaModFix/>
            </a:blip>
            <a:srcRect/>
            <a:stretch/>
          </p:blipFill>
          <p:spPr>
            <a:xfrm>
              <a:off x="5559480" y="2172240"/>
              <a:ext cx="482760" cy="460440"/>
            </a:xfrm>
            <a:prstGeom prst="rect">
              <a:avLst/>
            </a:prstGeom>
            <a:noFill/>
            <a:ln>
              <a:noFill/>
            </a:ln>
          </p:spPr>
        </p:pic>
      </p:grpSp>
      <p:grpSp>
        <p:nvGrpSpPr>
          <p:cNvPr id="546" name="Google Shape;546;p18"/>
          <p:cNvGrpSpPr/>
          <p:nvPr/>
        </p:nvGrpSpPr>
        <p:grpSpPr>
          <a:xfrm>
            <a:off x="3662280" y="5357520"/>
            <a:ext cx="5794200" cy="1443240"/>
            <a:chOff x="3662280" y="5357520"/>
            <a:chExt cx="5794200" cy="1443240"/>
          </a:xfrm>
        </p:grpSpPr>
        <p:sp>
          <p:nvSpPr>
            <p:cNvPr id="547" name="Google Shape;547;p18"/>
            <p:cNvSpPr/>
            <p:nvPr/>
          </p:nvSpPr>
          <p:spPr>
            <a:xfrm>
              <a:off x="3662280" y="5582880"/>
              <a:ext cx="5711760" cy="121788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48" name="Google Shape;548;p18"/>
            <p:cNvSpPr/>
            <p:nvPr/>
          </p:nvSpPr>
          <p:spPr>
            <a:xfrm>
              <a:off x="4095720" y="5844960"/>
              <a:ext cx="486756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Y por último los elementos electrónicos encargados del control: tiristores, transistores, capacitores, mosfet, IGBT, etc.</a:t>
              </a:r>
              <a:endParaRPr sz="1600" b="0" i="0" u="none" strike="noStrike" cap="none">
                <a:latin typeface="Arial"/>
                <a:ea typeface="Arial"/>
                <a:cs typeface="Arial"/>
                <a:sym typeface="Arial"/>
              </a:endParaRPr>
            </a:p>
          </p:txBody>
        </p:sp>
        <p:pic>
          <p:nvPicPr>
            <p:cNvPr id="549" name="Google Shape;549;p18"/>
            <p:cNvPicPr preferRelativeResize="0"/>
            <p:nvPr/>
          </p:nvPicPr>
          <p:blipFill rotWithShape="1">
            <a:blip r:embed="rId3">
              <a:alphaModFix/>
            </a:blip>
            <a:srcRect/>
            <a:stretch/>
          </p:blipFill>
          <p:spPr>
            <a:xfrm>
              <a:off x="8973720" y="5357520"/>
              <a:ext cx="482760" cy="460440"/>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19"/>
          <p:cNvSpPr/>
          <p:nvPr/>
        </p:nvSpPr>
        <p:spPr>
          <a:xfrm>
            <a:off x="1905120" y="2397600"/>
            <a:ext cx="5711760" cy="2000520"/>
          </a:xfrm>
          <a:prstGeom prst="roundRect">
            <a:avLst>
              <a:gd name="adj" fmla="val 1354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55" name="Google Shape;555;p19"/>
          <p:cNvSpPr/>
          <p:nvPr/>
        </p:nvSpPr>
        <p:spPr>
          <a:xfrm>
            <a:off x="4008240" y="3776040"/>
            <a:ext cx="4803840" cy="2604600"/>
          </a:xfrm>
          <a:prstGeom prst="roundRect">
            <a:avLst>
              <a:gd name="adj" fmla="val 13542"/>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56" name="Google Shape;556;p19"/>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DE ELEMENTOS MECÁNICOS, </a:t>
            </a:r>
            <a:r>
              <a:rPr lang="es-CL" sz="2800" b="0" i="0" u="none" strike="noStrike" cap="none">
                <a:solidFill>
                  <a:srgbClr val="C73E32"/>
                </a:solidFill>
                <a:latin typeface="Calibri"/>
                <a:ea typeface="Calibri"/>
                <a:cs typeface="Calibri"/>
                <a:sym typeface="Calibri"/>
              </a:rPr>
              <a:t>DE MEDIDA Y ELECTRÓNICOS</a:t>
            </a:r>
            <a:endParaRPr sz="2800" b="0" i="0" u="none" strike="noStrike" cap="none">
              <a:latin typeface="Arial"/>
              <a:ea typeface="Arial"/>
              <a:cs typeface="Arial"/>
              <a:sym typeface="Arial"/>
            </a:endParaRPr>
          </a:p>
        </p:txBody>
      </p:sp>
      <p:sp>
        <p:nvSpPr>
          <p:cNvPr id="557" name="Google Shape;557;p19"/>
          <p:cNvSpPr/>
          <p:nvPr/>
        </p:nvSpPr>
        <p:spPr>
          <a:xfrm>
            <a:off x="2338560" y="2659680"/>
            <a:ext cx="486756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Con respecto a los elementos mecánicos es importante que las piezas que correspondan, se encuentren limpias y correctamente lubricadas, ya que esto evita que se produzcan esfuerzos mecánicos de forma incorrecta.</a:t>
            </a:r>
            <a:endParaRPr sz="1600" b="0" i="0" u="none" strike="noStrike" cap="none">
              <a:latin typeface="Arial"/>
              <a:ea typeface="Arial"/>
              <a:cs typeface="Arial"/>
              <a:sym typeface="Arial"/>
            </a:endParaRPr>
          </a:p>
        </p:txBody>
      </p:sp>
      <p:pic>
        <p:nvPicPr>
          <p:cNvPr id="558" name="Google Shape;558;p19"/>
          <p:cNvPicPr preferRelativeResize="0"/>
          <p:nvPr/>
        </p:nvPicPr>
        <p:blipFill rotWithShape="1">
          <a:blip r:embed="rId3">
            <a:alphaModFix/>
          </a:blip>
          <a:srcRect/>
          <a:stretch/>
        </p:blipFill>
        <p:spPr>
          <a:xfrm>
            <a:off x="7216560" y="2172240"/>
            <a:ext cx="482760" cy="460440"/>
          </a:xfrm>
          <a:prstGeom prst="rect">
            <a:avLst/>
          </a:prstGeom>
          <a:noFill/>
          <a:ln>
            <a:noFill/>
          </a:ln>
        </p:spPr>
      </p:pic>
      <p:pic>
        <p:nvPicPr>
          <p:cNvPr id="559" name="Google Shape;559;p19" descr="📰 Selección del tipo de aceite y cálculo de viscosidad para lubricación de  engranajes - Revista IMG"/>
          <p:cNvPicPr preferRelativeResize="0"/>
          <p:nvPr/>
        </p:nvPicPr>
        <p:blipFill rotWithShape="1">
          <a:blip r:embed="rId4">
            <a:alphaModFix/>
          </a:blip>
          <a:srcRect/>
          <a:stretch/>
        </p:blipFill>
        <p:spPr>
          <a:xfrm>
            <a:off x="4400640" y="3947400"/>
            <a:ext cx="4019040" cy="2194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
          <p:cNvSpPr/>
          <p:nvPr/>
        </p:nvSpPr>
        <p:spPr>
          <a:xfrm>
            <a:off x="1139040" y="834840"/>
            <a:ext cx="7028640" cy="40356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MÓDULO 5 </a:t>
            </a:r>
            <a:r>
              <a:rPr lang="es-CL" sz="1200" b="0" i="0" u="none" strike="noStrike" cap="none">
                <a:solidFill>
                  <a:srgbClr val="29754D"/>
                </a:solidFill>
                <a:latin typeface="Calibri"/>
                <a:ea typeface="Calibri"/>
                <a:cs typeface="Calibri"/>
                <a:sym typeface="Calibri"/>
              </a:rPr>
              <a:t>| MANTENCIÓN Y OPERACIÓN DE EQUIPOS DE CONTROL ELECTRÓNICO DE POTENCIA</a:t>
            </a:r>
            <a:endParaRPr sz="1200" b="0" i="0" u="none" strike="noStrike" cap="none">
              <a:latin typeface="Arial"/>
              <a:ea typeface="Arial"/>
              <a:cs typeface="Arial"/>
              <a:sym typeface="Arial"/>
            </a:endParaRPr>
          </a:p>
        </p:txBody>
      </p:sp>
      <p:sp>
        <p:nvSpPr>
          <p:cNvPr id="364" name="Google Shape;364;p2"/>
          <p:cNvSpPr/>
          <p:nvPr/>
        </p:nvSpPr>
        <p:spPr>
          <a:xfrm>
            <a:off x="365400" y="2073240"/>
            <a:ext cx="1443960" cy="17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ACTIVIDAD 7</a:t>
            </a:r>
            <a:endParaRPr sz="1500" b="0" i="0" u="none" strike="noStrike" cap="none">
              <a:latin typeface="Arial"/>
              <a:ea typeface="Arial"/>
              <a:cs typeface="Arial"/>
              <a:sym typeface="Arial"/>
            </a:endParaRPr>
          </a:p>
        </p:txBody>
      </p:sp>
      <p:sp>
        <p:nvSpPr>
          <p:cNvPr id="365" name="Google Shape;365;p2"/>
          <p:cNvSpPr/>
          <p:nvPr/>
        </p:nvSpPr>
        <p:spPr>
          <a:xfrm>
            <a:off x="365400" y="2190240"/>
            <a:ext cx="8867520" cy="56196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MANTENCIÓN DE SERVOMECANISMOS</a:t>
            </a:r>
            <a:endParaRPr sz="36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CON CONTROL ELÉCTRICO INDUSTRIAL</a:t>
            </a:r>
            <a:endParaRPr sz="3600" b="0" i="0" u="none" strike="noStrike" cap="none">
              <a:latin typeface="Arial"/>
              <a:ea typeface="Arial"/>
              <a:cs typeface="Arial"/>
              <a:sym typeface="Arial"/>
            </a:endParaRPr>
          </a:p>
        </p:txBody>
      </p:sp>
      <p:pic>
        <p:nvPicPr>
          <p:cNvPr id="366" name="Google Shape;366;p2" descr="/Users/ivangonzalez/Desktop/IVAN G 2020/2020/DUOC/ARTES/M5-A7_Mesa de trabajo 1.png"/>
          <p:cNvPicPr preferRelativeResize="0"/>
          <p:nvPr/>
        </p:nvPicPr>
        <p:blipFill rotWithShape="1">
          <a:blip r:embed="rId3">
            <a:alphaModFix/>
          </a:blip>
          <a:srcRect/>
          <a:stretch/>
        </p:blipFill>
        <p:spPr>
          <a:xfrm>
            <a:off x="2473200" y="3801240"/>
            <a:ext cx="4586400" cy="3448800"/>
          </a:xfrm>
          <a:prstGeom prst="rect">
            <a:avLst/>
          </a:prstGeom>
          <a:noFill/>
          <a:ln>
            <a:noFill/>
          </a:ln>
        </p:spPr>
      </p:pic>
      <p:pic>
        <p:nvPicPr>
          <p:cNvPr id="367" name="Google Shape;367;p2"/>
          <p:cNvPicPr preferRelativeResize="0"/>
          <p:nvPr/>
        </p:nvPicPr>
        <p:blipFill rotWithShape="1">
          <a:blip r:embed="rId4">
            <a:alphaModFix/>
          </a:blip>
          <a:srcRect/>
          <a:stretch/>
        </p:blipFill>
        <p:spPr>
          <a:xfrm>
            <a:off x="361080" y="360720"/>
            <a:ext cx="4476600" cy="7581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20"/>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ELEMENTOS </a:t>
            </a:r>
            <a:r>
              <a:rPr lang="es-CL" sz="2800" b="0" i="0" u="none" strike="noStrike" cap="none">
                <a:solidFill>
                  <a:srgbClr val="C73E32"/>
                </a:solidFill>
                <a:latin typeface="Calibri"/>
                <a:ea typeface="Calibri"/>
                <a:cs typeface="Calibri"/>
                <a:sym typeface="Calibri"/>
              </a:rPr>
              <a:t>MECÁNICOS</a:t>
            </a:r>
            <a:endParaRPr sz="2800" b="0" i="0" u="none" strike="noStrike" cap="none">
              <a:latin typeface="Arial"/>
              <a:ea typeface="Arial"/>
              <a:cs typeface="Arial"/>
              <a:sym typeface="Arial"/>
            </a:endParaRPr>
          </a:p>
        </p:txBody>
      </p:sp>
      <p:sp>
        <p:nvSpPr>
          <p:cNvPr id="565" name="Google Shape;565;p20"/>
          <p:cNvSpPr/>
          <p:nvPr/>
        </p:nvSpPr>
        <p:spPr>
          <a:xfrm>
            <a:off x="916200" y="2397600"/>
            <a:ext cx="5711760" cy="371448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66" name="Google Shape;566;p20"/>
          <p:cNvSpPr/>
          <p:nvPr/>
        </p:nvSpPr>
        <p:spPr>
          <a:xfrm>
            <a:off x="1349640" y="2659680"/>
            <a:ext cx="4867560" cy="30121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Dependiendo de los elementos mecánicos con que cuente el servomecanismo y la funcionalidad del mismo, se puede tener en consideración:</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Cambios de filtros</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Cambio de aceite</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Cambio de válvulas neumáticas</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Análisis de rodamientos</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Análisis de vibraciones</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Cambio de juntas</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Medición de las RPM en motores</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Medición del torque en motor</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Verificación de engranajes</a:t>
            </a:r>
            <a:endParaRPr sz="1600" b="0" i="0" u="none" strike="noStrike" cap="none">
              <a:latin typeface="Arial"/>
              <a:ea typeface="Arial"/>
              <a:cs typeface="Arial"/>
              <a:sym typeface="Arial"/>
            </a:endParaRPr>
          </a:p>
        </p:txBody>
      </p:sp>
      <p:pic>
        <p:nvPicPr>
          <p:cNvPr id="567" name="Google Shape;567;p20"/>
          <p:cNvPicPr preferRelativeResize="0"/>
          <p:nvPr/>
        </p:nvPicPr>
        <p:blipFill rotWithShape="1">
          <a:blip r:embed="rId3">
            <a:alphaModFix/>
          </a:blip>
          <a:srcRect/>
          <a:stretch/>
        </p:blipFill>
        <p:spPr>
          <a:xfrm>
            <a:off x="6227640" y="2172240"/>
            <a:ext cx="482760" cy="4604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21"/>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ELEMENTOS </a:t>
            </a:r>
            <a:r>
              <a:rPr lang="es-CL" sz="2800" b="0" i="0" u="none" strike="noStrike" cap="none">
                <a:solidFill>
                  <a:srgbClr val="C73E32"/>
                </a:solidFill>
                <a:latin typeface="Calibri"/>
                <a:ea typeface="Calibri"/>
                <a:cs typeface="Calibri"/>
                <a:sym typeface="Calibri"/>
              </a:rPr>
              <a:t>MECÁNICOS NEUMÁTICOS</a:t>
            </a:r>
            <a:endParaRPr sz="2800" b="0" i="0" u="none" strike="noStrike" cap="none">
              <a:latin typeface="Arial"/>
              <a:ea typeface="Arial"/>
              <a:cs typeface="Arial"/>
              <a:sym typeface="Arial"/>
            </a:endParaRPr>
          </a:p>
        </p:txBody>
      </p:sp>
      <p:sp>
        <p:nvSpPr>
          <p:cNvPr id="573" name="Google Shape;573;p21"/>
          <p:cNvSpPr/>
          <p:nvPr/>
        </p:nvSpPr>
        <p:spPr>
          <a:xfrm>
            <a:off x="3068280" y="4737240"/>
            <a:ext cx="5711760" cy="121788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74" name="Google Shape;574;p21"/>
          <p:cNvSpPr/>
          <p:nvPr/>
        </p:nvSpPr>
        <p:spPr>
          <a:xfrm>
            <a:off x="3502080" y="4999320"/>
            <a:ext cx="486756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La solución es simple y económica, al instalar los equipos de filtración y purgado en la línea principal.</a:t>
            </a:r>
            <a:endParaRPr sz="1600" b="0" i="0" u="none" strike="noStrike" cap="none">
              <a:latin typeface="Arial"/>
              <a:ea typeface="Arial"/>
              <a:cs typeface="Arial"/>
              <a:sym typeface="Arial"/>
            </a:endParaRPr>
          </a:p>
        </p:txBody>
      </p:sp>
      <p:pic>
        <p:nvPicPr>
          <p:cNvPr id="575" name="Google Shape;575;p21"/>
          <p:cNvPicPr preferRelativeResize="0"/>
          <p:nvPr/>
        </p:nvPicPr>
        <p:blipFill rotWithShape="1">
          <a:blip r:embed="rId3">
            <a:alphaModFix/>
          </a:blip>
          <a:srcRect/>
          <a:stretch/>
        </p:blipFill>
        <p:spPr>
          <a:xfrm>
            <a:off x="8379720" y="4512240"/>
            <a:ext cx="482760" cy="460440"/>
          </a:xfrm>
          <a:prstGeom prst="rect">
            <a:avLst/>
          </a:prstGeom>
          <a:noFill/>
          <a:ln>
            <a:noFill/>
          </a:ln>
        </p:spPr>
      </p:pic>
      <p:sp>
        <p:nvSpPr>
          <p:cNvPr id="576" name="Google Shape;576;p21"/>
          <p:cNvSpPr/>
          <p:nvPr/>
        </p:nvSpPr>
        <p:spPr>
          <a:xfrm>
            <a:off x="916200" y="2397600"/>
            <a:ext cx="5711760" cy="190656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77" name="Google Shape;577;p21"/>
          <p:cNvSpPr/>
          <p:nvPr/>
        </p:nvSpPr>
        <p:spPr>
          <a:xfrm>
            <a:off x="1349640" y="2659680"/>
            <a:ext cx="486756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Alrededor del 40% de los problemas en sistemas neumáticos son debido a la mala calidad del aire comprimido. Esto ocasiona menor vida útil de los elementos de trabajo y control, así como mas tiempo fuera de servicio.</a:t>
            </a:r>
            <a:endParaRPr sz="1600" b="0" i="0" u="none" strike="noStrike" cap="none">
              <a:latin typeface="Arial"/>
              <a:ea typeface="Arial"/>
              <a:cs typeface="Arial"/>
              <a:sym typeface="Arial"/>
            </a:endParaRPr>
          </a:p>
        </p:txBody>
      </p:sp>
      <p:pic>
        <p:nvPicPr>
          <p:cNvPr id="578" name="Google Shape;578;p21"/>
          <p:cNvPicPr preferRelativeResize="0"/>
          <p:nvPr/>
        </p:nvPicPr>
        <p:blipFill rotWithShape="1">
          <a:blip r:embed="rId3">
            <a:alphaModFix/>
          </a:blip>
          <a:srcRect/>
          <a:stretch/>
        </p:blipFill>
        <p:spPr>
          <a:xfrm>
            <a:off x="6227640" y="2172240"/>
            <a:ext cx="482760" cy="4604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22"/>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ELEMENTOS </a:t>
            </a:r>
            <a:r>
              <a:rPr lang="es-CL" sz="2800" b="0" i="0" u="none" strike="noStrike" cap="none">
                <a:solidFill>
                  <a:srgbClr val="C73E32"/>
                </a:solidFill>
                <a:latin typeface="Calibri"/>
                <a:ea typeface="Calibri"/>
                <a:cs typeface="Calibri"/>
                <a:sym typeface="Calibri"/>
              </a:rPr>
              <a:t>MECÁNICOS NEUMÁTICOS</a:t>
            </a:r>
            <a:endParaRPr sz="2800" b="0" i="0" u="none" strike="noStrike" cap="none">
              <a:latin typeface="Arial"/>
              <a:ea typeface="Arial"/>
              <a:cs typeface="Arial"/>
              <a:sym typeface="Arial"/>
            </a:endParaRPr>
          </a:p>
        </p:txBody>
      </p:sp>
      <p:grpSp>
        <p:nvGrpSpPr>
          <p:cNvPr id="584" name="Google Shape;584;p22"/>
          <p:cNvGrpSpPr/>
          <p:nvPr/>
        </p:nvGrpSpPr>
        <p:grpSpPr>
          <a:xfrm>
            <a:off x="1962720" y="2358360"/>
            <a:ext cx="5794200" cy="1658160"/>
            <a:chOff x="1962720" y="2358360"/>
            <a:chExt cx="5794200" cy="1658160"/>
          </a:xfrm>
        </p:grpSpPr>
        <p:sp>
          <p:nvSpPr>
            <p:cNvPr id="585" name="Google Shape;585;p22"/>
            <p:cNvSpPr/>
            <p:nvPr/>
          </p:nvSpPr>
          <p:spPr>
            <a:xfrm>
              <a:off x="1962720" y="2583360"/>
              <a:ext cx="5711760" cy="143316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86" name="Google Shape;586;p22"/>
            <p:cNvSpPr/>
            <p:nvPr/>
          </p:nvSpPr>
          <p:spPr>
            <a:xfrm>
              <a:off x="2396520" y="2845440"/>
              <a:ext cx="486756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Así mismo, instalar componentes de secado, filtración, regulación de presión y lubricación en las líneas neumáticas de producción.</a:t>
              </a:r>
              <a:endParaRPr sz="1600" b="0" i="0" u="none" strike="noStrike" cap="none">
                <a:latin typeface="Arial"/>
                <a:ea typeface="Arial"/>
                <a:cs typeface="Arial"/>
                <a:sym typeface="Arial"/>
              </a:endParaRPr>
            </a:p>
          </p:txBody>
        </p:sp>
        <p:pic>
          <p:nvPicPr>
            <p:cNvPr id="587" name="Google Shape;587;p22"/>
            <p:cNvPicPr preferRelativeResize="0"/>
            <p:nvPr/>
          </p:nvPicPr>
          <p:blipFill rotWithShape="1">
            <a:blip r:embed="rId3">
              <a:alphaModFix/>
            </a:blip>
            <a:srcRect/>
            <a:stretch/>
          </p:blipFill>
          <p:spPr>
            <a:xfrm>
              <a:off x="7274160" y="2358360"/>
              <a:ext cx="482760" cy="460440"/>
            </a:xfrm>
            <a:prstGeom prst="rect">
              <a:avLst/>
            </a:prstGeom>
            <a:noFill/>
            <a:ln>
              <a:noFill/>
            </a:ln>
          </p:spPr>
        </p:pic>
      </p:grpSp>
      <p:pic>
        <p:nvPicPr>
          <p:cNvPr id="588" name="Google Shape;588;p22"/>
          <p:cNvPicPr preferRelativeResize="0"/>
          <p:nvPr/>
        </p:nvPicPr>
        <p:blipFill rotWithShape="1">
          <a:blip r:embed="rId4">
            <a:alphaModFix/>
          </a:blip>
          <a:srcRect/>
          <a:stretch/>
        </p:blipFill>
        <p:spPr>
          <a:xfrm>
            <a:off x="2854080" y="4428360"/>
            <a:ext cx="4011480" cy="17733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23"/>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ELEMENTOS </a:t>
            </a:r>
            <a:r>
              <a:rPr lang="es-CL" sz="2800" b="0" i="0" u="none" strike="noStrike" cap="none">
                <a:solidFill>
                  <a:srgbClr val="C73E32"/>
                </a:solidFill>
                <a:latin typeface="Calibri"/>
                <a:ea typeface="Calibri"/>
                <a:cs typeface="Calibri"/>
                <a:sym typeface="Calibri"/>
              </a:rPr>
              <a:t>ELÉCTRICOS</a:t>
            </a:r>
            <a:endParaRPr sz="2800" b="0" i="0" u="none" strike="noStrike" cap="none">
              <a:latin typeface="Arial"/>
              <a:ea typeface="Arial"/>
              <a:cs typeface="Arial"/>
              <a:sym typeface="Arial"/>
            </a:endParaRPr>
          </a:p>
        </p:txBody>
      </p:sp>
      <p:grpSp>
        <p:nvGrpSpPr>
          <p:cNvPr id="594" name="Google Shape;594;p23"/>
          <p:cNvGrpSpPr/>
          <p:nvPr/>
        </p:nvGrpSpPr>
        <p:grpSpPr>
          <a:xfrm>
            <a:off x="1962720" y="2404800"/>
            <a:ext cx="5794200" cy="2109960"/>
            <a:chOff x="1962720" y="2404800"/>
            <a:chExt cx="5794200" cy="2109960"/>
          </a:xfrm>
        </p:grpSpPr>
        <p:sp>
          <p:nvSpPr>
            <p:cNvPr id="595" name="Google Shape;595;p23"/>
            <p:cNvSpPr/>
            <p:nvPr/>
          </p:nvSpPr>
          <p:spPr>
            <a:xfrm>
              <a:off x="1962720" y="2629800"/>
              <a:ext cx="5711760" cy="188496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96" name="Google Shape;596;p23"/>
            <p:cNvSpPr/>
            <p:nvPr/>
          </p:nvSpPr>
          <p:spPr>
            <a:xfrm>
              <a:off x="2396520" y="2892240"/>
              <a:ext cx="486756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Con respecto a los elementos eléctricos se debe tener la precaución de que estos pueden funcionar con voltajes y corrientes elevadas. Lo recomendable, de ser posible, es hacer mediciones de parámetros con los elementos des energizados.</a:t>
              </a:r>
              <a:endParaRPr sz="1600" b="0" i="0" u="none" strike="noStrike" cap="none">
                <a:latin typeface="Arial"/>
                <a:ea typeface="Arial"/>
                <a:cs typeface="Arial"/>
                <a:sym typeface="Arial"/>
              </a:endParaRPr>
            </a:p>
          </p:txBody>
        </p:sp>
        <p:pic>
          <p:nvPicPr>
            <p:cNvPr id="597" name="Google Shape;597;p23"/>
            <p:cNvPicPr preferRelativeResize="0"/>
            <p:nvPr/>
          </p:nvPicPr>
          <p:blipFill rotWithShape="1">
            <a:blip r:embed="rId3">
              <a:alphaModFix/>
            </a:blip>
            <a:srcRect/>
            <a:stretch/>
          </p:blipFill>
          <p:spPr>
            <a:xfrm>
              <a:off x="7274160" y="2404800"/>
              <a:ext cx="482760" cy="460440"/>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24"/>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ELEMENTOS </a:t>
            </a:r>
            <a:r>
              <a:rPr lang="es-CL" sz="2800" b="0" i="0" u="none" strike="noStrike" cap="none">
                <a:solidFill>
                  <a:srgbClr val="C73E32"/>
                </a:solidFill>
                <a:latin typeface="Calibri"/>
                <a:ea typeface="Calibri"/>
                <a:cs typeface="Calibri"/>
                <a:sym typeface="Calibri"/>
              </a:rPr>
              <a:t>ELÉCTRICOS</a:t>
            </a:r>
            <a:endParaRPr sz="2800" b="0" i="0" u="none" strike="noStrike" cap="none">
              <a:latin typeface="Arial"/>
              <a:ea typeface="Arial"/>
              <a:cs typeface="Arial"/>
              <a:sym typeface="Arial"/>
            </a:endParaRPr>
          </a:p>
        </p:txBody>
      </p:sp>
      <p:grpSp>
        <p:nvGrpSpPr>
          <p:cNvPr id="603" name="Google Shape;603;p24"/>
          <p:cNvGrpSpPr/>
          <p:nvPr/>
        </p:nvGrpSpPr>
        <p:grpSpPr>
          <a:xfrm>
            <a:off x="1962720" y="2172240"/>
            <a:ext cx="5794200" cy="3805560"/>
            <a:chOff x="1962720" y="2172240"/>
            <a:chExt cx="5794200" cy="3805560"/>
          </a:xfrm>
        </p:grpSpPr>
        <p:sp>
          <p:nvSpPr>
            <p:cNvPr id="604" name="Google Shape;604;p24"/>
            <p:cNvSpPr/>
            <p:nvPr/>
          </p:nvSpPr>
          <p:spPr>
            <a:xfrm>
              <a:off x="1962720" y="2397600"/>
              <a:ext cx="5711760" cy="358020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05" name="Google Shape;605;p24"/>
            <p:cNvSpPr/>
            <p:nvPr/>
          </p:nvSpPr>
          <p:spPr>
            <a:xfrm>
              <a:off x="2396520" y="2659680"/>
              <a:ext cx="4867560" cy="30121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Se deben revisar las aislaciones del cableado o del bobinado. Esto se realiza con un Megger. De acuerdo a la norma chilena de baja tensión NCh Elec 4/2003.</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1" u="none" strike="noStrike" cap="none">
                  <a:solidFill>
                    <a:srgbClr val="000000"/>
                  </a:solidFill>
                  <a:latin typeface="Calibri"/>
                  <a:ea typeface="Calibri"/>
                  <a:cs typeface="Calibri"/>
                  <a:sym typeface="Calibri"/>
                </a:rPr>
                <a:t>9.2.2.1 La resistencia de aislación de una instalación de baja tensión se medirá aplicando una tensión no inferior a 500 V y utilizando instrumentos de corriente continua.</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1" u="none" strike="noStrike" cap="none">
                  <a:solidFill>
                    <a:srgbClr val="000000"/>
                  </a:solidFill>
                  <a:latin typeface="Calibri"/>
                  <a:ea typeface="Calibri"/>
                  <a:cs typeface="Calibri"/>
                  <a:sym typeface="Calibri"/>
                </a:rPr>
                <a:t>Durante el proceso de medición, los conductores de la instalación o la parte de ella que se quiere medir, incluido el neutro, estarán desconectados de la fuente de alimentación.</a:t>
              </a:r>
              <a:endParaRPr sz="1600" b="0" i="0" u="none" strike="noStrike" cap="none">
                <a:latin typeface="Arial"/>
                <a:ea typeface="Arial"/>
                <a:cs typeface="Arial"/>
                <a:sym typeface="Arial"/>
              </a:endParaRPr>
            </a:p>
          </p:txBody>
        </p:sp>
        <p:pic>
          <p:nvPicPr>
            <p:cNvPr id="606" name="Google Shape;606;p24"/>
            <p:cNvPicPr preferRelativeResize="0"/>
            <p:nvPr/>
          </p:nvPicPr>
          <p:blipFill rotWithShape="1">
            <a:blip r:embed="rId3">
              <a:alphaModFix/>
            </a:blip>
            <a:srcRect/>
            <a:stretch/>
          </p:blipFill>
          <p:spPr>
            <a:xfrm>
              <a:off x="7274160" y="2172240"/>
              <a:ext cx="482760" cy="460440"/>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25"/>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ELEMENTOS </a:t>
            </a:r>
            <a:r>
              <a:rPr lang="es-CL" sz="2800" b="0" i="0" u="none" strike="noStrike" cap="none">
                <a:solidFill>
                  <a:srgbClr val="C73E32"/>
                </a:solidFill>
                <a:latin typeface="Calibri"/>
                <a:ea typeface="Calibri"/>
                <a:cs typeface="Calibri"/>
                <a:sym typeface="Calibri"/>
              </a:rPr>
              <a:t>ELÉCTRICOS</a:t>
            </a:r>
            <a:endParaRPr sz="2800" b="0" i="0" u="none" strike="noStrike" cap="none">
              <a:latin typeface="Arial"/>
              <a:ea typeface="Arial"/>
              <a:cs typeface="Arial"/>
              <a:sym typeface="Arial"/>
            </a:endParaRPr>
          </a:p>
        </p:txBody>
      </p:sp>
      <p:sp>
        <p:nvSpPr>
          <p:cNvPr id="612" name="Google Shape;612;p25"/>
          <p:cNvSpPr/>
          <p:nvPr/>
        </p:nvSpPr>
        <p:spPr>
          <a:xfrm>
            <a:off x="1393920" y="2676240"/>
            <a:ext cx="5435280" cy="125712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13" name="Google Shape;613;p25"/>
          <p:cNvSpPr/>
          <p:nvPr/>
        </p:nvSpPr>
        <p:spPr>
          <a:xfrm>
            <a:off x="1550880" y="2938680"/>
            <a:ext cx="486756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También se deben revisar las variables eléctricas como el voltaje o corriente en los distintos terminales.</a:t>
            </a:r>
            <a:endParaRPr sz="1600" b="0" i="0" u="none" strike="noStrike" cap="none">
              <a:latin typeface="Arial"/>
              <a:ea typeface="Arial"/>
              <a:cs typeface="Arial"/>
              <a:sym typeface="Arial"/>
            </a:endParaRPr>
          </a:p>
        </p:txBody>
      </p:sp>
      <p:pic>
        <p:nvPicPr>
          <p:cNvPr id="614" name="Google Shape;614;p25"/>
          <p:cNvPicPr preferRelativeResize="0"/>
          <p:nvPr/>
        </p:nvPicPr>
        <p:blipFill rotWithShape="1">
          <a:blip r:embed="rId3">
            <a:alphaModFix/>
          </a:blip>
          <a:srcRect/>
          <a:stretch/>
        </p:blipFill>
        <p:spPr>
          <a:xfrm>
            <a:off x="6428880" y="2451240"/>
            <a:ext cx="482760" cy="460440"/>
          </a:xfrm>
          <a:prstGeom prst="rect">
            <a:avLst/>
          </a:prstGeom>
          <a:noFill/>
          <a:ln>
            <a:noFill/>
          </a:ln>
        </p:spPr>
      </p:pic>
      <p:sp>
        <p:nvSpPr>
          <p:cNvPr id="615" name="Google Shape;615;p25"/>
          <p:cNvSpPr/>
          <p:nvPr/>
        </p:nvSpPr>
        <p:spPr>
          <a:xfrm>
            <a:off x="3345120" y="4635720"/>
            <a:ext cx="5499360" cy="154332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16" name="Google Shape;616;p25"/>
          <p:cNvSpPr/>
          <p:nvPr/>
        </p:nvSpPr>
        <p:spPr>
          <a:xfrm>
            <a:off x="3566520" y="4898160"/>
            <a:ext cx="486756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De acuerdo a lo que indica la NORMA TÉCNICA DE CALIDAD DE SERVICIO PARA SISTEMAS DE DISTRIBUCIÓN en el apartado 3-1 regulación de tensión, nos indica en la variación de tensión en el peor caso es del 10%.</a:t>
            </a:r>
            <a:endParaRPr sz="1600" b="0" i="0" u="none" strike="noStrike" cap="none">
              <a:latin typeface="Arial"/>
              <a:ea typeface="Arial"/>
              <a:cs typeface="Arial"/>
              <a:sym typeface="Arial"/>
            </a:endParaRPr>
          </a:p>
        </p:txBody>
      </p:sp>
      <p:pic>
        <p:nvPicPr>
          <p:cNvPr id="617" name="Google Shape;617;p25"/>
          <p:cNvPicPr preferRelativeResize="0"/>
          <p:nvPr/>
        </p:nvPicPr>
        <p:blipFill rotWithShape="1">
          <a:blip r:embed="rId3">
            <a:alphaModFix/>
          </a:blip>
          <a:srcRect/>
          <a:stretch/>
        </p:blipFill>
        <p:spPr>
          <a:xfrm>
            <a:off x="8444520" y="4410720"/>
            <a:ext cx="482760" cy="4604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26"/>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ELEMENTOS </a:t>
            </a:r>
            <a:r>
              <a:rPr lang="es-CL" sz="2800" b="0" i="0" u="none" strike="noStrike" cap="none">
                <a:solidFill>
                  <a:srgbClr val="C73E32"/>
                </a:solidFill>
                <a:latin typeface="Calibri"/>
                <a:ea typeface="Calibri"/>
                <a:cs typeface="Calibri"/>
                <a:sym typeface="Calibri"/>
              </a:rPr>
              <a:t>DE MEDICIÓN</a:t>
            </a:r>
            <a:endParaRPr sz="2800" b="0" i="0" u="none" strike="noStrike" cap="none">
              <a:latin typeface="Arial"/>
              <a:ea typeface="Arial"/>
              <a:cs typeface="Arial"/>
              <a:sym typeface="Arial"/>
            </a:endParaRPr>
          </a:p>
        </p:txBody>
      </p:sp>
      <p:sp>
        <p:nvSpPr>
          <p:cNvPr id="623" name="Google Shape;623;p26"/>
          <p:cNvSpPr/>
          <p:nvPr/>
        </p:nvSpPr>
        <p:spPr>
          <a:xfrm>
            <a:off x="2004120" y="2397600"/>
            <a:ext cx="5711760" cy="248760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24" name="Google Shape;624;p26"/>
          <p:cNvSpPr/>
          <p:nvPr/>
        </p:nvSpPr>
        <p:spPr>
          <a:xfrm>
            <a:off x="2426040" y="2659680"/>
            <a:ext cx="486756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Es importante que los elementos de medición como los sensores, se hallan  calibrados para que exista un correcto funcionamiento de los servomecanismos que se encuentren retroalimentados.</a:t>
            </a:r>
            <a:endParaRPr sz="1600" b="0" i="0" u="none" strike="noStrike" cap="none">
              <a:latin typeface="Arial"/>
              <a:ea typeface="Arial"/>
              <a:cs typeface="Arial"/>
              <a:sym typeface="Arial"/>
            </a:endParaRPr>
          </a:p>
        </p:txBody>
      </p:sp>
      <p:sp>
        <p:nvSpPr>
          <p:cNvPr id="625" name="Google Shape;625;p26"/>
          <p:cNvSpPr/>
          <p:nvPr/>
        </p:nvSpPr>
        <p:spPr>
          <a:xfrm>
            <a:off x="2793960" y="4056480"/>
            <a:ext cx="5711760" cy="2487600"/>
          </a:xfrm>
          <a:prstGeom prst="roundRect">
            <a:avLst>
              <a:gd name="adj" fmla="val 6576"/>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26" name="Google Shape;626;p26" descr="laswas.jpg"/>
          <p:cNvPicPr preferRelativeResize="0"/>
          <p:nvPr/>
        </p:nvPicPr>
        <p:blipFill rotWithShape="1">
          <a:blip r:embed="rId3">
            <a:alphaModFix/>
          </a:blip>
          <a:srcRect/>
          <a:stretch/>
        </p:blipFill>
        <p:spPr>
          <a:xfrm>
            <a:off x="3004560" y="4201920"/>
            <a:ext cx="5390640" cy="1837800"/>
          </a:xfrm>
          <a:prstGeom prst="rect">
            <a:avLst/>
          </a:prstGeom>
          <a:noFill/>
          <a:ln>
            <a:noFill/>
          </a:ln>
        </p:spPr>
      </p:pic>
      <p:sp>
        <p:nvSpPr>
          <p:cNvPr id="627" name="Google Shape;627;p26"/>
          <p:cNvSpPr/>
          <p:nvPr/>
        </p:nvSpPr>
        <p:spPr>
          <a:xfrm>
            <a:off x="2904480" y="5887080"/>
            <a:ext cx="1307160" cy="5166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Mecánicos</a:t>
            </a:r>
            <a:endParaRPr sz="14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(Limit switches)</a:t>
            </a:r>
            <a:endParaRPr sz="1400" b="0" i="0" u="none" strike="noStrike" cap="none">
              <a:latin typeface="Arial"/>
              <a:ea typeface="Arial"/>
              <a:cs typeface="Arial"/>
              <a:sym typeface="Arial"/>
            </a:endParaRPr>
          </a:p>
        </p:txBody>
      </p:sp>
      <p:sp>
        <p:nvSpPr>
          <p:cNvPr id="628" name="Google Shape;628;p26"/>
          <p:cNvSpPr/>
          <p:nvPr/>
        </p:nvSpPr>
        <p:spPr>
          <a:xfrm>
            <a:off x="3829680" y="5701320"/>
            <a:ext cx="1036080" cy="30348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Ultrasóncos</a:t>
            </a:r>
            <a:endParaRPr sz="1400" b="0" i="0" u="none" strike="noStrike" cap="none">
              <a:latin typeface="Arial"/>
              <a:ea typeface="Arial"/>
              <a:cs typeface="Arial"/>
              <a:sym typeface="Arial"/>
            </a:endParaRPr>
          </a:p>
        </p:txBody>
      </p:sp>
      <p:sp>
        <p:nvSpPr>
          <p:cNvPr id="629" name="Google Shape;629;p26"/>
          <p:cNvSpPr/>
          <p:nvPr/>
        </p:nvSpPr>
        <p:spPr>
          <a:xfrm>
            <a:off x="5064480" y="6088320"/>
            <a:ext cx="921600" cy="30348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Inductivos</a:t>
            </a:r>
            <a:endParaRPr sz="1400" b="0" i="0" u="none" strike="noStrike" cap="none">
              <a:latin typeface="Arial"/>
              <a:ea typeface="Arial"/>
              <a:cs typeface="Arial"/>
              <a:sym typeface="Arial"/>
            </a:endParaRPr>
          </a:p>
        </p:txBody>
      </p:sp>
      <p:sp>
        <p:nvSpPr>
          <p:cNvPr id="630" name="Google Shape;630;p26"/>
          <p:cNvSpPr/>
          <p:nvPr/>
        </p:nvSpPr>
        <p:spPr>
          <a:xfrm>
            <a:off x="5924520" y="5794200"/>
            <a:ext cx="997920" cy="30348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Capacitivos</a:t>
            </a:r>
            <a:endParaRPr sz="1400" b="0" i="0" u="none" strike="noStrike" cap="none">
              <a:latin typeface="Arial"/>
              <a:ea typeface="Arial"/>
              <a:cs typeface="Arial"/>
              <a:sym typeface="Arial"/>
            </a:endParaRPr>
          </a:p>
        </p:txBody>
      </p:sp>
      <p:sp>
        <p:nvSpPr>
          <p:cNvPr id="631" name="Google Shape;631;p26"/>
          <p:cNvSpPr/>
          <p:nvPr/>
        </p:nvSpPr>
        <p:spPr>
          <a:xfrm>
            <a:off x="6996600" y="6026400"/>
            <a:ext cx="1202040" cy="30348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Fotoeléctricos</a:t>
            </a:r>
            <a:endParaRPr sz="1400" b="0" i="0" u="none" strike="noStrike" cap="none">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27"/>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ELEMENTOS </a:t>
            </a:r>
            <a:r>
              <a:rPr lang="es-CL" sz="2800" b="0" i="0" u="none" strike="noStrike" cap="none">
                <a:solidFill>
                  <a:srgbClr val="C73E32"/>
                </a:solidFill>
                <a:latin typeface="Calibri"/>
                <a:ea typeface="Calibri"/>
                <a:cs typeface="Calibri"/>
                <a:sym typeface="Calibri"/>
              </a:rPr>
              <a:t>DE MEDICIÓN</a:t>
            </a:r>
            <a:endParaRPr sz="2800" b="0" i="0" u="none" strike="noStrike" cap="none">
              <a:latin typeface="Arial"/>
              <a:ea typeface="Arial"/>
              <a:cs typeface="Arial"/>
              <a:sym typeface="Arial"/>
            </a:endParaRPr>
          </a:p>
        </p:txBody>
      </p:sp>
      <p:sp>
        <p:nvSpPr>
          <p:cNvPr id="637" name="Google Shape;637;p27"/>
          <p:cNvSpPr/>
          <p:nvPr/>
        </p:nvSpPr>
        <p:spPr>
          <a:xfrm>
            <a:off x="2004120" y="2986200"/>
            <a:ext cx="5711760" cy="2121840"/>
          </a:xfrm>
          <a:prstGeom prst="roundRect">
            <a:avLst>
              <a:gd name="adj" fmla="val 6576"/>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38" name="Google Shape;638;p27"/>
          <p:cNvSpPr/>
          <p:nvPr/>
        </p:nvSpPr>
        <p:spPr>
          <a:xfrm>
            <a:off x="2426040" y="3248280"/>
            <a:ext cx="4867560" cy="15519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La calibración establece la relación entre el equipo (instrumento de medición o medida materializada) sujeto a calibración y el patrón, esta relación se obtiene al tomar las indicaciones del equipo y del patrón y relacionarlas como: error, corrección o linealidad, con su respectiva incertidumbre.</a:t>
            </a:r>
            <a:endParaRPr sz="1600" b="0" i="0" u="none" strike="noStrike" cap="none">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28"/>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ELEMENTOS </a:t>
            </a:r>
            <a:r>
              <a:rPr lang="es-CL" sz="2800" b="0" i="0" u="none" strike="noStrike" cap="none">
                <a:solidFill>
                  <a:srgbClr val="C73E32"/>
                </a:solidFill>
                <a:latin typeface="Calibri"/>
                <a:ea typeface="Calibri"/>
                <a:cs typeface="Calibri"/>
                <a:sym typeface="Calibri"/>
              </a:rPr>
              <a:t>DE MEDICIÓN</a:t>
            </a:r>
            <a:endParaRPr sz="2800" b="0" i="0" u="none" strike="noStrike" cap="none">
              <a:latin typeface="Arial"/>
              <a:ea typeface="Arial"/>
              <a:cs typeface="Arial"/>
              <a:sym typeface="Arial"/>
            </a:endParaRPr>
          </a:p>
        </p:txBody>
      </p:sp>
      <p:sp>
        <p:nvSpPr>
          <p:cNvPr id="644" name="Google Shape;644;p28"/>
          <p:cNvSpPr/>
          <p:nvPr/>
        </p:nvSpPr>
        <p:spPr>
          <a:xfrm>
            <a:off x="2004120" y="2134080"/>
            <a:ext cx="5711760" cy="4416480"/>
          </a:xfrm>
          <a:prstGeom prst="roundRect">
            <a:avLst>
              <a:gd name="adj" fmla="val 6576"/>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45" name="Google Shape;645;p28"/>
          <p:cNvSpPr/>
          <p:nvPr/>
        </p:nvSpPr>
        <p:spPr>
          <a:xfrm>
            <a:off x="2426040" y="2396520"/>
            <a:ext cx="4867560" cy="42289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Los principales métodos de calibración se señalan a continuación:</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Comparación directa</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Transferencia</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Sustitución</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Equilibrio</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Escalamiento (subdivisión)</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Relación</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Siendo el </a:t>
            </a:r>
            <a:r>
              <a:rPr lang="es-CL" sz="1600" b="1" i="0" u="none" strike="noStrike" cap="none">
                <a:solidFill>
                  <a:srgbClr val="000000"/>
                </a:solidFill>
                <a:latin typeface="Calibri"/>
                <a:ea typeface="Calibri"/>
                <a:cs typeface="Calibri"/>
                <a:sym typeface="Calibri"/>
              </a:rPr>
              <a:t>más utilizado </a:t>
            </a:r>
            <a:r>
              <a:rPr lang="es-CL" sz="1600" b="0" i="0" u="none" strike="noStrike" cap="none">
                <a:solidFill>
                  <a:srgbClr val="000000"/>
                </a:solidFill>
                <a:latin typeface="Calibri"/>
                <a:ea typeface="Calibri"/>
                <a:cs typeface="Calibri"/>
                <a:sym typeface="Calibri"/>
              </a:rPr>
              <a:t>el </a:t>
            </a:r>
            <a:r>
              <a:rPr lang="es-CL" sz="1600" b="1" i="0" u="none" strike="noStrike" cap="none">
                <a:solidFill>
                  <a:srgbClr val="000000"/>
                </a:solidFill>
                <a:latin typeface="Calibri"/>
                <a:ea typeface="Calibri"/>
                <a:cs typeface="Calibri"/>
                <a:sym typeface="Calibri"/>
              </a:rPr>
              <a:t>método de comparación directa.</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p:txBody>
      </p:sp>
      <p:pic>
        <p:nvPicPr>
          <p:cNvPr id="646" name="Google Shape;646;p28"/>
          <p:cNvPicPr preferRelativeResize="0"/>
          <p:nvPr/>
        </p:nvPicPr>
        <p:blipFill rotWithShape="1">
          <a:blip r:embed="rId3">
            <a:alphaModFix/>
          </a:blip>
          <a:srcRect/>
          <a:stretch/>
        </p:blipFill>
        <p:spPr>
          <a:xfrm>
            <a:off x="6999480" y="2298600"/>
            <a:ext cx="2105640" cy="374688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29"/>
          <p:cNvSpPr/>
          <p:nvPr/>
        </p:nvSpPr>
        <p:spPr>
          <a:xfrm>
            <a:off x="1130400" y="2397600"/>
            <a:ext cx="5497200" cy="296064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52" name="Google Shape;652;p29"/>
          <p:cNvSpPr/>
          <p:nvPr/>
        </p:nvSpPr>
        <p:spPr>
          <a:xfrm>
            <a:off x="5497920" y="3734640"/>
            <a:ext cx="3189960" cy="3189960"/>
          </a:xfrm>
          <a:prstGeom prst="ellipse">
            <a:avLst/>
          </a:prstGeom>
          <a:solidFill>
            <a:srgbClr val="FFFFFF"/>
          </a:solidFill>
          <a:ln w="9525" cap="flat" cmpd="sng">
            <a:solidFill>
              <a:schemeClr val="lt1"/>
            </a:solidFill>
            <a:prstDash val="solid"/>
            <a:round/>
            <a:headEnd type="none" w="sm" len="sm"/>
            <a:tailEnd type="none" w="sm" len="sm"/>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9"/>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ELEMENTOS DE MEDICIÓN </a:t>
            </a:r>
            <a:r>
              <a:rPr lang="es-CL" sz="2800" b="0" i="0" u="none" strike="noStrike" cap="none">
                <a:solidFill>
                  <a:srgbClr val="C73E32"/>
                </a:solidFill>
                <a:latin typeface="Calibri"/>
                <a:ea typeface="Calibri"/>
                <a:cs typeface="Calibri"/>
                <a:sym typeface="Calibri"/>
              </a:rPr>
              <a:t>- COMPARACIÓN DIRECTA</a:t>
            </a:r>
            <a:endParaRPr sz="2800" b="0" i="0" u="none" strike="noStrike" cap="none">
              <a:latin typeface="Arial"/>
              <a:ea typeface="Arial"/>
              <a:cs typeface="Arial"/>
              <a:sym typeface="Arial"/>
            </a:endParaRPr>
          </a:p>
        </p:txBody>
      </p:sp>
      <p:sp>
        <p:nvSpPr>
          <p:cNvPr id="654" name="Google Shape;654;p29"/>
          <p:cNvSpPr/>
          <p:nvPr/>
        </p:nvSpPr>
        <p:spPr>
          <a:xfrm>
            <a:off x="1349640" y="2659680"/>
            <a:ext cx="4867560"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dirty="0">
                <a:solidFill>
                  <a:srgbClr val="000000"/>
                </a:solidFill>
                <a:latin typeface="Calibri"/>
                <a:ea typeface="Calibri"/>
                <a:cs typeface="Calibri"/>
                <a:sym typeface="Calibri"/>
              </a:rPr>
              <a:t>En este método se comparan directamente los valores proporcionados por el equipo (instrumento de medición o medida materializada) bajo calibración, contra los valores proporcionados por un patrón. </a:t>
            </a:r>
            <a:endParaRPr sz="1600" b="0" i="0" u="none" strike="noStrike" cap="none" dirty="0">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dirty="0">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dirty="0">
                <a:solidFill>
                  <a:srgbClr val="000000"/>
                </a:solidFill>
                <a:latin typeface="Calibri"/>
                <a:ea typeface="Calibri"/>
                <a:cs typeface="Calibri"/>
                <a:sym typeface="Calibri"/>
              </a:rPr>
              <a:t>Ejemplos:</a:t>
            </a:r>
            <a:endParaRPr sz="1600" b="0" i="0" u="none" strike="noStrike" cap="none" dirty="0">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dirty="0">
                <a:solidFill>
                  <a:srgbClr val="000000"/>
                </a:solidFill>
                <a:latin typeface="Calibri"/>
                <a:ea typeface="Calibri"/>
                <a:cs typeface="Calibri"/>
                <a:sym typeface="Calibri"/>
              </a:rPr>
              <a:t>Calibración de una balanza digital con un marco de pesas patrón</a:t>
            </a:r>
            <a:endParaRPr sz="1600" b="0" i="0" u="none" strike="noStrike" cap="none" dirty="0">
              <a:latin typeface="Arial"/>
              <a:ea typeface="Arial"/>
              <a:cs typeface="Arial"/>
              <a:sym typeface="Arial"/>
            </a:endParaRPr>
          </a:p>
        </p:txBody>
      </p:sp>
      <p:pic>
        <p:nvPicPr>
          <p:cNvPr id="655" name="Google Shape;655;p29"/>
          <p:cNvPicPr preferRelativeResize="0"/>
          <p:nvPr/>
        </p:nvPicPr>
        <p:blipFill rotWithShape="1">
          <a:blip r:embed="rId3">
            <a:alphaModFix/>
          </a:blip>
          <a:srcRect/>
          <a:stretch/>
        </p:blipFill>
        <p:spPr>
          <a:xfrm>
            <a:off x="6227640" y="2172240"/>
            <a:ext cx="482760" cy="460440"/>
          </a:xfrm>
          <a:prstGeom prst="rect">
            <a:avLst/>
          </a:prstGeom>
          <a:noFill/>
          <a:ln>
            <a:noFill/>
          </a:ln>
        </p:spPr>
      </p:pic>
      <p:pic>
        <p:nvPicPr>
          <p:cNvPr id="656" name="Google Shape;656;p29" descr="balanza.png"/>
          <p:cNvPicPr preferRelativeResize="0"/>
          <p:nvPr/>
        </p:nvPicPr>
        <p:blipFill rotWithShape="1">
          <a:blip r:embed="rId4">
            <a:alphaModFix/>
          </a:blip>
          <a:srcRect/>
          <a:stretch/>
        </p:blipFill>
        <p:spPr>
          <a:xfrm>
            <a:off x="5772240" y="4008960"/>
            <a:ext cx="2641320" cy="26413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3"/>
          <p:cNvPicPr preferRelativeResize="0"/>
          <p:nvPr/>
        </p:nvPicPr>
        <p:blipFill rotWithShape="1">
          <a:blip r:embed="rId3">
            <a:alphaModFix/>
          </a:blip>
          <a:srcRect/>
          <a:stretch/>
        </p:blipFill>
        <p:spPr>
          <a:xfrm flipH="1">
            <a:off x="-2152800" y="-3035160"/>
            <a:ext cx="3222720" cy="3034800"/>
          </a:xfrm>
          <a:prstGeom prst="rect">
            <a:avLst/>
          </a:prstGeom>
          <a:noFill/>
          <a:ln>
            <a:noFill/>
          </a:ln>
        </p:spPr>
      </p:pic>
      <p:sp>
        <p:nvSpPr>
          <p:cNvPr id="373" name="Google Shape;373;p3"/>
          <p:cNvSpPr/>
          <p:nvPr/>
        </p:nvSpPr>
        <p:spPr>
          <a:xfrm>
            <a:off x="4046400" y="1521000"/>
            <a:ext cx="4206240" cy="509940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374" name="Google Shape;374;p3"/>
          <p:cNvPicPr preferRelativeResize="0"/>
          <p:nvPr/>
        </p:nvPicPr>
        <p:blipFill rotWithShape="1">
          <a:blip r:embed="rId4">
            <a:alphaModFix/>
          </a:blip>
          <a:srcRect/>
          <a:stretch/>
        </p:blipFill>
        <p:spPr>
          <a:xfrm>
            <a:off x="5769000" y="1110600"/>
            <a:ext cx="852840" cy="813240"/>
          </a:xfrm>
          <a:prstGeom prst="rect">
            <a:avLst/>
          </a:prstGeom>
          <a:noFill/>
          <a:ln>
            <a:noFill/>
          </a:ln>
        </p:spPr>
      </p:pic>
      <p:grpSp>
        <p:nvGrpSpPr>
          <p:cNvPr id="375" name="Google Shape;375;p3"/>
          <p:cNvGrpSpPr/>
          <p:nvPr/>
        </p:nvGrpSpPr>
        <p:grpSpPr>
          <a:xfrm>
            <a:off x="1423800" y="1110600"/>
            <a:ext cx="2461320" cy="4227120"/>
            <a:chOff x="1423800" y="1110600"/>
            <a:chExt cx="2461320" cy="4227120"/>
          </a:xfrm>
        </p:grpSpPr>
        <p:sp>
          <p:nvSpPr>
            <p:cNvPr id="376" name="Google Shape;376;p3"/>
            <p:cNvSpPr/>
            <p:nvPr/>
          </p:nvSpPr>
          <p:spPr>
            <a:xfrm>
              <a:off x="1459440" y="1521000"/>
              <a:ext cx="2425680" cy="381672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377" name="Google Shape;377;p3"/>
            <p:cNvPicPr preferRelativeResize="0"/>
            <p:nvPr/>
          </p:nvPicPr>
          <p:blipFill rotWithShape="1">
            <a:blip r:embed="rId5">
              <a:alphaModFix/>
            </a:blip>
            <a:srcRect/>
            <a:stretch/>
          </p:blipFill>
          <p:spPr>
            <a:xfrm>
              <a:off x="2297880" y="1110600"/>
              <a:ext cx="852840" cy="813240"/>
            </a:xfrm>
            <a:prstGeom prst="rect">
              <a:avLst/>
            </a:prstGeom>
            <a:noFill/>
            <a:ln>
              <a:noFill/>
            </a:ln>
          </p:spPr>
        </p:pic>
        <p:sp>
          <p:nvSpPr>
            <p:cNvPr id="378" name="Google Shape;378;p3"/>
            <p:cNvSpPr/>
            <p:nvPr/>
          </p:nvSpPr>
          <p:spPr>
            <a:xfrm>
              <a:off x="1423800" y="2099160"/>
              <a:ext cx="2460960" cy="38592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METODOLOGÍA SELECCIONADA</a:t>
              </a:r>
              <a:endParaRPr sz="1800" b="0" i="0" u="none" strike="noStrike" cap="none">
                <a:latin typeface="Arial"/>
                <a:ea typeface="Arial"/>
                <a:cs typeface="Arial"/>
                <a:sym typeface="Arial"/>
              </a:endParaRPr>
            </a:p>
          </p:txBody>
        </p:sp>
        <p:sp>
          <p:nvSpPr>
            <p:cNvPr id="379" name="Google Shape;379;p3"/>
            <p:cNvSpPr/>
            <p:nvPr/>
          </p:nvSpPr>
          <p:spPr>
            <a:xfrm>
              <a:off x="2251440" y="2816280"/>
              <a:ext cx="1416960" cy="52848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Ludificación</a:t>
              </a:r>
              <a:endParaRPr sz="1600" b="0" i="0" u="none" strike="noStrike" cap="none">
                <a:latin typeface="Arial"/>
                <a:ea typeface="Arial"/>
                <a:cs typeface="Arial"/>
                <a:sym typeface="Arial"/>
              </a:endParaRPr>
            </a:p>
          </p:txBody>
        </p:sp>
      </p:grpSp>
      <p:pic>
        <p:nvPicPr>
          <p:cNvPr id="380" name="Google Shape;380;p3"/>
          <p:cNvPicPr preferRelativeResize="0"/>
          <p:nvPr/>
        </p:nvPicPr>
        <p:blipFill rotWithShape="1">
          <a:blip r:embed="rId6">
            <a:alphaModFix/>
          </a:blip>
          <a:srcRect/>
          <a:stretch/>
        </p:blipFill>
        <p:spPr>
          <a:xfrm flipH="1">
            <a:off x="-72360" y="2816280"/>
            <a:ext cx="2866320" cy="3961440"/>
          </a:xfrm>
          <a:prstGeom prst="rect">
            <a:avLst/>
          </a:prstGeom>
          <a:noFill/>
          <a:ln>
            <a:noFill/>
          </a:ln>
        </p:spPr>
      </p:pic>
      <p:pic>
        <p:nvPicPr>
          <p:cNvPr id="381" name="Google Shape;381;p3"/>
          <p:cNvPicPr preferRelativeResize="0"/>
          <p:nvPr/>
        </p:nvPicPr>
        <p:blipFill rotWithShape="1">
          <a:blip r:embed="rId3">
            <a:alphaModFix/>
          </a:blip>
          <a:srcRect/>
          <a:stretch/>
        </p:blipFill>
        <p:spPr>
          <a:xfrm>
            <a:off x="6259680" y="2381400"/>
            <a:ext cx="3058920" cy="2823480"/>
          </a:xfrm>
          <a:prstGeom prst="rect">
            <a:avLst/>
          </a:prstGeom>
          <a:noFill/>
          <a:ln>
            <a:noFill/>
          </a:ln>
        </p:spPr>
      </p:pic>
      <p:sp>
        <p:nvSpPr>
          <p:cNvPr id="382" name="Google Shape;382;p3"/>
          <p:cNvSpPr/>
          <p:nvPr/>
        </p:nvSpPr>
        <p:spPr>
          <a:xfrm>
            <a:off x="4711320" y="2001960"/>
            <a:ext cx="2908800" cy="28188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APRENDIZAJE ESPERADO</a:t>
            </a:r>
            <a:endParaRPr sz="1800" b="0" i="0" u="none" strike="noStrike" cap="none">
              <a:latin typeface="Arial"/>
              <a:ea typeface="Arial"/>
              <a:cs typeface="Arial"/>
              <a:sym typeface="Arial"/>
            </a:endParaRPr>
          </a:p>
        </p:txBody>
      </p:sp>
      <p:sp>
        <p:nvSpPr>
          <p:cNvPr id="383" name="Google Shape;383;p3"/>
          <p:cNvSpPr/>
          <p:nvPr/>
        </p:nvSpPr>
        <p:spPr>
          <a:xfrm>
            <a:off x="4169160" y="2347560"/>
            <a:ext cx="3978360" cy="3970440"/>
          </a:xfrm>
          <a:prstGeom prst="rect">
            <a:avLst/>
          </a:prstGeom>
          <a:noFill/>
          <a:ln>
            <a:noFill/>
          </a:ln>
        </p:spPr>
        <p:txBody>
          <a:bodyPr spcFirstLastPara="1" wrap="square" lIns="90000" tIns="45000" rIns="90000" bIns="45000" anchor="t" anchorCtr="0">
            <a:spAutoFit/>
          </a:bodyPr>
          <a:lstStyle/>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Elabora planes de mantenimientos preventivos y correctivos para sistemas electrónicos, de acuerdo a normativas y especificaciones técnicas. </a:t>
            </a:r>
            <a:endParaRPr sz="15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Mantiene preventivamente sistemas con dispositivos y componentes electrónicos, de acuerdo a especificaciones técnicas y planes de mantenimiento. </a:t>
            </a:r>
            <a:endParaRPr sz="15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Realiza mantención correctiva a sistemas con dispositivos y componentes electrónicos y electroneumáticos, de acuerdo a especificaciones técnicas y planes de mantenimiento.</a:t>
            </a:r>
            <a:endParaRPr sz="15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Realiza la mantención de servomecanismos con control electrónico industrial, de acuerdo a especificaciones técnicas y plan de mantenimiento.</a:t>
            </a:r>
            <a:endParaRPr sz="1500" b="0" i="0" u="none" strike="noStrike" cap="none">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30"/>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ELEMENTOS DE MEDICIÓN </a:t>
            </a:r>
            <a:r>
              <a:rPr lang="es-CL" sz="2800" b="0" i="0" u="none" strike="noStrike" cap="none">
                <a:solidFill>
                  <a:srgbClr val="C73E32"/>
                </a:solidFill>
                <a:latin typeface="Calibri"/>
                <a:ea typeface="Calibri"/>
                <a:cs typeface="Calibri"/>
                <a:sym typeface="Calibri"/>
              </a:rPr>
              <a:t>- COMPARACIÓN DIRECTA</a:t>
            </a:r>
            <a:endParaRPr sz="2800" b="0" i="0" u="none" strike="noStrike" cap="none">
              <a:latin typeface="Arial"/>
              <a:ea typeface="Arial"/>
              <a:cs typeface="Arial"/>
              <a:sym typeface="Arial"/>
            </a:endParaRPr>
          </a:p>
        </p:txBody>
      </p:sp>
      <p:sp>
        <p:nvSpPr>
          <p:cNvPr id="662" name="Google Shape;662;p30"/>
          <p:cNvSpPr/>
          <p:nvPr/>
        </p:nvSpPr>
        <p:spPr>
          <a:xfrm>
            <a:off x="2526840" y="2707200"/>
            <a:ext cx="5711760" cy="212184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63" name="Google Shape;663;p30"/>
          <p:cNvSpPr/>
          <p:nvPr/>
        </p:nvSpPr>
        <p:spPr>
          <a:xfrm>
            <a:off x="2960280" y="2969640"/>
            <a:ext cx="486756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Los elementos de control en un servomecanismo están compuestos por los distintos dispositivos electrónicos que se vieron en capítulos anteriores y el tipo de mantenimiento o detección de falla aplica de la misma forma para estos tipos de dispositivos.</a:t>
            </a:r>
            <a:endParaRPr sz="1600" b="0" i="0" u="none" strike="noStrike" cap="none">
              <a:latin typeface="Arial"/>
              <a:ea typeface="Arial"/>
              <a:cs typeface="Arial"/>
              <a:sym typeface="Arial"/>
            </a:endParaRPr>
          </a:p>
        </p:txBody>
      </p:sp>
      <p:pic>
        <p:nvPicPr>
          <p:cNvPr id="664" name="Google Shape;664;p30"/>
          <p:cNvPicPr preferRelativeResize="0"/>
          <p:nvPr/>
        </p:nvPicPr>
        <p:blipFill rotWithShape="1">
          <a:blip r:embed="rId3">
            <a:alphaModFix/>
          </a:blip>
          <a:srcRect/>
          <a:stretch/>
        </p:blipFill>
        <p:spPr>
          <a:xfrm>
            <a:off x="7838280" y="2482200"/>
            <a:ext cx="482760" cy="46044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31"/>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ACTIVIDADES OPERATIVAS BÁSICAS DE MP</a:t>
            </a:r>
            <a:endParaRPr sz="2800" b="0" i="0" u="none" strike="noStrike" cap="none">
              <a:latin typeface="Arial"/>
              <a:ea typeface="Arial"/>
              <a:cs typeface="Arial"/>
              <a:sym typeface="Arial"/>
            </a:endParaRPr>
          </a:p>
        </p:txBody>
      </p:sp>
      <p:sp>
        <p:nvSpPr>
          <p:cNvPr id="670" name="Google Shape;670;p31"/>
          <p:cNvSpPr/>
          <p:nvPr/>
        </p:nvSpPr>
        <p:spPr>
          <a:xfrm>
            <a:off x="550080" y="2354400"/>
            <a:ext cx="5711760" cy="212184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71" name="Google Shape;671;p31"/>
          <p:cNvSpPr/>
          <p:nvPr/>
        </p:nvSpPr>
        <p:spPr>
          <a:xfrm>
            <a:off x="983880" y="2616840"/>
            <a:ext cx="486756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A continuación se describen algunas actividades básicas de mantenimiento de forma generalizada para servomecanismos u algún otro tipo de dispositivo similar.</a:t>
            </a:r>
            <a:endParaRPr sz="1600" b="0" i="0" u="none" strike="noStrike" cap="none">
              <a:latin typeface="Arial"/>
              <a:ea typeface="Arial"/>
              <a:cs typeface="Arial"/>
              <a:sym typeface="Arial"/>
            </a:endParaRPr>
          </a:p>
        </p:txBody>
      </p:sp>
      <p:pic>
        <p:nvPicPr>
          <p:cNvPr id="672" name="Google Shape;672;p31"/>
          <p:cNvPicPr preferRelativeResize="0"/>
          <p:nvPr/>
        </p:nvPicPr>
        <p:blipFill rotWithShape="1">
          <a:blip r:embed="rId3">
            <a:alphaModFix/>
          </a:blip>
          <a:srcRect/>
          <a:stretch/>
        </p:blipFill>
        <p:spPr>
          <a:xfrm>
            <a:off x="5861520" y="2129400"/>
            <a:ext cx="482760" cy="460440"/>
          </a:xfrm>
          <a:prstGeom prst="rect">
            <a:avLst/>
          </a:prstGeom>
          <a:noFill/>
          <a:ln>
            <a:noFill/>
          </a:ln>
        </p:spPr>
      </p:pic>
      <p:graphicFrame>
        <p:nvGraphicFramePr>
          <p:cNvPr id="673" name="Google Shape;673;p31"/>
          <p:cNvGraphicFramePr/>
          <p:nvPr/>
        </p:nvGraphicFramePr>
        <p:xfrm>
          <a:off x="2911680" y="3701520"/>
          <a:ext cx="6455175" cy="3084505"/>
        </p:xfrm>
        <a:graphic>
          <a:graphicData uri="http://schemas.openxmlformats.org/drawingml/2006/table">
            <a:tbl>
              <a:tblPr>
                <a:noFill/>
                <a:tableStyleId>{125298EF-973F-4F5D-ADE7-69978D8A3CD6}</a:tableStyleId>
              </a:tblPr>
              <a:tblGrid>
                <a:gridCol w="1743850">
                  <a:extLst>
                    <a:ext uri="{9D8B030D-6E8A-4147-A177-3AD203B41FA5}">
                      <a16:colId xmlns:a16="http://schemas.microsoft.com/office/drawing/2014/main" val="20000"/>
                    </a:ext>
                  </a:extLst>
                </a:gridCol>
                <a:gridCol w="4711325">
                  <a:extLst>
                    <a:ext uri="{9D8B030D-6E8A-4147-A177-3AD203B41FA5}">
                      <a16:colId xmlns:a16="http://schemas.microsoft.com/office/drawing/2014/main" val="20001"/>
                    </a:ext>
                  </a:extLst>
                </a:gridCol>
              </a:tblGrid>
              <a:tr h="189000">
                <a:tc>
                  <a:txBody>
                    <a:bodyPr/>
                    <a:lstStyle/>
                    <a:p>
                      <a:pPr marL="0" marR="0" lvl="0" indent="0" algn="ctr" rtl="0">
                        <a:lnSpc>
                          <a:spcPct val="100000"/>
                        </a:lnSpc>
                        <a:spcBef>
                          <a:spcPts val="0"/>
                        </a:spcBef>
                        <a:spcAft>
                          <a:spcPts val="0"/>
                        </a:spcAft>
                        <a:buNone/>
                      </a:pPr>
                      <a:r>
                        <a:rPr lang="es-CL" sz="1200" b="0" u="none" strike="noStrike" cap="none">
                          <a:solidFill>
                            <a:srgbClr val="006100"/>
                          </a:solidFill>
                          <a:latin typeface="Calibri"/>
                          <a:ea typeface="Calibri"/>
                          <a:cs typeface="Calibri"/>
                          <a:sym typeface="Calibri"/>
                        </a:rPr>
                        <a:t>Actividad </a:t>
                      </a:r>
                      <a:endParaRPr sz="1200" b="0" u="none" strike="noStrike" cap="none">
                        <a:latin typeface="Arial"/>
                        <a:ea typeface="Arial"/>
                        <a:cs typeface="Arial"/>
                        <a:sym typeface="Arial"/>
                      </a:endParaRPr>
                    </a:p>
                  </a:txBody>
                  <a:tcPr marL="6125" marR="61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lnSpc>
                          <a:spcPct val="100000"/>
                        </a:lnSpc>
                        <a:spcBef>
                          <a:spcPts val="0"/>
                        </a:spcBef>
                        <a:spcAft>
                          <a:spcPts val="0"/>
                        </a:spcAft>
                        <a:buNone/>
                      </a:pPr>
                      <a:r>
                        <a:rPr lang="es-CL" sz="1200" b="0" u="none" strike="noStrike" cap="none">
                          <a:solidFill>
                            <a:srgbClr val="006100"/>
                          </a:solidFill>
                          <a:latin typeface="Calibri"/>
                          <a:ea typeface="Calibri"/>
                          <a:cs typeface="Calibri"/>
                          <a:sym typeface="Calibri"/>
                        </a:rPr>
                        <a:t>Procedimiento</a:t>
                      </a:r>
                      <a:endParaRPr sz="1200" b="0" u="none" strike="noStrike" cap="none">
                        <a:latin typeface="Arial"/>
                        <a:ea typeface="Arial"/>
                        <a:cs typeface="Arial"/>
                        <a:sym typeface="Arial"/>
                      </a:endParaRPr>
                    </a:p>
                  </a:txBody>
                  <a:tcPr marL="6125" marR="61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extLst>
                  <a:ext uri="{0D108BD9-81ED-4DB2-BD59-A6C34878D82A}">
                    <a16:rowId xmlns:a16="http://schemas.microsoft.com/office/drawing/2014/main" val="10000"/>
                  </a:ext>
                </a:extLst>
              </a:tr>
              <a:tr h="702725">
                <a:tc>
                  <a:txBody>
                    <a:bodyPr/>
                    <a:lstStyle/>
                    <a:p>
                      <a:pPr marL="0" marR="0" lvl="0" indent="0" algn="ctr" rtl="0">
                        <a:lnSpc>
                          <a:spcPct val="100000"/>
                        </a:lnSpc>
                        <a:spcBef>
                          <a:spcPts val="0"/>
                        </a:spcBef>
                        <a:spcAft>
                          <a:spcPts val="0"/>
                        </a:spcAft>
                        <a:buNone/>
                      </a:pPr>
                      <a:r>
                        <a:rPr lang="es-CL" sz="1200" b="0" u="none" strike="noStrike" cap="none">
                          <a:solidFill>
                            <a:srgbClr val="000000"/>
                          </a:solidFill>
                          <a:latin typeface="Calibri"/>
                          <a:ea typeface="Calibri"/>
                          <a:cs typeface="Calibri"/>
                          <a:sym typeface="Calibri"/>
                        </a:rPr>
                        <a:t>Limpieza Integral Externa</a:t>
                      </a:r>
                      <a:endParaRPr sz="1200" b="0" u="none" strike="noStrike" cap="none">
                        <a:latin typeface="Arial"/>
                        <a:ea typeface="Arial"/>
                        <a:cs typeface="Arial"/>
                        <a:sym typeface="Arial"/>
                      </a:endParaRPr>
                    </a:p>
                  </a:txBody>
                  <a:tcPr marL="6125" marR="61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tc>
                  <a:txBody>
                    <a:bodyPr/>
                    <a:lstStyle/>
                    <a:p>
                      <a:pPr marL="0" marR="0" lvl="0" indent="0" algn="ctr" rtl="0">
                        <a:lnSpc>
                          <a:spcPct val="100000"/>
                        </a:lnSpc>
                        <a:spcBef>
                          <a:spcPts val="0"/>
                        </a:spcBef>
                        <a:spcAft>
                          <a:spcPts val="0"/>
                        </a:spcAft>
                        <a:buNone/>
                      </a:pPr>
                      <a:r>
                        <a:rPr lang="es-CL" sz="1200" b="0" u="none" strike="noStrike" cap="none">
                          <a:solidFill>
                            <a:srgbClr val="000000"/>
                          </a:solidFill>
                          <a:latin typeface="Calibri"/>
                          <a:ea typeface="Calibri"/>
                          <a:cs typeface="Calibri"/>
                          <a:sym typeface="Calibri"/>
                        </a:rPr>
                        <a:t>Se utiliza limpiador de superficies líquido, lija, limpiador de superficies en pasta, etc. Incluye la limpieza de residuos potencialmente infecciosos utilizando sustancias desinfectantes</a:t>
                      </a:r>
                      <a:endParaRPr sz="1200" b="0" u="none" strike="noStrike" cap="none">
                        <a:latin typeface="Arial"/>
                        <a:ea typeface="Arial"/>
                        <a:cs typeface="Arial"/>
                        <a:sym typeface="Arial"/>
                      </a:endParaRPr>
                    </a:p>
                  </a:txBody>
                  <a:tcPr marL="6125" marR="61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extLst>
                  <a:ext uri="{0D108BD9-81ED-4DB2-BD59-A6C34878D82A}">
                    <a16:rowId xmlns:a16="http://schemas.microsoft.com/office/drawing/2014/main" val="10001"/>
                  </a:ext>
                </a:extLst>
              </a:tr>
              <a:tr h="702725">
                <a:tc>
                  <a:txBody>
                    <a:bodyPr/>
                    <a:lstStyle/>
                    <a:p>
                      <a:pPr marL="0" marR="0" lvl="0" indent="0" algn="ctr" rtl="0">
                        <a:lnSpc>
                          <a:spcPct val="100000"/>
                        </a:lnSpc>
                        <a:spcBef>
                          <a:spcPts val="0"/>
                        </a:spcBef>
                        <a:spcAft>
                          <a:spcPts val="0"/>
                        </a:spcAft>
                        <a:buNone/>
                      </a:pPr>
                      <a:r>
                        <a:rPr lang="es-CL" sz="1200" b="0" u="none" strike="noStrike" cap="none">
                          <a:solidFill>
                            <a:srgbClr val="000000"/>
                          </a:solidFill>
                          <a:latin typeface="Calibri"/>
                          <a:ea typeface="Calibri"/>
                          <a:cs typeface="Calibri"/>
                          <a:sym typeface="Calibri"/>
                        </a:rPr>
                        <a:t>Inspección externa del</a:t>
                      </a:r>
                      <a:br>
                        <a:rPr lang="es-CL" sz="1800" u="none" strike="noStrike" cap="none"/>
                      </a:br>
                      <a:r>
                        <a:rPr lang="es-CL" sz="1200" b="0" u="none" strike="noStrike" cap="none">
                          <a:solidFill>
                            <a:srgbClr val="000000"/>
                          </a:solidFill>
                          <a:latin typeface="Calibri"/>
                          <a:ea typeface="Calibri"/>
                          <a:cs typeface="Calibri"/>
                          <a:sym typeface="Calibri"/>
                        </a:rPr>
                        <a:t>equipo: </a:t>
                      </a:r>
                      <a:endParaRPr sz="1200" b="0" u="none" strike="noStrike" cap="none">
                        <a:latin typeface="Arial"/>
                        <a:ea typeface="Arial"/>
                        <a:cs typeface="Arial"/>
                        <a:sym typeface="Arial"/>
                      </a:endParaRPr>
                    </a:p>
                  </a:txBody>
                  <a:tcPr marL="6125" marR="61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None/>
                      </a:pPr>
                      <a:r>
                        <a:rPr lang="es-CL" sz="1200" b="0" u="none" strike="noStrike" cap="none">
                          <a:solidFill>
                            <a:srgbClr val="000000"/>
                          </a:solidFill>
                          <a:latin typeface="Calibri"/>
                          <a:ea typeface="Calibri"/>
                          <a:cs typeface="Calibri"/>
                          <a:sym typeface="Calibri"/>
                        </a:rPr>
                        <a:t>Revisión de componentes mecánicos para determinar falta de lubricación, desgaste de piezas, sobrecalentamiento, roturas, etc. Y revisión de estado de los componentes eléctricos.</a:t>
                      </a:r>
                      <a:endParaRPr sz="1200" b="0" u="none" strike="noStrike" cap="none">
                        <a:latin typeface="Arial"/>
                        <a:ea typeface="Arial"/>
                        <a:cs typeface="Arial"/>
                        <a:sym typeface="Arial"/>
                      </a:endParaRPr>
                    </a:p>
                  </a:txBody>
                  <a:tcPr marL="6125" marR="61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extLst>
                  <a:ext uri="{0D108BD9-81ED-4DB2-BD59-A6C34878D82A}">
                    <a16:rowId xmlns:a16="http://schemas.microsoft.com/office/drawing/2014/main" val="10002"/>
                  </a:ext>
                </a:extLst>
              </a:tr>
              <a:tr h="702725">
                <a:tc>
                  <a:txBody>
                    <a:bodyPr/>
                    <a:lstStyle/>
                    <a:p>
                      <a:pPr marL="0" marR="0" lvl="0" indent="0" algn="ctr" rtl="0">
                        <a:lnSpc>
                          <a:spcPct val="100000"/>
                        </a:lnSpc>
                        <a:spcBef>
                          <a:spcPts val="0"/>
                        </a:spcBef>
                        <a:spcAft>
                          <a:spcPts val="0"/>
                        </a:spcAft>
                        <a:buNone/>
                      </a:pPr>
                      <a:r>
                        <a:rPr lang="es-CL" sz="1200" b="0" u="none" strike="noStrike" cap="none">
                          <a:solidFill>
                            <a:srgbClr val="000000"/>
                          </a:solidFill>
                          <a:latin typeface="Calibri"/>
                          <a:ea typeface="Calibri"/>
                          <a:cs typeface="Calibri"/>
                          <a:sym typeface="Calibri"/>
                        </a:rPr>
                        <a:t>Limpieza integral interna: </a:t>
                      </a:r>
                      <a:endParaRPr sz="1200" b="0" u="none" strike="noStrike" cap="none">
                        <a:latin typeface="Arial"/>
                        <a:ea typeface="Arial"/>
                        <a:cs typeface="Arial"/>
                        <a:sym typeface="Arial"/>
                      </a:endParaRPr>
                    </a:p>
                  </a:txBody>
                  <a:tcPr marL="6125" marR="61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tc>
                  <a:txBody>
                    <a:bodyPr/>
                    <a:lstStyle/>
                    <a:p>
                      <a:pPr marL="0" marR="0" lvl="0" indent="0" algn="ctr" rtl="0">
                        <a:lnSpc>
                          <a:spcPct val="100000"/>
                        </a:lnSpc>
                        <a:spcBef>
                          <a:spcPts val="0"/>
                        </a:spcBef>
                        <a:spcAft>
                          <a:spcPts val="0"/>
                        </a:spcAft>
                        <a:buNone/>
                      </a:pPr>
                      <a:r>
                        <a:rPr lang="es-CL" sz="1200" b="0" u="none" strike="noStrike" cap="none">
                          <a:solidFill>
                            <a:srgbClr val="000000"/>
                          </a:solidFill>
                          <a:latin typeface="Calibri"/>
                          <a:ea typeface="Calibri"/>
                          <a:cs typeface="Calibri"/>
                          <a:sym typeface="Calibri"/>
                        </a:rPr>
                        <a:t>Se utiliza limpiador de superficies líquido, lija, limpiador de superficies en pasta, etc. Incluye la limpieza de residuos potencialmente infecciosos utilizando sustancias desinfectantes. </a:t>
                      </a:r>
                      <a:endParaRPr sz="1200" b="0" u="none" strike="noStrike" cap="none">
                        <a:latin typeface="Arial"/>
                        <a:ea typeface="Arial"/>
                        <a:cs typeface="Arial"/>
                        <a:sym typeface="Arial"/>
                      </a:endParaRPr>
                    </a:p>
                  </a:txBody>
                  <a:tcPr marL="6125" marR="61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extLst>
                  <a:ext uri="{0D108BD9-81ED-4DB2-BD59-A6C34878D82A}">
                    <a16:rowId xmlns:a16="http://schemas.microsoft.com/office/drawing/2014/main" val="10003"/>
                  </a:ext>
                </a:extLst>
              </a:tr>
              <a:tr h="702000">
                <a:tc>
                  <a:txBody>
                    <a:bodyPr/>
                    <a:lstStyle/>
                    <a:p>
                      <a:pPr marL="0" marR="0" lvl="0" indent="0" algn="ctr" rtl="0">
                        <a:lnSpc>
                          <a:spcPct val="100000"/>
                        </a:lnSpc>
                        <a:spcBef>
                          <a:spcPts val="0"/>
                        </a:spcBef>
                        <a:spcAft>
                          <a:spcPts val="0"/>
                        </a:spcAft>
                        <a:buNone/>
                      </a:pPr>
                      <a:r>
                        <a:rPr lang="es-CL" sz="1200" b="0" u="none" strike="noStrike" cap="none">
                          <a:solidFill>
                            <a:srgbClr val="000000"/>
                          </a:solidFill>
                          <a:latin typeface="Calibri"/>
                          <a:ea typeface="Calibri"/>
                          <a:cs typeface="Calibri"/>
                          <a:sym typeface="Calibri"/>
                        </a:rPr>
                        <a:t>Inspección interna:</a:t>
                      </a:r>
                      <a:endParaRPr sz="1200" b="0" u="none" strike="noStrike" cap="none">
                        <a:latin typeface="Arial"/>
                        <a:ea typeface="Arial"/>
                        <a:cs typeface="Arial"/>
                        <a:sym typeface="Arial"/>
                      </a:endParaRPr>
                    </a:p>
                  </a:txBody>
                  <a:tcPr marL="6125" marR="61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None/>
                      </a:pPr>
                      <a:r>
                        <a:rPr lang="es-CL" sz="1200" b="0" u="none" strike="noStrike" cap="none">
                          <a:solidFill>
                            <a:srgbClr val="000000"/>
                          </a:solidFill>
                          <a:latin typeface="Calibri"/>
                          <a:ea typeface="Calibri"/>
                          <a:cs typeface="Calibri"/>
                          <a:sym typeface="Calibri"/>
                        </a:rPr>
                        <a:t>Revisión general interna del equipo y sus componentes mecánicos y eléctricos, lo que incluye los sistemas neumáticos e hidráulicos, de aislamiento, cables internos, conectores, etc. </a:t>
                      </a:r>
                      <a:endParaRPr sz="1200" b="0" u="none" strike="noStrike" cap="none">
                        <a:latin typeface="Arial"/>
                        <a:ea typeface="Arial"/>
                        <a:cs typeface="Arial"/>
                        <a:sym typeface="Arial"/>
                      </a:endParaRPr>
                    </a:p>
                  </a:txBody>
                  <a:tcPr marL="6125" marR="61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32"/>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ACTIVIDADES OPERATIVAS BÁSICAS DE MP</a:t>
            </a:r>
            <a:endParaRPr sz="2800" b="0" i="0" u="none" strike="noStrike" cap="none">
              <a:latin typeface="Arial"/>
              <a:ea typeface="Arial"/>
              <a:cs typeface="Arial"/>
              <a:sym typeface="Arial"/>
            </a:endParaRPr>
          </a:p>
        </p:txBody>
      </p:sp>
      <p:graphicFrame>
        <p:nvGraphicFramePr>
          <p:cNvPr id="679" name="Google Shape;679;p32"/>
          <p:cNvGraphicFramePr/>
          <p:nvPr/>
        </p:nvGraphicFramePr>
        <p:xfrm>
          <a:off x="1604520" y="2522160"/>
          <a:ext cx="6510975" cy="3993950"/>
        </p:xfrm>
        <a:graphic>
          <a:graphicData uri="http://schemas.openxmlformats.org/drawingml/2006/table">
            <a:tbl>
              <a:tblPr>
                <a:noFill/>
                <a:tableStyleId>{125298EF-973F-4F5D-ADE7-69978D8A3CD6}</a:tableStyleId>
              </a:tblPr>
              <a:tblGrid>
                <a:gridCol w="1797850">
                  <a:extLst>
                    <a:ext uri="{9D8B030D-6E8A-4147-A177-3AD203B41FA5}">
                      <a16:colId xmlns:a16="http://schemas.microsoft.com/office/drawing/2014/main" val="20000"/>
                    </a:ext>
                  </a:extLst>
                </a:gridCol>
                <a:gridCol w="4713125">
                  <a:extLst>
                    <a:ext uri="{9D8B030D-6E8A-4147-A177-3AD203B41FA5}">
                      <a16:colId xmlns:a16="http://schemas.microsoft.com/office/drawing/2014/main" val="20001"/>
                    </a:ext>
                  </a:extLst>
                </a:gridCol>
              </a:tblGrid>
              <a:tr h="222125">
                <a:tc>
                  <a:txBody>
                    <a:bodyPr/>
                    <a:lstStyle/>
                    <a:p>
                      <a:pPr marL="0" marR="0" lvl="0" indent="0" algn="ctr" rtl="0">
                        <a:lnSpc>
                          <a:spcPct val="100000"/>
                        </a:lnSpc>
                        <a:spcBef>
                          <a:spcPts val="0"/>
                        </a:spcBef>
                        <a:spcAft>
                          <a:spcPts val="0"/>
                        </a:spcAft>
                        <a:buNone/>
                      </a:pPr>
                      <a:r>
                        <a:rPr lang="es-CL" sz="1400" b="0" u="none" strike="noStrike" cap="none">
                          <a:solidFill>
                            <a:srgbClr val="006100"/>
                          </a:solidFill>
                          <a:latin typeface="Calibri"/>
                          <a:ea typeface="Calibri"/>
                          <a:cs typeface="Calibri"/>
                          <a:sym typeface="Calibri"/>
                        </a:rPr>
                        <a:t>Actividad </a:t>
                      </a:r>
                      <a:endParaRPr sz="1400" b="0" u="none" strike="noStrike" cap="none">
                        <a:latin typeface="Arial"/>
                        <a:ea typeface="Arial"/>
                        <a:cs typeface="Arial"/>
                        <a:sym typeface="Arial"/>
                      </a:endParaRPr>
                    </a:p>
                  </a:txBody>
                  <a:tcPr marL="6125" marR="61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lnSpc>
                          <a:spcPct val="100000"/>
                        </a:lnSpc>
                        <a:spcBef>
                          <a:spcPts val="0"/>
                        </a:spcBef>
                        <a:spcAft>
                          <a:spcPts val="0"/>
                        </a:spcAft>
                        <a:buNone/>
                      </a:pPr>
                      <a:r>
                        <a:rPr lang="es-CL" sz="1400" b="0" u="none" strike="noStrike" cap="none">
                          <a:solidFill>
                            <a:srgbClr val="006100"/>
                          </a:solidFill>
                          <a:latin typeface="Calibri"/>
                          <a:ea typeface="Calibri"/>
                          <a:cs typeface="Calibri"/>
                          <a:sym typeface="Calibri"/>
                        </a:rPr>
                        <a:t>Procedimiento</a:t>
                      </a:r>
                      <a:endParaRPr sz="1400" b="0" u="none" strike="noStrike" cap="none">
                        <a:latin typeface="Arial"/>
                        <a:ea typeface="Arial"/>
                        <a:cs typeface="Arial"/>
                        <a:sym typeface="Arial"/>
                      </a:endParaRPr>
                    </a:p>
                  </a:txBody>
                  <a:tcPr marL="6125" marR="61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extLst>
                  <a:ext uri="{0D108BD9-81ED-4DB2-BD59-A6C34878D82A}">
                    <a16:rowId xmlns:a16="http://schemas.microsoft.com/office/drawing/2014/main" val="10000"/>
                  </a:ext>
                </a:extLst>
              </a:tr>
              <a:tr h="914750">
                <a:tc>
                  <a:txBody>
                    <a:bodyPr/>
                    <a:lstStyle/>
                    <a:p>
                      <a:pPr marL="0" marR="0" lvl="0" indent="0" algn="ctr"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Lubricación y engrase:</a:t>
                      </a:r>
                      <a:endParaRPr sz="1400" b="0" u="none" strike="noStrike" cap="none">
                        <a:latin typeface="Arial"/>
                        <a:ea typeface="Arial"/>
                        <a:cs typeface="Arial"/>
                        <a:sym typeface="Arial"/>
                      </a:endParaRPr>
                    </a:p>
                  </a:txBody>
                  <a:tcPr marL="6125" marR="61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tc>
                  <a:txBody>
                    <a:bodyPr/>
                    <a:lstStyle/>
                    <a:p>
                      <a:pPr marL="0" marR="0" lvl="0" indent="0" algn="ctr"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Ya sea directa o a través de un depósito, se realiza lubricación de motores, bisagras, baleros y cualquier otro dispositivo que lo necesite.</a:t>
                      </a:r>
                      <a:endParaRPr sz="1400" b="0" u="none" strike="noStrike" cap="none">
                        <a:latin typeface="Arial"/>
                        <a:ea typeface="Arial"/>
                        <a:cs typeface="Arial"/>
                        <a:sym typeface="Arial"/>
                      </a:endParaRPr>
                    </a:p>
                  </a:txBody>
                  <a:tcPr marL="6125" marR="61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extLst>
                  <a:ext uri="{0D108BD9-81ED-4DB2-BD59-A6C34878D82A}">
                    <a16:rowId xmlns:a16="http://schemas.microsoft.com/office/drawing/2014/main" val="10001"/>
                  </a:ext>
                </a:extLst>
              </a:tr>
              <a:tr h="914750">
                <a:tc>
                  <a:txBody>
                    <a:bodyPr/>
                    <a:lstStyle/>
                    <a:p>
                      <a:pPr marL="0" marR="0" lvl="0" indent="0" algn="ctr"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Reemplazo:</a:t>
                      </a:r>
                      <a:endParaRPr sz="1400" b="0" u="none" strike="noStrike" cap="none">
                        <a:latin typeface="Arial"/>
                        <a:ea typeface="Arial"/>
                        <a:cs typeface="Arial"/>
                        <a:sym typeface="Arial"/>
                      </a:endParaRPr>
                    </a:p>
                  </a:txBody>
                  <a:tcPr marL="6125" marR="61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Cambio de piezas desgastadas o que no se encuentran en óptimo estado.</a:t>
                      </a:r>
                      <a:endParaRPr sz="1400" b="0" u="none" strike="noStrike" cap="none">
                        <a:latin typeface="Arial"/>
                        <a:ea typeface="Arial"/>
                        <a:cs typeface="Arial"/>
                        <a:sym typeface="Arial"/>
                      </a:endParaRPr>
                    </a:p>
                  </a:txBody>
                  <a:tcPr marL="6125" marR="61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extLst>
                  <a:ext uri="{0D108BD9-81ED-4DB2-BD59-A6C34878D82A}">
                    <a16:rowId xmlns:a16="http://schemas.microsoft.com/office/drawing/2014/main" val="10002"/>
                  </a:ext>
                </a:extLst>
              </a:tr>
              <a:tr h="914750">
                <a:tc>
                  <a:txBody>
                    <a:bodyPr/>
                    <a:lstStyle/>
                    <a:p>
                      <a:pPr marL="0" marR="0" lvl="0" indent="0" algn="ctr"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Ajuste y calibración:</a:t>
                      </a:r>
                      <a:endParaRPr sz="1400" b="0" u="none" strike="noStrike" cap="none">
                        <a:latin typeface="Arial"/>
                        <a:ea typeface="Arial"/>
                        <a:cs typeface="Arial"/>
                        <a:sym typeface="Arial"/>
                      </a:endParaRPr>
                    </a:p>
                  </a:txBody>
                  <a:tcPr marL="6125" marR="61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tc>
                  <a:txBody>
                    <a:bodyPr/>
                    <a:lstStyle/>
                    <a:p>
                      <a:pPr marL="0" marR="0" lvl="0" indent="0" algn="ctr"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Operaciones que reestablece los valores de las cantidades indicadas por un instrumento o sistema de medida en un equipo y la referencia de los valores estándar. La calibración puede ser mecánica, eléctrica o electrónica. </a:t>
                      </a:r>
                      <a:endParaRPr sz="1400" b="0" u="none" strike="noStrike" cap="none">
                        <a:latin typeface="Arial"/>
                        <a:ea typeface="Arial"/>
                        <a:cs typeface="Arial"/>
                        <a:sym typeface="Arial"/>
                      </a:endParaRPr>
                    </a:p>
                  </a:txBody>
                  <a:tcPr marL="6125" marR="61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extLst>
                  <a:ext uri="{0D108BD9-81ED-4DB2-BD59-A6C34878D82A}">
                    <a16:rowId xmlns:a16="http://schemas.microsoft.com/office/drawing/2014/main" val="10003"/>
                  </a:ext>
                </a:extLst>
              </a:tr>
              <a:tr h="914750">
                <a:tc>
                  <a:txBody>
                    <a:bodyPr/>
                    <a:lstStyle/>
                    <a:p>
                      <a:pPr marL="0" marR="0" lvl="0" indent="0" algn="ctr"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Revisión de seguridad eléctrica:</a:t>
                      </a:r>
                      <a:endParaRPr sz="1400" b="0" u="none" strike="noStrike" cap="none">
                        <a:latin typeface="Arial"/>
                        <a:ea typeface="Arial"/>
                        <a:cs typeface="Arial"/>
                        <a:sym typeface="Arial"/>
                      </a:endParaRPr>
                    </a:p>
                  </a:txBody>
                  <a:tcPr marL="6125" marR="61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Inspección periódica de los niveles de aislamiento, temperatura (bobinas y soportes), desgastes, lubricación, en torno al sistema eléctrico del equipo. </a:t>
                      </a:r>
                      <a:endParaRPr sz="1400" b="0" u="none" strike="noStrike" cap="none">
                        <a:latin typeface="Arial"/>
                        <a:ea typeface="Arial"/>
                        <a:cs typeface="Arial"/>
                        <a:sym typeface="Arial"/>
                      </a:endParaRPr>
                    </a:p>
                  </a:txBody>
                  <a:tcPr marL="6125" marR="61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4" name="Google Shape;684;p33"/>
          <p:cNvPicPr preferRelativeResize="0"/>
          <p:nvPr/>
        </p:nvPicPr>
        <p:blipFill rotWithShape="1">
          <a:blip r:embed="rId3">
            <a:alphaModFix/>
          </a:blip>
          <a:srcRect/>
          <a:stretch/>
        </p:blipFill>
        <p:spPr>
          <a:xfrm flipH="1">
            <a:off x="521640" y="2143440"/>
            <a:ext cx="4699440" cy="4452480"/>
          </a:xfrm>
          <a:prstGeom prst="rect">
            <a:avLst/>
          </a:prstGeom>
          <a:noFill/>
          <a:ln>
            <a:noFill/>
          </a:ln>
        </p:spPr>
      </p:pic>
      <p:grpSp>
        <p:nvGrpSpPr>
          <p:cNvPr id="685" name="Google Shape;685;p33"/>
          <p:cNvGrpSpPr/>
          <p:nvPr/>
        </p:nvGrpSpPr>
        <p:grpSpPr>
          <a:xfrm>
            <a:off x="3758311" y="1533600"/>
            <a:ext cx="5075729" cy="2359800"/>
            <a:chOff x="3758311" y="1533600"/>
            <a:chExt cx="5075729" cy="2359800"/>
          </a:xfrm>
        </p:grpSpPr>
        <p:grpSp>
          <p:nvGrpSpPr>
            <p:cNvPr id="686" name="Google Shape;686;p33"/>
            <p:cNvGrpSpPr/>
            <p:nvPr/>
          </p:nvGrpSpPr>
          <p:grpSpPr>
            <a:xfrm>
              <a:off x="3758311" y="1533600"/>
              <a:ext cx="5075729" cy="2359800"/>
              <a:chOff x="3758311" y="1533600"/>
              <a:chExt cx="5075729" cy="2359800"/>
            </a:xfrm>
          </p:grpSpPr>
          <p:sp>
            <p:nvSpPr>
              <p:cNvPr id="687" name="Google Shape;687;p33"/>
              <p:cNvSpPr/>
              <p:nvPr/>
            </p:nvSpPr>
            <p:spPr>
              <a:xfrm flipH="1">
                <a:off x="4469040" y="1533600"/>
                <a:ext cx="4365000" cy="2359800"/>
              </a:xfrm>
              <a:prstGeom prst="roundRect">
                <a:avLst>
                  <a:gd name="adj" fmla="val 1015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88" name="Google Shape;688;p33"/>
              <p:cNvSpPr/>
              <p:nvPr/>
            </p:nvSpPr>
            <p:spPr>
              <a:xfrm rot="-6773400" flipH="1">
                <a:off x="4019400" y="2399760"/>
                <a:ext cx="333000" cy="78768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9" name="Google Shape;689;p33"/>
            <p:cNvSpPr/>
            <p:nvPr/>
          </p:nvSpPr>
          <p:spPr>
            <a:xfrm>
              <a:off x="4831920" y="1868400"/>
              <a:ext cx="3809160" cy="154044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Antes de realizar la actividad práctica te invitamos a que revises la cápsula animada:</a:t>
              </a: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2100" b="1" i="0" u="none" strike="noStrike" cap="none">
                  <a:solidFill>
                    <a:srgbClr val="C73E32"/>
                  </a:solidFill>
                  <a:latin typeface="Calibri"/>
                  <a:ea typeface="Calibri"/>
                  <a:cs typeface="Calibri"/>
                  <a:sym typeface="Calibri"/>
                </a:rPr>
                <a:t>“Uso de multitester o multímetro”</a:t>
              </a:r>
              <a:endParaRPr sz="2100" b="0" i="0" u="none" strike="noStrike" cap="none">
                <a:latin typeface="Arial"/>
                <a:ea typeface="Arial"/>
                <a:cs typeface="Arial"/>
                <a:sym typeface="Arial"/>
              </a:endParaRPr>
            </a:p>
          </p:txBody>
        </p:sp>
      </p:grpSp>
      <p:sp>
        <p:nvSpPr>
          <p:cNvPr id="690" name="Google Shape;690;p33"/>
          <p:cNvSpPr/>
          <p:nvPr/>
        </p:nvSpPr>
        <p:spPr>
          <a:xfrm>
            <a:off x="375840" y="1373760"/>
            <a:ext cx="35269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COMPLEMENTARIO</a:t>
            </a:r>
            <a:endParaRPr sz="2800" b="0" i="0" u="none" strike="noStrike" cap="none">
              <a:latin typeface="Arial"/>
              <a:ea typeface="Arial"/>
              <a:cs typeface="Arial"/>
              <a:sym typeface="Arial"/>
            </a:endParaRPr>
          </a:p>
        </p:txBody>
      </p:sp>
      <p:sp>
        <p:nvSpPr>
          <p:cNvPr id="691" name="Google Shape;691;p33"/>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MATERIAL</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34"/>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¿CUÁNTO APRENDIMOS?</a:t>
            </a:r>
            <a:endParaRPr sz="2800" b="0" i="0" u="none" strike="noStrike" cap="none">
              <a:latin typeface="Arial"/>
              <a:ea typeface="Arial"/>
              <a:cs typeface="Arial"/>
              <a:sym typeface="Arial"/>
            </a:endParaRPr>
          </a:p>
        </p:txBody>
      </p:sp>
      <p:grpSp>
        <p:nvGrpSpPr>
          <p:cNvPr id="697" name="Google Shape;697;p34"/>
          <p:cNvGrpSpPr/>
          <p:nvPr/>
        </p:nvGrpSpPr>
        <p:grpSpPr>
          <a:xfrm>
            <a:off x="2035440" y="2912040"/>
            <a:ext cx="6999480" cy="2696040"/>
            <a:chOff x="2035440" y="2912040"/>
            <a:chExt cx="6999480" cy="2696040"/>
          </a:xfrm>
        </p:grpSpPr>
        <p:sp>
          <p:nvSpPr>
            <p:cNvPr id="698" name="Google Shape;698;p34"/>
            <p:cNvSpPr/>
            <p:nvPr/>
          </p:nvSpPr>
          <p:spPr>
            <a:xfrm>
              <a:off x="2035440" y="2912040"/>
              <a:ext cx="6999480" cy="269604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99" name="Google Shape;699;p34"/>
            <p:cNvSpPr/>
            <p:nvPr/>
          </p:nvSpPr>
          <p:spPr>
            <a:xfrm>
              <a:off x="3510000" y="3843360"/>
              <a:ext cx="4994280" cy="774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CL" sz="2000" b="0" i="0" u="none" strike="noStrike" cap="none">
                  <a:solidFill>
                    <a:srgbClr val="29754D"/>
                  </a:solidFill>
                  <a:latin typeface="Calibri"/>
                  <a:ea typeface="Calibri"/>
                  <a:cs typeface="Calibri"/>
                  <a:sym typeface="Calibri"/>
                </a:rPr>
                <a:t>MANTENCIÓN DE SERVOMECANISMOS CON CONTROL ELÉCTRICO INDUSTRIAL</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¡Ahora realizaremos una actividad que resume todo lo que hemos visto! </a:t>
              </a:r>
              <a:r>
                <a:rPr lang="es-CL" sz="1600" b="1" i="0" u="none" strike="noStrike" cap="none">
                  <a:solidFill>
                    <a:srgbClr val="29754D"/>
                  </a:solidFill>
                  <a:latin typeface="Calibri"/>
                  <a:ea typeface="Calibri"/>
                  <a:cs typeface="Calibri"/>
                  <a:sym typeface="Calibri"/>
                </a:rPr>
                <a:t>¡Atentos!</a:t>
              </a:r>
              <a:endParaRPr sz="1600" b="0" i="0" u="none" strike="noStrike" cap="none">
                <a:latin typeface="Arial"/>
                <a:ea typeface="Arial"/>
                <a:cs typeface="Arial"/>
                <a:sym typeface="Arial"/>
              </a:endParaRPr>
            </a:p>
          </p:txBody>
        </p:sp>
      </p:grpSp>
      <p:sp>
        <p:nvSpPr>
          <p:cNvPr id="700" name="Google Shape;700;p34"/>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REVISEMOS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701" name="Google Shape;701;p34"/>
          <p:cNvSpPr/>
          <p:nvPr/>
        </p:nvSpPr>
        <p:spPr>
          <a:xfrm>
            <a:off x="4125240" y="1184040"/>
            <a:ext cx="466200" cy="52056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7</a:t>
            </a:r>
            <a:endParaRPr sz="5000" b="0" i="0" u="none" strike="noStrike" cap="none">
              <a:latin typeface="Arial"/>
              <a:ea typeface="Arial"/>
              <a:cs typeface="Arial"/>
              <a:sym typeface="Arial"/>
            </a:endParaRPr>
          </a:p>
        </p:txBody>
      </p:sp>
      <p:pic>
        <p:nvPicPr>
          <p:cNvPr id="702" name="Google Shape;702;p34"/>
          <p:cNvPicPr preferRelativeResize="0"/>
          <p:nvPr/>
        </p:nvPicPr>
        <p:blipFill rotWithShape="1">
          <a:blip r:embed="rId3">
            <a:alphaModFix/>
          </a:blip>
          <a:srcRect/>
          <a:stretch/>
        </p:blipFill>
        <p:spPr>
          <a:xfrm>
            <a:off x="5474520" y="5389200"/>
            <a:ext cx="1651680" cy="884160"/>
          </a:xfrm>
          <a:prstGeom prst="rect">
            <a:avLst/>
          </a:prstGeom>
          <a:noFill/>
          <a:ln>
            <a:noFill/>
          </a:ln>
        </p:spPr>
      </p:pic>
      <p:pic>
        <p:nvPicPr>
          <p:cNvPr id="703" name="Google Shape;703;p34"/>
          <p:cNvPicPr preferRelativeResize="0"/>
          <p:nvPr/>
        </p:nvPicPr>
        <p:blipFill rotWithShape="1">
          <a:blip r:embed="rId4">
            <a:alphaModFix/>
          </a:blip>
          <a:srcRect/>
          <a:stretch/>
        </p:blipFill>
        <p:spPr>
          <a:xfrm>
            <a:off x="-18000" y="2473200"/>
            <a:ext cx="3856320" cy="3653640"/>
          </a:xfrm>
          <a:prstGeom prst="rect">
            <a:avLst/>
          </a:prstGeom>
          <a:noFill/>
          <a:ln>
            <a:noFill/>
          </a:ln>
        </p:spPr>
      </p:pic>
      <p:pic>
        <p:nvPicPr>
          <p:cNvPr id="704" name="Google Shape;704;p34"/>
          <p:cNvPicPr preferRelativeResize="0"/>
          <p:nvPr/>
        </p:nvPicPr>
        <p:blipFill rotWithShape="1">
          <a:blip r:embed="rId5">
            <a:alphaModFix/>
          </a:blip>
          <a:srcRect/>
          <a:stretch/>
        </p:blipFill>
        <p:spPr>
          <a:xfrm>
            <a:off x="7126200" y="5056200"/>
            <a:ext cx="1806480" cy="134784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grpSp>
        <p:nvGrpSpPr>
          <p:cNvPr id="709" name="Google Shape;709;p35"/>
          <p:cNvGrpSpPr/>
          <p:nvPr/>
        </p:nvGrpSpPr>
        <p:grpSpPr>
          <a:xfrm>
            <a:off x="25020" y="2705664"/>
            <a:ext cx="5834340" cy="1155793"/>
            <a:chOff x="25020" y="2705664"/>
            <a:chExt cx="5834340" cy="1155793"/>
          </a:xfrm>
        </p:grpSpPr>
        <p:sp>
          <p:nvSpPr>
            <p:cNvPr id="710" name="Google Shape;710;p35"/>
            <p:cNvSpPr/>
            <p:nvPr/>
          </p:nvSpPr>
          <p:spPr>
            <a:xfrm>
              <a:off x="1267560" y="3098160"/>
              <a:ext cx="459180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Manipular</a:t>
              </a:r>
              <a:r>
                <a:rPr lang="es-CL" sz="1600" b="1" i="0" u="none" strike="noStrike" cap="none">
                  <a:solidFill>
                    <a:srgbClr val="29754D"/>
                  </a:solidFill>
                  <a:latin typeface="Calibri"/>
                  <a:ea typeface="Calibri"/>
                  <a:cs typeface="Calibri"/>
                  <a:sym typeface="Calibri"/>
                </a:rPr>
                <a:t> cuidadosamente </a:t>
              </a:r>
              <a:r>
                <a:rPr lang="es-CL" sz="1600" b="0" i="0" u="none" strike="noStrike" cap="none">
                  <a:solidFill>
                    <a:srgbClr val="000000"/>
                  </a:solidFill>
                  <a:latin typeface="Calibri"/>
                  <a:ea typeface="Calibri"/>
                  <a:cs typeface="Calibri"/>
                  <a:sym typeface="Calibri"/>
                </a:rPr>
                <a:t>herramientas.</a:t>
              </a:r>
              <a:endParaRPr sz="1600" b="0" i="0" u="none" strike="noStrike" cap="none">
                <a:latin typeface="Arial"/>
                <a:ea typeface="Arial"/>
                <a:cs typeface="Arial"/>
                <a:sym typeface="Arial"/>
              </a:endParaRPr>
            </a:p>
          </p:txBody>
        </p:sp>
        <p:grpSp>
          <p:nvGrpSpPr>
            <p:cNvPr id="711" name="Google Shape;711;p35"/>
            <p:cNvGrpSpPr/>
            <p:nvPr/>
          </p:nvGrpSpPr>
          <p:grpSpPr>
            <a:xfrm>
              <a:off x="25020" y="2705664"/>
              <a:ext cx="1192129" cy="1155793"/>
              <a:chOff x="25020" y="2705664"/>
              <a:chExt cx="1192129" cy="1155793"/>
            </a:xfrm>
          </p:grpSpPr>
          <p:sp>
            <p:nvSpPr>
              <p:cNvPr id="712" name="Google Shape;712;p35"/>
              <p:cNvSpPr/>
              <p:nvPr/>
            </p:nvSpPr>
            <p:spPr>
              <a:xfrm rot="5400000">
                <a:off x="201240" y="269208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3" name="Google Shape;713;p35"/>
              <p:cNvPicPr preferRelativeResize="0"/>
              <p:nvPr/>
            </p:nvPicPr>
            <p:blipFill rotWithShape="1">
              <a:blip r:embed="rId3">
                <a:alphaModFix/>
              </a:blip>
              <a:srcRect/>
              <a:stretch/>
            </p:blipFill>
            <p:spPr>
              <a:xfrm rot="-2193600">
                <a:off x="170280" y="2900880"/>
                <a:ext cx="908280" cy="765360"/>
              </a:xfrm>
              <a:prstGeom prst="rect">
                <a:avLst/>
              </a:prstGeom>
              <a:noFill/>
              <a:ln>
                <a:noFill/>
              </a:ln>
            </p:spPr>
          </p:pic>
        </p:grpSp>
      </p:grpSp>
      <p:grpSp>
        <p:nvGrpSpPr>
          <p:cNvPr id="714" name="Google Shape;714;p35"/>
          <p:cNvGrpSpPr/>
          <p:nvPr/>
        </p:nvGrpSpPr>
        <p:grpSpPr>
          <a:xfrm>
            <a:off x="25020" y="5827140"/>
            <a:ext cx="5832900" cy="782640"/>
            <a:chOff x="25020" y="5827140"/>
            <a:chExt cx="5832900" cy="782640"/>
          </a:xfrm>
        </p:grpSpPr>
        <p:grpSp>
          <p:nvGrpSpPr>
            <p:cNvPr id="715" name="Google Shape;715;p35"/>
            <p:cNvGrpSpPr/>
            <p:nvPr/>
          </p:nvGrpSpPr>
          <p:grpSpPr>
            <a:xfrm>
              <a:off x="25020" y="5827140"/>
              <a:ext cx="1135080" cy="782640"/>
              <a:chOff x="25020" y="5827140"/>
              <a:chExt cx="1135080" cy="782640"/>
            </a:xfrm>
          </p:grpSpPr>
          <p:sp>
            <p:nvSpPr>
              <p:cNvPr id="716" name="Google Shape;716;p35"/>
              <p:cNvSpPr/>
              <p:nvPr/>
            </p:nvSpPr>
            <p:spPr>
              <a:xfrm rot="5400000">
                <a:off x="201240" y="565092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7" name="Google Shape;717;p35"/>
              <p:cNvPicPr preferRelativeResize="0"/>
              <p:nvPr/>
            </p:nvPicPr>
            <p:blipFill rotWithShape="1">
              <a:blip r:embed="rId4">
                <a:alphaModFix/>
              </a:blip>
              <a:srcRect/>
              <a:stretch/>
            </p:blipFill>
            <p:spPr>
              <a:xfrm>
                <a:off x="348480" y="5954760"/>
                <a:ext cx="665640" cy="560880"/>
              </a:xfrm>
              <a:prstGeom prst="rect">
                <a:avLst/>
              </a:prstGeom>
              <a:noFill/>
              <a:ln>
                <a:noFill/>
              </a:ln>
            </p:spPr>
          </p:pic>
        </p:grpSp>
        <p:sp>
          <p:nvSpPr>
            <p:cNvPr id="718" name="Google Shape;718;p35"/>
            <p:cNvSpPr/>
            <p:nvPr/>
          </p:nvSpPr>
          <p:spPr>
            <a:xfrm>
              <a:off x="1297080" y="5926680"/>
              <a:ext cx="456084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Toda actividad debe desarrollarse </a:t>
              </a:r>
              <a:r>
                <a:rPr lang="es-CL" sz="1600" b="1" i="0" u="none" strike="noStrike" cap="none">
                  <a:solidFill>
                    <a:srgbClr val="29754D"/>
                  </a:solidFill>
                  <a:latin typeface="Calibri"/>
                  <a:ea typeface="Calibri"/>
                  <a:cs typeface="Calibri"/>
                  <a:sym typeface="Calibri"/>
                </a:rPr>
                <a:t>bajo supervisión </a:t>
              </a:r>
              <a:r>
                <a:rPr lang="es-CL" sz="1600" b="0" i="0" u="none" strike="noStrike" cap="none">
                  <a:solidFill>
                    <a:srgbClr val="000000"/>
                  </a:solidFill>
                  <a:latin typeface="Calibri"/>
                  <a:ea typeface="Calibri"/>
                  <a:cs typeface="Calibri"/>
                  <a:sym typeface="Calibri"/>
                </a:rPr>
                <a:t>de la persona a cargo del taller o laboratorio.</a:t>
              </a:r>
              <a:endParaRPr sz="1600" b="0" i="0" u="none" strike="noStrike" cap="none">
                <a:latin typeface="Arial"/>
                <a:ea typeface="Arial"/>
                <a:cs typeface="Arial"/>
                <a:sym typeface="Arial"/>
              </a:endParaRPr>
            </a:p>
          </p:txBody>
        </p:sp>
      </p:grpSp>
      <p:grpSp>
        <p:nvGrpSpPr>
          <p:cNvPr id="719" name="Google Shape;719;p35"/>
          <p:cNvGrpSpPr/>
          <p:nvPr/>
        </p:nvGrpSpPr>
        <p:grpSpPr>
          <a:xfrm>
            <a:off x="-4500" y="1887300"/>
            <a:ext cx="9305640" cy="782640"/>
            <a:chOff x="-4500" y="1887300"/>
            <a:chExt cx="9305640" cy="782640"/>
          </a:xfrm>
        </p:grpSpPr>
        <p:sp>
          <p:nvSpPr>
            <p:cNvPr id="720" name="Google Shape;720;p35"/>
            <p:cNvSpPr/>
            <p:nvPr/>
          </p:nvSpPr>
          <p:spPr>
            <a:xfrm rot="5400000">
              <a:off x="4257000" y="-2374200"/>
              <a:ext cx="782640" cy="930564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5"/>
            <p:cNvSpPr/>
            <p:nvPr/>
          </p:nvSpPr>
          <p:spPr>
            <a:xfrm>
              <a:off x="4015080" y="2109240"/>
              <a:ext cx="297504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Utilizar EPPs</a:t>
              </a:r>
              <a:r>
                <a:rPr lang="es-CL" sz="1600" b="1" i="0" u="none" strike="noStrike" cap="none">
                  <a:solidFill>
                    <a:srgbClr val="000000"/>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para el autocuidado.</a:t>
              </a:r>
              <a:endParaRPr sz="1600" b="0" i="0" u="none" strike="noStrike" cap="none">
                <a:latin typeface="Arial"/>
                <a:ea typeface="Arial"/>
                <a:cs typeface="Arial"/>
                <a:sym typeface="Arial"/>
              </a:endParaRPr>
            </a:p>
          </p:txBody>
        </p:sp>
        <p:pic>
          <p:nvPicPr>
            <p:cNvPr id="722" name="Google Shape;722;p35"/>
            <p:cNvPicPr preferRelativeResize="0"/>
            <p:nvPr/>
          </p:nvPicPr>
          <p:blipFill rotWithShape="1">
            <a:blip r:embed="rId5">
              <a:alphaModFix/>
            </a:blip>
            <a:srcRect/>
            <a:stretch/>
          </p:blipFill>
          <p:spPr>
            <a:xfrm>
              <a:off x="344160" y="2008800"/>
              <a:ext cx="640440" cy="539640"/>
            </a:xfrm>
            <a:prstGeom prst="rect">
              <a:avLst/>
            </a:prstGeom>
            <a:noFill/>
            <a:ln>
              <a:noFill/>
            </a:ln>
          </p:spPr>
        </p:pic>
        <p:pic>
          <p:nvPicPr>
            <p:cNvPr id="723" name="Google Shape;723;p35"/>
            <p:cNvPicPr preferRelativeResize="0"/>
            <p:nvPr/>
          </p:nvPicPr>
          <p:blipFill rotWithShape="1">
            <a:blip r:embed="rId6">
              <a:alphaModFix/>
            </a:blip>
            <a:srcRect/>
            <a:stretch/>
          </p:blipFill>
          <p:spPr>
            <a:xfrm>
              <a:off x="1287720" y="2008800"/>
              <a:ext cx="639720" cy="538920"/>
            </a:xfrm>
            <a:prstGeom prst="rect">
              <a:avLst/>
            </a:prstGeom>
            <a:noFill/>
            <a:ln>
              <a:noFill/>
            </a:ln>
          </p:spPr>
        </p:pic>
        <p:pic>
          <p:nvPicPr>
            <p:cNvPr id="724" name="Google Shape;724;p35"/>
            <p:cNvPicPr preferRelativeResize="0"/>
            <p:nvPr/>
          </p:nvPicPr>
          <p:blipFill rotWithShape="1">
            <a:blip r:embed="rId7">
              <a:alphaModFix/>
            </a:blip>
            <a:srcRect/>
            <a:stretch/>
          </p:blipFill>
          <p:spPr>
            <a:xfrm>
              <a:off x="2230560" y="2024640"/>
              <a:ext cx="601920" cy="507240"/>
            </a:xfrm>
            <a:prstGeom prst="rect">
              <a:avLst/>
            </a:prstGeom>
            <a:noFill/>
            <a:ln>
              <a:noFill/>
            </a:ln>
          </p:spPr>
        </p:pic>
        <p:pic>
          <p:nvPicPr>
            <p:cNvPr id="725" name="Google Shape;725;p35"/>
            <p:cNvPicPr preferRelativeResize="0"/>
            <p:nvPr/>
          </p:nvPicPr>
          <p:blipFill rotWithShape="1">
            <a:blip r:embed="rId8">
              <a:alphaModFix/>
            </a:blip>
            <a:srcRect/>
            <a:stretch/>
          </p:blipFill>
          <p:spPr>
            <a:xfrm>
              <a:off x="3135960" y="2021400"/>
              <a:ext cx="609840" cy="513720"/>
            </a:xfrm>
            <a:prstGeom prst="rect">
              <a:avLst/>
            </a:prstGeom>
            <a:noFill/>
            <a:ln>
              <a:noFill/>
            </a:ln>
          </p:spPr>
        </p:pic>
      </p:grpSp>
      <p:grpSp>
        <p:nvGrpSpPr>
          <p:cNvPr id="726" name="Google Shape;726;p35"/>
          <p:cNvGrpSpPr/>
          <p:nvPr/>
        </p:nvGrpSpPr>
        <p:grpSpPr>
          <a:xfrm>
            <a:off x="25020" y="4845780"/>
            <a:ext cx="5763780" cy="782640"/>
            <a:chOff x="25020" y="4845780"/>
            <a:chExt cx="5763780" cy="782640"/>
          </a:xfrm>
        </p:grpSpPr>
        <p:sp>
          <p:nvSpPr>
            <p:cNvPr id="727" name="Google Shape;727;p35"/>
            <p:cNvSpPr/>
            <p:nvPr/>
          </p:nvSpPr>
          <p:spPr>
            <a:xfrm>
              <a:off x="1297080" y="5068440"/>
              <a:ext cx="449172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ordenado </a:t>
              </a:r>
              <a:r>
                <a:rPr lang="es-CL" sz="1600" b="0" i="0" u="none" strike="noStrike" cap="none">
                  <a:solidFill>
                    <a:srgbClr val="000000"/>
                  </a:solidFill>
                  <a:latin typeface="Calibri"/>
                  <a:ea typeface="Calibri"/>
                  <a:cs typeface="Calibri"/>
                  <a:sym typeface="Calibri"/>
                </a:rPr>
                <a:t>con el área de trabajo.</a:t>
              </a:r>
              <a:endParaRPr sz="1600" b="0" i="0" u="none" strike="noStrike" cap="none">
                <a:latin typeface="Arial"/>
                <a:ea typeface="Arial"/>
                <a:cs typeface="Arial"/>
                <a:sym typeface="Arial"/>
              </a:endParaRPr>
            </a:p>
          </p:txBody>
        </p:sp>
        <p:grpSp>
          <p:nvGrpSpPr>
            <p:cNvPr id="728" name="Google Shape;728;p35"/>
            <p:cNvGrpSpPr/>
            <p:nvPr/>
          </p:nvGrpSpPr>
          <p:grpSpPr>
            <a:xfrm>
              <a:off x="25020" y="4845780"/>
              <a:ext cx="1135080" cy="782640"/>
              <a:chOff x="25020" y="4845780"/>
              <a:chExt cx="1135080" cy="782640"/>
            </a:xfrm>
          </p:grpSpPr>
          <p:sp>
            <p:nvSpPr>
              <p:cNvPr id="729" name="Google Shape;729;p35"/>
              <p:cNvSpPr/>
              <p:nvPr/>
            </p:nvSpPr>
            <p:spPr>
              <a:xfrm rot="5400000">
                <a:off x="201240" y="466956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0" name="Google Shape;730;p35"/>
              <p:cNvPicPr preferRelativeResize="0"/>
              <p:nvPr/>
            </p:nvPicPr>
            <p:blipFill rotWithShape="1">
              <a:blip r:embed="rId9">
                <a:alphaModFix/>
              </a:blip>
              <a:srcRect/>
              <a:stretch/>
            </p:blipFill>
            <p:spPr>
              <a:xfrm>
                <a:off x="326880" y="4956480"/>
                <a:ext cx="682920" cy="575640"/>
              </a:xfrm>
              <a:prstGeom prst="rect">
                <a:avLst/>
              </a:prstGeom>
              <a:noFill/>
              <a:ln>
                <a:noFill/>
              </a:ln>
            </p:spPr>
          </p:pic>
        </p:grpSp>
      </p:grpSp>
      <p:grpSp>
        <p:nvGrpSpPr>
          <p:cNvPr id="731" name="Google Shape;731;p35"/>
          <p:cNvGrpSpPr/>
          <p:nvPr/>
        </p:nvGrpSpPr>
        <p:grpSpPr>
          <a:xfrm>
            <a:off x="25020" y="3864780"/>
            <a:ext cx="6503220" cy="782640"/>
            <a:chOff x="25020" y="3864780"/>
            <a:chExt cx="6503220" cy="782640"/>
          </a:xfrm>
        </p:grpSpPr>
        <p:sp>
          <p:nvSpPr>
            <p:cNvPr id="732" name="Google Shape;732;p35"/>
            <p:cNvSpPr/>
            <p:nvPr/>
          </p:nvSpPr>
          <p:spPr>
            <a:xfrm>
              <a:off x="1289880" y="3963960"/>
              <a:ext cx="523836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cuidadoso y respetuoso </a:t>
              </a:r>
              <a:r>
                <a:rPr lang="es-CL" sz="1600" b="0" i="0" u="none" strike="noStrike" cap="none">
                  <a:solidFill>
                    <a:srgbClr val="000000"/>
                  </a:solidFill>
                  <a:latin typeface="Calibri"/>
                  <a:ea typeface="Calibri"/>
                  <a:cs typeface="Calibri"/>
                  <a:sym typeface="Calibri"/>
                </a:rPr>
                <a:t>con los integrantes del equipo de trabajo, asegurando la </a:t>
              </a:r>
              <a:r>
                <a:rPr lang="es-CL" sz="1600" b="1" i="0" u="none" strike="noStrike" cap="none">
                  <a:solidFill>
                    <a:srgbClr val="29754D"/>
                  </a:solidFill>
                  <a:latin typeface="Calibri"/>
                  <a:ea typeface="Calibri"/>
                  <a:cs typeface="Calibri"/>
                  <a:sym typeface="Calibri"/>
                </a:rPr>
                <a:t>integridad física </a:t>
              </a:r>
              <a:r>
                <a:rPr lang="es-CL" sz="1600" b="0" i="0" u="none" strike="noStrike" cap="none">
                  <a:solidFill>
                    <a:srgbClr val="000000"/>
                  </a:solidFill>
                  <a:latin typeface="Calibri"/>
                  <a:ea typeface="Calibri"/>
                  <a:cs typeface="Calibri"/>
                  <a:sym typeface="Calibri"/>
                </a:rPr>
                <a:t>de todos.</a:t>
              </a:r>
              <a:endParaRPr sz="1600" b="0" i="0" u="none" strike="noStrike" cap="none">
                <a:latin typeface="Arial"/>
                <a:ea typeface="Arial"/>
                <a:cs typeface="Arial"/>
                <a:sym typeface="Arial"/>
              </a:endParaRPr>
            </a:p>
          </p:txBody>
        </p:sp>
        <p:grpSp>
          <p:nvGrpSpPr>
            <p:cNvPr id="733" name="Google Shape;733;p35"/>
            <p:cNvGrpSpPr/>
            <p:nvPr/>
          </p:nvGrpSpPr>
          <p:grpSpPr>
            <a:xfrm>
              <a:off x="25020" y="3864780"/>
              <a:ext cx="1135080" cy="782640"/>
              <a:chOff x="25020" y="3864780"/>
              <a:chExt cx="1135080" cy="782640"/>
            </a:xfrm>
          </p:grpSpPr>
          <p:sp>
            <p:nvSpPr>
              <p:cNvPr id="734" name="Google Shape;734;p35"/>
              <p:cNvSpPr/>
              <p:nvPr/>
            </p:nvSpPr>
            <p:spPr>
              <a:xfrm rot="5400000">
                <a:off x="201240" y="368856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5" name="Google Shape;735;p35"/>
              <p:cNvPicPr preferRelativeResize="0"/>
              <p:nvPr/>
            </p:nvPicPr>
            <p:blipFill rotWithShape="1">
              <a:blip r:embed="rId10">
                <a:alphaModFix/>
              </a:blip>
              <a:srcRect/>
              <a:stretch/>
            </p:blipFill>
            <p:spPr>
              <a:xfrm>
                <a:off x="277200" y="3942360"/>
                <a:ext cx="740520" cy="623880"/>
              </a:xfrm>
              <a:prstGeom prst="rect">
                <a:avLst/>
              </a:prstGeom>
              <a:noFill/>
              <a:ln>
                <a:noFill/>
              </a:ln>
            </p:spPr>
          </p:pic>
        </p:grpSp>
      </p:grpSp>
      <p:pic>
        <p:nvPicPr>
          <p:cNvPr id="736" name="Google Shape;736;p35"/>
          <p:cNvPicPr preferRelativeResize="0"/>
          <p:nvPr/>
        </p:nvPicPr>
        <p:blipFill rotWithShape="1">
          <a:blip r:embed="rId11">
            <a:alphaModFix/>
          </a:blip>
          <a:srcRect/>
          <a:stretch/>
        </p:blipFill>
        <p:spPr>
          <a:xfrm>
            <a:off x="5836320" y="3780360"/>
            <a:ext cx="3759840" cy="3778920"/>
          </a:xfrm>
          <a:prstGeom prst="rect">
            <a:avLst/>
          </a:prstGeom>
          <a:noFill/>
          <a:ln>
            <a:noFill/>
          </a:ln>
        </p:spPr>
      </p:pic>
      <p:sp>
        <p:nvSpPr>
          <p:cNvPr id="737" name="Google Shape;737;p35"/>
          <p:cNvSpPr/>
          <p:nvPr/>
        </p:nvSpPr>
        <p:spPr>
          <a:xfrm>
            <a:off x="375840" y="1373760"/>
            <a:ext cx="469044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C73E32"/>
                </a:solidFill>
                <a:latin typeface="Calibri"/>
                <a:ea typeface="Calibri"/>
                <a:cs typeface="Calibri"/>
                <a:sym typeface="Calibri"/>
              </a:rPr>
              <a:t>¡ATENCIÓN!</a:t>
            </a:r>
            <a:endParaRPr sz="2800" b="0" i="0" u="none" strike="noStrike" cap="none">
              <a:latin typeface="Arial"/>
              <a:ea typeface="Arial"/>
              <a:cs typeface="Arial"/>
              <a:sym typeface="Arial"/>
            </a:endParaRPr>
          </a:p>
        </p:txBody>
      </p:sp>
      <p:sp>
        <p:nvSpPr>
          <p:cNvPr id="738" name="Google Shape;738;p35"/>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COMENZAR LA 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36"/>
          <p:cNvSpPr/>
          <p:nvPr/>
        </p:nvSpPr>
        <p:spPr>
          <a:xfrm>
            <a:off x="383400" y="2370240"/>
            <a:ext cx="8838720" cy="323784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44" name="Google Shape;744;p36"/>
          <p:cNvSpPr/>
          <p:nvPr/>
        </p:nvSpPr>
        <p:spPr>
          <a:xfrm>
            <a:off x="5279760" y="7354440"/>
            <a:ext cx="2723040" cy="20484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TICKET DE SALIDA</a:t>
            </a:r>
            <a:endParaRPr sz="2800" b="0" i="0" u="none" strike="noStrike" cap="none">
              <a:latin typeface="Arial"/>
              <a:ea typeface="Arial"/>
              <a:cs typeface="Arial"/>
              <a:sym typeface="Arial"/>
            </a:endParaRPr>
          </a:p>
        </p:txBody>
      </p:sp>
      <p:sp>
        <p:nvSpPr>
          <p:cNvPr id="746" name="Google Shape;746;p36"/>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TERMINAR:</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747" name="Google Shape;747;p36"/>
          <p:cNvSpPr/>
          <p:nvPr/>
        </p:nvSpPr>
        <p:spPr>
          <a:xfrm>
            <a:off x="958680" y="3789000"/>
            <a:ext cx="5107320" cy="774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CL" sz="2000" b="0" i="0" u="none" strike="noStrike" cap="none">
                <a:solidFill>
                  <a:srgbClr val="C73E32"/>
                </a:solidFill>
                <a:latin typeface="Calibri"/>
                <a:ea typeface="Calibri"/>
                <a:cs typeface="Calibri"/>
                <a:sym typeface="Calibri"/>
              </a:rPr>
              <a:t>MANTENCIÓN DE SERVOMECANISMOS CON </a:t>
            </a:r>
            <a:r>
              <a:rPr lang="es-CL" sz="2000" b="1" i="0" u="none" strike="noStrike" cap="none">
                <a:solidFill>
                  <a:srgbClr val="29754D"/>
                </a:solidFill>
                <a:latin typeface="Calibri"/>
                <a:ea typeface="Calibri"/>
                <a:cs typeface="Calibri"/>
                <a:sym typeface="Calibri"/>
              </a:rPr>
              <a:t> CONTROL ELÉCTRICO INDUSTRIAL</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¡No olvides contestar y entregar el Ticket de Salida!</a:t>
            </a: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2100" b="1" i="0" u="none" strike="noStrike" cap="none">
                <a:solidFill>
                  <a:srgbClr val="29754D"/>
                </a:solidFill>
                <a:latin typeface="Calibri"/>
                <a:ea typeface="Calibri"/>
                <a:cs typeface="Calibri"/>
                <a:sym typeface="Calibri"/>
              </a:rPr>
              <a:t>¡Hasta la próxima! </a:t>
            </a:r>
            <a:endParaRPr sz="21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s-CL" sz="1800" b="0" i="0" u="none" strike="noStrike" cap="none">
                <a:latin typeface="Arial"/>
                <a:ea typeface="Arial"/>
                <a:cs typeface="Arial"/>
                <a:sym typeface="Arial"/>
              </a:rPr>
            </a:br>
            <a:endParaRPr sz="2100" b="0" i="0" u="none" strike="noStrike" cap="none">
              <a:latin typeface="Arial"/>
              <a:ea typeface="Arial"/>
              <a:cs typeface="Arial"/>
              <a:sym typeface="Arial"/>
            </a:endParaRPr>
          </a:p>
        </p:txBody>
      </p:sp>
      <p:pic>
        <p:nvPicPr>
          <p:cNvPr id="748" name="Google Shape;748;p36"/>
          <p:cNvPicPr preferRelativeResize="0"/>
          <p:nvPr/>
        </p:nvPicPr>
        <p:blipFill rotWithShape="1">
          <a:blip r:embed="rId3">
            <a:alphaModFix/>
          </a:blip>
          <a:srcRect/>
          <a:stretch/>
        </p:blipFill>
        <p:spPr>
          <a:xfrm>
            <a:off x="3210840" y="4158000"/>
            <a:ext cx="673920" cy="604440"/>
          </a:xfrm>
          <a:prstGeom prst="rect">
            <a:avLst/>
          </a:prstGeom>
          <a:noFill/>
          <a:ln>
            <a:noFill/>
          </a:ln>
        </p:spPr>
      </p:pic>
      <p:pic>
        <p:nvPicPr>
          <p:cNvPr id="749" name="Google Shape;749;p36"/>
          <p:cNvPicPr preferRelativeResize="0"/>
          <p:nvPr/>
        </p:nvPicPr>
        <p:blipFill rotWithShape="1">
          <a:blip r:embed="rId4">
            <a:alphaModFix/>
          </a:blip>
          <a:srcRect/>
          <a:stretch/>
        </p:blipFill>
        <p:spPr>
          <a:xfrm>
            <a:off x="6137280" y="3028320"/>
            <a:ext cx="2662920" cy="41684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
          <p:cNvSpPr/>
          <p:nvPr/>
        </p:nvSpPr>
        <p:spPr>
          <a:xfrm>
            <a:off x="4077000" y="1308960"/>
            <a:ext cx="5199120" cy="77832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s-CL" sz="2000" b="0" i="0" u="none" strike="noStrike" cap="none">
                <a:solidFill>
                  <a:srgbClr val="C73E32"/>
                </a:solidFill>
                <a:latin typeface="Calibri"/>
                <a:ea typeface="Calibri"/>
                <a:cs typeface="Calibri"/>
                <a:sym typeface="Calibri"/>
              </a:rPr>
              <a:t>MANTENCIÓN DE SERVOMECANISMOS CON CONTROL ELÉCTRICO INDUSTRIAL</a:t>
            </a:r>
            <a:endParaRPr sz="2000" b="0" i="0" u="none" strike="noStrike" cap="none">
              <a:latin typeface="Arial"/>
              <a:ea typeface="Arial"/>
              <a:cs typeface="Arial"/>
              <a:sym typeface="Arial"/>
            </a:endParaRPr>
          </a:p>
        </p:txBody>
      </p:sp>
      <p:sp>
        <p:nvSpPr>
          <p:cNvPr id="389" name="Google Shape;389;p4"/>
          <p:cNvSpPr/>
          <p:nvPr/>
        </p:nvSpPr>
        <p:spPr>
          <a:xfrm>
            <a:off x="375840" y="1373760"/>
            <a:ext cx="410724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MENÚ DE LA ACTIVIDAD</a:t>
            </a:r>
            <a:endParaRPr sz="2800" b="0" i="0" u="none" strike="noStrike" cap="none">
              <a:latin typeface="Arial"/>
              <a:ea typeface="Arial"/>
              <a:cs typeface="Arial"/>
              <a:sym typeface="Arial"/>
            </a:endParaRPr>
          </a:p>
        </p:txBody>
      </p:sp>
      <p:pic>
        <p:nvPicPr>
          <p:cNvPr id="390" name="Google Shape;390;p4"/>
          <p:cNvPicPr preferRelativeResize="0"/>
          <p:nvPr/>
        </p:nvPicPr>
        <p:blipFill rotWithShape="1">
          <a:blip r:embed="rId3">
            <a:alphaModFix/>
          </a:blip>
          <a:srcRect/>
          <a:stretch/>
        </p:blipFill>
        <p:spPr>
          <a:xfrm>
            <a:off x="1175400" y="2347920"/>
            <a:ext cx="3018600" cy="4406400"/>
          </a:xfrm>
          <a:prstGeom prst="rect">
            <a:avLst/>
          </a:prstGeom>
          <a:noFill/>
          <a:ln>
            <a:noFill/>
          </a:ln>
        </p:spPr>
      </p:pic>
      <p:grpSp>
        <p:nvGrpSpPr>
          <p:cNvPr id="391" name="Google Shape;391;p4"/>
          <p:cNvGrpSpPr/>
          <p:nvPr/>
        </p:nvGrpSpPr>
        <p:grpSpPr>
          <a:xfrm>
            <a:off x="4646880" y="2804760"/>
            <a:ext cx="3870720" cy="2068920"/>
            <a:chOff x="4646880" y="2804760"/>
            <a:chExt cx="3870720" cy="2068920"/>
          </a:xfrm>
        </p:grpSpPr>
        <p:sp>
          <p:nvSpPr>
            <p:cNvPr id="392" name="Google Shape;392;p4"/>
            <p:cNvSpPr/>
            <p:nvPr/>
          </p:nvSpPr>
          <p:spPr>
            <a:xfrm>
              <a:off x="4790880" y="2804760"/>
              <a:ext cx="3726720" cy="2068920"/>
            </a:xfrm>
            <a:prstGeom prst="roundRect">
              <a:avLst>
                <a:gd name="adj" fmla="val 7468"/>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93" name="Google Shape;393;p4"/>
            <p:cNvSpPr/>
            <p:nvPr/>
          </p:nvSpPr>
          <p:spPr>
            <a:xfrm>
              <a:off x="5065200" y="3178440"/>
              <a:ext cx="320652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Introducción a servomecanismos</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Mantenimiento de elementos mecánicos, eléctricos, de medida y electrónicos</a:t>
              </a:r>
              <a:endParaRPr sz="1600" b="0" i="0" u="none" strike="noStrike" cap="none">
                <a:latin typeface="Arial"/>
                <a:ea typeface="Arial"/>
                <a:cs typeface="Arial"/>
                <a:sym typeface="Arial"/>
              </a:endParaRPr>
            </a:p>
          </p:txBody>
        </p:sp>
        <p:grpSp>
          <p:nvGrpSpPr>
            <p:cNvPr id="394" name="Google Shape;394;p4"/>
            <p:cNvGrpSpPr/>
            <p:nvPr/>
          </p:nvGrpSpPr>
          <p:grpSpPr>
            <a:xfrm>
              <a:off x="4646880" y="3203640"/>
              <a:ext cx="284760" cy="317880"/>
              <a:chOff x="4646880" y="3203640"/>
              <a:chExt cx="284760" cy="317880"/>
            </a:xfrm>
          </p:grpSpPr>
          <p:sp>
            <p:nvSpPr>
              <p:cNvPr id="395" name="Google Shape;395;p4"/>
              <p:cNvSpPr/>
              <p:nvPr/>
            </p:nvSpPr>
            <p:spPr>
              <a:xfrm>
                <a:off x="4667040" y="325008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4646880" y="320364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1</a:t>
                </a:r>
                <a:endParaRPr sz="1800" b="0" i="0" u="none" strike="noStrike" cap="none">
                  <a:latin typeface="Arial"/>
                  <a:ea typeface="Arial"/>
                  <a:cs typeface="Arial"/>
                  <a:sym typeface="Arial"/>
                </a:endParaRPr>
              </a:p>
            </p:txBody>
          </p:sp>
        </p:grpSp>
        <p:grpSp>
          <p:nvGrpSpPr>
            <p:cNvPr id="397" name="Google Shape;397;p4"/>
            <p:cNvGrpSpPr/>
            <p:nvPr/>
          </p:nvGrpSpPr>
          <p:grpSpPr>
            <a:xfrm>
              <a:off x="4646880" y="3695400"/>
              <a:ext cx="284760" cy="299520"/>
              <a:chOff x="4646880" y="3695400"/>
              <a:chExt cx="284760" cy="299520"/>
            </a:xfrm>
          </p:grpSpPr>
          <p:sp>
            <p:nvSpPr>
              <p:cNvPr id="398" name="Google Shape;398;p4"/>
              <p:cNvSpPr/>
              <p:nvPr/>
            </p:nvSpPr>
            <p:spPr>
              <a:xfrm>
                <a:off x="4667040" y="372348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4646880" y="369540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2</a:t>
                </a:r>
                <a:endParaRPr sz="1800" b="0" i="0" u="none" strike="noStrike" cap="none">
                  <a:latin typeface="Arial"/>
                  <a:ea typeface="Arial"/>
                  <a:cs typeface="Arial"/>
                  <a:sym typeface="Arial"/>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
          <p:cNvSpPr/>
          <p:nvPr/>
        </p:nvSpPr>
        <p:spPr>
          <a:xfrm>
            <a:off x="464400" y="2555640"/>
            <a:ext cx="5146200" cy="2812320"/>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05" name="Google Shape;405;p5"/>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CONOCIMIENTOS PREVIOS</a:t>
            </a:r>
            <a:endParaRPr sz="2800" b="0" i="0" u="none" strike="noStrike" cap="none">
              <a:latin typeface="Arial"/>
              <a:ea typeface="Arial"/>
              <a:cs typeface="Arial"/>
              <a:sym typeface="Arial"/>
            </a:endParaRPr>
          </a:p>
        </p:txBody>
      </p:sp>
      <p:sp>
        <p:nvSpPr>
          <p:cNvPr id="406" name="Google Shape;406;p5"/>
          <p:cNvSpPr/>
          <p:nvPr/>
        </p:nvSpPr>
        <p:spPr>
          <a:xfrm>
            <a:off x="816840" y="3441240"/>
            <a:ext cx="4511880" cy="774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CL" sz="2000" b="0" i="0" u="none" strike="noStrike" cap="none">
                <a:solidFill>
                  <a:srgbClr val="29754D"/>
                </a:solidFill>
                <a:latin typeface="Calibri"/>
                <a:ea typeface="Calibri"/>
                <a:cs typeface="Calibri"/>
                <a:sym typeface="Calibri"/>
              </a:rPr>
              <a:t>MANTENCIÓN DE SERVOMECANISMOS CON CONTROL ELÉCTRICO INDUSTRIAL</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¡Ahora veamos cómo lo que ya has aprendido refuerza y mejora lo que estás a punto de aprender!</a:t>
            </a:r>
            <a:endParaRPr sz="1600" b="0" i="0" u="none" strike="noStrike" cap="none">
              <a:latin typeface="Arial"/>
              <a:ea typeface="Arial"/>
              <a:cs typeface="Arial"/>
              <a:sym typeface="Arial"/>
            </a:endParaRPr>
          </a:p>
        </p:txBody>
      </p:sp>
      <p:sp>
        <p:nvSpPr>
          <p:cNvPr id="407" name="Google Shape;407;p5"/>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408" name="Google Shape;408;p5"/>
          <p:cNvSpPr/>
          <p:nvPr/>
        </p:nvSpPr>
        <p:spPr>
          <a:xfrm>
            <a:off x="4321800" y="1184040"/>
            <a:ext cx="466200" cy="52056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7</a:t>
            </a:r>
            <a:endParaRPr sz="5000" b="0" i="0" u="none" strike="noStrike" cap="none">
              <a:latin typeface="Arial"/>
              <a:ea typeface="Arial"/>
              <a:cs typeface="Arial"/>
              <a:sym typeface="Arial"/>
            </a:endParaRPr>
          </a:p>
        </p:txBody>
      </p:sp>
      <p:pic>
        <p:nvPicPr>
          <p:cNvPr id="409" name="Google Shape;409;p5" descr="/Users/ivangonzalez/Desktop/IVAN G 2020/2020/DUOC/ARTES/OVNI-01.png"/>
          <p:cNvPicPr preferRelativeResize="0"/>
          <p:nvPr/>
        </p:nvPicPr>
        <p:blipFill rotWithShape="1">
          <a:blip r:embed="rId3">
            <a:alphaModFix/>
          </a:blip>
          <a:srcRect/>
          <a:stretch/>
        </p:blipFill>
        <p:spPr>
          <a:xfrm>
            <a:off x="5744880" y="4058640"/>
            <a:ext cx="3196080" cy="329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INTRODUCCIÓN A </a:t>
            </a:r>
            <a:r>
              <a:rPr lang="es-CL" sz="2800" b="0" i="0" u="none" strike="noStrike" cap="none">
                <a:solidFill>
                  <a:srgbClr val="C73E32"/>
                </a:solidFill>
                <a:latin typeface="Calibri"/>
                <a:ea typeface="Calibri"/>
                <a:cs typeface="Calibri"/>
                <a:sym typeface="Calibri"/>
              </a:rPr>
              <a:t>SERVOMECANISMOS</a:t>
            </a:r>
            <a:endParaRPr sz="2800" b="0" i="0" u="none" strike="noStrike" cap="none">
              <a:latin typeface="Arial"/>
              <a:ea typeface="Arial"/>
              <a:cs typeface="Arial"/>
              <a:sym typeface="Arial"/>
            </a:endParaRPr>
          </a:p>
        </p:txBody>
      </p:sp>
      <p:grpSp>
        <p:nvGrpSpPr>
          <p:cNvPr id="415" name="Google Shape;415;p6"/>
          <p:cNvGrpSpPr/>
          <p:nvPr/>
        </p:nvGrpSpPr>
        <p:grpSpPr>
          <a:xfrm>
            <a:off x="2004120" y="2871000"/>
            <a:ext cx="5711760" cy="1863360"/>
            <a:chOff x="2004120" y="2871000"/>
            <a:chExt cx="5711760" cy="1863360"/>
          </a:xfrm>
        </p:grpSpPr>
        <p:sp>
          <p:nvSpPr>
            <p:cNvPr id="416" name="Google Shape;416;p6"/>
            <p:cNvSpPr/>
            <p:nvPr/>
          </p:nvSpPr>
          <p:spPr>
            <a:xfrm>
              <a:off x="2004120" y="2871000"/>
              <a:ext cx="5711760" cy="1863360"/>
            </a:xfrm>
            <a:prstGeom prst="roundRect">
              <a:avLst>
                <a:gd name="adj" fmla="val 6576"/>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17" name="Google Shape;417;p6"/>
            <p:cNvSpPr/>
            <p:nvPr/>
          </p:nvSpPr>
          <p:spPr>
            <a:xfrm>
              <a:off x="2426040" y="3133080"/>
              <a:ext cx="508500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 servomecanismo es un término utilizado en mecánica que hace referencia al conjunto de partes electrónicas, mecánicas y hasta en ciertos casos hidráulicas y neumáticas que trabajan de manera coordinada para un fin determinado.</a:t>
              </a:r>
              <a:endParaRPr sz="1600" b="0" i="0" u="none" strike="noStrike" cap="none">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7"/>
          <p:cNvSpPr/>
          <p:nvPr/>
        </p:nvSpPr>
        <p:spPr>
          <a:xfrm>
            <a:off x="2540160" y="2209680"/>
            <a:ext cx="4901760" cy="1891800"/>
          </a:xfrm>
          <a:prstGeom prst="roundRect">
            <a:avLst>
              <a:gd name="adj" fmla="val 1015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23" name="Google Shape;423;p7"/>
          <p:cNvSpPr/>
          <p:nvPr/>
        </p:nvSpPr>
        <p:spPr>
          <a:xfrm rot="-8841600">
            <a:off x="2703240" y="3916440"/>
            <a:ext cx="333000" cy="78804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2741760" y="2348280"/>
            <a:ext cx="4509720" cy="3661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0" i="0" u="none" strike="noStrike" cap="none" dirty="0">
                <a:solidFill>
                  <a:srgbClr val="C73E32"/>
                </a:solidFill>
                <a:latin typeface="Calibri"/>
                <a:ea typeface="Calibri"/>
                <a:cs typeface="Calibri"/>
                <a:sym typeface="Calibri"/>
              </a:rPr>
              <a:t>A continuación</a:t>
            </a:r>
            <a:r>
              <a:rPr lang="es-CL" sz="1800" dirty="0">
                <a:solidFill>
                  <a:srgbClr val="C73E32"/>
                </a:solidFill>
                <a:latin typeface="Calibri"/>
                <a:ea typeface="Calibri"/>
                <a:cs typeface="Calibri"/>
                <a:sym typeface="Calibri"/>
              </a:rPr>
              <a:t>, </a:t>
            </a:r>
            <a:r>
              <a:rPr lang="es-CL" sz="1800" b="0" i="0" u="none" strike="noStrike" cap="none" dirty="0">
                <a:solidFill>
                  <a:srgbClr val="C73E32"/>
                </a:solidFill>
                <a:latin typeface="Calibri"/>
                <a:ea typeface="Calibri"/>
                <a:cs typeface="Calibri"/>
                <a:sym typeface="Calibri"/>
              </a:rPr>
              <a:t>veamos el siguiente video:</a:t>
            </a:r>
            <a:endParaRPr sz="1800" b="0" i="0" u="none" strike="noStrike" cap="none" dirty="0">
              <a:latin typeface="Arial"/>
              <a:ea typeface="Arial"/>
              <a:cs typeface="Arial"/>
              <a:sym typeface="Arial"/>
            </a:endParaRPr>
          </a:p>
        </p:txBody>
      </p:sp>
      <p:pic>
        <p:nvPicPr>
          <p:cNvPr id="425" name="Google Shape;425;p7">
            <a:hlinkClick r:id="rId3"/>
          </p:cNvPr>
          <p:cNvPicPr preferRelativeResize="0"/>
          <p:nvPr/>
        </p:nvPicPr>
        <p:blipFill rotWithShape="1">
          <a:blip r:embed="rId4">
            <a:alphaModFix amt="73000"/>
          </a:blip>
          <a:srcRect/>
          <a:stretch/>
        </p:blipFill>
        <p:spPr>
          <a:xfrm>
            <a:off x="4558680" y="3124080"/>
            <a:ext cx="748800" cy="752760"/>
          </a:xfrm>
          <a:prstGeom prst="rect">
            <a:avLst/>
          </a:prstGeom>
          <a:noFill/>
          <a:ln>
            <a:noFill/>
          </a:ln>
        </p:spPr>
      </p:pic>
      <p:pic>
        <p:nvPicPr>
          <p:cNvPr id="426" name="Google Shape;426;p7"/>
          <p:cNvPicPr preferRelativeResize="0"/>
          <p:nvPr/>
        </p:nvPicPr>
        <p:blipFill rotWithShape="1">
          <a:blip r:embed="rId5">
            <a:alphaModFix/>
          </a:blip>
          <a:srcRect/>
          <a:stretch/>
        </p:blipFill>
        <p:spPr>
          <a:xfrm flipH="1">
            <a:off x="437040" y="3601440"/>
            <a:ext cx="3022560" cy="31730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8"/>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INTRODUCCIÓN A </a:t>
            </a:r>
            <a:r>
              <a:rPr lang="es-CL" sz="2800" b="0" i="0" u="none" strike="noStrike" cap="none">
                <a:solidFill>
                  <a:srgbClr val="C73E32"/>
                </a:solidFill>
                <a:latin typeface="Calibri"/>
                <a:ea typeface="Calibri"/>
                <a:cs typeface="Calibri"/>
                <a:sym typeface="Calibri"/>
              </a:rPr>
              <a:t>SERVOMECANISMOS</a:t>
            </a:r>
            <a:endParaRPr sz="2800" b="0" i="0" u="none" strike="noStrike" cap="none">
              <a:latin typeface="Arial"/>
              <a:ea typeface="Arial"/>
              <a:cs typeface="Arial"/>
              <a:sym typeface="Arial"/>
            </a:endParaRPr>
          </a:p>
        </p:txBody>
      </p:sp>
      <p:sp>
        <p:nvSpPr>
          <p:cNvPr id="432" name="Google Shape;432;p8"/>
          <p:cNvSpPr/>
          <p:nvPr/>
        </p:nvSpPr>
        <p:spPr>
          <a:xfrm>
            <a:off x="3068280" y="4334400"/>
            <a:ext cx="5711760" cy="121788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33" name="Google Shape;433;p8"/>
          <p:cNvSpPr/>
          <p:nvPr/>
        </p:nvSpPr>
        <p:spPr>
          <a:xfrm>
            <a:off x="3502080" y="4596840"/>
            <a:ext cx="486756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Los sistemas de lazo cerrado son aquellos en los que se produce un proceso de re alimentación.</a:t>
            </a:r>
            <a:endParaRPr sz="1600" b="0" i="0" u="none" strike="noStrike" cap="none">
              <a:latin typeface="Arial"/>
              <a:ea typeface="Arial"/>
              <a:cs typeface="Arial"/>
              <a:sym typeface="Arial"/>
            </a:endParaRPr>
          </a:p>
        </p:txBody>
      </p:sp>
      <p:pic>
        <p:nvPicPr>
          <p:cNvPr id="434" name="Google Shape;434;p8"/>
          <p:cNvPicPr preferRelativeResize="0"/>
          <p:nvPr/>
        </p:nvPicPr>
        <p:blipFill rotWithShape="1">
          <a:blip r:embed="rId3">
            <a:alphaModFix/>
          </a:blip>
          <a:srcRect/>
          <a:stretch/>
        </p:blipFill>
        <p:spPr>
          <a:xfrm>
            <a:off x="8379720" y="4109400"/>
            <a:ext cx="482760" cy="460440"/>
          </a:xfrm>
          <a:prstGeom prst="rect">
            <a:avLst/>
          </a:prstGeom>
          <a:noFill/>
          <a:ln>
            <a:noFill/>
          </a:ln>
        </p:spPr>
      </p:pic>
      <p:sp>
        <p:nvSpPr>
          <p:cNvPr id="435" name="Google Shape;435;p8"/>
          <p:cNvSpPr/>
          <p:nvPr/>
        </p:nvSpPr>
        <p:spPr>
          <a:xfrm>
            <a:off x="962640" y="2789640"/>
            <a:ext cx="5711760" cy="121788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36" name="Google Shape;436;p8"/>
          <p:cNvSpPr/>
          <p:nvPr/>
        </p:nvSpPr>
        <p:spPr>
          <a:xfrm>
            <a:off x="1396080" y="3052080"/>
            <a:ext cx="486756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 servomecanismo está compuesto usualmente por un sistema de lazo cerrado.</a:t>
            </a:r>
            <a:endParaRPr sz="1600" b="0" i="0" u="none" strike="noStrike" cap="none">
              <a:latin typeface="Arial"/>
              <a:ea typeface="Arial"/>
              <a:cs typeface="Arial"/>
              <a:sym typeface="Arial"/>
            </a:endParaRPr>
          </a:p>
        </p:txBody>
      </p:sp>
      <p:pic>
        <p:nvPicPr>
          <p:cNvPr id="437" name="Google Shape;437;p8"/>
          <p:cNvPicPr preferRelativeResize="0"/>
          <p:nvPr/>
        </p:nvPicPr>
        <p:blipFill rotWithShape="1">
          <a:blip r:embed="rId3">
            <a:alphaModFix/>
          </a:blip>
          <a:srcRect/>
          <a:stretch/>
        </p:blipFill>
        <p:spPr>
          <a:xfrm>
            <a:off x="6274080" y="2564640"/>
            <a:ext cx="482760" cy="4604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9"/>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INTRODUCCIÓN A </a:t>
            </a:r>
            <a:r>
              <a:rPr lang="es-CL" sz="2800" b="0" i="0" u="none" strike="noStrike" cap="none">
                <a:solidFill>
                  <a:srgbClr val="C73E32"/>
                </a:solidFill>
                <a:latin typeface="Calibri"/>
                <a:ea typeface="Calibri"/>
                <a:cs typeface="Calibri"/>
                <a:sym typeface="Calibri"/>
              </a:rPr>
              <a:t>SERVOMECANISMOS</a:t>
            </a:r>
            <a:endParaRPr sz="2800" b="0" i="0" u="none" strike="noStrike" cap="none">
              <a:latin typeface="Arial"/>
              <a:ea typeface="Arial"/>
              <a:cs typeface="Arial"/>
              <a:sym typeface="Arial"/>
            </a:endParaRPr>
          </a:p>
        </p:txBody>
      </p:sp>
      <p:grpSp>
        <p:nvGrpSpPr>
          <p:cNvPr id="443" name="Google Shape;443;p9"/>
          <p:cNvGrpSpPr/>
          <p:nvPr/>
        </p:nvGrpSpPr>
        <p:grpSpPr>
          <a:xfrm>
            <a:off x="1962720" y="2172240"/>
            <a:ext cx="5794200" cy="1683720"/>
            <a:chOff x="1962720" y="2172240"/>
            <a:chExt cx="5794200" cy="1683720"/>
          </a:xfrm>
        </p:grpSpPr>
        <p:sp>
          <p:nvSpPr>
            <p:cNvPr id="444" name="Google Shape;444;p9"/>
            <p:cNvSpPr/>
            <p:nvPr/>
          </p:nvSpPr>
          <p:spPr>
            <a:xfrm>
              <a:off x="1962720" y="2397600"/>
              <a:ext cx="5711760" cy="145836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45" name="Google Shape;445;p9"/>
            <p:cNvSpPr/>
            <p:nvPr/>
          </p:nvSpPr>
          <p:spPr>
            <a:xfrm>
              <a:off x="2396520" y="2659680"/>
              <a:ext cx="486756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Es decir que es capaz de modificar la señal de entrada en función de la señal de salida. La toma de decisiones no depende solo de la entrada, si no también de la salida.</a:t>
              </a:r>
              <a:endParaRPr sz="1600" b="0" i="0" u="none" strike="noStrike" cap="none">
                <a:latin typeface="Arial"/>
                <a:ea typeface="Arial"/>
                <a:cs typeface="Arial"/>
                <a:sym typeface="Arial"/>
              </a:endParaRPr>
            </a:p>
          </p:txBody>
        </p:sp>
        <p:pic>
          <p:nvPicPr>
            <p:cNvPr id="446" name="Google Shape;446;p9"/>
            <p:cNvPicPr preferRelativeResize="0"/>
            <p:nvPr/>
          </p:nvPicPr>
          <p:blipFill rotWithShape="1">
            <a:blip r:embed="rId3">
              <a:alphaModFix/>
            </a:blip>
            <a:srcRect/>
            <a:stretch/>
          </p:blipFill>
          <p:spPr>
            <a:xfrm>
              <a:off x="7274160" y="2172240"/>
              <a:ext cx="482760" cy="460440"/>
            </a:xfrm>
            <a:prstGeom prst="rect">
              <a:avLst/>
            </a:prstGeom>
            <a:noFill/>
            <a:ln>
              <a:noFill/>
            </a:ln>
          </p:spPr>
        </p:pic>
      </p:grpSp>
      <p:pic>
        <p:nvPicPr>
          <p:cNvPr id="447" name="Google Shape;447;p9" descr="ppt7-flow.png"/>
          <p:cNvPicPr preferRelativeResize="0"/>
          <p:nvPr/>
        </p:nvPicPr>
        <p:blipFill rotWithShape="1">
          <a:blip r:embed="rId4">
            <a:alphaModFix/>
          </a:blip>
          <a:srcRect/>
          <a:stretch/>
        </p:blipFill>
        <p:spPr>
          <a:xfrm>
            <a:off x="1079640" y="4177800"/>
            <a:ext cx="7543440" cy="2311200"/>
          </a:xfrm>
          <a:prstGeom prst="rect">
            <a:avLst/>
          </a:prstGeom>
          <a:noFill/>
          <a:ln>
            <a:noFill/>
          </a:ln>
        </p:spPr>
      </p:pic>
      <p:sp>
        <p:nvSpPr>
          <p:cNvPr id="448" name="Google Shape;448;p9"/>
          <p:cNvSpPr/>
          <p:nvPr/>
        </p:nvSpPr>
        <p:spPr>
          <a:xfrm>
            <a:off x="7093080" y="5302800"/>
            <a:ext cx="1762560" cy="394200"/>
          </a:xfrm>
          <a:prstGeom prst="rect">
            <a:avLst/>
          </a:prstGeom>
          <a:solidFill>
            <a:srgbClr val="FFFFFF"/>
          </a:solidFill>
          <a:ln w="9525" cap="flat" cmpd="sng">
            <a:solidFill>
              <a:srgbClr val="FFFFFF"/>
            </a:solidFill>
            <a:prstDash val="solid"/>
            <a:round/>
            <a:headEnd type="none" w="sm" len="sm"/>
            <a:tailEnd type="none" w="sm" len="sm"/>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1877</Words>
  <Application>Microsoft Office PowerPoint</Application>
  <PresentationFormat>Personalizado</PresentationFormat>
  <Paragraphs>214</Paragraphs>
  <Slides>36</Slides>
  <Notes>36</Notes>
  <HiddenSlides>0</HiddenSlides>
  <MMClips>0</MMClips>
  <ScaleCrop>false</ScaleCrop>
  <HeadingPairs>
    <vt:vector size="6" baseType="variant">
      <vt:variant>
        <vt:lpstr>Fuentes usadas</vt:lpstr>
      </vt:variant>
      <vt:variant>
        <vt:i4>2</vt:i4>
      </vt:variant>
      <vt:variant>
        <vt:lpstr>Tema</vt:lpstr>
      </vt:variant>
      <vt:variant>
        <vt:i4>6</vt:i4>
      </vt:variant>
      <vt:variant>
        <vt:lpstr>Títulos de diapositiva</vt:lpstr>
      </vt:variant>
      <vt:variant>
        <vt:i4>36</vt:i4>
      </vt:variant>
    </vt:vector>
  </HeadingPairs>
  <TitlesOfParts>
    <vt:vector size="44" baseType="lpstr">
      <vt:lpstr>Arial</vt:lpstr>
      <vt:lpstr>Calibri</vt:lpstr>
      <vt:lpstr>Office Theme</vt:lpstr>
      <vt:lpstr>Office Theme</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Pamela  Marquez Pauchard</cp:lastModifiedBy>
  <cp:revision>1</cp:revision>
  <dcterms:modified xsi:type="dcterms:W3CDTF">2021-02-18T22:39:17Z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31</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36</vt:i4>
  </property>
</Properties>
</file>