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1" r:id="rId5"/>
    <p:sldMasterId id="2147483674" r:id="rId6"/>
    <p:sldMasterId id="2147483687" r:id="rId7"/>
    <p:sldMasterId id="2147483700" r:id="rId8"/>
    <p:sldMasterId id="2147483713" r:id="rId9"/>
  </p:sldMasterIdLst>
  <p:notesMasterIdLst>
    <p:notesMasterId r:id="rId43"/>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7" r:id="rId40"/>
    <p:sldId id="288" r:id="rId41"/>
    <p:sldId id="289" r:id="rId42"/>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XHVjUfFQ3qY0yj5IZPbVH1MFh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14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Rks6LeHjz7w"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10: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1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1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13: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14: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15: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16: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p17: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1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19: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20: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p2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p2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23: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p24: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p25: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26: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2" name="Google Shape;622;p27: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1" name="Google Shape;631;p2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0" name="Google Shape;640;p29: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s-CL" sz="1200" u="sng">
                <a:solidFill>
                  <a:srgbClr val="0563C1"/>
                </a:solidFill>
                <a:hlinkClick r:id="rId3">
                  <a:extLst>
                    <a:ext uri="{A12FA001-AC4F-418D-AE19-62706E023703}">
                      <ahyp:hlinkClr xmlns:ahyp="http://schemas.microsoft.com/office/drawing/2018/hyperlinkcolor" xmlns="" val="tx"/>
                    </a:ext>
                  </a:extLst>
                </a:hlinkClick>
              </a:rPr>
              <a:t>https://www.youtube.com/watch?v=Rks6LeHjz7w</a:t>
            </a:r>
            <a:endParaRPr/>
          </a:p>
        </p:txBody>
      </p:sp>
      <p:sp>
        <p:nvSpPr>
          <p:cNvPr id="647" name="Google Shape;647;p30: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8" name="Google Shape;668;p3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1" name="Google Shape;681;p33: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p34: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4: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5: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6: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7: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9: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6"/>
        <p:cNvGrpSpPr/>
        <p:nvPr/>
      </p:nvGrpSpPr>
      <p:grpSpPr>
        <a:xfrm>
          <a:off x="0" y="0"/>
          <a:ext cx="0" cy="0"/>
          <a:chOff x="0" y="0"/>
          <a:chExt cx="0" cy="0"/>
        </a:xfrm>
      </p:grpSpPr>
      <p:sp>
        <p:nvSpPr>
          <p:cNvPr id="47" name="Google Shape;47;p5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5"/>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55"/>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0"/>
        <p:cNvGrpSpPr/>
        <p:nvPr/>
      </p:nvGrpSpPr>
      <p:grpSpPr>
        <a:xfrm>
          <a:off x="0" y="0"/>
          <a:ext cx="0" cy="0"/>
          <a:chOff x="0" y="0"/>
          <a:chExt cx="0" cy="0"/>
        </a:xfrm>
      </p:grpSpPr>
      <p:sp>
        <p:nvSpPr>
          <p:cNvPr id="51" name="Google Shape;51;p5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5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56"/>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56"/>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6"/>
        <p:cNvGrpSpPr/>
        <p:nvPr/>
      </p:nvGrpSpPr>
      <p:grpSpPr>
        <a:xfrm>
          <a:off x="0" y="0"/>
          <a:ext cx="0" cy="0"/>
          <a:chOff x="0" y="0"/>
          <a:chExt cx="0" cy="0"/>
        </a:xfrm>
      </p:grpSpPr>
      <p:sp>
        <p:nvSpPr>
          <p:cNvPr id="57" name="Google Shape;57;p5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7"/>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57"/>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57"/>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57"/>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57"/>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3" name="Google Shape;63;p57"/>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8"/>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5"/>
        <p:cNvGrpSpPr/>
        <p:nvPr/>
      </p:nvGrpSpPr>
      <p:grpSpPr>
        <a:xfrm>
          <a:off x="0" y="0"/>
          <a:ext cx="0" cy="0"/>
          <a:chOff x="0" y="0"/>
          <a:chExt cx="0" cy="0"/>
        </a:xfrm>
      </p:grpSpPr>
      <p:sp>
        <p:nvSpPr>
          <p:cNvPr id="76" name="Google Shape;76;p5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9"/>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8"/>
        <p:cNvGrpSpPr/>
        <p:nvPr/>
      </p:nvGrpSpPr>
      <p:grpSpPr>
        <a:xfrm>
          <a:off x="0" y="0"/>
          <a:ext cx="0" cy="0"/>
          <a:chOff x="0" y="0"/>
          <a:chExt cx="0" cy="0"/>
        </a:xfrm>
      </p:grpSpPr>
      <p:sp>
        <p:nvSpPr>
          <p:cNvPr id="79" name="Google Shape;79;p6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0"/>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60"/>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6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4"/>
        <p:cNvGrpSpPr/>
        <p:nvPr/>
      </p:nvGrpSpPr>
      <p:grpSpPr>
        <a:xfrm>
          <a:off x="0" y="0"/>
          <a:ext cx="0" cy="0"/>
          <a:chOff x="0" y="0"/>
          <a:chExt cx="0" cy="0"/>
        </a:xfrm>
      </p:grpSpPr>
      <p:sp>
        <p:nvSpPr>
          <p:cNvPr id="85" name="Google Shape;85;p62"/>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6"/>
        <p:cNvGrpSpPr/>
        <p:nvPr/>
      </p:nvGrpSpPr>
      <p:grpSpPr>
        <a:xfrm>
          <a:off x="0" y="0"/>
          <a:ext cx="0" cy="0"/>
          <a:chOff x="0" y="0"/>
          <a:chExt cx="0" cy="0"/>
        </a:xfrm>
      </p:grpSpPr>
      <p:sp>
        <p:nvSpPr>
          <p:cNvPr id="87" name="Google Shape;87;p6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3"/>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63"/>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63"/>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4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7"/>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1"/>
        <p:cNvGrpSpPr/>
        <p:nvPr/>
      </p:nvGrpSpPr>
      <p:grpSpPr>
        <a:xfrm>
          <a:off x="0" y="0"/>
          <a:ext cx="0" cy="0"/>
          <a:chOff x="0" y="0"/>
          <a:chExt cx="0" cy="0"/>
        </a:xfrm>
      </p:grpSpPr>
      <p:sp>
        <p:nvSpPr>
          <p:cNvPr id="92" name="Google Shape;92;p6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4"/>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64"/>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64"/>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6"/>
        <p:cNvGrpSpPr/>
        <p:nvPr/>
      </p:nvGrpSpPr>
      <p:grpSpPr>
        <a:xfrm>
          <a:off x="0" y="0"/>
          <a:ext cx="0" cy="0"/>
          <a:chOff x="0" y="0"/>
          <a:chExt cx="0" cy="0"/>
        </a:xfrm>
      </p:grpSpPr>
      <p:sp>
        <p:nvSpPr>
          <p:cNvPr id="97" name="Google Shape;97;p6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5"/>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65"/>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65"/>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1"/>
        <p:cNvGrpSpPr/>
        <p:nvPr/>
      </p:nvGrpSpPr>
      <p:grpSpPr>
        <a:xfrm>
          <a:off x="0" y="0"/>
          <a:ext cx="0" cy="0"/>
          <a:chOff x="0" y="0"/>
          <a:chExt cx="0" cy="0"/>
        </a:xfrm>
      </p:grpSpPr>
      <p:sp>
        <p:nvSpPr>
          <p:cNvPr id="102" name="Google Shape;102;p6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6"/>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66"/>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5"/>
        <p:cNvGrpSpPr/>
        <p:nvPr/>
      </p:nvGrpSpPr>
      <p:grpSpPr>
        <a:xfrm>
          <a:off x="0" y="0"/>
          <a:ext cx="0" cy="0"/>
          <a:chOff x="0" y="0"/>
          <a:chExt cx="0" cy="0"/>
        </a:xfrm>
      </p:grpSpPr>
      <p:sp>
        <p:nvSpPr>
          <p:cNvPr id="106" name="Google Shape;106;p6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67"/>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67"/>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67"/>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1"/>
        <p:cNvGrpSpPr/>
        <p:nvPr/>
      </p:nvGrpSpPr>
      <p:grpSpPr>
        <a:xfrm>
          <a:off x="0" y="0"/>
          <a:ext cx="0" cy="0"/>
          <a:chOff x="0" y="0"/>
          <a:chExt cx="0" cy="0"/>
        </a:xfrm>
      </p:grpSpPr>
      <p:sp>
        <p:nvSpPr>
          <p:cNvPr id="112" name="Google Shape;112;p6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8"/>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68"/>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68"/>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68"/>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68"/>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8" name="Google Shape;118;p68"/>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4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7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0"/>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7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71"/>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7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72"/>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72"/>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0"/>
        <p:cNvGrpSpPr/>
        <p:nvPr/>
      </p:nvGrpSpPr>
      <p:grpSpPr>
        <a:xfrm>
          <a:off x="0" y="0"/>
          <a:ext cx="0" cy="0"/>
          <a:chOff x="0" y="0"/>
          <a:chExt cx="0" cy="0"/>
        </a:xfrm>
      </p:grpSpPr>
      <p:sp>
        <p:nvSpPr>
          <p:cNvPr id="21" name="Google Shape;21;p4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73"/>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7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74"/>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74"/>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74"/>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7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5"/>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75"/>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75"/>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7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7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76"/>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7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77"/>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77"/>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7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7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7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78"/>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78"/>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7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79"/>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79"/>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79"/>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79"/>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79"/>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79"/>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7"/>
        <p:cNvGrpSpPr/>
        <p:nvPr/>
      </p:nvGrpSpPr>
      <p:grpSpPr>
        <a:xfrm>
          <a:off x="0" y="0"/>
          <a:ext cx="0" cy="0"/>
          <a:chOff x="0" y="0"/>
          <a:chExt cx="0" cy="0"/>
        </a:xfrm>
      </p:grpSpPr>
      <p:sp>
        <p:nvSpPr>
          <p:cNvPr id="188" name="Google Shape;188;p4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2"/>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0" name="Google Shape;190;p42"/>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1"/>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2"/>
        <p:cNvGrpSpPr/>
        <p:nvPr/>
      </p:nvGrpSpPr>
      <p:grpSpPr>
        <a:xfrm>
          <a:off x="0" y="0"/>
          <a:ext cx="0" cy="0"/>
          <a:chOff x="0" y="0"/>
          <a:chExt cx="0" cy="0"/>
        </a:xfrm>
      </p:grpSpPr>
      <p:sp>
        <p:nvSpPr>
          <p:cNvPr id="193" name="Google Shape;193;p8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81"/>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3"/>
        <p:cNvGrpSpPr/>
        <p:nvPr/>
      </p:nvGrpSpPr>
      <p:grpSpPr>
        <a:xfrm>
          <a:off x="0" y="0"/>
          <a:ext cx="0" cy="0"/>
          <a:chOff x="0" y="0"/>
          <a:chExt cx="0" cy="0"/>
        </a:xfrm>
      </p:grpSpPr>
      <p:sp>
        <p:nvSpPr>
          <p:cNvPr id="24" name="Google Shape;24;p4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9"/>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49"/>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5"/>
        <p:cNvGrpSpPr/>
        <p:nvPr/>
      </p:nvGrpSpPr>
      <p:grpSpPr>
        <a:xfrm>
          <a:off x="0" y="0"/>
          <a:ext cx="0" cy="0"/>
          <a:chOff x="0" y="0"/>
          <a:chExt cx="0" cy="0"/>
        </a:xfrm>
      </p:grpSpPr>
      <p:sp>
        <p:nvSpPr>
          <p:cNvPr id="196" name="Google Shape;196;p8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82"/>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sp>
        <p:nvSpPr>
          <p:cNvPr id="199" name="Google Shape;199;p8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0"/>
        <p:cNvGrpSpPr/>
        <p:nvPr/>
      </p:nvGrpSpPr>
      <p:grpSpPr>
        <a:xfrm>
          <a:off x="0" y="0"/>
          <a:ext cx="0" cy="0"/>
          <a:chOff x="0" y="0"/>
          <a:chExt cx="0" cy="0"/>
        </a:xfrm>
      </p:grpSpPr>
      <p:sp>
        <p:nvSpPr>
          <p:cNvPr id="201" name="Google Shape;201;p84"/>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2"/>
        <p:cNvGrpSpPr/>
        <p:nvPr/>
      </p:nvGrpSpPr>
      <p:grpSpPr>
        <a:xfrm>
          <a:off x="0" y="0"/>
          <a:ext cx="0" cy="0"/>
          <a:chOff x="0" y="0"/>
          <a:chExt cx="0" cy="0"/>
        </a:xfrm>
      </p:grpSpPr>
      <p:sp>
        <p:nvSpPr>
          <p:cNvPr id="203" name="Google Shape;203;p8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85"/>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5" name="Google Shape;205;p85"/>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85"/>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7"/>
        <p:cNvGrpSpPr/>
        <p:nvPr/>
      </p:nvGrpSpPr>
      <p:grpSpPr>
        <a:xfrm>
          <a:off x="0" y="0"/>
          <a:ext cx="0" cy="0"/>
          <a:chOff x="0" y="0"/>
          <a:chExt cx="0" cy="0"/>
        </a:xfrm>
      </p:grpSpPr>
      <p:sp>
        <p:nvSpPr>
          <p:cNvPr id="208" name="Google Shape;208;p8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86"/>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0" name="Google Shape;210;p8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86"/>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2"/>
        <p:cNvGrpSpPr/>
        <p:nvPr/>
      </p:nvGrpSpPr>
      <p:grpSpPr>
        <a:xfrm>
          <a:off x="0" y="0"/>
          <a:ext cx="0" cy="0"/>
          <a:chOff x="0" y="0"/>
          <a:chExt cx="0" cy="0"/>
        </a:xfrm>
      </p:grpSpPr>
      <p:sp>
        <p:nvSpPr>
          <p:cNvPr id="213" name="Google Shape;213;p8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8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5" name="Google Shape;215;p87"/>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87"/>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7"/>
        <p:cNvGrpSpPr/>
        <p:nvPr/>
      </p:nvGrpSpPr>
      <p:grpSpPr>
        <a:xfrm>
          <a:off x="0" y="0"/>
          <a:ext cx="0" cy="0"/>
          <a:chOff x="0" y="0"/>
          <a:chExt cx="0" cy="0"/>
        </a:xfrm>
      </p:grpSpPr>
      <p:sp>
        <p:nvSpPr>
          <p:cNvPr id="218" name="Google Shape;218;p8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88"/>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88"/>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1"/>
        <p:cNvGrpSpPr/>
        <p:nvPr/>
      </p:nvGrpSpPr>
      <p:grpSpPr>
        <a:xfrm>
          <a:off x="0" y="0"/>
          <a:ext cx="0" cy="0"/>
          <a:chOff x="0" y="0"/>
          <a:chExt cx="0" cy="0"/>
        </a:xfrm>
      </p:grpSpPr>
      <p:sp>
        <p:nvSpPr>
          <p:cNvPr id="222" name="Google Shape;222;p8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8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4" name="Google Shape;224;p8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89"/>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89"/>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7"/>
        <p:cNvGrpSpPr/>
        <p:nvPr/>
      </p:nvGrpSpPr>
      <p:grpSpPr>
        <a:xfrm>
          <a:off x="0" y="0"/>
          <a:ext cx="0" cy="0"/>
          <a:chOff x="0" y="0"/>
          <a:chExt cx="0" cy="0"/>
        </a:xfrm>
      </p:grpSpPr>
      <p:sp>
        <p:nvSpPr>
          <p:cNvPr id="228" name="Google Shape;228;p9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90"/>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0" name="Google Shape;230;p90"/>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90"/>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90"/>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90"/>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90"/>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4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8"/>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49"/>
        <p:cNvGrpSpPr/>
        <p:nvPr/>
      </p:nvGrpSpPr>
      <p:grpSpPr>
        <a:xfrm>
          <a:off x="0" y="0"/>
          <a:ext cx="0" cy="0"/>
          <a:chOff x="0" y="0"/>
          <a:chExt cx="0" cy="0"/>
        </a:xfrm>
      </p:grpSpPr>
      <p:sp>
        <p:nvSpPr>
          <p:cNvPr id="250" name="Google Shape;250;p9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92"/>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2"/>
        <p:cNvGrpSpPr/>
        <p:nvPr/>
      </p:nvGrpSpPr>
      <p:grpSpPr>
        <a:xfrm>
          <a:off x="0" y="0"/>
          <a:ext cx="0" cy="0"/>
          <a:chOff x="0" y="0"/>
          <a:chExt cx="0" cy="0"/>
        </a:xfrm>
      </p:grpSpPr>
      <p:sp>
        <p:nvSpPr>
          <p:cNvPr id="253" name="Google Shape;253;p9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93"/>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5" name="Google Shape;255;p93"/>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6"/>
        <p:cNvGrpSpPr/>
        <p:nvPr/>
      </p:nvGrpSpPr>
      <p:grpSpPr>
        <a:xfrm>
          <a:off x="0" y="0"/>
          <a:ext cx="0" cy="0"/>
          <a:chOff x="0" y="0"/>
          <a:chExt cx="0" cy="0"/>
        </a:xfrm>
      </p:grpSpPr>
      <p:sp>
        <p:nvSpPr>
          <p:cNvPr id="257" name="Google Shape;257;p9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8"/>
        <p:cNvGrpSpPr/>
        <p:nvPr/>
      </p:nvGrpSpPr>
      <p:grpSpPr>
        <a:xfrm>
          <a:off x="0" y="0"/>
          <a:ext cx="0" cy="0"/>
          <a:chOff x="0" y="0"/>
          <a:chExt cx="0" cy="0"/>
        </a:xfrm>
      </p:grpSpPr>
      <p:sp>
        <p:nvSpPr>
          <p:cNvPr id="259" name="Google Shape;259;p95"/>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0"/>
        <p:cNvGrpSpPr/>
        <p:nvPr/>
      </p:nvGrpSpPr>
      <p:grpSpPr>
        <a:xfrm>
          <a:off x="0" y="0"/>
          <a:ext cx="0" cy="0"/>
          <a:chOff x="0" y="0"/>
          <a:chExt cx="0" cy="0"/>
        </a:xfrm>
      </p:grpSpPr>
      <p:sp>
        <p:nvSpPr>
          <p:cNvPr id="261" name="Google Shape;261;p9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9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3" name="Google Shape;263;p96"/>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4" name="Google Shape;264;p96"/>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5"/>
        <p:cNvGrpSpPr/>
        <p:nvPr/>
      </p:nvGrpSpPr>
      <p:grpSpPr>
        <a:xfrm>
          <a:off x="0" y="0"/>
          <a:ext cx="0" cy="0"/>
          <a:chOff x="0" y="0"/>
          <a:chExt cx="0" cy="0"/>
        </a:xfrm>
      </p:grpSpPr>
      <p:sp>
        <p:nvSpPr>
          <p:cNvPr id="266" name="Google Shape;266;p9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97"/>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8" name="Google Shape;268;p97"/>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9" name="Google Shape;269;p97"/>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0"/>
        <p:cNvGrpSpPr/>
        <p:nvPr/>
      </p:nvGrpSpPr>
      <p:grpSpPr>
        <a:xfrm>
          <a:off x="0" y="0"/>
          <a:ext cx="0" cy="0"/>
          <a:chOff x="0" y="0"/>
          <a:chExt cx="0" cy="0"/>
        </a:xfrm>
      </p:grpSpPr>
      <p:sp>
        <p:nvSpPr>
          <p:cNvPr id="271" name="Google Shape;271;p9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9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3" name="Google Shape;273;p9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4" name="Google Shape;274;p98"/>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5"/>
        <p:cNvGrpSpPr/>
        <p:nvPr/>
      </p:nvGrpSpPr>
      <p:grpSpPr>
        <a:xfrm>
          <a:off x="0" y="0"/>
          <a:ext cx="0" cy="0"/>
          <a:chOff x="0" y="0"/>
          <a:chExt cx="0" cy="0"/>
        </a:xfrm>
      </p:grpSpPr>
      <p:sp>
        <p:nvSpPr>
          <p:cNvPr id="276" name="Google Shape;276;p9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99"/>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8" name="Google Shape;278;p99"/>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79"/>
        <p:cNvGrpSpPr/>
        <p:nvPr/>
      </p:nvGrpSpPr>
      <p:grpSpPr>
        <a:xfrm>
          <a:off x="0" y="0"/>
          <a:ext cx="0" cy="0"/>
          <a:chOff x="0" y="0"/>
          <a:chExt cx="0" cy="0"/>
        </a:xfrm>
      </p:grpSpPr>
      <p:sp>
        <p:nvSpPr>
          <p:cNvPr id="280" name="Google Shape;280;p10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0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2" name="Google Shape;282;p10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3" name="Google Shape;283;p100"/>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4" name="Google Shape;284;p100"/>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9"/>
        <p:cNvGrpSpPr/>
        <p:nvPr/>
      </p:nvGrpSpPr>
      <p:grpSpPr>
        <a:xfrm>
          <a:off x="0" y="0"/>
          <a:ext cx="0" cy="0"/>
          <a:chOff x="0" y="0"/>
          <a:chExt cx="0" cy="0"/>
        </a:xfrm>
      </p:grpSpPr>
      <p:sp>
        <p:nvSpPr>
          <p:cNvPr id="30" name="Google Shape;30;p51"/>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5"/>
        <p:cNvGrpSpPr/>
        <p:nvPr/>
      </p:nvGrpSpPr>
      <p:grpSpPr>
        <a:xfrm>
          <a:off x="0" y="0"/>
          <a:ext cx="0" cy="0"/>
          <a:chOff x="0" y="0"/>
          <a:chExt cx="0" cy="0"/>
        </a:xfrm>
      </p:grpSpPr>
      <p:sp>
        <p:nvSpPr>
          <p:cNvPr id="286" name="Google Shape;286;p10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101"/>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8" name="Google Shape;288;p101"/>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9" name="Google Shape;289;p101"/>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0" name="Google Shape;290;p101"/>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101"/>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101"/>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2"/>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3"/>
        <p:cNvGrpSpPr/>
        <p:nvPr/>
      </p:nvGrpSpPr>
      <p:grpSpPr>
        <a:xfrm>
          <a:off x="0" y="0"/>
          <a:ext cx="0" cy="0"/>
          <a:chOff x="0" y="0"/>
          <a:chExt cx="0" cy="0"/>
        </a:xfrm>
      </p:grpSpPr>
      <p:sp>
        <p:nvSpPr>
          <p:cNvPr id="304" name="Google Shape;304;p10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102"/>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06"/>
        <p:cNvGrpSpPr/>
        <p:nvPr/>
      </p:nvGrpSpPr>
      <p:grpSpPr>
        <a:xfrm>
          <a:off x="0" y="0"/>
          <a:ext cx="0" cy="0"/>
          <a:chOff x="0" y="0"/>
          <a:chExt cx="0" cy="0"/>
        </a:xfrm>
      </p:grpSpPr>
      <p:sp>
        <p:nvSpPr>
          <p:cNvPr id="307" name="Google Shape;307;p10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03"/>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09"/>
        <p:cNvGrpSpPr/>
        <p:nvPr/>
      </p:nvGrpSpPr>
      <p:grpSpPr>
        <a:xfrm>
          <a:off x="0" y="0"/>
          <a:ext cx="0" cy="0"/>
          <a:chOff x="0" y="0"/>
          <a:chExt cx="0" cy="0"/>
        </a:xfrm>
      </p:grpSpPr>
      <p:sp>
        <p:nvSpPr>
          <p:cNvPr id="310" name="Google Shape;310;p10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104"/>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2" name="Google Shape;312;p104"/>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10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5"/>
        <p:cNvGrpSpPr/>
        <p:nvPr/>
      </p:nvGrpSpPr>
      <p:grpSpPr>
        <a:xfrm>
          <a:off x="0" y="0"/>
          <a:ext cx="0" cy="0"/>
          <a:chOff x="0" y="0"/>
          <a:chExt cx="0" cy="0"/>
        </a:xfrm>
      </p:grpSpPr>
      <p:sp>
        <p:nvSpPr>
          <p:cNvPr id="316" name="Google Shape;316;p106"/>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7"/>
        <p:cNvGrpSpPr/>
        <p:nvPr/>
      </p:nvGrpSpPr>
      <p:grpSpPr>
        <a:xfrm>
          <a:off x="0" y="0"/>
          <a:ext cx="0" cy="0"/>
          <a:chOff x="0" y="0"/>
          <a:chExt cx="0" cy="0"/>
        </a:xfrm>
      </p:grpSpPr>
      <p:sp>
        <p:nvSpPr>
          <p:cNvPr id="318" name="Google Shape;318;p10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0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0" name="Google Shape;320;p107"/>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1" name="Google Shape;321;p107"/>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2"/>
        <p:cNvGrpSpPr/>
        <p:nvPr/>
      </p:nvGrpSpPr>
      <p:grpSpPr>
        <a:xfrm>
          <a:off x="0" y="0"/>
          <a:ext cx="0" cy="0"/>
          <a:chOff x="0" y="0"/>
          <a:chExt cx="0" cy="0"/>
        </a:xfrm>
      </p:grpSpPr>
      <p:sp>
        <p:nvSpPr>
          <p:cNvPr id="323" name="Google Shape;323;p10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08"/>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0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6" name="Google Shape;326;p108"/>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27"/>
        <p:cNvGrpSpPr/>
        <p:nvPr/>
      </p:nvGrpSpPr>
      <p:grpSpPr>
        <a:xfrm>
          <a:off x="0" y="0"/>
          <a:ext cx="0" cy="0"/>
          <a:chOff x="0" y="0"/>
          <a:chExt cx="0" cy="0"/>
        </a:xfrm>
      </p:grpSpPr>
      <p:sp>
        <p:nvSpPr>
          <p:cNvPr id="328" name="Google Shape;328;p10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10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10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1" name="Google Shape;331;p109"/>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
        <p:cNvGrpSpPr/>
        <p:nvPr/>
      </p:nvGrpSpPr>
      <p:grpSpPr>
        <a:xfrm>
          <a:off x="0" y="0"/>
          <a:ext cx="0" cy="0"/>
          <a:chOff x="0" y="0"/>
          <a:chExt cx="0" cy="0"/>
        </a:xfrm>
      </p:grpSpPr>
      <p:sp>
        <p:nvSpPr>
          <p:cNvPr id="32" name="Google Shape;32;p5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2"/>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52"/>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52"/>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2"/>
        <p:cNvGrpSpPr/>
        <p:nvPr/>
      </p:nvGrpSpPr>
      <p:grpSpPr>
        <a:xfrm>
          <a:off x="0" y="0"/>
          <a:ext cx="0" cy="0"/>
          <a:chOff x="0" y="0"/>
          <a:chExt cx="0" cy="0"/>
        </a:xfrm>
      </p:grpSpPr>
      <p:sp>
        <p:nvSpPr>
          <p:cNvPr id="333" name="Google Shape;333;p11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110"/>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10"/>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36"/>
        <p:cNvGrpSpPr/>
        <p:nvPr/>
      </p:nvGrpSpPr>
      <p:grpSpPr>
        <a:xfrm>
          <a:off x="0" y="0"/>
          <a:ext cx="0" cy="0"/>
          <a:chOff x="0" y="0"/>
          <a:chExt cx="0" cy="0"/>
        </a:xfrm>
      </p:grpSpPr>
      <p:sp>
        <p:nvSpPr>
          <p:cNvPr id="337" name="Google Shape;337;p11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1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1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0" name="Google Shape;340;p111"/>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1" name="Google Shape;341;p111"/>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2"/>
        <p:cNvGrpSpPr/>
        <p:nvPr/>
      </p:nvGrpSpPr>
      <p:grpSpPr>
        <a:xfrm>
          <a:off x="0" y="0"/>
          <a:ext cx="0" cy="0"/>
          <a:chOff x="0" y="0"/>
          <a:chExt cx="0" cy="0"/>
        </a:xfrm>
      </p:grpSpPr>
      <p:sp>
        <p:nvSpPr>
          <p:cNvPr id="343" name="Google Shape;343;p11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112"/>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112"/>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6" name="Google Shape;346;p112"/>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7" name="Google Shape;347;p112"/>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8" name="Google Shape;348;p112"/>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112"/>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
        <p:cNvGrpSpPr/>
        <p:nvPr/>
      </p:nvGrpSpPr>
      <p:grpSpPr>
        <a:xfrm>
          <a:off x="0" y="0"/>
          <a:ext cx="0" cy="0"/>
          <a:chOff x="0" y="0"/>
          <a:chExt cx="0" cy="0"/>
        </a:xfrm>
      </p:grpSpPr>
      <p:sp>
        <p:nvSpPr>
          <p:cNvPr id="37" name="Google Shape;37;p5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3"/>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53"/>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53"/>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1"/>
        <p:cNvGrpSpPr/>
        <p:nvPr/>
      </p:nvGrpSpPr>
      <p:grpSpPr>
        <a:xfrm>
          <a:off x="0" y="0"/>
          <a:ext cx="0" cy="0"/>
          <a:chOff x="0" y="0"/>
          <a:chExt cx="0" cy="0"/>
        </a:xfrm>
      </p:grpSpPr>
      <p:sp>
        <p:nvSpPr>
          <p:cNvPr id="42" name="Google Shape;42;p5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4"/>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54"/>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54"/>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5"/>
          <p:cNvSpPr/>
          <p:nvPr/>
        </p:nvSpPr>
        <p:spPr>
          <a:xfrm>
            <a:off x="270720" y="1747440"/>
            <a:ext cx="9346320" cy="5675400"/>
          </a:xfrm>
          <a:prstGeom prst="round1Rect">
            <a:avLst>
              <a:gd name="adj" fmla="val 15350"/>
            </a:avLst>
          </a:prstGeom>
          <a:solidFill>
            <a:srgbClr val="C4D7CD">
              <a:alpha val="6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 name="Google Shape;7;p35" descr="portada-modulo.png"/>
          <p:cNvPicPr preferRelativeResize="0"/>
          <p:nvPr/>
        </p:nvPicPr>
        <p:blipFill rotWithShape="1">
          <a:blip r:embed="rId14">
            <a:alphaModFix/>
          </a:blip>
          <a:srcRect/>
          <a:stretch/>
        </p:blipFill>
        <p:spPr>
          <a:xfrm>
            <a:off x="1081440" y="2249640"/>
            <a:ext cx="7709760" cy="4634280"/>
          </a:xfrm>
          <a:prstGeom prst="rect">
            <a:avLst/>
          </a:prstGeom>
          <a:noFill/>
          <a:ln>
            <a:noFill/>
          </a:ln>
        </p:spPr>
      </p:pic>
      <p:sp>
        <p:nvSpPr>
          <p:cNvPr id="8" name="Google Shape;8;p35"/>
          <p:cNvSpPr/>
          <p:nvPr/>
        </p:nvSpPr>
        <p:spPr>
          <a:xfrm>
            <a:off x="436320" y="6464160"/>
            <a:ext cx="7891560" cy="68004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35"/>
          <p:cNvPicPr preferRelativeResize="0"/>
          <p:nvPr/>
        </p:nvPicPr>
        <p:blipFill rotWithShape="1">
          <a:blip r:embed="rId15">
            <a:alphaModFix/>
          </a:blip>
          <a:srcRect/>
          <a:stretch/>
        </p:blipFill>
        <p:spPr>
          <a:xfrm>
            <a:off x="8272440" y="1222200"/>
            <a:ext cx="1079640" cy="241560"/>
          </a:xfrm>
          <a:prstGeom prst="rect">
            <a:avLst/>
          </a:prstGeom>
          <a:noFill/>
          <a:ln>
            <a:noFill/>
          </a:ln>
        </p:spPr>
      </p:pic>
      <p:pic>
        <p:nvPicPr>
          <p:cNvPr id="10" name="Google Shape;10;p35"/>
          <p:cNvPicPr preferRelativeResize="0"/>
          <p:nvPr/>
        </p:nvPicPr>
        <p:blipFill rotWithShape="1">
          <a:blip r:embed="rId16">
            <a:alphaModFix/>
          </a:blip>
          <a:srcRect/>
          <a:stretch/>
        </p:blipFill>
        <p:spPr>
          <a:xfrm>
            <a:off x="8272440" y="418680"/>
            <a:ext cx="1079640" cy="664560"/>
          </a:xfrm>
          <a:prstGeom prst="rect">
            <a:avLst/>
          </a:prstGeom>
          <a:noFill/>
          <a:ln>
            <a:noFill/>
          </a:ln>
        </p:spPr>
      </p:pic>
      <p:pic>
        <p:nvPicPr>
          <p:cNvPr id="11" name="Google Shape;11;p35"/>
          <p:cNvPicPr preferRelativeResize="0"/>
          <p:nvPr/>
        </p:nvPicPr>
        <p:blipFill rotWithShape="1">
          <a:blip r:embed="rId17">
            <a:alphaModFix/>
          </a:blip>
          <a:srcRect/>
          <a:stretch/>
        </p:blipFill>
        <p:spPr>
          <a:xfrm>
            <a:off x="8521560" y="6387120"/>
            <a:ext cx="830160" cy="755640"/>
          </a:xfrm>
          <a:prstGeom prst="rect">
            <a:avLst/>
          </a:prstGeom>
          <a:noFill/>
          <a:ln>
            <a:noFill/>
          </a:ln>
        </p:spPr>
      </p:pic>
      <p:pic>
        <p:nvPicPr>
          <p:cNvPr id="12" name="Google Shape;12;p35"/>
          <p:cNvPicPr preferRelativeResize="0"/>
          <p:nvPr/>
        </p:nvPicPr>
        <p:blipFill rotWithShape="1">
          <a:blip r:embed="rId18">
            <a:alphaModFix/>
          </a:blip>
          <a:srcRect/>
          <a:stretch/>
        </p:blipFill>
        <p:spPr>
          <a:xfrm>
            <a:off x="433440" y="419760"/>
            <a:ext cx="4210560" cy="680040"/>
          </a:xfrm>
          <a:prstGeom prst="rect">
            <a:avLst/>
          </a:prstGeom>
          <a:noFill/>
          <a:ln>
            <a:noFill/>
          </a:ln>
        </p:spPr>
      </p:pic>
      <p:pic>
        <p:nvPicPr>
          <p:cNvPr id="13" name="Google Shape;13;p35"/>
          <p:cNvPicPr preferRelativeResize="0"/>
          <p:nvPr/>
        </p:nvPicPr>
        <p:blipFill rotWithShape="1">
          <a:blip r:embed="rId19">
            <a:alphaModFix/>
          </a:blip>
          <a:srcRect/>
          <a:stretch/>
        </p:blipFill>
        <p:spPr>
          <a:xfrm>
            <a:off x="433440" y="6464160"/>
            <a:ext cx="690120" cy="680040"/>
          </a:xfrm>
          <a:prstGeom prst="rect">
            <a:avLst/>
          </a:prstGeom>
          <a:noFill/>
          <a:ln>
            <a:noFill/>
          </a:ln>
        </p:spPr>
      </p:pic>
      <p:sp>
        <p:nvSpPr>
          <p:cNvPr id="14" name="Google Shape;14;p3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 name="Google Shape;15;p35"/>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37"/>
          <p:cNvSpPr/>
          <p:nvPr/>
        </p:nvSpPr>
        <p:spPr>
          <a:xfrm>
            <a:off x="243000" y="1756440"/>
            <a:ext cx="9346320" cy="5675400"/>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6" name="Google Shape;66;p37"/>
          <p:cNvPicPr preferRelativeResize="0"/>
          <p:nvPr/>
        </p:nvPicPr>
        <p:blipFill rotWithShape="1">
          <a:blip r:embed="rId14">
            <a:alphaModFix/>
          </a:blip>
          <a:srcRect/>
          <a:stretch/>
        </p:blipFill>
        <p:spPr>
          <a:xfrm>
            <a:off x="8272440" y="1222200"/>
            <a:ext cx="1079640" cy="241560"/>
          </a:xfrm>
          <a:prstGeom prst="rect">
            <a:avLst/>
          </a:prstGeom>
          <a:noFill/>
          <a:ln>
            <a:noFill/>
          </a:ln>
        </p:spPr>
      </p:pic>
      <p:pic>
        <p:nvPicPr>
          <p:cNvPr id="67" name="Google Shape;67;p37"/>
          <p:cNvPicPr preferRelativeResize="0"/>
          <p:nvPr/>
        </p:nvPicPr>
        <p:blipFill rotWithShape="1">
          <a:blip r:embed="rId15">
            <a:alphaModFix/>
          </a:blip>
          <a:srcRect/>
          <a:stretch/>
        </p:blipFill>
        <p:spPr>
          <a:xfrm>
            <a:off x="8272440" y="418680"/>
            <a:ext cx="1079640" cy="664560"/>
          </a:xfrm>
          <a:prstGeom prst="rect">
            <a:avLst/>
          </a:prstGeom>
          <a:noFill/>
          <a:ln>
            <a:noFill/>
          </a:ln>
        </p:spPr>
      </p:pic>
      <p:pic>
        <p:nvPicPr>
          <p:cNvPr id="68" name="Google Shape;68;p37"/>
          <p:cNvPicPr preferRelativeResize="0"/>
          <p:nvPr/>
        </p:nvPicPr>
        <p:blipFill rotWithShape="1">
          <a:blip r:embed="rId16">
            <a:alphaModFix/>
          </a:blip>
          <a:srcRect/>
          <a:stretch/>
        </p:blipFill>
        <p:spPr>
          <a:xfrm>
            <a:off x="433440" y="419760"/>
            <a:ext cx="4210560" cy="680040"/>
          </a:xfrm>
          <a:prstGeom prst="rect">
            <a:avLst/>
          </a:prstGeom>
          <a:noFill/>
          <a:ln>
            <a:noFill/>
          </a:ln>
        </p:spPr>
      </p:pic>
      <p:sp>
        <p:nvSpPr>
          <p:cNvPr id="69" name="Google Shape;69;p3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0" name="Google Shape;70;p37"/>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p39"/>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9"/>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39"/>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3" name="Google Shape;123;p39"/>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9"/>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25" name="Google Shape;125;p39"/>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26" name="Google Shape;126;p39"/>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6|</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7" name="Google Shape;127;p3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39"/>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41"/>
          <p:cNvSpPr/>
          <p:nvPr/>
        </p:nvSpPr>
        <p:spPr>
          <a:xfrm rot="10800000" flipH="1">
            <a:off x="181440" y="822240"/>
            <a:ext cx="9356400" cy="653112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1"/>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41"/>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41"/>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1"/>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83" name="Google Shape;183;p41"/>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84" name="Google Shape;184;p41"/>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6|</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5" name="Google Shape;185;p4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6" name="Google Shape;186;p41"/>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5"/>
        <p:cNvGrpSpPr/>
        <p:nvPr/>
      </p:nvGrpSpPr>
      <p:grpSpPr>
        <a:xfrm>
          <a:off x="0" y="0"/>
          <a:ext cx="0" cy="0"/>
          <a:chOff x="0" y="0"/>
          <a:chExt cx="0" cy="0"/>
        </a:xfrm>
      </p:grpSpPr>
      <p:sp>
        <p:nvSpPr>
          <p:cNvPr id="236" name="Google Shape;236;p43"/>
          <p:cNvSpPr/>
          <p:nvPr/>
        </p:nvSpPr>
        <p:spPr>
          <a:xfrm rot="10800000" flipH="1">
            <a:off x="181440" y="832680"/>
            <a:ext cx="9357840" cy="1236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3"/>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8" name="Google Shape;238;p43"/>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9" name="Google Shape;239;p43"/>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240" name="Google Shape;240;p43"/>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3"/>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6|</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2" name="Google Shape;242;p43"/>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243" name="Google Shape;243;p4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4" name="Google Shape;244;p43"/>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sp>
        <p:nvSpPr>
          <p:cNvPr id="294" name="Google Shape;294;p45"/>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5"/>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6" name="Google Shape;296;p45"/>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7" name="Google Shape;297;p45"/>
          <p:cNvSpPr/>
          <p:nvPr/>
        </p:nvSpPr>
        <p:spPr>
          <a:xfrm>
            <a:off x="181800" y="181080"/>
            <a:ext cx="7908840" cy="65052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5"/>
          <p:cNvSpPr/>
          <p:nvPr/>
        </p:nvSpPr>
        <p:spPr>
          <a:xfrm>
            <a:off x="8170560" y="28836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299" name="Google Shape;299;p45"/>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300" name="Google Shape;300;p4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1" name="Google Shape;301;p45"/>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9.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9.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9.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9.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Rks6LeHjz7w" TargetMode="External"/><Relationship Id="rId2" Type="http://schemas.openxmlformats.org/officeDocument/2006/relationships/notesSlide" Target="../notesSlides/notesSlide30.xml"/><Relationship Id="rId1" Type="http://schemas.openxmlformats.org/officeDocument/2006/relationships/slideLayout" Target="../slideLayouts/slideLayout37.xml"/><Relationship Id="rId5" Type="http://schemas.openxmlformats.org/officeDocument/2006/relationships/image" Target="../media/image16.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6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37.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9.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
          <p:cNvSpPr/>
          <p:nvPr/>
        </p:nvSpPr>
        <p:spPr>
          <a:xfrm>
            <a:off x="1176480" y="6648120"/>
            <a:ext cx="7011720" cy="3114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55" name="Google Shape;355;p1"/>
          <p:cNvSpPr/>
          <p:nvPr/>
        </p:nvSpPr>
        <p:spPr>
          <a:xfrm>
            <a:off x="1139040" y="834840"/>
            <a:ext cx="4156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4° MEDIO</a:t>
            </a:r>
            <a:endParaRPr sz="1200" b="0" i="0" u="none" strike="noStrike" cap="none">
              <a:latin typeface="Arial"/>
              <a:ea typeface="Arial"/>
              <a:cs typeface="Arial"/>
              <a:sym typeface="Arial"/>
            </a:endParaRPr>
          </a:p>
        </p:txBody>
      </p:sp>
      <p:sp>
        <p:nvSpPr>
          <p:cNvPr id="356" name="Google Shape;356;p1"/>
          <p:cNvSpPr/>
          <p:nvPr/>
        </p:nvSpPr>
        <p:spPr>
          <a:xfrm>
            <a:off x="375120" y="205380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5</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57" name="Google Shape;357;p1"/>
          <p:cNvSpPr/>
          <p:nvPr/>
        </p:nvSpPr>
        <p:spPr>
          <a:xfrm>
            <a:off x="365400" y="2064600"/>
            <a:ext cx="9354600" cy="135684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MANTENCIÓN Y OPERACIÓN DE EQUIPOS</a:t>
            </a:r>
            <a:endParaRPr sz="3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DE CONTROL ELECTRÓNICO DE POTENCIA</a:t>
            </a:r>
            <a:endParaRPr sz="3600" b="0" i="0" u="none" strike="noStrike" cap="none">
              <a:latin typeface="Arial"/>
              <a:ea typeface="Arial"/>
              <a:cs typeface="Arial"/>
              <a:sym typeface="Arial"/>
            </a:endParaRPr>
          </a:p>
        </p:txBody>
      </p:sp>
      <p:pic>
        <p:nvPicPr>
          <p:cNvPr id="358" name="Google Shape;358;p1"/>
          <p:cNvPicPr preferRelativeResize="0"/>
          <p:nvPr/>
        </p:nvPicPr>
        <p:blipFill rotWithShape="1">
          <a:blip r:embed="rId3">
            <a:alphaModFix/>
          </a:blip>
          <a:srcRect/>
          <a:stretch/>
        </p:blipFill>
        <p:spPr>
          <a:xfrm>
            <a:off x="361080" y="360720"/>
            <a:ext cx="4476600" cy="75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DIODO EN </a:t>
            </a:r>
            <a:r>
              <a:rPr lang="es-CL" sz="2800" b="0" i="0" u="none" strike="noStrike" cap="none">
                <a:solidFill>
                  <a:srgbClr val="C73E32"/>
                </a:solidFill>
                <a:latin typeface="Calibri"/>
                <a:ea typeface="Calibri"/>
                <a:cs typeface="Calibri"/>
                <a:sym typeface="Calibri"/>
              </a:rPr>
              <a:t>CORTO CIRCUITO</a:t>
            </a:r>
            <a:endParaRPr sz="2800" b="0" i="0" u="none" strike="noStrike" cap="none">
              <a:latin typeface="Arial"/>
              <a:ea typeface="Arial"/>
              <a:cs typeface="Arial"/>
              <a:sym typeface="Arial"/>
            </a:endParaRPr>
          </a:p>
        </p:txBody>
      </p:sp>
      <p:sp>
        <p:nvSpPr>
          <p:cNvPr id="458" name="Google Shape;458;p10"/>
          <p:cNvSpPr/>
          <p:nvPr/>
        </p:nvSpPr>
        <p:spPr>
          <a:xfrm>
            <a:off x="3158280" y="2871000"/>
            <a:ext cx="5711760" cy="182556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9" name="Google Shape;459;p10"/>
          <p:cNvSpPr/>
          <p:nvPr/>
        </p:nvSpPr>
        <p:spPr>
          <a:xfrm>
            <a:off x="3591720" y="313308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diodo se encuentra abierto cuando al testear de ánodo a cátodo (polarización directa) el tester arroja un valor infinito (1) o (O.L).</a:t>
            </a:r>
            <a:endParaRPr sz="1600" b="0" i="0" u="none" strike="noStrike" cap="none">
              <a:latin typeface="Arial"/>
              <a:ea typeface="Arial"/>
              <a:cs typeface="Arial"/>
              <a:sym typeface="Arial"/>
            </a:endParaRPr>
          </a:p>
        </p:txBody>
      </p:sp>
      <p:pic>
        <p:nvPicPr>
          <p:cNvPr id="460" name="Google Shape;460;p10"/>
          <p:cNvPicPr preferRelativeResize="0"/>
          <p:nvPr/>
        </p:nvPicPr>
        <p:blipFill rotWithShape="1">
          <a:blip r:embed="rId3">
            <a:alphaModFix/>
          </a:blip>
          <a:srcRect/>
          <a:stretch/>
        </p:blipFill>
        <p:spPr>
          <a:xfrm>
            <a:off x="8469720" y="2646000"/>
            <a:ext cx="482760" cy="460440"/>
          </a:xfrm>
          <a:prstGeom prst="rect">
            <a:avLst/>
          </a:prstGeom>
          <a:noFill/>
          <a:ln>
            <a:noFill/>
          </a:ln>
        </p:spPr>
      </p:pic>
      <p:sp>
        <p:nvSpPr>
          <p:cNvPr id="461" name="Google Shape;461;p10"/>
          <p:cNvSpPr/>
          <p:nvPr/>
        </p:nvSpPr>
        <p:spPr>
          <a:xfrm>
            <a:off x="707040" y="3542760"/>
            <a:ext cx="3185280" cy="3185280"/>
          </a:xfrm>
          <a:prstGeom prst="ellipse">
            <a:avLst/>
          </a:prstGeom>
          <a:solidFill>
            <a:srgbClr val="FFFFFF"/>
          </a:solidFill>
          <a:ln w="9525" cap="flat" cmpd="sng">
            <a:solidFill>
              <a:schemeClr val="lt1"/>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2" name="Google Shape;462;p10" descr="ppt6dido.png"/>
          <p:cNvPicPr preferRelativeResize="0"/>
          <p:nvPr/>
        </p:nvPicPr>
        <p:blipFill rotWithShape="1">
          <a:blip r:embed="rId4">
            <a:alphaModFix/>
          </a:blip>
          <a:srcRect/>
          <a:stretch/>
        </p:blipFill>
        <p:spPr>
          <a:xfrm>
            <a:off x="943920" y="3780000"/>
            <a:ext cx="2711160" cy="27111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DIODO </a:t>
            </a:r>
            <a:r>
              <a:rPr lang="es-CL" sz="2800" b="0" i="0" u="none" strike="noStrike" cap="none">
                <a:solidFill>
                  <a:srgbClr val="C73E32"/>
                </a:solidFill>
                <a:latin typeface="Calibri"/>
                <a:ea typeface="Calibri"/>
                <a:cs typeface="Calibri"/>
                <a:sym typeface="Calibri"/>
              </a:rPr>
              <a:t>EN FUGA</a:t>
            </a:r>
            <a:endParaRPr sz="2800" b="0" i="0" u="none" strike="noStrike" cap="none">
              <a:latin typeface="Arial"/>
              <a:ea typeface="Arial"/>
              <a:cs typeface="Arial"/>
              <a:sym typeface="Arial"/>
            </a:endParaRPr>
          </a:p>
        </p:txBody>
      </p:sp>
      <p:sp>
        <p:nvSpPr>
          <p:cNvPr id="468" name="Google Shape;468;p11"/>
          <p:cNvSpPr/>
          <p:nvPr/>
        </p:nvSpPr>
        <p:spPr>
          <a:xfrm>
            <a:off x="839520" y="2871000"/>
            <a:ext cx="6680160" cy="26118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69" name="Google Shape;469;p11"/>
          <p:cNvSpPr/>
          <p:nvPr/>
        </p:nvSpPr>
        <p:spPr>
          <a:xfrm>
            <a:off x="1273320" y="3133080"/>
            <a:ext cx="515772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diodo se encuentra en fuga cuando al polarizarlo inversamente, deja conducir una corriente mínima. Es similar al diodo en corto circuito, sin embargo, no todos los tester son capaces de detectar la fuga y cuando se mide en polarización inversa el tester arroja una valor de infinito a pesar que esta en fuga.</a:t>
            </a:r>
            <a:endParaRPr sz="1600" b="0" i="0" u="none" strike="noStrike" cap="none">
              <a:latin typeface="Arial"/>
              <a:ea typeface="Arial"/>
              <a:cs typeface="Arial"/>
              <a:sym typeface="Arial"/>
            </a:endParaRPr>
          </a:p>
        </p:txBody>
      </p:sp>
      <p:sp>
        <p:nvSpPr>
          <p:cNvPr id="470" name="Google Shape;470;p11"/>
          <p:cNvSpPr/>
          <p:nvPr/>
        </p:nvSpPr>
        <p:spPr>
          <a:xfrm>
            <a:off x="6271560" y="3441960"/>
            <a:ext cx="3185280" cy="3185280"/>
          </a:xfrm>
          <a:prstGeom prst="ellipse">
            <a:avLst/>
          </a:prstGeom>
          <a:solidFill>
            <a:srgbClr val="FFFFFF"/>
          </a:solidFill>
          <a:ln w="9525" cap="flat" cmpd="sng">
            <a:solidFill>
              <a:schemeClr val="lt1"/>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1" name="Google Shape;471;p11" descr="ppt6dido2.png"/>
          <p:cNvPicPr preferRelativeResize="0"/>
          <p:nvPr/>
        </p:nvPicPr>
        <p:blipFill rotWithShape="1">
          <a:blip r:embed="rId3">
            <a:alphaModFix/>
          </a:blip>
          <a:srcRect/>
          <a:stretch/>
        </p:blipFill>
        <p:spPr>
          <a:xfrm>
            <a:off x="6460920" y="3631320"/>
            <a:ext cx="2806200" cy="280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DIODO </a:t>
            </a:r>
            <a:r>
              <a:rPr lang="es-CL" sz="2800" b="0" i="0" u="none" strike="noStrike" cap="none">
                <a:solidFill>
                  <a:srgbClr val="C73E32"/>
                </a:solidFill>
                <a:latin typeface="Calibri"/>
                <a:ea typeface="Calibri"/>
                <a:cs typeface="Calibri"/>
                <a:sym typeface="Calibri"/>
              </a:rPr>
              <a:t>EN FUGA</a:t>
            </a:r>
            <a:endParaRPr sz="2800" b="0" i="0" u="none" strike="noStrike" cap="none">
              <a:latin typeface="Arial"/>
              <a:ea typeface="Arial"/>
              <a:cs typeface="Arial"/>
              <a:sym typeface="Arial"/>
            </a:endParaRPr>
          </a:p>
        </p:txBody>
      </p:sp>
      <p:sp>
        <p:nvSpPr>
          <p:cNvPr id="477" name="Google Shape;477;p12"/>
          <p:cNvSpPr/>
          <p:nvPr/>
        </p:nvSpPr>
        <p:spPr>
          <a:xfrm>
            <a:off x="3138120" y="2487960"/>
            <a:ext cx="5711760" cy="20876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8" name="Google Shape;478;p12"/>
          <p:cNvSpPr/>
          <p:nvPr/>
        </p:nvSpPr>
        <p:spPr>
          <a:xfrm>
            <a:off x="4354920" y="2750400"/>
            <a:ext cx="4084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detectar un diodo en fuga se recomienda usar un tester analógico que usualmente tienen mayor sensibilidad, y al polarizar inversamente son capaces de detectar la fuga con un pequeño movimiento de la aguja.</a:t>
            </a:r>
            <a:endParaRPr sz="1600" b="0" i="0" u="none" strike="noStrike" cap="none">
              <a:latin typeface="Arial"/>
              <a:ea typeface="Arial"/>
              <a:cs typeface="Arial"/>
              <a:sym typeface="Arial"/>
            </a:endParaRPr>
          </a:p>
        </p:txBody>
      </p:sp>
      <p:pic>
        <p:nvPicPr>
          <p:cNvPr id="479" name="Google Shape;479;p12"/>
          <p:cNvPicPr preferRelativeResize="0"/>
          <p:nvPr/>
        </p:nvPicPr>
        <p:blipFill rotWithShape="1">
          <a:blip r:embed="rId3">
            <a:alphaModFix/>
          </a:blip>
          <a:srcRect/>
          <a:stretch/>
        </p:blipFill>
        <p:spPr>
          <a:xfrm>
            <a:off x="8449560" y="2262960"/>
            <a:ext cx="482760" cy="460440"/>
          </a:xfrm>
          <a:prstGeom prst="rect">
            <a:avLst/>
          </a:prstGeom>
          <a:noFill/>
          <a:ln>
            <a:noFill/>
          </a:ln>
        </p:spPr>
      </p:pic>
      <p:sp>
        <p:nvSpPr>
          <p:cNvPr id="480" name="Google Shape;480;p12"/>
          <p:cNvSpPr/>
          <p:nvPr/>
        </p:nvSpPr>
        <p:spPr>
          <a:xfrm>
            <a:off x="577440" y="3052440"/>
            <a:ext cx="3635640" cy="293436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81" name="Google Shape;481;p12"/>
          <p:cNvPicPr preferRelativeResize="0"/>
          <p:nvPr/>
        </p:nvPicPr>
        <p:blipFill rotWithShape="1">
          <a:blip r:embed="rId4">
            <a:alphaModFix/>
          </a:blip>
          <a:srcRect/>
          <a:stretch/>
        </p:blipFill>
        <p:spPr>
          <a:xfrm>
            <a:off x="780480" y="3228480"/>
            <a:ext cx="3180960" cy="25167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MEDICIÓN FUERA </a:t>
            </a:r>
            <a:r>
              <a:rPr lang="es-CL" sz="2800" b="0" i="0" u="none" strike="noStrike" cap="none">
                <a:solidFill>
                  <a:srgbClr val="C73E32"/>
                </a:solidFill>
                <a:latin typeface="Calibri"/>
                <a:ea typeface="Calibri"/>
                <a:cs typeface="Calibri"/>
                <a:sym typeface="Calibri"/>
              </a:rPr>
              <a:t>DE PLACA</a:t>
            </a:r>
            <a:endParaRPr sz="2800" b="0" i="0" u="none" strike="noStrike" cap="none">
              <a:latin typeface="Arial"/>
              <a:ea typeface="Arial"/>
              <a:cs typeface="Arial"/>
              <a:sym typeface="Arial"/>
            </a:endParaRPr>
          </a:p>
        </p:txBody>
      </p:sp>
      <p:sp>
        <p:nvSpPr>
          <p:cNvPr id="487" name="Google Shape;487;p13"/>
          <p:cNvSpPr/>
          <p:nvPr/>
        </p:nvSpPr>
        <p:spPr>
          <a:xfrm>
            <a:off x="1443240" y="2447640"/>
            <a:ext cx="6833520" cy="24505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88" name="Google Shape;488;p13"/>
          <p:cNvSpPr/>
          <p:nvPr/>
        </p:nvSpPr>
        <p:spPr>
          <a:xfrm>
            <a:off x="1850040" y="2710080"/>
            <a:ext cx="601992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 muy importante desoldar parcialmente o, mejor, completamente de la placa, el dispositivo electrónico a medir, ya sea el diodo, condensadores o transistores como veremos más adelante, ya que los componentes adyacentes pueden influir en la precisión de mediciones.</a:t>
            </a:r>
            <a:endParaRPr sz="1600" b="0" i="0" u="none" strike="noStrike" cap="none">
              <a:latin typeface="Arial"/>
              <a:ea typeface="Arial"/>
              <a:cs typeface="Arial"/>
              <a:sym typeface="Arial"/>
            </a:endParaRPr>
          </a:p>
        </p:txBody>
      </p:sp>
      <p:sp>
        <p:nvSpPr>
          <p:cNvPr id="489" name="Google Shape;489;p13"/>
          <p:cNvSpPr/>
          <p:nvPr/>
        </p:nvSpPr>
        <p:spPr>
          <a:xfrm>
            <a:off x="2177280" y="4282200"/>
            <a:ext cx="5365080" cy="194652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90" name="Google Shape;490;p13" descr="Como medir un diodo fuente conmutada lcd samsung - YouTube"/>
          <p:cNvPicPr preferRelativeResize="0"/>
          <p:nvPr/>
        </p:nvPicPr>
        <p:blipFill rotWithShape="1">
          <a:blip r:embed="rId3">
            <a:alphaModFix/>
          </a:blip>
          <a:srcRect/>
          <a:stretch/>
        </p:blipFill>
        <p:spPr>
          <a:xfrm>
            <a:off x="2509920" y="4581000"/>
            <a:ext cx="4699800" cy="24595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1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FALLAS EN </a:t>
            </a:r>
            <a:r>
              <a:rPr lang="es-CL" sz="2800" b="0" i="0" u="none" strike="noStrike" cap="none">
                <a:solidFill>
                  <a:srgbClr val="C73E32"/>
                </a:solidFill>
                <a:latin typeface="Calibri"/>
                <a:ea typeface="Calibri"/>
                <a:cs typeface="Calibri"/>
                <a:sym typeface="Calibri"/>
              </a:rPr>
              <a:t>CONDENSADORES</a:t>
            </a:r>
            <a:endParaRPr sz="2800" b="0" i="0" u="none" strike="noStrike" cap="none">
              <a:latin typeface="Arial"/>
              <a:ea typeface="Arial"/>
              <a:cs typeface="Arial"/>
              <a:sym typeface="Arial"/>
            </a:endParaRPr>
          </a:p>
        </p:txBody>
      </p:sp>
      <p:sp>
        <p:nvSpPr>
          <p:cNvPr id="496" name="Google Shape;496;p14"/>
          <p:cNvSpPr/>
          <p:nvPr/>
        </p:nvSpPr>
        <p:spPr>
          <a:xfrm>
            <a:off x="1908360" y="2608920"/>
            <a:ext cx="5711760" cy="30553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7" name="Google Shape;497;p14"/>
          <p:cNvSpPr/>
          <p:nvPr/>
        </p:nvSpPr>
        <p:spPr>
          <a:xfrm>
            <a:off x="2341800" y="2871000"/>
            <a:ext cx="4867560" cy="252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Las fallas típicas en los condensadores: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ruptura (cortocircuito)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corte</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disminución de capacidad</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 importante recordar que para realizar cualquier prueba o medición en un condensador es necesario descargarlo previamente.</a:t>
            </a:r>
            <a:endParaRPr sz="1600" b="0" i="0" u="none" strike="noStrike" cap="none">
              <a:latin typeface="Arial"/>
              <a:ea typeface="Arial"/>
              <a:cs typeface="Arial"/>
              <a:sym typeface="Arial"/>
            </a:endParaRPr>
          </a:p>
        </p:txBody>
      </p:sp>
      <p:pic>
        <p:nvPicPr>
          <p:cNvPr id="498" name="Google Shape;498;p14"/>
          <p:cNvPicPr preferRelativeResize="0"/>
          <p:nvPr/>
        </p:nvPicPr>
        <p:blipFill rotWithShape="1">
          <a:blip r:embed="rId3">
            <a:alphaModFix/>
          </a:blip>
          <a:srcRect/>
          <a:stretch/>
        </p:blipFill>
        <p:spPr>
          <a:xfrm>
            <a:off x="7219800" y="2383920"/>
            <a:ext cx="482760" cy="4604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FALLAS EN </a:t>
            </a:r>
            <a:r>
              <a:rPr lang="es-CL" sz="2800" b="0" i="0" u="none" strike="noStrike" cap="none">
                <a:solidFill>
                  <a:srgbClr val="C73E32"/>
                </a:solidFill>
                <a:latin typeface="Calibri"/>
                <a:ea typeface="Calibri"/>
                <a:cs typeface="Calibri"/>
                <a:sym typeface="Calibri"/>
              </a:rPr>
              <a:t>CONDENSADORES</a:t>
            </a:r>
            <a:endParaRPr sz="2800" b="0" i="0" u="none" strike="noStrike" cap="none">
              <a:latin typeface="Arial"/>
              <a:ea typeface="Arial"/>
              <a:cs typeface="Arial"/>
              <a:sym typeface="Arial"/>
            </a:endParaRPr>
          </a:p>
        </p:txBody>
      </p:sp>
      <p:sp>
        <p:nvSpPr>
          <p:cNvPr id="504" name="Google Shape;504;p15"/>
          <p:cNvSpPr/>
          <p:nvPr/>
        </p:nvSpPr>
        <p:spPr>
          <a:xfrm>
            <a:off x="2004120" y="2367000"/>
            <a:ext cx="5711760" cy="122076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05" name="Google Shape;505;p15"/>
          <p:cNvSpPr/>
          <p:nvPr/>
        </p:nvSpPr>
        <p:spPr>
          <a:xfrm>
            <a:off x="2291040" y="2629440"/>
            <a:ext cx="51375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Como se mencionó con anterioridad es importante realizar un chequeo visual para detectar las posibles fallas.</a:t>
            </a:r>
            <a:endParaRPr sz="1600" b="0" i="0" u="none" strike="noStrike" cap="none">
              <a:latin typeface="Arial"/>
              <a:ea typeface="Arial"/>
              <a:cs typeface="Arial"/>
              <a:sym typeface="Arial"/>
            </a:endParaRPr>
          </a:p>
        </p:txBody>
      </p:sp>
      <p:grpSp>
        <p:nvGrpSpPr>
          <p:cNvPr id="506" name="Google Shape;506;p15"/>
          <p:cNvGrpSpPr/>
          <p:nvPr/>
        </p:nvGrpSpPr>
        <p:grpSpPr>
          <a:xfrm>
            <a:off x="1979640" y="4264920"/>
            <a:ext cx="5760720" cy="1782360"/>
            <a:chOff x="1979640" y="4264920"/>
            <a:chExt cx="5760720" cy="1782360"/>
          </a:xfrm>
        </p:grpSpPr>
        <p:pic>
          <p:nvPicPr>
            <p:cNvPr id="507" name="Google Shape;507;p15" descr="ppt6-d1.png"/>
            <p:cNvPicPr preferRelativeResize="0"/>
            <p:nvPr/>
          </p:nvPicPr>
          <p:blipFill rotWithShape="1">
            <a:blip r:embed="rId3">
              <a:alphaModFix/>
            </a:blip>
            <a:srcRect/>
            <a:stretch/>
          </p:blipFill>
          <p:spPr>
            <a:xfrm>
              <a:off x="1979640" y="4264920"/>
              <a:ext cx="1782360" cy="1782360"/>
            </a:xfrm>
            <a:prstGeom prst="rect">
              <a:avLst/>
            </a:prstGeom>
            <a:noFill/>
            <a:ln>
              <a:noFill/>
            </a:ln>
          </p:spPr>
        </p:pic>
        <p:pic>
          <p:nvPicPr>
            <p:cNvPr id="508" name="Google Shape;508;p15" descr="ppt6-d2.png"/>
            <p:cNvPicPr preferRelativeResize="0"/>
            <p:nvPr/>
          </p:nvPicPr>
          <p:blipFill rotWithShape="1">
            <a:blip r:embed="rId4">
              <a:alphaModFix/>
            </a:blip>
            <a:srcRect/>
            <a:stretch/>
          </p:blipFill>
          <p:spPr>
            <a:xfrm>
              <a:off x="3969000" y="4264920"/>
              <a:ext cx="1782360" cy="1782360"/>
            </a:xfrm>
            <a:prstGeom prst="rect">
              <a:avLst/>
            </a:prstGeom>
            <a:noFill/>
            <a:ln>
              <a:noFill/>
            </a:ln>
          </p:spPr>
        </p:pic>
        <p:pic>
          <p:nvPicPr>
            <p:cNvPr id="509" name="Google Shape;509;p15" descr="ppt6-d3.png"/>
            <p:cNvPicPr preferRelativeResize="0"/>
            <p:nvPr/>
          </p:nvPicPr>
          <p:blipFill rotWithShape="1">
            <a:blip r:embed="rId5">
              <a:alphaModFix/>
            </a:blip>
            <a:srcRect/>
            <a:stretch/>
          </p:blipFill>
          <p:spPr>
            <a:xfrm>
              <a:off x="5958000" y="4264920"/>
              <a:ext cx="1782360" cy="1782360"/>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RUPTURA</a:t>
            </a:r>
            <a:endParaRPr sz="2800" b="0" i="0" u="none" strike="noStrike" cap="none">
              <a:latin typeface="Arial"/>
              <a:ea typeface="Arial"/>
              <a:cs typeface="Arial"/>
              <a:sym typeface="Arial"/>
            </a:endParaRPr>
          </a:p>
        </p:txBody>
      </p:sp>
      <p:sp>
        <p:nvSpPr>
          <p:cNvPr id="515" name="Google Shape;515;p16"/>
          <p:cNvSpPr/>
          <p:nvPr/>
        </p:nvSpPr>
        <p:spPr>
          <a:xfrm>
            <a:off x="2004120" y="2367000"/>
            <a:ext cx="5711760" cy="384156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16" name="Google Shape;516;p16"/>
          <p:cNvSpPr/>
          <p:nvPr/>
        </p:nvSpPr>
        <p:spPr>
          <a:xfrm>
            <a:off x="2426040" y="2629440"/>
            <a:ext cx="4867560" cy="3255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Al superar el valor nominal de voltaje en un condensador puede surgir una ruptura entre sus armaduras. Por lo general esto origina su daño mecánico, aunque no en todos los casos.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Podemos detectar esta falla en el modo de medición de resistencia. Conectamos el tester (no olvidar la polaridad), en el caso de ruptura el valor de resistencia será igual o próximo la cero.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Si el condensador funciona, en la pantalla de multímetro aparecerá un valor de resistencia, que va a crecer paulatinamente</a:t>
            </a:r>
            <a:endParaRPr sz="1600" b="0" i="0" u="none" strike="noStrike" cap="non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RUPTURA</a:t>
            </a:r>
            <a:endParaRPr sz="2800" b="0" i="0" u="none" strike="noStrike" cap="none">
              <a:latin typeface="Arial"/>
              <a:ea typeface="Arial"/>
              <a:cs typeface="Arial"/>
              <a:sym typeface="Arial"/>
            </a:endParaRPr>
          </a:p>
        </p:txBody>
      </p:sp>
      <p:sp>
        <p:nvSpPr>
          <p:cNvPr id="522" name="Google Shape;522;p17"/>
          <p:cNvSpPr/>
          <p:nvPr/>
        </p:nvSpPr>
        <p:spPr>
          <a:xfrm>
            <a:off x="738720" y="2367000"/>
            <a:ext cx="5711760" cy="241020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23" name="Google Shape;523;p17"/>
          <p:cNvSpPr/>
          <p:nvPr/>
        </p:nvSpPr>
        <p:spPr>
          <a:xfrm>
            <a:off x="1172520" y="2629440"/>
            <a:ext cx="4867560" cy="1795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Condensadores no polares: para esto seleccionamos en el multímetro el valor de resistencia no inferior a 2 Ω. ¿Por qué precisamente este rango de resistencia? Porque la resistencia de un condensador dañado casi nunca supera 2 Ohm. Para probar condensadores en el modo de medición de resistencia es muy cómodo usar los multímetros analógicos (con aguja).</a:t>
            </a:r>
            <a:endParaRPr sz="1600" b="0" i="0" u="none" strike="noStrike" cap="none">
              <a:latin typeface="Arial"/>
              <a:ea typeface="Arial"/>
              <a:cs typeface="Arial"/>
              <a:sym typeface="Arial"/>
            </a:endParaRPr>
          </a:p>
        </p:txBody>
      </p:sp>
      <p:pic>
        <p:nvPicPr>
          <p:cNvPr id="524" name="Google Shape;524;p17"/>
          <p:cNvPicPr preferRelativeResize="0"/>
          <p:nvPr/>
        </p:nvPicPr>
        <p:blipFill rotWithShape="1">
          <a:blip r:embed="rId3">
            <a:alphaModFix/>
          </a:blip>
          <a:srcRect/>
          <a:stretch/>
        </p:blipFill>
        <p:spPr>
          <a:xfrm>
            <a:off x="6050520" y="2142000"/>
            <a:ext cx="482760" cy="460440"/>
          </a:xfrm>
          <a:prstGeom prst="rect">
            <a:avLst/>
          </a:prstGeom>
          <a:noFill/>
          <a:ln>
            <a:noFill/>
          </a:ln>
        </p:spPr>
      </p:pic>
      <p:pic>
        <p:nvPicPr>
          <p:cNvPr id="525" name="Google Shape;525;p17" descr="eXe"/>
          <p:cNvPicPr preferRelativeResize="0"/>
          <p:nvPr/>
        </p:nvPicPr>
        <p:blipFill rotWithShape="1">
          <a:blip r:embed="rId4">
            <a:alphaModFix/>
          </a:blip>
          <a:srcRect/>
          <a:stretch/>
        </p:blipFill>
        <p:spPr>
          <a:xfrm>
            <a:off x="4833000" y="5186880"/>
            <a:ext cx="3195000" cy="17305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CORTE</a:t>
            </a:r>
            <a:endParaRPr sz="2800" b="0" i="0" u="none" strike="noStrike" cap="none">
              <a:latin typeface="Arial"/>
              <a:ea typeface="Arial"/>
              <a:cs typeface="Arial"/>
              <a:sym typeface="Arial"/>
            </a:endParaRPr>
          </a:p>
        </p:txBody>
      </p:sp>
      <p:grpSp>
        <p:nvGrpSpPr>
          <p:cNvPr id="531" name="Google Shape;531;p18"/>
          <p:cNvGrpSpPr/>
          <p:nvPr/>
        </p:nvGrpSpPr>
        <p:grpSpPr>
          <a:xfrm>
            <a:off x="1962720" y="2383920"/>
            <a:ext cx="5794200" cy="2211840"/>
            <a:chOff x="1962720" y="2383920"/>
            <a:chExt cx="5794200" cy="2211840"/>
          </a:xfrm>
        </p:grpSpPr>
        <p:sp>
          <p:nvSpPr>
            <p:cNvPr id="532" name="Google Shape;532;p18"/>
            <p:cNvSpPr/>
            <p:nvPr/>
          </p:nvSpPr>
          <p:spPr>
            <a:xfrm>
              <a:off x="1962720" y="2608920"/>
              <a:ext cx="5711760" cy="198684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33" name="Google Shape;533;p18"/>
            <p:cNvSpPr/>
            <p:nvPr/>
          </p:nvSpPr>
          <p:spPr>
            <a:xfrm>
              <a:off x="2396520" y="2871000"/>
              <a:ext cx="4867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Corte aparece cuando uno o ambos contactos de condensador se desconectan de sus armaduras. En este caso el condensador no se va a cargar durante la prueba con multímetro en el modo de medición de resistencia y su capacidad será nula.</a:t>
              </a:r>
              <a:endParaRPr sz="1600" b="0" i="0" u="none" strike="noStrike" cap="none">
                <a:latin typeface="Arial"/>
                <a:ea typeface="Arial"/>
                <a:cs typeface="Arial"/>
                <a:sym typeface="Arial"/>
              </a:endParaRPr>
            </a:p>
          </p:txBody>
        </p:sp>
        <p:pic>
          <p:nvPicPr>
            <p:cNvPr id="534" name="Google Shape;534;p18"/>
            <p:cNvPicPr preferRelativeResize="0"/>
            <p:nvPr/>
          </p:nvPicPr>
          <p:blipFill rotWithShape="1">
            <a:blip r:embed="rId3">
              <a:alphaModFix/>
            </a:blip>
            <a:srcRect/>
            <a:stretch/>
          </p:blipFill>
          <p:spPr>
            <a:xfrm>
              <a:off x="7274160" y="2383920"/>
              <a:ext cx="482760" cy="46044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CAPACITANCIA</a:t>
            </a:r>
            <a:endParaRPr sz="2800" b="0" i="0" u="none" strike="noStrike" cap="none">
              <a:latin typeface="Arial"/>
              <a:ea typeface="Arial"/>
              <a:cs typeface="Arial"/>
              <a:sym typeface="Arial"/>
            </a:endParaRPr>
          </a:p>
        </p:txBody>
      </p:sp>
      <p:grpSp>
        <p:nvGrpSpPr>
          <p:cNvPr id="540" name="Google Shape;540;p19"/>
          <p:cNvGrpSpPr/>
          <p:nvPr/>
        </p:nvGrpSpPr>
        <p:grpSpPr>
          <a:xfrm>
            <a:off x="1962720" y="2142000"/>
            <a:ext cx="5794200" cy="2453760"/>
            <a:chOff x="1962720" y="2142000"/>
            <a:chExt cx="5794200" cy="2453760"/>
          </a:xfrm>
        </p:grpSpPr>
        <p:sp>
          <p:nvSpPr>
            <p:cNvPr id="541" name="Google Shape;541;p19"/>
            <p:cNvSpPr/>
            <p:nvPr/>
          </p:nvSpPr>
          <p:spPr>
            <a:xfrm>
              <a:off x="1962720" y="2367000"/>
              <a:ext cx="5711760" cy="222876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2" name="Google Shape;542;p19"/>
            <p:cNvSpPr/>
            <p:nvPr/>
          </p:nvSpPr>
          <p:spPr>
            <a:xfrm>
              <a:off x="2396520" y="2629440"/>
              <a:ext cx="486756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probar la capacidad de un condensador se requiere un multímetro digital con función de medición de capacidad.. Debemos seleccionar el rango de mediciones correspondiente a la capacidad del condensador. La desviación de capacidad permitida  es no más del 30% de su valor nominal.</a:t>
              </a:r>
              <a:endParaRPr sz="1600" b="0" i="0" u="none" strike="noStrike" cap="none">
                <a:latin typeface="Arial"/>
                <a:ea typeface="Arial"/>
                <a:cs typeface="Arial"/>
                <a:sym typeface="Arial"/>
              </a:endParaRPr>
            </a:p>
          </p:txBody>
        </p:sp>
        <p:pic>
          <p:nvPicPr>
            <p:cNvPr id="543" name="Google Shape;543;p19"/>
            <p:cNvPicPr preferRelativeResize="0"/>
            <p:nvPr/>
          </p:nvPicPr>
          <p:blipFill rotWithShape="1">
            <a:blip r:embed="rId3">
              <a:alphaModFix/>
            </a:blip>
            <a:srcRect/>
            <a:stretch/>
          </p:blipFill>
          <p:spPr>
            <a:xfrm>
              <a:off x="7274160" y="2142000"/>
              <a:ext cx="482760" cy="46044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 descr="portadilla6.png"/>
          <p:cNvPicPr preferRelativeResize="0"/>
          <p:nvPr/>
        </p:nvPicPr>
        <p:blipFill rotWithShape="1">
          <a:blip r:embed="rId3">
            <a:alphaModFix/>
          </a:blip>
          <a:srcRect/>
          <a:stretch/>
        </p:blipFill>
        <p:spPr>
          <a:xfrm>
            <a:off x="2129400" y="3174840"/>
            <a:ext cx="5905080" cy="4104720"/>
          </a:xfrm>
          <a:prstGeom prst="rect">
            <a:avLst/>
          </a:prstGeom>
          <a:noFill/>
          <a:ln>
            <a:noFill/>
          </a:ln>
        </p:spPr>
      </p:pic>
      <p:sp>
        <p:nvSpPr>
          <p:cNvPr id="364" name="Google Shape;364;p2"/>
          <p:cNvSpPr/>
          <p:nvPr/>
        </p:nvSpPr>
        <p:spPr>
          <a:xfrm>
            <a:off x="1139040" y="834840"/>
            <a:ext cx="7028640" cy="4035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5 </a:t>
            </a:r>
            <a:r>
              <a:rPr lang="es-CL" sz="1200" b="0" i="0" u="none" strike="noStrike" cap="none">
                <a:solidFill>
                  <a:srgbClr val="29754D"/>
                </a:solidFill>
                <a:latin typeface="Calibri"/>
                <a:ea typeface="Calibri"/>
                <a:cs typeface="Calibri"/>
                <a:sym typeface="Calibri"/>
              </a:rPr>
              <a:t>| MANTENCIÓN Y OPERACIÓN DE EQUIPOS DE CONTROL ELECTRÓNICO DE POTENCIA</a:t>
            </a:r>
            <a:endParaRPr sz="1200" b="0" i="0" u="none" strike="noStrike" cap="none">
              <a:latin typeface="Arial"/>
              <a:ea typeface="Arial"/>
              <a:cs typeface="Arial"/>
              <a:sym typeface="Arial"/>
            </a:endParaRPr>
          </a:p>
        </p:txBody>
      </p:sp>
      <p:sp>
        <p:nvSpPr>
          <p:cNvPr id="365" name="Google Shape;365;p2"/>
          <p:cNvSpPr/>
          <p:nvPr/>
        </p:nvSpPr>
        <p:spPr>
          <a:xfrm>
            <a:off x="365400" y="207324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6</a:t>
            </a:r>
            <a:endParaRPr sz="1500" b="0" i="0" u="none" strike="noStrike" cap="none">
              <a:latin typeface="Arial"/>
              <a:ea typeface="Arial"/>
              <a:cs typeface="Arial"/>
              <a:sym typeface="Arial"/>
            </a:endParaRPr>
          </a:p>
        </p:txBody>
      </p:sp>
      <p:sp>
        <p:nvSpPr>
          <p:cNvPr id="366" name="Google Shape;366;p2"/>
          <p:cNvSpPr/>
          <p:nvPr/>
        </p:nvSpPr>
        <p:spPr>
          <a:xfrm>
            <a:off x="365400" y="2190240"/>
            <a:ext cx="6811560" cy="939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MANTENIMIENTO CORRECTIVO DE DISPOSITIVOS ELECTRÓNICOS</a:t>
            </a:r>
            <a:endParaRPr sz="3600" b="0" i="0" u="none" strike="noStrike" cap="none">
              <a:latin typeface="Arial"/>
              <a:ea typeface="Arial"/>
              <a:cs typeface="Arial"/>
              <a:sym typeface="Arial"/>
            </a:endParaRPr>
          </a:p>
        </p:txBody>
      </p:sp>
      <p:pic>
        <p:nvPicPr>
          <p:cNvPr id="367" name="Google Shape;367;p2"/>
          <p:cNvPicPr preferRelativeResize="0"/>
          <p:nvPr/>
        </p:nvPicPr>
        <p:blipFill rotWithShape="1">
          <a:blip r:embed="rId4">
            <a:alphaModFix/>
          </a:blip>
          <a:srcRect/>
          <a:stretch/>
        </p:blipFill>
        <p:spPr>
          <a:xfrm>
            <a:off x="361080" y="360720"/>
            <a:ext cx="4476600" cy="7581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FUSIBLES</a:t>
            </a:r>
            <a:endParaRPr sz="2800" b="0" i="0" u="none" strike="noStrike" cap="none">
              <a:latin typeface="Arial"/>
              <a:ea typeface="Arial"/>
              <a:cs typeface="Arial"/>
              <a:sym typeface="Arial"/>
            </a:endParaRPr>
          </a:p>
        </p:txBody>
      </p:sp>
      <p:sp>
        <p:nvSpPr>
          <p:cNvPr id="549" name="Google Shape;549;p20"/>
          <p:cNvSpPr/>
          <p:nvPr/>
        </p:nvSpPr>
        <p:spPr>
          <a:xfrm>
            <a:off x="738720" y="2367000"/>
            <a:ext cx="5711760" cy="166428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0" name="Google Shape;550;p20"/>
          <p:cNvSpPr/>
          <p:nvPr/>
        </p:nvSpPr>
        <p:spPr>
          <a:xfrm>
            <a:off x="1172520" y="2629440"/>
            <a:ext cx="486756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 importante considerar los fusibles al momento de inspeccionar un dispositivo electrónico. Ante cualquier sobre corriente desde la fuente de alimentación los fusibles son los primeros en actuar.</a:t>
            </a:r>
            <a:endParaRPr sz="1600" b="0" i="0" u="none" strike="noStrike" cap="none">
              <a:latin typeface="Arial"/>
              <a:ea typeface="Arial"/>
              <a:cs typeface="Arial"/>
              <a:sym typeface="Arial"/>
            </a:endParaRPr>
          </a:p>
        </p:txBody>
      </p:sp>
      <p:pic>
        <p:nvPicPr>
          <p:cNvPr id="551" name="Google Shape;551;p20"/>
          <p:cNvPicPr preferRelativeResize="0"/>
          <p:nvPr/>
        </p:nvPicPr>
        <p:blipFill rotWithShape="1">
          <a:blip r:embed="rId3">
            <a:alphaModFix/>
          </a:blip>
          <a:srcRect/>
          <a:stretch/>
        </p:blipFill>
        <p:spPr>
          <a:xfrm>
            <a:off x="6050520" y="2142000"/>
            <a:ext cx="482760" cy="460440"/>
          </a:xfrm>
          <a:prstGeom prst="rect">
            <a:avLst/>
          </a:prstGeom>
          <a:noFill/>
          <a:ln>
            <a:noFill/>
          </a:ln>
        </p:spPr>
      </p:pic>
      <p:sp>
        <p:nvSpPr>
          <p:cNvPr id="552" name="Google Shape;552;p20"/>
          <p:cNvSpPr/>
          <p:nvPr/>
        </p:nvSpPr>
        <p:spPr>
          <a:xfrm>
            <a:off x="3117960" y="4282200"/>
            <a:ext cx="5711760" cy="166428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3" name="Google Shape;553;p20"/>
          <p:cNvSpPr/>
          <p:nvPr/>
        </p:nvSpPr>
        <p:spPr>
          <a:xfrm>
            <a:off x="3551400" y="4544280"/>
            <a:ext cx="486756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fusible es un filamento condicionados a soportar las corrientes para la que fueron diseñados. Sobre esta corriente el filamento se quema y se abre el circuito, impidiendo el paso de la corriente.</a:t>
            </a:r>
            <a:endParaRPr sz="1600" b="0" i="0" u="none" strike="noStrike" cap="none">
              <a:latin typeface="Arial"/>
              <a:ea typeface="Arial"/>
              <a:cs typeface="Arial"/>
              <a:sym typeface="Arial"/>
            </a:endParaRPr>
          </a:p>
        </p:txBody>
      </p:sp>
      <p:pic>
        <p:nvPicPr>
          <p:cNvPr id="554" name="Google Shape;554;p20"/>
          <p:cNvPicPr preferRelativeResize="0"/>
          <p:nvPr/>
        </p:nvPicPr>
        <p:blipFill rotWithShape="1">
          <a:blip r:embed="rId3">
            <a:alphaModFix/>
          </a:blip>
          <a:srcRect/>
          <a:stretch/>
        </p:blipFill>
        <p:spPr>
          <a:xfrm>
            <a:off x="8429400" y="4057200"/>
            <a:ext cx="482760" cy="4604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FUSIBLES</a:t>
            </a:r>
            <a:endParaRPr sz="2800" b="0" i="0" u="none" strike="noStrike" cap="none">
              <a:latin typeface="Arial"/>
              <a:ea typeface="Arial"/>
              <a:cs typeface="Arial"/>
              <a:sym typeface="Arial"/>
            </a:endParaRPr>
          </a:p>
        </p:txBody>
      </p:sp>
      <p:sp>
        <p:nvSpPr>
          <p:cNvPr id="560" name="Google Shape;560;p21"/>
          <p:cNvSpPr/>
          <p:nvPr/>
        </p:nvSpPr>
        <p:spPr>
          <a:xfrm>
            <a:off x="738720" y="2367000"/>
            <a:ext cx="5711760" cy="97884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1" name="Google Shape;561;p21"/>
          <p:cNvSpPr/>
          <p:nvPr/>
        </p:nvSpPr>
        <p:spPr>
          <a:xfrm>
            <a:off x="1172520" y="2629440"/>
            <a:ext cx="486756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Existen distntos tipos de fusibles en electrónica:</a:t>
            </a:r>
            <a:endParaRPr sz="1600" b="0" i="0" u="none" strike="noStrike" cap="none">
              <a:latin typeface="Arial"/>
              <a:ea typeface="Arial"/>
              <a:cs typeface="Arial"/>
              <a:sym typeface="Arial"/>
            </a:endParaRPr>
          </a:p>
        </p:txBody>
      </p:sp>
      <p:pic>
        <p:nvPicPr>
          <p:cNvPr id="562" name="Google Shape;562;p21"/>
          <p:cNvPicPr preferRelativeResize="0"/>
          <p:nvPr/>
        </p:nvPicPr>
        <p:blipFill rotWithShape="1">
          <a:blip r:embed="rId3">
            <a:alphaModFix/>
          </a:blip>
          <a:srcRect/>
          <a:stretch/>
        </p:blipFill>
        <p:spPr>
          <a:xfrm>
            <a:off x="6050520" y="2142000"/>
            <a:ext cx="482760" cy="460440"/>
          </a:xfrm>
          <a:prstGeom prst="rect">
            <a:avLst/>
          </a:prstGeom>
          <a:noFill/>
          <a:ln>
            <a:noFill/>
          </a:ln>
        </p:spPr>
      </p:pic>
      <p:sp>
        <p:nvSpPr>
          <p:cNvPr id="563" name="Google Shape;563;p21"/>
          <p:cNvSpPr/>
          <p:nvPr/>
        </p:nvSpPr>
        <p:spPr>
          <a:xfrm>
            <a:off x="1366200" y="4647240"/>
            <a:ext cx="2274480" cy="45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CL" sz="1600" b="0" i="0" u="none" strike="noStrike" cap="none">
                <a:solidFill>
                  <a:srgbClr val="000000"/>
                </a:solidFill>
                <a:latin typeface="Calibri"/>
                <a:ea typeface="Calibri"/>
                <a:cs typeface="Calibri"/>
                <a:sym typeface="Calibri"/>
              </a:rPr>
              <a:t>FUSIBLES RESISTENCIA </a:t>
            </a:r>
            <a:endParaRPr sz="1600" b="0" i="0" u="none" strike="noStrike" cap="none">
              <a:latin typeface="Arial"/>
              <a:ea typeface="Arial"/>
              <a:cs typeface="Arial"/>
              <a:sym typeface="Arial"/>
            </a:endParaRPr>
          </a:p>
        </p:txBody>
      </p:sp>
      <p:pic>
        <p:nvPicPr>
          <p:cNvPr id="564" name="Google Shape;564;p21"/>
          <p:cNvPicPr preferRelativeResize="0"/>
          <p:nvPr/>
        </p:nvPicPr>
        <p:blipFill rotWithShape="1">
          <a:blip r:embed="rId4">
            <a:alphaModFix/>
          </a:blip>
          <a:srcRect/>
          <a:stretch/>
        </p:blipFill>
        <p:spPr>
          <a:xfrm>
            <a:off x="1827720" y="5333040"/>
            <a:ext cx="1351800" cy="1285200"/>
          </a:xfrm>
          <a:prstGeom prst="rect">
            <a:avLst/>
          </a:prstGeom>
          <a:noFill/>
          <a:ln>
            <a:noFill/>
          </a:ln>
        </p:spPr>
      </p:pic>
      <p:sp>
        <p:nvSpPr>
          <p:cNvPr id="565" name="Google Shape;565;p21"/>
          <p:cNvSpPr/>
          <p:nvPr/>
        </p:nvSpPr>
        <p:spPr>
          <a:xfrm>
            <a:off x="1366200" y="6458040"/>
            <a:ext cx="2274480" cy="8211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CL" sz="1600" b="0" i="0" u="none" strike="noStrike" cap="none">
                <a:solidFill>
                  <a:srgbClr val="000000"/>
                </a:solidFill>
                <a:latin typeface="Calibri"/>
                <a:ea typeface="Calibri"/>
                <a:cs typeface="Calibri"/>
                <a:sym typeface="Calibri"/>
              </a:rPr>
              <a:t>FUSIBLES TIPO PHILIPS C/I</a:t>
            </a:r>
            <a:endParaRPr sz="1600" b="0" i="0" u="none" strike="noStrike" cap="none">
              <a:latin typeface="Arial"/>
              <a:ea typeface="Arial"/>
              <a:cs typeface="Arial"/>
              <a:sym typeface="Arial"/>
            </a:endParaRPr>
          </a:p>
        </p:txBody>
      </p:sp>
      <p:pic>
        <p:nvPicPr>
          <p:cNvPr id="566" name="Google Shape;566;p21"/>
          <p:cNvPicPr preferRelativeResize="0"/>
          <p:nvPr/>
        </p:nvPicPr>
        <p:blipFill rotWithShape="1">
          <a:blip r:embed="rId5">
            <a:alphaModFix/>
          </a:blip>
          <a:srcRect/>
          <a:stretch/>
        </p:blipFill>
        <p:spPr>
          <a:xfrm>
            <a:off x="1800000" y="3487680"/>
            <a:ext cx="1406880" cy="1188720"/>
          </a:xfrm>
          <a:prstGeom prst="rect">
            <a:avLst/>
          </a:prstGeom>
          <a:noFill/>
          <a:ln>
            <a:noFill/>
          </a:ln>
        </p:spPr>
      </p:pic>
      <p:pic>
        <p:nvPicPr>
          <p:cNvPr id="567" name="Google Shape;567;p21" descr="🥇 FUSIBLE MINI EUROPEO 3.5 AMPERIOS &quot;FM-3.5A*&quot; -"/>
          <p:cNvPicPr preferRelativeResize="0"/>
          <p:nvPr/>
        </p:nvPicPr>
        <p:blipFill rotWithShape="1">
          <a:blip r:embed="rId6">
            <a:alphaModFix/>
          </a:blip>
          <a:srcRect/>
          <a:stretch/>
        </p:blipFill>
        <p:spPr>
          <a:xfrm>
            <a:off x="6462000" y="3549960"/>
            <a:ext cx="1370520" cy="1370520"/>
          </a:xfrm>
          <a:prstGeom prst="rect">
            <a:avLst/>
          </a:prstGeom>
          <a:noFill/>
          <a:ln>
            <a:noFill/>
          </a:ln>
        </p:spPr>
      </p:pic>
      <p:sp>
        <p:nvSpPr>
          <p:cNvPr id="568" name="Google Shape;568;p21"/>
          <p:cNvSpPr/>
          <p:nvPr/>
        </p:nvSpPr>
        <p:spPr>
          <a:xfrm>
            <a:off x="6009840" y="4647240"/>
            <a:ext cx="2274480" cy="8211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CL" sz="1600" b="0" i="0" u="none" strike="noStrike" cap="none">
                <a:solidFill>
                  <a:srgbClr val="000000"/>
                </a:solidFill>
                <a:latin typeface="Calibri"/>
                <a:ea typeface="Calibri"/>
                <a:cs typeface="Calibri"/>
                <a:sym typeface="Calibri"/>
              </a:rPr>
              <a:t>FUSIBLES CRITAL RAPIDOS</a:t>
            </a:r>
            <a:endParaRPr sz="1600" b="0" i="0" u="none" strike="noStrike" cap="none">
              <a:latin typeface="Arial"/>
              <a:ea typeface="Arial"/>
              <a:cs typeface="Arial"/>
              <a:sym typeface="Arial"/>
            </a:endParaRPr>
          </a:p>
        </p:txBody>
      </p:sp>
      <p:sp>
        <p:nvSpPr>
          <p:cNvPr id="569" name="Google Shape;569;p21"/>
          <p:cNvSpPr/>
          <p:nvPr/>
        </p:nvSpPr>
        <p:spPr>
          <a:xfrm>
            <a:off x="6009840" y="6458040"/>
            <a:ext cx="2274480" cy="45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CL" sz="1600" b="0" i="0" u="none" strike="noStrike" cap="none">
                <a:solidFill>
                  <a:srgbClr val="000000"/>
                </a:solidFill>
                <a:latin typeface="Calibri"/>
                <a:ea typeface="Calibri"/>
                <a:cs typeface="Calibri"/>
                <a:sym typeface="Calibri"/>
              </a:rPr>
              <a:t>FUSIBLES DE AUTO</a:t>
            </a:r>
            <a:endParaRPr sz="1600" b="0" i="0" u="none" strike="noStrike" cap="none">
              <a:latin typeface="Arial"/>
              <a:ea typeface="Arial"/>
              <a:cs typeface="Arial"/>
              <a:sym typeface="Arial"/>
            </a:endParaRPr>
          </a:p>
        </p:txBody>
      </p:sp>
      <p:pic>
        <p:nvPicPr>
          <p:cNvPr id="570" name="Google Shape;570;p21"/>
          <p:cNvPicPr preferRelativeResize="0"/>
          <p:nvPr/>
        </p:nvPicPr>
        <p:blipFill rotWithShape="1">
          <a:blip r:embed="rId7">
            <a:alphaModFix/>
          </a:blip>
          <a:srcRect/>
          <a:stretch/>
        </p:blipFill>
        <p:spPr>
          <a:xfrm>
            <a:off x="6521760" y="5116320"/>
            <a:ext cx="1250640" cy="1130040"/>
          </a:xfrm>
          <a:prstGeom prst="rect">
            <a:avLst/>
          </a:prstGeom>
          <a:noFill/>
          <a:ln>
            <a:noFill/>
          </a:ln>
        </p:spPr>
      </p:pic>
      <p:pic>
        <p:nvPicPr>
          <p:cNvPr id="571" name="Google Shape;571;p21"/>
          <p:cNvPicPr preferRelativeResize="0"/>
          <p:nvPr/>
        </p:nvPicPr>
        <p:blipFill rotWithShape="1">
          <a:blip r:embed="rId8">
            <a:alphaModFix/>
          </a:blip>
          <a:srcRect/>
          <a:stretch/>
        </p:blipFill>
        <p:spPr>
          <a:xfrm>
            <a:off x="4006440" y="3776400"/>
            <a:ext cx="1701720" cy="1076400"/>
          </a:xfrm>
          <a:prstGeom prst="rect">
            <a:avLst/>
          </a:prstGeom>
          <a:noFill/>
          <a:ln>
            <a:noFill/>
          </a:ln>
        </p:spPr>
      </p:pic>
      <p:sp>
        <p:nvSpPr>
          <p:cNvPr id="572" name="Google Shape;572;p21"/>
          <p:cNvSpPr/>
          <p:nvPr/>
        </p:nvSpPr>
        <p:spPr>
          <a:xfrm>
            <a:off x="3720240" y="4647240"/>
            <a:ext cx="2274480" cy="45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CL" sz="1600" b="0" i="0" u="none" strike="noStrike" cap="none">
                <a:solidFill>
                  <a:srgbClr val="000000"/>
                </a:solidFill>
                <a:latin typeface="Calibri"/>
                <a:ea typeface="Calibri"/>
                <a:cs typeface="Calibri"/>
                <a:sym typeface="Calibri"/>
              </a:rPr>
              <a:t>FUSIBLES CERAMICA</a:t>
            </a:r>
            <a:endParaRPr sz="1600" b="0" i="0" u="none" strike="noStrike" cap="none">
              <a:latin typeface="Arial"/>
              <a:ea typeface="Arial"/>
              <a:cs typeface="Arial"/>
              <a:sym typeface="Arial"/>
            </a:endParaRPr>
          </a:p>
        </p:txBody>
      </p:sp>
      <p:sp>
        <p:nvSpPr>
          <p:cNvPr id="573" name="Google Shape;573;p21"/>
          <p:cNvSpPr/>
          <p:nvPr/>
        </p:nvSpPr>
        <p:spPr>
          <a:xfrm>
            <a:off x="3720240" y="6458040"/>
            <a:ext cx="2274480" cy="4561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CL" sz="1600" b="0" i="0" u="none" strike="noStrike" cap="none">
                <a:solidFill>
                  <a:srgbClr val="000000"/>
                </a:solidFill>
                <a:latin typeface="Calibri"/>
                <a:ea typeface="Calibri"/>
                <a:cs typeface="Calibri"/>
                <a:sym typeface="Calibri"/>
              </a:rPr>
              <a:t>FUSIBLES TIPO F </a:t>
            </a:r>
            <a:endParaRPr sz="1600" b="0" i="0" u="none" strike="noStrike" cap="none">
              <a:latin typeface="Arial"/>
              <a:ea typeface="Arial"/>
              <a:cs typeface="Arial"/>
              <a:sym typeface="Arial"/>
            </a:endParaRPr>
          </a:p>
        </p:txBody>
      </p:sp>
      <p:pic>
        <p:nvPicPr>
          <p:cNvPr id="574" name="Google Shape;574;p21"/>
          <p:cNvPicPr preferRelativeResize="0"/>
          <p:nvPr/>
        </p:nvPicPr>
        <p:blipFill rotWithShape="1">
          <a:blip r:embed="rId9">
            <a:alphaModFix/>
          </a:blip>
          <a:srcRect/>
          <a:stretch/>
        </p:blipFill>
        <p:spPr>
          <a:xfrm>
            <a:off x="4225680" y="5307480"/>
            <a:ext cx="1263600" cy="118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2"/>
          <p:cNvSpPr/>
          <p:nvPr/>
        </p:nvSpPr>
        <p:spPr>
          <a:xfrm>
            <a:off x="738720" y="2367000"/>
            <a:ext cx="5711760" cy="160380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80" name="Google Shape;580;p2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FUSIBLES</a:t>
            </a:r>
            <a:endParaRPr sz="2800" b="0" i="0" u="none" strike="noStrike" cap="none">
              <a:latin typeface="Arial"/>
              <a:ea typeface="Arial"/>
              <a:cs typeface="Arial"/>
              <a:sym typeface="Arial"/>
            </a:endParaRPr>
          </a:p>
        </p:txBody>
      </p:sp>
      <p:sp>
        <p:nvSpPr>
          <p:cNvPr id="581" name="Google Shape;581;p22"/>
          <p:cNvSpPr/>
          <p:nvPr/>
        </p:nvSpPr>
        <p:spPr>
          <a:xfrm>
            <a:off x="1172520" y="2629440"/>
            <a:ext cx="486756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detectar si un fusible se encuentra averiado se debe colocar el tester en modo continuidad (modo diodo), y si no existe continuidad entre los extremos el fusible está quemado.</a:t>
            </a:r>
            <a:endParaRPr sz="1600" b="0" i="0" u="none" strike="noStrike" cap="none">
              <a:latin typeface="Arial"/>
              <a:ea typeface="Arial"/>
              <a:cs typeface="Arial"/>
              <a:sym typeface="Arial"/>
            </a:endParaRPr>
          </a:p>
        </p:txBody>
      </p:sp>
      <p:pic>
        <p:nvPicPr>
          <p:cNvPr id="582" name="Google Shape;582;p22"/>
          <p:cNvPicPr preferRelativeResize="0"/>
          <p:nvPr/>
        </p:nvPicPr>
        <p:blipFill rotWithShape="1">
          <a:blip r:embed="rId3">
            <a:alphaModFix/>
          </a:blip>
          <a:srcRect/>
          <a:stretch/>
        </p:blipFill>
        <p:spPr>
          <a:xfrm>
            <a:off x="6050520" y="2142000"/>
            <a:ext cx="482760" cy="460440"/>
          </a:xfrm>
          <a:prstGeom prst="rect">
            <a:avLst/>
          </a:prstGeom>
          <a:noFill/>
          <a:ln>
            <a:noFill/>
          </a:ln>
        </p:spPr>
      </p:pic>
      <p:pic>
        <p:nvPicPr>
          <p:cNvPr id="583" name="Google Shape;583;p22" descr="/Users/ivangonzalez/Desktop/IVAN G 2020/2020/DUOC/ARTES/Fusible-Micro-2patas.png"/>
          <p:cNvPicPr preferRelativeResize="0"/>
          <p:nvPr/>
        </p:nvPicPr>
        <p:blipFill rotWithShape="1">
          <a:blip r:embed="rId4">
            <a:alphaModFix/>
          </a:blip>
          <a:srcRect/>
          <a:stretch/>
        </p:blipFill>
        <p:spPr>
          <a:xfrm>
            <a:off x="3057120" y="4148280"/>
            <a:ext cx="3197520" cy="2833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RECOMENDACIONES</a:t>
            </a:r>
            <a:endParaRPr sz="2800" b="0" i="0" u="none" strike="noStrike" cap="none">
              <a:latin typeface="Arial"/>
              <a:ea typeface="Arial"/>
              <a:cs typeface="Arial"/>
              <a:sym typeface="Arial"/>
            </a:endParaRPr>
          </a:p>
        </p:txBody>
      </p:sp>
      <p:sp>
        <p:nvSpPr>
          <p:cNvPr id="589" name="Google Shape;589;p23"/>
          <p:cNvSpPr/>
          <p:nvPr/>
        </p:nvSpPr>
        <p:spPr>
          <a:xfrm>
            <a:off x="900000" y="2367000"/>
            <a:ext cx="5711760" cy="295452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90" name="Google Shape;590;p23"/>
          <p:cNvSpPr/>
          <p:nvPr/>
        </p:nvSpPr>
        <p:spPr>
          <a:xfrm>
            <a:off x="1253160" y="2629440"/>
            <a:ext cx="4371480" cy="22820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Uso de cámara térmica para la detección de fallas.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Una termografía es una imagen térmica similar a una fotografía, pero con colores proporcionales a la temperatura. De esta forma, las zonas calientes tienen un color muy contrastado con las frías.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cortocircuito provoca que la corriente sea muy alta en la zona afectada.</a:t>
            </a:r>
            <a:endParaRPr sz="1600" b="0" i="0" u="none" strike="noStrike" cap="none">
              <a:latin typeface="Arial"/>
              <a:ea typeface="Arial"/>
              <a:cs typeface="Arial"/>
              <a:sym typeface="Arial"/>
            </a:endParaRPr>
          </a:p>
        </p:txBody>
      </p:sp>
      <p:pic>
        <p:nvPicPr>
          <p:cNvPr id="591" name="Google Shape;591;p23"/>
          <p:cNvPicPr preferRelativeResize="0"/>
          <p:nvPr/>
        </p:nvPicPr>
        <p:blipFill rotWithShape="1">
          <a:blip r:embed="rId3">
            <a:alphaModFix/>
          </a:blip>
          <a:srcRect/>
          <a:stretch/>
        </p:blipFill>
        <p:spPr>
          <a:xfrm>
            <a:off x="6211800" y="2142000"/>
            <a:ext cx="482760" cy="460440"/>
          </a:xfrm>
          <a:prstGeom prst="rect">
            <a:avLst/>
          </a:prstGeom>
          <a:noFill/>
          <a:ln>
            <a:noFill/>
          </a:ln>
        </p:spPr>
      </p:pic>
      <p:sp>
        <p:nvSpPr>
          <p:cNvPr id="592" name="Google Shape;592;p23"/>
          <p:cNvSpPr/>
          <p:nvPr/>
        </p:nvSpPr>
        <p:spPr>
          <a:xfrm>
            <a:off x="5480640" y="3568320"/>
            <a:ext cx="3534120" cy="3534120"/>
          </a:xfrm>
          <a:prstGeom prst="ellipse">
            <a:avLst/>
          </a:prstGeom>
          <a:solidFill>
            <a:srgbClr val="FFFFFF"/>
          </a:solidFill>
          <a:ln w="9525" cap="flat" cmpd="sng">
            <a:solidFill>
              <a:srgbClr val="FFFFFF"/>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3" name="Google Shape;593;p23" descr="ppt6-solariza.png"/>
          <p:cNvPicPr preferRelativeResize="0"/>
          <p:nvPr/>
        </p:nvPicPr>
        <p:blipFill rotWithShape="1">
          <a:blip r:embed="rId4">
            <a:alphaModFix/>
          </a:blip>
          <a:srcRect/>
          <a:stretch/>
        </p:blipFill>
        <p:spPr>
          <a:xfrm>
            <a:off x="5844600" y="3931920"/>
            <a:ext cx="2806200" cy="2806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2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CÁMARA </a:t>
            </a:r>
            <a:r>
              <a:rPr lang="es-CL" sz="2800" b="0" i="0" u="none" strike="noStrike" cap="none">
                <a:solidFill>
                  <a:srgbClr val="C73E32"/>
                </a:solidFill>
                <a:latin typeface="Calibri"/>
                <a:ea typeface="Calibri"/>
                <a:cs typeface="Calibri"/>
                <a:sym typeface="Calibri"/>
              </a:rPr>
              <a:t>TERMOGRÁFICA</a:t>
            </a:r>
            <a:endParaRPr sz="2800" b="0" i="0" u="none" strike="noStrike" cap="none">
              <a:latin typeface="Arial"/>
              <a:ea typeface="Arial"/>
              <a:cs typeface="Arial"/>
              <a:sym typeface="Arial"/>
            </a:endParaRPr>
          </a:p>
        </p:txBody>
      </p:sp>
      <p:sp>
        <p:nvSpPr>
          <p:cNvPr id="599" name="Google Shape;599;p24"/>
          <p:cNvSpPr/>
          <p:nvPr/>
        </p:nvSpPr>
        <p:spPr>
          <a:xfrm>
            <a:off x="2049480" y="2810520"/>
            <a:ext cx="5711760" cy="267228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0" name="Google Shape;600;p24"/>
          <p:cNvSpPr/>
          <p:nvPr/>
        </p:nvSpPr>
        <p:spPr>
          <a:xfrm>
            <a:off x="2482920" y="3072600"/>
            <a:ext cx="4867560" cy="20386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Aunque también es posible que no se marque un punto concreto, sino toda una zona, o varias pistas del circuito impreso en las que hay muchos componentes.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diferenciar qué elemento es el causante, hay que “ver” el camino que está siguiendo la corriente desde la alimentación. Así se podrá deducir qué elemento “aguas abajo”, provoca la sobrecarga “aguas arriba”.</a:t>
            </a:r>
            <a:endParaRPr sz="1600" b="0" i="0" u="none" strike="noStrike" cap="none">
              <a:latin typeface="Arial"/>
              <a:ea typeface="Arial"/>
              <a:cs typeface="Arial"/>
              <a:sym typeface="Arial"/>
            </a:endParaRPr>
          </a:p>
        </p:txBody>
      </p:sp>
      <p:pic>
        <p:nvPicPr>
          <p:cNvPr id="601" name="Google Shape;601;p24"/>
          <p:cNvPicPr preferRelativeResize="0"/>
          <p:nvPr/>
        </p:nvPicPr>
        <p:blipFill rotWithShape="1">
          <a:blip r:embed="rId3">
            <a:alphaModFix/>
          </a:blip>
          <a:srcRect/>
          <a:stretch/>
        </p:blipFill>
        <p:spPr>
          <a:xfrm>
            <a:off x="7360920" y="2585520"/>
            <a:ext cx="482760" cy="4604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2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USAR UNA FUENTE DE </a:t>
            </a:r>
            <a:r>
              <a:rPr lang="es-CL" sz="2800" b="0" i="0" u="none" strike="noStrike" cap="none">
                <a:solidFill>
                  <a:srgbClr val="C73E32"/>
                </a:solidFill>
                <a:latin typeface="Calibri"/>
                <a:ea typeface="Calibri"/>
                <a:cs typeface="Calibri"/>
                <a:sym typeface="Calibri"/>
              </a:rPr>
              <a:t>ALIMENTACIÓN DE LABORATORIO</a:t>
            </a:r>
            <a:endParaRPr sz="2800" b="0" i="0" u="none" strike="noStrike" cap="none">
              <a:latin typeface="Arial"/>
              <a:ea typeface="Arial"/>
              <a:cs typeface="Arial"/>
              <a:sym typeface="Arial"/>
            </a:endParaRPr>
          </a:p>
        </p:txBody>
      </p:sp>
      <p:grpSp>
        <p:nvGrpSpPr>
          <p:cNvPr id="607" name="Google Shape;607;p25"/>
          <p:cNvGrpSpPr/>
          <p:nvPr/>
        </p:nvGrpSpPr>
        <p:grpSpPr>
          <a:xfrm>
            <a:off x="1962720" y="2222640"/>
            <a:ext cx="5794200" cy="2897280"/>
            <a:chOff x="1962720" y="2222640"/>
            <a:chExt cx="5794200" cy="2897280"/>
          </a:xfrm>
        </p:grpSpPr>
        <p:sp>
          <p:nvSpPr>
            <p:cNvPr id="608" name="Google Shape;608;p25"/>
            <p:cNvSpPr/>
            <p:nvPr/>
          </p:nvSpPr>
          <p:spPr>
            <a:xfrm>
              <a:off x="1962720" y="2447640"/>
              <a:ext cx="5711760" cy="267228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9" name="Google Shape;609;p25"/>
            <p:cNvSpPr/>
            <p:nvPr/>
          </p:nvSpPr>
          <p:spPr>
            <a:xfrm>
              <a:off x="2396520" y="2710080"/>
              <a:ext cx="4867560" cy="22820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¿Cómo mido la placa con tensión, si el cortocircuito provoca que la fuente de alimentación se proteja o se funda el fusible?</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Se puede aplicar una tensión a la zona de la placa afectada por el cortocircuito.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Para eso se debe usar una fuente de alimentación de laboratorio, que te permita ajustar la tensión y la corriente.</a:t>
              </a:r>
              <a:endParaRPr sz="1600" b="0" i="0" u="none" strike="noStrike" cap="none">
                <a:latin typeface="Arial"/>
                <a:ea typeface="Arial"/>
                <a:cs typeface="Arial"/>
                <a:sym typeface="Arial"/>
              </a:endParaRPr>
            </a:p>
          </p:txBody>
        </p:sp>
        <p:pic>
          <p:nvPicPr>
            <p:cNvPr id="610" name="Google Shape;610;p25"/>
            <p:cNvPicPr preferRelativeResize="0"/>
            <p:nvPr/>
          </p:nvPicPr>
          <p:blipFill rotWithShape="1">
            <a:blip r:embed="rId3">
              <a:alphaModFix/>
            </a:blip>
            <a:srcRect/>
            <a:stretch/>
          </p:blipFill>
          <p:spPr>
            <a:xfrm>
              <a:off x="7274160" y="2222640"/>
              <a:ext cx="482760" cy="46044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USAR UNA FUENTE DE </a:t>
            </a:r>
            <a:r>
              <a:rPr lang="es-CL" sz="2800" b="0" i="0" u="none" strike="noStrike" cap="none">
                <a:solidFill>
                  <a:srgbClr val="C73E32"/>
                </a:solidFill>
                <a:latin typeface="Calibri"/>
                <a:ea typeface="Calibri"/>
                <a:cs typeface="Calibri"/>
                <a:sym typeface="Calibri"/>
              </a:rPr>
              <a:t>ALIMENTACIÓN DE LABORATORIO</a:t>
            </a:r>
            <a:endParaRPr sz="2800" b="0" i="0" u="none" strike="noStrike" cap="none">
              <a:latin typeface="Arial"/>
              <a:ea typeface="Arial"/>
              <a:cs typeface="Arial"/>
              <a:sym typeface="Arial"/>
            </a:endParaRPr>
          </a:p>
        </p:txBody>
      </p:sp>
      <p:grpSp>
        <p:nvGrpSpPr>
          <p:cNvPr id="616" name="Google Shape;616;p26"/>
          <p:cNvGrpSpPr/>
          <p:nvPr/>
        </p:nvGrpSpPr>
        <p:grpSpPr>
          <a:xfrm>
            <a:off x="2057040" y="2242800"/>
            <a:ext cx="5605560" cy="3199680"/>
            <a:chOff x="2057040" y="2242800"/>
            <a:chExt cx="5605560" cy="3199680"/>
          </a:xfrm>
        </p:grpSpPr>
        <p:sp>
          <p:nvSpPr>
            <p:cNvPr id="617" name="Google Shape;617;p26"/>
            <p:cNvSpPr/>
            <p:nvPr/>
          </p:nvSpPr>
          <p:spPr>
            <a:xfrm>
              <a:off x="2057040" y="2467800"/>
              <a:ext cx="5523120" cy="297468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8" name="Google Shape;618;p26"/>
            <p:cNvSpPr/>
            <p:nvPr/>
          </p:nvSpPr>
          <p:spPr>
            <a:xfrm>
              <a:off x="2302200" y="2730240"/>
              <a:ext cx="4867560" cy="2308284"/>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dirty="0">
                  <a:solidFill>
                    <a:srgbClr val="000000"/>
                  </a:solidFill>
                  <a:latin typeface="Calibri"/>
                  <a:ea typeface="Calibri"/>
                  <a:cs typeface="Calibri"/>
                  <a:sym typeface="Calibri"/>
                </a:rPr>
                <a:t>Si se está midiendo, por ejemplo, la alimentación de 5V de una sección de electrónica digital, se puede conectar una fuente con 4V y 50mA.</a:t>
              </a:r>
              <a:endParaRPr sz="16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dirty="0">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dirty="0">
                  <a:solidFill>
                    <a:srgbClr val="000000"/>
                  </a:solidFill>
                  <a:latin typeface="Calibri"/>
                  <a:ea typeface="Calibri"/>
                  <a:cs typeface="Calibri"/>
                  <a:sym typeface="Calibri"/>
                </a:rPr>
                <a:t>Esto significa una potencia de unos 20mW, que es soportable por la mayoría de los componentes. De esta forma se puede testear si algún componente se calienta. Si nada se calienta, puedes aumentar ligeramente la corriente, por ejemplo, a 100mA.</a:t>
              </a:r>
              <a:endParaRPr sz="1600" b="0" i="0" u="none" strike="noStrike" cap="none" dirty="0">
                <a:latin typeface="Arial"/>
                <a:ea typeface="Arial"/>
                <a:cs typeface="Arial"/>
                <a:sym typeface="Arial"/>
              </a:endParaRPr>
            </a:p>
          </p:txBody>
        </p:sp>
        <p:pic>
          <p:nvPicPr>
            <p:cNvPr id="619" name="Google Shape;619;p26"/>
            <p:cNvPicPr preferRelativeResize="0"/>
            <p:nvPr/>
          </p:nvPicPr>
          <p:blipFill rotWithShape="1">
            <a:blip r:embed="rId3">
              <a:alphaModFix/>
            </a:blip>
            <a:srcRect/>
            <a:stretch/>
          </p:blipFill>
          <p:spPr>
            <a:xfrm>
              <a:off x="7179840" y="2242800"/>
              <a:ext cx="482760" cy="460440"/>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MEDIR ELEMENTOS </a:t>
            </a:r>
            <a:r>
              <a:rPr lang="es-CL" sz="2800" b="0" i="0" u="none" strike="noStrike" cap="none">
                <a:solidFill>
                  <a:srgbClr val="C73E32"/>
                </a:solidFill>
                <a:latin typeface="Calibri"/>
                <a:ea typeface="Calibri"/>
                <a:cs typeface="Calibri"/>
                <a:sym typeface="Calibri"/>
              </a:rPr>
              <a:t>FUERA DE LA PLACA</a:t>
            </a:r>
            <a:endParaRPr sz="2800" b="0" i="0" u="none" strike="noStrike" cap="none">
              <a:latin typeface="Arial"/>
              <a:ea typeface="Arial"/>
              <a:cs typeface="Arial"/>
              <a:sym typeface="Arial"/>
            </a:endParaRPr>
          </a:p>
        </p:txBody>
      </p:sp>
      <p:grpSp>
        <p:nvGrpSpPr>
          <p:cNvPr id="625" name="Google Shape;625;p27"/>
          <p:cNvGrpSpPr/>
          <p:nvPr/>
        </p:nvGrpSpPr>
        <p:grpSpPr>
          <a:xfrm>
            <a:off x="1962720" y="2404080"/>
            <a:ext cx="5794200" cy="2352960"/>
            <a:chOff x="1962720" y="2404080"/>
            <a:chExt cx="5794200" cy="2352960"/>
          </a:xfrm>
        </p:grpSpPr>
        <p:sp>
          <p:nvSpPr>
            <p:cNvPr id="626" name="Google Shape;626;p27"/>
            <p:cNvSpPr/>
            <p:nvPr/>
          </p:nvSpPr>
          <p:spPr>
            <a:xfrm>
              <a:off x="1962720" y="2629080"/>
              <a:ext cx="5711760" cy="212796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27" name="Google Shape;627;p27"/>
            <p:cNvSpPr/>
            <p:nvPr/>
          </p:nvSpPr>
          <p:spPr>
            <a:xfrm>
              <a:off x="2396520" y="2891160"/>
              <a:ext cx="486756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 recomendable cuando se realizan las mediciones mencionadas anteriormente, es medir los elementos fuera de placa. Esto debido a que los elementos al estar conectados en la misma placa y a una distancia relativamente cercana uno del otro se producen capacitancias parásitas.</a:t>
              </a:r>
              <a:endParaRPr sz="1600" b="0" i="0" u="none" strike="noStrike" cap="none">
                <a:latin typeface="Arial"/>
                <a:ea typeface="Arial"/>
                <a:cs typeface="Arial"/>
                <a:sym typeface="Arial"/>
              </a:endParaRPr>
            </a:p>
          </p:txBody>
        </p:sp>
        <p:pic>
          <p:nvPicPr>
            <p:cNvPr id="628" name="Google Shape;628;p27"/>
            <p:cNvPicPr preferRelativeResize="0"/>
            <p:nvPr/>
          </p:nvPicPr>
          <p:blipFill rotWithShape="1">
            <a:blip r:embed="rId3">
              <a:alphaModFix/>
            </a:blip>
            <a:srcRect/>
            <a:stretch/>
          </p:blipFill>
          <p:spPr>
            <a:xfrm>
              <a:off x="7274160" y="2404080"/>
              <a:ext cx="482760" cy="460440"/>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2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MEDIR ELEMENTOS </a:t>
            </a:r>
            <a:r>
              <a:rPr lang="es-CL" sz="2800" b="0" i="0" u="none" strike="noStrike" cap="none">
                <a:solidFill>
                  <a:srgbClr val="C73E32"/>
                </a:solidFill>
                <a:latin typeface="Calibri"/>
                <a:ea typeface="Calibri"/>
                <a:cs typeface="Calibri"/>
                <a:sym typeface="Calibri"/>
              </a:rPr>
              <a:t>FUERA DE LA PLACA</a:t>
            </a:r>
            <a:endParaRPr sz="2800" b="0" i="0" u="none" strike="noStrike" cap="none">
              <a:latin typeface="Arial"/>
              <a:ea typeface="Arial"/>
              <a:cs typeface="Arial"/>
              <a:sym typeface="Arial"/>
            </a:endParaRPr>
          </a:p>
        </p:txBody>
      </p:sp>
      <p:grpSp>
        <p:nvGrpSpPr>
          <p:cNvPr id="634" name="Google Shape;634;p28"/>
          <p:cNvGrpSpPr/>
          <p:nvPr/>
        </p:nvGrpSpPr>
        <p:grpSpPr>
          <a:xfrm>
            <a:off x="1962720" y="2142000"/>
            <a:ext cx="5794200" cy="2897280"/>
            <a:chOff x="1962720" y="2142000"/>
            <a:chExt cx="5794200" cy="2897280"/>
          </a:xfrm>
        </p:grpSpPr>
        <p:sp>
          <p:nvSpPr>
            <p:cNvPr id="635" name="Google Shape;635;p28"/>
            <p:cNvSpPr/>
            <p:nvPr/>
          </p:nvSpPr>
          <p:spPr>
            <a:xfrm>
              <a:off x="1962720" y="2367000"/>
              <a:ext cx="5711760" cy="267228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6" name="Google Shape;636;p28"/>
            <p:cNvSpPr/>
            <p:nvPr/>
          </p:nvSpPr>
          <p:spPr>
            <a:xfrm>
              <a:off x="2396520" y="2629440"/>
              <a:ext cx="4867560" cy="2038680"/>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Cuando dos conductores eléctricos a diferentes voltajes están juntos, el campo eléctrico entre ellos hace que se almacene carga eléctrica en ellos; este efecto es la capacitancia parásita.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Los elementos, como inductores, diodos y transistores, tienen capacitancia interna, lo que puede hacer que su comportamiento se desvíe.</a:t>
              </a:r>
              <a:endParaRPr sz="1600" b="0" i="0" u="none" strike="noStrike" cap="none">
                <a:latin typeface="Arial"/>
                <a:ea typeface="Arial"/>
                <a:cs typeface="Arial"/>
                <a:sym typeface="Arial"/>
              </a:endParaRPr>
            </a:p>
          </p:txBody>
        </p:sp>
        <p:pic>
          <p:nvPicPr>
            <p:cNvPr id="637" name="Google Shape;637;p28"/>
            <p:cNvPicPr preferRelativeResize="0"/>
            <p:nvPr/>
          </p:nvPicPr>
          <p:blipFill rotWithShape="1">
            <a:blip r:embed="rId3">
              <a:alphaModFix/>
            </a:blip>
            <a:srcRect/>
            <a:stretch/>
          </p:blipFill>
          <p:spPr>
            <a:xfrm>
              <a:off x="7274160" y="2142000"/>
              <a:ext cx="482760" cy="46044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MEDIR ELEMENTOS </a:t>
            </a:r>
            <a:r>
              <a:rPr lang="es-CL" sz="2800" b="0" i="0" u="none" strike="noStrike" cap="none">
                <a:solidFill>
                  <a:srgbClr val="C73E32"/>
                </a:solidFill>
                <a:latin typeface="Calibri"/>
                <a:ea typeface="Calibri"/>
                <a:cs typeface="Calibri"/>
                <a:sym typeface="Calibri"/>
              </a:rPr>
              <a:t>FUERA DE LA PLACA</a:t>
            </a:r>
            <a:endParaRPr sz="2800" b="0" i="0" u="none" strike="noStrike" cap="none">
              <a:latin typeface="Arial"/>
              <a:ea typeface="Arial"/>
              <a:cs typeface="Arial"/>
              <a:sym typeface="Arial"/>
            </a:endParaRPr>
          </a:p>
        </p:txBody>
      </p:sp>
      <p:sp>
        <p:nvSpPr>
          <p:cNvPr id="643" name="Google Shape;643;p29"/>
          <p:cNvSpPr/>
          <p:nvPr/>
        </p:nvSpPr>
        <p:spPr>
          <a:xfrm>
            <a:off x="2004120" y="2367000"/>
            <a:ext cx="5711760" cy="1385280"/>
          </a:xfrm>
          <a:prstGeom prst="roundRect">
            <a:avLst>
              <a:gd name="adj" fmla="val 10758"/>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44" name="Google Shape;644;p29"/>
          <p:cNvSpPr/>
          <p:nvPr/>
        </p:nvSpPr>
        <p:spPr>
          <a:xfrm>
            <a:off x="2426040" y="2629440"/>
            <a:ext cx="4867560" cy="821880"/>
          </a:xfrm>
          <a:prstGeom prst="rect">
            <a:avLst/>
          </a:prstGeom>
          <a:noFill/>
          <a:ln>
            <a:noFill/>
          </a:ln>
        </p:spPr>
        <p:txBody>
          <a:bodyPr spcFirstLastPara="1" wrap="square" lIns="91425" tIns="45700" rIns="91425" bIns="45700" anchor="t" anchorCtr="0">
            <a:spAutoFit/>
          </a:bodyPr>
          <a:lstStyle/>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Para evitar desoldar aquella pieza sospechosa de estar averiada se recomienda desoldar solo una parte de ella.</a:t>
            </a:r>
            <a:endParaRPr sz="1600" b="0" i="0" u="none" strike="noStrike" cap="non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
          <p:cNvSpPr/>
          <p:nvPr/>
        </p:nvSpPr>
        <p:spPr>
          <a:xfrm>
            <a:off x="4046400" y="1521000"/>
            <a:ext cx="4206240" cy="509940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3" name="Google Shape;373;p3"/>
          <p:cNvPicPr preferRelativeResize="0"/>
          <p:nvPr/>
        </p:nvPicPr>
        <p:blipFill rotWithShape="1">
          <a:blip r:embed="rId3">
            <a:alphaModFix/>
          </a:blip>
          <a:srcRect/>
          <a:stretch/>
        </p:blipFill>
        <p:spPr>
          <a:xfrm>
            <a:off x="5769000" y="1110600"/>
            <a:ext cx="852840" cy="813240"/>
          </a:xfrm>
          <a:prstGeom prst="rect">
            <a:avLst/>
          </a:prstGeom>
          <a:noFill/>
          <a:ln>
            <a:noFill/>
          </a:ln>
        </p:spPr>
      </p:pic>
      <p:grpSp>
        <p:nvGrpSpPr>
          <p:cNvPr id="374" name="Google Shape;374;p3"/>
          <p:cNvGrpSpPr/>
          <p:nvPr/>
        </p:nvGrpSpPr>
        <p:grpSpPr>
          <a:xfrm>
            <a:off x="1423800" y="1110600"/>
            <a:ext cx="2461320" cy="4227120"/>
            <a:chOff x="1423800" y="1110600"/>
            <a:chExt cx="2461320" cy="4227120"/>
          </a:xfrm>
        </p:grpSpPr>
        <p:sp>
          <p:nvSpPr>
            <p:cNvPr id="375" name="Google Shape;375;p3"/>
            <p:cNvSpPr/>
            <p:nvPr/>
          </p:nvSpPr>
          <p:spPr>
            <a:xfrm>
              <a:off x="1459440" y="1521000"/>
              <a:ext cx="2425680" cy="381672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6" name="Google Shape;376;p3"/>
            <p:cNvPicPr preferRelativeResize="0"/>
            <p:nvPr/>
          </p:nvPicPr>
          <p:blipFill rotWithShape="1">
            <a:blip r:embed="rId4">
              <a:alphaModFix/>
            </a:blip>
            <a:srcRect/>
            <a:stretch/>
          </p:blipFill>
          <p:spPr>
            <a:xfrm>
              <a:off x="2297880" y="1110600"/>
              <a:ext cx="852840" cy="813240"/>
            </a:xfrm>
            <a:prstGeom prst="rect">
              <a:avLst/>
            </a:prstGeom>
            <a:noFill/>
            <a:ln>
              <a:noFill/>
            </a:ln>
          </p:spPr>
        </p:pic>
        <p:sp>
          <p:nvSpPr>
            <p:cNvPr id="377" name="Google Shape;377;p3"/>
            <p:cNvSpPr/>
            <p:nvPr/>
          </p:nvSpPr>
          <p:spPr>
            <a:xfrm>
              <a:off x="1423800" y="2099160"/>
              <a:ext cx="2460960" cy="38592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78" name="Google Shape;378;p3"/>
            <p:cNvSpPr/>
            <p:nvPr/>
          </p:nvSpPr>
          <p:spPr>
            <a:xfrm>
              <a:off x="2251440" y="2816280"/>
              <a:ext cx="1416960" cy="71208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Texto guía</a:t>
              </a:r>
              <a:endParaRPr sz="1600" b="0" i="0" u="none" strike="noStrike" cap="none">
                <a:latin typeface="Arial"/>
                <a:ea typeface="Arial"/>
                <a:cs typeface="Arial"/>
                <a:sym typeface="Arial"/>
              </a:endParaRPr>
            </a:p>
          </p:txBody>
        </p:sp>
      </p:grpSp>
      <p:pic>
        <p:nvPicPr>
          <p:cNvPr id="379" name="Google Shape;379;p3"/>
          <p:cNvPicPr preferRelativeResize="0"/>
          <p:nvPr/>
        </p:nvPicPr>
        <p:blipFill rotWithShape="1">
          <a:blip r:embed="rId5">
            <a:alphaModFix/>
          </a:blip>
          <a:srcRect/>
          <a:stretch/>
        </p:blipFill>
        <p:spPr>
          <a:xfrm flipH="1">
            <a:off x="-72360" y="2816280"/>
            <a:ext cx="2866320" cy="3961440"/>
          </a:xfrm>
          <a:prstGeom prst="rect">
            <a:avLst/>
          </a:prstGeom>
          <a:noFill/>
          <a:ln>
            <a:noFill/>
          </a:ln>
        </p:spPr>
      </p:pic>
      <p:pic>
        <p:nvPicPr>
          <p:cNvPr id="380" name="Google Shape;380;p3"/>
          <p:cNvPicPr preferRelativeResize="0"/>
          <p:nvPr/>
        </p:nvPicPr>
        <p:blipFill rotWithShape="1">
          <a:blip r:embed="rId6">
            <a:alphaModFix/>
          </a:blip>
          <a:srcRect/>
          <a:stretch/>
        </p:blipFill>
        <p:spPr>
          <a:xfrm>
            <a:off x="6259680" y="2381400"/>
            <a:ext cx="3058920" cy="2823480"/>
          </a:xfrm>
          <a:prstGeom prst="rect">
            <a:avLst/>
          </a:prstGeom>
          <a:noFill/>
          <a:ln>
            <a:noFill/>
          </a:ln>
        </p:spPr>
      </p:pic>
      <p:sp>
        <p:nvSpPr>
          <p:cNvPr id="381" name="Google Shape;381;p3"/>
          <p:cNvSpPr/>
          <p:nvPr/>
        </p:nvSpPr>
        <p:spPr>
          <a:xfrm>
            <a:off x="4711320" y="2001960"/>
            <a:ext cx="2908800" cy="2818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sp>
        <p:nvSpPr>
          <p:cNvPr id="382" name="Google Shape;382;p3"/>
          <p:cNvSpPr/>
          <p:nvPr/>
        </p:nvSpPr>
        <p:spPr>
          <a:xfrm>
            <a:off x="4169160" y="2347560"/>
            <a:ext cx="3978360" cy="3970440"/>
          </a:xfrm>
          <a:prstGeom prst="rect">
            <a:avLst/>
          </a:prstGeom>
          <a:noFill/>
          <a:ln>
            <a:noFill/>
          </a:ln>
        </p:spPr>
        <p:txBody>
          <a:bodyPr spcFirstLastPara="1" wrap="square" lIns="90000" tIns="45000" rIns="90000" bIns="45000" anchor="t" anchorCtr="0">
            <a:spAutoFit/>
          </a:bodyPr>
          <a:lstStyle/>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Elabora planes de mantenimientos preventivos y correctivos para sistemas electrónicos, de acuerdo a normativas y especificaciones técnicas.</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Mantiene preventivamente sistemas con dispositivos y componentes electrónicos,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mantención correctiva a sistemas con dispositivos y componentes electrónicos y electroneumáticos,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la mantención de servomecanismos con control electrónico industrial, de acuerdo a especificaciones técnicas y plan de mantenimiento.</a:t>
            </a:r>
            <a:endParaRPr sz="15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0"/>
          <p:cNvSpPr/>
          <p:nvPr/>
        </p:nvSpPr>
        <p:spPr>
          <a:xfrm>
            <a:off x="2540160" y="2209680"/>
            <a:ext cx="4901760" cy="1891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50" name="Google Shape;650;p30"/>
          <p:cNvSpPr/>
          <p:nvPr/>
        </p:nvSpPr>
        <p:spPr>
          <a:xfrm rot="-8841600">
            <a:off x="2703240" y="3916440"/>
            <a:ext cx="333000" cy="7880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0"/>
          <p:cNvSpPr/>
          <p:nvPr/>
        </p:nvSpPr>
        <p:spPr>
          <a:xfrm>
            <a:off x="2741760" y="2348280"/>
            <a:ext cx="4509720" cy="366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C73E32"/>
                </a:solidFill>
                <a:latin typeface="Calibri"/>
                <a:ea typeface="Calibri"/>
                <a:cs typeface="Calibri"/>
                <a:sym typeface="Calibri"/>
              </a:rPr>
              <a:t>A continuación veamos el siguiente video:</a:t>
            </a:r>
            <a:endParaRPr sz="1800" b="0" i="0" u="none" strike="noStrike" cap="none">
              <a:latin typeface="Arial"/>
              <a:ea typeface="Arial"/>
              <a:cs typeface="Arial"/>
              <a:sym typeface="Arial"/>
            </a:endParaRPr>
          </a:p>
        </p:txBody>
      </p:sp>
      <p:pic>
        <p:nvPicPr>
          <p:cNvPr id="652" name="Google Shape;652;p30">
            <a:hlinkClick r:id="rId3"/>
          </p:cNvPr>
          <p:cNvPicPr preferRelativeResize="0"/>
          <p:nvPr/>
        </p:nvPicPr>
        <p:blipFill rotWithShape="1">
          <a:blip r:embed="rId4">
            <a:alphaModFix amt="73000"/>
          </a:blip>
          <a:srcRect/>
          <a:stretch/>
        </p:blipFill>
        <p:spPr>
          <a:xfrm>
            <a:off x="4558680" y="3124080"/>
            <a:ext cx="748800" cy="752760"/>
          </a:xfrm>
          <a:prstGeom prst="rect">
            <a:avLst/>
          </a:prstGeom>
          <a:noFill/>
          <a:ln>
            <a:noFill/>
          </a:ln>
        </p:spPr>
      </p:pic>
      <p:pic>
        <p:nvPicPr>
          <p:cNvPr id="653" name="Google Shape;653;p30"/>
          <p:cNvPicPr preferRelativeResize="0"/>
          <p:nvPr/>
        </p:nvPicPr>
        <p:blipFill rotWithShape="1">
          <a:blip r:embed="rId5">
            <a:alphaModFix/>
          </a:blip>
          <a:srcRect/>
          <a:stretch/>
        </p:blipFill>
        <p:spPr>
          <a:xfrm flipH="1">
            <a:off x="437040" y="3601440"/>
            <a:ext cx="3022560" cy="31730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32"/>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grpSp>
        <p:nvGrpSpPr>
          <p:cNvPr id="671" name="Google Shape;671;p32"/>
          <p:cNvGrpSpPr/>
          <p:nvPr/>
        </p:nvGrpSpPr>
        <p:grpSpPr>
          <a:xfrm>
            <a:off x="2035440" y="2912040"/>
            <a:ext cx="6999480" cy="2696040"/>
            <a:chOff x="2035440" y="2912040"/>
            <a:chExt cx="6999480" cy="2696040"/>
          </a:xfrm>
        </p:grpSpPr>
        <p:sp>
          <p:nvSpPr>
            <p:cNvPr id="672" name="Google Shape;672;p32"/>
            <p:cNvSpPr/>
            <p:nvPr/>
          </p:nvSpPr>
          <p:spPr>
            <a:xfrm>
              <a:off x="2035440" y="2912040"/>
              <a:ext cx="6999480" cy="26960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73" name="Google Shape;673;p32"/>
            <p:cNvSpPr/>
            <p:nvPr/>
          </p:nvSpPr>
          <p:spPr>
            <a:xfrm>
              <a:off x="3510000" y="3843360"/>
              <a:ext cx="49942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MANTENIMIENTO CORRECTIVO DE </a:t>
              </a:r>
              <a:r>
                <a:rPr lang="es-CL" sz="2000" b="1" i="0" u="none" strike="noStrike" cap="none">
                  <a:solidFill>
                    <a:srgbClr val="29754D"/>
                  </a:solidFill>
                  <a:latin typeface="Calibri"/>
                  <a:ea typeface="Calibri"/>
                  <a:cs typeface="Calibri"/>
                  <a:sym typeface="Calibri"/>
                </a:rPr>
                <a:t>DISPOSITIVOS ELECTRÓNICOS</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realizaremos una actividad que resume todo lo que hemos visto! </a:t>
              </a:r>
              <a:r>
                <a:rPr lang="es-CL" sz="1600" b="1" i="0" u="none" strike="noStrike" cap="none">
                  <a:solidFill>
                    <a:srgbClr val="29754D"/>
                  </a:solidFill>
                  <a:latin typeface="Calibri"/>
                  <a:ea typeface="Calibri"/>
                  <a:cs typeface="Calibri"/>
                  <a:sym typeface="Calibri"/>
                </a:rPr>
                <a:t>¡Atentos!</a:t>
              </a:r>
              <a:endParaRPr sz="1600" b="0" i="0" u="none" strike="noStrike" cap="none">
                <a:latin typeface="Arial"/>
                <a:ea typeface="Arial"/>
                <a:cs typeface="Arial"/>
                <a:sym typeface="Arial"/>
              </a:endParaRPr>
            </a:p>
          </p:txBody>
        </p:sp>
      </p:grpSp>
      <p:sp>
        <p:nvSpPr>
          <p:cNvPr id="674" name="Google Shape;674;p32"/>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675" name="Google Shape;675;p32"/>
          <p:cNvSpPr/>
          <p:nvPr/>
        </p:nvSpPr>
        <p:spPr>
          <a:xfrm>
            <a:off x="412524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6</a:t>
            </a:r>
            <a:endParaRPr sz="5000" b="0" i="0" u="none" strike="noStrike" cap="none">
              <a:latin typeface="Arial"/>
              <a:ea typeface="Arial"/>
              <a:cs typeface="Arial"/>
              <a:sym typeface="Arial"/>
            </a:endParaRPr>
          </a:p>
        </p:txBody>
      </p:sp>
      <p:pic>
        <p:nvPicPr>
          <p:cNvPr id="676" name="Google Shape;676;p32"/>
          <p:cNvPicPr preferRelativeResize="0"/>
          <p:nvPr/>
        </p:nvPicPr>
        <p:blipFill rotWithShape="1">
          <a:blip r:embed="rId3">
            <a:alphaModFix/>
          </a:blip>
          <a:srcRect/>
          <a:stretch/>
        </p:blipFill>
        <p:spPr>
          <a:xfrm>
            <a:off x="5474520" y="5389200"/>
            <a:ext cx="1651680" cy="884160"/>
          </a:xfrm>
          <a:prstGeom prst="rect">
            <a:avLst/>
          </a:prstGeom>
          <a:noFill/>
          <a:ln>
            <a:noFill/>
          </a:ln>
        </p:spPr>
      </p:pic>
      <p:pic>
        <p:nvPicPr>
          <p:cNvPr id="677" name="Google Shape;677;p32"/>
          <p:cNvPicPr preferRelativeResize="0"/>
          <p:nvPr/>
        </p:nvPicPr>
        <p:blipFill rotWithShape="1">
          <a:blip r:embed="rId4">
            <a:alphaModFix/>
          </a:blip>
          <a:srcRect/>
          <a:stretch/>
        </p:blipFill>
        <p:spPr>
          <a:xfrm>
            <a:off x="-18000" y="2473200"/>
            <a:ext cx="3856320" cy="3653640"/>
          </a:xfrm>
          <a:prstGeom prst="rect">
            <a:avLst/>
          </a:prstGeom>
          <a:noFill/>
          <a:ln>
            <a:noFill/>
          </a:ln>
        </p:spPr>
      </p:pic>
      <p:pic>
        <p:nvPicPr>
          <p:cNvPr id="678" name="Google Shape;678;p32"/>
          <p:cNvPicPr preferRelativeResize="0"/>
          <p:nvPr/>
        </p:nvPicPr>
        <p:blipFill rotWithShape="1">
          <a:blip r:embed="rId5">
            <a:alphaModFix/>
          </a:blip>
          <a:srcRect/>
          <a:stretch/>
        </p:blipFill>
        <p:spPr>
          <a:xfrm>
            <a:off x="7126200" y="5056200"/>
            <a:ext cx="1806480" cy="134784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683" name="Google Shape;683;p33"/>
          <p:cNvGrpSpPr/>
          <p:nvPr/>
        </p:nvGrpSpPr>
        <p:grpSpPr>
          <a:xfrm>
            <a:off x="25020" y="2705664"/>
            <a:ext cx="5834340" cy="1155793"/>
            <a:chOff x="25020" y="2705664"/>
            <a:chExt cx="5834340" cy="1155793"/>
          </a:xfrm>
        </p:grpSpPr>
        <p:sp>
          <p:nvSpPr>
            <p:cNvPr id="684" name="Google Shape;684;p33"/>
            <p:cNvSpPr/>
            <p:nvPr/>
          </p:nvSpPr>
          <p:spPr>
            <a:xfrm>
              <a:off x="1267560" y="3098160"/>
              <a:ext cx="459180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685" name="Google Shape;685;p33"/>
            <p:cNvGrpSpPr/>
            <p:nvPr/>
          </p:nvGrpSpPr>
          <p:grpSpPr>
            <a:xfrm>
              <a:off x="25020" y="2705664"/>
              <a:ext cx="1192129" cy="1155793"/>
              <a:chOff x="25020" y="2705664"/>
              <a:chExt cx="1192129" cy="1155793"/>
            </a:xfrm>
          </p:grpSpPr>
          <p:sp>
            <p:nvSpPr>
              <p:cNvPr id="686" name="Google Shape;686;p33"/>
              <p:cNvSpPr/>
              <p:nvPr/>
            </p:nvSpPr>
            <p:spPr>
              <a:xfrm rot="5400000">
                <a:off x="201240" y="269208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7" name="Google Shape;687;p33"/>
              <p:cNvPicPr preferRelativeResize="0"/>
              <p:nvPr/>
            </p:nvPicPr>
            <p:blipFill rotWithShape="1">
              <a:blip r:embed="rId3">
                <a:alphaModFix/>
              </a:blip>
              <a:srcRect/>
              <a:stretch/>
            </p:blipFill>
            <p:spPr>
              <a:xfrm rot="-2193600">
                <a:off x="170280" y="2900880"/>
                <a:ext cx="908280" cy="765360"/>
              </a:xfrm>
              <a:prstGeom prst="rect">
                <a:avLst/>
              </a:prstGeom>
              <a:noFill/>
              <a:ln>
                <a:noFill/>
              </a:ln>
            </p:spPr>
          </p:pic>
        </p:grpSp>
      </p:grpSp>
      <p:grpSp>
        <p:nvGrpSpPr>
          <p:cNvPr id="688" name="Google Shape;688;p33"/>
          <p:cNvGrpSpPr/>
          <p:nvPr/>
        </p:nvGrpSpPr>
        <p:grpSpPr>
          <a:xfrm>
            <a:off x="25020" y="5827140"/>
            <a:ext cx="5832900" cy="782640"/>
            <a:chOff x="25020" y="5827140"/>
            <a:chExt cx="5832900" cy="782640"/>
          </a:xfrm>
        </p:grpSpPr>
        <p:grpSp>
          <p:nvGrpSpPr>
            <p:cNvPr id="689" name="Google Shape;689;p33"/>
            <p:cNvGrpSpPr/>
            <p:nvPr/>
          </p:nvGrpSpPr>
          <p:grpSpPr>
            <a:xfrm>
              <a:off x="25020" y="5827140"/>
              <a:ext cx="1135080" cy="782640"/>
              <a:chOff x="25020" y="5827140"/>
              <a:chExt cx="1135080" cy="782640"/>
            </a:xfrm>
          </p:grpSpPr>
          <p:sp>
            <p:nvSpPr>
              <p:cNvPr id="690" name="Google Shape;690;p33"/>
              <p:cNvSpPr/>
              <p:nvPr/>
            </p:nvSpPr>
            <p:spPr>
              <a:xfrm rot="5400000">
                <a:off x="201240" y="565092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1" name="Google Shape;691;p33"/>
              <p:cNvPicPr preferRelativeResize="0"/>
              <p:nvPr/>
            </p:nvPicPr>
            <p:blipFill rotWithShape="1">
              <a:blip r:embed="rId4">
                <a:alphaModFix/>
              </a:blip>
              <a:srcRect/>
              <a:stretch/>
            </p:blipFill>
            <p:spPr>
              <a:xfrm>
                <a:off x="348480" y="5954760"/>
                <a:ext cx="665640" cy="560880"/>
              </a:xfrm>
              <a:prstGeom prst="rect">
                <a:avLst/>
              </a:prstGeom>
              <a:noFill/>
              <a:ln>
                <a:noFill/>
              </a:ln>
            </p:spPr>
          </p:pic>
        </p:grpSp>
        <p:sp>
          <p:nvSpPr>
            <p:cNvPr id="692" name="Google Shape;692;p33"/>
            <p:cNvSpPr/>
            <p:nvPr/>
          </p:nvSpPr>
          <p:spPr>
            <a:xfrm>
              <a:off x="1297080" y="5926680"/>
              <a:ext cx="456084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693" name="Google Shape;693;p33"/>
          <p:cNvGrpSpPr/>
          <p:nvPr/>
        </p:nvGrpSpPr>
        <p:grpSpPr>
          <a:xfrm>
            <a:off x="-4500" y="1887300"/>
            <a:ext cx="9305640" cy="782640"/>
            <a:chOff x="-4500" y="1887300"/>
            <a:chExt cx="9305640" cy="782640"/>
          </a:xfrm>
        </p:grpSpPr>
        <p:sp>
          <p:nvSpPr>
            <p:cNvPr id="694" name="Google Shape;694;p33"/>
            <p:cNvSpPr/>
            <p:nvPr/>
          </p:nvSpPr>
          <p:spPr>
            <a:xfrm rot="5400000">
              <a:off x="4257000" y="-2374200"/>
              <a:ext cx="782640" cy="930564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4015080" y="2109240"/>
              <a:ext cx="297504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696" name="Google Shape;696;p33"/>
            <p:cNvPicPr preferRelativeResize="0"/>
            <p:nvPr/>
          </p:nvPicPr>
          <p:blipFill rotWithShape="1">
            <a:blip r:embed="rId5">
              <a:alphaModFix/>
            </a:blip>
            <a:srcRect/>
            <a:stretch/>
          </p:blipFill>
          <p:spPr>
            <a:xfrm>
              <a:off x="344160" y="2008800"/>
              <a:ext cx="640440" cy="539640"/>
            </a:xfrm>
            <a:prstGeom prst="rect">
              <a:avLst/>
            </a:prstGeom>
            <a:noFill/>
            <a:ln>
              <a:noFill/>
            </a:ln>
          </p:spPr>
        </p:pic>
        <p:pic>
          <p:nvPicPr>
            <p:cNvPr id="697" name="Google Shape;697;p33"/>
            <p:cNvPicPr preferRelativeResize="0"/>
            <p:nvPr/>
          </p:nvPicPr>
          <p:blipFill rotWithShape="1">
            <a:blip r:embed="rId6">
              <a:alphaModFix/>
            </a:blip>
            <a:srcRect/>
            <a:stretch/>
          </p:blipFill>
          <p:spPr>
            <a:xfrm>
              <a:off x="1287720" y="2008800"/>
              <a:ext cx="639720" cy="538920"/>
            </a:xfrm>
            <a:prstGeom prst="rect">
              <a:avLst/>
            </a:prstGeom>
            <a:noFill/>
            <a:ln>
              <a:noFill/>
            </a:ln>
          </p:spPr>
        </p:pic>
        <p:pic>
          <p:nvPicPr>
            <p:cNvPr id="698" name="Google Shape;698;p33"/>
            <p:cNvPicPr preferRelativeResize="0"/>
            <p:nvPr/>
          </p:nvPicPr>
          <p:blipFill rotWithShape="1">
            <a:blip r:embed="rId7">
              <a:alphaModFix/>
            </a:blip>
            <a:srcRect/>
            <a:stretch/>
          </p:blipFill>
          <p:spPr>
            <a:xfrm>
              <a:off x="2230560" y="2024640"/>
              <a:ext cx="601920" cy="507240"/>
            </a:xfrm>
            <a:prstGeom prst="rect">
              <a:avLst/>
            </a:prstGeom>
            <a:noFill/>
            <a:ln>
              <a:noFill/>
            </a:ln>
          </p:spPr>
        </p:pic>
        <p:pic>
          <p:nvPicPr>
            <p:cNvPr id="699" name="Google Shape;699;p33"/>
            <p:cNvPicPr preferRelativeResize="0"/>
            <p:nvPr/>
          </p:nvPicPr>
          <p:blipFill rotWithShape="1">
            <a:blip r:embed="rId8">
              <a:alphaModFix/>
            </a:blip>
            <a:srcRect/>
            <a:stretch/>
          </p:blipFill>
          <p:spPr>
            <a:xfrm>
              <a:off x="3135960" y="2021400"/>
              <a:ext cx="609840" cy="513720"/>
            </a:xfrm>
            <a:prstGeom prst="rect">
              <a:avLst/>
            </a:prstGeom>
            <a:noFill/>
            <a:ln>
              <a:noFill/>
            </a:ln>
          </p:spPr>
        </p:pic>
      </p:grpSp>
      <p:grpSp>
        <p:nvGrpSpPr>
          <p:cNvPr id="700" name="Google Shape;700;p33"/>
          <p:cNvGrpSpPr/>
          <p:nvPr/>
        </p:nvGrpSpPr>
        <p:grpSpPr>
          <a:xfrm>
            <a:off x="25020" y="4845780"/>
            <a:ext cx="5763780" cy="782640"/>
            <a:chOff x="25020" y="4845780"/>
            <a:chExt cx="5763780" cy="782640"/>
          </a:xfrm>
        </p:grpSpPr>
        <p:sp>
          <p:nvSpPr>
            <p:cNvPr id="701" name="Google Shape;701;p33"/>
            <p:cNvSpPr/>
            <p:nvPr/>
          </p:nvSpPr>
          <p:spPr>
            <a:xfrm>
              <a:off x="1297080" y="5068440"/>
              <a:ext cx="449172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702" name="Google Shape;702;p33"/>
            <p:cNvGrpSpPr/>
            <p:nvPr/>
          </p:nvGrpSpPr>
          <p:grpSpPr>
            <a:xfrm>
              <a:off x="25020" y="4845780"/>
              <a:ext cx="1135080" cy="782640"/>
              <a:chOff x="25020" y="4845780"/>
              <a:chExt cx="1135080" cy="782640"/>
            </a:xfrm>
          </p:grpSpPr>
          <p:sp>
            <p:nvSpPr>
              <p:cNvPr id="703" name="Google Shape;703;p33"/>
              <p:cNvSpPr/>
              <p:nvPr/>
            </p:nvSpPr>
            <p:spPr>
              <a:xfrm rot="5400000">
                <a:off x="201240" y="4669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4" name="Google Shape;704;p33"/>
              <p:cNvPicPr preferRelativeResize="0"/>
              <p:nvPr/>
            </p:nvPicPr>
            <p:blipFill rotWithShape="1">
              <a:blip r:embed="rId9">
                <a:alphaModFix/>
              </a:blip>
              <a:srcRect/>
              <a:stretch/>
            </p:blipFill>
            <p:spPr>
              <a:xfrm>
                <a:off x="326880" y="4956480"/>
                <a:ext cx="682920" cy="575640"/>
              </a:xfrm>
              <a:prstGeom prst="rect">
                <a:avLst/>
              </a:prstGeom>
              <a:noFill/>
              <a:ln>
                <a:noFill/>
              </a:ln>
            </p:spPr>
          </p:pic>
        </p:grpSp>
      </p:grpSp>
      <p:grpSp>
        <p:nvGrpSpPr>
          <p:cNvPr id="705" name="Google Shape;705;p33"/>
          <p:cNvGrpSpPr/>
          <p:nvPr/>
        </p:nvGrpSpPr>
        <p:grpSpPr>
          <a:xfrm>
            <a:off x="25020" y="3864780"/>
            <a:ext cx="6503220" cy="782640"/>
            <a:chOff x="25020" y="3864780"/>
            <a:chExt cx="6503220" cy="782640"/>
          </a:xfrm>
        </p:grpSpPr>
        <p:sp>
          <p:nvSpPr>
            <p:cNvPr id="706" name="Google Shape;706;p33"/>
            <p:cNvSpPr/>
            <p:nvPr/>
          </p:nvSpPr>
          <p:spPr>
            <a:xfrm>
              <a:off x="1289880" y="3963960"/>
              <a:ext cx="52383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707" name="Google Shape;707;p33"/>
            <p:cNvGrpSpPr/>
            <p:nvPr/>
          </p:nvGrpSpPr>
          <p:grpSpPr>
            <a:xfrm>
              <a:off x="25020" y="3864780"/>
              <a:ext cx="1135080" cy="782640"/>
              <a:chOff x="25020" y="3864780"/>
              <a:chExt cx="1135080" cy="782640"/>
            </a:xfrm>
          </p:grpSpPr>
          <p:sp>
            <p:nvSpPr>
              <p:cNvPr id="708" name="Google Shape;708;p33"/>
              <p:cNvSpPr/>
              <p:nvPr/>
            </p:nvSpPr>
            <p:spPr>
              <a:xfrm rot="5400000">
                <a:off x="201240" y="3688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9" name="Google Shape;709;p33"/>
              <p:cNvPicPr preferRelativeResize="0"/>
              <p:nvPr/>
            </p:nvPicPr>
            <p:blipFill rotWithShape="1">
              <a:blip r:embed="rId10">
                <a:alphaModFix/>
              </a:blip>
              <a:srcRect/>
              <a:stretch/>
            </p:blipFill>
            <p:spPr>
              <a:xfrm>
                <a:off x="277200" y="3942360"/>
                <a:ext cx="740520" cy="623880"/>
              </a:xfrm>
              <a:prstGeom prst="rect">
                <a:avLst/>
              </a:prstGeom>
              <a:noFill/>
              <a:ln>
                <a:noFill/>
              </a:ln>
            </p:spPr>
          </p:pic>
        </p:grpSp>
      </p:grpSp>
      <p:pic>
        <p:nvPicPr>
          <p:cNvPr id="710" name="Google Shape;710;p33"/>
          <p:cNvPicPr preferRelativeResize="0"/>
          <p:nvPr/>
        </p:nvPicPr>
        <p:blipFill rotWithShape="1">
          <a:blip r:embed="rId11">
            <a:alphaModFix/>
          </a:blip>
          <a:srcRect/>
          <a:stretch/>
        </p:blipFill>
        <p:spPr>
          <a:xfrm>
            <a:off x="5836320" y="3780360"/>
            <a:ext cx="3759840" cy="3778920"/>
          </a:xfrm>
          <a:prstGeom prst="rect">
            <a:avLst/>
          </a:prstGeom>
          <a:noFill/>
          <a:ln>
            <a:noFill/>
          </a:ln>
        </p:spPr>
      </p:pic>
      <p:sp>
        <p:nvSpPr>
          <p:cNvPr id="711" name="Google Shape;711;p33"/>
          <p:cNvSpPr/>
          <p:nvPr/>
        </p:nvSpPr>
        <p:spPr>
          <a:xfrm>
            <a:off x="375840" y="1373760"/>
            <a:ext cx="46904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712" name="Google Shape;712;p33"/>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4"/>
          <p:cNvSpPr/>
          <p:nvPr/>
        </p:nvSpPr>
        <p:spPr>
          <a:xfrm>
            <a:off x="383400" y="2370240"/>
            <a:ext cx="8838720" cy="32378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18" name="Google Shape;718;p34"/>
          <p:cNvSpPr/>
          <p:nvPr/>
        </p:nvSpPr>
        <p:spPr>
          <a:xfrm>
            <a:off x="5279760" y="7354440"/>
            <a:ext cx="2723040" cy="20484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720" name="Google Shape;720;p34"/>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721" name="Google Shape;721;p34"/>
          <p:cNvSpPr/>
          <p:nvPr/>
        </p:nvSpPr>
        <p:spPr>
          <a:xfrm>
            <a:off x="958680" y="3789000"/>
            <a:ext cx="510732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MANTENIMIENTO CORRECTIVO DE </a:t>
            </a:r>
            <a:r>
              <a:rPr lang="es-CL" sz="2000" b="1" i="0" u="none" strike="noStrike" cap="none">
                <a:solidFill>
                  <a:srgbClr val="29754D"/>
                </a:solidFill>
                <a:latin typeface="Calibri"/>
                <a:ea typeface="Calibri"/>
                <a:cs typeface="Calibri"/>
                <a:sym typeface="Calibri"/>
              </a:rPr>
              <a:t>DISPOSITIVOS ELECTRÓNICOS</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722" name="Google Shape;722;p34"/>
          <p:cNvPicPr preferRelativeResize="0"/>
          <p:nvPr/>
        </p:nvPicPr>
        <p:blipFill rotWithShape="1">
          <a:blip r:embed="rId3">
            <a:alphaModFix/>
          </a:blip>
          <a:srcRect/>
          <a:stretch/>
        </p:blipFill>
        <p:spPr>
          <a:xfrm>
            <a:off x="3210840" y="4158000"/>
            <a:ext cx="673920" cy="604440"/>
          </a:xfrm>
          <a:prstGeom prst="rect">
            <a:avLst/>
          </a:prstGeom>
          <a:noFill/>
          <a:ln>
            <a:noFill/>
          </a:ln>
        </p:spPr>
      </p:pic>
      <p:pic>
        <p:nvPicPr>
          <p:cNvPr id="723" name="Google Shape;723;p34"/>
          <p:cNvPicPr preferRelativeResize="0"/>
          <p:nvPr/>
        </p:nvPicPr>
        <p:blipFill rotWithShape="1">
          <a:blip r:embed="rId4">
            <a:alphaModFix/>
          </a:blip>
          <a:srcRect/>
          <a:stretch/>
        </p:blipFill>
        <p:spPr>
          <a:xfrm>
            <a:off x="6137280" y="3028320"/>
            <a:ext cx="2662920" cy="41684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
          <p:cNvSpPr/>
          <p:nvPr/>
        </p:nvSpPr>
        <p:spPr>
          <a:xfrm>
            <a:off x="4077000" y="1308960"/>
            <a:ext cx="5176800" cy="119016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2000" b="0" i="0" u="none" strike="noStrike" cap="none">
                <a:solidFill>
                  <a:srgbClr val="C73E32"/>
                </a:solidFill>
                <a:latin typeface="Calibri"/>
                <a:ea typeface="Calibri"/>
                <a:cs typeface="Calibri"/>
                <a:sym typeface="Calibri"/>
              </a:rPr>
              <a:t>MANTENIMIENTO CORRECTIVO DE DISPOSITIVOS ELECTRÓNICOS</a:t>
            </a:r>
            <a:endParaRPr sz="2000" b="0" i="0" u="none" strike="noStrike" cap="none">
              <a:latin typeface="Arial"/>
              <a:ea typeface="Arial"/>
              <a:cs typeface="Arial"/>
              <a:sym typeface="Arial"/>
            </a:endParaRPr>
          </a:p>
        </p:txBody>
      </p:sp>
      <p:sp>
        <p:nvSpPr>
          <p:cNvPr id="388" name="Google Shape;388;p4"/>
          <p:cNvSpPr/>
          <p:nvPr/>
        </p:nvSpPr>
        <p:spPr>
          <a:xfrm>
            <a:off x="375840" y="1373760"/>
            <a:ext cx="41072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89" name="Google Shape;389;p4"/>
          <p:cNvPicPr preferRelativeResize="0"/>
          <p:nvPr/>
        </p:nvPicPr>
        <p:blipFill rotWithShape="1">
          <a:blip r:embed="rId3">
            <a:alphaModFix/>
          </a:blip>
          <a:srcRect/>
          <a:stretch/>
        </p:blipFill>
        <p:spPr>
          <a:xfrm>
            <a:off x="1084680" y="2347920"/>
            <a:ext cx="3018600" cy="4406400"/>
          </a:xfrm>
          <a:prstGeom prst="rect">
            <a:avLst/>
          </a:prstGeom>
          <a:noFill/>
          <a:ln>
            <a:noFill/>
          </a:ln>
        </p:spPr>
      </p:pic>
      <p:sp>
        <p:nvSpPr>
          <p:cNvPr id="390" name="Google Shape;390;p4"/>
          <p:cNvSpPr/>
          <p:nvPr/>
        </p:nvSpPr>
        <p:spPr>
          <a:xfrm>
            <a:off x="4831200" y="3150000"/>
            <a:ext cx="3803760" cy="3139200"/>
          </a:xfrm>
          <a:prstGeom prst="roundRect">
            <a:avLst>
              <a:gd name="adj" fmla="val 74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91" name="Google Shape;391;p4"/>
          <p:cNvSpPr/>
          <p:nvPr/>
        </p:nvSpPr>
        <p:spPr>
          <a:xfrm>
            <a:off x="5105520" y="3442680"/>
            <a:ext cx="3489120" cy="252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Mantenimiento Correctivo (MC) y medición de dispositivos electrónicos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Diodo semiconductor</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Capacitores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Fusibles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Recomendaciones</a:t>
            </a:r>
            <a:endParaRPr sz="1600" b="0" i="0" u="none" strike="noStrike" cap="none">
              <a:latin typeface="Arial"/>
              <a:ea typeface="Arial"/>
              <a:cs typeface="Arial"/>
              <a:sym typeface="Arial"/>
            </a:endParaRPr>
          </a:p>
        </p:txBody>
      </p:sp>
      <p:grpSp>
        <p:nvGrpSpPr>
          <p:cNvPr id="392" name="Google Shape;392;p4"/>
          <p:cNvGrpSpPr/>
          <p:nvPr/>
        </p:nvGrpSpPr>
        <p:grpSpPr>
          <a:xfrm>
            <a:off x="4700880" y="3529440"/>
            <a:ext cx="271080" cy="297000"/>
            <a:chOff x="4700880" y="3529440"/>
            <a:chExt cx="271080" cy="297000"/>
          </a:xfrm>
        </p:grpSpPr>
        <p:sp>
          <p:nvSpPr>
            <p:cNvPr id="393" name="Google Shape;393;p4"/>
            <p:cNvSpPr/>
            <p:nvPr/>
          </p:nvSpPr>
          <p:spPr>
            <a:xfrm>
              <a:off x="4707360" y="355500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4700880" y="352944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1</a:t>
              </a:r>
              <a:endParaRPr sz="1800" b="0" i="0" u="none" strike="noStrike" cap="none">
                <a:latin typeface="Arial"/>
                <a:ea typeface="Arial"/>
                <a:cs typeface="Arial"/>
                <a:sym typeface="Arial"/>
              </a:endParaRPr>
            </a:p>
          </p:txBody>
        </p:sp>
      </p:grpSp>
      <p:grpSp>
        <p:nvGrpSpPr>
          <p:cNvPr id="395" name="Google Shape;395;p4"/>
          <p:cNvGrpSpPr/>
          <p:nvPr/>
        </p:nvGrpSpPr>
        <p:grpSpPr>
          <a:xfrm>
            <a:off x="4705200" y="4182120"/>
            <a:ext cx="266760" cy="293040"/>
            <a:chOff x="4705200" y="4182120"/>
            <a:chExt cx="266760" cy="293040"/>
          </a:xfrm>
        </p:grpSpPr>
        <p:sp>
          <p:nvSpPr>
            <p:cNvPr id="396" name="Google Shape;396;p4"/>
            <p:cNvSpPr/>
            <p:nvPr/>
          </p:nvSpPr>
          <p:spPr>
            <a:xfrm>
              <a:off x="4707360" y="420372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4705200" y="418212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2</a:t>
              </a:r>
              <a:endParaRPr sz="1800" b="0" i="0" u="none" strike="noStrike" cap="none">
                <a:latin typeface="Arial"/>
                <a:ea typeface="Arial"/>
                <a:cs typeface="Arial"/>
                <a:sym typeface="Arial"/>
              </a:endParaRPr>
            </a:p>
          </p:txBody>
        </p:sp>
      </p:grpSp>
      <p:grpSp>
        <p:nvGrpSpPr>
          <p:cNvPr id="398" name="Google Shape;398;p4"/>
          <p:cNvGrpSpPr/>
          <p:nvPr/>
        </p:nvGrpSpPr>
        <p:grpSpPr>
          <a:xfrm>
            <a:off x="4696560" y="4676760"/>
            <a:ext cx="275400" cy="292680"/>
            <a:chOff x="4696560" y="4676760"/>
            <a:chExt cx="275400" cy="292680"/>
          </a:xfrm>
        </p:grpSpPr>
        <p:sp>
          <p:nvSpPr>
            <p:cNvPr id="399" name="Google Shape;399;p4"/>
            <p:cNvSpPr/>
            <p:nvPr/>
          </p:nvSpPr>
          <p:spPr>
            <a:xfrm>
              <a:off x="4707360" y="469800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4696560" y="467676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3</a:t>
              </a:r>
              <a:endParaRPr sz="1800" b="0" i="0" u="none" strike="noStrike" cap="none">
                <a:latin typeface="Arial"/>
                <a:ea typeface="Arial"/>
                <a:cs typeface="Arial"/>
                <a:sym typeface="Arial"/>
              </a:endParaRPr>
            </a:p>
          </p:txBody>
        </p:sp>
      </p:grpSp>
      <p:grpSp>
        <p:nvGrpSpPr>
          <p:cNvPr id="401" name="Google Shape;401;p4"/>
          <p:cNvGrpSpPr/>
          <p:nvPr/>
        </p:nvGrpSpPr>
        <p:grpSpPr>
          <a:xfrm>
            <a:off x="4700880" y="5164560"/>
            <a:ext cx="271080" cy="288720"/>
            <a:chOff x="4700880" y="5164560"/>
            <a:chExt cx="271080" cy="288720"/>
          </a:xfrm>
        </p:grpSpPr>
        <p:sp>
          <p:nvSpPr>
            <p:cNvPr id="402" name="Google Shape;402;p4"/>
            <p:cNvSpPr/>
            <p:nvPr/>
          </p:nvSpPr>
          <p:spPr>
            <a:xfrm>
              <a:off x="4707360" y="518184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4700880" y="516456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4</a:t>
              </a:r>
              <a:endParaRPr sz="1800" b="0" i="0" u="none" strike="noStrike" cap="none">
                <a:latin typeface="Arial"/>
                <a:ea typeface="Arial"/>
                <a:cs typeface="Arial"/>
                <a:sym typeface="Arial"/>
              </a:endParaRPr>
            </a:p>
          </p:txBody>
        </p:sp>
      </p:grpSp>
      <p:grpSp>
        <p:nvGrpSpPr>
          <p:cNvPr id="404" name="Google Shape;404;p4"/>
          <p:cNvGrpSpPr/>
          <p:nvPr/>
        </p:nvGrpSpPr>
        <p:grpSpPr>
          <a:xfrm>
            <a:off x="4700880" y="5663520"/>
            <a:ext cx="271080" cy="284040"/>
            <a:chOff x="4700880" y="5663520"/>
            <a:chExt cx="271080" cy="284040"/>
          </a:xfrm>
        </p:grpSpPr>
        <p:sp>
          <p:nvSpPr>
            <p:cNvPr id="405" name="Google Shape;405;p4"/>
            <p:cNvSpPr/>
            <p:nvPr/>
          </p:nvSpPr>
          <p:spPr>
            <a:xfrm>
              <a:off x="4707360" y="567612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4700880" y="566352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5</a:t>
              </a:r>
              <a:endParaRPr sz="1800" b="0" i="0" u="none" strike="noStrike" cap="none">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
          <p:cNvSpPr/>
          <p:nvPr/>
        </p:nvSpPr>
        <p:spPr>
          <a:xfrm>
            <a:off x="464400" y="2555640"/>
            <a:ext cx="5146200" cy="28123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12" name="Google Shape;412;p5"/>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13" name="Google Shape;413;p5"/>
          <p:cNvSpPr/>
          <p:nvPr/>
        </p:nvSpPr>
        <p:spPr>
          <a:xfrm>
            <a:off x="816840" y="3441240"/>
            <a:ext cx="45118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MANTENIMIENTO CORRECTIVO DE </a:t>
            </a:r>
            <a:r>
              <a:rPr lang="es-CL" sz="2000" b="1" i="0" u="none" strike="noStrike" cap="none">
                <a:solidFill>
                  <a:srgbClr val="29754D"/>
                </a:solidFill>
                <a:latin typeface="Calibri"/>
                <a:ea typeface="Calibri"/>
                <a:cs typeface="Calibri"/>
                <a:sym typeface="Calibri"/>
              </a:rPr>
              <a:t>DISPOSITIVOS ELECTRÓNICOS</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veamos cómo lo que ya has aprendido refuerza y mejora lo que estás a punto de aprender!</a:t>
            </a:r>
            <a:endParaRPr sz="1600" b="0" i="0" u="none" strike="noStrike" cap="none">
              <a:latin typeface="Arial"/>
              <a:ea typeface="Arial"/>
              <a:cs typeface="Arial"/>
              <a:sym typeface="Arial"/>
            </a:endParaRPr>
          </a:p>
        </p:txBody>
      </p:sp>
      <p:sp>
        <p:nvSpPr>
          <p:cNvPr id="414" name="Google Shape;414;p5"/>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15" name="Google Shape;415;p5"/>
          <p:cNvSpPr/>
          <p:nvPr/>
        </p:nvSpPr>
        <p:spPr>
          <a:xfrm>
            <a:off x="432180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6</a:t>
            </a:r>
            <a:endParaRPr sz="5000" b="0" i="0" u="none" strike="noStrike" cap="none">
              <a:latin typeface="Arial"/>
              <a:ea typeface="Arial"/>
              <a:cs typeface="Arial"/>
              <a:sym typeface="Arial"/>
            </a:endParaRPr>
          </a:p>
        </p:txBody>
      </p:sp>
      <p:pic>
        <p:nvPicPr>
          <p:cNvPr id="416" name="Google Shape;416;p5" descr="/Users/ivangonzalez/Desktop/IVAN G 2020/2020/DUOC/ARTES/OVNI-01.png"/>
          <p:cNvPicPr preferRelativeResize="0"/>
          <p:nvPr/>
        </p:nvPicPr>
        <p:blipFill rotWithShape="1">
          <a:blip r:embed="rId3">
            <a:alphaModFix/>
          </a:blip>
          <a:srcRect/>
          <a:stretch/>
        </p:blipFill>
        <p:spPr>
          <a:xfrm>
            <a:off x="5775840" y="3873240"/>
            <a:ext cx="3370680" cy="347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FALLAS DE </a:t>
            </a:r>
            <a:r>
              <a:rPr lang="es-CL" sz="2800" b="0" i="0" u="none" strike="noStrike" cap="none">
                <a:solidFill>
                  <a:srgbClr val="C73E32"/>
                </a:solidFill>
                <a:latin typeface="Calibri"/>
                <a:ea typeface="Calibri"/>
                <a:cs typeface="Calibri"/>
                <a:sym typeface="Calibri"/>
              </a:rPr>
              <a:t>DIODOS SEMICONDUCTORES</a:t>
            </a:r>
            <a:endParaRPr sz="2800" b="0" i="0" u="none" strike="noStrike" cap="none">
              <a:latin typeface="Arial"/>
              <a:ea typeface="Arial"/>
              <a:cs typeface="Arial"/>
              <a:sym typeface="Arial"/>
            </a:endParaRPr>
          </a:p>
        </p:txBody>
      </p:sp>
      <p:sp>
        <p:nvSpPr>
          <p:cNvPr id="422" name="Google Shape;422;p6"/>
          <p:cNvSpPr/>
          <p:nvPr/>
        </p:nvSpPr>
        <p:spPr>
          <a:xfrm>
            <a:off x="2873520" y="2871000"/>
            <a:ext cx="3890160" cy="2430360"/>
          </a:xfrm>
          <a:prstGeom prst="roundRect">
            <a:avLst>
              <a:gd name="adj" fmla="val 6576"/>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23" name="Google Shape;423;p6"/>
          <p:cNvSpPr/>
          <p:nvPr/>
        </p:nvSpPr>
        <p:spPr>
          <a:xfrm>
            <a:off x="3296160" y="3133080"/>
            <a:ext cx="3057120" cy="179532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Las fallas que podemos encontrar en un diodo semiconductor son:</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Diodo en corto circuito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Diodo abierto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Diodo en Fuga</a:t>
            </a:r>
            <a:endParaRPr sz="1600" b="0" i="0" u="none" strike="noStrike" cap="none">
              <a:latin typeface="Arial"/>
              <a:ea typeface="Arial"/>
              <a:cs typeface="Arial"/>
              <a:sym typeface="Arial"/>
            </a:endParaRPr>
          </a:p>
        </p:txBody>
      </p:sp>
      <p:pic>
        <p:nvPicPr>
          <p:cNvPr id="424" name="Google Shape;424;p6"/>
          <p:cNvPicPr preferRelativeResize="0"/>
          <p:nvPr/>
        </p:nvPicPr>
        <p:blipFill rotWithShape="1">
          <a:blip r:embed="rId3">
            <a:alphaModFix/>
          </a:blip>
          <a:srcRect/>
          <a:stretch/>
        </p:blipFill>
        <p:spPr>
          <a:xfrm>
            <a:off x="5574240" y="3092400"/>
            <a:ext cx="3022560" cy="31730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FALLAS DE </a:t>
            </a:r>
            <a:r>
              <a:rPr lang="es-CL" sz="2800" b="0" i="0" u="none" strike="noStrike" cap="none">
                <a:solidFill>
                  <a:srgbClr val="C73E32"/>
                </a:solidFill>
                <a:latin typeface="Calibri"/>
                <a:ea typeface="Calibri"/>
                <a:cs typeface="Calibri"/>
                <a:sym typeface="Calibri"/>
              </a:rPr>
              <a:t>DIODOS SEMICONDUCTORES</a:t>
            </a:r>
            <a:endParaRPr sz="2800" b="0" i="0" u="none" strike="noStrike" cap="none">
              <a:latin typeface="Arial"/>
              <a:ea typeface="Arial"/>
              <a:cs typeface="Arial"/>
              <a:sym typeface="Arial"/>
            </a:endParaRPr>
          </a:p>
        </p:txBody>
      </p:sp>
      <p:grpSp>
        <p:nvGrpSpPr>
          <p:cNvPr id="430" name="Google Shape;430;p7"/>
          <p:cNvGrpSpPr/>
          <p:nvPr/>
        </p:nvGrpSpPr>
        <p:grpSpPr>
          <a:xfrm>
            <a:off x="1962720" y="2383920"/>
            <a:ext cx="5794200" cy="1728000"/>
            <a:chOff x="1962720" y="2383920"/>
            <a:chExt cx="5794200" cy="1728000"/>
          </a:xfrm>
        </p:grpSpPr>
        <p:sp>
          <p:nvSpPr>
            <p:cNvPr id="431" name="Google Shape;431;p7"/>
            <p:cNvSpPr/>
            <p:nvPr/>
          </p:nvSpPr>
          <p:spPr>
            <a:xfrm>
              <a:off x="1962720" y="2608920"/>
              <a:ext cx="5711760" cy="15030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2" name="Google Shape;432;p7"/>
            <p:cNvSpPr/>
            <p:nvPr/>
          </p:nvSpPr>
          <p:spPr>
            <a:xfrm>
              <a:off x="2396520" y="287100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Antes de analizar cualquier tipo de falla es importante una inspección visual, puesto que esto nos puede indicar donde se puede encontrar el problema.</a:t>
              </a:r>
              <a:endParaRPr sz="1600" b="0" i="0" u="none" strike="noStrike" cap="none">
                <a:latin typeface="Arial"/>
                <a:ea typeface="Arial"/>
                <a:cs typeface="Arial"/>
                <a:sym typeface="Arial"/>
              </a:endParaRPr>
            </a:p>
          </p:txBody>
        </p:sp>
        <p:pic>
          <p:nvPicPr>
            <p:cNvPr id="433" name="Google Shape;433;p7"/>
            <p:cNvPicPr preferRelativeResize="0"/>
            <p:nvPr/>
          </p:nvPicPr>
          <p:blipFill rotWithShape="1">
            <a:blip r:embed="rId3">
              <a:alphaModFix/>
            </a:blip>
            <a:srcRect/>
            <a:stretch/>
          </p:blipFill>
          <p:spPr>
            <a:xfrm>
              <a:off x="7274160" y="2383920"/>
              <a:ext cx="482760" cy="460440"/>
            </a:xfrm>
            <a:prstGeom prst="rect">
              <a:avLst/>
            </a:prstGeom>
            <a:noFill/>
            <a:ln>
              <a:noFill/>
            </a:ln>
          </p:spPr>
        </p:pic>
      </p:grpSp>
      <p:grpSp>
        <p:nvGrpSpPr>
          <p:cNvPr id="434" name="Google Shape;434;p7"/>
          <p:cNvGrpSpPr/>
          <p:nvPr/>
        </p:nvGrpSpPr>
        <p:grpSpPr>
          <a:xfrm>
            <a:off x="2844000" y="4483800"/>
            <a:ext cx="4032000" cy="1736640"/>
            <a:chOff x="2844000" y="4483800"/>
            <a:chExt cx="4032000" cy="1736640"/>
          </a:xfrm>
        </p:grpSpPr>
        <p:pic>
          <p:nvPicPr>
            <p:cNvPr id="435" name="Google Shape;435;p7" descr="ppt6circ2.png"/>
            <p:cNvPicPr preferRelativeResize="0"/>
            <p:nvPr/>
          </p:nvPicPr>
          <p:blipFill rotWithShape="1">
            <a:blip r:embed="rId4">
              <a:alphaModFix/>
            </a:blip>
            <a:srcRect/>
            <a:stretch/>
          </p:blipFill>
          <p:spPr>
            <a:xfrm>
              <a:off x="5139360" y="4483800"/>
              <a:ext cx="1736640" cy="1736640"/>
            </a:xfrm>
            <a:prstGeom prst="rect">
              <a:avLst/>
            </a:prstGeom>
            <a:noFill/>
            <a:ln>
              <a:noFill/>
            </a:ln>
          </p:spPr>
        </p:pic>
        <p:pic>
          <p:nvPicPr>
            <p:cNvPr id="436" name="Google Shape;436;p7" descr="ppt6circ1.png"/>
            <p:cNvPicPr preferRelativeResize="0"/>
            <p:nvPr/>
          </p:nvPicPr>
          <p:blipFill rotWithShape="1">
            <a:blip r:embed="rId5">
              <a:alphaModFix/>
            </a:blip>
            <a:srcRect/>
            <a:stretch/>
          </p:blipFill>
          <p:spPr>
            <a:xfrm>
              <a:off x="2844000" y="4483800"/>
              <a:ext cx="1736640" cy="173664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DIODO EN </a:t>
            </a:r>
            <a:r>
              <a:rPr lang="es-CL" sz="2800" b="0" i="0" u="none" strike="noStrike" cap="none">
                <a:solidFill>
                  <a:srgbClr val="C73E32"/>
                </a:solidFill>
                <a:latin typeface="Calibri"/>
                <a:ea typeface="Calibri"/>
                <a:cs typeface="Calibri"/>
                <a:sym typeface="Calibri"/>
              </a:rPr>
              <a:t>CORTO CIRCUITO</a:t>
            </a:r>
            <a:endParaRPr sz="2800" b="0" i="0" u="none" strike="noStrike" cap="none">
              <a:latin typeface="Arial"/>
              <a:ea typeface="Arial"/>
              <a:cs typeface="Arial"/>
              <a:sym typeface="Arial"/>
            </a:endParaRPr>
          </a:p>
        </p:txBody>
      </p:sp>
      <p:sp>
        <p:nvSpPr>
          <p:cNvPr id="442" name="Google Shape;442;p8"/>
          <p:cNvSpPr/>
          <p:nvPr/>
        </p:nvSpPr>
        <p:spPr>
          <a:xfrm>
            <a:off x="2004120" y="2876760"/>
            <a:ext cx="5711760" cy="1805400"/>
          </a:xfrm>
          <a:prstGeom prst="roundRect">
            <a:avLst>
              <a:gd name="adj" fmla="val 6576"/>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3" name="Google Shape;443;p8"/>
          <p:cNvSpPr/>
          <p:nvPr/>
        </p:nvSpPr>
        <p:spPr>
          <a:xfrm>
            <a:off x="2370240" y="3241080"/>
            <a:ext cx="497952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falla más común en un diodo, es la falla de corto circuito que ocurre debido a las altas corrientes que lo atraviesan, las cuales elevan las temperaturas que puede soportar el diodo.</a:t>
            </a:r>
            <a:endParaRPr sz="16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DIODO EN </a:t>
            </a:r>
            <a:r>
              <a:rPr lang="es-CL" sz="2800" b="0" i="0" u="none" strike="noStrike" cap="none">
                <a:solidFill>
                  <a:srgbClr val="C73E32"/>
                </a:solidFill>
                <a:latin typeface="Calibri"/>
                <a:ea typeface="Calibri"/>
                <a:cs typeface="Calibri"/>
                <a:sym typeface="Calibri"/>
              </a:rPr>
              <a:t>CORTO CIRCUITO</a:t>
            </a:r>
            <a:endParaRPr sz="2800" b="0" i="0" u="none" strike="noStrike" cap="none">
              <a:latin typeface="Arial"/>
              <a:ea typeface="Arial"/>
              <a:cs typeface="Arial"/>
              <a:sym typeface="Arial"/>
            </a:endParaRPr>
          </a:p>
        </p:txBody>
      </p:sp>
      <p:sp>
        <p:nvSpPr>
          <p:cNvPr id="449" name="Google Shape;449;p9"/>
          <p:cNvSpPr/>
          <p:nvPr/>
        </p:nvSpPr>
        <p:spPr>
          <a:xfrm>
            <a:off x="3044520" y="2871000"/>
            <a:ext cx="5563440" cy="13820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0" name="Google Shape;450;p9"/>
          <p:cNvSpPr/>
          <p:nvPr/>
        </p:nvSpPr>
        <p:spPr>
          <a:xfrm>
            <a:off x="3329640" y="313308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Si el tester arroja una medida, cuando se está realizando la medición desde cátodo a ánodo (polarización inversa), es porque el diodo presenta la falla de cortocircuito.</a:t>
            </a:r>
            <a:endParaRPr sz="1600" b="0" i="0" u="none" strike="noStrike" cap="none">
              <a:latin typeface="Arial"/>
              <a:ea typeface="Arial"/>
              <a:cs typeface="Arial"/>
              <a:sym typeface="Arial"/>
            </a:endParaRPr>
          </a:p>
        </p:txBody>
      </p:sp>
      <p:pic>
        <p:nvPicPr>
          <p:cNvPr id="451" name="Google Shape;451;p9"/>
          <p:cNvPicPr preferRelativeResize="0"/>
          <p:nvPr/>
        </p:nvPicPr>
        <p:blipFill rotWithShape="1">
          <a:blip r:embed="rId3">
            <a:alphaModFix/>
          </a:blip>
          <a:srcRect/>
          <a:stretch/>
        </p:blipFill>
        <p:spPr>
          <a:xfrm>
            <a:off x="8207640" y="2646000"/>
            <a:ext cx="482760" cy="460440"/>
          </a:xfrm>
          <a:prstGeom prst="rect">
            <a:avLst/>
          </a:prstGeom>
          <a:noFill/>
          <a:ln>
            <a:noFill/>
          </a:ln>
        </p:spPr>
      </p:pic>
      <p:pic>
        <p:nvPicPr>
          <p:cNvPr id="452" name="Google Shape;452;p9"/>
          <p:cNvPicPr preferRelativeResize="0"/>
          <p:nvPr/>
        </p:nvPicPr>
        <p:blipFill rotWithShape="1">
          <a:blip r:embed="rId4">
            <a:alphaModFix/>
          </a:blip>
          <a:srcRect/>
          <a:stretch/>
        </p:blipFill>
        <p:spPr>
          <a:xfrm>
            <a:off x="319320" y="2244960"/>
            <a:ext cx="2552400" cy="4266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8681CF4866FC64BB5AE5430F641812A" ma:contentTypeVersion="14" ma:contentTypeDescription="Crear nuevo documento." ma:contentTypeScope="" ma:versionID="a12e42c77f85158ced79ea77d2b95636">
  <xsd:schema xmlns:xsd="http://www.w3.org/2001/XMLSchema" xmlns:xs="http://www.w3.org/2001/XMLSchema" xmlns:p="http://schemas.microsoft.com/office/2006/metadata/properties" xmlns:ns3="a364d2da-f7e5-4452-8825-a6b1e8042641" xmlns:ns4="4859d128-b578-4d7e-9df7-04b53bcd5e64" targetNamespace="http://schemas.microsoft.com/office/2006/metadata/properties" ma:root="true" ma:fieldsID="4e1b8a77d215f2efd01c67d3bb7fabad" ns3:_="" ns4:_="">
    <xsd:import namespace="a364d2da-f7e5-4452-8825-a6b1e8042641"/>
    <xsd:import namespace="4859d128-b578-4d7e-9df7-04b53bcd5e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4d2da-f7e5-4452-8825-a6b1e8042641"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59d128-b578-4d7e-9df7-04b53bcd5e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DC9B63-4AA0-45AC-8CA8-0491BCD5D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64d2da-f7e5-4452-8825-a6b1e8042641"/>
    <ds:schemaRef ds:uri="4859d128-b578-4d7e-9df7-04b53bcd5e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A2AE90-E50F-4CBA-B3C1-1703649F22F2}">
  <ds:schemaRefs>
    <ds:schemaRef ds:uri="http://schemas.microsoft.com/sharepoint/v3/contenttype/forms"/>
  </ds:schemaRefs>
</ds:datastoreItem>
</file>

<file path=customXml/itemProps3.xml><?xml version="1.0" encoding="utf-8"?>
<ds:datastoreItem xmlns:ds="http://schemas.openxmlformats.org/officeDocument/2006/customXml" ds:itemID="{D1BDCCF7-EE90-472B-99BB-BB369A6F91F1}">
  <ds:schemaRefs>
    <ds:schemaRef ds:uri="http://www.w3.org/XML/1998/namespace"/>
    <ds:schemaRef ds:uri="4859d128-b578-4d7e-9df7-04b53bcd5e64"/>
    <ds:schemaRef ds:uri="http://purl.org/dc/terms/"/>
    <ds:schemaRef ds:uri="http://schemas.microsoft.com/office/2006/documentManagement/types"/>
    <ds:schemaRef ds:uri="http://schemas.microsoft.com/office/2006/metadata/properties"/>
    <ds:schemaRef ds:uri="a364d2da-f7e5-4452-8825-a6b1e8042641"/>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1559</Words>
  <Application>Microsoft Office PowerPoint</Application>
  <PresentationFormat>Personalizado</PresentationFormat>
  <Paragraphs>177</Paragraphs>
  <Slides>33</Slides>
  <Notes>33</Notes>
  <HiddenSlides>0</HiddenSlides>
  <MMClips>0</MMClips>
  <ScaleCrop>false</ScaleCrop>
  <HeadingPairs>
    <vt:vector size="6" baseType="variant">
      <vt:variant>
        <vt:lpstr>Fuentes usadas</vt:lpstr>
      </vt:variant>
      <vt:variant>
        <vt:i4>2</vt:i4>
      </vt:variant>
      <vt:variant>
        <vt:lpstr>Tema</vt:lpstr>
      </vt:variant>
      <vt:variant>
        <vt:i4>6</vt:i4>
      </vt:variant>
      <vt:variant>
        <vt:lpstr>Títulos de diapositiva</vt:lpstr>
      </vt:variant>
      <vt:variant>
        <vt:i4>33</vt:i4>
      </vt:variant>
    </vt:vector>
  </HeadingPairs>
  <TitlesOfParts>
    <vt:vector size="41" baseType="lpstr">
      <vt:lpstr>Arial</vt:lpstr>
      <vt:lpstr>Calibri</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Virginia Sonia Astorga Zanzi</cp:lastModifiedBy>
  <cp:revision>3</cp:revision>
  <dcterms:modified xsi:type="dcterms:W3CDTF">2021-05-30T14:15:13Z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31</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y fmtid="{D5CDD505-2E9C-101B-9397-08002B2CF9AE}" pid="12" name="ContentTypeId">
    <vt:lpwstr>0x010100C8681CF4866FC64BB5AE5430F641812A</vt:lpwstr>
  </property>
</Properties>
</file>