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4" r:id="rId3"/>
    <p:sldMasterId id="2147483687" r:id="rId4"/>
    <p:sldMasterId id="2147483700" r:id="rId5"/>
    <p:sldMasterId id="2147483713" r:id="rId6"/>
  </p:sldMasterIdLst>
  <p:notesMasterIdLst>
    <p:notesMasterId r:id="rId5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c4Aui7eCNwqd2WJb8Ur/8W+h5E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5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customschemas.google.com/relationships/presentationmetadata" Target="metadata"/><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7" name="Google Shape;46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4" name="Google Shape;52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4" name="Google Shape;54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2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6" name="Google Shape;596;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7" name="Google Shape;637;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9" name="Google Shape;66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8" name="Google Shape;718;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2" name="Google Shape;742;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1" name="Google Shape;751;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4" name="Google Shape;774;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4" name="Google Shape;784;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6" name="Google Shape;796;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9" name="Google Shape;819;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2" name="Google Shape;832;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5" name="Google Shape;43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6"/>
        <p:cNvGrpSpPr/>
        <p:nvPr/>
      </p:nvGrpSpPr>
      <p:grpSpPr>
        <a:xfrm>
          <a:off x="0" y="0"/>
          <a:ext cx="0" cy="0"/>
          <a:chOff x="0" y="0"/>
          <a:chExt cx="0" cy="0"/>
        </a:xfrm>
      </p:grpSpPr>
      <p:sp>
        <p:nvSpPr>
          <p:cNvPr id="47" name="Google Shape;47;p6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7"/>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67"/>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
        <p:cNvGrpSpPr/>
        <p:nvPr/>
      </p:nvGrpSpPr>
      <p:grpSpPr>
        <a:xfrm>
          <a:off x="0" y="0"/>
          <a:ext cx="0" cy="0"/>
          <a:chOff x="0" y="0"/>
          <a:chExt cx="0" cy="0"/>
        </a:xfrm>
      </p:grpSpPr>
      <p:sp>
        <p:nvSpPr>
          <p:cNvPr id="51" name="Google Shape;51;p6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6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6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68"/>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9"/>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69"/>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69"/>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69"/>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2" name="Google Shape;62;p69"/>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3" name="Google Shape;63;p69"/>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2"/>
        <p:cNvGrpSpPr/>
        <p:nvPr/>
      </p:nvGrpSpPr>
      <p:grpSpPr>
        <a:xfrm>
          <a:off x="0" y="0"/>
          <a:ext cx="0" cy="0"/>
          <a:chOff x="0" y="0"/>
          <a:chExt cx="0" cy="0"/>
        </a:xfrm>
      </p:grpSpPr>
      <p:sp>
        <p:nvSpPr>
          <p:cNvPr id="73" name="Google Shape;73;p7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0"/>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
        <p:cNvGrpSpPr/>
        <p:nvPr/>
      </p:nvGrpSpPr>
      <p:grpSpPr>
        <a:xfrm>
          <a:off x="0" y="0"/>
          <a:ext cx="0" cy="0"/>
          <a:chOff x="0" y="0"/>
          <a:chExt cx="0" cy="0"/>
        </a:xfrm>
      </p:grpSpPr>
      <p:sp>
        <p:nvSpPr>
          <p:cNvPr id="76" name="Google Shape;76;p7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7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8"/>
        <p:cNvGrpSpPr/>
        <p:nvPr/>
      </p:nvGrpSpPr>
      <p:grpSpPr>
        <a:xfrm>
          <a:off x="0" y="0"/>
          <a:ext cx="0" cy="0"/>
          <a:chOff x="0" y="0"/>
          <a:chExt cx="0" cy="0"/>
        </a:xfrm>
      </p:grpSpPr>
      <p:sp>
        <p:nvSpPr>
          <p:cNvPr id="79" name="Google Shape;79;p7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2"/>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1" name="Google Shape;81;p72"/>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7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4"/>
        <p:cNvGrpSpPr/>
        <p:nvPr/>
      </p:nvGrpSpPr>
      <p:grpSpPr>
        <a:xfrm>
          <a:off x="0" y="0"/>
          <a:ext cx="0" cy="0"/>
          <a:chOff x="0" y="0"/>
          <a:chExt cx="0" cy="0"/>
        </a:xfrm>
      </p:grpSpPr>
      <p:sp>
        <p:nvSpPr>
          <p:cNvPr id="85" name="Google Shape;85;p74"/>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6"/>
        <p:cNvGrpSpPr/>
        <p:nvPr/>
      </p:nvGrpSpPr>
      <p:grpSpPr>
        <a:xfrm>
          <a:off x="0" y="0"/>
          <a:ext cx="0" cy="0"/>
          <a:chOff x="0" y="0"/>
          <a:chExt cx="0" cy="0"/>
        </a:xfrm>
      </p:grpSpPr>
      <p:sp>
        <p:nvSpPr>
          <p:cNvPr id="87" name="Google Shape;87;p7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5"/>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89" name="Google Shape;89;p7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0" name="Google Shape;90;p75"/>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5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9"/>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1"/>
        <p:cNvGrpSpPr/>
        <p:nvPr/>
      </p:nvGrpSpPr>
      <p:grpSpPr>
        <a:xfrm>
          <a:off x="0" y="0"/>
          <a:ext cx="0" cy="0"/>
          <a:chOff x="0" y="0"/>
          <a:chExt cx="0" cy="0"/>
        </a:xfrm>
      </p:grpSpPr>
      <p:sp>
        <p:nvSpPr>
          <p:cNvPr id="92" name="Google Shape;92;p7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4" name="Google Shape;94;p7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5" name="Google Shape;95;p76"/>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6"/>
        <p:cNvGrpSpPr/>
        <p:nvPr/>
      </p:nvGrpSpPr>
      <p:grpSpPr>
        <a:xfrm>
          <a:off x="0" y="0"/>
          <a:ext cx="0" cy="0"/>
          <a:chOff x="0" y="0"/>
          <a:chExt cx="0" cy="0"/>
        </a:xfrm>
      </p:grpSpPr>
      <p:sp>
        <p:nvSpPr>
          <p:cNvPr id="97" name="Google Shape;97;p7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99" name="Google Shape;99;p7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0" name="Google Shape;100;p77"/>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1"/>
        <p:cNvGrpSpPr/>
        <p:nvPr/>
      </p:nvGrpSpPr>
      <p:grpSpPr>
        <a:xfrm>
          <a:off x="0" y="0"/>
          <a:ext cx="0" cy="0"/>
          <a:chOff x="0" y="0"/>
          <a:chExt cx="0" cy="0"/>
        </a:xfrm>
      </p:grpSpPr>
      <p:sp>
        <p:nvSpPr>
          <p:cNvPr id="102" name="Google Shape;102;p7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78"/>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4" name="Google Shape;104;p78"/>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5"/>
        <p:cNvGrpSpPr/>
        <p:nvPr/>
      </p:nvGrpSpPr>
      <p:grpSpPr>
        <a:xfrm>
          <a:off x="0" y="0"/>
          <a:ext cx="0" cy="0"/>
          <a:chOff x="0" y="0"/>
          <a:chExt cx="0" cy="0"/>
        </a:xfrm>
      </p:grpSpPr>
      <p:sp>
        <p:nvSpPr>
          <p:cNvPr id="106" name="Google Shape;106;p7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8" name="Google Shape;108;p7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09" name="Google Shape;109;p7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0" name="Google Shape;110;p79"/>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1"/>
        <p:cNvGrpSpPr/>
        <p:nvPr/>
      </p:nvGrpSpPr>
      <p:grpSpPr>
        <a:xfrm>
          <a:off x="0" y="0"/>
          <a:ext cx="0" cy="0"/>
          <a:chOff x="0" y="0"/>
          <a:chExt cx="0" cy="0"/>
        </a:xfrm>
      </p:grpSpPr>
      <p:sp>
        <p:nvSpPr>
          <p:cNvPr id="112" name="Google Shape;112;p8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80"/>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4" name="Google Shape;114;p80"/>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5" name="Google Shape;115;p80"/>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6" name="Google Shape;116;p80"/>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7" name="Google Shape;117;p80"/>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18" name="Google Shape;118;p80"/>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5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32"/>
        <p:cNvGrpSpPr/>
        <p:nvPr/>
      </p:nvGrpSpPr>
      <p:grpSpPr>
        <a:xfrm>
          <a:off x="0" y="0"/>
          <a:ext cx="0" cy="0"/>
          <a:chOff x="0" y="0"/>
          <a:chExt cx="0" cy="0"/>
        </a:xfrm>
      </p:grpSpPr>
      <p:sp>
        <p:nvSpPr>
          <p:cNvPr id="133" name="Google Shape;133;p8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82"/>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35"/>
        <p:cNvGrpSpPr/>
        <p:nvPr/>
      </p:nvGrpSpPr>
      <p:grpSpPr>
        <a:xfrm>
          <a:off x="0" y="0"/>
          <a:ext cx="0" cy="0"/>
          <a:chOff x="0" y="0"/>
          <a:chExt cx="0" cy="0"/>
        </a:xfrm>
      </p:grpSpPr>
      <p:sp>
        <p:nvSpPr>
          <p:cNvPr id="136" name="Google Shape;136;p8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38"/>
        <p:cNvGrpSpPr/>
        <p:nvPr/>
      </p:nvGrpSpPr>
      <p:grpSpPr>
        <a:xfrm>
          <a:off x="0" y="0"/>
          <a:ext cx="0" cy="0"/>
          <a:chOff x="0" y="0"/>
          <a:chExt cx="0" cy="0"/>
        </a:xfrm>
      </p:grpSpPr>
      <p:sp>
        <p:nvSpPr>
          <p:cNvPr id="139" name="Google Shape;139;p8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1" name="Google Shape;141;p8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0"/>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42"/>
        <p:cNvGrpSpPr/>
        <p:nvPr/>
      </p:nvGrpSpPr>
      <p:grpSpPr>
        <a:xfrm>
          <a:off x="0" y="0"/>
          <a:ext cx="0" cy="0"/>
          <a:chOff x="0" y="0"/>
          <a:chExt cx="0" cy="0"/>
        </a:xfrm>
      </p:grpSpPr>
      <p:sp>
        <p:nvSpPr>
          <p:cNvPr id="143" name="Google Shape;143;p85"/>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44"/>
        <p:cNvGrpSpPr/>
        <p:nvPr/>
      </p:nvGrpSpPr>
      <p:grpSpPr>
        <a:xfrm>
          <a:off x="0" y="0"/>
          <a:ext cx="0" cy="0"/>
          <a:chOff x="0" y="0"/>
          <a:chExt cx="0" cy="0"/>
        </a:xfrm>
      </p:grpSpPr>
      <p:sp>
        <p:nvSpPr>
          <p:cNvPr id="145" name="Google Shape;145;p8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8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7" name="Google Shape;147;p8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48" name="Google Shape;148;p86"/>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49"/>
        <p:cNvGrpSpPr/>
        <p:nvPr/>
      </p:nvGrpSpPr>
      <p:grpSpPr>
        <a:xfrm>
          <a:off x="0" y="0"/>
          <a:ext cx="0" cy="0"/>
          <a:chOff x="0" y="0"/>
          <a:chExt cx="0" cy="0"/>
        </a:xfrm>
      </p:grpSpPr>
      <p:sp>
        <p:nvSpPr>
          <p:cNvPr id="150" name="Google Shape;150;p8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7"/>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2" name="Google Shape;152;p87"/>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3" name="Google Shape;153;p87"/>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54"/>
        <p:cNvGrpSpPr/>
        <p:nvPr/>
      </p:nvGrpSpPr>
      <p:grpSpPr>
        <a:xfrm>
          <a:off x="0" y="0"/>
          <a:ext cx="0" cy="0"/>
          <a:chOff x="0" y="0"/>
          <a:chExt cx="0" cy="0"/>
        </a:xfrm>
      </p:grpSpPr>
      <p:sp>
        <p:nvSpPr>
          <p:cNvPr id="155" name="Google Shape;155;p8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7" name="Google Shape;157;p8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58" name="Google Shape;158;p88"/>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59"/>
        <p:cNvGrpSpPr/>
        <p:nvPr/>
      </p:nvGrpSpPr>
      <p:grpSpPr>
        <a:xfrm>
          <a:off x="0" y="0"/>
          <a:ext cx="0" cy="0"/>
          <a:chOff x="0" y="0"/>
          <a:chExt cx="0" cy="0"/>
        </a:xfrm>
      </p:grpSpPr>
      <p:sp>
        <p:nvSpPr>
          <p:cNvPr id="160" name="Google Shape;160;p8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89"/>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2" name="Google Shape;162;p89"/>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63"/>
        <p:cNvGrpSpPr/>
        <p:nvPr/>
      </p:nvGrpSpPr>
      <p:grpSpPr>
        <a:xfrm>
          <a:off x="0" y="0"/>
          <a:ext cx="0" cy="0"/>
          <a:chOff x="0" y="0"/>
          <a:chExt cx="0" cy="0"/>
        </a:xfrm>
      </p:grpSpPr>
      <p:sp>
        <p:nvSpPr>
          <p:cNvPr id="164" name="Google Shape;164;p9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9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6" name="Google Shape;166;p9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7" name="Google Shape;167;p90"/>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68" name="Google Shape;168;p90"/>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69"/>
        <p:cNvGrpSpPr/>
        <p:nvPr/>
      </p:nvGrpSpPr>
      <p:grpSpPr>
        <a:xfrm>
          <a:off x="0" y="0"/>
          <a:ext cx="0" cy="0"/>
          <a:chOff x="0" y="0"/>
          <a:chExt cx="0" cy="0"/>
        </a:xfrm>
      </p:grpSpPr>
      <p:sp>
        <p:nvSpPr>
          <p:cNvPr id="170" name="Google Shape;170;p9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91"/>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2" name="Google Shape;172;p91"/>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3" name="Google Shape;173;p91"/>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4" name="Google Shape;174;p91"/>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5" name="Google Shape;175;p91"/>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76" name="Google Shape;176;p91"/>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7"/>
        <p:cNvGrpSpPr/>
        <p:nvPr/>
      </p:nvGrpSpPr>
      <p:grpSpPr>
        <a:xfrm>
          <a:off x="0" y="0"/>
          <a:ext cx="0" cy="0"/>
          <a:chOff x="0" y="0"/>
          <a:chExt cx="0" cy="0"/>
        </a:xfrm>
      </p:grpSpPr>
      <p:sp>
        <p:nvSpPr>
          <p:cNvPr id="188" name="Google Shape;188;p5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54"/>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0" name="Google Shape;190;p5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9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2"/>
        <p:cNvGrpSpPr/>
        <p:nvPr/>
      </p:nvGrpSpPr>
      <p:grpSpPr>
        <a:xfrm>
          <a:off x="0" y="0"/>
          <a:ext cx="0" cy="0"/>
          <a:chOff x="0" y="0"/>
          <a:chExt cx="0" cy="0"/>
        </a:xfrm>
      </p:grpSpPr>
      <p:sp>
        <p:nvSpPr>
          <p:cNvPr id="193" name="Google Shape;193;p9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3"/>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3"/>
        <p:cNvGrpSpPr/>
        <p:nvPr/>
      </p:nvGrpSpPr>
      <p:grpSpPr>
        <a:xfrm>
          <a:off x="0" y="0"/>
          <a:ext cx="0" cy="0"/>
          <a:chOff x="0" y="0"/>
          <a:chExt cx="0" cy="0"/>
        </a:xfrm>
      </p:grpSpPr>
      <p:sp>
        <p:nvSpPr>
          <p:cNvPr id="24" name="Google Shape;24;p6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1"/>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61"/>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95"/>
        <p:cNvGrpSpPr/>
        <p:nvPr/>
      </p:nvGrpSpPr>
      <p:grpSpPr>
        <a:xfrm>
          <a:off x="0" y="0"/>
          <a:ext cx="0" cy="0"/>
          <a:chOff x="0" y="0"/>
          <a:chExt cx="0" cy="0"/>
        </a:xfrm>
      </p:grpSpPr>
      <p:sp>
        <p:nvSpPr>
          <p:cNvPr id="196" name="Google Shape;196;p9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94"/>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8"/>
        <p:cNvGrpSpPr/>
        <p:nvPr/>
      </p:nvGrpSpPr>
      <p:grpSpPr>
        <a:xfrm>
          <a:off x="0" y="0"/>
          <a:ext cx="0" cy="0"/>
          <a:chOff x="0" y="0"/>
          <a:chExt cx="0" cy="0"/>
        </a:xfrm>
      </p:grpSpPr>
      <p:sp>
        <p:nvSpPr>
          <p:cNvPr id="199" name="Google Shape;199;p9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00"/>
        <p:cNvGrpSpPr/>
        <p:nvPr/>
      </p:nvGrpSpPr>
      <p:grpSpPr>
        <a:xfrm>
          <a:off x="0" y="0"/>
          <a:ext cx="0" cy="0"/>
          <a:chOff x="0" y="0"/>
          <a:chExt cx="0" cy="0"/>
        </a:xfrm>
      </p:grpSpPr>
      <p:sp>
        <p:nvSpPr>
          <p:cNvPr id="201" name="Google Shape;201;p96"/>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2"/>
        <p:cNvGrpSpPr/>
        <p:nvPr/>
      </p:nvGrpSpPr>
      <p:grpSpPr>
        <a:xfrm>
          <a:off x="0" y="0"/>
          <a:ext cx="0" cy="0"/>
          <a:chOff x="0" y="0"/>
          <a:chExt cx="0" cy="0"/>
        </a:xfrm>
      </p:grpSpPr>
      <p:sp>
        <p:nvSpPr>
          <p:cNvPr id="203" name="Google Shape;203;p9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97"/>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5" name="Google Shape;205;p97"/>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6" name="Google Shape;206;p97"/>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7"/>
        <p:cNvGrpSpPr/>
        <p:nvPr/>
      </p:nvGrpSpPr>
      <p:grpSpPr>
        <a:xfrm>
          <a:off x="0" y="0"/>
          <a:ext cx="0" cy="0"/>
          <a:chOff x="0" y="0"/>
          <a:chExt cx="0" cy="0"/>
        </a:xfrm>
      </p:grpSpPr>
      <p:sp>
        <p:nvSpPr>
          <p:cNvPr id="208" name="Google Shape;208;p9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98"/>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0" name="Google Shape;210;p98"/>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1" name="Google Shape;211;p98"/>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2"/>
        <p:cNvGrpSpPr/>
        <p:nvPr/>
      </p:nvGrpSpPr>
      <p:grpSpPr>
        <a:xfrm>
          <a:off x="0" y="0"/>
          <a:ext cx="0" cy="0"/>
          <a:chOff x="0" y="0"/>
          <a:chExt cx="0" cy="0"/>
        </a:xfrm>
      </p:grpSpPr>
      <p:sp>
        <p:nvSpPr>
          <p:cNvPr id="213" name="Google Shape;213;p9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9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5" name="Google Shape;215;p9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6" name="Google Shape;216;p99"/>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7"/>
        <p:cNvGrpSpPr/>
        <p:nvPr/>
      </p:nvGrpSpPr>
      <p:grpSpPr>
        <a:xfrm>
          <a:off x="0" y="0"/>
          <a:ext cx="0" cy="0"/>
          <a:chOff x="0" y="0"/>
          <a:chExt cx="0" cy="0"/>
        </a:xfrm>
      </p:grpSpPr>
      <p:sp>
        <p:nvSpPr>
          <p:cNvPr id="218" name="Google Shape;218;p10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00"/>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0" name="Google Shape;220;p100"/>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21"/>
        <p:cNvGrpSpPr/>
        <p:nvPr/>
      </p:nvGrpSpPr>
      <p:grpSpPr>
        <a:xfrm>
          <a:off x="0" y="0"/>
          <a:ext cx="0" cy="0"/>
          <a:chOff x="0" y="0"/>
          <a:chExt cx="0" cy="0"/>
        </a:xfrm>
      </p:grpSpPr>
      <p:sp>
        <p:nvSpPr>
          <p:cNvPr id="222" name="Google Shape;222;p10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0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10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5" name="Google Shape;225;p101"/>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6" name="Google Shape;226;p101"/>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7"/>
        <p:cNvGrpSpPr/>
        <p:nvPr/>
      </p:nvGrpSpPr>
      <p:grpSpPr>
        <a:xfrm>
          <a:off x="0" y="0"/>
          <a:ext cx="0" cy="0"/>
          <a:chOff x="0" y="0"/>
          <a:chExt cx="0" cy="0"/>
        </a:xfrm>
      </p:grpSpPr>
      <p:sp>
        <p:nvSpPr>
          <p:cNvPr id="228" name="Google Shape;228;p10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102"/>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102"/>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102"/>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02"/>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3" name="Google Shape;233;p102"/>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4" name="Google Shape;234;p102"/>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45"/>
        <p:cNvGrpSpPr/>
        <p:nvPr/>
      </p:nvGrpSpPr>
      <p:grpSpPr>
        <a:xfrm>
          <a:off x="0" y="0"/>
          <a:ext cx="0" cy="0"/>
          <a:chOff x="0" y="0"/>
          <a:chExt cx="0" cy="0"/>
        </a:xfrm>
      </p:grpSpPr>
      <p:sp>
        <p:nvSpPr>
          <p:cNvPr id="246" name="Google Shape;246;p5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56"/>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48"/>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249"/>
        <p:cNvGrpSpPr/>
        <p:nvPr/>
      </p:nvGrpSpPr>
      <p:grpSpPr>
        <a:xfrm>
          <a:off x="0" y="0"/>
          <a:ext cx="0" cy="0"/>
          <a:chOff x="0" y="0"/>
          <a:chExt cx="0" cy="0"/>
        </a:xfrm>
      </p:grpSpPr>
      <p:sp>
        <p:nvSpPr>
          <p:cNvPr id="250" name="Google Shape;250;p10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04"/>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52"/>
        <p:cNvGrpSpPr/>
        <p:nvPr/>
      </p:nvGrpSpPr>
      <p:grpSpPr>
        <a:xfrm>
          <a:off x="0" y="0"/>
          <a:ext cx="0" cy="0"/>
          <a:chOff x="0" y="0"/>
          <a:chExt cx="0" cy="0"/>
        </a:xfrm>
      </p:grpSpPr>
      <p:sp>
        <p:nvSpPr>
          <p:cNvPr id="253" name="Google Shape;253;p10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0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55" name="Google Shape;255;p105"/>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10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8"/>
        <p:cNvGrpSpPr/>
        <p:nvPr/>
      </p:nvGrpSpPr>
      <p:grpSpPr>
        <a:xfrm>
          <a:off x="0" y="0"/>
          <a:ext cx="0" cy="0"/>
          <a:chOff x="0" y="0"/>
          <a:chExt cx="0" cy="0"/>
        </a:xfrm>
      </p:grpSpPr>
      <p:sp>
        <p:nvSpPr>
          <p:cNvPr id="259" name="Google Shape;259;p107"/>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0"/>
        <p:cNvGrpSpPr/>
        <p:nvPr/>
      </p:nvGrpSpPr>
      <p:grpSpPr>
        <a:xfrm>
          <a:off x="0" y="0"/>
          <a:ext cx="0" cy="0"/>
          <a:chOff x="0" y="0"/>
          <a:chExt cx="0" cy="0"/>
        </a:xfrm>
      </p:grpSpPr>
      <p:sp>
        <p:nvSpPr>
          <p:cNvPr id="261" name="Google Shape;261;p108"/>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108"/>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3" name="Google Shape;263;p108"/>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4" name="Google Shape;264;p108"/>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65"/>
        <p:cNvGrpSpPr/>
        <p:nvPr/>
      </p:nvGrpSpPr>
      <p:grpSpPr>
        <a:xfrm>
          <a:off x="0" y="0"/>
          <a:ext cx="0" cy="0"/>
          <a:chOff x="0" y="0"/>
          <a:chExt cx="0" cy="0"/>
        </a:xfrm>
      </p:grpSpPr>
      <p:sp>
        <p:nvSpPr>
          <p:cNvPr id="266" name="Google Shape;266;p10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109"/>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8" name="Google Shape;268;p109"/>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9" name="Google Shape;269;p109"/>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70"/>
        <p:cNvGrpSpPr/>
        <p:nvPr/>
      </p:nvGrpSpPr>
      <p:grpSpPr>
        <a:xfrm>
          <a:off x="0" y="0"/>
          <a:ext cx="0" cy="0"/>
          <a:chOff x="0" y="0"/>
          <a:chExt cx="0" cy="0"/>
        </a:xfrm>
      </p:grpSpPr>
      <p:sp>
        <p:nvSpPr>
          <p:cNvPr id="271" name="Google Shape;271;p11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110"/>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3" name="Google Shape;273;p11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4" name="Google Shape;274;p110"/>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75"/>
        <p:cNvGrpSpPr/>
        <p:nvPr/>
      </p:nvGrpSpPr>
      <p:grpSpPr>
        <a:xfrm>
          <a:off x="0" y="0"/>
          <a:ext cx="0" cy="0"/>
          <a:chOff x="0" y="0"/>
          <a:chExt cx="0" cy="0"/>
        </a:xfrm>
      </p:grpSpPr>
      <p:sp>
        <p:nvSpPr>
          <p:cNvPr id="276" name="Google Shape;276;p11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111"/>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78" name="Google Shape;278;p111"/>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79"/>
        <p:cNvGrpSpPr/>
        <p:nvPr/>
      </p:nvGrpSpPr>
      <p:grpSpPr>
        <a:xfrm>
          <a:off x="0" y="0"/>
          <a:ext cx="0" cy="0"/>
          <a:chOff x="0" y="0"/>
          <a:chExt cx="0" cy="0"/>
        </a:xfrm>
      </p:grpSpPr>
      <p:sp>
        <p:nvSpPr>
          <p:cNvPr id="280" name="Google Shape;280;p11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12"/>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2" name="Google Shape;282;p112"/>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3" name="Google Shape;283;p112"/>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4" name="Google Shape;284;p112"/>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9"/>
        <p:cNvGrpSpPr/>
        <p:nvPr/>
      </p:nvGrpSpPr>
      <p:grpSpPr>
        <a:xfrm>
          <a:off x="0" y="0"/>
          <a:ext cx="0" cy="0"/>
          <a:chOff x="0" y="0"/>
          <a:chExt cx="0" cy="0"/>
        </a:xfrm>
      </p:grpSpPr>
      <p:sp>
        <p:nvSpPr>
          <p:cNvPr id="30" name="Google Shape;30;p63"/>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85"/>
        <p:cNvGrpSpPr/>
        <p:nvPr/>
      </p:nvGrpSpPr>
      <p:grpSpPr>
        <a:xfrm>
          <a:off x="0" y="0"/>
          <a:ext cx="0" cy="0"/>
          <a:chOff x="0" y="0"/>
          <a:chExt cx="0" cy="0"/>
        </a:xfrm>
      </p:grpSpPr>
      <p:sp>
        <p:nvSpPr>
          <p:cNvPr id="286" name="Google Shape;286;p11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113"/>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8" name="Google Shape;288;p113"/>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89" name="Google Shape;289;p113"/>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0" name="Google Shape;290;p113"/>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1" name="Google Shape;291;p113"/>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2" name="Google Shape;292;p113"/>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02"/>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03"/>
        <p:cNvGrpSpPr/>
        <p:nvPr/>
      </p:nvGrpSpPr>
      <p:grpSpPr>
        <a:xfrm>
          <a:off x="0" y="0"/>
          <a:ext cx="0" cy="0"/>
          <a:chOff x="0" y="0"/>
          <a:chExt cx="0" cy="0"/>
        </a:xfrm>
      </p:grpSpPr>
      <p:sp>
        <p:nvSpPr>
          <p:cNvPr id="304" name="Google Shape;304;p11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5" name="Google Shape;305;p114"/>
          <p:cNvSpPr txBox="1">
            <a:spLocks noGrp="1"/>
          </p:cNvSpPr>
          <p:nvPr>
            <p:ph type="subTitle" idx="1"/>
          </p:nvPr>
        </p:nvSpPr>
        <p:spPr>
          <a:xfrm>
            <a:off x="486000" y="1768680"/>
            <a:ext cx="8747640" cy="438408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06"/>
        <p:cNvGrpSpPr/>
        <p:nvPr/>
      </p:nvGrpSpPr>
      <p:grpSpPr>
        <a:xfrm>
          <a:off x="0" y="0"/>
          <a:ext cx="0" cy="0"/>
          <a:chOff x="0" y="0"/>
          <a:chExt cx="0" cy="0"/>
        </a:xfrm>
      </p:grpSpPr>
      <p:sp>
        <p:nvSpPr>
          <p:cNvPr id="307" name="Google Shape;307;p11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09"/>
        <p:cNvGrpSpPr/>
        <p:nvPr/>
      </p:nvGrpSpPr>
      <p:grpSpPr>
        <a:xfrm>
          <a:off x="0" y="0"/>
          <a:ext cx="0" cy="0"/>
          <a:chOff x="0" y="0"/>
          <a:chExt cx="0" cy="0"/>
        </a:xfrm>
      </p:grpSpPr>
      <p:sp>
        <p:nvSpPr>
          <p:cNvPr id="310" name="Google Shape;310;p11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116"/>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2" name="Google Shape;312;p116"/>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11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15"/>
        <p:cNvGrpSpPr/>
        <p:nvPr/>
      </p:nvGrpSpPr>
      <p:grpSpPr>
        <a:xfrm>
          <a:off x="0" y="0"/>
          <a:ext cx="0" cy="0"/>
          <a:chOff x="0" y="0"/>
          <a:chExt cx="0" cy="0"/>
        </a:xfrm>
      </p:grpSpPr>
      <p:sp>
        <p:nvSpPr>
          <p:cNvPr id="316" name="Google Shape;316;p118"/>
          <p:cNvSpPr txBox="1">
            <a:spLocks noGrp="1"/>
          </p:cNvSpPr>
          <p:nvPr>
            <p:ph type="subTitle" idx="1"/>
          </p:nvPr>
        </p:nvSpPr>
        <p:spPr>
          <a:xfrm>
            <a:off x="486000" y="301320"/>
            <a:ext cx="8747640" cy="585036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7"/>
        <p:cNvGrpSpPr/>
        <p:nvPr/>
      </p:nvGrpSpPr>
      <p:grpSpPr>
        <a:xfrm>
          <a:off x="0" y="0"/>
          <a:ext cx="0" cy="0"/>
          <a:chOff x="0" y="0"/>
          <a:chExt cx="0" cy="0"/>
        </a:xfrm>
      </p:grpSpPr>
      <p:sp>
        <p:nvSpPr>
          <p:cNvPr id="318" name="Google Shape;318;p11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19"/>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0" name="Google Shape;320;p119"/>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1" name="Google Shape;321;p119"/>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2"/>
        <p:cNvGrpSpPr/>
        <p:nvPr/>
      </p:nvGrpSpPr>
      <p:grpSpPr>
        <a:xfrm>
          <a:off x="0" y="0"/>
          <a:ext cx="0" cy="0"/>
          <a:chOff x="0" y="0"/>
          <a:chExt cx="0" cy="0"/>
        </a:xfrm>
      </p:grpSpPr>
      <p:sp>
        <p:nvSpPr>
          <p:cNvPr id="323" name="Google Shape;323;p120"/>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120"/>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5" name="Google Shape;325;p120"/>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6" name="Google Shape;326;p120"/>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27"/>
        <p:cNvGrpSpPr/>
        <p:nvPr/>
      </p:nvGrpSpPr>
      <p:grpSpPr>
        <a:xfrm>
          <a:off x="0" y="0"/>
          <a:ext cx="0" cy="0"/>
          <a:chOff x="0" y="0"/>
          <a:chExt cx="0" cy="0"/>
        </a:xfrm>
      </p:grpSpPr>
      <p:sp>
        <p:nvSpPr>
          <p:cNvPr id="328" name="Google Shape;328;p12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121"/>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0" name="Google Shape;330;p121"/>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1" name="Google Shape;331;p121"/>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1"/>
        <p:cNvGrpSpPr/>
        <p:nvPr/>
      </p:nvGrpSpPr>
      <p:grpSpPr>
        <a:xfrm>
          <a:off x="0" y="0"/>
          <a:ext cx="0" cy="0"/>
          <a:chOff x="0" y="0"/>
          <a:chExt cx="0" cy="0"/>
        </a:xfrm>
      </p:grpSpPr>
      <p:sp>
        <p:nvSpPr>
          <p:cNvPr id="32" name="Google Shape;32;p6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4"/>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64"/>
          <p:cNvSpPr txBox="1">
            <a:spLocks noGrp="1"/>
          </p:cNvSpPr>
          <p:nvPr>
            <p:ph type="body" idx="2"/>
          </p:nvPr>
        </p:nvSpPr>
        <p:spPr>
          <a:xfrm>
            <a:off x="496836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64"/>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32"/>
        <p:cNvGrpSpPr/>
        <p:nvPr/>
      </p:nvGrpSpPr>
      <p:grpSpPr>
        <a:xfrm>
          <a:off x="0" y="0"/>
          <a:ext cx="0" cy="0"/>
          <a:chOff x="0" y="0"/>
          <a:chExt cx="0" cy="0"/>
        </a:xfrm>
      </p:grpSpPr>
      <p:sp>
        <p:nvSpPr>
          <p:cNvPr id="333" name="Google Shape;333;p122"/>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122"/>
          <p:cNvSpPr txBox="1">
            <a:spLocks noGrp="1"/>
          </p:cNvSpPr>
          <p:nvPr>
            <p:ph type="body" idx="1"/>
          </p:nvPr>
        </p:nvSpPr>
        <p:spPr>
          <a:xfrm>
            <a:off x="486000" y="176868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5" name="Google Shape;335;p122"/>
          <p:cNvSpPr txBox="1">
            <a:spLocks noGrp="1"/>
          </p:cNvSpPr>
          <p:nvPr>
            <p:ph type="body" idx="2"/>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36"/>
        <p:cNvGrpSpPr/>
        <p:nvPr/>
      </p:nvGrpSpPr>
      <p:grpSpPr>
        <a:xfrm>
          <a:off x="0" y="0"/>
          <a:ext cx="0" cy="0"/>
          <a:chOff x="0" y="0"/>
          <a:chExt cx="0" cy="0"/>
        </a:xfrm>
      </p:grpSpPr>
      <p:sp>
        <p:nvSpPr>
          <p:cNvPr id="337" name="Google Shape;337;p12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123"/>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9" name="Google Shape;339;p123"/>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0" name="Google Shape;340;p123"/>
          <p:cNvSpPr txBox="1">
            <a:spLocks noGrp="1"/>
          </p:cNvSpPr>
          <p:nvPr>
            <p:ph type="body" idx="3"/>
          </p:nvPr>
        </p:nvSpPr>
        <p:spPr>
          <a:xfrm>
            <a:off x="48600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1" name="Google Shape;341;p123"/>
          <p:cNvSpPr txBox="1">
            <a:spLocks noGrp="1"/>
          </p:cNvSpPr>
          <p:nvPr>
            <p:ph type="body" idx="4"/>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42"/>
        <p:cNvGrpSpPr/>
        <p:nvPr/>
      </p:nvGrpSpPr>
      <p:grpSpPr>
        <a:xfrm>
          <a:off x="0" y="0"/>
          <a:ext cx="0" cy="0"/>
          <a:chOff x="0" y="0"/>
          <a:chExt cx="0" cy="0"/>
        </a:xfrm>
      </p:grpSpPr>
      <p:sp>
        <p:nvSpPr>
          <p:cNvPr id="343" name="Google Shape;343;p124"/>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124"/>
          <p:cNvSpPr txBox="1">
            <a:spLocks noGrp="1"/>
          </p:cNvSpPr>
          <p:nvPr>
            <p:ph type="body" idx="1"/>
          </p:nvPr>
        </p:nvSpPr>
        <p:spPr>
          <a:xfrm>
            <a:off x="48600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5" name="Google Shape;345;p124"/>
          <p:cNvSpPr txBox="1">
            <a:spLocks noGrp="1"/>
          </p:cNvSpPr>
          <p:nvPr>
            <p:ph type="body" idx="2"/>
          </p:nvPr>
        </p:nvSpPr>
        <p:spPr>
          <a:xfrm>
            <a:off x="344376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6" name="Google Shape;346;p124"/>
          <p:cNvSpPr txBox="1">
            <a:spLocks noGrp="1"/>
          </p:cNvSpPr>
          <p:nvPr>
            <p:ph type="body" idx="3"/>
          </p:nvPr>
        </p:nvSpPr>
        <p:spPr>
          <a:xfrm>
            <a:off x="6401880" y="176868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7" name="Google Shape;347;p124"/>
          <p:cNvSpPr txBox="1">
            <a:spLocks noGrp="1"/>
          </p:cNvSpPr>
          <p:nvPr>
            <p:ph type="body" idx="4"/>
          </p:nvPr>
        </p:nvSpPr>
        <p:spPr>
          <a:xfrm>
            <a:off x="48600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8" name="Google Shape;348;p124"/>
          <p:cNvSpPr txBox="1">
            <a:spLocks noGrp="1"/>
          </p:cNvSpPr>
          <p:nvPr>
            <p:ph type="body" idx="5"/>
          </p:nvPr>
        </p:nvSpPr>
        <p:spPr>
          <a:xfrm>
            <a:off x="344376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9" name="Google Shape;349;p124"/>
          <p:cNvSpPr txBox="1">
            <a:spLocks noGrp="1"/>
          </p:cNvSpPr>
          <p:nvPr>
            <p:ph type="body" idx="6"/>
          </p:nvPr>
        </p:nvSpPr>
        <p:spPr>
          <a:xfrm>
            <a:off x="6401880" y="4058640"/>
            <a:ext cx="2816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
        <p:cNvGrpSpPr/>
        <p:nvPr/>
      </p:nvGrpSpPr>
      <p:grpSpPr>
        <a:xfrm>
          <a:off x="0" y="0"/>
          <a:ext cx="0" cy="0"/>
          <a:chOff x="0" y="0"/>
          <a:chExt cx="0" cy="0"/>
        </a:xfrm>
      </p:grpSpPr>
      <p:sp>
        <p:nvSpPr>
          <p:cNvPr id="37" name="Google Shape;37;p6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5"/>
          <p:cNvSpPr txBox="1">
            <a:spLocks noGrp="1"/>
          </p:cNvSpPr>
          <p:nvPr>
            <p:ph type="body" idx="1"/>
          </p:nvPr>
        </p:nvSpPr>
        <p:spPr>
          <a:xfrm>
            <a:off x="486000" y="1768680"/>
            <a:ext cx="4268520" cy="43840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65"/>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65"/>
          <p:cNvSpPr txBox="1">
            <a:spLocks noGrp="1"/>
          </p:cNvSpPr>
          <p:nvPr>
            <p:ph type="body" idx="3"/>
          </p:nvPr>
        </p:nvSpPr>
        <p:spPr>
          <a:xfrm>
            <a:off x="4968360" y="405864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1"/>
        <p:cNvGrpSpPr/>
        <p:nvPr/>
      </p:nvGrpSpPr>
      <p:grpSpPr>
        <a:xfrm>
          <a:off x="0" y="0"/>
          <a:ext cx="0" cy="0"/>
          <a:chOff x="0" y="0"/>
          <a:chExt cx="0" cy="0"/>
        </a:xfrm>
      </p:grpSpPr>
      <p:sp>
        <p:nvSpPr>
          <p:cNvPr id="42" name="Google Shape;42;p66"/>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6"/>
          <p:cNvSpPr txBox="1">
            <a:spLocks noGrp="1"/>
          </p:cNvSpPr>
          <p:nvPr>
            <p:ph type="body" idx="1"/>
          </p:nvPr>
        </p:nvSpPr>
        <p:spPr>
          <a:xfrm>
            <a:off x="48600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66"/>
          <p:cNvSpPr txBox="1">
            <a:spLocks noGrp="1"/>
          </p:cNvSpPr>
          <p:nvPr>
            <p:ph type="body" idx="2"/>
          </p:nvPr>
        </p:nvSpPr>
        <p:spPr>
          <a:xfrm>
            <a:off x="4968360" y="1768680"/>
            <a:ext cx="426852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66"/>
          <p:cNvSpPr txBox="1">
            <a:spLocks noGrp="1"/>
          </p:cNvSpPr>
          <p:nvPr>
            <p:ph type="body" idx="3"/>
          </p:nvPr>
        </p:nvSpPr>
        <p:spPr>
          <a:xfrm>
            <a:off x="486000" y="4058640"/>
            <a:ext cx="8747640" cy="209088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7"/>
          <p:cNvSpPr/>
          <p:nvPr/>
        </p:nvSpPr>
        <p:spPr>
          <a:xfrm>
            <a:off x="270720" y="1747440"/>
            <a:ext cx="9346320" cy="5675400"/>
          </a:xfrm>
          <a:prstGeom prst="round1Rect">
            <a:avLst>
              <a:gd name="adj" fmla="val 15350"/>
            </a:avLst>
          </a:prstGeom>
          <a:solidFill>
            <a:srgbClr val="C4D7CD">
              <a:alpha val="6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7" name="Google Shape;7;p47" descr="portada-modulo.png"/>
          <p:cNvPicPr preferRelativeResize="0"/>
          <p:nvPr/>
        </p:nvPicPr>
        <p:blipFill rotWithShape="1">
          <a:blip r:embed="rId14">
            <a:alphaModFix/>
          </a:blip>
          <a:srcRect/>
          <a:stretch/>
        </p:blipFill>
        <p:spPr>
          <a:xfrm>
            <a:off x="1081440" y="2249640"/>
            <a:ext cx="7709760" cy="4634280"/>
          </a:xfrm>
          <a:prstGeom prst="rect">
            <a:avLst/>
          </a:prstGeom>
          <a:noFill/>
          <a:ln>
            <a:noFill/>
          </a:ln>
        </p:spPr>
      </p:pic>
      <p:sp>
        <p:nvSpPr>
          <p:cNvPr id="8" name="Google Shape;8;p47"/>
          <p:cNvSpPr/>
          <p:nvPr/>
        </p:nvSpPr>
        <p:spPr>
          <a:xfrm>
            <a:off x="436320" y="6464160"/>
            <a:ext cx="7891560" cy="680040"/>
          </a:xfrm>
          <a:prstGeom prst="roundRect">
            <a:avLst>
              <a:gd name="adj" fmla="val 19335"/>
            </a:avLst>
          </a:prstGeom>
          <a:solidFill>
            <a:srgbClr val="8EB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47"/>
          <p:cNvPicPr preferRelativeResize="0"/>
          <p:nvPr/>
        </p:nvPicPr>
        <p:blipFill rotWithShape="1">
          <a:blip r:embed="rId15">
            <a:alphaModFix/>
          </a:blip>
          <a:srcRect/>
          <a:stretch/>
        </p:blipFill>
        <p:spPr>
          <a:xfrm>
            <a:off x="8272440" y="1222200"/>
            <a:ext cx="1079640" cy="241560"/>
          </a:xfrm>
          <a:prstGeom prst="rect">
            <a:avLst/>
          </a:prstGeom>
          <a:noFill/>
          <a:ln>
            <a:noFill/>
          </a:ln>
        </p:spPr>
      </p:pic>
      <p:pic>
        <p:nvPicPr>
          <p:cNvPr id="10" name="Google Shape;10;p47"/>
          <p:cNvPicPr preferRelativeResize="0"/>
          <p:nvPr/>
        </p:nvPicPr>
        <p:blipFill rotWithShape="1">
          <a:blip r:embed="rId16">
            <a:alphaModFix/>
          </a:blip>
          <a:srcRect/>
          <a:stretch/>
        </p:blipFill>
        <p:spPr>
          <a:xfrm>
            <a:off x="8272440" y="418680"/>
            <a:ext cx="1079640" cy="664560"/>
          </a:xfrm>
          <a:prstGeom prst="rect">
            <a:avLst/>
          </a:prstGeom>
          <a:noFill/>
          <a:ln>
            <a:noFill/>
          </a:ln>
        </p:spPr>
      </p:pic>
      <p:pic>
        <p:nvPicPr>
          <p:cNvPr id="11" name="Google Shape;11;p47"/>
          <p:cNvPicPr preferRelativeResize="0"/>
          <p:nvPr/>
        </p:nvPicPr>
        <p:blipFill rotWithShape="1">
          <a:blip r:embed="rId17">
            <a:alphaModFix/>
          </a:blip>
          <a:srcRect/>
          <a:stretch/>
        </p:blipFill>
        <p:spPr>
          <a:xfrm>
            <a:off x="8521560" y="6387120"/>
            <a:ext cx="830160" cy="755640"/>
          </a:xfrm>
          <a:prstGeom prst="rect">
            <a:avLst/>
          </a:prstGeom>
          <a:noFill/>
          <a:ln>
            <a:noFill/>
          </a:ln>
        </p:spPr>
      </p:pic>
      <p:pic>
        <p:nvPicPr>
          <p:cNvPr id="12" name="Google Shape;12;p47"/>
          <p:cNvPicPr preferRelativeResize="0"/>
          <p:nvPr/>
        </p:nvPicPr>
        <p:blipFill rotWithShape="1">
          <a:blip r:embed="rId18">
            <a:alphaModFix/>
          </a:blip>
          <a:srcRect/>
          <a:stretch/>
        </p:blipFill>
        <p:spPr>
          <a:xfrm>
            <a:off x="433440" y="419760"/>
            <a:ext cx="4210560" cy="680040"/>
          </a:xfrm>
          <a:prstGeom prst="rect">
            <a:avLst/>
          </a:prstGeom>
          <a:noFill/>
          <a:ln>
            <a:noFill/>
          </a:ln>
        </p:spPr>
      </p:pic>
      <p:pic>
        <p:nvPicPr>
          <p:cNvPr id="13" name="Google Shape;13;p47"/>
          <p:cNvPicPr preferRelativeResize="0"/>
          <p:nvPr/>
        </p:nvPicPr>
        <p:blipFill rotWithShape="1">
          <a:blip r:embed="rId19">
            <a:alphaModFix/>
          </a:blip>
          <a:srcRect/>
          <a:stretch/>
        </p:blipFill>
        <p:spPr>
          <a:xfrm>
            <a:off x="433440" y="6464160"/>
            <a:ext cx="690120" cy="680040"/>
          </a:xfrm>
          <a:prstGeom prst="rect">
            <a:avLst/>
          </a:prstGeom>
          <a:noFill/>
          <a:ln>
            <a:noFill/>
          </a:ln>
        </p:spPr>
      </p:pic>
      <p:sp>
        <p:nvSpPr>
          <p:cNvPr id="14" name="Google Shape;14;p4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5" name="Google Shape;15;p4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49"/>
          <p:cNvSpPr/>
          <p:nvPr/>
        </p:nvSpPr>
        <p:spPr>
          <a:xfrm>
            <a:off x="243000" y="1756440"/>
            <a:ext cx="9346320" cy="5675400"/>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66" name="Google Shape;66;p49"/>
          <p:cNvPicPr preferRelativeResize="0"/>
          <p:nvPr/>
        </p:nvPicPr>
        <p:blipFill rotWithShape="1">
          <a:blip r:embed="rId14">
            <a:alphaModFix/>
          </a:blip>
          <a:srcRect/>
          <a:stretch/>
        </p:blipFill>
        <p:spPr>
          <a:xfrm>
            <a:off x="8272440" y="1222200"/>
            <a:ext cx="1079640" cy="241560"/>
          </a:xfrm>
          <a:prstGeom prst="rect">
            <a:avLst/>
          </a:prstGeom>
          <a:noFill/>
          <a:ln>
            <a:noFill/>
          </a:ln>
        </p:spPr>
      </p:pic>
      <p:pic>
        <p:nvPicPr>
          <p:cNvPr id="67" name="Google Shape;67;p49"/>
          <p:cNvPicPr preferRelativeResize="0"/>
          <p:nvPr/>
        </p:nvPicPr>
        <p:blipFill rotWithShape="1">
          <a:blip r:embed="rId15">
            <a:alphaModFix/>
          </a:blip>
          <a:srcRect/>
          <a:stretch/>
        </p:blipFill>
        <p:spPr>
          <a:xfrm>
            <a:off x="8272440" y="418680"/>
            <a:ext cx="1079640" cy="664560"/>
          </a:xfrm>
          <a:prstGeom prst="rect">
            <a:avLst/>
          </a:prstGeom>
          <a:noFill/>
          <a:ln>
            <a:noFill/>
          </a:ln>
        </p:spPr>
      </p:pic>
      <p:pic>
        <p:nvPicPr>
          <p:cNvPr id="68" name="Google Shape;68;p49"/>
          <p:cNvPicPr preferRelativeResize="0"/>
          <p:nvPr/>
        </p:nvPicPr>
        <p:blipFill rotWithShape="1">
          <a:blip r:embed="rId16">
            <a:alphaModFix/>
          </a:blip>
          <a:srcRect/>
          <a:stretch/>
        </p:blipFill>
        <p:spPr>
          <a:xfrm>
            <a:off x="433440" y="419760"/>
            <a:ext cx="4210560" cy="680040"/>
          </a:xfrm>
          <a:prstGeom prst="rect">
            <a:avLst/>
          </a:prstGeom>
          <a:noFill/>
          <a:ln>
            <a:noFill/>
          </a:ln>
        </p:spPr>
      </p:pic>
      <p:sp>
        <p:nvSpPr>
          <p:cNvPr id="69" name="Google Shape;69;p49"/>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0" name="Google Shape;70;p49"/>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9"/>
        <p:cNvGrpSpPr/>
        <p:nvPr/>
      </p:nvGrpSpPr>
      <p:grpSpPr>
        <a:xfrm>
          <a:off x="0" y="0"/>
          <a:ext cx="0" cy="0"/>
          <a:chOff x="0" y="0"/>
          <a:chExt cx="0" cy="0"/>
        </a:xfrm>
      </p:grpSpPr>
      <p:sp>
        <p:nvSpPr>
          <p:cNvPr id="120" name="Google Shape;120;p51"/>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1"/>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2" name="Google Shape;122;p51"/>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23" name="Google Shape;123;p51"/>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1"/>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25" name="Google Shape;125;p51"/>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5°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26" name="Google Shape;126;p51"/>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5|</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27" name="Google Shape;127;p51"/>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8" name="Google Shape;128;p51"/>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sp>
        <p:nvSpPr>
          <p:cNvPr id="178" name="Google Shape;178;p53"/>
          <p:cNvSpPr/>
          <p:nvPr/>
        </p:nvSpPr>
        <p:spPr>
          <a:xfrm rot="10800000" flipH="1">
            <a:off x="181440" y="822240"/>
            <a:ext cx="9356400" cy="6531120"/>
          </a:xfrm>
          <a:prstGeom prst="round1Rect">
            <a:avLst>
              <a:gd name="adj" fmla="val 15350"/>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3"/>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0" name="Google Shape;180;p53"/>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181" name="Google Shape;181;p53"/>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3"/>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183" name="Google Shape;183;p53"/>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5°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184" name="Google Shape;184;p53"/>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5|</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185" name="Google Shape;185;p53"/>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6" name="Google Shape;186;p53"/>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5"/>
        <p:cNvGrpSpPr/>
        <p:nvPr/>
      </p:nvGrpSpPr>
      <p:grpSpPr>
        <a:xfrm>
          <a:off x="0" y="0"/>
          <a:ext cx="0" cy="0"/>
          <a:chOff x="0" y="0"/>
          <a:chExt cx="0" cy="0"/>
        </a:xfrm>
      </p:grpSpPr>
      <p:sp>
        <p:nvSpPr>
          <p:cNvPr id="236" name="Google Shape;236;p55"/>
          <p:cNvSpPr/>
          <p:nvPr/>
        </p:nvSpPr>
        <p:spPr>
          <a:xfrm rot="10800000" flipH="1">
            <a:off x="181440" y="832680"/>
            <a:ext cx="9357840" cy="12366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5"/>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8" name="Google Shape;238;p55"/>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39" name="Google Shape;239;p55"/>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5°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240" name="Google Shape;240;p55"/>
          <p:cNvSpPr/>
          <p:nvPr/>
        </p:nvSpPr>
        <p:spPr>
          <a:xfrm>
            <a:off x="181080" y="181080"/>
            <a:ext cx="7910640" cy="650520"/>
          </a:xfrm>
          <a:prstGeom prst="round2SameRect">
            <a:avLst>
              <a:gd name="adj1" fmla="val 16667"/>
              <a:gd name="adj2" fmla="val 0"/>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5"/>
          <p:cNvSpPr/>
          <p:nvPr/>
        </p:nvSpPr>
        <p:spPr>
          <a:xfrm>
            <a:off x="8443440" y="27108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200" b="0" i="0" u="none" strike="noStrike" cap="none">
                <a:solidFill>
                  <a:srgbClr val="000000"/>
                </a:solidFill>
                <a:latin typeface="Calibri"/>
                <a:ea typeface="Calibri"/>
                <a:cs typeface="Calibri"/>
                <a:sym typeface="Calibri"/>
              </a:rPr>
              <a:t>Actividad 5|</a:t>
            </a:r>
            <a:r>
              <a:rPr lang="es-CL" sz="1600" b="0" i="0" u="none" strike="noStrike" cap="none">
                <a:solidFill>
                  <a:srgbClr val="29754D"/>
                </a:solidFill>
                <a:latin typeface="Calibri"/>
                <a:ea typeface="Calibri"/>
                <a:cs typeface="Calibri"/>
                <a:sym typeface="Calibri"/>
              </a:rPr>
              <a:t>3</a:t>
            </a:r>
            <a:endParaRPr sz="1600" b="0" i="0" u="none" strike="noStrike" cap="none">
              <a:latin typeface="Arial"/>
              <a:ea typeface="Arial"/>
              <a:cs typeface="Arial"/>
              <a:sym typeface="Arial"/>
            </a:endParaRPr>
          </a:p>
        </p:txBody>
      </p:sp>
      <p:sp>
        <p:nvSpPr>
          <p:cNvPr id="242" name="Google Shape;242;p55"/>
          <p:cNvSpPr/>
          <p:nvPr/>
        </p:nvSpPr>
        <p:spPr>
          <a:xfrm>
            <a:off x="442800" y="350280"/>
            <a:ext cx="7441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400" b="1" i="0" u="none" strike="noStrike" cap="none">
                <a:solidFill>
                  <a:srgbClr val="FFFFFF"/>
                </a:solidFill>
                <a:latin typeface="Calibri"/>
                <a:ea typeface="Calibri"/>
                <a:cs typeface="Calibri"/>
                <a:sym typeface="Calibri"/>
              </a:rPr>
              <a:t>MÓDULO</a:t>
            </a:r>
            <a:r>
              <a:rPr lang="es-CL" sz="1400" b="0" i="0" u="none" strike="noStrike" cap="none">
                <a:solidFill>
                  <a:srgbClr val="FFFFFF"/>
                </a:solidFill>
                <a:latin typeface="Calibri"/>
                <a:ea typeface="Calibri"/>
                <a:cs typeface="Calibri"/>
                <a:sym typeface="Calibri"/>
              </a:rPr>
              <a:t> Mantención y Operación de Equipos de Control Electrónico de Potencia</a:t>
            </a:r>
            <a:endParaRPr sz="1400" b="0" i="0" u="none" strike="noStrike" cap="none">
              <a:latin typeface="Arial"/>
              <a:ea typeface="Arial"/>
              <a:cs typeface="Arial"/>
              <a:sym typeface="Arial"/>
            </a:endParaRPr>
          </a:p>
        </p:txBody>
      </p:sp>
      <p:sp>
        <p:nvSpPr>
          <p:cNvPr id="243" name="Google Shape;243;p55"/>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44" name="Google Shape;244;p55"/>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sp>
        <p:nvSpPr>
          <p:cNvPr id="294" name="Google Shape;294;p57"/>
          <p:cNvSpPr/>
          <p:nvPr/>
        </p:nvSpPr>
        <p:spPr>
          <a:xfrm rot="10800000" flipH="1">
            <a:off x="181440" y="822240"/>
            <a:ext cx="9356400" cy="653112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7"/>
          <p:cNvSpPr/>
          <p:nvPr/>
        </p:nvSpPr>
        <p:spPr>
          <a:xfrm>
            <a:off x="8092080" y="779400"/>
            <a:ext cx="661680" cy="522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6" name="Google Shape;296;p57"/>
          <p:cNvSpPr/>
          <p:nvPr/>
        </p:nvSpPr>
        <p:spPr>
          <a:xfrm>
            <a:off x="8754120" y="779400"/>
            <a:ext cx="785160" cy="522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297" name="Google Shape;297;p57"/>
          <p:cNvSpPr/>
          <p:nvPr/>
        </p:nvSpPr>
        <p:spPr>
          <a:xfrm>
            <a:off x="181800" y="181080"/>
            <a:ext cx="7908840" cy="650520"/>
          </a:xfrm>
          <a:prstGeom prst="round2SameRect">
            <a:avLst>
              <a:gd name="adj1" fmla="val 16667"/>
              <a:gd name="adj2" fmla="val 0"/>
            </a:avLst>
          </a:prstGeom>
          <a:blipFill rotWithShape="1">
            <a:blip r:embed="rId14">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7"/>
          <p:cNvSpPr/>
          <p:nvPr/>
        </p:nvSpPr>
        <p:spPr>
          <a:xfrm>
            <a:off x="8170560" y="288360"/>
            <a:ext cx="1166400" cy="34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¡Atención!</a:t>
            </a:r>
            <a:endParaRPr sz="1400" b="0" i="0" u="none" strike="noStrike" cap="none">
              <a:latin typeface="Arial"/>
              <a:ea typeface="Arial"/>
              <a:cs typeface="Arial"/>
              <a:sym typeface="Arial"/>
            </a:endParaRPr>
          </a:p>
        </p:txBody>
      </p:sp>
      <p:sp>
        <p:nvSpPr>
          <p:cNvPr id="299" name="Google Shape;299;p57"/>
          <p:cNvSpPr/>
          <p:nvPr/>
        </p:nvSpPr>
        <p:spPr>
          <a:xfrm>
            <a:off x="181080" y="6881760"/>
            <a:ext cx="4236840" cy="26424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fld id="{00000000-1234-1234-1234-123412341234}" type="slidenum">
              <a:rPr lang="es-CL" sz="1100" b="0" i="0" u="none" strike="noStrike" cap="none">
                <a:solidFill>
                  <a:srgbClr val="000000"/>
                </a:solidFill>
                <a:latin typeface="Calibri"/>
                <a:ea typeface="Calibri"/>
                <a:cs typeface="Calibri"/>
                <a:sym typeface="Calibri"/>
              </a:rPr>
              <a:t>‹Nº›</a:t>
            </a:fld>
            <a:r>
              <a:rPr lang="es-CL" sz="1100" b="0" i="0" u="none" strike="noStrike" cap="none">
                <a:solidFill>
                  <a:srgbClr val="000000"/>
                </a:solidFill>
                <a:latin typeface="Calibri"/>
                <a:ea typeface="Calibri"/>
                <a:cs typeface="Calibri"/>
                <a:sym typeface="Calibri"/>
              </a:rPr>
              <a:t> </a:t>
            </a:r>
            <a:r>
              <a:rPr lang="es-CL" sz="1100" b="0" i="0" u="none" strike="noStrike" cap="none">
                <a:solidFill>
                  <a:srgbClr val="741B47"/>
                </a:solidFill>
                <a:latin typeface="Calibri"/>
                <a:ea typeface="Calibri"/>
                <a:cs typeface="Calibri"/>
                <a:sym typeface="Calibri"/>
              </a:rPr>
              <a:t> </a:t>
            </a:r>
            <a:r>
              <a:rPr lang="es-CL" sz="1100" b="0" i="0" u="none" strike="noStrike" cap="none">
                <a:solidFill>
                  <a:srgbClr val="29754D"/>
                </a:solidFill>
                <a:latin typeface="Calibri"/>
                <a:ea typeface="Calibri"/>
                <a:cs typeface="Calibri"/>
                <a:sym typeface="Calibri"/>
              </a:rPr>
              <a:t>ELECTRICIDAD </a:t>
            </a:r>
            <a:r>
              <a:rPr lang="es-CL" sz="1100" b="0" i="0" u="none" strike="noStrike" cap="none">
                <a:solidFill>
                  <a:srgbClr val="000000"/>
                </a:solidFill>
                <a:latin typeface="Calibri"/>
                <a:ea typeface="Calibri"/>
                <a:cs typeface="Calibri"/>
                <a:sym typeface="Calibri"/>
              </a:rPr>
              <a:t>| 5° Medio | Presentación</a:t>
            </a:r>
            <a:endParaRPr sz="11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latin typeface="Arial"/>
              <a:ea typeface="Arial"/>
              <a:cs typeface="Arial"/>
              <a:sym typeface="Arial"/>
            </a:endParaRPr>
          </a:p>
        </p:txBody>
      </p:sp>
      <p:sp>
        <p:nvSpPr>
          <p:cNvPr id="300" name="Google Shape;300;p57"/>
          <p:cNvSpPr txBox="1">
            <a:spLocks noGrp="1"/>
          </p:cNvSpPr>
          <p:nvPr>
            <p:ph type="title"/>
          </p:nvPr>
        </p:nvSpPr>
        <p:spPr>
          <a:xfrm>
            <a:off x="486000" y="301320"/>
            <a:ext cx="8747640" cy="12618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1" name="Google Shape;301;p57"/>
          <p:cNvSpPr txBox="1">
            <a:spLocks noGrp="1"/>
          </p:cNvSpPr>
          <p:nvPr>
            <p:ph type="body" idx="1"/>
          </p:nvPr>
        </p:nvSpPr>
        <p:spPr>
          <a:xfrm>
            <a:off x="486000" y="1768680"/>
            <a:ext cx="8747640" cy="438408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9.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9.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image" Target="../media/image36.pn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9.xml"/><Relationship Id="rId5" Type="http://schemas.openxmlformats.org/officeDocument/2006/relationships/image" Target="../media/image37.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9.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9.xml"/><Relationship Id="rId5" Type="http://schemas.openxmlformats.org/officeDocument/2006/relationships/image" Target="../media/image44.pn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9.xml"/><Relationship Id="rId5" Type="http://schemas.openxmlformats.org/officeDocument/2006/relationships/image" Target="../media/image45.png"/><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9.xml"/><Relationship Id="rId4" Type="http://schemas.openxmlformats.org/officeDocument/2006/relationships/image" Target="../media/image46.jp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9.xml"/><Relationship Id="rId4" Type="http://schemas.openxmlformats.org/officeDocument/2006/relationships/image" Target="../media/image47.jp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9.xml"/><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5.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hyperlink" Target="https://fch.cl/iniciativa/tp-digital/" TargetMode="External"/><Relationship Id="rId2" Type="http://schemas.openxmlformats.org/officeDocument/2006/relationships/notesSlide" Target="../notesSlides/notesSlide42.xml"/><Relationship Id="rId1" Type="http://schemas.openxmlformats.org/officeDocument/2006/relationships/slideLayout" Target="../slideLayouts/slideLayout37.xml"/><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5.xml"/><Relationship Id="rId6" Type="http://schemas.openxmlformats.org/officeDocument/2006/relationships/image" Target="../media/image55.png"/><Relationship Id="rId5" Type="http://schemas.openxmlformats.org/officeDocument/2006/relationships/hyperlink" Target="https://tp-digital.territorio.la/" TargetMode="External"/><Relationship Id="rId4" Type="http://schemas.openxmlformats.org/officeDocument/2006/relationships/hyperlink" Target="https://forms.office.com/Pages/DesignPage.aspx?origin=OfficeDotCom&amp;route=OfficeHome&amp;lang=es-ES#FormId=BSlUrEXtfEOSi7bLFyHT_g3J2LctbOZDux7Esa5RdGZUOFRDS1ozMVBWTkpJWkdFMUs4TDU4OE5URi4u"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5.xml"/><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61.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37.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
          <p:cNvSpPr/>
          <p:nvPr/>
        </p:nvSpPr>
        <p:spPr>
          <a:xfrm>
            <a:off x="1176480" y="6648120"/>
            <a:ext cx="7011720" cy="3114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s-CL"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latin typeface="Arial"/>
              <a:ea typeface="Arial"/>
              <a:cs typeface="Arial"/>
              <a:sym typeface="Arial"/>
            </a:endParaRPr>
          </a:p>
        </p:txBody>
      </p:sp>
      <p:sp>
        <p:nvSpPr>
          <p:cNvPr id="355" name="Google Shape;355;p1"/>
          <p:cNvSpPr/>
          <p:nvPr/>
        </p:nvSpPr>
        <p:spPr>
          <a:xfrm>
            <a:off x="1139040" y="834840"/>
            <a:ext cx="4156560" cy="3193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SECTOR ELECTRÓNICA </a:t>
            </a:r>
            <a:r>
              <a:rPr lang="es-CL" sz="1200" b="0" i="0" u="none" strike="noStrike" cap="none">
                <a:solidFill>
                  <a:srgbClr val="29754D"/>
                </a:solidFill>
                <a:latin typeface="Calibri"/>
                <a:ea typeface="Calibri"/>
                <a:cs typeface="Calibri"/>
                <a:sym typeface="Calibri"/>
              </a:rPr>
              <a:t>| NIVEL 4° MEDIO</a:t>
            </a:r>
            <a:endParaRPr sz="1200" b="0" i="0" u="none" strike="noStrike" cap="none">
              <a:latin typeface="Arial"/>
              <a:ea typeface="Arial"/>
              <a:cs typeface="Arial"/>
              <a:sym typeface="Arial"/>
            </a:endParaRPr>
          </a:p>
        </p:txBody>
      </p:sp>
      <p:sp>
        <p:nvSpPr>
          <p:cNvPr id="356" name="Google Shape;356;p1"/>
          <p:cNvSpPr/>
          <p:nvPr/>
        </p:nvSpPr>
        <p:spPr>
          <a:xfrm>
            <a:off x="375120" y="214452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MÓDULO 5</a:t>
            </a:r>
            <a:endParaRPr sz="15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a:latin typeface="Arial"/>
              <a:ea typeface="Arial"/>
              <a:cs typeface="Arial"/>
              <a:sym typeface="Arial"/>
            </a:endParaRPr>
          </a:p>
        </p:txBody>
      </p:sp>
      <p:sp>
        <p:nvSpPr>
          <p:cNvPr id="357" name="Google Shape;357;p1"/>
          <p:cNvSpPr/>
          <p:nvPr/>
        </p:nvSpPr>
        <p:spPr>
          <a:xfrm>
            <a:off x="365400" y="2155320"/>
            <a:ext cx="9354600" cy="135684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MANTENCIÓN Y OPERACIÓN DE EQUIPOS</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CONTROL ELECTRÓNICO DE POTENCIA</a:t>
            </a:r>
            <a:endParaRPr sz="3600" b="0" i="0" u="none" strike="noStrike" cap="none">
              <a:latin typeface="Arial"/>
              <a:ea typeface="Arial"/>
              <a:cs typeface="Arial"/>
              <a:sym typeface="Arial"/>
            </a:endParaRPr>
          </a:p>
        </p:txBody>
      </p:sp>
      <p:pic>
        <p:nvPicPr>
          <p:cNvPr id="358" name="Google Shape;358;p1"/>
          <p:cNvPicPr preferRelativeResize="0"/>
          <p:nvPr/>
        </p:nvPicPr>
        <p:blipFill rotWithShape="1">
          <a:blip r:embed="rId3">
            <a:alphaModFix/>
          </a:blip>
          <a:srcRect/>
          <a:stretch/>
        </p:blipFill>
        <p:spPr>
          <a:xfrm>
            <a:off x="361080" y="360720"/>
            <a:ext cx="4476600" cy="758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0"/>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MULTITESTER O </a:t>
            </a:r>
            <a:r>
              <a:rPr lang="es-CL" sz="2800" b="0" i="0" u="none" strike="noStrike" cap="none">
                <a:solidFill>
                  <a:srgbClr val="C73E32"/>
                </a:solidFill>
                <a:latin typeface="Calibri"/>
                <a:ea typeface="Calibri"/>
                <a:cs typeface="Calibri"/>
                <a:sym typeface="Calibri"/>
              </a:rPr>
              <a:t>MULTÍMETRO</a:t>
            </a:r>
            <a:endParaRPr sz="2800" b="0" i="0" u="none" strike="noStrike" cap="none">
              <a:latin typeface="Arial"/>
              <a:ea typeface="Arial"/>
              <a:cs typeface="Arial"/>
              <a:sym typeface="Arial"/>
            </a:endParaRPr>
          </a:p>
        </p:txBody>
      </p:sp>
      <p:sp>
        <p:nvSpPr>
          <p:cNvPr id="451" name="Google Shape;451;p10"/>
          <p:cNvSpPr/>
          <p:nvPr/>
        </p:nvSpPr>
        <p:spPr>
          <a:xfrm>
            <a:off x="738720" y="2608920"/>
            <a:ext cx="5711760" cy="18363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2" name="Google Shape;452;p10"/>
          <p:cNvSpPr/>
          <p:nvPr/>
        </p:nvSpPr>
        <p:spPr>
          <a:xfrm>
            <a:off x="1172520" y="2871000"/>
            <a:ext cx="486756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El modo Prueba de diodos del multímetro produce un pequeño voltaje entre los cables de prueba. El multímetro luego muestra la caída de voltaje cuando los cables de prueba están conectados a través de un diodo polarizado en directo.</a:t>
            </a:r>
            <a:endParaRPr sz="1600" b="0" i="0" u="none" strike="noStrike" cap="none">
              <a:latin typeface="Arial"/>
              <a:ea typeface="Arial"/>
              <a:cs typeface="Arial"/>
              <a:sym typeface="Arial"/>
            </a:endParaRPr>
          </a:p>
        </p:txBody>
      </p:sp>
      <p:pic>
        <p:nvPicPr>
          <p:cNvPr id="453" name="Google Shape;453;p10"/>
          <p:cNvPicPr preferRelativeResize="0"/>
          <p:nvPr/>
        </p:nvPicPr>
        <p:blipFill rotWithShape="1">
          <a:blip r:embed="rId3">
            <a:alphaModFix/>
          </a:blip>
          <a:srcRect/>
          <a:stretch/>
        </p:blipFill>
        <p:spPr>
          <a:xfrm>
            <a:off x="6050520" y="2383920"/>
            <a:ext cx="482760" cy="460440"/>
          </a:xfrm>
          <a:prstGeom prst="rect">
            <a:avLst/>
          </a:prstGeom>
          <a:noFill/>
          <a:ln>
            <a:noFill/>
          </a:ln>
        </p:spPr>
      </p:pic>
      <p:sp>
        <p:nvSpPr>
          <p:cNvPr id="454" name="Google Shape;454;p10"/>
          <p:cNvSpPr/>
          <p:nvPr/>
        </p:nvSpPr>
        <p:spPr>
          <a:xfrm>
            <a:off x="3197160" y="4759920"/>
            <a:ext cx="5711760" cy="13240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55" name="Google Shape;455;p10"/>
          <p:cNvSpPr/>
          <p:nvPr/>
        </p:nvSpPr>
        <p:spPr>
          <a:xfrm>
            <a:off x="3630600" y="5022360"/>
            <a:ext cx="486756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También se pueden hacer pruebas en el modo de resistencias, normalmente usado solo si el multímetro no está equipado con un modo de prueba de diodos.</a:t>
            </a:r>
            <a:endParaRPr sz="1600" b="0" i="0" u="none" strike="noStrike" cap="none">
              <a:latin typeface="Arial"/>
              <a:ea typeface="Arial"/>
              <a:cs typeface="Arial"/>
              <a:sym typeface="Arial"/>
            </a:endParaRPr>
          </a:p>
        </p:txBody>
      </p:sp>
      <p:pic>
        <p:nvPicPr>
          <p:cNvPr id="456" name="Google Shape;456;p10"/>
          <p:cNvPicPr preferRelativeResize="0"/>
          <p:nvPr/>
        </p:nvPicPr>
        <p:blipFill rotWithShape="1">
          <a:blip r:embed="rId3">
            <a:alphaModFix/>
          </a:blip>
          <a:srcRect/>
          <a:stretch/>
        </p:blipFill>
        <p:spPr>
          <a:xfrm>
            <a:off x="8508600" y="4534920"/>
            <a:ext cx="482760" cy="460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1"/>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MULTITESTER O </a:t>
            </a:r>
            <a:r>
              <a:rPr lang="es-CL" sz="2800" b="0" i="0" u="none" strike="noStrike" cap="none">
                <a:solidFill>
                  <a:srgbClr val="C73E32"/>
                </a:solidFill>
                <a:latin typeface="Calibri"/>
                <a:ea typeface="Calibri"/>
                <a:cs typeface="Calibri"/>
                <a:sym typeface="Calibri"/>
              </a:rPr>
              <a:t>MULTÍMETRO</a:t>
            </a:r>
            <a:endParaRPr sz="2800" b="0" i="0" u="none" strike="noStrike" cap="none">
              <a:latin typeface="Arial"/>
              <a:ea typeface="Arial"/>
              <a:cs typeface="Arial"/>
              <a:sym typeface="Arial"/>
            </a:endParaRPr>
          </a:p>
        </p:txBody>
      </p:sp>
      <p:sp>
        <p:nvSpPr>
          <p:cNvPr id="462" name="Google Shape;462;p11"/>
          <p:cNvSpPr/>
          <p:nvPr/>
        </p:nvSpPr>
        <p:spPr>
          <a:xfrm>
            <a:off x="1845000" y="2608920"/>
            <a:ext cx="5711760" cy="36802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63" name="Google Shape;463;p11"/>
          <p:cNvSpPr/>
          <p:nvPr/>
        </p:nvSpPr>
        <p:spPr>
          <a:xfrm>
            <a:off x="2278800" y="2871000"/>
            <a:ext cx="4867560" cy="30121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Cosas que debe saber sobre el modo Resistencia cuando pruebe los diodos: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No siempre indica si un diodo está en buenas o malas condiciones.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No se debe usar cuando se conecta un diodo en un circuito, ya que puede producir una lectura falsa.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PUEDE usarse para verificar el mal estado de un diodo en una aplicación específica después de que una prueba de diodos indique que está en malas condiciones.</a:t>
            </a:r>
            <a:endParaRPr sz="1600" b="0" i="0" u="none" strike="noStrike" cap="none">
              <a:latin typeface="Arial"/>
              <a:ea typeface="Arial"/>
              <a:cs typeface="Arial"/>
              <a:sym typeface="Arial"/>
            </a:endParaRPr>
          </a:p>
        </p:txBody>
      </p:sp>
      <p:pic>
        <p:nvPicPr>
          <p:cNvPr id="464" name="Google Shape;464;p11"/>
          <p:cNvPicPr preferRelativeResize="0"/>
          <p:nvPr/>
        </p:nvPicPr>
        <p:blipFill rotWithShape="1">
          <a:blip r:embed="rId3">
            <a:alphaModFix/>
          </a:blip>
          <a:srcRect/>
          <a:stretch/>
        </p:blipFill>
        <p:spPr>
          <a:xfrm>
            <a:off x="7156440" y="2383920"/>
            <a:ext cx="482760" cy="4604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a:t>
            </a:r>
            <a:r>
              <a:rPr lang="es-CL" sz="2800" b="0" i="0" u="none" strike="noStrike" cap="none">
                <a:solidFill>
                  <a:srgbClr val="C73E32"/>
                </a:solidFill>
                <a:latin typeface="Calibri"/>
                <a:ea typeface="Calibri"/>
                <a:cs typeface="Calibri"/>
                <a:sym typeface="Calibri"/>
              </a:rPr>
              <a:t>PREVENTIVO</a:t>
            </a:r>
            <a:endParaRPr sz="2800" b="0" i="0" u="none" strike="noStrike" cap="none">
              <a:latin typeface="Arial"/>
              <a:ea typeface="Arial"/>
              <a:cs typeface="Arial"/>
              <a:sym typeface="Arial"/>
            </a:endParaRPr>
          </a:p>
        </p:txBody>
      </p:sp>
      <p:sp>
        <p:nvSpPr>
          <p:cNvPr id="470" name="Google Shape;470;p12"/>
          <p:cNvSpPr/>
          <p:nvPr/>
        </p:nvSpPr>
        <p:spPr>
          <a:xfrm>
            <a:off x="1849680" y="2408040"/>
            <a:ext cx="4854960" cy="2028960"/>
          </a:xfrm>
          <a:prstGeom prst="roundRect">
            <a:avLst>
              <a:gd name="adj" fmla="val 8402"/>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71" name="Google Shape;471;p12"/>
          <p:cNvSpPr/>
          <p:nvPr/>
        </p:nvSpPr>
        <p:spPr>
          <a:xfrm>
            <a:off x="2212200" y="2729880"/>
            <a:ext cx="4129920" cy="130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electrónica los diodos funcionan como elementos de protección o como interruptores, por lo cual es complejo encontrar señales previas a una falla. Se suele hacer recambio de diodos o resistencia por envejecimiento.</a:t>
            </a:r>
            <a:endParaRPr sz="1600" b="0" i="0" u="none" strike="noStrike" cap="none">
              <a:latin typeface="Arial"/>
              <a:ea typeface="Arial"/>
              <a:cs typeface="Arial"/>
              <a:sym typeface="Arial"/>
            </a:endParaRPr>
          </a:p>
        </p:txBody>
      </p:sp>
      <p:pic>
        <p:nvPicPr>
          <p:cNvPr id="472" name="Google Shape;472;p12"/>
          <p:cNvPicPr preferRelativeResize="0"/>
          <p:nvPr/>
        </p:nvPicPr>
        <p:blipFill rotWithShape="1">
          <a:blip r:embed="rId3">
            <a:alphaModFix/>
          </a:blip>
          <a:srcRect/>
          <a:stretch/>
        </p:blipFill>
        <p:spPr>
          <a:xfrm>
            <a:off x="6064560" y="2786040"/>
            <a:ext cx="3094560" cy="31730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3"/>
          <p:cNvSpPr/>
          <p:nvPr/>
        </p:nvSpPr>
        <p:spPr>
          <a:xfrm>
            <a:off x="795600" y="2133360"/>
            <a:ext cx="4776120" cy="22503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4585320" y="2461320"/>
            <a:ext cx="4530240" cy="4524480"/>
          </a:xfrm>
          <a:prstGeom prst="roundRect">
            <a:avLst>
              <a:gd name="adj" fmla="val 8402"/>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MEDICIÓN DE </a:t>
            </a:r>
            <a:r>
              <a:rPr lang="es-CL" sz="2800" b="0" i="0" u="none" strike="noStrike" cap="none">
                <a:solidFill>
                  <a:srgbClr val="C73E32"/>
                </a:solidFill>
                <a:latin typeface="Calibri"/>
                <a:ea typeface="Calibri"/>
                <a:cs typeface="Calibri"/>
                <a:sym typeface="Calibri"/>
              </a:rPr>
              <a:t>DIODOS SEMICONDUCTORES</a:t>
            </a:r>
            <a:endParaRPr sz="2800" b="0" i="0" u="none" strike="noStrike" cap="none">
              <a:latin typeface="Arial"/>
              <a:ea typeface="Arial"/>
              <a:cs typeface="Arial"/>
              <a:sym typeface="Arial"/>
            </a:endParaRPr>
          </a:p>
        </p:txBody>
      </p:sp>
      <p:sp>
        <p:nvSpPr>
          <p:cNvPr id="480" name="Google Shape;480;p13"/>
          <p:cNvSpPr/>
          <p:nvPr/>
        </p:nvSpPr>
        <p:spPr>
          <a:xfrm>
            <a:off x="1085760" y="2315160"/>
            <a:ext cx="3113280" cy="17953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Para revisar el correcto funcionamiento del diodo semiconductor, se debe tener en cuenta que los diodos semiconductores se polarizan en una sola dirección de ánodo a cátodo. Por lo cual, para medir un diodo debe realizarse adecuadamente, con la pinza positiva en el ánodo.</a:t>
            </a:r>
            <a:endParaRPr sz="1400" b="0" i="0" u="none" strike="noStrike" cap="none">
              <a:latin typeface="Arial"/>
              <a:ea typeface="Arial"/>
              <a:cs typeface="Arial"/>
              <a:sym typeface="Arial"/>
            </a:endParaRPr>
          </a:p>
        </p:txBody>
      </p:sp>
      <p:pic>
        <p:nvPicPr>
          <p:cNvPr id="481" name="Google Shape;481;p13" descr="Como medir un diodo | Electrónica, Electricidad, Electricidad industrial"/>
          <p:cNvPicPr preferRelativeResize="0"/>
          <p:nvPr/>
        </p:nvPicPr>
        <p:blipFill rotWithShape="1">
          <a:blip r:embed="rId3">
            <a:alphaModFix/>
          </a:blip>
          <a:srcRect/>
          <a:stretch/>
        </p:blipFill>
        <p:spPr>
          <a:xfrm>
            <a:off x="4772520" y="2632680"/>
            <a:ext cx="4196880" cy="42217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MEDICIÓN DE </a:t>
            </a:r>
            <a:r>
              <a:rPr lang="es-CL" sz="2800" b="0" i="0" u="none" strike="noStrike" cap="none">
                <a:solidFill>
                  <a:srgbClr val="C73E32"/>
                </a:solidFill>
                <a:latin typeface="Calibri"/>
                <a:ea typeface="Calibri"/>
                <a:cs typeface="Calibri"/>
                <a:sym typeface="Calibri"/>
              </a:rPr>
              <a:t>DIODOS SEMICONDUCTORES</a:t>
            </a:r>
            <a:endParaRPr sz="2800" b="0" i="0" u="none" strike="noStrike" cap="none">
              <a:latin typeface="Arial"/>
              <a:ea typeface="Arial"/>
              <a:cs typeface="Arial"/>
              <a:sym typeface="Arial"/>
            </a:endParaRPr>
          </a:p>
        </p:txBody>
      </p:sp>
      <p:grpSp>
        <p:nvGrpSpPr>
          <p:cNvPr id="487" name="Google Shape;487;p14"/>
          <p:cNvGrpSpPr/>
          <p:nvPr/>
        </p:nvGrpSpPr>
        <p:grpSpPr>
          <a:xfrm>
            <a:off x="1372680" y="2133360"/>
            <a:ext cx="6974640" cy="4852440"/>
            <a:chOff x="1372680" y="2133360"/>
            <a:chExt cx="6974640" cy="4852440"/>
          </a:xfrm>
        </p:grpSpPr>
        <p:sp>
          <p:nvSpPr>
            <p:cNvPr id="488" name="Google Shape;488;p14"/>
            <p:cNvSpPr/>
            <p:nvPr/>
          </p:nvSpPr>
          <p:spPr>
            <a:xfrm>
              <a:off x="1372680" y="2133360"/>
              <a:ext cx="4776120" cy="22503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5353560" y="2461320"/>
              <a:ext cx="2993760" cy="4524480"/>
            </a:xfrm>
            <a:prstGeom prst="roundRect">
              <a:avLst>
                <a:gd name="adj" fmla="val 8402"/>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1703520" y="2498400"/>
              <a:ext cx="3441240" cy="1155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Como veremos en la siguiente actividad, en caso que el tester arroje una medida cuando se está realizando desde cátodo a ánodo, es porque el diodo presenta la falla de cortocircuito.</a:t>
              </a:r>
              <a:endParaRPr sz="1400" b="0" i="0" u="none" strike="noStrike" cap="none">
                <a:latin typeface="Arial"/>
                <a:ea typeface="Arial"/>
                <a:cs typeface="Arial"/>
                <a:sym typeface="Arial"/>
              </a:endParaRPr>
            </a:p>
          </p:txBody>
        </p:sp>
        <p:pic>
          <p:nvPicPr>
            <p:cNvPr id="491" name="Google Shape;491;p14"/>
            <p:cNvPicPr preferRelativeResize="0"/>
            <p:nvPr/>
          </p:nvPicPr>
          <p:blipFill rotWithShape="1">
            <a:blip r:embed="rId3">
              <a:alphaModFix/>
            </a:blip>
            <a:srcRect/>
            <a:stretch/>
          </p:blipFill>
          <p:spPr>
            <a:xfrm>
              <a:off x="5567040" y="2551680"/>
              <a:ext cx="2566800" cy="4290480"/>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MEDICIÓN DE </a:t>
            </a:r>
            <a:r>
              <a:rPr lang="es-CL" sz="2800" b="0" i="0" u="none" strike="noStrike" cap="none">
                <a:solidFill>
                  <a:srgbClr val="C73E32"/>
                </a:solidFill>
                <a:latin typeface="Calibri"/>
                <a:ea typeface="Calibri"/>
                <a:cs typeface="Calibri"/>
                <a:sym typeface="Calibri"/>
              </a:rPr>
              <a:t>DIODOS SEMICONDUCTORES</a:t>
            </a:r>
            <a:endParaRPr sz="2800" b="0" i="0" u="none" strike="noStrike" cap="none">
              <a:latin typeface="Arial"/>
              <a:ea typeface="Arial"/>
              <a:cs typeface="Arial"/>
              <a:sym typeface="Arial"/>
            </a:endParaRPr>
          </a:p>
        </p:txBody>
      </p:sp>
      <p:grpSp>
        <p:nvGrpSpPr>
          <p:cNvPr id="497" name="Google Shape;497;p15"/>
          <p:cNvGrpSpPr/>
          <p:nvPr/>
        </p:nvGrpSpPr>
        <p:grpSpPr>
          <a:xfrm>
            <a:off x="1271160" y="2318040"/>
            <a:ext cx="7177680" cy="1902240"/>
            <a:chOff x="1271160" y="2318040"/>
            <a:chExt cx="7177680" cy="1902240"/>
          </a:xfrm>
        </p:grpSpPr>
        <p:sp>
          <p:nvSpPr>
            <p:cNvPr id="498" name="Google Shape;498;p15"/>
            <p:cNvSpPr/>
            <p:nvPr/>
          </p:nvSpPr>
          <p:spPr>
            <a:xfrm>
              <a:off x="1271160" y="2543400"/>
              <a:ext cx="7095240" cy="16768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9" name="Google Shape;499;p15"/>
            <p:cNvPicPr preferRelativeResize="0"/>
            <p:nvPr/>
          </p:nvPicPr>
          <p:blipFill rotWithShape="1">
            <a:blip r:embed="rId3">
              <a:alphaModFix/>
            </a:blip>
            <a:srcRect/>
            <a:stretch/>
          </p:blipFill>
          <p:spPr>
            <a:xfrm>
              <a:off x="7966080" y="2318040"/>
              <a:ext cx="482760" cy="460440"/>
            </a:xfrm>
            <a:prstGeom prst="rect">
              <a:avLst/>
            </a:prstGeom>
            <a:noFill/>
            <a:ln>
              <a:noFill/>
            </a:ln>
          </p:spPr>
        </p:pic>
        <p:sp>
          <p:nvSpPr>
            <p:cNvPr id="500" name="Google Shape;500;p15"/>
            <p:cNvSpPr/>
            <p:nvPr/>
          </p:nvSpPr>
          <p:spPr>
            <a:xfrm>
              <a:off x="1663560" y="2867400"/>
              <a:ext cx="62679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Es importante tener presente que los diodos soportan cierto voltaje para su funcionamiento. En la tabla a continuación se muestran los voltajes soportados para la serie 1N4000.</a:t>
              </a:r>
              <a:endParaRPr sz="1400" b="0" i="0" u="none" strike="noStrike" cap="none">
                <a:latin typeface="Arial"/>
                <a:ea typeface="Arial"/>
                <a:cs typeface="Arial"/>
                <a:sym typeface="Arial"/>
              </a:endParaRPr>
            </a:p>
          </p:txBody>
        </p:sp>
      </p:grpSp>
      <p:sp>
        <p:nvSpPr>
          <p:cNvPr id="501" name="Google Shape;501;p15"/>
          <p:cNvSpPr/>
          <p:nvPr/>
        </p:nvSpPr>
        <p:spPr>
          <a:xfrm>
            <a:off x="2729160" y="3875040"/>
            <a:ext cx="4261680" cy="1533240"/>
          </a:xfrm>
          <a:prstGeom prst="roundRect">
            <a:avLst>
              <a:gd name="adj" fmla="val 84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2" name="Google Shape;502;p15" descr="ppt5-diodos-rectifi.png"/>
          <p:cNvPicPr preferRelativeResize="0"/>
          <p:nvPr/>
        </p:nvPicPr>
        <p:blipFill rotWithShape="1">
          <a:blip r:embed="rId4">
            <a:alphaModFix/>
          </a:blip>
          <a:srcRect/>
          <a:stretch/>
        </p:blipFill>
        <p:spPr>
          <a:xfrm>
            <a:off x="3276000" y="4154760"/>
            <a:ext cx="3168000" cy="2570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DIODOS ZENER</a:t>
            </a:r>
            <a:endParaRPr sz="2800" b="0" i="0" u="none" strike="noStrike" cap="none">
              <a:latin typeface="Arial"/>
              <a:ea typeface="Arial"/>
              <a:cs typeface="Arial"/>
              <a:sym typeface="Arial"/>
            </a:endParaRPr>
          </a:p>
        </p:txBody>
      </p:sp>
      <p:sp>
        <p:nvSpPr>
          <p:cNvPr id="508" name="Google Shape;508;p16"/>
          <p:cNvSpPr/>
          <p:nvPr/>
        </p:nvSpPr>
        <p:spPr>
          <a:xfrm>
            <a:off x="549720" y="2440800"/>
            <a:ext cx="7095240" cy="1942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 name="Google Shape;509;p16"/>
          <p:cNvPicPr preferRelativeResize="0"/>
          <p:nvPr/>
        </p:nvPicPr>
        <p:blipFill rotWithShape="1">
          <a:blip r:embed="rId3">
            <a:alphaModFix/>
          </a:blip>
          <a:srcRect/>
          <a:stretch/>
        </p:blipFill>
        <p:spPr>
          <a:xfrm>
            <a:off x="7224480" y="2215800"/>
            <a:ext cx="482760" cy="460440"/>
          </a:xfrm>
          <a:prstGeom prst="rect">
            <a:avLst/>
          </a:prstGeom>
          <a:noFill/>
          <a:ln>
            <a:noFill/>
          </a:ln>
        </p:spPr>
      </p:pic>
      <p:sp>
        <p:nvSpPr>
          <p:cNvPr id="510" name="Google Shape;510;p16"/>
          <p:cNvSpPr/>
          <p:nvPr/>
        </p:nvSpPr>
        <p:spPr>
          <a:xfrm>
            <a:off x="942480" y="2764800"/>
            <a:ext cx="6267960" cy="1155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La medición de diodos Zener, para verificar su correcto funcionamiento, se realiza de la misma forma que un diodo semiconductor. De ánodo a cátodo.</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Sin embargo, se debe tener en cuenta que la característica de un diodo Zener es que puede polarizarse de forma inversa para un umbral de voltaje Zener.</a:t>
            </a:r>
            <a:endParaRPr sz="1400" b="0" i="0" u="none" strike="noStrike" cap="none">
              <a:latin typeface="Arial"/>
              <a:ea typeface="Arial"/>
              <a:cs typeface="Arial"/>
              <a:sym typeface="Arial"/>
            </a:endParaRPr>
          </a:p>
        </p:txBody>
      </p:sp>
      <p:sp>
        <p:nvSpPr>
          <p:cNvPr id="511" name="Google Shape;511;p16"/>
          <p:cNvSpPr/>
          <p:nvPr/>
        </p:nvSpPr>
        <p:spPr>
          <a:xfrm>
            <a:off x="6618240" y="3331800"/>
            <a:ext cx="2554200" cy="2554200"/>
          </a:xfrm>
          <a:prstGeom prst="ellipse">
            <a:avLst/>
          </a:prstGeom>
          <a:solidFill>
            <a:srgbClr val="FFFFFF"/>
          </a:solidFill>
          <a:ln w="9525" cap="flat" cmpd="sng">
            <a:solidFill>
              <a:schemeClr val="lt1"/>
            </a:solidFill>
            <a:prstDash val="solid"/>
            <a:round/>
            <a:headEnd type="none" w="sm" len="sm"/>
            <a:tailEnd type="none" w="sm" len="sm"/>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 name="Google Shape;512;p16"/>
          <p:cNvPicPr preferRelativeResize="0"/>
          <p:nvPr/>
        </p:nvPicPr>
        <p:blipFill rotWithShape="1">
          <a:blip r:embed="rId4">
            <a:alphaModFix/>
          </a:blip>
          <a:srcRect/>
          <a:stretch/>
        </p:blipFill>
        <p:spPr>
          <a:xfrm>
            <a:off x="6993720" y="3764880"/>
            <a:ext cx="2321640" cy="173376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DIODOS ZENER</a:t>
            </a:r>
            <a:endParaRPr sz="2800" b="0" i="0" u="none" strike="noStrike" cap="none">
              <a:latin typeface="Arial"/>
              <a:ea typeface="Arial"/>
              <a:cs typeface="Arial"/>
              <a:sym typeface="Arial"/>
            </a:endParaRPr>
          </a:p>
        </p:txBody>
      </p:sp>
      <p:sp>
        <p:nvSpPr>
          <p:cNvPr id="518" name="Google Shape;518;p17"/>
          <p:cNvSpPr/>
          <p:nvPr/>
        </p:nvSpPr>
        <p:spPr>
          <a:xfrm>
            <a:off x="1312560" y="2440800"/>
            <a:ext cx="7095240" cy="1451520"/>
          </a:xfrm>
          <a:prstGeom prst="roundRect">
            <a:avLst>
              <a:gd name="adj" fmla="val 84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1725840" y="2764800"/>
            <a:ext cx="626796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En caso que no se tenga información sobre el umbral de voltaje Zener se puede realizar el siguiente ejercicio. Conectar una fuente de poder, ojalá variable, con una resistencia (1k ohm) y un diodo Zener de la siguiente forma.</a:t>
            </a:r>
            <a:endParaRPr sz="1400" b="0" i="0" u="none" strike="noStrike" cap="none">
              <a:latin typeface="Arial"/>
              <a:ea typeface="Arial"/>
              <a:cs typeface="Arial"/>
              <a:sym typeface="Arial"/>
            </a:endParaRPr>
          </a:p>
        </p:txBody>
      </p:sp>
      <p:sp>
        <p:nvSpPr>
          <p:cNvPr id="520" name="Google Shape;520;p17"/>
          <p:cNvSpPr/>
          <p:nvPr/>
        </p:nvSpPr>
        <p:spPr>
          <a:xfrm>
            <a:off x="5886360" y="3436200"/>
            <a:ext cx="3092040" cy="3092040"/>
          </a:xfrm>
          <a:prstGeom prst="ellipse">
            <a:avLst/>
          </a:prstGeom>
          <a:solidFill>
            <a:srgbClr val="C4D7CD"/>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1" name="Google Shape;521;p17" descr="ppt5-esquema.png"/>
          <p:cNvPicPr preferRelativeResize="0"/>
          <p:nvPr/>
        </p:nvPicPr>
        <p:blipFill rotWithShape="1">
          <a:blip r:embed="rId3">
            <a:alphaModFix/>
          </a:blip>
          <a:srcRect/>
          <a:stretch/>
        </p:blipFill>
        <p:spPr>
          <a:xfrm>
            <a:off x="5822280" y="4083840"/>
            <a:ext cx="3194640" cy="15631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DIODOS ZENER</a:t>
            </a:r>
            <a:endParaRPr sz="2800" b="0" i="0" u="none" strike="noStrike" cap="none">
              <a:latin typeface="Arial"/>
              <a:ea typeface="Arial"/>
              <a:cs typeface="Arial"/>
              <a:sym typeface="Arial"/>
            </a:endParaRPr>
          </a:p>
        </p:txBody>
      </p:sp>
      <p:sp>
        <p:nvSpPr>
          <p:cNvPr id="527" name="Google Shape;527;p18"/>
          <p:cNvSpPr/>
          <p:nvPr/>
        </p:nvSpPr>
        <p:spPr>
          <a:xfrm>
            <a:off x="1312560" y="2440800"/>
            <a:ext cx="7095240" cy="14515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1725840" y="2682720"/>
            <a:ext cx="6267960" cy="820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Se debe elevar paulatinamente el voltaje de la fuente variable. Mientras no se supere el umbral de tensión Zener, el tester mostrará el mismo voltaje de la fuente.</a:t>
            </a:r>
            <a:endParaRPr sz="1600" b="0" i="0" u="none" strike="noStrike" cap="none">
              <a:latin typeface="Arial"/>
              <a:ea typeface="Arial"/>
              <a:cs typeface="Arial"/>
              <a:sym typeface="Arial"/>
            </a:endParaRPr>
          </a:p>
        </p:txBody>
      </p:sp>
      <p:pic>
        <p:nvPicPr>
          <p:cNvPr id="529" name="Google Shape;529;p18"/>
          <p:cNvPicPr preferRelativeResize="0"/>
          <p:nvPr/>
        </p:nvPicPr>
        <p:blipFill rotWithShape="1">
          <a:blip r:embed="rId3">
            <a:alphaModFix/>
          </a:blip>
          <a:srcRect/>
          <a:stretch/>
        </p:blipFill>
        <p:spPr>
          <a:xfrm>
            <a:off x="3390480" y="4150800"/>
            <a:ext cx="2753280" cy="1972800"/>
          </a:xfrm>
          <a:prstGeom prst="rect">
            <a:avLst/>
          </a:prstGeom>
          <a:noFill/>
          <a:ln>
            <a:noFill/>
          </a:ln>
        </p:spPr>
      </p:pic>
      <p:sp>
        <p:nvSpPr>
          <p:cNvPr id="530" name="Google Shape;530;p18"/>
          <p:cNvSpPr/>
          <p:nvPr/>
        </p:nvSpPr>
        <p:spPr>
          <a:xfrm>
            <a:off x="3497400" y="6090840"/>
            <a:ext cx="2725200" cy="4107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CL" sz="1400" b="0" i="0" u="none" strike="noStrike" cap="none">
                <a:solidFill>
                  <a:srgbClr val="000000"/>
                </a:solidFill>
                <a:latin typeface="Calibri"/>
                <a:ea typeface="Calibri"/>
                <a:cs typeface="Calibri"/>
                <a:sym typeface="Calibri"/>
              </a:rPr>
              <a:t>Bajo el umbral de tensión Zener</a:t>
            </a:r>
            <a:endParaRPr sz="1400" b="0" i="0" u="none" strike="noStrike" cap="none">
              <a:latin typeface="Arial"/>
              <a:ea typeface="Arial"/>
              <a:cs typeface="Arial"/>
              <a:sym typeface="Arial"/>
            </a:endParaRPr>
          </a:p>
        </p:txBody>
      </p:sp>
      <p:sp>
        <p:nvSpPr>
          <p:cNvPr id="531" name="Google Shape;531;p18"/>
          <p:cNvSpPr/>
          <p:nvPr/>
        </p:nvSpPr>
        <p:spPr>
          <a:xfrm rot="10800000" flipH="1">
            <a:off x="3992400" y="4271400"/>
            <a:ext cx="1401120" cy="1301400"/>
          </a:xfrm>
          <a:custGeom>
            <a:avLst/>
            <a:gdLst/>
            <a:ahLst/>
            <a:cxnLst/>
            <a:rect l="l" t="t" r="r" b="b"/>
            <a:pathLst>
              <a:path w="21600" h="21600" extrusionOk="0">
                <a:moveTo>
                  <a:pt x="0" y="0"/>
                </a:moveTo>
                <a:lnTo>
                  <a:pt x="21600" y="21600"/>
                </a:lnTo>
              </a:path>
            </a:pathLst>
          </a:custGeom>
          <a:noFill/>
          <a:ln w="76300" cap="flat" cmpd="sng">
            <a:solidFill>
              <a:srgbClr val="FF0000"/>
            </a:solidFill>
            <a:prstDash val="solid"/>
            <a:round/>
            <a:headEnd type="triangle" w="med" len="med"/>
            <a:tailEnd type="triangle" w="med" len="med"/>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DIODOS ZENER</a:t>
            </a:r>
            <a:endParaRPr sz="2800" b="0" i="0" u="none" strike="noStrike" cap="none">
              <a:latin typeface="Arial"/>
              <a:ea typeface="Arial"/>
              <a:cs typeface="Arial"/>
              <a:sym typeface="Arial"/>
            </a:endParaRPr>
          </a:p>
        </p:txBody>
      </p:sp>
      <p:sp>
        <p:nvSpPr>
          <p:cNvPr id="537" name="Google Shape;537;p19"/>
          <p:cNvSpPr/>
          <p:nvPr/>
        </p:nvSpPr>
        <p:spPr>
          <a:xfrm>
            <a:off x="1312560" y="2440800"/>
            <a:ext cx="7095240" cy="14515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1725840" y="2764800"/>
            <a:ext cx="6267960" cy="577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se supere el umbral, el diodo Zener mantendrá su tensión Zener, indiferente de la tensión en la fuente. </a:t>
            </a:r>
            <a:endParaRPr sz="1600" b="0" i="0" u="none" strike="noStrike" cap="none">
              <a:latin typeface="Arial"/>
              <a:ea typeface="Arial"/>
              <a:cs typeface="Arial"/>
              <a:sym typeface="Arial"/>
            </a:endParaRPr>
          </a:p>
        </p:txBody>
      </p:sp>
      <p:pic>
        <p:nvPicPr>
          <p:cNvPr id="539" name="Google Shape;539;p19"/>
          <p:cNvPicPr preferRelativeResize="0"/>
          <p:nvPr/>
        </p:nvPicPr>
        <p:blipFill rotWithShape="1">
          <a:blip r:embed="rId3">
            <a:alphaModFix/>
          </a:blip>
          <a:srcRect/>
          <a:stretch/>
        </p:blipFill>
        <p:spPr>
          <a:xfrm>
            <a:off x="2109960" y="4015800"/>
            <a:ext cx="3733200" cy="2763000"/>
          </a:xfrm>
          <a:prstGeom prst="rect">
            <a:avLst/>
          </a:prstGeom>
          <a:noFill/>
          <a:ln>
            <a:noFill/>
          </a:ln>
        </p:spPr>
      </p:pic>
      <p:sp>
        <p:nvSpPr>
          <p:cNvPr id="540" name="Google Shape;540;p19"/>
          <p:cNvSpPr/>
          <p:nvPr/>
        </p:nvSpPr>
        <p:spPr>
          <a:xfrm>
            <a:off x="6329880" y="4015800"/>
            <a:ext cx="2580840" cy="4107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CL" sz="1400" b="0" i="0" u="none" strike="noStrike" cap="none">
                <a:solidFill>
                  <a:srgbClr val="000000"/>
                </a:solidFill>
                <a:latin typeface="Calibri"/>
                <a:ea typeface="Calibri"/>
                <a:cs typeface="Calibri"/>
                <a:sym typeface="Calibri"/>
              </a:rPr>
              <a:t>Bajo el umbral de tensión Zener</a:t>
            </a:r>
            <a:endParaRPr sz="1400" b="0" i="0" u="none" strike="noStrike" cap="none">
              <a:latin typeface="Arial"/>
              <a:ea typeface="Arial"/>
              <a:cs typeface="Arial"/>
              <a:sym typeface="Arial"/>
            </a:endParaRPr>
          </a:p>
        </p:txBody>
      </p:sp>
      <p:sp>
        <p:nvSpPr>
          <p:cNvPr id="541" name="Google Shape;541;p19"/>
          <p:cNvSpPr/>
          <p:nvPr/>
        </p:nvSpPr>
        <p:spPr>
          <a:xfrm>
            <a:off x="5403960" y="4294800"/>
            <a:ext cx="814320" cy="360"/>
          </a:xfrm>
          <a:custGeom>
            <a:avLst/>
            <a:gdLst/>
            <a:ahLst/>
            <a:cxnLst/>
            <a:rect l="l" t="t" r="r" b="b"/>
            <a:pathLst>
              <a:path w="21600" h="21600" extrusionOk="0">
                <a:moveTo>
                  <a:pt x="0" y="0"/>
                </a:moveTo>
                <a:lnTo>
                  <a:pt x="21600" y="21600"/>
                </a:lnTo>
              </a:path>
            </a:pathLst>
          </a:custGeom>
          <a:noFill/>
          <a:ln w="76300" cap="flat" cmpd="sng">
            <a:solidFill>
              <a:srgbClr val="FF0000"/>
            </a:solidFill>
            <a:prstDash val="solid"/>
            <a:round/>
            <a:headEnd type="none" w="sm" len="sm"/>
            <a:tailEnd type="triangle" w="med" len="med"/>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 descr="portadilla5.png"/>
          <p:cNvPicPr preferRelativeResize="0"/>
          <p:nvPr/>
        </p:nvPicPr>
        <p:blipFill rotWithShape="1">
          <a:blip r:embed="rId3">
            <a:alphaModFix/>
          </a:blip>
          <a:srcRect/>
          <a:stretch/>
        </p:blipFill>
        <p:spPr>
          <a:xfrm>
            <a:off x="2931480" y="3783240"/>
            <a:ext cx="3852360" cy="3369600"/>
          </a:xfrm>
          <a:prstGeom prst="rect">
            <a:avLst/>
          </a:prstGeom>
          <a:noFill/>
          <a:ln>
            <a:noFill/>
          </a:ln>
        </p:spPr>
      </p:pic>
      <p:sp>
        <p:nvSpPr>
          <p:cNvPr id="364" name="Google Shape;364;p2"/>
          <p:cNvSpPr/>
          <p:nvPr/>
        </p:nvSpPr>
        <p:spPr>
          <a:xfrm>
            <a:off x="1139040" y="834840"/>
            <a:ext cx="7028640" cy="40356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b="1" i="0" u="none" strike="noStrike" cap="none">
                <a:solidFill>
                  <a:srgbClr val="29754D"/>
                </a:solidFill>
                <a:latin typeface="Calibri"/>
                <a:ea typeface="Calibri"/>
                <a:cs typeface="Calibri"/>
                <a:sym typeface="Calibri"/>
              </a:rPr>
              <a:t>MÓDULO 5 </a:t>
            </a:r>
            <a:r>
              <a:rPr lang="es-CL" sz="1200" b="0" i="0" u="none" strike="noStrike" cap="none">
                <a:solidFill>
                  <a:srgbClr val="29754D"/>
                </a:solidFill>
                <a:latin typeface="Calibri"/>
                <a:ea typeface="Calibri"/>
                <a:cs typeface="Calibri"/>
                <a:sym typeface="Calibri"/>
              </a:rPr>
              <a:t>| MANTENCIÓN Y OPERACIÓN DE EQUIPOS DE CONTROL ELECTRÓNICO DE POTENCIA</a:t>
            </a:r>
            <a:endParaRPr sz="1200" b="0" i="0" u="none" strike="noStrike" cap="none">
              <a:latin typeface="Arial"/>
              <a:ea typeface="Arial"/>
              <a:cs typeface="Arial"/>
              <a:sym typeface="Arial"/>
            </a:endParaRPr>
          </a:p>
        </p:txBody>
      </p:sp>
      <p:sp>
        <p:nvSpPr>
          <p:cNvPr id="365" name="Google Shape;365;p2"/>
          <p:cNvSpPr/>
          <p:nvPr/>
        </p:nvSpPr>
        <p:spPr>
          <a:xfrm>
            <a:off x="365400" y="2073240"/>
            <a:ext cx="1443960" cy="17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500" b="1" i="0" u="none" strike="noStrike" cap="none">
                <a:solidFill>
                  <a:srgbClr val="000000"/>
                </a:solidFill>
                <a:latin typeface="Calibri"/>
                <a:ea typeface="Calibri"/>
                <a:cs typeface="Calibri"/>
                <a:sym typeface="Calibri"/>
              </a:rPr>
              <a:t>ACTIVIDAD 5</a:t>
            </a:r>
            <a:endParaRPr sz="1500" b="0" i="0" u="none" strike="noStrike" cap="none">
              <a:latin typeface="Arial"/>
              <a:ea typeface="Arial"/>
              <a:cs typeface="Arial"/>
              <a:sym typeface="Arial"/>
            </a:endParaRPr>
          </a:p>
        </p:txBody>
      </p:sp>
      <p:sp>
        <p:nvSpPr>
          <p:cNvPr id="366" name="Google Shape;366;p2"/>
          <p:cNvSpPr/>
          <p:nvPr/>
        </p:nvSpPr>
        <p:spPr>
          <a:xfrm>
            <a:off x="365400" y="2190240"/>
            <a:ext cx="8101800" cy="4705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MANTENIMIENTO PREVENTIVO</a:t>
            </a:r>
            <a:endParaRPr sz="3600" b="0" i="0" u="none" strike="noStrike" cap="none">
              <a:latin typeface="Arial"/>
              <a:ea typeface="Arial"/>
              <a:cs typeface="Arial"/>
              <a:sym typeface="Arial"/>
            </a:endParaRPr>
          </a:p>
          <a:p>
            <a:pPr marL="0" marR="0" lvl="0" indent="0" algn="l" rtl="0">
              <a:lnSpc>
                <a:spcPct val="90000"/>
              </a:lnSpc>
              <a:spcBef>
                <a:spcPts val="0"/>
              </a:spcBef>
              <a:spcAft>
                <a:spcPts val="0"/>
              </a:spcAft>
              <a:buNone/>
            </a:pPr>
            <a:r>
              <a:rPr lang="es-CL" sz="3600" b="1" i="0" u="none" strike="noStrike" cap="none">
                <a:solidFill>
                  <a:srgbClr val="29754D"/>
                </a:solidFill>
                <a:latin typeface="Calibri"/>
                <a:ea typeface="Calibri"/>
                <a:cs typeface="Calibri"/>
                <a:sym typeface="Calibri"/>
              </a:rPr>
              <a:t>DE DISPOSITIVOS ELECTRÓNICOS</a:t>
            </a:r>
            <a:endParaRPr sz="3600" b="0" i="0" u="none" strike="noStrike" cap="none">
              <a:latin typeface="Arial"/>
              <a:ea typeface="Arial"/>
              <a:cs typeface="Arial"/>
              <a:sym typeface="Arial"/>
            </a:endParaRPr>
          </a:p>
        </p:txBody>
      </p:sp>
      <p:pic>
        <p:nvPicPr>
          <p:cNvPr id="367" name="Google Shape;367;p2"/>
          <p:cNvPicPr preferRelativeResize="0"/>
          <p:nvPr/>
        </p:nvPicPr>
        <p:blipFill rotWithShape="1">
          <a:blip r:embed="rId4">
            <a:alphaModFix/>
          </a:blip>
          <a:srcRect/>
          <a:stretch/>
        </p:blipFill>
        <p:spPr>
          <a:xfrm>
            <a:off x="361080" y="360720"/>
            <a:ext cx="4476600" cy="7581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0"/>
          <p:cNvSpPr/>
          <p:nvPr/>
        </p:nvSpPr>
        <p:spPr>
          <a:xfrm>
            <a:off x="394560" y="2477880"/>
            <a:ext cx="4220280" cy="26017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4235400" y="4119480"/>
            <a:ext cx="5180400" cy="2353680"/>
          </a:xfrm>
          <a:prstGeom prst="roundRect">
            <a:avLst>
              <a:gd name="adj" fmla="val 840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DIODOS ZENER</a:t>
            </a:r>
            <a:endParaRPr sz="2800" b="0" i="0" u="none" strike="noStrike" cap="none">
              <a:latin typeface="Arial"/>
              <a:ea typeface="Arial"/>
              <a:cs typeface="Arial"/>
              <a:sym typeface="Arial"/>
            </a:endParaRPr>
          </a:p>
        </p:txBody>
      </p:sp>
      <p:sp>
        <p:nvSpPr>
          <p:cNvPr id="549" name="Google Shape;549;p20"/>
          <p:cNvSpPr/>
          <p:nvPr/>
        </p:nvSpPr>
        <p:spPr>
          <a:xfrm>
            <a:off x="777600" y="2709000"/>
            <a:ext cx="2954520" cy="20372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dirty="0">
                <a:solidFill>
                  <a:srgbClr val="000000"/>
                </a:solidFill>
                <a:latin typeface="Calibri"/>
                <a:ea typeface="Calibri"/>
                <a:cs typeface="Calibri"/>
                <a:sym typeface="Calibri"/>
              </a:rPr>
              <a:t>En caso que el diodo Zener muestre un umbral de tensión distinto al definido por el fabricante (considerar tolerancias), se deberá reemplazar puesto que sería un indicio de presentar una futura falla.</a:t>
            </a:r>
            <a:endParaRPr sz="1600" b="0" i="0" u="none" strike="noStrike" cap="none" dirty="0">
              <a:latin typeface="Arial"/>
              <a:ea typeface="Arial"/>
              <a:cs typeface="Arial"/>
              <a:sym typeface="Arial"/>
            </a:endParaRPr>
          </a:p>
        </p:txBody>
      </p:sp>
      <p:pic>
        <p:nvPicPr>
          <p:cNvPr id="550" name="Google Shape;550;p20"/>
          <p:cNvPicPr preferRelativeResize="0"/>
          <p:nvPr/>
        </p:nvPicPr>
        <p:blipFill rotWithShape="1">
          <a:blip r:embed="rId3">
            <a:alphaModFix/>
          </a:blip>
          <a:srcRect/>
          <a:stretch/>
        </p:blipFill>
        <p:spPr>
          <a:xfrm>
            <a:off x="4475880" y="4170600"/>
            <a:ext cx="4835160" cy="2240640"/>
          </a:xfrm>
          <a:prstGeom prst="rect">
            <a:avLst/>
          </a:prstGeom>
          <a:noFill/>
          <a:ln>
            <a:noFill/>
          </a:ln>
        </p:spPr>
      </p:pic>
      <p:sp>
        <p:nvSpPr>
          <p:cNvPr id="551" name="Google Shape;551;p20"/>
          <p:cNvSpPr/>
          <p:nvPr/>
        </p:nvSpPr>
        <p:spPr>
          <a:xfrm>
            <a:off x="4235400" y="2152440"/>
            <a:ext cx="5180400" cy="1765440"/>
          </a:xfrm>
          <a:prstGeom prst="roundRect">
            <a:avLst>
              <a:gd name="adj" fmla="val 840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2" name="Google Shape;552;p20"/>
          <p:cNvPicPr preferRelativeResize="0"/>
          <p:nvPr/>
        </p:nvPicPr>
        <p:blipFill rotWithShape="1">
          <a:blip r:embed="rId4">
            <a:alphaModFix/>
          </a:blip>
          <a:srcRect/>
          <a:stretch/>
        </p:blipFill>
        <p:spPr>
          <a:xfrm>
            <a:off x="4259160" y="2921760"/>
            <a:ext cx="5140440" cy="858240"/>
          </a:xfrm>
          <a:prstGeom prst="rect">
            <a:avLst/>
          </a:prstGeom>
          <a:noFill/>
          <a:ln>
            <a:noFill/>
          </a:ln>
        </p:spPr>
      </p:pic>
      <p:sp>
        <p:nvSpPr>
          <p:cNvPr id="553" name="Google Shape;553;p20"/>
          <p:cNvSpPr/>
          <p:nvPr/>
        </p:nvSpPr>
        <p:spPr>
          <a:xfrm>
            <a:off x="4305960" y="2222280"/>
            <a:ext cx="38091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En el cuerpo del diodo, a veces,  suele venir indicada la tensión a la que estabiliza.</a:t>
            </a:r>
            <a:endParaRPr sz="16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1"/>
          <p:cNvSpPr/>
          <p:nvPr/>
        </p:nvSpPr>
        <p:spPr>
          <a:xfrm>
            <a:off x="468000" y="2420280"/>
            <a:ext cx="5124240" cy="41554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4595760" y="4510080"/>
            <a:ext cx="5124240" cy="4155480"/>
          </a:xfrm>
          <a:prstGeom prst="roundRect">
            <a:avLst>
              <a:gd name="adj" fmla="val 84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CAPACITORES</a:t>
            </a:r>
            <a:endParaRPr sz="2800" b="0" i="0" u="none" strike="noStrike" cap="none">
              <a:latin typeface="Arial"/>
              <a:ea typeface="Arial"/>
              <a:cs typeface="Arial"/>
              <a:sym typeface="Arial"/>
            </a:endParaRPr>
          </a:p>
        </p:txBody>
      </p:sp>
      <p:sp>
        <p:nvSpPr>
          <p:cNvPr id="561" name="Google Shape;561;p21"/>
          <p:cNvSpPr/>
          <p:nvPr/>
        </p:nvSpPr>
        <p:spPr>
          <a:xfrm>
            <a:off x="860400" y="2744280"/>
            <a:ext cx="3748320" cy="34974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Como se mencionó con anterioridad para saber el estado de un capacitor, se debe medir la capacitancia con un instrumento que posea esta característica, ya que no todos los tester la traen.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Se puede medir también la resistencia del condensador, pero lo mejor es contar con la herramienta adecuada.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También se debe tener en cuenta que si se trata de un condensador electrolítico, se debe medir de acuerdo a la polaridad indicada.</a:t>
            </a:r>
            <a:endParaRPr sz="1600" b="0" i="0" u="none" strike="noStrike" cap="none">
              <a:latin typeface="Arial"/>
              <a:ea typeface="Arial"/>
              <a:cs typeface="Arial"/>
              <a:sym typeface="Arial"/>
            </a:endParaRPr>
          </a:p>
        </p:txBody>
      </p:sp>
      <p:pic>
        <p:nvPicPr>
          <p:cNvPr id="562" name="Google Shape;562;p21" descr="Polaridad de los condensadores SMD. | Alberto Martin"/>
          <p:cNvPicPr preferRelativeResize="0"/>
          <p:nvPr/>
        </p:nvPicPr>
        <p:blipFill rotWithShape="1">
          <a:blip r:embed="rId3">
            <a:alphaModFix/>
          </a:blip>
          <a:srcRect/>
          <a:stretch/>
        </p:blipFill>
        <p:spPr>
          <a:xfrm>
            <a:off x="4711680" y="4659840"/>
            <a:ext cx="4724640" cy="252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CAPACITORES</a:t>
            </a:r>
            <a:endParaRPr sz="2800" b="0" i="0" u="none" strike="noStrike" cap="none">
              <a:latin typeface="Arial"/>
              <a:ea typeface="Arial"/>
              <a:cs typeface="Arial"/>
              <a:sym typeface="Arial"/>
            </a:endParaRPr>
          </a:p>
        </p:txBody>
      </p:sp>
      <p:sp>
        <p:nvSpPr>
          <p:cNvPr id="568" name="Google Shape;568;p22"/>
          <p:cNvSpPr/>
          <p:nvPr/>
        </p:nvSpPr>
        <p:spPr>
          <a:xfrm>
            <a:off x="655560" y="2440800"/>
            <a:ext cx="6037200" cy="21157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9" name="Google Shape;569;p22"/>
          <p:cNvPicPr preferRelativeResize="0"/>
          <p:nvPr/>
        </p:nvPicPr>
        <p:blipFill rotWithShape="1">
          <a:blip r:embed="rId3">
            <a:alphaModFix/>
          </a:blip>
          <a:srcRect/>
          <a:stretch/>
        </p:blipFill>
        <p:spPr>
          <a:xfrm>
            <a:off x="6261480" y="2174760"/>
            <a:ext cx="482760" cy="460440"/>
          </a:xfrm>
          <a:prstGeom prst="rect">
            <a:avLst/>
          </a:prstGeom>
          <a:noFill/>
          <a:ln>
            <a:noFill/>
          </a:ln>
        </p:spPr>
      </p:pic>
      <p:sp>
        <p:nvSpPr>
          <p:cNvPr id="570" name="Google Shape;570;p22"/>
          <p:cNvSpPr/>
          <p:nvPr/>
        </p:nvSpPr>
        <p:spPr>
          <a:xfrm>
            <a:off x="860400" y="2764800"/>
            <a:ext cx="5407920" cy="13071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Por último, es importante mencionar que antes de medir un condensador, se debe tener especial cuidado que este se encuentre descargado, ya que el condensador puede acumular energía en campos eléctricos y esta energía acumulada, podría descargarse al medirla y provocarnos un accidente.</a:t>
            </a:r>
            <a:endParaRPr sz="1600" b="0" i="0" u="none" strike="noStrike" cap="none">
              <a:latin typeface="Arial"/>
              <a:ea typeface="Arial"/>
              <a:cs typeface="Arial"/>
              <a:sym typeface="Arial"/>
            </a:endParaRPr>
          </a:p>
        </p:txBody>
      </p:sp>
      <p:sp>
        <p:nvSpPr>
          <p:cNvPr id="571" name="Google Shape;571;p22"/>
          <p:cNvSpPr/>
          <p:nvPr/>
        </p:nvSpPr>
        <p:spPr>
          <a:xfrm>
            <a:off x="5691960" y="3406320"/>
            <a:ext cx="3435840" cy="3435840"/>
          </a:xfrm>
          <a:prstGeom prst="ellipse">
            <a:avLst/>
          </a:prstGeom>
          <a:solidFill>
            <a:srgbClr val="FFFFFF"/>
          </a:solidFill>
          <a:ln>
            <a:noFill/>
          </a:ln>
          <a:effectLst>
            <a:outerShdw blurRad="40000" dist="2304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2" name="Google Shape;572;p22" descr="pp5-soquete.png"/>
          <p:cNvPicPr preferRelativeResize="0"/>
          <p:nvPr/>
        </p:nvPicPr>
        <p:blipFill rotWithShape="1">
          <a:blip r:embed="rId4">
            <a:alphaModFix/>
          </a:blip>
          <a:srcRect/>
          <a:stretch/>
        </p:blipFill>
        <p:spPr>
          <a:xfrm>
            <a:off x="5963040" y="3677040"/>
            <a:ext cx="2894040" cy="28940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CAPACITORES</a:t>
            </a:r>
            <a:endParaRPr sz="2800" b="0" i="0" u="none" strike="noStrike" cap="none">
              <a:latin typeface="Arial"/>
              <a:ea typeface="Arial"/>
              <a:cs typeface="Arial"/>
              <a:sym typeface="Arial"/>
            </a:endParaRPr>
          </a:p>
        </p:txBody>
      </p:sp>
      <p:sp>
        <p:nvSpPr>
          <p:cNvPr id="578" name="Google Shape;578;p23"/>
          <p:cNvSpPr/>
          <p:nvPr/>
        </p:nvSpPr>
        <p:spPr>
          <a:xfrm>
            <a:off x="1512720" y="2440800"/>
            <a:ext cx="7095240" cy="192240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9" name="Google Shape;579;p23"/>
          <p:cNvPicPr preferRelativeResize="0"/>
          <p:nvPr/>
        </p:nvPicPr>
        <p:blipFill rotWithShape="1">
          <a:blip r:embed="rId3">
            <a:alphaModFix/>
          </a:blip>
          <a:srcRect/>
          <a:stretch/>
        </p:blipFill>
        <p:spPr>
          <a:xfrm>
            <a:off x="8187120" y="2174760"/>
            <a:ext cx="482760" cy="460440"/>
          </a:xfrm>
          <a:prstGeom prst="rect">
            <a:avLst/>
          </a:prstGeom>
          <a:noFill/>
          <a:ln>
            <a:noFill/>
          </a:ln>
        </p:spPr>
      </p:pic>
      <p:sp>
        <p:nvSpPr>
          <p:cNvPr id="580" name="Google Shape;580;p23"/>
          <p:cNvSpPr/>
          <p:nvPr/>
        </p:nvSpPr>
        <p:spPr>
          <a:xfrm>
            <a:off x="1905120" y="2764800"/>
            <a:ext cx="6267960" cy="952653"/>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dirty="0">
                <a:solidFill>
                  <a:srgbClr val="000000"/>
                </a:solidFill>
                <a:latin typeface="Calibri"/>
                <a:ea typeface="Calibri"/>
                <a:cs typeface="Calibri"/>
                <a:sym typeface="Calibri"/>
              </a:rPr>
              <a:t>A veces los condensadores cuando se exponen a una sobrecarga y al aumento de temperatura suelen hincharse. El condensador hinchado puede seguir funcionando, pero es importante reemplazarlo y revisar los voltajes de alimentación del mismo,  ya que esto podría derivar en una posible falla.</a:t>
            </a:r>
            <a:endParaRPr sz="1400" b="0" i="0" u="none" strike="noStrike" cap="none" dirty="0">
              <a:latin typeface="Arial"/>
              <a:ea typeface="Arial"/>
              <a:cs typeface="Arial"/>
              <a:sym typeface="Arial"/>
            </a:endParaRPr>
          </a:p>
        </p:txBody>
      </p:sp>
      <p:pic>
        <p:nvPicPr>
          <p:cNvPr id="581" name="Google Shape;581;p23" descr="ppt5diodo1.png"/>
          <p:cNvPicPr preferRelativeResize="0"/>
          <p:nvPr/>
        </p:nvPicPr>
        <p:blipFill rotWithShape="1">
          <a:blip r:embed="rId4">
            <a:alphaModFix/>
          </a:blip>
          <a:srcRect/>
          <a:stretch/>
        </p:blipFill>
        <p:spPr>
          <a:xfrm>
            <a:off x="2183400" y="3918240"/>
            <a:ext cx="2675880" cy="2675880"/>
          </a:xfrm>
          <a:prstGeom prst="rect">
            <a:avLst/>
          </a:prstGeom>
          <a:noFill/>
          <a:ln>
            <a:noFill/>
          </a:ln>
        </p:spPr>
      </p:pic>
      <p:pic>
        <p:nvPicPr>
          <p:cNvPr id="582" name="Google Shape;582;p23" descr="pptdiodo2.png"/>
          <p:cNvPicPr preferRelativeResize="0"/>
          <p:nvPr/>
        </p:nvPicPr>
        <p:blipFill rotWithShape="1">
          <a:blip r:embed="rId5">
            <a:alphaModFix/>
          </a:blip>
          <a:srcRect/>
          <a:stretch/>
        </p:blipFill>
        <p:spPr>
          <a:xfrm>
            <a:off x="5203440" y="3918240"/>
            <a:ext cx="2675880" cy="26758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TRANSISTORES</a:t>
            </a:r>
            <a:endParaRPr sz="2800" b="0" i="0" u="none" strike="noStrike" cap="none">
              <a:latin typeface="Arial"/>
              <a:ea typeface="Arial"/>
              <a:cs typeface="Arial"/>
              <a:sym typeface="Arial"/>
            </a:endParaRPr>
          </a:p>
        </p:txBody>
      </p:sp>
      <p:grpSp>
        <p:nvGrpSpPr>
          <p:cNvPr id="588" name="Google Shape;588;p24"/>
          <p:cNvGrpSpPr/>
          <p:nvPr/>
        </p:nvGrpSpPr>
        <p:grpSpPr>
          <a:xfrm>
            <a:off x="1428840" y="2174760"/>
            <a:ext cx="6862320" cy="1395720"/>
            <a:chOff x="1428840" y="2174760"/>
            <a:chExt cx="6862320" cy="1395720"/>
          </a:xfrm>
        </p:grpSpPr>
        <p:sp>
          <p:nvSpPr>
            <p:cNvPr id="589" name="Google Shape;589;p24"/>
            <p:cNvSpPr/>
            <p:nvPr/>
          </p:nvSpPr>
          <p:spPr>
            <a:xfrm>
              <a:off x="1428840" y="2440800"/>
              <a:ext cx="6647760" cy="11296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24"/>
            <p:cNvPicPr preferRelativeResize="0"/>
            <p:nvPr/>
          </p:nvPicPr>
          <p:blipFill rotWithShape="1">
            <a:blip r:embed="rId3">
              <a:alphaModFix/>
            </a:blip>
            <a:srcRect/>
            <a:stretch/>
          </p:blipFill>
          <p:spPr>
            <a:xfrm>
              <a:off x="7808400" y="2174760"/>
              <a:ext cx="482760" cy="460440"/>
            </a:xfrm>
            <a:prstGeom prst="rect">
              <a:avLst/>
            </a:prstGeom>
            <a:noFill/>
            <a:ln>
              <a:noFill/>
            </a:ln>
          </p:spPr>
        </p:pic>
        <p:sp>
          <p:nvSpPr>
            <p:cNvPr id="591" name="Google Shape;591;p24"/>
            <p:cNvSpPr/>
            <p:nvPr/>
          </p:nvSpPr>
          <p:spPr>
            <a:xfrm>
              <a:off x="1526040" y="2764800"/>
              <a:ext cx="626796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Para medir un transistor debemos considerar que existen distintos tipos. En el caso del BJT por ejemplo NPN deberemos realizar 2 mediciones:</a:t>
              </a:r>
              <a:endParaRPr sz="1400" b="0" i="0" u="none" strike="noStrike" cap="none">
                <a:latin typeface="Arial"/>
                <a:ea typeface="Arial"/>
                <a:cs typeface="Arial"/>
                <a:sym typeface="Arial"/>
              </a:endParaRPr>
            </a:p>
          </p:txBody>
        </p:sp>
      </p:grpSp>
      <p:pic>
        <p:nvPicPr>
          <p:cNvPr id="592" name="Google Shape;592;p24"/>
          <p:cNvPicPr preferRelativeResize="0"/>
          <p:nvPr/>
        </p:nvPicPr>
        <p:blipFill rotWithShape="1">
          <a:blip r:embed="rId4">
            <a:alphaModFix/>
          </a:blip>
          <a:srcRect/>
          <a:stretch/>
        </p:blipFill>
        <p:spPr>
          <a:xfrm>
            <a:off x="4570200" y="4140000"/>
            <a:ext cx="3719160" cy="2254680"/>
          </a:xfrm>
          <a:prstGeom prst="rect">
            <a:avLst/>
          </a:prstGeom>
          <a:noFill/>
          <a:ln>
            <a:noFill/>
          </a:ln>
        </p:spPr>
      </p:pic>
      <p:pic>
        <p:nvPicPr>
          <p:cNvPr id="593" name="Google Shape;593;p24"/>
          <p:cNvPicPr preferRelativeResize="0"/>
          <p:nvPr/>
        </p:nvPicPr>
        <p:blipFill rotWithShape="1">
          <a:blip r:embed="rId5">
            <a:alphaModFix/>
          </a:blip>
          <a:srcRect/>
          <a:stretch/>
        </p:blipFill>
        <p:spPr>
          <a:xfrm>
            <a:off x="1807200" y="4139640"/>
            <a:ext cx="2087280" cy="2255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2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TRANSISTORES</a:t>
            </a:r>
            <a:endParaRPr sz="2800" b="0" i="0" u="none" strike="noStrike" cap="none">
              <a:latin typeface="Arial"/>
              <a:ea typeface="Arial"/>
              <a:cs typeface="Arial"/>
              <a:sym typeface="Arial"/>
            </a:endParaRPr>
          </a:p>
        </p:txBody>
      </p:sp>
      <p:grpSp>
        <p:nvGrpSpPr>
          <p:cNvPr id="599" name="Google Shape;599;p25"/>
          <p:cNvGrpSpPr/>
          <p:nvPr/>
        </p:nvGrpSpPr>
        <p:grpSpPr>
          <a:xfrm>
            <a:off x="1749960" y="2174760"/>
            <a:ext cx="6219720" cy="1350720"/>
            <a:chOff x="1749960" y="2174760"/>
            <a:chExt cx="6219720" cy="1350720"/>
          </a:xfrm>
        </p:grpSpPr>
        <p:sp>
          <p:nvSpPr>
            <p:cNvPr id="600" name="Google Shape;600;p25"/>
            <p:cNvSpPr/>
            <p:nvPr/>
          </p:nvSpPr>
          <p:spPr>
            <a:xfrm>
              <a:off x="1749960" y="2440800"/>
              <a:ext cx="6157800" cy="108468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1" name="Google Shape;601;p25"/>
            <p:cNvPicPr preferRelativeResize="0"/>
            <p:nvPr/>
          </p:nvPicPr>
          <p:blipFill rotWithShape="1">
            <a:blip r:embed="rId3">
              <a:alphaModFix/>
            </a:blip>
            <a:srcRect/>
            <a:stretch/>
          </p:blipFill>
          <p:spPr>
            <a:xfrm>
              <a:off x="7486920" y="2174760"/>
              <a:ext cx="482760" cy="460440"/>
            </a:xfrm>
            <a:prstGeom prst="rect">
              <a:avLst/>
            </a:prstGeom>
            <a:noFill/>
            <a:ln>
              <a:noFill/>
            </a:ln>
          </p:spPr>
        </p:pic>
        <p:sp>
          <p:nvSpPr>
            <p:cNvPr id="602" name="Google Shape;602;p25"/>
            <p:cNvSpPr/>
            <p:nvPr/>
          </p:nvSpPr>
          <p:spPr>
            <a:xfrm>
              <a:off x="2004120" y="2675160"/>
              <a:ext cx="546912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Los valores que nos darán serán parecidos, pero el que de el menor valor será el colector.</a:t>
              </a:r>
              <a:endParaRPr sz="1400" b="0" i="0" u="none" strike="noStrike" cap="none">
                <a:latin typeface="Arial"/>
                <a:ea typeface="Arial"/>
                <a:cs typeface="Arial"/>
                <a:sym typeface="Arial"/>
              </a:endParaRPr>
            </a:p>
          </p:txBody>
        </p:sp>
      </p:grpSp>
      <p:pic>
        <p:nvPicPr>
          <p:cNvPr id="603" name="Google Shape;603;p25" descr="Tip31c Tip31 Transistor Bipolar Npn 100v, 3a, Somos Tienda8 ..."/>
          <p:cNvPicPr preferRelativeResize="0"/>
          <p:nvPr/>
        </p:nvPicPr>
        <p:blipFill rotWithShape="1">
          <a:blip r:embed="rId4">
            <a:alphaModFix/>
          </a:blip>
          <a:srcRect/>
          <a:stretch/>
        </p:blipFill>
        <p:spPr>
          <a:xfrm>
            <a:off x="5200920" y="4148640"/>
            <a:ext cx="3532680" cy="2226240"/>
          </a:xfrm>
          <a:prstGeom prst="rect">
            <a:avLst/>
          </a:prstGeom>
          <a:noFill/>
          <a:ln>
            <a:noFill/>
          </a:ln>
        </p:spPr>
      </p:pic>
      <p:pic>
        <p:nvPicPr>
          <p:cNvPr id="604" name="Google Shape;604;p25"/>
          <p:cNvPicPr preferRelativeResize="0"/>
          <p:nvPr/>
        </p:nvPicPr>
        <p:blipFill rotWithShape="1">
          <a:blip r:embed="rId5">
            <a:alphaModFix/>
          </a:blip>
          <a:srcRect/>
          <a:stretch/>
        </p:blipFill>
        <p:spPr>
          <a:xfrm>
            <a:off x="1974600" y="3987360"/>
            <a:ext cx="2323440" cy="25106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TRANSISTORES</a:t>
            </a:r>
            <a:endParaRPr sz="2800" b="0" i="0" u="none" strike="noStrike" cap="none">
              <a:latin typeface="Arial"/>
              <a:ea typeface="Arial"/>
              <a:cs typeface="Arial"/>
              <a:sym typeface="Arial"/>
            </a:endParaRPr>
          </a:p>
        </p:txBody>
      </p:sp>
      <p:grpSp>
        <p:nvGrpSpPr>
          <p:cNvPr id="610" name="Google Shape;610;p26"/>
          <p:cNvGrpSpPr/>
          <p:nvPr/>
        </p:nvGrpSpPr>
        <p:grpSpPr>
          <a:xfrm>
            <a:off x="1587600" y="2099880"/>
            <a:ext cx="6544440" cy="1425600"/>
            <a:chOff x="1587600" y="2099880"/>
            <a:chExt cx="6544440" cy="1425600"/>
          </a:xfrm>
        </p:grpSpPr>
        <p:sp>
          <p:nvSpPr>
            <p:cNvPr id="611" name="Google Shape;611;p26"/>
            <p:cNvSpPr/>
            <p:nvPr/>
          </p:nvSpPr>
          <p:spPr>
            <a:xfrm>
              <a:off x="1587600" y="2365920"/>
              <a:ext cx="6426720" cy="11595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26"/>
            <p:cNvPicPr preferRelativeResize="0"/>
            <p:nvPr/>
          </p:nvPicPr>
          <p:blipFill rotWithShape="1">
            <a:blip r:embed="rId3">
              <a:alphaModFix/>
            </a:blip>
            <a:srcRect/>
            <a:stretch/>
          </p:blipFill>
          <p:spPr>
            <a:xfrm>
              <a:off x="7593480" y="2099880"/>
              <a:ext cx="482760" cy="460440"/>
            </a:xfrm>
            <a:prstGeom prst="rect">
              <a:avLst/>
            </a:prstGeom>
            <a:noFill/>
            <a:ln>
              <a:noFill/>
            </a:ln>
          </p:spPr>
        </p:pic>
        <p:sp>
          <p:nvSpPr>
            <p:cNvPr id="613" name="Google Shape;613;p26"/>
            <p:cNvSpPr/>
            <p:nvPr/>
          </p:nvSpPr>
          <p:spPr>
            <a:xfrm>
              <a:off x="1864080" y="2690280"/>
              <a:ext cx="626796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En el caso de que deseemos medir un transistor PNP se debe colocar la pinza negativa en la base y la positiva en el  colector y posteriormente en el emisor.</a:t>
              </a:r>
              <a:endParaRPr sz="1400" b="0" i="0" u="none" strike="noStrike" cap="none">
                <a:latin typeface="Arial"/>
                <a:ea typeface="Arial"/>
                <a:cs typeface="Arial"/>
                <a:sym typeface="Arial"/>
              </a:endParaRPr>
            </a:p>
          </p:txBody>
        </p:sp>
      </p:grpSp>
      <p:pic>
        <p:nvPicPr>
          <p:cNvPr id="614" name="Google Shape;614;p26" descr="Simple Transistor Tester Circuit for Bipolar Transistors"/>
          <p:cNvPicPr preferRelativeResize="0"/>
          <p:nvPr/>
        </p:nvPicPr>
        <p:blipFill rotWithShape="1">
          <a:blip r:embed="rId4">
            <a:alphaModFix/>
          </a:blip>
          <a:srcRect/>
          <a:stretch/>
        </p:blipFill>
        <p:spPr>
          <a:xfrm>
            <a:off x="2025720" y="4248360"/>
            <a:ext cx="2384640" cy="2267280"/>
          </a:xfrm>
          <a:prstGeom prst="rect">
            <a:avLst/>
          </a:prstGeom>
          <a:noFill/>
          <a:ln>
            <a:noFill/>
          </a:ln>
        </p:spPr>
      </p:pic>
      <p:pic>
        <p:nvPicPr>
          <p:cNvPr id="615" name="Google Shape;615;p26" descr="Tip31c Tip31 Transistor Bipolar Npn 100v, 3a, Somos Tienda8 ..."/>
          <p:cNvPicPr preferRelativeResize="0"/>
          <p:nvPr/>
        </p:nvPicPr>
        <p:blipFill rotWithShape="1">
          <a:blip r:embed="rId5">
            <a:alphaModFix/>
          </a:blip>
          <a:srcRect/>
          <a:stretch/>
        </p:blipFill>
        <p:spPr>
          <a:xfrm>
            <a:off x="5230440" y="4314240"/>
            <a:ext cx="3063600" cy="19306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TRANSISTORES</a:t>
            </a:r>
            <a:endParaRPr sz="2800" b="0" i="0" u="none" strike="noStrike" cap="none">
              <a:latin typeface="Arial"/>
              <a:ea typeface="Arial"/>
              <a:cs typeface="Arial"/>
              <a:sym typeface="Arial"/>
            </a:endParaRPr>
          </a:p>
        </p:txBody>
      </p:sp>
      <p:grpSp>
        <p:nvGrpSpPr>
          <p:cNvPr id="621" name="Google Shape;621;p27"/>
          <p:cNvGrpSpPr/>
          <p:nvPr/>
        </p:nvGrpSpPr>
        <p:grpSpPr>
          <a:xfrm>
            <a:off x="1869120" y="2174760"/>
            <a:ext cx="6190200" cy="1380600"/>
            <a:chOff x="1869120" y="2174760"/>
            <a:chExt cx="6190200" cy="1380600"/>
          </a:xfrm>
        </p:grpSpPr>
        <p:sp>
          <p:nvSpPr>
            <p:cNvPr id="622" name="Google Shape;622;p27"/>
            <p:cNvSpPr/>
            <p:nvPr/>
          </p:nvSpPr>
          <p:spPr>
            <a:xfrm>
              <a:off x="1869120" y="2440800"/>
              <a:ext cx="6127920" cy="11145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3" name="Google Shape;623;p27"/>
            <p:cNvPicPr preferRelativeResize="0"/>
            <p:nvPr/>
          </p:nvPicPr>
          <p:blipFill rotWithShape="1">
            <a:blip r:embed="rId3">
              <a:alphaModFix/>
            </a:blip>
            <a:srcRect/>
            <a:stretch/>
          </p:blipFill>
          <p:spPr>
            <a:xfrm>
              <a:off x="7576560" y="2174760"/>
              <a:ext cx="482760" cy="460440"/>
            </a:xfrm>
            <a:prstGeom prst="rect">
              <a:avLst/>
            </a:prstGeom>
            <a:noFill/>
            <a:ln>
              <a:noFill/>
            </a:ln>
          </p:spPr>
        </p:pic>
        <p:sp>
          <p:nvSpPr>
            <p:cNvPr id="624" name="Google Shape;624;p27"/>
            <p:cNvSpPr/>
            <p:nvPr/>
          </p:nvSpPr>
          <p:spPr>
            <a:xfrm>
              <a:off x="2093400" y="2734920"/>
              <a:ext cx="546912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medimos entre el colector y el emisor para cualquier caso, ya sea PNP o NPN el valor debería ser nulo.</a:t>
              </a:r>
              <a:endParaRPr sz="1400" b="0" i="0" u="none" strike="noStrike" cap="none">
                <a:latin typeface="Arial"/>
                <a:ea typeface="Arial"/>
                <a:cs typeface="Arial"/>
                <a:sym typeface="Arial"/>
              </a:endParaRPr>
            </a:p>
          </p:txBody>
        </p:sp>
      </p:grpSp>
      <p:pic>
        <p:nvPicPr>
          <p:cNvPr id="625" name="Google Shape;625;p27"/>
          <p:cNvPicPr preferRelativeResize="0"/>
          <p:nvPr/>
        </p:nvPicPr>
        <p:blipFill rotWithShape="1">
          <a:blip r:embed="rId4">
            <a:alphaModFix/>
          </a:blip>
          <a:srcRect/>
          <a:stretch/>
        </p:blipFill>
        <p:spPr>
          <a:xfrm>
            <a:off x="3068640" y="3570840"/>
            <a:ext cx="3791160" cy="34210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TRIAC</a:t>
            </a:r>
            <a:endParaRPr sz="2800" b="0" i="0" u="none" strike="noStrike" cap="none">
              <a:latin typeface="Arial"/>
              <a:ea typeface="Arial"/>
              <a:cs typeface="Arial"/>
              <a:sym typeface="Arial"/>
            </a:endParaRPr>
          </a:p>
        </p:txBody>
      </p:sp>
      <p:sp>
        <p:nvSpPr>
          <p:cNvPr id="631" name="Google Shape;631;p28"/>
          <p:cNvSpPr/>
          <p:nvPr/>
        </p:nvSpPr>
        <p:spPr>
          <a:xfrm>
            <a:off x="448200" y="2530440"/>
            <a:ext cx="4768200" cy="17571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2" name="Google Shape;632;p28"/>
          <p:cNvPicPr preferRelativeResize="0"/>
          <p:nvPr/>
        </p:nvPicPr>
        <p:blipFill rotWithShape="1">
          <a:blip r:embed="rId3">
            <a:alphaModFix/>
          </a:blip>
          <a:srcRect/>
          <a:stretch/>
        </p:blipFill>
        <p:spPr>
          <a:xfrm>
            <a:off x="4795920" y="2264400"/>
            <a:ext cx="482760" cy="460440"/>
          </a:xfrm>
          <a:prstGeom prst="rect">
            <a:avLst/>
          </a:prstGeom>
          <a:noFill/>
          <a:ln>
            <a:noFill/>
          </a:ln>
        </p:spPr>
      </p:pic>
      <p:sp>
        <p:nvSpPr>
          <p:cNvPr id="633" name="Google Shape;633;p28"/>
          <p:cNvSpPr/>
          <p:nvPr/>
        </p:nvSpPr>
        <p:spPr>
          <a:xfrm>
            <a:off x="733680" y="2794680"/>
            <a:ext cx="421236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Se debe considerar que en un Triac entre A1 y A2 no debe haber continuidad, ni en un sentido ni en el otro. Entre el A1 y el gate debe marcar un valor, sin embargo, entre A2 y el gate no debe haber continuidad.</a:t>
            </a:r>
            <a:endParaRPr sz="1400" b="0" i="0" u="none" strike="noStrike" cap="none">
              <a:latin typeface="Arial"/>
              <a:ea typeface="Arial"/>
              <a:cs typeface="Arial"/>
              <a:sym typeface="Arial"/>
            </a:endParaRPr>
          </a:p>
        </p:txBody>
      </p:sp>
      <p:pic>
        <p:nvPicPr>
          <p:cNvPr id="634" name="Google Shape;634;p28"/>
          <p:cNvPicPr preferRelativeResize="0"/>
          <p:nvPr/>
        </p:nvPicPr>
        <p:blipFill rotWithShape="1">
          <a:blip r:embed="rId4">
            <a:alphaModFix/>
          </a:blip>
          <a:srcRect/>
          <a:stretch/>
        </p:blipFill>
        <p:spPr>
          <a:xfrm>
            <a:off x="5807880" y="2352960"/>
            <a:ext cx="3042360" cy="284796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2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TRIAC</a:t>
            </a:r>
            <a:endParaRPr sz="2800" b="0" i="0" u="none" strike="noStrike" cap="none">
              <a:latin typeface="Arial"/>
              <a:ea typeface="Arial"/>
              <a:cs typeface="Arial"/>
              <a:sym typeface="Arial"/>
            </a:endParaRPr>
          </a:p>
        </p:txBody>
      </p:sp>
      <p:grpSp>
        <p:nvGrpSpPr>
          <p:cNvPr id="640" name="Google Shape;640;p29"/>
          <p:cNvGrpSpPr/>
          <p:nvPr/>
        </p:nvGrpSpPr>
        <p:grpSpPr>
          <a:xfrm>
            <a:off x="1899360" y="2174760"/>
            <a:ext cx="5920920" cy="1500120"/>
            <a:chOff x="1899360" y="2174760"/>
            <a:chExt cx="5920920" cy="1500120"/>
          </a:xfrm>
        </p:grpSpPr>
        <p:sp>
          <p:nvSpPr>
            <p:cNvPr id="641" name="Google Shape;641;p29"/>
            <p:cNvSpPr/>
            <p:nvPr/>
          </p:nvSpPr>
          <p:spPr>
            <a:xfrm>
              <a:off x="1899360" y="2440800"/>
              <a:ext cx="5859000" cy="1234080"/>
            </a:xfrm>
            <a:prstGeom prst="roundRect">
              <a:avLst>
                <a:gd name="adj" fmla="val 19117"/>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2" name="Google Shape;642;p29"/>
            <p:cNvPicPr preferRelativeResize="0"/>
            <p:nvPr/>
          </p:nvPicPr>
          <p:blipFill rotWithShape="1">
            <a:blip r:embed="rId3">
              <a:alphaModFix/>
            </a:blip>
            <a:srcRect/>
            <a:stretch/>
          </p:blipFill>
          <p:spPr>
            <a:xfrm>
              <a:off x="7337520" y="2174760"/>
              <a:ext cx="482760" cy="460440"/>
            </a:xfrm>
            <a:prstGeom prst="rect">
              <a:avLst/>
            </a:prstGeom>
            <a:noFill/>
            <a:ln>
              <a:noFill/>
            </a:ln>
          </p:spPr>
        </p:pic>
        <p:sp>
          <p:nvSpPr>
            <p:cNvPr id="643" name="Google Shape;643;p29"/>
            <p:cNvSpPr/>
            <p:nvPr/>
          </p:nvSpPr>
          <p:spPr>
            <a:xfrm>
              <a:off x="2228040" y="2764800"/>
              <a:ext cx="527328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Recordemos que al estar midiendo un Triac es como si estuviéramos midiendo 2 diodos, con compuertas (gate) en la siguiente disposición.</a:t>
              </a:r>
              <a:endParaRPr sz="1400" b="0" i="0" u="none" strike="noStrike" cap="none">
                <a:latin typeface="Arial"/>
                <a:ea typeface="Arial"/>
                <a:cs typeface="Arial"/>
                <a:sym typeface="Arial"/>
              </a:endParaRPr>
            </a:p>
          </p:txBody>
        </p:sp>
      </p:grpSp>
      <p:pic>
        <p:nvPicPr>
          <p:cNvPr id="644" name="Google Shape;644;p29" descr="http://1.bp.blogspot.com/-51S6J81hYNw/T28X3D6bVfI/AAAAAAAAACs/pPkHZn4u5L0/s1600/Dibujo1.bmp"/>
          <p:cNvPicPr preferRelativeResize="0"/>
          <p:nvPr/>
        </p:nvPicPr>
        <p:blipFill rotWithShape="1">
          <a:blip r:embed="rId4">
            <a:alphaModFix/>
          </a:blip>
          <a:srcRect/>
          <a:stretch/>
        </p:blipFill>
        <p:spPr>
          <a:xfrm>
            <a:off x="2952000" y="3804840"/>
            <a:ext cx="3815640" cy="27190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p:nvPr/>
        </p:nvSpPr>
        <p:spPr>
          <a:xfrm>
            <a:off x="4046400" y="1521000"/>
            <a:ext cx="4206240" cy="509940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3" name="Google Shape;373;p3"/>
          <p:cNvPicPr preferRelativeResize="0"/>
          <p:nvPr/>
        </p:nvPicPr>
        <p:blipFill rotWithShape="1">
          <a:blip r:embed="rId3">
            <a:alphaModFix/>
          </a:blip>
          <a:srcRect/>
          <a:stretch/>
        </p:blipFill>
        <p:spPr>
          <a:xfrm>
            <a:off x="5769000" y="1110600"/>
            <a:ext cx="852840" cy="813240"/>
          </a:xfrm>
          <a:prstGeom prst="rect">
            <a:avLst/>
          </a:prstGeom>
          <a:noFill/>
          <a:ln>
            <a:noFill/>
          </a:ln>
        </p:spPr>
      </p:pic>
      <p:grpSp>
        <p:nvGrpSpPr>
          <p:cNvPr id="374" name="Google Shape;374;p3"/>
          <p:cNvGrpSpPr/>
          <p:nvPr/>
        </p:nvGrpSpPr>
        <p:grpSpPr>
          <a:xfrm>
            <a:off x="1423800" y="1110600"/>
            <a:ext cx="2461320" cy="4227120"/>
            <a:chOff x="1423800" y="1110600"/>
            <a:chExt cx="2461320" cy="4227120"/>
          </a:xfrm>
        </p:grpSpPr>
        <p:sp>
          <p:nvSpPr>
            <p:cNvPr id="375" name="Google Shape;375;p3"/>
            <p:cNvSpPr/>
            <p:nvPr/>
          </p:nvSpPr>
          <p:spPr>
            <a:xfrm>
              <a:off x="1459440" y="1521000"/>
              <a:ext cx="2425680" cy="3816720"/>
            </a:xfrm>
            <a:prstGeom prst="roundRect">
              <a:avLst>
                <a:gd name="adj" fmla="val 545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376" name="Google Shape;376;p3"/>
            <p:cNvPicPr preferRelativeResize="0"/>
            <p:nvPr/>
          </p:nvPicPr>
          <p:blipFill rotWithShape="1">
            <a:blip r:embed="rId4">
              <a:alphaModFix/>
            </a:blip>
            <a:srcRect/>
            <a:stretch/>
          </p:blipFill>
          <p:spPr>
            <a:xfrm>
              <a:off x="2297880" y="1110600"/>
              <a:ext cx="852840" cy="813240"/>
            </a:xfrm>
            <a:prstGeom prst="rect">
              <a:avLst/>
            </a:prstGeom>
            <a:noFill/>
            <a:ln>
              <a:noFill/>
            </a:ln>
          </p:spPr>
        </p:pic>
        <p:sp>
          <p:nvSpPr>
            <p:cNvPr id="377" name="Google Shape;377;p3"/>
            <p:cNvSpPr/>
            <p:nvPr/>
          </p:nvSpPr>
          <p:spPr>
            <a:xfrm>
              <a:off x="1423800" y="2099160"/>
              <a:ext cx="2460960" cy="38592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METODOLOGÍA SELECCIONADA</a:t>
              </a:r>
              <a:endParaRPr sz="1800" b="0" i="0" u="none" strike="noStrike" cap="none">
                <a:latin typeface="Arial"/>
                <a:ea typeface="Arial"/>
                <a:cs typeface="Arial"/>
                <a:sym typeface="Arial"/>
              </a:endParaRPr>
            </a:p>
          </p:txBody>
        </p:sp>
        <p:sp>
          <p:nvSpPr>
            <p:cNvPr id="378" name="Google Shape;378;p3"/>
            <p:cNvSpPr/>
            <p:nvPr/>
          </p:nvSpPr>
          <p:spPr>
            <a:xfrm>
              <a:off x="2251440" y="2816280"/>
              <a:ext cx="1416960" cy="71208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Demostración Guiada</a:t>
              </a:r>
              <a:endParaRPr sz="1600" b="0" i="0" u="none" strike="noStrike" cap="none">
                <a:latin typeface="Arial"/>
                <a:ea typeface="Arial"/>
                <a:cs typeface="Arial"/>
                <a:sym typeface="Arial"/>
              </a:endParaRPr>
            </a:p>
          </p:txBody>
        </p:sp>
      </p:grpSp>
      <p:pic>
        <p:nvPicPr>
          <p:cNvPr id="379" name="Google Shape;379;p3"/>
          <p:cNvPicPr preferRelativeResize="0"/>
          <p:nvPr/>
        </p:nvPicPr>
        <p:blipFill rotWithShape="1">
          <a:blip r:embed="rId5">
            <a:alphaModFix/>
          </a:blip>
          <a:srcRect/>
          <a:stretch/>
        </p:blipFill>
        <p:spPr>
          <a:xfrm flipH="1">
            <a:off x="-72360" y="2816280"/>
            <a:ext cx="2866320" cy="3961440"/>
          </a:xfrm>
          <a:prstGeom prst="rect">
            <a:avLst/>
          </a:prstGeom>
          <a:noFill/>
          <a:ln>
            <a:noFill/>
          </a:ln>
        </p:spPr>
      </p:pic>
      <p:pic>
        <p:nvPicPr>
          <p:cNvPr id="380" name="Google Shape;380;p3"/>
          <p:cNvPicPr preferRelativeResize="0"/>
          <p:nvPr/>
        </p:nvPicPr>
        <p:blipFill rotWithShape="1">
          <a:blip r:embed="rId6">
            <a:alphaModFix/>
          </a:blip>
          <a:srcRect/>
          <a:stretch/>
        </p:blipFill>
        <p:spPr>
          <a:xfrm>
            <a:off x="6259680" y="2381400"/>
            <a:ext cx="3058920" cy="2823480"/>
          </a:xfrm>
          <a:prstGeom prst="rect">
            <a:avLst/>
          </a:prstGeom>
          <a:noFill/>
          <a:ln>
            <a:noFill/>
          </a:ln>
        </p:spPr>
      </p:pic>
      <p:sp>
        <p:nvSpPr>
          <p:cNvPr id="381" name="Google Shape;381;p3"/>
          <p:cNvSpPr/>
          <p:nvPr/>
        </p:nvSpPr>
        <p:spPr>
          <a:xfrm>
            <a:off x="4711320" y="2001960"/>
            <a:ext cx="2908800" cy="2818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s-CL" sz="1800" b="1" i="0" u="none" strike="noStrike" cap="none">
                <a:solidFill>
                  <a:srgbClr val="29754D"/>
                </a:solidFill>
                <a:latin typeface="Calibri"/>
                <a:ea typeface="Calibri"/>
                <a:cs typeface="Calibri"/>
                <a:sym typeface="Calibri"/>
              </a:rPr>
              <a:t>APRENDIZAJE ESPERADO</a:t>
            </a:r>
            <a:endParaRPr sz="1800" b="0" i="0" u="none" strike="noStrike" cap="none">
              <a:latin typeface="Arial"/>
              <a:ea typeface="Arial"/>
              <a:cs typeface="Arial"/>
              <a:sym typeface="Arial"/>
            </a:endParaRPr>
          </a:p>
        </p:txBody>
      </p:sp>
      <p:sp>
        <p:nvSpPr>
          <p:cNvPr id="382" name="Google Shape;382;p3"/>
          <p:cNvSpPr/>
          <p:nvPr/>
        </p:nvSpPr>
        <p:spPr>
          <a:xfrm>
            <a:off x="4169160" y="2347560"/>
            <a:ext cx="3978360" cy="3970440"/>
          </a:xfrm>
          <a:prstGeom prst="rect">
            <a:avLst/>
          </a:prstGeom>
          <a:noFill/>
          <a:ln>
            <a:noFill/>
          </a:ln>
        </p:spPr>
        <p:txBody>
          <a:bodyPr spcFirstLastPara="1" wrap="square" lIns="90000" tIns="45000" rIns="90000" bIns="45000" anchor="t" anchorCtr="0">
            <a:spAutoFit/>
          </a:bodyPr>
          <a:lstStyle/>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Elabora planes de mantenimientos preventivos y correctivos para sistemas electrónicos, de acuerdo a normativas y especificaciones técnicas.</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Mantiene preventivamente sistemas con dispositivos y componentes electrónicos,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mantención correctiva a sistemas con dispositivos y componentes electrónicos y electroneumáticos, de acuerdo a especificaciones técnicas y planes de mantenimiento.</a:t>
            </a:r>
            <a:endParaRPr sz="1500" b="0" i="0" u="none" strike="noStrike" cap="none">
              <a:latin typeface="Arial"/>
              <a:ea typeface="Arial"/>
              <a:cs typeface="Arial"/>
              <a:sym typeface="Arial"/>
            </a:endParaRPr>
          </a:p>
          <a:p>
            <a:pPr marL="285840" marR="0" lvl="0" indent="-285479" algn="l" rtl="0">
              <a:lnSpc>
                <a:spcPct val="100000"/>
              </a:lnSpc>
              <a:spcBef>
                <a:spcPts val="0"/>
              </a:spcBef>
              <a:spcAft>
                <a:spcPts val="0"/>
              </a:spcAft>
              <a:buClr>
                <a:srgbClr val="000000"/>
              </a:buClr>
              <a:buSzPts val="1500"/>
              <a:buFont typeface="Arial"/>
              <a:buChar char="•"/>
            </a:pPr>
            <a:r>
              <a:rPr lang="es-CL" sz="1500" b="0" i="0" u="none" strike="noStrike" cap="none">
                <a:solidFill>
                  <a:srgbClr val="000000"/>
                </a:solidFill>
                <a:latin typeface="Calibri"/>
                <a:ea typeface="Calibri"/>
                <a:cs typeface="Calibri"/>
                <a:sym typeface="Calibri"/>
              </a:rPr>
              <a:t>Realiza la mantención de servomecanismos con control electrónico industrial, de acuerdo a especificaciones técnicas y plan de mantenimiento.</a:t>
            </a:r>
            <a:endParaRPr sz="1500" b="0" i="0" u="none" strike="noStrike" cap="none">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3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MOSFET</a:t>
            </a:r>
            <a:endParaRPr sz="2800" b="0" i="0" u="none" strike="noStrike" cap="none">
              <a:latin typeface="Arial"/>
              <a:ea typeface="Arial"/>
              <a:cs typeface="Arial"/>
              <a:sym typeface="Arial"/>
            </a:endParaRPr>
          </a:p>
        </p:txBody>
      </p:sp>
      <p:grpSp>
        <p:nvGrpSpPr>
          <p:cNvPr id="650" name="Google Shape;650;p30"/>
          <p:cNvGrpSpPr/>
          <p:nvPr/>
        </p:nvGrpSpPr>
        <p:grpSpPr>
          <a:xfrm>
            <a:off x="1281240" y="2174760"/>
            <a:ext cx="7157160" cy="1799280"/>
            <a:chOff x="1281240" y="2174760"/>
            <a:chExt cx="7157160" cy="1799280"/>
          </a:xfrm>
        </p:grpSpPr>
        <p:sp>
          <p:nvSpPr>
            <p:cNvPr id="651" name="Google Shape;651;p30"/>
            <p:cNvSpPr/>
            <p:nvPr/>
          </p:nvSpPr>
          <p:spPr>
            <a:xfrm>
              <a:off x="1281240" y="2440800"/>
              <a:ext cx="7095240" cy="15332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2" name="Google Shape;652;p30"/>
            <p:cNvPicPr preferRelativeResize="0"/>
            <p:nvPr/>
          </p:nvPicPr>
          <p:blipFill rotWithShape="1">
            <a:blip r:embed="rId3">
              <a:alphaModFix/>
            </a:blip>
            <a:srcRect/>
            <a:stretch/>
          </p:blipFill>
          <p:spPr>
            <a:xfrm>
              <a:off x="7955640" y="2174760"/>
              <a:ext cx="482760" cy="460440"/>
            </a:xfrm>
            <a:prstGeom prst="rect">
              <a:avLst/>
            </a:prstGeom>
            <a:noFill/>
            <a:ln>
              <a:noFill/>
            </a:ln>
          </p:spPr>
        </p:pic>
        <p:sp>
          <p:nvSpPr>
            <p:cNvPr id="653" name="Google Shape;653;p30"/>
            <p:cNvSpPr/>
            <p:nvPr/>
          </p:nvSpPr>
          <p:spPr>
            <a:xfrm>
              <a:off x="1673640" y="2764800"/>
              <a:ext cx="626796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Recordemos que el MosFET es un dispositivo semiconductor de cuatro terminales: fuente (S), drenador (D), puerta (G) y sustrato (B). Sin embargo, el sustrato generalmente está conectado internamente al terminal de fuente y por este motivo se pueden encontrar dispositivos MOSFET de tres terminales.</a:t>
              </a:r>
              <a:endParaRPr sz="1400" b="0" i="0" u="none" strike="noStrike" cap="none">
                <a:latin typeface="Arial"/>
                <a:ea typeface="Arial"/>
                <a:cs typeface="Arial"/>
                <a:sym typeface="Arial"/>
              </a:endParaRPr>
            </a:p>
          </p:txBody>
        </p:sp>
      </p:grpSp>
      <p:pic>
        <p:nvPicPr>
          <p:cNvPr id="654" name="Google Shape;654;p30" descr="ppt5-laleli.png"/>
          <p:cNvPicPr preferRelativeResize="0"/>
          <p:nvPr/>
        </p:nvPicPr>
        <p:blipFill rotWithShape="1">
          <a:blip r:embed="rId4">
            <a:alphaModFix/>
          </a:blip>
          <a:srcRect/>
          <a:stretch/>
        </p:blipFill>
        <p:spPr>
          <a:xfrm>
            <a:off x="3278880" y="4224600"/>
            <a:ext cx="3161880" cy="2095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1"/>
          <p:cNvSpPr/>
          <p:nvPr/>
        </p:nvSpPr>
        <p:spPr>
          <a:xfrm>
            <a:off x="1452960" y="2365920"/>
            <a:ext cx="7095240" cy="20455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1"/>
          <p:cNvSpPr/>
          <p:nvPr/>
        </p:nvSpPr>
        <p:spPr>
          <a:xfrm>
            <a:off x="2913120" y="4218840"/>
            <a:ext cx="4174200" cy="2045520"/>
          </a:xfrm>
          <a:prstGeom prst="roundRect">
            <a:avLst>
              <a:gd name="adj" fmla="val 840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MOSFET</a:t>
            </a:r>
            <a:endParaRPr sz="2800" b="0" i="0" u="none" strike="noStrike" cap="none">
              <a:latin typeface="Arial"/>
              <a:ea typeface="Arial"/>
              <a:cs typeface="Arial"/>
              <a:sym typeface="Arial"/>
            </a:endParaRPr>
          </a:p>
        </p:txBody>
      </p:sp>
      <p:pic>
        <p:nvPicPr>
          <p:cNvPr id="662" name="Google Shape;662;p31"/>
          <p:cNvPicPr preferRelativeResize="0"/>
          <p:nvPr/>
        </p:nvPicPr>
        <p:blipFill rotWithShape="1">
          <a:blip r:embed="rId3">
            <a:alphaModFix/>
          </a:blip>
          <a:srcRect/>
          <a:stretch/>
        </p:blipFill>
        <p:spPr>
          <a:xfrm>
            <a:off x="8127360" y="2099880"/>
            <a:ext cx="482760" cy="460440"/>
          </a:xfrm>
          <a:prstGeom prst="rect">
            <a:avLst/>
          </a:prstGeom>
          <a:noFill/>
          <a:ln>
            <a:noFill/>
          </a:ln>
        </p:spPr>
      </p:pic>
      <p:sp>
        <p:nvSpPr>
          <p:cNvPr id="663" name="Google Shape;663;p31"/>
          <p:cNvSpPr/>
          <p:nvPr/>
        </p:nvSpPr>
        <p:spPr>
          <a:xfrm>
            <a:off x="1845360" y="2690280"/>
            <a:ext cx="6267960" cy="13690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más común de los MosFet es del tipo N.</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Es importante mencionar que los tiristores Mosfet, producto de su composición interna, son muy sensibles a la estática, por lo cual no se recomienda tocar los pines del dispositivo con los dedos ya que se podría destruir la compuerta y con ello el dispositivo.</a:t>
            </a:r>
            <a:endParaRPr sz="1400" b="0" i="0" u="none" strike="noStrike" cap="none">
              <a:latin typeface="Arial"/>
              <a:ea typeface="Arial"/>
              <a:cs typeface="Arial"/>
              <a:sym typeface="Arial"/>
            </a:endParaRPr>
          </a:p>
        </p:txBody>
      </p:sp>
      <p:grpSp>
        <p:nvGrpSpPr>
          <p:cNvPr id="664" name="Google Shape;664;p31"/>
          <p:cNvGrpSpPr/>
          <p:nvPr/>
        </p:nvGrpSpPr>
        <p:grpSpPr>
          <a:xfrm>
            <a:off x="3148200" y="4266360"/>
            <a:ext cx="3423960" cy="2723040"/>
            <a:chOff x="3148200" y="4266360"/>
            <a:chExt cx="3423960" cy="2723040"/>
          </a:xfrm>
        </p:grpSpPr>
        <p:pic>
          <p:nvPicPr>
            <p:cNvPr id="665" name="Google Shape;665;p31" descr="IRF640 Transistor Mosfet N Channel 200v Ups – CEE SECURITY"/>
            <p:cNvPicPr preferRelativeResize="0"/>
            <p:nvPr/>
          </p:nvPicPr>
          <p:blipFill rotWithShape="1">
            <a:blip r:embed="rId4">
              <a:alphaModFix/>
            </a:blip>
            <a:srcRect/>
            <a:stretch/>
          </p:blipFill>
          <p:spPr>
            <a:xfrm>
              <a:off x="3148200" y="4266360"/>
              <a:ext cx="3423960" cy="2371320"/>
            </a:xfrm>
            <a:prstGeom prst="rect">
              <a:avLst/>
            </a:prstGeom>
            <a:noFill/>
            <a:ln>
              <a:noFill/>
            </a:ln>
          </p:spPr>
        </p:pic>
        <p:sp>
          <p:nvSpPr>
            <p:cNvPr id="666" name="Google Shape;666;p31"/>
            <p:cNvSpPr/>
            <p:nvPr/>
          </p:nvSpPr>
          <p:spPr>
            <a:xfrm>
              <a:off x="4031280" y="6533280"/>
              <a:ext cx="1657440" cy="45612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L" sz="1600" b="0" i="0" u="none" strike="noStrike" cap="none">
                  <a:solidFill>
                    <a:srgbClr val="000000"/>
                  </a:solidFill>
                  <a:latin typeface="Calibri"/>
                  <a:ea typeface="Calibri"/>
                  <a:cs typeface="Calibri"/>
                  <a:sym typeface="Calibri"/>
                </a:rPr>
                <a:t>MosFet tipo N.</a:t>
              </a:r>
              <a:endParaRPr sz="1600" b="0" i="0" u="none" strike="noStrike" cap="none">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32"/>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MOSFET</a:t>
            </a:r>
            <a:endParaRPr sz="2800" b="0" i="0" u="none" strike="noStrike" cap="none">
              <a:latin typeface="Arial"/>
              <a:ea typeface="Arial"/>
              <a:cs typeface="Arial"/>
              <a:sym typeface="Arial"/>
            </a:endParaRPr>
          </a:p>
        </p:txBody>
      </p:sp>
      <p:sp>
        <p:nvSpPr>
          <p:cNvPr id="672" name="Google Shape;672;p32"/>
          <p:cNvSpPr/>
          <p:nvPr/>
        </p:nvSpPr>
        <p:spPr>
          <a:xfrm>
            <a:off x="860400" y="2440800"/>
            <a:ext cx="4367160" cy="26600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3" name="Google Shape;673;p32"/>
          <p:cNvPicPr preferRelativeResize="0"/>
          <p:nvPr/>
        </p:nvPicPr>
        <p:blipFill rotWithShape="1">
          <a:blip r:embed="rId3">
            <a:alphaModFix/>
          </a:blip>
          <a:srcRect/>
          <a:stretch/>
        </p:blipFill>
        <p:spPr>
          <a:xfrm>
            <a:off x="4807080" y="2174760"/>
            <a:ext cx="482760" cy="460440"/>
          </a:xfrm>
          <a:prstGeom prst="rect">
            <a:avLst/>
          </a:prstGeom>
          <a:noFill/>
          <a:ln>
            <a:noFill/>
          </a:ln>
        </p:spPr>
      </p:pic>
      <p:sp>
        <p:nvSpPr>
          <p:cNvPr id="674" name="Google Shape;674;p32"/>
          <p:cNvSpPr/>
          <p:nvPr/>
        </p:nvSpPr>
        <p:spPr>
          <a:xfrm>
            <a:off x="1126800" y="2764800"/>
            <a:ext cx="3666600" cy="20084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El Mosfet es un tiristor controlado mediante el Gate, por lo cual para medir el estado del Mosfet se debe considerar disparar el gate al medir en los pines.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Al medir entre Drain y Source, si no está activado el gate, no debería verse un valor en el tester, puesto que la resistencia entre S y D es muy elevada.</a:t>
            </a:r>
            <a:endParaRPr sz="1400" b="0" i="0" u="none" strike="noStrike" cap="none">
              <a:latin typeface="Arial"/>
              <a:ea typeface="Arial"/>
              <a:cs typeface="Arial"/>
              <a:sym typeface="Arial"/>
            </a:endParaRPr>
          </a:p>
        </p:txBody>
      </p:sp>
      <p:grpSp>
        <p:nvGrpSpPr>
          <p:cNvPr id="675" name="Google Shape;675;p32"/>
          <p:cNvGrpSpPr/>
          <p:nvPr/>
        </p:nvGrpSpPr>
        <p:grpSpPr>
          <a:xfrm>
            <a:off x="6068880" y="2784960"/>
            <a:ext cx="2445480" cy="3803040"/>
            <a:chOff x="6068880" y="2784960"/>
            <a:chExt cx="2445480" cy="3803040"/>
          </a:xfrm>
        </p:grpSpPr>
        <p:grpSp>
          <p:nvGrpSpPr>
            <p:cNvPr id="676" name="Google Shape;676;p32"/>
            <p:cNvGrpSpPr/>
            <p:nvPr/>
          </p:nvGrpSpPr>
          <p:grpSpPr>
            <a:xfrm>
              <a:off x="6068880" y="2784960"/>
              <a:ext cx="2445480" cy="2406600"/>
              <a:chOff x="6068880" y="2784960"/>
              <a:chExt cx="2445480" cy="2406600"/>
            </a:xfrm>
          </p:grpSpPr>
          <p:pic>
            <p:nvPicPr>
              <p:cNvPr id="677" name="Google Shape;677;p32" descr="IRF640 Transistor Mosfet N Channel 200v Ups – CEE SECURITY"/>
              <p:cNvPicPr preferRelativeResize="0"/>
              <p:nvPr/>
            </p:nvPicPr>
            <p:blipFill rotWithShape="1">
              <a:blip r:embed="rId4">
                <a:alphaModFix/>
              </a:blip>
              <a:srcRect/>
              <a:stretch/>
            </p:blipFill>
            <p:spPr>
              <a:xfrm>
                <a:off x="6068880" y="3031200"/>
                <a:ext cx="2064960" cy="1430280"/>
              </a:xfrm>
              <a:prstGeom prst="rect">
                <a:avLst/>
              </a:prstGeom>
              <a:noFill/>
              <a:ln>
                <a:noFill/>
              </a:ln>
            </p:spPr>
          </p:pic>
          <p:sp>
            <p:nvSpPr>
              <p:cNvPr id="678" name="Google Shape;678;p32"/>
              <p:cNvSpPr/>
              <p:nvPr/>
            </p:nvSpPr>
            <p:spPr>
              <a:xfrm>
                <a:off x="7754400" y="2784960"/>
                <a:ext cx="759960" cy="2406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L" sz="4000" b="1" i="0" u="none" strike="noStrike" cap="none">
                    <a:solidFill>
                      <a:srgbClr val="FF0000"/>
                    </a:solidFill>
                    <a:latin typeface="Arial"/>
                    <a:ea typeface="Arial"/>
                    <a:cs typeface="Arial"/>
                    <a:sym typeface="Arial"/>
                  </a:rPr>
                  <a:t>+</a:t>
                </a:r>
                <a:endParaRPr sz="40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40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s-CL" sz="3200" b="1" i="0" u="none" strike="noStrike" cap="none">
                    <a:solidFill>
                      <a:srgbClr val="000000"/>
                    </a:solidFill>
                    <a:latin typeface="Trebuchet MS"/>
                    <a:ea typeface="Trebuchet MS"/>
                    <a:cs typeface="Trebuchet MS"/>
                    <a:sym typeface="Trebuchet MS"/>
                  </a:rPr>
                  <a:t>_</a:t>
                </a:r>
                <a:endParaRPr sz="3200" b="0" i="0" u="none" strike="noStrike" cap="none">
                  <a:latin typeface="Arial"/>
                  <a:ea typeface="Arial"/>
                  <a:cs typeface="Arial"/>
                  <a:sym typeface="Arial"/>
                </a:endParaRPr>
              </a:p>
            </p:txBody>
          </p:sp>
        </p:grpSp>
        <p:pic>
          <p:nvPicPr>
            <p:cNvPr id="679" name="Google Shape;679;p32"/>
            <p:cNvPicPr preferRelativeResize="0"/>
            <p:nvPr/>
          </p:nvPicPr>
          <p:blipFill rotWithShape="1">
            <a:blip r:embed="rId5">
              <a:alphaModFix/>
            </a:blip>
            <a:srcRect/>
            <a:stretch/>
          </p:blipFill>
          <p:spPr>
            <a:xfrm>
              <a:off x="6304680" y="4707720"/>
              <a:ext cx="1829520" cy="1880280"/>
            </a:xfrm>
            <a:prstGeom prst="rect">
              <a:avLst/>
            </a:prstGeom>
            <a:noFill/>
            <a:ln>
              <a:noFill/>
            </a:ln>
          </p:spPr>
        </p:pic>
        <p:sp>
          <p:nvSpPr>
            <p:cNvPr id="680" name="Google Shape;680;p32"/>
            <p:cNvSpPr/>
            <p:nvPr/>
          </p:nvSpPr>
          <p:spPr>
            <a:xfrm rot="10800000" flipH="1">
              <a:off x="6797160" y="4251960"/>
              <a:ext cx="956520" cy="709200"/>
            </a:xfrm>
            <a:custGeom>
              <a:avLst/>
              <a:gdLst/>
              <a:ahLst/>
              <a:cxnLst/>
              <a:rect l="l" t="t" r="r" b="b"/>
              <a:pathLst>
                <a:path w="21600" h="21600" extrusionOk="0">
                  <a:moveTo>
                    <a:pt x="0" y="0"/>
                  </a:moveTo>
                  <a:lnTo>
                    <a:pt x="21600" y="21600"/>
                  </a:lnTo>
                </a:path>
              </a:pathLst>
            </a:custGeom>
            <a:noFill/>
            <a:ln w="57225" cap="flat" cmpd="sng">
              <a:solidFill>
                <a:schemeClr val="dk1"/>
              </a:solidFill>
              <a:prstDash val="solid"/>
              <a:round/>
              <a:headEnd type="none" w="sm" len="sm"/>
              <a:tailEnd type="triangle" w="med" len="med"/>
            </a:ln>
          </p:spPr>
        </p:sp>
        <p:sp>
          <p:nvSpPr>
            <p:cNvPr id="681" name="Google Shape;681;p32"/>
            <p:cNvSpPr/>
            <p:nvPr/>
          </p:nvSpPr>
          <p:spPr>
            <a:xfrm rot="10800000" flipH="1">
              <a:off x="7014960" y="4368960"/>
              <a:ext cx="1314000" cy="634320"/>
            </a:xfrm>
            <a:custGeom>
              <a:avLst/>
              <a:gdLst/>
              <a:ahLst/>
              <a:cxnLst/>
              <a:rect l="l" t="t" r="r" b="b"/>
              <a:pathLst>
                <a:path w="21600" h="21600" extrusionOk="0">
                  <a:moveTo>
                    <a:pt x="0" y="0"/>
                  </a:moveTo>
                  <a:lnTo>
                    <a:pt x="21600" y="21600"/>
                  </a:lnTo>
                </a:path>
              </a:pathLst>
            </a:custGeom>
            <a:noFill/>
            <a:ln w="57225" cap="flat" cmpd="sng">
              <a:solidFill>
                <a:srgbClr val="FF0000"/>
              </a:solidFill>
              <a:prstDash val="solid"/>
              <a:round/>
              <a:headEnd type="none" w="sm" len="sm"/>
              <a:tailEnd type="triangle" w="med" len="med"/>
            </a:ln>
          </p:spPr>
        </p:sp>
        <p:sp>
          <p:nvSpPr>
            <p:cNvPr id="682" name="Google Shape;682;p32"/>
            <p:cNvSpPr/>
            <p:nvPr/>
          </p:nvSpPr>
          <p:spPr>
            <a:xfrm rot="10800000" flipH="1">
              <a:off x="8328960" y="3324600"/>
              <a:ext cx="5400" cy="1038240"/>
            </a:xfrm>
            <a:custGeom>
              <a:avLst/>
              <a:gdLst/>
              <a:ahLst/>
              <a:cxnLst/>
              <a:rect l="l" t="t" r="r" b="b"/>
              <a:pathLst>
                <a:path w="21600" h="21600" extrusionOk="0">
                  <a:moveTo>
                    <a:pt x="0" y="0"/>
                  </a:moveTo>
                  <a:lnTo>
                    <a:pt x="21600" y="21600"/>
                  </a:lnTo>
                </a:path>
              </a:pathLst>
            </a:custGeom>
            <a:noFill/>
            <a:ln w="57225" cap="flat" cmpd="sng">
              <a:solidFill>
                <a:srgbClr val="FF0000"/>
              </a:solidFill>
              <a:prstDash val="solid"/>
              <a:round/>
              <a:headEnd type="none" w="sm" len="sm"/>
              <a:tailEnd type="triangle" w="med" len="med"/>
            </a:ln>
          </p:spPr>
        </p:sp>
        <p:sp>
          <p:nvSpPr>
            <p:cNvPr id="683" name="Google Shape;683;p32"/>
            <p:cNvSpPr/>
            <p:nvPr/>
          </p:nvSpPr>
          <p:spPr>
            <a:xfrm rot="10800000">
              <a:off x="8006760" y="3177720"/>
              <a:ext cx="322200" cy="146160"/>
            </a:xfrm>
            <a:custGeom>
              <a:avLst/>
              <a:gdLst/>
              <a:ahLst/>
              <a:cxnLst/>
              <a:rect l="l" t="t" r="r" b="b"/>
              <a:pathLst>
                <a:path w="21600" h="21600" extrusionOk="0">
                  <a:moveTo>
                    <a:pt x="0" y="0"/>
                  </a:moveTo>
                  <a:lnTo>
                    <a:pt x="21600" y="21600"/>
                  </a:lnTo>
                </a:path>
              </a:pathLst>
            </a:custGeom>
            <a:noFill/>
            <a:ln w="57225" cap="flat" cmpd="sng">
              <a:solidFill>
                <a:srgbClr val="FF0000"/>
              </a:solidFill>
              <a:prstDash val="solid"/>
              <a:round/>
              <a:headEnd type="none" w="sm" len="sm"/>
              <a:tailEnd type="triangle" w="med" len="med"/>
            </a:ln>
          </p:spPr>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33"/>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MOSFET</a:t>
            </a:r>
            <a:endParaRPr sz="2800" b="0" i="0" u="none" strike="noStrike" cap="none">
              <a:latin typeface="Arial"/>
              <a:ea typeface="Arial"/>
              <a:cs typeface="Arial"/>
              <a:sym typeface="Arial"/>
            </a:endParaRPr>
          </a:p>
        </p:txBody>
      </p:sp>
      <p:grpSp>
        <p:nvGrpSpPr>
          <p:cNvPr id="689" name="Google Shape;689;p33"/>
          <p:cNvGrpSpPr/>
          <p:nvPr/>
        </p:nvGrpSpPr>
        <p:grpSpPr>
          <a:xfrm>
            <a:off x="1465560" y="2174760"/>
            <a:ext cx="6788520" cy="1903680"/>
            <a:chOff x="1465560" y="2174760"/>
            <a:chExt cx="6788520" cy="1903680"/>
          </a:xfrm>
        </p:grpSpPr>
        <p:sp>
          <p:nvSpPr>
            <p:cNvPr id="690" name="Google Shape;690;p33"/>
            <p:cNvSpPr/>
            <p:nvPr/>
          </p:nvSpPr>
          <p:spPr>
            <a:xfrm>
              <a:off x="1465560" y="2440800"/>
              <a:ext cx="6788520" cy="163764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1" name="Google Shape;691;p33"/>
            <p:cNvPicPr preferRelativeResize="0"/>
            <p:nvPr/>
          </p:nvPicPr>
          <p:blipFill rotWithShape="1">
            <a:blip r:embed="rId3">
              <a:alphaModFix/>
            </a:blip>
            <a:srcRect/>
            <a:stretch/>
          </p:blipFill>
          <p:spPr>
            <a:xfrm>
              <a:off x="7698240" y="2174760"/>
              <a:ext cx="482760" cy="460440"/>
            </a:xfrm>
            <a:prstGeom prst="rect">
              <a:avLst/>
            </a:prstGeom>
            <a:noFill/>
            <a:ln>
              <a:noFill/>
            </a:ln>
          </p:spPr>
        </p:pic>
        <p:sp>
          <p:nvSpPr>
            <p:cNvPr id="692" name="Google Shape;692;p33"/>
            <p:cNvSpPr/>
            <p:nvPr/>
          </p:nvSpPr>
          <p:spPr>
            <a:xfrm>
              <a:off x="1731960" y="2764800"/>
              <a:ext cx="625320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se dispara el Gate (se coloca el tester entre G y S para disparar el gate) y medimos nuevamente entre D y S el tester arrojará una medición.</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Para cerrar el gate nuevamente se debe cortocircuitar entre Gate y Drain.</a:t>
              </a:r>
              <a:endParaRPr sz="1400" b="0" i="0" u="none" strike="noStrike" cap="none">
                <a:latin typeface="Arial"/>
                <a:ea typeface="Arial"/>
                <a:cs typeface="Arial"/>
                <a:sym typeface="Arial"/>
              </a:endParaRPr>
            </a:p>
          </p:txBody>
        </p:sp>
      </p:grpSp>
      <p:grpSp>
        <p:nvGrpSpPr>
          <p:cNvPr id="693" name="Google Shape;693;p33"/>
          <p:cNvGrpSpPr/>
          <p:nvPr/>
        </p:nvGrpSpPr>
        <p:grpSpPr>
          <a:xfrm>
            <a:off x="1391400" y="4042080"/>
            <a:ext cx="6936840" cy="2768040"/>
            <a:chOff x="1391400" y="4042080"/>
            <a:chExt cx="6936840" cy="2768040"/>
          </a:xfrm>
        </p:grpSpPr>
        <p:grpSp>
          <p:nvGrpSpPr>
            <p:cNvPr id="694" name="Google Shape;694;p33"/>
            <p:cNvGrpSpPr/>
            <p:nvPr/>
          </p:nvGrpSpPr>
          <p:grpSpPr>
            <a:xfrm>
              <a:off x="1391400" y="4042080"/>
              <a:ext cx="3635280" cy="2737800"/>
              <a:chOff x="1391400" y="4042080"/>
              <a:chExt cx="3635280" cy="2737800"/>
            </a:xfrm>
          </p:grpSpPr>
          <p:grpSp>
            <p:nvGrpSpPr>
              <p:cNvPr id="695" name="Google Shape;695;p33"/>
              <p:cNvGrpSpPr/>
              <p:nvPr/>
            </p:nvGrpSpPr>
            <p:grpSpPr>
              <a:xfrm>
                <a:off x="1391400" y="4042080"/>
                <a:ext cx="3635280" cy="2413440"/>
                <a:chOff x="1391400" y="4042080"/>
                <a:chExt cx="3635280" cy="2413440"/>
              </a:xfrm>
            </p:grpSpPr>
            <p:pic>
              <p:nvPicPr>
                <p:cNvPr id="696" name="Google Shape;696;p33" descr="IRF640 Transistor Mosfet N Channel 200v Ups – CEE SECURITY"/>
                <p:cNvPicPr preferRelativeResize="0"/>
                <p:nvPr/>
              </p:nvPicPr>
              <p:blipFill rotWithShape="1">
                <a:blip r:embed="rId4">
                  <a:alphaModFix/>
                </a:blip>
                <a:srcRect/>
                <a:stretch/>
              </p:blipFill>
              <p:spPr>
                <a:xfrm>
                  <a:off x="1391400" y="4329360"/>
                  <a:ext cx="3070080" cy="2126160"/>
                </a:xfrm>
                <a:prstGeom prst="rect">
                  <a:avLst/>
                </a:prstGeom>
                <a:noFill/>
                <a:ln>
                  <a:noFill/>
                </a:ln>
              </p:spPr>
            </p:pic>
            <p:sp>
              <p:nvSpPr>
                <p:cNvPr id="697" name="Google Shape;697;p33"/>
                <p:cNvSpPr/>
                <p:nvPr/>
              </p:nvSpPr>
              <p:spPr>
                <a:xfrm>
                  <a:off x="3897000" y="4042080"/>
                  <a:ext cx="1129680" cy="94428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L" sz="1400" b="0" i="0" u="none" strike="noStrike" cap="none">
                      <a:solidFill>
                        <a:srgbClr val="FF0000"/>
                      </a:solidFill>
                      <a:latin typeface="Calibri"/>
                      <a:ea typeface="Calibri"/>
                      <a:cs typeface="Calibri"/>
                      <a:sym typeface="Calibri"/>
                    </a:rPr>
                    <a:t>+</a:t>
                  </a:r>
                  <a:endParaRPr sz="14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14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s-CL" sz="1400" b="0" i="0" u="none" strike="noStrike" cap="none">
                      <a:solidFill>
                        <a:srgbClr val="FF0000"/>
                      </a:solidFill>
                      <a:latin typeface="Calibri"/>
                      <a:ea typeface="Calibri"/>
                      <a:cs typeface="Calibri"/>
                      <a:sym typeface="Calibri"/>
                    </a:rPr>
                    <a:t>_</a:t>
                  </a:r>
                  <a:endParaRPr sz="1400" b="0" i="0" u="none" strike="noStrike" cap="none">
                    <a:latin typeface="Arial"/>
                    <a:ea typeface="Arial"/>
                    <a:cs typeface="Arial"/>
                    <a:sym typeface="Arial"/>
                  </a:endParaRPr>
                </a:p>
              </p:txBody>
            </p:sp>
          </p:grpSp>
          <p:pic>
            <p:nvPicPr>
              <p:cNvPr id="698" name="Google Shape;698;p33"/>
              <p:cNvPicPr preferRelativeResize="0"/>
              <p:nvPr/>
            </p:nvPicPr>
            <p:blipFill rotWithShape="1">
              <a:blip r:embed="rId5">
                <a:alphaModFix/>
              </a:blip>
              <a:srcRect/>
              <a:stretch/>
            </p:blipFill>
            <p:spPr>
              <a:xfrm rot="-3118200">
                <a:off x="2727720" y="5869440"/>
                <a:ext cx="448200" cy="485640"/>
              </a:xfrm>
              <a:prstGeom prst="rect">
                <a:avLst/>
              </a:prstGeom>
              <a:noFill/>
              <a:ln>
                <a:noFill/>
              </a:ln>
            </p:spPr>
          </p:pic>
          <p:sp>
            <p:nvSpPr>
              <p:cNvPr id="699" name="Google Shape;699;p33"/>
              <p:cNvSpPr/>
              <p:nvPr/>
            </p:nvSpPr>
            <p:spPr>
              <a:xfrm>
                <a:off x="1995840" y="6474960"/>
                <a:ext cx="2118600" cy="304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Forma de disparar el gate</a:t>
                </a:r>
                <a:endParaRPr sz="1400" b="0" i="0" u="none" strike="noStrike" cap="none">
                  <a:latin typeface="Arial"/>
                  <a:ea typeface="Arial"/>
                  <a:cs typeface="Arial"/>
                  <a:sym typeface="Arial"/>
                </a:endParaRPr>
              </a:p>
            </p:txBody>
          </p:sp>
        </p:grpSp>
        <p:grpSp>
          <p:nvGrpSpPr>
            <p:cNvPr id="700" name="Google Shape;700;p33"/>
            <p:cNvGrpSpPr/>
            <p:nvPr/>
          </p:nvGrpSpPr>
          <p:grpSpPr>
            <a:xfrm>
              <a:off x="4693320" y="4091400"/>
              <a:ext cx="3634920" cy="2718720"/>
              <a:chOff x="4693320" y="4091400"/>
              <a:chExt cx="3634920" cy="2718720"/>
            </a:xfrm>
          </p:grpSpPr>
          <p:grpSp>
            <p:nvGrpSpPr>
              <p:cNvPr id="701" name="Google Shape;701;p33"/>
              <p:cNvGrpSpPr/>
              <p:nvPr/>
            </p:nvGrpSpPr>
            <p:grpSpPr>
              <a:xfrm>
                <a:off x="4693320" y="4091400"/>
                <a:ext cx="3634920" cy="2413440"/>
                <a:chOff x="4693320" y="4091400"/>
                <a:chExt cx="3634920" cy="2413440"/>
              </a:xfrm>
            </p:grpSpPr>
            <p:pic>
              <p:nvPicPr>
                <p:cNvPr id="702" name="Google Shape;702;p33" descr="IRF640 Transistor Mosfet N Channel 200v Ups – CEE SECURITY"/>
                <p:cNvPicPr preferRelativeResize="0"/>
                <p:nvPr/>
              </p:nvPicPr>
              <p:blipFill rotWithShape="1">
                <a:blip r:embed="rId4">
                  <a:alphaModFix/>
                </a:blip>
                <a:srcRect/>
                <a:stretch/>
              </p:blipFill>
              <p:spPr>
                <a:xfrm>
                  <a:off x="4693320" y="4378680"/>
                  <a:ext cx="3070080" cy="2126160"/>
                </a:xfrm>
                <a:prstGeom prst="rect">
                  <a:avLst/>
                </a:prstGeom>
                <a:noFill/>
                <a:ln>
                  <a:noFill/>
                </a:ln>
              </p:spPr>
            </p:pic>
            <p:sp>
              <p:nvSpPr>
                <p:cNvPr id="703" name="Google Shape;703;p33"/>
                <p:cNvSpPr/>
                <p:nvPr/>
              </p:nvSpPr>
              <p:spPr>
                <a:xfrm>
                  <a:off x="7198560" y="4091400"/>
                  <a:ext cx="1129680" cy="2406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CL" sz="4000" b="1" i="0" u="none" strike="noStrike" cap="none">
                      <a:solidFill>
                        <a:srgbClr val="FF0000"/>
                      </a:solidFill>
                      <a:latin typeface="Arial"/>
                      <a:ea typeface="Arial"/>
                      <a:cs typeface="Arial"/>
                      <a:sym typeface="Arial"/>
                    </a:rPr>
                    <a:t>+</a:t>
                  </a:r>
                  <a:endParaRPr sz="40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endParaRPr sz="4000" b="0" i="0" u="none" strike="noStrike" cap="none">
                    <a:latin typeface="Arial"/>
                    <a:ea typeface="Arial"/>
                    <a:cs typeface="Arial"/>
                    <a:sym typeface="Arial"/>
                  </a:endParaRPr>
                </a:p>
                <a:p>
                  <a:pPr marL="0" marR="0" lvl="0" indent="0" algn="just" rtl="0">
                    <a:lnSpc>
                      <a:spcPct val="100000"/>
                    </a:lnSpc>
                    <a:spcBef>
                      <a:spcPts val="0"/>
                    </a:spcBef>
                    <a:spcAft>
                      <a:spcPts val="0"/>
                    </a:spcAft>
                    <a:buNone/>
                  </a:pPr>
                  <a:r>
                    <a:rPr lang="es-CL" sz="3200" b="1" i="0" u="none" strike="noStrike" cap="none">
                      <a:solidFill>
                        <a:srgbClr val="FF0000"/>
                      </a:solidFill>
                      <a:latin typeface="Trebuchet MS"/>
                      <a:ea typeface="Trebuchet MS"/>
                      <a:cs typeface="Trebuchet MS"/>
                      <a:sym typeface="Trebuchet MS"/>
                    </a:rPr>
                    <a:t>_</a:t>
                  </a:r>
                  <a:endParaRPr sz="3200" b="0" i="0" u="none" strike="noStrike" cap="none">
                    <a:latin typeface="Arial"/>
                    <a:ea typeface="Arial"/>
                    <a:cs typeface="Arial"/>
                    <a:sym typeface="Arial"/>
                  </a:endParaRPr>
                </a:p>
              </p:txBody>
            </p:sp>
          </p:grpSp>
          <p:pic>
            <p:nvPicPr>
              <p:cNvPr id="704" name="Google Shape;704;p33"/>
              <p:cNvPicPr preferRelativeResize="0"/>
              <p:nvPr/>
            </p:nvPicPr>
            <p:blipFill rotWithShape="1">
              <a:blip r:embed="rId5">
                <a:alphaModFix/>
              </a:blip>
              <a:srcRect/>
              <a:stretch/>
            </p:blipFill>
            <p:spPr>
              <a:xfrm rot="-3118200">
                <a:off x="6083280" y="5925960"/>
                <a:ext cx="168840" cy="485640"/>
              </a:xfrm>
              <a:prstGeom prst="rect">
                <a:avLst/>
              </a:prstGeom>
              <a:noFill/>
              <a:ln>
                <a:noFill/>
              </a:ln>
            </p:spPr>
          </p:pic>
          <p:sp>
            <p:nvSpPr>
              <p:cNvPr id="705" name="Google Shape;705;p33"/>
              <p:cNvSpPr/>
              <p:nvPr/>
            </p:nvSpPr>
            <p:spPr>
              <a:xfrm>
                <a:off x="5194440" y="6505200"/>
                <a:ext cx="1941840" cy="304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Forma de cerrar el gate</a:t>
                </a:r>
                <a:endParaRPr sz="1400" b="0" i="0" u="none" strike="noStrike" cap="none">
                  <a:latin typeface="Arial"/>
                  <a:ea typeface="Arial"/>
                  <a:cs typeface="Arial"/>
                  <a:sym typeface="Arial"/>
                </a:endParaRPr>
              </a:p>
            </p:txBody>
          </p: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4"/>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MOSFET</a:t>
            </a:r>
            <a:endParaRPr sz="2800" b="0" i="0" u="none" strike="noStrike" cap="none">
              <a:latin typeface="Arial"/>
              <a:ea typeface="Arial"/>
              <a:cs typeface="Arial"/>
              <a:sym typeface="Arial"/>
            </a:endParaRPr>
          </a:p>
        </p:txBody>
      </p:sp>
      <p:grpSp>
        <p:nvGrpSpPr>
          <p:cNvPr id="711" name="Google Shape;711;p34"/>
          <p:cNvGrpSpPr/>
          <p:nvPr/>
        </p:nvGrpSpPr>
        <p:grpSpPr>
          <a:xfrm>
            <a:off x="2215080" y="2174760"/>
            <a:ext cx="5289840" cy="1389600"/>
            <a:chOff x="2215080" y="2174760"/>
            <a:chExt cx="5289840" cy="1389600"/>
          </a:xfrm>
        </p:grpSpPr>
        <p:sp>
          <p:nvSpPr>
            <p:cNvPr id="712" name="Google Shape;712;p34"/>
            <p:cNvSpPr/>
            <p:nvPr/>
          </p:nvSpPr>
          <p:spPr>
            <a:xfrm>
              <a:off x="2215080" y="2440800"/>
              <a:ext cx="5227560" cy="11235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3" name="Google Shape;713;p34"/>
            <p:cNvPicPr preferRelativeResize="0"/>
            <p:nvPr/>
          </p:nvPicPr>
          <p:blipFill rotWithShape="1">
            <a:blip r:embed="rId3">
              <a:alphaModFix/>
            </a:blip>
            <a:srcRect/>
            <a:stretch/>
          </p:blipFill>
          <p:spPr>
            <a:xfrm>
              <a:off x="7022160" y="2174760"/>
              <a:ext cx="482760" cy="460440"/>
            </a:xfrm>
            <a:prstGeom prst="rect">
              <a:avLst/>
            </a:prstGeom>
            <a:noFill/>
            <a:ln>
              <a:noFill/>
            </a:ln>
          </p:spPr>
        </p:pic>
        <p:sp>
          <p:nvSpPr>
            <p:cNvPr id="714" name="Google Shape;714;p34"/>
            <p:cNvSpPr/>
            <p:nvPr/>
          </p:nvSpPr>
          <p:spPr>
            <a:xfrm>
              <a:off x="2542680" y="2764800"/>
              <a:ext cx="4465440" cy="5166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 el Mosfet mide en todas las direcciones quiere decir que se encuentra cortocircuitado y por lo tanto está dañado.</a:t>
              </a:r>
              <a:endParaRPr sz="1400" b="0" i="0" u="none" strike="noStrike" cap="none">
                <a:latin typeface="Arial"/>
                <a:ea typeface="Arial"/>
                <a:cs typeface="Arial"/>
                <a:sym typeface="Arial"/>
              </a:endParaRPr>
            </a:p>
          </p:txBody>
        </p:sp>
      </p:grpSp>
      <p:pic>
        <p:nvPicPr>
          <p:cNvPr id="715" name="Google Shape;715;p34" descr="Mosfet Explicación Partes y Funcionamiento Facil del Transistor Mosfet"/>
          <p:cNvPicPr preferRelativeResize="0"/>
          <p:nvPr/>
        </p:nvPicPr>
        <p:blipFill rotWithShape="1">
          <a:blip r:embed="rId4">
            <a:alphaModFix/>
          </a:blip>
          <a:srcRect/>
          <a:stretch/>
        </p:blipFill>
        <p:spPr>
          <a:xfrm>
            <a:off x="3527280" y="4275360"/>
            <a:ext cx="2719440" cy="14032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5"/>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IGBT</a:t>
            </a:r>
            <a:endParaRPr sz="2800" b="0" i="0" u="none" strike="noStrike" cap="none">
              <a:latin typeface="Arial"/>
              <a:ea typeface="Arial"/>
              <a:cs typeface="Arial"/>
              <a:sym typeface="Arial"/>
            </a:endParaRPr>
          </a:p>
        </p:txBody>
      </p:sp>
      <p:sp>
        <p:nvSpPr>
          <p:cNvPr id="721" name="Google Shape;721;p35"/>
          <p:cNvSpPr/>
          <p:nvPr/>
        </p:nvSpPr>
        <p:spPr>
          <a:xfrm>
            <a:off x="2215080" y="2440800"/>
            <a:ext cx="5227560" cy="182016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2" name="Google Shape;722;p35"/>
          <p:cNvPicPr preferRelativeResize="0"/>
          <p:nvPr/>
        </p:nvPicPr>
        <p:blipFill rotWithShape="1">
          <a:blip r:embed="rId3">
            <a:alphaModFix/>
          </a:blip>
          <a:srcRect/>
          <a:stretch/>
        </p:blipFill>
        <p:spPr>
          <a:xfrm>
            <a:off x="7022160" y="2174760"/>
            <a:ext cx="482760" cy="460440"/>
          </a:xfrm>
          <a:prstGeom prst="rect">
            <a:avLst/>
          </a:prstGeom>
          <a:noFill/>
          <a:ln>
            <a:noFill/>
          </a:ln>
        </p:spPr>
      </p:pic>
      <p:sp>
        <p:nvSpPr>
          <p:cNvPr id="723" name="Google Shape;723;p35"/>
          <p:cNvSpPr/>
          <p:nvPr/>
        </p:nvSpPr>
        <p:spPr>
          <a:xfrm>
            <a:off x="2542680" y="2764800"/>
            <a:ext cx="4465440" cy="11559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Inicialmente medimos la resistencia entre los terminales de gate y el colector y luego entre el gate y el emisor. En ambas medidas debemos tener lecturas de alta resistencia. Por alta resistencia entendemos valores superiores a 10 M ohms o que el tester en modo diodo muestre infinito.</a:t>
            </a:r>
            <a:endParaRPr sz="1400" b="0" i="0" u="none" strike="noStrike" cap="none">
              <a:latin typeface="Arial"/>
              <a:ea typeface="Arial"/>
              <a:cs typeface="Arial"/>
              <a:sym typeface="Arial"/>
            </a:endParaRPr>
          </a:p>
        </p:txBody>
      </p:sp>
      <p:grpSp>
        <p:nvGrpSpPr>
          <p:cNvPr id="724" name="Google Shape;724;p35"/>
          <p:cNvGrpSpPr/>
          <p:nvPr/>
        </p:nvGrpSpPr>
        <p:grpSpPr>
          <a:xfrm>
            <a:off x="3175200" y="4453920"/>
            <a:ext cx="3501720" cy="2226960"/>
            <a:chOff x="3175200" y="4453920"/>
            <a:chExt cx="3501720" cy="2226960"/>
          </a:xfrm>
        </p:grpSpPr>
        <p:pic>
          <p:nvPicPr>
            <p:cNvPr id="725" name="Google Shape;725;p35" descr="Insulated Gate Bipolar Transistor IGBT Circuits Tutorial"/>
            <p:cNvPicPr preferRelativeResize="0"/>
            <p:nvPr/>
          </p:nvPicPr>
          <p:blipFill rotWithShape="1">
            <a:blip r:embed="rId4">
              <a:alphaModFix/>
            </a:blip>
            <a:srcRect/>
            <a:stretch/>
          </p:blipFill>
          <p:spPr>
            <a:xfrm>
              <a:off x="3175200" y="4453920"/>
              <a:ext cx="3501720" cy="2226960"/>
            </a:xfrm>
            <a:prstGeom prst="rect">
              <a:avLst/>
            </a:prstGeom>
            <a:noFill/>
            <a:ln>
              <a:noFill/>
            </a:ln>
          </p:spPr>
        </p:pic>
        <p:sp>
          <p:nvSpPr>
            <p:cNvPr id="726" name="Google Shape;726;p35"/>
            <p:cNvSpPr/>
            <p:nvPr/>
          </p:nvSpPr>
          <p:spPr>
            <a:xfrm>
              <a:off x="3270600" y="4484160"/>
              <a:ext cx="1094760" cy="374760"/>
            </a:xfrm>
            <a:prstGeom prst="rect">
              <a:avLst/>
            </a:prstGeom>
            <a:solidFill>
              <a:schemeClr val="lt1"/>
            </a:solidFill>
            <a:ln w="190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5207040" y="5041440"/>
              <a:ext cx="35676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G</a:t>
              </a:r>
              <a:endParaRPr sz="1800" b="0" i="0" u="none" strike="noStrike" cap="none">
                <a:latin typeface="Arial"/>
                <a:ea typeface="Arial"/>
                <a:cs typeface="Arial"/>
                <a:sym typeface="Arial"/>
              </a:endParaRPr>
            </a:p>
          </p:txBody>
        </p:sp>
        <p:sp>
          <p:nvSpPr>
            <p:cNvPr id="728" name="Google Shape;728;p35"/>
            <p:cNvSpPr/>
            <p:nvPr/>
          </p:nvSpPr>
          <p:spPr>
            <a:xfrm>
              <a:off x="5313600" y="5567760"/>
              <a:ext cx="35676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C</a:t>
              </a:r>
              <a:endParaRPr sz="1800" b="0" i="0" u="none" strike="noStrike" cap="none">
                <a:latin typeface="Arial"/>
                <a:ea typeface="Arial"/>
                <a:cs typeface="Arial"/>
                <a:sym typeface="Arial"/>
              </a:endParaRPr>
            </a:p>
          </p:txBody>
        </p:sp>
        <p:sp>
          <p:nvSpPr>
            <p:cNvPr id="729" name="Google Shape;729;p35"/>
            <p:cNvSpPr/>
            <p:nvPr/>
          </p:nvSpPr>
          <p:spPr>
            <a:xfrm>
              <a:off x="5763600" y="5271120"/>
              <a:ext cx="356760" cy="36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800" b="0" i="0" u="none" strike="noStrike" cap="none">
                  <a:solidFill>
                    <a:srgbClr val="000000"/>
                  </a:solidFill>
                  <a:latin typeface="Trebuchet MS"/>
                  <a:ea typeface="Trebuchet MS"/>
                  <a:cs typeface="Trebuchet MS"/>
                  <a:sym typeface="Trebuchet MS"/>
                </a:rPr>
                <a:t>E</a:t>
              </a:r>
              <a:endParaRPr sz="1800" b="0" i="0" u="none" strike="noStrike" cap="none">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6"/>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IGBT</a:t>
            </a:r>
            <a:endParaRPr sz="2800" b="0" i="0" u="none" strike="noStrike" cap="none">
              <a:latin typeface="Arial"/>
              <a:ea typeface="Arial"/>
              <a:cs typeface="Arial"/>
              <a:sym typeface="Arial"/>
            </a:endParaRPr>
          </a:p>
        </p:txBody>
      </p:sp>
      <p:sp>
        <p:nvSpPr>
          <p:cNvPr id="735" name="Google Shape;735;p36"/>
          <p:cNvSpPr/>
          <p:nvPr/>
        </p:nvSpPr>
        <p:spPr>
          <a:xfrm>
            <a:off x="810720" y="2440800"/>
            <a:ext cx="5227560" cy="15127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6" name="Google Shape;736;p36"/>
          <p:cNvPicPr preferRelativeResize="0"/>
          <p:nvPr/>
        </p:nvPicPr>
        <p:blipFill rotWithShape="1">
          <a:blip r:embed="rId3">
            <a:alphaModFix/>
          </a:blip>
          <a:srcRect/>
          <a:stretch/>
        </p:blipFill>
        <p:spPr>
          <a:xfrm>
            <a:off x="5617800" y="2174760"/>
            <a:ext cx="482760" cy="460440"/>
          </a:xfrm>
          <a:prstGeom prst="rect">
            <a:avLst/>
          </a:prstGeom>
          <a:noFill/>
          <a:ln>
            <a:noFill/>
          </a:ln>
        </p:spPr>
      </p:pic>
      <p:sp>
        <p:nvSpPr>
          <p:cNvPr id="737" name="Google Shape;737;p36"/>
          <p:cNvSpPr/>
          <p:nvPr/>
        </p:nvSpPr>
        <p:spPr>
          <a:xfrm>
            <a:off x="1138320" y="2764800"/>
            <a:ext cx="4465440" cy="94284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En ambas medidas debemos tener lecturas de alta resistencia. Por alta resistencia entendemos valores superiores a 10 M ohms o que el tester en modo diodo muestre infinito.</a:t>
            </a:r>
            <a:endParaRPr sz="1400" b="0" i="0" u="none" strike="noStrike" cap="none">
              <a:latin typeface="Arial"/>
              <a:ea typeface="Arial"/>
              <a:cs typeface="Arial"/>
              <a:sym typeface="Arial"/>
            </a:endParaRPr>
          </a:p>
        </p:txBody>
      </p:sp>
      <p:pic>
        <p:nvPicPr>
          <p:cNvPr id="738" name="Google Shape;738;p36"/>
          <p:cNvPicPr preferRelativeResize="0"/>
          <p:nvPr/>
        </p:nvPicPr>
        <p:blipFill rotWithShape="1">
          <a:blip r:embed="rId4">
            <a:alphaModFix/>
          </a:blip>
          <a:srcRect/>
          <a:stretch/>
        </p:blipFill>
        <p:spPr>
          <a:xfrm>
            <a:off x="6246360" y="2753640"/>
            <a:ext cx="2771280" cy="4130640"/>
          </a:xfrm>
          <a:prstGeom prst="rect">
            <a:avLst/>
          </a:prstGeom>
          <a:noFill/>
          <a:ln>
            <a:noFill/>
          </a:ln>
        </p:spPr>
      </p:pic>
      <p:pic>
        <p:nvPicPr>
          <p:cNvPr id="739" name="Google Shape;739;p36" descr="15N120 IGBT Pinout | Electronics basics, Dental facts, Electronics projects"/>
          <p:cNvPicPr preferRelativeResize="0"/>
          <p:nvPr/>
        </p:nvPicPr>
        <p:blipFill rotWithShape="1">
          <a:blip r:embed="rId5">
            <a:alphaModFix/>
          </a:blip>
          <a:srcRect/>
          <a:stretch/>
        </p:blipFill>
        <p:spPr>
          <a:xfrm>
            <a:off x="2990520" y="4312440"/>
            <a:ext cx="3029760" cy="252684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37"/>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IGBT</a:t>
            </a:r>
            <a:endParaRPr sz="2800" b="0" i="0" u="none" strike="noStrike" cap="none">
              <a:latin typeface="Arial"/>
              <a:ea typeface="Arial"/>
              <a:cs typeface="Arial"/>
              <a:sym typeface="Arial"/>
            </a:endParaRPr>
          </a:p>
        </p:txBody>
      </p:sp>
      <p:sp>
        <p:nvSpPr>
          <p:cNvPr id="745" name="Google Shape;745;p37"/>
          <p:cNvSpPr/>
          <p:nvPr/>
        </p:nvSpPr>
        <p:spPr>
          <a:xfrm>
            <a:off x="1796040" y="2246400"/>
            <a:ext cx="7257240" cy="4610520"/>
          </a:xfrm>
          <a:prstGeom prst="roundRect">
            <a:avLst>
              <a:gd name="adj" fmla="val 8402"/>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6" name="Google Shape;746;p37"/>
          <p:cNvPicPr preferRelativeResize="0"/>
          <p:nvPr/>
        </p:nvPicPr>
        <p:blipFill rotWithShape="1">
          <a:blip r:embed="rId3">
            <a:alphaModFix/>
          </a:blip>
          <a:srcRect/>
          <a:stretch/>
        </p:blipFill>
        <p:spPr>
          <a:xfrm flipH="1">
            <a:off x="667080" y="2283480"/>
            <a:ext cx="3222720" cy="3034800"/>
          </a:xfrm>
          <a:prstGeom prst="rect">
            <a:avLst/>
          </a:prstGeom>
          <a:noFill/>
          <a:ln>
            <a:noFill/>
          </a:ln>
        </p:spPr>
      </p:pic>
      <p:sp>
        <p:nvSpPr>
          <p:cNvPr id="747" name="Google Shape;747;p37"/>
          <p:cNvSpPr/>
          <p:nvPr/>
        </p:nvSpPr>
        <p:spPr>
          <a:xfrm>
            <a:off x="2058840" y="2570760"/>
            <a:ext cx="6650640" cy="10638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Si en cualquiera de las mediciones tenemos una baja resistencia o incluso una lectura media (entre 10 K y 1M ohms), el IGBT es inutilizable para pérdidas cortas o aún excesivas. Si pasa esta prueba, medimos la resistencia entre el colector y el emisor.</a:t>
            </a:r>
            <a:endParaRPr sz="1600" b="0" i="0" u="none" strike="noStrike" cap="none">
              <a:latin typeface="Arial"/>
              <a:ea typeface="Arial"/>
              <a:cs typeface="Arial"/>
              <a:sym typeface="Arial"/>
            </a:endParaRPr>
          </a:p>
        </p:txBody>
      </p:sp>
      <p:pic>
        <p:nvPicPr>
          <p:cNvPr id="748" name="Google Shape;748;p37"/>
          <p:cNvPicPr preferRelativeResize="0"/>
          <p:nvPr/>
        </p:nvPicPr>
        <p:blipFill rotWithShape="1">
          <a:blip r:embed="rId4">
            <a:alphaModFix/>
          </a:blip>
          <a:srcRect/>
          <a:stretch/>
        </p:blipFill>
        <p:spPr>
          <a:xfrm>
            <a:off x="2783880" y="3623760"/>
            <a:ext cx="4151880" cy="31111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38"/>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IGBT</a:t>
            </a:r>
            <a:endParaRPr sz="2800" b="0" i="0" u="none" strike="noStrike" cap="none">
              <a:latin typeface="Arial"/>
              <a:ea typeface="Arial"/>
              <a:cs typeface="Arial"/>
              <a:sym typeface="Arial"/>
            </a:endParaRPr>
          </a:p>
        </p:txBody>
      </p:sp>
      <p:sp>
        <p:nvSpPr>
          <p:cNvPr id="754" name="Google Shape;754;p38"/>
          <p:cNvSpPr/>
          <p:nvPr/>
        </p:nvSpPr>
        <p:spPr>
          <a:xfrm>
            <a:off x="1796040" y="2246400"/>
            <a:ext cx="7257240" cy="4610520"/>
          </a:xfrm>
          <a:prstGeom prst="roundRect">
            <a:avLst>
              <a:gd name="adj" fmla="val 8402"/>
            </a:avLst>
          </a:pr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5" name="Google Shape;755;p38"/>
          <p:cNvPicPr preferRelativeResize="0"/>
          <p:nvPr/>
        </p:nvPicPr>
        <p:blipFill rotWithShape="1">
          <a:blip r:embed="rId3">
            <a:alphaModFix/>
          </a:blip>
          <a:srcRect/>
          <a:stretch/>
        </p:blipFill>
        <p:spPr>
          <a:xfrm flipH="1">
            <a:off x="667080" y="2283480"/>
            <a:ext cx="3222720" cy="3034800"/>
          </a:xfrm>
          <a:prstGeom prst="rect">
            <a:avLst/>
          </a:prstGeom>
          <a:noFill/>
          <a:ln>
            <a:noFill/>
          </a:ln>
        </p:spPr>
      </p:pic>
      <p:sp>
        <p:nvSpPr>
          <p:cNvPr id="756" name="Google Shape;756;p38"/>
          <p:cNvSpPr/>
          <p:nvPr/>
        </p:nvSpPr>
        <p:spPr>
          <a:xfrm>
            <a:off x="2058840" y="2570760"/>
            <a:ext cx="6650640" cy="30106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Al medir entre el colector y el emisor, en un sentido debe ser alto y en el otro, bajo, porque debemos considerar el diodo de protección que estos componentes tienen.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lectura de baja resistencia en ambas mediciones indica un cortocircuito IGBT.</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Dependiendo de la tensión de la batería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del multímetro, se puede realizar una</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prueba de conmutación haciendo</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puente entre el gate (g) y el colector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(C) del transistor.</a:t>
            </a:r>
            <a:endParaRPr sz="1600" b="0" i="0" u="none" strike="noStrike" cap="none">
              <a:latin typeface="Arial"/>
              <a:ea typeface="Arial"/>
              <a:cs typeface="Arial"/>
              <a:sym typeface="Arial"/>
            </a:endParaRPr>
          </a:p>
        </p:txBody>
      </p:sp>
      <p:pic>
        <p:nvPicPr>
          <p:cNvPr id="757" name="Google Shape;757;p38"/>
          <p:cNvPicPr preferRelativeResize="0"/>
          <p:nvPr/>
        </p:nvPicPr>
        <p:blipFill rotWithShape="1">
          <a:blip r:embed="rId4">
            <a:alphaModFix/>
          </a:blip>
          <a:srcRect/>
          <a:stretch/>
        </p:blipFill>
        <p:spPr>
          <a:xfrm>
            <a:off x="5446080" y="4088520"/>
            <a:ext cx="3531240" cy="264636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9"/>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IGBT</a:t>
            </a:r>
            <a:endParaRPr sz="2800" b="0" i="0" u="none" strike="noStrike" cap="none">
              <a:latin typeface="Arial"/>
              <a:ea typeface="Arial"/>
              <a:cs typeface="Arial"/>
              <a:sym typeface="Arial"/>
            </a:endParaRPr>
          </a:p>
        </p:txBody>
      </p:sp>
      <p:grpSp>
        <p:nvGrpSpPr>
          <p:cNvPr id="763" name="Google Shape;763;p39"/>
          <p:cNvGrpSpPr/>
          <p:nvPr/>
        </p:nvGrpSpPr>
        <p:grpSpPr>
          <a:xfrm>
            <a:off x="924480" y="2625480"/>
            <a:ext cx="7871040" cy="3499920"/>
            <a:chOff x="924480" y="2625480"/>
            <a:chExt cx="7871040" cy="3499920"/>
          </a:xfrm>
        </p:grpSpPr>
        <p:grpSp>
          <p:nvGrpSpPr>
            <p:cNvPr id="764" name="Google Shape;764;p39"/>
            <p:cNvGrpSpPr/>
            <p:nvPr/>
          </p:nvGrpSpPr>
          <p:grpSpPr>
            <a:xfrm>
              <a:off x="924480" y="2625480"/>
              <a:ext cx="5289840" cy="1614960"/>
              <a:chOff x="924480" y="2625480"/>
              <a:chExt cx="5289840" cy="1614960"/>
            </a:xfrm>
          </p:grpSpPr>
          <p:sp>
            <p:nvSpPr>
              <p:cNvPr id="765" name="Google Shape;765;p39"/>
              <p:cNvSpPr/>
              <p:nvPr/>
            </p:nvSpPr>
            <p:spPr>
              <a:xfrm>
                <a:off x="924480" y="2891520"/>
                <a:ext cx="5227560" cy="1348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6" name="Google Shape;766;p39"/>
              <p:cNvPicPr preferRelativeResize="0"/>
              <p:nvPr/>
            </p:nvPicPr>
            <p:blipFill rotWithShape="1">
              <a:blip r:embed="rId3">
                <a:alphaModFix/>
              </a:blip>
              <a:srcRect/>
              <a:stretch/>
            </p:blipFill>
            <p:spPr>
              <a:xfrm>
                <a:off x="5731560" y="2625480"/>
                <a:ext cx="482760" cy="460440"/>
              </a:xfrm>
              <a:prstGeom prst="rect">
                <a:avLst/>
              </a:prstGeom>
              <a:noFill/>
              <a:ln>
                <a:noFill/>
              </a:ln>
            </p:spPr>
          </p:pic>
          <p:sp>
            <p:nvSpPr>
              <p:cNvPr id="767" name="Google Shape;767;p39"/>
              <p:cNvSpPr/>
              <p:nvPr/>
            </p:nvSpPr>
            <p:spPr>
              <a:xfrm>
                <a:off x="1252080" y="3215520"/>
                <a:ext cx="446544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Esto hará que la resistencia caiga, pasando de un valor muy alto a un valor más bajo que dependa de las características del IGBT en prueba y del multímetro sí mismo.</a:t>
                </a:r>
                <a:endParaRPr sz="1400" b="0" i="0" u="none" strike="noStrike" cap="none">
                  <a:latin typeface="Arial"/>
                  <a:ea typeface="Arial"/>
                  <a:cs typeface="Arial"/>
                  <a:sym typeface="Arial"/>
                </a:endParaRPr>
              </a:p>
            </p:txBody>
          </p:sp>
        </p:grpSp>
        <p:grpSp>
          <p:nvGrpSpPr>
            <p:cNvPr id="768" name="Google Shape;768;p39"/>
            <p:cNvGrpSpPr/>
            <p:nvPr/>
          </p:nvGrpSpPr>
          <p:grpSpPr>
            <a:xfrm>
              <a:off x="3505680" y="4510080"/>
              <a:ext cx="5289840" cy="1615320"/>
              <a:chOff x="3505680" y="4510080"/>
              <a:chExt cx="5289840" cy="1615320"/>
            </a:xfrm>
          </p:grpSpPr>
          <p:sp>
            <p:nvSpPr>
              <p:cNvPr id="769" name="Google Shape;769;p39"/>
              <p:cNvSpPr/>
              <p:nvPr/>
            </p:nvSpPr>
            <p:spPr>
              <a:xfrm>
                <a:off x="3505680" y="4776480"/>
                <a:ext cx="5227560" cy="1348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0" name="Google Shape;770;p39"/>
              <p:cNvPicPr preferRelativeResize="0"/>
              <p:nvPr/>
            </p:nvPicPr>
            <p:blipFill rotWithShape="1">
              <a:blip r:embed="rId3">
                <a:alphaModFix/>
              </a:blip>
              <a:srcRect/>
              <a:stretch/>
            </p:blipFill>
            <p:spPr>
              <a:xfrm>
                <a:off x="8312760" y="4510080"/>
                <a:ext cx="482760" cy="460440"/>
              </a:xfrm>
              <a:prstGeom prst="rect">
                <a:avLst/>
              </a:prstGeom>
              <a:noFill/>
              <a:ln>
                <a:noFill/>
              </a:ln>
            </p:spPr>
          </p:pic>
          <p:sp>
            <p:nvSpPr>
              <p:cNvPr id="771" name="Google Shape;771;p39"/>
              <p:cNvSpPr/>
              <p:nvPr/>
            </p:nvSpPr>
            <p:spPr>
              <a:xfrm>
                <a:off x="3833280" y="5100480"/>
                <a:ext cx="446544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Sin embargo, es necesario tener en cuenta que la batería interna de algunos multímetros no tiene suficiente tensión para llevar el componente a la conducción.</a:t>
                </a:r>
                <a:endParaRPr sz="1400" b="0" i="0" u="none" strike="noStrike" cap="none">
                  <a:latin typeface="Arial"/>
                  <a:ea typeface="Arial"/>
                  <a:cs typeface="Arial"/>
                  <a:sym typeface="Arial"/>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
          <p:cNvSpPr/>
          <p:nvPr/>
        </p:nvSpPr>
        <p:spPr>
          <a:xfrm>
            <a:off x="4077000" y="1308960"/>
            <a:ext cx="4273560" cy="119016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s-CL" sz="2000" b="0" i="0" u="none" strike="noStrike" cap="none">
                <a:solidFill>
                  <a:srgbClr val="C73E32"/>
                </a:solidFill>
                <a:latin typeface="Calibri"/>
                <a:ea typeface="Calibri"/>
                <a:cs typeface="Calibri"/>
                <a:sym typeface="Calibri"/>
              </a:rPr>
              <a:t>MANTENIMIENTO PREVENTIVO DE DISPOSITIVOS ELECTRÓNICOS</a:t>
            </a:r>
            <a:endParaRPr sz="2000" b="0" i="0" u="none" strike="noStrike" cap="none">
              <a:latin typeface="Arial"/>
              <a:ea typeface="Arial"/>
              <a:cs typeface="Arial"/>
              <a:sym typeface="Arial"/>
            </a:endParaRPr>
          </a:p>
        </p:txBody>
      </p:sp>
      <p:sp>
        <p:nvSpPr>
          <p:cNvPr id="388" name="Google Shape;388;p4"/>
          <p:cNvSpPr/>
          <p:nvPr/>
        </p:nvSpPr>
        <p:spPr>
          <a:xfrm>
            <a:off x="375840" y="1373760"/>
            <a:ext cx="41072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MENÚ DE LA ACTIVIDAD</a:t>
            </a:r>
            <a:endParaRPr sz="2800" b="0" i="0" u="none" strike="noStrike" cap="none">
              <a:latin typeface="Arial"/>
              <a:ea typeface="Arial"/>
              <a:cs typeface="Arial"/>
              <a:sym typeface="Arial"/>
            </a:endParaRPr>
          </a:p>
        </p:txBody>
      </p:sp>
      <p:pic>
        <p:nvPicPr>
          <p:cNvPr id="389" name="Google Shape;389;p4"/>
          <p:cNvPicPr preferRelativeResize="0"/>
          <p:nvPr/>
        </p:nvPicPr>
        <p:blipFill rotWithShape="1">
          <a:blip r:embed="rId3">
            <a:alphaModFix/>
          </a:blip>
          <a:srcRect/>
          <a:stretch/>
        </p:blipFill>
        <p:spPr>
          <a:xfrm>
            <a:off x="982080" y="2347920"/>
            <a:ext cx="3018600" cy="4406400"/>
          </a:xfrm>
          <a:prstGeom prst="rect">
            <a:avLst/>
          </a:prstGeom>
          <a:noFill/>
          <a:ln>
            <a:noFill/>
          </a:ln>
        </p:spPr>
      </p:pic>
      <p:sp>
        <p:nvSpPr>
          <p:cNvPr id="390" name="Google Shape;390;p4"/>
          <p:cNvSpPr/>
          <p:nvPr/>
        </p:nvSpPr>
        <p:spPr>
          <a:xfrm>
            <a:off x="4448520" y="3150000"/>
            <a:ext cx="4289760" cy="3282480"/>
          </a:xfrm>
          <a:prstGeom prst="roundRect">
            <a:avLst>
              <a:gd name="adj" fmla="val 538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391" name="Google Shape;391;p4"/>
          <p:cNvSpPr/>
          <p:nvPr/>
        </p:nvSpPr>
        <p:spPr>
          <a:xfrm>
            <a:off x="4722480" y="3400920"/>
            <a:ext cx="3892320" cy="2768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Instrumentación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Mantenimiento Preventivo (MP) y medición de dispositivos electrónicos:</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Diodo semiconductor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Diodo Zener</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Capacitores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Transistores (BJT, Triac, MosFet, IGBT)</a:t>
            </a:r>
            <a:endParaRPr sz="1600" b="0" i="0" u="none" strike="noStrike" cap="none">
              <a:latin typeface="Arial"/>
              <a:ea typeface="Arial"/>
              <a:cs typeface="Arial"/>
              <a:sym typeface="Arial"/>
            </a:endParaRPr>
          </a:p>
        </p:txBody>
      </p:sp>
      <p:grpSp>
        <p:nvGrpSpPr>
          <p:cNvPr id="392" name="Google Shape;392;p4"/>
          <p:cNvGrpSpPr/>
          <p:nvPr/>
        </p:nvGrpSpPr>
        <p:grpSpPr>
          <a:xfrm>
            <a:off x="4324320" y="3447360"/>
            <a:ext cx="264600" cy="275400"/>
            <a:chOff x="4324320" y="3447360"/>
            <a:chExt cx="264600" cy="275400"/>
          </a:xfrm>
        </p:grpSpPr>
        <p:sp>
          <p:nvSpPr>
            <p:cNvPr id="393" name="Google Shape;393;p4"/>
            <p:cNvSpPr/>
            <p:nvPr/>
          </p:nvSpPr>
          <p:spPr>
            <a:xfrm>
              <a:off x="4324320" y="345132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4343400" y="344736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1</a:t>
              </a:r>
              <a:endParaRPr sz="1800" b="0" i="0" u="none" strike="noStrike" cap="none">
                <a:latin typeface="Arial"/>
                <a:ea typeface="Arial"/>
                <a:cs typeface="Arial"/>
                <a:sym typeface="Arial"/>
              </a:endParaRPr>
            </a:p>
          </p:txBody>
        </p:sp>
      </p:grpSp>
      <p:grpSp>
        <p:nvGrpSpPr>
          <p:cNvPr id="395" name="Google Shape;395;p4"/>
          <p:cNvGrpSpPr/>
          <p:nvPr/>
        </p:nvGrpSpPr>
        <p:grpSpPr>
          <a:xfrm>
            <a:off x="4324320" y="3918240"/>
            <a:ext cx="264600" cy="275760"/>
            <a:chOff x="4324320" y="3918240"/>
            <a:chExt cx="264600" cy="275760"/>
          </a:xfrm>
        </p:grpSpPr>
        <p:sp>
          <p:nvSpPr>
            <p:cNvPr id="396" name="Google Shape;396;p4"/>
            <p:cNvSpPr/>
            <p:nvPr/>
          </p:nvSpPr>
          <p:spPr>
            <a:xfrm>
              <a:off x="4324320" y="3922560"/>
              <a:ext cx="264600" cy="271440"/>
            </a:xfrm>
            <a:prstGeom prst="roundRect">
              <a:avLst>
                <a:gd name="adj" fmla="val 16667"/>
              </a:avLst>
            </a:prstGeom>
            <a:solidFill>
              <a:srgbClr val="297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4343400" y="3918240"/>
              <a:ext cx="210960" cy="27144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CL" sz="1800" b="1" i="0" u="none" strike="noStrike" cap="none">
                  <a:solidFill>
                    <a:srgbClr val="FFFFFF"/>
                  </a:solidFill>
                  <a:latin typeface="Calibri"/>
                  <a:ea typeface="Calibri"/>
                  <a:cs typeface="Calibri"/>
                  <a:sym typeface="Calibri"/>
                </a:rPr>
                <a:t>2</a:t>
              </a:r>
              <a:endParaRPr sz="1800" b="0" i="0" u="none" strike="noStrike" cap="none">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0"/>
          <p:cNvSpPr/>
          <p:nvPr/>
        </p:nvSpPr>
        <p:spPr>
          <a:xfrm>
            <a:off x="556560" y="2440800"/>
            <a:ext cx="5227560" cy="1771920"/>
          </a:xfrm>
          <a:prstGeom prst="roundRect">
            <a:avLst>
              <a:gd name="adj" fmla="val 8402"/>
            </a:avLst>
          </a:prstGeom>
          <a:solidFill>
            <a:srgbClr val="D7E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0"/>
          <p:cNvSpPr/>
          <p:nvPr/>
        </p:nvSpPr>
        <p:spPr>
          <a:xfrm>
            <a:off x="4261680" y="3531240"/>
            <a:ext cx="5227560" cy="1348920"/>
          </a:xfrm>
          <a:prstGeom prst="roundRect">
            <a:avLst>
              <a:gd name="adj" fmla="val 8402"/>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0"/>
          <p:cNvSpPr/>
          <p:nvPr/>
        </p:nvSpPr>
        <p:spPr>
          <a:xfrm>
            <a:off x="452160" y="137808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MANTENIMIENTO PREVENTIVO</a:t>
            </a:r>
            <a:endParaRPr sz="2800" b="0" i="0" u="none" strike="noStrike" cap="none">
              <a:latin typeface="Arial"/>
              <a:ea typeface="Arial"/>
              <a:cs typeface="Arial"/>
              <a:sym typeface="Arial"/>
            </a:endParaRPr>
          </a:p>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Y MEDICIÓN DE </a:t>
            </a:r>
            <a:r>
              <a:rPr lang="es-CL" sz="2800" b="0" i="0" u="none" strike="noStrike" cap="none">
                <a:solidFill>
                  <a:srgbClr val="C73E32"/>
                </a:solidFill>
                <a:latin typeface="Calibri"/>
                <a:ea typeface="Calibri"/>
                <a:cs typeface="Calibri"/>
                <a:sym typeface="Calibri"/>
              </a:rPr>
              <a:t>IGBT</a:t>
            </a:r>
            <a:endParaRPr sz="2800" b="0" i="0" u="none" strike="noStrike" cap="none">
              <a:latin typeface="Arial"/>
              <a:ea typeface="Arial"/>
              <a:cs typeface="Arial"/>
              <a:sym typeface="Arial"/>
            </a:endParaRPr>
          </a:p>
        </p:txBody>
      </p:sp>
      <p:pic>
        <p:nvPicPr>
          <p:cNvPr id="779" name="Google Shape;779;p40"/>
          <p:cNvPicPr preferRelativeResize="0"/>
          <p:nvPr/>
        </p:nvPicPr>
        <p:blipFill rotWithShape="1">
          <a:blip r:embed="rId3">
            <a:alphaModFix/>
          </a:blip>
          <a:srcRect/>
          <a:stretch/>
        </p:blipFill>
        <p:spPr>
          <a:xfrm>
            <a:off x="5363640" y="2174760"/>
            <a:ext cx="482760" cy="460440"/>
          </a:xfrm>
          <a:prstGeom prst="rect">
            <a:avLst/>
          </a:prstGeom>
          <a:noFill/>
          <a:ln>
            <a:noFill/>
          </a:ln>
        </p:spPr>
      </p:pic>
      <p:sp>
        <p:nvSpPr>
          <p:cNvPr id="780" name="Google Shape;780;p40"/>
          <p:cNvSpPr/>
          <p:nvPr/>
        </p:nvSpPr>
        <p:spPr>
          <a:xfrm>
            <a:off x="884520" y="2764800"/>
            <a:ext cx="4598280" cy="72972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Calibri"/>
                <a:ea typeface="Calibri"/>
                <a:cs typeface="Calibri"/>
                <a:sym typeface="Calibri"/>
              </a:rPr>
              <a:t>Una batería de 9 V o incluso una fuente de tensión más alta (20 V) proporciona la tensión necesaria a la polarización del componente.</a:t>
            </a:r>
            <a:endParaRPr sz="1400" b="0" i="0" u="none" strike="noStrike" cap="none">
              <a:latin typeface="Arial"/>
              <a:ea typeface="Arial"/>
              <a:cs typeface="Arial"/>
              <a:sym typeface="Arial"/>
            </a:endParaRPr>
          </a:p>
        </p:txBody>
      </p:sp>
      <p:pic>
        <p:nvPicPr>
          <p:cNvPr id="781" name="Google Shape;781;p40"/>
          <p:cNvPicPr preferRelativeResize="0"/>
          <p:nvPr/>
        </p:nvPicPr>
        <p:blipFill rotWithShape="1">
          <a:blip r:embed="rId4">
            <a:alphaModFix/>
          </a:blip>
          <a:srcRect/>
          <a:stretch/>
        </p:blipFill>
        <p:spPr>
          <a:xfrm>
            <a:off x="5072400" y="4007520"/>
            <a:ext cx="3688920" cy="265212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86" name="Google Shape;786;p41"/>
          <p:cNvPicPr preferRelativeResize="0"/>
          <p:nvPr/>
        </p:nvPicPr>
        <p:blipFill rotWithShape="1">
          <a:blip r:embed="rId3">
            <a:alphaModFix/>
          </a:blip>
          <a:srcRect/>
          <a:stretch/>
        </p:blipFill>
        <p:spPr>
          <a:xfrm flipH="1">
            <a:off x="521640" y="2143440"/>
            <a:ext cx="4699440" cy="4452480"/>
          </a:xfrm>
          <a:prstGeom prst="rect">
            <a:avLst/>
          </a:prstGeom>
          <a:noFill/>
          <a:ln>
            <a:noFill/>
          </a:ln>
        </p:spPr>
      </p:pic>
      <p:grpSp>
        <p:nvGrpSpPr>
          <p:cNvPr id="787" name="Google Shape;787;p41"/>
          <p:cNvGrpSpPr/>
          <p:nvPr/>
        </p:nvGrpSpPr>
        <p:grpSpPr>
          <a:xfrm>
            <a:off x="3758311" y="1533600"/>
            <a:ext cx="5075729" cy="2359800"/>
            <a:chOff x="3758311" y="1533600"/>
            <a:chExt cx="5075729" cy="2359800"/>
          </a:xfrm>
        </p:grpSpPr>
        <p:grpSp>
          <p:nvGrpSpPr>
            <p:cNvPr id="788" name="Google Shape;788;p41"/>
            <p:cNvGrpSpPr/>
            <p:nvPr/>
          </p:nvGrpSpPr>
          <p:grpSpPr>
            <a:xfrm>
              <a:off x="3758311" y="1533600"/>
              <a:ext cx="5075729" cy="2359800"/>
              <a:chOff x="3758311" y="1533600"/>
              <a:chExt cx="5075729" cy="2359800"/>
            </a:xfrm>
          </p:grpSpPr>
          <p:sp>
            <p:nvSpPr>
              <p:cNvPr id="789" name="Google Shape;789;p41"/>
              <p:cNvSpPr/>
              <p:nvPr/>
            </p:nvSpPr>
            <p:spPr>
              <a:xfrm flipH="1">
                <a:off x="4469040" y="1533600"/>
                <a:ext cx="4365000" cy="2359800"/>
              </a:xfrm>
              <a:prstGeom prst="roundRect">
                <a:avLst>
                  <a:gd name="adj" fmla="val 10157"/>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790" name="Google Shape;790;p41"/>
              <p:cNvSpPr/>
              <p:nvPr/>
            </p:nvSpPr>
            <p:spPr>
              <a:xfrm rot="-6773400" flipH="1">
                <a:off x="4019400" y="2399760"/>
                <a:ext cx="333000" cy="78768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41"/>
            <p:cNvSpPr/>
            <p:nvPr/>
          </p:nvSpPr>
          <p:spPr>
            <a:xfrm>
              <a:off x="4831920" y="1868400"/>
              <a:ext cx="3809160" cy="154044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Antes de realizar la actividad práctica te invitamos a que revises la cápsula animada: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2100" b="1" i="0" u="none" strike="noStrike" cap="none">
                  <a:solidFill>
                    <a:srgbClr val="C73E32"/>
                  </a:solidFill>
                  <a:latin typeface="Calibri"/>
                  <a:ea typeface="Calibri"/>
                  <a:cs typeface="Calibri"/>
                  <a:sym typeface="Calibri"/>
                </a:rPr>
                <a:t>“Uso de multitester o multímetro”</a:t>
              </a:r>
              <a:endParaRPr sz="2100" b="0" i="0" u="none" strike="noStrike" cap="none">
                <a:latin typeface="Arial"/>
                <a:ea typeface="Arial"/>
                <a:cs typeface="Arial"/>
                <a:sym typeface="Arial"/>
              </a:endParaRPr>
            </a:p>
          </p:txBody>
        </p:sp>
      </p:grpSp>
      <p:sp>
        <p:nvSpPr>
          <p:cNvPr id="792" name="Google Shape;792;p41"/>
          <p:cNvSpPr/>
          <p:nvPr/>
        </p:nvSpPr>
        <p:spPr>
          <a:xfrm>
            <a:off x="375840" y="1373760"/>
            <a:ext cx="35269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793" name="Google Shape;793;p41"/>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grpSp>
        <p:nvGrpSpPr>
          <p:cNvPr id="798" name="Google Shape;798;p42"/>
          <p:cNvGrpSpPr/>
          <p:nvPr/>
        </p:nvGrpSpPr>
        <p:grpSpPr>
          <a:xfrm>
            <a:off x="491760" y="2165400"/>
            <a:ext cx="6999480" cy="2696040"/>
            <a:chOff x="491760" y="2165400"/>
            <a:chExt cx="6999480" cy="2696040"/>
          </a:xfrm>
        </p:grpSpPr>
        <p:sp>
          <p:nvSpPr>
            <p:cNvPr id="799" name="Google Shape;799;p42"/>
            <p:cNvSpPr/>
            <p:nvPr/>
          </p:nvSpPr>
          <p:spPr>
            <a:xfrm>
              <a:off x="491760" y="216540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00" name="Google Shape;800;p42"/>
            <p:cNvSpPr/>
            <p:nvPr/>
          </p:nvSpPr>
          <p:spPr>
            <a:xfrm>
              <a:off x="1105560" y="2720160"/>
              <a:ext cx="5771160" cy="1488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Si quieres profundizar, te invitamos a visitar el sitio de </a:t>
              </a:r>
              <a:r>
                <a:rPr lang="es-CL" sz="1600" b="1" i="0" u="sng" strike="noStrike" cap="none">
                  <a:solidFill>
                    <a:srgbClr val="0097A7"/>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TP DIGITAL</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esta actividad te sugerimos:</a:t>
              </a:r>
              <a:endParaRPr sz="1600" b="0" i="0" u="none" strike="noStrike" cap="none">
                <a:latin typeface="Arial"/>
                <a:ea typeface="Arial"/>
                <a:cs typeface="Arial"/>
                <a:sym typeface="Arial"/>
              </a:endParaRPr>
            </a:p>
            <a:p>
              <a:pPr marL="353880" marR="0" lvl="1" indent="-353520" algn="l" rtl="0">
                <a:lnSpc>
                  <a:spcPct val="90000"/>
                </a:lnSpc>
                <a:spcBef>
                  <a:spcPts val="1298"/>
                </a:spcBef>
                <a:spcAft>
                  <a:spcPts val="0"/>
                </a:spcAft>
                <a:buClr>
                  <a:srgbClr val="000000"/>
                </a:buClr>
                <a:buSzPts val="1600"/>
                <a:buFont typeface="Noto Sans Symbols"/>
                <a:buChar char="✔"/>
              </a:pPr>
              <a:r>
                <a:rPr lang="es-CL" sz="1600" b="1" i="0" u="none" strike="noStrike" cap="none">
                  <a:solidFill>
                    <a:srgbClr val="29754D"/>
                  </a:solidFill>
                  <a:latin typeface="Calibri"/>
                  <a:ea typeface="Calibri"/>
                  <a:cs typeface="Calibri"/>
                  <a:sym typeface="Calibri"/>
                </a:rPr>
                <a:t>Kit de Construcción de circuitos CD</a:t>
              </a:r>
              <a:endParaRPr sz="1600" b="0" i="0" u="none" strike="noStrike" cap="none">
                <a:latin typeface="Arial"/>
                <a:ea typeface="Arial"/>
                <a:cs typeface="Arial"/>
                <a:sym typeface="Arial"/>
              </a:endParaRPr>
            </a:p>
          </p:txBody>
        </p:sp>
      </p:grpSp>
      <p:sp>
        <p:nvSpPr>
          <p:cNvPr id="801" name="Google Shape;801;p42"/>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COMPLEMENTARIO</a:t>
            </a:r>
            <a:endParaRPr sz="2800" b="0" i="0" u="none" strike="noStrike" cap="none">
              <a:latin typeface="Arial"/>
              <a:ea typeface="Arial"/>
              <a:cs typeface="Arial"/>
              <a:sym typeface="Arial"/>
            </a:endParaRPr>
          </a:p>
        </p:txBody>
      </p:sp>
      <p:sp>
        <p:nvSpPr>
          <p:cNvPr id="802" name="Google Shape;802;p42"/>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MATERIAL</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grpSp>
        <p:nvGrpSpPr>
          <p:cNvPr id="803" name="Google Shape;803;p42"/>
          <p:cNvGrpSpPr/>
          <p:nvPr/>
        </p:nvGrpSpPr>
        <p:grpSpPr>
          <a:xfrm>
            <a:off x="5067000" y="3464640"/>
            <a:ext cx="4439520" cy="4205880"/>
            <a:chOff x="5067000" y="3464640"/>
            <a:chExt cx="4439520" cy="4205880"/>
          </a:xfrm>
        </p:grpSpPr>
        <p:pic>
          <p:nvPicPr>
            <p:cNvPr id="804" name="Google Shape;804;p42"/>
            <p:cNvPicPr preferRelativeResize="0"/>
            <p:nvPr/>
          </p:nvPicPr>
          <p:blipFill rotWithShape="1">
            <a:blip r:embed="rId4">
              <a:alphaModFix/>
            </a:blip>
            <a:srcRect/>
            <a:stretch/>
          </p:blipFill>
          <p:spPr>
            <a:xfrm>
              <a:off x="5067000" y="3464640"/>
              <a:ext cx="4439520" cy="4205880"/>
            </a:xfrm>
            <a:prstGeom prst="rect">
              <a:avLst/>
            </a:prstGeom>
            <a:noFill/>
            <a:ln>
              <a:noFill/>
            </a:ln>
          </p:spPr>
        </p:pic>
        <p:pic>
          <p:nvPicPr>
            <p:cNvPr id="805" name="Google Shape;805;p42"/>
            <p:cNvPicPr preferRelativeResize="0"/>
            <p:nvPr/>
          </p:nvPicPr>
          <p:blipFill rotWithShape="1">
            <a:blip r:embed="rId5">
              <a:alphaModFix/>
            </a:blip>
            <a:srcRect/>
            <a:stretch/>
          </p:blipFill>
          <p:spPr>
            <a:xfrm>
              <a:off x="6528600" y="3826440"/>
              <a:ext cx="1497600" cy="63036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3"/>
          <p:cNvSpPr/>
          <p:nvPr/>
        </p:nvSpPr>
        <p:spPr>
          <a:xfrm>
            <a:off x="562320" y="4457160"/>
            <a:ext cx="8478000" cy="2199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11" name="Google Shape;811;p43"/>
          <p:cNvPicPr preferRelativeResize="0"/>
          <p:nvPr/>
        </p:nvPicPr>
        <p:blipFill rotWithShape="1">
          <a:blip r:embed="rId3">
            <a:alphaModFix/>
          </a:blip>
          <a:srcRect/>
          <a:stretch/>
        </p:blipFill>
        <p:spPr>
          <a:xfrm>
            <a:off x="8620560" y="4231800"/>
            <a:ext cx="482760" cy="460440"/>
          </a:xfrm>
          <a:prstGeom prst="rect">
            <a:avLst/>
          </a:prstGeom>
          <a:noFill/>
          <a:ln>
            <a:noFill/>
          </a:ln>
        </p:spPr>
      </p:pic>
      <p:sp>
        <p:nvSpPr>
          <p:cNvPr id="812" name="Google Shape;812;p43"/>
          <p:cNvSpPr/>
          <p:nvPr/>
        </p:nvSpPr>
        <p:spPr>
          <a:xfrm>
            <a:off x="562320" y="2320560"/>
            <a:ext cx="8478000" cy="1911240"/>
          </a:xfrm>
          <a:prstGeom prst="roundRect">
            <a:avLst>
              <a:gd name="adj" fmla="val 16792"/>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pic>
        <p:nvPicPr>
          <p:cNvPr id="813" name="Google Shape;813;p43"/>
          <p:cNvPicPr preferRelativeResize="0"/>
          <p:nvPr/>
        </p:nvPicPr>
        <p:blipFill rotWithShape="1">
          <a:blip r:embed="rId3">
            <a:alphaModFix/>
          </a:blip>
          <a:srcRect/>
          <a:stretch/>
        </p:blipFill>
        <p:spPr>
          <a:xfrm>
            <a:off x="8620560" y="2095200"/>
            <a:ext cx="482760" cy="460440"/>
          </a:xfrm>
          <a:prstGeom prst="rect">
            <a:avLst/>
          </a:prstGeom>
          <a:noFill/>
          <a:ln>
            <a:noFill/>
          </a:ln>
        </p:spPr>
      </p:pic>
      <p:sp>
        <p:nvSpPr>
          <p:cNvPr id="814" name="Google Shape;814;p43"/>
          <p:cNvSpPr/>
          <p:nvPr/>
        </p:nvSpPr>
        <p:spPr>
          <a:xfrm>
            <a:off x="915120" y="2649240"/>
            <a:ext cx="7772400" cy="10652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000000"/>
                </a:solidFill>
                <a:latin typeface="Calibri"/>
                <a:ea typeface="Calibri"/>
                <a:cs typeface="Calibri"/>
                <a:sym typeface="Calibri"/>
              </a:rPr>
              <a:t>TP Digital </a:t>
            </a:r>
            <a:r>
              <a:rPr lang="es-CL" sz="1600" b="0" i="0" u="none" strike="noStrike" cap="none">
                <a:solidFill>
                  <a:srgbClr val="000000"/>
                </a:solidFill>
                <a:latin typeface="Calibri"/>
                <a:ea typeface="Calibri"/>
                <a:cs typeface="Calibri"/>
                <a:sym typeface="Calibri"/>
              </a:rPr>
              <a:t>es un proyecto desarrollado en conjunto por </a:t>
            </a:r>
            <a:r>
              <a:rPr lang="es-CL" sz="1600" b="1" i="0" u="none" strike="noStrike" cap="none">
                <a:solidFill>
                  <a:srgbClr val="29754D"/>
                </a:solidFill>
                <a:latin typeface="Calibri"/>
                <a:ea typeface="Calibri"/>
                <a:cs typeface="Calibri"/>
                <a:sym typeface="Calibri"/>
              </a:rPr>
              <a:t>Fundación Chile </a:t>
            </a:r>
            <a:r>
              <a:rPr lang="es-CL" sz="1600" b="0" i="0" u="none" strike="noStrike" cap="none">
                <a:solidFill>
                  <a:srgbClr val="000000"/>
                </a:solidFill>
                <a:latin typeface="Calibri"/>
                <a:ea typeface="Calibri"/>
                <a:cs typeface="Calibri"/>
                <a:sym typeface="Calibri"/>
              </a:rPr>
              <a:t>y </a:t>
            </a:r>
            <a:r>
              <a:rPr lang="es-CL" sz="1600" b="1" i="0" u="none" strike="noStrike" cap="none">
                <a:solidFill>
                  <a:srgbClr val="29754D"/>
                </a:solidFill>
                <a:latin typeface="Calibri"/>
                <a:ea typeface="Calibri"/>
                <a:cs typeface="Calibri"/>
                <a:sym typeface="Calibri"/>
              </a:rPr>
              <a:t>Microsoft</a:t>
            </a:r>
            <a:r>
              <a:rPr lang="es-CL" sz="1600" b="0" i="0" u="none" strike="noStrike" cap="none">
                <a:solidFill>
                  <a:srgbClr val="000000"/>
                </a:solidFill>
                <a:latin typeface="Calibri"/>
                <a:ea typeface="Calibri"/>
                <a:cs typeface="Calibri"/>
                <a:sym typeface="Calibri"/>
              </a:rPr>
              <a:t>, con el patrocinio de </a:t>
            </a:r>
            <a:r>
              <a:rPr lang="es-CL" sz="1600" b="1" i="0" u="none" strike="noStrike" cap="none">
                <a:solidFill>
                  <a:srgbClr val="29754D"/>
                </a:solidFill>
                <a:latin typeface="Calibri"/>
                <a:ea typeface="Calibri"/>
                <a:cs typeface="Calibri"/>
                <a:sym typeface="Calibri"/>
              </a:rPr>
              <a:t>MINEDUC</a:t>
            </a:r>
            <a:r>
              <a:rPr lang="es-CL" sz="1600" b="0" i="0" u="none" strike="noStrike" cap="none">
                <a:solidFill>
                  <a:srgbClr val="29754D"/>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y la colaboración de</a:t>
            </a:r>
            <a:r>
              <a:rPr lang="es-CL" sz="1600" b="1" i="0" u="none" strike="noStrike" cap="none">
                <a:solidFill>
                  <a:srgbClr val="000000"/>
                </a:solidFill>
                <a:latin typeface="Calibri"/>
                <a:ea typeface="Calibri"/>
                <a:cs typeface="Calibri"/>
                <a:sym typeface="Calibri"/>
              </a:rPr>
              <a:t> </a:t>
            </a:r>
            <a:r>
              <a:rPr lang="es-CL" sz="1600" b="1" i="0" u="none" strike="noStrike" cap="none">
                <a:solidFill>
                  <a:srgbClr val="29754D"/>
                </a:solidFill>
                <a:latin typeface="Calibri"/>
                <a:ea typeface="Calibri"/>
                <a:cs typeface="Calibri"/>
                <a:sym typeface="Calibri"/>
              </a:rPr>
              <a:t>INACAP</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e </a:t>
            </a:r>
            <a:r>
              <a:rPr lang="es-CL" sz="1600" b="1" i="0" u="none" strike="noStrike" cap="none">
                <a:solidFill>
                  <a:srgbClr val="29754D"/>
                </a:solidFill>
                <a:latin typeface="Calibri"/>
                <a:ea typeface="Calibri"/>
                <a:cs typeface="Calibri"/>
                <a:sym typeface="Calibri"/>
              </a:rPr>
              <a:t>Intelitek</a:t>
            </a:r>
            <a:r>
              <a:rPr lang="es-CL" sz="1600" b="0" i="0" u="none" strike="noStrike" cap="none">
                <a:solidFill>
                  <a:srgbClr val="000000"/>
                </a:solidFill>
                <a:latin typeface="Calibri"/>
                <a:ea typeface="Calibri"/>
                <a:cs typeface="Calibri"/>
                <a:sym typeface="Calibri"/>
              </a:rPr>
              <a:t>, dirigido a apoyar a los centros educativos y docentes de formación técnico profesional a nivel nacional en el desarrollo virtual de procesos de enseñanza aprendizaje.</a:t>
            </a:r>
            <a:endParaRPr sz="1600" b="0" i="0" u="none" strike="noStrike" cap="none">
              <a:latin typeface="Arial"/>
              <a:ea typeface="Arial"/>
              <a:cs typeface="Arial"/>
              <a:sym typeface="Arial"/>
            </a:endParaRPr>
          </a:p>
        </p:txBody>
      </p:sp>
      <p:sp>
        <p:nvSpPr>
          <p:cNvPr id="815" name="Google Shape;815;p43"/>
          <p:cNvSpPr/>
          <p:nvPr/>
        </p:nvSpPr>
        <p:spPr>
          <a:xfrm>
            <a:off x="915120" y="4771440"/>
            <a:ext cx="7705080" cy="155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Los usuarios que no estén registrados, deben completar los datos en el siguiente formulario: </a:t>
            </a:r>
            <a:r>
              <a:rPr lang="es-CL" sz="1600" b="0" i="0" u="sng" strike="noStrike" cap="none">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FORMULARIO DE INSCRIPCIÓN</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Una vez que lo hagan, reciben un correo electrónico con los datos de acceso a la plataforma, que está en el siguiente link:</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sng" strike="noStrike" cap="none">
                <a:solidFill>
                  <a:srgbClr val="0097A7"/>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https://tp-digital.territorio.la/</a:t>
            </a:r>
            <a:endParaRPr sz="1600" b="0" i="0" u="none" strike="noStrike" cap="none">
              <a:latin typeface="Arial"/>
              <a:ea typeface="Arial"/>
              <a:cs typeface="Arial"/>
              <a:sym typeface="Arial"/>
            </a:endParaRPr>
          </a:p>
        </p:txBody>
      </p:sp>
      <p:pic>
        <p:nvPicPr>
          <p:cNvPr id="816" name="Google Shape;816;p43"/>
          <p:cNvPicPr preferRelativeResize="0"/>
          <p:nvPr/>
        </p:nvPicPr>
        <p:blipFill rotWithShape="1">
          <a:blip r:embed="rId6">
            <a:alphaModFix/>
          </a:blip>
          <a:srcRect/>
          <a:stretch/>
        </p:blipFill>
        <p:spPr>
          <a:xfrm>
            <a:off x="562320" y="1119960"/>
            <a:ext cx="2422440" cy="102024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4"/>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¿CUÁNTO APRENDIMOS?</a:t>
            </a:r>
            <a:endParaRPr sz="2800" b="0" i="0" u="none" strike="noStrike" cap="none">
              <a:latin typeface="Arial"/>
              <a:ea typeface="Arial"/>
              <a:cs typeface="Arial"/>
              <a:sym typeface="Arial"/>
            </a:endParaRPr>
          </a:p>
        </p:txBody>
      </p:sp>
      <p:grpSp>
        <p:nvGrpSpPr>
          <p:cNvPr id="822" name="Google Shape;822;p44"/>
          <p:cNvGrpSpPr/>
          <p:nvPr/>
        </p:nvGrpSpPr>
        <p:grpSpPr>
          <a:xfrm>
            <a:off x="2035440" y="2912040"/>
            <a:ext cx="6999480" cy="2696040"/>
            <a:chOff x="2035440" y="2912040"/>
            <a:chExt cx="6999480" cy="2696040"/>
          </a:xfrm>
        </p:grpSpPr>
        <p:sp>
          <p:nvSpPr>
            <p:cNvPr id="823" name="Google Shape;823;p44"/>
            <p:cNvSpPr/>
            <p:nvPr/>
          </p:nvSpPr>
          <p:spPr>
            <a:xfrm>
              <a:off x="2035440" y="2912040"/>
              <a:ext cx="6999480" cy="26960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24" name="Google Shape;824;p44"/>
            <p:cNvSpPr/>
            <p:nvPr/>
          </p:nvSpPr>
          <p:spPr>
            <a:xfrm>
              <a:off x="3510000" y="3843360"/>
              <a:ext cx="49942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MANTENIMIENTO PREVENTIVO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realizaremos una actividad que resume todo lo que hemos visto! </a:t>
              </a:r>
              <a:r>
                <a:rPr lang="es-CL" sz="1600" b="1" i="0" u="none" strike="noStrike" cap="none">
                  <a:solidFill>
                    <a:srgbClr val="29754D"/>
                  </a:solidFill>
                  <a:latin typeface="Calibri"/>
                  <a:ea typeface="Calibri"/>
                  <a:cs typeface="Calibri"/>
                  <a:sym typeface="Calibri"/>
                </a:rPr>
                <a:t>¡Atentos!</a:t>
              </a:r>
              <a:endParaRPr sz="1600" b="0" i="0" u="none" strike="noStrike" cap="none">
                <a:latin typeface="Arial"/>
                <a:ea typeface="Arial"/>
                <a:cs typeface="Arial"/>
                <a:sym typeface="Arial"/>
              </a:endParaRPr>
            </a:p>
          </p:txBody>
        </p:sp>
      </p:grpSp>
      <p:sp>
        <p:nvSpPr>
          <p:cNvPr id="825" name="Google Shape;825;p44"/>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REVISEMOS</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26" name="Google Shape;826;p44"/>
          <p:cNvSpPr/>
          <p:nvPr/>
        </p:nvSpPr>
        <p:spPr>
          <a:xfrm>
            <a:off x="412524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5</a:t>
            </a:r>
            <a:endParaRPr sz="5000" b="0" i="0" u="none" strike="noStrike" cap="none">
              <a:latin typeface="Arial"/>
              <a:ea typeface="Arial"/>
              <a:cs typeface="Arial"/>
              <a:sym typeface="Arial"/>
            </a:endParaRPr>
          </a:p>
        </p:txBody>
      </p:sp>
      <p:pic>
        <p:nvPicPr>
          <p:cNvPr id="827" name="Google Shape;827;p44"/>
          <p:cNvPicPr preferRelativeResize="0"/>
          <p:nvPr/>
        </p:nvPicPr>
        <p:blipFill rotWithShape="1">
          <a:blip r:embed="rId3">
            <a:alphaModFix/>
          </a:blip>
          <a:srcRect/>
          <a:stretch/>
        </p:blipFill>
        <p:spPr>
          <a:xfrm>
            <a:off x="5474520" y="5389200"/>
            <a:ext cx="1651680" cy="884160"/>
          </a:xfrm>
          <a:prstGeom prst="rect">
            <a:avLst/>
          </a:prstGeom>
          <a:noFill/>
          <a:ln>
            <a:noFill/>
          </a:ln>
        </p:spPr>
      </p:pic>
      <p:pic>
        <p:nvPicPr>
          <p:cNvPr id="828" name="Google Shape;828;p44"/>
          <p:cNvPicPr preferRelativeResize="0"/>
          <p:nvPr/>
        </p:nvPicPr>
        <p:blipFill rotWithShape="1">
          <a:blip r:embed="rId4">
            <a:alphaModFix/>
          </a:blip>
          <a:srcRect/>
          <a:stretch/>
        </p:blipFill>
        <p:spPr>
          <a:xfrm>
            <a:off x="-18000" y="2473200"/>
            <a:ext cx="3856320" cy="3653640"/>
          </a:xfrm>
          <a:prstGeom prst="rect">
            <a:avLst/>
          </a:prstGeom>
          <a:noFill/>
          <a:ln>
            <a:noFill/>
          </a:ln>
        </p:spPr>
      </p:pic>
      <p:pic>
        <p:nvPicPr>
          <p:cNvPr id="829" name="Google Shape;829;p44"/>
          <p:cNvPicPr preferRelativeResize="0"/>
          <p:nvPr/>
        </p:nvPicPr>
        <p:blipFill rotWithShape="1">
          <a:blip r:embed="rId5">
            <a:alphaModFix/>
          </a:blip>
          <a:srcRect/>
          <a:stretch/>
        </p:blipFill>
        <p:spPr>
          <a:xfrm>
            <a:off x="7126200" y="5056200"/>
            <a:ext cx="1806480" cy="134784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grpSp>
        <p:nvGrpSpPr>
          <p:cNvPr id="834" name="Google Shape;834;p45"/>
          <p:cNvGrpSpPr/>
          <p:nvPr/>
        </p:nvGrpSpPr>
        <p:grpSpPr>
          <a:xfrm>
            <a:off x="25020" y="2705664"/>
            <a:ext cx="5834340" cy="1155793"/>
            <a:chOff x="25020" y="2705664"/>
            <a:chExt cx="5834340" cy="1155793"/>
          </a:xfrm>
        </p:grpSpPr>
        <p:sp>
          <p:nvSpPr>
            <p:cNvPr id="835" name="Google Shape;835;p45"/>
            <p:cNvSpPr/>
            <p:nvPr/>
          </p:nvSpPr>
          <p:spPr>
            <a:xfrm>
              <a:off x="1267560" y="3098160"/>
              <a:ext cx="459180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Manipular</a:t>
              </a:r>
              <a:r>
                <a:rPr lang="es-CL" sz="1600" b="1" i="0" u="none" strike="noStrike" cap="none">
                  <a:solidFill>
                    <a:srgbClr val="29754D"/>
                  </a:solidFill>
                  <a:latin typeface="Calibri"/>
                  <a:ea typeface="Calibri"/>
                  <a:cs typeface="Calibri"/>
                  <a:sym typeface="Calibri"/>
                </a:rPr>
                <a:t> cuidadosamente </a:t>
              </a:r>
              <a:r>
                <a:rPr lang="es-CL" sz="1600" b="0" i="0" u="none" strike="noStrike" cap="none">
                  <a:solidFill>
                    <a:srgbClr val="000000"/>
                  </a:solidFill>
                  <a:latin typeface="Calibri"/>
                  <a:ea typeface="Calibri"/>
                  <a:cs typeface="Calibri"/>
                  <a:sym typeface="Calibri"/>
                </a:rPr>
                <a:t>herramientas.</a:t>
              </a:r>
              <a:endParaRPr sz="1600" b="0" i="0" u="none" strike="noStrike" cap="none">
                <a:latin typeface="Arial"/>
                <a:ea typeface="Arial"/>
                <a:cs typeface="Arial"/>
                <a:sym typeface="Arial"/>
              </a:endParaRPr>
            </a:p>
          </p:txBody>
        </p:sp>
        <p:grpSp>
          <p:nvGrpSpPr>
            <p:cNvPr id="836" name="Google Shape;836;p45"/>
            <p:cNvGrpSpPr/>
            <p:nvPr/>
          </p:nvGrpSpPr>
          <p:grpSpPr>
            <a:xfrm>
              <a:off x="25020" y="2705664"/>
              <a:ext cx="1192129" cy="1155793"/>
              <a:chOff x="25020" y="2705664"/>
              <a:chExt cx="1192129" cy="1155793"/>
            </a:xfrm>
          </p:grpSpPr>
          <p:sp>
            <p:nvSpPr>
              <p:cNvPr id="837" name="Google Shape;837;p45"/>
              <p:cNvSpPr/>
              <p:nvPr/>
            </p:nvSpPr>
            <p:spPr>
              <a:xfrm rot="5400000">
                <a:off x="201240" y="269208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8" name="Google Shape;838;p45"/>
              <p:cNvPicPr preferRelativeResize="0"/>
              <p:nvPr/>
            </p:nvPicPr>
            <p:blipFill rotWithShape="1">
              <a:blip r:embed="rId3">
                <a:alphaModFix/>
              </a:blip>
              <a:srcRect/>
              <a:stretch/>
            </p:blipFill>
            <p:spPr>
              <a:xfrm rot="-2193600">
                <a:off x="170280" y="2900880"/>
                <a:ext cx="908280" cy="765360"/>
              </a:xfrm>
              <a:prstGeom prst="rect">
                <a:avLst/>
              </a:prstGeom>
              <a:noFill/>
              <a:ln>
                <a:noFill/>
              </a:ln>
            </p:spPr>
          </p:pic>
        </p:grpSp>
      </p:grpSp>
      <p:grpSp>
        <p:nvGrpSpPr>
          <p:cNvPr id="839" name="Google Shape;839;p45"/>
          <p:cNvGrpSpPr/>
          <p:nvPr/>
        </p:nvGrpSpPr>
        <p:grpSpPr>
          <a:xfrm>
            <a:off x="25020" y="5827140"/>
            <a:ext cx="5832900" cy="782640"/>
            <a:chOff x="25020" y="5827140"/>
            <a:chExt cx="5832900" cy="782640"/>
          </a:xfrm>
        </p:grpSpPr>
        <p:grpSp>
          <p:nvGrpSpPr>
            <p:cNvPr id="840" name="Google Shape;840;p45"/>
            <p:cNvGrpSpPr/>
            <p:nvPr/>
          </p:nvGrpSpPr>
          <p:grpSpPr>
            <a:xfrm>
              <a:off x="25020" y="5827140"/>
              <a:ext cx="1135080" cy="782640"/>
              <a:chOff x="25020" y="5827140"/>
              <a:chExt cx="1135080" cy="782640"/>
            </a:xfrm>
          </p:grpSpPr>
          <p:sp>
            <p:nvSpPr>
              <p:cNvPr id="841" name="Google Shape;841;p45"/>
              <p:cNvSpPr/>
              <p:nvPr/>
            </p:nvSpPr>
            <p:spPr>
              <a:xfrm rot="5400000">
                <a:off x="201240" y="565092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2" name="Google Shape;842;p45"/>
              <p:cNvPicPr preferRelativeResize="0"/>
              <p:nvPr/>
            </p:nvPicPr>
            <p:blipFill rotWithShape="1">
              <a:blip r:embed="rId4">
                <a:alphaModFix/>
              </a:blip>
              <a:srcRect/>
              <a:stretch/>
            </p:blipFill>
            <p:spPr>
              <a:xfrm>
                <a:off x="348480" y="5954760"/>
                <a:ext cx="665640" cy="560880"/>
              </a:xfrm>
              <a:prstGeom prst="rect">
                <a:avLst/>
              </a:prstGeom>
              <a:noFill/>
              <a:ln>
                <a:noFill/>
              </a:ln>
            </p:spPr>
          </p:pic>
        </p:grpSp>
        <p:sp>
          <p:nvSpPr>
            <p:cNvPr id="843" name="Google Shape;843;p45"/>
            <p:cNvSpPr/>
            <p:nvPr/>
          </p:nvSpPr>
          <p:spPr>
            <a:xfrm>
              <a:off x="1297080" y="5926680"/>
              <a:ext cx="456084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Toda actividad debe desarrollarse </a:t>
              </a:r>
              <a:r>
                <a:rPr lang="es-CL" sz="1600" b="1" i="0" u="none" strike="noStrike" cap="none">
                  <a:solidFill>
                    <a:srgbClr val="29754D"/>
                  </a:solidFill>
                  <a:latin typeface="Calibri"/>
                  <a:ea typeface="Calibri"/>
                  <a:cs typeface="Calibri"/>
                  <a:sym typeface="Calibri"/>
                </a:rPr>
                <a:t>bajo supervisión </a:t>
              </a:r>
              <a:r>
                <a:rPr lang="es-CL" sz="1600" b="0" i="0" u="none" strike="noStrike" cap="none">
                  <a:solidFill>
                    <a:srgbClr val="000000"/>
                  </a:solidFill>
                  <a:latin typeface="Calibri"/>
                  <a:ea typeface="Calibri"/>
                  <a:cs typeface="Calibri"/>
                  <a:sym typeface="Calibri"/>
                </a:rPr>
                <a:t>de la persona a cargo del taller o laboratorio.</a:t>
              </a:r>
              <a:endParaRPr sz="1600" b="0" i="0" u="none" strike="noStrike" cap="none">
                <a:latin typeface="Arial"/>
                <a:ea typeface="Arial"/>
                <a:cs typeface="Arial"/>
                <a:sym typeface="Arial"/>
              </a:endParaRPr>
            </a:p>
          </p:txBody>
        </p:sp>
      </p:grpSp>
      <p:grpSp>
        <p:nvGrpSpPr>
          <p:cNvPr id="844" name="Google Shape;844;p45"/>
          <p:cNvGrpSpPr/>
          <p:nvPr/>
        </p:nvGrpSpPr>
        <p:grpSpPr>
          <a:xfrm>
            <a:off x="-4500" y="1887300"/>
            <a:ext cx="9305640" cy="782640"/>
            <a:chOff x="-4500" y="1887300"/>
            <a:chExt cx="9305640" cy="782640"/>
          </a:xfrm>
        </p:grpSpPr>
        <p:sp>
          <p:nvSpPr>
            <p:cNvPr id="845" name="Google Shape;845;p45"/>
            <p:cNvSpPr/>
            <p:nvPr/>
          </p:nvSpPr>
          <p:spPr>
            <a:xfrm rot="5400000">
              <a:off x="4257000" y="-2374200"/>
              <a:ext cx="782640" cy="930564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5"/>
            <p:cNvSpPr/>
            <p:nvPr/>
          </p:nvSpPr>
          <p:spPr>
            <a:xfrm>
              <a:off x="4015080" y="2109240"/>
              <a:ext cx="297504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Utilizar EPPs</a:t>
              </a:r>
              <a:r>
                <a:rPr lang="es-CL" sz="1600" b="1" i="0" u="none" strike="noStrike" cap="none">
                  <a:solidFill>
                    <a:srgbClr val="000000"/>
                  </a:solidFill>
                  <a:latin typeface="Calibri"/>
                  <a:ea typeface="Calibri"/>
                  <a:cs typeface="Calibri"/>
                  <a:sym typeface="Calibri"/>
                </a:rPr>
                <a:t> </a:t>
              </a:r>
              <a:r>
                <a:rPr lang="es-CL" sz="1600" b="0" i="0" u="none" strike="noStrike" cap="none">
                  <a:solidFill>
                    <a:srgbClr val="000000"/>
                  </a:solidFill>
                  <a:latin typeface="Calibri"/>
                  <a:ea typeface="Calibri"/>
                  <a:cs typeface="Calibri"/>
                  <a:sym typeface="Calibri"/>
                </a:rPr>
                <a:t>para el autocuidado.</a:t>
              </a:r>
              <a:endParaRPr sz="1600" b="0" i="0" u="none" strike="noStrike" cap="none">
                <a:latin typeface="Arial"/>
                <a:ea typeface="Arial"/>
                <a:cs typeface="Arial"/>
                <a:sym typeface="Arial"/>
              </a:endParaRPr>
            </a:p>
          </p:txBody>
        </p:sp>
        <p:pic>
          <p:nvPicPr>
            <p:cNvPr id="847" name="Google Shape;847;p45"/>
            <p:cNvPicPr preferRelativeResize="0"/>
            <p:nvPr/>
          </p:nvPicPr>
          <p:blipFill rotWithShape="1">
            <a:blip r:embed="rId5">
              <a:alphaModFix/>
            </a:blip>
            <a:srcRect/>
            <a:stretch/>
          </p:blipFill>
          <p:spPr>
            <a:xfrm>
              <a:off x="344160" y="2008800"/>
              <a:ext cx="640440" cy="539640"/>
            </a:xfrm>
            <a:prstGeom prst="rect">
              <a:avLst/>
            </a:prstGeom>
            <a:noFill/>
            <a:ln>
              <a:noFill/>
            </a:ln>
          </p:spPr>
        </p:pic>
        <p:pic>
          <p:nvPicPr>
            <p:cNvPr id="848" name="Google Shape;848;p45"/>
            <p:cNvPicPr preferRelativeResize="0"/>
            <p:nvPr/>
          </p:nvPicPr>
          <p:blipFill rotWithShape="1">
            <a:blip r:embed="rId6">
              <a:alphaModFix/>
            </a:blip>
            <a:srcRect/>
            <a:stretch/>
          </p:blipFill>
          <p:spPr>
            <a:xfrm>
              <a:off x="1287720" y="2008800"/>
              <a:ext cx="639720" cy="538920"/>
            </a:xfrm>
            <a:prstGeom prst="rect">
              <a:avLst/>
            </a:prstGeom>
            <a:noFill/>
            <a:ln>
              <a:noFill/>
            </a:ln>
          </p:spPr>
        </p:pic>
        <p:pic>
          <p:nvPicPr>
            <p:cNvPr id="849" name="Google Shape;849;p45"/>
            <p:cNvPicPr preferRelativeResize="0"/>
            <p:nvPr/>
          </p:nvPicPr>
          <p:blipFill rotWithShape="1">
            <a:blip r:embed="rId7">
              <a:alphaModFix/>
            </a:blip>
            <a:srcRect/>
            <a:stretch/>
          </p:blipFill>
          <p:spPr>
            <a:xfrm>
              <a:off x="2230560" y="2024640"/>
              <a:ext cx="601920" cy="507240"/>
            </a:xfrm>
            <a:prstGeom prst="rect">
              <a:avLst/>
            </a:prstGeom>
            <a:noFill/>
            <a:ln>
              <a:noFill/>
            </a:ln>
          </p:spPr>
        </p:pic>
        <p:pic>
          <p:nvPicPr>
            <p:cNvPr id="850" name="Google Shape;850;p45"/>
            <p:cNvPicPr preferRelativeResize="0"/>
            <p:nvPr/>
          </p:nvPicPr>
          <p:blipFill rotWithShape="1">
            <a:blip r:embed="rId8">
              <a:alphaModFix/>
            </a:blip>
            <a:srcRect/>
            <a:stretch/>
          </p:blipFill>
          <p:spPr>
            <a:xfrm>
              <a:off x="3135960" y="2021400"/>
              <a:ext cx="609840" cy="513720"/>
            </a:xfrm>
            <a:prstGeom prst="rect">
              <a:avLst/>
            </a:prstGeom>
            <a:noFill/>
            <a:ln>
              <a:noFill/>
            </a:ln>
          </p:spPr>
        </p:pic>
      </p:grpSp>
      <p:grpSp>
        <p:nvGrpSpPr>
          <p:cNvPr id="851" name="Google Shape;851;p45"/>
          <p:cNvGrpSpPr/>
          <p:nvPr/>
        </p:nvGrpSpPr>
        <p:grpSpPr>
          <a:xfrm>
            <a:off x="25020" y="4845780"/>
            <a:ext cx="5763780" cy="782640"/>
            <a:chOff x="25020" y="4845780"/>
            <a:chExt cx="5763780" cy="782640"/>
          </a:xfrm>
        </p:grpSpPr>
        <p:sp>
          <p:nvSpPr>
            <p:cNvPr id="852" name="Google Shape;852;p45"/>
            <p:cNvSpPr/>
            <p:nvPr/>
          </p:nvSpPr>
          <p:spPr>
            <a:xfrm>
              <a:off x="1297080" y="5068440"/>
              <a:ext cx="4491720" cy="33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ordenado </a:t>
              </a:r>
              <a:r>
                <a:rPr lang="es-CL" sz="1600" b="0" i="0" u="none" strike="noStrike" cap="none">
                  <a:solidFill>
                    <a:srgbClr val="000000"/>
                  </a:solidFill>
                  <a:latin typeface="Calibri"/>
                  <a:ea typeface="Calibri"/>
                  <a:cs typeface="Calibri"/>
                  <a:sym typeface="Calibri"/>
                </a:rPr>
                <a:t>con el área de trabajo.</a:t>
              </a:r>
              <a:endParaRPr sz="1600" b="0" i="0" u="none" strike="noStrike" cap="none">
                <a:latin typeface="Arial"/>
                <a:ea typeface="Arial"/>
                <a:cs typeface="Arial"/>
                <a:sym typeface="Arial"/>
              </a:endParaRPr>
            </a:p>
          </p:txBody>
        </p:sp>
        <p:grpSp>
          <p:nvGrpSpPr>
            <p:cNvPr id="853" name="Google Shape;853;p45"/>
            <p:cNvGrpSpPr/>
            <p:nvPr/>
          </p:nvGrpSpPr>
          <p:grpSpPr>
            <a:xfrm>
              <a:off x="25020" y="4845780"/>
              <a:ext cx="1135080" cy="782640"/>
              <a:chOff x="25020" y="4845780"/>
              <a:chExt cx="1135080" cy="782640"/>
            </a:xfrm>
          </p:grpSpPr>
          <p:sp>
            <p:nvSpPr>
              <p:cNvPr id="854" name="Google Shape;854;p45"/>
              <p:cNvSpPr/>
              <p:nvPr/>
            </p:nvSpPr>
            <p:spPr>
              <a:xfrm rot="5400000">
                <a:off x="201240" y="4669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5" name="Google Shape;855;p45"/>
              <p:cNvPicPr preferRelativeResize="0"/>
              <p:nvPr/>
            </p:nvPicPr>
            <p:blipFill rotWithShape="1">
              <a:blip r:embed="rId9">
                <a:alphaModFix/>
              </a:blip>
              <a:srcRect/>
              <a:stretch/>
            </p:blipFill>
            <p:spPr>
              <a:xfrm>
                <a:off x="326880" y="4956480"/>
                <a:ext cx="682920" cy="575640"/>
              </a:xfrm>
              <a:prstGeom prst="rect">
                <a:avLst/>
              </a:prstGeom>
              <a:noFill/>
              <a:ln>
                <a:noFill/>
              </a:ln>
            </p:spPr>
          </p:pic>
        </p:grpSp>
      </p:grpSp>
      <p:grpSp>
        <p:nvGrpSpPr>
          <p:cNvPr id="856" name="Google Shape;856;p45"/>
          <p:cNvGrpSpPr/>
          <p:nvPr/>
        </p:nvGrpSpPr>
        <p:grpSpPr>
          <a:xfrm>
            <a:off x="25020" y="3864780"/>
            <a:ext cx="6503220" cy="782640"/>
            <a:chOff x="25020" y="3864780"/>
            <a:chExt cx="6503220" cy="782640"/>
          </a:xfrm>
        </p:grpSpPr>
        <p:sp>
          <p:nvSpPr>
            <p:cNvPr id="857" name="Google Shape;857;p45"/>
            <p:cNvSpPr/>
            <p:nvPr/>
          </p:nvSpPr>
          <p:spPr>
            <a:xfrm>
              <a:off x="1289880" y="3963960"/>
              <a:ext cx="5238360" cy="5785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1" i="0" u="none" strike="noStrike" cap="none">
                  <a:solidFill>
                    <a:srgbClr val="29754D"/>
                  </a:solidFill>
                  <a:latin typeface="Calibri"/>
                  <a:ea typeface="Calibri"/>
                  <a:cs typeface="Calibri"/>
                  <a:sym typeface="Calibri"/>
                </a:rPr>
                <a:t>Ser cuidadoso y respetuoso </a:t>
              </a:r>
              <a:r>
                <a:rPr lang="es-CL" sz="1600" b="0" i="0" u="none" strike="noStrike" cap="none">
                  <a:solidFill>
                    <a:srgbClr val="000000"/>
                  </a:solidFill>
                  <a:latin typeface="Calibri"/>
                  <a:ea typeface="Calibri"/>
                  <a:cs typeface="Calibri"/>
                  <a:sym typeface="Calibri"/>
                </a:rPr>
                <a:t>con los integrantes del equipo de trabajo, asegurando la </a:t>
              </a:r>
              <a:r>
                <a:rPr lang="es-CL" sz="1600" b="1" i="0" u="none" strike="noStrike" cap="none">
                  <a:solidFill>
                    <a:srgbClr val="29754D"/>
                  </a:solidFill>
                  <a:latin typeface="Calibri"/>
                  <a:ea typeface="Calibri"/>
                  <a:cs typeface="Calibri"/>
                  <a:sym typeface="Calibri"/>
                </a:rPr>
                <a:t>integridad física </a:t>
              </a:r>
              <a:r>
                <a:rPr lang="es-CL" sz="1600" b="0" i="0" u="none" strike="noStrike" cap="none">
                  <a:solidFill>
                    <a:srgbClr val="000000"/>
                  </a:solidFill>
                  <a:latin typeface="Calibri"/>
                  <a:ea typeface="Calibri"/>
                  <a:cs typeface="Calibri"/>
                  <a:sym typeface="Calibri"/>
                </a:rPr>
                <a:t>de todos.</a:t>
              </a:r>
              <a:endParaRPr sz="1600" b="0" i="0" u="none" strike="noStrike" cap="none">
                <a:latin typeface="Arial"/>
                <a:ea typeface="Arial"/>
                <a:cs typeface="Arial"/>
                <a:sym typeface="Arial"/>
              </a:endParaRPr>
            </a:p>
          </p:txBody>
        </p:sp>
        <p:grpSp>
          <p:nvGrpSpPr>
            <p:cNvPr id="858" name="Google Shape;858;p45"/>
            <p:cNvGrpSpPr/>
            <p:nvPr/>
          </p:nvGrpSpPr>
          <p:grpSpPr>
            <a:xfrm>
              <a:off x="25020" y="3864780"/>
              <a:ext cx="1135080" cy="782640"/>
              <a:chOff x="25020" y="3864780"/>
              <a:chExt cx="1135080" cy="782640"/>
            </a:xfrm>
          </p:grpSpPr>
          <p:sp>
            <p:nvSpPr>
              <p:cNvPr id="859" name="Google Shape;859;p45"/>
              <p:cNvSpPr/>
              <p:nvPr/>
            </p:nvSpPr>
            <p:spPr>
              <a:xfrm rot="5400000">
                <a:off x="201240" y="3688560"/>
                <a:ext cx="782640" cy="113508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0" name="Google Shape;860;p45"/>
              <p:cNvPicPr preferRelativeResize="0"/>
              <p:nvPr/>
            </p:nvPicPr>
            <p:blipFill rotWithShape="1">
              <a:blip r:embed="rId10">
                <a:alphaModFix/>
              </a:blip>
              <a:srcRect/>
              <a:stretch/>
            </p:blipFill>
            <p:spPr>
              <a:xfrm>
                <a:off x="277200" y="3942360"/>
                <a:ext cx="740520" cy="623880"/>
              </a:xfrm>
              <a:prstGeom prst="rect">
                <a:avLst/>
              </a:prstGeom>
              <a:noFill/>
              <a:ln>
                <a:noFill/>
              </a:ln>
            </p:spPr>
          </p:pic>
        </p:grpSp>
      </p:grpSp>
      <p:pic>
        <p:nvPicPr>
          <p:cNvPr id="861" name="Google Shape;861;p45"/>
          <p:cNvPicPr preferRelativeResize="0"/>
          <p:nvPr/>
        </p:nvPicPr>
        <p:blipFill rotWithShape="1">
          <a:blip r:embed="rId11">
            <a:alphaModFix/>
          </a:blip>
          <a:srcRect/>
          <a:stretch/>
        </p:blipFill>
        <p:spPr>
          <a:xfrm>
            <a:off x="5836320" y="3780360"/>
            <a:ext cx="3759840" cy="3778920"/>
          </a:xfrm>
          <a:prstGeom prst="rect">
            <a:avLst/>
          </a:prstGeom>
          <a:noFill/>
          <a:ln>
            <a:noFill/>
          </a:ln>
        </p:spPr>
      </p:pic>
      <p:sp>
        <p:nvSpPr>
          <p:cNvPr id="862" name="Google Shape;862;p45"/>
          <p:cNvSpPr/>
          <p:nvPr/>
        </p:nvSpPr>
        <p:spPr>
          <a:xfrm>
            <a:off x="375840" y="1373760"/>
            <a:ext cx="469044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C73E32"/>
                </a:solidFill>
                <a:latin typeface="Calibri"/>
                <a:ea typeface="Calibri"/>
                <a:cs typeface="Calibri"/>
                <a:sym typeface="Calibri"/>
              </a:rPr>
              <a:t>¡ATENCIÓN!</a:t>
            </a:r>
            <a:endParaRPr sz="2800" b="0" i="0" u="none" strike="noStrike" cap="none">
              <a:latin typeface="Arial"/>
              <a:ea typeface="Arial"/>
              <a:cs typeface="Arial"/>
              <a:sym typeface="Arial"/>
            </a:endParaRPr>
          </a:p>
        </p:txBody>
      </p:sp>
      <p:sp>
        <p:nvSpPr>
          <p:cNvPr id="863" name="Google Shape;863;p4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COMENZAR LA 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6"/>
          <p:cNvSpPr/>
          <p:nvPr/>
        </p:nvSpPr>
        <p:spPr>
          <a:xfrm>
            <a:off x="383400" y="2370240"/>
            <a:ext cx="8838720" cy="323784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869" name="Google Shape;869;p46"/>
          <p:cNvSpPr/>
          <p:nvPr/>
        </p:nvSpPr>
        <p:spPr>
          <a:xfrm>
            <a:off x="5279760" y="7354440"/>
            <a:ext cx="2723040" cy="20484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6"/>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TICKET DE SALIDA</a:t>
            </a:r>
            <a:endParaRPr sz="2800" b="0" i="0" u="none" strike="noStrike" cap="none">
              <a:latin typeface="Arial"/>
              <a:ea typeface="Arial"/>
              <a:cs typeface="Arial"/>
              <a:sym typeface="Arial"/>
            </a:endParaRPr>
          </a:p>
        </p:txBody>
      </p:sp>
      <p:sp>
        <p:nvSpPr>
          <p:cNvPr id="871" name="Google Shape;871;p46"/>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ANTES DE TERMINAR:</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872" name="Google Shape;872;p46"/>
          <p:cNvSpPr/>
          <p:nvPr/>
        </p:nvSpPr>
        <p:spPr>
          <a:xfrm>
            <a:off x="958680" y="3789000"/>
            <a:ext cx="510732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MANTENIMIENTO PREVENTIVO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¡No olvides contestar y entregar el Ticket de Salida!</a:t>
            </a: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2100" b="1" i="0" u="none" strike="noStrike" cap="none">
                <a:solidFill>
                  <a:srgbClr val="29754D"/>
                </a:solidFill>
                <a:latin typeface="Calibri"/>
                <a:ea typeface="Calibri"/>
                <a:cs typeface="Calibri"/>
                <a:sym typeface="Calibri"/>
              </a:rPr>
              <a:t>¡Hasta la próxima! </a:t>
            </a:r>
            <a:endParaRPr sz="2100" b="0" i="0" u="none" strike="noStrike" cap="none">
              <a:latin typeface="Arial"/>
              <a:ea typeface="Arial"/>
              <a:cs typeface="Arial"/>
              <a:sym typeface="Arial"/>
            </a:endParaRPr>
          </a:p>
          <a:p>
            <a:pPr marL="0" marR="0" lvl="0" indent="0" algn="l" rtl="0">
              <a:lnSpc>
                <a:spcPct val="100000"/>
              </a:lnSpc>
              <a:spcBef>
                <a:spcPts val="0"/>
              </a:spcBef>
              <a:spcAft>
                <a:spcPts val="0"/>
              </a:spcAft>
              <a:buNone/>
            </a:pPr>
            <a:br>
              <a:rPr lang="es-CL" sz="1800" b="0" i="0" u="none" strike="noStrike" cap="none">
                <a:latin typeface="Arial"/>
                <a:ea typeface="Arial"/>
                <a:cs typeface="Arial"/>
                <a:sym typeface="Arial"/>
              </a:rPr>
            </a:br>
            <a:endParaRPr sz="2100" b="0" i="0" u="none" strike="noStrike" cap="none">
              <a:latin typeface="Arial"/>
              <a:ea typeface="Arial"/>
              <a:cs typeface="Arial"/>
              <a:sym typeface="Arial"/>
            </a:endParaRPr>
          </a:p>
        </p:txBody>
      </p:sp>
      <p:pic>
        <p:nvPicPr>
          <p:cNvPr id="873" name="Google Shape;873;p46"/>
          <p:cNvPicPr preferRelativeResize="0"/>
          <p:nvPr/>
        </p:nvPicPr>
        <p:blipFill rotWithShape="1">
          <a:blip r:embed="rId3">
            <a:alphaModFix/>
          </a:blip>
          <a:srcRect/>
          <a:stretch/>
        </p:blipFill>
        <p:spPr>
          <a:xfrm>
            <a:off x="3210840" y="4158000"/>
            <a:ext cx="673920" cy="604440"/>
          </a:xfrm>
          <a:prstGeom prst="rect">
            <a:avLst/>
          </a:prstGeom>
          <a:noFill/>
          <a:ln>
            <a:noFill/>
          </a:ln>
        </p:spPr>
      </p:pic>
      <p:pic>
        <p:nvPicPr>
          <p:cNvPr id="874" name="Google Shape;874;p46"/>
          <p:cNvPicPr preferRelativeResize="0"/>
          <p:nvPr/>
        </p:nvPicPr>
        <p:blipFill rotWithShape="1">
          <a:blip r:embed="rId4">
            <a:alphaModFix/>
          </a:blip>
          <a:srcRect/>
          <a:stretch/>
        </p:blipFill>
        <p:spPr>
          <a:xfrm>
            <a:off x="6137280" y="3028320"/>
            <a:ext cx="2662920" cy="41684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
          <p:cNvSpPr/>
          <p:nvPr/>
        </p:nvSpPr>
        <p:spPr>
          <a:xfrm>
            <a:off x="464400" y="2555640"/>
            <a:ext cx="5146200" cy="2812320"/>
          </a:xfrm>
          <a:prstGeom prst="roundRect">
            <a:avLst>
              <a:gd name="adj" fmla="val 963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03" name="Google Shape;403;p5"/>
          <p:cNvSpPr/>
          <p:nvPr/>
        </p:nvSpPr>
        <p:spPr>
          <a:xfrm>
            <a:off x="375840" y="1373760"/>
            <a:ext cx="8950320" cy="31932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CONOCIMIENTOS PREVIOS</a:t>
            </a:r>
            <a:endParaRPr sz="2800" b="0" i="0" u="none" strike="noStrike" cap="none">
              <a:latin typeface="Arial"/>
              <a:ea typeface="Arial"/>
              <a:cs typeface="Arial"/>
              <a:sym typeface="Arial"/>
            </a:endParaRPr>
          </a:p>
        </p:txBody>
      </p:sp>
      <p:sp>
        <p:nvSpPr>
          <p:cNvPr id="404" name="Google Shape;404;p5"/>
          <p:cNvSpPr/>
          <p:nvPr/>
        </p:nvSpPr>
        <p:spPr>
          <a:xfrm>
            <a:off x="816840" y="3441240"/>
            <a:ext cx="4511880" cy="774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s-CL" sz="2000" b="0" i="0" u="none" strike="noStrike" cap="none">
                <a:solidFill>
                  <a:srgbClr val="29754D"/>
                </a:solidFill>
                <a:latin typeface="Calibri"/>
                <a:ea typeface="Calibri"/>
                <a:cs typeface="Calibri"/>
                <a:sym typeface="Calibri"/>
              </a:rPr>
              <a:t>MANTENIMIENTO PREVENTIVO DE </a:t>
            </a:r>
            <a:r>
              <a:rPr lang="es-CL" sz="2000" b="1" i="0" u="none" strike="noStrike" cap="none">
                <a:solidFill>
                  <a:srgbClr val="29754D"/>
                </a:solidFill>
                <a:latin typeface="Calibri"/>
                <a:ea typeface="Calibri"/>
                <a:cs typeface="Calibri"/>
                <a:sym typeface="Calibri"/>
              </a:rPr>
              <a:t>DISPOSITIVOS ELECTRÓNICOS</a:t>
            </a: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2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s-CL" sz="1600" b="0" i="0" u="none" strike="noStrike" cap="none">
                <a:solidFill>
                  <a:srgbClr val="000000"/>
                </a:solidFill>
                <a:latin typeface="Calibri"/>
                <a:ea typeface="Calibri"/>
                <a:cs typeface="Calibri"/>
                <a:sym typeface="Calibri"/>
              </a:rPr>
              <a:t>¡Ahora veamos cómo lo que ya has aprendido refuerza y mejora lo que estás a punto de aprender!</a:t>
            </a:r>
            <a:endParaRPr sz="1600" b="0" i="0" u="none" strike="noStrike" cap="none">
              <a:latin typeface="Arial"/>
              <a:ea typeface="Arial"/>
              <a:cs typeface="Arial"/>
              <a:sym typeface="Arial"/>
            </a:endParaRPr>
          </a:p>
        </p:txBody>
      </p:sp>
      <p:sp>
        <p:nvSpPr>
          <p:cNvPr id="405" name="Google Shape;405;p5"/>
          <p:cNvSpPr/>
          <p:nvPr/>
        </p:nvSpPr>
        <p:spPr>
          <a:xfrm>
            <a:off x="366480" y="1220040"/>
            <a:ext cx="4700160" cy="1533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1" i="0" u="none" strike="noStrike" cap="none">
                <a:solidFill>
                  <a:srgbClr val="000000"/>
                </a:solidFill>
                <a:latin typeface="Calibri"/>
                <a:ea typeface="Calibri"/>
                <a:cs typeface="Calibri"/>
                <a:sym typeface="Calibri"/>
              </a:rPr>
              <a:t>ACTIVIDAD</a:t>
            </a:r>
            <a:endParaRPr sz="14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06" name="Google Shape;406;p5"/>
          <p:cNvSpPr/>
          <p:nvPr/>
        </p:nvSpPr>
        <p:spPr>
          <a:xfrm>
            <a:off x="4321800" y="1184040"/>
            <a:ext cx="466200" cy="52056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s-CL" sz="5000" b="0" i="0" u="none" strike="noStrike" cap="none">
                <a:solidFill>
                  <a:srgbClr val="8EB99F"/>
                </a:solidFill>
                <a:latin typeface="Calibri"/>
                <a:ea typeface="Calibri"/>
                <a:cs typeface="Calibri"/>
                <a:sym typeface="Calibri"/>
              </a:rPr>
              <a:t>5</a:t>
            </a:r>
            <a:endParaRPr sz="5000" b="0" i="0" u="none" strike="noStrike" cap="none">
              <a:latin typeface="Arial"/>
              <a:ea typeface="Arial"/>
              <a:cs typeface="Arial"/>
              <a:sym typeface="Arial"/>
            </a:endParaRPr>
          </a:p>
        </p:txBody>
      </p:sp>
      <p:pic>
        <p:nvPicPr>
          <p:cNvPr id="407" name="Google Shape;407;p5" descr="/Users/ivangonzalez/Desktop/IVAN G 2020/2020/DUOC/ARTES/OVNI-01.png"/>
          <p:cNvPicPr preferRelativeResize="0"/>
          <p:nvPr/>
        </p:nvPicPr>
        <p:blipFill rotWithShape="1">
          <a:blip r:embed="rId3">
            <a:alphaModFix/>
          </a:blip>
          <a:srcRect/>
          <a:stretch/>
        </p:blipFill>
        <p:spPr>
          <a:xfrm>
            <a:off x="5775840" y="3873240"/>
            <a:ext cx="3370680" cy="3474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
          <p:cNvSpPr/>
          <p:nvPr/>
        </p:nvSpPr>
        <p:spPr>
          <a:xfrm>
            <a:off x="452160" y="1378080"/>
            <a:ext cx="794628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INSTRUMENTACIÓN: </a:t>
            </a:r>
            <a:r>
              <a:rPr lang="es-CL" sz="2800" b="0" i="0" u="none" strike="noStrike" cap="none">
                <a:solidFill>
                  <a:srgbClr val="C73E32"/>
                </a:solidFill>
                <a:latin typeface="Calibri"/>
                <a:ea typeface="Calibri"/>
                <a:cs typeface="Calibri"/>
                <a:sym typeface="Calibri"/>
              </a:rPr>
              <a:t>MULTITESTER O MULTÍMETRO</a:t>
            </a:r>
            <a:endParaRPr sz="2800" b="0" i="0" u="none" strike="noStrike" cap="none">
              <a:latin typeface="Arial"/>
              <a:ea typeface="Arial"/>
              <a:cs typeface="Arial"/>
              <a:sym typeface="Arial"/>
            </a:endParaRPr>
          </a:p>
        </p:txBody>
      </p:sp>
      <p:sp>
        <p:nvSpPr>
          <p:cNvPr id="413" name="Google Shape;413;p6"/>
          <p:cNvSpPr/>
          <p:nvPr/>
        </p:nvSpPr>
        <p:spPr>
          <a:xfrm>
            <a:off x="559440" y="2414880"/>
            <a:ext cx="2682000" cy="2514960"/>
          </a:xfrm>
          <a:prstGeom prst="roundRect">
            <a:avLst>
              <a:gd name="adj" fmla="val 10733"/>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14" name="Google Shape;414;p6"/>
          <p:cNvSpPr/>
          <p:nvPr/>
        </p:nvSpPr>
        <p:spPr>
          <a:xfrm>
            <a:off x="858960" y="2617200"/>
            <a:ext cx="2068920" cy="2038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Un multímetro es un instrumento que permite medir directamente magnitudes eléctricas activas como corrientes y diferencia de potenciales.</a:t>
            </a:r>
            <a:endParaRPr sz="1600" b="0" i="0" u="none" strike="noStrike" cap="none">
              <a:latin typeface="Arial"/>
              <a:ea typeface="Arial"/>
              <a:cs typeface="Arial"/>
              <a:sym typeface="Arial"/>
            </a:endParaRPr>
          </a:p>
        </p:txBody>
      </p:sp>
      <p:pic>
        <p:nvPicPr>
          <p:cNvPr id="415" name="Google Shape;415;p6" descr="ppt5-multimeter.png"/>
          <p:cNvPicPr preferRelativeResize="0"/>
          <p:nvPr/>
        </p:nvPicPr>
        <p:blipFill rotWithShape="1">
          <a:blip r:embed="rId3">
            <a:alphaModFix/>
          </a:blip>
          <a:srcRect/>
          <a:stretch/>
        </p:blipFill>
        <p:spPr>
          <a:xfrm>
            <a:off x="3759120" y="2627640"/>
            <a:ext cx="4667040" cy="41043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MULTITESTER O </a:t>
            </a:r>
            <a:r>
              <a:rPr lang="es-CL" sz="2800" b="0" i="0" u="none" strike="noStrike" cap="none">
                <a:solidFill>
                  <a:srgbClr val="C73E32"/>
                </a:solidFill>
                <a:latin typeface="Calibri"/>
                <a:ea typeface="Calibri"/>
                <a:cs typeface="Calibri"/>
                <a:sym typeface="Calibri"/>
              </a:rPr>
              <a:t>MULTÍMETRO</a:t>
            </a:r>
            <a:endParaRPr sz="2800" b="0" i="0" u="none" strike="noStrike" cap="none">
              <a:latin typeface="Arial"/>
              <a:ea typeface="Arial"/>
              <a:cs typeface="Arial"/>
              <a:sym typeface="Arial"/>
            </a:endParaRPr>
          </a:p>
        </p:txBody>
      </p:sp>
      <p:sp>
        <p:nvSpPr>
          <p:cNvPr id="421" name="Google Shape;421;p7"/>
          <p:cNvSpPr/>
          <p:nvPr/>
        </p:nvSpPr>
        <p:spPr>
          <a:xfrm>
            <a:off x="635040" y="2608920"/>
            <a:ext cx="4895640" cy="3270600"/>
          </a:xfrm>
          <a:prstGeom prst="roundRect">
            <a:avLst>
              <a:gd name="adj" fmla="val 10334"/>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2" name="Google Shape;422;p7"/>
          <p:cNvSpPr/>
          <p:nvPr/>
        </p:nvSpPr>
        <p:spPr>
          <a:xfrm>
            <a:off x="824400" y="2871000"/>
            <a:ext cx="4460400" cy="27687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Además de poder medir corriente y voltaje los multímetros, pueden medir otras variables como:</a:t>
            </a: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Resistividad</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Continuidad</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285840" marR="0" lvl="0" indent="-285480" algn="l" rtl="0">
              <a:lnSpc>
                <a:spcPct val="10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Configuraciones de transistores</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La cantidad de variables, así como la escala de medición de cada variable depende de la compañía que fabrica cada multímetro.</a:t>
            </a:r>
            <a:endParaRPr sz="1600" b="0" i="0" u="none" strike="noStrike" cap="none">
              <a:latin typeface="Arial"/>
              <a:ea typeface="Arial"/>
              <a:cs typeface="Arial"/>
              <a:sym typeface="Arial"/>
            </a:endParaRPr>
          </a:p>
        </p:txBody>
      </p:sp>
      <p:pic>
        <p:nvPicPr>
          <p:cNvPr id="423" name="Google Shape;423;p7" descr="▷【 Partes de un multímeto 】→ ¡Sus 5 Partes Secretas! 🥇"/>
          <p:cNvPicPr preferRelativeResize="0"/>
          <p:nvPr/>
        </p:nvPicPr>
        <p:blipFill rotWithShape="1">
          <a:blip r:embed="rId3">
            <a:alphaModFix/>
          </a:blip>
          <a:srcRect/>
          <a:stretch/>
        </p:blipFill>
        <p:spPr>
          <a:xfrm>
            <a:off x="5985000" y="2591640"/>
            <a:ext cx="3041640" cy="30524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8"/>
          <p:cNvSpPr/>
          <p:nvPr/>
        </p:nvSpPr>
        <p:spPr>
          <a:xfrm>
            <a:off x="903240" y="2653920"/>
            <a:ext cx="5711760" cy="131976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29" name="Google Shape;429;p8"/>
          <p:cNvSpPr/>
          <p:nvPr/>
        </p:nvSpPr>
        <p:spPr>
          <a:xfrm>
            <a:off x="5887800" y="1966680"/>
            <a:ext cx="3000960" cy="4920480"/>
          </a:xfrm>
          <a:prstGeom prst="roundRect">
            <a:avLst>
              <a:gd name="adj" fmla="val 657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0" name="Google Shape;430;p8"/>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MULTITESTER O </a:t>
            </a:r>
            <a:r>
              <a:rPr lang="es-CL" sz="2800" b="0" i="0" u="none" strike="noStrike" cap="none">
                <a:solidFill>
                  <a:srgbClr val="C73E32"/>
                </a:solidFill>
                <a:latin typeface="Calibri"/>
                <a:ea typeface="Calibri"/>
                <a:cs typeface="Calibri"/>
                <a:sym typeface="Calibri"/>
              </a:rPr>
              <a:t>MULTÍMETRO</a:t>
            </a:r>
            <a:endParaRPr sz="2800" b="0" i="0" u="none" strike="noStrike" cap="none">
              <a:latin typeface="Arial"/>
              <a:ea typeface="Arial"/>
              <a:cs typeface="Arial"/>
              <a:sym typeface="Arial"/>
            </a:endParaRPr>
          </a:p>
        </p:txBody>
      </p:sp>
      <p:sp>
        <p:nvSpPr>
          <p:cNvPr id="431" name="Google Shape;431;p8"/>
          <p:cNvSpPr/>
          <p:nvPr/>
        </p:nvSpPr>
        <p:spPr>
          <a:xfrm>
            <a:off x="1152000" y="2871000"/>
            <a:ext cx="4460400" cy="821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1600" b="0" i="0" u="none" strike="noStrike" cap="none">
                <a:solidFill>
                  <a:srgbClr val="000000"/>
                </a:solidFill>
                <a:latin typeface="Calibri"/>
                <a:ea typeface="Calibri"/>
                <a:cs typeface="Calibri"/>
                <a:sym typeface="Calibri"/>
              </a:rPr>
              <a:t>Para medir la capacitancia, por lo general se utilizan medidores de capacitancia digitales que traen una mayor escala de medición.</a:t>
            </a:r>
            <a:endParaRPr sz="1600" b="0" i="0" u="none" strike="noStrike" cap="none">
              <a:latin typeface="Arial"/>
              <a:ea typeface="Arial"/>
              <a:cs typeface="Arial"/>
              <a:sym typeface="Arial"/>
            </a:endParaRPr>
          </a:p>
        </p:txBody>
      </p:sp>
      <p:pic>
        <p:nvPicPr>
          <p:cNvPr id="432" name="Google Shape;432;p8" descr="Multimetro Digital Con Medidor De Capacitancia en Mercado Libre México"/>
          <p:cNvPicPr preferRelativeResize="0"/>
          <p:nvPr/>
        </p:nvPicPr>
        <p:blipFill rotWithShape="1">
          <a:blip r:embed="rId3">
            <a:alphaModFix/>
          </a:blip>
          <a:srcRect/>
          <a:stretch/>
        </p:blipFill>
        <p:spPr>
          <a:xfrm>
            <a:off x="6188400" y="2068920"/>
            <a:ext cx="2498760" cy="46537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9"/>
          <p:cNvSpPr/>
          <p:nvPr/>
        </p:nvSpPr>
        <p:spPr>
          <a:xfrm>
            <a:off x="452160" y="1378080"/>
            <a:ext cx="6391800" cy="57996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s-CL" sz="2800" b="1" i="0" u="none" strike="noStrike" cap="none">
                <a:solidFill>
                  <a:srgbClr val="29754D"/>
                </a:solidFill>
                <a:latin typeface="Calibri"/>
                <a:ea typeface="Calibri"/>
                <a:cs typeface="Calibri"/>
                <a:sym typeface="Calibri"/>
              </a:rPr>
              <a:t>MULTITESTER O </a:t>
            </a:r>
            <a:r>
              <a:rPr lang="es-CL" sz="2800" b="0" i="0" u="none" strike="noStrike" cap="none">
                <a:solidFill>
                  <a:srgbClr val="C73E32"/>
                </a:solidFill>
                <a:latin typeface="Calibri"/>
                <a:ea typeface="Calibri"/>
                <a:cs typeface="Calibri"/>
                <a:sym typeface="Calibri"/>
              </a:rPr>
              <a:t>MULTÍMETRO</a:t>
            </a:r>
            <a:endParaRPr sz="2800" b="0" i="0" u="none" strike="noStrike" cap="none">
              <a:latin typeface="Arial"/>
              <a:ea typeface="Arial"/>
              <a:cs typeface="Arial"/>
              <a:sym typeface="Arial"/>
            </a:endParaRPr>
          </a:p>
        </p:txBody>
      </p:sp>
      <p:sp>
        <p:nvSpPr>
          <p:cNvPr id="438" name="Google Shape;438;p9"/>
          <p:cNvSpPr/>
          <p:nvPr/>
        </p:nvSpPr>
        <p:spPr>
          <a:xfrm>
            <a:off x="738720" y="2608920"/>
            <a:ext cx="4238640" cy="3413880"/>
          </a:xfrm>
          <a:prstGeom prst="roundRect">
            <a:avLst>
              <a:gd name="adj" fmla="val 6576"/>
            </a:avLst>
          </a:prstGeom>
          <a:solidFill>
            <a:srgbClr val="D7E3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1400" b="0" i="0" u="none" strike="noStrike" cap="none">
                <a:solidFill>
                  <a:srgbClr val="000000"/>
                </a:solidFill>
                <a:latin typeface="Arial"/>
                <a:ea typeface="Arial"/>
                <a:cs typeface="Arial"/>
                <a:sym typeface="Arial"/>
              </a:rPr>
              <a:t> </a:t>
            </a:r>
            <a:endParaRPr sz="1400" b="0" i="0" u="none" strike="noStrike" cap="none">
              <a:latin typeface="Arial"/>
              <a:ea typeface="Arial"/>
              <a:cs typeface="Arial"/>
              <a:sym typeface="Arial"/>
            </a:endParaRPr>
          </a:p>
        </p:txBody>
      </p:sp>
      <p:sp>
        <p:nvSpPr>
          <p:cNvPr id="439" name="Google Shape;439;p9"/>
          <p:cNvSpPr/>
          <p:nvPr/>
        </p:nvSpPr>
        <p:spPr>
          <a:xfrm>
            <a:off x="1049760" y="2871000"/>
            <a:ext cx="3723120" cy="2768760"/>
          </a:xfrm>
          <a:prstGeom prst="rect">
            <a:avLst/>
          </a:prstGeom>
          <a:noFill/>
          <a:ln>
            <a:noFill/>
          </a:ln>
        </p:spPr>
        <p:txBody>
          <a:bodyPr spcFirstLastPara="1" wrap="square" lIns="91425" tIns="45700" rIns="91425" bIns="45700" anchor="t" anchorCtr="0">
            <a:spAutoFit/>
          </a:bodyPr>
          <a:lstStyle/>
          <a:p>
            <a:pPr marL="343080" marR="0" lvl="0" indent="-342720" algn="l" rtl="0">
              <a:lnSpc>
                <a:spcPct val="100000"/>
              </a:lnSpc>
              <a:spcBef>
                <a:spcPts val="0"/>
              </a:spcBef>
              <a:spcAft>
                <a:spcPts val="0"/>
              </a:spcAft>
              <a:buClr>
                <a:srgbClr val="000000"/>
              </a:buClr>
              <a:buSzPts val="1600"/>
              <a:buFont typeface="Arial"/>
              <a:buAutoNum type="arabicPeriod"/>
            </a:pPr>
            <a:r>
              <a:rPr lang="es-CL" sz="1600" b="0" i="0" u="none" strike="noStrike" cap="none">
                <a:solidFill>
                  <a:srgbClr val="000000"/>
                </a:solidFill>
                <a:latin typeface="Calibri"/>
                <a:ea typeface="Calibri"/>
                <a:cs typeface="Calibri"/>
                <a:sym typeface="Calibri"/>
              </a:rPr>
              <a:t>Algunos multímetros tienen la opción de medir la configuración de los transistores NPN o PNP.</a:t>
            </a:r>
            <a:endParaRPr sz="1600" b="0" i="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latin typeface="Arial"/>
              <a:ea typeface="Arial"/>
              <a:cs typeface="Arial"/>
              <a:sym typeface="Arial"/>
            </a:endParaRPr>
          </a:p>
          <a:p>
            <a:pPr marL="343080" marR="0" lvl="0" indent="-342720" algn="l" rtl="0">
              <a:lnSpc>
                <a:spcPct val="100000"/>
              </a:lnSpc>
              <a:spcBef>
                <a:spcPts val="0"/>
              </a:spcBef>
              <a:spcAft>
                <a:spcPts val="0"/>
              </a:spcAft>
              <a:buClr>
                <a:srgbClr val="000000"/>
              </a:buClr>
              <a:buSzPts val="1600"/>
              <a:buFont typeface="Arial"/>
              <a:buAutoNum type="arabicPeriod"/>
            </a:pPr>
            <a:r>
              <a:rPr lang="es-CL" sz="1600" b="0" i="0" u="none" strike="noStrike" cap="none">
                <a:solidFill>
                  <a:srgbClr val="000000"/>
                </a:solidFill>
                <a:latin typeface="Calibri"/>
                <a:ea typeface="Calibri"/>
                <a:cs typeface="Calibri"/>
                <a:sym typeface="Calibri"/>
              </a:rPr>
              <a:t>La herramienta que usaremos para medir el estado de los semiconductores, en esta sección,  es mediante la selección del modo de prueba con el símbolo diodo o también conocido como medición de continuidad en el tester.</a:t>
            </a:r>
            <a:endParaRPr sz="1600" b="0" i="0" u="none" strike="noStrike" cap="none">
              <a:latin typeface="Arial"/>
              <a:ea typeface="Arial"/>
              <a:cs typeface="Arial"/>
              <a:sym typeface="Arial"/>
            </a:endParaRPr>
          </a:p>
        </p:txBody>
      </p:sp>
      <p:grpSp>
        <p:nvGrpSpPr>
          <p:cNvPr id="440" name="Google Shape;440;p9"/>
          <p:cNvGrpSpPr/>
          <p:nvPr/>
        </p:nvGrpSpPr>
        <p:grpSpPr>
          <a:xfrm>
            <a:off x="5851440" y="2915640"/>
            <a:ext cx="2753640" cy="3371040"/>
            <a:chOff x="5851440" y="2915640"/>
            <a:chExt cx="2753640" cy="3371040"/>
          </a:xfrm>
        </p:grpSpPr>
        <p:pic>
          <p:nvPicPr>
            <p:cNvPr id="441" name="Google Shape;441;p9"/>
            <p:cNvPicPr preferRelativeResize="0"/>
            <p:nvPr/>
          </p:nvPicPr>
          <p:blipFill rotWithShape="1">
            <a:blip r:embed="rId3">
              <a:alphaModFix/>
            </a:blip>
            <a:srcRect/>
            <a:stretch/>
          </p:blipFill>
          <p:spPr>
            <a:xfrm>
              <a:off x="6105240" y="2915640"/>
              <a:ext cx="2499840" cy="3371040"/>
            </a:xfrm>
            <a:prstGeom prst="rect">
              <a:avLst/>
            </a:prstGeom>
            <a:noFill/>
            <a:ln>
              <a:noFill/>
            </a:ln>
          </p:spPr>
        </p:pic>
        <p:sp>
          <p:nvSpPr>
            <p:cNvPr id="442" name="Google Shape;442;p9"/>
            <p:cNvSpPr/>
            <p:nvPr/>
          </p:nvSpPr>
          <p:spPr>
            <a:xfrm>
              <a:off x="6150960" y="4817160"/>
              <a:ext cx="619560" cy="824760"/>
            </a:xfrm>
            <a:prstGeom prst="rect">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7538040" y="4849200"/>
              <a:ext cx="280800" cy="412200"/>
            </a:xfrm>
            <a:prstGeom prst="rect">
              <a:avLst/>
            </a:prstGeom>
            <a:noFill/>
            <a:ln w="572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5851440" y="4645440"/>
              <a:ext cx="375840" cy="517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800" b="0" i="0" u="none" strike="noStrike" cap="none">
                  <a:solidFill>
                    <a:srgbClr val="FF0000"/>
                  </a:solidFill>
                  <a:latin typeface="Trebuchet MS"/>
                  <a:ea typeface="Trebuchet MS"/>
                  <a:cs typeface="Trebuchet MS"/>
                  <a:sym typeface="Trebuchet MS"/>
                </a:rPr>
                <a:t>1</a:t>
              </a:r>
              <a:endParaRPr sz="2800" b="0" i="0" u="none" strike="noStrike" cap="none">
                <a:latin typeface="Arial"/>
                <a:ea typeface="Arial"/>
                <a:cs typeface="Arial"/>
                <a:sym typeface="Arial"/>
              </a:endParaRPr>
            </a:p>
          </p:txBody>
        </p:sp>
        <p:sp>
          <p:nvSpPr>
            <p:cNvPr id="445" name="Google Shape;445;p9"/>
            <p:cNvSpPr/>
            <p:nvPr/>
          </p:nvSpPr>
          <p:spPr>
            <a:xfrm>
              <a:off x="7631280" y="4429440"/>
              <a:ext cx="375840" cy="5176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800" b="0" i="0" u="none" strike="noStrike" cap="none">
                  <a:solidFill>
                    <a:srgbClr val="FF0000"/>
                  </a:solidFill>
                  <a:latin typeface="Trebuchet MS"/>
                  <a:ea typeface="Trebuchet MS"/>
                  <a:cs typeface="Trebuchet MS"/>
                  <a:sym typeface="Trebuchet MS"/>
                </a:rPr>
                <a:t>2</a:t>
              </a:r>
              <a:endParaRPr sz="2800" b="0" i="0" u="none" strike="noStrike" cap="none">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2290</Words>
  <Application>Microsoft Office PowerPoint</Application>
  <PresentationFormat>Personalizado</PresentationFormat>
  <Paragraphs>242</Paragraphs>
  <Slides>46</Slides>
  <Notes>46</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46</vt:i4>
      </vt:variant>
    </vt:vector>
  </HeadingPairs>
  <TitlesOfParts>
    <vt:vector size="56" baseType="lpstr">
      <vt:lpstr>Arial</vt:lpstr>
      <vt:lpstr>Calibri</vt:lpstr>
      <vt:lpstr>Noto Sans Symbols</vt:lpstr>
      <vt:lpstr>Trebuchet MS</vt:lpstr>
      <vt:lpstr>Office Theme</vt:lpstr>
      <vt:lpstr>Office Theme</vt:lpstr>
      <vt:lpstr>Office Theme</vt:lpstr>
      <vt:lpstr>Office Theme</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Pamela  Marquez Pauchard</cp:lastModifiedBy>
  <cp:revision>1</cp:revision>
  <dcterms:modified xsi:type="dcterms:W3CDTF">2021-02-18T22:22:43Z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44</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46</vt:i4>
  </property>
</Properties>
</file>