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68" r:id="rId15"/>
    <p:sldId id="269" r:id="rId16"/>
    <p:sldId id="280" r:id="rId17"/>
    <p:sldId id="279" r:id="rId18"/>
    <p:sldId id="281" r:id="rId19"/>
    <p:sldId id="271" r:id="rId20"/>
    <p:sldId id="275" r:id="rId21"/>
    <p:sldId id="276" r:id="rId22"/>
    <p:sldId id="277" r:id="rId23"/>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DT"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A9BA5"/>
    <a:srgbClr val="751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8F44A2F1-9E1F-4B54-A3A2-5F16C0AD49E2}"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E4E4E4"/>
              </a:solidFill>
              <a:prstDash val="solid"/>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E4E4E4"/>
              </a:solidFill>
              <a:prstDash val="solid"/>
              <a:miter lim="400000"/>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E4E4E4"/>
              </a:solidFill>
              <a:prstDash val="solid"/>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1B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79"/>
  </p:normalViewPr>
  <p:slideViewPr>
    <p:cSldViewPr snapToGrid="0" snapToObjects="1">
      <p:cViewPr varScale="1">
        <p:scale>
          <a:sx n="97" d="100"/>
          <a:sy n="97" d="100"/>
        </p:scale>
        <p:origin x="18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6T02:52:01.394" idx="30">
    <p:pos x="5350" y="452"/>
    <p:text>Esta es una lámina fija,No cambia nada.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05631618"/>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One column text">
    <p:spTree>
      <p:nvGrpSpPr>
        <p:cNvPr id="1" name=""/>
        <p:cNvGrpSpPr/>
        <p:nvPr/>
      </p:nvGrpSpPr>
      <p:grpSpPr>
        <a:xfrm>
          <a:off x="0" y="0"/>
          <a:ext cx="0" cy="0"/>
          <a:chOff x="0" y="0"/>
          <a:chExt cx="0" cy="0"/>
        </a:xfrm>
      </p:grpSpPr>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9" name="Google Shape;15;p24"/>
          <p:cNvGrpSpPr/>
          <p:nvPr/>
        </p:nvGrpSpPr>
        <p:grpSpPr>
          <a:xfrm>
            <a:off x="242855" y="1756549"/>
            <a:ext cx="9346502" cy="5675924"/>
            <a:chOff x="0" y="0"/>
            <a:chExt cx="9346500" cy="5675922"/>
          </a:xfrm>
        </p:grpSpPr>
        <p:sp>
          <p:nvSpPr>
            <p:cNvPr id="27"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endParaRPr/>
            </a:p>
          </p:txBody>
        </p:sp>
        <p:sp>
          <p:nvSpPr>
            <p:cNvPr id="28"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30" name="Google Shape;16;p24" descr="Google Shape;16;p24"/>
          <p:cNvPicPr>
            <a:picLocks noChangeAspect="1"/>
          </p:cNvPicPr>
          <p:nvPr/>
        </p:nvPicPr>
        <p:blipFill>
          <a:blip r:embed="rId2">
            <a:extLst/>
          </a:blip>
          <a:stretch>
            <a:fillRect/>
          </a:stretch>
        </p:blipFill>
        <p:spPr>
          <a:xfrm>
            <a:off x="8272364" y="1222172"/>
            <a:ext cx="1080001" cy="241875"/>
          </a:xfrm>
          <a:prstGeom prst="rect">
            <a:avLst/>
          </a:prstGeom>
          <a:ln w="12700">
            <a:miter lim="400000"/>
          </a:ln>
        </p:spPr>
      </p:pic>
      <p:pic>
        <p:nvPicPr>
          <p:cNvPr id="31" name="Google Shape;17;p24" descr="Google Shape;17;p24"/>
          <p:cNvPicPr>
            <a:picLocks noChangeAspect="1"/>
          </p:cNvPicPr>
          <p:nvPr/>
        </p:nvPicPr>
        <p:blipFill>
          <a:blip r:embed="rId3">
            <a:extLst/>
          </a:blip>
          <a:stretch>
            <a:fillRect/>
          </a:stretch>
        </p:blipFill>
        <p:spPr>
          <a:xfrm>
            <a:off x="8272364" y="418596"/>
            <a:ext cx="1080001" cy="664778"/>
          </a:xfrm>
          <a:prstGeom prst="rect">
            <a:avLst/>
          </a:prstGeom>
          <a:ln w="12700">
            <a:miter lim="400000"/>
          </a:ln>
        </p:spPr>
      </p:pic>
      <p:pic>
        <p:nvPicPr>
          <p:cNvPr id="32" name="Google Shape;18;p24" descr="Google Shape;18;p24"/>
          <p:cNvPicPr>
            <a:picLocks noChangeAspect="1"/>
          </p:cNvPicPr>
          <p:nvPr/>
        </p:nvPicPr>
        <p:blipFill>
          <a:blip r:embed="rId4">
            <a:extLst/>
          </a:blip>
          <a:stretch>
            <a:fillRect/>
          </a:stretch>
        </p:blipFill>
        <p:spPr>
          <a:xfrm>
            <a:off x="436350" y="419800"/>
            <a:ext cx="3659450" cy="680475"/>
          </a:xfrm>
          <a:prstGeom prst="rect">
            <a:avLst/>
          </a:prstGeom>
          <a:ln w="12700">
            <a:miter lim="400000"/>
          </a:ln>
        </p:spPr>
      </p:pic>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43" name="Google Shape;21;p27"/>
          <p:cNvGrpSpPr/>
          <p:nvPr/>
        </p:nvGrpSpPr>
        <p:grpSpPr>
          <a:xfrm>
            <a:off x="8091899" y="451666"/>
            <a:ext cx="662101" cy="380235"/>
            <a:chOff x="0" y="0"/>
            <a:chExt cx="662099" cy="380233"/>
          </a:xfrm>
        </p:grpSpPr>
        <p:sp>
          <p:nvSpPr>
            <p:cNvPr id="41"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42"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46" name="Google Shape;22;p27"/>
          <p:cNvGrpSpPr/>
          <p:nvPr/>
        </p:nvGrpSpPr>
        <p:grpSpPr>
          <a:xfrm>
            <a:off x="8753999" y="451666"/>
            <a:ext cx="785401" cy="380235"/>
            <a:chOff x="0" y="0"/>
            <a:chExt cx="785400" cy="380233"/>
          </a:xfrm>
        </p:grpSpPr>
        <p:sp>
          <p:nvSpPr>
            <p:cNvPr id="44"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45"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47" name="Google Shape;23;p27"/>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14</a:t>
            </a:r>
            <a:r>
              <a:rPr dirty="0" smtClean="0"/>
              <a:t>|</a:t>
            </a:r>
            <a:r>
              <a:rPr lang="es-ES" sz="1600" dirty="0" smtClean="0">
                <a:solidFill>
                  <a:srgbClr val="ED6B00"/>
                </a:solidFill>
              </a:rPr>
              <a:t>7</a:t>
            </a:r>
            <a:endParaRPr sz="1600" dirty="0">
              <a:solidFill>
                <a:srgbClr val="ED6B00"/>
              </a:solidFill>
            </a:endParaRPr>
          </a:p>
        </p:txBody>
      </p:sp>
      <p:sp>
        <p:nvSpPr>
          <p:cNvPr id="48" name="Google Shape;24;p27"/>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49"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50" name="Google Shape;26;p27"/>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endParaRPr/>
          </a:p>
        </p:txBody>
      </p:sp>
      <p:sp>
        <p:nvSpPr>
          <p:cNvPr id="58" name="Google Shape;29;p25"/>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61" name="Google Shape;30;p25"/>
          <p:cNvGrpSpPr/>
          <p:nvPr/>
        </p:nvGrpSpPr>
        <p:grpSpPr>
          <a:xfrm>
            <a:off x="8091899" y="451666"/>
            <a:ext cx="662101" cy="380235"/>
            <a:chOff x="0" y="0"/>
            <a:chExt cx="662099" cy="380233"/>
          </a:xfrm>
        </p:grpSpPr>
        <p:sp>
          <p:nvSpPr>
            <p:cNvPr id="59"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60"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64" name="Google Shape;31;p25"/>
          <p:cNvGrpSpPr/>
          <p:nvPr/>
        </p:nvGrpSpPr>
        <p:grpSpPr>
          <a:xfrm>
            <a:off x="8753999" y="451666"/>
            <a:ext cx="785401" cy="380235"/>
            <a:chOff x="0" y="0"/>
            <a:chExt cx="785400" cy="380233"/>
          </a:xfrm>
        </p:grpSpPr>
        <p:sp>
          <p:nvSpPr>
            <p:cNvPr id="62"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63"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65" name="Google Shape;32;p25"/>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14</a:t>
            </a:r>
            <a:r>
              <a:rPr dirty="0" smtClean="0"/>
              <a:t>|</a:t>
            </a:r>
            <a:r>
              <a:rPr lang="es-ES" sz="1600" dirty="0" smtClean="0">
                <a:solidFill>
                  <a:srgbClr val="ED6B00"/>
                </a:solidFill>
              </a:rPr>
              <a:t>7</a:t>
            </a:r>
            <a:endParaRPr sz="1600" dirty="0">
              <a:solidFill>
                <a:srgbClr val="ED6B00"/>
              </a:solidFill>
            </a:endParaRPr>
          </a:p>
        </p:txBody>
      </p:sp>
      <p:sp>
        <p:nvSpPr>
          <p:cNvPr id="66" name="Google Shape;33;p25"/>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67"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68" name="Google Shape;35;p25"/>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sp>
        <p:nvSpPr>
          <p:cNvPr id="76" name="Google Shape;38;p26"/>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79" name="Google Shape;39;p26"/>
          <p:cNvGrpSpPr/>
          <p:nvPr/>
        </p:nvGrpSpPr>
        <p:grpSpPr>
          <a:xfrm>
            <a:off x="8091899" y="451666"/>
            <a:ext cx="662101" cy="380235"/>
            <a:chOff x="0" y="0"/>
            <a:chExt cx="662099" cy="380233"/>
          </a:xfrm>
        </p:grpSpPr>
        <p:sp>
          <p:nvSpPr>
            <p:cNvPr id="77"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78"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82" name="Google Shape;40;p26"/>
          <p:cNvGrpSpPr/>
          <p:nvPr/>
        </p:nvGrpSpPr>
        <p:grpSpPr>
          <a:xfrm>
            <a:off x="8753999" y="451666"/>
            <a:ext cx="785401" cy="380235"/>
            <a:chOff x="0" y="0"/>
            <a:chExt cx="785400" cy="380233"/>
          </a:xfrm>
        </p:grpSpPr>
        <p:sp>
          <p:nvSpPr>
            <p:cNvPr id="80"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81"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83" name="Google Shape;41;p26"/>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14</a:t>
            </a:r>
            <a:r>
              <a:rPr dirty="0" smtClean="0"/>
              <a:t>|</a:t>
            </a:r>
            <a:r>
              <a:rPr lang="es-ES" sz="1600" dirty="0" smtClean="0">
                <a:solidFill>
                  <a:srgbClr val="ED6B00"/>
                </a:solidFill>
              </a:rPr>
              <a:t>7</a:t>
            </a:r>
            <a:endParaRPr sz="1600" dirty="0">
              <a:solidFill>
                <a:srgbClr val="ED6B00"/>
              </a:solidFill>
            </a:endParaRPr>
          </a:p>
        </p:txBody>
      </p:sp>
      <p:sp>
        <p:nvSpPr>
          <p:cNvPr id="84" name="Google Shape;42;p26"/>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85"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86" name="Google Shape;44;p26"/>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endParaRPr/>
          </a:p>
        </p:txBody>
      </p:sp>
      <p:sp>
        <p:nvSpPr>
          <p:cNvPr id="94" name="Google Shape;47;p28"/>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97" name="Google Shape;48;p28"/>
          <p:cNvGrpSpPr/>
          <p:nvPr/>
        </p:nvGrpSpPr>
        <p:grpSpPr>
          <a:xfrm>
            <a:off x="8091899" y="451666"/>
            <a:ext cx="662101" cy="380235"/>
            <a:chOff x="0" y="0"/>
            <a:chExt cx="662099" cy="380233"/>
          </a:xfrm>
        </p:grpSpPr>
        <p:sp>
          <p:nvSpPr>
            <p:cNvPr id="95"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96"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00" name="Google Shape;49;p28"/>
          <p:cNvGrpSpPr/>
          <p:nvPr/>
        </p:nvGrpSpPr>
        <p:grpSpPr>
          <a:xfrm>
            <a:off x="8753999" y="451666"/>
            <a:ext cx="785401" cy="380235"/>
            <a:chOff x="0" y="0"/>
            <a:chExt cx="785400" cy="380233"/>
          </a:xfrm>
        </p:grpSpPr>
        <p:sp>
          <p:nvSpPr>
            <p:cNvPr id="98"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99"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01" name="Google Shape;50;p28"/>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14</a:t>
            </a:r>
            <a:r>
              <a:rPr dirty="0" smtClean="0"/>
              <a:t>|</a:t>
            </a:r>
            <a:r>
              <a:rPr lang="es-ES" sz="1600" dirty="0" smtClean="0">
                <a:solidFill>
                  <a:srgbClr val="ED6B00"/>
                </a:solidFill>
              </a:rPr>
              <a:t>7</a:t>
            </a:r>
            <a:endParaRPr sz="1600" dirty="0">
              <a:solidFill>
                <a:srgbClr val="ED6B00"/>
              </a:solidFill>
            </a:endParaRPr>
          </a:p>
        </p:txBody>
      </p:sp>
      <p:sp>
        <p:nvSpPr>
          <p:cNvPr id="102" name="Google Shape;51;p28"/>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103"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04" name="Google Shape;53;p28"/>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55;p30"/>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grpSp>
        <p:nvGrpSpPr>
          <p:cNvPr id="114" name="Google Shape;56;p30"/>
          <p:cNvGrpSpPr/>
          <p:nvPr/>
        </p:nvGrpSpPr>
        <p:grpSpPr>
          <a:xfrm>
            <a:off x="8091899" y="451666"/>
            <a:ext cx="662101" cy="380235"/>
            <a:chOff x="0" y="0"/>
            <a:chExt cx="662099" cy="380233"/>
          </a:xfrm>
        </p:grpSpPr>
        <p:sp>
          <p:nvSpPr>
            <p:cNvPr id="112"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113"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17" name="Google Shape;57;p30"/>
          <p:cNvGrpSpPr/>
          <p:nvPr/>
        </p:nvGrpSpPr>
        <p:grpSpPr>
          <a:xfrm>
            <a:off x="8753999" y="451666"/>
            <a:ext cx="785401" cy="380235"/>
            <a:chOff x="0" y="0"/>
            <a:chExt cx="785400" cy="380233"/>
          </a:xfrm>
        </p:grpSpPr>
        <p:sp>
          <p:nvSpPr>
            <p:cNvPr id="115"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116"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19" name="Google Shape;59;p30"/>
          <p:cNvSpPr txBox="1"/>
          <p:nvPr/>
        </p:nvSpPr>
        <p:spPr>
          <a:xfrm>
            <a:off x="8170651" y="288449"/>
            <a:ext cx="1166701" cy="37220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 name="Google Shape;31;p6"/>
          <p:cNvSpPr/>
          <p:nvPr userDrawn="1"/>
        </p:nvSpPr>
        <p:spPr>
          <a:xfrm>
            <a:off x="181651" y="169641"/>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7;p23"/>
          <p:cNvGrpSpPr/>
          <p:nvPr/>
        </p:nvGrpSpPr>
        <p:grpSpPr>
          <a:xfrm>
            <a:off x="242855" y="1756549"/>
            <a:ext cx="9346502" cy="5675924"/>
            <a:chOff x="0" y="0"/>
            <a:chExt cx="9346500" cy="5675922"/>
          </a:xfrm>
        </p:grpSpPr>
        <p:sp>
          <p:nvSpPr>
            <p:cNvPr id="2"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endParaRPr/>
            </a:p>
          </p:txBody>
        </p:sp>
        <p:sp>
          <p:nvSpPr>
            <p:cNvPr id="3"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5" name="Google Shape;8;p23" descr="Google Shape;8;p23"/>
          <p:cNvPicPr>
            <a:picLocks noChangeAspect="1"/>
          </p:cNvPicPr>
          <p:nvPr/>
        </p:nvPicPr>
        <p:blipFill>
          <a:blip r:embed="rId9">
            <a:extLst/>
          </a:blip>
          <a:stretch>
            <a:fillRect/>
          </a:stretch>
        </p:blipFill>
        <p:spPr>
          <a:xfrm>
            <a:off x="436350" y="419800"/>
            <a:ext cx="3659450" cy="680475"/>
          </a:xfrm>
          <a:prstGeom prst="rect">
            <a:avLst/>
          </a:prstGeom>
          <a:ln w="12700">
            <a:miter lim="400000"/>
          </a:ln>
        </p:spPr>
      </p:pic>
      <p:sp>
        <p:nvSpPr>
          <p:cNvPr id="6" name="Google Shape;9;p23"/>
          <p:cNvSpPr/>
          <p:nvPr/>
        </p:nvSpPr>
        <p:spPr>
          <a:xfrm>
            <a:off x="436350" y="6464001"/>
            <a:ext cx="7891862" cy="680475"/>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defRPr>
            </a:pPr>
            <a:endParaRPr/>
          </a:p>
        </p:txBody>
      </p:sp>
      <p:pic>
        <p:nvPicPr>
          <p:cNvPr id="7" name="Google Shape;10;p23" descr="Google Shape;10;p23"/>
          <p:cNvPicPr>
            <a:picLocks noChangeAspect="1"/>
          </p:cNvPicPr>
          <p:nvPr/>
        </p:nvPicPr>
        <p:blipFill>
          <a:blip r:embed="rId10">
            <a:extLst/>
          </a:blip>
          <a:stretch>
            <a:fillRect/>
          </a:stretch>
        </p:blipFill>
        <p:spPr>
          <a:xfrm>
            <a:off x="433440" y="6464000"/>
            <a:ext cx="690483" cy="680476"/>
          </a:xfrm>
          <a:prstGeom prst="rect">
            <a:avLst/>
          </a:prstGeom>
          <a:ln w="12700">
            <a:miter lim="400000"/>
          </a:ln>
        </p:spPr>
      </p:pic>
      <p:pic>
        <p:nvPicPr>
          <p:cNvPr id="8" name="Google Shape;11;p23" descr="Google Shape;11;p23"/>
          <p:cNvPicPr>
            <a:picLocks noChangeAspect="1"/>
          </p:cNvPicPr>
          <p:nvPr/>
        </p:nvPicPr>
        <p:blipFill>
          <a:blip r:embed="rId11">
            <a:extLst/>
          </a:blip>
          <a:stretch>
            <a:fillRect/>
          </a:stretch>
        </p:blipFill>
        <p:spPr>
          <a:xfrm>
            <a:off x="8272364" y="1222172"/>
            <a:ext cx="1080001" cy="241875"/>
          </a:xfrm>
          <a:prstGeom prst="rect">
            <a:avLst/>
          </a:prstGeom>
          <a:ln w="12700">
            <a:miter lim="400000"/>
          </a:ln>
        </p:spPr>
      </p:pic>
      <p:pic>
        <p:nvPicPr>
          <p:cNvPr id="9" name="Google Shape;12;p23" descr="Google Shape;12;p23"/>
          <p:cNvPicPr>
            <a:picLocks noChangeAspect="1"/>
          </p:cNvPicPr>
          <p:nvPr/>
        </p:nvPicPr>
        <p:blipFill>
          <a:blip r:embed="rId12">
            <a:extLst/>
          </a:blip>
          <a:stretch>
            <a:fillRect/>
          </a:stretch>
        </p:blipFill>
        <p:spPr>
          <a:xfrm>
            <a:off x="8272364" y="418596"/>
            <a:ext cx="1080001" cy="664778"/>
          </a:xfrm>
          <a:prstGeom prst="rect">
            <a:avLst/>
          </a:prstGeom>
          <a:ln w="12700">
            <a:miter lim="400000"/>
          </a:ln>
        </p:spPr>
      </p:pic>
      <p:pic>
        <p:nvPicPr>
          <p:cNvPr id="10" name="Google Shape;13;p23" descr="Google Shape;13;p23"/>
          <p:cNvPicPr>
            <a:picLocks noChangeAspect="1"/>
          </p:cNvPicPr>
          <p:nvPr/>
        </p:nvPicPr>
        <p:blipFill>
          <a:blip r:embed="rId13">
            <a:extLst/>
          </a:blip>
          <a:stretch>
            <a:fillRect/>
          </a:stretch>
        </p:blipFill>
        <p:spPr>
          <a:xfrm>
            <a:off x="8521706" y="6387272"/>
            <a:ext cx="830660" cy="756001"/>
          </a:xfrm>
          <a:prstGeom prst="rect">
            <a:avLst/>
          </a:prstGeom>
          <a:ln w="12700">
            <a:miter lim="400000"/>
          </a:ln>
        </p:spPr>
      </p:pic>
      <p:sp>
        <p:nvSpPr>
          <p:cNvPr id="11" name="Texto del título"/>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Texto del título</a:t>
            </a:r>
          </a:p>
        </p:txBody>
      </p:sp>
      <p:sp>
        <p:nvSpPr>
          <p:cNvPr id="12" name="Nivel de texto 1…"/>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64;p1"/>
          <p:cNvSpPr txBox="1"/>
          <p:nvPr/>
        </p:nvSpPr>
        <p:spPr>
          <a:xfrm>
            <a:off x="1176618" y="6563126"/>
            <a:ext cx="7012135" cy="4822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0" name="Google Shape;65;p1"/>
          <p:cNvSpPr txBox="1"/>
          <p:nvPr/>
        </p:nvSpPr>
        <p:spPr>
          <a:xfrm>
            <a:off x="1139099" y="834800"/>
            <a:ext cx="4156802"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SECTOR METALMECÁNICA </a:t>
            </a:r>
            <a:r>
              <a:rPr b="0" dirty="0"/>
              <a:t>| NIVEL </a:t>
            </a:r>
            <a:r>
              <a:rPr lang="es-ES" b="0" dirty="0" smtClean="0"/>
              <a:t>4</a:t>
            </a:r>
            <a:r>
              <a:rPr b="0" dirty="0" smtClean="0"/>
              <a:t>° </a:t>
            </a:r>
            <a:r>
              <a:rPr b="0" dirty="0"/>
              <a:t>MEDIO</a:t>
            </a:r>
          </a:p>
        </p:txBody>
      </p:sp>
      <p:sp>
        <p:nvSpPr>
          <p:cNvPr id="10" name="Google Shape;66;p1"/>
          <p:cNvSpPr txBox="1"/>
          <p:nvPr/>
        </p:nvSpPr>
        <p:spPr>
          <a:xfrm>
            <a:off x="374950"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MÓDULO </a:t>
            </a:r>
            <a:r>
              <a:rPr lang="es-ES" dirty="0" smtClean="0"/>
              <a:t>7</a:t>
            </a:r>
            <a:endParaRPr dirty="0"/>
          </a:p>
        </p:txBody>
      </p:sp>
      <p:sp>
        <p:nvSpPr>
          <p:cNvPr id="11" name="Google Shape;67;p1"/>
          <p:cNvSpPr txBox="1"/>
          <p:nvPr/>
        </p:nvSpPr>
        <p:spPr>
          <a:xfrm>
            <a:off x="352725" y="2247786"/>
            <a:ext cx="6596632" cy="118183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3600" b="1">
                <a:solidFill>
                  <a:srgbClr val="741B47"/>
                </a:solidFill>
                <a:latin typeface="Calibri"/>
                <a:ea typeface="Calibri"/>
                <a:cs typeface="Calibri"/>
                <a:sym typeface="Calibri"/>
              </a:defRPr>
            </a:lvl1pPr>
          </a:lstStyle>
          <a:p>
            <a:r>
              <a:rPr lang="es-ES" dirty="0" smtClean="0"/>
              <a:t>MANTENIMIENTO DE SISTEMAS HIDRAÚLICOS Y NEUMÁTICOS</a:t>
            </a:r>
            <a:endParaRPr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3301680"/>
            <a:ext cx="8278368" cy="316382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2" name="Google Shape;173;p6"/>
          <p:cNvSpPr txBox="1"/>
          <p:nvPr/>
        </p:nvSpPr>
        <p:spPr>
          <a:xfrm>
            <a:off x="452174" y="1152685"/>
            <a:ext cx="4399226" cy="53793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EL COMPRESOR</a:t>
            </a:r>
            <a:endParaRPr dirty="0"/>
          </a:p>
        </p:txBody>
      </p:sp>
      <p:pic>
        <p:nvPicPr>
          <p:cNvPr id="13" name="Google Shape;193;p7" descr="Google Shape;193;p7"/>
          <p:cNvPicPr>
            <a:picLocks noChangeAspect="1"/>
          </p:cNvPicPr>
          <p:nvPr/>
        </p:nvPicPr>
        <p:blipFill>
          <a:blip r:embed="rId2">
            <a:extLst/>
          </a:blip>
          <a:stretch>
            <a:fillRect/>
          </a:stretch>
        </p:blipFill>
        <p:spPr>
          <a:xfrm flipH="1">
            <a:off x="600961" y="1947531"/>
            <a:ext cx="4619426" cy="4673061"/>
          </a:xfrm>
          <a:prstGeom prst="rect">
            <a:avLst/>
          </a:prstGeom>
          <a:ln w="12700">
            <a:miter lim="400000"/>
          </a:ln>
        </p:spPr>
      </p:pic>
      <p:sp>
        <p:nvSpPr>
          <p:cNvPr id="14" name="Google Shape;178;p6"/>
          <p:cNvSpPr txBox="1"/>
          <p:nvPr/>
        </p:nvSpPr>
        <p:spPr>
          <a:xfrm>
            <a:off x="2305175" y="2034951"/>
            <a:ext cx="2847478" cy="3385500"/>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lvl="0">
              <a:lnSpc>
                <a:spcPct val="90000"/>
              </a:lnSpc>
              <a:buClr>
                <a:schemeClr val="dk1"/>
              </a:buClr>
              <a:buSzPts val="2000"/>
            </a:pPr>
            <a:r>
              <a:rPr lang="es-CL" sz="1400" dirty="0"/>
              <a:t>Es la fuente de energía para los frenos neumáticos o de aire.</a:t>
            </a:r>
          </a:p>
          <a:p>
            <a:pPr lvl="0">
              <a:lnSpc>
                <a:spcPct val="90000"/>
              </a:lnSpc>
              <a:spcBef>
                <a:spcPts val="1000"/>
              </a:spcBef>
              <a:buClr>
                <a:schemeClr val="dk1"/>
              </a:buClr>
              <a:buSzPts val="2000"/>
            </a:pPr>
            <a:r>
              <a:rPr lang="es-CL" sz="1400" dirty="0"/>
              <a:t>Este componente lo vimos en la actividad 1 y lo estudiamos en la actividad 2 el compresor.</a:t>
            </a:r>
          </a:p>
          <a:p>
            <a:pPr lvl="0">
              <a:lnSpc>
                <a:spcPct val="90000"/>
              </a:lnSpc>
              <a:spcBef>
                <a:spcPts val="1000"/>
              </a:spcBef>
              <a:buClr>
                <a:schemeClr val="dk1"/>
              </a:buClr>
              <a:buSzPts val="2000"/>
            </a:pPr>
            <a:r>
              <a:rPr lang="es-CL" sz="1400" dirty="0"/>
              <a:t>Es un compresor de uno, dos cilindros en línea o de cuatro cilindros en V. El tamaño del compresor depende de las necesidades de aire comprimido (ejemplo: solo frenos sin suspensión neumática, solo el camión sin remolque, con remolque, numero de ejes, etc.)</a:t>
            </a:r>
          </a:p>
          <a:p>
            <a:pPr lvl="0">
              <a:lnSpc>
                <a:spcPct val="90000"/>
              </a:lnSpc>
              <a:spcBef>
                <a:spcPts val="1000"/>
              </a:spcBef>
              <a:buClr>
                <a:schemeClr val="dk1"/>
              </a:buClr>
              <a:buSzPts val="2000"/>
            </a:pPr>
            <a:r>
              <a:rPr lang="es-CL" sz="1400" dirty="0"/>
              <a:t>La principal diferencia es </a:t>
            </a:r>
            <a:r>
              <a:rPr lang="es-CL" sz="1400" dirty="0" smtClean="0"/>
              <a:t>el accionamiento, por lo general, </a:t>
            </a:r>
            <a:endParaRPr lang="es-CL" sz="1400" dirty="0"/>
          </a:p>
        </p:txBody>
      </p:sp>
      <p:sp>
        <p:nvSpPr>
          <p:cNvPr id="16" name="Google Shape;178;p6"/>
          <p:cNvSpPr txBox="1"/>
          <p:nvPr/>
        </p:nvSpPr>
        <p:spPr>
          <a:xfrm>
            <a:off x="2788356" y="5295274"/>
            <a:ext cx="2454609" cy="1255686"/>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lvl="0">
              <a:lnSpc>
                <a:spcPct val="90000"/>
              </a:lnSpc>
              <a:spcBef>
                <a:spcPts val="1000"/>
              </a:spcBef>
              <a:buClr>
                <a:schemeClr val="dk1"/>
              </a:buClr>
              <a:buSzPts val="2000"/>
            </a:pPr>
            <a:r>
              <a:rPr lang="es-CL" sz="1400" dirty="0" smtClean="0"/>
              <a:t>se realiza </a:t>
            </a:r>
            <a:r>
              <a:rPr lang="es-CL" sz="1400" dirty="0"/>
              <a:t>por el motor de combustión interna </a:t>
            </a:r>
            <a:r>
              <a:rPr lang="es-CL" sz="1400" dirty="0" smtClean="0"/>
              <a:t>del camión, habitualmente motor </a:t>
            </a:r>
            <a:r>
              <a:rPr lang="es-CL" sz="1400" dirty="0"/>
              <a:t>diésel desde la distribución, </a:t>
            </a:r>
            <a:r>
              <a:rPr lang="es-CL" sz="1400" dirty="0" smtClean="0"/>
              <a:t>similar</a:t>
            </a:r>
            <a:br>
              <a:rPr lang="es-CL" sz="1400" dirty="0" smtClean="0"/>
            </a:br>
            <a:r>
              <a:rPr lang="es-CL" sz="1400" dirty="0" smtClean="0"/>
              <a:t>al </a:t>
            </a:r>
            <a:r>
              <a:rPr lang="es-CL" sz="1400" dirty="0"/>
              <a:t>accionamiento de </a:t>
            </a:r>
            <a:r>
              <a:rPr lang="es-CL" sz="1400" dirty="0" smtClean="0"/>
              <a:t>la</a:t>
            </a:r>
            <a:br>
              <a:rPr lang="es-CL" sz="1400" dirty="0" smtClean="0"/>
            </a:br>
            <a:r>
              <a:rPr lang="es-CL" sz="1400" dirty="0" smtClean="0"/>
              <a:t>bomba </a:t>
            </a:r>
            <a:r>
              <a:rPr lang="es-CL" sz="1400" dirty="0"/>
              <a:t>inyectora.</a:t>
            </a:r>
          </a:p>
        </p:txBody>
      </p:sp>
      <p:sp>
        <p:nvSpPr>
          <p:cNvPr id="2" name="CuadroTexto 1"/>
          <p:cNvSpPr txBox="1"/>
          <p:nvPr/>
        </p:nvSpPr>
        <p:spPr>
          <a:xfrm>
            <a:off x="5768622" y="6321777"/>
            <a:ext cx="311068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lgn="r"/>
            <a:r>
              <a:rPr lang="es-CL" sz="1000" dirty="0">
                <a:solidFill>
                  <a:schemeClr val="dk1"/>
                </a:solidFill>
                <a:latin typeface="Calibri" charset="0"/>
                <a:ea typeface="Calibri" charset="0"/>
                <a:cs typeface="Calibri" charset="0"/>
                <a:sym typeface="Calibri"/>
              </a:rPr>
              <a:t>Fotografía: L. Vega </a:t>
            </a:r>
            <a:endParaRPr lang="es-CL" sz="1000" dirty="0">
              <a:latin typeface="Calibri" charset="0"/>
              <a:ea typeface="Calibri" charset="0"/>
              <a:cs typeface="Calibri"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
        <p:nvSpPr>
          <p:cNvPr id="3" name="Rectángulo redondeado 2"/>
          <p:cNvSpPr/>
          <p:nvPr/>
        </p:nvSpPr>
        <p:spPr>
          <a:xfrm>
            <a:off x="5348206" y="1947531"/>
            <a:ext cx="3531105" cy="4272647"/>
          </a:xfrm>
          <a:prstGeom prst="roundRect">
            <a:avLst/>
          </a:prstGeom>
          <a:blipFill>
            <a:blip r:embed="rId3"/>
            <a:stretch>
              <a:fillRect l="-1000" t="-1000" r="-2000" b="-3000"/>
            </a:stretch>
          </a:blip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252" name="Rectángulo redondeado"/>
          <p:cNvSpPr/>
          <p:nvPr/>
        </p:nvSpPr>
        <p:spPr>
          <a:xfrm rot="16200000">
            <a:off x="2266978" y="301989"/>
            <a:ext cx="4158088" cy="7611514"/>
          </a:xfrm>
          <a:prstGeom prst="roundRect">
            <a:avLst>
              <a:gd name="adj" fmla="val 11419"/>
            </a:avLst>
          </a:prstGeom>
          <a:solidFill>
            <a:srgbClr val="E9E1E4"/>
          </a:solidFill>
          <a:ln w="12700">
            <a:miter lim="400000"/>
          </a:ln>
        </p:spPr>
        <p:txBody>
          <a:bodyPr lIns="0" tIns="0" rIns="0" bIns="0" anchor="ctr"/>
          <a:lstStyle/>
          <a:p>
            <a:endParaRPr/>
          </a:p>
        </p:txBody>
      </p:sp>
      <p:sp>
        <p:nvSpPr>
          <p:cNvPr id="254" name="Google Shape;191;p7"/>
          <p:cNvSpPr txBox="1"/>
          <p:nvPr/>
        </p:nvSpPr>
        <p:spPr>
          <a:xfrm>
            <a:off x="382499" y="120239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LOS DEPÓSITOS O TANQUES</a:t>
            </a:r>
            <a:endParaRPr dirty="0"/>
          </a:p>
        </p:txBody>
      </p:sp>
      <p:sp>
        <p:nvSpPr>
          <p:cNvPr id="257" name="Google Shape;195;p7"/>
          <p:cNvSpPr txBox="1"/>
          <p:nvPr/>
        </p:nvSpPr>
        <p:spPr>
          <a:xfrm>
            <a:off x="875030" y="2245541"/>
            <a:ext cx="4306570" cy="3785609"/>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p>
            <a:pPr marL="285750" indent="-285750">
              <a:buFont typeface="Arial" charset="0"/>
              <a:buChar char="•"/>
            </a:pPr>
            <a:r>
              <a:rPr lang="es-CL" sz="1600" dirty="0">
                <a:latin typeface="Calibri" charset="0"/>
                <a:ea typeface="Calibri" charset="0"/>
                <a:cs typeface="Calibri" charset="0"/>
              </a:rPr>
              <a:t>Son el lugar de acumulación de aire comprimido. El tamaño y la capacidad varían de acuerdo al vehículo. Se diseñan para contener el aire suficiente, para permitir el funcionamiento necesario, incluso cuando el compresor no funciona</a:t>
            </a:r>
            <a:r>
              <a:rPr lang="es-CL" sz="1600" dirty="0" smtClean="0">
                <a:latin typeface="Calibri" charset="0"/>
                <a:ea typeface="Calibri" charset="0"/>
                <a:cs typeface="Calibri" charset="0"/>
              </a:rPr>
              <a:t>.</a:t>
            </a:r>
          </a:p>
          <a:p>
            <a:pPr marL="285750" indent="-285750">
              <a:buFont typeface="Arial" charset="0"/>
              <a:buChar char="•"/>
            </a:pPr>
            <a:endParaRPr lang="es-CL" sz="1600" dirty="0" smtClean="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Su mantenimiento es similar al de los tanques de los compresores estacionarios (actividad 1) y consiste en drenar el agua y aceite que se acumula en el fondo del tanque, con este propósito, se dispone de una válvula de drenaje, que puede ser manual o automática.</a:t>
            </a:r>
          </a:p>
          <a:p>
            <a:pPr marL="285750" indent="-285750">
              <a:buFont typeface="Arial" charset="0"/>
              <a:buChar char="•"/>
            </a:pPr>
            <a:endParaRPr lang="es-CL" sz="1600" dirty="0" smtClean="0">
              <a:latin typeface="Calibri" charset="0"/>
              <a:ea typeface="Calibri" charset="0"/>
              <a:cs typeface="Calibri" charset="0"/>
            </a:endParaRPr>
          </a:p>
          <a:p>
            <a:pPr marL="285750" indent="-285750">
              <a:buFont typeface="Arial" charset="0"/>
              <a:buChar char="•"/>
            </a:pPr>
            <a:endParaRPr lang="es-CL" sz="1600" dirty="0">
              <a:latin typeface="Calibri" charset="0"/>
              <a:ea typeface="Calibri" charset="0"/>
              <a:cs typeface="Calibri" charset="0"/>
            </a:endParaRPr>
          </a:p>
        </p:txBody>
      </p:sp>
      <p:sp>
        <p:nvSpPr>
          <p:cNvPr id="13" name="CuadroTexto 12"/>
          <p:cNvSpPr txBox="1"/>
          <p:nvPr/>
        </p:nvSpPr>
        <p:spPr>
          <a:xfrm>
            <a:off x="7531100" y="6900586"/>
            <a:ext cx="109421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lgn="r"/>
            <a:r>
              <a:rPr lang="es-CL" sz="1000" dirty="0">
                <a:solidFill>
                  <a:schemeClr val="dk1"/>
                </a:solidFill>
                <a:latin typeface="Calibri" charset="0"/>
                <a:ea typeface="Calibri" charset="0"/>
                <a:cs typeface="Calibri" charset="0"/>
                <a:sym typeface="Calibri"/>
              </a:rPr>
              <a:t>Fotografía: L. Vega </a:t>
            </a:r>
            <a:endParaRPr lang="es-CL" sz="1000" dirty="0">
              <a:latin typeface="Calibri" charset="0"/>
              <a:ea typeface="Calibri" charset="0"/>
              <a:cs typeface="Calibri"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
        <p:nvSpPr>
          <p:cNvPr id="3" name="Rectángulo redondeado 2"/>
          <p:cNvSpPr/>
          <p:nvPr/>
        </p:nvSpPr>
        <p:spPr>
          <a:xfrm>
            <a:off x="5274727" y="3416301"/>
            <a:ext cx="3825448" cy="3383140"/>
          </a:xfrm>
          <a:prstGeom prst="roundRect">
            <a:avLst/>
          </a:prstGeom>
          <a:blipFill>
            <a:blip r:embed="rId2"/>
            <a:stretch>
              <a:fillRect/>
            </a:stretch>
          </a:blip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pic>
        <p:nvPicPr>
          <p:cNvPr id="9" name="Marcador de conteni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546" y="1589333"/>
            <a:ext cx="7061508" cy="5387526"/>
          </a:xfrm>
          <a:prstGeom prst="rect">
            <a:avLst/>
          </a:prstGeom>
          <a:ln w="12700">
            <a:miter lim="400000"/>
          </a:ln>
        </p:spPr>
      </p:pic>
      <p:sp>
        <p:nvSpPr>
          <p:cNvPr id="266" name="Google Shape;191;p7"/>
          <p:cNvSpPr txBox="1"/>
          <p:nvPr/>
        </p:nvSpPr>
        <p:spPr>
          <a:xfrm>
            <a:off x="382499" y="120239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ESQUEMA FRENOS</a:t>
            </a:r>
            <a:endParaRPr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806700" y="2052826"/>
            <a:ext cx="7660933" cy="4479524"/>
          </a:xfrm>
          <a:prstGeom prst="round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0" name="Elipse 19"/>
          <p:cNvSpPr/>
          <p:nvPr/>
        </p:nvSpPr>
        <p:spPr>
          <a:xfrm>
            <a:off x="387865" y="1665013"/>
            <a:ext cx="5077374" cy="5077374"/>
          </a:xfrm>
          <a:prstGeom prst="ellipse">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70"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276" name="D.S. N° 148/03, Reglamento sobre Manejo de Residuos Peligrosos.…"/>
          <p:cNvSpPr txBox="1"/>
          <p:nvPr/>
        </p:nvSpPr>
        <p:spPr>
          <a:xfrm>
            <a:off x="5920419" y="2399783"/>
            <a:ext cx="3264513" cy="3785609"/>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p>
            <a:pPr>
              <a:defRPr sz="1600">
                <a:latin typeface="Calibri"/>
                <a:ea typeface="Calibri"/>
                <a:cs typeface="Calibri"/>
                <a:sym typeface="Calibri"/>
              </a:defRPr>
            </a:pPr>
            <a:r>
              <a:rPr lang="es-ES_tradnl"/>
              <a:t>Un sistema de frenos neumáticos, utiliza distintas válvulas, muchas de ellas ya estudiadas en actividades anteriores, como: varias válvulas de seguridad o sobre presión, válvula del freno de servicio (pedal del freno), válvula para el freno de estacionamiento, válvula reguladora de presión de cuatro vías, válvula de seguridad que separa los circuitos en caso de avería de uno de ellos, válvula reguladora de presión del eje trasero o compensadora de carga, válvula distribuidora para los frenos del remolque.</a:t>
            </a:r>
            <a:endParaRPr lang="es-ES_tradnl" dirty="0"/>
          </a:p>
        </p:txBody>
      </p:sp>
      <p:sp>
        <p:nvSpPr>
          <p:cNvPr id="277" name="Google Shape;191;p7"/>
          <p:cNvSpPr txBox="1"/>
          <p:nvPr/>
        </p:nvSpPr>
        <p:spPr>
          <a:xfrm>
            <a:off x="382499" y="120239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VÁLVULAS</a:t>
            </a:r>
            <a:endParaRPr dirty="0"/>
          </a:p>
        </p:txBody>
      </p:sp>
      <p:sp>
        <p:nvSpPr>
          <p:cNvPr id="4" name="Elipse 3"/>
          <p:cNvSpPr/>
          <p:nvPr/>
        </p:nvSpPr>
        <p:spPr>
          <a:xfrm>
            <a:off x="383626" y="1665013"/>
            <a:ext cx="5077374" cy="5077374"/>
          </a:xfrm>
          <a:prstGeom prst="ellipse">
            <a:avLst/>
          </a:prstGeom>
          <a:blipFill dpi="0" rotWithShape="1">
            <a:blip r:embed="rId2"/>
            <a:srcRect/>
            <a:stretch>
              <a:fillRect l="9000" t="9000" r="9000" b="7000"/>
            </a:stretch>
          </a:blipFill>
          <a:ln w="508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p:cNvSpPr/>
          <p:nvPr/>
        </p:nvSpPr>
        <p:spPr>
          <a:xfrm rot="16200000">
            <a:off x="3374907" y="714572"/>
            <a:ext cx="4235765" cy="7429426"/>
          </a:xfrm>
          <a:prstGeom prst="roundRect">
            <a:avLst>
              <a:gd name="adj" fmla="val 11419"/>
            </a:avLst>
          </a:prstGeom>
          <a:solidFill>
            <a:schemeClr val="bg1">
              <a:lumMod val="85000"/>
            </a:schemeClr>
          </a:solidFill>
          <a:ln w="12700">
            <a:miter lim="400000"/>
          </a:ln>
        </p:spPr>
        <p:txBody>
          <a:bodyPr lIns="0" tIns="0" rIns="0" bIns="0" anchor="ctr"/>
          <a:lstStyle/>
          <a:p>
            <a:endParaRPr/>
          </a:p>
        </p:txBody>
      </p:sp>
      <p:sp>
        <p:nvSpPr>
          <p:cNvPr id="283"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284" name="Google Shape;191;p7"/>
          <p:cNvSpPr txBox="1"/>
          <p:nvPr/>
        </p:nvSpPr>
        <p:spPr>
          <a:xfrm>
            <a:off x="514958" y="1162281"/>
            <a:ext cx="8950501"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t>VÁLVULA DE FRENO DEL PIE (SERVICIO)</a:t>
            </a:r>
            <a:endParaRPr dirty="0">
              <a:solidFill>
                <a:srgbClr val="FF0000"/>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87" y="4205531"/>
            <a:ext cx="1825901" cy="2676270"/>
          </a:xfrm>
          <a:prstGeom prst="rect">
            <a:avLst/>
          </a:prstGeom>
        </p:spPr>
      </p:pic>
      <p:sp>
        <p:nvSpPr>
          <p:cNvPr id="14" name="Google Shape;189;p7"/>
          <p:cNvSpPr/>
          <p:nvPr/>
        </p:nvSpPr>
        <p:spPr>
          <a:xfrm rot="13391492" flipH="1">
            <a:off x="1655804" y="2438714"/>
            <a:ext cx="818717" cy="1935145"/>
          </a:xfrm>
          <a:prstGeom prst="triangle">
            <a:avLst/>
          </a:prstGeom>
          <a:solidFill>
            <a:schemeClr val="bg1">
              <a:lumMod val="85000"/>
            </a:schemeClr>
          </a:solidFill>
          <a:ln w="12700">
            <a:miter lim="400000"/>
          </a:ln>
        </p:spPr>
        <p:txBody>
          <a:bodyPr lIns="0" tIns="0" rIns="0" bIns="0" anchor="ctr"/>
          <a:lstStyle/>
          <a:p>
            <a:pPr algn="ctr">
              <a:defRPr>
                <a:solidFill>
                  <a:srgbClr val="FFFFFF"/>
                </a:solidFill>
              </a:defRPr>
            </a:pPr>
            <a:endParaRPr/>
          </a:p>
        </p:txBody>
      </p:sp>
      <p:sp>
        <p:nvSpPr>
          <p:cNvPr id="2" name="CuadroTexto 1"/>
          <p:cNvSpPr txBox="1"/>
          <p:nvPr/>
        </p:nvSpPr>
        <p:spPr>
          <a:xfrm>
            <a:off x="2049899" y="2607627"/>
            <a:ext cx="4196742"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fontAlgn="base">
              <a:buFont typeface="Arial" charset="0"/>
              <a:buChar char="•"/>
            </a:pPr>
            <a:r>
              <a:rPr lang="es-CL" sz="1600" dirty="0">
                <a:latin typeface="Calibri" charset="0"/>
                <a:ea typeface="Calibri" charset="0"/>
                <a:cs typeface="Calibri" charset="0"/>
              </a:rPr>
              <a:t>La válvula del pedal de freno, pie o servicio, es la válvula que determina el volumen de presión de aire utilizado. En este caso, el volumen está determinado por la fuerza con que el conductor presiona su pie sobre la válvula.</a:t>
            </a:r>
          </a:p>
          <a:p>
            <a:pPr marL="285750" indent="-285750">
              <a:buFont typeface="Arial" charset="0"/>
              <a:buChar char="•"/>
            </a:pPr>
            <a:r>
              <a:rPr lang="es-CL" sz="1600" dirty="0">
                <a:latin typeface="Calibri" charset="0"/>
                <a:ea typeface="Calibri" charset="0"/>
                <a:cs typeface="Calibri" charset="0"/>
              </a:rPr>
              <a:t>Cuando el aire comprimido se libera a través del sistema de frenos, lleva tiempo volver a producirlo mediante el compresor, aunque, el sistema se diseña con un rango de seguridad, si el compresor no funciona, o si se libera demasiada presión en un corto período de tiempo, todo el sistema podría dejar de funcionar y por seguridad se aplica automáticamente el freno de estacionamiento.</a:t>
            </a:r>
          </a:p>
          <a:p>
            <a:pPr marL="285750" marR="0" indent="-285750" algn="l" defTabSz="914400" rtl="0" fontAlgn="auto" latinLnBrk="0" hangingPunct="0">
              <a:lnSpc>
                <a:spcPct val="100000"/>
              </a:lnSpc>
              <a:spcBef>
                <a:spcPts val="0"/>
              </a:spcBef>
              <a:spcAft>
                <a:spcPts val="0"/>
              </a:spcAft>
              <a:buClrTx/>
              <a:buSzTx/>
              <a:buFont typeface="Arial" charset="0"/>
              <a:buChar char="•"/>
              <a:tabLst/>
            </a:pPr>
            <a:endParaRPr kumimoji="0" lang="es-ES_tradnl" sz="1600" u="none" strike="noStrike" cap="none" spc="0" normalizeH="0" baseline="0" dirty="0">
              <a:ln>
                <a:noFill/>
              </a:ln>
              <a:solidFill>
                <a:srgbClr val="000000"/>
              </a:solidFill>
              <a:effectLst/>
              <a:uFillTx/>
              <a:latin typeface="Calibri" charset="0"/>
              <a:ea typeface="Calibri" charset="0"/>
              <a:cs typeface="Calibri" charset="0"/>
              <a:sym typeface="Arial"/>
            </a:endParaRPr>
          </a:p>
        </p:txBody>
      </p:sp>
      <p:sp>
        <p:nvSpPr>
          <p:cNvPr id="3" name="Rectángulo redondeado 2"/>
          <p:cNvSpPr/>
          <p:nvPr/>
        </p:nvSpPr>
        <p:spPr>
          <a:xfrm rot="557351">
            <a:off x="6411061" y="2187798"/>
            <a:ext cx="2847730" cy="2868454"/>
          </a:xfrm>
          <a:prstGeom prst="roundRect">
            <a:avLst/>
          </a:prstGeom>
          <a:blipFill>
            <a:blip r:embed="rId3"/>
            <a:stretch>
              <a:fillRect/>
            </a:stretch>
          </a:blipFill>
          <a:ln w="508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293" name="Google Shape;191;p7"/>
          <p:cNvSpPr txBox="1"/>
          <p:nvPr/>
        </p:nvSpPr>
        <p:spPr>
          <a:xfrm>
            <a:off x="514958" y="1162281"/>
            <a:ext cx="8950501"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t>CILINDROS </a:t>
            </a:r>
            <a:r>
              <a:rPr lang="es-ES" dirty="0" smtClean="0">
                <a:solidFill>
                  <a:srgbClr val="FF0000"/>
                </a:solidFill>
              </a:rPr>
              <a:t>DE FRENO</a:t>
            </a:r>
            <a:endParaRPr dirty="0">
              <a:solidFill>
                <a:srgbClr val="FF0000"/>
              </a:solidFill>
            </a:endParaRPr>
          </a:p>
        </p:txBody>
      </p:sp>
      <p:sp>
        <p:nvSpPr>
          <p:cNvPr id="2" name="CuadroTexto 1"/>
          <p:cNvSpPr txBox="1"/>
          <p:nvPr/>
        </p:nvSpPr>
        <p:spPr>
          <a:xfrm>
            <a:off x="708846" y="1964987"/>
            <a:ext cx="3342454"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charset="0"/>
              <a:buChar char="•"/>
            </a:pPr>
            <a:r>
              <a:rPr lang="es-ES_tradnl" dirty="0">
                <a:latin typeface="Calibri" charset="0"/>
                <a:ea typeface="Calibri" charset="0"/>
                <a:cs typeface="Calibri" charset="0"/>
              </a:rPr>
              <a:t>Las cámaras o cilindros de freno son los dispositivos que convierten el aire comprimido en fuerza mecánica, a través de un sistema de palanca que actúa sobre un eje o varilla y este sobre los frenos, mediante una excéntrica (frenos de tambor) o directamente sobre la palanca (frenos de discos). Es a través de ellas que los frenos se activan y el camión puede detenerse de manera segura</a:t>
            </a:r>
            <a:r>
              <a:rPr lang="es-ES_tradnl" dirty="0" smtClean="0">
                <a:latin typeface="Calibri" charset="0"/>
                <a:ea typeface="Calibri" charset="0"/>
                <a:cs typeface="Calibri" charset="0"/>
              </a:rPr>
              <a:t>.</a:t>
            </a:r>
          </a:p>
          <a:p>
            <a:pPr marL="285750" indent="-285750">
              <a:buFont typeface="Arial" charset="0"/>
              <a:buChar char="•"/>
            </a:pPr>
            <a:endParaRPr lang="es-ES_tradnl" dirty="0">
              <a:latin typeface="Calibri" charset="0"/>
              <a:ea typeface="Calibri" charset="0"/>
              <a:cs typeface="Calibri" charset="0"/>
            </a:endParaRPr>
          </a:p>
          <a:p>
            <a:pPr marL="285750" indent="-285750">
              <a:buFont typeface="Arial" charset="0"/>
              <a:buChar char="•"/>
            </a:pPr>
            <a:r>
              <a:rPr lang="es-ES_tradnl" dirty="0" smtClean="0">
                <a:latin typeface="Calibri" charset="0"/>
                <a:ea typeface="Calibri" charset="0"/>
                <a:cs typeface="Calibri" charset="0"/>
              </a:rPr>
              <a:t>En las diapositivas siguientes se </a:t>
            </a:r>
            <a:br>
              <a:rPr lang="es-ES_tradnl" dirty="0" smtClean="0">
                <a:latin typeface="Calibri" charset="0"/>
                <a:ea typeface="Calibri" charset="0"/>
                <a:cs typeface="Calibri" charset="0"/>
              </a:rPr>
            </a:br>
            <a:r>
              <a:rPr lang="es-ES_tradnl" dirty="0" smtClean="0">
                <a:latin typeface="Calibri" charset="0"/>
                <a:ea typeface="Calibri" charset="0"/>
                <a:cs typeface="Calibri" charset="0"/>
              </a:rPr>
              <a:t>muestra un cilindro simple (frenos delanteros) y un cilindro doble, </a:t>
            </a:r>
            <a:br>
              <a:rPr lang="es-ES_tradnl" dirty="0" smtClean="0">
                <a:latin typeface="Calibri" charset="0"/>
                <a:ea typeface="Calibri" charset="0"/>
                <a:cs typeface="Calibri" charset="0"/>
              </a:rPr>
            </a:br>
            <a:r>
              <a:rPr lang="es-ES_tradnl" dirty="0" smtClean="0">
                <a:latin typeface="Calibri" charset="0"/>
                <a:ea typeface="Calibri" charset="0"/>
                <a:cs typeface="Calibri" charset="0"/>
              </a:rPr>
              <a:t>que incorpora el freno de </a:t>
            </a:r>
            <a:br>
              <a:rPr lang="es-ES_tradnl" dirty="0" smtClean="0">
                <a:latin typeface="Calibri" charset="0"/>
                <a:ea typeface="Calibri" charset="0"/>
                <a:cs typeface="Calibri" charset="0"/>
              </a:rPr>
            </a:br>
            <a:r>
              <a:rPr lang="es-ES_tradnl" dirty="0" smtClean="0">
                <a:latin typeface="Calibri" charset="0"/>
                <a:ea typeface="Calibri" charset="0"/>
                <a:cs typeface="Calibri" charset="0"/>
              </a:rPr>
              <a:t>estacionamiento (frenos traseros).</a:t>
            </a:r>
          </a:p>
          <a:p>
            <a:pPr marL="285750" marR="0" indent="-285750" algn="l" defTabSz="914400" rtl="0" fontAlgn="auto" latinLnBrk="0" hangingPunct="0">
              <a:lnSpc>
                <a:spcPct val="100000"/>
              </a:lnSpc>
              <a:spcBef>
                <a:spcPts val="0"/>
              </a:spcBef>
              <a:spcAft>
                <a:spcPts val="0"/>
              </a:spcAft>
              <a:buClrTx/>
              <a:buSzTx/>
              <a:buFont typeface="Arial" charset="0"/>
              <a:buChar char="•"/>
              <a:tabLst/>
            </a:pPr>
            <a:endParaRPr kumimoji="0" lang="es-ES_tradnl" sz="1400" u="none" strike="noStrike" cap="none" spc="0" normalizeH="0" baseline="0" dirty="0">
              <a:ln>
                <a:noFill/>
              </a:ln>
              <a:solidFill>
                <a:srgbClr val="000000"/>
              </a:solidFill>
              <a:effectLst/>
              <a:uFillTx/>
              <a:latin typeface="Calibri" charset="0"/>
              <a:ea typeface="Calibri" charset="0"/>
              <a:cs typeface="Calibri" charset="0"/>
              <a:sym typeface="Arial"/>
            </a:endParaRPr>
          </a:p>
        </p:txBody>
      </p:sp>
      <p:sp>
        <p:nvSpPr>
          <p:cNvPr id="9" name="Rectángulo redondeado 8"/>
          <p:cNvSpPr/>
          <p:nvPr/>
        </p:nvSpPr>
        <p:spPr>
          <a:xfrm>
            <a:off x="4851400" y="1828800"/>
            <a:ext cx="4191000" cy="2260600"/>
          </a:xfrm>
          <a:prstGeom prst="roundRect">
            <a:avLst/>
          </a:prstGeom>
          <a:blipFill>
            <a:blip r:embed="rId2"/>
            <a:stretch>
              <a:fillRect/>
            </a:stretch>
          </a:blip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0" name="Rectángulo redondeado 9"/>
          <p:cNvSpPr/>
          <p:nvPr/>
        </p:nvSpPr>
        <p:spPr>
          <a:xfrm>
            <a:off x="4051300" y="4219750"/>
            <a:ext cx="4191000" cy="2366553"/>
          </a:xfrm>
          <a:prstGeom prst="roundRect">
            <a:avLst/>
          </a:prstGeom>
          <a:blipFill>
            <a:blip r:embed="rId3"/>
            <a:stretch>
              <a:fillRect/>
            </a:stretch>
          </a:blip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260273"/>
            <a:ext cx="3077249" cy="3615893"/>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293" name="Google Shape;191;p7"/>
          <p:cNvSpPr txBox="1"/>
          <p:nvPr/>
        </p:nvSpPr>
        <p:spPr>
          <a:xfrm>
            <a:off x="514958" y="1162281"/>
            <a:ext cx="8950501"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t>CILINDRO SIMPLE </a:t>
            </a:r>
            <a:r>
              <a:rPr lang="es-ES" dirty="0" smtClean="0">
                <a:solidFill>
                  <a:srgbClr val="FF0000"/>
                </a:solidFill>
              </a:rPr>
              <a:t>FRENOS DELANTEROS</a:t>
            </a:r>
            <a:endParaRPr dirty="0">
              <a:solidFill>
                <a:srgbClr val="FF0000"/>
              </a:solidFill>
            </a:endParaRPr>
          </a:p>
        </p:txBody>
      </p:sp>
      <p:pic>
        <p:nvPicPr>
          <p:cNvPr id="10" name="Marcador de contenido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0" y="2422895"/>
            <a:ext cx="7678059" cy="4364756"/>
          </a:xfrm>
          <a:prstGeom prst="rect">
            <a:avLst/>
          </a:prstGeom>
        </p:spPr>
      </p:pic>
      <p:grpSp>
        <p:nvGrpSpPr>
          <p:cNvPr id="12" name="Agrupar 11"/>
          <p:cNvGrpSpPr>
            <a:grpSpLocks noChangeAspect="1"/>
          </p:cNvGrpSpPr>
          <p:nvPr/>
        </p:nvGrpSpPr>
        <p:grpSpPr>
          <a:xfrm>
            <a:off x="1152027" y="2116851"/>
            <a:ext cx="2974550" cy="654545"/>
            <a:chOff x="1219200" y="1935897"/>
            <a:chExt cx="1879600" cy="413603"/>
          </a:xfrm>
        </p:grpSpPr>
        <p:sp>
          <p:nvSpPr>
            <p:cNvPr id="13" name="Rectángulo redondeado 12"/>
            <p:cNvSpPr/>
            <p:nvPr/>
          </p:nvSpPr>
          <p:spPr>
            <a:xfrm>
              <a:off x="1219200" y="1935897"/>
              <a:ext cx="1879600" cy="413603"/>
            </a:xfrm>
            <a:prstGeom prst="roundRect">
              <a:avLst/>
            </a:prstGeom>
            <a:solidFill>
              <a:srgbClr val="BA9BA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4" name="CuadroTexto 13"/>
            <p:cNvSpPr txBox="1"/>
            <p:nvPr/>
          </p:nvSpPr>
          <p:spPr>
            <a:xfrm>
              <a:off x="1460500" y="2034976"/>
              <a:ext cx="1409700" cy="176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2000" b="1" u="none" strike="noStrike" cap="none" spc="0" normalizeH="0" baseline="0" dirty="0" smtClean="0">
                  <a:ln>
                    <a:noFill/>
                  </a:ln>
                  <a:solidFill>
                    <a:schemeClr val="bg1"/>
                  </a:solidFill>
                  <a:effectLst/>
                  <a:uFillTx/>
                  <a:latin typeface="Calibri" charset="0"/>
                  <a:ea typeface="Calibri" charset="0"/>
                  <a:cs typeface="Calibri" charset="0"/>
                  <a:sym typeface="Arial"/>
                </a:rPr>
                <a:t>Sin accionar el freno</a:t>
              </a:r>
              <a:endParaRPr kumimoji="0" lang="es-ES_tradnl" sz="2000" b="1" u="none" strike="noStrike" cap="none" spc="0" normalizeH="0" baseline="0" dirty="0">
                <a:ln>
                  <a:noFill/>
                </a:ln>
                <a:solidFill>
                  <a:schemeClr val="bg1"/>
                </a:solidFill>
                <a:effectLst/>
                <a:uFillTx/>
                <a:latin typeface="Calibri" charset="0"/>
                <a:ea typeface="Calibri" charset="0"/>
                <a:cs typeface="Calibri" charset="0"/>
                <a:sym typeface="Arial"/>
              </a:endParaRPr>
            </a:p>
          </p:txBody>
        </p:sp>
      </p:grpSp>
      <p:grpSp>
        <p:nvGrpSpPr>
          <p:cNvPr id="15" name="Agrupar 14"/>
          <p:cNvGrpSpPr>
            <a:grpSpLocks noChangeAspect="1"/>
          </p:cNvGrpSpPr>
          <p:nvPr/>
        </p:nvGrpSpPr>
        <p:grpSpPr>
          <a:xfrm>
            <a:off x="5652531" y="2116852"/>
            <a:ext cx="2974550" cy="654544"/>
            <a:chOff x="1304636" y="1954698"/>
            <a:chExt cx="1708727" cy="376002"/>
          </a:xfrm>
        </p:grpSpPr>
        <p:sp>
          <p:nvSpPr>
            <p:cNvPr id="16" name="Rectángulo redondeado 15"/>
            <p:cNvSpPr/>
            <p:nvPr/>
          </p:nvSpPr>
          <p:spPr>
            <a:xfrm>
              <a:off x="1304636" y="1954698"/>
              <a:ext cx="1708727" cy="376002"/>
            </a:xfrm>
            <a:prstGeom prst="roundRect">
              <a:avLst/>
            </a:prstGeom>
            <a:solidFill>
              <a:srgbClr val="BA9BA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CuadroTexto 16"/>
            <p:cNvSpPr txBox="1"/>
            <p:nvPr/>
          </p:nvSpPr>
          <p:spPr>
            <a:xfrm>
              <a:off x="1460500" y="2034976"/>
              <a:ext cx="1409700" cy="176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2000" b="1" u="none" strike="noStrike" cap="none" spc="0" normalizeH="0" baseline="0" dirty="0" smtClean="0">
                  <a:ln>
                    <a:noFill/>
                  </a:ln>
                  <a:solidFill>
                    <a:schemeClr val="bg1"/>
                  </a:solidFill>
                  <a:effectLst/>
                  <a:uFillTx/>
                  <a:latin typeface="Calibri" charset="0"/>
                  <a:ea typeface="Calibri" charset="0"/>
                  <a:cs typeface="Calibri" charset="0"/>
                  <a:sym typeface="Arial"/>
                </a:rPr>
                <a:t>Freno accionado</a:t>
              </a:r>
              <a:endParaRPr kumimoji="0" lang="es-ES_tradnl" sz="2000" b="1" u="none" strike="noStrike" cap="none" spc="0" normalizeH="0" baseline="0" dirty="0">
                <a:ln>
                  <a:noFill/>
                </a:ln>
                <a:solidFill>
                  <a:schemeClr val="bg1"/>
                </a:solidFill>
                <a:effectLst/>
                <a:uFillTx/>
                <a:latin typeface="Calibri" charset="0"/>
                <a:ea typeface="Calibri" charset="0"/>
                <a:cs typeface="Calibri" charset="0"/>
                <a:sym typeface="Arial"/>
              </a:endParaRPr>
            </a:p>
          </p:txBody>
        </p:sp>
      </p:grpSp>
    </p:spTree>
    <p:extLst>
      <p:ext uri="{BB962C8B-B14F-4D97-AF65-F5344CB8AC3E}">
        <p14:creationId xmlns:p14="http://schemas.microsoft.com/office/powerpoint/2010/main" val="38807614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293" name="Google Shape;191;p7"/>
          <p:cNvSpPr txBox="1"/>
          <p:nvPr/>
        </p:nvSpPr>
        <p:spPr>
          <a:xfrm>
            <a:off x="514958" y="1162281"/>
            <a:ext cx="8950501"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t>CILINDRO </a:t>
            </a:r>
            <a:r>
              <a:rPr lang="es-ES" dirty="0" smtClean="0">
                <a:solidFill>
                  <a:srgbClr val="FF0000"/>
                </a:solidFill>
              </a:rPr>
              <a:t>COMBINADO</a:t>
            </a:r>
            <a:endParaRPr dirty="0">
              <a:solidFill>
                <a:srgbClr val="FF0000"/>
              </a:solidFill>
            </a:endParaRPr>
          </a:p>
        </p:txBody>
      </p:sp>
      <p:pic>
        <p:nvPicPr>
          <p:cNvPr id="10"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25" y="1935897"/>
            <a:ext cx="7398679" cy="4611270"/>
          </a:xfrm>
          <a:prstGeom prst="rect">
            <a:avLst/>
          </a:prstGeom>
        </p:spPr>
      </p:pic>
      <p:grpSp>
        <p:nvGrpSpPr>
          <p:cNvPr id="5" name="Agrupar 4"/>
          <p:cNvGrpSpPr/>
          <p:nvPr/>
        </p:nvGrpSpPr>
        <p:grpSpPr>
          <a:xfrm>
            <a:off x="1282700" y="1923197"/>
            <a:ext cx="1879600" cy="413603"/>
            <a:chOff x="1219200" y="1935897"/>
            <a:chExt cx="1879600" cy="413603"/>
          </a:xfrm>
        </p:grpSpPr>
        <p:sp>
          <p:nvSpPr>
            <p:cNvPr id="3" name="Rectángulo redondeado 2"/>
            <p:cNvSpPr/>
            <p:nvPr/>
          </p:nvSpPr>
          <p:spPr>
            <a:xfrm>
              <a:off x="1219200" y="1935897"/>
              <a:ext cx="1879600" cy="413603"/>
            </a:xfrm>
            <a:prstGeom prst="roundRect">
              <a:avLst/>
            </a:prstGeom>
            <a:solidFill>
              <a:srgbClr val="BA9BA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4" name="CuadroTexto 3"/>
            <p:cNvSpPr txBox="1"/>
            <p:nvPr/>
          </p:nvSpPr>
          <p:spPr>
            <a:xfrm>
              <a:off x="1460500" y="2034976"/>
              <a:ext cx="14097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400" b="1" u="none" strike="noStrike" cap="none" spc="0" normalizeH="0" baseline="0" dirty="0" smtClean="0">
                  <a:ln>
                    <a:noFill/>
                  </a:ln>
                  <a:solidFill>
                    <a:schemeClr val="bg1"/>
                  </a:solidFill>
                  <a:effectLst/>
                  <a:uFillTx/>
                  <a:latin typeface="Calibri" charset="0"/>
                  <a:ea typeface="Calibri" charset="0"/>
                  <a:cs typeface="Calibri" charset="0"/>
                  <a:sym typeface="Arial"/>
                </a:rPr>
                <a:t>Sin presión de aire</a:t>
              </a:r>
              <a:endParaRPr kumimoji="0" lang="es-ES_tradnl" sz="1400" b="1" u="none" strike="noStrike" cap="none" spc="0" normalizeH="0" baseline="0" dirty="0">
                <a:ln>
                  <a:noFill/>
                </a:ln>
                <a:solidFill>
                  <a:schemeClr val="bg1"/>
                </a:solidFill>
                <a:effectLst/>
                <a:uFillTx/>
                <a:latin typeface="Calibri" charset="0"/>
                <a:ea typeface="Calibri" charset="0"/>
                <a:cs typeface="Calibri" charset="0"/>
                <a:sym typeface="Arial"/>
              </a:endParaRPr>
            </a:p>
          </p:txBody>
        </p:sp>
      </p:grpSp>
      <p:grpSp>
        <p:nvGrpSpPr>
          <p:cNvPr id="16" name="Agrupar 15"/>
          <p:cNvGrpSpPr/>
          <p:nvPr/>
        </p:nvGrpSpPr>
        <p:grpSpPr>
          <a:xfrm>
            <a:off x="3886200" y="1923197"/>
            <a:ext cx="1879600" cy="413603"/>
            <a:chOff x="1219200" y="1935897"/>
            <a:chExt cx="1879600" cy="413603"/>
          </a:xfrm>
        </p:grpSpPr>
        <p:sp>
          <p:nvSpPr>
            <p:cNvPr id="17" name="Rectángulo redondeado 16"/>
            <p:cNvSpPr/>
            <p:nvPr/>
          </p:nvSpPr>
          <p:spPr>
            <a:xfrm>
              <a:off x="1219200" y="1935897"/>
              <a:ext cx="1879600" cy="413603"/>
            </a:xfrm>
            <a:prstGeom prst="roundRect">
              <a:avLst/>
            </a:prstGeom>
            <a:solidFill>
              <a:srgbClr val="BA9BA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8" name="CuadroTexto 17"/>
            <p:cNvSpPr txBox="1"/>
            <p:nvPr/>
          </p:nvSpPr>
          <p:spPr>
            <a:xfrm>
              <a:off x="1460500" y="2034976"/>
              <a:ext cx="14097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400" b="1" u="none" strike="noStrike" cap="none" spc="0" normalizeH="0" baseline="0" dirty="0" smtClean="0">
                  <a:ln>
                    <a:noFill/>
                  </a:ln>
                  <a:solidFill>
                    <a:schemeClr val="bg1"/>
                  </a:solidFill>
                  <a:effectLst/>
                  <a:uFillTx/>
                  <a:latin typeface="Calibri" charset="0"/>
                  <a:ea typeface="Calibri" charset="0"/>
                  <a:cs typeface="Calibri" charset="0"/>
                  <a:sym typeface="Arial"/>
                </a:rPr>
                <a:t>Freno sin accionar</a:t>
              </a:r>
              <a:endParaRPr kumimoji="0" lang="es-ES_tradnl" sz="1400" b="1" u="none" strike="noStrike" cap="none" spc="0" normalizeH="0" baseline="0" dirty="0">
                <a:ln>
                  <a:noFill/>
                </a:ln>
                <a:solidFill>
                  <a:schemeClr val="bg1"/>
                </a:solidFill>
                <a:effectLst/>
                <a:uFillTx/>
                <a:latin typeface="Calibri" charset="0"/>
                <a:ea typeface="Calibri" charset="0"/>
                <a:cs typeface="Calibri" charset="0"/>
                <a:sym typeface="Arial"/>
              </a:endParaRPr>
            </a:p>
          </p:txBody>
        </p:sp>
      </p:grpSp>
      <p:grpSp>
        <p:nvGrpSpPr>
          <p:cNvPr id="20" name="Agrupar 19"/>
          <p:cNvGrpSpPr/>
          <p:nvPr/>
        </p:nvGrpSpPr>
        <p:grpSpPr>
          <a:xfrm>
            <a:off x="6451600" y="1923197"/>
            <a:ext cx="1879600" cy="413603"/>
            <a:chOff x="1219200" y="1935897"/>
            <a:chExt cx="1879600" cy="413603"/>
          </a:xfrm>
        </p:grpSpPr>
        <p:sp>
          <p:nvSpPr>
            <p:cNvPr id="21" name="Rectángulo redondeado 20"/>
            <p:cNvSpPr/>
            <p:nvPr/>
          </p:nvSpPr>
          <p:spPr>
            <a:xfrm>
              <a:off x="1219200" y="1935897"/>
              <a:ext cx="1879600" cy="413603"/>
            </a:xfrm>
            <a:prstGeom prst="roundRect">
              <a:avLst/>
            </a:prstGeom>
            <a:solidFill>
              <a:srgbClr val="BA9BA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2" name="CuadroTexto 21"/>
            <p:cNvSpPr txBox="1"/>
            <p:nvPr/>
          </p:nvSpPr>
          <p:spPr>
            <a:xfrm>
              <a:off x="1460500" y="2034976"/>
              <a:ext cx="14097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400" b="1" u="none" strike="noStrike" cap="none" spc="0" normalizeH="0" baseline="0" dirty="0" smtClean="0">
                  <a:ln>
                    <a:noFill/>
                  </a:ln>
                  <a:solidFill>
                    <a:schemeClr val="bg1"/>
                  </a:solidFill>
                  <a:effectLst/>
                  <a:uFillTx/>
                  <a:latin typeface="Calibri" charset="0"/>
                  <a:ea typeface="Calibri" charset="0"/>
                  <a:cs typeface="Calibri" charset="0"/>
                  <a:sym typeface="Arial"/>
                </a:rPr>
                <a:t>Freno accionado</a:t>
              </a:r>
              <a:endParaRPr kumimoji="0" lang="es-ES_tradnl" sz="1400" b="1" u="none" strike="noStrike" cap="none" spc="0" normalizeH="0" baseline="0" dirty="0">
                <a:ln>
                  <a:noFill/>
                </a:ln>
                <a:solidFill>
                  <a:schemeClr val="bg1"/>
                </a:solidFill>
                <a:effectLst/>
                <a:uFillTx/>
                <a:latin typeface="Calibri" charset="0"/>
                <a:ea typeface="Calibri" charset="0"/>
                <a:cs typeface="Calibri" charset="0"/>
                <a:sym typeface="Arial"/>
              </a:endParaRPr>
            </a:p>
          </p:txBody>
        </p:sp>
      </p:grpSp>
    </p:spTree>
    <p:extLst>
      <p:ext uri="{BB962C8B-B14F-4D97-AF65-F5344CB8AC3E}">
        <p14:creationId xmlns:p14="http://schemas.microsoft.com/office/powerpoint/2010/main" val="19944344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a importancia de los frenos ABS – Puro Motor">
            <a:extLst>
              <a:ext uri="{FF2B5EF4-FFF2-40B4-BE49-F238E27FC236}">
                <a16:creationId xmlns="" xmlns:a16="http://schemas.microsoft.com/office/drawing/2014/main" id="{C211AF35-39F8-4A9F-9D63-E1A4BEE0B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0" r="18122"/>
          <a:stretch/>
        </p:blipFill>
        <p:spPr bwMode="auto">
          <a:xfrm rot="20968671">
            <a:off x="5347707" y="3089724"/>
            <a:ext cx="3367202" cy="32641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5964">
            <a:off x="4860021" y="2613627"/>
            <a:ext cx="5182068" cy="4913138"/>
          </a:xfrm>
          <a:prstGeom prst="rect">
            <a:avLst/>
          </a:prstGeom>
        </p:spPr>
      </p:pic>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293" name="Google Shape;191;p7"/>
          <p:cNvSpPr txBox="1"/>
          <p:nvPr/>
        </p:nvSpPr>
        <p:spPr>
          <a:xfrm>
            <a:off x="514958" y="1162281"/>
            <a:ext cx="8950501"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t>CONTROL ELECTRÓNICO </a:t>
            </a:r>
            <a:r>
              <a:rPr lang="es-ES" dirty="0" smtClean="0">
                <a:solidFill>
                  <a:srgbClr val="FF0000"/>
                </a:solidFill>
              </a:rPr>
              <a:t>DEL SISTEMA</a:t>
            </a:r>
            <a:endParaRPr dirty="0">
              <a:solidFill>
                <a:srgbClr val="FF0000"/>
              </a:solidFill>
            </a:endParaRPr>
          </a:p>
        </p:txBody>
      </p:sp>
      <p:sp>
        <p:nvSpPr>
          <p:cNvPr id="3" name="CuadroTexto 2"/>
          <p:cNvSpPr txBox="1"/>
          <p:nvPr/>
        </p:nvSpPr>
        <p:spPr>
          <a:xfrm>
            <a:off x="580538" y="1911984"/>
            <a:ext cx="4359745" cy="4185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charset="0"/>
              <a:buChar char="•"/>
            </a:pPr>
            <a:r>
              <a:rPr lang="es-ES_tradnl" sz="1600" dirty="0">
                <a:latin typeface="Calibri" charset="0"/>
                <a:ea typeface="Calibri" charset="0"/>
                <a:cs typeface="Calibri" charset="0"/>
              </a:rPr>
              <a:t>En los sistemas de frenos neumáticos, al igual que en vehículos livianos con frenos </a:t>
            </a:r>
            <a:r>
              <a:rPr lang="es-ES_tradnl" sz="1600" dirty="0" smtClean="0">
                <a:latin typeface="Calibri" charset="0"/>
                <a:ea typeface="Calibri" charset="0"/>
                <a:cs typeface="Calibri" charset="0"/>
              </a:rPr>
              <a:t>hidráulicos</a:t>
            </a:r>
            <a:br>
              <a:rPr lang="es-ES_tradnl" sz="1600" dirty="0" smtClean="0">
                <a:latin typeface="Calibri" charset="0"/>
                <a:ea typeface="Calibri" charset="0"/>
                <a:cs typeface="Calibri" charset="0"/>
              </a:rPr>
            </a:br>
            <a:r>
              <a:rPr lang="es-ES_tradnl" sz="1600" dirty="0" smtClean="0">
                <a:latin typeface="Calibri" charset="0"/>
                <a:ea typeface="Calibri" charset="0"/>
                <a:cs typeface="Calibri" charset="0"/>
              </a:rPr>
              <a:t>y </a:t>
            </a:r>
            <a:r>
              <a:rPr lang="es-ES_tradnl" sz="1600" dirty="0">
                <a:latin typeface="Calibri" charset="0"/>
                <a:ea typeface="Calibri" charset="0"/>
                <a:cs typeface="Calibri" charset="0"/>
              </a:rPr>
              <a:t>con la ayuda de la electrónica se incorporan nuevos sistemas, como los sistemas de freno antibloqueo (ABS). Muchos vehículos comerciales utilizan el sistema </a:t>
            </a:r>
            <a:r>
              <a:rPr lang="es-ES_tradnl" sz="1600" dirty="0" smtClean="0">
                <a:latin typeface="Calibri" charset="0"/>
                <a:ea typeface="Calibri" charset="0"/>
                <a:cs typeface="Calibri" charset="0"/>
              </a:rPr>
              <a:t>electrónico ABS </a:t>
            </a:r>
            <a:r>
              <a:rPr lang="es-ES_tradnl" sz="1600" dirty="0">
                <a:latin typeface="Calibri" charset="0"/>
                <a:ea typeface="Calibri" charset="0"/>
                <a:cs typeface="Calibri" charset="0"/>
              </a:rPr>
              <a:t>para ayudar a frenar cuando se detecta un excesivo deslizamiento de la rueda, </a:t>
            </a:r>
            <a:br>
              <a:rPr lang="es-ES_tradnl" sz="1600" dirty="0">
                <a:latin typeface="Calibri" charset="0"/>
                <a:ea typeface="Calibri" charset="0"/>
                <a:cs typeface="Calibri" charset="0"/>
              </a:rPr>
            </a:br>
            <a:r>
              <a:rPr lang="es-ES_tradnl" sz="1600" dirty="0" smtClean="0">
                <a:latin typeface="Calibri" charset="0"/>
                <a:ea typeface="Calibri" charset="0"/>
                <a:cs typeface="Calibri" charset="0"/>
              </a:rPr>
              <a:t>mejorando </a:t>
            </a:r>
            <a:r>
              <a:rPr lang="es-ES_tradnl" sz="1600" dirty="0">
                <a:latin typeface="Calibri" charset="0"/>
                <a:ea typeface="Calibri" charset="0"/>
                <a:cs typeface="Calibri" charset="0"/>
              </a:rPr>
              <a:t>el control del vehículo</a:t>
            </a:r>
            <a:r>
              <a:rPr lang="es-ES_tradnl" sz="1600" dirty="0" smtClean="0">
                <a:latin typeface="Calibri" charset="0"/>
                <a:ea typeface="Calibri" charset="0"/>
                <a:cs typeface="Calibri" charset="0"/>
              </a:rPr>
              <a:t>.</a:t>
            </a:r>
          </a:p>
          <a:p>
            <a:pPr marL="285750" indent="-285750">
              <a:buFont typeface="Arial" charset="0"/>
              <a:buChar char="•"/>
            </a:pPr>
            <a:endParaRPr lang="es-ES_tradnl" sz="1600" dirty="0">
              <a:latin typeface="Calibri" charset="0"/>
              <a:ea typeface="Calibri" charset="0"/>
              <a:cs typeface="Calibri" charset="0"/>
            </a:endParaRPr>
          </a:p>
          <a:p>
            <a:pPr marL="285750" indent="-285750">
              <a:buFont typeface="Arial" charset="0"/>
              <a:buChar char="•"/>
            </a:pPr>
            <a:r>
              <a:rPr lang="es-ES_tradnl" sz="1600" dirty="0">
                <a:latin typeface="Calibri" charset="0"/>
                <a:ea typeface="Calibri" charset="0"/>
                <a:cs typeface="Calibri" charset="0"/>
              </a:rPr>
              <a:t>Además de la función ABS (equipo de norma en varios países), se provee de control de tracción automático, el cual mejorar la estabilidad y tracción del vehículo. Otro sistema es el control de estabilidad en curva (ESP) y otros sistemas que han sido posibles con el control electrónico del sistema de frenos</a:t>
            </a:r>
            <a:r>
              <a:rPr lang="es-ES_tradnl" sz="1600" dirty="0" smtClean="0">
                <a:latin typeface="Calibri" charset="0"/>
                <a:ea typeface="Calibri" charset="0"/>
                <a:cs typeface="Calibri" charset="0"/>
              </a:rPr>
              <a:t>.</a:t>
            </a:r>
            <a:endParaRPr lang="es-ES_tradnl" sz="1600" dirty="0">
              <a:latin typeface="Calibri" charset="0"/>
              <a:ea typeface="Calibri" charset="0"/>
              <a:cs typeface="Calibri" charset="0"/>
            </a:endParaRPr>
          </a:p>
        </p:txBody>
      </p:sp>
    </p:spTree>
    <p:extLst>
      <p:ext uri="{BB962C8B-B14F-4D97-AF65-F5344CB8AC3E}">
        <p14:creationId xmlns:p14="http://schemas.microsoft.com/office/powerpoint/2010/main" val="10856912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oogle Shape;43;p26"/>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314" name="Google Shape;240;p18"/>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grpSp>
        <p:nvGrpSpPr>
          <p:cNvPr id="317" name="Google Shape;242;p18"/>
          <p:cNvGrpSpPr/>
          <p:nvPr/>
        </p:nvGrpSpPr>
        <p:grpSpPr>
          <a:xfrm>
            <a:off x="2035276" y="2911885"/>
            <a:ext cx="6999673" cy="2696554"/>
            <a:chOff x="0" y="0"/>
            <a:chExt cx="6999671" cy="2696553"/>
          </a:xfrm>
        </p:grpSpPr>
        <p:sp>
          <p:nvSpPr>
            <p:cNvPr id="315" name="Rectángulo redondeado"/>
            <p:cNvSpPr/>
            <p:nvPr/>
          </p:nvSpPr>
          <p:spPr>
            <a:xfrm>
              <a:off x="0" y="0"/>
              <a:ext cx="6999672" cy="2696554"/>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6" name="Texto"/>
            <p:cNvSpPr txBox="1"/>
            <p:nvPr/>
          </p:nvSpPr>
          <p:spPr>
            <a:xfrm>
              <a:off x="131634" y="1158159"/>
              <a:ext cx="6736403"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18" name="Google Shape;243;p18"/>
          <p:cNvSpPr txBox="1"/>
          <p:nvPr/>
        </p:nvSpPr>
        <p:spPr>
          <a:xfrm>
            <a:off x="3142380" y="3575887"/>
            <a:ext cx="5403968" cy="110488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41B47"/>
                </a:solidFill>
              </a:rPr>
              <a:t>FRENOS NEUMÁTICOS </a:t>
            </a:r>
            <a:r>
              <a:rPr lang="es-ES" dirty="0"/>
              <a:t>O DE AIRE</a:t>
            </a:r>
          </a:p>
          <a:p>
            <a:pPr>
              <a:lnSpc>
                <a:spcPct val="115000"/>
              </a:lnSpc>
              <a:defRPr sz="1600">
                <a:latin typeface="Calibri"/>
                <a:ea typeface="Calibri"/>
                <a:cs typeface="Calibri"/>
                <a:sym typeface="Calibri"/>
              </a:defRPr>
            </a:pPr>
            <a:r>
              <a:rPr dirty="0" smtClean="0"/>
              <a:t>¡</a:t>
            </a:r>
            <a:r>
              <a:rPr dirty="0"/>
              <a:t>Ahora realizaremos una actividad que resume todo lo que hemos visto! </a:t>
            </a:r>
            <a:r>
              <a:rPr b="1" dirty="0">
                <a:solidFill>
                  <a:srgbClr val="76384D"/>
                </a:solidFill>
              </a:rPr>
              <a:t>¡Atentos!</a:t>
            </a:r>
          </a:p>
        </p:txBody>
      </p:sp>
      <p:sp>
        <p:nvSpPr>
          <p:cNvPr id="320" name="Google Shape;245;p18"/>
          <p:cNvSpPr txBox="1"/>
          <p:nvPr/>
        </p:nvSpPr>
        <p:spPr>
          <a:xfrm>
            <a:off x="4137874" y="1082185"/>
            <a:ext cx="834959"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smtClean="0"/>
              <a:t>14</a:t>
            </a:r>
            <a:endParaRPr dirty="0"/>
          </a:p>
        </p:txBody>
      </p:sp>
      <p:pic>
        <p:nvPicPr>
          <p:cNvPr id="321" name="Google Shape;246;p18" descr="Google Shape;246;p18"/>
          <p:cNvPicPr>
            <a:picLocks noChangeAspect="1"/>
          </p:cNvPicPr>
          <p:nvPr/>
        </p:nvPicPr>
        <p:blipFill>
          <a:blip r:embed="rId2">
            <a:extLst/>
          </a:blip>
          <a:stretch>
            <a:fillRect/>
          </a:stretch>
        </p:blipFill>
        <p:spPr>
          <a:xfrm>
            <a:off x="5474444" y="5389022"/>
            <a:ext cx="1651874" cy="884516"/>
          </a:xfrm>
          <a:prstGeom prst="rect">
            <a:avLst/>
          </a:prstGeom>
          <a:ln w="12700">
            <a:miter lim="400000"/>
          </a:ln>
        </p:spPr>
      </p:pic>
      <p:pic>
        <p:nvPicPr>
          <p:cNvPr id="322" name="Google Shape;247;p18" descr="Google Shape;247;p18"/>
          <p:cNvPicPr>
            <a:picLocks noChangeAspect="1"/>
          </p:cNvPicPr>
          <p:nvPr/>
        </p:nvPicPr>
        <p:blipFill>
          <a:blip r:embed="rId3">
            <a:extLst/>
          </a:blip>
          <a:stretch>
            <a:fillRect/>
          </a:stretch>
        </p:blipFill>
        <p:spPr>
          <a:xfrm>
            <a:off x="0" y="2474948"/>
            <a:ext cx="3854921" cy="3652249"/>
          </a:xfrm>
          <a:prstGeom prst="rect">
            <a:avLst/>
          </a:prstGeom>
          <a:ln w="12700">
            <a:miter lim="400000"/>
          </a:ln>
        </p:spPr>
      </p:pic>
      <p:pic>
        <p:nvPicPr>
          <p:cNvPr id="323" name="Google Shape;248;p18" descr="Google Shape;248;p18"/>
          <p:cNvPicPr>
            <a:picLocks noChangeAspect="1"/>
          </p:cNvPicPr>
          <p:nvPr/>
        </p:nvPicPr>
        <p:blipFill>
          <a:blip r:embed="rId4">
            <a:extLst/>
          </a:blip>
          <a:stretch>
            <a:fillRect/>
          </a:stretch>
        </p:blipFill>
        <p:spPr>
          <a:xfrm>
            <a:off x="7126316" y="5029930"/>
            <a:ext cx="1806826" cy="1348213"/>
          </a:xfrm>
          <a:prstGeom prst="rect">
            <a:avLst/>
          </a:prstGeom>
          <a:ln w="12700">
            <a:miter lim="400000"/>
          </a:ln>
        </p:spPr>
      </p:pic>
      <p:sp>
        <p:nvSpPr>
          <p:cNvPr id="13"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76;p37"/>
          <p:cNvSpPr txBox="1"/>
          <p:nvPr/>
        </p:nvSpPr>
        <p:spPr>
          <a:xfrm>
            <a:off x="1139099" y="834800"/>
            <a:ext cx="5478011" cy="36930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spAutoFit/>
          </a:bodyPr>
          <a:lstStyle/>
          <a:p>
            <a:pPr>
              <a:defRPr sz="1200" b="1">
                <a:solidFill>
                  <a:srgbClr val="741B47"/>
                </a:solidFill>
                <a:latin typeface="Calibri"/>
                <a:ea typeface="Calibri"/>
                <a:cs typeface="Calibri"/>
                <a:sym typeface="Calibri"/>
              </a:defRPr>
            </a:pPr>
            <a:r>
              <a:rPr dirty="0"/>
              <a:t>MÓDULO </a:t>
            </a:r>
            <a:r>
              <a:rPr lang="es-ES" dirty="0" smtClean="0"/>
              <a:t>7</a:t>
            </a:r>
            <a:r>
              <a:rPr dirty="0" smtClean="0"/>
              <a:t> </a:t>
            </a:r>
            <a:r>
              <a:rPr b="0" dirty="0" smtClean="0"/>
              <a:t>|</a:t>
            </a:r>
            <a:r>
              <a:rPr lang="es-ES" b="0" dirty="0" smtClean="0"/>
              <a:t>MANTENIMIENTO DE SISTEMAS </a:t>
            </a:r>
            <a:r>
              <a:rPr lang="es-ES" b="0" dirty="0" smtClean="0"/>
              <a:t>HIDRAÚLICOS Y </a:t>
            </a:r>
            <a:r>
              <a:rPr lang="es-ES" b="0" dirty="0" smtClean="0"/>
              <a:t>NEUMÁTICOS</a:t>
            </a:r>
            <a:endParaRPr b="0" dirty="0"/>
          </a:p>
        </p:txBody>
      </p:sp>
      <p:sp>
        <p:nvSpPr>
          <p:cNvPr id="139" name="Google Shape;77;p37"/>
          <p:cNvSpPr txBox="1"/>
          <p:nvPr/>
        </p:nvSpPr>
        <p:spPr>
          <a:xfrm>
            <a:off x="365425"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ACTIVIDAD </a:t>
            </a:r>
            <a:r>
              <a:rPr lang="es-ES" dirty="0" smtClean="0"/>
              <a:t>14</a:t>
            </a:r>
            <a:endParaRPr dirty="0"/>
          </a:p>
        </p:txBody>
      </p:sp>
      <p:sp>
        <p:nvSpPr>
          <p:cNvPr id="140" name="Google Shape;78;p37"/>
          <p:cNvSpPr txBox="1"/>
          <p:nvPr/>
        </p:nvSpPr>
        <p:spPr>
          <a:xfrm>
            <a:off x="365424" y="2249846"/>
            <a:ext cx="6481767" cy="118183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nSpc>
                <a:spcPct val="90000"/>
              </a:lnSpc>
              <a:defRPr sz="3600" b="1">
                <a:solidFill>
                  <a:srgbClr val="741B47"/>
                </a:solidFill>
                <a:latin typeface="Calibri"/>
                <a:ea typeface="Calibri"/>
                <a:cs typeface="Calibri"/>
                <a:sym typeface="Calibri"/>
              </a:defRPr>
            </a:pPr>
            <a:r>
              <a:rPr lang="es-ES" dirty="0" smtClean="0"/>
              <a:t>FRENOS</a:t>
            </a:r>
            <a:r>
              <a:rPr dirty="0" smtClean="0"/>
              <a:t> </a:t>
            </a:r>
            <a:r>
              <a:rPr lang="es-ES" dirty="0" smtClean="0">
                <a:solidFill>
                  <a:srgbClr val="751A47"/>
                </a:solidFill>
              </a:rPr>
              <a:t>NEUMÁTICOS </a:t>
            </a:r>
          </a:p>
          <a:p>
            <a:pPr>
              <a:lnSpc>
                <a:spcPct val="90000"/>
              </a:lnSpc>
              <a:defRPr sz="3600" b="1">
                <a:solidFill>
                  <a:srgbClr val="741B47"/>
                </a:solidFill>
                <a:latin typeface="Calibri"/>
                <a:ea typeface="Calibri"/>
                <a:cs typeface="Calibri"/>
                <a:sym typeface="Calibri"/>
              </a:defRPr>
            </a:pPr>
            <a:r>
              <a:rPr lang="es-ES" dirty="0" smtClean="0">
                <a:solidFill>
                  <a:srgbClr val="FF0000"/>
                </a:solidFill>
              </a:rPr>
              <a:t>O DE AIRE</a:t>
            </a:r>
            <a:endParaRPr dirty="0">
              <a:solidFill>
                <a:srgbClr val="FF00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054" y="3295389"/>
            <a:ext cx="6364224" cy="373075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oogle Shape;279;p19"/>
          <p:cNvSpPr txBox="1"/>
          <p:nvPr/>
        </p:nvSpPr>
        <p:spPr>
          <a:xfrm>
            <a:off x="375977" y="1233670"/>
            <a:ext cx="1983765"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59" name="Google Shape;280;p19"/>
          <p:cNvSpPr txBox="1"/>
          <p:nvPr/>
        </p:nvSpPr>
        <p:spPr>
          <a:xfrm>
            <a:off x="1229039" y="1922016"/>
            <a:ext cx="7934626"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60" name="Google Shape;281;p19"/>
          <p:cNvSpPr txBox="1"/>
          <p:nvPr/>
        </p:nvSpPr>
        <p:spPr>
          <a:xfrm>
            <a:off x="1229038" y="2672931"/>
            <a:ext cx="7669157"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61" name="Google Shape;282;p19"/>
          <p:cNvSpPr txBox="1"/>
          <p:nvPr/>
        </p:nvSpPr>
        <p:spPr>
          <a:xfrm>
            <a:off x="1229039" y="4508603"/>
            <a:ext cx="7865799" cy="5093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62" name="Google Shape;283;p19"/>
          <p:cNvSpPr txBox="1"/>
          <p:nvPr/>
        </p:nvSpPr>
        <p:spPr>
          <a:xfrm>
            <a:off x="1229039" y="5298844"/>
            <a:ext cx="7030064" cy="7379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63" name="Google Shape;284;p19"/>
          <p:cNvSpPr txBox="1"/>
          <p:nvPr/>
        </p:nvSpPr>
        <p:spPr>
          <a:xfrm>
            <a:off x="1229039" y="6272147"/>
            <a:ext cx="3883739"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66" name="Google Shape;285;p19"/>
          <p:cNvGrpSpPr/>
          <p:nvPr/>
        </p:nvGrpSpPr>
        <p:grpSpPr>
          <a:xfrm>
            <a:off x="-4655" y="1788830"/>
            <a:ext cx="1135368" cy="783006"/>
            <a:chOff x="0" y="0"/>
            <a:chExt cx="1135367" cy="783005"/>
          </a:xfrm>
        </p:grpSpPr>
        <p:sp>
          <p:nvSpPr>
            <p:cNvPr id="364" name="Google Shape;28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5" name="Google Shape;287;p19" descr="Google Shape;287;p19"/>
            <p:cNvPicPr>
              <a:picLocks noChangeAspect="1"/>
            </p:cNvPicPr>
            <p:nvPr/>
          </p:nvPicPr>
          <p:blipFill>
            <a:blip r:embed="rId2">
              <a:extLst/>
            </a:blip>
            <a:stretch>
              <a:fillRect/>
            </a:stretch>
          </p:blipFill>
          <p:spPr>
            <a:xfrm>
              <a:off x="341852" y="157960"/>
              <a:ext cx="629466" cy="530551"/>
            </a:xfrm>
            <a:prstGeom prst="rect">
              <a:avLst/>
            </a:prstGeom>
            <a:ln w="12700" cap="flat">
              <a:noFill/>
              <a:miter lim="400000"/>
            </a:ln>
            <a:effectLst/>
          </p:spPr>
        </p:pic>
      </p:grpSp>
      <p:sp>
        <p:nvSpPr>
          <p:cNvPr id="367" name="Google Shape;288;p19"/>
          <p:cNvSpPr txBox="1"/>
          <p:nvPr/>
        </p:nvSpPr>
        <p:spPr>
          <a:xfrm>
            <a:off x="1229039" y="3536691"/>
            <a:ext cx="7865799"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370" name="Google Shape;289;p19"/>
          <p:cNvGrpSpPr/>
          <p:nvPr/>
        </p:nvGrpSpPr>
        <p:grpSpPr>
          <a:xfrm>
            <a:off x="-4655" y="2661653"/>
            <a:ext cx="1135368" cy="783007"/>
            <a:chOff x="0" y="0"/>
            <a:chExt cx="1135367" cy="783005"/>
          </a:xfrm>
        </p:grpSpPr>
        <p:sp>
          <p:nvSpPr>
            <p:cNvPr id="368" name="Google Shape;290;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9" name="Google Shape;291;p19" descr="Google Shape;291;p19"/>
            <p:cNvPicPr>
              <a:picLocks noChangeAspect="1"/>
            </p:cNvPicPr>
            <p:nvPr/>
          </p:nvPicPr>
          <p:blipFill>
            <a:blip r:embed="rId3">
              <a:extLst/>
            </a:blip>
            <a:stretch>
              <a:fillRect/>
            </a:stretch>
          </p:blipFill>
          <p:spPr>
            <a:xfrm>
              <a:off x="336602" y="143964"/>
              <a:ext cx="639966" cy="539400"/>
            </a:xfrm>
            <a:prstGeom prst="rect">
              <a:avLst/>
            </a:prstGeom>
            <a:ln w="12700" cap="flat">
              <a:noFill/>
              <a:miter lim="400000"/>
            </a:ln>
            <a:effectLst/>
          </p:spPr>
        </p:pic>
      </p:grpSp>
      <p:grpSp>
        <p:nvGrpSpPr>
          <p:cNvPr id="373" name="Google Shape;292;p19"/>
          <p:cNvGrpSpPr/>
          <p:nvPr/>
        </p:nvGrpSpPr>
        <p:grpSpPr>
          <a:xfrm>
            <a:off x="-4655" y="3534476"/>
            <a:ext cx="1135368" cy="783006"/>
            <a:chOff x="0" y="0"/>
            <a:chExt cx="1135367" cy="783005"/>
          </a:xfrm>
        </p:grpSpPr>
        <p:sp>
          <p:nvSpPr>
            <p:cNvPr id="371" name="Google Shape;293;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2" name="Google Shape;294;p19" descr="Google Shape;294;p19"/>
            <p:cNvPicPr>
              <a:picLocks noChangeAspect="1"/>
            </p:cNvPicPr>
            <p:nvPr/>
          </p:nvPicPr>
          <p:blipFill>
            <a:blip r:embed="rId4">
              <a:extLst/>
            </a:blip>
            <a:stretch>
              <a:fillRect/>
            </a:stretch>
          </p:blipFill>
          <p:spPr>
            <a:xfrm>
              <a:off x="355406" y="136148"/>
              <a:ext cx="602357" cy="507701"/>
            </a:xfrm>
            <a:prstGeom prst="rect">
              <a:avLst/>
            </a:prstGeom>
            <a:ln w="12700" cap="flat">
              <a:noFill/>
              <a:miter lim="400000"/>
            </a:ln>
            <a:effectLst/>
          </p:spPr>
        </p:pic>
      </p:grpSp>
      <p:grpSp>
        <p:nvGrpSpPr>
          <p:cNvPr id="376" name="Google Shape;295;p19"/>
          <p:cNvGrpSpPr/>
          <p:nvPr/>
        </p:nvGrpSpPr>
        <p:grpSpPr>
          <a:xfrm>
            <a:off x="-4655" y="4407299"/>
            <a:ext cx="1135368" cy="783007"/>
            <a:chOff x="0" y="0"/>
            <a:chExt cx="1135367" cy="783005"/>
          </a:xfrm>
        </p:grpSpPr>
        <p:sp>
          <p:nvSpPr>
            <p:cNvPr id="374" name="Google Shape;29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5" name="Google Shape;297;p19" descr="Google Shape;297;p19"/>
            <p:cNvPicPr>
              <a:picLocks noChangeAspect="1"/>
            </p:cNvPicPr>
            <p:nvPr/>
          </p:nvPicPr>
          <p:blipFill>
            <a:blip r:embed="rId5">
              <a:extLst/>
            </a:blip>
            <a:stretch>
              <a:fillRect/>
            </a:stretch>
          </p:blipFill>
          <p:spPr>
            <a:xfrm>
              <a:off x="347637" y="138928"/>
              <a:ext cx="610126" cy="514250"/>
            </a:xfrm>
            <a:prstGeom prst="rect">
              <a:avLst/>
            </a:prstGeom>
            <a:ln w="12700" cap="flat">
              <a:noFill/>
              <a:miter lim="400000"/>
            </a:ln>
            <a:effectLst/>
          </p:spPr>
        </p:pic>
      </p:grpSp>
      <p:grpSp>
        <p:nvGrpSpPr>
          <p:cNvPr id="379" name="Google Shape;298;p19"/>
          <p:cNvGrpSpPr/>
          <p:nvPr/>
        </p:nvGrpSpPr>
        <p:grpSpPr>
          <a:xfrm>
            <a:off x="-4655" y="6167964"/>
            <a:ext cx="1135368" cy="783007"/>
            <a:chOff x="0" y="0"/>
            <a:chExt cx="1135367" cy="783005"/>
          </a:xfrm>
        </p:grpSpPr>
        <p:sp>
          <p:nvSpPr>
            <p:cNvPr id="377" name="Google Shape;299;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8" name="Google Shape;300;p19" descr="Google Shape;300;p19"/>
            <p:cNvPicPr>
              <a:picLocks noChangeAspect="1"/>
            </p:cNvPicPr>
            <p:nvPr/>
          </p:nvPicPr>
          <p:blipFill>
            <a:blip r:embed="rId6">
              <a:extLst/>
            </a:blip>
            <a:stretch>
              <a:fillRect/>
            </a:stretch>
          </p:blipFill>
          <p:spPr>
            <a:xfrm>
              <a:off x="323583" y="127375"/>
              <a:ext cx="666002" cy="561344"/>
            </a:xfrm>
            <a:prstGeom prst="rect">
              <a:avLst/>
            </a:prstGeom>
            <a:ln w="12700" cap="flat">
              <a:noFill/>
              <a:miter lim="400000"/>
            </a:ln>
            <a:effectLst/>
          </p:spPr>
        </p:pic>
      </p:grpSp>
      <p:grpSp>
        <p:nvGrpSpPr>
          <p:cNvPr id="382" name="Google Shape;301;p19"/>
          <p:cNvGrpSpPr/>
          <p:nvPr/>
        </p:nvGrpSpPr>
        <p:grpSpPr>
          <a:xfrm>
            <a:off x="-4656" y="5117148"/>
            <a:ext cx="1193248" cy="1156254"/>
            <a:chOff x="0" y="0"/>
            <a:chExt cx="1193246" cy="1156253"/>
          </a:xfrm>
        </p:grpSpPr>
        <p:sp>
          <p:nvSpPr>
            <p:cNvPr id="380" name="Google Shape;302;p19"/>
            <p:cNvSpPr/>
            <p:nvPr/>
          </p:nvSpPr>
          <p:spPr>
            <a:xfrm rot="5400000">
              <a:off x="176180" y="-13207"/>
              <a:ext cx="783007"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81" name="Google Shape;303;p19" descr="Google Shape;303;p19"/>
            <p:cNvPicPr>
              <a:picLocks noChangeAspect="1"/>
            </p:cNvPicPr>
            <p:nvPr/>
          </p:nvPicPr>
          <p:blipFill>
            <a:blip r:embed="rId7">
              <a:extLst/>
            </a:blip>
            <a:stretch>
              <a:fillRect/>
            </a:stretch>
          </p:blipFill>
          <p:spPr>
            <a:xfrm rot="19406135">
              <a:off x="146057" y="195256"/>
              <a:ext cx="908506" cy="765741"/>
            </a:xfrm>
            <a:prstGeom prst="rect">
              <a:avLst/>
            </a:prstGeom>
            <a:ln w="12700" cap="flat">
              <a:noFill/>
              <a:miter lim="400000"/>
            </a:ln>
            <a:effectLst/>
          </p:spPr>
        </p:pic>
      </p:grpSp>
      <p:pic>
        <p:nvPicPr>
          <p:cNvPr id="383" name="Google Shape;304;p19" descr="Google Shape;304;p19"/>
          <p:cNvPicPr>
            <a:picLocks noChangeAspect="1"/>
          </p:cNvPicPr>
          <p:nvPr/>
        </p:nvPicPr>
        <p:blipFill>
          <a:blip r:embed="rId8">
            <a:extLst/>
          </a:blip>
          <a:stretch>
            <a:fillRect/>
          </a:stretch>
        </p:blipFill>
        <p:spPr>
          <a:xfrm>
            <a:off x="5211105" y="4810371"/>
            <a:ext cx="4327511" cy="3353821"/>
          </a:xfrm>
          <a:prstGeom prst="rect">
            <a:avLst/>
          </a:prstGeom>
          <a:ln w="12700">
            <a:miter lim="400000"/>
          </a:ln>
        </p:spPr>
      </p:pic>
      <p:sp>
        <p:nvSpPr>
          <p:cNvPr id="29" name="Google Shape;278;p19"/>
          <p:cNvSpPr txBox="1"/>
          <p:nvPr/>
        </p:nvSpPr>
        <p:spPr>
          <a:xfrm>
            <a:off x="366450" y="879532"/>
            <a:ext cx="4700400" cy="60081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ANTES DE COMENZAR LA ACTIVIDAD: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386" name="Google Shape;309;p4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grpSp>
        <p:nvGrpSpPr>
          <p:cNvPr id="389" name="Google Shape;310;p41"/>
          <p:cNvGrpSpPr/>
          <p:nvPr/>
        </p:nvGrpSpPr>
        <p:grpSpPr>
          <a:xfrm>
            <a:off x="375974" y="2370246"/>
            <a:ext cx="8839202" cy="3238194"/>
            <a:chOff x="0" y="0"/>
            <a:chExt cx="8839200" cy="3238192"/>
          </a:xfrm>
        </p:grpSpPr>
        <p:sp>
          <p:nvSpPr>
            <p:cNvPr id="38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8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90" name="Google Shape;311;p4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392" name="Google Shape;313;p41" descr="Google Shape;313;p41"/>
          <p:cNvPicPr>
            <a:picLocks noChangeAspect="1"/>
          </p:cNvPicPr>
          <p:nvPr/>
        </p:nvPicPr>
        <p:blipFill>
          <a:blip r:embed="rId2">
            <a:extLst/>
          </a:blip>
          <a:stretch>
            <a:fillRect/>
          </a:stretch>
        </p:blipFill>
        <p:spPr>
          <a:xfrm>
            <a:off x="5188463" y="2370246"/>
            <a:ext cx="4539998" cy="5336913"/>
          </a:xfrm>
          <a:prstGeom prst="rect">
            <a:avLst/>
          </a:prstGeom>
          <a:ln w="12700">
            <a:miter lim="400000"/>
          </a:ln>
        </p:spPr>
      </p:pic>
      <p:sp>
        <p:nvSpPr>
          <p:cNvPr id="393" name="Google Shape;314;p41"/>
          <p:cNvSpPr txBox="1"/>
          <p:nvPr/>
        </p:nvSpPr>
        <p:spPr>
          <a:xfrm>
            <a:off x="958647" y="2907945"/>
            <a:ext cx="4704737" cy="167119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41B47"/>
                </a:solidFill>
              </a:rPr>
              <a:t>FRENOS NEUMÁTICOS </a:t>
            </a:r>
            <a:r>
              <a:rPr lang="es-ES" dirty="0"/>
              <a:t>O DE AIRE</a:t>
            </a:r>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Ahora realizaremos una actividad práctica.</a:t>
            </a:r>
          </a:p>
          <a:p>
            <a:pPr>
              <a:lnSpc>
                <a:spcPct val="115000"/>
              </a:lnSpc>
              <a:defRPr sz="1600">
                <a:latin typeface="Calibri"/>
                <a:ea typeface="Calibri"/>
                <a:cs typeface="Calibri"/>
                <a:sym typeface="Calibri"/>
              </a:defRPr>
            </a:pPr>
            <a:r>
              <a:rPr dirty="0"/>
              <a:t>Te sugerimos </a:t>
            </a:r>
            <a:r>
              <a:rPr b="1" dirty="0">
                <a:solidFill>
                  <a:srgbClr val="76384D"/>
                </a:solidFill>
              </a:rPr>
              <a:t>seguir las instrucciones </a:t>
            </a:r>
            <a:r>
              <a:rPr dirty="0"/>
              <a:t>que van</a:t>
            </a:r>
          </a:p>
          <a:p>
            <a:pPr>
              <a:lnSpc>
                <a:spcPct val="115000"/>
              </a:lnSpc>
              <a:defRPr sz="1600">
                <a:latin typeface="Calibri"/>
                <a:ea typeface="Calibri"/>
                <a:cs typeface="Calibri"/>
                <a:sym typeface="Calibri"/>
              </a:defRPr>
            </a:pPr>
            <a:r>
              <a:rPr dirty="0"/>
              <a:t>Adjuntas en la guía que el profesor te entregará.</a:t>
            </a:r>
          </a:p>
        </p:txBody>
      </p:sp>
      <p:sp>
        <p:nvSpPr>
          <p:cNvPr id="394" name="Google Shape;315;p41"/>
          <p:cNvSpPr txBox="1"/>
          <p:nvPr/>
        </p:nvSpPr>
        <p:spPr>
          <a:xfrm>
            <a:off x="3652622" y="1038576"/>
            <a:ext cx="1022557" cy="101563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6000">
                <a:solidFill>
                  <a:srgbClr val="BA9BA5"/>
                </a:solidFill>
                <a:latin typeface="Calibri"/>
                <a:ea typeface="Calibri"/>
                <a:cs typeface="Calibri"/>
                <a:sym typeface="Calibri"/>
              </a:defRPr>
            </a:lvl1pPr>
          </a:lstStyle>
          <a:p>
            <a:r>
              <a:rPr lang="es-ES" smtClean="0"/>
              <a:t>14</a:t>
            </a:r>
            <a:endParaRPr dirty="0"/>
          </a:p>
        </p:txBody>
      </p:sp>
      <p:sp>
        <p:nvSpPr>
          <p:cNvPr id="12"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¡PRACTIQUEMOS!</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grpSp>
        <p:nvGrpSpPr>
          <p:cNvPr id="399" name="Google Shape;320;p21"/>
          <p:cNvGrpSpPr/>
          <p:nvPr/>
        </p:nvGrpSpPr>
        <p:grpSpPr>
          <a:xfrm>
            <a:off x="383456" y="2370246"/>
            <a:ext cx="8839201" cy="3238194"/>
            <a:chOff x="0" y="0"/>
            <a:chExt cx="8839200" cy="3238192"/>
          </a:xfrm>
        </p:grpSpPr>
        <p:sp>
          <p:nvSpPr>
            <p:cNvPr id="39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9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401" name="Google Shape;322;p21" descr="Google Shape;322;p21"/>
          <p:cNvPicPr>
            <a:picLocks noChangeAspect="1"/>
          </p:cNvPicPr>
          <p:nvPr/>
        </p:nvPicPr>
        <p:blipFill>
          <a:blip r:embed="rId2">
            <a:extLst/>
          </a:blip>
          <a:stretch>
            <a:fillRect/>
          </a:stretch>
        </p:blipFill>
        <p:spPr>
          <a:xfrm>
            <a:off x="5102940" y="2710743"/>
            <a:ext cx="5190655" cy="4917757"/>
          </a:xfrm>
          <a:prstGeom prst="rect">
            <a:avLst/>
          </a:prstGeom>
          <a:ln w="12700">
            <a:miter lim="400000"/>
          </a:ln>
        </p:spPr>
      </p:pic>
      <p:sp>
        <p:nvSpPr>
          <p:cNvPr id="402" name="Google Shape;323;p2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04" name="Google Shape;325;p21"/>
          <p:cNvSpPr txBox="1"/>
          <p:nvPr/>
        </p:nvSpPr>
        <p:spPr>
          <a:xfrm>
            <a:off x="958647" y="2831569"/>
            <a:ext cx="4936179" cy="268916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smtClean="0">
                <a:solidFill>
                  <a:srgbClr val="741B47"/>
                </a:solidFill>
              </a:rPr>
              <a:t>FRENOS NEUMÁTICOS </a:t>
            </a:r>
            <a:r>
              <a:rPr lang="es-ES" dirty="0" smtClean="0"/>
              <a:t>O DE AIRE</a:t>
            </a:r>
            <a:endParaRPr dirty="0"/>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¡No olvides contestar la Autoevaluación y entregar el Ticket de Salida!</a:t>
            </a:r>
          </a:p>
          <a:p>
            <a:pPr>
              <a:lnSpc>
                <a:spcPct val="115000"/>
              </a:lnSpc>
            </a:pPr>
            <a:endParaRPr sz="1600" dirty="0"/>
          </a:p>
          <a:p>
            <a:pPr>
              <a:lnSpc>
                <a:spcPct val="115000"/>
              </a:lnSpc>
              <a:defRPr sz="2100" b="1">
                <a:solidFill>
                  <a:srgbClr val="741B47"/>
                </a:solidFill>
                <a:latin typeface="Calibri"/>
                <a:ea typeface="Calibri"/>
                <a:cs typeface="Calibri"/>
                <a:sym typeface="Calibri"/>
              </a:defRPr>
            </a:pPr>
            <a:r>
              <a:rPr dirty="0"/>
              <a:t>¡Hasta la próxima! </a:t>
            </a:r>
            <a:endParaRPr dirty="0">
              <a:latin typeface="+mj-lt"/>
              <a:ea typeface="+mj-ea"/>
              <a:cs typeface="+mj-cs"/>
              <a:sym typeface="Arial"/>
            </a:endParaRPr>
          </a:p>
          <a:p>
            <a:pPr>
              <a:defRPr sz="1600"/>
            </a:pPr>
            <a:r>
              <a:rPr sz="2100" b="1" dirty="0">
                <a:solidFill>
                  <a:srgbClr val="741B47"/>
                </a:solidFill>
              </a:rPr>
              <a:t/>
            </a:r>
            <a:br>
              <a:rPr sz="2100" b="1" dirty="0">
                <a:solidFill>
                  <a:srgbClr val="741B47"/>
                </a:solidFill>
              </a:rPr>
            </a:br>
            <a:endParaRPr sz="2100" b="1" dirty="0">
              <a:solidFill>
                <a:srgbClr val="741B47"/>
              </a:solidFill>
            </a:endParaRPr>
          </a:p>
        </p:txBody>
      </p:sp>
      <p:pic>
        <p:nvPicPr>
          <p:cNvPr id="405" name="Google Shape;326;p21" descr="Google Shape;326;p21"/>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
        <p:nvSpPr>
          <p:cNvPr id="12"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44" name="Google Shape;35;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45719" rIns="45719" anchor="ctr"/>
          <a:lstStyle/>
          <a:p>
            <a:endParaRPr/>
          </a:p>
        </p:txBody>
      </p:sp>
      <p:grpSp>
        <p:nvGrpSpPr>
          <p:cNvPr id="11" name="Google Shape;101;p3"/>
          <p:cNvGrpSpPr/>
          <p:nvPr/>
        </p:nvGrpSpPr>
        <p:grpSpPr>
          <a:xfrm>
            <a:off x="481781" y="1887795"/>
            <a:ext cx="4090219" cy="3255705"/>
            <a:chOff x="0" y="0"/>
            <a:chExt cx="4090218" cy="3116824"/>
          </a:xfrm>
        </p:grpSpPr>
        <p:sp>
          <p:nvSpPr>
            <p:cNvPr id="12" name="Rectángulo redondeado"/>
            <p:cNvSpPr/>
            <p:nvPr/>
          </p:nvSpPr>
          <p:spPr>
            <a:xfrm>
              <a:off x="0" y="0"/>
              <a:ext cx="4090219" cy="3116825"/>
            </a:xfrm>
            <a:prstGeom prst="roundRect">
              <a:avLst>
                <a:gd name="adj" fmla="val 8420"/>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3" name="Texto"/>
            <p:cNvSpPr txBox="1"/>
            <p:nvPr/>
          </p:nvSpPr>
          <p:spPr>
            <a:xfrm>
              <a:off x="76864" y="1368295"/>
              <a:ext cx="3936491"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14" name="Imagen 21" descr="Imagen 21"/>
          <p:cNvPicPr>
            <a:picLocks noChangeAspect="1"/>
          </p:cNvPicPr>
          <p:nvPr/>
        </p:nvPicPr>
        <p:blipFill>
          <a:blip r:embed="rId2">
            <a:extLst/>
          </a:blip>
          <a:stretch>
            <a:fillRect/>
          </a:stretch>
        </p:blipFill>
        <p:spPr>
          <a:xfrm>
            <a:off x="375974" y="1796209"/>
            <a:ext cx="719663" cy="686190"/>
          </a:xfrm>
          <a:prstGeom prst="rect">
            <a:avLst/>
          </a:prstGeom>
          <a:ln w="12700">
            <a:miter lim="400000"/>
          </a:ln>
        </p:spPr>
      </p:pic>
      <p:sp>
        <p:nvSpPr>
          <p:cNvPr id="15" name="Google Shape;95;p3"/>
          <p:cNvSpPr txBox="1"/>
          <p:nvPr/>
        </p:nvSpPr>
        <p:spPr>
          <a:xfrm>
            <a:off x="375975" y="1265366"/>
            <a:ext cx="4864619"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OBJETIVO DE APRENDIZAJE</a:t>
            </a:r>
          </a:p>
        </p:txBody>
      </p:sp>
      <p:pic>
        <p:nvPicPr>
          <p:cNvPr id="16" name="Imagen 26" descr="Imagen 26"/>
          <p:cNvPicPr>
            <a:picLocks noChangeAspect="1"/>
          </p:cNvPicPr>
          <p:nvPr/>
        </p:nvPicPr>
        <p:blipFill>
          <a:blip r:embed="rId3">
            <a:extLst/>
          </a:blip>
          <a:stretch>
            <a:fillRect/>
          </a:stretch>
        </p:blipFill>
        <p:spPr>
          <a:xfrm>
            <a:off x="3485784" y="2354963"/>
            <a:ext cx="5849285" cy="4478455"/>
          </a:xfrm>
          <a:prstGeom prst="rect">
            <a:avLst/>
          </a:prstGeom>
          <a:ln w="12700">
            <a:miter lim="400000"/>
          </a:ln>
        </p:spPr>
      </p:pic>
      <p:sp>
        <p:nvSpPr>
          <p:cNvPr id="17" name="Google Shape;84;p38"/>
          <p:cNvSpPr txBox="1"/>
          <p:nvPr/>
        </p:nvSpPr>
        <p:spPr>
          <a:xfrm>
            <a:off x="787400" y="2014319"/>
            <a:ext cx="3574271" cy="3016178"/>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600">
                <a:latin typeface="Calibri"/>
                <a:ea typeface="Calibri"/>
                <a:cs typeface="Calibri"/>
                <a:sym typeface="Calibri"/>
              </a:defRPr>
            </a:lvl1pPr>
          </a:lstStyle>
          <a:p>
            <a:r>
              <a:rPr lang="es-ES_tradnl" dirty="0"/>
              <a:t> </a:t>
            </a:r>
            <a:r>
              <a:rPr lang="es-ES_tradnl" dirty="0" smtClean="0"/>
              <a:t>     Reparar </a:t>
            </a:r>
            <a:r>
              <a:rPr lang="es-ES_tradnl" dirty="0"/>
              <a:t>y probar sistemas hidráulicos y neumáticos, responsables de diversas funciones en los vehículos, tales como suspensión, sistema de dirección, frenos </a:t>
            </a:r>
            <a:r>
              <a:rPr lang="es-ES_tradnl" dirty="0" smtClean="0"/>
              <a:t>             y </a:t>
            </a:r>
            <a:r>
              <a:rPr lang="es-ES_tradnl" dirty="0"/>
              <a:t>transmisión de potencia manual y automática, utilizando las </a:t>
            </a:r>
            <a:r>
              <a:rPr lang="es-ES_tradnl" dirty="0" smtClean="0"/>
              <a:t>herramientas </a:t>
            </a:r>
            <a:r>
              <a:rPr lang="es-ES_tradnl" dirty="0"/>
              <a:t>e </a:t>
            </a:r>
            <a:r>
              <a:rPr lang="es-ES_tradnl" dirty="0" smtClean="0"/>
              <a:t>instrumentos apropiados</a:t>
            </a:r>
            <a:r>
              <a:rPr lang="es-ES_tradnl" dirty="0"/>
              <a:t>, </a:t>
            </a:r>
            <a:r>
              <a:rPr lang="es-ES_tradnl" dirty="0" smtClean="0"/>
              <a:t>de</a:t>
            </a:r>
          </a:p>
          <a:p>
            <a:r>
              <a:rPr lang="es-ES_tradnl" dirty="0" smtClean="0"/>
              <a:t>acuerdo a las especificaciones</a:t>
            </a:r>
          </a:p>
          <a:p>
            <a:r>
              <a:rPr lang="es-ES_tradnl" dirty="0" smtClean="0"/>
              <a:t>técnicas del fabricante y </a:t>
            </a:r>
          </a:p>
          <a:p>
            <a:r>
              <a:rPr lang="es-ES_tradnl" dirty="0" smtClean="0"/>
              <a:t>estándares internacionales. </a:t>
            </a:r>
            <a:endParaRPr lang="es-ES_tradnl"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11;p3"/>
          <p:cNvSpPr txBox="1"/>
          <p:nvPr/>
        </p:nvSpPr>
        <p:spPr>
          <a:xfrm>
            <a:off x="572273" y="2117134"/>
            <a:ext cx="5782098" cy="6832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1800" b="1">
                <a:solidFill>
                  <a:srgbClr val="741B47"/>
                </a:solidFill>
                <a:latin typeface="Calibri"/>
                <a:ea typeface="Calibri"/>
                <a:cs typeface="Calibri"/>
                <a:sym typeface="Calibri"/>
              </a:defRPr>
            </a:lvl1pPr>
          </a:lstStyle>
          <a:p>
            <a:r>
              <a:rPr lang="es-ES" dirty="0" smtClean="0"/>
              <a:t>SUSPENSIÓN NEUMÁTICA HIDRAÚLICA</a:t>
            </a:r>
          </a:p>
          <a:p>
            <a:r>
              <a:rPr lang="es-ES" dirty="0" smtClean="0"/>
              <a:t>E HIDRONEUMÁTICA</a:t>
            </a:r>
            <a:endParaRPr dirty="0"/>
          </a:p>
        </p:txBody>
      </p:sp>
      <p:sp>
        <p:nvSpPr>
          <p:cNvPr id="21" name="Google Shape;109;p3"/>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
        <p:nvSpPr>
          <p:cNvPr id="2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grpSp>
        <p:nvGrpSpPr>
          <p:cNvPr id="24" name="Agrupar 23"/>
          <p:cNvGrpSpPr/>
          <p:nvPr/>
        </p:nvGrpSpPr>
        <p:grpSpPr>
          <a:xfrm>
            <a:off x="298987" y="3836417"/>
            <a:ext cx="4984212" cy="752020"/>
            <a:chOff x="298987" y="4067228"/>
            <a:chExt cx="4984212" cy="752020"/>
          </a:xfrm>
        </p:grpSpPr>
        <p:sp>
          <p:nvSpPr>
            <p:cNvPr id="25" name="Rectángulo redondeado"/>
            <p:cNvSpPr/>
            <p:nvPr/>
          </p:nvSpPr>
          <p:spPr>
            <a:xfrm>
              <a:off x="476510" y="4067228"/>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26" name="Google Shape;112;p3"/>
            <p:cNvGrpSpPr/>
            <p:nvPr/>
          </p:nvGrpSpPr>
          <p:grpSpPr>
            <a:xfrm>
              <a:off x="298987" y="4175154"/>
              <a:ext cx="391111" cy="536169"/>
              <a:chOff x="0" y="0"/>
              <a:chExt cx="391110" cy="536167"/>
            </a:xfrm>
          </p:grpSpPr>
          <p:sp>
            <p:nvSpPr>
              <p:cNvPr id="28"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9" name="Google Shape;114;p3"/>
              <p:cNvSpPr txBox="1"/>
              <p:nvPr/>
            </p:nvSpPr>
            <p:spPr>
              <a:xfrm>
                <a:off x="9903" y="0"/>
                <a:ext cx="312203"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2</a:t>
                </a:r>
              </a:p>
            </p:txBody>
          </p:sp>
        </p:grpSp>
        <p:sp>
          <p:nvSpPr>
            <p:cNvPr id="27" name="Google Shape;122;p3"/>
            <p:cNvSpPr txBox="1"/>
            <p:nvPr/>
          </p:nvSpPr>
          <p:spPr>
            <a:xfrm>
              <a:off x="775665" y="4086875"/>
              <a:ext cx="4482134" cy="71272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Reconociste  correctamente sistemas de suspensión neumática e hidroneumática.</a:t>
              </a:r>
              <a:endParaRPr lang="es-CL" dirty="0">
                <a:latin typeface="Calibri" charset="0"/>
                <a:ea typeface="Calibri" charset="0"/>
                <a:cs typeface="Calibri" charset="0"/>
              </a:endParaRPr>
            </a:p>
          </p:txBody>
        </p:sp>
      </p:grpSp>
      <p:grpSp>
        <p:nvGrpSpPr>
          <p:cNvPr id="31" name="Agrupar 30"/>
          <p:cNvGrpSpPr/>
          <p:nvPr/>
        </p:nvGrpSpPr>
        <p:grpSpPr>
          <a:xfrm>
            <a:off x="298987" y="4760381"/>
            <a:ext cx="4970725" cy="997164"/>
            <a:chOff x="312474" y="2931909"/>
            <a:chExt cx="4970725" cy="997164"/>
          </a:xfrm>
        </p:grpSpPr>
        <p:sp>
          <p:nvSpPr>
            <p:cNvPr id="32" name="Google Shape;121;p3"/>
            <p:cNvSpPr txBox="1"/>
            <p:nvPr/>
          </p:nvSpPr>
          <p:spPr>
            <a:xfrm>
              <a:off x="775665" y="2931909"/>
              <a:ext cx="4482134" cy="997164"/>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a:lnSpc>
                  <a:spcPct val="110000"/>
                </a:lnSpc>
              </a:pPr>
              <a:r>
                <a:rPr lang="es-CL" dirty="0">
                  <a:solidFill>
                    <a:schemeClr val="dk1"/>
                  </a:solidFill>
                  <a:latin typeface="Calibri" charset="0"/>
                  <a:ea typeface="Calibri" charset="0"/>
                  <a:cs typeface="Calibri" charset="0"/>
                </a:rPr>
                <a:t>Interpretaste simbología, diagramas y planos de sistemas de suspensión neumática e </a:t>
              </a:r>
              <a:r>
                <a:rPr lang="es-CL" dirty="0" smtClean="0">
                  <a:solidFill>
                    <a:schemeClr val="dk1"/>
                  </a:solidFill>
                  <a:latin typeface="Calibri" charset="0"/>
                  <a:ea typeface="Calibri" charset="0"/>
                  <a:cs typeface="Calibri" charset="0"/>
                </a:rPr>
                <a:t>hidroneumática.</a:t>
              </a:r>
              <a:endParaRPr lang="es-ES" dirty="0"/>
            </a:p>
          </p:txBody>
        </p:sp>
        <p:sp>
          <p:nvSpPr>
            <p:cNvPr id="33" name="Rectángulo redondeado"/>
            <p:cNvSpPr/>
            <p:nvPr/>
          </p:nvSpPr>
          <p:spPr>
            <a:xfrm>
              <a:off x="476510" y="2947118"/>
              <a:ext cx="4806689" cy="966744"/>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34" name="Google Shape;115;p3"/>
            <p:cNvGrpSpPr/>
            <p:nvPr/>
          </p:nvGrpSpPr>
          <p:grpSpPr>
            <a:xfrm>
              <a:off x="312474" y="3122730"/>
              <a:ext cx="376202" cy="615521"/>
              <a:chOff x="0" y="-39676"/>
              <a:chExt cx="376201" cy="615520"/>
            </a:xfrm>
          </p:grpSpPr>
          <p:sp>
            <p:nvSpPr>
              <p:cNvPr id="35" name="Google Shape;116;p3"/>
              <p:cNvSpPr/>
              <p:nvPr/>
            </p:nvSpPr>
            <p:spPr>
              <a:xfrm>
                <a:off x="0" y="84708"/>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36" name="Google Shape;117;p3"/>
              <p:cNvSpPr txBox="1"/>
              <p:nvPr/>
            </p:nvSpPr>
            <p:spPr>
              <a:xfrm>
                <a:off x="9524" y="-39676"/>
                <a:ext cx="300302" cy="615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3</a:t>
                </a:r>
                <a:endParaRPr dirty="0"/>
              </a:p>
            </p:txBody>
          </p:sp>
        </p:grpSp>
      </p:grpSp>
      <p:sp>
        <p:nvSpPr>
          <p:cNvPr id="37" name="Google Shape;110;p3"/>
          <p:cNvSpPr/>
          <p:nvPr/>
        </p:nvSpPr>
        <p:spPr>
          <a:xfrm>
            <a:off x="5026616" y="3630159"/>
            <a:ext cx="696537" cy="696535"/>
          </a:xfrm>
          <a:prstGeom prst="ellipse">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38" name="Google Shape;124;p3" descr="Google Shape;124;p3"/>
          <p:cNvPicPr>
            <a:picLocks noChangeAspect="1"/>
          </p:cNvPicPr>
          <p:nvPr/>
        </p:nvPicPr>
        <p:blipFill>
          <a:blip r:embed="rId2">
            <a:extLst/>
          </a:blip>
          <a:stretch>
            <a:fillRect/>
          </a:stretch>
        </p:blipFill>
        <p:spPr>
          <a:xfrm>
            <a:off x="4844760" y="2500812"/>
            <a:ext cx="4863918" cy="4608198"/>
          </a:xfrm>
          <a:prstGeom prst="rect">
            <a:avLst/>
          </a:prstGeom>
          <a:ln w="12700">
            <a:miter lim="400000"/>
          </a:ln>
        </p:spPr>
      </p:pic>
      <p:grpSp>
        <p:nvGrpSpPr>
          <p:cNvPr id="3" name="Agrupar 2"/>
          <p:cNvGrpSpPr/>
          <p:nvPr/>
        </p:nvGrpSpPr>
        <p:grpSpPr>
          <a:xfrm>
            <a:off x="298987" y="2905656"/>
            <a:ext cx="4984212" cy="752020"/>
            <a:chOff x="298987" y="4996520"/>
            <a:chExt cx="4984212" cy="752020"/>
          </a:xfrm>
        </p:grpSpPr>
        <p:sp>
          <p:nvSpPr>
            <p:cNvPr id="30" name="Google Shape;122;p3"/>
            <p:cNvSpPr txBox="1"/>
            <p:nvPr/>
          </p:nvSpPr>
          <p:spPr>
            <a:xfrm>
              <a:off x="763315" y="5020970"/>
              <a:ext cx="4263302" cy="71272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Conociste  la historia y evolución de los sistemas de suspensión neumática e hidroneumática.</a:t>
              </a:r>
              <a:endParaRPr lang="es-CL" dirty="0">
                <a:latin typeface="Calibri" charset="0"/>
                <a:ea typeface="Calibri" charset="0"/>
                <a:cs typeface="Calibri" charset="0"/>
              </a:endParaRPr>
            </a:p>
          </p:txBody>
        </p:sp>
        <p:grpSp>
          <p:nvGrpSpPr>
            <p:cNvPr id="39" name="Agrupar 38"/>
            <p:cNvGrpSpPr/>
            <p:nvPr/>
          </p:nvGrpSpPr>
          <p:grpSpPr>
            <a:xfrm>
              <a:off x="298987" y="4996520"/>
              <a:ext cx="4984212" cy="752020"/>
              <a:chOff x="298987" y="4978840"/>
              <a:chExt cx="4984212" cy="752020"/>
            </a:xfrm>
          </p:grpSpPr>
          <p:sp>
            <p:nvSpPr>
              <p:cNvPr id="40" name="Rectángulo redondeado"/>
              <p:cNvSpPr/>
              <p:nvPr/>
            </p:nvSpPr>
            <p:spPr>
              <a:xfrm>
                <a:off x="476510" y="4978840"/>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41" name="Google Shape;112;p3"/>
              <p:cNvGrpSpPr/>
              <p:nvPr/>
            </p:nvGrpSpPr>
            <p:grpSpPr>
              <a:xfrm>
                <a:off x="298987" y="5047090"/>
                <a:ext cx="391112" cy="615521"/>
                <a:chOff x="0" y="-39675"/>
                <a:chExt cx="391111" cy="615519"/>
              </a:xfrm>
            </p:grpSpPr>
            <p:sp>
              <p:nvSpPr>
                <p:cNvPr id="42"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43" name="Google Shape;114;p3"/>
                <p:cNvSpPr txBox="1"/>
                <p:nvPr/>
              </p:nvSpPr>
              <p:spPr>
                <a:xfrm>
                  <a:off x="9903" y="-39675"/>
                  <a:ext cx="312203"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1</a:t>
                  </a:r>
                  <a:endParaRPr dirty="0"/>
                </a:p>
              </p:txBody>
            </p:sp>
          </p:grpSp>
        </p:grpSp>
      </p:grpSp>
      <p:grpSp>
        <p:nvGrpSpPr>
          <p:cNvPr id="44" name="Agrupar 43"/>
          <p:cNvGrpSpPr/>
          <p:nvPr/>
        </p:nvGrpSpPr>
        <p:grpSpPr>
          <a:xfrm>
            <a:off x="298987" y="5929488"/>
            <a:ext cx="4984212" cy="752020"/>
            <a:chOff x="298987" y="5852659"/>
            <a:chExt cx="4984212" cy="752020"/>
          </a:xfrm>
        </p:grpSpPr>
        <p:sp>
          <p:nvSpPr>
            <p:cNvPr id="45" name="Rectángulo redondeado"/>
            <p:cNvSpPr/>
            <p:nvPr/>
          </p:nvSpPr>
          <p:spPr>
            <a:xfrm>
              <a:off x="476510" y="5852659"/>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46" name="Google Shape;112;p3"/>
            <p:cNvGrpSpPr/>
            <p:nvPr/>
          </p:nvGrpSpPr>
          <p:grpSpPr>
            <a:xfrm>
              <a:off x="298987" y="5920909"/>
              <a:ext cx="391112" cy="615521"/>
              <a:chOff x="0" y="-39675"/>
              <a:chExt cx="391111" cy="615519"/>
            </a:xfrm>
          </p:grpSpPr>
          <p:sp>
            <p:nvSpPr>
              <p:cNvPr id="48"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49" name="Google Shape;114;p3"/>
              <p:cNvSpPr txBox="1"/>
              <p:nvPr/>
            </p:nvSpPr>
            <p:spPr>
              <a:xfrm>
                <a:off x="9903" y="-39675"/>
                <a:ext cx="312203"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4</a:t>
                </a:r>
                <a:endParaRPr dirty="0"/>
              </a:p>
            </p:txBody>
          </p:sp>
        </p:grpSp>
        <p:sp>
          <p:nvSpPr>
            <p:cNvPr id="47" name="Google Shape;122;p3"/>
            <p:cNvSpPr txBox="1"/>
            <p:nvPr/>
          </p:nvSpPr>
          <p:spPr>
            <a:xfrm>
              <a:off x="775665" y="5872306"/>
              <a:ext cx="4482134" cy="71272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Conociste de los componente, sus funcionamientos y fallas.</a:t>
              </a:r>
              <a:endParaRPr lang="es-CL" dirty="0">
                <a:latin typeface="Calibri" charset="0"/>
                <a:ea typeface="Calibri" charset="0"/>
                <a:cs typeface="Calibri" charset="0"/>
              </a:endParaRPr>
            </a:p>
          </p:txBody>
        </p:sp>
      </p:grpSp>
      <p:sp>
        <p:nvSpPr>
          <p:cNvPr id="50" name="Google Shape;94;p3"/>
          <p:cNvSpPr txBox="1">
            <a:spLocks/>
          </p:cNvSpPr>
          <p:nvPr/>
        </p:nvSpPr>
        <p:spPr>
          <a:xfrm>
            <a:off x="366450" y="1220100"/>
            <a:ext cx="4700400" cy="1536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ctr" anchorCtr="0">
            <a:noAutofit/>
          </a:bodyPr>
          <a:lst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a:lstStyle>
          <a:p>
            <a:pPr hangingPunct="1">
              <a:buClr>
                <a:schemeClr val="dk1"/>
              </a:buClr>
              <a:buSzPts val="1100"/>
              <a:buFont typeface="Arial"/>
              <a:buNone/>
            </a:pPr>
            <a:r>
              <a:rPr lang="en-US" b="1" dirty="0" smtClean="0">
                <a:latin typeface="Calibri"/>
                <a:ea typeface="Calibri"/>
                <a:cs typeface="Calibri"/>
                <a:sym typeface="Calibri"/>
              </a:rPr>
              <a:t>RECORDEMOS</a:t>
            </a:r>
          </a:p>
          <a:p>
            <a:pPr hangingPunct="1">
              <a:buClr>
                <a:srgbClr val="000000"/>
              </a:buClr>
              <a:buSzPts val="1400"/>
              <a:buFont typeface="Arial"/>
              <a:buNone/>
            </a:pPr>
            <a:endParaRPr lang="en-US" b="1" dirty="0">
              <a:latin typeface="Calibri"/>
              <a:ea typeface="Calibri"/>
              <a:cs typeface="Calibri"/>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74" name="Google Shape;129;p4"/>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pic>
        <p:nvPicPr>
          <p:cNvPr id="190" name="Google Shape;145;p4" descr="Google Shape;145;p4"/>
          <p:cNvPicPr>
            <a:picLocks noChangeAspect="1"/>
          </p:cNvPicPr>
          <p:nvPr/>
        </p:nvPicPr>
        <p:blipFill>
          <a:blip r:embed="rId2">
            <a:extLst/>
          </a:blip>
          <a:stretch>
            <a:fillRect/>
          </a:stretch>
        </p:blipFill>
        <p:spPr>
          <a:xfrm>
            <a:off x="6549425" y="1315762"/>
            <a:ext cx="2670049" cy="5675377"/>
          </a:xfrm>
          <a:prstGeom prst="rect">
            <a:avLst/>
          </a:prstGeom>
          <a:ln w="12700">
            <a:miter lim="400000"/>
          </a:ln>
        </p:spPr>
      </p:pic>
      <p:sp>
        <p:nvSpPr>
          <p:cNvPr id="20" name="Google Shape;138;p4"/>
          <p:cNvSpPr txBox="1"/>
          <p:nvPr/>
        </p:nvSpPr>
        <p:spPr>
          <a:xfrm>
            <a:off x="375767" y="2337128"/>
            <a:ext cx="3782874" cy="46163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r>
              <a:rPr lang="es-ES" smtClean="0"/>
              <a:t>FRENOS NEUMÁTICOS O DE AIRE</a:t>
            </a:r>
            <a:endParaRPr dirty="0"/>
          </a:p>
        </p:txBody>
      </p:sp>
      <p:sp>
        <p:nvSpPr>
          <p:cNvPr id="21" name="Google Shape;133;p4"/>
          <p:cNvSpPr txBox="1"/>
          <p:nvPr/>
        </p:nvSpPr>
        <p:spPr>
          <a:xfrm>
            <a:off x="506728" y="6403800"/>
            <a:ext cx="5388802" cy="31021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23" name="Rectángulo redondeado"/>
          <p:cNvSpPr/>
          <p:nvPr/>
        </p:nvSpPr>
        <p:spPr>
          <a:xfrm>
            <a:off x="375766" y="2775659"/>
            <a:ext cx="5650727" cy="675746"/>
          </a:xfrm>
          <a:prstGeom prst="roundRect">
            <a:avLst>
              <a:gd name="adj" fmla="val 15011"/>
            </a:avLst>
          </a:prstGeom>
          <a:ln>
            <a:solidFill>
              <a:schemeClr val="accent2">
                <a:lumOff val="21764"/>
              </a:schemeClr>
            </a:solidFill>
          </a:ln>
        </p:spPr>
        <p:txBody>
          <a:bodyPr lIns="0" tIns="0" rIns="0" bIns="0" anchor="ctr"/>
          <a:lstStyle/>
          <a:p>
            <a:endParaRPr/>
          </a:p>
        </p:txBody>
      </p:sp>
      <p:sp>
        <p:nvSpPr>
          <p:cNvPr id="24" name="Google Shape;136;p4"/>
          <p:cNvSpPr txBox="1"/>
          <p:nvPr/>
        </p:nvSpPr>
        <p:spPr>
          <a:xfrm>
            <a:off x="464747" y="2925464"/>
            <a:ext cx="5430783" cy="40623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pPr lvl="0">
              <a:lnSpc>
                <a:spcPct val="90000"/>
              </a:lnSpc>
              <a:buClr>
                <a:schemeClr val="dk1"/>
              </a:buClr>
              <a:buSzPts val="1960"/>
            </a:pPr>
            <a:r>
              <a:rPr lang="es-CL" sz="1600" dirty="0"/>
              <a:t>¿Qué saben de los sistemas de frenos neumáticos o de aire?</a:t>
            </a:r>
          </a:p>
        </p:txBody>
      </p:sp>
      <p:pic>
        <p:nvPicPr>
          <p:cNvPr id="25" name="Google Shape;142;p4" descr="Google Shape;142;p4"/>
          <p:cNvPicPr>
            <a:picLocks noChangeAspect="1"/>
          </p:cNvPicPr>
          <p:nvPr/>
        </p:nvPicPr>
        <p:blipFill>
          <a:blip r:embed="rId3">
            <a:extLst/>
          </a:blip>
          <a:stretch>
            <a:fillRect/>
          </a:stretch>
        </p:blipFill>
        <p:spPr>
          <a:xfrm>
            <a:off x="5818211" y="2582542"/>
            <a:ext cx="441961" cy="399012"/>
          </a:xfrm>
          <a:prstGeom prst="rect">
            <a:avLst/>
          </a:prstGeom>
          <a:ln w="12700">
            <a:miter lim="400000"/>
          </a:ln>
        </p:spPr>
      </p:pic>
      <p:grpSp>
        <p:nvGrpSpPr>
          <p:cNvPr id="27" name="Google Shape;131;p4"/>
          <p:cNvGrpSpPr/>
          <p:nvPr/>
        </p:nvGrpSpPr>
        <p:grpSpPr>
          <a:xfrm>
            <a:off x="375766" y="3703733"/>
            <a:ext cx="5650728" cy="668987"/>
            <a:chOff x="0" y="0"/>
            <a:chExt cx="5650726" cy="735885"/>
          </a:xfrm>
        </p:grpSpPr>
        <p:sp>
          <p:nvSpPr>
            <p:cNvPr id="30" name="Rectángulo redondeado"/>
            <p:cNvSpPr/>
            <p:nvPr/>
          </p:nvSpPr>
          <p:spPr>
            <a:xfrm>
              <a:off x="0" y="0"/>
              <a:ext cx="5650726" cy="735885"/>
            </a:xfrm>
            <a:prstGeom prst="roundRect">
              <a:avLst>
                <a:gd name="adj" fmla="val 16667"/>
              </a:avLst>
            </a:prstGeom>
            <a:no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 name="Texto"/>
            <p:cNvSpPr txBox="1"/>
            <p:nvPr/>
          </p:nvSpPr>
          <p:spPr>
            <a:xfrm>
              <a:off x="32680" y="144611"/>
              <a:ext cx="5585365"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28" name="Google Shape;132;p4"/>
          <p:cNvSpPr txBox="1"/>
          <p:nvPr/>
        </p:nvSpPr>
        <p:spPr>
          <a:xfrm>
            <a:off x="492519" y="3739863"/>
            <a:ext cx="4790061" cy="627832"/>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pPr lvl="0">
              <a:lnSpc>
                <a:spcPct val="90000"/>
              </a:lnSpc>
              <a:spcBef>
                <a:spcPts val="1000"/>
              </a:spcBef>
              <a:buClr>
                <a:schemeClr val="dk1"/>
              </a:buClr>
              <a:buSzPts val="1960"/>
            </a:pPr>
            <a:r>
              <a:rPr lang="es-CL" sz="1600" dirty="0"/>
              <a:t>¿Pueden identificar vehículos que utilicen este sistema de frenos?</a:t>
            </a:r>
          </a:p>
        </p:txBody>
      </p:sp>
      <p:pic>
        <p:nvPicPr>
          <p:cNvPr id="29" name="Google Shape;143;p4" descr="Google Shape;143;p4"/>
          <p:cNvPicPr>
            <a:picLocks noChangeAspect="1"/>
          </p:cNvPicPr>
          <p:nvPr/>
        </p:nvPicPr>
        <p:blipFill>
          <a:blip r:embed="rId3">
            <a:extLst/>
          </a:blip>
          <a:stretch>
            <a:fillRect/>
          </a:stretch>
        </p:blipFill>
        <p:spPr>
          <a:xfrm>
            <a:off x="5805511" y="3511016"/>
            <a:ext cx="441961" cy="399011"/>
          </a:xfrm>
          <a:prstGeom prst="rect">
            <a:avLst/>
          </a:prstGeom>
          <a:ln w="12700">
            <a:miter lim="400000"/>
          </a:ln>
        </p:spPr>
      </p:pic>
      <p:sp>
        <p:nvSpPr>
          <p:cNvPr id="33" name="Rectángulo redondeado"/>
          <p:cNvSpPr/>
          <p:nvPr/>
        </p:nvSpPr>
        <p:spPr>
          <a:xfrm>
            <a:off x="375766" y="4645111"/>
            <a:ext cx="5650727" cy="675746"/>
          </a:xfrm>
          <a:prstGeom prst="roundRect">
            <a:avLst>
              <a:gd name="adj" fmla="val 15011"/>
            </a:avLst>
          </a:prstGeom>
          <a:ln>
            <a:solidFill>
              <a:schemeClr val="accent2">
                <a:lumOff val="21764"/>
              </a:schemeClr>
            </a:solidFill>
          </a:ln>
        </p:spPr>
        <p:txBody>
          <a:bodyPr lIns="0" tIns="0" rIns="0" bIns="0" anchor="ctr"/>
          <a:lstStyle/>
          <a:p>
            <a:endParaRPr/>
          </a:p>
        </p:txBody>
      </p:sp>
      <p:sp>
        <p:nvSpPr>
          <p:cNvPr id="34" name="Texto"/>
          <p:cNvSpPr txBox="1"/>
          <p:nvPr/>
        </p:nvSpPr>
        <p:spPr>
          <a:xfrm>
            <a:off x="408446" y="4776576"/>
            <a:ext cx="5585366" cy="3456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t>    </a:t>
            </a:r>
          </a:p>
        </p:txBody>
      </p:sp>
      <p:sp>
        <p:nvSpPr>
          <p:cNvPr id="35" name="Google Shape;141;p4"/>
          <p:cNvSpPr txBox="1"/>
          <p:nvPr/>
        </p:nvSpPr>
        <p:spPr>
          <a:xfrm>
            <a:off x="513416" y="4656923"/>
            <a:ext cx="4990143" cy="6278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800">
                <a:latin typeface="Calibri"/>
                <a:ea typeface="Calibri"/>
                <a:cs typeface="Calibri"/>
                <a:sym typeface="Calibri"/>
              </a:defRPr>
            </a:lvl1pPr>
          </a:lstStyle>
          <a:p>
            <a:pPr lvl="0">
              <a:lnSpc>
                <a:spcPct val="90000"/>
              </a:lnSpc>
              <a:spcBef>
                <a:spcPts val="1000"/>
              </a:spcBef>
              <a:buClr>
                <a:schemeClr val="dk1"/>
              </a:buClr>
              <a:buSzPts val="1960"/>
            </a:pPr>
            <a:r>
              <a:rPr lang="es-CL" sz="1600" dirty="0"/>
              <a:t>¿Pueden señalar ventajas y desventajas de este sistema de frenos?</a:t>
            </a:r>
          </a:p>
        </p:txBody>
      </p:sp>
      <p:pic>
        <p:nvPicPr>
          <p:cNvPr id="36" name="Google Shape;144;p4" descr="Google Shape;144;p4"/>
          <p:cNvPicPr>
            <a:picLocks noChangeAspect="1"/>
          </p:cNvPicPr>
          <p:nvPr/>
        </p:nvPicPr>
        <p:blipFill>
          <a:blip r:embed="rId3">
            <a:extLst/>
          </a:blip>
          <a:stretch>
            <a:fillRect/>
          </a:stretch>
        </p:blipFill>
        <p:spPr>
          <a:xfrm>
            <a:off x="5805511" y="4443844"/>
            <a:ext cx="441961" cy="399012"/>
          </a:xfrm>
          <a:prstGeom prst="rect">
            <a:avLst/>
          </a:prstGeom>
          <a:ln w="12700">
            <a:miter lim="400000"/>
          </a:ln>
        </p:spPr>
      </p:pic>
      <p:sp>
        <p:nvSpPr>
          <p:cNvPr id="38" name="Rectángulo redondeado"/>
          <p:cNvSpPr/>
          <p:nvPr/>
        </p:nvSpPr>
        <p:spPr>
          <a:xfrm>
            <a:off x="375766" y="5554542"/>
            <a:ext cx="5650727" cy="675745"/>
          </a:xfrm>
          <a:prstGeom prst="roundRect">
            <a:avLst>
              <a:gd name="adj" fmla="val 15011"/>
            </a:avLst>
          </a:prstGeom>
          <a:ln>
            <a:solidFill>
              <a:schemeClr val="accent2">
                <a:lumOff val="21764"/>
              </a:schemeClr>
            </a:solidFill>
          </a:ln>
        </p:spPr>
        <p:txBody>
          <a:bodyPr lIns="0" tIns="0" rIns="0" bIns="0" anchor="ctr"/>
          <a:lstStyle/>
          <a:p>
            <a:endParaRPr/>
          </a:p>
        </p:txBody>
      </p:sp>
      <p:sp>
        <p:nvSpPr>
          <p:cNvPr id="39" name="Texto"/>
          <p:cNvSpPr txBox="1"/>
          <p:nvPr/>
        </p:nvSpPr>
        <p:spPr>
          <a:xfrm>
            <a:off x="408446" y="5686007"/>
            <a:ext cx="5585366" cy="3456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t>    </a:t>
            </a:r>
          </a:p>
        </p:txBody>
      </p:sp>
      <p:sp>
        <p:nvSpPr>
          <p:cNvPr id="40" name="Google Shape;141;p4"/>
          <p:cNvSpPr txBox="1"/>
          <p:nvPr/>
        </p:nvSpPr>
        <p:spPr>
          <a:xfrm>
            <a:off x="513416" y="5566353"/>
            <a:ext cx="5185093" cy="627832"/>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800">
                <a:latin typeface="Calibri"/>
                <a:ea typeface="Calibri"/>
                <a:cs typeface="Calibri"/>
                <a:sym typeface="Calibri"/>
              </a:defRPr>
            </a:lvl1pPr>
          </a:lstStyle>
          <a:p>
            <a:pPr lvl="0">
              <a:lnSpc>
                <a:spcPct val="90000"/>
              </a:lnSpc>
              <a:spcBef>
                <a:spcPts val="1000"/>
              </a:spcBef>
              <a:buClr>
                <a:schemeClr val="dk1"/>
              </a:buClr>
              <a:buSzPts val="1960"/>
            </a:pPr>
            <a:r>
              <a:rPr lang="es-CL" sz="1600" dirty="0"/>
              <a:t>¿Conocen un taller o servicio de mecánica automotriz donde se reparen este tipo de sistema de freno?</a:t>
            </a:r>
          </a:p>
        </p:txBody>
      </p:sp>
      <p:pic>
        <p:nvPicPr>
          <p:cNvPr id="41" name="Google Shape;144;p4" descr="Google Shape;144;p4"/>
          <p:cNvPicPr>
            <a:picLocks noChangeAspect="1"/>
          </p:cNvPicPr>
          <p:nvPr/>
        </p:nvPicPr>
        <p:blipFill>
          <a:blip r:embed="rId3">
            <a:extLst/>
          </a:blip>
          <a:stretch>
            <a:fillRect/>
          </a:stretch>
        </p:blipFill>
        <p:spPr>
          <a:xfrm>
            <a:off x="5805511" y="5353275"/>
            <a:ext cx="441961" cy="399011"/>
          </a:xfrm>
          <a:prstGeom prst="rect">
            <a:avLst/>
          </a:prstGeom>
          <a:ln w="12700">
            <a:miter lim="400000"/>
          </a:ln>
        </p:spPr>
      </p:pic>
      <p:sp>
        <p:nvSpPr>
          <p:cNvPr id="42"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ALGUNAS PREGUNTAS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43;p26"/>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grpSp>
        <p:nvGrpSpPr>
          <p:cNvPr id="195" name="Google Shape;151;p5"/>
          <p:cNvGrpSpPr/>
          <p:nvPr/>
        </p:nvGrpSpPr>
        <p:grpSpPr>
          <a:xfrm>
            <a:off x="4063481" y="2903238"/>
            <a:ext cx="5095871" cy="3694209"/>
            <a:chOff x="0" y="0"/>
            <a:chExt cx="5095869" cy="3508578"/>
          </a:xfrm>
        </p:grpSpPr>
        <p:sp>
          <p:nvSpPr>
            <p:cNvPr id="193" name="Rectángulo redondeado"/>
            <p:cNvSpPr/>
            <p:nvPr/>
          </p:nvSpPr>
          <p:spPr>
            <a:xfrm>
              <a:off x="0" y="0"/>
              <a:ext cx="5095870" cy="3508579"/>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endParaRPr/>
            </a:p>
          </p:txBody>
        </p:sp>
        <p:sp>
          <p:nvSpPr>
            <p:cNvPr id="194" name="Texto"/>
            <p:cNvSpPr txBox="1"/>
            <p:nvPr/>
          </p:nvSpPr>
          <p:spPr>
            <a:xfrm>
              <a:off x="53108" y="1564172"/>
              <a:ext cx="4989654"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203" name="Google Shape;164;p5" descr="Google Shape;164;p5"/>
          <p:cNvPicPr>
            <a:picLocks noChangeAspect="1"/>
          </p:cNvPicPr>
          <p:nvPr/>
        </p:nvPicPr>
        <p:blipFill>
          <a:blip r:embed="rId2">
            <a:extLst/>
          </a:blip>
          <a:stretch>
            <a:fillRect/>
          </a:stretch>
        </p:blipFill>
        <p:spPr>
          <a:xfrm>
            <a:off x="663221" y="2367775"/>
            <a:ext cx="2965719" cy="4328992"/>
          </a:xfrm>
          <a:prstGeom prst="rect">
            <a:avLst/>
          </a:prstGeom>
          <a:ln w="12700">
            <a:miter lim="400000"/>
          </a:ln>
        </p:spPr>
      </p:pic>
      <p:sp>
        <p:nvSpPr>
          <p:cNvPr id="204" name="Google Shape;165;p5"/>
          <p:cNvSpPr txBox="1"/>
          <p:nvPr/>
        </p:nvSpPr>
        <p:spPr>
          <a:xfrm>
            <a:off x="4063851" y="2451185"/>
            <a:ext cx="4932407" cy="30055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sp>
        <p:nvSpPr>
          <p:cNvPr id="205" name="Google Shape;166;p5"/>
          <p:cNvSpPr txBox="1"/>
          <p:nvPr/>
        </p:nvSpPr>
        <p:spPr>
          <a:xfrm>
            <a:off x="375974" y="1742378"/>
            <a:ext cx="6920518" cy="46163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defRPr b="0">
                <a:solidFill>
                  <a:srgbClr val="FF0000"/>
                </a:solidFill>
              </a:defRPr>
            </a:pPr>
            <a:r>
              <a:rPr lang="es-ES" b="1" dirty="0" smtClean="0">
                <a:solidFill>
                  <a:srgbClr val="741B47"/>
                </a:solidFill>
              </a:rPr>
              <a:t>FRENOS NEUMÁTICOS O DE AIRE</a:t>
            </a:r>
            <a:endParaRPr b="1" dirty="0">
              <a:solidFill>
                <a:srgbClr val="741B47"/>
              </a:solidFill>
            </a:endParaRPr>
          </a:p>
        </p:txBody>
      </p:sp>
      <p:sp>
        <p:nvSpPr>
          <p:cNvPr id="206" name="Google Shape;167;p5"/>
          <p:cNvSpPr txBox="1"/>
          <p:nvPr/>
        </p:nvSpPr>
        <p:spPr>
          <a:xfrm>
            <a:off x="4017017" y="1043151"/>
            <a:ext cx="843082"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smtClean="0"/>
              <a:t>14</a:t>
            </a:r>
            <a:endParaRPr dirty="0"/>
          </a:p>
        </p:txBody>
      </p:sp>
      <p:sp>
        <p:nvSpPr>
          <p:cNvPr id="207" name="Google Shape;168;p5"/>
          <p:cNvSpPr txBox="1"/>
          <p:nvPr/>
        </p:nvSpPr>
        <p:spPr>
          <a:xfrm>
            <a:off x="375975" y="1265366"/>
            <a:ext cx="3872883"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grpSp>
        <p:nvGrpSpPr>
          <p:cNvPr id="19" name="Agrupar 18"/>
          <p:cNvGrpSpPr/>
          <p:nvPr/>
        </p:nvGrpSpPr>
        <p:grpSpPr>
          <a:xfrm>
            <a:off x="3880053" y="3133706"/>
            <a:ext cx="5086906" cy="536169"/>
            <a:chOff x="3880053" y="3459904"/>
            <a:chExt cx="5086906" cy="536169"/>
          </a:xfrm>
        </p:grpSpPr>
        <p:sp>
          <p:nvSpPr>
            <p:cNvPr id="20" name="Google Shape;152;p5"/>
            <p:cNvSpPr txBox="1"/>
            <p:nvPr/>
          </p:nvSpPr>
          <p:spPr>
            <a:xfrm>
              <a:off x="4520234" y="3507045"/>
              <a:ext cx="4446725" cy="44188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Conocerás de los sistemas de frenos neumáticos.</a:t>
              </a:r>
              <a:endParaRPr lang="es-CL" dirty="0">
                <a:latin typeface="Calibri" charset="0"/>
                <a:ea typeface="Calibri" charset="0"/>
                <a:cs typeface="Calibri" charset="0"/>
              </a:endParaRPr>
            </a:p>
          </p:txBody>
        </p:sp>
        <p:grpSp>
          <p:nvGrpSpPr>
            <p:cNvPr id="21" name="Google Shape;155;p5"/>
            <p:cNvGrpSpPr/>
            <p:nvPr/>
          </p:nvGrpSpPr>
          <p:grpSpPr>
            <a:xfrm>
              <a:off x="3880053" y="3459904"/>
              <a:ext cx="376201" cy="536169"/>
              <a:chOff x="0" y="0"/>
              <a:chExt cx="376200" cy="536167"/>
            </a:xfrm>
          </p:grpSpPr>
          <p:sp>
            <p:nvSpPr>
              <p:cNvPr id="22"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3" name="Google Shape;157;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grpSp>
      <p:grpSp>
        <p:nvGrpSpPr>
          <p:cNvPr id="24" name="Agrupar 23"/>
          <p:cNvGrpSpPr/>
          <p:nvPr/>
        </p:nvGrpSpPr>
        <p:grpSpPr>
          <a:xfrm>
            <a:off x="3880053" y="3669414"/>
            <a:ext cx="5086906" cy="712727"/>
            <a:chOff x="3880053" y="4254396"/>
            <a:chExt cx="5086906" cy="712727"/>
          </a:xfrm>
        </p:grpSpPr>
        <p:grpSp>
          <p:nvGrpSpPr>
            <p:cNvPr id="25" name="Google Shape;158;p5"/>
            <p:cNvGrpSpPr/>
            <p:nvPr/>
          </p:nvGrpSpPr>
          <p:grpSpPr>
            <a:xfrm>
              <a:off x="3880053" y="4342675"/>
              <a:ext cx="376201" cy="536169"/>
              <a:chOff x="0" y="0"/>
              <a:chExt cx="376200" cy="536167"/>
            </a:xfrm>
          </p:grpSpPr>
          <p:sp>
            <p:nvSpPr>
              <p:cNvPr id="27"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8" name="Google Shape;160;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2</a:t>
                </a:r>
              </a:p>
            </p:txBody>
          </p:sp>
        </p:grpSp>
        <p:sp>
          <p:nvSpPr>
            <p:cNvPr id="26" name="Google Shape;152;p5"/>
            <p:cNvSpPr txBox="1"/>
            <p:nvPr/>
          </p:nvSpPr>
          <p:spPr>
            <a:xfrm>
              <a:off x="4520234" y="4254396"/>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Reconocerás  correctamente los componentes del sistema.</a:t>
              </a:r>
              <a:endParaRPr lang="es-CL" dirty="0">
                <a:latin typeface="Calibri" charset="0"/>
                <a:ea typeface="Calibri" charset="0"/>
                <a:cs typeface="Calibri" charset="0"/>
              </a:endParaRPr>
            </a:p>
          </p:txBody>
        </p:sp>
      </p:grpSp>
      <p:grpSp>
        <p:nvGrpSpPr>
          <p:cNvPr id="29" name="Agrupar 28"/>
          <p:cNvGrpSpPr/>
          <p:nvPr/>
        </p:nvGrpSpPr>
        <p:grpSpPr>
          <a:xfrm>
            <a:off x="3880053" y="4381680"/>
            <a:ext cx="5086906" cy="712727"/>
            <a:chOff x="3880053" y="5001746"/>
            <a:chExt cx="5086906" cy="712727"/>
          </a:xfrm>
        </p:grpSpPr>
        <p:sp>
          <p:nvSpPr>
            <p:cNvPr id="30" name="Google Shape;152;p5"/>
            <p:cNvSpPr txBox="1"/>
            <p:nvPr/>
          </p:nvSpPr>
          <p:spPr>
            <a:xfrm>
              <a:off x="4520234" y="5001746"/>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Interpretaras simbología, diagramas y planos de sistemas de frenos neumáticos.</a:t>
              </a:r>
              <a:endParaRPr lang="es-CL" dirty="0">
                <a:latin typeface="Calibri" charset="0"/>
                <a:ea typeface="Calibri" charset="0"/>
                <a:cs typeface="Calibri" charset="0"/>
              </a:endParaRPr>
            </a:p>
          </p:txBody>
        </p:sp>
        <p:grpSp>
          <p:nvGrpSpPr>
            <p:cNvPr id="31" name="Google Shape;158;p5"/>
            <p:cNvGrpSpPr/>
            <p:nvPr/>
          </p:nvGrpSpPr>
          <p:grpSpPr>
            <a:xfrm>
              <a:off x="3880053" y="5050349"/>
              <a:ext cx="376202" cy="615521"/>
              <a:chOff x="0" y="-39675"/>
              <a:chExt cx="376201" cy="615519"/>
            </a:xfrm>
          </p:grpSpPr>
          <p:sp>
            <p:nvSpPr>
              <p:cNvPr id="32"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33" name="Google Shape;160;p5"/>
              <p:cNvSpPr txBox="1"/>
              <p:nvPr/>
            </p:nvSpPr>
            <p:spPr>
              <a:xfrm>
                <a:off x="9524" y="-39675"/>
                <a:ext cx="300302"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3</a:t>
                </a:r>
                <a:endParaRPr dirty="0"/>
              </a:p>
            </p:txBody>
          </p:sp>
        </p:grpSp>
      </p:grpSp>
      <p:grpSp>
        <p:nvGrpSpPr>
          <p:cNvPr id="34" name="Agrupar 33"/>
          <p:cNvGrpSpPr/>
          <p:nvPr/>
        </p:nvGrpSpPr>
        <p:grpSpPr>
          <a:xfrm>
            <a:off x="3880053" y="5093946"/>
            <a:ext cx="5086906" cy="712727"/>
            <a:chOff x="3880053" y="5749095"/>
            <a:chExt cx="5086906" cy="712727"/>
          </a:xfrm>
        </p:grpSpPr>
        <p:sp>
          <p:nvSpPr>
            <p:cNvPr id="35" name="Google Shape;152;p5"/>
            <p:cNvSpPr txBox="1"/>
            <p:nvPr/>
          </p:nvSpPr>
          <p:spPr>
            <a:xfrm>
              <a:off x="4520234" y="5749095"/>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Desmontarás y montarás </a:t>
              </a:r>
              <a:r>
                <a:rPr lang="es-CL" dirty="0" smtClean="0">
                  <a:solidFill>
                    <a:schemeClr val="dk1"/>
                  </a:solidFill>
                  <a:latin typeface="Calibri" charset="0"/>
                  <a:ea typeface="Calibri" charset="0"/>
                  <a:cs typeface="Calibri" charset="0"/>
                </a:rPr>
                <a:t>componentes</a:t>
              </a:r>
            </a:p>
            <a:p>
              <a:pPr lvl="0">
                <a:lnSpc>
                  <a:spcPct val="110000"/>
                </a:lnSpc>
                <a:buClr>
                  <a:schemeClr val="dk1"/>
                </a:buClr>
                <a:buSzPts val="2000"/>
              </a:pPr>
              <a:r>
                <a:rPr lang="es-CL" dirty="0" smtClean="0">
                  <a:solidFill>
                    <a:schemeClr val="dk1"/>
                  </a:solidFill>
                  <a:latin typeface="Calibri" charset="0"/>
                  <a:ea typeface="Calibri" charset="0"/>
                  <a:cs typeface="Calibri" charset="0"/>
                </a:rPr>
                <a:t>del </a:t>
              </a:r>
              <a:r>
                <a:rPr lang="es-CL" dirty="0">
                  <a:solidFill>
                    <a:schemeClr val="dk1"/>
                  </a:solidFill>
                  <a:latin typeface="Calibri" charset="0"/>
                  <a:ea typeface="Calibri" charset="0"/>
                  <a:cs typeface="Calibri" charset="0"/>
                </a:rPr>
                <a:t>sistema.</a:t>
              </a:r>
              <a:endParaRPr lang="es-CL" dirty="0">
                <a:latin typeface="Calibri" charset="0"/>
                <a:ea typeface="Calibri" charset="0"/>
                <a:cs typeface="Calibri" charset="0"/>
              </a:endParaRPr>
            </a:p>
          </p:txBody>
        </p:sp>
        <p:grpSp>
          <p:nvGrpSpPr>
            <p:cNvPr id="36" name="Google Shape;158;p5"/>
            <p:cNvGrpSpPr/>
            <p:nvPr/>
          </p:nvGrpSpPr>
          <p:grpSpPr>
            <a:xfrm>
              <a:off x="3880053" y="5797698"/>
              <a:ext cx="376202" cy="615521"/>
              <a:chOff x="0" y="-39675"/>
              <a:chExt cx="376201" cy="615519"/>
            </a:xfrm>
          </p:grpSpPr>
          <p:sp>
            <p:nvSpPr>
              <p:cNvPr id="37"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38" name="Google Shape;160;p5"/>
              <p:cNvSpPr txBox="1"/>
              <p:nvPr/>
            </p:nvSpPr>
            <p:spPr>
              <a:xfrm>
                <a:off x="9524" y="-39675"/>
                <a:ext cx="300302"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4</a:t>
                </a:r>
                <a:endParaRPr dirty="0"/>
              </a:p>
            </p:txBody>
          </p:sp>
        </p:grpSp>
      </p:grpSp>
      <p:grpSp>
        <p:nvGrpSpPr>
          <p:cNvPr id="39" name="Agrupar 38"/>
          <p:cNvGrpSpPr/>
          <p:nvPr/>
        </p:nvGrpSpPr>
        <p:grpSpPr>
          <a:xfrm>
            <a:off x="3880053" y="5806213"/>
            <a:ext cx="5086906" cy="615521"/>
            <a:chOff x="3880053" y="3420229"/>
            <a:chExt cx="5086906" cy="615521"/>
          </a:xfrm>
        </p:grpSpPr>
        <p:sp>
          <p:nvSpPr>
            <p:cNvPr id="40" name="Google Shape;152;p5"/>
            <p:cNvSpPr txBox="1"/>
            <p:nvPr/>
          </p:nvSpPr>
          <p:spPr>
            <a:xfrm>
              <a:off x="4520234" y="3507045"/>
              <a:ext cx="4446725" cy="44188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CL" dirty="0">
                  <a:solidFill>
                    <a:schemeClr val="dk1"/>
                  </a:solidFill>
                  <a:latin typeface="Calibri" charset="0"/>
                  <a:ea typeface="Calibri" charset="0"/>
                  <a:cs typeface="Calibri" charset="0"/>
                </a:rPr>
                <a:t>Describirás mantención y fallas.</a:t>
              </a:r>
              <a:endParaRPr lang="es-CL" dirty="0">
                <a:latin typeface="Calibri" charset="0"/>
                <a:ea typeface="Calibri" charset="0"/>
                <a:cs typeface="Calibri" charset="0"/>
              </a:endParaRPr>
            </a:p>
          </p:txBody>
        </p:sp>
        <p:grpSp>
          <p:nvGrpSpPr>
            <p:cNvPr id="41" name="Google Shape;155;p5"/>
            <p:cNvGrpSpPr/>
            <p:nvPr/>
          </p:nvGrpSpPr>
          <p:grpSpPr>
            <a:xfrm>
              <a:off x="3880053" y="3420229"/>
              <a:ext cx="376202" cy="615521"/>
              <a:chOff x="0" y="-39675"/>
              <a:chExt cx="376201" cy="615519"/>
            </a:xfrm>
          </p:grpSpPr>
          <p:sp>
            <p:nvSpPr>
              <p:cNvPr id="42"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43" name="Google Shape;157;p5"/>
              <p:cNvSpPr txBox="1"/>
              <p:nvPr/>
            </p:nvSpPr>
            <p:spPr>
              <a:xfrm>
                <a:off x="9524" y="-39675"/>
                <a:ext cx="300302"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5</a:t>
                </a:r>
                <a:endParaRPr dirty="0"/>
              </a:p>
            </p:txBody>
          </p: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11" name="Google Shape;173;p6"/>
          <p:cNvSpPr txBox="1"/>
          <p:nvPr/>
        </p:nvSpPr>
        <p:spPr>
          <a:xfrm>
            <a:off x="382499" y="118261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solidFill>
                  <a:srgbClr val="741B47"/>
                </a:solidFill>
              </a:rPr>
              <a:t>FRENOS NEUMÁTICOS </a:t>
            </a:r>
            <a:r>
              <a:rPr lang="es-ES" dirty="0" smtClean="0">
                <a:solidFill>
                  <a:srgbClr val="FF0000"/>
                </a:solidFill>
              </a:rPr>
              <a:t>O DE AIRE</a:t>
            </a:r>
            <a:endParaRPr dirty="0">
              <a:solidFill>
                <a:srgbClr val="FF0000"/>
              </a:solidFill>
            </a:endParaRPr>
          </a:p>
        </p:txBody>
      </p:sp>
      <p:sp>
        <p:nvSpPr>
          <p:cNvPr id="212" name="Rectángulo redondeado"/>
          <p:cNvSpPr/>
          <p:nvPr/>
        </p:nvSpPr>
        <p:spPr>
          <a:xfrm>
            <a:off x="441675" y="3112899"/>
            <a:ext cx="7656061" cy="2816602"/>
          </a:xfrm>
          <a:prstGeom prst="roundRect">
            <a:avLst>
              <a:gd name="adj" fmla="val 8457"/>
            </a:avLst>
          </a:prstGeom>
          <a:solidFill>
            <a:srgbClr val="E9E1E4"/>
          </a:solidFill>
          <a:ln w="12700">
            <a:miter lim="400000"/>
          </a:ln>
        </p:spPr>
        <p:txBody>
          <a:bodyPr lIns="0" tIns="0" rIns="0" bIns="0" anchor="ctr"/>
          <a:lstStyle/>
          <a:p>
            <a:endParaRPr/>
          </a:p>
        </p:txBody>
      </p:sp>
      <p:sp>
        <p:nvSpPr>
          <p:cNvPr id="216" name="La Seremi de Salud tiene como misión asegurar a todas las personas el derecho a la protección en salud, ejerciendo las funciones reguladoras, normativas y fiscalizadoras que al Estado de Chile le competen, para contribuir a la calidad de los bienes públicos y acceso a políticas sanitario-ambientales de manera participativa, que permitan el mejoramiento sostenido de la salud de la población, especialmente de los sectores más vulnerables, con el fin de avanzar en el cumplimiento de los objetivos sanitarios de la década."/>
          <p:cNvSpPr txBox="1"/>
          <p:nvPr/>
        </p:nvSpPr>
        <p:spPr>
          <a:xfrm>
            <a:off x="869900" y="3431687"/>
            <a:ext cx="3686968" cy="2179026"/>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lvl="0">
              <a:lnSpc>
                <a:spcPct val="90000"/>
              </a:lnSpc>
              <a:buClr>
                <a:schemeClr val="dk1"/>
              </a:buClr>
              <a:buSzPts val="2000"/>
            </a:pPr>
            <a:r>
              <a:rPr lang="es-CL" dirty="0"/>
              <a:t>En los vehículos de transporte de carga (camiones) y buses de gran tonelaje, los frenos se accionan mediante un circuito neumático, por su seguridad y adaptación a vehículos con largas tuberías. El sistema neumático no necesita ningún tipo de asistencia a la frenada, pues la fuerza ejercida por el conductor actúa regulando el caudal del aire comprimido.</a:t>
            </a:r>
          </a:p>
        </p:txBody>
      </p:sp>
      <p:sp>
        <p:nvSpPr>
          <p:cNvPr id="2" name="Elipse 1"/>
          <p:cNvSpPr/>
          <p:nvPr/>
        </p:nvSpPr>
        <p:spPr>
          <a:xfrm>
            <a:off x="5143500" y="2476500"/>
            <a:ext cx="4089400" cy="4089400"/>
          </a:xfrm>
          <a:prstGeom prst="ellipse">
            <a:avLst/>
          </a:prstGeom>
          <a:blipFill dpi="0" rotWithShape="1">
            <a:blip r:embed="rId2"/>
            <a:srcRect/>
            <a:stretch>
              <a:fillRect/>
            </a:stretch>
          </a:blipFill>
          <a:ln w="50800" cap="flat">
            <a:solidFill>
              <a:schemeClr val="bg1">
                <a:lumMod val="6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11" name="Google Shape;173;p6"/>
          <p:cNvSpPr txBox="1"/>
          <p:nvPr/>
        </p:nvSpPr>
        <p:spPr>
          <a:xfrm>
            <a:off x="382499" y="118261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solidFill>
                  <a:srgbClr val="741B47"/>
                </a:solidFill>
              </a:rPr>
              <a:t>FRENOS NEUMÁTICOS </a:t>
            </a:r>
            <a:r>
              <a:rPr lang="es-ES" dirty="0" smtClean="0">
                <a:solidFill>
                  <a:srgbClr val="FF0000"/>
                </a:solidFill>
              </a:rPr>
              <a:t>O DE AIRE</a:t>
            </a:r>
            <a:endParaRPr dirty="0">
              <a:solidFill>
                <a:srgbClr val="FF0000"/>
              </a:solidFill>
            </a:endParaRPr>
          </a:p>
        </p:txBody>
      </p:sp>
      <p:sp>
        <p:nvSpPr>
          <p:cNvPr id="10" name="Rectángulo redondeado"/>
          <p:cNvSpPr/>
          <p:nvPr/>
        </p:nvSpPr>
        <p:spPr>
          <a:xfrm rot="16200000">
            <a:off x="4570776" y="927811"/>
            <a:ext cx="3073909" cy="6221062"/>
          </a:xfrm>
          <a:prstGeom prst="roundRect">
            <a:avLst>
              <a:gd name="adj" fmla="val 11419"/>
            </a:avLst>
          </a:prstGeom>
          <a:solidFill>
            <a:srgbClr val="E9E1E4"/>
          </a:solidFill>
          <a:ln w="12700">
            <a:miter lim="400000"/>
          </a:ln>
        </p:spPr>
        <p:txBody>
          <a:bodyPr lIns="0" tIns="0" rIns="0" bIns="0" anchor="ctr"/>
          <a:lstStyle/>
          <a:p>
            <a:endParaRPr/>
          </a:p>
        </p:txBody>
      </p:sp>
      <p:sp>
        <p:nvSpPr>
          <p:cNvPr id="12" name="Google Shape;189;p7"/>
          <p:cNvSpPr/>
          <p:nvPr/>
        </p:nvSpPr>
        <p:spPr>
          <a:xfrm rot="14327246" flipH="1">
            <a:off x="2583451" y="3776621"/>
            <a:ext cx="443106" cy="1047340"/>
          </a:xfrm>
          <a:prstGeom prst="triangle">
            <a:avLst/>
          </a:prstGeom>
          <a:solidFill>
            <a:srgbClr val="E9E1E4"/>
          </a:solidFill>
          <a:ln w="12700">
            <a:miter lim="400000"/>
          </a:ln>
        </p:spPr>
        <p:txBody>
          <a:bodyPr lIns="0" tIns="0" rIns="0" bIns="0" anchor="ctr"/>
          <a:lstStyle/>
          <a:p>
            <a:pPr algn="ctr">
              <a:defRPr>
                <a:solidFill>
                  <a:srgbClr val="FFFFFF"/>
                </a:solidFill>
              </a:defRPr>
            </a:pPr>
            <a:endParaRPr/>
          </a:p>
        </p:txBody>
      </p:sp>
      <p:pic>
        <p:nvPicPr>
          <p:cNvPr id="13" name="Google Shape;192;p7" descr="Google Shape;192;p7"/>
          <p:cNvPicPr>
            <a:picLocks noChangeAspect="1"/>
          </p:cNvPicPr>
          <p:nvPr/>
        </p:nvPicPr>
        <p:blipFill>
          <a:blip r:embed="rId2">
            <a:extLst/>
          </a:blip>
          <a:stretch>
            <a:fillRect/>
          </a:stretch>
        </p:blipFill>
        <p:spPr>
          <a:xfrm flipH="1">
            <a:off x="567993" y="3774717"/>
            <a:ext cx="3004382" cy="3153834"/>
          </a:xfrm>
          <a:prstGeom prst="rect">
            <a:avLst/>
          </a:prstGeom>
          <a:ln w="12700">
            <a:miter lim="400000"/>
          </a:ln>
        </p:spPr>
      </p:pic>
      <p:sp>
        <p:nvSpPr>
          <p:cNvPr id="14" name="Google Shape;195;p7"/>
          <p:cNvSpPr txBox="1"/>
          <p:nvPr/>
        </p:nvSpPr>
        <p:spPr>
          <a:xfrm>
            <a:off x="3367685" y="2674034"/>
            <a:ext cx="5585815" cy="2658121"/>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solidFill>
                  <a:srgbClr val="741B47"/>
                </a:solidFill>
                <a:latin typeface="Calibri"/>
                <a:ea typeface="Calibri"/>
                <a:cs typeface="Calibri"/>
                <a:sym typeface="Calibri"/>
              </a:defRPr>
            </a:lvl1pPr>
          </a:lstStyle>
          <a:p>
            <a:pPr marL="228600" lvl="0" indent="-228600">
              <a:lnSpc>
                <a:spcPct val="90000"/>
              </a:lnSpc>
              <a:buClr>
                <a:schemeClr val="dk1"/>
              </a:buClr>
              <a:buSzPts val="1700"/>
              <a:buChar char="•"/>
            </a:pPr>
            <a:r>
              <a:rPr lang="es-CL" dirty="0">
                <a:solidFill>
                  <a:schemeClr val="tx1"/>
                </a:solidFill>
              </a:rPr>
              <a:t>Su funcionamiento se basa en la energía potencial del aire comprimido y a los elementos del sistema, que multiplican las fuerzas para un frenado potente. Algunos de los principales componentes del sistema son: el compresor y las diferentes válvulas que controlan, distribuyen, direccionan y regulan el paso de aire, que hacen que se muevan los actuadores (cilindros neumáticos) que transmiten mecánicamente la energía a los elementos de fricción para producir el frenado de las ruedas.</a:t>
            </a:r>
          </a:p>
          <a:p>
            <a:pPr marL="228600" lvl="0" indent="-228600">
              <a:lnSpc>
                <a:spcPct val="90000"/>
              </a:lnSpc>
              <a:spcBef>
                <a:spcPts val="1000"/>
              </a:spcBef>
              <a:buClr>
                <a:schemeClr val="dk1"/>
              </a:buClr>
              <a:buSzPts val="1700"/>
              <a:buChar char="•"/>
            </a:pPr>
            <a:r>
              <a:rPr lang="es-CL" dirty="0">
                <a:solidFill>
                  <a:schemeClr val="tx1"/>
                </a:solidFill>
              </a:rPr>
              <a:t>El sistema de mando neumático unifica las funciones del freno de servicio, freno de emergencia y de estacionamiento.</a:t>
            </a:r>
          </a:p>
        </p:txBody>
      </p:sp>
    </p:spTree>
    <p:extLst>
      <p:ext uri="{BB962C8B-B14F-4D97-AF65-F5344CB8AC3E}">
        <p14:creationId xmlns:p14="http://schemas.microsoft.com/office/powerpoint/2010/main" val="12039038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919" y="2268627"/>
            <a:ext cx="4914682" cy="4291356"/>
          </a:xfrm>
          <a:prstGeom prst="rect">
            <a:avLst/>
          </a:prstGeom>
        </p:spPr>
      </p:pic>
      <p:sp>
        <p:nvSpPr>
          <p:cNvPr id="22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225" name="Google Shape;173;p6"/>
          <p:cNvSpPr txBox="1"/>
          <p:nvPr/>
        </p:nvSpPr>
        <p:spPr>
          <a:xfrm>
            <a:off x="452173" y="980330"/>
            <a:ext cx="4413337" cy="88264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ESQUEMA COMPONENTES </a:t>
            </a:r>
            <a:r>
              <a:rPr lang="es-ES" dirty="0" smtClean="0">
                <a:solidFill>
                  <a:srgbClr val="FF0000"/>
                </a:solidFill>
              </a:rPr>
              <a:t>FRENOS NEUMÁTICOS</a:t>
            </a:r>
            <a:endParaRPr dirty="0">
              <a:solidFill>
                <a:srgbClr val="FF0000"/>
              </a:solidFill>
            </a:endParaRPr>
          </a:p>
        </p:txBody>
      </p:sp>
      <p:sp>
        <p:nvSpPr>
          <p:cNvPr id="229" name="Google Shape;178;p6"/>
          <p:cNvSpPr txBox="1"/>
          <p:nvPr/>
        </p:nvSpPr>
        <p:spPr>
          <a:xfrm>
            <a:off x="579329" y="1905947"/>
            <a:ext cx="3654005" cy="5016716"/>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lvl="0">
              <a:lnSpc>
                <a:spcPts val="1200"/>
              </a:lnSpc>
              <a:buClr>
                <a:schemeClr val="dk1"/>
              </a:buClr>
              <a:buSzPts val="1704"/>
            </a:pPr>
            <a:r>
              <a:rPr lang="es-CL" sz="1100" dirty="0" smtClean="0">
                <a:solidFill>
                  <a:srgbClr val="751A47"/>
                </a:solidFill>
              </a:rPr>
              <a:t>1. Compresor: </a:t>
            </a:r>
            <a:r>
              <a:rPr lang="es-CL" sz="1100" dirty="0" smtClean="0"/>
              <a:t>Similar </a:t>
            </a:r>
            <a:r>
              <a:rPr lang="es-CL" sz="1100" dirty="0"/>
              <a:t>al estudiado en actividad 1 y 2.</a:t>
            </a:r>
          </a:p>
          <a:p>
            <a:pPr lvl="0">
              <a:lnSpc>
                <a:spcPts val="1200"/>
              </a:lnSpc>
              <a:spcBef>
                <a:spcPts val="1000"/>
              </a:spcBef>
              <a:buClr>
                <a:schemeClr val="dk1"/>
              </a:buClr>
              <a:buSzPts val="1704"/>
            </a:pPr>
            <a:r>
              <a:rPr lang="es-CL" sz="1100" dirty="0" smtClean="0">
                <a:solidFill>
                  <a:srgbClr val="751A47"/>
                </a:solidFill>
              </a:rPr>
              <a:t>2. Regulador </a:t>
            </a:r>
            <a:r>
              <a:rPr lang="es-CL" sz="1100" dirty="0">
                <a:solidFill>
                  <a:srgbClr val="751A47"/>
                </a:solidFill>
              </a:rPr>
              <a:t>de </a:t>
            </a:r>
            <a:r>
              <a:rPr lang="es-CL" sz="1100" dirty="0" smtClean="0">
                <a:solidFill>
                  <a:srgbClr val="751A47"/>
                </a:solidFill>
              </a:rPr>
              <a:t>presión: </a:t>
            </a:r>
            <a:r>
              <a:rPr lang="es-CL" sz="1100" dirty="0" smtClean="0"/>
              <a:t>Al </a:t>
            </a:r>
            <a:r>
              <a:rPr lang="es-CL" sz="1100" dirty="0"/>
              <a:t>lado del compresor, estudiado en actividad 1, 2, y 3.</a:t>
            </a:r>
          </a:p>
          <a:p>
            <a:pPr lvl="0">
              <a:lnSpc>
                <a:spcPts val="1200"/>
              </a:lnSpc>
              <a:spcBef>
                <a:spcPts val="1000"/>
              </a:spcBef>
              <a:buClr>
                <a:schemeClr val="dk1"/>
              </a:buClr>
              <a:buSzPts val="1704"/>
            </a:pPr>
            <a:r>
              <a:rPr lang="es-CL" sz="1100" dirty="0" smtClean="0">
                <a:solidFill>
                  <a:srgbClr val="751A47"/>
                </a:solidFill>
              </a:rPr>
              <a:t>3. Secador </a:t>
            </a:r>
            <a:r>
              <a:rPr lang="es-CL" sz="1100" dirty="0">
                <a:solidFill>
                  <a:srgbClr val="751A47"/>
                </a:solidFill>
              </a:rPr>
              <a:t>de </a:t>
            </a:r>
            <a:r>
              <a:rPr lang="es-CL" sz="1100" dirty="0" smtClean="0">
                <a:solidFill>
                  <a:srgbClr val="751A47"/>
                </a:solidFill>
              </a:rPr>
              <a:t>aire: </a:t>
            </a:r>
            <a:r>
              <a:rPr lang="es-CL" sz="1100" dirty="0" smtClean="0"/>
              <a:t>Seca </a:t>
            </a:r>
            <a:r>
              <a:rPr lang="es-CL" sz="1100" dirty="0"/>
              <a:t>el aire, sacando toda humedad antes de enviarlo al sistema.</a:t>
            </a:r>
          </a:p>
          <a:p>
            <a:pPr lvl="0">
              <a:lnSpc>
                <a:spcPts val="1200"/>
              </a:lnSpc>
              <a:spcBef>
                <a:spcPts val="1000"/>
              </a:spcBef>
              <a:buClr>
                <a:schemeClr val="dk1"/>
              </a:buClr>
              <a:buSzPts val="1704"/>
            </a:pPr>
            <a:r>
              <a:rPr lang="es-CL" sz="1100" dirty="0" smtClean="0">
                <a:solidFill>
                  <a:srgbClr val="751A47"/>
                </a:solidFill>
              </a:rPr>
              <a:t>4. Depósito </a:t>
            </a:r>
            <a:r>
              <a:rPr lang="es-CL" sz="1100" dirty="0">
                <a:solidFill>
                  <a:srgbClr val="751A47"/>
                </a:solidFill>
              </a:rPr>
              <a:t>de </a:t>
            </a:r>
            <a:r>
              <a:rPr lang="es-CL" sz="1100" dirty="0" smtClean="0">
                <a:solidFill>
                  <a:srgbClr val="751A47"/>
                </a:solidFill>
              </a:rPr>
              <a:t>suministro</a:t>
            </a:r>
            <a:r>
              <a:rPr lang="es-CL" sz="1100" dirty="0" smtClean="0"/>
              <a:t>Similar </a:t>
            </a:r>
            <a:r>
              <a:rPr lang="es-CL" sz="1100" dirty="0"/>
              <a:t>a los tanques o depósitos, algunos sistemas no lo tienen.</a:t>
            </a:r>
          </a:p>
          <a:p>
            <a:pPr lvl="0">
              <a:lnSpc>
                <a:spcPts val="1200"/>
              </a:lnSpc>
              <a:spcBef>
                <a:spcPts val="1000"/>
              </a:spcBef>
              <a:buClr>
                <a:schemeClr val="dk1"/>
              </a:buClr>
              <a:buSzPts val="1704"/>
            </a:pPr>
            <a:r>
              <a:rPr lang="es-CL" sz="1100" dirty="0" smtClean="0">
                <a:solidFill>
                  <a:srgbClr val="751A47"/>
                </a:solidFill>
              </a:rPr>
              <a:t>5. Válvula </a:t>
            </a:r>
            <a:r>
              <a:rPr lang="es-CL" sz="1100" dirty="0">
                <a:solidFill>
                  <a:srgbClr val="751A47"/>
                </a:solidFill>
              </a:rPr>
              <a:t>de protección de cuatro </a:t>
            </a:r>
            <a:r>
              <a:rPr lang="es-CL" sz="1100" dirty="0" smtClean="0">
                <a:solidFill>
                  <a:srgbClr val="751A47"/>
                </a:solidFill>
              </a:rPr>
              <a:t>vías</a:t>
            </a:r>
            <a:br>
              <a:rPr lang="es-CL" sz="1100" dirty="0" smtClean="0">
                <a:solidFill>
                  <a:srgbClr val="751A47"/>
                </a:solidFill>
              </a:rPr>
            </a:br>
            <a:r>
              <a:rPr lang="es-CL" sz="1100" dirty="0" smtClean="0"/>
              <a:t>Esta </a:t>
            </a:r>
            <a:r>
              <a:rPr lang="es-CL" sz="1100" dirty="0"/>
              <a:t>válvula se ocupa de retener el exceso de aire comprimido, protegiendo así el sistema.</a:t>
            </a:r>
          </a:p>
          <a:p>
            <a:pPr lvl="0">
              <a:lnSpc>
                <a:spcPts val="1200"/>
              </a:lnSpc>
              <a:spcBef>
                <a:spcPts val="1000"/>
              </a:spcBef>
              <a:buClr>
                <a:schemeClr val="dk1"/>
              </a:buClr>
              <a:buSzPts val="1704"/>
            </a:pPr>
            <a:r>
              <a:rPr lang="es-CL" sz="1100" dirty="0" smtClean="0">
                <a:solidFill>
                  <a:srgbClr val="751A47"/>
                </a:solidFill>
              </a:rPr>
              <a:t>6. Tanques/Depósitos </a:t>
            </a:r>
            <a:r>
              <a:rPr lang="es-CL" sz="1100" dirty="0">
                <a:solidFill>
                  <a:srgbClr val="751A47"/>
                </a:solidFill>
              </a:rPr>
              <a:t>de aire </a:t>
            </a:r>
            <a:r>
              <a:rPr lang="es-CL" sz="1100" dirty="0" smtClean="0">
                <a:solidFill>
                  <a:srgbClr val="751A47"/>
                </a:solidFill>
              </a:rPr>
              <a:t>comprimido</a:t>
            </a:r>
            <a:br>
              <a:rPr lang="es-CL" sz="1100" dirty="0" smtClean="0">
                <a:solidFill>
                  <a:srgbClr val="751A47"/>
                </a:solidFill>
              </a:rPr>
            </a:br>
            <a:r>
              <a:rPr lang="es-CL" sz="1100" dirty="0" smtClean="0"/>
              <a:t>Visto </a:t>
            </a:r>
            <a:r>
              <a:rPr lang="es-CL" sz="1100" dirty="0"/>
              <a:t>actividad 1, 2, 3, 4 y 5.</a:t>
            </a:r>
          </a:p>
          <a:p>
            <a:pPr lvl="0">
              <a:lnSpc>
                <a:spcPts val="1200"/>
              </a:lnSpc>
              <a:spcBef>
                <a:spcPts val="1000"/>
              </a:spcBef>
              <a:buClr>
                <a:schemeClr val="dk1"/>
              </a:buClr>
              <a:buSzPts val="1704"/>
            </a:pPr>
            <a:r>
              <a:rPr lang="es-CL" sz="1100" dirty="0" smtClean="0">
                <a:solidFill>
                  <a:srgbClr val="751A47"/>
                </a:solidFill>
              </a:rPr>
              <a:t>7. Válvula </a:t>
            </a:r>
            <a:r>
              <a:rPr lang="es-CL" sz="1100" dirty="0">
                <a:solidFill>
                  <a:srgbClr val="751A47"/>
                </a:solidFill>
              </a:rPr>
              <a:t>del freno de </a:t>
            </a:r>
            <a:r>
              <a:rPr lang="es-CL" sz="1100" dirty="0" smtClean="0">
                <a:solidFill>
                  <a:srgbClr val="751A47"/>
                </a:solidFill>
              </a:rPr>
              <a:t>estacionamiento</a:t>
            </a:r>
            <a:endParaRPr lang="es-CL" sz="1100" dirty="0">
              <a:solidFill>
                <a:srgbClr val="751A47"/>
              </a:solidFill>
            </a:endParaRPr>
          </a:p>
          <a:p>
            <a:pPr lvl="0">
              <a:lnSpc>
                <a:spcPts val="1200"/>
              </a:lnSpc>
              <a:spcBef>
                <a:spcPts val="1000"/>
              </a:spcBef>
              <a:buClr>
                <a:schemeClr val="dk1"/>
              </a:buClr>
              <a:buSzPts val="1704"/>
            </a:pPr>
            <a:r>
              <a:rPr lang="es-CL" sz="1100" dirty="0" smtClean="0">
                <a:solidFill>
                  <a:srgbClr val="751A47"/>
                </a:solidFill>
              </a:rPr>
              <a:t>8. Válvula </a:t>
            </a:r>
            <a:r>
              <a:rPr lang="es-CL" sz="1100" dirty="0">
                <a:solidFill>
                  <a:srgbClr val="751A47"/>
                </a:solidFill>
              </a:rPr>
              <a:t>de descarga de freno de estacionamiento: </a:t>
            </a:r>
            <a:r>
              <a:rPr lang="es-CL" sz="1100" dirty="0"/>
              <a:t>Se ocupa de dispersar el remanente de aire y detener el frenado.</a:t>
            </a:r>
          </a:p>
          <a:p>
            <a:pPr lvl="0">
              <a:lnSpc>
                <a:spcPts val="1200"/>
              </a:lnSpc>
              <a:spcBef>
                <a:spcPts val="1000"/>
              </a:spcBef>
              <a:buClr>
                <a:schemeClr val="dk1"/>
              </a:buClr>
              <a:buSzPts val="1704"/>
            </a:pPr>
            <a:r>
              <a:rPr lang="es-CL" sz="1100" dirty="0" smtClean="0">
                <a:solidFill>
                  <a:srgbClr val="751A47"/>
                </a:solidFill>
              </a:rPr>
              <a:t>9. Válvula </a:t>
            </a:r>
            <a:r>
              <a:rPr lang="es-CL" sz="1100" dirty="0">
                <a:solidFill>
                  <a:srgbClr val="751A47"/>
                </a:solidFill>
              </a:rPr>
              <a:t>del freno de pedal: </a:t>
            </a:r>
            <a:r>
              <a:rPr lang="es-CL" sz="1100" dirty="0"/>
              <a:t>Es la válvula que se activa </a:t>
            </a:r>
            <a:r>
              <a:rPr lang="es-CL" sz="1100" dirty="0" smtClean="0"/>
              <a:t>con</a:t>
            </a:r>
            <a:br>
              <a:rPr lang="es-CL" sz="1100" dirty="0" smtClean="0"/>
            </a:br>
            <a:r>
              <a:rPr lang="es-CL" sz="1100" dirty="0" smtClean="0"/>
              <a:t>el </a:t>
            </a:r>
            <a:r>
              <a:rPr lang="es-CL" sz="1100" dirty="0"/>
              <a:t>pedal.</a:t>
            </a:r>
          </a:p>
          <a:p>
            <a:pPr lvl="0">
              <a:lnSpc>
                <a:spcPts val="1200"/>
              </a:lnSpc>
              <a:spcBef>
                <a:spcPts val="1000"/>
              </a:spcBef>
              <a:buClr>
                <a:schemeClr val="dk1"/>
              </a:buClr>
              <a:buSzPts val="1704"/>
            </a:pPr>
            <a:r>
              <a:rPr lang="es-CL" sz="1100" dirty="0" smtClean="0">
                <a:solidFill>
                  <a:srgbClr val="751A47"/>
                </a:solidFill>
              </a:rPr>
              <a:t>10. Cámaras </a:t>
            </a:r>
            <a:r>
              <a:rPr lang="es-CL" sz="1100" dirty="0">
                <a:solidFill>
                  <a:srgbClr val="751A47"/>
                </a:solidFill>
              </a:rPr>
              <a:t>o cilindros de los frenos </a:t>
            </a:r>
            <a:r>
              <a:rPr lang="es-CL" sz="1100" dirty="0" smtClean="0">
                <a:solidFill>
                  <a:srgbClr val="751A47"/>
                </a:solidFill>
              </a:rPr>
              <a:t>delanteros</a:t>
            </a:r>
            <a:endParaRPr lang="es-CL" sz="1100" dirty="0">
              <a:solidFill>
                <a:srgbClr val="751A47"/>
              </a:solidFill>
            </a:endParaRPr>
          </a:p>
          <a:p>
            <a:pPr lvl="0">
              <a:lnSpc>
                <a:spcPts val="1200"/>
              </a:lnSpc>
              <a:spcBef>
                <a:spcPts val="1000"/>
              </a:spcBef>
              <a:buClr>
                <a:schemeClr val="dk1"/>
              </a:buClr>
              <a:buSzPts val="1704"/>
            </a:pPr>
            <a:r>
              <a:rPr lang="es-CL" sz="1100" dirty="0" smtClean="0">
                <a:solidFill>
                  <a:srgbClr val="751A47"/>
                </a:solidFill>
              </a:rPr>
              <a:t>11. Válvula </a:t>
            </a:r>
            <a:r>
              <a:rPr lang="es-CL" sz="1100" dirty="0">
                <a:solidFill>
                  <a:srgbClr val="751A47"/>
                </a:solidFill>
              </a:rPr>
              <a:t>de control de reparto de la </a:t>
            </a:r>
            <a:r>
              <a:rPr lang="es-CL" sz="1100" dirty="0" smtClean="0">
                <a:solidFill>
                  <a:srgbClr val="751A47"/>
                </a:solidFill>
              </a:rPr>
              <a:t>frenada: </a:t>
            </a:r>
            <a:r>
              <a:rPr lang="es-CL" sz="1100" dirty="0" smtClean="0"/>
              <a:t>Controla </a:t>
            </a:r>
            <a:r>
              <a:rPr lang="es-CL" sz="1100" dirty="0"/>
              <a:t>una distribución homogénea de la fuerza de frenado y, por lo tanto, del aire comprimido.</a:t>
            </a:r>
          </a:p>
          <a:p>
            <a:pPr lvl="0">
              <a:lnSpc>
                <a:spcPts val="1200"/>
              </a:lnSpc>
              <a:spcBef>
                <a:spcPts val="1000"/>
              </a:spcBef>
              <a:buClr>
                <a:schemeClr val="dk1"/>
              </a:buClr>
              <a:buSzPts val="1704"/>
            </a:pPr>
            <a:r>
              <a:rPr lang="es-CL" sz="1100" dirty="0" smtClean="0">
                <a:solidFill>
                  <a:srgbClr val="751A47"/>
                </a:solidFill>
              </a:rPr>
              <a:t>12. Cámaras </a:t>
            </a:r>
            <a:r>
              <a:rPr lang="es-CL" sz="1100" dirty="0">
                <a:solidFill>
                  <a:srgbClr val="751A47"/>
                </a:solidFill>
              </a:rPr>
              <a:t>o cilindros de los frenos </a:t>
            </a:r>
            <a:r>
              <a:rPr lang="es-CL" sz="1100" dirty="0" smtClean="0">
                <a:solidFill>
                  <a:srgbClr val="751A47"/>
                </a:solidFill>
              </a:rPr>
              <a:t>traseros</a:t>
            </a:r>
            <a:endParaRPr lang="es-CL" sz="1100" dirty="0">
              <a:solidFill>
                <a:srgbClr val="751A47"/>
              </a:solidFill>
            </a:endParaRPr>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654</TotalTime>
  <Words>1040</Words>
  <Application>Microsoft Office PowerPoint</Application>
  <PresentationFormat>Personalizado</PresentationFormat>
  <Paragraphs>157</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40</cp:revision>
  <dcterms:modified xsi:type="dcterms:W3CDTF">2020-12-31T01:38:26Z</dcterms:modified>
</cp:coreProperties>
</file>