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72" r:id="rId14"/>
    <p:sldId id="273" r:id="rId15"/>
    <p:sldId id="275" r:id="rId16"/>
    <p:sldId id="276" r:id="rId17"/>
    <p:sldId id="277" r:id="rId18"/>
  </p:sldIdLst>
  <p:sldSz cx="97155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a Toledo" initials="DT" lastIdx="3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A9BA5"/>
    <a:srgbClr val="751A47"/>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8F44A2F1-9E1F-4B54-A3A2-5F16C0AD49E2}"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4E4"/>
          </a:solidFill>
        </a:fill>
      </a:tcStyle>
    </a:wholeTbl>
    <a:band2H>
      <a:tcTxStyle/>
      <a:tcStyle>
        <a:tcBdr/>
        <a:fill>
          <a:solidFill>
            <a:srgbClr val="E6E6E6"/>
          </a:solidFill>
        </a:fill>
      </a:tcStyle>
    </a:band2H>
    <a:firstCol>
      <a:tcTxStyle b="on" i="off">
        <a:font>
          <a:latin typeface="Tw Cen MT"/>
          <a:ea typeface="Tw Cen MT"/>
          <a:cs typeface="Tw Cen MT"/>
        </a:font>
        <a:srgbClr val="FFFFFF"/>
      </a:tcTxStyle>
      <a:tcStyle>
        <a:tcBdr>
          <a:left>
            <a:ln w="12700" cap="flat">
              <a:solidFill>
                <a:srgbClr val="E4E4E4"/>
              </a:solidFill>
              <a:prstDash val="solid"/>
              <a:miter lim="400000"/>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E4E4E4"/>
              </a:solidFill>
              <a:prstDash val="solid"/>
              <a:miter lim="400000"/>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E4E4E4"/>
              </a:solidFill>
              <a:prstDash val="solid"/>
              <a:miter lim="400000"/>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741B47"/>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19"/>
    <p:restoredTop sz="94679"/>
  </p:normalViewPr>
  <p:slideViewPr>
    <p:cSldViewPr snapToGrid="0" snapToObjects="1">
      <p:cViewPr varScale="1">
        <p:scale>
          <a:sx n="97" d="100"/>
          <a:sy n="97" d="100"/>
        </p:scale>
        <p:origin x="15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51845315"/>
      </p:ext>
    </p:extLst>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One column text">
    <p:spTree>
      <p:nvGrpSpPr>
        <p:cNvPr id="1" name=""/>
        <p:cNvGrpSpPr/>
        <p:nvPr/>
      </p:nvGrpSpPr>
      <p:grpSpPr>
        <a:xfrm>
          <a:off x="0" y="0"/>
          <a:ext cx="0" cy="0"/>
          <a:chOff x="0" y="0"/>
          <a:chExt cx="0" cy="0"/>
        </a:xfrm>
      </p:grpSpPr>
      <p:sp>
        <p:nvSpPr>
          <p:cNvPr id="2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29" name="Google Shape;15;p24"/>
          <p:cNvGrpSpPr/>
          <p:nvPr/>
        </p:nvGrpSpPr>
        <p:grpSpPr>
          <a:xfrm>
            <a:off x="242855" y="1756549"/>
            <a:ext cx="9346502" cy="5675924"/>
            <a:chOff x="0" y="0"/>
            <a:chExt cx="9346500" cy="5675922"/>
          </a:xfrm>
        </p:grpSpPr>
        <p:sp>
          <p:nvSpPr>
            <p:cNvPr id="27" name="Figura"/>
            <p:cNvSpPr/>
            <p:nvPr/>
          </p:nvSpPr>
          <p:spPr>
            <a:xfrm>
              <a:off x="-1" y="-1"/>
              <a:ext cx="9346502" cy="56759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w="12700" cap="flat">
              <a:noFill/>
              <a:miter lim="400000"/>
            </a:ln>
            <a:effectLst/>
          </p:spPr>
          <p:txBody>
            <a:bodyPr wrap="square" lIns="0" tIns="0" rIns="0" bIns="0" numCol="1" anchor="ctr">
              <a:noAutofit/>
            </a:bodyPr>
            <a:lstStyle/>
            <a:p>
              <a:endParaRPr/>
            </a:p>
          </p:txBody>
        </p:sp>
        <p:sp>
          <p:nvSpPr>
            <p:cNvPr id="28" name="Texto"/>
            <p:cNvSpPr txBox="1"/>
            <p:nvPr/>
          </p:nvSpPr>
          <p:spPr>
            <a:xfrm>
              <a:off x="0" y="2647844"/>
              <a:ext cx="9091318"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pic>
        <p:nvPicPr>
          <p:cNvPr id="30" name="Google Shape;16;p24" descr="Google Shape;16;p24"/>
          <p:cNvPicPr>
            <a:picLocks noChangeAspect="1"/>
          </p:cNvPicPr>
          <p:nvPr/>
        </p:nvPicPr>
        <p:blipFill>
          <a:blip r:embed="rId2">
            <a:extLst/>
          </a:blip>
          <a:stretch>
            <a:fillRect/>
          </a:stretch>
        </p:blipFill>
        <p:spPr>
          <a:xfrm>
            <a:off x="8272364" y="1222172"/>
            <a:ext cx="1080001" cy="241875"/>
          </a:xfrm>
          <a:prstGeom prst="rect">
            <a:avLst/>
          </a:prstGeom>
          <a:ln w="12700">
            <a:miter lim="400000"/>
          </a:ln>
        </p:spPr>
      </p:pic>
      <p:pic>
        <p:nvPicPr>
          <p:cNvPr id="31" name="Google Shape;17;p24" descr="Google Shape;17;p24"/>
          <p:cNvPicPr>
            <a:picLocks noChangeAspect="1"/>
          </p:cNvPicPr>
          <p:nvPr/>
        </p:nvPicPr>
        <p:blipFill>
          <a:blip r:embed="rId3">
            <a:extLst/>
          </a:blip>
          <a:stretch>
            <a:fillRect/>
          </a:stretch>
        </p:blipFill>
        <p:spPr>
          <a:xfrm>
            <a:off x="8272364" y="418596"/>
            <a:ext cx="1080001" cy="664778"/>
          </a:xfrm>
          <a:prstGeom prst="rect">
            <a:avLst/>
          </a:prstGeom>
          <a:ln w="12700">
            <a:miter lim="400000"/>
          </a:ln>
        </p:spPr>
      </p:pic>
      <p:pic>
        <p:nvPicPr>
          <p:cNvPr id="32" name="Google Shape;18;p24" descr="Google Shape;18;p24"/>
          <p:cNvPicPr>
            <a:picLocks noChangeAspect="1"/>
          </p:cNvPicPr>
          <p:nvPr/>
        </p:nvPicPr>
        <p:blipFill>
          <a:blip r:embed="rId4">
            <a:extLst/>
          </a:blip>
          <a:stretch>
            <a:fillRect/>
          </a:stretch>
        </p:blipFill>
        <p:spPr>
          <a:xfrm>
            <a:off x="436350" y="419800"/>
            <a:ext cx="3659450" cy="680475"/>
          </a:xfrm>
          <a:prstGeom prst="rect">
            <a:avLst/>
          </a:prstGeom>
          <a:ln w="12700">
            <a:miter lim="400000"/>
          </a:ln>
        </p:spPr>
      </p:pic>
      <p:sp>
        <p:nvSpPr>
          <p:cNvPr id="3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40" name="Google Shape;20;p27"/>
          <p:cNvSpPr/>
          <p:nvPr/>
        </p:nvSpPr>
        <p:spPr>
          <a:xfrm>
            <a:off x="180899" y="180900"/>
            <a:ext cx="7911002" cy="651000"/>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endParaRPr/>
          </a:p>
        </p:txBody>
      </p:sp>
      <p:grpSp>
        <p:nvGrpSpPr>
          <p:cNvPr id="43" name="Google Shape;21;p27"/>
          <p:cNvGrpSpPr/>
          <p:nvPr/>
        </p:nvGrpSpPr>
        <p:grpSpPr>
          <a:xfrm>
            <a:off x="8091899" y="451666"/>
            <a:ext cx="662101" cy="380235"/>
            <a:chOff x="0" y="0"/>
            <a:chExt cx="662099" cy="380233"/>
          </a:xfrm>
        </p:grpSpPr>
        <p:sp>
          <p:nvSpPr>
            <p:cNvPr id="41"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42"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46" name="Google Shape;22;p27"/>
          <p:cNvGrpSpPr/>
          <p:nvPr/>
        </p:nvGrpSpPr>
        <p:grpSpPr>
          <a:xfrm>
            <a:off x="8753999" y="451666"/>
            <a:ext cx="785401" cy="380235"/>
            <a:chOff x="0" y="0"/>
            <a:chExt cx="785400" cy="380233"/>
          </a:xfrm>
        </p:grpSpPr>
        <p:sp>
          <p:nvSpPr>
            <p:cNvPr id="44"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45"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47" name="Google Shape;23;p27"/>
          <p:cNvSpPr txBox="1"/>
          <p:nvPr/>
        </p:nvSpPr>
        <p:spPr>
          <a:xfrm>
            <a:off x="8443617" y="271142"/>
            <a:ext cx="1166701" cy="43085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r">
              <a:defRPr sz="1200">
                <a:latin typeface="Calibri"/>
                <a:ea typeface="Calibri"/>
                <a:cs typeface="Calibri"/>
                <a:sym typeface="Calibri"/>
              </a:defRPr>
            </a:pPr>
            <a:r>
              <a:rPr dirty="0"/>
              <a:t>Actividad </a:t>
            </a:r>
            <a:r>
              <a:rPr lang="es-ES" dirty="0" smtClean="0"/>
              <a:t>12</a:t>
            </a:r>
            <a:r>
              <a:rPr dirty="0" smtClean="0"/>
              <a:t>|</a:t>
            </a:r>
            <a:r>
              <a:rPr lang="es-ES" sz="1600" dirty="0" smtClean="0">
                <a:solidFill>
                  <a:srgbClr val="ED6B00"/>
                </a:solidFill>
              </a:rPr>
              <a:t>7</a:t>
            </a:r>
            <a:endParaRPr sz="1600" dirty="0">
              <a:solidFill>
                <a:srgbClr val="ED6B00"/>
              </a:solidFill>
            </a:endParaRPr>
          </a:p>
        </p:txBody>
      </p:sp>
      <p:sp>
        <p:nvSpPr>
          <p:cNvPr id="48" name="Google Shape;24;p27"/>
          <p:cNvSpPr txBox="1"/>
          <p:nvPr/>
        </p:nvSpPr>
        <p:spPr>
          <a:xfrm>
            <a:off x="442650" y="350325"/>
            <a:ext cx="7441801" cy="40007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b="1">
                <a:solidFill>
                  <a:srgbClr val="FFFFFF"/>
                </a:solidFill>
                <a:latin typeface="Calibri"/>
                <a:ea typeface="Calibri"/>
                <a:cs typeface="Calibri"/>
                <a:sym typeface="Calibri"/>
              </a:defRPr>
            </a:pPr>
            <a:r>
              <a:rPr lang="es-ES_tradnl" dirty="0" smtClean="0"/>
              <a:t>MÓDULO</a:t>
            </a:r>
            <a:r>
              <a:rPr lang="es-ES_tradnl" b="0" dirty="0" smtClean="0"/>
              <a:t>  MANTENIMIENTO DE SISTEMAS HIDRAÚLICOS Y NEUMÁTICOS</a:t>
            </a:r>
            <a:endParaRPr lang="es-ES_tradnl" b="0" dirty="0"/>
          </a:p>
        </p:txBody>
      </p:sp>
      <p:sp>
        <p:nvSpPr>
          <p:cNvPr id="49" name="Número de diapositiva"/>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50" name="Google Shape;26;p27"/>
          <p:cNvSpPr txBox="1"/>
          <p:nvPr/>
        </p:nvSpPr>
        <p:spPr>
          <a:xfrm>
            <a:off x="375975" y="6881800"/>
            <a:ext cx="6786599" cy="35391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ES" dirty="0" smtClean="0">
                <a:solidFill>
                  <a:srgbClr val="000000"/>
                </a:solidFill>
              </a:rPr>
              <a:t>4</a:t>
            </a:r>
            <a:r>
              <a:rPr dirty="0" smtClean="0">
                <a:solidFill>
                  <a:srgbClr val="000000"/>
                </a:solidFill>
              </a:rPr>
              <a:t>° </a:t>
            </a:r>
            <a:r>
              <a:rPr dirty="0">
                <a:solidFill>
                  <a:srgbClr val="000000"/>
                </a:solidFill>
              </a:rPr>
              <a:t>Medio | Presentación</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57" name="Google Shape;28;p25"/>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0" tIns="0" rIns="0" bIns="0" anchor="ctr"/>
          <a:lstStyle/>
          <a:p>
            <a:endParaRPr/>
          </a:p>
        </p:txBody>
      </p:sp>
      <p:sp>
        <p:nvSpPr>
          <p:cNvPr id="58" name="Google Shape;29;p25"/>
          <p:cNvSpPr/>
          <p:nvPr/>
        </p:nvSpPr>
        <p:spPr>
          <a:xfrm>
            <a:off x="180899" y="180900"/>
            <a:ext cx="7911002" cy="651000"/>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endParaRPr/>
          </a:p>
        </p:txBody>
      </p:sp>
      <p:grpSp>
        <p:nvGrpSpPr>
          <p:cNvPr id="61" name="Google Shape;30;p25"/>
          <p:cNvGrpSpPr/>
          <p:nvPr/>
        </p:nvGrpSpPr>
        <p:grpSpPr>
          <a:xfrm>
            <a:off x="8091899" y="451666"/>
            <a:ext cx="662101" cy="380235"/>
            <a:chOff x="0" y="0"/>
            <a:chExt cx="662099" cy="380233"/>
          </a:xfrm>
        </p:grpSpPr>
        <p:sp>
          <p:nvSpPr>
            <p:cNvPr id="59"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60"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64" name="Google Shape;31;p25"/>
          <p:cNvGrpSpPr/>
          <p:nvPr/>
        </p:nvGrpSpPr>
        <p:grpSpPr>
          <a:xfrm>
            <a:off x="8753999" y="451666"/>
            <a:ext cx="785401" cy="380235"/>
            <a:chOff x="0" y="0"/>
            <a:chExt cx="785400" cy="380233"/>
          </a:xfrm>
        </p:grpSpPr>
        <p:sp>
          <p:nvSpPr>
            <p:cNvPr id="62"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63"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65" name="Google Shape;32;p25"/>
          <p:cNvSpPr txBox="1"/>
          <p:nvPr/>
        </p:nvSpPr>
        <p:spPr>
          <a:xfrm>
            <a:off x="8443617" y="271142"/>
            <a:ext cx="1166701" cy="43085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r">
              <a:defRPr sz="1200">
                <a:latin typeface="Calibri"/>
                <a:ea typeface="Calibri"/>
                <a:cs typeface="Calibri"/>
                <a:sym typeface="Calibri"/>
              </a:defRPr>
            </a:pPr>
            <a:r>
              <a:rPr dirty="0"/>
              <a:t>Actividad </a:t>
            </a:r>
            <a:r>
              <a:rPr lang="es-ES" dirty="0" smtClean="0"/>
              <a:t>1</a:t>
            </a:r>
            <a:r>
              <a:rPr dirty="0" smtClean="0"/>
              <a:t>2|</a:t>
            </a:r>
            <a:r>
              <a:rPr lang="es-ES" sz="1600" dirty="0" smtClean="0">
                <a:solidFill>
                  <a:srgbClr val="ED6B00"/>
                </a:solidFill>
              </a:rPr>
              <a:t>7</a:t>
            </a:r>
            <a:endParaRPr sz="1600" dirty="0">
              <a:solidFill>
                <a:srgbClr val="ED6B00"/>
              </a:solidFill>
            </a:endParaRPr>
          </a:p>
        </p:txBody>
      </p:sp>
      <p:sp>
        <p:nvSpPr>
          <p:cNvPr id="66" name="Google Shape;33;p25"/>
          <p:cNvSpPr txBox="1"/>
          <p:nvPr/>
        </p:nvSpPr>
        <p:spPr>
          <a:xfrm>
            <a:off x="442650" y="350325"/>
            <a:ext cx="7441801" cy="40007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b="1">
                <a:solidFill>
                  <a:srgbClr val="FFFFFF"/>
                </a:solidFill>
                <a:latin typeface="Calibri"/>
                <a:ea typeface="Calibri"/>
                <a:cs typeface="Calibri"/>
                <a:sym typeface="Calibri"/>
              </a:defRPr>
            </a:pPr>
            <a:r>
              <a:rPr lang="es-ES_tradnl" dirty="0" smtClean="0"/>
              <a:t>MÓDULO</a:t>
            </a:r>
            <a:r>
              <a:rPr lang="es-ES_tradnl" b="0" dirty="0" smtClean="0"/>
              <a:t>  MANTENIMIENTO DE SISTEMAS HIDRAÚLICOS Y NEUMÁTICOS</a:t>
            </a:r>
            <a:endParaRPr lang="es-ES_tradnl" b="0" dirty="0"/>
          </a:p>
        </p:txBody>
      </p:sp>
      <p:sp>
        <p:nvSpPr>
          <p:cNvPr id="67" name="Número de diapositiva"/>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68" name="Google Shape;35;p25"/>
          <p:cNvSpPr txBox="1"/>
          <p:nvPr/>
        </p:nvSpPr>
        <p:spPr>
          <a:xfrm>
            <a:off x="375975" y="6881800"/>
            <a:ext cx="6786599" cy="35391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ES" dirty="0" smtClean="0">
                <a:solidFill>
                  <a:srgbClr val="000000"/>
                </a:solidFill>
              </a:rPr>
              <a:t>4</a:t>
            </a:r>
            <a:r>
              <a:rPr dirty="0" smtClean="0">
                <a:solidFill>
                  <a:srgbClr val="000000"/>
                </a:solidFill>
              </a:rPr>
              <a:t>° </a:t>
            </a:r>
            <a:r>
              <a:rPr dirty="0">
                <a:solidFill>
                  <a:srgbClr val="000000"/>
                </a:solidFill>
              </a:rPr>
              <a:t>Medio | Presentación</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75" name="Google Shape;37;p26"/>
          <p:cNvSpPr/>
          <p:nvPr/>
        </p:nvSpPr>
        <p:spPr>
          <a:xfrm rot="10800000" flipH="1">
            <a:off x="181649" y="822024"/>
            <a:ext cx="9356702" cy="6531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endParaRPr/>
          </a:p>
        </p:txBody>
      </p:sp>
      <p:sp>
        <p:nvSpPr>
          <p:cNvPr id="76" name="Google Shape;38;p26"/>
          <p:cNvSpPr/>
          <p:nvPr/>
        </p:nvSpPr>
        <p:spPr>
          <a:xfrm>
            <a:off x="180899" y="180900"/>
            <a:ext cx="7911002" cy="651000"/>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endParaRPr/>
          </a:p>
        </p:txBody>
      </p:sp>
      <p:grpSp>
        <p:nvGrpSpPr>
          <p:cNvPr id="79" name="Google Shape;39;p26"/>
          <p:cNvGrpSpPr/>
          <p:nvPr/>
        </p:nvGrpSpPr>
        <p:grpSpPr>
          <a:xfrm>
            <a:off x="8091899" y="451666"/>
            <a:ext cx="662101" cy="380235"/>
            <a:chOff x="0" y="0"/>
            <a:chExt cx="662099" cy="380233"/>
          </a:xfrm>
        </p:grpSpPr>
        <p:sp>
          <p:nvSpPr>
            <p:cNvPr id="77"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78"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82" name="Google Shape;40;p26"/>
          <p:cNvGrpSpPr/>
          <p:nvPr/>
        </p:nvGrpSpPr>
        <p:grpSpPr>
          <a:xfrm>
            <a:off x="8753999" y="451666"/>
            <a:ext cx="785401" cy="380235"/>
            <a:chOff x="0" y="0"/>
            <a:chExt cx="785400" cy="380233"/>
          </a:xfrm>
        </p:grpSpPr>
        <p:sp>
          <p:nvSpPr>
            <p:cNvPr id="80"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81"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83" name="Google Shape;41;p26"/>
          <p:cNvSpPr txBox="1"/>
          <p:nvPr/>
        </p:nvSpPr>
        <p:spPr>
          <a:xfrm>
            <a:off x="8443617" y="271142"/>
            <a:ext cx="1166701" cy="43085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r">
              <a:defRPr sz="1200">
                <a:latin typeface="Calibri"/>
                <a:ea typeface="Calibri"/>
                <a:cs typeface="Calibri"/>
                <a:sym typeface="Calibri"/>
              </a:defRPr>
            </a:pPr>
            <a:r>
              <a:rPr dirty="0"/>
              <a:t>Actividad </a:t>
            </a:r>
            <a:r>
              <a:rPr lang="es-ES" dirty="0" smtClean="0"/>
              <a:t>1</a:t>
            </a:r>
            <a:r>
              <a:rPr dirty="0" smtClean="0"/>
              <a:t>2|</a:t>
            </a:r>
            <a:r>
              <a:rPr lang="es-ES" sz="1600" dirty="0" smtClean="0">
                <a:solidFill>
                  <a:srgbClr val="ED6B00"/>
                </a:solidFill>
              </a:rPr>
              <a:t>7</a:t>
            </a:r>
            <a:endParaRPr sz="1600" dirty="0">
              <a:solidFill>
                <a:srgbClr val="ED6B00"/>
              </a:solidFill>
            </a:endParaRPr>
          </a:p>
        </p:txBody>
      </p:sp>
      <p:sp>
        <p:nvSpPr>
          <p:cNvPr id="84" name="Google Shape;42;p26"/>
          <p:cNvSpPr txBox="1"/>
          <p:nvPr/>
        </p:nvSpPr>
        <p:spPr>
          <a:xfrm>
            <a:off x="442650" y="350325"/>
            <a:ext cx="7441801" cy="61552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marL="0" marR="0" indent="0" algn="l" defTabSz="914400" rtl="0" eaLnBrk="1" fontAlgn="auto" latinLnBrk="0" hangingPunct="0">
              <a:lnSpc>
                <a:spcPct val="100000"/>
              </a:lnSpc>
              <a:spcBef>
                <a:spcPts val="0"/>
              </a:spcBef>
              <a:spcAft>
                <a:spcPts val="0"/>
              </a:spcAft>
              <a:buClrTx/>
              <a:buSzTx/>
              <a:buFontTx/>
              <a:buNone/>
              <a:tabLst/>
              <a:defRPr b="1">
                <a:solidFill>
                  <a:srgbClr val="FFFFFF"/>
                </a:solidFill>
                <a:latin typeface="Calibri"/>
                <a:ea typeface="Calibri"/>
                <a:cs typeface="Calibri"/>
                <a:sym typeface="Calibri"/>
              </a:defRPr>
            </a:pPr>
            <a:r>
              <a:rPr lang="es-ES" dirty="0" smtClean="0"/>
              <a:t> MÓDULO</a:t>
            </a:r>
            <a:r>
              <a:rPr lang="es-ES" b="0" dirty="0" smtClean="0"/>
              <a:t>  MANTENIMIENTO DE SISTEMAS HIDRAÚLICOS Y NEUMÁTICOS</a:t>
            </a:r>
          </a:p>
          <a:p>
            <a:pPr>
              <a:defRPr b="1">
                <a:solidFill>
                  <a:srgbClr val="FFFFFF"/>
                </a:solidFill>
                <a:latin typeface="Calibri"/>
                <a:ea typeface="Calibri"/>
                <a:cs typeface="Calibri"/>
                <a:sym typeface="Calibri"/>
              </a:defRPr>
            </a:pPr>
            <a:endParaRPr b="0" dirty="0"/>
          </a:p>
        </p:txBody>
      </p:sp>
      <p:sp>
        <p:nvSpPr>
          <p:cNvPr id="85" name="Número de diapositiva"/>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86" name="Google Shape;44;p26"/>
          <p:cNvSpPr txBox="1"/>
          <p:nvPr/>
        </p:nvSpPr>
        <p:spPr>
          <a:xfrm>
            <a:off x="375975" y="6881800"/>
            <a:ext cx="6786599" cy="35391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ES" dirty="0" smtClean="0">
                <a:solidFill>
                  <a:srgbClr val="000000"/>
                </a:solidFill>
              </a:rPr>
              <a:t>4</a:t>
            </a:r>
            <a:r>
              <a:rPr dirty="0" smtClean="0">
                <a:solidFill>
                  <a:srgbClr val="000000"/>
                </a:solidFill>
              </a:rPr>
              <a:t>° </a:t>
            </a:r>
            <a:r>
              <a:rPr dirty="0">
                <a:solidFill>
                  <a:srgbClr val="000000"/>
                </a:solidFill>
              </a:rPr>
              <a:t>Medio | Presentación</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93" name="Google Shape;46;p28"/>
          <p:cNvSpPr/>
          <p:nvPr/>
        </p:nvSpPr>
        <p:spPr>
          <a:xfrm rot="10800000" flipH="1">
            <a:off x="181649" y="822024"/>
            <a:ext cx="9356702" cy="6531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490"/>
            </a:srgbClr>
          </a:solidFill>
          <a:ln w="12700">
            <a:miter lim="400000"/>
          </a:ln>
        </p:spPr>
        <p:txBody>
          <a:bodyPr lIns="0" tIns="0" rIns="0" bIns="0" anchor="ctr"/>
          <a:lstStyle/>
          <a:p>
            <a:endParaRPr/>
          </a:p>
        </p:txBody>
      </p:sp>
      <p:sp>
        <p:nvSpPr>
          <p:cNvPr id="94" name="Google Shape;47;p28"/>
          <p:cNvSpPr/>
          <p:nvPr/>
        </p:nvSpPr>
        <p:spPr>
          <a:xfrm>
            <a:off x="180899" y="180900"/>
            <a:ext cx="7911002" cy="651000"/>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endParaRPr/>
          </a:p>
        </p:txBody>
      </p:sp>
      <p:grpSp>
        <p:nvGrpSpPr>
          <p:cNvPr id="97" name="Google Shape;48;p28"/>
          <p:cNvGrpSpPr/>
          <p:nvPr/>
        </p:nvGrpSpPr>
        <p:grpSpPr>
          <a:xfrm>
            <a:off x="8091899" y="451666"/>
            <a:ext cx="662101" cy="380235"/>
            <a:chOff x="0" y="0"/>
            <a:chExt cx="662099" cy="380233"/>
          </a:xfrm>
        </p:grpSpPr>
        <p:sp>
          <p:nvSpPr>
            <p:cNvPr id="95"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96"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100" name="Google Shape;49;p28"/>
          <p:cNvGrpSpPr/>
          <p:nvPr/>
        </p:nvGrpSpPr>
        <p:grpSpPr>
          <a:xfrm>
            <a:off x="8753999" y="451666"/>
            <a:ext cx="785401" cy="380235"/>
            <a:chOff x="0" y="0"/>
            <a:chExt cx="785400" cy="380233"/>
          </a:xfrm>
        </p:grpSpPr>
        <p:sp>
          <p:nvSpPr>
            <p:cNvPr id="98"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99"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101" name="Google Shape;50;p28"/>
          <p:cNvSpPr txBox="1"/>
          <p:nvPr/>
        </p:nvSpPr>
        <p:spPr>
          <a:xfrm>
            <a:off x="8443617" y="271142"/>
            <a:ext cx="1166701" cy="43085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r">
              <a:defRPr sz="1200">
                <a:latin typeface="Calibri"/>
                <a:ea typeface="Calibri"/>
                <a:cs typeface="Calibri"/>
                <a:sym typeface="Calibri"/>
              </a:defRPr>
            </a:pPr>
            <a:r>
              <a:rPr dirty="0"/>
              <a:t>Actividad </a:t>
            </a:r>
            <a:r>
              <a:rPr lang="es-ES" dirty="0" smtClean="0"/>
              <a:t>1</a:t>
            </a:r>
            <a:r>
              <a:rPr dirty="0" smtClean="0"/>
              <a:t>2|</a:t>
            </a:r>
            <a:r>
              <a:rPr lang="es-ES" sz="1600" dirty="0" smtClean="0">
                <a:solidFill>
                  <a:srgbClr val="ED6B00"/>
                </a:solidFill>
              </a:rPr>
              <a:t>7</a:t>
            </a:r>
            <a:endParaRPr sz="1600" dirty="0">
              <a:solidFill>
                <a:srgbClr val="ED6B00"/>
              </a:solidFill>
            </a:endParaRPr>
          </a:p>
        </p:txBody>
      </p:sp>
      <p:sp>
        <p:nvSpPr>
          <p:cNvPr id="102" name="Google Shape;51;p28"/>
          <p:cNvSpPr txBox="1"/>
          <p:nvPr/>
        </p:nvSpPr>
        <p:spPr>
          <a:xfrm>
            <a:off x="442650" y="350325"/>
            <a:ext cx="7441801" cy="61552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marL="0" marR="0" indent="0" algn="l" defTabSz="914400" rtl="0" eaLnBrk="1" fontAlgn="auto" latinLnBrk="0" hangingPunct="0">
              <a:lnSpc>
                <a:spcPct val="100000"/>
              </a:lnSpc>
              <a:spcBef>
                <a:spcPts val="0"/>
              </a:spcBef>
              <a:spcAft>
                <a:spcPts val="0"/>
              </a:spcAft>
              <a:buClrTx/>
              <a:buSzTx/>
              <a:buFontTx/>
              <a:buNone/>
              <a:tabLst/>
              <a:defRPr b="1">
                <a:solidFill>
                  <a:srgbClr val="FFFFFF"/>
                </a:solidFill>
                <a:latin typeface="Calibri"/>
                <a:ea typeface="Calibri"/>
                <a:cs typeface="Calibri"/>
                <a:sym typeface="Calibri"/>
              </a:defRPr>
            </a:pPr>
            <a:r>
              <a:rPr lang="es-ES_tradnl" dirty="0" smtClean="0"/>
              <a:t>MÓDULO</a:t>
            </a:r>
            <a:r>
              <a:rPr lang="es-ES_tradnl" b="0" dirty="0" smtClean="0"/>
              <a:t>  MANTENIMIENTO DE SISTEMAS HIDRAÚLICOS Y NEUMÁTICOS</a:t>
            </a:r>
          </a:p>
          <a:p>
            <a:pPr marL="0" marR="0" indent="0" algn="l" defTabSz="914400" rtl="0" eaLnBrk="1" fontAlgn="auto" latinLnBrk="0" hangingPunct="0">
              <a:lnSpc>
                <a:spcPct val="100000"/>
              </a:lnSpc>
              <a:spcBef>
                <a:spcPts val="0"/>
              </a:spcBef>
              <a:spcAft>
                <a:spcPts val="0"/>
              </a:spcAft>
              <a:buClrTx/>
              <a:buSzTx/>
              <a:buFontTx/>
              <a:buNone/>
              <a:tabLst/>
              <a:defRPr b="1">
                <a:solidFill>
                  <a:srgbClr val="FFFFFF"/>
                </a:solidFill>
                <a:latin typeface="Calibri"/>
                <a:ea typeface="Calibri"/>
                <a:cs typeface="Calibri"/>
                <a:sym typeface="Calibri"/>
              </a:defRPr>
            </a:pPr>
            <a:endParaRPr b="0" dirty="0"/>
          </a:p>
        </p:txBody>
      </p:sp>
      <p:sp>
        <p:nvSpPr>
          <p:cNvPr id="103" name="Número de diapositiva"/>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104" name="Google Shape;53;p28"/>
          <p:cNvSpPr txBox="1"/>
          <p:nvPr/>
        </p:nvSpPr>
        <p:spPr>
          <a:xfrm>
            <a:off x="375975" y="6881800"/>
            <a:ext cx="6786599" cy="35391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ES" dirty="0" smtClean="0">
                <a:solidFill>
                  <a:srgbClr val="000000"/>
                </a:solidFill>
              </a:rPr>
              <a:t>4</a:t>
            </a:r>
            <a:r>
              <a:rPr dirty="0" smtClean="0">
                <a:solidFill>
                  <a:srgbClr val="000000"/>
                </a:solidFill>
              </a:rPr>
              <a:t>° </a:t>
            </a:r>
            <a:r>
              <a:rPr dirty="0">
                <a:solidFill>
                  <a:srgbClr val="000000"/>
                </a:solidFill>
              </a:rPr>
              <a:t>Medio | Presentación</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111" name="Google Shape;55;p30"/>
          <p:cNvSpPr/>
          <p:nvPr/>
        </p:nvSpPr>
        <p:spPr>
          <a:xfrm rot="10800000" flipH="1">
            <a:off x="181649" y="822024"/>
            <a:ext cx="9356702" cy="6531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endParaRPr/>
          </a:p>
        </p:txBody>
      </p:sp>
      <p:grpSp>
        <p:nvGrpSpPr>
          <p:cNvPr id="114" name="Google Shape;56;p30"/>
          <p:cNvGrpSpPr/>
          <p:nvPr/>
        </p:nvGrpSpPr>
        <p:grpSpPr>
          <a:xfrm>
            <a:off x="8091899" y="451666"/>
            <a:ext cx="662101" cy="380235"/>
            <a:chOff x="0" y="0"/>
            <a:chExt cx="662099" cy="380233"/>
          </a:xfrm>
        </p:grpSpPr>
        <p:sp>
          <p:nvSpPr>
            <p:cNvPr id="112"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113"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117" name="Google Shape;57;p30"/>
          <p:cNvGrpSpPr/>
          <p:nvPr/>
        </p:nvGrpSpPr>
        <p:grpSpPr>
          <a:xfrm>
            <a:off x="8753999" y="451666"/>
            <a:ext cx="785401" cy="380235"/>
            <a:chOff x="0" y="0"/>
            <a:chExt cx="785400" cy="380233"/>
          </a:xfrm>
        </p:grpSpPr>
        <p:sp>
          <p:nvSpPr>
            <p:cNvPr id="115"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116"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119" name="Google Shape;59;p30"/>
          <p:cNvSpPr txBox="1"/>
          <p:nvPr/>
        </p:nvSpPr>
        <p:spPr>
          <a:xfrm>
            <a:off x="8170651" y="288449"/>
            <a:ext cx="1166701" cy="37220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algn="r">
              <a:defRPr b="1">
                <a:latin typeface="Calibri"/>
                <a:ea typeface="Calibri"/>
                <a:cs typeface="Calibri"/>
                <a:sym typeface="Calibri"/>
              </a:defRPr>
            </a:lvl1pPr>
          </a:lstStyle>
          <a:p>
            <a:r>
              <a:t>¡Atención!</a:t>
            </a:r>
          </a:p>
        </p:txBody>
      </p:sp>
      <p:sp>
        <p:nvSpPr>
          <p:cNvPr id="12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2" name="Google Shape;31;p6"/>
          <p:cNvSpPr/>
          <p:nvPr userDrawn="1"/>
        </p:nvSpPr>
        <p:spPr>
          <a:xfrm>
            <a:off x="181651" y="169641"/>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oogle Shape;7;p23"/>
          <p:cNvGrpSpPr/>
          <p:nvPr/>
        </p:nvGrpSpPr>
        <p:grpSpPr>
          <a:xfrm>
            <a:off x="242855" y="1756549"/>
            <a:ext cx="9346502" cy="5675924"/>
            <a:chOff x="0" y="0"/>
            <a:chExt cx="9346500" cy="5675922"/>
          </a:xfrm>
        </p:grpSpPr>
        <p:sp>
          <p:nvSpPr>
            <p:cNvPr id="2" name="Figura"/>
            <p:cNvSpPr/>
            <p:nvPr/>
          </p:nvSpPr>
          <p:spPr>
            <a:xfrm>
              <a:off x="-1" y="-1"/>
              <a:ext cx="9346502" cy="56759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9E1E4"/>
            </a:solidFill>
            <a:ln w="12700" cap="flat">
              <a:noFill/>
              <a:miter lim="400000"/>
            </a:ln>
            <a:effectLst/>
          </p:spPr>
          <p:txBody>
            <a:bodyPr wrap="square" lIns="0" tIns="0" rIns="0" bIns="0" numCol="1" anchor="ctr">
              <a:noAutofit/>
            </a:bodyPr>
            <a:lstStyle/>
            <a:p>
              <a:endParaRPr/>
            </a:p>
          </p:txBody>
        </p:sp>
        <p:sp>
          <p:nvSpPr>
            <p:cNvPr id="3" name="Texto"/>
            <p:cNvSpPr txBox="1"/>
            <p:nvPr/>
          </p:nvSpPr>
          <p:spPr>
            <a:xfrm>
              <a:off x="0" y="2647844"/>
              <a:ext cx="9091318"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pic>
        <p:nvPicPr>
          <p:cNvPr id="5" name="Google Shape;8;p23" descr="Google Shape;8;p23"/>
          <p:cNvPicPr>
            <a:picLocks noChangeAspect="1"/>
          </p:cNvPicPr>
          <p:nvPr/>
        </p:nvPicPr>
        <p:blipFill>
          <a:blip r:embed="rId9">
            <a:extLst/>
          </a:blip>
          <a:stretch>
            <a:fillRect/>
          </a:stretch>
        </p:blipFill>
        <p:spPr>
          <a:xfrm>
            <a:off x="436350" y="419800"/>
            <a:ext cx="3659450" cy="680475"/>
          </a:xfrm>
          <a:prstGeom prst="rect">
            <a:avLst/>
          </a:prstGeom>
          <a:ln w="12700">
            <a:miter lim="400000"/>
          </a:ln>
        </p:spPr>
      </p:pic>
      <p:sp>
        <p:nvSpPr>
          <p:cNvPr id="6" name="Google Shape;9;p23"/>
          <p:cNvSpPr/>
          <p:nvPr/>
        </p:nvSpPr>
        <p:spPr>
          <a:xfrm>
            <a:off x="436350" y="6464001"/>
            <a:ext cx="7891862" cy="680475"/>
          </a:xfrm>
          <a:prstGeom prst="roundRect">
            <a:avLst>
              <a:gd name="adj" fmla="val 19335"/>
            </a:avLst>
          </a:prstGeom>
          <a:solidFill>
            <a:srgbClr val="BB9BA5"/>
          </a:solidFill>
          <a:ln w="12700">
            <a:miter lim="400000"/>
          </a:ln>
        </p:spPr>
        <p:txBody>
          <a:bodyPr lIns="0" tIns="0" rIns="0" bIns="0" anchor="ctr"/>
          <a:lstStyle/>
          <a:p>
            <a:pPr algn="ctr">
              <a:defRPr>
                <a:solidFill>
                  <a:srgbClr val="FFFFFF"/>
                </a:solidFill>
              </a:defRPr>
            </a:pPr>
            <a:endParaRPr/>
          </a:p>
        </p:txBody>
      </p:sp>
      <p:pic>
        <p:nvPicPr>
          <p:cNvPr id="7" name="Google Shape;10;p23" descr="Google Shape;10;p23"/>
          <p:cNvPicPr>
            <a:picLocks noChangeAspect="1"/>
          </p:cNvPicPr>
          <p:nvPr/>
        </p:nvPicPr>
        <p:blipFill>
          <a:blip r:embed="rId10">
            <a:extLst/>
          </a:blip>
          <a:stretch>
            <a:fillRect/>
          </a:stretch>
        </p:blipFill>
        <p:spPr>
          <a:xfrm>
            <a:off x="433440" y="6464000"/>
            <a:ext cx="690483" cy="680476"/>
          </a:xfrm>
          <a:prstGeom prst="rect">
            <a:avLst/>
          </a:prstGeom>
          <a:ln w="12700">
            <a:miter lim="400000"/>
          </a:ln>
        </p:spPr>
      </p:pic>
      <p:pic>
        <p:nvPicPr>
          <p:cNvPr id="8" name="Google Shape;11;p23" descr="Google Shape;11;p23"/>
          <p:cNvPicPr>
            <a:picLocks noChangeAspect="1"/>
          </p:cNvPicPr>
          <p:nvPr/>
        </p:nvPicPr>
        <p:blipFill>
          <a:blip r:embed="rId11">
            <a:extLst/>
          </a:blip>
          <a:stretch>
            <a:fillRect/>
          </a:stretch>
        </p:blipFill>
        <p:spPr>
          <a:xfrm>
            <a:off x="8272364" y="1222172"/>
            <a:ext cx="1080001" cy="241875"/>
          </a:xfrm>
          <a:prstGeom prst="rect">
            <a:avLst/>
          </a:prstGeom>
          <a:ln w="12700">
            <a:miter lim="400000"/>
          </a:ln>
        </p:spPr>
      </p:pic>
      <p:pic>
        <p:nvPicPr>
          <p:cNvPr id="9" name="Google Shape;12;p23" descr="Google Shape;12;p23"/>
          <p:cNvPicPr>
            <a:picLocks noChangeAspect="1"/>
          </p:cNvPicPr>
          <p:nvPr/>
        </p:nvPicPr>
        <p:blipFill>
          <a:blip r:embed="rId12">
            <a:extLst/>
          </a:blip>
          <a:stretch>
            <a:fillRect/>
          </a:stretch>
        </p:blipFill>
        <p:spPr>
          <a:xfrm>
            <a:off x="8272364" y="418596"/>
            <a:ext cx="1080001" cy="664778"/>
          </a:xfrm>
          <a:prstGeom prst="rect">
            <a:avLst/>
          </a:prstGeom>
          <a:ln w="12700">
            <a:miter lim="400000"/>
          </a:ln>
        </p:spPr>
      </p:pic>
      <p:pic>
        <p:nvPicPr>
          <p:cNvPr id="10" name="Google Shape;13;p23" descr="Google Shape;13;p23"/>
          <p:cNvPicPr>
            <a:picLocks noChangeAspect="1"/>
          </p:cNvPicPr>
          <p:nvPr/>
        </p:nvPicPr>
        <p:blipFill>
          <a:blip r:embed="rId13">
            <a:extLst/>
          </a:blip>
          <a:stretch>
            <a:fillRect/>
          </a:stretch>
        </p:blipFill>
        <p:spPr>
          <a:xfrm>
            <a:off x="8521706" y="6387272"/>
            <a:ext cx="830660" cy="756001"/>
          </a:xfrm>
          <a:prstGeom prst="rect">
            <a:avLst/>
          </a:prstGeom>
          <a:ln w="12700">
            <a:miter lim="400000"/>
          </a:ln>
        </p:spPr>
      </p:pic>
      <p:sp>
        <p:nvSpPr>
          <p:cNvPr id="11" name="Texto del título"/>
          <p:cNvSpPr txBox="1">
            <a:spLocks noGrp="1"/>
          </p:cNvSpPr>
          <p:nvPr>
            <p:ph type="title"/>
          </p:nvPr>
        </p:nvSpPr>
        <p:spPr>
          <a:xfrm>
            <a:off x="485775" y="101453"/>
            <a:ext cx="8743950" cy="166173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Texto del título</a:t>
            </a:r>
          </a:p>
        </p:txBody>
      </p:sp>
      <p:sp>
        <p:nvSpPr>
          <p:cNvPr id="12" name="Nivel de texto 1…"/>
          <p:cNvSpPr txBox="1">
            <a:spLocks noGrp="1"/>
          </p:cNvSpPr>
          <p:nvPr>
            <p:ph type="body" idx="1"/>
          </p:nvPr>
        </p:nvSpPr>
        <p:spPr>
          <a:xfrm>
            <a:off x="485775" y="1763183"/>
            <a:ext cx="8743950" cy="5793317"/>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xfrm>
            <a:off x="4695825" y="6800556"/>
            <a:ext cx="2266950" cy="406401"/>
          </a:xfrm>
          <a:prstGeom prst="rect">
            <a:avLst/>
          </a:prstGeom>
          <a:ln w="12700">
            <a:miter lim="400000"/>
          </a:ln>
        </p:spPr>
        <p:txBody>
          <a:bodyPr wrap="none" lIns="45719" rIns="45719" anchor="ctr">
            <a:spAutoFit/>
          </a:bodyPr>
          <a:lstStyle>
            <a:lvl1pPr algn="r">
              <a:defRPr sz="12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9pPr>
    </p:titleStyle>
    <p:body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Google Shape;64;p1"/>
          <p:cNvSpPr txBox="1"/>
          <p:nvPr/>
        </p:nvSpPr>
        <p:spPr>
          <a:xfrm>
            <a:off x="1176618" y="6563126"/>
            <a:ext cx="7012135" cy="4822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lvl="1" algn="just">
              <a:defRPr sz="1100">
                <a:solidFill>
                  <a:srgbClr val="FFFFFF"/>
                </a:solidFill>
                <a:latin typeface="Calibri"/>
                <a:ea typeface="Calibri"/>
                <a:cs typeface="Calibri"/>
                <a:sym typeface="Calibri"/>
              </a:defRPr>
            </a:pPr>
            <a:r>
              <a:t>En estos documentos se utilizarán de manera inclusiva términos como: el estudiante, el docente, el compañero u otras palabras equivalentes y sus respectivos plurales, es decir, con ellas, se hace referencia tanto a hombres como a mujeres.</a:t>
            </a:r>
          </a:p>
        </p:txBody>
      </p:sp>
      <p:sp>
        <p:nvSpPr>
          <p:cNvPr id="130" name="Google Shape;65;p1"/>
          <p:cNvSpPr txBox="1"/>
          <p:nvPr/>
        </p:nvSpPr>
        <p:spPr>
          <a:xfrm>
            <a:off x="1139099" y="834800"/>
            <a:ext cx="4156802" cy="36930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200" b="1">
                <a:solidFill>
                  <a:srgbClr val="741B47"/>
                </a:solidFill>
                <a:latin typeface="Calibri"/>
                <a:ea typeface="Calibri"/>
                <a:cs typeface="Calibri"/>
                <a:sym typeface="Calibri"/>
              </a:defRPr>
            </a:pPr>
            <a:r>
              <a:rPr dirty="0"/>
              <a:t>SECTOR METALMECÁNICA </a:t>
            </a:r>
            <a:r>
              <a:rPr b="0" dirty="0"/>
              <a:t>| NIVEL </a:t>
            </a:r>
            <a:r>
              <a:rPr lang="es-ES" b="0" dirty="0" smtClean="0"/>
              <a:t>4</a:t>
            </a:r>
            <a:r>
              <a:rPr b="0" dirty="0" smtClean="0"/>
              <a:t>° </a:t>
            </a:r>
            <a:r>
              <a:rPr b="0" dirty="0"/>
              <a:t>MEDIO</a:t>
            </a:r>
          </a:p>
        </p:txBody>
      </p:sp>
      <p:sp>
        <p:nvSpPr>
          <p:cNvPr id="10" name="Google Shape;66;p1"/>
          <p:cNvSpPr txBox="1"/>
          <p:nvPr/>
        </p:nvSpPr>
        <p:spPr>
          <a:xfrm>
            <a:off x="374950" y="2026107"/>
            <a:ext cx="1444326" cy="415466"/>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500" b="1">
                <a:latin typeface="Calibri"/>
                <a:ea typeface="Calibri"/>
                <a:cs typeface="Calibri"/>
                <a:sym typeface="Calibri"/>
              </a:defRPr>
            </a:lvl1pPr>
          </a:lstStyle>
          <a:p>
            <a:r>
              <a:rPr dirty="0"/>
              <a:t>MÓDULO </a:t>
            </a:r>
            <a:r>
              <a:rPr lang="es-ES" dirty="0" smtClean="0"/>
              <a:t>7</a:t>
            </a:r>
            <a:endParaRPr dirty="0"/>
          </a:p>
        </p:txBody>
      </p:sp>
      <p:sp>
        <p:nvSpPr>
          <p:cNvPr id="11" name="Google Shape;67;p1"/>
          <p:cNvSpPr txBox="1"/>
          <p:nvPr/>
        </p:nvSpPr>
        <p:spPr>
          <a:xfrm>
            <a:off x="352725" y="2247786"/>
            <a:ext cx="6596632" cy="118183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90000"/>
              </a:lnSpc>
              <a:defRPr sz="3600" b="1">
                <a:solidFill>
                  <a:srgbClr val="741B47"/>
                </a:solidFill>
                <a:latin typeface="Calibri"/>
                <a:ea typeface="Calibri"/>
                <a:cs typeface="Calibri"/>
                <a:sym typeface="Calibri"/>
              </a:defRPr>
            </a:lvl1pPr>
          </a:lstStyle>
          <a:p>
            <a:r>
              <a:rPr lang="es-ES" dirty="0" smtClean="0"/>
              <a:t>MANTENIMIENTO DE SISTEMAS HIDRAÚLICOS Y NEUMÁTICOS</a:t>
            </a:r>
            <a:endParaRPr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3301680"/>
            <a:ext cx="8278368" cy="316382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
        <p:nvSpPr>
          <p:cNvPr id="254" name="Google Shape;191;p7"/>
          <p:cNvSpPr txBox="1"/>
          <p:nvPr/>
        </p:nvSpPr>
        <p:spPr>
          <a:xfrm>
            <a:off x="382499" y="1029157"/>
            <a:ext cx="8950502" cy="88264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CL" dirty="0" smtClean="0"/>
              <a:t>FUENTE DE PODER, INTERRUPTORES (BOTONERA)</a:t>
            </a:r>
          </a:p>
          <a:p>
            <a:r>
              <a:rPr lang="es-CL" dirty="0" smtClean="0"/>
              <a:t>Y RELÉS</a:t>
            </a:r>
            <a:endParaRPr dirty="0"/>
          </a:p>
        </p:txBody>
      </p:sp>
      <p:sp>
        <p:nvSpPr>
          <p:cNvPr id="11" name="Rectángulo redondeado 10"/>
          <p:cNvSpPr/>
          <p:nvPr/>
        </p:nvSpPr>
        <p:spPr>
          <a:xfrm>
            <a:off x="1035413" y="2269671"/>
            <a:ext cx="4148904" cy="3837215"/>
          </a:xfrm>
          <a:prstGeom prst="roundRect">
            <a:avLst/>
          </a:prstGeom>
          <a:blipFill>
            <a:blip r:embed="rId2"/>
            <a:stretch>
              <a:fillRect/>
            </a:stretch>
          </a:blipFill>
          <a:ln w="635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12" name="Rectángulo redondeado 11"/>
          <p:cNvSpPr/>
          <p:nvPr/>
        </p:nvSpPr>
        <p:spPr>
          <a:xfrm>
            <a:off x="5470064" y="2269671"/>
            <a:ext cx="3224893" cy="3837215"/>
          </a:xfrm>
          <a:prstGeom prst="roundRect">
            <a:avLst/>
          </a:prstGeom>
          <a:blipFill>
            <a:blip r:embed="rId3"/>
            <a:stretch>
              <a:fillRect/>
            </a:stretch>
          </a:blipFill>
          <a:ln w="635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638188" y="5156915"/>
            <a:ext cx="3916831" cy="2731738"/>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
        <p:nvSpPr>
          <p:cNvPr id="263" name="Rectángulo redondeado"/>
          <p:cNvSpPr/>
          <p:nvPr/>
        </p:nvSpPr>
        <p:spPr>
          <a:xfrm>
            <a:off x="488044" y="1911803"/>
            <a:ext cx="8844957" cy="446150"/>
          </a:xfrm>
          <a:prstGeom prst="roundRect">
            <a:avLst>
              <a:gd name="adj" fmla="val 20222"/>
            </a:avLst>
          </a:prstGeom>
          <a:solidFill>
            <a:srgbClr val="E9E1E4"/>
          </a:solidFill>
          <a:ln w="12700">
            <a:miter lim="400000"/>
          </a:ln>
        </p:spPr>
        <p:txBody>
          <a:bodyPr lIns="0" tIns="0" rIns="0" bIns="0" anchor="ctr"/>
          <a:lstStyle/>
          <a:p>
            <a:endParaRPr/>
          </a:p>
        </p:txBody>
      </p:sp>
      <p:sp>
        <p:nvSpPr>
          <p:cNvPr id="266" name="Google Shape;191;p7"/>
          <p:cNvSpPr txBox="1"/>
          <p:nvPr/>
        </p:nvSpPr>
        <p:spPr>
          <a:xfrm>
            <a:off x="382499" y="1029157"/>
            <a:ext cx="8950502" cy="88264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CL" dirty="0" smtClean="0"/>
              <a:t>CILINDRO DE SIMPLE EFECTO CON MANDO DIRECTO</a:t>
            </a:r>
          </a:p>
          <a:p>
            <a:r>
              <a:rPr lang="es-CL" dirty="0" smtClean="0"/>
              <a:t>E INDIRECTO</a:t>
            </a:r>
            <a:endParaRPr dirty="0"/>
          </a:p>
        </p:txBody>
      </p:sp>
      <p:sp>
        <p:nvSpPr>
          <p:cNvPr id="267" name="Google Shape;232;p12"/>
          <p:cNvSpPr txBox="1"/>
          <p:nvPr/>
        </p:nvSpPr>
        <p:spPr>
          <a:xfrm>
            <a:off x="660099" y="1950747"/>
            <a:ext cx="8794775" cy="338512"/>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spAutoFit/>
          </a:bodyPr>
          <a:lstStyle>
            <a:lvl1pPr>
              <a:defRPr sz="1600">
                <a:latin typeface="Calibri"/>
                <a:ea typeface="Calibri"/>
                <a:cs typeface="Calibri"/>
                <a:sym typeface="Calibri"/>
              </a:defRPr>
            </a:lvl1pPr>
          </a:lstStyle>
          <a:p>
            <a:r>
              <a:rPr lang="es-CL" dirty="0" smtClean="0"/>
              <a:t>Ejemplo </a:t>
            </a:r>
            <a:r>
              <a:rPr lang="es-CL" dirty="0"/>
              <a:t>de resultado al trabajar con </a:t>
            </a:r>
            <a:r>
              <a:rPr lang="es-CL" dirty="0" smtClean="0"/>
              <a:t>software. Con </a:t>
            </a:r>
            <a:r>
              <a:rPr lang="es-CL" dirty="0"/>
              <a:t>este diagrama se trabaja en laboratorio </a:t>
            </a:r>
            <a:r>
              <a:rPr lang="es-CL" dirty="0" smtClean="0"/>
              <a:t>neumática</a:t>
            </a:r>
            <a:endParaRPr dirty="0"/>
          </a:p>
        </p:txBody>
      </p:sp>
      <p:pic>
        <p:nvPicPr>
          <p:cNvPr id="10" name="Marcador de contenido 5"/>
          <p:cNvPicPr>
            <a:picLocks noChangeAspect="1"/>
          </p:cNvPicPr>
          <p:nvPr/>
        </p:nvPicPr>
        <p:blipFill>
          <a:blip r:embed="rId2"/>
          <a:stretch>
            <a:fillRect/>
          </a:stretch>
        </p:blipFill>
        <p:spPr>
          <a:xfrm>
            <a:off x="806820" y="2764307"/>
            <a:ext cx="8089809" cy="4043186"/>
          </a:xfrm>
          <a:prstGeom prst="rect">
            <a:avLst/>
          </a:prstGeom>
        </p:spPr>
      </p:pic>
      <p:grpSp>
        <p:nvGrpSpPr>
          <p:cNvPr id="6" name="Agrupar 5"/>
          <p:cNvGrpSpPr/>
          <p:nvPr/>
        </p:nvGrpSpPr>
        <p:grpSpPr>
          <a:xfrm>
            <a:off x="806820" y="2822765"/>
            <a:ext cx="1462851" cy="571500"/>
            <a:chOff x="806820" y="3624943"/>
            <a:chExt cx="1462851" cy="571500"/>
          </a:xfrm>
        </p:grpSpPr>
        <p:sp>
          <p:nvSpPr>
            <p:cNvPr id="3" name="Rectángulo redondeado 2"/>
            <p:cNvSpPr/>
            <p:nvPr/>
          </p:nvSpPr>
          <p:spPr>
            <a:xfrm>
              <a:off x="806820" y="3624943"/>
              <a:ext cx="1462851" cy="571500"/>
            </a:xfrm>
            <a:prstGeom prst="round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5" name="CuadroTexto 4"/>
            <p:cNvSpPr txBox="1"/>
            <p:nvPr/>
          </p:nvSpPr>
          <p:spPr>
            <a:xfrm>
              <a:off x="942251" y="3664472"/>
              <a:ext cx="1191989"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_tradnl" sz="1600" b="1" u="none" strike="noStrike" cap="none" spc="0" normalizeH="0" baseline="0" dirty="0" smtClean="0">
                  <a:ln>
                    <a:noFill/>
                  </a:ln>
                  <a:solidFill>
                    <a:schemeClr val="tx1"/>
                  </a:solidFill>
                  <a:effectLst/>
                  <a:uFillTx/>
                  <a:latin typeface="Calibri" charset="0"/>
                  <a:ea typeface="Calibri" charset="0"/>
                  <a:cs typeface="Calibri" charset="0"/>
                  <a:sym typeface="Arial"/>
                </a:rPr>
                <a:t>Circuito</a:t>
              </a:r>
            </a:p>
            <a:p>
              <a:pPr marL="0" marR="0" indent="0" algn="ctr" defTabSz="914400" rtl="0" fontAlgn="auto" latinLnBrk="0" hangingPunct="0">
                <a:lnSpc>
                  <a:spcPct val="100000"/>
                </a:lnSpc>
                <a:spcBef>
                  <a:spcPts val="0"/>
                </a:spcBef>
                <a:spcAft>
                  <a:spcPts val="0"/>
                </a:spcAft>
                <a:buClrTx/>
                <a:buSzTx/>
                <a:buFontTx/>
                <a:buNone/>
                <a:tabLst/>
              </a:pPr>
              <a:r>
                <a:rPr lang="es-ES_tradnl" sz="1600" b="1" dirty="0">
                  <a:solidFill>
                    <a:schemeClr val="tx1"/>
                  </a:solidFill>
                  <a:latin typeface="Calibri" charset="0"/>
                  <a:ea typeface="Calibri" charset="0"/>
                  <a:cs typeface="Calibri" charset="0"/>
                </a:rPr>
                <a:t>n</a:t>
              </a:r>
              <a:r>
                <a:rPr lang="es-ES_tradnl" sz="1600" b="1" dirty="0" smtClean="0">
                  <a:solidFill>
                    <a:schemeClr val="tx1"/>
                  </a:solidFill>
                  <a:latin typeface="Calibri" charset="0"/>
                  <a:ea typeface="Calibri" charset="0"/>
                  <a:cs typeface="Calibri" charset="0"/>
                </a:rPr>
                <a:t>eumático</a:t>
              </a:r>
              <a:endParaRPr kumimoji="0" lang="es-ES_tradnl" sz="1600" b="1" u="none" strike="noStrike" cap="none" spc="0" normalizeH="0" baseline="0" dirty="0">
                <a:ln>
                  <a:noFill/>
                </a:ln>
                <a:solidFill>
                  <a:schemeClr val="tx1"/>
                </a:solidFill>
                <a:effectLst/>
                <a:uFillTx/>
                <a:latin typeface="Calibri" charset="0"/>
                <a:ea typeface="Calibri" charset="0"/>
                <a:cs typeface="Calibri" charset="0"/>
                <a:sym typeface="Arial"/>
              </a:endParaRPr>
            </a:p>
          </p:txBody>
        </p:sp>
      </p:grpSp>
      <p:grpSp>
        <p:nvGrpSpPr>
          <p:cNvPr id="7" name="Agrupar 6"/>
          <p:cNvGrpSpPr/>
          <p:nvPr/>
        </p:nvGrpSpPr>
        <p:grpSpPr>
          <a:xfrm>
            <a:off x="4646698" y="2888079"/>
            <a:ext cx="2071289" cy="440872"/>
            <a:chOff x="4646698" y="2547257"/>
            <a:chExt cx="2071289" cy="440872"/>
          </a:xfrm>
        </p:grpSpPr>
        <p:sp>
          <p:nvSpPr>
            <p:cNvPr id="4" name="Rectángulo redondeado 3"/>
            <p:cNvSpPr/>
            <p:nvPr/>
          </p:nvSpPr>
          <p:spPr>
            <a:xfrm>
              <a:off x="4735285" y="2547257"/>
              <a:ext cx="1894114" cy="440872"/>
            </a:xfrm>
            <a:prstGeom prst="round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17" name="CuadroTexto 16"/>
            <p:cNvSpPr txBox="1"/>
            <p:nvPr/>
          </p:nvSpPr>
          <p:spPr>
            <a:xfrm>
              <a:off x="4646698" y="2644583"/>
              <a:ext cx="207128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_tradnl" sz="1600" b="1" u="none" strike="noStrike" cap="none" spc="0" normalizeH="0" baseline="0" dirty="0" smtClean="0">
                  <a:ln>
                    <a:noFill/>
                  </a:ln>
                  <a:solidFill>
                    <a:schemeClr val="tx1"/>
                  </a:solidFill>
                  <a:effectLst/>
                  <a:uFillTx/>
                  <a:latin typeface="Calibri" charset="0"/>
                  <a:ea typeface="Calibri" charset="0"/>
                  <a:cs typeface="Calibri" charset="0"/>
                  <a:sym typeface="Arial"/>
                </a:rPr>
                <a:t>Circuito e</a:t>
              </a:r>
              <a:r>
                <a:rPr lang="es-ES_tradnl" sz="1600" b="1" dirty="0" smtClean="0">
                  <a:solidFill>
                    <a:schemeClr val="tx1"/>
                  </a:solidFill>
                  <a:latin typeface="Calibri" charset="0"/>
                  <a:ea typeface="Calibri" charset="0"/>
                  <a:cs typeface="Calibri" charset="0"/>
                </a:rPr>
                <a:t>léctrico</a:t>
              </a:r>
              <a:endParaRPr kumimoji="0" lang="es-ES_tradnl" sz="1600" b="1" u="none" strike="noStrike" cap="none" spc="0" normalizeH="0" baseline="0" dirty="0">
                <a:ln>
                  <a:noFill/>
                </a:ln>
                <a:solidFill>
                  <a:schemeClr val="tx1"/>
                </a:solidFill>
                <a:effectLst/>
                <a:uFillTx/>
                <a:latin typeface="Calibri" charset="0"/>
                <a:ea typeface="Calibri" charset="0"/>
                <a:cs typeface="Calibri" charset="0"/>
                <a:sym typeface="Arial"/>
              </a:endParaRPr>
            </a:p>
          </p:txBody>
        </p:sp>
      </p:grpSp>
      <p:grpSp>
        <p:nvGrpSpPr>
          <p:cNvPr id="8" name="Agrupar 7"/>
          <p:cNvGrpSpPr/>
          <p:nvPr/>
        </p:nvGrpSpPr>
        <p:grpSpPr>
          <a:xfrm>
            <a:off x="7035716" y="6204309"/>
            <a:ext cx="2071289" cy="440872"/>
            <a:chOff x="7210283" y="6661364"/>
            <a:chExt cx="2071289" cy="440872"/>
          </a:xfrm>
        </p:grpSpPr>
        <p:sp>
          <p:nvSpPr>
            <p:cNvPr id="14" name="Rectángulo redondeado 13"/>
            <p:cNvSpPr/>
            <p:nvPr/>
          </p:nvSpPr>
          <p:spPr>
            <a:xfrm>
              <a:off x="7298870" y="6661364"/>
              <a:ext cx="1894114" cy="440872"/>
            </a:xfrm>
            <a:prstGeom prst="round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18" name="CuadroTexto 17"/>
            <p:cNvSpPr txBox="1"/>
            <p:nvPr/>
          </p:nvSpPr>
          <p:spPr>
            <a:xfrm>
              <a:off x="7210283" y="6758690"/>
              <a:ext cx="207128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_tradnl" sz="1600" b="1" u="none" strike="noStrike" cap="none" spc="0" normalizeH="0" baseline="0" dirty="0" smtClean="0">
                  <a:ln>
                    <a:noFill/>
                  </a:ln>
                  <a:solidFill>
                    <a:schemeClr val="tx1"/>
                  </a:solidFill>
                  <a:effectLst/>
                  <a:uFillTx/>
                  <a:latin typeface="Calibri" charset="0"/>
                  <a:ea typeface="Calibri" charset="0"/>
                  <a:cs typeface="Calibri" charset="0"/>
                  <a:sym typeface="Arial"/>
                </a:rPr>
                <a:t>Mando indirecto</a:t>
              </a:r>
              <a:endParaRPr kumimoji="0" lang="es-ES_tradnl" sz="1600" b="1" u="none" strike="noStrike" cap="none" spc="0" normalizeH="0" baseline="0" dirty="0">
                <a:ln>
                  <a:noFill/>
                </a:ln>
                <a:solidFill>
                  <a:schemeClr val="tx1"/>
                </a:solidFill>
                <a:effectLst/>
                <a:uFillTx/>
                <a:latin typeface="Calibri" charset="0"/>
                <a:ea typeface="Calibri" charset="0"/>
                <a:cs typeface="Calibri" charset="0"/>
                <a:sym typeface="Arial"/>
              </a:endParaRPr>
            </a:p>
          </p:txBody>
        </p:sp>
      </p:grpSp>
      <p:grpSp>
        <p:nvGrpSpPr>
          <p:cNvPr id="9" name="Agrupar 8"/>
          <p:cNvGrpSpPr/>
          <p:nvPr/>
        </p:nvGrpSpPr>
        <p:grpSpPr>
          <a:xfrm>
            <a:off x="3433930" y="6204309"/>
            <a:ext cx="2071289" cy="440872"/>
            <a:chOff x="3683312" y="6476842"/>
            <a:chExt cx="2071289" cy="440872"/>
          </a:xfrm>
        </p:grpSpPr>
        <p:sp>
          <p:nvSpPr>
            <p:cNvPr id="15" name="Rectángulo redondeado 14"/>
            <p:cNvSpPr/>
            <p:nvPr/>
          </p:nvSpPr>
          <p:spPr>
            <a:xfrm>
              <a:off x="3771899" y="6476842"/>
              <a:ext cx="1894114" cy="440872"/>
            </a:xfrm>
            <a:prstGeom prst="round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19" name="CuadroTexto 18"/>
            <p:cNvSpPr txBox="1"/>
            <p:nvPr/>
          </p:nvSpPr>
          <p:spPr>
            <a:xfrm>
              <a:off x="3683312" y="6574168"/>
              <a:ext cx="207128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_tradnl" sz="1600" b="1" u="none" strike="noStrike" cap="none" spc="0" normalizeH="0" baseline="0" dirty="0" smtClean="0">
                  <a:ln>
                    <a:noFill/>
                  </a:ln>
                  <a:solidFill>
                    <a:schemeClr val="tx1"/>
                  </a:solidFill>
                  <a:effectLst/>
                  <a:uFillTx/>
                  <a:latin typeface="Calibri" charset="0"/>
                  <a:ea typeface="Calibri" charset="0"/>
                  <a:cs typeface="Calibri" charset="0"/>
                  <a:sym typeface="Arial"/>
                </a:rPr>
                <a:t>Mando directo</a:t>
              </a:r>
              <a:endParaRPr kumimoji="0" lang="es-ES_tradnl" sz="1600" b="1" u="none" strike="noStrike" cap="none" spc="0" normalizeH="0" baseline="0" dirty="0">
                <a:ln>
                  <a:noFill/>
                </a:ln>
                <a:solidFill>
                  <a:schemeClr val="tx1"/>
                </a:solidFill>
                <a:effectLst/>
                <a:uFillTx/>
                <a:latin typeface="Calibri" charset="0"/>
                <a:ea typeface="Calibri" charset="0"/>
                <a:cs typeface="Calibri" charset="0"/>
                <a:sym typeface="Arial"/>
              </a:endParaRP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Google Shape;43;p26"/>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
        <p:nvSpPr>
          <p:cNvPr id="314" name="Google Shape;240;p18"/>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¿CUÁNTO APRENDIMOS?</a:t>
            </a:r>
          </a:p>
        </p:txBody>
      </p:sp>
      <p:grpSp>
        <p:nvGrpSpPr>
          <p:cNvPr id="317" name="Google Shape;242;p18"/>
          <p:cNvGrpSpPr/>
          <p:nvPr/>
        </p:nvGrpSpPr>
        <p:grpSpPr>
          <a:xfrm>
            <a:off x="2035276" y="2911885"/>
            <a:ext cx="6999673" cy="2696554"/>
            <a:chOff x="0" y="0"/>
            <a:chExt cx="6999671" cy="2696553"/>
          </a:xfrm>
        </p:grpSpPr>
        <p:sp>
          <p:nvSpPr>
            <p:cNvPr id="315" name="Rectángulo redondeado"/>
            <p:cNvSpPr/>
            <p:nvPr/>
          </p:nvSpPr>
          <p:spPr>
            <a:xfrm>
              <a:off x="0" y="0"/>
              <a:ext cx="6999672" cy="2696554"/>
            </a:xfrm>
            <a:prstGeom prst="roundRect">
              <a:avLst>
                <a:gd name="adj" fmla="val 16667"/>
              </a:avLst>
            </a:prstGeom>
            <a:solidFill>
              <a:srgbClr val="FFFFFF"/>
            </a:solidFill>
            <a:ln w="9525" cap="flat">
              <a:solidFill>
                <a:schemeClr val="accent2">
                  <a:lumOff val="21764"/>
                </a:schemeClr>
              </a:solidFill>
              <a:prstDash val="solid"/>
              <a:round/>
            </a:ln>
            <a:effectLst/>
          </p:spPr>
          <p:txBody>
            <a:bodyPr wrap="square" lIns="0" tIns="0" rIns="0" bIns="0" numCol="1" anchor="ctr">
              <a:noAutofit/>
            </a:bodyPr>
            <a:lstStyle/>
            <a:p>
              <a:endParaRPr/>
            </a:p>
          </p:txBody>
        </p:sp>
        <p:sp>
          <p:nvSpPr>
            <p:cNvPr id="316" name="Texto"/>
            <p:cNvSpPr txBox="1"/>
            <p:nvPr/>
          </p:nvSpPr>
          <p:spPr>
            <a:xfrm>
              <a:off x="131634" y="1158159"/>
              <a:ext cx="6736403"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sp>
        <p:nvSpPr>
          <p:cNvPr id="318" name="Google Shape;243;p18"/>
          <p:cNvSpPr txBox="1"/>
          <p:nvPr/>
        </p:nvSpPr>
        <p:spPr>
          <a:xfrm>
            <a:off x="3142380" y="3575887"/>
            <a:ext cx="5403968" cy="1104886"/>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115000"/>
              </a:lnSpc>
              <a:defRPr sz="2000" b="1">
                <a:solidFill>
                  <a:srgbClr val="741B47"/>
                </a:solidFill>
                <a:latin typeface="Calibri"/>
                <a:ea typeface="Calibri"/>
                <a:cs typeface="Calibri"/>
                <a:sym typeface="Calibri"/>
              </a:defRPr>
            </a:pPr>
            <a:r>
              <a:rPr lang="es-ES" sz="2000" dirty="0" smtClean="0">
                <a:solidFill>
                  <a:srgbClr val="FF0000"/>
                </a:solidFill>
              </a:rPr>
              <a:t>ELECTRONEUMÁTICA</a:t>
            </a:r>
            <a:endParaRPr sz="1600" dirty="0">
              <a:solidFill>
                <a:srgbClr val="FF0000"/>
              </a:solidFill>
            </a:endParaRPr>
          </a:p>
          <a:p>
            <a:pPr>
              <a:lnSpc>
                <a:spcPct val="115000"/>
              </a:lnSpc>
              <a:defRPr sz="1600">
                <a:latin typeface="Calibri"/>
                <a:ea typeface="Calibri"/>
                <a:cs typeface="Calibri"/>
                <a:sym typeface="Calibri"/>
              </a:defRPr>
            </a:pPr>
            <a:r>
              <a:rPr dirty="0"/>
              <a:t>¡Ahora realizaremos una actividad que resume todo lo que hemos visto! </a:t>
            </a:r>
            <a:r>
              <a:rPr b="1" dirty="0">
                <a:solidFill>
                  <a:srgbClr val="76384D"/>
                </a:solidFill>
              </a:rPr>
              <a:t>¡Atentos!</a:t>
            </a:r>
          </a:p>
        </p:txBody>
      </p:sp>
      <p:sp>
        <p:nvSpPr>
          <p:cNvPr id="320" name="Google Shape;245;p18"/>
          <p:cNvSpPr txBox="1"/>
          <p:nvPr/>
        </p:nvSpPr>
        <p:spPr>
          <a:xfrm>
            <a:off x="4137874" y="1082184"/>
            <a:ext cx="827826" cy="877131"/>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gn="r">
              <a:lnSpc>
                <a:spcPct val="90000"/>
              </a:lnSpc>
              <a:defRPr sz="5000">
                <a:solidFill>
                  <a:srgbClr val="BA9BA5"/>
                </a:solidFill>
                <a:latin typeface="Calibri"/>
                <a:ea typeface="Calibri"/>
                <a:cs typeface="Calibri"/>
                <a:sym typeface="Calibri"/>
              </a:defRPr>
            </a:lvl1pPr>
          </a:lstStyle>
          <a:p>
            <a:r>
              <a:rPr lang="es-ES" smtClean="0"/>
              <a:t>1</a:t>
            </a:r>
            <a:r>
              <a:rPr dirty="0" smtClean="0"/>
              <a:t>2</a:t>
            </a:r>
            <a:endParaRPr dirty="0"/>
          </a:p>
        </p:txBody>
      </p:sp>
      <p:pic>
        <p:nvPicPr>
          <p:cNvPr id="321" name="Google Shape;246;p18" descr="Google Shape;246;p18"/>
          <p:cNvPicPr>
            <a:picLocks noChangeAspect="1"/>
          </p:cNvPicPr>
          <p:nvPr/>
        </p:nvPicPr>
        <p:blipFill>
          <a:blip r:embed="rId2">
            <a:extLst/>
          </a:blip>
          <a:stretch>
            <a:fillRect/>
          </a:stretch>
        </p:blipFill>
        <p:spPr>
          <a:xfrm>
            <a:off x="5474444" y="5389022"/>
            <a:ext cx="1651874" cy="884516"/>
          </a:xfrm>
          <a:prstGeom prst="rect">
            <a:avLst/>
          </a:prstGeom>
          <a:ln w="12700">
            <a:miter lim="400000"/>
          </a:ln>
        </p:spPr>
      </p:pic>
      <p:pic>
        <p:nvPicPr>
          <p:cNvPr id="322" name="Google Shape;247;p18" descr="Google Shape;247;p18"/>
          <p:cNvPicPr>
            <a:picLocks noChangeAspect="1"/>
          </p:cNvPicPr>
          <p:nvPr/>
        </p:nvPicPr>
        <p:blipFill>
          <a:blip r:embed="rId3">
            <a:extLst/>
          </a:blip>
          <a:stretch>
            <a:fillRect/>
          </a:stretch>
        </p:blipFill>
        <p:spPr>
          <a:xfrm>
            <a:off x="0" y="2474948"/>
            <a:ext cx="3854921" cy="3652249"/>
          </a:xfrm>
          <a:prstGeom prst="rect">
            <a:avLst/>
          </a:prstGeom>
          <a:ln w="12700">
            <a:miter lim="400000"/>
          </a:ln>
        </p:spPr>
      </p:pic>
      <p:pic>
        <p:nvPicPr>
          <p:cNvPr id="323" name="Google Shape;248;p18" descr="Google Shape;248;p18"/>
          <p:cNvPicPr>
            <a:picLocks noChangeAspect="1"/>
          </p:cNvPicPr>
          <p:nvPr/>
        </p:nvPicPr>
        <p:blipFill>
          <a:blip r:embed="rId4">
            <a:extLst/>
          </a:blip>
          <a:stretch>
            <a:fillRect/>
          </a:stretch>
        </p:blipFill>
        <p:spPr>
          <a:xfrm>
            <a:off x="7126316" y="5029930"/>
            <a:ext cx="1806826" cy="1348213"/>
          </a:xfrm>
          <a:prstGeom prst="rect">
            <a:avLst/>
          </a:prstGeom>
          <a:ln w="12700">
            <a:miter lim="400000"/>
          </a:ln>
        </p:spPr>
      </p:pic>
      <p:sp>
        <p:nvSpPr>
          <p:cNvPr id="13" name="Google Shape;392;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Rectángulo redondeado"/>
          <p:cNvSpPr/>
          <p:nvPr/>
        </p:nvSpPr>
        <p:spPr>
          <a:xfrm>
            <a:off x="202110" y="1593585"/>
            <a:ext cx="9311280" cy="5250687"/>
          </a:xfrm>
          <a:prstGeom prst="roundRect">
            <a:avLst>
              <a:gd name="adj" fmla="val 5503"/>
            </a:avLst>
          </a:prstGeom>
          <a:solidFill>
            <a:srgbClr val="EEEEEE"/>
          </a:solidFill>
          <a:ln w="12700">
            <a:miter lim="400000"/>
          </a:ln>
        </p:spPr>
        <p:txBody>
          <a:bodyPr lIns="0" tIns="0" rIns="0" bIns="0" anchor="ctr"/>
          <a:lstStyle/>
          <a:p>
            <a:pPr>
              <a:defRPr>
                <a:solidFill>
                  <a:srgbClr val="EEEEEE"/>
                </a:solidFill>
              </a:defRPr>
            </a:pPr>
            <a:endParaRPr/>
          </a:p>
        </p:txBody>
      </p:sp>
      <p:sp>
        <p:nvSpPr>
          <p:cNvPr id="326" name="Google Shape;191;p7"/>
          <p:cNvSpPr txBox="1"/>
          <p:nvPr/>
        </p:nvSpPr>
        <p:spPr>
          <a:xfrm>
            <a:off x="514958" y="1124642"/>
            <a:ext cx="8950501" cy="41174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80000"/>
              </a:lnSpc>
              <a:defRPr sz="2800" b="1">
                <a:solidFill>
                  <a:srgbClr val="741B47"/>
                </a:solidFill>
                <a:latin typeface="Calibri"/>
                <a:ea typeface="Calibri"/>
                <a:cs typeface="Calibri"/>
                <a:sym typeface="Calibri"/>
              </a:defRPr>
            </a:pPr>
            <a:r>
              <a:rPr lang="es-CL" sz="1800" b="1" dirty="0"/>
              <a:t>Al trabajar en sistemas neumáticos se recomiendan las siguientes </a:t>
            </a:r>
            <a:r>
              <a:rPr lang="es-CL" sz="1800" b="1" dirty="0">
                <a:solidFill>
                  <a:srgbClr val="FF0000"/>
                </a:solidFill>
              </a:rPr>
              <a:t>indicaciones de seguridad:</a:t>
            </a:r>
            <a:endParaRPr sz="1800" dirty="0">
              <a:solidFill>
                <a:srgbClr val="FF0000"/>
              </a:solidFill>
            </a:endParaRPr>
          </a:p>
        </p:txBody>
      </p:sp>
      <p:sp>
        <p:nvSpPr>
          <p:cNvPr id="328"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
        <p:nvSpPr>
          <p:cNvPr id="17" name="D.S. N° 594/99, MINSAL, Reglamento sobre Condiciones…"/>
          <p:cNvSpPr txBox="1"/>
          <p:nvPr/>
        </p:nvSpPr>
        <p:spPr>
          <a:xfrm>
            <a:off x="830649" y="1956792"/>
            <a:ext cx="4174602" cy="3539388"/>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spAutoFit/>
          </a:bodyPr>
          <a:lstStyle/>
          <a:p>
            <a:pPr marL="285750" indent="-285750">
              <a:buFont typeface="Arial" charset="0"/>
              <a:buChar char="•"/>
            </a:pPr>
            <a:r>
              <a:rPr lang="es-CL" sz="1600" dirty="0">
                <a:latin typeface="Calibri" charset="0"/>
                <a:ea typeface="Calibri" charset="0"/>
                <a:cs typeface="Calibri" charset="0"/>
              </a:rPr>
              <a:t>Primero conectar los tubos flexibles, luego revisar que todo esta bien conectado y sólo a continuación conectar, dar o abrir el aire comprimido</a:t>
            </a:r>
            <a:r>
              <a:rPr lang="es-CL" sz="1600" dirty="0" smtClean="0">
                <a:latin typeface="Calibri" charset="0"/>
                <a:ea typeface="Calibri" charset="0"/>
                <a:cs typeface="Calibri" charset="0"/>
              </a:rPr>
              <a:t>.</a:t>
            </a:r>
          </a:p>
          <a:p>
            <a:pPr marL="285750" indent="-285750">
              <a:buFont typeface="Arial" charset="0"/>
              <a:buChar char="•"/>
            </a:pPr>
            <a:endParaRPr lang="es-CL" sz="1600" dirty="0">
              <a:latin typeface="Calibri" charset="0"/>
              <a:ea typeface="Calibri" charset="0"/>
              <a:cs typeface="Calibri" charset="0"/>
            </a:endParaRPr>
          </a:p>
          <a:p>
            <a:pPr marL="285750" indent="-285750">
              <a:buFont typeface="Arial" charset="0"/>
              <a:buChar char="•"/>
            </a:pPr>
            <a:r>
              <a:rPr lang="es-CL" sz="1600" dirty="0">
                <a:latin typeface="Calibri" charset="0"/>
                <a:ea typeface="Calibri" charset="0"/>
                <a:cs typeface="Calibri" charset="0"/>
              </a:rPr>
              <a:t>Los tubos flexibles que se sueltan estando sometidos a presión, pueden causar accidentes. Por lo tanto, deberá desconectarse o cerrar de inmediato la alimentación de presión.  </a:t>
            </a:r>
            <a:endParaRPr lang="es-CL" sz="1600" dirty="0" smtClean="0">
              <a:latin typeface="Calibri" charset="0"/>
              <a:ea typeface="Calibri" charset="0"/>
              <a:cs typeface="Calibri" charset="0"/>
            </a:endParaRPr>
          </a:p>
          <a:p>
            <a:pPr marL="285750" indent="-285750">
              <a:buFont typeface="Arial" charset="0"/>
              <a:buChar char="•"/>
            </a:pPr>
            <a:endParaRPr lang="es-CL" sz="1600" dirty="0">
              <a:latin typeface="Calibri" charset="0"/>
              <a:ea typeface="Calibri" charset="0"/>
              <a:cs typeface="Calibri" charset="0"/>
            </a:endParaRPr>
          </a:p>
          <a:p>
            <a:pPr marL="285750" indent="-285750">
              <a:buFont typeface="Arial" charset="0"/>
              <a:buChar char="•"/>
            </a:pPr>
            <a:r>
              <a:rPr lang="es-CL" sz="1600" dirty="0">
                <a:latin typeface="Calibri" charset="0"/>
                <a:ea typeface="Calibri" charset="0"/>
                <a:cs typeface="Calibri" charset="0"/>
              </a:rPr>
              <a:t>Al conectar el aire comprimido, es posible que los actuadores se activen avanzando, retrocediendo o girando imprevistamente. </a:t>
            </a:r>
          </a:p>
        </p:txBody>
      </p:sp>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112" y="2254527"/>
            <a:ext cx="3798134" cy="3798132"/>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
        <p:nvSpPr>
          <p:cNvPr id="13" name="Rectángulo redondeado"/>
          <p:cNvSpPr/>
          <p:nvPr/>
        </p:nvSpPr>
        <p:spPr>
          <a:xfrm>
            <a:off x="202110" y="1593585"/>
            <a:ext cx="9311280" cy="5250687"/>
          </a:xfrm>
          <a:prstGeom prst="roundRect">
            <a:avLst>
              <a:gd name="adj" fmla="val 5503"/>
            </a:avLst>
          </a:prstGeom>
          <a:solidFill>
            <a:srgbClr val="EEEEEE"/>
          </a:solidFill>
          <a:ln w="12700">
            <a:miter lim="400000"/>
          </a:ln>
        </p:spPr>
        <p:txBody>
          <a:bodyPr lIns="0" tIns="0" rIns="0" bIns="0" anchor="ctr"/>
          <a:lstStyle/>
          <a:p>
            <a:pPr>
              <a:defRPr>
                <a:solidFill>
                  <a:srgbClr val="EEEEEE"/>
                </a:solidFill>
              </a:defRPr>
            </a:pPr>
            <a:endParaRPr/>
          </a:p>
        </p:txBody>
      </p:sp>
      <p:sp>
        <p:nvSpPr>
          <p:cNvPr id="14" name="Google Shape;191;p7"/>
          <p:cNvSpPr txBox="1"/>
          <p:nvPr/>
        </p:nvSpPr>
        <p:spPr>
          <a:xfrm>
            <a:off x="514958" y="1124642"/>
            <a:ext cx="8950501" cy="41174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80000"/>
              </a:lnSpc>
              <a:defRPr sz="2800" b="1">
                <a:solidFill>
                  <a:srgbClr val="741B47"/>
                </a:solidFill>
                <a:latin typeface="Calibri"/>
                <a:ea typeface="Calibri"/>
                <a:cs typeface="Calibri"/>
                <a:sym typeface="Calibri"/>
              </a:defRPr>
            </a:pPr>
            <a:r>
              <a:rPr lang="es-CL" sz="1800" b="1" dirty="0"/>
              <a:t>Al trabajar en sistemas neumáticos se recomiendan las siguientes </a:t>
            </a:r>
            <a:r>
              <a:rPr lang="es-CL" sz="1800" b="1" dirty="0">
                <a:solidFill>
                  <a:srgbClr val="FF0000"/>
                </a:solidFill>
              </a:rPr>
              <a:t>indicaciones de seguridad:</a:t>
            </a:r>
            <a:endParaRPr sz="1800" dirty="0">
              <a:solidFill>
                <a:srgbClr val="FF0000"/>
              </a:solidFill>
            </a:endParaRPr>
          </a:p>
        </p:txBody>
      </p:sp>
      <p:sp>
        <p:nvSpPr>
          <p:cNvPr id="15" name="D.S. N° 594/99, MINSAL, Reglamento sobre Condiciones…"/>
          <p:cNvSpPr txBox="1"/>
          <p:nvPr/>
        </p:nvSpPr>
        <p:spPr>
          <a:xfrm>
            <a:off x="830649" y="1956792"/>
            <a:ext cx="4174602" cy="4524273"/>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spAutoFit/>
          </a:bodyPr>
          <a:lstStyle/>
          <a:p>
            <a:pPr marL="285750" indent="-285750">
              <a:buFont typeface="Arial" charset="0"/>
              <a:buChar char="•"/>
            </a:pPr>
            <a:r>
              <a:rPr lang="es-CL" sz="1600" dirty="0">
                <a:latin typeface="Calibri" charset="0"/>
                <a:ea typeface="Calibri" charset="0"/>
                <a:cs typeface="Calibri" charset="0"/>
              </a:rPr>
              <a:t>Al localizar posibles fallas, utilizar las herramientas apropiadas. </a:t>
            </a:r>
            <a:endParaRPr lang="es-CL" sz="1600" dirty="0" smtClean="0">
              <a:latin typeface="Calibri" charset="0"/>
              <a:ea typeface="Calibri" charset="0"/>
              <a:cs typeface="Calibri" charset="0"/>
            </a:endParaRPr>
          </a:p>
          <a:p>
            <a:pPr marL="285750" indent="-285750">
              <a:buFont typeface="Arial" charset="0"/>
              <a:buChar char="•"/>
            </a:pPr>
            <a:endParaRPr lang="es-CL" sz="1600" dirty="0">
              <a:latin typeface="Calibri" charset="0"/>
              <a:ea typeface="Calibri" charset="0"/>
              <a:cs typeface="Calibri" charset="0"/>
            </a:endParaRPr>
          </a:p>
          <a:p>
            <a:pPr marL="285750" indent="-285750">
              <a:buFont typeface="Arial" charset="0"/>
              <a:buChar char="•"/>
            </a:pPr>
            <a:r>
              <a:rPr lang="es-CL" sz="1600" dirty="0">
                <a:latin typeface="Calibri" charset="0"/>
                <a:ea typeface="Calibri" charset="0"/>
                <a:cs typeface="Calibri" charset="0"/>
              </a:rPr>
              <a:t>Colocar los detectores de final de carrera mecánico y electro mecánico de acuerdo al sentido de accionamiento. Si el pistón o vástago ejecuta movimientos rápidos, los detectores de posiciones finales sólo deberán activarse por la cabeza del vástago en el sentido previsto. Los detectores no deberán activarse frontalmente. </a:t>
            </a:r>
            <a:endParaRPr lang="es-CL" sz="1600" dirty="0" smtClean="0">
              <a:latin typeface="Calibri" charset="0"/>
              <a:ea typeface="Calibri" charset="0"/>
              <a:cs typeface="Calibri" charset="0"/>
            </a:endParaRPr>
          </a:p>
          <a:p>
            <a:pPr marL="285750" indent="-285750">
              <a:buFont typeface="Arial" charset="0"/>
              <a:buChar char="•"/>
            </a:pPr>
            <a:endParaRPr lang="es-CL" sz="1600" dirty="0">
              <a:latin typeface="Calibri" charset="0"/>
              <a:ea typeface="Calibri" charset="0"/>
              <a:cs typeface="Calibri" charset="0"/>
            </a:endParaRPr>
          </a:p>
          <a:p>
            <a:pPr marL="285750" indent="-285750">
              <a:buFont typeface="Arial" charset="0"/>
              <a:buChar char="•"/>
            </a:pPr>
            <a:r>
              <a:rPr lang="es-CL" sz="1600" dirty="0">
                <a:latin typeface="Calibri" charset="0"/>
                <a:ea typeface="Calibri" charset="0"/>
                <a:cs typeface="Calibri" charset="0"/>
              </a:rPr>
              <a:t>No manipular o cambiar la presión del sistema sin autorización del docente. No deberá superarse la presión máxima de funcionamiento del sistema. </a:t>
            </a:r>
            <a:endParaRPr lang="es-CL" sz="1600" dirty="0" smtClean="0">
              <a:latin typeface="Calibri" charset="0"/>
              <a:ea typeface="Calibri" charset="0"/>
              <a:cs typeface="Calibri" charset="0"/>
            </a:endParaRPr>
          </a:p>
          <a:p>
            <a:pPr marL="285750" indent="-285750">
              <a:buFont typeface="Arial" charset="0"/>
              <a:buChar char="•"/>
            </a:pPr>
            <a:endParaRPr lang="es-CL" sz="1600" dirty="0">
              <a:latin typeface="Calibri" charset="0"/>
              <a:ea typeface="Calibri" charset="0"/>
              <a:cs typeface="Calibri" charset="0"/>
            </a:endParaRPr>
          </a:p>
          <a:p>
            <a:pPr marL="285750" indent="-285750">
              <a:buFont typeface="Arial" charset="0"/>
              <a:buChar char="•"/>
            </a:pPr>
            <a:r>
              <a:rPr lang="es-CL" sz="1600" dirty="0">
                <a:latin typeface="Calibri" charset="0"/>
                <a:ea typeface="Calibri" charset="0"/>
                <a:cs typeface="Calibri" charset="0"/>
              </a:rPr>
              <a:t>Utilizar los voltaje especificados. </a:t>
            </a:r>
          </a:p>
        </p:txBody>
      </p:sp>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112" y="2254527"/>
            <a:ext cx="3798134" cy="3798132"/>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Google Shape;279;p19"/>
          <p:cNvSpPr txBox="1"/>
          <p:nvPr/>
        </p:nvSpPr>
        <p:spPr>
          <a:xfrm>
            <a:off x="375977" y="1233670"/>
            <a:ext cx="1983765" cy="53616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ED423D"/>
                </a:solidFill>
                <a:latin typeface="Calibri"/>
                <a:ea typeface="Calibri"/>
                <a:cs typeface="Calibri"/>
                <a:sym typeface="Calibri"/>
              </a:defRPr>
            </a:lvl1pPr>
          </a:lstStyle>
          <a:p>
            <a:r>
              <a:t>¡ATENCIÓN!</a:t>
            </a:r>
          </a:p>
        </p:txBody>
      </p:sp>
      <p:sp>
        <p:nvSpPr>
          <p:cNvPr id="359" name="Google Shape;280;p19"/>
          <p:cNvSpPr txBox="1"/>
          <p:nvPr/>
        </p:nvSpPr>
        <p:spPr>
          <a:xfrm>
            <a:off x="1229039" y="1922016"/>
            <a:ext cx="7934626" cy="509359"/>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Materiales inflamables: </a:t>
            </a:r>
            <a:r>
              <a:rPr b="0">
                <a:solidFill>
                  <a:srgbClr val="000000"/>
                </a:solidFill>
              </a:rPr>
              <a:t>Tener máxima precaución al momento de  manipular o extraer el combustible de los sistemas del vehículo (bomba combustible, mangueras de inyección, etc). </a:t>
            </a:r>
          </a:p>
        </p:txBody>
      </p:sp>
      <p:sp>
        <p:nvSpPr>
          <p:cNvPr id="360" name="Google Shape;281;p19"/>
          <p:cNvSpPr txBox="1"/>
          <p:nvPr/>
        </p:nvSpPr>
        <p:spPr>
          <a:xfrm>
            <a:off x="1229038" y="2672931"/>
            <a:ext cx="7669157" cy="737960"/>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Protección obligatoria de la vista: </a:t>
            </a:r>
            <a:r>
              <a:rPr b="0">
                <a:solidFill>
                  <a:srgbClr val="000000"/>
                </a:solidFill>
              </a:rPr>
              <a:t>Se utilizarán antiparras siempre que exista riesgo de proyección de partículas a los ojos. (aceites, líquidos refrigerantes y de freno, virutas del disco de freno, uso de circuitos eléctricos, etc).</a:t>
            </a:r>
          </a:p>
        </p:txBody>
      </p:sp>
      <p:sp>
        <p:nvSpPr>
          <p:cNvPr id="361" name="Google Shape;282;p19"/>
          <p:cNvSpPr txBox="1"/>
          <p:nvPr/>
        </p:nvSpPr>
        <p:spPr>
          <a:xfrm>
            <a:off x="1229039" y="4508603"/>
            <a:ext cx="7865799" cy="509360"/>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Protección obligatoria de los pies: </a:t>
            </a:r>
            <a:r>
              <a:rPr b="0">
                <a:solidFill>
                  <a:srgbClr val="000000"/>
                </a:solidFill>
              </a:rPr>
              <a:t>Uso obligatorio de zapatos de seguridad al entrar al taller o laboratorio, en casos que exista riesgo de caídas de objetos pesados.</a:t>
            </a:r>
          </a:p>
        </p:txBody>
      </p:sp>
      <p:sp>
        <p:nvSpPr>
          <p:cNvPr id="362" name="Google Shape;283;p19"/>
          <p:cNvSpPr txBox="1"/>
          <p:nvPr/>
        </p:nvSpPr>
        <p:spPr>
          <a:xfrm>
            <a:off x="1229039" y="5298844"/>
            <a:ext cx="7030064" cy="737959"/>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Manipular herramientas </a:t>
            </a:r>
            <a:r>
              <a:rPr b="0">
                <a:solidFill>
                  <a:srgbClr val="000000"/>
                </a:solidFill>
              </a:rPr>
              <a:t>cuidadosamente.</a:t>
            </a:r>
          </a:p>
          <a:p>
            <a:pPr>
              <a:defRPr b="1">
                <a:solidFill>
                  <a:srgbClr val="741B47"/>
                </a:solidFill>
                <a:latin typeface="Calibri"/>
                <a:ea typeface="Calibri"/>
                <a:cs typeface="Calibri"/>
                <a:sym typeface="Calibri"/>
              </a:defRPr>
            </a:pPr>
            <a:r>
              <a:t>Asegurar la integridad física </a:t>
            </a:r>
            <a:r>
              <a:rPr b="0">
                <a:solidFill>
                  <a:srgbClr val="000000"/>
                </a:solidFill>
              </a:rPr>
              <a:t>propia y del grupo de trabajo.</a:t>
            </a:r>
          </a:p>
          <a:p>
            <a:pPr>
              <a:defRPr>
                <a:latin typeface="Calibri"/>
                <a:ea typeface="Calibri"/>
                <a:cs typeface="Calibri"/>
                <a:sym typeface="Calibri"/>
              </a:defRPr>
            </a:pPr>
            <a:r>
              <a:t>Circular solo por las </a:t>
            </a:r>
            <a:r>
              <a:rPr b="1">
                <a:solidFill>
                  <a:srgbClr val="741B47"/>
                </a:solidFill>
              </a:rPr>
              <a:t>zonas de seguridad </a:t>
            </a:r>
            <a:r>
              <a:t>demarcadas.</a:t>
            </a:r>
          </a:p>
        </p:txBody>
      </p:sp>
      <p:sp>
        <p:nvSpPr>
          <p:cNvPr id="363" name="Google Shape;284;p19"/>
          <p:cNvSpPr txBox="1"/>
          <p:nvPr/>
        </p:nvSpPr>
        <p:spPr>
          <a:xfrm>
            <a:off x="1229039" y="6272147"/>
            <a:ext cx="3883739" cy="509359"/>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a:latin typeface="Calibri"/>
                <a:ea typeface="Calibri"/>
                <a:cs typeface="Calibri"/>
                <a:sym typeface="Calibri"/>
              </a:defRPr>
            </a:pPr>
            <a:r>
              <a:t>Toda actividad debe desarrollarse </a:t>
            </a:r>
            <a:r>
              <a:rPr b="1">
                <a:solidFill>
                  <a:srgbClr val="741B47"/>
                </a:solidFill>
              </a:rPr>
              <a:t>bajo supervisión </a:t>
            </a:r>
            <a:r>
              <a:t>de la persona a cargo del taller o laboratorio.</a:t>
            </a:r>
          </a:p>
        </p:txBody>
      </p:sp>
      <p:grpSp>
        <p:nvGrpSpPr>
          <p:cNvPr id="366" name="Google Shape;285;p19"/>
          <p:cNvGrpSpPr/>
          <p:nvPr/>
        </p:nvGrpSpPr>
        <p:grpSpPr>
          <a:xfrm>
            <a:off x="-4655" y="1788830"/>
            <a:ext cx="1135368" cy="783006"/>
            <a:chOff x="0" y="0"/>
            <a:chExt cx="1135367" cy="783005"/>
          </a:xfrm>
        </p:grpSpPr>
        <p:sp>
          <p:nvSpPr>
            <p:cNvPr id="364" name="Google Shape;286;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65" name="Google Shape;287;p19" descr="Google Shape;287;p19"/>
            <p:cNvPicPr>
              <a:picLocks noChangeAspect="1"/>
            </p:cNvPicPr>
            <p:nvPr/>
          </p:nvPicPr>
          <p:blipFill>
            <a:blip r:embed="rId2">
              <a:extLst/>
            </a:blip>
            <a:stretch>
              <a:fillRect/>
            </a:stretch>
          </p:blipFill>
          <p:spPr>
            <a:xfrm>
              <a:off x="341852" y="157960"/>
              <a:ext cx="629466" cy="530551"/>
            </a:xfrm>
            <a:prstGeom prst="rect">
              <a:avLst/>
            </a:prstGeom>
            <a:ln w="12700" cap="flat">
              <a:noFill/>
              <a:miter lim="400000"/>
            </a:ln>
            <a:effectLst/>
          </p:spPr>
        </p:pic>
      </p:grpSp>
      <p:sp>
        <p:nvSpPr>
          <p:cNvPr id="367" name="Google Shape;288;p19"/>
          <p:cNvSpPr txBox="1"/>
          <p:nvPr/>
        </p:nvSpPr>
        <p:spPr>
          <a:xfrm>
            <a:off x="1229039" y="3536691"/>
            <a:ext cx="7865799" cy="737960"/>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Protección obligatoria de las manos: </a:t>
            </a:r>
            <a:r>
              <a:rPr b="0">
                <a:solidFill>
                  <a:srgbClr val="000000"/>
                </a:solidFill>
              </a:rPr>
              <a:t>Se utilizarán siempre guantes de protección cuando se manipulen cualquier tipo de fluidos, en uso de herramientas e intervención del motor, desarme de partes y trabajo en sistemas eléctricos. </a:t>
            </a:r>
          </a:p>
        </p:txBody>
      </p:sp>
      <p:grpSp>
        <p:nvGrpSpPr>
          <p:cNvPr id="370" name="Google Shape;289;p19"/>
          <p:cNvGrpSpPr/>
          <p:nvPr/>
        </p:nvGrpSpPr>
        <p:grpSpPr>
          <a:xfrm>
            <a:off x="-4655" y="2661653"/>
            <a:ext cx="1135368" cy="783007"/>
            <a:chOff x="0" y="0"/>
            <a:chExt cx="1135367" cy="783005"/>
          </a:xfrm>
        </p:grpSpPr>
        <p:sp>
          <p:nvSpPr>
            <p:cNvPr id="368" name="Google Shape;290;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69" name="Google Shape;291;p19" descr="Google Shape;291;p19"/>
            <p:cNvPicPr>
              <a:picLocks noChangeAspect="1"/>
            </p:cNvPicPr>
            <p:nvPr/>
          </p:nvPicPr>
          <p:blipFill>
            <a:blip r:embed="rId3">
              <a:extLst/>
            </a:blip>
            <a:stretch>
              <a:fillRect/>
            </a:stretch>
          </p:blipFill>
          <p:spPr>
            <a:xfrm>
              <a:off x="336602" y="143964"/>
              <a:ext cx="639966" cy="539400"/>
            </a:xfrm>
            <a:prstGeom prst="rect">
              <a:avLst/>
            </a:prstGeom>
            <a:ln w="12700" cap="flat">
              <a:noFill/>
              <a:miter lim="400000"/>
            </a:ln>
            <a:effectLst/>
          </p:spPr>
        </p:pic>
      </p:grpSp>
      <p:grpSp>
        <p:nvGrpSpPr>
          <p:cNvPr id="373" name="Google Shape;292;p19"/>
          <p:cNvGrpSpPr/>
          <p:nvPr/>
        </p:nvGrpSpPr>
        <p:grpSpPr>
          <a:xfrm>
            <a:off x="-4655" y="3534476"/>
            <a:ext cx="1135368" cy="783006"/>
            <a:chOff x="0" y="0"/>
            <a:chExt cx="1135367" cy="783005"/>
          </a:xfrm>
        </p:grpSpPr>
        <p:sp>
          <p:nvSpPr>
            <p:cNvPr id="371" name="Google Shape;293;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72" name="Google Shape;294;p19" descr="Google Shape;294;p19"/>
            <p:cNvPicPr>
              <a:picLocks noChangeAspect="1"/>
            </p:cNvPicPr>
            <p:nvPr/>
          </p:nvPicPr>
          <p:blipFill>
            <a:blip r:embed="rId4">
              <a:extLst/>
            </a:blip>
            <a:stretch>
              <a:fillRect/>
            </a:stretch>
          </p:blipFill>
          <p:spPr>
            <a:xfrm>
              <a:off x="355406" y="136148"/>
              <a:ext cx="602357" cy="507701"/>
            </a:xfrm>
            <a:prstGeom prst="rect">
              <a:avLst/>
            </a:prstGeom>
            <a:ln w="12700" cap="flat">
              <a:noFill/>
              <a:miter lim="400000"/>
            </a:ln>
            <a:effectLst/>
          </p:spPr>
        </p:pic>
      </p:grpSp>
      <p:grpSp>
        <p:nvGrpSpPr>
          <p:cNvPr id="376" name="Google Shape;295;p19"/>
          <p:cNvGrpSpPr/>
          <p:nvPr/>
        </p:nvGrpSpPr>
        <p:grpSpPr>
          <a:xfrm>
            <a:off x="-4655" y="4407299"/>
            <a:ext cx="1135368" cy="783007"/>
            <a:chOff x="0" y="0"/>
            <a:chExt cx="1135367" cy="783005"/>
          </a:xfrm>
        </p:grpSpPr>
        <p:sp>
          <p:nvSpPr>
            <p:cNvPr id="374" name="Google Shape;296;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75" name="Google Shape;297;p19" descr="Google Shape;297;p19"/>
            <p:cNvPicPr>
              <a:picLocks noChangeAspect="1"/>
            </p:cNvPicPr>
            <p:nvPr/>
          </p:nvPicPr>
          <p:blipFill>
            <a:blip r:embed="rId5">
              <a:extLst/>
            </a:blip>
            <a:stretch>
              <a:fillRect/>
            </a:stretch>
          </p:blipFill>
          <p:spPr>
            <a:xfrm>
              <a:off x="347637" y="138928"/>
              <a:ext cx="610126" cy="514250"/>
            </a:xfrm>
            <a:prstGeom prst="rect">
              <a:avLst/>
            </a:prstGeom>
            <a:ln w="12700" cap="flat">
              <a:noFill/>
              <a:miter lim="400000"/>
            </a:ln>
            <a:effectLst/>
          </p:spPr>
        </p:pic>
      </p:grpSp>
      <p:grpSp>
        <p:nvGrpSpPr>
          <p:cNvPr id="379" name="Google Shape;298;p19"/>
          <p:cNvGrpSpPr/>
          <p:nvPr/>
        </p:nvGrpSpPr>
        <p:grpSpPr>
          <a:xfrm>
            <a:off x="-4655" y="6167964"/>
            <a:ext cx="1135368" cy="783007"/>
            <a:chOff x="0" y="0"/>
            <a:chExt cx="1135367" cy="783005"/>
          </a:xfrm>
        </p:grpSpPr>
        <p:sp>
          <p:nvSpPr>
            <p:cNvPr id="377" name="Google Shape;299;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78" name="Google Shape;300;p19" descr="Google Shape;300;p19"/>
            <p:cNvPicPr>
              <a:picLocks noChangeAspect="1"/>
            </p:cNvPicPr>
            <p:nvPr/>
          </p:nvPicPr>
          <p:blipFill>
            <a:blip r:embed="rId6">
              <a:extLst/>
            </a:blip>
            <a:stretch>
              <a:fillRect/>
            </a:stretch>
          </p:blipFill>
          <p:spPr>
            <a:xfrm>
              <a:off x="323583" y="127375"/>
              <a:ext cx="666002" cy="561344"/>
            </a:xfrm>
            <a:prstGeom prst="rect">
              <a:avLst/>
            </a:prstGeom>
            <a:ln w="12700" cap="flat">
              <a:noFill/>
              <a:miter lim="400000"/>
            </a:ln>
            <a:effectLst/>
          </p:spPr>
        </p:pic>
      </p:grpSp>
      <p:grpSp>
        <p:nvGrpSpPr>
          <p:cNvPr id="382" name="Google Shape;301;p19"/>
          <p:cNvGrpSpPr/>
          <p:nvPr/>
        </p:nvGrpSpPr>
        <p:grpSpPr>
          <a:xfrm>
            <a:off x="-4656" y="5117148"/>
            <a:ext cx="1193248" cy="1156254"/>
            <a:chOff x="0" y="0"/>
            <a:chExt cx="1193246" cy="1156253"/>
          </a:xfrm>
        </p:grpSpPr>
        <p:sp>
          <p:nvSpPr>
            <p:cNvPr id="380" name="Google Shape;302;p19"/>
            <p:cNvSpPr/>
            <p:nvPr/>
          </p:nvSpPr>
          <p:spPr>
            <a:xfrm rot="5400000">
              <a:off x="176180" y="-13207"/>
              <a:ext cx="783007"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81" name="Google Shape;303;p19" descr="Google Shape;303;p19"/>
            <p:cNvPicPr>
              <a:picLocks noChangeAspect="1"/>
            </p:cNvPicPr>
            <p:nvPr/>
          </p:nvPicPr>
          <p:blipFill>
            <a:blip r:embed="rId7">
              <a:extLst/>
            </a:blip>
            <a:stretch>
              <a:fillRect/>
            </a:stretch>
          </p:blipFill>
          <p:spPr>
            <a:xfrm rot="19406135">
              <a:off x="146057" y="195256"/>
              <a:ext cx="908506" cy="765741"/>
            </a:xfrm>
            <a:prstGeom prst="rect">
              <a:avLst/>
            </a:prstGeom>
            <a:ln w="12700" cap="flat">
              <a:noFill/>
              <a:miter lim="400000"/>
            </a:ln>
            <a:effectLst/>
          </p:spPr>
        </p:pic>
      </p:grpSp>
      <p:pic>
        <p:nvPicPr>
          <p:cNvPr id="383" name="Google Shape;304;p19" descr="Google Shape;304;p19"/>
          <p:cNvPicPr>
            <a:picLocks noChangeAspect="1"/>
          </p:cNvPicPr>
          <p:nvPr/>
        </p:nvPicPr>
        <p:blipFill>
          <a:blip r:embed="rId8">
            <a:extLst/>
          </a:blip>
          <a:stretch>
            <a:fillRect/>
          </a:stretch>
        </p:blipFill>
        <p:spPr>
          <a:xfrm>
            <a:off x="5211105" y="4810371"/>
            <a:ext cx="4327511" cy="3353821"/>
          </a:xfrm>
          <a:prstGeom prst="rect">
            <a:avLst/>
          </a:prstGeom>
          <a:ln w="12700">
            <a:miter lim="400000"/>
          </a:ln>
        </p:spPr>
      </p:pic>
      <p:sp>
        <p:nvSpPr>
          <p:cNvPr id="30" name="Google Shape;278;p19"/>
          <p:cNvSpPr txBox="1"/>
          <p:nvPr/>
        </p:nvSpPr>
        <p:spPr>
          <a:xfrm>
            <a:off x="366450" y="879532"/>
            <a:ext cx="4700400" cy="600810"/>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chor="ctr">
            <a:spAutoFit/>
          </a:bodyPr>
          <a:lstStyle>
            <a:lvl1pPr>
              <a:defRPr b="1">
                <a:latin typeface="Calibri"/>
                <a:ea typeface="Calibri"/>
                <a:cs typeface="Calibri"/>
                <a:sym typeface="Calibri"/>
              </a:defRPr>
            </a:lvl1pPr>
          </a:lstStyle>
          <a:p>
            <a:r>
              <a:rPr dirty="0"/>
              <a:t>ANTES DE COMENZAR LA ACTIVIDAD:</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Google Shape;52;p28"/>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sp>
        <p:nvSpPr>
          <p:cNvPr id="386" name="Google Shape;309;p41"/>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ACTIVIDAD PRÁCTICA</a:t>
            </a:r>
          </a:p>
        </p:txBody>
      </p:sp>
      <p:grpSp>
        <p:nvGrpSpPr>
          <p:cNvPr id="389" name="Google Shape;310;p41"/>
          <p:cNvGrpSpPr/>
          <p:nvPr/>
        </p:nvGrpSpPr>
        <p:grpSpPr>
          <a:xfrm>
            <a:off x="375974" y="2370246"/>
            <a:ext cx="8839202" cy="3238194"/>
            <a:chOff x="0" y="0"/>
            <a:chExt cx="8839200" cy="3238192"/>
          </a:xfrm>
        </p:grpSpPr>
        <p:sp>
          <p:nvSpPr>
            <p:cNvPr id="387" name="Rectángulo redondeado"/>
            <p:cNvSpPr/>
            <p:nvPr/>
          </p:nvSpPr>
          <p:spPr>
            <a:xfrm>
              <a:off x="0" y="0"/>
              <a:ext cx="8839201" cy="3238193"/>
            </a:xfrm>
            <a:prstGeom prst="roundRect">
              <a:avLst>
                <a:gd name="adj" fmla="val 16667"/>
              </a:avLst>
            </a:prstGeom>
            <a:solidFill>
              <a:srgbClr val="FFFFFF"/>
            </a:solidFill>
            <a:ln w="9525" cap="flat">
              <a:solidFill>
                <a:schemeClr val="accent2">
                  <a:lumOff val="21764"/>
                </a:schemeClr>
              </a:solidFill>
              <a:prstDash val="solid"/>
              <a:round/>
            </a:ln>
            <a:effectLst/>
          </p:spPr>
          <p:txBody>
            <a:bodyPr wrap="square" lIns="0" tIns="0" rIns="0" bIns="0" numCol="1" anchor="ctr">
              <a:noAutofit/>
            </a:bodyPr>
            <a:lstStyle/>
            <a:p>
              <a:endParaRPr/>
            </a:p>
          </p:txBody>
        </p:sp>
        <p:sp>
          <p:nvSpPr>
            <p:cNvPr id="388" name="Texto"/>
            <p:cNvSpPr txBox="1"/>
            <p:nvPr/>
          </p:nvSpPr>
          <p:spPr>
            <a:xfrm>
              <a:off x="158076" y="1428979"/>
              <a:ext cx="8523049"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sp>
        <p:nvSpPr>
          <p:cNvPr id="390" name="Google Shape;311;p41"/>
          <p:cNvSpPr/>
          <p:nvPr/>
        </p:nvSpPr>
        <p:spPr>
          <a:xfrm>
            <a:off x="5279923" y="7354529"/>
            <a:ext cx="2723536" cy="205147"/>
          </a:xfrm>
          <a:prstGeom prst="rect">
            <a:avLst/>
          </a:prstGeom>
          <a:solidFill>
            <a:srgbClr val="FFFFFF"/>
          </a:solidFill>
          <a:ln w="12700">
            <a:miter lim="400000"/>
          </a:ln>
        </p:spPr>
        <p:txBody>
          <a:bodyPr lIns="0" tIns="0" rIns="0" bIns="0" anchor="ctr"/>
          <a:lstStyle/>
          <a:p>
            <a:pPr algn="ctr">
              <a:defRPr>
                <a:solidFill>
                  <a:srgbClr val="FFFFFF"/>
                </a:solidFill>
              </a:defRPr>
            </a:pPr>
            <a:endParaRPr/>
          </a:p>
        </p:txBody>
      </p:sp>
      <p:pic>
        <p:nvPicPr>
          <p:cNvPr id="392" name="Google Shape;313;p41" descr="Google Shape;313;p41"/>
          <p:cNvPicPr>
            <a:picLocks noChangeAspect="1"/>
          </p:cNvPicPr>
          <p:nvPr/>
        </p:nvPicPr>
        <p:blipFill>
          <a:blip r:embed="rId2">
            <a:extLst/>
          </a:blip>
          <a:stretch>
            <a:fillRect/>
          </a:stretch>
        </p:blipFill>
        <p:spPr>
          <a:xfrm>
            <a:off x="5188463" y="2370246"/>
            <a:ext cx="4539998" cy="5336913"/>
          </a:xfrm>
          <a:prstGeom prst="rect">
            <a:avLst/>
          </a:prstGeom>
          <a:ln w="12700">
            <a:miter lim="400000"/>
          </a:ln>
        </p:spPr>
      </p:pic>
      <p:sp>
        <p:nvSpPr>
          <p:cNvPr id="393" name="Google Shape;314;p41"/>
          <p:cNvSpPr txBox="1"/>
          <p:nvPr/>
        </p:nvSpPr>
        <p:spPr>
          <a:xfrm>
            <a:off x="958647" y="2907945"/>
            <a:ext cx="4704737" cy="1671194"/>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115000"/>
              </a:lnSpc>
              <a:defRPr sz="2000" b="1">
                <a:solidFill>
                  <a:srgbClr val="FF0000"/>
                </a:solidFill>
                <a:latin typeface="Calibri"/>
                <a:ea typeface="Calibri"/>
                <a:cs typeface="Calibri"/>
                <a:sym typeface="Calibri"/>
              </a:defRPr>
            </a:pPr>
            <a:r>
              <a:rPr lang="es-ES" dirty="0" smtClean="0">
                <a:solidFill>
                  <a:srgbClr val="741B47"/>
                </a:solidFill>
              </a:rPr>
              <a:t>ELECTRONEUMÁTICA</a:t>
            </a:r>
            <a:endParaRPr dirty="0">
              <a:solidFill>
                <a:srgbClr val="741B47"/>
              </a:solidFill>
            </a:endParaRPr>
          </a:p>
          <a:p>
            <a:pPr>
              <a:lnSpc>
                <a:spcPct val="115000"/>
              </a:lnSpc>
            </a:pPr>
            <a:endParaRPr sz="1600" dirty="0">
              <a:latin typeface="Calibri"/>
              <a:ea typeface="Calibri"/>
              <a:cs typeface="Calibri"/>
              <a:sym typeface="Calibri"/>
            </a:endParaRPr>
          </a:p>
          <a:p>
            <a:pPr>
              <a:lnSpc>
                <a:spcPct val="115000"/>
              </a:lnSpc>
              <a:defRPr sz="1600">
                <a:latin typeface="Calibri"/>
                <a:ea typeface="Calibri"/>
                <a:cs typeface="Calibri"/>
                <a:sym typeface="Calibri"/>
              </a:defRPr>
            </a:pPr>
            <a:r>
              <a:rPr dirty="0"/>
              <a:t>Ahora realizaremos una actividad práctica.</a:t>
            </a:r>
          </a:p>
          <a:p>
            <a:pPr>
              <a:lnSpc>
                <a:spcPct val="115000"/>
              </a:lnSpc>
              <a:defRPr sz="1600">
                <a:latin typeface="Calibri"/>
                <a:ea typeface="Calibri"/>
                <a:cs typeface="Calibri"/>
                <a:sym typeface="Calibri"/>
              </a:defRPr>
            </a:pPr>
            <a:r>
              <a:rPr dirty="0"/>
              <a:t>Te sugerimos </a:t>
            </a:r>
            <a:r>
              <a:rPr b="1" dirty="0">
                <a:solidFill>
                  <a:srgbClr val="76384D"/>
                </a:solidFill>
              </a:rPr>
              <a:t>seguir las instrucciones </a:t>
            </a:r>
            <a:r>
              <a:rPr dirty="0"/>
              <a:t>que van</a:t>
            </a:r>
          </a:p>
          <a:p>
            <a:pPr>
              <a:lnSpc>
                <a:spcPct val="115000"/>
              </a:lnSpc>
              <a:defRPr sz="1600">
                <a:latin typeface="Calibri"/>
                <a:ea typeface="Calibri"/>
                <a:cs typeface="Calibri"/>
                <a:sym typeface="Calibri"/>
              </a:defRPr>
            </a:pPr>
            <a:r>
              <a:rPr dirty="0"/>
              <a:t>Adjuntas en la guía que el profesor te entregará.</a:t>
            </a:r>
          </a:p>
        </p:txBody>
      </p:sp>
      <p:sp>
        <p:nvSpPr>
          <p:cNvPr id="394" name="Google Shape;315;p41"/>
          <p:cNvSpPr txBox="1"/>
          <p:nvPr/>
        </p:nvSpPr>
        <p:spPr>
          <a:xfrm>
            <a:off x="3652622" y="1038575"/>
            <a:ext cx="1022557" cy="1015630"/>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gn="r">
              <a:lnSpc>
                <a:spcPct val="90000"/>
              </a:lnSpc>
              <a:defRPr sz="6000">
                <a:solidFill>
                  <a:srgbClr val="BA9BA5"/>
                </a:solidFill>
                <a:latin typeface="Calibri"/>
                <a:ea typeface="Calibri"/>
                <a:cs typeface="Calibri"/>
                <a:sym typeface="Calibri"/>
              </a:defRPr>
            </a:lvl1pPr>
          </a:lstStyle>
          <a:p>
            <a:r>
              <a:rPr lang="es-ES" smtClean="0"/>
              <a:t>1</a:t>
            </a:r>
            <a:r>
              <a:rPr dirty="0" smtClean="0"/>
              <a:t>2</a:t>
            </a:r>
            <a:endParaRPr dirty="0"/>
          </a:p>
        </p:txBody>
      </p:sp>
      <p:sp>
        <p:nvSpPr>
          <p:cNvPr id="12"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¡PRACTIQUEMOS!</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Google Shape;52;p28"/>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grpSp>
        <p:nvGrpSpPr>
          <p:cNvPr id="399" name="Google Shape;320;p21"/>
          <p:cNvGrpSpPr/>
          <p:nvPr/>
        </p:nvGrpSpPr>
        <p:grpSpPr>
          <a:xfrm>
            <a:off x="383456" y="2370246"/>
            <a:ext cx="8839201" cy="3238194"/>
            <a:chOff x="0" y="0"/>
            <a:chExt cx="8839200" cy="3238192"/>
          </a:xfrm>
        </p:grpSpPr>
        <p:sp>
          <p:nvSpPr>
            <p:cNvPr id="397" name="Rectángulo redondeado"/>
            <p:cNvSpPr/>
            <p:nvPr/>
          </p:nvSpPr>
          <p:spPr>
            <a:xfrm>
              <a:off x="0" y="0"/>
              <a:ext cx="8839201" cy="3238193"/>
            </a:xfrm>
            <a:prstGeom prst="roundRect">
              <a:avLst>
                <a:gd name="adj" fmla="val 16667"/>
              </a:avLst>
            </a:prstGeom>
            <a:solidFill>
              <a:srgbClr val="FFFFFF"/>
            </a:solidFill>
            <a:ln w="9525" cap="flat">
              <a:solidFill>
                <a:schemeClr val="accent2">
                  <a:lumOff val="21764"/>
                </a:schemeClr>
              </a:solidFill>
              <a:prstDash val="solid"/>
              <a:round/>
            </a:ln>
            <a:effectLst/>
          </p:spPr>
          <p:txBody>
            <a:bodyPr wrap="square" lIns="0" tIns="0" rIns="0" bIns="0" numCol="1" anchor="ctr">
              <a:noAutofit/>
            </a:bodyPr>
            <a:lstStyle/>
            <a:p>
              <a:endParaRPr/>
            </a:p>
          </p:txBody>
        </p:sp>
        <p:sp>
          <p:nvSpPr>
            <p:cNvPr id="398" name="Texto"/>
            <p:cNvSpPr txBox="1"/>
            <p:nvPr/>
          </p:nvSpPr>
          <p:spPr>
            <a:xfrm>
              <a:off x="158076" y="1428979"/>
              <a:ext cx="8523049"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sp>
        <p:nvSpPr>
          <p:cNvPr id="400" name="Google Shape;321;p21"/>
          <p:cNvSpPr/>
          <p:nvPr/>
        </p:nvSpPr>
        <p:spPr>
          <a:xfrm>
            <a:off x="5279923" y="7354529"/>
            <a:ext cx="2723536" cy="205147"/>
          </a:xfrm>
          <a:prstGeom prst="rect">
            <a:avLst/>
          </a:prstGeom>
          <a:solidFill>
            <a:srgbClr val="FFFFFF"/>
          </a:solidFill>
          <a:ln w="12700">
            <a:miter lim="400000"/>
          </a:ln>
        </p:spPr>
        <p:txBody>
          <a:bodyPr lIns="0" tIns="0" rIns="0" bIns="0" anchor="ctr"/>
          <a:lstStyle/>
          <a:p>
            <a:pPr algn="ctr">
              <a:defRPr>
                <a:solidFill>
                  <a:srgbClr val="FFFFFF"/>
                </a:solidFill>
              </a:defRPr>
            </a:pPr>
            <a:endParaRPr/>
          </a:p>
        </p:txBody>
      </p:sp>
      <p:pic>
        <p:nvPicPr>
          <p:cNvPr id="401" name="Google Shape;322;p21" descr="Google Shape;322;p21"/>
          <p:cNvPicPr>
            <a:picLocks noChangeAspect="1"/>
          </p:cNvPicPr>
          <p:nvPr/>
        </p:nvPicPr>
        <p:blipFill>
          <a:blip r:embed="rId2">
            <a:extLst/>
          </a:blip>
          <a:stretch>
            <a:fillRect/>
          </a:stretch>
        </p:blipFill>
        <p:spPr>
          <a:xfrm>
            <a:off x="5102940" y="2710743"/>
            <a:ext cx="5190655" cy="4917757"/>
          </a:xfrm>
          <a:prstGeom prst="rect">
            <a:avLst/>
          </a:prstGeom>
          <a:ln w="12700">
            <a:miter lim="400000"/>
          </a:ln>
        </p:spPr>
      </p:pic>
      <p:sp>
        <p:nvSpPr>
          <p:cNvPr id="402" name="Google Shape;323;p21"/>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TICKET DE SALIDA</a:t>
            </a:r>
          </a:p>
        </p:txBody>
      </p:sp>
      <p:sp>
        <p:nvSpPr>
          <p:cNvPr id="404" name="Google Shape;325;p21"/>
          <p:cNvSpPr txBox="1"/>
          <p:nvPr/>
        </p:nvSpPr>
        <p:spPr>
          <a:xfrm>
            <a:off x="958647" y="2831569"/>
            <a:ext cx="4936179" cy="268916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115000"/>
              </a:lnSpc>
              <a:defRPr sz="2000" b="1">
                <a:solidFill>
                  <a:srgbClr val="FF0000"/>
                </a:solidFill>
                <a:latin typeface="Calibri"/>
                <a:ea typeface="Calibri"/>
                <a:cs typeface="Calibri"/>
                <a:sym typeface="Calibri"/>
              </a:defRPr>
            </a:pPr>
            <a:r>
              <a:rPr lang="es-ES" dirty="0" smtClean="0">
                <a:solidFill>
                  <a:srgbClr val="741B47"/>
                </a:solidFill>
              </a:rPr>
              <a:t>ELECTRONEUMÁTICA</a:t>
            </a:r>
            <a:endParaRPr dirty="0"/>
          </a:p>
          <a:p>
            <a:pPr>
              <a:lnSpc>
                <a:spcPct val="115000"/>
              </a:lnSpc>
            </a:pPr>
            <a:endParaRPr sz="1600" dirty="0">
              <a:latin typeface="Calibri"/>
              <a:ea typeface="Calibri"/>
              <a:cs typeface="Calibri"/>
              <a:sym typeface="Calibri"/>
            </a:endParaRPr>
          </a:p>
          <a:p>
            <a:pPr>
              <a:lnSpc>
                <a:spcPct val="115000"/>
              </a:lnSpc>
              <a:defRPr sz="1600">
                <a:latin typeface="Calibri"/>
                <a:ea typeface="Calibri"/>
                <a:cs typeface="Calibri"/>
                <a:sym typeface="Calibri"/>
              </a:defRPr>
            </a:pPr>
            <a:r>
              <a:rPr dirty="0"/>
              <a:t>¡No olvides contestar la Autoevaluación y entregar el Ticket de Salida!</a:t>
            </a:r>
          </a:p>
          <a:p>
            <a:pPr>
              <a:lnSpc>
                <a:spcPct val="115000"/>
              </a:lnSpc>
            </a:pPr>
            <a:endParaRPr sz="1600" dirty="0"/>
          </a:p>
          <a:p>
            <a:pPr>
              <a:lnSpc>
                <a:spcPct val="115000"/>
              </a:lnSpc>
              <a:defRPr sz="2100" b="1">
                <a:solidFill>
                  <a:srgbClr val="741B47"/>
                </a:solidFill>
                <a:latin typeface="Calibri"/>
                <a:ea typeface="Calibri"/>
                <a:cs typeface="Calibri"/>
                <a:sym typeface="Calibri"/>
              </a:defRPr>
            </a:pPr>
            <a:r>
              <a:rPr dirty="0"/>
              <a:t>¡Hasta la próxima! </a:t>
            </a:r>
            <a:endParaRPr dirty="0">
              <a:latin typeface="+mj-lt"/>
              <a:ea typeface="+mj-ea"/>
              <a:cs typeface="+mj-cs"/>
              <a:sym typeface="Arial"/>
            </a:endParaRPr>
          </a:p>
          <a:p>
            <a:pPr>
              <a:defRPr sz="1600"/>
            </a:pPr>
            <a:r>
              <a:rPr sz="2100" b="1" dirty="0">
                <a:solidFill>
                  <a:srgbClr val="741B47"/>
                </a:solidFill>
              </a:rPr>
              <a:t/>
            </a:r>
            <a:br>
              <a:rPr sz="2100" b="1" dirty="0">
                <a:solidFill>
                  <a:srgbClr val="741B47"/>
                </a:solidFill>
              </a:rPr>
            </a:br>
            <a:endParaRPr sz="2100" b="1" dirty="0">
              <a:solidFill>
                <a:srgbClr val="741B47"/>
              </a:solidFill>
            </a:endParaRPr>
          </a:p>
        </p:txBody>
      </p:sp>
      <p:pic>
        <p:nvPicPr>
          <p:cNvPr id="405" name="Google Shape;326;p21" descr="Google Shape;326;p21"/>
          <p:cNvPicPr>
            <a:picLocks noChangeAspect="1"/>
          </p:cNvPicPr>
          <p:nvPr/>
        </p:nvPicPr>
        <p:blipFill>
          <a:blip r:embed="rId3">
            <a:extLst/>
          </a:blip>
          <a:stretch>
            <a:fillRect/>
          </a:stretch>
        </p:blipFill>
        <p:spPr>
          <a:xfrm>
            <a:off x="3210792" y="4159041"/>
            <a:ext cx="673177" cy="603723"/>
          </a:xfrm>
          <a:prstGeom prst="rect">
            <a:avLst/>
          </a:prstGeom>
          <a:ln w="12700">
            <a:miter lim="400000"/>
          </a:ln>
        </p:spPr>
      </p:pic>
      <p:sp>
        <p:nvSpPr>
          <p:cNvPr id="12"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76;p37"/>
          <p:cNvSpPr txBox="1"/>
          <p:nvPr/>
        </p:nvSpPr>
        <p:spPr>
          <a:xfrm>
            <a:off x="1139099" y="834800"/>
            <a:ext cx="4956901" cy="369300"/>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spAutoFit/>
          </a:bodyPr>
          <a:lstStyle/>
          <a:p>
            <a:pPr>
              <a:defRPr sz="1200" b="1">
                <a:solidFill>
                  <a:srgbClr val="741B47"/>
                </a:solidFill>
                <a:latin typeface="Calibri"/>
                <a:ea typeface="Calibri"/>
                <a:cs typeface="Calibri"/>
                <a:sym typeface="Calibri"/>
              </a:defRPr>
            </a:pPr>
            <a:r>
              <a:rPr dirty="0"/>
              <a:t>MÓDULO </a:t>
            </a:r>
            <a:r>
              <a:rPr lang="es-ES" dirty="0" smtClean="0"/>
              <a:t>7</a:t>
            </a:r>
            <a:r>
              <a:rPr dirty="0" smtClean="0"/>
              <a:t> </a:t>
            </a:r>
            <a:r>
              <a:rPr b="0" dirty="0" smtClean="0"/>
              <a:t>|</a:t>
            </a:r>
            <a:r>
              <a:rPr lang="es-ES" b="0" dirty="0" smtClean="0"/>
              <a:t>MANTENIMIENTO DE SISTEMAS </a:t>
            </a:r>
            <a:r>
              <a:rPr lang="es-ES" b="0" dirty="0" smtClean="0"/>
              <a:t>HIDRAÚLICOS Y </a:t>
            </a:r>
            <a:r>
              <a:rPr lang="es-ES" b="0" dirty="0" smtClean="0"/>
              <a:t>NEUMÁTICOS</a:t>
            </a:r>
            <a:endParaRPr b="0" dirty="0"/>
          </a:p>
        </p:txBody>
      </p:sp>
      <p:sp>
        <p:nvSpPr>
          <p:cNvPr id="139" name="Google Shape;77;p37"/>
          <p:cNvSpPr txBox="1"/>
          <p:nvPr/>
        </p:nvSpPr>
        <p:spPr>
          <a:xfrm>
            <a:off x="365425" y="2026107"/>
            <a:ext cx="1444326" cy="415466"/>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500" b="1">
                <a:latin typeface="Calibri"/>
                <a:ea typeface="Calibri"/>
                <a:cs typeface="Calibri"/>
                <a:sym typeface="Calibri"/>
              </a:defRPr>
            </a:lvl1pPr>
          </a:lstStyle>
          <a:p>
            <a:r>
              <a:rPr dirty="0"/>
              <a:t>ACTIVIDAD </a:t>
            </a:r>
            <a:r>
              <a:rPr lang="es-ES" dirty="0" smtClean="0"/>
              <a:t>1</a:t>
            </a:r>
            <a:r>
              <a:rPr dirty="0" smtClean="0"/>
              <a:t>2</a:t>
            </a:r>
            <a:endParaRPr dirty="0"/>
          </a:p>
        </p:txBody>
      </p:sp>
      <p:sp>
        <p:nvSpPr>
          <p:cNvPr id="140" name="Google Shape;78;p37"/>
          <p:cNvSpPr txBox="1"/>
          <p:nvPr/>
        </p:nvSpPr>
        <p:spPr>
          <a:xfrm>
            <a:off x="365424" y="2249846"/>
            <a:ext cx="6481767" cy="68323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nSpc>
                <a:spcPct val="90000"/>
              </a:lnSpc>
              <a:defRPr sz="3600" b="1">
                <a:solidFill>
                  <a:srgbClr val="741B47"/>
                </a:solidFill>
                <a:latin typeface="Calibri"/>
                <a:ea typeface="Calibri"/>
                <a:cs typeface="Calibri"/>
                <a:sym typeface="Calibri"/>
              </a:defRPr>
            </a:pPr>
            <a:r>
              <a:rPr lang="es-ES" dirty="0" smtClean="0">
                <a:solidFill>
                  <a:srgbClr val="741B47"/>
                </a:solidFill>
              </a:rPr>
              <a:t>ELECTRONEUMÁTICA</a:t>
            </a:r>
            <a:endParaRPr dirty="0">
              <a:solidFill>
                <a:srgbClr val="FF0000"/>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516" y="2636030"/>
            <a:ext cx="6272784" cy="4773168"/>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35;p28"/>
          <p:cNvSpPr/>
          <p:nvPr/>
        </p:nvSpPr>
        <p:spPr>
          <a:xfrm rot="10800000" flipH="1">
            <a:off x="181649" y="822024"/>
            <a:ext cx="9356702" cy="6531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882"/>
            </a:srgbClr>
          </a:solidFill>
          <a:ln w="12700">
            <a:miter lim="400000"/>
          </a:ln>
        </p:spPr>
        <p:txBody>
          <a:bodyPr lIns="45719" rIns="45719" anchor="ctr"/>
          <a:lstStyle/>
          <a:p>
            <a:endParaRPr/>
          </a:p>
        </p:txBody>
      </p:sp>
      <p:sp>
        <p:nvSpPr>
          <p:cNvPr id="11" name="Google Shape;25;p27"/>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grpSp>
        <p:nvGrpSpPr>
          <p:cNvPr id="13" name="Google Shape;101;p3"/>
          <p:cNvGrpSpPr/>
          <p:nvPr/>
        </p:nvGrpSpPr>
        <p:grpSpPr>
          <a:xfrm>
            <a:off x="481781" y="1887795"/>
            <a:ext cx="4090219" cy="3255705"/>
            <a:chOff x="0" y="0"/>
            <a:chExt cx="4090218" cy="3116824"/>
          </a:xfrm>
        </p:grpSpPr>
        <p:sp>
          <p:nvSpPr>
            <p:cNvPr id="14" name="Rectángulo redondeado"/>
            <p:cNvSpPr/>
            <p:nvPr/>
          </p:nvSpPr>
          <p:spPr>
            <a:xfrm>
              <a:off x="0" y="0"/>
              <a:ext cx="4090219" cy="3116825"/>
            </a:xfrm>
            <a:prstGeom prst="roundRect">
              <a:avLst>
                <a:gd name="adj" fmla="val 8420"/>
              </a:avLst>
            </a:prstGeom>
            <a:solidFill>
              <a:srgbClr val="FFFFFF"/>
            </a:solidFill>
            <a:ln w="9525" cap="flat">
              <a:solidFill>
                <a:schemeClr val="accent2">
                  <a:lumOff val="21764"/>
                </a:schemeClr>
              </a:solidFill>
              <a:prstDash val="solid"/>
              <a:round/>
            </a:ln>
            <a:effectLst/>
          </p:spPr>
          <p:txBody>
            <a:bodyPr wrap="square" lIns="45719" tIns="45719" rIns="45719" bIns="45719" numCol="1" anchor="ctr">
              <a:noAutofit/>
            </a:bodyPr>
            <a:lstStyle/>
            <a:p>
              <a:endParaRPr/>
            </a:p>
          </p:txBody>
        </p:sp>
        <p:sp>
          <p:nvSpPr>
            <p:cNvPr id="15" name="Texto"/>
            <p:cNvSpPr txBox="1"/>
            <p:nvPr/>
          </p:nvSpPr>
          <p:spPr>
            <a:xfrm>
              <a:off x="76864" y="1368295"/>
              <a:ext cx="3936491"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pic>
        <p:nvPicPr>
          <p:cNvPr id="16" name="Imagen 21" descr="Imagen 21"/>
          <p:cNvPicPr>
            <a:picLocks noChangeAspect="1"/>
          </p:cNvPicPr>
          <p:nvPr/>
        </p:nvPicPr>
        <p:blipFill>
          <a:blip r:embed="rId2">
            <a:extLst/>
          </a:blip>
          <a:stretch>
            <a:fillRect/>
          </a:stretch>
        </p:blipFill>
        <p:spPr>
          <a:xfrm>
            <a:off x="375974" y="1796209"/>
            <a:ext cx="719663" cy="686190"/>
          </a:xfrm>
          <a:prstGeom prst="rect">
            <a:avLst/>
          </a:prstGeom>
          <a:ln w="12700">
            <a:miter lim="400000"/>
          </a:ln>
        </p:spPr>
      </p:pic>
      <p:sp>
        <p:nvSpPr>
          <p:cNvPr id="17" name="Google Shape;95;p3"/>
          <p:cNvSpPr txBox="1"/>
          <p:nvPr/>
        </p:nvSpPr>
        <p:spPr>
          <a:xfrm>
            <a:off x="375975" y="1265366"/>
            <a:ext cx="4864619"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dirty="0"/>
              <a:t>OBJETIVO DE APRENDIZAJE</a:t>
            </a:r>
          </a:p>
        </p:txBody>
      </p:sp>
      <p:pic>
        <p:nvPicPr>
          <p:cNvPr id="18" name="Imagen 26" descr="Imagen 26"/>
          <p:cNvPicPr>
            <a:picLocks noChangeAspect="1"/>
          </p:cNvPicPr>
          <p:nvPr/>
        </p:nvPicPr>
        <p:blipFill>
          <a:blip r:embed="rId3">
            <a:extLst/>
          </a:blip>
          <a:stretch>
            <a:fillRect/>
          </a:stretch>
        </p:blipFill>
        <p:spPr>
          <a:xfrm>
            <a:off x="3485784" y="2354963"/>
            <a:ext cx="5849285" cy="4478455"/>
          </a:xfrm>
          <a:prstGeom prst="rect">
            <a:avLst/>
          </a:prstGeom>
          <a:ln w="12700">
            <a:miter lim="400000"/>
          </a:ln>
        </p:spPr>
      </p:pic>
      <p:sp>
        <p:nvSpPr>
          <p:cNvPr id="19" name="Google Shape;84;p38"/>
          <p:cNvSpPr txBox="1"/>
          <p:nvPr/>
        </p:nvSpPr>
        <p:spPr>
          <a:xfrm>
            <a:off x="787400" y="2014319"/>
            <a:ext cx="3574271" cy="3016178"/>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115000"/>
              </a:lnSpc>
              <a:defRPr sz="1600">
                <a:latin typeface="Calibri"/>
                <a:ea typeface="Calibri"/>
                <a:cs typeface="Calibri"/>
                <a:sym typeface="Calibri"/>
              </a:defRPr>
            </a:lvl1pPr>
          </a:lstStyle>
          <a:p>
            <a:r>
              <a:rPr lang="es-ES_tradnl" dirty="0"/>
              <a:t> </a:t>
            </a:r>
            <a:r>
              <a:rPr lang="es-ES_tradnl" dirty="0" smtClean="0"/>
              <a:t>     Reparar </a:t>
            </a:r>
            <a:r>
              <a:rPr lang="es-ES_tradnl" dirty="0"/>
              <a:t>y probar sistemas hidráulicos y neumáticos, responsables de diversas funciones en los vehículos, tales como suspensión, sistema de dirección, frenos </a:t>
            </a:r>
            <a:r>
              <a:rPr lang="es-ES_tradnl" dirty="0" smtClean="0"/>
              <a:t>             y </a:t>
            </a:r>
            <a:r>
              <a:rPr lang="es-ES_tradnl" dirty="0"/>
              <a:t>transmisión de potencia manual y automática, utilizando las </a:t>
            </a:r>
            <a:r>
              <a:rPr lang="es-ES_tradnl" dirty="0" smtClean="0"/>
              <a:t>herramientas </a:t>
            </a:r>
            <a:r>
              <a:rPr lang="es-ES_tradnl" dirty="0"/>
              <a:t>e </a:t>
            </a:r>
            <a:r>
              <a:rPr lang="es-ES_tradnl" dirty="0" smtClean="0"/>
              <a:t>instrumentos apropiados</a:t>
            </a:r>
            <a:r>
              <a:rPr lang="es-ES_tradnl" dirty="0"/>
              <a:t>, </a:t>
            </a:r>
            <a:r>
              <a:rPr lang="es-ES_tradnl" dirty="0" smtClean="0"/>
              <a:t>de</a:t>
            </a:r>
          </a:p>
          <a:p>
            <a:r>
              <a:rPr lang="es-ES_tradnl" dirty="0" smtClean="0"/>
              <a:t>acuerdo a las especificaciones</a:t>
            </a:r>
          </a:p>
          <a:p>
            <a:r>
              <a:rPr lang="es-ES_tradnl" dirty="0" smtClean="0"/>
              <a:t>técnicas del fabricante y </a:t>
            </a:r>
          </a:p>
          <a:p>
            <a:r>
              <a:rPr lang="es-ES_tradnl" dirty="0" smtClean="0"/>
              <a:t>estándares internacionales. </a:t>
            </a:r>
            <a:endParaRPr lang="es-ES_tradnl"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Google Shape;34;p25"/>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
        <p:nvSpPr>
          <p:cNvPr id="162" name="Google Shape;111;p3"/>
          <p:cNvSpPr txBox="1"/>
          <p:nvPr/>
        </p:nvSpPr>
        <p:spPr>
          <a:xfrm>
            <a:off x="572273" y="2241783"/>
            <a:ext cx="5782098" cy="43393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90000"/>
              </a:lnSpc>
              <a:defRPr sz="1800" b="1">
                <a:solidFill>
                  <a:srgbClr val="741B47"/>
                </a:solidFill>
                <a:latin typeface="Calibri"/>
                <a:ea typeface="Calibri"/>
                <a:cs typeface="Calibri"/>
                <a:sym typeface="Calibri"/>
              </a:defRPr>
            </a:lvl1pPr>
          </a:lstStyle>
          <a:p>
            <a:r>
              <a:rPr lang="es-ES" dirty="0" smtClean="0"/>
              <a:t>CIRCUITOS BÁSICOS NEUMÁTICA</a:t>
            </a:r>
            <a:endParaRPr dirty="0"/>
          </a:p>
        </p:txBody>
      </p:sp>
      <p:sp>
        <p:nvSpPr>
          <p:cNvPr id="21" name="Google Shape;109;p3"/>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dirty="0"/>
              <a:t>¿QUÉ APRENDIMOS LA ACTIVIDAD ANTERIOR?</a:t>
            </a:r>
          </a:p>
        </p:txBody>
      </p:sp>
      <p:sp>
        <p:nvSpPr>
          <p:cNvPr id="23" name="Rectángulo redondeado"/>
          <p:cNvSpPr/>
          <p:nvPr/>
        </p:nvSpPr>
        <p:spPr>
          <a:xfrm>
            <a:off x="476510" y="4068921"/>
            <a:ext cx="4806689" cy="752020"/>
          </a:xfrm>
          <a:prstGeom prst="roundRect">
            <a:avLst>
              <a:gd name="adj" fmla="val 12346"/>
            </a:avLst>
          </a:prstGeom>
          <a:ln>
            <a:solidFill>
              <a:schemeClr val="accent2">
                <a:lumOff val="21764"/>
              </a:schemeClr>
            </a:solidFill>
          </a:ln>
        </p:spPr>
        <p:txBody>
          <a:bodyPr lIns="0" tIns="0" rIns="0" bIns="0" anchor="ctr"/>
          <a:lstStyle/>
          <a:p>
            <a:endParaRPr/>
          </a:p>
        </p:txBody>
      </p:sp>
      <p:grpSp>
        <p:nvGrpSpPr>
          <p:cNvPr id="24" name="Google Shape;112;p3"/>
          <p:cNvGrpSpPr/>
          <p:nvPr/>
        </p:nvGrpSpPr>
        <p:grpSpPr>
          <a:xfrm>
            <a:off x="298987" y="4176847"/>
            <a:ext cx="391111" cy="536169"/>
            <a:chOff x="0" y="0"/>
            <a:chExt cx="391110" cy="536167"/>
          </a:xfrm>
        </p:grpSpPr>
        <p:sp>
          <p:nvSpPr>
            <p:cNvPr id="25" name="Google Shape;113;p3"/>
            <p:cNvSpPr/>
            <p:nvPr/>
          </p:nvSpPr>
          <p:spPr>
            <a:xfrm>
              <a:off x="0" y="84708"/>
              <a:ext cx="39111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26" name="Google Shape;114;p3"/>
            <p:cNvSpPr txBox="1"/>
            <p:nvPr/>
          </p:nvSpPr>
          <p:spPr>
            <a:xfrm>
              <a:off x="9903" y="0"/>
              <a:ext cx="312203" cy="5361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dirty="0"/>
                <a:t>2</a:t>
              </a:r>
            </a:p>
          </p:txBody>
        </p:sp>
      </p:grpSp>
      <p:sp>
        <p:nvSpPr>
          <p:cNvPr id="28" name="Google Shape;122;p3"/>
          <p:cNvSpPr txBox="1"/>
          <p:nvPr/>
        </p:nvSpPr>
        <p:spPr>
          <a:xfrm>
            <a:off x="775665" y="4081771"/>
            <a:ext cx="4482134" cy="726320"/>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defRPr sz="1600">
                <a:latin typeface="Calibri"/>
                <a:ea typeface="Calibri"/>
                <a:cs typeface="Calibri"/>
                <a:sym typeface="Calibri"/>
              </a:defRPr>
            </a:lvl1pPr>
          </a:lstStyle>
          <a:p>
            <a:pPr>
              <a:lnSpc>
                <a:spcPct val="110000"/>
              </a:lnSpc>
            </a:pPr>
            <a:r>
              <a:rPr lang="es-ES" dirty="0"/>
              <a:t>I</a:t>
            </a:r>
            <a:r>
              <a:rPr lang="es-ES" dirty="0" smtClean="0"/>
              <a:t>nterpretaste </a:t>
            </a:r>
            <a:r>
              <a:rPr lang="es-ES" dirty="0"/>
              <a:t>la simbología, diagramas y </a:t>
            </a:r>
            <a:r>
              <a:rPr lang="es-ES" dirty="0" smtClean="0"/>
              <a:t>planos</a:t>
            </a:r>
          </a:p>
          <a:p>
            <a:pPr>
              <a:lnSpc>
                <a:spcPct val="110000"/>
              </a:lnSpc>
            </a:pPr>
            <a:r>
              <a:rPr lang="es-ES" dirty="0" smtClean="0"/>
              <a:t>de </a:t>
            </a:r>
            <a:r>
              <a:rPr lang="es-ES" dirty="0"/>
              <a:t>circuitos básicos neumáticos.</a:t>
            </a:r>
          </a:p>
        </p:txBody>
      </p:sp>
      <p:sp>
        <p:nvSpPr>
          <p:cNvPr id="34" name="Google Shape;122;p3"/>
          <p:cNvSpPr txBox="1"/>
          <p:nvPr/>
        </p:nvSpPr>
        <p:spPr>
          <a:xfrm>
            <a:off x="763314" y="5124542"/>
            <a:ext cx="4934439" cy="455477"/>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defRPr sz="1600">
                <a:latin typeface="Calibri"/>
                <a:ea typeface="Calibri"/>
                <a:cs typeface="Calibri"/>
                <a:sym typeface="Calibri"/>
              </a:defRPr>
            </a:lvl1pPr>
          </a:lstStyle>
          <a:p>
            <a:pPr>
              <a:lnSpc>
                <a:spcPct val="110000"/>
              </a:lnSpc>
            </a:pPr>
            <a:r>
              <a:rPr lang="es-ES" dirty="0"/>
              <a:t>Armaste y probaste diferentes circuitos neumáticos.</a:t>
            </a:r>
          </a:p>
        </p:txBody>
      </p:sp>
      <p:sp>
        <p:nvSpPr>
          <p:cNvPr id="27" name="Google Shape;121;p3"/>
          <p:cNvSpPr txBox="1"/>
          <p:nvPr/>
        </p:nvSpPr>
        <p:spPr>
          <a:xfrm>
            <a:off x="762178" y="2931908"/>
            <a:ext cx="4482134" cy="997164"/>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defRPr sz="1600">
                <a:latin typeface="Calibri"/>
                <a:ea typeface="Calibri"/>
                <a:cs typeface="Calibri"/>
                <a:sym typeface="Calibri"/>
              </a:defRPr>
            </a:lvl1pPr>
          </a:lstStyle>
          <a:p>
            <a:pPr>
              <a:lnSpc>
                <a:spcPct val="110000"/>
              </a:lnSpc>
            </a:pPr>
            <a:r>
              <a:rPr lang="es-ES" dirty="0"/>
              <a:t>Reconociste de manera correcta diferentes componentes utilizados para armar diferentes circuitos neumáticos.</a:t>
            </a:r>
          </a:p>
        </p:txBody>
      </p:sp>
      <p:sp>
        <p:nvSpPr>
          <p:cNvPr id="33" name="Rectángulo redondeado"/>
          <p:cNvSpPr/>
          <p:nvPr/>
        </p:nvSpPr>
        <p:spPr>
          <a:xfrm>
            <a:off x="463023" y="2947118"/>
            <a:ext cx="4806689" cy="966744"/>
          </a:xfrm>
          <a:prstGeom prst="roundRect">
            <a:avLst>
              <a:gd name="adj" fmla="val 12346"/>
            </a:avLst>
          </a:prstGeom>
          <a:ln>
            <a:solidFill>
              <a:schemeClr val="accent2">
                <a:lumOff val="21764"/>
              </a:schemeClr>
            </a:solidFill>
          </a:ln>
        </p:spPr>
        <p:txBody>
          <a:bodyPr lIns="0" tIns="0" rIns="0" bIns="0" anchor="ctr"/>
          <a:lstStyle/>
          <a:p>
            <a:endParaRPr/>
          </a:p>
        </p:txBody>
      </p:sp>
      <p:grpSp>
        <p:nvGrpSpPr>
          <p:cNvPr id="35" name="Google Shape;115;p3"/>
          <p:cNvGrpSpPr/>
          <p:nvPr/>
        </p:nvGrpSpPr>
        <p:grpSpPr>
          <a:xfrm>
            <a:off x="298987" y="3162406"/>
            <a:ext cx="376201" cy="536168"/>
            <a:chOff x="0" y="0"/>
            <a:chExt cx="376200" cy="536167"/>
          </a:xfrm>
        </p:grpSpPr>
        <p:sp>
          <p:nvSpPr>
            <p:cNvPr id="36" name="Google Shape;116;p3"/>
            <p:cNvSpPr/>
            <p:nvPr/>
          </p:nvSpPr>
          <p:spPr>
            <a:xfrm>
              <a:off x="0" y="84708"/>
              <a:ext cx="37620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37" name="Google Shape;117;p3"/>
            <p:cNvSpPr txBox="1"/>
            <p:nvPr/>
          </p:nvSpPr>
          <p:spPr>
            <a:xfrm>
              <a:off x="9524" y="0"/>
              <a:ext cx="300302" cy="5361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t>1</a:t>
              </a:r>
            </a:p>
          </p:txBody>
        </p:sp>
      </p:grpSp>
      <p:sp>
        <p:nvSpPr>
          <p:cNvPr id="161" name="Google Shape;110;p3"/>
          <p:cNvSpPr/>
          <p:nvPr/>
        </p:nvSpPr>
        <p:spPr>
          <a:xfrm>
            <a:off x="5026616" y="3630159"/>
            <a:ext cx="696537" cy="696535"/>
          </a:xfrm>
          <a:prstGeom prst="ellipse">
            <a:avLst/>
          </a:prstGeom>
          <a:solidFill>
            <a:srgbClr val="FFFFFF"/>
          </a:solidFill>
          <a:ln w="12700">
            <a:miter lim="400000"/>
          </a:ln>
        </p:spPr>
        <p:txBody>
          <a:bodyPr lIns="0" tIns="0" rIns="0" bIns="0" anchor="ctr"/>
          <a:lstStyle/>
          <a:p>
            <a:pPr algn="ctr">
              <a:defRPr>
                <a:solidFill>
                  <a:srgbClr val="FFFFFF"/>
                </a:solidFill>
              </a:defRPr>
            </a:pPr>
            <a:endParaRPr/>
          </a:p>
        </p:txBody>
      </p:sp>
      <p:pic>
        <p:nvPicPr>
          <p:cNvPr id="38" name="Google Shape;124;p3" descr="Google Shape;124;p3"/>
          <p:cNvPicPr>
            <a:picLocks noChangeAspect="1"/>
          </p:cNvPicPr>
          <p:nvPr/>
        </p:nvPicPr>
        <p:blipFill>
          <a:blip r:embed="rId2">
            <a:extLst/>
          </a:blip>
          <a:stretch>
            <a:fillRect/>
          </a:stretch>
        </p:blipFill>
        <p:spPr>
          <a:xfrm>
            <a:off x="4844760" y="2500812"/>
            <a:ext cx="4863918" cy="4608198"/>
          </a:xfrm>
          <a:prstGeom prst="rect">
            <a:avLst/>
          </a:prstGeom>
          <a:ln w="12700">
            <a:miter lim="400000"/>
          </a:ln>
        </p:spPr>
      </p:pic>
      <p:sp>
        <p:nvSpPr>
          <p:cNvPr id="39" name="Rectángulo redondeado"/>
          <p:cNvSpPr/>
          <p:nvPr/>
        </p:nvSpPr>
        <p:spPr>
          <a:xfrm>
            <a:off x="476510" y="4960790"/>
            <a:ext cx="4806689" cy="752020"/>
          </a:xfrm>
          <a:prstGeom prst="roundRect">
            <a:avLst>
              <a:gd name="adj" fmla="val 12346"/>
            </a:avLst>
          </a:prstGeom>
          <a:ln>
            <a:solidFill>
              <a:schemeClr val="accent2">
                <a:lumOff val="21764"/>
              </a:schemeClr>
            </a:solidFill>
          </a:ln>
        </p:spPr>
        <p:txBody>
          <a:bodyPr lIns="0" tIns="0" rIns="0" bIns="0" anchor="ctr"/>
          <a:lstStyle/>
          <a:p>
            <a:endParaRPr/>
          </a:p>
        </p:txBody>
      </p:sp>
      <p:grpSp>
        <p:nvGrpSpPr>
          <p:cNvPr id="40" name="Google Shape;112;p3"/>
          <p:cNvGrpSpPr/>
          <p:nvPr/>
        </p:nvGrpSpPr>
        <p:grpSpPr>
          <a:xfrm>
            <a:off x="298987" y="5029040"/>
            <a:ext cx="391112" cy="615521"/>
            <a:chOff x="0" y="-39675"/>
            <a:chExt cx="391111" cy="615519"/>
          </a:xfrm>
        </p:grpSpPr>
        <p:sp>
          <p:nvSpPr>
            <p:cNvPr id="41" name="Google Shape;113;p3"/>
            <p:cNvSpPr/>
            <p:nvPr/>
          </p:nvSpPr>
          <p:spPr>
            <a:xfrm>
              <a:off x="0" y="84708"/>
              <a:ext cx="39111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42" name="Google Shape;114;p3"/>
            <p:cNvSpPr txBox="1"/>
            <p:nvPr/>
          </p:nvSpPr>
          <p:spPr>
            <a:xfrm>
              <a:off x="9903" y="-39675"/>
              <a:ext cx="312203" cy="6155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lang="es-ES" dirty="0" smtClean="0"/>
                <a:t>3</a:t>
              </a:r>
              <a:endParaRPr dirty="0"/>
            </a:p>
          </p:txBody>
        </p:sp>
      </p:grpSp>
      <p:sp>
        <p:nvSpPr>
          <p:cNvPr id="43" name="Rectángulo redondeado"/>
          <p:cNvSpPr/>
          <p:nvPr/>
        </p:nvSpPr>
        <p:spPr>
          <a:xfrm>
            <a:off x="476510" y="5852659"/>
            <a:ext cx="4806689" cy="752020"/>
          </a:xfrm>
          <a:prstGeom prst="roundRect">
            <a:avLst>
              <a:gd name="adj" fmla="val 12346"/>
            </a:avLst>
          </a:prstGeom>
          <a:ln>
            <a:solidFill>
              <a:schemeClr val="accent2">
                <a:lumOff val="21764"/>
              </a:schemeClr>
            </a:solidFill>
          </a:ln>
        </p:spPr>
        <p:txBody>
          <a:bodyPr lIns="0" tIns="0" rIns="0" bIns="0" anchor="ctr"/>
          <a:lstStyle/>
          <a:p>
            <a:endParaRPr/>
          </a:p>
        </p:txBody>
      </p:sp>
      <p:grpSp>
        <p:nvGrpSpPr>
          <p:cNvPr id="30" name="Google Shape;112;p3"/>
          <p:cNvGrpSpPr/>
          <p:nvPr/>
        </p:nvGrpSpPr>
        <p:grpSpPr>
          <a:xfrm>
            <a:off x="298987" y="5920909"/>
            <a:ext cx="391112" cy="615521"/>
            <a:chOff x="0" y="-39675"/>
            <a:chExt cx="391111" cy="615519"/>
          </a:xfrm>
        </p:grpSpPr>
        <p:sp>
          <p:nvSpPr>
            <p:cNvPr id="31" name="Google Shape;113;p3"/>
            <p:cNvSpPr/>
            <p:nvPr/>
          </p:nvSpPr>
          <p:spPr>
            <a:xfrm>
              <a:off x="0" y="84708"/>
              <a:ext cx="39111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32" name="Google Shape;114;p3"/>
            <p:cNvSpPr txBox="1"/>
            <p:nvPr/>
          </p:nvSpPr>
          <p:spPr>
            <a:xfrm>
              <a:off x="9903" y="-39675"/>
              <a:ext cx="312203" cy="6155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lang="es-ES" dirty="0" smtClean="0"/>
                <a:t>4</a:t>
              </a:r>
              <a:endParaRPr dirty="0"/>
            </a:p>
          </p:txBody>
        </p:sp>
      </p:grpSp>
      <p:sp>
        <p:nvSpPr>
          <p:cNvPr id="44" name="Google Shape;122;p3"/>
          <p:cNvSpPr txBox="1"/>
          <p:nvPr/>
        </p:nvSpPr>
        <p:spPr>
          <a:xfrm>
            <a:off x="775665" y="5865509"/>
            <a:ext cx="4482134" cy="726320"/>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defRPr sz="1600">
                <a:latin typeface="Calibri"/>
                <a:ea typeface="Calibri"/>
                <a:cs typeface="Calibri"/>
                <a:sym typeface="Calibri"/>
              </a:defRPr>
            </a:lvl1pPr>
          </a:lstStyle>
          <a:p>
            <a:pPr>
              <a:lnSpc>
                <a:spcPct val="110000"/>
              </a:lnSpc>
            </a:pPr>
            <a:r>
              <a:rPr lang="es-ES" dirty="0"/>
              <a:t>Resolviste problemas de aplicaciones practicas en circuitos neumáticos.</a:t>
            </a:r>
          </a:p>
        </p:txBody>
      </p:sp>
      <p:sp>
        <p:nvSpPr>
          <p:cNvPr id="45" name="Google Shape;94;p3"/>
          <p:cNvSpPr txBox="1">
            <a:spLocks/>
          </p:cNvSpPr>
          <p:nvPr/>
        </p:nvSpPr>
        <p:spPr>
          <a:xfrm>
            <a:off x="366450" y="1220100"/>
            <a:ext cx="4700400" cy="153600"/>
          </a:xfrm>
          <a:prstGeom prst="rect">
            <a:avLst/>
          </a:prstGeom>
          <a:noFill/>
          <a:ln w="12700">
            <a:noFill/>
            <a:miter lim="400000"/>
          </a:ln>
          <a:extLst>
            <a:ext uri="{C572A759-6A51-4108-AA02-DFA0A04FC94B}">
              <ma14:wrappingTextBoxFlag xmlns="" xmlns:ma14="http://schemas.microsoft.com/office/mac/drawingml/2011/main" val="1"/>
            </a:ext>
          </a:extLst>
        </p:spPr>
        <p:txBody>
          <a:bodyPr spcFirstLastPara="1" wrap="square" lIns="91425" tIns="91425" rIns="91425" bIns="91425" anchor="ctr" anchorCtr="0">
            <a:noAutofit/>
          </a:bodyPr>
          <a:lst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9pPr>
          </a:lstStyle>
          <a:p>
            <a:pPr hangingPunct="1">
              <a:buClr>
                <a:schemeClr val="dk1"/>
              </a:buClr>
              <a:buSzPts val="1100"/>
              <a:buFont typeface="Arial"/>
              <a:buNone/>
            </a:pPr>
            <a:r>
              <a:rPr lang="en-US" b="1" dirty="0" smtClean="0">
                <a:latin typeface="Calibri"/>
                <a:ea typeface="Calibri"/>
                <a:cs typeface="Calibri"/>
                <a:sym typeface="Calibri"/>
              </a:rPr>
              <a:t>RECORDEMOS</a:t>
            </a:r>
          </a:p>
          <a:p>
            <a:pPr hangingPunct="1">
              <a:buClr>
                <a:srgbClr val="000000"/>
              </a:buClr>
              <a:buSzPts val="1400"/>
              <a:buFont typeface="Arial"/>
              <a:buNone/>
            </a:pPr>
            <a:endParaRPr lang="en-US" b="1" dirty="0">
              <a:latin typeface="Calibri"/>
              <a:ea typeface="Calibri"/>
              <a:cs typeface="Calibri"/>
              <a:sym typeface="Calibri"/>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Google Shape;34;p25"/>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
        <p:nvSpPr>
          <p:cNvPr id="174" name="Google Shape;129;p4"/>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ANTES DE COMENZAR</a:t>
            </a:r>
          </a:p>
        </p:txBody>
      </p:sp>
      <p:sp>
        <p:nvSpPr>
          <p:cNvPr id="179" name="Google Shape;133;p4"/>
          <p:cNvSpPr txBox="1"/>
          <p:nvPr/>
        </p:nvSpPr>
        <p:spPr>
          <a:xfrm>
            <a:off x="506728" y="6403800"/>
            <a:ext cx="5388802" cy="31021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80000"/>
              </a:lnSpc>
              <a:defRPr sz="2100" b="1">
                <a:solidFill>
                  <a:srgbClr val="76384D"/>
                </a:solidFill>
                <a:latin typeface="Calibri"/>
                <a:ea typeface="Calibri"/>
                <a:cs typeface="Calibri"/>
                <a:sym typeface="Calibri"/>
              </a:defRPr>
            </a:pPr>
            <a:r>
              <a:t>¡Compartan experiencias </a:t>
            </a:r>
            <a:r>
              <a:rPr b="0"/>
              <a:t>con sus compañeros! </a:t>
            </a:r>
          </a:p>
        </p:txBody>
      </p:sp>
      <p:sp>
        <p:nvSpPr>
          <p:cNvPr id="183" name="Google Shape;138;p4"/>
          <p:cNvSpPr txBox="1"/>
          <p:nvPr/>
        </p:nvSpPr>
        <p:spPr>
          <a:xfrm>
            <a:off x="375767" y="2337128"/>
            <a:ext cx="2778711" cy="46163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90000"/>
              </a:lnSpc>
              <a:defRPr sz="2000" b="1">
                <a:solidFill>
                  <a:srgbClr val="741B47"/>
                </a:solidFill>
                <a:latin typeface="Calibri"/>
                <a:ea typeface="Calibri"/>
                <a:cs typeface="Calibri"/>
                <a:sym typeface="Calibri"/>
              </a:defRPr>
            </a:lvl1pPr>
          </a:lstStyle>
          <a:p>
            <a:r>
              <a:rPr lang="es-ES" dirty="0" smtClean="0"/>
              <a:t>ELECTRONEUMÁTICA</a:t>
            </a:r>
            <a:endParaRPr dirty="0"/>
          </a:p>
        </p:txBody>
      </p:sp>
      <p:grpSp>
        <p:nvGrpSpPr>
          <p:cNvPr id="2" name="Agrupar 1"/>
          <p:cNvGrpSpPr/>
          <p:nvPr/>
        </p:nvGrpSpPr>
        <p:grpSpPr>
          <a:xfrm>
            <a:off x="375766" y="2582542"/>
            <a:ext cx="5884406" cy="906963"/>
            <a:chOff x="375766" y="2793099"/>
            <a:chExt cx="5884406" cy="997659"/>
          </a:xfrm>
        </p:grpSpPr>
        <p:sp>
          <p:nvSpPr>
            <p:cNvPr id="20" name="Rectángulo redondeado"/>
            <p:cNvSpPr/>
            <p:nvPr/>
          </p:nvSpPr>
          <p:spPr>
            <a:xfrm>
              <a:off x="375766" y="3005528"/>
              <a:ext cx="5650727" cy="743320"/>
            </a:xfrm>
            <a:prstGeom prst="roundRect">
              <a:avLst>
                <a:gd name="adj" fmla="val 15011"/>
              </a:avLst>
            </a:prstGeom>
            <a:ln>
              <a:solidFill>
                <a:schemeClr val="accent2">
                  <a:lumOff val="21764"/>
                </a:schemeClr>
              </a:solidFill>
            </a:ln>
          </p:spPr>
          <p:txBody>
            <a:bodyPr lIns="0" tIns="0" rIns="0" bIns="0" anchor="ctr"/>
            <a:lstStyle/>
            <a:p>
              <a:endParaRPr/>
            </a:p>
          </p:txBody>
        </p:sp>
        <p:sp>
          <p:nvSpPr>
            <p:cNvPr id="181" name="Google Shape;136;p4"/>
            <p:cNvSpPr txBox="1"/>
            <p:nvPr/>
          </p:nvSpPr>
          <p:spPr>
            <a:xfrm>
              <a:off x="464747" y="2996727"/>
              <a:ext cx="4602103" cy="794031"/>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115000"/>
                </a:lnSpc>
                <a:defRPr sz="1800">
                  <a:latin typeface="Calibri"/>
                  <a:ea typeface="Calibri"/>
                  <a:cs typeface="Calibri"/>
                  <a:sym typeface="Calibri"/>
                </a:defRPr>
              </a:lvl1pPr>
            </a:lstStyle>
            <a:p>
              <a:pPr>
                <a:lnSpc>
                  <a:spcPct val="110000"/>
                </a:lnSpc>
              </a:pPr>
              <a:r>
                <a:rPr lang="es-CL" dirty="0"/>
                <a:t>¿Qué saben de los componentes utilizados en </a:t>
              </a:r>
              <a:endParaRPr lang="es-CL" dirty="0" smtClean="0"/>
            </a:p>
            <a:p>
              <a:pPr>
                <a:lnSpc>
                  <a:spcPct val="110000"/>
                </a:lnSpc>
              </a:pPr>
              <a:r>
                <a:rPr lang="es-CL" dirty="0" smtClean="0"/>
                <a:t>electro-neumática</a:t>
              </a:r>
              <a:r>
                <a:rPr lang="es-CL" dirty="0"/>
                <a:t>?</a:t>
              </a:r>
            </a:p>
          </p:txBody>
        </p:sp>
        <p:pic>
          <p:nvPicPr>
            <p:cNvPr id="187" name="Google Shape;142;p4" descr="Google Shape;142;p4"/>
            <p:cNvPicPr>
              <a:picLocks noChangeAspect="1"/>
            </p:cNvPicPr>
            <p:nvPr/>
          </p:nvPicPr>
          <p:blipFill>
            <a:blip r:embed="rId2">
              <a:extLst/>
            </a:blip>
            <a:stretch>
              <a:fillRect/>
            </a:stretch>
          </p:blipFill>
          <p:spPr>
            <a:xfrm>
              <a:off x="5818211" y="2793099"/>
              <a:ext cx="441961" cy="438913"/>
            </a:xfrm>
            <a:prstGeom prst="rect">
              <a:avLst/>
            </a:prstGeom>
            <a:ln w="12700">
              <a:miter lim="400000"/>
            </a:ln>
          </p:spPr>
        </p:pic>
      </p:grpSp>
      <p:grpSp>
        <p:nvGrpSpPr>
          <p:cNvPr id="3" name="Agrupar 2"/>
          <p:cNvGrpSpPr/>
          <p:nvPr/>
        </p:nvGrpSpPr>
        <p:grpSpPr>
          <a:xfrm>
            <a:off x="375766" y="3522285"/>
            <a:ext cx="5871706" cy="801315"/>
            <a:chOff x="375766" y="3980112"/>
            <a:chExt cx="5871706" cy="881447"/>
          </a:xfrm>
        </p:grpSpPr>
        <p:grpSp>
          <p:nvGrpSpPr>
            <p:cNvPr id="177" name="Google Shape;131;p4"/>
            <p:cNvGrpSpPr/>
            <p:nvPr/>
          </p:nvGrpSpPr>
          <p:grpSpPr>
            <a:xfrm>
              <a:off x="375766" y="4192101"/>
              <a:ext cx="5650727" cy="669458"/>
              <a:chOff x="0" y="0"/>
              <a:chExt cx="5650725" cy="669457"/>
            </a:xfrm>
          </p:grpSpPr>
          <p:sp>
            <p:nvSpPr>
              <p:cNvPr id="175" name="Rectángulo redondeado"/>
              <p:cNvSpPr/>
              <p:nvPr/>
            </p:nvSpPr>
            <p:spPr>
              <a:xfrm>
                <a:off x="0" y="0"/>
                <a:ext cx="5650726" cy="669458"/>
              </a:xfrm>
              <a:prstGeom prst="roundRect">
                <a:avLst>
                  <a:gd name="adj" fmla="val 16667"/>
                </a:avLst>
              </a:prstGeom>
              <a:noFill/>
              <a:ln w="9525" cap="flat">
                <a:solidFill>
                  <a:schemeClr val="accent2">
                    <a:lumOff val="21764"/>
                  </a:schemeClr>
                </a:solidFill>
                <a:prstDash val="solid"/>
                <a:round/>
              </a:ln>
              <a:effectLst/>
            </p:spPr>
            <p:txBody>
              <a:bodyPr wrap="square" lIns="0" tIns="0" rIns="0" bIns="0" numCol="1" anchor="ctr">
                <a:noAutofit/>
              </a:bodyPr>
              <a:lstStyle/>
              <a:p>
                <a:endParaRPr/>
              </a:p>
            </p:txBody>
          </p:sp>
          <p:sp>
            <p:nvSpPr>
              <p:cNvPr id="176" name="Texto"/>
              <p:cNvSpPr txBox="1"/>
              <p:nvPr/>
            </p:nvSpPr>
            <p:spPr>
              <a:xfrm>
                <a:off x="32680" y="144611"/>
                <a:ext cx="5585365"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sp>
          <p:nvSpPr>
            <p:cNvPr id="178" name="Google Shape;132;p4"/>
            <p:cNvSpPr txBox="1"/>
            <p:nvPr/>
          </p:nvSpPr>
          <p:spPr>
            <a:xfrm>
              <a:off x="492519" y="4291150"/>
              <a:ext cx="3888981" cy="489332"/>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115000"/>
                </a:lnSpc>
                <a:defRPr sz="1800">
                  <a:latin typeface="Calibri"/>
                  <a:ea typeface="Calibri"/>
                  <a:cs typeface="Calibri"/>
                  <a:sym typeface="Calibri"/>
                </a:defRPr>
              </a:lvl1pPr>
            </a:lstStyle>
            <a:p>
              <a:pPr>
                <a:lnSpc>
                  <a:spcPct val="110000"/>
                </a:lnSpc>
              </a:pPr>
              <a:r>
                <a:rPr lang="es-CL" dirty="0"/>
                <a:t>¿Pueden identificar su simbología?</a:t>
              </a:r>
            </a:p>
          </p:txBody>
        </p:sp>
        <p:pic>
          <p:nvPicPr>
            <p:cNvPr id="188" name="Google Shape;143;p4" descr="Google Shape;143;p4"/>
            <p:cNvPicPr>
              <a:picLocks noChangeAspect="1"/>
            </p:cNvPicPr>
            <p:nvPr/>
          </p:nvPicPr>
          <p:blipFill>
            <a:blip r:embed="rId2">
              <a:extLst/>
            </a:blip>
            <a:stretch>
              <a:fillRect/>
            </a:stretch>
          </p:blipFill>
          <p:spPr>
            <a:xfrm>
              <a:off x="5805511" y="3980112"/>
              <a:ext cx="441961" cy="438913"/>
            </a:xfrm>
            <a:prstGeom prst="rect">
              <a:avLst/>
            </a:prstGeom>
            <a:ln w="12700">
              <a:miter lim="400000"/>
            </a:ln>
          </p:spPr>
        </p:pic>
      </p:grpSp>
      <p:grpSp>
        <p:nvGrpSpPr>
          <p:cNvPr id="4" name="Agrupar 3"/>
          <p:cNvGrpSpPr/>
          <p:nvPr/>
        </p:nvGrpSpPr>
        <p:grpSpPr>
          <a:xfrm>
            <a:off x="375766" y="4394481"/>
            <a:ext cx="5871706" cy="916380"/>
            <a:chOff x="375766" y="4929647"/>
            <a:chExt cx="5871706" cy="1008018"/>
          </a:xfrm>
        </p:grpSpPr>
        <p:sp>
          <p:nvSpPr>
            <p:cNvPr id="184" name="Rectángulo redondeado"/>
            <p:cNvSpPr/>
            <p:nvPr/>
          </p:nvSpPr>
          <p:spPr>
            <a:xfrm>
              <a:off x="375766" y="5151041"/>
              <a:ext cx="5650727" cy="743320"/>
            </a:xfrm>
            <a:prstGeom prst="roundRect">
              <a:avLst>
                <a:gd name="adj" fmla="val 15011"/>
              </a:avLst>
            </a:prstGeom>
            <a:ln>
              <a:solidFill>
                <a:schemeClr val="accent2">
                  <a:lumOff val="21764"/>
                </a:schemeClr>
              </a:solidFill>
            </a:ln>
          </p:spPr>
          <p:txBody>
            <a:bodyPr lIns="0" tIns="0" rIns="0" bIns="0" anchor="ctr"/>
            <a:lstStyle/>
            <a:p>
              <a:endParaRPr/>
            </a:p>
          </p:txBody>
        </p:sp>
        <p:sp>
          <p:nvSpPr>
            <p:cNvPr id="185" name="Texto"/>
            <p:cNvSpPr txBox="1"/>
            <p:nvPr/>
          </p:nvSpPr>
          <p:spPr>
            <a:xfrm>
              <a:off x="408446" y="5295652"/>
              <a:ext cx="5585366" cy="38023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r>
                <a:t>    </a:t>
              </a:r>
            </a:p>
          </p:txBody>
        </p:sp>
        <p:sp>
          <p:nvSpPr>
            <p:cNvPr id="186" name="Google Shape;141;p4"/>
            <p:cNvSpPr txBox="1"/>
            <p:nvPr/>
          </p:nvSpPr>
          <p:spPr>
            <a:xfrm>
              <a:off x="513416" y="5081017"/>
              <a:ext cx="4990143" cy="85664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800">
                  <a:latin typeface="Calibri"/>
                  <a:ea typeface="Calibri"/>
                  <a:cs typeface="Calibri"/>
                  <a:sym typeface="Calibri"/>
                </a:defRPr>
              </a:lvl1pPr>
            </a:lstStyle>
            <a:p>
              <a:pPr>
                <a:lnSpc>
                  <a:spcPct val="110000"/>
                </a:lnSpc>
              </a:pPr>
              <a:r>
                <a:rPr lang="es-CL" dirty="0"/>
                <a:t>¿Cuál es la diferencia entre </a:t>
              </a:r>
              <a:r>
                <a:rPr lang="es-CL" dirty="0" smtClean="0"/>
                <a:t>neumática</a:t>
              </a:r>
            </a:p>
            <a:p>
              <a:pPr>
                <a:lnSpc>
                  <a:spcPct val="110000"/>
                </a:lnSpc>
              </a:pPr>
              <a:r>
                <a:rPr lang="es-CL" dirty="0" smtClean="0"/>
                <a:t>Y electroneumática</a:t>
              </a:r>
              <a:r>
                <a:rPr lang="es-CL" dirty="0"/>
                <a:t>?</a:t>
              </a:r>
            </a:p>
          </p:txBody>
        </p:sp>
        <p:pic>
          <p:nvPicPr>
            <p:cNvPr id="189" name="Google Shape;144;p4" descr="Google Shape;144;p4"/>
            <p:cNvPicPr>
              <a:picLocks noChangeAspect="1"/>
            </p:cNvPicPr>
            <p:nvPr/>
          </p:nvPicPr>
          <p:blipFill>
            <a:blip r:embed="rId2">
              <a:extLst/>
            </a:blip>
            <a:stretch>
              <a:fillRect/>
            </a:stretch>
          </p:blipFill>
          <p:spPr>
            <a:xfrm>
              <a:off x="5805511" y="4929647"/>
              <a:ext cx="441961" cy="438913"/>
            </a:xfrm>
            <a:prstGeom prst="rect">
              <a:avLst/>
            </a:prstGeom>
            <a:ln w="12700">
              <a:miter lim="400000"/>
            </a:ln>
          </p:spPr>
        </p:pic>
      </p:grpSp>
      <p:pic>
        <p:nvPicPr>
          <p:cNvPr id="190" name="Google Shape;145;p4" descr="Google Shape;145;p4"/>
          <p:cNvPicPr>
            <a:picLocks noChangeAspect="1"/>
          </p:cNvPicPr>
          <p:nvPr/>
        </p:nvPicPr>
        <p:blipFill>
          <a:blip r:embed="rId3">
            <a:extLst/>
          </a:blip>
          <a:stretch>
            <a:fillRect/>
          </a:stretch>
        </p:blipFill>
        <p:spPr>
          <a:xfrm>
            <a:off x="6549425" y="1315762"/>
            <a:ext cx="2670049" cy="5675377"/>
          </a:xfrm>
          <a:prstGeom prst="rect">
            <a:avLst/>
          </a:prstGeom>
          <a:ln w="12700">
            <a:miter lim="400000"/>
          </a:ln>
        </p:spPr>
      </p:pic>
      <p:grpSp>
        <p:nvGrpSpPr>
          <p:cNvPr id="24" name="Agrupar 23"/>
          <p:cNvGrpSpPr/>
          <p:nvPr/>
        </p:nvGrpSpPr>
        <p:grpSpPr>
          <a:xfrm>
            <a:off x="375766" y="5353273"/>
            <a:ext cx="5871706" cy="916380"/>
            <a:chOff x="375766" y="4929647"/>
            <a:chExt cx="5871706" cy="1008019"/>
          </a:xfrm>
        </p:grpSpPr>
        <p:sp>
          <p:nvSpPr>
            <p:cNvPr id="25" name="Rectángulo redondeado"/>
            <p:cNvSpPr/>
            <p:nvPr/>
          </p:nvSpPr>
          <p:spPr>
            <a:xfrm>
              <a:off x="375766" y="5151041"/>
              <a:ext cx="5650727" cy="743320"/>
            </a:xfrm>
            <a:prstGeom prst="roundRect">
              <a:avLst>
                <a:gd name="adj" fmla="val 15011"/>
              </a:avLst>
            </a:prstGeom>
            <a:ln>
              <a:solidFill>
                <a:schemeClr val="accent2">
                  <a:lumOff val="21764"/>
                </a:schemeClr>
              </a:solidFill>
            </a:ln>
          </p:spPr>
          <p:txBody>
            <a:bodyPr lIns="0" tIns="0" rIns="0" bIns="0" anchor="ctr"/>
            <a:lstStyle/>
            <a:p>
              <a:endParaRPr/>
            </a:p>
          </p:txBody>
        </p:sp>
        <p:sp>
          <p:nvSpPr>
            <p:cNvPr id="26" name="Texto"/>
            <p:cNvSpPr txBox="1"/>
            <p:nvPr/>
          </p:nvSpPr>
          <p:spPr>
            <a:xfrm>
              <a:off x="408446" y="5295652"/>
              <a:ext cx="5585366" cy="38023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r>
                <a:t>    </a:t>
              </a:r>
            </a:p>
          </p:txBody>
        </p:sp>
        <p:sp>
          <p:nvSpPr>
            <p:cNvPr id="27" name="Google Shape;141;p4"/>
            <p:cNvSpPr txBox="1"/>
            <p:nvPr/>
          </p:nvSpPr>
          <p:spPr>
            <a:xfrm>
              <a:off x="513416" y="5081017"/>
              <a:ext cx="4990143" cy="85664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800">
                  <a:latin typeface="Calibri"/>
                  <a:ea typeface="Calibri"/>
                  <a:cs typeface="Calibri"/>
                  <a:sym typeface="Calibri"/>
                </a:defRPr>
              </a:lvl1pPr>
            </a:lstStyle>
            <a:p>
              <a:pPr>
                <a:lnSpc>
                  <a:spcPct val="110000"/>
                </a:lnSpc>
              </a:pPr>
              <a:r>
                <a:rPr lang="es-CL" dirty="0"/>
                <a:t>¿Con qué diferentes componentes pueden armar un circuito electroneumático?</a:t>
              </a:r>
            </a:p>
          </p:txBody>
        </p:sp>
        <p:pic>
          <p:nvPicPr>
            <p:cNvPr id="28" name="Google Shape;144;p4" descr="Google Shape;144;p4"/>
            <p:cNvPicPr>
              <a:picLocks noChangeAspect="1"/>
            </p:cNvPicPr>
            <p:nvPr/>
          </p:nvPicPr>
          <p:blipFill>
            <a:blip r:embed="rId2">
              <a:extLst/>
            </a:blip>
            <a:stretch>
              <a:fillRect/>
            </a:stretch>
          </p:blipFill>
          <p:spPr>
            <a:xfrm>
              <a:off x="5805511" y="4929647"/>
              <a:ext cx="441961" cy="438913"/>
            </a:xfrm>
            <a:prstGeom prst="rect">
              <a:avLst/>
            </a:prstGeom>
            <a:ln w="12700">
              <a:miter lim="400000"/>
            </a:ln>
          </p:spPr>
        </p:pic>
      </p:grpSp>
      <p:sp>
        <p:nvSpPr>
          <p:cNvPr id="29" name="Google Shape;129;p4"/>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ALGUNAS PREGUNTAS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Google Shape;43;p26"/>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grpSp>
        <p:nvGrpSpPr>
          <p:cNvPr id="195" name="Google Shape;151;p5"/>
          <p:cNvGrpSpPr/>
          <p:nvPr/>
        </p:nvGrpSpPr>
        <p:grpSpPr>
          <a:xfrm>
            <a:off x="4063481" y="3088868"/>
            <a:ext cx="5095871" cy="3508579"/>
            <a:chOff x="0" y="0"/>
            <a:chExt cx="5095869" cy="3508578"/>
          </a:xfrm>
        </p:grpSpPr>
        <p:sp>
          <p:nvSpPr>
            <p:cNvPr id="193" name="Rectángulo redondeado"/>
            <p:cNvSpPr/>
            <p:nvPr/>
          </p:nvSpPr>
          <p:spPr>
            <a:xfrm>
              <a:off x="0" y="0"/>
              <a:ext cx="5095870" cy="3508579"/>
            </a:xfrm>
            <a:prstGeom prst="roundRect">
              <a:avLst>
                <a:gd name="adj" fmla="val 5168"/>
              </a:avLst>
            </a:prstGeom>
            <a:solidFill>
              <a:srgbClr val="FFFFFF"/>
            </a:solidFill>
            <a:ln w="9525" cap="flat">
              <a:solidFill>
                <a:srgbClr val="000000"/>
              </a:solidFill>
              <a:prstDash val="solid"/>
              <a:round/>
            </a:ln>
            <a:effectLst/>
          </p:spPr>
          <p:txBody>
            <a:bodyPr wrap="square" lIns="0" tIns="0" rIns="0" bIns="0" numCol="1" anchor="ctr">
              <a:noAutofit/>
            </a:bodyPr>
            <a:lstStyle/>
            <a:p>
              <a:endParaRPr/>
            </a:p>
          </p:txBody>
        </p:sp>
        <p:sp>
          <p:nvSpPr>
            <p:cNvPr id="194" name="Texto"/>
            <p:cNvSpPr txBox="1"/>
            <p:nvPr/>
          </p:nvSpPr>
          <p:spPr>
            <a:xfrm>
              <a:off x="53108" y="1564172"/>
              <a:ext cx="4989654"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grpSp>
        <p:nvGrpSpPr>
          <p:cNvPr id="5" name="Agrupar 4"/>
          <p:cNvGrpSpPr/>
          <p:nvPr/>
        </p:nvGrpSpPr>
        <p:grpSpPr>
          <a:xfrm>
            <a:off x="3880053" y="3198103"/>
            <a:ext cx="5086906" cy="983570"/>
            <a:chOff x="3880053" y="3236203"/>
            <a:chExt cx="5086906" cy="983570"/>
          </a:xfrm>
        </p:grpSpPr>
        <p:sp>
          <p:nvSpPr>
            <p:cNvPr id="196" name="Google Shape;152;p5"/>
            <p:cNvSpPr txBox="1"/>
            <p:nvPr/>
          </p:nvSpPr>
          <p:spPr>
            <a:xfrm>
              <a:off x="4520234" y="3236203"/>
              <a:ext cx="4446725" cy="98357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600">
                  <a:latin typeface="Calibri"/>
                  <a:ea typeface="Calibri"/>
                  <a:cs typeface="Calibri"/>
                  <a:sym typeface="Calibri"/>
                </a:defRPr>
              </a:lvl1pPr>
            </a:lstStyle>
            <a:p>
              <a:pPr>
                <a:lnSpc>
                  <a:spcPct val="110000"/>
                </a:lnSpc>
              </a:pPr>
              <a:r>
                <a:rPr lang="es-ES" dirty="0"/>
                <a:t>Reconocerás  de manera correcta diferentes componentes utilizados para armar diferentes circuitos electro-neumáticos.</a:t>
              </a:r>
            </a:p>
          </p:txBody>
        </p:sp>
        <p:grpSp>
          <p:nvGrpSpPr>
            <p:cNvPr id="199" name="Google Shape;155;p5"/>
            <p:cNvGrpSpPr/>
            <p:nvPr/>
          </p:nvGrpSpPr>
          <p:grpSpPr>
            <a:xfrm>
              <a:off x="3880053" y="3459904"/>
              <a:ext cx="376201" cy="536169"/>
              <a:chOff x="0" y="0"/>
              <a:chExt cx="376200" cy="536167"/>
            </a:xfrm>
          </p:grpSpPr>
          <p:sp>
            <p:nvSpPr>
              <p:cNvPr id="197" name="Google Shape;156;p5"/>
              <p:cNvSpPr/>
              <p:nvPr/>
            </p:nvSpPr>
            <p:spPr>
              <a:xfrm>
                <a:off x="0" y="75183"/>
                <a:ext cx="37620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198" name="Google Shape;157;p5"/>
              <p:cNvSpPr txBox="1"/>
              <p:nvPr/>
            </p:nvSpPr>
            <p:spPr>
              <a:xfrm>
                <a:off x="9524" y="0"/>
                <a:ext cx="300302" cy="5361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t>1</a:t>
                </a:r>
              </a:p>
            </p:txBody>
          </p:sp>
        </p:grpSp>
      </p:grpSp>
      <p:pic>
        <p:nvPicPr>
          <p:cNvPr id="203" name="Google Shape;164;p5" descr="Google Shape;164;p5"/>
          <p:cNvPicPr>
            <a:picLocks noChangeAspect="1"/>
          </p:cNvPicPr>
          <p:nvPr/>
        </p:nvPicPr>
        <p:blipFill>
          <a:blip r:embed="rId2">
            <a:extLst/>
          </a:blip>
          <a:stretch>
            <a:fillRect/>
          </a:stretch>
        </p:blipFill>
        <p:spPr>
          <a:xfrm>
            <a:off x="663221" y="2367775"/>
            <a:ext cx="2965719" cy="4328992"/>
          </a:xfrm>
          <a:prstGeom prst="rect">
            <a:avLst/>
          </a:prstGeom>
          <a:ln w="12700">
            <a:miter lim="400000"/>
          </a:ln>
        </p:spPr>
      </p:pic>
      <p:sp>
        <p:nvSpPr>
          <p:cNvPr id="204" name="Google Shape;165;p5"/>
          <p:cNvSpPr txBox="1"/>
          <p:nvPr/>
        </p:nvSpPr>
        <p:spPr>
          <a:xfrm>
            <a:off x="4063851" y="2576445"/>
            <a:ext cx="4932407" cy="300554"/>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lvl1pPr>
              <a:defRPr sz="1600" b="1">
                <a:latin typeface="Calibri"/>
                <a:ea typeface="Calibri"/>
                <a:cs typeface="Calibri"/>
                <a:sym typeface="Calibri"/>
              </a:defRPr>
            </a:lvl1pPr>
          </a:lstStyle>
          <a:p>
            <a:r>
              <a:t>Al término de la actividad estarás en condiciones de:</a:t>
            </a:r>
          </a:p>
        </p:txBody>
      </p:sp>
      <p:sp>
        <p:nvSpPr>
          <p:cNvPr id="205" name="Google Shape;166;p5"/>
          <p:cNvSpPr txBox="1"/>
          <p:nvPr/>
        </p:nvSpPr>
        <p:spPr>
          <a:xfrm>
            <a:off x="375974" y="1742378"/>
            <a:ext cx="6920518" cy="46163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90000"/>
              </a:lnSpc>
              <a:defRPr sz="2000" b="1">
                <a:solidFill>
                  <a:srgbClr val="741B47"/>
                </a:solidFill>
                <a:latin typeface="Calibri"/>
                <a:ea typeface="Calibri"/>
                <a:cs typeface="Calibri"/>
                <a:sym typeface="Calibri"/>
              </a:defRPr>
            </a:lvl1pPr>
          </a:lstStyle>
          <a:p>
            <a:pPr>
              <a:defRPr b="0">
                <a:solidFill>
                  <a:srgbClr val="FF0000"/>
                </a:solidFill>
              </a:defRPr>
            </a:pPr>
            <a:r>
              <a:rPr lang="es-ES" b="1" dirty="0" smtClean="0">
                <a:solidFill>
                  <a:srgbClr val="741B47"/>
                </a:solidFill>
              </a:rPr>
              <a:t>ELECTRONEUMÁTICA</a:t>
            </a:r>
            <a:endParaRPr b="1" dirty="0">
              <a:solidFill>
                <a:srgbClr val="741B47"/>
              </a:solidFill>
            </a:endParaRPr>
          </a:p>
        </p:txBody>
      </p:sp>
      <p:sp>
        <p:nvSpPr>
          <p:cNvPr id="206" name="Google Shape;167;p5"/>
          <p:cNvSpPr txBox="1"/>
          <p:nvPr/>
        </p:nvSpPr>
        <p:spPr>
          <a:xfrm>
            <a:off x="4017016" y="1043150"/>
            <a:ext cx="847083" cy="877131"/>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gn="r">
              <a:lnSpc>
                <a:spcPct val="90000"/>
              </a:lnSpc>
              <a:defRPr sz="5000">
                <a:solidFill>
                  <a:srgbClr val="BA9BA5"/>
                </a:solidFill>
                <a:latin typeface="Calibri"/>
                <a:ea typeface="Calibri"/>
                <a:cs typeface="Calibri"/>
                <a:sym typeface="Calibri"/>
              </a:defRPr>
            </a:lvl1pPr>
          </a:lstStyle>
          <a:p>
            <a:r>
              <a:rPr lang="es-ES" smtClean="0"/>
              <a:t>1</a:t>
            </a:r>
            <a:r>
              <a:rPr dirty="0" smtClean="0"/>
              <a:t>2</a:t>
            </a:r>
            <a:endParaRPr dirty="0"/>
          </a:p>
        </p:txBody>
      </p:sp>
      <p:sp>
        <p:nvSpPr>
          <p:cNvPr id="207" name="Google Shape;168;p5"/>
          <p:cNvSpPr txBox="1"/>
          <p:nvPr/>
        </p:nvSpPr>
        <p:spPr>
          <a:xfrm>
            <a:off x="375975" y="1265366"/>
            <a:ext cx="3872883"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MENÚ DE LA ACTIVIDAD</a:t>
            </a:r>
          </a:p>
        </p:txBody>
      </p:sp>
      <p:grpSp>
        <p:nvGrpSpPr>
          <p:cNvPr id="2" name="Agrupar 1"/>
          <p:cNvGrpSpPr/>
          <p:nvPr/>
        </p:nvGrpSpPr>
        <p:grpSpPr>
          <a:xfrm>
            <a:off x="3880053" y="4254396"/>
            <a:ext cx="5086906" cy="712727"/>
            <a:chOff x="3880053" y="4254396"/>
            <a:chExt cx="5086906" cy="712727"/>
          </a:xfrm>
        </p:grpSpPr>
        <p:grpSp>
          <p:nvGrpSpPr>
            <p:cNvPr id="202" name="Google Shape;158;p5"/>
            <p:cNvGrpSpPr/>
            <p:nvPr/>
          </p:nvGrpSpPr>
          <p:grpSpPr>
            <a:xfrm>
              <a:off x="3880053" y="4342675"/>
              <a:ext cx="376201" cy="536169"/>
              <a:chOff x="0" y="0"/>
              <a:chExt cx="376200" cy="536167"/>
            </a:xfrm>
          </p:grpSpPr>
          <p:sp>
            <p:nvSpPr>
              <p:cNvPr id="200" name="Google Shape;159;p5"/>
              <p:cNvSpPr/>
              <p:nvPr/>
            </p:nvSpPr>
            <p:spPr>
              <a:xfrm>
                <a:off x="0" y="75183"/>
                <a:ext cx="37620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201" name="Google Shape;160;p5"/>
              <p:cNvSpPr txBox="1"/>
              <p:nvPr/>
            </p:nvSpPr>
            <p:spPr>
              <a:xfrm>
                <a:off x="9524" y="0"/>
                <a:ext cx="300302" cy="5361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dirty="0"/>
                  <a:t>2</a:t>
                </a:r>
              </a:p>
            </p:txBody>
          </p:sp>
        </p:grpSp>
        <p:sp>
          <p:nvSpPr>
            <p:cNvPr id="208" name="Google Shape;152;p5"/>
            <p:cNvSpPr txBox="1"/>
            <p:nvPr/>
          </p:nvSpPr>
          <p:spPr>
            <a:xfrm>
              <a:off x="4520234" y="4254396"/>
              <a:ext cx="4446725" cy="71272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600">
                  <a:latin typeface="Calibri"/>
                  <a:ea typeface="Calibri"/>
                  <a:cs typeface="Calibri"/>
                  <a:sym typeface="Calibri"/>
                </a:defRPr>
              </a:lvl1pPr>
            </a:lstStyle>
            <a:p>
              <a:pPr>
                <a:lnSpc>
                  <a:spcPct val="110000"/>
                </a:lnSpc>
              </a:pPr>
              <a:r>
                <a:rPr lang="es-ES"/>
                <a:t>Interpretaras simbología, diagramas y planos de circuitos electro-neumáticos.</a:t>
              </a:r>
              <a:endParaRPr lang="es-ES" dirty="0"/>
            </a:p>
          </p:txBody>
        </p:sp>
      </p:grpSp>
      <p:grpSp>
        <p:nvGrpSpPr>
          <p:cNvPr id="3" name="Agrupar 2"/>
          <p:cNvGrpSpPr/>
          <p:nvPr/>
        </p:nvGrpSpPr>
        <p:grpSpPr>
          <a:xfrm>
            <a:off x="3880053" y="5001746"/>
            <a:ext cx="5086906" cy="712727"/>
            <a:chOff x="3880053" y="5001746"/>
            <a:chExt cx="5086906" cy="712727"/>
          </a:xfrm>
        </p:grpSpPr>
        <p:sp>
          <p:nvSpPr>
            <p:cNvPr id="19" name="Google Shape;152;p5"/>
            <p:cNvSpPr txBox="1"/>
            <p:nvPr/>
          </p:nvSpPr>
          <p:spPr>
            <a:xfrm>
              <a:off x="4520234" y="5001746"/>
              <a:ext cx="4446725" cy="71272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600">
                  <a:latin typeface="Calibri"/>
                  <a:ea typeface="Calibri"/>
                  <a:cs typeface="Calibri"/>
                  <a:sym typeface="Calibri"/>
                </a:defRPr>
              </a:lvl1pPr>
            </a:lstStyle>
            <a:p>
              <a:pPr>
                <a:lnSpc>
                  <a:spcPct val="110000"/>
                </a:lnSpc>
              </a:pPr>
              <a:r>
                <a:rPr lang="es-ES" dirty="0"/>
                <a:t>Armarás y probaras diferentes </a:t>
              </a:r>
              <a:r>
                <a:rPr lang="es-ES" dirty="0" smtClean="0"/>
                <a:t>circuitos</a:t>
              </a:r>
            </a:p>
            <a:p>
              <a:pPr>
                <a:lnSpc>
                  <a:spcPct val="110000"/>
                </a:lnSpc>
              </a:pPr>
              <a:r>
                <a:rPr lang="es-ES" dirty="0" smtClean="0"/>
                <a:t>electro-neumáticos</a:t>
              </a:r>
              <a:r>
                <a:rPr lang="es-ES" dirty="0"/>
                <a:t>.</a:t>
              </a:r>
            </a:p>
          </p:txBody>
        </p:sp>
        <p:grpSp>
          <p:nvGrpSpPr>
            <p:cNvPr id="21" name="Google Shape;158;p5"/>
            <p:cNvGrpSpPr/>
            <p:nvPr/>
          </p:nvGrpSpPr>
          <p:grpSpPr>
            <a:xfrm>
              <a:off x="3880053" y="5050349"/>
              <a:ext cx="376202" cy="615521"/>
              <a:chOff x="0" y="-39675"/>
              <a:chExt cx="376201" cy="615519"/>
            </a:xfrm>
          </p:grpSpPr>
          <p:sp>
            <p:nvSpPr>
              <p:cNvPr id="22" name="Google Shape;159;p5"/>
              <p:cNvSpPr/>
              <p:nvPr/>
            </p:nvSpPr>
            <p:spPr>
              <a:xfrm>
                <a:off x="0" y="75183"/>
                <a:ext cx="37620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23" name="Google Shape;160;p5"/>
              <p:cNvSpPr txBox="1"/>
              <p:nvPr/>
            </p:nvSpPr>
            <p:spPr>
              <a:xfrm>
                <a:off x="9524" y="-39675"/>
                <a:ext cx="300302" cy="6155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lang="es-ES" dirty="0" smtClean="0"/>
                  <a:t>3</a:t>
                </a:r>
                <a:endParaRPr dirty="0"/>
              </a:p>
            </p:txBody>
          </p:sp>
        </p:grpSp>
      </p:grpSp>
      <p:grpSp>
        <p:nvGrpSpPr>
          <p:cNvPr id="4" name="Agrupar 3"/>
          <p:cNvGrpSpPr/>
          <p:nvPr/>
        </p:nvGrpSpPr>
        <p:grpSpPr>
          <a:xfrm>
            <a:off x="3880053" y="5749095"/>
            <a:ext cx="5086906" cy="712727"/>
            <a:chOff x="3880053" y="5749095"/>
            <a:chExt cx="5086906" cy="712727"/>
          </a:xfrm>
        </p:grpSpPr>
        <p:sp>
          <p:nvSpPr>
            <p:cNvPr id="20" name="Google Shape;152;p5"/>
            <p:cNvSpPr txBox="1"/>
            <p:nvPr/>
          </p:nvSpPr>
          <p:spPr>
            <a:xfrm>
              <a:off x="4520234" y="5749095"/>
              <a:ext cx="4446725" cy="71272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600">
                  <a:latin typeface="Calibri"/>
                  <a:ea typeface="Calibri"/>
                  <a:cs typeface="Calibri"/>
                  <a:sym typeface="Calibri"/>
                </a:defRPr>
              </a:lvl1pPr>
            </a:lstStyle>
            <a:p>
              <a:pPr>
                <a:lnSpc>
                  <a:spcPct val="110000"/>
                </a:lnSpc>
              </a:pPr>
              <a:r>
                <a:rPr lang="es-ES" dirty="0"/>
                <a:t>Resolverás problemas de aplicaciones practicas en circuitos electro-neumáticos.</a:t>
              </a:r>
            </a:p>
          </p:txBody>
        </p:sp>
        <p:grpSp>
          <p:nvGrpSpPr>
            <p:cNvPr id="24" name="Google Shape;158;p5"/>
            <p:cNvGrpSpPr/>
            <p:nvPr/>
          </p:nvGrpSpPr>
          <p:grpSpPr>
            <a:xfrm>
              <a:off x="3880053" y="5797698"/>
              <a:ext cx="376202" cy="615521"/>
              <a:chOff x="0" y="-39675"/>
              <a:chExt cx="376201" cy="615519"/>
            </a:xfrm>
          </p:grpSpPr>
          <p:sp>
            <p:nvSpPr>
              <p:cNvPr id="25" name="Google Shape;159;p5"/>
              <p:cNvSpPr/>
              <p:nvPr/>
            </p:nvSpPr>
            <p:spPr>
              <a:xfrm>
                <a:off x="0" y="75183"/>
                <a:ext cx="37620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26" name="Google Shape;160;p5"/>
              <p:cNvSpPr txBox="1"/>
              <p:nvPr/>
            </p:nvSpPr>
            <p:spPr>
              <a:xfrm>
                <a:off x="9524" y="-39675"/>
                <a:ext cx="300302" cy="6155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lang="es-ES" dirty="0" smtClean="0"/>
                  <a:t>4</a:t>
                </a:r>
                <a:endParaRPr dirty="0"/>
              </a:p>
            </p:txBody>
          </p:sp>
        </p:grpSp>
      </p:gr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Google Shape;34;p25"/>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
        <p:nvSpPr>
          <p:cNvPr id="211" name="Google Shape;173;p6"/>
          <p:cNvSpPr txBox="1"/>
          <p:nvPr/>
        </p:nvSpPr>
        <p:spPr>
          <a:xfrm>
            <a:off x="382499" y="1182615"/>
            <a:ext cx="8950502" cy="53616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80000"/>
              </a:lnSpc>
              <a:defRPr sz="2800" b="1">
                <a:solidFill>
                  <a:srgbClr val="741B47"/>
                </a:solidFill>
                <a:latin typeface="Calibri"/>
                <a:ea typeface="Calibri"/>
                <a:cs typeface="Calibri"/>
                <a:sym typeface="Calibri"/>
              </a:defRPr>
            </a:pPr>
            <a:r>
              <a:rPr lang="es-ES" dirty="0" smtClean="0">
                <a:solidFill>
                  <a:srgbClr val="741B47"/>
                </a:solidFill>
              </a:rPr>
              <a:t>ELECTRONEUMÁTICA </a:t>
            </a:r>
            <a:endParaRPr dirty="0">
              <a:solidFill>
                <a:srgbClr val="FF0000"/>
              </a:solidFill>
            </a:endParaRPr>
          </a:p>
        </p:txBody>
      </p:sp>
      <p:sp>
        <p:nvSpPr>
          <p:cNvPr id="212" name="Rectángulo redondeado"/>
          <p:cNvSpPr/>
          <p:nvPr/>
        </p:nvSpPr>
        <p:spPr>
          <a:xfrm>
            <a:off x="340074" y="2771738"/>
            <a:ext cx="8374951" cy="3578332"/>
          </a:xfrm>
          <a:prstGeom prst="roundRect">
            <a:avLst>
              <a:gd name="adj" fmla="val 8457"/>
            </a:avLst>
          </a:prstGeom>
          <a:solidFill>
            <a:srgbClr val="E9E1E4"/>
          </a:solidFill>
          <a:ln w="12700">
            <a:miter lim="400000"/>
          </a:ln>
        </p:spPr>
        <p:txBody>
          <a:bodyPr lIns="0" tIns="0" rIns="0" bIns="0" anchor="ctr"/>
          <a:lstStyle/>
          <a:p>
            <a:endParaRPr/>
          </a:p>
        </p:txBody>
      </p:sp>
      <p:sp>
        <p:nvSpPr>
          <p:cNvPr id="216" name="La Seremi de Salud tiene como misión asegurar a todas las personas el derecho a la protección en salud, ejerciendo las funciones reguladoras, normativas y fiscalizadoras que al Estado de Chile le competen, para contribuir a la calidad de los bienes públicos y acceso a políticas sanitario-ambientales de manera participativa, que permitan el mejoramiento sostenido de la salud de la población, especialmente de los sectores más vulnerables, con el fin de avanzar en el cumplimiento de los objetivos sanitarios de la década."/>
          <p:cNvSpPr txBox="1"/>
          <p:nvPr/>
        </p:nvSpPr>
        <p:spPr>
          <a:xfrm>
            <a:off x="615566" y="3237481"/>
            <a:ext cx="4959734" cy="2646846"/>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defRPr sz="1600">
                <a:latin typeface="Calibri"/>
                <a:ea typeface="Calibri"/>
                <a:cs typeface="Calibri"/>
                <a:sym typeface="Calibri"/>
              </a:defRPr>
            </a:lvl1pPr>
          </a:lstStyle>
          <a:p>
            <a:r>
              <a:rPr lang="es-CL" dirty="0"/>
              <a:t>En la electroneumática se combina la electricidad con la neumática, el control  y mando es entregado a la electricidad y el trabajo de los actuadores a la neumática. </a:t>
            </a:r>
          </a:p>
          <a:p>
            <a:r>
              <a:rPr lang="es-CL" dirty="0"/>
              <a:t>Tiene la ventaja de menores pérdidas de aire y se pueden integrar los finales de carrera o sensores en los actuadores, el control y mando puede estar a gran distancia.</a:t>
            </a:r>
          </a:p>
          <a:p>
            <a:r>
              <a:rPr lang="es-CL" dirty="0"/>
              <a:t>En la electroneumática se combinan la potencia de la neumática con el control eléctrico, y en sistemas más complejos la electrónica.</a:t>
            </a:r>
          </a:p>
        </p:txBody>
      </p:sp>
      <p:sp>
        <p:nvSpPr>
          <p:cNvPr id="2" name="Rectángulo redondeado 1"/>
          <p:cNvSpPr/>
          <p:nvPr/>
        </p:nvSpPr>
        <p:spPr>
          <a:xfrm>
            <a:off x="5867399" y="2565400"/>
            <a:ext cx="3263900" cy="4076700"/>
          </a:xfrm>
          <a:prstGeom prst="roundRect">
            <a:avLst/>
          </a:prstGeom>
          <a:blipFill>
            <a:blip r:embed="rId2"/>
            <a:stretch>
              <a:fillRect/>
            </a:stretch>
          </a:blipFill>
          <a:ln w="1016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Google Shape;25;p27"/>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
        <p:nvSpPr>
          <p:cNvPr id="225" name="Google Shape;173;p6"/>
          <p:cNvSpPr txBox="1"/>
          <p:nvPr/>
        </p:nvSpPr>
        <p:spPr>
          <a:xfrm>
            <a:off x="452174" y="980330"/>
            <a:ext cx="7218626" cy="882645"/>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CL" dirty="0" smtClean="0"/>
              <a:t>PARTES DE UN CIRCUITO ELECTRONEUMÁTICO </a:t>
            </a:r>
            <a:r>
              <a:rPr lang="es-CL" dirty="0">
                <a:solidFill>
                  <a:srgbClr val="FF0000"/>
                </a:solidFill>
              </a:rPr>
              <a:t>Finales de carrera (sensores)</a:t>
            </a:r>
            <a:endParaRPr dirty="0">
              <a:solidFill>
                <a:srgbClr val="FF0000"/>
              </a:solidFill>
            </a:endParaRPr>
          </a:p>
        </p:txBody>
      </p:sp>
      <p:sp>
        <p:nvSpPr>
          <p:cNvPr id="4" name="CuadroTexto 3"/>
          <p:cNvSpPr txBox="1"/>
          <p:nvPr/>
        </p:nvSpPr>
        <p:spPr>
          <a:xfrm>
            <a:off x="2383787" y="1919785"/>
            <a:ext cx="1723032"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_tradnl" sz="1600" b="1" u="none" strike="noStrike" cap="none" spc="0" normalizeH="0" baseline="0" dirty="0" smtClean="0">
                <a:ln>
                  <a:noFill/>
                </a:ln>
                <a:solidFill>
                  <a:srgbClr val="751A47"/>
                </a:solidFill>
                <a:effectLst/>
                <a:uFillTx/>
                <a:latin typeface="Calibri" charset="0"/>
                <a:ea typeface="Calibri" charset="0"/>
                <a:cs typeface="Calibri" charset="0"/>
                <a:sym typeface="Arial"/>
              </a:rPr>
              <a:t>Interruptor</a:t>
            </a:r>
            <a:endParaRPr kumimoji="0" lang="es-ES_tradnl" sz="1600" b="1" u="none" strike="noStrike" cap="none" spc="0" normalizeH="0" baseline="0" dirty="0">
              <a:ln>
                <a:noFill/>
              </a:ln>
              <a:solidFill>
                <a:srgbClr val="751A47"/>
              </a:solidFill>
              <a:effectLst/>
              <a:uFillTx/>
              <a:latin typeface="Calibri" charset="0"/>
              <a:ea typeface="Calibri" charset="0"/>
              <a:cs typeface="Calibri" charset="0"/>
              <a:sym typeface="Arial"/>
            </a:endParaRPr>
          </a:p>
        </p:txBody>
      </p:sp>
      <p:sp>
        <p:nvSpPr>
          <p:cNvPr id="27" name="CuadroTexto 26"/>
          <p:cNvSpPr txBox="1"/>
          <p:nvPr/>
        </p:nvSpPr>
        <p:spPr>
          <a:xfrm>
            <a:off x="5894428" y="1919786"/>
            <a:ext cx="1723032"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_tradnl" sz="1600" b="1" u="none" strike="noStrike" cap="none" spc="0" normalizeH="0" baseline="0" dirty="0" smtClean="0">
                <a:ln>
                  <a:noFill/>
                </a:ln>
                <a:solidFill>
                  <a:srgbClr val="751A47"/>
                </a:solidFill>
                <a:effectLst/>
                <a:uFillTx/>
                <a:latin typeface="Calibri" charset="0"/>
                <a:ea typeface="Calibri" charset="0"/>
                <a:cs typeface="Calibri" charset="0"/>
                <a:sym typeface="Arial"/>
              </a:rPr>
              <a:t>Magnético (red)</a:t>
            </a:r>
            <a:endParaRPr kumimoji="0" lang="es-ES_tradnl" sz="1600" b="1" u="none" strike="noStrike" cap="none" spc="0" normalizeH="0" baseline="0" dirty="0">
              <a:ln>
                <a:noFill/>
              </a:ln>
              <a:solidFill>
                <a:srgbClr val="751A47"/>
              </a:solidFill>
              <a:effectLst/>
              <a:uFillTx/>
              <a:latin typeface="Calibri" charset="0"/>
              <a:ea typeface="Calibri" charset="0"/>
              <a:cs typeface="Calibri" charset="0"/>
              <a:sym typeface="Arial"/>
            </a:endParaRPr>
          </a:p>
        </p:txBody>
      </p:sp>
      <p:sp>
        <p:nvSpPr>
          <p:cNvPr id="28" name="Rectángulo redondeado 27"/>
          <p:cNvSpPr/>
          <p:nvPr/>
        </p:nvSpPr>
        <p:spPr>
          <a:xfrm>
            <a:off x="1632857" y="2286000"/>
            <a:ext cx="3224893" cy="3837215"/>
          </a:xfrm>
          <a:prstGeom prst="roundRect">
            <a:avLst/>
          </a:prstGeom>
          <a:blipFill>
            <a:blip r:embed="rId2"/>
            <a:stretch>
              <a:fillRect/>
            </a:stretch>
          </a:blipFill>
          <a:ln w="635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29" name="Rectángulo redondeado 28"/>
          <p:cNvSpPr/>
          <p:nvPr/>
        </p:nvSpPr>
        <p:spPr>
          <a:xfrm>
            <a:off x="5143498" y="2286000"/>
            <a:ext cx="3224893" cy="3837215"/>
          </a:xfrm>
          <a:prstGeom prst="roundRect">
            <a:avLst/>
          </a:prstGeom>
          <a:blipFill>
            <a:blip r:embed="rId3"/>
            <a:stretch>
              <a:fillRect/>
            </a:stretch>
          </a:blipFill>
          <a:ln w="635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pic>
        <p:nvPicPr>
          <p:cNvPr id="30" name="Imagen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638188" y="5156915"/>
            <a:ext cx="3916831" cy="2731738"/>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Google Shape;25;p27"/>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
        <p:nvSpPr>
          <p:cNvPr id="243" name="Google Shape;191;p7"/>
          <p:cNvSpPr txBox="1"/>
          <p:nvPr/>
        </p:nvSpPr>
        <p:spPr>
          <a:xfrm>
            <a:off x="382499" y="1202395"/>
            <a:ext cx="8950502" cy="53616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ES" dirty="0" smtClean="0"/>
              <a:t>SENSORES</a:t>
            </a:r>
            <a:endParaRPr dirty="0"/>
          </a:p>
        </p:txBody>
      </p:sp>
      <p:sp>
        <p:nvSpPr>
          <p:cNvPr id="3" name="Rectángulo redondeado 2"/>
          <p:cNvSpPr/>
          <p:nvPr/>
        </p:nvSpPr>
        <p:spPr>
          <a:xfrm>
            <a:off x="1632857" y="2269671"/>
            <a:ext cx="3224893" cy="3837215"/>
          </a:xfrm>
          <a:prstGeom prst="roundRect">
            <a:avLst/>
          </a:prstGeom>
          <a:blipFill>
            <a:blip r:embed="rId2"/>
            <a:stretch>
              <a:fillRect/>
            </a:stretch>
          </a:blipFill>
          <a:ln w="635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14" name="Rectángulo redondeado 13"/>
          <p:cNvSpPr/>
          <p:nvPr/>
        </p:nvSpPr>
        <p:spPr>
          <a:xfrm>
            <a:off x="5143498" y="2269671"/>
            <a:ext cx="3224893" cy="3837215"/>
          </a:xfrm>
          <a:prstGeom prst="roundRect">
            <a:avLst/>
          </a:prstGeom>
          <a:blipFill dpi="0" rotWithShape="1">
            <a:blip r:embed="rId3"/>
            <a:srcRect/>
            <a:stretch>
              <a:fillRect/>
            </a:stretch>
          </a:blipFill>
          <a:ln w="635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pic>
        <p:nvPicPr>
          <p:cNvPr id="18" name="Imagen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638188" y="5156915"/>
            <a:ext cx="3916831" cy="2731738"/>
          </a:xfrm>
          <a:prstGeom prst="rect">
            <a:avLst/>
          </a:prstGeom>
        </p:spPr>
      </p:pic>
      <p:sp>
        <p:nvSpPr>
          <p:cNvPr id="19" name="CuadroTexto 18"/>
          <p:cNvSpPr txBox="1"/>
          <p:nvPr/>
        </p:nvSpPr>
        <p:spPr>
          <a:xfrm>
            <a:off x="2383787" y="1919785"/>
            <a:ext cx="1723032"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_tradnl" sz="1600" b="1" u="none" strike="noStrike" cap="none" spc="0" normalizeH="0" baseline="0" dirty="0" smtClean="0">
                <a:ln>
                  <a:noFill/>
                </a:ln>
                <a:solidFill>
                  <a:srgbClr val="751A47"/>
                </a:solidFill>
                <a:effectLst/>
                <a:uFillTx/>
                <a:latin typeface="Calibri" charset="0"/>
                <a:ea typeface="Calibri" charset="0"/>
                <a:cs typeface="Calibri" charset="0"/>
                <a:sym typeface="Arial"/>
              </a:rPr>
              <a:t>Óptico</a:t>
            </a:r>
            <a:endParaRPr kumimoji="0" lang="es-ES_tradnl" sz="1600" b="1" u="none" strike="noStrike" cap="none" spc="0" normalizeH="0" baseline="0" dirty="0">
              <a:ln>
                <a:noFill/>
              </a:ln>
              <a:solidFill>
                <a:srgbClr val="751A47"/>
              </a:solidFill>
              <a:effectLst/>
              <a:uFillTx/>
              <a:latin typeface="Calibri" charset="0"/>
              <a:ea typeface="Calibri" charset="0"/>
              <a:cs typeface="Calibri" charset="0"/>
              <a:sym typeface="Arial"/>
            </a:endParaRPr>
          </a:p>
        </p:txBody>
      </p:sp>
      <p:sp>
        <p:nvSpPr>
          <p:cNvPr id="20" name="CuadroTexto 19"/>
          <p:cNvSpPr txBox="1"/>
          <p:nvPr/>
        </p:nvSpPr>
        <p:spPr>
          <a:xfrm>
            <a:off x="5894428" y="1919786"/>
            <a:ext cx="1723032"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S_tradnl" sz="1600" b="1" u="none" strike="noStrike" cap="none" spc="0" normalizeH="0" baseline="0" dirty="0" smtClean="0">
                <a:ln>
                  <a:noFill/>
                </a:ln>
                <a:solidFill>
                  <a:srgbClr val="751A47"/>
                </a:solidFill>
                <a:effectLst/>
                <a:uFillTx/>
                <a:latin typeface="Calibri" charset="0"/>
                <a:ea typeface="Calibri" charset="0"/>
                <a:cs typeface="Calibri" charset="0"/>
                <a:sym typeface="Arial"/>
              </a:rPr>
              <a:t>Capacitivo</a:t>
            </a:r>
            <a:endParaRPr kumimoji="0" lang="es-ES_tradnl" sz="1600" b="1" u="none" strike="noStrike" cap="none" spc="0" normalizeH="0" baseline="0" dirty="0">
              <a:ln>
                <a:noFill/>
              </a:ln>
              <a:solidFill>
                <a:srgbClr val="751A47"/>
              </a:solidFill>
              <a:effectLst/>
              <a:uFillTx/>
              <a:latin typeface="Calibri" charset="0"/>
              <a:ea typeface="Calibri" charset="0"/>
              <a:cs typeface="Calibri" charset="0"/>
              <a:sym typeface="Arial"/>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277</TotalTime>
  <Words>864</Words>
  <Application>Microsoft Office PowerPoint</Application>
  <PresentationFormat>Personalizado</PresentationFormat>
  <Paragraphs>134</Paragraphs>
  <Slides>17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17</vt:i4>
      </vt:variant>
    </vt:vector>
  </HeadingPairs>
  <TitlesOfParts>
    <vt:vector size="20" baseType="lpstr">
      <vt:lpstr>Arial</vt:lpstr>
      <vt:lpstr>Calibri</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Toledo</cp:lastModifiedBy>
  <cp:revision>22</cp:revision>
  <cp:lastPrinted>2020-12-28T22:35:12Z</cp:lastPrinted>
  <dcterms:modified xsi:type="dcterms:W3CDTF">2020-12-31T01:32:04Z</dcterms:modified>
</cp:coreProperties>
</file>