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5" r:id="rId4"/>
    <p:sldId id="259" r:id="rId5"/>
    <p:sldId id="283" r:id="rId6"/>
    <p:sldId id="260" r:id="rId7"/>
    <p:sldId id="262" r:id="rId8"/>
    <p:sldId id="272" r:id="rId9"/>
    <p:sldId id="273" r:id="rId10"/>
    <p:sldId id="274" r:id="rId11"/>
    <p:sldId id="276" r:id="rId12"/>
    <p:sldId id="284" r:id="rId13"/>
    <p:sldId id="277" r:id="rId14"/>
    <p:sldId id="282" r:id="rId15"/>
    <p:sldId id="266" r:id="rId16"/>
    <p:sldId id="269" r:id="rId17"/>
    <p:sldId id="270" r:id="rId18"/>
    <p:sldId id="271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yaLoXFRzAF941TbJRHyx8PYiJ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79" autoAdjust="0"/>
  </p:normalViewPr>
  <p:slideViewPr>
    <p:cSldViewPr snapToGrid="0">
      <p:cViewPr varScale="1">
        <p:scale>
          <a:sx n="62" d="100"/>
          <a:sy n="62" d="100"/>
        </p:scale>
        <p:origin x="1434" y="72"/>
      </p:cViewPr>
      <p:guideLst>
        <p:guide orient="horz" pos="238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700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488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09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56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85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8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63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745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263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64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17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90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7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71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19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1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V-eYscgPzjA&amp;t=102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65425" y="2746890"/>
            <a:ext cx="5248794" cy="5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</a:t>
            </a:r>
          </a:p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Y NEUMÁTICOS</a:t>
            </a:r>
          </a:p>
        </p:txBody>
      </p:sp>
      <p:pic>
        <p:nvPicPr>
          <p:cNvPr id="2" name="Imagen 1" descr="portada modulo 7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30" y="2837916"/>
            <a:ext cx="5049992" cy="3419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7;p6"/>
          <p:cNvSpPr/>
          <p:nvPr/>
        </p:nvSpPr>
        <p:spPr>
          <a:xfrm>
            <a:off x="257040" y="2343499"/>
            <a:ext cx="4596476" cy="4399730"/>
          </a:xfrm>
          <a:prstGeom prst="roundRect">
            <a:avLst>
              <a:gd name="adj" fmla="val 16792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ES_tradn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 RED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AIRE</a:t>
            </a:r>
            <a:endParaRPr lang="es-ES_tradnl" sz="310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6;p6"/>
          <p:cNvSpPr txBox="1"/>
          <p:nvPr/>
        </p:nvSpPr>
        <p:spPr>
          <a:xfrm>
            <a:off x="376604" y="2487162"/>
            <a:ext cx="4250112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Hay diferentes diseños de redes de aire y materiales para construir la red, dependiendo de las exigencias y los recursos es el tipo de red que debemos seleccionar y tomar en cuenta aspectos técnicos.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Un</a:t>
            </a:r>
            <a:r>
              <a:rPr lang="es-ES_tradnl" sz="1600" b="1" dirty="0">
                <a:latin typeface="Calibri"/>
                <a:cs typeface="Calibri"/>
              </a:rPr>
              <a:t> mal diseño </a:t>
            </a:r>
            <a:r>
              <a:rPr lang="es-ES_tradnl" sz="1600" dirty="0">
                <a:latin typeface="Calibri"/>
                <a:cs typeface="Calibri"/>
              </a:rPr>
              <a:t>puede ocasionar falta de aire, humedad en el sistema, acumulación de partículas de suciedad, mal funcionamiento de accesorios como pistolas neumáticas, etc.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Se debe seleccionar la ubicación e insonorización del compresor.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Se deben emplear tuberías de calidad, bien dimensionadas y con la inclinación adecuada.</a:t>
            </a:r>
          </a:p>
        </p:txBody>
      </p:sp>
      <p:pic>
        <p:nvPicPr>
          <p:cNvPr id="11" name="Imagen 10" descr="stop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73" y="1137611"/>
            <a:ext cx="4371460" cy="359395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50076" y="4964031"/>
            <a:ext cx="4173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Evitar las estrangulaciones y cambios bruscos de dirección.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En las terminaciones, disponer de válvulas y acoples rápidos y mangueras flexibles, de preferencia con sistemas de enrolladores.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0607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En general, las redes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pueden ser abiertas o cerradas:</a:t>
            </a:r>
            <a:endParaRPr lang="de-DE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 descr="diagrama p9 a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40" y="2056231"/>
            <a:ext cx="7402323" cy="46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 p9 a9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2" y="2252782"/>
            <a:ext cx="7537871" cy="4611404"/>
          </a:xfrm>
          <a:prstGeom prst="rect">
            <a:avLst/>
          </a:prstGeom>
        </p:spPr>
      </p:pic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En general, las redes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pueden ser abiertas o cerradas:</a:t>
            </a:r>
            <a:endParaRPr lang="de-DE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362880" y="5651280"/>
            <a:ext cx="421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800000"/>
                </a:solidFill>
                <a:latin typeface="Calibri"/>
                <a:cs typeface="Calibri"/>
              </a:rPr>
              <a:t>INSTALACIÓN TIPO </a:t>
            </a:r>
          </a:p>
          <a:p>
            <a:pPr algn="ctr"/>
            <a:r>
              <a:rPr lang="es-ES" sz="2000" b="1" dirty="0">
                <a:solidFill>
                  <a:srgbClr val="800000"/>
                </a:solidFill>
                <a:latin typeface="Calibri"/>
                <a:cs typeface="Calibri"/>
              </a:rPr>
              <a:t>DE AIRE COMPRIMIDO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Calibri"/>
                <a:cs typeface="Calibri"/>
              </a:rPr>
              <a:t>Para uso con herramientas neumáticas</a:t>
            </a:r>
          </a:p>
        </p:txBody>
      </p:sp>
    </p:spTree>
    <p:extLst>
      <p:ext uri="{BB962C8B-B14F-4D97-AF65-F5344CB8AC3E}">
        <p14:creationId xmlns:p14="http://schemas.microsoft.com/office/powerpoint/2010/main" val="273817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069" y="2812198"/>
            <a:ext cx="4252005" cy="4252005"/>
          </a:xfrm>
          <a:prstGeom prst="rect">
            <a:avLst/>
          </a:prstGeom>
        </p:spPr>
      </p:pic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 HERRAMIENTAS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3785" y="2172264"/>
            <a:ext cx="879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>
                <a:solidFill>
                  <a:schemeClr val="tx1"/>
                </a:solidFill>
                <a:latin typeface="Calibri"/>
                <a:cs typeface="Calibri"/>
              </a:rPr>
              <a:t>Entre las más usadas se encuentran: inflador de neumáticos, pistolas de limpieza y llaves neumáticas o de impacto, entre otras (como lijadoras  taladros).</a:t>
            </a:r>
            <a:endParaRPr lang="es-ES_tradnl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6" name="Imagen 5" descr="HERRAMIEN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" y="3184948"/>
            <a:ext cx="4083397" cy="34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0" y="1949692"/>
            <a:ext cx="7016441" cy="4871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4253" y="3959845"/>
            <a:ext cx="4636304" cy="3844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o 11"/>
          <p:cNvGrpSpPr/>
          <p:nvPr/>
        </p:nvGrpSpPr>
        <p:grpSpPr>
          <a:xfrm>
            <a:off x="6552861" y="1699452"/>
            <a:ext cx="2633628" cy="2629604"/>
            <a:chOff x="0" y="0"/>
            <a:chExt cx="2633627" cy="2629603"/>
          </a:xfrm>
        </p:grpSpPr>
        <p:sp>
          <p:nvSpPr>
            <p:cNvPr id="5" name="Google Shape;250;p10"/>
            <p:cNvSpPr/>
            <p:nvPr/>
          </p:nvSpPr>
          <p:spPr>
            <a:xfrm>
              <a:off x="0" y="0"/>
              <a:ext cx="2633628" cy="1993054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" name="Triángulo isósceles 13"/>
            <p:cNvSpPr/>
            <p:nvPr/>
          </p:nvSpPr>
          <p:spPr>
            <a:xfrm rot="12168342">
              <a:off x="992572" y="1807525"/>
              <a:ext cx="333495" cy="788258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Google Shape;353;p18"/>
          <p:cNvSpPr txBox="1"/>
          <p:nvPr/>
        </p:nvSpPr>
        <p:spPr>
          <a:xfrm>
            <a:off x="6857909" y="1949692"/>
            <a:ext cx="2221898" cy="148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8" tIns="91398" rIns="91398" bIns="91398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Veamos </a:t>
            </a:r>
            <a:r>
              <a:rPr lang="es-ES_tradnl" dirty="0"/>
              <a:t>un ejemplo sobre</a:t>
            </a:r>
            <a:r>
              <a:rPr dirty="0"/>
              <a:t> </a:t>
            </a:r>
            <a:r>
              <a:rPr lang="es-ES_tradnl" dirty="0">
                <a:solidFill>
                  <a:srgbClr val="FF0000"/>
                </a:solidFill>
              </a:rPr>
              <a:t>el funcionamiento del compresor de aire</a:t>
            </a:r>
            <a:r>
              <a:rPr dirty="0"/>
              <a:t>!</a:t>
            </a:r>
          </a:p>
        </p:txBody>
      </p:sp>
      <p:sp>
        <p:nvSpPr>
          <p:cNvPr id="8" name="Google Shape;323;p12"/>
          <p:cNvSpPr txBox="1"/>
          <p:nvPr/>
        </p:nvSpPr>
        <p:spPr>
          <a:xfrm>
            <a:off x="2943685" y="3531792"/>
            <a:ext cx="2424730" cy="738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/>
              <a:t>¿Cómo funciona un Compresor de aire?</a:t>
            </a:r>
          </a:p>
        </p:txBody>
      </p:sp>
      <p:sp>
        <p:nvSpPr>
          <p:cNvPr id="9" name="Google Shape;206;p7"/>
          <p:cNvSpPr txBox="1"/>
          <p:nvPr/>
        </p:nvSpPr>
        <p:spPr>
          <a:xfrm>
            <a:off x="382497" y="1261272"/>
            <a:ext cx="8950506" cy="536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8" tIns="91398" rIns="91398" bIns="91398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VIDEO</a:t>
            </a:r>
          </a:p>
        </p:txBody>
      </p:sp>
      <p:sp>
        <p:nvSpPr>
          <p:cNvPr id="14" name="Google Shape;443;p20"/>
          <p:cNvSpPr txBox="1"/>
          <p:nvPr/>
        </p:nvSpPr>
        <p:spPr>
          <a:xfrm>
            <a:off x="371684" y="1013687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VEAMOS EL SIGUIENTE</a:t>
            </a:r>
          </a:p>
        </p:txBody>
      </p:sp>
      <p:sp>
        <p:nvSpPr>
          <p:cNvPr id="15" name="Botón de acción: ir hacia delante o siguiente 14">
            <a:hlinkClick r:id="rId4" highlightClick="1"/>
            <a:extLst>
              <a:ext uri="{FF2B5EF4-FFF2-40B4-BE49-F238E27FC236}">
                <a16:creationId xmlns:a16="http://schemas.microsoft.com/office/drawing/2014/main" id="{CE398319-7A90-4838-8582-3296D06312C4}"/>
              </a:ext>
            </a:extLst>
          </p:cNvPr>
          <p:cNvSpPr/>
          <p:nvPr/>
        </p:nvSpPr>
        <p:spPr>
          <a:xfrm>
            <a:off x="2419402" y="3655539"/>
            <a:ext cx="438341" cy="491134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1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42" name="Google Shape;242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2000"/>
              </a:pPr>
              <a:r>
                <a:rPr lang="es-ES_tradnl" sz="20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COMPRESOR DE AIRE</a:t>
              </a:r>
            </a:p>
            <a:p>
              <a:pPr lvl="0">
                <a:lnSpc>
                  <a:spcPct val="115000"/>
                </a:lnSpc>
                <a:buSzPts val="2000"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29930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 inflamables: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máxima precaución al momento de  manipular o extraer el combustible de los sistemas del vehículo (bomba combustible, mangueras de inyección, etc).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 vista: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antiparras siempre que exista riesgo de proyección de partículas a los ojos. (aceites, líquidos refrigerantes y de freno, virutas del disco de freno, uso de circuitos eléctricos, etc).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1229038" y="4508604"/>
            <a:ext cx="80497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 herramientas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propia y del grupo de trabajo.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Circular solo por las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 de seguridad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demarcadas.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actividad debe desarrollarse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 supervisión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laboratorio.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286" name="Google Shape;286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las manos: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siempre guantes de protección cuando se manipulen cualquier tipo de fluidos, en uso de herramientas e intervención del motor, desarme de partes y trabajo en sistemas eléctricos.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290" name="Google Shape;290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293" name="Google Shape;293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4" name="Google Shape;29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296" name="Google Shape;296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299" name="Google Shape;299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302" name="Google Shape;302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" name="Google Shape;30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2000"/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DE AIRE</a:t>
            </a:r>
          </a:p>
          <a:p>
            <a:pPr lvl="0">
              <a:lnSpc>
                <a:spcPct val="115000"/>
              </a:lnSpc>
              <a:buSzPts val="2000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DE AIRE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olvides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Ticket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Salida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</a:t>
            </a:r>
            <a:r>
              <a:rPr lang="en-US" sz="21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100" b="1" i="0" u="none" strike="noStrike" cap="none" dirty="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3" y="4159041"/>
            <a:ext cx="673176" cy="60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/>
        </p:nvSpPr>
        <p:spPr>
          <a:xfrm>
            <a:off x="1139100" y="834800"/>
            <a:ext cx="575494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Y NEUMÁTICOS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 txBox="1"/>
          <p:nvPr/>
        </p:nvSpPr>
        <p:spPr>
          <a:xfrm>
            <a:off x="376664" y="2251832"/>
            <a:ext cx="4354059" cy="63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de-DE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COMPRESOR DE AIRE</a:t>
            </a:r>
            <a:endParaRPr lang="de-DE" sz="36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portadillam7a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19" y="2261462"/>
            <a:ext cx="6864573" cy="49819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4" y="1265366"/>
            <a:ext cx="8959095" cy="5568052"/>
            <a:chOff x="375974" y="1265366"/>
            <a:chExt cx="8959095" cy="5568052"/>
          </a:xfrm>
        </p:grpSpPr>
        <p:grpSp>
          <p:nvGrpSpPr>
            <p:cNvPr id="3" name="Google Shape;101;p3"/>
            <p:cNvGrpSpPr/>
            <p:nvPr/>
          </p:nvGrpSpPr>
          <p:grpSpPr>
            <a:xfrm>
              <a:off x="481781" y="1887795"/>
              <a:ext cx="4090219" cy="3255705"/>
              <a:chOff x="0" y="0"/>
              <a:chExt cx="4090218" cy="3116824"/>
            </a:xfrm>
          </p:grpSpPr>
          <p:sp>
            <p:nvSpPr>
              <p:cNvPr id="8" name="Rectángulo redondeado"/>
              <p:cNvSpPr/>
              <p:nvPr/>
            </p:nvSpPr>
            <p:spPr>
              <a:xfrm>
                <a:off x="0" y="0"/>
                <a:ext cx="4090219" cy="3116825"/>
              </a:xfrm>
              <a:prstGeom prst="roundRect">
                <a:avLst>
                  <a:gd name="adj" fmla="val 8420"/>
                </a:avLst>
              </a:prstGeom>
              <a:solidFill>
                <a:srgbClr val="FFFFFF"/>
              </a:solidFill>
              <a:ln w="9525" cap="flat">
                <a:solidFill>
                  <a:schemeClr val="accent2">
                    <a:lumOff val="21764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" name="Texto"/>
              <p:cNvSpPr txBox="1"/>
              <p:nvPr/>
            </p:nvSpPr>
            <p:spPr>
              <a:xfrm>
                <a:off x="76864" y="1368295"/>
                <a:ext cx="3936491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pic>
          <p:nvPicPr>
            <p:cNvPr id="4" name="Imagen 21" descr="Imagen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4" y="1796209"/>
              <a:ext cx="719663" cy="6861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265366"/>
              <a:ext cx="4864619" cy="53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OBJETIVO DE APRENDIZAJE</a:t>
              </a:r>
            </a:p>
          </p:txBody>
        </p:sp>
        <p:pic>
          <p:nvPicPr>
            <p:cNvPr id="6" name="Imagen 26" descr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Google Shape;84;p38"/>
            <p:cNvSpPr txBox="1"/>
            <p:nvPr/>
          </p:nvSpPr>
          <p:spPr>
            <a:xfrm>
              <a:off x="787400" y="2014319"/>
              <a:ext cx="3574271" cy="30161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_tradnl" dirty="0"/>
                <a:t>      Reparar y probar sistemas hidráulicos y neumáticos, responsables de diversas funciones en los vehículos, tales como suspensión, sistema de dirección, frenos              y transmisión de potencia manual y automática, utilizando las herramientas e instrumentos apropiados, de</a:t>
              </a:r>
            </a:p>
            <a:p>
              <a:r>
                <a:rPr lang="es-ES_tradnl" dirty="0"/>
                <a:t>acuerdo a las especificaciones</a:t>
              </a:r>
            </a:p>
            <a:p>
              <a:r>
                <a:rPr lang="es-ES_tradnl" dirty="0"/>
                <a:t>técnicas del fabricante y </a:t>
              </a:r>
            </a:p>
            <a:p>
              <a:r>
                <a:rPr lang="es-ES_tradnl" dirty="0"/>
                <a:t>estándares internacionales.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9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922102" y="2872129"/>
            <a:ext cx="4144748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Dimos cuenta de sus conocimientos y experiencias previas con este sistema de transmisión.</a:t>
            </a:r>
          </a:p>
        </p:txBody>
      </p:sp>
      <p:sp>
        <p:nvSpPr>
          <p:cNvPr id="123" name="Google Shape;123;p3"/>
          <p:cNvSpPr txBox="1"/>
          <p:nvPr/>
        </p:nvSpPr>
        <p:spPr>
          <a:xfrm>
            <a:off x="922102" y="4489522"/>
            <a:ext cx="4144748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Desarrollaron una investigación sobre los sistemas de transmisión hidrostáticos.</a:t>
            </a:r>
          </a:p>
        </p:txBody>
      </p:sp>
      <p:sp>
        <p:nvSpPr>
          <p:cNvPr id="32" name="Google Shape;121;p3"/>
          <p:cNvSpPr txBox="1"/>
          <p:nvPr/>
        </p:nvSpPr>
        <p:spPr>
          <a:xfrm>
            <a:off x="930750" y="6004624"/>
            <a:ext cx="3519177" cy="70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Reconocieron en el laboratorio de hidráulica los componentes del sistema.</a:t>
            </a:r>
          </a:p>
        </p:txBody>
      </p:sp>
      <p:sp>
        <p:nvSpPr>
          <p:cNvPr id="49" name="Google Shape;121;p3"/>
          <p:cNvSpPr txBox="1"/>
          <p:nvPr/>
        </p:nvSpPr>
        <p:spPr>
          <a:xfrm>
            <a:off x="922102" y="3666566"/>
            <a:ext cx="4144748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Elaboraron diagrama del sistema, que luego armaran en el laboratorio de hidráulica.</a:t>
            </a:r>
          </a:p>
        </p:txBody>
      </p:sp>
      <p:sp>
        <p:nvSpPr>
          <p:cNvPr id="54" name="Google Shape;121;p3"/>
          <p:cNvSpPr txBox="1"/>
          <p:nvPr/>
        </p:nvSpPr>
        <p:spPr>
          <a:xfrm>
            <a:off x="922102" y="5294755"/>
            <a:ext cx="4383439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Simularon en el laboratorio de hidráulica el funcionamiento de una transmisión hidrostática.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Google Shape;82;p14"/>
          <p:cNvSpPr txBox="1"/>
          <p:nvPr/>
        </p:nvSpPr>
        <p:spPr>
          <a:xfrm>
            <a:off x="572274" y="220071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" sz="1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TRANSMISIÓN HIDROSTÁTICA</a:t>
            </a:r>
            <a:endParaRPr lang="es-E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75975" y="2779356"/>
            <a:ext cx="4845900" cy="713907"/>
            <a:chOff x="375975" y="2779356"/>
            <a:chExt cx="4845900" cy="713907"/>
          </a:xfrm>
        </p:grpSpPr>
        <p:sp>
          <p:nvSpPr>
            <p:cNvPr id="66" name="Google Shape;101;p3"/>
            <p:cNvSpPr/>
            <p:nvPr/>
          </p:nvSpPr>
          <p:spPr>
            <a:xfrm>
              <a:off x="564075" y="2779356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375975" y="2944172"/>
              <a:ext cx="376200" cy="395325"/>
              <a:chOff x="375975" y="3087305"/>
              <a:chExt cx="376200" cy="395325"/>
            </a:xfrm>
          </p:grpSpPr>
          <p:sp>
            <p:nvSpPr>
              <p:cNvPr id="37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375975" y="3584533"/>
            <a:ext cx="4854099" cy="713907"/>
            <a:chOff x="375975" y="3586968"/>
            <a:chExt cx="4854099" cy="713907"/>
          </a:xfrm>
        </p:grpSpPr>
        <p:sp>
          <p:nvSpPr>
            <p:cNvPr id="67" name="Google Shape;101;p3"/>
            <p:cNvSpPr/>
            <p:nvPr/>
          </p:nvSpPr>
          <p:spPr>
            <a:xfrm>
              <a:off x="572274" y="3586968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rupo 2"/>
            <p:cNvGrpSpPr/>
            <p:nvPr/>
          </p:nvGrpSpPr>
          <p:grpSpPr>
            <a:xfrm>
              <a:off x="375975" y="3747219"/>
              <a:ext cx="376200" cy="395325"/>
              <a:chOff x="375975" y="3087305"/>
              <a:chExt cx="376200" cy="395325"/>
            </a:xfrm>
          </p:grpSpPr>
          <p:sp>
            <p:nvSpPr>
              <p:cNvPr id="41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375975" y="4389711"/>
            <a:ext cx="4845900" cy="713907"/>
            <a:chOff x="375975" y="4349828"/>
            <a:chExt cx="4845900" cy="713907"/>
          </a:xfrm>
        </p:grpSpPr>
        <p:sp>
          <p:nvSpPr>
            <p:cNvPr id="43" name="Google Shape;101;p3"/>
            <p:cNvSpPr/>
            <p:nvPr/>
          </p:nvSpPr>
          <p:spPr>
            <a:xfrm>
              <a:off x="564075" y="4349828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rupo 2"/>
            <p:cNvGrpSpPr/>
            <p:nvPr/>
          </p:nvGrpSpPr>
          <p:grpSpPr>
            <a:xfrm>
              <a:off x="375975" y="4509118"/>
              <a:ext cx="376200" cy="395325"/>
              <a:chOff x="375975" y="3087305"/>
              <a:chExt cx="376200" cy="395325"/>
            </a:xfrm>
          </p:grpSpPr>
          <p:sp>
            <p:nvSpPr>
              <p:cNvPr id="55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" name="Imagen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75975" y="5194889"/>
            <a:ext cx="4854099" cy="713907"/>
            <a:chOff x="375975" y="5129290"/>
            <a:chExt cx="4854099" cy="713907"/>
          </a:xfrm>
        </p:grpSpPr>
        <p:sp>
          <p:nvSpPr>
            <p:cNvPr id="68" name="Google Shape;101;p3"/>
            <p:cNvSpPr/>
            <p:nvPr/>
          </p:nvSpPr>
          <p:spPr>
            <a:xfrm>
              <a:off x="572274" y="5129290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" name="Grupo 2"/>
            <p:cNvGrpSpPr/>
            <p:nvPr/>
          </p:nvGrpSpPr>
          <p:grpSpPr>
            <a:xfrm>
              <a:off x="375975" y="5293344"/>
              <a:ext cx="376200" cy="395325"/>
              <a:chOff x="375975" y="3087305"/>
              <a:chExt cx="376200" cy="395325"/>
            </a:xfrm>
          </p:grpSpPr>
          <p:sp>
            <p:nvSpPr>
              <p:cNvPr id="59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375975" y="6000066"/>
            <a:ext cx="4845900" cy="713907"/>
            <a:chOff x="375975" y="5874940"/>
            <a:chExt cx="4845900" cy="713907"/>
          </a:xfrm>
        </p:grpSpPr>
        <p:sp>
          <p:nvSpPr>
            <p:cNvPr id="69" name="Google Shape;101;p3"/>
            <p:cNvSpPr/>
            <p:nvPr/>
          </p:nvSpPr>
          <p:spPr>
            <a:xfrm>
              <a:off x="564075" y="5874940"/>
              <a:ext cx="4657800" cy="713907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" name="Grupo 2"/>
            <p:cNvGrpSpPr/>
            <p:nvPr/>
          </p:nvGrpSpPr>
          <p:grpSpPr>
            <a:xfrm>
              <a:off x="375975" y="6027376"/>
              <a:ext cx="376200" cy="395325"/>
              <a:chOff x="375975" y="3087305"/>
              <a:chExt cx="376200" cy="395325"/>
            </a:xfrm>
          </p:grpSpPr>
          <p:sp>
            <p:nvSpPr>
              <p:cNvPr id="63" name="Google Shape;103;p3"/>
              <p:cNvSpPr/>
              <p:nvPr/>
            </p:nvSpPr>
            <p:spPr>
              <a:xfrm>
                <a:off x="375975" y="309683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04;p3"/>
              <p:cNvSpPr txBox="1"/>
              <p:nvPr/>
            </p:nvSpPr>
            <p:spPr>
              <a:xfrm>
                <a:off x="385500" y="308730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4063481" y="3054109"/>
            <a:ext cx="5095870" cy="4127581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550475" y="3515534"/>
            <a:ext cx="444672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Reconocerán  de manera correcta los distintos componentes de la red o sistema de generación, tratamiento y distribución del aire comprimido</a:t>
            </a: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 Identificarán de manera correcta la función de cada componente del sistema</a:t>
            </a: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 Identificarán información técnica y especificaciones de la red</a:t>
            </a: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Reconocerán aplicaciones o usos del aire comprimido en el taller o servicio de mecánica automotriz</a:t>
            </a:r>
          </a:p>
        </p:txBody>
      </p:sp>
      <p:grpSp>
        <p:nvGrpSpPr>
          <p:cNvPr id="155" name="Google Shape;155;p5"/>
          <p:cNvGrpSpPr/>
          <p:nvPr/>
        </p:nvGrpSpPr>
        <p:grpSpPr>
          <a:xfrm>
            <a:off x="3880053" y="3741386"/>
            <a:ext cx="376200" cy="408480"/>
            <a:chOff x="8933845" y="3457920"/>
            <a:chExt cx="376200" cy="408480"/>
          </a:xfrm>
        </p:grpSpPr>
        <p:sp>
          <p:nvSpPr>
            <p:cNvPr id="156" name="Google Shape;156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8943370" y="345792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3880053" y="4543294"/>
            <a:ext cx="376200" cy="408480"/>
            <a:chOff x="8933845" y="4771802"/>
            <a:chExt cx="376200" cy="408480"/>
          </a:xfrm>
        </p:grpSpPr>
        <p:sp>
          <p:nvSpPr>
            <p:cNvPr id="159" name="Google Shape;159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8943370" y="477180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3880053" y="5296066"/>
            <a:ext cx="376200" cy="408480"/>
            <a:chOff x="8933845" y="6070589"/>
            <a:chExt cx="376200" cy="40848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1" y="2367775"/>
            <a:ext cx="2965718" cy="432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COMPRESOR DE AIRE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017018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161;p5"/>
          <p:cNvGrpSpPr/>
          <p:nvPr/>
        </p:nvGrpSpPr>
        <p:grpSpPr>
          <a:xfrm>
            <a:off x="3880053" y="6146579"/>
            <a:ext cx="376200" cy="408480"/>
            <a:chOff x="8933845" y="6070589"/>
            <a:chExt cx="376200" cy="408480"/>
          </a:xfrm>
        </p:grpSpPr>
        <p:sp>
          <p:nvSpPr>
            <p:cNvPr id="27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65;p5"/>
          <p:cNvSpPr txBox="1"/>
          <p:nvPr/>
        </p:nvSpPr>
        <p:spPr>
          <a:xfrm>
            <a:off x="4109212" y="2515967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1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06729" y="6171029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0;p4"/>
          <p:cNvSpPr/>
          <p:nvPr/>
        </p:nvSpPr>
        <p:spPr>
          <a:xfrm>
            <a:off x="421123" y="2527768"/>
            <a:ext cx="5650725" cy="81391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41;p4"/>
          <p:cNvSpPr txBox="1"/>
          <p:nvPr/>
        </p:nvSpPr>
        <p:spPr>
          <a:xfrm>
            <a:off x="761973" y="2817413"/>
            <a:ext cx="4560798" cy="25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¿Qué componentes conocen de la red de aire comprimido del taller?</a:t>
            </a:r>
          </a:p>
        </p:txBody>
      </p:sp>
      <p:pic>
        <p:nvPicPr>
          <p:cNvPr id="31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2306374"/>
            <a:ext cx="441960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40;p4"/>
          <p:cNvSpPr/>
          <p:nvPr/>
        </p:nvSpPr>
        <p:spPr>
          <a:xfrm>
            <a:off x="421123" y="4689842"/>
            <a:ext cx="5650725" cy="119159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41;p4"/>
          <p:cNvSpPr txBox="1"/>
          <p:nvPr/>
        </p:nvSpPr>
        <p:spPr>
          <a:xfrm>
            <a:off x="761972" y="5048393"/>
            <a:ext cx="4847543" cy="43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¿Para qué se utiliza o cuáles son las aplicaciones de la red de aire comprimido del taller, o servicio de mecánica automotriz?</a:t>
            </a:r>
          </a:p>
        </p:txBody>
      </p:sp>
      <p:pic>
        <p:nvPicPr>
          <p:cNvPr id="35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4483566"/>
            <a:ext cx="441960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40;p4"/>
          <p:cNvSpPr/>
          <p:nvPr/>
        </p:nvSpPr>
        <p:spPr>
          <a:xfrm>
            <a:off x="421123" y="3601241"/>
            <a:ext cx="5650725" cy="81391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1;p4"/>
          <p:cNvSpPr txBox="1"/>
          <p:nvPr/>
        </p:nvSpPr>
        <p:spPr>
          <a:xfrm>
            <a:off x="761972" y="3826279"/>
            <a:ext cx="4847543" cy="35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¿Pueden explicar qué función cumple cada componente o partes del sistema?</a:t>
            </a:r>
          </a:p>
        </p:txBody>
      </p:sp>
      <p:pic>
        <p:nvPicPr>
          <p:cNvPr id="39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0868" y="3379847"/>
            <a:ext cx="441960" cy="43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ibret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9455">
            <a:off x="5693339" y="1814321"/>
            <a:ext cx="1558682" cy="1995316"/>
          </a:xfrm>
          <a:prstGeom prst="rect">
            <a:avLst/>
          </a:prstGeom>
        </p:spPr>
      </p:pic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COMPRESOR</a:t>
            </a:r>
            <a:endParaRPr lang="es-ES_tradnl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544319" y="2146949"/>
            <a:ext cx="4384797" cy="20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El componente más importante de la red o sistema de aire comprimido del taller es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el compresor</a:t>
            </a: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, del cual hay distintos tipos. El más utilizado en el taller de mecánica automotriz es el de </a:t>
            </a:r>
            <a:r>
              <a:rPr lang="es-ES_tradnl" sz="1600" b="1" dirty="0">
                <a:solidFill>
                  <a:schemeClr val="tx1"/>
                </a:solidFill>
                <a:latin typeface="Calibri"/>
                <a:cs typeface="Calibri"/>
              </a:rPr>
              <a:t>pistón</a:t>
            </a: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, y este se fabrica en variados tamaños y configuraciones de un pistón, de dos pistones en línea, de dos pistones en V y de dos pistones en V secuencial (con pistones de distinto tamaño).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6" y="4326746"/>
            <a:ext cx="3722381" cy="24013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30156" y="6093097"/>
            <a:ext cx="148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Etiqueta típica con las especificaciones del compresor</a:t>
            </a:r>
          </a:p>
        </p:txBody>
      </p:sp>
      <p:sp>
        <p:nvSpPr>
          <p:cNvPr id="15" name="Google Shape;177;p6"/>
          <p:cNvSpPr/>
          <p:nvPr/>
        </p:nvSpPr>
        <p:spPr>
          <a:xfrm>
            <a:off x="6153835" y="3976389"/>
            <a:ext cx="3144958" cy="3069228"/>
          </a:xfrm>
          <a:prstGeom prst="roundRect">
            <a:avLst>
              <a:gd name="adj" fmla="val 16792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6;p6"/>
          <p:cNvSpPr txBox="1"/>
          <p:nvPr/>
        </p:nvSpPr>
        <p:spPr>
          <a:xfrm>
            <a:off x="6350397" y="4233418"/>
            <a:ext cx="284255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Para seleccionar el compresor de nuestro taller, tenemos que tener en cuenta el </a:t>
            </a:r>
            <a:r>
              <a:rPr lang="es-ES_tradnl" sz="1600" b="1" dirty="0">
                <a:solidFill>
                  <a:schemeClr val="tx1"/>
                </a:solidFill>
                <a:latin typeface="Calibri"/>
                <a:cs typeface="Calibri"/>
              </a:rPr>
              <a:t>consumo de aire y los usos o aplicaciones que tendrá nuestra red.</a:t>
            </a:r>
          </a:p>
          <a:p>
            <a:pPr lvl="0">
              <a:buSzPts val="1600"/>
            </a:pPr>
            <a:endParaRPr lang="es-ES_tradnl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>
              <a:buSzPts val="1600"/>
            </a:pPr>
            <a:r>
              <a:rPr lang="es-ES_tradnl" sz="1600" dirty="0">
                <a:solidFill>
                  <a:schemeClr val="tx1"/>
                </a:solidFill>
                <a:latin typeface="Calibri"/>
                <a:cs typeface="Calibri"/>
              </a:rPr>
              <a:t>Las especificaciones las encontramos en una etiqueta pegada en el deposito del compresor.</a:t>
            </a:r>
          </a:p>
        </p:txBody>
      </p:sp>
      <p:pic>
        <p:nvPicPr>
          <p:cNvPr id="10" name="Imagen 9" descr="niña pensand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79" y="941719"/>
            <a:ext cx="2167855" cy="30824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5104" y="1518691"/>
            <a:ext cx="4539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Calibri"/>
                <a:cs typeface="Calibri"/>
              </a:rPr>
              <a:t>Otros componentes muy importantes </a:t>
            </a:r>
            <a:r>
              <a:rPr lang="es-ES_tradnl" sz="1600" dirty="0">
                <a:latin typeface="Calibri"/>
                <a:cs typeface="Calibri"/>
              </a:rPr>
              <a:t>son algunos que encontramos en el compresor, como el </a:t>
            </a:r>
            <a:r>
              <a:rPr lang="es-ES_tradnl" sz="1600" dirty="0" err="1">
                <a:latin typeface="Calibri"/>
                <a:cs typeface="Calibri"/>
              </a:rPr>
              <a:t>presostato</a:t>
            </a:r>
            <a:r>
              <a:rPr lang="es-ES_tradnl" sz="1600" dirty="0">
                <a:latin typeface="Calibri"/>
                <a:cs typeface="Calibri"/>
              </a:rPr>
              <a:t> siendo uno o varios manómetros, el regulador de presión, la unidad de mantenimiento al inicio de la red (después del compresor), y cada uno de ellos con funciones especificas.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5291994" y="1542166"/>
            <a:ext cx="3492718" cy="1300264"/>
            <a:chOff x="5382714" y="1270026"/>
            <a:chExt cx="3492718" cy="1300264"/>
          </a:xfrm>
        </p:grpSpPr>
        <p:sp>
          <p:nvSpPr>
            <p:cNvPr id="8" name="Google Shape;174;p19">
              <a:extLst>
                <a:ext uri="{FF2B5EF4-FFF2-40B4-BE49-F238E27FC236}">
                  <a16:creationId xmlns:a16="http://schemas.microsoft.com/office/drawing/2014/main" id="{7566487E-D189-404A-979C-EE9B82CE619A}"/>
                </a:ext>
              </a:extLst>
            </p:cNvPr>
            <p:cNvSpPr/>
            <p:nvPr/>
          </p:nvSpPr>
          <p:spPr>
            <a:xfrm>
              <a:off x="5382714" y="1270026"/>
              <a:ext cx="3492718" cy="1300264"/>
            </a:xfrm>
            <a:prstGeom prst="roundRect">
              <a:avLst>
                <a:gd name="adj" fmla="val 20475"/>
              </a:avLst>
            </a:prstGeom>
            <a:solidFill>
              <a:srgbClr val="E9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  </a:t>
              </a:r>
              <a:endParaRPr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560299" y="1354274"/>
              <a:ext cx="311857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/>
                  <a:cs typeface="Calibri"/>
                </a:rPr>
                <a:t>El </a:t>
              </a:r>
              <a:r>
                <a:rPr lang="es-ES_tradnl" sz="1600" dirty="0" err="1">
                  <a:latin typeface="Calibri"/>
                  <a:cs typeface="Calibri"/>
                </a:rPr>
                <a:t>presostato</a:t>
              </a:r>
              <a:endParaRPr lang="es-ES_tradnl" sz="1600" dirty="0">
                <a:latin typeface="Calibri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/>
                  <a:cs typeface="Calibri"/>
                </a:rPr>
                <a:t>El manómetro</a:t>
              </a: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/>
                  <a:cs typeface="Calibri"/>
                </a:rPr>
                <a:t>El regulador de presión</a:t>
              </a: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/>
                  <a:cs typeface="Calibri"/>
                </a:rPr>
                <a:t>La unidad de mantenimiento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378000" y="3615114"/>
            <a:ext cx="2516837" cy="2208833"/>
            <a:chOff x="287280" y="3696852"/>
            <a:chExt cx="2764831" cy="2426478"/>
          </a:xfrm>
        </p:grpSpPr>
        <p:sp>
          <p:nvSpPr>
            <p:cNvPr id="15" name="Rectángulo redondeado 14"/>
            <p:cNvSpPr/>
            <p:nvPr/>
          </p:nvSpPr>
          <p:spPr>
            <a:xfrm>
              <a:off x="287280" y="3696852"/>
              <a:ext cx="2764831" cy="24264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25" y="3853667"/>
              <a:ext cx="1567409" cy="2088672"/>
            </a:xfrm>
            <a:prstGeom prst="roundRect">
              <a:avLst/>
            </a:prstGeom>
          </p:spPr>
        </p:pic>
        <p:pic>
          <p:nvPicPr>
            <p:cNvPr id="7" name="Imagen 6" descr="p6 a9 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522" y="4025117"/>
              <a:ext cx="475387" cy="657987"/>
            </a:xfrm>
            <a:prstGeom prst="rect">
              <a:avLst/>
            </a:prstGeom>
          </p:spPr>
        </p:pic>
        <p:pic>
          <p:nvPicPr>
            <p:cNvPr id="12" name="Imagen 11" descr="p6 a9 2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822" y="4981356"/>
              <a:ext cx="877315" cy="790340"/>
            </a:xfrm>
            <a:prstGeom prst="rect">
              <a:avLst/>
            </a:prstGeom>
          </p:spPr>
        </p:pic>
      </p:grpSp>
      <p:grpSp>
        <p:nvGrpSpPr>
          <p:cNvPr id="20" name="Agrupar 19"/>
          <p:cNvGrpSpPr/>
          <p:nvPr/>
        </p:nvGrpSpPr>
        <p:grpSpPr>
          <a:xfrm>
            <a:off x="3265919" y="3615114"/>
            <a:ext cx="3922679" cy="2208833"/>
            <a:chOff x="3144959" y="3696852"/>
            <a:chExt cx="4309196" cy="2426478"/>
          </a:xfrm>
        </p:grpSpPr>
        <p:sp>
          <p:nvSpPr>
            <p:cNvPr id="17" name="Rectángulo redondeado 16"/>
            <p:cNvSpPr/>
            <p:nvPr/>
          </p:nvSpPr>
          <p:spPr>
            <a:xfrm>
              <a:off x="3144959" y="3696852"/>
              <a:ext cx="4309196" cy="24264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85556" y="4146100"/>
              <a:ext cx="2000005" cy="1500868"/>
            </a:xfrm>
            <a:prstGeom prst="roundRect">
              <a:avLst/>
            </a:prstGeom>
          </p:spPr>
        </p:pic>
        <p:pic>
          <p:nvPicPr>
            <p:cNvPr id="13" name="Imagen 12" descr="p6 a9 3-0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79" y="4004140"/>
              <a:ext cx="1405362" cy="449590"/>
            </a:xfrm>
            <a:prstGeom prst="rect">
              <a:avLst/>
            </a:prstGeom>
          </p:spPr>
        </p:pic>
        <p:pic>
          <p:nvPicPr>
            <p:cNvPr id="14" name="Imagen 13" descr="p6 a9 4-0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71" y="4686239"/>
              <a:ext cx="2479326" cy="1195182"/>
            </a:xfrm>
            <a:prstGeom prst="rect">
              <a:avLst/>
            </a:prstGeom>
          </p:spPr>
        </p:pic>
      </p:grpSp>
      <p:sp>
        <p:nvSpPr>
          <p:cNvPr id="18" name="Rectángulo redondeado 17"/>
          <p:cNvSpPr/>
          <p:nvPr/>
        </p:nvSpPr>
        <p:spPr>
          <a:xfrm>
            <a:off x="7575114" y="3598407"/>
            <a:ext cx="1753753" cy="3084341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174" y="3937398"/>
            <a:ext cx="2046804" cy="1535988"/>
          </a:xfrm>
          <a:prstGeom prst="roundRect">
            <a:avLst/>
          </a:prstGeom>
        </p:spPr>
      </p:pic>
      <p:pic>
        <p:nvPicPr>
          <p:cNvPr id="16" name="Imagen 15" descr="grafico4m7a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03" y="5905046"/>
            <a:ext cx="1144265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Componentes básicos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compresor de aire</a:t>
            </a:r>
            <a:endParaRPr lang="en-US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diagrama p7 a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0" y="2315629"/>
            <a:ext cx="8331113" cy="44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37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1043</Words>
  <Application>Microsoft Office PowerPoint</Application>
  <PresentationFormat>Personalizado</PresentationFormat>
  <Paragraphs>129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72</cp:revision>
  <dcterms:modified xsi:type="dcterms:W3CDTF">2021-02-15T20:09:48Z</dcterms:modified>
</cp:coreProperties>
</file>