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302" r:id="rId4"/>
    <p:sldId id="289" r:id="rId5"/>
    <p:sldId id="294" r:id="rId6"/>
    <p:sldId id="260" r:id="rId7"/>
    <p:sldId id="290" r:id="rId8"/>
    <p:sldId id="300" r:id="rId9"/>
    <p:sldId id="284" r:id="rId10"/>
    <p:sldId id="298" r:id="rId11"/>
    <p:sldId id="299" r:id="rId12"/>
    <p:sldId id="282" r:id="rId13"/>
    <p:sldId id="273" r:id="rId14"/>
    <p:sldId id="288" r:id="rId15"/>
    <p:sldId id="281" r:id="rId16"/>
    <p:sldId id="276" r:id="rId17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B47"/>
    <a:srgbClr val="FF0000"/>
    <a:srgbClr val="E9E1E4"/>
    <a:srgbClr val="B99F2F"/>
    <a:srgbClr val="C73E32"/>
    <a:srgbClr val="BA9BA5"/>
    <a:srgbClr val="FEE7DE"/>
    <a:srgbClr val="FFDDDD"/>
    <a:srgbClr val="773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0" autoAdjust="0"/>
    <p:restoredTop sz="94638"/>
  </p:normalViewPr>
  <p:slideViewPr>
    <p:cSldViewPr snapToGrid="0">
      <p:cViewPr varScale="1">
        <p:scale>
          <a:sx n="63" d="100"/>
          <a:sy n="63" d="100"/>
        </p:scale>
        <p:origin x="528" y="66"/>
      </p:cViewPr>
      <p:guideLst>
        <p:guide orient="horz" pos="2381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71" d="100"/>
          <a:sy n="171" d="100"/>
        </p:scale>
        <p:origin x="65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DD335-E4BA-8D45-B615-63EB3E668BC4}" type="datetimeFigureOut">
              <a:rPr lang="es-ES_tradnl" smtClean="0"/>
              <a:t>30/12/2020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3E79-93B5-5D4D-8B90-6808268CC22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730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083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73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294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89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3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441" y="6464000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18" name="Google Shape;12;p23"/>
          <p:cNvPicPr preferRelativeResize="0">
            <a:picLocks noChangeAspect="1"/>
          </p:cNvPicPr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6" name="Google Shape;11;p23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Hidráulicos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Medio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Hidráulicos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Medio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Hidráulicos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Medio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Hidráulicos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Medio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30"/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2;p30"/>
          <p:cNvSpPr/>
          <p:nvPr userDrawn="1"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3;p30"/>
          <p:cNvSpPr/>
          <p:nvPr userDrawn="1"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oBcIOfMSOG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SECTOR METALMECÁNICA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NIVEL </a:t>
            </a:r>
            <a:r>
              <a:rPr lang="en-US" sz="12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1;p13"/>
          <p:cNvSpPr txBox="1">
            <a:spLocks/>
          </p:cNvSpPr>
          <p:nvPr/>
        </p:nvSpPr>
        <p:spPr>
          <a:xfrm>
            <a:off x="365424" y="2376001"/>
            <a:ext cx="8740476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MANTENIMIENTO DE SISTEMAS HIDRÁULICOS Y NEUMÁTICOS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90000"/>
              </a:lnSpc>
            </a:pP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60" y="3295036"/>
            <a:ext cx="4855743" cy="3246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784349" y="2236206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2" name="CuadroTexto 21"/>
          <p:cNvSpPr txBox="1"/>
          <p:nvPr/>
        </p:nvSpPr>
        <p:spPr>
          <a:xfrm>
            <a:off x="4481466" y="2030789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3419957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264099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1" name="Rectángulo redondeado"/>
          <p:cNvSpPr/>
          <p:nvPr/>
        </p:nvSpPr>
        <p:spPr>
          <a:xfrm>
            <a:off x="350569" y="1959892"/>
            <a:ext cx="9019124" cy="2603561"/>
          </a:xfrm>
          <a:prstGeom prst="roundRect">
            <a:avLst>
              <a:gd name="adj" fmla="val 6695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MEJORANDO LA EFICIENCIA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Nunca drenar o botar los líquidos que contiene. Estos son altamente tóxicos y corrosivos, hacerlo es un riesgo potencial para quien la manipula y el medio ambiente.…"/>
          <p:cNvSpPr txBox="1"/>
          <p:nvPr/>
        </p:nvSpPr>
        <p:spPr>
          <a:xfrm>
            <a:off x="632389" y="2176131"/>
            <a:ext cx="8259333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s-CL" sz="1600" dirty="0"/>
              <a:t>Con este objetivo se incorporan cuatro componentes: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600" dirty="0"/>
              <a:t>El estator, que redirige el flujo de aceite.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600" dirty="0"/>
              <a:t>Un embrague unidireccional o de rueda libre (de polines o cuñas) en el estator, que mantiene fijo al estator, pero que le permite girar libremente entre la bomba y la turbina cuando estas igualan sus velocidades.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600" dirty="0"/>
              <a:t>Un embrague de bloque del convertidor, en ingles Lock-Up Clutch, que impide el resbalamiento entre bomba y turbina, fijando la turbina, por la parte posterior de esta, al cuerpo del convertidor.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600" dirty="0"/>
              <a:t>Mecanismo de amortiguación del embrague de bloqueo o lock up.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313906" y="6938583"/>
            <a:ext cx="2502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i="1" dirty="0"/>
              <a:t>Fotografía: L. Vega Díaz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6" y="4657650"/>
            <a:ext cx="2915647" cy="2186736"/>
          </a:xfrm>
          <a:prstGeom prst="round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67" y="4657650"/>
            <a:ext cx="2915647" cy="218673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ángulo redondeado"/>
          <p:cNvSpPr/>
          <p:nvPr/>
        </p:nvSpPr>
        <p:spPr>
          <a:xfrm>
            <a:off x="4595430" y="2632106"/>
            <a:ext cx="4845548" cy="3127760"/>
          </a:xfrm>
          <a:prstGeom prst="roundRect">
            <a:avLst>
              <a:gd name="adj" fmla="val 9418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401"/>
          </a:p>
        </p:txBody>
      </p:sp>
      <p:sp>
        <p:nvSpPr>
          <p:cNvPr id="459" name="CuadroTexto 8"/>
          <p:cNvSpPr txBox="1"/>
          <p:nvPr/>
        </p:nvSpPr>
        <p:spPr>
          <a:xfrm>
            <a:off x="4917866" y="2901200"/>
            <a:ext cx="4090332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38" rIns="45738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Tapa o carcasa del convertidor. 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Turbina impulsora, impeller, bomba.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Engranaje.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Entrada de aceite (liquido hidráulico).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Engranaje de salida.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Eje de salida, entrada a la transmisión.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Turbina.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Estator.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Montaje.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Salida de aceite.</a:t>
            </a:r>
          </a:p>
        </p:txBody>
      </p:sp>
      <p:pic>
        <p:nvPicPr>
          <p:cNvPr id="46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0466" y="4625980"/>
            <a:ext cx="3742686" cy="437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Marcador de contenido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2" y="2400503"/>
            <a:ext cx="4170814" cy="4450954"/>
          </a:xfrm>
          <a:prstGeom prst="rect">
            <a:avLst/>
          </a:prstGeom>
        </p:spPr>
      </p:pic>
      <p:sp>
        <p:nvSpPr>
          <p:cNvPr id="10" name="Google Shape;178;p6"/>
          <p:cNvSpPr txBox="1"/>
          <p:nvPr/>
        </p:nvSpPr>
        <p:spPr>
          <a:xfrm>
            <a:off x="444975" y="1355019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COMPONENTES DEL 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CONVERTIDOR DE TORQUE, DE MAQUINARIA PESADA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7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6884988"/>
            <a:ext cx="338138" cy="3175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61" tIns="91461" rIns="91461" bIns="91461" anchor="t"/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400" name="Imagen 9" descr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31" y="1816062"/>
            <a:ext cx="7019389" cy="4873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n 10" descr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76767" y="3961509"/>
            <a:ext cx="4638251" cy="38464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4" name="Grupo 11"/>
          <p:cNvGrpSpPr/>
          <p:nvPr/>
        </p:nvGrpSpPr>
        <p:grpSpPr>
          <a:xfrm>
            <a:off x="6555955" y="1700167"/>
            <a:ext cx="2634732" cy="2630706"/>
            <a:chOff x="0" y="0"/>
            <a:chExt cx="2633624" cy="2629600"/>
          </a:xfrm>
        </p:grpSpPr>
        <p:sp>
          <p:nvSpPr>
            <p:cNvPr id="402" name="Google Shape;250;p10"/>
            <p:cNvSpPr/>
            <p:nvPr/>
          </p:nvSpPr>
          <p:spPr>
            <a:xfrm>
              <a:off x="0" y="0"/>
              <a:ext cx="2633625" cy="1993052"/>
            </a:xfrm>
            <a:prstGeom prst="roundRect">
              <a:avLst>
                <a:gd name="adj" fmla="val 11224"/>
              </a:avLst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sz="1401"/>
            </a:p>
          </p:txBody>
        </p:sp>
        <p:sp>
          <p:nvSpPr>
            <p:cNvPr id="403" name="Triángulo isósceles 13"/>
            <p:cNvSpPr/>
            <p:nvPr/>
          </p:nvSpPr>
          <p:spPr>
            <a:xfrm rot="12168342">
              <a:off x="992572" y="1807525"/>
              <a:ext cx="333493" cy="788255"/>
            </a:xfrm>
            <a:prstGeom prst="triangle">
              <a:avLst/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401"/>
            </a:p>
          </p:txBody>
        </p:sp>
      </p:grpSp>
      <p:sp>
        <p:nvSpPr>
          <p:cNvPr id="405" name="Google Shape;353;p18"/>
          <p:cNvSpPr txBox="1"/>
          <p:nvPr/>
        </p:nvSpPr>
        <p:spPr>
          <a:xfrm>
            <a:off x="6689120" y="2028272"/>
            <a:ext cx="2346545" cy="147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7" tIns="91437" rIns="91437" bIns="91437" anchor="ctr">
            <a:spAutoFit/>
          </a:bodyPr>
          <a:lstStyle/>
          <a:p>
            <a:pPr>
              <a:lnSpc>
                <a:spcPct val="80000"/>
              </a:lnSpc>
              <a:defRPr sz="21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101" dirty="0"/>
              <a:t>Veamos </a:t>
            </a:r>
            <a:r>
              <a:rPr sz="2101" dirty="0" smtClean="0"/>
              <a:t>el</a:t>
            </a:r>
            <a:r>
              <a:rPr lang="es-ES" sz="2101" dirty="0" smtClean="0"/>
              <a:t> </a:t>
            </a:r>
            <a:r>
              <a:rPr sz="2101" dirty="0" smtClean="0"/>
              <a:t>siguiente </a:t>
            </a:r>
            <a:r>
              <a:rPr sz="2101" dirty="0"/>
              <a:t>video que nos explica el </a:t>
            </a:r>
            <a:r>
              <a:rPr lang="es-ES" sz="2101" dirty="0" smtClean="0">
                <a:solidFill>
                  <a:srgbClr val="FF0000"/>
                </a:solidFill>
              </a:rPr>
              <a:t>funcionamiento del convertidor par</a:t>
            </a:r>
            <a:r>
              <a:rPr sz="2101" dirty="0" smtClean="0">
                <a:solidFill>
                  <a:srgbClr val="FF0000"/>
                </a:solidFill>
              </a:rPr>
              <a:t>!</a:t>
            </a:r>
            <a:endParaRPr sz="2101" dirty="0">
              <a:solidFill>
                <a:srgbClr val="FF0000"/>
              </a:solidFill>
            </a:endParaRPr>
          </a:p>
        </p:txBody>
      </p:sp>
      <p:sp>
        <p:nvSpPr>
          <p:cNvPr id="406" name="Google Shape;323;p12"/>
          <p:cNvSpPr txBox="1"/>
          <p:nvPr/>
        </p:nvSpPr>
        <p:spPr>
          <a:xfrm>
            <a:off x="2945262" y="3533391"/>
            <a:ext cx="2425748" cy="73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62" tIns="91462" rIns="91462" bIns="91462" anchor="ctr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CL" dirty="0"/>
              <a:t>¿Cómo funciona un convertidor de par? </a:t>
            </a:r>
          </a:p>
        </p:txBody>
      </p:sp>
      <p:sp>
        <p:nvSpPr>
          <p:cNvPr id="407" name="Google Shape;206;p7"/>
          <p:cNvSpPr txBox="1"/>
          <p:nvPr/>
        </p:nvSpPr>
        <p:spPr>
          <a:xfrm>
            <a:off x="382999" y="1261802"/>
            <a:ext cx="8954265" cy="536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7" tIns="91437" rIns="91437" bIns="91437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801"/>
              <a:t>VIDEO</a:t>
            </a:r>
          </a:p>
        </p:txBody>
      </p:sp>
      <p:grpSp>
        <p:nvGrpSpPr>
          <p:cNvPr id="411" name="Botón de acción: Hacia delante o Siguiente 17">
            <a:hlinkClick r:id=""/>
          </p:cNvPr>
          <p:cNvGrpSpPr/>
          <p:nvPr/>
        </p:nvGrpSpPr>
        <p:grpSpPr>
          <a:xfrm>
            <a:off x="2443369" y="3656713"/>
            <a:ext cx="492060" cy="492060"/>
            <a:chOff x="0" y="0"/>
            <a:chExt cx="491851" cy="491851"/>
          </a:xfrm>
        </p:grpSpPr>
        <p:sp>
          <p:nvSpPr>
            <p:cNvPr id="408" name="Cuadrado"/>
            <p:cNvSpPr/>
            <p:nvPr/>
          </p:nvSpPr>
          <p:spPr>
            <a:xfrm>
              <a:off x="0" y="0"/>
              <a:ext cx="491851" cy="491851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endParaRPr sz="1401"/>
            </a:p>
          </p:txBody>
        </p:sp>
        <p:sp>
          <p:nvSpPr>
            <p:cNvPr id="409" name="Triángulo">
              <a:hlinkClick r:id="rId4"/>
            </p:cNvPr>
            <p:cNvSpPr/>
            <p:nvPr/>
          </p:nvSpPr>
          <p:spPr>
            <a:xfrm>
              <a:off x="61480" y="61480"/>
              <a:ext cx="368891" cy="36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endParaRPr sz="1401"/>
            </a:p>
          </p:txBody>
        </p:sp>
        <p:sp>
          <p:nvSpPr>
            <p:cNvPr id="410" name="Figura">
              <a:hlinkClick r:id="rId4"/>
            </p:cNvPr>
            <p:cNvSpPr/>
            <p:nvPr/>
          </p:nvSpPr>
          <p:spPr>
            <a:xfrm>
              <a:off x="0" y="0"/>
              <a:ext cx="491851" cy="49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0800"/>
                  </a:moveTo>
                  <a:lnTo>
                    <a:pt x="2700" y="18900"/>
                  </a:lnTo>
                  <a:lnTo>
                    <a:pt x="2700" y="2700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</a:defRPr>
              </a:pPr>
              <a:endParaRPr sz="1401"/>
            </a:p>
          </p:txBody>
        </p:sp>
      </p:grpSp>
      <p:sp>
        <p:nvSpPr>
          <p:cNvPr id="412" name="Google Shape;443;p20"/>
          <p:cNvSpPr txBox="1"/>
          <p:nvPr/>
        </p:nvSpPr>
        <p:spPr>
          <a:xfrm>
            <a:off x="366944" y="1097258"/>
            <a:ext cx="4702375" cy="400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62" tIns="91462" rIns="91462" bIns="91462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1"/>
              <a:t>VEAMOS EL SIGUIENTE</a:t>
            </a:r>
          </a:p>
        </p:txBody>
      </p:sp>
    </p:spTree>
    <p:extLst>
      <p:ext uri="{BB962C8B-B14F-4D97-AF65-F5344CB8AC3E}">
        <p14:creationId xmlns:p14="http://schemas.microsoft.com/office/powerpoint/2010/main" val="1753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CONVERTIDOR DE </a:t>
              </a:r>
              <a:r>
                <a:rPr lang="es-ES" sz="2000" dirty="0" smtClean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PAR O TORQUE</a:t>
              </a:r>
              <a:endParaRPr b="1" dirty="0">
                <a:solidFill>
                  <a:srgbClr val="FF0000"/>
                </a:solidFill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resume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visto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! 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i="0" u="none" strike="noStrike" cap="none" dirty="0" err="1" smtClean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i="0" u="none" strike="noStrike" cap="none" dirty="0" smtClean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 smtClean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pic>
        <p:nvPicPr>
          <p:cNvPr id="17" name="Google Shape;39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474949"/>
            <a:ext cx="3854921" cy="365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7" y="5029930"/>
            <a:ext cx="1806825" cy="1348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02;p19"/>
          <p:cNvSpPr txBox="1"/>
          <p:nvPr/>
        </p:nvSpPr>
        <p:spPr>
          <a:xfrm>
            <a:off x="375977" y="1342004"/>
            <a:ext cx="198376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3100" b="1" i="0" u="none" strike="noStrike" cap="none">
              <a:solidFill>
                <a:srgbClr val="ED42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04;p19"/>
          <p:cNvSpPr txBox="1"/>
          <p:nvPr/>
        </p:nvSpPr>
        <p:spPr>
          <a:xfrm>
            <a:off x="1229039" y="1922016"/>
            <a:ext cx="79346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inflamables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máxima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precaución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 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manipular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combustible de los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vehículo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bomba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combustible,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mangueras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inyección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05;p19"/>
          <p:cNvSpPr txBox="1"/>
          <p:nvPr/>
        </p:nvSpPr>
        <p:spPr>
          <a:xfrm>
            <a:off x="1229039" y="2672931"/>
            <a:ext cx="766915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la vista: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antiparras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partículas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ojos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aceites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líquidos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refrigerantes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virutas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disco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06;p19"/>
          <p:cNvSpPr txBox="1"/>
          <p:nvPr/>
        </p:nvSpPr>
        <p:spPr>
          <a:xfrm>
            <a:off x="1229038" y="4508604"/>
            <a:ext cx="793462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los pies: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obligatorio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zapatos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taller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caídas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pesados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07;p19"/>
          <p:cNvSpPr txBox="1"/>
          <p:nvPr/>
        </p:nvSpPr>
        <p:spPr>
          <a:xfrm>
            <a:off x="1229039" y="5298844"/>
            <a:ext cx="70300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Manipular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cuidadosamente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CL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Asegurar la integridad física </a:t>
            </a:r>
            <a:r>
              <a:rPr lang="es-CL" dirty="0">
                <a:latin typeface="Calibri"/>
                <a:ea typeface="Calibri"/>
                <a:cs typeface="Calibri"/>
                <a:sym typeface="Calibri"/>
              </a:rPr>
              <a:t>propia y del grupo de trabajo</a:t>
            </a:r>
            <a:r>
              <a:rPr lang="es-CL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Circular solo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zonas</a:t>
            </a:r>
            <a:r>
              <a:rPr lang="en-US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latin typeface="Calibri"/>
                <a:ea typeface="Calibri"/>
                <a:cs typeface="Calibri"/>
                <a:sym typeface="Calibri"/>
              </a:rPr>
              <a:t>demarcadas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CL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10;p19"/>
          <p:cNvSpPr txBox="1"/>
          <p:nvPr/>
        </p:nvSpPr>
        <p:spPr>
          <a:xfrm>
            <a:off x="1229039" y="6272147"/>
            <a:ext cx="3883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desarrollarse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bajo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supervisión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persona a cargo del taller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oogle Shape;411;p19"/>
          <p:cNvGrpSpPr/>
          <p:nvPr/>
        </p:nvGrpSpPr>
        <p:grpSpPr>
          <a:xfrm>
            <a:off x="-4655" y="1788831"/>
            <a:ext cx="1135367" cy="783005"/>
            <a:chOff x="-4655" y="1877319"/>
            <a:chExt cx="1135367" cy="783005"/>
          </a:xfrm>
        </p:grpSpPr>
        <p:sp>
          <p:nvSpPr>
            <p:cNvPr id="10" name="Google Shape;412;p19"/>
            <p:cNvSpPr/>
            <p:nvPr/>
          </p:nvSpPr>
          <p:spPr>
            <a:xfrm rot="5400000">
              <a:off x="171526" y="1701138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413;p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37197" y="2035280"/>
              <a:ext cx="629465" cy="530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414;p19"/>
          <p:cNvSpPr txBox="1"/>
          <p:nvPr/>
        </p:nvSpPr>
        <p:spPr>
          <a:xfrm>
            <a:off x="1229039" y="3536692"/>
            <a:ext cx="78658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manos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guantes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manipulen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motor,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desarme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grpSp>
        <p:nvGrpSpPr>
          <p:cNvPr id="13" name="Google Shape;415;p19"/>
          <p:cNvGrpSpPr/>
          <p:nvPr/>
        </p:nvGrpSpPr>
        <p:grpSpPr>
          <a:xfrm>
            <a:off x="-4655" y="2661654"/>
            <a:ext cx="1135367" cy="783005"/>
            <a:chOff x="-4655" y="2735448"/>
            <a:chExt cx="1135367" cy="783005"/>
          </a:xfrm>
        </p:grpSpPr>
        <p:sp>
          <p:nvSpPr>
            <p:cNvPr id="14" name="Google Shape;416;p19"/>
            <p:cNvSpPr/>
            <p:nvPr/>
          </p:nvSpPr>
          <p:spPr>
            <a:xfrm rot="5400000">
              <a:off x="171526" y="2559267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" name="Google Shape;41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1947" y="2879412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oogle Shape;418;p19"/>
          <p:cNvGrpSpPr/>
          <p:nvPr/>
        </p:nvGrpSpPr>
        <p:grpSpPr>
          <a:xfrm>
            <a:off x="-4655" y="3534477"/>
            <a:ext cx="1135367" cy="783005"/>
            <a:chOff x="-4655" y="3593577"/>
            <a:chExt cx="1135367" cy="783005"/>
          </a:xfrm>
        </p:grpSpPr>
        <p:sp>
          <p:nvSpPr>
            <p:cNvPr id="17" name="Google Shape;419;p19"/>
            <p:cNvSpPr/>
            <p:nvPr/>
          </p:nvSpPr>
          <p:spPr>
            <a:xfrm rot="5400000">
              <a:off x="171526" y="3417396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" name="Google Shape;420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0751" y="3729725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oogle Shape;421;p19"/>
          <p:cNvGrpSpPr/>
          <p:nvPr/>
        </p:nvGrpSpPr>
        <p:grpSpPr>
          <a:xfrm>
            <a:off x="-4655" y="4407300"/>
            <a:ext cx="1135367" cy="783005"/>
            <a:chOff x="-4655" y="4451706"/>
            <a:chExt cx="1135367" cy="783005"/>
          </a:xfrm>
        </p:grpSpPr>
        <p:sp>
          <p:nvSpPr>
            <p:cNvPr id="20" name="Google Shape;422;p19"/>
            <p:cNvSpPr/>
            <p:nvPr/>
          </p:nvSpPr>
          <p:spPr>
            <a:xfrm rot="5400000">
              <a:off x="171526" y="4275525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423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2982" y="45906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Google Shape;424;p19"/>
          <p:cNvGrpSpPr/>
          <p:nvPr/>
        </p:nvGrpSpPr>
        <p:grpSpPr>
          <a:xfrm>
            <a:off x="-4655" y="6167965"/>
            <a:ext cx="1135367" cy="783005"/>
            <a:chOff x="-4655" y="6167965"/>
            <a:chExt cx="1135367" cy="783005"/>
          </a:xfrm>
        </p:grpSpPr>
        <p:sp>
          <p:nvSpPr>
            <p:cNvPr id="23" name="Google Shape;425;p19"/>
            <p:cNvSpPr/>
            <p:nvPr/>
          </p:nvSpPr>
          <p:spPr>
            <a:xfrm rot="5400000">
              <a:off x="171526" y="599178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" name="Google Shape;426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8928" y="6295340"/>
              <a:ext cx="666001" cy="5613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427;p19"/>
          <p:cNvGrpSpPr/>
          <p:nvPr/>
        </p:nvGrpSpPr>
        <p:grpSpPr>
          <a:xfrm>
            <a:off x="-4655" y="5117148"/>
            <a:ext cx="1193246" cy="1156253"/>
            <a:chOff x="-4655" y="5146860"/>
            <a:chExt cx="1193246" cy="1156253"/>
          </a:xfrm>
        </p:grpSpPr>
        <p:sp>
          <p:nvSpPr>
            <p:cNvPr id="26" name="Google Shape;428;p19"/>
            <p:cNvSpPr/>
            <p:nvPr/>
          </p:nvSpPr>
          <p:spPr>
            <a:xfrm rot="5400000">
              <a:off x="171526" y="513365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" name="Google Shape;429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2193866">
              <a:off x="141403" y="5342117"/>
              <a:ext cx="908505" cy="765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Google Shape;433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11105" y="4810371"/>
            <a:ext cx="4327510" cy="335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6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40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44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8464" y="2370247"/>
            <a:ext cx="4539997" cy="53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45;p20"/>
          <p:cNvSpPr txBox="1"/>
          <p:nvPr/>
        </p:nvSpPr>
        <p:spPr>
          <a:xfrm>
            <a:off x="958647" y="3356277"/>
            <a:ext cx="470473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CONVERTIDOR DE</a:t>
            </a:r>
            <a:r>
              <a:rPr lang="es-E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PAR O TORQUE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realizaremos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sugerimos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van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Adjuntas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entregará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8;p5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6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7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2940" y="2710743"/>
            <a:ext cx="5190655" cy="4917756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45;p20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CONVERTIDOR DE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 O TORQUE</a:t>
            </a:r>
            <a:endParaRPr lang="en-US" sz="2000" dirty="0" smtClean="0"/>
          </a:p>
          <a:p>
            <a:pPr lvl="0">
              <a:lnSpc>
                <a:spcPct val="115000"/>
              </a:lnSpc>
            </a:pPr>
            <a:endParaRPr sz="16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No olvides contestar la Autoevaluación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741B47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3" y="4159041"/>
            <a:ext cx="673176" cy="603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23"/>
          <p:cNvSpPr txBox="1"/>
          <p:nvPr/>
        </p:nvSpPr>
        <p:spPr>
          <a:xfrm>
            <a:off x="1139100" y="834800"/>
            <a:ext cx="548614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MÓDULO 7 </a:t>
            </a:r>
            <a:r>
              <a:rPr lang="en-US" sz="12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MANTENIMIENTO DE SISTEMAS HIDRÁULICOS Y NEUMÁTICOS</a:t>
            </a:r>
            <a:endParaRPr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s-ES" sz="1500" b="1" dirty="0" smtClean="0">
                <a:latin typeface="Calibri"/>
                <a:ea typeface="Calibri"/>
                <a:cs typeface="Calibri"/>
                <a:sym typeface="Calibri"/>
              </a:rPr>
              <a:t>5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1;p13"/>
          <p:cNvSpPr txBox="1">
            <a:spLocks/>
          </p:cNvSpPr>
          <p:nvPr/>
        </p:nvSpPr>
        <p:spPr>
          <a:xfrm>
            <a:off x="365425" y="2117023"/>
            <a:ext cx="7369225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CONVERTIDOR DE PAR O TORQUE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" y="834800"/>
            <a:ext cx="9134175" cy="96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;p27"/>
          <p:cNvSpPr txBox="1">
            <a:spLocks/>
          </p:cNvSpPr>
          <p:nvPr/>
        </p:nvSpPr>
        <p:spPr>
          <a:xfrm>
            <a:off x="442490" y="6881800"/>
            <a:ext cx="266356" cy="317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s-CL" smtClean="0"/>
              <a:pPr/>
              <a:t>3</a:t>
            </a:fld>
            <a:endParaRPr lang="es-CL"/>
          </a:p>
        </p:txBody>
      </p:sp>
      <p:grpSp>
        <p:nvGrpSpPr>
          <p:cNvPr id="4" name="Google Shape;101;p3"/>
          <p:cNvGrpSpPr/>
          <p:nvPr/>
        </p:nvGrpSpPr>
        <p:grpSpPr>
          <a:xfrm>
            <a:off x="481781" y="1887795"/>
            <a:ext cx="4090219" cy="3255705"/>
            <a:chOff x="0" y="0"/>
            <a:chExt cx="4090218" cy="3116824"/>
          </a:xfrm>
        </p:grpSpPr>
        <p:sp>
          <p:nvSpPr>
            <p:cNvPr id="5" name="Rectángulo redondeado"/>
            <p:cNvSpPr/>
            <p:nvPr/>
          </p:nvSpPr>
          <p:spPr>
            <a:xfrm>
              <a:off x="0" y="0"/>
              <a:ext cx="4090219" cy="3116825"/>
            </a:xfrm>
            <a:prstGeom prst="roundRect">
              <a:avLst>
                <a:gd name="adj" fmla="val 8420"/>
              </a:avLst>
            </a:prstGeom>
            <a:solidFill>
              <a:srgbClr val="FFFFFF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" name="Texto"/>
            <p:cNvSpPr txBox="1"/>
            <p:nvPr/>
          </p:nvSpPr>
          <p:spPr>
            <a:xfrm>
              <a:off x="76864" y="1368295"/>
              <a:ext cx="3936491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pic>
        <p:nvPicPr>
          <p:cNvPr id="7" name="Imagen 21" descr="Imagen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74" y="1796209"/>
            <a:ext cx="719663" cy="68619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Google Shape;95;p3"/>
          <p:cNvSpPr txBox="1"/>
          <p:nvPr/>
        </p:nvSpPr>
        <p:spPr>
          <a:xfrm>
            <a:off x="375975" y="1265366"/>
            <a:ext cx="4864619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OBJETIVO DE APRENDIZAJE</a:t>
            </a:r>
          </a:p>
        </p:txBody>
      </p:sp>
      <p:pic>
        <p:nvPicPr>
          <p:cNvPr id="9" name="Imagen 26" descr="Imagen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5784" y="2354963"/>
            <a:ext cx="5849285" cy="447845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84;p38"/>
          <p:cNvSpPr txBox="1"/>
          <p:nvPr/>
        </p:nvSpPr>
        <p:spPr>
          <a:xfrm>
            <a:off x="787400" y="2014319"/>
            <a:ext cx="3574271" cy="3016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24" tIns="91424" rIns="91424" bIns="91424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ES_tradnl" dirty="0"/>
              <a:t> </a:t>
            </a:r>
            <a:r>
              <a:rPr lang="es-ES_tradnl" dirty="0" smtClean="0"/>
              <a:t>     Reparar </a:t>
            </a:r>
            <a:r>
              <a:rPr lang="es-ES_tradnl" dirty="0"/>
              <a:t>y probar sistemas hidráulicos y neumáticos, responsables de diversas funciones en los vehículos, tales como suspensión, sistema de dirección, frenos </a:t>
            </a:r>
            <a:r>
              <a:rPr lang="es-ES_tradnl" dirty="0" smtClean="0"/>
              <a:t>             y </a:t>
            </a:r>
            <a:r>
              <a:rPr lang="es-ES_tradnl" dirty="0"/>
              <a:t>transmisión de potencia manual y automática, utilizando las </a:t>
            </a:r>
            <a:r>
              <a:rPr lang="es-ES_tradnl" dirty="0" smtClean="0"/>
              <a:t>herramientas </a:t>
            </a:r>
            <a:r>
              <a:rPr lang="es-ES_tradnl" dirty="0"/>
              <a:t>e </a:t>
            </a:r>
            <a:r>
              <a:rPr lang="es-ES_tradnl" dirty="0" smtClean="0"/>
              <a:t>instrumentos apropiados</a:t>
            </a:r>
            <a:r>
              <a:rPr lang="es-ES_tradnl" dirty="0"/>
              <a:t>, </a:t>
            </a:r>
            <a:r>
              <a:rPr lang="es-ES_tradnl" dirty="0" smtClean="0"/>
              <a:t>de</a:t>
            </a:r>
          </a:p>
          <a:p>
            <a:r>
              <a:rPr lang="es-ES_tradnl" dirty="0" smtClean="0"/>
              <a:t>acuerdo a las especificaciones</a:t>
            </a:r>
          </a:p>
          <a:p>
            <a:r>
              <a:rPr lang="es-ES_tradnl" dirty="0" smtClean="0"/>
              <a:t>técnicas del fabricante y </a:t>
            </a:r>
          </a:p>
          <a:p>
            <a:r>
              <a:rPr lang="es-ES_tradnl" dirty="0" smtClean="0"/>
              <a:t>estándares internacionales. 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686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01;p3"/>
          <p:cNvSpPr/>
          <p:nvPr/>
        </p:nvSpPr>
        <p:spPr>
          <a:xfrm>
            <a:off x="564075" y="2743937"/>
            <a:ext cx="4657800" cy="79579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4294967295"/>
          </p:nvPr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3" name="Google Shape;82;p14"/>
          <p:cNvSpPr txBox="1"/>
          <p:nvPr/>
        </p:nvSpPr>
        <p:spPr>
          <a:xfrm>
            <a:off x="572274" y="2200719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LABORATORIO DE HIDRÁULICA</a:t>
            </a:r>
            <a:endParaRPr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75975" y="2944172"/>
            <a:ext cx="376200" cy="395325"/>
            <a:chOff x="375975" y="3087305"/>
            <a:chExt cx="376200" cy="395325"/>
          </a:xfrm>
        </p:grpSpPr>
        <p:sp>
          <p:nvSpPr>
            <p:cNvPr id="166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80;p14">
            <a:extLst>
              <a:ext uri="{FF2B5EF4-FFF2-40B4-BE49-F238E27FC236}">
                <a16:creationId xmlns:a16="http://schemas.microsoft.com/office/drawing/2014/main" xmlns="" id="{FD5CCA16-F769-EE46-BB85-A310245CC79B}"/>
              </a:ext>
            </a:extLst>
          </p:cNvPr>
          <p:cNvSpPr txBox="1"/>
          <p:nvPr/>
        </p:nvSpPr>
        <p:spPr>
          <a:xfrm>
            <a:off x="967146" y="2743935"/>
            <a:ext cx="4442828" cy="7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s-ES" sz="1500" dirty="0" smtClean="0">
                <a:latin typeface="Calibri" charset="0"/>
                <a:ea typeface="Calibri" charset="0"/>
                <a:cs typeface="Calibri" charset="0"/>
              </a:rPr>
              <a:t>Reconociste de manera correcta diferentes componentes utilizados para armar diferentes circuitos hidráulicos.</a:t>
            </a:r>
            <a:endParaRPr lang="es-E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Google Shape;101;p3"/>
          <p:cNvSpPr/>
          <p:nvPr/>
        </p:nvSpPr>
        <p:spPr>
          <a:xfrm>
            <a:off x="564075" y="3638581"/>
            <a:ext cx="4657800" cy="60949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rupo 2"/>
          <p:cNvGrpSpPr/>
          <p:nvPr/>
        </p:nvGrpSpPr>
        <p:grpSpPr>
          <a:xfrm>
            <a:off x="375975" y="3747219"/>
            <a:ext cx="376200" cy="395325"/>
            <a:chOff x="375975" y="3087305"/>
            <a:chExt cx="376200" cy="395325"/>
          </a:xfrm>
        </p:grpSpPr>
        <p:sp>
          <p:nvSpPr>
            <p:cNvPr id="24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80;p14">
            <a:extLst>
              <a:ext uri="{FF2B5EF4-FFF2-40B4-BE49-F238E27FC236}">
                <a16:creationId xmlns:a16="http://schemas.microsoft.com/office/drawing/2014/main" xmlns="" id="{FD5CCA16-F769-EE46-BB85-A310245CC79B}"/>
              </a:ext>
            </a:extLst>
          </p:cNvPr>
          <p:cNvSpPr txBox="1"/>
          <p:nvPr/>
        </p:nvSpPr>
        <p:spPr>
          <a:xfrm>
            <a:off x="967145" y="3640131"/>
            <a:ext cx="4254729" cy="6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sz="15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Realizaste mediciones de caudal y presión.</a:t>
            </a:r>
            <a:endParaRPr lang="x-none" sz="15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7" name="Google Shape;101;p3"/>
          <p:cNvSpPr/>
          <p:nvPr/>
        </p:nvSpPr>
        <p:spPr>
          <a:xfrm>
            <a:off x="564075" y="4349828"/>
            <a:ext cx="4657800" cy="71390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rupo 2"/>
          <p:cNvGrpSpPr/>
          <p:nvPr/>
        </p:nvGrpSpPr>
        <p:grpSpPr>
          <a:xfrm>
            <a:off x="375975" y="4509118"/>
            <a:ext cx="376200" cy="395325"/>
            <a:chOff x="375975" y="3087305"/>
            <a:chExt cx="376200" cy="395325"/>
          </a:xfrm>
        </p:grpSpPr>
        <p:sp>
          <p:nvSpPr>
            <p:cNvPr id="29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0;p14">
            <a:extLst>
              <a:ext uri="{FF2B5EF4-FFF2-40B4-BE49-F238E27FC236}">
                <a16:creationId xmlns:a16="http://schemas.microsoft.com/office/drawing/2014/main" xmlns="" id="{FD5CCA16-F769-EE46-BB85-A310245CC79B}"/>
              </a:ext>
            </a:extLst>
          </p:cNvPr>
          <p:cNvSpPr txBox="1"/>
          <p:nvPr/>
        </p:nvSpPr>
        <p:spPr>
          <a:xfrm>
            <a:off x="967146" y="4349828"/>
            <a:ext cx="4129200" cy="70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sz="15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Interpretaste simbología, diagramas y planos de circuitos básicos hidráulicos.</a:t>
            </a:r>
            <a:endParaRPr lang="x-none" sz="15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2" name="Google Shape;101;p3"/>
          <p:cNvSpPr/>
          <p:nvPr/>
        </p:nvSpPr>
        <p:spPr>
          <a:xfrm>
            <a:off x="564075" y="5191217"/>
            <a:ext cx="4657800" cy="59957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rupo 2"/>
          <p:cNvGrpSpPr/>
          <p:nvPr/>
        </p:nvGrpSpPr>
        <p:grpSpPr>
          <a:xfrm>
            <a:off x="375975" y="5293344"/>
            <a:ext cx="376200" cy="395325"/>
            <a:chOff x="375975" y="3087305"/>
            <a:chExt cx="376200" cy="395325"/>
          </a:xfrm>
        </p:grpSpPr>
        <p:sp>
          <p:nvSpPr>
            <p:cNvPr id="34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80;p14">
            <a:extLst>
              <a:ext uri="{FF2B5EF4-FFF2-40B4-BE49-F238E27FC236}">
                <a16:creationId xmlns:a16="http://schemas.microsoft.com/office/drawing/2014/main" xmlns="" id="{FD5CCA16-F769-EE46-BB85-A310245CC79B}"/>
              </a:ext>
            </a:extLst>
          </p:cNvPr>
          <p:cNvSpPr txBox="1"/>
          <p:nvPr/>
        </p:nvSpPr>
        <p:spPr>
          <a:xfrm>
            <a:off x="967145" y="5191216"/>
            <a:ext cx="4442829" cy="59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sz="15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Armaste y probaste diferentes circuitos hidráulicos.</a:t>
            </a:r>
            <a:endParaRPr lang="x-none" sz="15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7" name="Google Shape;101;p3"/>
          <p:cNvSpPr/>
          <p:nvPr/>
        </p:nvSpPr>
        <p:spPr>
          <a:xfrm>
            <a:off x="572274" y="5918278"/>
            <a:ext cx="4657800" cy="62244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rupo 2"/>
          <p:cNvGrpSpPr/>
          <p:nvPr/>
        </p:nvGrpSpPr>
        <p:grpSpPr>
          <a:xfrm>
            <a:off x="375975" y="6027376"/>
            <a:ext cx="376200" cy="395325"/>
            <a:chOff x="375975" y="3087305"/>
            <a:chExt cx="376200" cy="395325"/>
          </a:xfrm>
        </p:grpSpPr>
        <p:sp>
          <p:nvSpPr>
            <p:cNvPr id="39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80;p14">
            <a:extLst>
              <a:ext uri="{FF2B5EF4-FFF2-40B4-BE49-F238E27FC236}">
                <a16:creationId xmlns:a16="http://schemas.microsoft.com/office/drawing/2014/main" xmlns="" id="{FD5CCA16-F769-EE46-BB85-A310245CC79B}"/>
              </a:ext>
            </a:extLst>
          </p:cNvPr>
          <p:cNvSpPr txBox="1"/>
          <p:nvPr/>
        </p:nvSpPr>
        <p:spPr>
          <a:xfrm>
            <a:off x="975346" y="5960402"/>
            <a:ext cx="412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sz="15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Resolviste problemas de aplicaciones practicas en circuitos hidráulicos.</a:t>
            </a:r>
            <a:endParaRPr lang="x-none" sz="15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60" y="2500812"/>
            <a:ext cx="4863918" cy="460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375767" y="3735492"/>
            <a:ext cx="5650725" cy="66945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677289" y="3953010"/>
            <a:ext cx="3819550" cy="2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componentes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506729" y="6568779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21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Compartan</a:t>
            </a: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 smtClean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experiencias</a:t>
            </a:r>
            <a:r>
              <a:rPr lang="en-US" sz="2100" b="1" i="0" u="none" strike="noStrike" cap="none" dirty="0" smtClean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US" sz="2100" b="0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compañeros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2000" b="0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ALGUNAS PREGUNTAS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641320" y="2951679"/>
            <a:ext cx="5440500" cy="27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saben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convertidores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par o torque?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375767" y="2766266"/>
            <a:ext cx="5650725" cy="66945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375767" y="2241798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CONVERTIDOR DE PAR O TORQUE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375767" y="4723748"/>
            <a:ext cx="5650725" cy="66945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677289" y="4941266"/>
            <a:ext cx="4851654" cy="2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función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componente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600" dirty="0"/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2463966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3523503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4502354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9425" y="1315762"/>
            <a:ext cx="2670048" cy="567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6;p4"/>
          <p:cNvSpPr/>
          <p:nvPr/>
        </p:nvSpPr>
        <p:spPr>
          <a:xfrm>
            <a:off x="375767" y="5669385"/>
            <a:ext cx="5650725" cy="66945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37;p4"/>
          <p:cNvSpPr txBox="1"/>
          <p:nvPr/>
        </p:nvSpPr>
        <p:spPr>
          <a:xfrm>
            <a:off x="677289" y="5896308"/>
            <a:ext cx="4851654" cy="2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señalar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6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convertidor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600" dirty="0"/>
          </a:p>
        </p:txBody>
      </p:sp>
      <p:pic>
        <p:nvPicPr>
          <p:cNvPr id="26" name="Google Shape;14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5447991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61" y="2146358"/>
            <a:ext cx="569976" cy="5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1" y="2367775"/>
            <a:ext cx="2965718" cy="4328991"/>
          </a:xfrm>
          <a:prstGeom prst="rect">
            <a:avLst/>
          </a:prstGeom>
        </p:spPr>
      </p:pic>
      <p:sp>
        <p:nvSpPr>
          <p:cNvPr id="28" name="Google Shape;168;p5"/>
          <p:cNvSpPr txBox="1"/>
          <p:nvPr/>
        </p:nvSpPr>
        <p:spPr>
          <a:xfrm>
            <a:off x="4017018" y="122116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 smtClean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53;p5"/>
          <p:cNvSpPr/>
          <p:nvPr/>
        </p:nvSpPr>
        <p:spPr>
          <a:xfrm>
            <a:off x="4063481" y="3088868"/>
            <a:ext cx="5095870" cy="3508578"/>
          </a:xfrm>
          <a:prstGeom prst="roundRect">
            <a:avLst>
              <a:gd name="adj" fmla="val 51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rupo 2"/>
          <p:cNvGrpSpPr/>
          <p:nvPr/>
        </p:nvGrpSpPr>
        <p:grpSpPr>
          <a:xfrm>
            <a:off x="3880053" y="3259245"/>
            <a:ext cx="376200" cy="385800"/>
            <a:chOff x="8933845" y="3480600"/>
            <a:chExt cx="376200" cy="385800"/>
          </a:xfrm>
        </p:grpSpPr>
        <p:sp>
          <p:nvSpPr>
            <p:cNvPr id="32" name="Google Shape;160;p5"/>
            <p:cNvSpPr/>
            <p:nvPr/>
          </p:nvSpPr>
          <p:spPr>
            <a:xfrm>
              <a:off x="8933845" y="348060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61;p5"/>
            <p:cNvSpPr txBox="1"/>
            <p:nvPr/>
          </p:nvSpPr>
          <p:spPr>
            <a:xfrm>
              <a:off x="8943370" y="348060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rupo 3"/>
          <p:cNvGrpSpPr/>
          <p:nvPr/>
        </p:nvGrpSpPr>
        <p:grpSpPr>
          <a:xfrm>
            <a:off x="3880053" y="3792305"/>
            <a:ext cx="376200" cy="385800"/>
            <a:chOff x="8933845" y="4794482"/>
            <a:chExt cx="376200" cy="385800"/>
          </a:xfrm>
        </p:grpSpPr>
        <p:sp>
          <p:nvSpPr>
            <p:cNvPr id="42" name="Google Shape;162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3;p5"/>
            <p:cNvSpPr txBox="1"/>
            <p:nvPr/>
          </p:nvSpPr>
          <p:spPr>
            <a:xfrm>
              <a:off x="8943370" y="479448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rupo 4"/>
          <p:cNvGrpSpPr/>
          <p:nvPr/>
        </p:nvGrpSpPr>
        <p:grpSpPr>
          <a:xfrm>
            <a:off x="3880053" y="4325365"/>
            <a:ext cx="376200" cy="385800"/>
            <a:chOff x="8933845" y="6093269"/>
            <a:chExt cx="376200" cy="385800"/>
          </a:xfrm>
        </p:grpSpPr>
        <p:sp>
          <p:nvSpPr>
            <p:cNvPr id="49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rupo 2"/>
          <p:cNvGrpSpPr/>
          <p:nvPr/>
        </p:nvGrpSpPr>
        <p:grpSpPr>
          <a:xfrm>
            <a:off x="3880053" y="4858425"/>
            <a:ext cx="376200" cy="385800"/>
            <a:chOff x="8933845" y="3480600"/>
            <a:chExt cx="376200" cy="385800"/>
          </a:xfrm>
        </p:grpSpPr>
        <p:sp>
          <p:nvSpPr>
            <p:cNvPr id="53" name="Google Shape;160;p5"/>
            <p:cNvSpPr/>
            <p:nvPr/>
          </p:nvSpPr>
          <p:spPr>
            <a:xfrm>
              <a:off x="8933845" y="348060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;p5"/>
            <p:cNvSpPr txBox="1"/>
            <p:nvPr/>
          </p:nvSpPr>
          <p:spPr>
            <a:xfrm>
              <a:off x="8943370" y="348060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rupo 3"/>
          <p:cNvGrpSpPr/>
          <p:nvPr/>
        </p:nvGrpSpPr>
        <p:grpSpPr>
          <a:xfrm>
            <a:off x="3880053" y="5391485"/>
            <a:ext cx="376200" cy="385800"/>
            <a:chOff x="8933845" y="4794482"/>
            <a:chExt cx="376200" cy="385800"/>
          </a:xfrm>
        </p:grpSpPr>
        <p:sp>
          <p:nvSpPr>
            <p:cNvPr id="56" name="Google Shape;162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3;p5"/>
            <p:cNvSpPr txBox="1"/>
            <p:nvPr/>
          </p:nvSpPr>
          <p:spPr>
            <a:xfrm>
              <a:off x="8943370" y="479448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154;p5"/>
          <p:cNvSpPr txBox="1"/>
          <p:nvPr/>
        </p:nvSpPr>
        <p:spPr>
          <a:xfrm>
            <a:off x="4382585" y="3744505"/>
            <a:ext cx="465945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500" dirty="0" smtClean="0">
                <a:latin typeface="Calibri" charset="0"/>
                <a:ea typeface="Calibri" charset="0"/>
                <a:cs typeface="Calibri" charset="0"/>
              </a:rPr>
              <a:t>Visitamos un taller de reparación de maquinaria pesada para observar y requerir información del convertidor.</a:t>
            </a:r>
            <a:endParaRPr lang="es-E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Google Shape;154;p5"/>
          <p:cNvSpPr txBox="1"/>
          <p:nvPr/>
        </p:nvSpPr>
        <p:spPr>
          <a:xfrm>
            <a:off x="4382586" y="4350323"/>
            <a:ext cx="4476022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500" dirty="0" smtClean="0">
                <a:latin typeface="Calibri" charset="0"/>
                <a:ea typeface="Calibri" charset="0"/>
                <a:cs typeface="Calibri" charset="0"/>
              </a:rPr>
              <a:t>Desarmarán un convertidor.</a:t>
            </a:r>
            <a:endParaRPr lang="es-E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" name="Google Shape;154;p5"/>
          <p:cNvSpPr txBox="1"/>
          <p:nvPr/>
        </p:nvSpPr>
        <p:spPr>
          <a:xfrm>
            <a:off x="4382585" y="4882243"/>
            <a:ext cx="4476023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500" dirty="0" smtClean="0">
                <a:latin typeface="Calibri" charset="0"/>
                <a:ea typeface="Calibri" charset="0"/>
                <a:cs typeface="Calibri" charset="0"/>
              </a:rPr>
              <a:t>Reconocerán sus componentes.</a:t>
            </a:r>
            <a:endParaRPr lang="es-E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" name="Google Shape;154;p5"/>
          <p:cNvSpPr txBox="1"/>
          <p:nvPr/>
        </p:nvSpPr>
        <p:spPr>
          <a:xfrm>
            <a:off x="4382585" y="5293922"/>
            <a:ext cx="44760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500" dirty="0" smtClean="0">
                <a:latin typeface="Calibri" charset="0"/>
                <a:ea typeface="Calibri" charset="0"/>
                <a:cs typeface="Calibri" charset="0"/>
              </a:rPr>
              <a:t>Describirán la función o funcionamiento de sus distintas partes o componentes.</a:t>
            </a:r>
            <a:endParaRPr lang="es-E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Google Shape;154;p5"/>
          <p:cNvSpPr txBox="1"/>
          <p:nvPr/>
        </p:nvSpPr>
        <p:spPr>
          <a:xfrm>
            <a:off x="4063852" y="2576445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en condiciones 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CONVERTIDOR DE </a:t>
            </a:r>
            <a:r>
              <a:rPr lang="en-US" sz="20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PAR O </a:t>
            </a:r>
            <a:r>
              <a:rPr lang="en-US" sz="20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TORQUE</a:t>
            </a:r>
            <a:endParaRPr sz="20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54;p5"/>
          <p:cNvSpPr txBox="1"/>
          <p:nvPr/>
        </p:nvSpPr>
        <p:spPr>
          <a:xfrm>
            <a:off x="4382585" y="3184317"/>
            <a:ext cx="44760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500" dirty="0" smtClean="0">
                <a:latin typeface="Calibri" charset="0"/>
                <a:ea typeface="Calibri" charset="0"/>
                <a:cs typeface="Calibri" charset="0"/>
              </a:rPr>
              <a:t>Desarrollarán una investigación sobre el convertidor de par o torque.</a:t>
            </a:r>
            <a:endParaRPr lang="es-ES" sz="15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5" name="Grupo 3"/>
          <p:cNvGrpSpPr/>
          <p:nvPr/>
        </p:nvGrpSpPr>
        <p:grpSpPr>
          <a:xfrm>
            <a:off x="3880053" y="5924547"/>
            <a:ext cx="376200" cy="385800"/>
            <a:chOff x="8933845" y="4794482"/>
            <a:chExt cx="376200" cy="385800"/>
          </a:xfrm>
        </p:grpSpPr>
        <p:sp>
          <p:nvSpPr>
            <p:cNvPr id="36" name="Google Shape;162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63;p5"/>
            <p:cNvSpPr txBox="1"/>
            <p:nvPr/>
          </p:nvSpPr>
          <p:spPr>
            <a:xfrm>
              <a:off x="8943370" y="479448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154;p5"/>
          <p:cNvSpPr txBox="1"/>
          <p:nvPr/>
        </p:nvSpPr>
        <p:spPr>
          <a:xfrm>
            <a:off x="4382585" y="5955544"/>
            <a:ext cx="464894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500" dirty="0" smtClean="0">
                <a:latin typeface="Calibri" charset="0"/>
                <a:ea typeface="Calibri" charset="0"/>
                <a:cs typeface="Calibri" charset="0"/>
              </a:rPr>
              <a:t>Reconocerán posibles fallas diagnostico y reparación.</a:t>
            </a:r>
            <a:endParaRPr lang="es-ES" sz="15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ángulo redondeado"/>
          <p:cNvSpPr/>
          <p:nvPr/>
        </p:nvSpPr>
        <p:spPr>
          <a:xfrm>
            <a:off x="4595430" y="2426923"/>
            <a:ext cx="4845548" cy="1615238"/>
          </a:xfrm>
          <a:prstGeom prst="roundRect">
            <a:avLst>
              <a:gd name="adj" fmla="val 19532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401"/>
          </a:p>
        </p:txBody>
      </p:sp>
      <p:sp>
        <p:nvSpPr>
          <p:cNvPr id="459" name="CuadroTexto 8"/>
          <p:cNvSpPr txBox="1"/>
          <p:nvPr/>
        </p:nvSpPr>
        <p:spPr>
          <a:xfrm>
            <a:off x="4917866" y="2578832"/>
            <a:ext cx="4090332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38" rIns="45738">
            <a:spAutoFit/>
          </a:bodyPr>
          <a:lstStyle/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Fue creado en la primera década del siglo XX por el ingeniero eléctrico Hermann Föttinger para las turbinas, y se utiliza la hidrodinámica como embrague hidráulico para conectar el movimiento del motor, con la transmisión.</a:t>
            </a:r>
          </a:p>
        </p:txBody>
      </p:sp>
      <p:sp>
        <p:nvSpPr>
          <p:cNvPr id="9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CONVERTIDOR DE PAR O TORQUE </a:t>
            </a:r>
            <a:endParaRPr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ángulo redondeado"/>
          <p:cNvSpPr/>
          <p:nvPr/>
        </p:nvSpPr>
        <p:spPr>
          <a:xfrm>
            <a:off x="4595430" y="4194070"/>
            <a:ext cx="4845548" cy="856277"/>
          </a:xfrm>
          <a:prstGeom prst="roundRect">
            <a:avLst>
              <a:gd name="adj" fmla="val 25881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401"/>
          </a:p>
        </p:txBody>
      </p:sp>
      <p:sp>
        <p:nvSpPr>
          <p:cNvPr id="7" name="CuadroTexto 8"/>
          <p:cNvSpPr txBox="1"/>
          <p:nvPr/>
        </p:nvSpPr>
        <p:spPr>
          <a:xfrm>
            <a:off x="4917866" y="4345979"/>
            <a:ext cx="409033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38" rIns="45738">
            <a:spAutoFit/>
          </a:bodyPr>
          <a:lstStyle/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Actúa como un variador de velocidad y un convertidor de par.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2" y="2165300"/>
            <a:ext cx="3845368" cy="4351338"/>
          </a:xfrm>
          <a:prstGeom prst="rect">
            <a:avLst/>
          </a:prstGeom>
        </p:spPr>
      </p:pic>
      <p:sp>
        <p:nvSpPr>
          <p:cNvPr id="11" name="Rectángulo redondeado"/>
          <p:cNvSpPr/>
          <p:nvPr/>
        </p:nvSpPr>
        <p:spPr>
          <a:xfrm>
            <a:off x="4595430" y="5202474"/>
            <a:ext cx="4845548" cy="856277"/>
          </a:xfrm>
          <a:prstGeom prst="roundRect">
            <a:avLst>
              <a:gd name="adj" fmla="val 25881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401"/>
          </a:p>
        </p:txBody>
      </p:sp>
      <p:sp>
        <p:nvSpPr>
          <p:cNvPr id="13" name="CuadroTexto 8"/>
          <p:cNvSpPr txBox="1"/>
          <p:nvPr/>
        </p:nvSpPr>
        <p:spPr>
          <a:xfrm>
            <a:off x="4917866" y="5354383"/>
            <a:ext cx="409033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38" rIns="45738">
            <a:spAutoFit/>
          </a:bodyPr>
          <a:lstStyle/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Se emplea en vehículos livianos a pesados, transporte, maquinaria pesada, la industria, etc.</a:t>
            </a:r>
          </a:p>
        </p:txBody>
      </p:sp>
    </p:spTree>
    <p:extLst>
      <p:ext uri="{BB962C8B-B14F-4D97-AF65-F5344CB8AC3E}">
        <p14:creationId xmlns:p14="http://schemas.microsoft.com/office/powerpoint/2010/main" val="19240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784349" y="2236206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2" name="CuadroTexto 21"/>
          <p:cNvSpPr txBox="1"/>
          <p:nvPr/>
        </p:nvSpPr>
        <p:spPr>
          <a:xfrm>
            <a:off x="4481466" y="2030789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3419957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264099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3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ACOPLAMIENTO </a:t>
            </a:r>
            <a:r>
              <a:rPr lang="en-US" sz="28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FLUIDO O DE LÍQUIDO</a:t>
            </a:r>
            <a:endParaRPr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ángulo redondeado"/>
          <p:cNvSpPr/>
          <p:nvPr/>
        </p:nvSpPr>
        <p:spPr>
          <a:xfrm>
            <a:off x="475763" y="1997355"/>
            <a:ext cx="8768737" cy="1480109"/>
          </a:xfrm>
          <a:prstGeom prst="roundRect">
            <a:avLst>
              <a:gd name="adj" fmla="val 14760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401"/>
          </a:p>
        </p:txBody>
      </p:sp>
      <p:sp>
        <p:nvSpPr>
          <p:cNvPr id="13" name="CuadroTexto 8"/>
          <p:cNvSpPr txBox="1"/>
          <p:nvPr/>
        </p:nvSpPr>
        <p:spPr>
          <a:xfrm>
            <a:off x="822244" y="2155012"/>
            <a:ext cx="807577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38" rIns="45738">
            <a:spAutoFit/>
          </a:bodyPr>
          <a:lstStyle/>
          <a:p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Un ejemplo típico para mostrar y explicar el funcionamiento básico del acoplamiento fluido (aplicado en el convertidor par), es el de dos ventiladores juntos y enfrentados, uno conectado a la electricidad y el otro no. Al comenzar a funcionar el ventilador conectado, también comienza a girar el otro, a través el aire impulsado por el primero</a:t>
            </a:r>
            <a:r>
              <a:rPr lang="es-CL" sz="16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8" name="Marcador de contenido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66" y="3881174"/>
            <a:ext cx="3848459" cy="286265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154" y="3755122"/>
            <a:ext cx="3314634" cy="29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9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784349" y="2236206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2" name="CuadroTexto 21"/>
          <p:cNvSpPr txBox="1"/>
          <p:nvPr/>
        </p:nvSpPr>
        <p:spPr>
          <a:xfrm>
            <a:off x="4481466" y="2030789"/>
            <a:ext cx="198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 </a:t>
            </a:r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3419957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264099" y="-87818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S2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1" name="Rectángulo redondeado"/>
          <p:cNvSpPr/>
          <p:nvPr/>
        </p:nvSpPr>
        <p:spPr>
          <a:xfrm>
            <a:off x="350569" y="1959892"/>
            <a:ext cx="9019124" cy="2603561"/>
          </a:xfrm>
          <a:prstGeom prst="roundRect">
            <a:avLst>
              <a:gd name="adj" fmla="val 6695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PARTES PRINCIPALES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941528" y="4778268"/>
            <a:ext cx="7837206" cy="1892594"/>
            <a:chOff x="735187" y="4838090"/>
            <a:chExt cx="7837206" cy="1892594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87" y="4838090"/>
              <a:ext cx="2523457" cy="1892593"/>
            </a:xfrm>
            <a:prstGeom prst="round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936" y="4838091"/>
              <a:ext cx="2523457" cy="1892593"/>
            </a:xfrm>
            <a:prstGeom prst="round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957" y="4859011"/>
              <a:ext cx="2467666" cy="1850750"/>
            </a:xfrm>
            <a:prstGeom prst="roundRect">
              <a:avLst/>
            </a:prstGeom>
          </p:spPr>
        </p:pic>
      </p:grpSp>
      <p:sp>
        <p:nvSpPr>
          <p:cNvPr id="26" name="Nunca drenar o botar los líquidos que contiene. Estos son altamente tóxicos y corrosivos, hacerlo es un riesgo potencial para quien la manipula y el medio ambiente.…"/>
          <p:cNvSpPr txBox="1"/>
          <p:nvPr/>
        </p:nvSpPr>
        <p:spPr>
          <a:xfrm>
            <a:off x="632389" y="2176131"/>
            <a:ext cx="8259333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En los convertidores modernos, encontramos tres componentes principales:</a:t>
            </a:r>
          </a:p>
          <a:p>
            <a:pPr marL="285750" indent="-285750">
              <a:buFont typeface="Arial" charset="0"/>
              <a:buChar char="•"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Dos turbinas, una denominada bomba o turbina impulsora, unida al cuerpo del convertidor y al motor. </a:t>
            </a:r>
          </a:p>
          <a:p>
            <a:pPr marL="285750" indent="-285750">
              <a:buFont typeface="Arial" charset="0"/>
              <a:buChar char="•"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Otra  llamada simplemente turbina o turbina impulsada, unida al eje de salida o eje de entrada de la transmisión.</a:t>
            </a:r>
          </a:p>
          <a:p>
            <a:pPr marL="285750" indent="-285750">
              <a:buFont typeface="Arial" charset="0"/>
              <a:buChar char="•"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 Estos dos elementos mencionados se encuentran dentro de una carcasa y se unen hidráulicamente por un fluido, no hay contacto mecánico entre la bomba y la turbina (están muy juntos, pero no unidos mecánicamente).</a:t>
            </a:r>
          </a:p>
          <a:p>
            <a:pPr marL="285750" indent="-285750">
              <a:buFont typeface="Arial" charset="0"/>
              <a:buChar char="•"/>
            </a:pP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El tercer componente es el estator, que se ubica entre la bomba y la turbina.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048844" y="6754873"/>
            <a:ext cx="2502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i="1" dirty="0"/>
              <a:t>Fotografía: L. Vega Díaz</a:t>
            </a:r>
          </a:p>
        </p:txBody>
      </p:sp>
    </p:spTree>
    <p:extLst>
      <p:ext uri="{BB962C8B-B14F-4D97-AF65-F5344CB8AC3E}">
        <p14:creationId xmlns:p14="http://schemas.microsoft.com/office/powerpoint/2010/main" val="15119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1020</Words>
  <Application>Microsoft Office PowerPoint</Application>
  <PresentationFormat>Personalizado</PresentationFormat>
  <Paragraphs>144</Paragraphs>
  <Slides>16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95</cp:revision>
  <cp:lastPrinted>2020-12-28T17:36:02Z</cp:lastPrinted>
  <dcterms:modified xsi:type="dcterms:W3CDTF">2020-12-31T01:13:11Z</dcterms:modified>
</cp:coreProperties>
</file>