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83" r:id="rId10"/>
    <p:sldId id="284" r:id="rId11"/>
    <p:sldId id="282" r:id="rId12"/>
    <p:sldId id="285" r:id="rId13"/>
    <p:sldId id="264" r:id="rId14"/>
    <p:sldId id="287" r:id="rId15"/>
    <p:sldId id="288" r:id="rId16"/>
    <p:sldId id="289" r:id="rId17"/>
    <p:sldId id="286" r:id="rId18"/>
    <p:sldId id="271" r:id="rId19"/>
    <p:sldId id="275" r:id="rId20"/>
    <p:sldId id="276" r:id="rId21"/>
    <p:sldId id="277" r:id="rId22"/>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DT"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51A47"/>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E4E4E4"/>
              </a:solidFill>
              <a:prstDash val="solid"/>
              <a:miter lim="400000"/>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E4E4E4"/>
              </a:solidFill>
              <a:prstDash val="solid"/>
              <a:miter lim="400000"/>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E4E4E4"/>
              </a:solidFill>
              <a:prstDash val="solid"/>
              <a:miter lim="400000"/>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1B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2"/>
    <p:restoredTop sz="94679"/>
  </p:normalViewPr>
  <p:slideViewPr>
    <p:cSldViewPr snapToGrid="0" snapToObjects="1">
      <p:cViewPr>
        <p:scale>
          <a:sx n="63" d="100"/>
          <a:sy n="63" d="100"/>
        </p:scale>
        <p:origin x="1872" y="11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commentAuthors" Target="commentAuthors.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0-11-06T02:52:01.394" idx="30">
    <p:pos x="5350" y="452"/>
    <p:text>Esta es una lámina fija,No cambia nada.</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One column text">
    <p:spTree>
      <p:nvGrpSpPr>
        <p:cNvPr id="1" name=""/>
        <p:cNvGrpSpPr/>
        <p:nvPr/>
      </p:nvGrpSpPr>
      <p:grpSpPr>
        <a:xfrm>
          <a:off x="0" y="0"/>
          <a:ext cx="0" cy="0"/>
          <a:chOff x="0" y="0"/>
          <a:chExt cx="0" cy="0"/>
        </a:xfrm>
      </p:grpSpPr>
      <p:sp>
        <p:nvSpPr>
          <p:cNvPr id="2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29" name="Google Shape;15;p24"/>
          <p:cNvGrpSpPr/>
          <p:nvPr/>
        </p:nvGrpSpPr>
        <p:grpSpPr>
          <a:xfrm>
            <a:off x="242855" y="1756549"/>
            <a:ext cx="9346502" cy="5675924"/>
            <a:chOff x="0" y="0"/>
            <a:chExt cx="9346500" cy="5675922"/>
          </a:xfrm>
        </p:grpSpPr>
        <p:sp>
          <p:nvSpPr>
            <p:cNvPr id="27"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endParaRPr/>
            </a:p>
          </p:txBody>
        </p:sp>
        <p:sp>
          <p:nvSpPr>
            <p:cNvPr id="28"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30" name="Google Shape;16;p24" descr="Google Shape;16;p24"/>
          <p:cNvPicPr>
            <a:picLocks noChangeAspect="1"/>
          </p:cNvPicPr>
          <p:nvPr/>
        </p:nvPicPr>
        <p:blipFill>
          <a:blip r:embed="rId2">
            <a:extLst/>
          </a:blip>
          <a:stretch>
            <a:fillRect/>
          </a:stretch>
        </p:blipFill>
        <p:spPr>
          <a:xfrm>
            <a:off x="8272364" y="1222172"/>
            <a:ext cx="1080001" cy="241875"/>
          </a:xfrm>
          <a:prstGeom prst="rect">
            <a:avLst/>
          </a:prstGeom>
          <a:ln w="12700">
            <a:miter lim="400000"/>
          </a:ln>
        </p:spPr>
      </p:pic>
      <p:pic>
        <p:nvPicPr>
          <p:cNvPr id="31" name="Google Shape;17;p24" descr="Google Shape;17;p24"/>
          <p:cNvPicPr>
            <a:picLocks noChangeAspect="1"/>
          </p:cNvPicPr>
          <p:nvPr/>
        </p:nvPicPr>
        <p:blipFill>
          <a:blip r:embed="rId3">
            <a:extLst/>
          </a:blip>
          <a:stretch>
            <a:fillRect/>
          </a:stretch>
        </p:blipFill>
        <p:spPr>
          <a:xfrm>
            <a:off x="8272364" y="418596"/>
            <a:ext cx="1080001" cy="664778"/>
          </a:xfrm>
          <a:prstGeom prst="rect">
            <a:avLst/>
          </a:prstGeom>
          <a:ln w="12700">
            <a:miter lim="400000"/>
          </a:ln>
        </p:spPr>
      </p:pic>
      <p:pic>
        <p:nvPicPr>
          <p:cNvPr id="32" name="Google Shape;18;p24" descr="Google Shape;18;p24"/>
          <p:cNvPicPr>
            <a:picLocks noChangeAspect="1"/>
          </p:cNvPicPr>
          <p:nvPr/>
        </p:nvPicPr>
        <p:blipFill>
          <a:blip r:embed="rId4">
            <a:extLst/>
          </a:blip>
          <a:stretch>
            <a:fillRect/>
          </a:stretch>
        </p:blipFill>
        <p:spPr>
          <a:xfrm>
            <a:off x="436350" y="419800"/>
            <a:ext cx="3659450" cy="680475"/>
          </a:xfrm>
          <a:prstGeom prst="rect">
            <a:avLst/>
          </a:prstGeom>
          <a:ln w="12700">
            <a:miter lim="400000"/>
          </a:ln>
        </p:spPr>
      </p:pic>
      <p:sp>
        <p:nvSpPr>
          <p:cNvPr id="33"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43" name="Google Shape;21;p27"/>
          <p:cNvGrpSpPr/>
          <p:nvPr/>
        </p:nvGrpSpPr>
        <p:grpSpPr>
          <a:xfrm>
            <a:off x="8091899" y="451666"/>
            <a:ext cx="662101" cy="380235"/>
            <a:chOff x="0" y="0"/>
            <a:chExt cx="662099" cy="380233"/>
          </a:xfrm>
        </p:grpSpPr>
        <p:sp>
          <p:nvSpPr>
            <p:cNvPr id="41"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42"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46" name="Google Shape;22;p27"/>
          <p:cNvGrpSpPr/>
          <p:nvPr/>
        </p:nvGrpSpPr>
        <p:grpSpPr>
          <a:xfrm>
            <a:off x="8753999" y="451666"/>
            <a:ext cx="785401" cy="380235"/>
            <a:chOff x="0" y="0"/>
            <a:chExt cx="785400" cy="380233"/>
          </a:xfrm>
        </p:grpSpPr>
        <p:sp>
          <p:nvSpPr>
            <p:cNvPr id="44"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45"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47" name="Google Shape;23;p27"/>
          <p:cNvSpPr txBox="1"/>
          <p:nvPr/>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18</a:t>
            </a:r>
            <a:r>
              <a:rPr dirty="0" smtClean="0"/>
              <a:t>|</a:t>
            </a:r>
            <a:r>
              <a:rPr lang="es-ES" sz="1600" dirty="0" smtClean="0">
                <a:solidFill>
                  <a:srgbClr val="ED6B00"/>
                </a:solidFill>
              </a:rPr>
              <a:t>6</a:t>
            </a:r>
            <a:endParaRPr sz="1600" dirty="0">
              <a:solidFill>
                <a:srgbClr val="ED6B00"/>
              </a:solidFill>
            </a:endParaRPr>
          </a:p>
        </p:txBody>
      </p:sp>
      <p:sp>
        <p:nvSpPr>
          <p:cNvPr id="48" name="Google Shape;24;p27"/>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4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50" name="Google Shape;26;p27"/>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endParaRPr/>
          </a:p>
        </p:txBody>
      </p:sp>
      <p:sp>
        <p:nvSpPr>
          <p:cNvPr id="58" name="Google Shape;29;p25"/>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61" name="Google Shape;30;p25"/>
          <p:cNvGrpSpPr/>
          <p:nvPr/>
        </p:nvGrpSpPr>
        <p:grpSpPr>
          <a:xfrm>
            <a:off x="8091899" y="451666"/>
            <a:ext cx="662101" cy="380235"/>
            <a:chOff x="0" y="0"/>
            <a:chExt cx="662099" cy="380233"/>
          </a:xfrm>
        </p:grpSpPr>
        <p:sp>
          <p:nvSpPr>
            <p:cNvPr id="59"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60"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64" name="Google Shape;31;p25"/>
          <p:cNvGrpSpPr/>
          <p:nvPr/>
        </p:nvGrpSpPr>
        <p:grpSpPr>
          <a:xfrm>
            <a:off x="8753999" y="451666"/>
            <a:ext cx="785401" cy="380235"/>
            <a:chOff x="0" y="0"/>
            <a:chExt cx="785400" cy="380233"/>
          </a:xfrm>
        </p:grpSpPr>
        <p:sp>
          <p:nvSpPr>
            <p:cNvPr id="62"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63"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66" name="Google Shape;33;p25"/>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6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68" name="Google Shape;35;p25"/>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18</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sp>
        <p:nvSpPr>
          <p:cNvPr id="76" name="Google Shape;38;p26"/>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79" name="Google Shape;39;p26"/>
          <p:cNvGrpSpPr/>
          <p:nvPr/>
        </p:nvGrpSpPr>
        <p:grpSpPr>
          <a:xfrm>
            <a:off x="8091899" y="451666"/>
            <a:ext cx="662101" cy="380235"/>
            <a:chOff x="0" y="0"/>
            <a:chExt cx="662099" cy="380233"/>
          </a:xfrm>
        </p:grpSpPr>
        <p:sp>
          <p:nvSpPr>
            <p:cNvPr id="77"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78"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82" name="Google Shape;40;p26"/>
          <p:cNvGrpSpPr/>
          <p:nvPr/>
        </p:nvGrpSpPr>
        <p:grpSpPr>
          <a:xfrm>
            <a:off x="8753999" y="451666"/>
            <a:ext cx="785401" cy="380235"/>
            <a:chOff x="0" y="0"/>
            <a:chExt cx="785400" cy="380233"/>
          </a:xfrm>
        </p:grpSpPr>
        <p:sp>
          <p:nvSpPr>
            <p:cNvPr id="80"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81"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84" name="Google Shape;42;p26"/>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85"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86" name="Google Shape;44;p26"/>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18</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endParaRPr/>
          </a:p>
        </p:txBody>
      </p:sp>
      <p:sp>
        <p:nvSpPr>
          <p:cNvPr id="94" name="Google Shape;47;p28"/>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97" name="Google Shape;48;p28"/>
          <p:cNvGrpSpPr/>
          <p:nvPr/>
        </p:nvGrpSpPr>
        <p:grpSpPr>
          <a:xfrm>
            <a:off x="8091899" y="451666"/>
            <a:ext cx="662101" cy="380235"/>
            <a:chOff x="0" y="0"/>
            <a:chExt cx="662099" cy="380233"/>
          </a:xfrm>
        </p:grpSpPr>
        <p:sp>
          <p:nvSpPr>
            <p:cNvPr id="95"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96"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100" name="Google Shape;49;p28"/>
          <p:cNvGrpSpPr/>
          <p:nvPr/>
        </p:nvGrpSpPr>
        <p:grpSpPr>
          <a:xfrm>
            <a:off x="8753999" y="451666"/>
            <a:ext cx="785401" cy="380235"/>
            <a:chOff x="0" y="0"/>
            <a:chExt cx="785400" cy="380233"/>
          </a:xfrm>
        </p:grpSpPr>
        <p:sp>
          <p:nvSpPr>
            <p:cNvPr id="98"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99"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102" name="Google Shape;51;p28"/>
          <p:cNvSpPr txBox="1"/>
          <p:nvPr/>
        </p:nvSpPr>
        <p:spPr>
          <a:xfrm>
            <a:off x="442650" y="350325"/>
            <a:ext cx="7441801"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smtClean="0"/>
              <a:t>MÓDULO</a:t>
            </a:r>
            <a:r>
              <a:rPr lang="es-ES_tradnl" b="0" dirty="0" smtClean="0"/>
              <a:t>  MANTENIMIENTO DE MOTORES</a:t>
            </a:r>
            <a:endParaRPr lang="es-ES_tradnl" b="0" dirty="0"/>
          </a:p>
        </p:txBody>
      </p:sp>
      <p:sp>
        <p:nvSpPr>
          <p:cNvPr id="103"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‹Nr.›</a:t>
            </a:fld>
            <a:endParaRPr/>
          </a:p>
        </p:txBody>
      </p:sp>
      <p:sp>
        <p:nvSpPr>
          <p:cNvPr id="104" name="Google Shape;53;p28"/>
          <p:cNvSpPr txBox="1"/>
          <p:nvPr/>
        </p:nvSpPr>
        <p:spPr>
          <a:xfrm>
            <a:off x="375975" y="6881800"/>
            <a:ext cx="6786599" cy="35391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smtClean="0">
                <a:solidFill>
                  <a:srgbClr val="000000"/>
                </a:solidFill>
              </a:rPr>
              <a:t>4</a:t>
            </a:r>
            <a:r>
              <a:rPr dirty="0" smtClean="0">
                <a:solidFill>
                  <a:srgbClr val="000000"/>
                </a:solidFill>
              </a:rPr>
              <a:t>° </a:t>
            </a:r>
            <a:r>
              <a:rPr dirty="0">
                <a:solidFill>
                  <a:srgbClr val="000000"/>
                </a:solidFill>
              </a:rPr>
              <a:t>Medio | Presentación</a:t>
            </a:r>
          </a:p>
        </p:txBody>
      </p:sp>
      <p:sp>
        <p:nvSpPr>
          <p:cNvPr id="14" name="Google Shape;23;p27"/>
          <p:cNvSpPr txBox="1"/>
          <p:nvPr userDrawn="1"/>
        </p:nvSpPr>
        <p:spPr>
          <a:xfrm>
            <a:off x="8443617" y="271142"/>
            <a:ext cx="1166701" cy="43085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smtClean="0"/>
              <a:t>18</a:t>
            </a:r>
            <a:r>
              <a:rPr dirty="0" smtClean="0"/>
              <a:t>|</a:t>
            </a:r>
            <a:r>
              <a:rPr lang="es-ES" sz="1600" dirty="0" smtClean="0">
                <a:solidFill>
                  <a:srgbClr val="ED6B00"/>
                </a:solidFill>
              </a:rPr>
              <a:t>6</a:t>
            </a:r>
            <a:endParaRPr sz="1600" dirty="0">
              <a:solidFill>
                <a:srgbClr val="ED6B00"/>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55;p30"/>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grpSp>
        <p:nvGrpSpPr>
          <p:cNvPr id="114" name="Google Shape;56;p30"/>
          <p:cNvGrpSpPr/>
          <p:nvPr/>
        </p:nvGrpSpPr>
        <p:grpSpPr>
          <a:xfrm>
            <a:off x="8091899" y="451666"/>
            <a:ext cx="662101" cy="380235"/>
            <a:chOff x="0" y="0"/>
            <a:chExt cx="662099" cy="380233"/>
          </a:xfrm>
        </p:grpSpPr>
        <p:sp>
          <p:nvSpPr>
            <p:cNvPr id="112"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113" name="Texto"/>
            <p:cNvSpPr txBox="1"/>
            <p:nvPr/>
          </p:nvSpPr>
          <p:spPr>
            <a:xfrm>
              <a:off x="0" y="-1"/>
              <a:ext cx="662100"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grpSp>
        <p:nvGrpSpPr>
          <p:cNvPr id="117" name="Google Shape;57;p30"/>
          <p:cNvGrpSpPr/>
          <p:nvPr/>
        </p:nvGrpSpPr>
        <p:grpSpPr>
          <a:xfrm>
            <a:off x="8753999" y="451666"/>
            <a:ext cx="785401" cy="380235"/>
            <a:chOff x="0" y="0"/>
            <a:chExt cx="785400" cy="380233"/>
          </a:xfrm>
        </p:grpSpPr>
        <p:sp>
          <p:nvSpPr>
            <p:cNvPr id="115"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116" name="Texto"/>
            <p:cNvSpPr txBox="1"/>
            <p:nvPr/>
          </p:nvSpPr>
          <p:spPr>
            <a:xfrm>
              <a:off x="0" y="-1"/>
              <a:ext cx="785401"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b">
              <a:spAutoFit/>
            </a:bodyPr>
            <a:lstStyle/>
            <a:p>
              <a:r>
                <a:t> </a:t>
              </a:r>
            </a:p>
          </p:txBody>
        </p:sp>
      </p:grpSp>
      <p:sp>
        <p:nvSpPr>
          <p:cNvPr id="119" name="Google Shape;59;p30"/>
          <p:cNvSpPr txBox="1"/>
          <p:nvPr/>
        </p:nvSpPr>
        <p:spPr>
          <a:xfrm>
            <a:off x="8170651" y="288449"/>
            <a:ext cx="1166701" cy="37220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b="1">
                <a:latin typeface="Calibri"/>
                <a:ea typeface="Calibri"/>
                <a:cs typeface="Calibri"/>
                <a:sym typeface="Calibri"/>
              </a:defRPr>
            </a:lvl1pPr>
          </a:lstStyle>
          <a:p>
            <a:r>
              <a:t>¡Atención!</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‹Nr.›</a:t>
            </a:fld>
            <a:endParaRPr/>
          </a:p>
        </p:txBody>
      </p:sp>
      <p:sp>
        <p:nvSpPr>
          <p:cNvPr id="12" name="Google Shape;31;p6"/>
          <p:cNvSpPr/>
          <p:nvPr userDrawn="1"/>
        </p:nvSpPr>
        <p:spPr>
          <a:xfrm>
            <a:off x="181651" y="169641"/>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3.png"/><Relationship Id="rId12" Type="http://schemas.openxmlformats.org/officeDocument/2006/relationships/image" Target="../media/image4.png"/><Relationship Id="rId13"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7;p23"/>
          <p:cNvGrpSpPr/>
          <p:nvPr/>
        </p:nvGrpSpPr>
        <p:grpSpPr>
          <a:xfrm>
            <a:off x="242855" y="1756549"/>
            <a:ext cx="9346502" cy="5675924"/>
            <a:chOff x="0" y="0"/>
            <a:chExt cx="9346500" cy="5675922"/>
          </a:xfrm>
        </p:grpSpPr>
        <p:sp>
          <p:nvSpPr>
            <p:cNvPr id="2"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endParaRPr/>
            </a:p>
          </p:txBody>
        </p:sp>
        <p:sp>
          <p:nvSpPr>
            <p:cNvPr id="3"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5" name="Google Shape;8;p23" descr="Google Shape;8;p23"/>
          <p:cNvPicPr>
            <a:picLocks noChangeAspect="1"/>
          </p:cNvPicPr>
          <p:nvPr/>
        </p:nvPicPr>
        <p:blipFill>
          <a:blip r:embed="rId9">
            <a:extLst/>
          </a:blip>
          <a:stretch>
            <a:fillRect/>
          </a:stretch>
        </p:blipFill>
        <p:spPr>
          <a:xfrm>
            <a:off x="436350" y="419800"/>
            <a:ext cx="3659450" cy="680475"/>
          </a:xfrm>
          <a:prstGeom prst="rect">
            <a:avLst/>
          </a:prstGeom>
          <a:ln w="12700">
            <a:miter lim="400000"/>
          </a:ln>
        </p:spPr>
      </p:pic>
      <p:sp>
        <p:nvSpPr>
          <p:cNvPr id="6" name="Google Shape;9;p23"/>
          <p:cNvSpPr/>
          <p:nvPr/>
        </p:nvSpPr>
        <p:spPr>
          <a:xfrm>
            <a:off x="436350" y="6464001"/>
            <a:ext cx="7891862" cy="680475"/>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defRPr>
            </a:pPr>
            <a:endParaRPr/>
          </a:p>
        </p:txBody>
      </p:sp>
      <p:pic>
        <p:nvPicPr>
          <p:cNvPr id="7" name="Google Shape;10;p23" descr="Google Shape;10;p23"/>
          <p:cNvPicPr>
            <a:picLocks noChangeAspect="1"/>
          </p:cNvPicPr>
          <p:nvPr/>
        </p:nvPicPr>
        <p:blipFill>
          <a:blip r:embed="rId10">
            <a:extLst/>
          </a:blip>
          <a:stretch>
            <a:fillRect/>
          </a:stretch>
        </p:blipFill>
        <p:spPr>
          <a:xfrm>
            <a:off x="433440" y="6464000"/>
            <a:ext cx="690483" cy="680476"/>
          </a:xfrm>
          <a:prstGeom prst="rect">
            <a:avLst/>
          </a:prstGeom>
          <a:ln w="12700">
            <a:miter lim="400000"/>
          </a:ln>
        </p:spPr>
      </p:pic>
      <p:pic>
        <p:nvPicPr>
          <p:cNvPr id="8" name="Google Shape;11;p23" descr="Google Shape;11;p23"/>
          <p:cNvPicPr>
            <a:picLocks noChangeAspect="1"/>
          </p:cNvPicPr>
          <p:nvPr/>
        </p:nvPicPr>
        <p:blipFill>
          <a:blip r:embed="rId11">
            <a:extLst/>
          </a:blip>
          <a:stretch>
            <a:fillRect/>
          </a:stretch>
        </p:blipFill>
        <p:spPr>
          <a:xfrm>
            <a:off x="8272364" y="1222172"/>
            <a:ext cx="1080001" cy="241875"/>
          </a:xfrm>
          <a:prstGeom prst="rect">
            <a:avLst/>
          </a:prstGeom>
          <a:ln w="12700">
            <a:miter lim="400000"/>
          </a:ln>
        </p:spPr>
      </p:pic>
      <p:pic>
        <p:nvPicPr>
          <p:cNvPr id="9" name="Google Shape;12;p23" descr="Google Shape;12;p23"/>
          <p:cNvPicPr>
            <a:picLocks noChangeAspect="1"/>
          </p:cNvPicPr>
          <p:nvPr/>
        </p:nvPicPr>
        <p:blipFill>
          <a:blip r:embed="rId12">
            <a:extLst/>
          </a:blip>
          <a:stretch>
            <a:fillRect/>
          </a:stretch>
        </p:blipFill>
        <p:spPr>
          <a:xfrm>
            <a:off x="8272364" y="418596"/>
            <a:ext cx="1080001" cy="664778"/>
          </a:xfrm>
          <a:prstGeom prst="rect">
            <a:avLst/>
          </a:prstGeom>
          <a:ln w="12700">
            <a:miter lim="400000"/>
          </a:ln>
        </p:spPr>
      </p:pic>
      <p:pic>
        <p:nvPicPr>
          <p:cNvPr id="10" name="Google Shape;13;p23" descr="Google Shape;13;p23"/>
          <p:cNvPicPr>
            <a:picLocks noChangeAspect="1"/>
          </p:cNvPicPr>
          <p:nvPr/>
        </p:nvPicPr>
        <p:blipFill>
          <a:blip r:embed="rId13">
            <a:extLst/>
          </a:blip>
          <a:stretch>
            <a:fillRect/>
          </a:stretch>
        </p:blipFill>
        <p:spPr>
          <a:xfrm>
            <a:off x="8521706" y="6387272"/>
            <a:ext cx="830660" cy="756001"/>
          </a:xfrm>
          <a:prstGeom prst="rect">
            <a:avLst/>
          </a:prstGeom>
          <a:ln w="12700">
            <a:miter lim="400000"/>
          </a:ln>
        </p:spPr>
      </p:pic>
      <p:sp>
        <p:nvSpPr>
          <p:cNvPr id="11" name="Texto del título"/>
          <p:cNvSpPr txBox="1">
            <a:spLocks noGrp="1"/>
          </p:cNvSpPr>
          <p:nvPr>
            <p:ph type="title"/>
          </p:nvPr>
        </p:nvSpPr>
        <p:spPr>
          <a:xfrm>
            <a:off x="485775" y="101453"/>
            <a:ext cx="8743950" cy="1661731"/>
          </a:xfrm>
          <a:prstGeom prst="rect">
            <a:avLst/>
          </a:prstGeom>
          <a:ln w="12700">
            <a:miter lim="400000"/>
          </a:ln>
          <a:extLst>
            <a:ext uri="{C572A759-6A51-4108-AA02-DFA0A04FC94B}">
              <ma14:wrappingTextBoxFlag xmlns:ma14="http://schemas.microsoft.com/office/mac/drawingml/2011/main" val="1"/>
            </a:ext>
          </a:extLst>
        </p:spPr>
        <p:txBody>
          <a:bodyPr lIns="45719" rIns="45719" anchor="ctr"/>
          <a:lstStyle/>
          <a:p>
            <a:r>
              <a:t>Texto del título</a:t>
            </a:r>
          </a:p>
        </p:txBody>
      </p:sp>
      <p:sp>
        <p:nvSpPr>
          <p:cNvPr id="12" name="Nivel de texto 1…"/>
          <p:cNvSpPr txBox="1">
            <a:spLocks noGrp="1"/>
          </p:cNvSpPr>
          <p:nvPr>
            <p:ph type="body" idx="1"/>
          </p:nvPr>
        </p:nvSpPr>
        <p:spPr>
          <a:xfrm>
            <a:off x="485775" y="1763183"/>
            <a:ext cx="8743950" cy="5793317"/>
          </a:xfrm>
          <a:prstGeom prst="rect">
            <a:avLst/>
          </a:prstGeom>
          <a:ln w="12700">
            <a:miter lim="400000"/>
          </a:ln>
          <a:extLst>
            <a:ext uri="{C572A759-6A51-4108-AA02-DFA0A04FC94B}">
              <ma14:wrappingTextBoxFlag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4695825" y="6800556"/>
            <a:ext cx="2266950" cy="406401"/>
          </a:xfrm>
          <a:prstGeom prst="rect">
            <a:avLst/>
          </a:prstGeom>
          <a:ln w="12700">
            <a:miter lim="400000"/>
          </a:ln>
        </p:spPr>
        <p:txBody>
          <a:bodyPr wrap="none" lIns="45719" rIns="45719" anchor="ctr">
            <a:spAutoFit/>
          </a:bodyPr>
          <a:lstStyle>
            <a:lvl1pPr algn="r">
              <a:defRPr sz="12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emf"/><Relationship Id="rId3"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comments" Target="../comments/comment1.xml"/><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png"/><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Google Shape;65;p1"/>
          <p:cNvSpPr txBox="1"/>
          <p:nvPr/>
        </p:nvSpPr>
        <p:spPr>
          <a:xfrm>
            <a:off x="1139099" y="834800"/>
            <a:ext cx="4156802"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SECTOR METALMECÁNICA </a:t>
            </a:r>
            <a:r>
              <a:rPr b="0" dirty="0"/>
              <a:t>| NIVEL </a:t>
            </a:r>
            <a:r>
              <a:rPr lang="es-ES" b="0" dirty="0" smtClean="0"/>
              <a:t>4</a:t>
            </a:r>
            <a:r>
              <a:rPr b="0" dirty="0" smtClean="0"/>
              <a:t>° </a:t>
            </a:r>
            <a:r>
              <a:rPr b="0" dirty="0"/>
              <a:t>MEDIO</a:t>
            </a:r>
          </a:p>
        </p:txBody>
      </p:sp>
      <p:sp>
        <p:nvSpPr>
          <p:cNvPr id="7" name="Google Shape;75;p1"/>
          <p:cNvSpPr txBox="1"/>
          <p:nvPr/>
        </p:nvSpPr>
        <p:spPr>
          <a:xfrm>
            <a:off x="1176619" y="6648293"/>
            <a:ext cx="7012134" cy="311887"/>
          </a:xfrm>
          <a:prstGeom prst="rect">
            <a:avLst/>
          </a:prstGeom>
          <a:noFill/>
          <a:ln>
            <a:noFill/>
          </a:ln>
        </p:spPr>
        <p:txBody>
          <a:bodyPr spcFirstLastPara="1" wrap="square" lIns="91425" tIns="91425" rIns="91425" bIns="91425" anchor="ctr" anchorCtr="0">
            <a:noAutofit/>
          </a:bodyPr>
          <a:lstStyle/>
          <a:p>
            <a:pPr marL="0" marR="0" lvl="1" indent="0" algn="just" rtl="0">
              <a:lnSpc>
                <a:spcPct val="100000"/>
              </a:lnSpc>
              <a:spcBef>
                <a:spcPts val="0"/>
              </a:spcBef>
              <a:spcAft>
                <a:spcPts val="0"/>
              </a:spcAft>
              <a:buNone/>
            </a:pPr>
            <a:r>
              <a:rPr lang="en-US" sz="1100" b="0" i="0" u="none" strike="noStrike" cap="none" dirty="0" err="1">
                <a:solidFill>
                  <a:schemeClr val="lt1"/>
                </a:solidFill>
                <a:latin typeface="Calibri"/>
                <a:ea typeface="Calibri"/>
                <a:cs typeface="Calibri"/>
                <a:sym typeface="Calibri"/>
              </a:rPr>
              <a:t>En</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estos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documentos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utilizarán</a:t>
            </a:r>
            <a:r>
              <a:rPr lang="en-US" sz="1100" b="0" i="0" u="none" strike="noStrike" cap="none" dirty="0">
                <a:solidFill>
                  <a:schemeClr val="lt1"/>
                </a:solidFill>
                <a:latin typeface="Calibri"/>
                <a:ea typeface="Calibri"/>
                <a:cs typeface="Calibri"/>
                <a:sym typeface="Calibri"/>
              </a:rPr>
              <a:t> de </a:t>
            </a:r>
            <a:r>
              <a:rPr lang="en-US" sz="1100" b="0" i="0" u="none" strike="noStrike" cap="none" dirty="0" err="1">
                <a:solidFill>
                  <a:schemeClr val="lt1"/>
                </a:solidFill>
                <a:latin typeface="Calibri"/>
                <a:ea typeface="Calibri"/>
                <a:cs typeface="Calibri"/>
                <a:sym typeface="Calibri"/>
              </a:rPr>
              <a:t>manera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inclusiva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términos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estudiante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docente</a:t>
            </a:r>
            <a:r>
              <a:rPr lang="en-US" sz="1100" b="0" i="0" u="none" strike="noStrike" cap="none" dirty="0">
                <a:solidFill>
                  <a:schemeClr val="lt1"/>
                </a:solidFill>
                <a:latin typeface="Calibri"/>
                <a:ea typeface="Calibri"/>
                <a:cs typeface="Calibri"/>
                <a:sym typeface="Calibri"/>
              </a:rPr>
              <a:t>, el </a:t>
            </a:r>
            <a:r>
              <a:rPr lang="en-US" sz="1100" b="0" i="0" u="none" strike="noStrike" cap="none" dirty="0" err="1">
                <a:solidFill>
                  <a:schemeClr val="lt1"/>
                </a:solidFill>
                <a:latin typeface="Calibri"/>
                <a:ea typeface="Calibri"/>
                <a:cs typeface="Calibri"/>
                <a:sym typeface="Calibri"/>
              </a:rPr>
              <a:t>compañero</a:t>
            </a:r>
            <a:r>
              <a:rPr lang="en-US" sz="1100" b="0" i="0" u="none" strike="noStrike" cap="none" dirty="0">
                <a:solidFill>
                  <a:schemeClr val="lt1"/>
                </a:solidFill>
                <a:latin typeface="Calibri"/>
                <a:ea typeface="Calibri"/>
                <a:cs typeface="Calibri"/>
                <a:sym typeface="Calibri"/>
              </a:rPr>
              <a:t> u </a:t>
            </a:r>
            <a:r>
              <a:rPr lang="en-US" sz="1100" b="0" i="0" u="none" strike="noStrike" cap="none" dirty="0" err="1">
                <a:solidFill>
                  <a:schemeClr val="lt1"/>
                </a:solidFill>
                <a:latin typeface="Calibri"/>
                <a:ea typeface="Calibri"/>
                <a:cs typeface="Calibri"/>
                <a:sym typeface="Calibri"/>
              </a:rPr>
              <a:t>otras</a:t>
            </a:r>
            <a:r>
              <a:rPr lang="en-US" sz="1100" b="0" i="0" u="none" strike="noStrike" cap="none" dirty="0">
                <a:solidFill>
                  <a:schemeClr val="lt1"/>
                </a:solidFill>
                <a:latin typeface="Calibri"/>
                <a:ea typeface="Calibri"/>
                <a:cs typeface="Calibri"/>
                <a:sym typeface="Calibri"/>
              </a:rPr>
              <a:t> palabras </a:t>
            </a:r>
            <a:r>
              <a:rPr lang="en-US" sz="1100" b="0" i="0" u="none" strike="noStrike" cap="none" dirty="0" err="1">
                <a:solidFill>
                  <a:schemeClr val="lt1"/>
                </a:solidFill>
                <a:latin typeface="Calibri"/>
                <a:ea typeface="Calibri"/>
                <a:cs typeface="Calibri"/>
                <a:sym typeface="Calibri"/>
              </a:rPr>
              <a:t>equivalentes</a:t>
            </a:r>
            <a:r>
              <a:rPr lang="en-US" sz="1100" b="0" i="0" u="none" strike="noStrike" cap="none" dirty="0">
                <a:solidFill>
                  <a:schemeClr val="lt1"/>
                </a:solidFill>
                <a:latin typeface="Calibri"/>
                <a:ea typeface="Calibri"/>
                <a:cs typeface="Calibri"/>
                <a:sym typeface="Calibri"/>
              </a:rPr>
              <a:t> y </a:t>
            </a:r>
            <a:r>
              <a:rPr lang="en-US" sz="1100" b="0" i="0" u="none" strike="noStrike" cap="none" dirty="0" err="1">
                <a:solidFill>
                  <a:schemeClr val="lt1"/>
                </a:solidFill>
                <a:latin typeface="Calibri"/>
                <a:ea typeface="Calibri"/>
                <a:cs typeface="Calibri"/>
                <a:sym typeface="Calibri"/>
              </a:rPr>
              <a:t>sus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respectivos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plurales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es</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decir</a:t>
            </a:r>
            <a:r>
              <a:rPr lang="en-US" sz="1100" b="0" i="0" u="none" strike="noStrike" cap="none" dirty="0">
                <a:solidFill>
                  <a:schemeClr val="lt1"/>
                </a:solidFill>
                <a:latin typeface="Calibri"/>
                <a:ea typeface="Calibri"/>
                <a:cs typeface="Calibri"/>
                <a:sym typeface="Calibri"/>
              </a:rPr>
              <a:t>, con </a:t>
            </a:r>
            <a:r>
              <a:rPr lang="en-US" sz="1100" b="0" i="0" u="none" strike="noStrike" cap="none" dirty="0" err="1">
                <a:solidFill>
                  <a:schemeClr val="lt1"/>
                </a:solidFill>
                <a:latin typeface="Calibri"/>
                <a:ea typeface="Calibri"/>
                <a:cs typeface="Calibri"/>
                <a:sym typeface="Calibri"/>
              </a:rPr>
              <a:t>ellas</a:t>
            </a:r>
            <a:r>
              <a:rPr lang="en-US" sz="1100" b="0" i="0" u="none" strike="noStrike" cap="none" dirty="0">
                <a:solidFill>
                  <a:schemeClr val="lt1"/>
                </a:solidFill>
                <a:latin typeface="Calibri"/>
                <a:ea typeface="Calibri"/>
                <a:cs typeface="Calibri"/>
                <a:sym typeface="Calibri"/>
              </a:rPr>
              <a:t>, se </a:t>
            </a:r>
            <a:r>
              <a:rPr lang="en-US" sz="1100" b="0" i="0" u="none" strike="noStrike" cap="none" dirty="0" err="1">
                <a:solidFill>
                  <a:schemeClr val="lt1"/>
                </a:solidFill>
                <a:latin typeface="Calibri"/>
                <a:ea typeface="Calibri"/>
                <a:cs typeface="Calibri"/>
                <a:sym typeface="Calibri"/>
              </a:rPr>
              <a:t>hace</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referencia</a:t>
            </a:r>
            <a:r>
              <a:rPr lang="en-US" sz="1100" b="0" i="0" u="none" strike="noStrike" cap="none" dirty="0">
                <a:solidFill>
                  <a:schemeClr val="lt1"/>
                </a:solidFill>
                <a:latin typeface="Calibri"/>
                <a:ea typeface="Calibri"/>
                <a:cs typeface="Calibri"/>
                <a:sym typeface="Calibri"/>
              </a:rPr>
              <a:t> </a:t>
            </a:r>
            <a:r>
              <a:rPr lang="en-US" sz="1100" b="0" i="0" u="none" strike="noStrike" cap="none" dirty="0" err="1">
                <a:solidFill>
                  <a:schemeClr val="lt1"/>
                </a:solidFill>
                <a:latin typeface="Calibri"/>
                <a:ea typeface="Calibri"/>
                <a:cs typeface="Calibri"/>
                <a:sym typeface="Calibri"/>
              </a:rPr>
              <a:t>tanto</a:t>
            </a:r>
            <a:r>
              <a:rPr lang="en-US" sz="1100" b="0" i="0" u="none" strike="noStrike" cap="none" dirty="0">
                <a:solidFill>
                  <a:schemeClr val="lt1"/>
                </a:solidFill>
                <a:latin typeface="Calibri"/>
                <a:ea typeface="Calibri"/>
                <a:cs typeface="Calibri"/>
                <a:sym typeface="Calibri"/>
              </a:rPr>
              <a:t> a hombres </a:t>
            </a:r>
            <a:r>
              <a:rPr lang="en-US" sz="1100" b="0" i="0" u="none" strike="noStrike" cap="none" dirty="0" err="1">
                <a:solidFill>
                  <a:schemeClr val="lt1"/>
                </a:solidFill>
                <a:latin typeface="Calibri"/>
                <a:ea typeface="Calibri"/>
                <a:cs typeface="Calibri"/>
                <a:sym typeface="Calibri"/>
              </a:rPr>
              <a:t>como</a:t>
            </a:r>
            <a:r>
              <a:rPr lang="en-US" sz="1100" b="0" i="0" u="none" strike="noStrike" cap="none" dirty="0">
                <a:solidFill>
                  <a:schemeClr val="lt1"/>
                </a:solidFill>
                <a:latin typeface="Calibri"/>
                <a:ea typeface="Calibri"/>
                <a:cs typeface="Calibri"/>
                <a:sym typeface="Calibri"/>
              </a:rPr>
              <a:t> a </a:t>
            </a:r>
            <a:r>
              <a:rPr lang="en-US" sz="1100" b="0" i="0" u="none" strike="noStrike" cap="none" dirty="0" err="1">
                <a:solidFill>
                  <a:schemeClr val="lt1"/>
                </a:solidFill>
                <a:latin typeface="Calibri"/>
                <a:ea typeface="Calibri"/>
                <a:cs typeface="Calibri"/>
                <a:sym typeface="Calibri"/>
              </a:rPr>
              <a:t>mujeres</a:t>
            </a:r>
            <a:r>
              <a:rPr lang="en-US" sz="1100" b="0" i="0" u="none" strike="noStrike" cap="none" dirty="0">
                <a:solidFill>
                  <a:schemeClr val="lt1"/>
                </a:solidFill>
                <a:latin typeface="Calibri"/>
                <a:ea typeface="Calibri"/>
                <a:cs typeface="Calibri"/>
                <a:sym typeface="Calibri"/>
              </a:rPr>
              <a:t>.</a:t>
            </a:r>
            <a:endParaRPr sz="1100" b="0" i="0" u="none" strike="noStrike" cap="none" dirty="0">
              <a:solidFill>
                <a:schemeClr val="lt1"/>
              </a:solidFill>
              <a:latin typeface="Calibri"/>
              <a:ea typeface="Calibri"/>
              <a:cs typeface="Calibri"/>
              <a:sym typeface="Calibri"/>
            </a:endParaRPr>
          </a:p>
        </p:txBody>
      </p:sp>
      <p:sp>
        <p:nvSpPr>
          <p:cNvPr id="8" name="Google Shape;76;p1"/>
          <p:cNvSpPr txBox="1"/>
          <p:nvPr/>
        </p:nvSpPr>
        <p:spPr>
          <a:xfrm>
            <a:off x="374950" y="2144650"/>
            <a:ext cx="1444325" cy="17838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500" b="1" i="0" u="none" strike="noStrike" cap="none" dirty="0">
                <a:solidFill>
                  <a:srgbClr val="000000"/>
                </a:solidFill>
                <a:latin typeface="Calibri"/>
                <a:ea typeface="Calibri"/>
                <a:cs typeface="Calibri"/>
                <a:sym typeface="Calibri"/>
              </a:rPr>
              <a:t>MÓDULO </a:t>
            </a:r>
            <a:r>
              <a:rPr lang="en-US" sz="1500" b="1" i="0" u="none" strike="noStrike" cap="none" dirty="0" smtClean="0">
                <a:solidFill>
                  <a:srgbClr val="000000"/>
                </a:solidFill>
                <a:latin typeface="Calibri"/>
                <a:ea typeface="Calibri"/>
                <a:cs typeface="Calibri"/>
                <a:sym typeface="Calibri"/>
              </a:rPr>
              <a:t>6</a:t>
            </a:r>
            <a:endParaRPr dirty="0"/>
          </a:p>
          <a:p>
            <a:pPr marL="0" marR="0" lvl="0" indent="0" algn="l" rtl="0">
              <a:lnSpc>
                <a:spcPct val="100000"/>
              </a:lnSpc>
              <a:spcBef>
                <a:spcPts val="0"/>
              </a:spcBef>
              <a:spcAft>
                <a:spcPts val="0"/>
              </a:spcAft>
              <a:buNone/>
            </a:pPr>
            <a:endParaRPr sz="1500" b="1" i="0" u="none" strike="noStrike" cap="none" dirty="0">
              <a:solidFill>
                <a:srgbClr val="000000"/>
              </a:solidFill>
              <a:latin typeface="Calibri"/>
              <a:ea typeface="Calibri"/>
              <a:cs typeface="Calibri"/>
              <a:sym typeface="Calibri"/>
            </a:endParaRPr>
          </a:p>
        </p:txBody>
      </p:sp>
      <p:sp>
        <p:nvSpPr>
          <p:cNvPr id="9" name="Google Shape;61;p13"/>
          <p:cNvSpPr txBox="1">
            <a:spLocks/>
          </p:cNvSpPr>
          <p:nvPr/>
        </p:nvSpPr>
        <p:spPr>
          <a:xfrm>
            <a:off x="365424" y="2361011"/>
            <a:ext cx="8740476" cy="4035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buClr>
                <a:schemeClr val="dk1"/>
              </a:buClr>
              <a:buSzPts val="1100"/>
            </a:pPr>
            <a:r>
              <a:rPr lang="es-ES" sz="3600" b="1" dirty="0" smtClean="0">
                <a:solidFill>
                  <a:srgbClr val="741B47"/>
                </a:solidFill>
                <a:latin typeface="Calibri" panose="020F0502020204030204" pitchFamily="34" charset="0"/>
                <a:ea typeface="Roboto"/>
                <a:cs typeface="Calibri" panose="020F0502020204030204" pitchFamily="34" charset="0"/>
                <a:sym typeface="Roboto"/>
              </a:rPr>
              <a:t>MANTENIMIENTO DE MOTORES</a:t>
            </a:r>
            <a:endParaRPr lang="x-none" sz="3600" b="1" dirty="0">
              <a:solidFill>
                <a:srgbClr val="741B47"/>
              </a:solidFill>
              <a:latin typeface="Calibri" panose="020F0502020204030204" pitchFamily="34" charset="0"/>
              <a:ea typeface="Roboto"/>
              <a:cs typeface="Calibri" panose="020F0502020204030204" pitchFamily="34" charset="0"/>
              <a:sym typeface="Roboto"/>
            </a:endParaRPr>
          </a:p>
        </p:txBody>
      </p:sp>
      <p:pic>
        <p:nvPicPr>
          <p:cNvPr id="13" name="Imagen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0500" y="2900325"/>
            <a:ext cx="6623363" cy="3351848"/>
          </a:xfrm>
          <a:prstGeom prst="rect">
            <a:avLst/>
          </a:prstGeom>
        </p:spPr>
      </p:pic>
      <p:pic>
        <p:nvPicPr>
          <p:cNvPr id="14" name="Imagen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039" y="3300367"/>
            <a:ext cx="1818807" cy="3168932"/>
          </a:xfrm>
          <a:prstGeom prst="rect">
            <a:avLst/>
          </a:prstGeom>
        </p:spPr>
      </p:pic>
      <p:pic>
        <p:nvPicPr>
          <p:cNvPr id="15" name="Imagen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496" y="3320875"/>
            <a:ext cx="2205558" cy="3143056"/>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6" name="Elipse 5"/>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3939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dirty="0">
                <a:solidFill>
                  <a:schemeClr val="bg2">
                    <a:lumMod val="50000"/>
                  </a:schemeClr>
                </a:solidFill>
                <a:latin typeface="Calibri" charset="0"/>
                <a:ea typeface="Calibri" charset="0"/>
                <a:cs typeface="Calibri" charset="0"/>
              </a:rPr>
              <a:t>El Mando de Distribución por Cadena, es un tipo de Mando al cual no es necesario realizarle Mantención Preventiva.</a:t>
            </a:r>
          </a:p>
          <a:p>
            <a:endParaRPr lang="es-CL" sz="1600" dirty="0" smtClean="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Para el correcto funcionamiento de este tipo de mando, lo más importante es el lubricante, respetar los intervalos de cambio de aceite y filtro de aceite original, y preocuparse que el motor no se quede sin aceite.</a:t>
            </a:r>
          </a:p>
          <a:p>
            <a:endParaRPr lang="es-CL" sz="1600" dirty="0" smtClean="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Es un Mando de Distribución muy confiable, pero se puede ver afectado (al igual que los otros tipos), por falla de otros Sistemas, como trabado de motor, por falta o falla de lubricación o Refrigeración.</a:t>
            </a:r>
          </a:p>
          <a:p>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 POR CADENA</a:t>
            </a:r>
            <a:endParaRPr lang="es-CL" sz="1600" b="1"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207670954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12" name="Google Shape;191;p46"/>
          <p:cNvPicPr preferRelativeResize="0"/>
          <p:nvPr/>
        </p:nvPicPr>
        <p:blipFill rotWithShape="1">
          <a:blip r:embed="rId2">
            <a:alphaModFix/>
          </a:blip>
          <a:srcRect/>
          <a:stretch/>
        </p:blipFill>
        <p:spPr>
          <a:xfrm>
            <a:off x="5941562" y="1567119"/>
            <a:ext cx="2962656" cy="5248656"/>
          </a:xfrm>
          <a:prstGeom prst="rect">
            <a:avLst/>
          </a:prstGeom>
          <a:noFill/>
          <a:ln>
            <a:noFill/>
          </a:ln>
        </p:spPr>
      </p:pic>
      <p:sp>
        <p:nvSpPr>
          <p:cNvPr id="13" name="Google Shape;192;p46"/>
          <p:cNvSpPr txBox="1"/>
          <p:nvPr/>
        </p:nvSpPr>
        <p:spPr>
          <a:xfrm>
            <a:off x="506729" y="5822930"/>
            <a:ext cx="49956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741B47"/>
                </a:solidFill>
                <a:latin typeface="Calibri"/>
                <a:ea typeface="Calibri"/>
                <a:cs typeface="Calibri"/>
                <a:sym typeface="Calibri"/>
              </a:rPr>
              <a:t>¡Comparte tus respuestas!</a:t>
            </a:r>
            <a:endParaRPr sz="1400" b="0" i="0" u="none" strike="noStrike" cap="none">
              <a:solidFill>
                <a:srgbClr val="000000"/>
              </a:solidFill>
              <a:latin typeface="Arial"/>
              <a:ea typeface="Arial"/>
              <a:cs typeface="Arial"/>
              <a:sym typeface="Arial"/>
            </a:endParaRPr>
          </a:p>
        </p:txBody>
      </p:sp>
      <p:sp>
        <p:nvSpPr>
          <p:cNvPr id="14" name="Google Shape;193;p46"/>
          <p:cNvSpPr/>
          <p:nvPr/>
        </p:nvSpPr>
        <p:spPr>
          <a:xfrm>
            <a:off x="371783" y="2258677"/>
            <a:ext cx="5146800" cy="1186652"/>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5" name="Google Shape;194;p46"/>
          <p:cNvPicPr preferRelativeResize="0"/>
          <p:nvPr/>
        </p:nvPicPr>
        <p:blipFill rotWithShape="1">
          <a:blip r:embed="rId3">
            <a:alphaModFix/>
          </a:blip>
          <a:srcRect/>
          <a:stretch/>
        </p:blipFill>
        <p:spPr>
          <a:xfrm>
            <a:off x="5262651" y="2061749"/>
            <a:ext cx="477100" cy="477100"/>
          </a:xfrm>
          <a:prstGeom prst="rect">
            <a:avLst/>
          </a:prstGeom>
          <a:noFill/>
          <a:ln>
            <a:noFill/>
          </a:ln>
        </p:spPr>
      </p:pic>
      <p:sp>
        <p:nvSpPr>
          <p:cNvPr id="16" name="Google Shape;195;p46"/>
          <p:cNvSpPr txBox="1"/>
          <p:nvPr/>
        </p:nvSpPr>
        <p:spPr>
          <a:xfrm>
            <a:off x="732228" y="2488980"/>
            <a:ext cx="4425900" cy="512210"/>
          </a:xfrm>
          <a:prstGeom prst="rect">
            <a:avLst/>
          </a:prstGeom>
          <a:noFill/>
          <a:ln>
            <a:noFill/>
          </a:ln>
        </p:spPr>
        <p:txBody>
          <a:bodyPr spcFirstLastPara="1" wrap="square" lIns="91425" tIns="45700" rIns="91425" bIns="45700" anchor="t" anchorCtr="0">
            <a:noAutofit/>
          </a:bodyPr>
          <a:lstStyle/>
          <a:p>
            <a:r>
              <a:rPr lang="es-ES" sz="1600" dirty="0">
                <a:latin typeface="Calibri" charset="0"/>
                <a:ea typeface="Calibri" charset="0"/>
                <a:cs typeface="Calibri" charset="0"/>
              </a:rPr>
              <a:t>Hasta ahora, ¿Cuántos sistemas hemos visto, con su respectivo mantenimiento correctivo?</a:t>
            </a:r>
          </a:p>
          <a:p>
            <a:r>
              <a:rPr lang="es-ES" sz="1600" dirty="0" smtClean="0">
                <a:latin typeface="Calibri" charset="0"/>
                <a:ea typeface="Calibri" charset="0"/>
                <a:cs typeface="Calibri" charset="0"/>
              </a:rPr>
              <a:t>Comenta</a:t>
            </a:r>
            <a:r>
              <a:rPr lang="es-ES" sz="1600" dirty="0">
                <a:latin typeface="Calibri" charset="0"/>
                <a:ea typeface="Calibri" charset="0"/>
                <a:cs typeface="Calibri" charset="0"/>
              </a:rPr>
              <a:t>.</a:t>
            </a:r>
            <a:endParaRPr lang="es-ES" sz="1600" dirty="0">
              <a:latin typeface="Calibri" charset="0"/>
              <a:ea typeface="Calibri" charset="0"/>
              <a:cs typeface="Calibri" charset="0"/>
            </a:endParaRPr>
          </a:p>
        </p:txBody>
      </p:sp>
      <p:sp>
        <p:nvSpPr>
          <p:cNvPr id="17" name="Google Shape;196;p4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18" name="Google Shape;197;p4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HAGAMOS UNA PAUSA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857990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6" name="Elipse 5"/>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CL" sz="1600" dirty="0">
                <a:solidFill>
                  <a:schemeClr val="bg2">
                    <a:lumMod val="50000"/>
                  </a:schemeClr>
                </a:solidFill>
                <a:latin typeface="Calibri" charset="0"/>
                <a:ea typeface="Calibri" charset="0"/>
                <a:cs typeface="Calibri" charset="0"/>
              </a:rPr>
              <a:t>El Mando de Distribución de Piñón a Piñón, es un tipo de Mando al cual se utiliza en motores Diesel de gran tamaño</a:t>
            </a:r>
            <a:r>
              <a:rPr lang="es-CL" sz="1600" dirty="0" smtClean="0">
                <a:solidFill>
                  <a:schemeClr val="bg2">
                    <a:lumMod val="50000"/>
                  </a:schemeClr>
                </a:solidFill>
                <a:latin typeface="Calibri" charset="0"/>
                <a:ea typeface="Calibri" charset="0"/>
                <a:cs typeface="Calibri" charset="0"/>
              </a:rPr>
              <a:t>.</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No requiere mantención, es muy fiable, pero depende al igual que el mando por Cadena, de camios de Aceite y Filtro de aceite periódico, y de que el motor no se quede sin aceite</a:t>
            </a:r>
            <a:r>
              <a:rPr lang="es-CL" sz="1600" dirty="0" smtClean="0">
                <a:solidFill>
                  <a:schemeClr val="bg2">
                    <a:lumMod val="50000"/>
                  </a:schemeClr>
                </a:solidFill>
                <a:latin typeface="Calibri" charset="0"/>
                <a:ea typeface="Calibri" charset="0"/>
                <a:cs typeface="Calibri" charset="0"/>
              </a:rPr>
              <a:t>.</a:t>
            </a:r>
          </a:p>
          <a:p>
            <a:pPr algn="just"/>
            <a:endParaRPr lang="es-CL" sz="1600" dirty="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Es un Mando de Distribución muy confiable, pero se puede ver afectado (al igual que los otros tipos), por falla de otros Sistemas, como trabado de motor, por falta o falla de lubricación o Refrigeración.</a:t>
            </a:r>
          </a:p>
          <a:p>
            <a:pPr algn="just"/>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 DE PIÑÓN A PIÑÓN</a:t>
            </a:r>
            <a:endParaRPr lang="es-CL" sz="1600" b="1"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8082674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9"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11" name="Rectángulo redondeado"/>
          <p:cNvSpPr/>
          <p:nvPr/>
        </p:nvSpPr>
        <p:spPr>
          <a:xfrm rot="16200000">
            <a:off x="4178345" y="1320241"/>
            <a:ext cx="3858771" cy="6221062"/>
          </a:xfrm>
          <a:prstGeom prst="roundRect">
            <a:avLst>
              <a:gd name="adj" fmla="val 11419"/>
            </a:avLst>
          </a:prstGeom>
          <a:solidFill>
            <a:schemeClr val="bg2">
              <a:lumMod val="20000"/>
              <a:lumOff val="80000"/>
            </a:schemeClr>
          </a:solidFill>
          <a:ln w="12700">
            <a:miter lim="400000"/>
          </a:ln>
        </p:spPr>
        <p:txBody>
          <a:bodyPr lIns="0" tIns="0" rIns="0" bIns="0" anchor="ctr"/>
          <a:lstStyle/>
          <a:p>
            <a:endParaRPr/>
          </a:p>
        </p:txBody>
      </p:sp>
      <p:sp>
        <p:nvSpPr>
          <p:cNvPr id="15" name="Google Shape;189;p7"/>
          <p:cNvSpPr/>
          <p:nvPr/>
        </p:nvSpPr>
        <p:spPr>
          <a:xfrm rot="14327246" flipH="1">
            <a:off x="2583451" y="3776621"/>
            <a:ext cx="443106" cy="1047340"/>
          </a:xfrm>
          <a:prstGeom prst="triangle">
            <a:avLst/>
          </a:prstGeom>
          <a:solidFill>
            <a:schemeClr val="bg2">
              <a:lumMod val="20000"/>
              <a:lumOff val="80000"/>
            </a:schemeClr>
          </a:solidFill>
          <a:ln w="12700">
            <a:miter lim="400000"/>
          </a:ln>
        </p:spPr>
        <p:txBody>
          <a:bodyPr lIns="0" tIns="0" rIns="0" bIns="0" anchor="ctr"/>
          <a:lstStyle/>
          <a:p>
            <a:pPr algn="ctr">
              <a:defRPr>
                <a:solidFill>
                  <a:srgbClr val="FFFFFF"/>
                </a:solidFill>
              </a:defRPr>
            </a:pPr>
            <a:endParaRPr/>
          </a:p>
        </p:txBody>
      </p:sp>
      <p:sp>
        <p:nvSpPr>
          <p:cNvPr id="18" name="Google Shape;195;p7"/>
          <p:cNvSpPr txBox="1"/>
          <p:nvPr/>
        </p:nvSpPr>
        <p:spPr>
          <a:xfrm>
            <a:off x="3593374" y="2778538"/>
            <a:ext cx="5255622" cy="3046946"/>
          </a:xfrm>
          <a:prstGeom prst="rect">
            <a:avLst/>
          </a:prstGeom>
          <a:ln w="12700">
            <a:miter lim="400000"/>
          </a:ln>
          <a:extLst>
            <a:ext uri="{C572A759-6A51-4108-AA02-DFA0A04FC94B}">
              <ma14:wrappingTextBoxFlag xmlns:ma14="http://schemas.microsoft.com/office/mac/drawingml/2011/main" val="1"/>
            </a:ext>
          </a:extLst>
        </p:spPr>
        <p:txBody>
          <a:bodyPr wrap="square" lIns="45699" tIns="45699" rIns="45699" bIns="45699">
            <a:spAutoFit/>
          </a:bodyPr>
          <a:lstStyle>
            <a:lvl1pPr>
              <a:defRPr sz="1600">
                <a:solidFill>
                  <a:srgbClr val="741B47"/>
                </a:solidFill>
                <a:latin typeface="Calibri"/>
                <a:ea typeface="Calibri"/>
                <a:cs typeface="Calibri"/>
                <a:sym typeface="Calibri"/>
              </a:defRPr>
            </a:lvl1pPr>
          </a:lstStyle>
          <a:p>
            <a:pPr algn="just"/>
            <a:r>
              <a:rPr lang="es-CL" b="1" dirty="0">
                <a:solidFill>
                  <a:schemeClr val="bg2">
                    <a:lumMod val="50000"/>
                  </a:schemeClr>
                </a:solidFill>
                <a:latin typeface="Calibri" charset="0"/>
                <a:ea typeface="Calibri" charset="0"/>
                <a:cs typeface="Calibri" charset="0"/>
              </a:rPr>
              <a:t>MANDO DE DISTRIBUCIÓN</a:t>
            </a:r>
          </a:p>
          <a:p>
            <a:pPr algn="just"/>
            <a:endParaRPr lang="es-CL" dirty="0" smtClean="0">
              <a:solidFill>
                <a:schemeClr val="bg2">
                  <a:lumMod val="50000"/>
                </a:schemeClr>
              </a:solidFill>
              <a:latin typeface="Calibri" charset="0"/>
              <a:ea typeface="Calibri" charset="0"/>
              <a:cs typeface="Calibri" charset="0"/>
            </a:endParaRPr>
          </a:p>
          <a:p>
            <a:pPr algn="just"/>
            <a:r>
              <a:rPr lang="es-CL" dirty="0" smtClean="0">
                <a:solidFill>
                  <a:schemeClr val="bg2">
                    <a:lumMod val="50000"/>
                  </a:schemeClr>
                </a:solidFill>
                <a:latin typeface="Calibri" charset="0"/>
                <a:ea typeface="Calibri" charset="0"/>
                <a:cs typeface="Calibri" charset="0"/>
              </a:rPr>
              <a:t>En </a:t>
            </a:r>
            <a:r>
              <a:rPr lang="es-CL" dirty="0">
                <a:solidFill>
                  <a:schemeClr val="bg2">
                    <a:lumMod val="50000"/>
                  </a:schemeClr>
                </a:solidFill>
                <a:latin typeface="Calibri" charset="0"/>
                <a:ea typeface="Calibri" charset="0"/>
                <a:cs typeface="Calibri" charset="0"/>
              </a:rPr>
              <a:t>caso de que se corte la Correa de Distribución, La Cadena de distribución, o el Mando de Piñón a Piñón se salten dientes o se destruya un piñón o más de uno, afectará a las válvulas del motor, ya que lo más probable es que choquen las cabezas de los pistones con las válvulas. </a:t>
            </a:r>
            <a:endParaRPr lang="es-CL" dirty="0" smtClean="0">
              <a:solidFill>
                <a:schemeClr val="bg2">
                  <a:lumMod val="50000"/>
                </a:schemeClr>
              </a:solidFill>
              <a:latin typeface="Calibri" charset="0"/>
              <a:ea typeface="Calibri" charset="0"/>
              <a:cs typeface="Calibri" charset="0"/>
            </a:endParaRPr>
          </a:p>
          <a:p>
            <a:pPr algn="just"/>
            <a:endParaRPr lang="es-CL" dirty="0">
              <a:solidFill>
                <a:schemeClr val="bg2">
                  <a:lumMod val="50000"/>
                </a:schemeClr>
              </a:solidFill>
              <a:latin typeface="Calibri" charset="0"/>
              <a:ea typeface="Calibri" charset="0"/>
              <a:cs typeface="Calibri" charset="0"/>
            </a:endParaRPr>
          </a:p>
          <a:p>
            <a:pPr algn="just"/>
            <a:r>
              <a:rPr lang="es-CL" dirty="0">
                <a:solidFill>
                  <a:schemeClr val="bg2">
                    <a:lumMod val="50000"/>
                  </a:schemeClr>
                </a:solidFill>
                <a:latin typeface="Calibri" charset="0"/>
                <a:ea typeface="Calibri" charset="0"/>
                <a:cs typeface="Calibri" charset="0"/>
              </a:rPr>
              <a:t>Aunque existen motores en los cuales, si ocurre algo como lo descrito anteriomente, no ocurre nada al interior del motor, salvo el daño de la correa, cadena o piñones, es decir </a:t>
            </a:r>
            <a:r>
              <a:rPr lang="es-CL" dirty="0" smtClean="0">
                <a:solidFill>
                  <a:schemeClr val="bg2">
                    <a:lumMod val="50000"/>
                  </a:schemeClr>
                </a:solidFill>
                <a:latin typeface="Calibri" charset="0"/>
                <a:ea typeface="Calibri" charset="0"/>
                <a:cs typeface="Calibri" charset="0"/>
              </a:rPr>
              <a:t>Mando </a:t>
            </a:r>
            <a:r>
              <a:rPr lang="es-CL" dirty="0">
                <a:solidFill>
                  <a:schemeClr val="bg2">
                    <a:lumMod val="50000"/>
                  </a:schemeClr>
                </a:solidFill>
                <a:latin typeface="Calibri" charset="0"/>
                <a:ea typeface="Calibri" charset="0"/>
                <a:cs typeface="Calibri" charset="0"/>
              </a:rPr>
              <a:t>de D</a:t>
            </a:r>
            <a:r>
              <a:rPr lang="es-CL" dirty="0" smtClean="0">
                <a:solidFill>
                  <a:schemeClr val="bg2">
                    <a:lumMod val="50000"/>
                  </a:schemeClr>
                </a:solidFill>
                <a:latin typeface="Calibri" charset="0"/>
                <a:ea typeface="Calibri" charset="0"/>
                <a:cs typeface="Calibri" charset="0"/>
              </a:rPr>
              <a:t>istribución </a:t>
            </a:r>
            <a:r>
              <a:rPr lang="es-CL" dirty="0">
                <a:solidFill>
                  <a:schemeClr val="bg2">
                    <a:lumMod val="50000"/>
                  </a:schemeClr>
                </a:solidFill>
                <a:latin typeface="Calibri" charset="0"/>
                <a:ea typeface="Calibri" charset="0"/>
                <a:cs typeface="Calibri" charset="0"/>
              </a:rPr>
              <a:t>y sus </a:t>
            </a:r>
            <a:r>
              <a:rPr lang="es-CL" dirty="0" smtClean="0">
                <a:solidFill>
                  <a:schemeClr val="bg2">
                    <a:lumMod val="50000"/>
                  </a:schemeClr>
                </a:solidFill>
                <a:latin typeface="Calibri" charset="0"/>
                <a:ea typeface="Calibri" charset="0"/>
                <a:cs typeface="Calibri" charset="0"/>
              </a:rPr>
              <a:t>accesorios</a:t>
            </a:r>
            <a:r>
              <a:rPr lang="es-CL" dirty="0">
                <a:solidFill>
                  <a:schemeClr val="bg2">
                    <a:lumMod val="50000"/>
                  </a:schemeClr>
                </a:solidFill>
                <a:latin typeface="Calibri" charset="0"/>
                <a:ea typeface="Calibri" charset="0"/>
                <a:cs typeface="Calibri" charset="0"/>
              </a:rPr>
              <a:t>, como guías, tensores, etc</a:t>
            </a:r>
            <a:r>
              <a:rPr lang="es-CL" dirty="0" smtClean="0">
                <a:solidFill>
                  <a:schemeClr val="bg2">
                    <a:lumMod val="50000"/>
                  </a:schemeClr>
                </a:solidFill>
                <a:latin typeface="Calibri" charset="0"/>
                <a:ea typeface="Calibri" charset="0"/>
                <a:cs typeface="Calibri" charset="0"/>
              </a:rPr>
              <a:t>.</a:t>
            </a:r>
            <a:endParaRPr lang="es-CL" dirty="0">
              <a:solidFill>
                <a:schemeClr val="bg2">
                  <a:lumMod val="50000"/>
                </a:schemeClr>
              </a:solidFill>
              <a:latin typeface="Calibri" charset="0"/>
              <a:ea typeface="Calibri" charset="0"/>
              <a:cs typeface="Calibri" charset="0"/>
            </a:endParaRPr>
          </a:p>
        </p:txBody>
      </p:sp>
      <p:pic>
        <p:nvPicPr>
          <p:cNvPr id="19" name="Google Shape;192;p7" descr="Google Shape;192;p7"/>
          <p:cNvPicPr>
            <a:picLocks noChangeAspect="1"/>
          </p:cNvPicPr>
          <p:nvPr/>
        </p:nvPicPr>
        <p:blipFill>
          <a:blip r:embed="rId2">
            <a:extLst/>
          </a:blip>
          <a:stretch>
            <a:fillRect/>
          </a:stretch>
        </p:blipFill>
        <p:spPr>
          <a:xfrm flipH="1">
            <a:off x="567993" y="3774717"/>
            <a:ext cx="3004382" cy="3153834"/>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44319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dirty="0">
                <a:solidFill>
                  <a:schemeClr val="bg2">
                    <a:lumMod val="50000"/>
                  </a:schemeClr>
                </a:solidFill>
                <a:latin typeface="Calibri" charset="0"/>
                <a:ea typeface="Calibri" charset="0"/>
                <a:cs typeface="Calibri" charset="0"/>
              </a:rPr>
              <a:t>Esto es en motores de baja relación de compresión, ya que la Cámara de Combustión es grande, y no alcanzan a chocar las cabezas de los pistones con las válvulas</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Estos motores son a gasolina habitualmente y antiguos, ya que los motores de última generación son todos motores de Alta Relación de Compresión</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Cuando se producen daños imporantes en el mando de la distribución, sin importar el tipo, los costos de reparación son altos, ya que además de reparar el mando de distribución, también se debe cambiar las válvulas del motor y lo demás que se dañe.</a:t>
            </a:r>
          </a:p>
          <a:p>
            <a:r>
              <a:rPr lang="es-CL" sz="1600" dirty="0" smtClean="0">
                <a:solidFill>
                  <a:schemeClr val="bg2">
                    <a:lumMod val="50000"/>
                  </a:schemeClr>
                </a:solidFill>
                <a:latin typeface="Calibri" charset="0"/>
                <a:ea typeface="Calibri" charset="0"/>
                <a:cs typeface="Calibri" charset="0"/>
              </a:rPr>
              <a:t>  </a:t>
            </a:r>
            <a:endParaRPr lang="es-CL" sz="1600" dirty="0">
              <a:solidFill>
                <a:schemeClr val="bg2">
                  <a:lumMod val="50000"/>
                </a:schemeClr>
              </a:solidFill>
              <a:latin typeface="Calibri" charset="0"/>
              <a:ea typeface="Calibri" charset="0"/>
              <a:cs typeface="Calibri" charset="0"/>
            </a:endParaRPr>
          </a:p>
          <a:p>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a:t>
            </a:r>
            <a:endParaRPr lang="es-CL" sz="1600" b="1" dirty="0">
              <a:solidFill>
                <a:schemeClr val="bg2">
                  <a:lumMod val="50000"/>
                </a:schemeClr>
              </a:solidFill>
              <a:latin typeface="Calibri" charset="0"/>
              <a:ea typeface="Calibri" charset="0"/>
              <a:cs typeface="Calibri" charset="0"/>
            </a:endParaRPr>
          </a:p>
        </p:txBody>
      </p:sp>
      <p:sp>
        <p:nvSpPr>
          <p:cNvPr id="7" name="Elipse 6"/>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9926172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22159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dirty="0">
                <a:solidFill>
                  <a:schemeClr val="bg2">
                    <a:lumMod val="50000"/>
                  </a:schemeClr>
                </a:solidFill>
                <a:latin typeface="Calibri" charset="0"/>
                <a:ea typeface="Calibri" charset="0"/>
                <a:cs typeface="Calibri" charset="0"/>
              </a:rPr>
              <a:t>Esto motores son más antíguos, ya que los de última generación son todos motores de alta relación de compresión, para hacerlos </a:t>
            </a:r>
            <a:r>
              <a:rPr lang="es-CL" sz="1600" dirty="0" smtClean="0">
                <a:solidFill>
                  <a:schemeClr val="bg2">
                    <a:lumMod val="50000"/>
                  </a:schemeClr>
                </a:solidFill>
                <a:latin typeface="Calibri" charset="0"/>
                <a:ea typeface="Calibri" charset="0"/>
                <a:cs typeface="Calibri" charset="0"/>
              </a:rPr>
              <a:t/>
            </a:r>
            <a:br>
              <a:rPr lang="es-CL" sz="1600" dirty="0" smtClean="0">
                <a:solidFill>
                  <a:schemeClr val="bg2">
                    <a:lumMod val="50000"/>
                  </a:schemeClr>
                </a:solidFill>
                <a:latin typeface="Calibri" charset="0"/>
                <a:ea typeface="Calibri" charset="0"/>
                <a:cs typeface="Calibri" charset="0"/>
              </a:rPr>
            </a:br>
            <a:r>
              <a:rPr lang="es-CL" sz="1600" dirty="0" smtClean="0">
                <a:solidFill>
                  <a:schemeClr val="bg2">
                    <a:lumMod val="50000"/>
                  </a:schemeClr>
                </a:solidFill>
                <a:latin typeface="Calibri" charset="0"/>
                <a:ea typeface="Calibri" charset="0"/>
                <a:cs typeface="Calibri" charset="0"/>
              </a:rPr>
              <a:t>más </a:t>
            </a:r>
            <a:r>
              <a:rPr lang="es-CL" sz="1600" dirty="0">
                <a:solidFill>
                  <a:schemeClr val="bg2">
                    <a:lumMod val="50000"/>
                  </a:schemeClr>
                </a:solidFill>
                <a:latin typeface="Calibri" charset="0"/>
                <a:ea typeface="Calibri" charset="0"/>
                <a:cs typeface="Calibri" charset="0"/>
              </a:rPr>
              <a:t>eficientes</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Solo lo motores Turbo Alimentados, son motores con una Relación de </a:t>
            </a:r>
            <a:r>
              <a:rPr lang="es-CL" sz="1600" dirty="0" smtClean="0">
                <a:solidFill>
                  <a:schemeClr val="bg2">
                    <a:lumMod val="50000"/>
                  </a:schemeClr>
                </a:solidFill>
                <a:latin typeface="Calibri" charset="0"/>
                <a:ea typeface="Calibri" charset="0"/>
                <a:cs typeface="Calibri" charset="0"/>
              </a:rPr>
              <a:t>Compresión </a:t>
            </a:r>
            <a:r>
              <a:rPr lang="es-CL" sz="1600" dirty="0">
                <a:solidFill>
                  <a:schemeClr val="bg2">
                    <a:lumMod val="50000"/>
                  </a:schemeClr>
                </a:solidFill>
                <a:latin typeface="Calibri" charset="0"/>
                <a:ea typeface="Calibri" charset="0"/>
                <a:cs typeface="Calibri" charset="0"/>
              </a:rPr>
              <a:t>más baja en la actualidad.</a:t>
            </a:r>
          </a:p>
          <a:p>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a:t>
            </a:r>
            <a:endParaRPr lang="es-CL" sz="1600" b="1" dirty="0">
              <a:solidFill>
                <a:schemeClr val="bg2">
                  <a:lumMod val="50000"/>
                </a:schemeClr>
              </a:solidFill>
              <a:latin typeface="Calibri" charset="0"/>
              <a:ea typeface="Calibri" charset="0"/>
              <a:cs typeface="Calibri" charset="0"/>
            </a:endParaRPr>
          </a:p>
        </p:txBody>
      </p:sp>
      <p:sp>
        <p:nvSpPr>
          <p:cNvPr id="7" name="Elipse 6"/>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68313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16</a:t>
            </a:fld>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39395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dirty="0">
                <a:solidFill>
                  <a:schemeClr val="bg2">
                    <a:lumMod val="50000"/>
                  </a:schemeClr>
                </a:solidFill>
                <a:latin typeface="Calibri" charset="0"/>
                <a:ea typeface="Calibri" charset="0"/>
                <a:cs typeface="Calibri" charset="0"/>
              </a:rPr>
              <a:t>Al momento de realizar una reparación del Mando de Distribución, se deben cambiar los componentes asociados a la </a:t>
            </a:r>
            <a:r>
              <a:rPr lang="es-CL" sz="1600" dirty="0" smtClean="0">
                <a:solidFill>
                  <a:schemeClr val="bg2">
                    <a:lumMod val="50000"/>
                  </a:schemeClr>
                </a:solidFill>
                <a:latin typeface="Calibri" charset="0"/>
                <a:ea typeface="Calibri" charset="0"/>
                <a:cs typeface="Calibri" charset="0"/>
              </a:rPr>
              <a:t>Correa </a:t>
            </a:r>
            <a:r>
              <a:rPr lang="es-CL" sz="1600" dirty="0">
                <a:solidFill>
                  <a:schemeClr val="bg2">
                    <a:lumMod val="50000"/>
                  </a:schemeClr>
                </a:solidFill>
                <a:latin typeface="Calibri" charset="0"/>
                <a:ea typeface="Calibri" charset="0"/>
                <a:cs typeface="Calibri" charset="0"/>
              </a:rPr>
              <a:t>o </a:t>
            </a:r>
            <a:r>
              <a:rPr lang="es-CL" sz="1600" dirty="0" smtClean="0">
                <a:solidFill>
                  <a:schemeClr val="bg2">
                    <a:lumMod val="50000"/>
                  </a:schemeClr>
                </a:solidFill>
                <a:latin typeface="Calibri" charset="0"/>
                <a:ea typeface="Calibri" charset="0"/>
                <a:cs typeface="Calibri" charset="0"/>
              </a:rPr>
              <a:t>Cadena</a:t>
            </a:r>
            <a:br>
              <a:rPr lang="es-CL" sz="1600" dirty="0" smtClean="0">
                <a:solidFill>
                  <a:schemeClr val="bg2">
                    <a:lumMod val="50000"/>
                  </a:schemeClr>
                </a:solidFill>
                <a:latin typeface="Calibri" charset="0"/>
                <a:ea typeface="Calibri" charset="0"/>
                <a:cs typeface="Calibri" charset="0"/>
              </a:rPr>
            </a:br>
            <a:r>
              <a:rPr lang="es-CL" sz="1600" dirty="0" smtClean="0">
                <a:solidFill>
                  <a:schemeClr val="bg2">
                    <a:lumMod val="50000"/>
                  </a:schemeClr>
                </a:solidFill>
                <a:latin typeface="Calibri" charset="0"/>
                <a:ea typeface="Calibri" charset="0"/>
                <a:cs typeface="Calibri" charset="0"/>
              </a:rPr>
              <a:t>de </a:t>
            </a:r>
            <a:r>
              <a:rPr lang="es-CL" sz="1600" dirty="0">
                <a:solidFill>
                  <a:schemeClr val="bg2">
                    <a:lumMod val="50000"/>
                  </a:schemeClr>
                </a:solidFill>
                <a:latin typeface="Calibri" charset="0"/>
                <a:ea typeface="Calibri" charset="0"/>
                <a:cs typeface="Calibri" charset="0"/>
              </a:rPr>
              <a:t>Distribución</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En caso de Mando por Correa se debe reemplazar además de la Correa</a:t>
            </a:r>
            <a:r>
              <a:rPr lang="es-CL" sz="1600" dirty="0" smtClean="0">
                <a:solidFill>
                  <a:schemeClr val="bg2">
                    <a:lumMod val="50000"/>
                  </a:schemeClr>
                </a:solidFill>
                <a:latin typeface="Calibri" charset="0"/>
                <a:ea typeface="Calibri" charset="0"/>
                <a:cs typeface="Calibri" charset="0"/>
              </a:rPr>
              <a:t>:</a:t>
            </a:r>
          </a:p>
          <a:p>
            <a:endParaRPr lang="es-CL" sz="1600" dirty="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Rodamiento(s) guía(s</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Rodamiento </a:t>
            </a:r>
            <a:r>
              <a:rPr lang="es-CL" sz="1600" dirty="0" smtClean="0">
                <a:solidFill>
                  <a:schemeClr val="bg2">
                    <a:lumMod val="50000"/>
                  </a:schemeClr>
                </a:solidFill>
                <a:latin typeface="Calibri" charset="0"/>
                <a:ea typeface="Calibri" charset="0"/>
                <a:cs typeface="Calibri" charset="0"/>
              </a:rPr>
              <a:t>Tensor</a:t>
            </a:r>
            <a:endParaRPr lang="es-CL" sz="1600" dirty="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Retenes de árboles de levas y de </a:t>
            </a:r>
            <a:r>
              <a:rPr lang="es-CL" sz="1600" dirty="0" smtClean="0">
                <a:solidFill>
                  <a:schemeClr val="bg2">
                    <a:lumMod val="50000"/>
                  </a:schemeClr>
                </a:solidFill>
                <a:latin typeface="Calibri" charset="0"/>
                <a:ea typeface="Calibri" charset="0"/>
                <a:cs typeface="Calibri" charset="0"/>
              </a:rPr>
              <a:t>cigüeñal</a:t>
            </a:r>
          </a:p>
          <a:p>
            <a:pPr marL="285750" indent="-285750">
              <a:buFont typeface="Arial" charset="0"/>
              <a:buChar char="•"/>
            </a:pPr>
            <a:endParaRPr lang="es-CL" sz="1600" dirty="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Esto es lo </a:t>
            </a:r>
            <a:r>
              <a:rPr lang="es-CL" sz="1600" dirty="0" smtClean="0">
                <a:solidFill>
                  <a:schemeClr val="bg2">
                    <a:lumMod val="50000"/>
                  </a:schemeClr>
                </a:solidFill>
                <a:latin typeface="Calibri" charset="0"/>
                <a:ea typeface="Calibri" charset="0"/>
                <a:cs typeface="Calibri" charset="0"/>
              </a:rPr>
              <a:t>llamado </a:t>
            </a:r>
            <a:r>
              <a:rPr lang="es-CL" sz="1600" dirty="0">
                <a:solidFill>
                  <a:schemeClr val="bg2">
                    <a:lumMod val="50000"/>
                  </a:schemeClr>
                </a:solidFill>
                <a:latin typeface="Calibri" charset="0"/>
                <a:ea typeface="Calibri" charset="0"/>
                <a:cs typeface="Calibri" charset="0"/>
              </a:rPr>
              <a:t>Kit de Distribución.</a:t>
            </a:r>
          </a:p>
          <a:p>
            <a:endParaRPr lang="es-CL" sz="1600" dirty="0">
              <a:solidFill>
                <a:schemeClr val="bg2">
                  <a:lumMod val="50000"/>
                </a:schemeClr>
              </a:solidFill>
              <a:latin typeface="Calibri" charset="0"/>
              <a:ea typeface="Calibri" charset="0"/>
              <a:cs typeface="Calibri" charset="0"/>
            </a:endParaRPr>
          </a:p>
          <a:p>
            <a:endParaRPr lang="es-CL" sz="1600" dirty="0">
              <a:solidFill>
                <a:schemeClr val="bg2">
                  <a:lumMod val="50000"/>
                </a:schemeClr>
              </a:solidFill>
              <a:latin typeface="Calibri" charset="0"/>
              <a:ea typeface="Calibri" charset="0"/>
              <a:cs typeface="Calibri" charset="0"/>
            </a:endParaRPr>
          </a:p>
          <a:p>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a:t>
            </a:r>
            <a:endParaRPr lang="es-CL" sz="1600" b="1" dirty="0">
              <a:solidFill>
                <a:schemeClr val="bg2">
                  <a:lumMod val="50000"/>
                </a:schemeClr>
              </a:solidFill>
              <a:latin typeface="Calibri" charset="0"/>
              <a:ea typeface="Calibri" charset="0"/>
              <a:cs typeface="Calibri" charset="0"/>
            </a:endParaRPr>
          </a:p>
        </p:txBody>
      </p:sp>
      <p:sp>
        <p:nvSpPr>
          <p:cNvPr id="7" name="Elipse 6"/>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2275173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17</a:t>
            </a:fld>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7" name="Rectángulo redondeado"/>
          <p:cNvSpPr/>
          <p:nvPr/>
        </p:nvSpPr>
        <p:spPr>
          <a:xfrm>
            <a:off x="436929" y="2536895"/>
            <a:ext cx="8723695" cy="1750625"/>
          </a:xfrm>
          <a:prstGeom prst="roundRect">
            <a:avLst>
              <a:gd name="adj" fmla="val 7922"/>
            </a:avLst>
          </a:prstGeom>
          <a:solidFill>
            <a:schemeClr val="bg1">
              <a:lumMod val="95000"/>
            </a:schemeClr>
          </a:solidFill>
          <a:ln w="12700">
            <a:miter lim="400000"/>
          </a:ln>
        </p:spPr>
        <p:txBody>
          <a:bodyPr lIns="0" tIns="0" rIns="0" bIns="0" anchor="ctr"/>
          <a:lstStyle/>
          <a:p>
            <a:endParaRPr/>
          </a:p>
        </p:txBody>
      </p:sp>
      <p:sp>
        <p:nvSpPr>
          <p:cNvPr id="13" name="Rectángulo 12"/>
          <p:cNvSpPr/>
          <p:nvPr/>
        </p:nvSpPr>
        <p:spPr>
          <a:xfrm>
            <a:off x="735651" y="2740460"/>
            <a:ext cx="6468359" cy="1277273"/>
          </a:xfrm>
          <a:prstGeom prst="rect">
            <a:avLst/>
          </a:prstGeom>
        </p:spPr>
        <p:txBody>
          <a:bodyPr wrap="square">
            <a:spAutoFit/>
          </a:bodyPr>
          <a:lstStyle/>
          <a:p>
            <a:pPr algn="just"/>
            <a:r>
              <a:rPr lang="es-CL" sz="1600" dirty="0">
                <a:solidFill>
                  <a:schemeClr val="bg2">
                    <a:lumMod val="50000"/>
                  </a:schemeClr>
                </a:solidFill>
                <a:latin typeface="Calibri" charset="0"/>
                <a:ea typeface="Calibri" charset="0"/>
                <a:cs typeface="Calibri" charset="0"/>
              </a:rPr>
              <a:t>Si el Mando de Distribución es por Cadena se debe </a:t>
            </a:r>
            <a:r>
              <a:rPr lang="es-CL" sz="1600" dirty="0" smtClean="0">
                <a:solidFill>
                  <a:schemeClr val="bg2">
                    <a:lumMod val="50000"/>
                  </a:schemeClr>
                </a:solidFill>
                <a:latin typeface="Calibri" charset="0"/>
                <a:ea typeface="Calibri" charset="0"/>
                <a:cs typeface="Calibri" charset="0"/>
              </a:rPr>
              <a:t>reemplazar</a:t>
            </a:r>
          </a:p>
          <a:p>
            <a:pPr algn="just"/>
            <a:r>
              <a:rPr lang="es-CL" sz="1600" dirty="0" smtClean="0">
                <a:solidFill>
                  <a:schemeClr val="bg2">
                    <a:lumMod val="50000"/>
                  </a:schemeClr>
                </a:solidFill>
                <a:latin typeface="Calibri" charset="0"/>
                <a:ea typeface="Calibri" charset="0"/>
                <a:cs typeface="Calibri" charset="0"/>
              </a:rPr>
              <a:t>además </a:t>
            </a:r>
            <a:r>
              <a:rPr lang="es-CL" sz="1600" dirty="0">
                <a:solidFill>
                  <a:schemeClr val="bg2">
                    <a:lumMod val="50000"/>
                  </a:schemeClr>
                </a:solidFill>
                <a:latin typeface="Calibri" charset="0"/>
                <a:ea typeface="Calibri" charset="0"/>
                <a:cs typeface="Calibri" charset="0"/>
              </a:rPr>
              <a:t>de la Cadena</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just">
              <a:lnSpc>
                <a:spcPts val="2700"/>
              </a:lnSpc>
            </a:pPr>
            <a:r>
              <a:rPr lang="es-CL" sz="1600" b="1" dirty="0">
                <a:solidFill>
                  <a:schemeClr val="bg2">
                    <a:lumMod val="50000"/>
                  </a:schemeClr>
                </a:solidFill>
                <a:latin typeface="Calibri" charset="0"/>
                <a:ea typeface="Calibri" charset="0"/>
                <a:cs typeface="Calibri" charset="0"/>
              </a:rPr>
              <a:t>Tensor </a:t>
            </a:r>
            <a:r>
              <a:rPr lang="es-CL" sz="1600" b="1" dirty="0" smtClean="0">
                <a:solidFill>
                  <a:schemeClr val="bg2">
                    <a:lumMod val="50000"/>
                  </a:schemeClr>
                </a:solidFill>
                <a:latin typeface="Calibri" charset="0"/>
                <a:ea typeface="Calibri" charset="0"/>
                <a:cs typeface="Calibri" charset="0"/>
              </a:rPr>
              <a:t>Hidráulico / Guías </a:t>
            </a:r>
            <a:r>
              <a:rPr lang="es-CL" sz="1600" b="1" dirty="0">
                <a:solidFill>
                  <a:schemeClr val="bg2">
                    <a:lumMod val="50000"/>
                  </a:schemeClr>
                </a:solidFill>
                <a:latin typeface="Calibri" charset="0"/>
                <a:ea typeface="Calibri" charset="0"/>
                <a:cs typeface="Calibri" charset="0"/>
              </a:rPr>
              <a:t>de Cadena</a:t>
            </a:r>
          </a:p>
          <a:p>
            <a:pPr algn="just">
              <a:lnSpc>
                <a:spcPts val="2700"/>
              </a:lnSpc>
            </a:pPr>
            <a:r>
              <a:rPr lang="es-CL" sz="1600" b="1" dirty="0">
                <a:solidFill>
                  <a:schemeClr val="bg2">
                    <a:lumMod val="50000"/>
                  </a:schemeClr>
                </a:solidFill>
                <a:latin typeface="Calibri" charset="0"/>
                <a:ea typeface="Calibri" charset="0"/>
                <a:cs typeface="Calibri" charset="0"/>
              </a:rPr>
              <a:t>Piñones de Distribución si tuveiran </a:t>
            </a:r>
            <a:r>
              <a:rPr lang="es-CL" sz="1600" b="1" dirty="0" smtClean="0">
                <a:solidFill>
                  <a:schemeClr val="bg2">
                    <a:lumMod val="50000"/>
                  </a:schemeClr>
                </a:solidFill>
                <a:latin typeface="Calibri" charset="0"/>
                <a:ea typeface="Calibri" charset="0"/>
                <a:cs typeface="Calibri" charset="0"/>
              </a:rPr>
              <a:t>daños / Etc</a:t>
            </a:r>
            <a:r>
              <a:rPr lang="es-CL" sz="1600" b="1" dirty="0">
                <a:solidFill>
                  <a:schemeClr val="bg2">
                    <a:lumMod val="50000"/>
                  </a:schemeClr>
                </a:solidFill>
                <a:latin typeface="Calibri" charset="0"/>
                <a:ea typeface="Calibri" charset="0"/>
                <a:cs typeface="Calibri" charset="0"/>
              </a:rPr>
              <a:t>.</a:t>
            </a:r>
            <a:endParaRPr lang="es-CL" sz="1600" b="1" dirty="0">
              <a:solidFill>
                <a:schemeClr val="bg2">
                  <a:lumMod val="50000"/>
                </a:schemeClr>
              </a:solidFill>
              <a:latin typeface="Calibri" charset="0"/>
              <a:ea typeface="Calibri" charset="0"/>
              <a:cs typeface="Calibri" charset="0"/>
            </a:endParaRPr>
          </a:p>
        </p:txBody>
      </p:sp>
      <p:sp>
        <p:nvSpPr>
          <p:cNvPr id="14" name="Elipse 13"/>
          <p:cNvSpPr/>
          <p:nvPr/>
        </p:nvSpPr>
        <p:spPr>
          <a:xfrm>
            <a:off x="6702515" y="2422734"/>
            <a:ext cx="1980000" cy="1980000"/>
          </a:xfrm>
          <a:prstGeom prst="ellipse">
            <a:avLst/>
          </a:prstGeom>
          <a:blipFill>
            <a:blip r:embed="rId2"/>
            <a:stretch>
              <a:fillRect/>
            </a:stretch>
          </a:blipFill>
          <a:ln w="254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5" name="CuadroTexto 14"/>
          <p:cNvSpPr txBox="1"/>
          <p:nvPr/>
        </p:nvSpPr>
        <p:spPr>
          <a:xfrm>
            <a:off x="575668" y="2129575"/>
            <a:ext cx="407397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a:solidFill>
                  <a:schemeClr val="bg2">
                    <a:lumMod val="50000"/>
                  </a:schemeClr>
                </a:solidFill>
                <a:latin typeface="Calibri" charset="0"/>
                <a:ea typeface="Calibri" charset="0"/>
                <a:cs typeface="Calibri" charset="0"/>
              </a:rPr>
              <a:t>MANDO DE DISTRIBUCIÓN</a:t>
            </a:r>
            <a:endParaRPr lang="es-CL" sz="1600" b="1" dirty="0">
              <a:solidFill>
                <a:schemeClr val="bg2">
                  <a:lumMod val="50000"/>
                </a:schemeClr>
              </a:solidFill>
              <a:latin typeface="Calibri" charset="0"/>
              <a:ea typeface="Calibri" charset="0"/>
              <a:cs typeface="Calibri" charset="0"/>
            </a:endParaRPr>
          </a:p>
        </p:txBody>
      </p:sp>
      <p:sp>
        <p:nvSpPr>
          <p:cNvPr id="11" name="Rectángulo redondeado"/>
          <p:cNvSpPr/>
          <p:nvPr/>
        </p:nvSpPr>
        <p:spPr>
          <a:xfrm>
            <a:off x="436929" y="4964762"/>
            <a:ext cx="8723695" cy="1003446"/>
          </a:xfrm>
          <a:prstGeom prst="roundRect">
            <a:avLst>
              <a:gd name="adj" fmla="val 7922"/>
            </a:avLst>
          </a:prstGeom>
          <a:solidFill>
            <a:schemeClr val="bg1">
              <a:lumMod val="95000"/>
            </a:schemeClr>
          </a:solidFill>
          <a:ln w="12700">
            <a:miter lim="400000"/>
          </a:ln>
        </p:spPr>
        <p:txBody>
          <a:bodyPr lIns="0" tIns="0" rIns="0" bIns="0" anchor="ctr"/>
          <a:lstStyle/>
          <a:p>
            <a:endParaRPr/>
          </a:p>
        </p:txBody>
      </p:sp>
      <p:sp>
        <p:nvSpPr>
          <p:cNvPr id="12" name="Rectángulo 11"/>
          <p:cNvSpPr/>
          <p:nvPr/>
        </p:nvSpPr>
        <p:spPr>
          <a:xfrm>
            <a:off x="2416719" y="5196165"/>
            <a:ext cx="6587423" cy="584775"/>
          </a:xfrm>
          <a:prstGeom prst="rect">
            <a:avLst/>
          </a:prstGeom>
        </p:spPr>
        <p:txBody>
          <a:bodyPr wrap="square">
            <a:spAutoFit/>
          </a:bodyPr>
          <a:lstStyle/>
          <a:p>
            <a:pPr algn="r"/>
            <a:r>
              <a:rPr lang="es-CL" sz="1600" dirty="0">
                <a:solidFill>
                  <a:schemeClr val="bg2">
                    <a:lumMod val="50000"/>
                  </a:schemeClr>
                </a:solidFill>
                <a:latin typeface="Calibri" charset="0"/>
                <a:ea typeface="Calibri" charset="0"/>
                <a:cs typeface="Calibri" charset="0"/>
              </a:rPr>
              <a:t>Si el Mando de Distribución es de Piñón a Piñón se debe reemplazar</a:t>
            </a:r>
            <a:r>
              <a:rPr lang="es-CL" sz="1600" dirty="0" smtClean="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a:p>
            <a:pPr algn="r"/>
            <a:r>
              <a:rPr lang="es-CL" sz="1600" b="1" dirty="0">
                <a:solidFill>
                  <a:schemeClr val="bg2">
                    <a:lumMod val="50000"/>
                  </a:schemeClr>
                </a:solidFill>
                <a:latin typeface="Calibri" charset="0"/>
                <a:ea typeface="Calibri" charset="0"/>
                <a:cs typeface="Calibri" charset="0"/>
              </a:rPr>
              <a:t>Todos los componentes dañados</a:t>
            </a:r>
            <a:endParaRPr lang="es-CL" sz="1600" b="1" dirty="0">
              <a:solidFill>
                <a:schemeClr val="bg2">
                  <a:lumMod val="50000"/>
                </a:schemeClr>
              </a:solidFill>
              <a:latin typeface="Calibri" charset="0"/>
              <a:ea typeface="Calibri" charset="0"/>
              <a:cs typeface="Calibri" charset="0"/>
            </a:endParaRPr>
          </a:p>
        </p:txBody>
      </p:sp>
      <p:sp>
        <p:nvSpPr>
          <p:cNvPr id="16" name="Elipse 15"/>
          <p:cNvSpPr/>
          <p:nvPr/>
        </p:nvSpPr>
        <p:spPr>
          <a:xfrm>
            <a:off x="938214" y="4475292"/>
            <a:ext cx="1979790" cy="1979788"/>
          </a:xfrm>
          <a:prstGeom prst="ellipse">
            <a:avLst/>
          </a:prstGeom>
          <a:blipFill>
            <a:blip r:embed="rId3"/>
            <a:stretch>
              <a:fillRect/>
            </a:stretch>
          </a:blipFill>
          <a:ln w="254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552001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43;p26"/>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18</a:t>
            </a:fld>
            <a:endParaRPr/>
          </a:p>
        </p:txBody>
      </p:sp>
      <p:sp>
        <p:nvSpPr>
          <p:cNvPr id="314" name="Google Shape;240;p18"/>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¿CUÁNTO APRENDIMOS?</a:t>
            </a:r>
          </a:p>
        </p:txBody>
      </p:sp>
      <p:grpSp>
        <p:nvGrpSpPr>
          <p:cNvPr id="317" name="Google Shape;242;p18"/>
          <p:cNvGrpSpPr/>
          <p:nvPr/>
        </p:nvGrpSpPr>
        <p:grpSpPr>
          <a:xfrm>
            <a:off x="2035276" y="2911885"/>
            <a:ext cx="6999673" cy="2696554"/>
            <a:chOff x="0" y="0"/>
            <a:chExt cx="6999671" cy="2696553"/>
          </a:xfrm>
        </p:grpSpPr>
        <p:sp>
          <p:nvSpPr>
            <p:cNvPr id="315" name="Rectángulo redondeado"/>
            <p:cNvSpPr/>
            <p:nvPr/>
          </p:nvSpPr>
          <p:spPr>
            <a:xfrm>
              <a:off x="0" y="0"/>
              <a:ext cx="6999672" cy="2696554"/>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6" name="Texto"/>
            <p:cNvSpPr txBox="1"/>
            <p:nvPr/>
          </p:nvSpPr>
          <p:spPr>
            <a:xfrm>
              <a:off x="131634" y="1158159"/>
              <a:ext cx="6736403"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318" name="Google Shape;243;p18"/>
          <p:cNvSpPr txBox="1"/>
          <p:nvPr/>
        </p:nvSpPr>
        <p:spPr>
          <a:xfrm>
            <a:off x="3142380" y="3575887"/>
            <a:ext cx="5403968" cy="110488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41B47"/>
                </a:solidFill>
              </a:rPr>
              <a:t>SISTEMAS DE </a:t>
            </a:r>
            <a:r>
              <a:rPr lang="es-ES" dirty="0"/>
              <a:t>DISTRIBUCIÓN</a:t>
            </a:r>
          </a:p>
          <a:p>
            <a:pPr>
              <a:lnSpc>
                <a:spcPct val="115000"/>
              </a:lnSpc>
              <a:defRPr sz="1600">
                <a:latin typeface="Calibri"/>
                <a:ea typeface="Calibri"/>
                <a:cs typeface="Calibri"/>
                <a:sym typeface="Calibri"/>
              </a:defRPr>
            </a:pPr>
            <a:r>
              <a:rPr dirty="0" smtClean="0"/>
              <a:t>¡</a:t>
            </a:r>
            <a:r>
              <a:rPr dirty="0"/>
              <a:t>Ahora realizaremos una actividad que resume todo lo que hemos visto! </a:t>
            </a:r>
            <a:r>
              <a:rPr b="1" dirty="0">
                <a:solidFill>
                  <a:srgbClr val="76384D"/>
                </a:solidFill>
              </a:rPr>
              <a:t>¡Atentos!</a:t>
            </a:r>
          </a:p>
        </p:txBody>
      </p:sp>
      <p:sp>
        <p:nvSpPr>
          <p:cNvPr id="319" name="Google Shape;244;p18"/>
          <p:cNvSpPr txBox="1"/>
          <p:nvPr/>
        </p:nvSpPr>
        <p:spPr>
          <a:xfrm>
            <a:off x="366450" y="940231"/>
            <a:ext cx="4700400" cy="6088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REVISEMOS</a:t>
            </a:r>
          </a:p>
        </p:txBody>
      </p:sp>
      <p:sp>
        <p:nvSpPr>
          <p:cNvPr id="320" name="Google Shape;245;p18"/>
          <p:cNvSpPr txBox="1"/>
          <p:nvPr/>
        </p:nvSpPr>
        <p:spPr>
          <a:xfrm>
            <a:off x="4137874" y="1082185"/>
            <a:ext cx="834959" cy="877131"/>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smtClean="0"/>
              <a:t>18</a:t>
            </a:r>
            <a:endParaRPr dirty="0"/>
          </a:p>
        </p:txBody>
      </p:sp>
      <p:pic>
        <p:nvPicPr>
          <p:cNvPr id="321" name="Google Shape;246;p18" descr="Google Shape;246;p18"/>
          <p:cNvPicPr>
            <a:picLocks noChangeAspect="1"/>
          </p:cNvPicPr>
          <p:nvPr/>
        </p:nvPicPr>
        <p:blipFill>
          <a:blip r:embed="rId2">
            <a:extLst/>
          </a:blip>
          <a:stretch>
            <a:fillRect/>
          </a:stretch>
        </p:blipFill>
        <p:spPr>
          <a:xfrm>
            <a:off x="5474444" y="5389022"/>
            <a:ext cx="1651874" cy="884516"/>
          </a:xfrm>
          <a:prstGeom prst="rect">
            <a:avLst/>
          </a:prstGeom>
          <a:ln w="12700">
            <a:miter lim="400000"/>
          </a:ln>
        </p:spPr>
      </p:pic>
      <p:pic>
        <p:nvPicPr>
          <p:cNvPr id="322" name="Google Shape;247;p18" descr="Google Shape;247;p18"/>
          <p:cNvPicPr>
            <a:picLocks noChangeAspect="1"/>
          </p:cNvPicPr>
          <p:nvPr/>
        </p:nvPicPr>
        <p:blipFill>
          <a:blip r:embed="rId3">
            <a:extLst/>
          </a:blip>
          <a:stretch>
            <a:fillRect/>
          </a:stretch>
        </p:blipFill>
        <p:spPr>
          <a:xfrm>
            <a:off x="0" y="2474948"/>
            <a:ext cx="3854921" cy="3652249"/>
          </a:xfrm>
          <a:prstGeom prst="rect">
            <a:avLst/>
          </a:prstGeom>
          <a:ln w="12700">
            <a:miter lim="400000"/>
          </a:ln>
        </p:spPr>
      </p:pic>
      <p:pic>
        <p:nvPicPr>
          <p:cNvPr id="323" name="Google Shape;248;p18" descr="Google Shape;248;p18"/>
          <p:cNvPicPr>
            <a:picLocks noChangeAspect="1"/>
          </p:cNvPicPr>
          <p:nvPr/>
        </p:nvPicPr>
        <p:blipFill>
          <a:blip r:embed="rId4">
            <a:extLst/>
          </a:blip>
          <a:stretch>
            <a:fillRect/>
          </a:stretch>
        </p:blipFill>
        <p:spPr>
          <a:xfrm>
            <a:off x="7126316" y="5029930"/>
            <a:ext cx="1806826" cy="134821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78;p19"/>
          <p:cNvSpPr txBox="1"/>
          <p:nvPr/>
        </p:nvSpPr>
        <p:spPr>
          <a:xfrm>
            <a:off x="366450" y="905054"/>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COMENZAR LA ACTIVIDAD:</a:t>
            </a:r>
          </a:p>
        </p:txBody>
      </p:sp>
      <p:sp>
        <p:nvSpPr>
          <p:cNvPr id="358" name="Google Shape;279;p19"/>
          <p:cNvSpPr txBox="1"/>
          <p:nvPr/>
        </p:nvSpPr>
        <p:spPr>
          <a:xfrm>
            <a:off x="375977" y="1233670"/>
            <a:ext cx="1983765" cy="53616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359" name="Google Shape;280;p19"/>
          <p:cNvSpPr txBox="1"/>
          <p:nvPr/>
        </p:nvSpPr>
        <p:spPr>
          <a:xfrm>
            <a:off x="1229039" y="1922016"/>
            <a:ext cx="7934626" cy="5093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360" name="Google Shape;281;p19"/>
          <p:cNvSpPr txBox="1"/>
          <p:nvPr/>
        </p:nvSpPr>
        <p:spPr>
          <a:xfrm>
            <a:off x="1229038" y="2672931"/>
            <a:ext cx="7669157" cy="7379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361" name="Google Shape;282;p19"/>
          <p:cNvSpPr txBox="1"/>
          <p:nvPr/>
        </p:nvSpPr>
        <p:spPr>
          <a:xfrm>
            <a:off x="1229039" y="4508603"/>
            <a:ext cx="7865799" cy="5093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362" name="Google Shape;283;p19"/>
          <p:cNvSpPr txBox="1"/>
          <p:nvPr/>
        </p:nvSpPr>
        <p:spPr>
          <a:xfrm>
            <a:off x="1229039" y="5298844"/>
            <a:ext cx="7030064" cy="7379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363" name="Google Shape;284;p19"/>
          <p:cNvSpPr txBox="1"/>
          <p:nvPr/>
        </p:nvSpPr>
        <p:spPr>
          <a:xfrm>
            <a:off x="1229039" y="6272147"/>
            <a:ext cx="3883739" cy="509359"/>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366" name="Google Shape;285;p19"/>
          <p:cNvGrpSpPr/>
          <p:nvPr/>
        </p:nvGrpSpPr>
        <p:grpSpPr>
          <a:xfrm>
            <a:off x="-4655" y="1788830"/>
            <a:ext cx="1135368" cy="783006"/>
            <a:chOff x="0" y="0"/>
            <a:chExt cx="1135367" cy="783005"/>
          </a:xfrm>
        </p:grpSpPr>
        <p:sp>
          <p:nvSpPr>
            <p:cNvPr id="364" name="Google Shape;28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5" name="Google Shape;287;p19" descr="Google Shape;287;p19"/>
            <p:cNvPicPr>
              <a:picLocks noChangeAspect="1"/>
            </p:cNvPicPr>
            <p:nvPr/>
          </p:nvPicPr>
          <p:blipFill>
            <a:blip r:embed="rId2">
              <a:extLst/>
            </a:blip>
            <a:stretch>
              <a:fillRect/>
            </a:stretch>
          </p:blipFill>
          <p:spPr>
            <a:xfrm>
              <a:off x="341852" y="157960"/>
              <a:ext cx="629466" cy="530551"/>
            </a:xfrm>
            <a:prstGeom prst="rect">
              <a:avLst/>
            </a:prstGeom>
            <a:ln w="12700" cap="flat">
              <a:noFill/>
              <a:miter lim="400000"/>
            </a:ln>
            <a:effectLst/>
          </p:spPr>
        </p:pic>
      </p:grpSp>
      <p:sp>
        <p:nvSpPr>
          <p:cNvPr id="367" name="Google Shape;288;p19"/>
          <p:cNvSpPr txBox="1"/>
          <p:nvPr/>
        </p:nvSpPr>
        <p:spPr>
          <a:xfrm>
            <a:off x="1229039" y="3536691"/>
            <a:ext cx="7865799" cy="737960"/>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370" name="Google Shape;289;p19"/>
          <p:cNvGrpSpPr/>
          <p:nvPr/>
        </p:nvGrpSpPr>
        <p:grpSpPr>
          <a:xfrm>
            <a:off x="-4655" y="2661653"/>
            <a:ext cx="1135368" cy="783007"/>
            <a:chOff x="0" y="0"/>
            <a:chExt cx="1135367" cy="783005"/>
          </a:xfrm>
        </p:grpSpPr>
        <p:sp>
          <p:nvSpPr>
            <p:cNvPr id="368" name="Google Shape;290;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9" name="Google Shape;291;p19" descr="Google Shape;291;p19"/>
            <p:cNvPicPr>
              <a:picLocks noChangeAspect="1"/>
            </p:cNvPicPr>
            <p:nvPr/>
          </p:nvPicPr>
          <p:blipFill>
            <a:blip r:embed="rId3">
              <a:extLst/>
            </a:blip>
            <a:stretch>
              <a:fillRect/>
            </a:stretch>
          </p:blipFill>
          <p:spPr>
            <a:xfrm>
              <a:off x="336602" y="143964"/>
              <a:ext cx="639966" cy="539400"/>
            </a:xfrm>
            <a:prstGeom prst="rect">
              <a:avLst/>
            </a:prstGeom>
            <a:ln w="12700" cap="flat">
              <a:noFill/>
              <a:miter lim="400000"/>
            </a:ln>
            <a:effectLst/>
          </p:spPr>
        </p:pic>
      </p:grpSp>
      <p:grpSp>
        <p:nvGrpSpPr>
          <p:cNvPr id="373" name="Google Shape;292;p19"/>
          <p:cNvGrpSpPr/>
          <p:nvPr/>
        </p:nvGrpSpPr>
        <p:grpSpPr>
          <a:xfrm>
            <a:off x="-4655" y="3534476"/>
            <a:ext cx="1135368" cy="783006"/>
            <a:chOff x="0" y="0"/>
            <a:chExt cx="1135367" cy="783005"/>
          </a:xfrm>
        </p:grpSpPr>
        <p:sp>
          <p:nvSpPr>
            <p:cNvPr id="371" name="Google Shape;293;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2" name="Google Shape;294;p19" descr="Google Shape;294;p19"/>
            <p:cNvPicPr>
              <a:picLocks noChangeAspect="1"/>
            </p:cNvPicPr>
            <p:nvPr/>
          </p:nvPicPr>
          <p:blipFill>
            <a:blip r:embed="rId4">
              <a:extLst/>
            </a:blip>
            <a:stretch>
              <a:fillRect/>
            </a:stretch>
          </p:blipFill>
          <p:spPr>
            <a:xfrm>
              <a:off x="355406" y="136148"/>
              <a:ext cx="602357" cy="507701"/>
            </a:xfrm>
            <a:prstGeom prst="rect">
              <a:avLst/>
            </a:prstGeom>
            <a:ln w="12700" cap="flat">
              <a:noFill/>
              <a:miter lim="400000"/>
            </a:ln>
            <a:effectLst/>
          </p:spPr>
        </p:pic>
      </p:grpSp>
      <p:grpSp>
        <p:nvGrpSpPr>
          <p:cNvPr id="376" name="Google Shape;295;p19"/>
          <p:cNvGrpSpPr/>
          <p:nvPr/>
        </p:nvGrpSpPr>
        <p:grpSpPr>
          <a:xfrm>
            <a:off x="-4655" y="4407299"/>
            <a:ext cx="1135368" cy="783007"/>
            <a:chOff x="0" y="0"/>
            <a:chExt cx="1135367" cy="783005"/>
          </a:xfrm>
        </p:grpSpPr>
        <p:sp>
          <p:nvSpPr>
            <p:cNvPr id="374" name="Google Shape;29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5" name="Google Shape;297;p19" descr="Google Shape;297;p19"/>
            <p:cNvPicPr>
              <a:picLocks noChangeAspect="1"/>
            </p:cNvPicPr>
            <p:nvPr/>
          </p:nvPicPr>
          <p:blipFill>
            <a:blip r:embed="rId5">
              <a:extLst/>
            </a:blip>
            <a:stretch>
              <a:fillRect/>
            </a:stretch>
          </p:blipFill>
          <p:spPr>
            <a:xfrm>
              <a:off x="347637" y="138928"/>
              <a:ext cx="610126" cy="514250"/>
            </a:xfrm>
            <a:prstGeom prst="rect">
              <a:avLst/>
            </a:prstGeom>
            <a:ln w="12700" cap="flat">
              <a:noFill/>
              <a:miter lim="400000"/>
            </a:ln>
            <a:effectLst/>
          </p:spPr>
        </p:pic>
      </p:grpSp>
      <p:grpSp>
        <p:nvGrpSpPr>
          <p:cNvPr id="379" name="Google Shape;298;p19"/>
          <p:cNvGrpSpPr/>
          <p:nvPr/>
        </p:nvGrpSpPr>
        <p:grpSpPr>
          <a:xfrm>
            <a:off x="-4655" y="6167964"/>
            <a:ext cx="1135368" cy="783007"/>
            <a:chOff x="0" y="0"/>
            <a:chExt cx="1135367" cy="783005"/>
          </a:xfrm>
        </p:grpSpPr>
        <p:sp>
          <p:nvSpPr>
            <p:cNvPr id="377" name="Google Shape;299;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8" name="Google Shape;300;p19" descr="Google Shape;300;p19"/>
            <p:cNvPicPr>
              <a:picLocks noChangeAspect="1"/>
            </p:cNvPicPr>
            <p:nvPr/>
          </p:nvPicPr>
          <p:blipFill>
            <a:blip r:embed="rId6">
              <a:extLst/>
            </a:blip>
            <a:stretch>
              <a:fillRect/>
            </a:stretch>
          </p:blipFill>
          <p:spPr>
            <a:xfrm>
              <a:off x="323583" y="127375"/>
              <a:ext cx="666002" cy="561344"/>
            </a:xfrm>
            <a:prstGeom prst="rect">
              <a:avLst/>
            </a:prstGeom>
            <a:ln w="12700" cap="flat">
              <a:noFill/>
              <a:miter lim="400000"/>
            </a:ln>
            <a:effectLst/>
          </p:spPr>
        </p:pic>
      </p:grpSp>
      <p:grpSp>
        <p:nvGrpSpPr>
          <p:cNvPr id="382" name="Google Shape;301;p19"/>
          <p:cNvGrpSpPr/>
          <p:nvPr/>
        </p:nvGrpSpPr>
        <p:grpSpPr>
          <a:xfrm>
            <a:off x="-4656" y="5117148"/>
            <a:ext cx="1193248" cy="1156254"/>
            <a:chOff x="0" y="0"/>
            <a:chExt cx="1193246" cy="1156253"/>
          </a:xfrm>
        </p:grpSpPr>
        <p:sp>
          <p:nvSpPr>
            <p:cNvPr id="380" name="Google Shape;302;p19"/>
            <p:cNvSpPr/>
            <p:nvPr/>
          </p:nvSpPr>
          <p:spPr>
            <a:xfrm rot="5400000">
              <a:off x="176180" y="-13207"/>
              <a:ext cx="783007"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81" name="Google Shape;303;p19" descr="Google Shape;303;p19"/>
            <p:cNvPicPr>
              <a:picLocks noChangeAspect="1"/>
            </p:cNvPicPr>
            <p:nvPr/>
          </p:nvPicPr>
          <p:blipFill>
            <a:blip r:embed="rId7">
              <a:extLst/>
            </a:blip>
            <a:stretch>
              <a:fillRect/>
            </a:stretch>
          </p:blipFill>
          <p:spPr>
            <a:xfrm rot="19406135">
              <a:off x="146057" y="195256"/>
              <a:ext cx="908506" cy="765741"/>
            </a:xfrm>
            <a:prstGeom prst="rect">
              <a:avLst/>
            </a:prstGeom>
            <a:ln w="12700" cap="flat">
              <a:noFill/>
              <a:miter lim="400000"/>
            </a:ln>
            <a:effectLst/>
          </p:spPr>
        </p:pic>
      </p:grpSp>
      <p:pic>
        <p:nvPicPr>
          <p:cNvPr id="383" name="Google Shape;304;p19" descr="Google Shape;304;p19"/>
          <p:cNvPicPr>
            <a:picLocks noChangeAspect="1"/>
          </p:cNvPicPr>
          <p:nvPr/>
        </p:nvPicPr>
        <p:blipFill>
          <a:blip r:embed="rId8">
            <a:extLst/>
          </a:blip>
          <a:stretch>
            <a:fillRect/>
          </a:stretch>
        </p:blipFill>
        <p:spPr>
          <a:xfrm>
            <a:off x="5211105" y="4810371"/>
            <a:ext cx="4327511" cy="3353821"/>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76;p37"/>
          <p:cNvSpPr txBox="1"/>
          <p:nvPr/>
        </p:nvSpPr>
        <p:spPr>
          <a:xfrm>
            <a:off x="1139099" y="834800"/>
            <a:ext cx="4246595" cy="36930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MÓDULO </a:t>
            </a:r>
            <a:r>
              <a:rPr lang="es-ES" dirty="0"/>
              <a:t>6</a:t>
            </a:r>
            <a:r>
              <a:rPr dirty="0" smtClean="0"/>
              <a:t> </a:t>
            </a:r>
            <a:r>
              <a:rPr b="0" dirty="0" smtClean="0"/>
              <a:t>|</a:t>
            </a:r>
            <a:r>
              <a:rPr lang="es-ES" b="0" dirty="0" smtClean="0"/>
              <a:t>MANTENIMIENTO DE MOTORES</a:t>
            </a:r>
            <a:endParaRPr b="0" dirty="0"/>
          </a:p>
        </p:txBody>
      </p:sp>
      <p:sp>
        <p:nvSpPr>
          <p:cNvPr id="139" name="Google Shape;77;p37"/>
          <p:cNvSpPr txBox="1"/>
          <p:nvPr/>
        </p:nvSpPr>
        <p:spPr>
          <a:xfrm>
            <a:off x="365425" y="2026107"/>
            <a:ext cx="1444326" cy="41546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rPr dirty="0"/>
              <a:t>ACTIVIDAD </a:t>
            </a:r>
            <a:r>
              <a:rPr lang="es-ES" dirty="0" smtClean="0"/>
              <a:t>18</a:t>
            </a:r>
            <a:endParaRPr dirty="0"/>
          </a:p>
        </p:txBody>
      </p:sp>
      <p:sp>
        <p:nvSpPr>
          <p:cNvPr id="140" name="Google Shape;78;p37"/>
          <p:cNvSpPr txBox="1"/>
          <p:nvPr/>
        </p:nvSpPr>
        <p:spPr>
          <a:xfrm>
            <a:off x="365424" y="2200686"/>
            <a:ext cx="6481767" cy="68323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90000"/>
              </a:lnSpc>
              <a:defRPr sz="3600" b="1">
                <a:solidFill>
                  <a:srgbClr val="741B47"/>
                </a:solidFill>
                <a:latin typeface="Calibri"/>
                <a:ea typeface="Calibri"/>
                <a:cs typeface="Calibri"/>
                <a:sym typeface="Calibri"/>
              </a:defRPr>
            </a:pPr>
            <a:r>
              <a:rPr lang="es-ES" dirty="0" smtClean="0"/>
              <a:t>SISTEMAS DE DISTRIBUCIÓN</a:t>
            </a:r>
            <a:endParaRPr dirty="0">
              <a:solidFill>
                <a:srgbClr val="FF0000"/>
              </a:solidFill>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6844" y="3004308"/>
            <a:ext cx="5557700" cy="4425143"/>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sp>
        <p:nvSpPr>
          <p:cNvPr id="386" name="Google Shape;309;p41"/>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grpSp>
        <p:nvGrpSpPr>
          <p:cNvPr id="389" name="Google Shape;310;p41"/>
          <p:cNvGrpSpPr/>
          <p:nvPr/>
        </p:nvGrpSpPr>
        <p:grpSpPr>
          <a:xfrm>
            <a:off x="375974" y="2370246"/>
            <a:ext cx="8839202" cy="3238194"/>
            <a:chOff x="0" y="0"/>
            <a:chExt cx="8839200" cy="3238192"/>
          </a:xfrm>
        </p:grpSpPr>
        <p:sp>
          <p:nvSpPr>
            <p:cNvPr id="38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8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390" name="Google Shape;311;p4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391" name="Google Shape;312;p41"/>
          <p:cNvSpPr txBox="1"/>
          <p:nvPr/>
        </p:nvSpPr>
        <p:spPr>
          <a:xfrm>
            <a:off x="366450" y="996495"/>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¡PRACTIQUEMOS!</a:t>
            </a:r>
          </a:p>
        </p:txBody>
      </p:sp>
      <p:pic>
        <p:nvPicPr>
          <p:cNvPr id="392" name="Google Shape;313;p41" descr="Google Shape;313;p41"/>
          <p:cNvPicPr>
            <a:picLocks noChangeAspect="1"/>
          </p:cNvPicPr>
          <p:nvPr/>
        </p:nvPicPr>
        <p:blipFill>
          <a:blip r:embed="rId2">
            <a:extLst/>
          </a:blip>
          <a:stretch>
            <a:fillRect/>
          </a:stretch>
        </p:blipFill>
        <p:spPr>
          <a:xfrm>
            <a:off x="5188463" y="2370246"/>
            <a:ext cx="4539998" cy="5336913"/>
          </a:xfrm>
          <a:prstGeom prst="rect">
            <a:avLst/>
          </a:prstGeom>
          <a:ln w="12700">
            <a:miter lim="400000"/>
          </a:ln>
        </p:spPr>
      </p:pic>
      <p:sp>
        <p:nvSpPr>
          <p:cNvPr id="393" name="Google Shape;314;p41"/>
          <p:cNvSpPr txBox="1"/>
          <p:nvPr/>
        </p:nvSpPr>
        <p:spPr>
          <a:xfrm>
            <a:off x="958647" y="2907945"/>
            <a:ext cx="4704737" cy="167119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41B47"/>
                </a:solidFill>
              </a:rPr>
              <a:t>SISTEMAS DE </a:t>
            </a:r>
            <a:r>
              <a:rPr lang="es-ES" dirty="0"/>
              <a:t>DISTRIBUCIÓN</a:t>
            </a:r>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Ahora realizaremos una actividad práctica.</a:t>
            </a:r>
          </a:p>
          <a:p>
            <a:pPr>
              <a:lnSpc>
                <a:spcPct val="115000"/>
              </a:lnSpc>
              <a:defRPr sz="1600">
                <a:latin typeface="Calibri"/>
                <a:ea typeface="Calibri"/>
                <a:cs typeface="Calibri"/>
                <a:sym typeface="Calibri"/>
              </a:defRPr>
            </a:pPr>
            <a:r>
              <a:rPr dirty="0"/>
              <a:t>Te sugerimos </a:t>
            </a:r>
            <a:r>
              <a:rPr b="1" dirty="0">
                <a:solidFill>
                  <a:srgbClr val="76384D"/>
                </a:solidFill>
              </a:rPr>
              <a:t>seguir las instrucciones </a:t>
            </a:r>
            <a:r>
              <a:rPr dirty="0"/>
              <a:t>que van</a:t>
            </a:r>
          </a:p>
          <a:p>
            <a:pPr>
              <a:lnSpc>
                <a:spcPct val="115000"/>
              </a:lnSpc>
              <a:defRPr sz="1600">
                <a:latin typeface="Calibri"/>
                <a:ea typeface="Calibri"/>
                <a:cs typeface="Calibri"/>
                <a:sym typeface="Calibri"/>
              </a:defRPr>
            </a:pPr>
            <a:r>
              <a:rPr dirty="0"/>
              <a:t>Adjuntas en la guía que el profesor te entregará.</a:t>
            </a:r>
          </a:p>
        </p:txBody>
      </p:sp>
      <p:sp>
        <p:nvSpPr>
          <p:cNvPr id="394" name="Google Shape;315;p41"/>
          <p:cNvSpPr txBox="1"/>
          <p:nvPr/>
        </p:nvSpPr>
        <p:spPr>
          <a:xfrm>
            <a:off x="3652622" y="1038576"/>
            <a:ext cx="1022557" cy="1015630"/>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6000">
                <a:solidFill>
                  <a:srgbClr val="BA9BA5"/>
                </a:solidFill>
                <a:latin typeface="Calibri"/>
                <a:ea typeface="Calibri"/>
                <a:cs typeface="Calibri"/>
                <a:sym typeface="Calibri"/>
              </a:defRPr>
            </a:lvl1pPr>
          </a:lstStyle>
          <a:p>
            <a:r>
              <a:rPr lang="es-ES" dirty="0" smtClean="0"/>
              <a:t>18</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21</a:t>
            </a:fld>
            <a:endParaRPr/>
          </a:p>
        </p:txBody>
      </p:sp>
      <p:grpSp>
        <p:nvGrpSpPr>
          <p:cNvPr id="399" name="Google Shape;320;p21"/>
          <p:cNvGrpSpPr/>
          <p:nvPr/>
        </p:nvGrpSpPr>
        <p:grpSpPr>
          <a:xfrm>
            <a:off x="383456" y="2370246"/>
            <a:ext cx="8839201" cy="3238194"/>
            <a:chOff x="0" y="0"/>
            <a:chExt cx="8839200" cy="3238192"/>
          </a:xfrm>
        </p:grpSpPr>
        <p:sp>
          <p:nvSpPr>
            <p:cNvPr id="39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9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401" name="Google Shape;322;p21" descr="Google Shape;322;p21"/>
          <p:cNvPicPr>
            <a:picLocks noChangeAspect="1"/>
          </p:cNvPicPr>
          <p:nvPr/>
        </p:nvPicPr>
        <p:blipFill>
          <a:blip r:embed="rId2">
            <a:extLst/>
          </a:blip>
          <a:stretch>
            <a:fillRect/>
          </a:stretch>
        </p:blipFill>
        <p:spPr>
          <a:xfrm>
            <a:off x="5102940" y="2710743"/>
            <a:ext cx="5190655" cy="4917757"/>
          </a:xfrm>
          <a:prstGeom prst="rect">
            <a:avLst/>
          </a:prstGeom>
          <a:ln w="12700">
            <a:miter lim="400000"/>
          </a:ln>
        </p:spPr>
      </p:pic>
      <p:sp>
        <p:nvSpPr>
          <p:cNvPr id="402" name="Google Shape;323;p21"/>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403" name="Google Shape;324;p21"/>
          <p:cNvSpPr txBox="1"/>
          <p:nvPr/>
        </p:nvSpPr>
        <p:spPr>
          <a:xfrm>
            <a:off x="366450" y="996495"/>
            <a:ext cx="4700400" cy="60081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TERMINAR:</a:t>
            </a:r>
          </a:p>
        </p:txBody>
      </p:sp>
      <p:sp>
        <p:nvSpPr>
          <p:cNvPr id="404" name="Google Shape;325;p21"/>
          <p:cNvSpPr txBox="1"/>
          <p:nvPr/>
        </p:nvSpPr>
        <p:spPr>
          <a:xfrm>
            <a:off x="958647" y="2831569"/>
            <a:ext cx="4936179" cy="268916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smtClean="0">
                <a:solidFill>
                  <a:srgbClr val="741B47"/>
                </a:solidFill>
              </a:rPr>
              <a:t>SISTEMAS DE </a:t>
            </a:r>
            <a:r>
              <a:rPr lang="es-ES" dirty="0" smtClean="0"/>
              <a:t>DISTRIBUCIÓN</a:t>
            </a:r>
            <a:endParaRPr dirty="0"/>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¡No olvides contestar la Autoevaluación y entregar el Ticket de Salida!</a:t>
            </a:r>
          </a:p>
          <a:p>
            <a:pPr>
              <a:lnSpc>
                <a:spcPct val="115000"/>
              </a:lnSpc>
            </a:pPr>
            <a:endParaRPr sz="1600" dirty="0"/>
          </a:p>
          <a:p>
            <a:pPr>
              <a:lnSpc>
                <a:spcPct val="115000"/>
              </a:lnSpc>
              <a:defRPr sz="2100" b="1">
                <a:solidFill>
                  <a:srgbClr val="741B47"/>
                </a:solidFill>
                <a:latin typeface="Calibri"/>
                <a:ea typeface="Calibri"/>
                <a:cs typeface="Calibri"/>
                <a:sym typeface="Calibri"/>
              </a:defRPr>
            </a:pPr>
            <a:r>
              <a:rPr dirty="0"/>
              <a:t>¡Hasta la próxima! </a:t>
            </a:r>
            <a:endParaRPr dirty="0">
              <a:latin typeface="+mj-lt"/>
              <a:ea typeface="+mj-ea"/>
              <a:cs typeface="+mj-cs"/>
              <a:sym typeface="Arial"/>
            </a:endParaRPr>
          </a:p>
          <a:p>
            <a:pPr>
              <a:defRPr sz="1600"/>
            </a:pPr>
            <a:r>
              <a:rPr sz="2100" b="1" dirty="0">
                <a:solidFill>
                  <a:srgbClr val="741B47"/>
                </a:solidFill>
              </a:rPr>
              <a:t/>
            </a:r>
            <a:br>
              <a:rPr sz="2100" b="1" dirty="0">
                <a:solidFill>
                  <a:srgbClr val="741B47"/>
                </a:solidFill>
              </a:rPr>
            </a:br>
            <a:endParaRPr sz="2100" b="1" dirty="0">
              <a:solidFill>
                <a:srgbClr val="741B47"/>
              </a:solidFill>
            </a:endParaRPr>
          </a:p>
        </p:txBody>
      </p:sp>
      <p:pic>
        <p:nvPicPr>
          <p:cNvPr id="405" name="Google Shape;326;p21" descr="Google Shape;326;p21"/>
          <p:cNvPicPr>
            <a:picLocks noChangeAspect="1"/>
          </p:cNvPicPr>
          <p:nvPr/>
        </p:nvPicPr>
        <p:blipFill>
          <a:blip r:embed="rId3">
            <a:extLst/>
          </a:blip>
          <a:stretch>
            <a:fillRect/>
          </a:stretch>
        </p:blipFill>
        <p:spPr>
          <a:xfrm>
            <a:off x="3210792" y="4159041"/>
            <a:ext cx="673177" cy="6037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a:t>
            </a:fld>
            <a:endParaRPr/>
          </a:p>
        </p:txBody>
      </p:sp>
      <p:sp>
        <p:nvSpPr>
          <p:cNvPr id="144" name="Google Shape;35;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45719" rIns="45719" anchor="ctr"/>
          <a:lstStyle/>
          <a:p>
            <a:endParaRPr/>
          </a:p>
        </p:txBody>
      </p:sp>
      <p:grpSp>
        <p:nvGrpSpPr>
          <p:cNvPr id="11" name="Google Shape;101;p3"/>
          <p:cNvGrpSpPr/>
          <p:nvPr/>
        </p:nvGrpSpPr>
        <p:grpSpPr>
          <a:xfrm>
            <a:off x="481781" y="1887795"/>
            <a:ext cx="4090219" cy="3898856"/>
            <a:chOff x="0" y="0"/>
            <a:chExt cx="4090218" cy="3116824"/>
          </a:xfrm>
        </p:grpSpPr>
        <p:sp>
          <p:nvSpPr>
            <p:cNvPr id="12" name="Rectángulo redondeado"/>
            <p:cNvSpPr/>
            <p:nvPr/>
          </p:nvSpPr>
          <p:spPr>
            <a:xfrm>
              <a:off x="0" y="0"/>
              <a:ext cx="4090219" cy="3116825"/>
            </a:xfrm>
            <a:prstGeom prst="roundRect">
              <a:avLst>
                <a:gd name="adj" fmla="val 8420"/>
              </a:avLst>
            </a:prstGeom>
            <a:solidFill>
              <a:srgbClr val="FFFFFF"/>
            </a:solidFill>
            <a:ln w="9525" cap="flat">
              <a:solidFill>
                <a:schemeClr val="accent2">
                  <a:lumOff val="21764"/>
                </a:schemeClr>
              </a:solidFill>
              <a:prstDash val="solid"/>
              <a:round/>
            </a:ln>
            <a:effectLst/>
          </p:spPr>
          <p:txBody>
            <a:bodyPr wrap="square" lIns="45719" tIns="45719" rIns="45719" bIns="45719" numCol="1" anchor="ctr">
              <a:noAutofit/>
            </a:bodyPr>
            <a:lstStyle/>
            <a:p>
              <a:endParaRPr/>
            </a:p>
          </p:txBody>
        </p:sp>
        <p:sp>
          <p:nvSpPr>
            <p:cNvPr id="13" name="Texto"/>
            <p:cNvSpPr txBox="1"/>
            <p:nvPr/>
          </p:nvSpPr>
          <p:spPr>
            <a:xfrm>
              <a:off x="76864" y="1368295"/>
              <a:ext cx="3936491"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pic>
        <p:nvPicPr>
          <p:cNvPr id="14" name="Imagen 21" descr="Imagen 21"/>
          <p:cNvPicPr>
            <a:picLocks noChangeAspect="1"/>
          </p:cNvPicPr>
          <p:nvPr/>
        </p:nvPicPr>
        <p:blipFill>
          <a:blip r:embed="rId2">
            <a:extLst/>
          </a:blip>
          <a:stretch>
            <a:fillRect/>
          </a:stretch>
        </p:blipFill>
        <p:spPr>
          <a:xfrm>
            <a:off x="375974" y="1796209"/>
            <a:ext cx="719663" cy="686190"/>
          </a:xfrm>
          <a:prstGeom prst="rect">
            <a:avLst/>
          </a:prstGeom>
          <a:ln w="12700">
            <a:miter lim="400000"/>
          </a:ln>
        </p:spPr>
      </p:pic>
      <p:sp>
        <p:nvSpPr>
          <p:cNvPr id="15" name="Google Shape;95;p3"/>
          <p:cNvSpPr txBox="1"/>
          <p:nvPr/>
        </p:nvSpPr>
        <p:spPr>
          <a:xfrm>
            <a:off x="375975" y="1265366"/>
            <a:ext cx="4864619"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pic>
        <p:nvPicPr>
          <p:cNvPr id="16" name="Imagen 26" descr="Imagen 26"/>
          <p:cNvPicPr>
            <a:picLocks noChangeAspect="1"/>
          </p:cNvPicPr>
          <p:nvPr/>
        </p:nvPicPr>
        <p:blipFill>
          <a:blip r:embed="rId3">
            <a:extLst/>
          </a:blip>
          <a:stretch>
            <a:fillRect/>
          </a:stretch>
        </p:blipFill>
        <p:spPr>
          <a:xfrm>
            <a:off x="3485784" y="2354963"/>
            <a:ext cx="5849285" cy="4478455"/>
          </a:xfrm>
          <a:prstGeom prst="rect">
            <a:avLst/>
          </a:prstGeom>
          <a:ln w="12700">
            <a:miter lim="400000"/>
          </a:ln>
        </p:spPr>
      </p:pic>
      <p:sp>
        <p:nvSpPr>
          <p:cNvPr id="17" name="Google Shape;84;p38"/>
          <p:cNvSpPr txBox="1"/>
          <p:nvPr/>
        </p:nvSpPr>
        <p:spPr>
          <a:xfrm>
            <a:off x="841992" y="2017772"/>
            <a:ext cx="3707737" cy="3582487"/>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_tradnl" dirty="0"/>
              <a:t> </a:t>
            </a:r>
            <a:r>
              <a:rPr lang="es-ES_tradnl" dirty="0" smtClean="0"/>
              <a:t>     </a:t>
            </a:r>
            <a:r>
              <a:rPr lang="es-ES_tradnl" dirty="0"/>
              <a:t>Inspeccionar y diagnosticar </a:t>
            </a:r>
            <a:r>
              <a:rPr lang="es-ES_tradnl" dirty="0" smtClean="0"/>
              <a:t>averías</a:t>
            </a:r>
            <a:br>
              <a:rPr lang="es-ES_tradnl" dirty="0" smtClean="0"/>
            </a:br>
            <a:r>
              <a:rPr lang="es-ES_tradnl" dirty="0" smtClean="0"/>
              <a:t>y fallas </a:t>
            </a:r>
            <a:r>
              <a:rPr lang="es-ES_tradnl" dirty="0"/>
              <a:t>en el funcionamiento mecánico, eléctrico o electrónico de vehículos motorizados, identificando el o los sistemas y componentes </a:t>
            </a:r>
            <a:r>
              <a:rPr lang="es-ES_tradnl" dirty="0" smtClean="0"/>
              <a:t>comprometidos,</a:t>
            </a:r>
          </a:p>
          <a:p>
            <a:r>
              <a:rPr lang="es-ES_tradnl" dirty="0" smtClean="0"/>
              <a:t>realizando </a:t>
            </a:r>
            <a:r>
              <a:rPr lang="es-ES_tradnl" dirty="0"/>
              <a:t>mediciones y </a:t>
            </a:r>
            <a:r>
              <a:rPr lang="es-ES_tradnl" dirty="0" smtClean="0"/>
              <a:t>controles de </a:t>
            </a:r>
            <a:r>
              <a:rPr lang="es-ES_tradnl" dirty="0"/>
              <a:t>verificación de </a:t>
            </a:r>
            <a:r>
              <a:rPr lang="es-ES_tradnl" dirty="0" smtClean="0"/>
              <a:t>distintas </a:t>
            </a:r>
          </a:p>
          <a:p>
            <a:r>
              <a:rPr lang="es-ES_tradnl" dirty="0" smtClean="0"/>
              <a:t>magnitudes mediante</a:t>
            </a:r>
            <a:br>
              <a:rPr lang="es-ES_tradnl" dirty="0" smtClean="0"/>
            </a:br>
            <a:r>
              <a:rPr lang="es-ES_tradnl" dirty="0" smtClean="0"/>
              <a:t>instrumentos </a:t>
            </a:r>
            <a:r>
              <a:rPr lang="es-ES_tradnl" dirty="0"/>
              <a:t>análogos </a:t>
            </a:r>
            <a:r>
              <a:rPr lang="es-ES_tradnl" dirty="0" smtClean="0"/>
              <a:t>y</a:t>
            </a:r>
            <a:br>
              <a:rPr lang="es-ES_tradnl" dirty="0" smtClean="0"/>
            </a:br>
            <a:r>
              <a:rPr lang="es-ES_tradnl" dirty="0" smtClean="0"/>
              <a:t>digitales, con </a:t>
            </a:r>
            <a:r>
              <a:rPr lang="es-ES_tradnl" dirty="0"/>
              <a:t>referencia a las especificaciones </a:t>
            </a:r>
            <a:r>
              <a:rPr lang="es-ES_tradnl" dirty="0" smtClean="0"/>
              <a:t>técnicas</a:t>
            </a:r>
            <a:br>
              <a:rPr lang="es-ES_tradnl" dirty="0" smtClean="0"/>
            </a:br>
            <a:r>
              <a:rPr lang="es-ES_tradnl" dirty="0" smtClean="0"/>
              <a:t>del </a:t>
            </a:r>
            <a:r>
              <a:rPr lang="es-ES_tradnl" dirty="0"/>
              <a:t>fabricante.</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111;p3"/>
          <p:cNvSpPr txBox="1"/>
          <p:nvPr/>
        </p:nvSpPr>
        <p:spPr>
          <a:xfrm>
            <a:off x="572273" y="2241783"/>
            <a:ext cx="5782098" cy="43393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90000"/>
              </a:lnSpc>
              <a:defRPr sz="1800" b="1">
                <a:solidFill>
                  <a:srgbClr val="741B47"/>
                </a:solidFill>
                <a:latin typeface="Calibri"/>
                <a:ea typeface="Calibri"/>
                <a:cs typeface="Calibri"/>
                <a:sym typeface="Calibri"/>
              </a:defRPr>
            </a:lvl1pPr>
          </a:lstStyle>
          <a:p>
            <a:r>
              <a:rPr lang="es-ES" dirty="0" smtClean="0"/>
              <a:t>SISTEMAS DE ALIMENTACIÓN DE </a:t>
            </a:r>
            <a:r>
              <a:rPr lang="es-ES" dirty="0" smtClean="0">
                <a:solidFill>
                  <a:srgbClr val="FF0000"/>
                </a:solidFill>
              </a:rPr>
              <a:t>COMBUSTIBLE </a:t>
            </a:r>
            <a:r>
              <a:rPr lang="es-ES" dirty="0" smtClean="0">
                <a:solidFill>
                  <a:srgbClr val="FF0000"/>
                </a:solidFill>
              </a:rPr>
              <a:t>4</a:t>
            </a:r>
            <a:endParaRPr dirty="0">
              <a:solidFill>
                <a:srgbClr val="FF0000"/>
              </a:solidFill>
            </a:endParaRPr>
          </a:p>
        </p:txBody>
      </p:sp>
      <p:sp>
        <p:nvSpPr>
          <p:cNvPr id="21" name="Google Shape;109;p3"/>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¿QUÉ APRENDIMOS LA ACTIVIDAD ANTERIOR?</a:t>
            </a:r>
          </a:p>
        </p:txBody>
      </p:sp>
      <p:sp>
        <p:nvSpPr>
          <p:cNvPr id="22" name="Google Shape;134;p4"/>
          <p:cNvSpPr txBox="1"/>
          <p:nvPr/>
        </p:nvSpPr>
        <p:spPr>
          <a:xfrm>
            <a:off x="366450" y="1044609"/>
            <a:ext cx="4700400" cy="40007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lang="es-ES" dirty="0" smtClean="0"/>
              <a:t>RECORDEMOS</a:t>
            </a:r>
            <a:endParaRPr dirty="0"/>
          </a:p>
        </p:txBody>
      </p:sp>
      <p:sp>
        <p:nvSpPr>
          <p:cNvPr id="2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a:t>
            </a:fld>
            <a:endParaRPr dirty="0"/>
          </a:p>
        </p:txBody>
      </p:sp>
      <p:grpSp>
        <p:nvGrpSpPr>
          <p:cNvPr id="50" name="Agrupar 49"/>
          <p:cNvGrpSpPr/>
          <p:nvPr/>
        </p:nvGrpSpPr>
        <p:grpSpPr>
          <a:xfrm>
            <a:off x="298987" y="2894103"/>
            <a:ext cx="4970725" cy="966744"/>
            <a:chOff x="312474" y="2947118"/>
            <a:chExt cx="4970725" cy="966744"/>
          </a:xfrm>
        </p:grpSpPr>
        <p:sp>
          <p:nvSpPr>
            <p:cNvPr id="51" name="Google Shape;121;p3"/>
            <p:cNvSpPr txBox="1"/>
            <p:nvPr/>
          </p:nvSpPr>
          <p:spPr>
            <a:xfrm>
              <a:off x="775665" y="2968842"/>
              <a:ext cx="4482134" cy="923297"/>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Identificaste el mantenimiento correctivo del sistema de alimentación de combustible, de acuerdo a lo propuesto en el manual del fabricante.</a:t>
              </a:r>
              <a:endParaRPr lang="es-ES" dirty="0"/>
            </a:p>
          </p:txBody>
        </p:sp>
        <p:sp>
          <p:nvSpPr>
            <p:cNvPr id="52"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3" name="Google Shape;115;p3"/>
            <p:cNvGrpSpPr/>
            <p:nvPr/>
          </p:nvGrpSpPr>
          <p:grpSpPr>
            <a:xfrm>
              <a:off x="312474" y="3122730"/>
              <a:ext cx="376202" cy="615521"/>
              <a:chOff x="0" y="-39676"/>
              <a:chExt cx="376201" cy="615520"/>
            </a:xfrm>
          </p:grpSpPr>
          <p:sp>
            <p:nvSpPr>
              <p:cNvPr id="54"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5" name="Google Shape;117;p3"/>
              <p:cNvSpPr txBox="1"/>
              <p:nvPr/>
            </p:nvSpPr>
            <p:spPr>
              <a:xfrm>
                <a:off x="9524" y="-39676"/>
                <a:ext cx="300302" cy="615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1</a:t>
                </a:r>
                <a:endParaRPr dirty="0"/>
              </a:p>
            </p:txBody>
          </p:sp>
        </p:grpSp>
      </p:grpSp>
      <p:grpSp>
        <p:nvGrpSpPr>
          <p:cNvPr id="56" name="Agrupar 55"/>
          <p:cNvGrpSpPr/>
          <p:nvPr/>
        </p:nvGrpSpPr>
        <p:grpSpPr>
          <a:xfrm>
            <a:off x="298987" y="4171635"/>
            <a:ext cx="4970725" cy="1327297"/>
            <a:chOff x="312474" y="2947117"/>
            <a:chExt cx="4970725" cy="1327297"/>
          </a:xfrm>
        </p:grpSpPr>
        <p:sp>
          <p:nvSpPr>
            <p:cNvPr id="57" name="Google Shape;121;p3"/>
            <p:cNvSpPr txBox="1"/>
            <p:nvPr/>
          </p:nvSpPr>
          <p:spPr>
            <a:xfrm>
              <a:off x="775665" y="3015550"/>
              <a:ext cx="4482134" cy="1169519"/>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Aplicaste  el mantenimiento correctivo a un automóvil, considerando las funciones del sistema de alimentación de combustible, según lo propuesto en el manual de servicio.</a:t>
              </a:r>
              <a:endParaRPr lang="es-ES" dirty="0"/>
            </a:p>
          </p:txBody>
        </p:sp>
        <p:sp>
          <p:nvSpPr>
            <p:cNvPr id="58" name="Rectángulo redondeado"/>
            <p:cNvSpPr/>
            <p:nvPr/>
          </p:nvSpPr>
          <p:spPr>
            <a:xfrm>
              <a:off x="476510" y="2947117"/>
              <a:ext cx="4806689" cy="1327297"/>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9" name="Google Shape;115;p3"/>
            <p:cNvGrpSpPr/>
            <p:nvPr/>
          </p:nvGrpSpPr>
          <p:grpSpPr>
            <a:xfrm>
              <a:off x="312474" y="3320527"/>
              <a:ext cx="376202" cy="559565"/>
              <a:chOff x="0" y="158121"/>
              <a:chExt cx="376201" cy="559564"/>
            </a:xfrm>
          </p:grpSpPr>
          <p:sp>
            <p:nvSpPr>
              <p:cNvPr id="60" name="Google Shape;116;p3"/>
              <p:cNvSpPr/>
              <p:nvPr/>
            </p:nvSpPr>
            <p:spPr>
              <a:xfrm>
                <a:off x="0" y="254527"/>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61" name="Google Shape;117;p3"/>
              <p:cNvSpPr txBox="1"/>
              <p:nvPr/>
            </p:nvSpPr>
            <p:spPr>
              <a:xfrm>
                <a:off x="9524" y="158121"/>
                <a:ext cx="300302" cy="55956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2</a:t>
                </a:r>
                <a:endParaRPr dirty="0"/>
              </a:p>
            </p:txBody>
          </p:sp>
        </p:grpSp>
      </p:grpSp>
      <p:sp>
        <p:nvSpPr>
          <p:cNvPr id="62" name="Google Shape;110;p3"/>
          <p:cNvSpPr/>
          <p:nvPr/>
        </p:nvSpPr>
        <p:spPr>
          <a:xfrm>
            <a:off x="5026616" y="3630159"/>
            <a:ext cx="696537" cy="696535"/>
          </a:xfrm>
          <a:prstGeom prst="ellipse">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63" name="Google Shape;124;p3" descr="Google Shape;124;p3"/>
          <p:cNvPicPr>
            <a:picLocks noChangeAspect="1"/>
          </p:cNvPicPr>
          <p:nvPr/>
        </p:nvPicPr>
        <p:blipFill>
          <a:blip r:embed="rId2">
            <a:extLst/>
          </a:blip>
          <a:stretch>
            <a:fillRect/>
          </a:stretch>
        </p:blipFill>
        <p:spPr>
          <a:xfrm>
            <a:off x="4844760" y="2500812"/>
            <a:ext cx="4863918" cy="460819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sp>
        <p:nvSpPr>
          <p:cNvPr id="174" name="Google Shape;129;p4"/>
          <p:cNvSpPr txBox="1"/>
          <p:nvPr/>
        </p:nvSpPr>
        <p:spPr>
          <a:xfrm>
            <a:off x="375974" y="1265366"/>
            <a:ext cx="8950502"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180" name="Google Shape;134;p4"/>
          <p:cNvSpPr txBox="1"/>
          <p:nvPr/>
        </p:nvSpPr>
        <p:spPr>
          <a:xfrm>
            <a:off x="366450" y="992483"/>
            <a:ext cx="4700400" cy="6088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ALGUNAS PREGUNTAS</a:t>
            </a:r>
          </a:p>
        </p:txBody>
      </p:sp>
      <p:pic>
        <p:nvPicPr>
          <p:cNvPr id="190" name="Google Shape;145;p4" descr="Google Shape;145;p4"/>
          <p:cNvPicPr>
            <a:picLocks noChangeAspect="1"/>
          </p:cNvPicPr>
          <p:nvPr/>
        </p:nvPicPr>
        <p:blipFill>
          <a:blip r:embed="rId2">
            <a:extLst/>
          </a:blip>
          <a:stretch>
            <a:fillRect/>
          </a:stretch>
        </p:blipFill>
        <p:spPr>
          <a:xfrm>
            <a:off x="6549425" y="1315762"/>
            <a:ext cx="2670049" cy="5675377"/>
          </a:xfrm>
          <a:prstGeom prst="rect">
            <a:avLst/>
          </a:prstGeom>
          <a:ln w="12700">
            <a:miter lim="400000"/>
          </a:ln>
        </p:spPr>
      </p:pic>
      <p:sp>
        <p:nvSpPr>
          <p:cNvPr id="20" name="Google Shape;138;p4"/>
          <p:cNvSpPr txBox="1"/>
          <p:nvPr/>
        </p:nvSpPr>
        <p:spPr>
          <a:xfrm>
            <a:off x="375767" y="2309044"/>
            <a:ext cx="3782874" cy="517802"/>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t>
            </a:r>
            <a:r>
              <a:rPr lang="es-ES" dirty="0">
                <a:solidFill>
                  <a:srgbClr val="FF0000"/>
                </a:solidFill>
              </a:rPr>
              <a:t>DISTRIBUCIÓN</a:t>
            </a:r>
          </a:p>
        </p:txBody>
      </p:sp>
      <p:sp>
        <p:nvSpPr>
          <p:cNvPr id="21" name="Google Shape;133;p4"/>
          <p:cNvSpPr txBox="1"/>
          <p:nvPr/>
        </p:nvSpPr>
        <p:spPr>
          <a:xfrm>
            <a:off x="506728" y="6403800"/>
            <a:ext cx="5388802" cy="31021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grpSp>
        <p:nvGrpSpPr>
          <p:cNvPr id="22" name="Agrupar 21"/>
          <p:cNvGrpSpPr/>
          <p:nvPr/>
        </p:nvGrpSpPr>
        <p:grpSpPr>
          <a:xfrm>
            <a:off x="375766" y="2582541"/>
            <a:ext cx="5884406" cy="868863"/>
            <a:chOff x="375766" y="2793099"/>
            <a:chExt cx="5884406" cy="955749"/>
          </a:xfrm>
        </p:grpSpPr>
        <p:sp>
          <p:nvSpPr>
            <p:cNvPr id="23" name="Rectángulo redondeado"/>
            <p:cNvSpPr/>
            <p:nvPr/>
          </p:nvSpPr>
          <p:spPr>
            <a:xfrm>
              <a:off x="375766" y="3005528"/>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24" name="Google Shape;136;p4"/>
            <p:cNvSpPr txBox="1"/>
            <p:nvPr/>
          </p:nvSpPr>
          <p:spPr>
            <a:xfrm>
              <a:off x="464747" y="3127290"/>
              <a:ext cx="4602103" cy="532905"/>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¿Qué función tiene el sistema de distribución?</a:t>
              </a:r>
              <a:endParaRPr lang="es-ES" dirty="0"/>
            </a:p>
          </p:txBody>
        </p:sp>
        <p:pic>
          <p:nvPicPr>
            <p:cNvPr id="25" name="Google Shape;142;p4" descr="Google Shape;142;p4"/>
            <p:cNvPicPr>
              <a:picLocks noChangeAspect="1"/>
            </p:cNvPicPr>
            <p:nvPr/>
          </p:nvPicPr>
          <p:blipFill>
            <a:blip r:embed="rId3">
              <a:extLst/>
            </a:blip>
            <a:stretch>
              <a:fillRect/>
            </a:stretch>
          </p:blipFill>
          <p:spPr>
            <a:xfrm>
              <a:off x="5818211" y="2793099"/>
              <a:ext cx="441961" cy="438913"/>
            </a:xfrm>
            <a:prstGeom prst="rect">
              <a:avLst/>
            </a:prstGeom>
            <a:ln w="12700">
              <a:miter lim="400000"/>
            </a:ln>
          </p:spPr>
        </p:pic>
      </p:grpSp>
      <p:grpSp>
        <p:nvGrpSpPr>
          <p:cNvPr id="26" name="Agrupar 25"/>
          <p:cNvGrpSpPr/>
          <p:nvPr/>
        </p:nvGrpSpPr>
        <p:grpSpPr>
          <a:xfrm>
            <a:off x="375766" y="3511018"/>
            <a:ext cx="5871706" cy="861704"/>
            <a:chOff x="375766" y="3980112"/>
            <a:chExt cx="5871706" cy="947875"/>
          </a:xfrm>
        </p:grpSpPr>
        <p:grpSp>
          <p:nvGrpSpPr>
            <p:cNvPr id="27" name="Google Shape;131;p4"/>
            <p:cNvGrpSpPr/>
            <p:nvPr/>
          </p:nvGrpSpPr>
          <p:grpSpPr>
            <a:xfrm>
              <a:off x="375766" y="4192101"/>
              <a:ext cx="5650728" cy="735886"/>
              <a:chOff x="0" y="0"/>
              <a:chExt cx="5650726" cy="735885"/>
            </a:xfrm>
          </p:grpSpPr>
          <p:sp>
            <p:nvSpPr>
              <p:cNvPr id="30" name="Rectángulo redondeado"/>
              <p:cNvSpPr/>
              <p:nvPr/>
            </p:nvSpPr>
            <p:spPr>
              <a:xfrm>
                <a:off x="0" y="0"/>
                <a:ext cx="5650726" cy="735885"/>
              </a:xfrm>
              <a:prstGeom prst="roundRect">
                <a:avLst>
                  <a:gd name="adj" fmla="val 16667"/>
                </a:avLst>
              </a:prstGeom>
              <a:no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 name="Texto"/>
              <p:cNvSpPr txBox="1"/>
              <p:nvPr/>
            </p:nvSpPr>
            <p:spPr>
              <a:xfrm>
                <a:off x="32680" y="144611"/>
                <a:ext cx="5585365" cy="38023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sp>
          <p:nvSpPr>
            <p:cNvPr id="28" name="Google Shape;132;p4"/>
            <p:cNvSpPr txBox="1"/>
            <p:nvPr/>
          </p:nvSpPr>
          <p:spPr>
            <a:xfrm>
              <a:off x="492519" y="4310700"/>
              <a:ext cx="4790061" cy="532905"/>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¿Son todos los sistemas iguales?</a:t>
              </a:r>
              <a:endParaRPr lang="es-ES" dirty="0"/>
            </a:p>
          </p:txBody>
        </p:sp>
        <p:pic>
          <p:nvPicPr>
            <p:cNvPr id="29" name="Google Shape;143;p4" descr="Google Shape;143;p4"/>
            <p:cNvPicPr>
              <a:picLocks noChangeAspect="1"/>
            </p:cNvPicPr>
            <p:nvPr/>
          </p:nvPicPr>
          <p:blipFill>
            <a:blip r:embed="rId3">
              <a:extLst/>
            </a:blip>
            <a:stretch>
              <a:fillRect/>
            </a:stretch>
          </p:blipFill>
          <p:spPr>
            <a:xfrm>
              <a:off x="5805511" y="3980112"/>
              <a:ext cx="441961" cy="438913"/>
            </a:xfrm>
            <a:prstGeom prst="rect">
              <a:avLst/>
            </a:prstGeom>
            <a:ln w="12700">
              <a:miter lim="400000"/>
            </a:ln>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43;p26"/>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a:t>
            </a:fld>
            <a:endParaRPr/>
          </a:p>
        </p:txBody>
      </p:sp>
      <p:pic>
        <p:nvPicPr>
          <p:cNvPr id="203" name="Google Shape;164;p5" descr="Google Shape;164;p5"/>
          <p:cNvPicPr>
            <a:picLocks noChangeAspect="1"/>
          </p:cNvPicPr>
          <p:nvPr/>
        </p:nvPicPr>
        <p:blipFill>
          <a:blip r:embed="rId2">
            <a:extLst/>
          </a:blip>
          <a:stretch>
            <a:fillRect/>
          </a:stretch>
        </p:blipFill>
        <p:spPr>
          <a:xfrm>
            <a:off x="663221" y="2367775"/>
            <a:ext cx="2965719" cy="4328992"/>
          </a:xfrm>
          <a:prstGeom prst="rect">
            <a:avLst/>
          </a:prstGeom>
          <a:ln w="12700">
            <a:miter lim="400000"/>
          </a:ln>
        </p:spPr>
      </p:pic>
      <p:sp>
        <p:nvSpPr>
          <p:cNvPr id="205" name="Google Shape;166;p5"/>
          <p:cNvSpPr txBox="1"/>
          <p:nvPr/>
        </p:nvSpPr>
        <p:spPr>
          <a:xfrm>
            <a:off x="375974" y="1714294"/>
            <a:ext cx="6920518" cy="51780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pPr>
              <a:lnSpc>
                <a:spcPct val="115000"/>
              </a:lnSpc>
              <a:defRPr sz="2000" b="1">
                <a:solidFill>
                  <a:srgbClr val="FF0000"/>
                </a:solidFill>
                <a:latin typeface="Calibri"/>
                <a:ea typeface="Calibri"/>
                <a:cs typeface="Calibri"/>
                <a:sym typeface="Calibri"/>
              </a:defRPr>
            </a:pPr>
            <a:r>
              <a:rPr lang="es-ES" dirty="0">
                <a:solidFill>
                  <a:srgbClr val="751A47"/>
                </a:solidFill>
              </a:rPr>
              <a:t>SISTEMAS DE </a:t>
            </a:r>
            <a:r>
              <a:rPr lang="es-ES" dirty="0"/>
              <a:t>DISTRIBUCIÓN</a:t>
            </a:r>
          </a:p>
        </p:txBody>
      </p:sp>
      <p:sp>
        <p:nvSpPr>
          <p:cNvPr id="206" name="Google Shape;167;p5"/>
          <p:cNvSpPr txBox="1"/>
          <p:nvPr/>
        </p:nvSpPr>
        <p:spPr>
          <a:xfrm>
            <a:off x="4017017" y="1043151"/>
            <a:ext cx="843082" cy="877131"/>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smtClean="0"/>
              <a:t>18</a:t>
            </a:r>
            <a:endParaRPr dirty="0"/>
          </a:p>
        </p:txBody>
      </p:sp>
      <p:sp>
        <p:nvSpPr>
          <p:cNvPr id="207" name="Google Shape;168;p5"/>
          <p:cNvSpPr txBox="1"/>
          <p:nvPr/>
        </p:nvSpPr>
        <p:spPr>
          <a:xfrm>
            <a:off x="375975" y="1265366"/>
            <a:ext cx="3872883" cy="5361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sp>
        <p:nvSpPr>
          <p:cNvPr id="44" name="Google Shape;165;p5"/>
          <p:cNvSpPr txBox="1"/>
          <p:nvPr/>
        </p:nvSpPr>
        <p:spPr>
          <a:xfrm>
            <a:off x="4063851" y="2451185"/>
            <a:ext cx="4932407" cy="300554"/>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spAutoFit/>
          </a:bodyPr>
          <a:lstStyle>
            <a:lvl1pPr>
              <a:defRPr sz="1600" b="1">
                <a:latin typeface="Calibri"/>
                <a:ea typeface="Calibri"/>
                <a:cs typeface="Calibri"/>
                <a:sym typeface="Calibri"/>
              </a:defRPr>
            </a:lvl1pPr>
          </a:lstStyle>
          <a:p>
            <a:r>
              <a:t>Al término de la actividad estarás en condiciones de:</a:t>
            </a:r>
          </a:p>
        </p:txBody>
      </p:sp>
      <p:grpSp>
        <p:nvGrpSpPr>
          <p:cNvPr id="45" name="Google Shape;151;p5"/>
          <p:cNvGrpSpPr/>
          <p:nvPr/>
        </p:nvGrpSpPr>
        <p:grpSpPr>
          <a:xfrm>
            <a:off x="4063481" y="2903239"/>
            <a:ext cx="5095871" cy="3014236"/>
            <a:chOff x="0" y="0"/>
            <a:chExt cx="5095869" cy="3508578"/>
          </a:xfrm>
        </p:grpSpPr>
        <p:sp>
          <p:nvSpPr>
            <p:cNvPr id="46"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47"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r>
                <a:t>    </a:t>
              </a:r>
            </a:p>
          </p:txBody>
        </p:sp>
      </p:grpSp>
      <p:grpSp>
        <p:nvGrpSpPr>
          <p:cNvPr id="48" name="Agrupar 47"/>
          <p:cNvGrpSpPr/>
          <p:nvPr/>
        </p:nvGrpSpPr>
        <p:grpSpPr>
          <a:xfrm>
            <a:off x="3880053" y="3227526"/>
            <a:ext cx="5086906" cy="923297"/>
            <a:chOff x="3880053" y="3370842"/>
            <a:chExt cx="5086906" cy="923297"/>
          </a:xfrm>
        </p:grpSpPr>
        <p:sp>
          <p:nvSpPr>
            <p:cNvPr id="49" name="Google Shape;152;p5"/>
            <p:cNvSpPr txBox="1"/>
            <p:nvPr/>
          </p:nvSpPr>
          <p:spPr>
            <a:xfrm>
              <a:off x="4520234" y="3370842"/>
              <a:ext cx="4446725" cy="92329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Identificarás el mantenimiento correctivo del sistema de distribución, de acuerdo a lo propuesto en el manual del fabricante.</a:t>
              </a:r>
              <a:endParaRPr lang="es-ES" dirty="0"/>
            </a:p>
          </p:txBody>
        </p:sp>
        <p:grpSp>
          <p:nvGrpSpPr>
            <p:cNvPr id="50" name="Google Shape;155;p5"/>
            <p:cNvGrpSpPr/>
            <p:nvPr/>
          </p:nvGrpSpPr>
          <p:grpSpPr>
            <a:xfrm>
              <a:off x="3880053" y="3459904"/>
              <a:ext cx="376202" cy="536170"/>
              <a:chOff x="0" y="0"/>
              <a:chExt cx="376201" cy="536168"/>
            </a:xfrm>
          </p:grpSpPr>
          <p:sp>
            <p:nvSpPr>
              <p:cNvPr id="51"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2" name="Google Shape;157;p5"/>
              <p:cNvSpPr txBox="1"/>
              <p:nvPr/>
            </p:nvSpPr>
            <p:spPr>
              <a:xfrm>
                <a:off x="9524" y="0"/>
                <a:ext cx="300302" cy="5361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dirty="0"/>
                  <a:t>1</a:t>
                </a:r>
              </a:p>
            </p:txBody>
          </p:sp>
        </p:grpSp>
      </p:grpSp>
      <p:grpSp>
        <p:nvGrpSpPr>
          <p:cNvPr id="53" name="Agrupar 52"/>
          <p:cNvGrpSpPr/>
          <p:nvPr/>
        </p:nvGrpSpPr>
        <p:grpSpPr>
          <a:xfrm>
            <a:off x="3880053" y="4436827"/>
            <a:ext cx="5086906" cy="1169519"/>
            <a:chOff x="3880053" y="3247731"/>
            <a:chExt cx="5086906" cy="1169519"/>
          </a:xfrm>
        </p:grpSpPr>
        <p:sp>
          <p:nvSpPr>
            <p:cNvPr id="54" name="Google Shape;152;p5"/>
            <p:cNvSpPr txBox="1"/>
            <p:nvPr/>
          </p:nvSpPr>
          <p:spPr>
            <a:xfrm>
              <a:off x="4520234" y="3247731"/>
              <a:ext cx="4446725" cy="116951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Aplicarás  el mantenimiento correctivo a un automóvil, considerando las funciones del sistema de distribución, según lo propuesto en el manual de servicio.</a:t>
              </a:r>
              <a:endParaRPr lang="es-ES" dirty="0"/>
            </a:p>
          </p:txBody>
        </p:sp>
        <p:grpSp>
          <p:nvGrpSpPr>
            <p:cNvPr id="55" name="Google Shape;155;p5"/>
            <p:cNvGrpSpPr/>
            <p:nvPr/>
          </p:nvGrpSpPr>
          <p:grpSpPr>
            <a:xfrm>
              <a:off x="3880053" y="3420228"/>
              <a:ext cx="376202" cy="615521"/>
              <a:chOff x="0" y="-39676"/>
              <a:chExt cx="376201" cy="615520"/>
            </a:xfrm>
          </p:grpSpPr>
          <p:sp>
            <p:nvSpPr>
              <p:cNvPr id="56" name="Google Shape;156;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7" name="Google Shape;157;p5"/>
              <p:cNvSpPr txBox="1"/>
              <p:nvPr/>
            </p:nvSpPr>
            <p:spPr>
              <a:xfrm>
                <a:off x="9524" y="-39676"/>
                <a:ext cx="300302" cy="6155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smtClean="0"/>
                  <a:t>2</a:t>
                </a:r>
                <a:endParaRPr dirty="0"/>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sp>
        <p:nvSpPr>
          <p:cNvPr id="212" name="Rectángulo redondeado"/>
          <p:cNvSpPr/>
          <p:nvPr/>
        </p:nvSpPr>
        <p:spPr>
          <a:xfrm>
            <a:off x="1251572" y="2596208"/>
            <a:ext cx="5619491" cy="3741420"/>
          </a:xfrm>
          <a:prstGeom prst="roundRect">
            <a:avLst>
              <a:gd name="adj" fmla="val 8457"/>
            </a:avLst>
          </a:prstGeom>
          <a:solidFill>
            <a:srgbClr val="E9E1E4"/>
          </a:solidFill>
          <a:ln w="12700">
            <a:miter lim="400000"/>
          </a:ln>
        </p:spPr>
        <p:txBody>
          <a:bodyPr lIns="0" tIns="0" rIns="0" bIns="0" anchor="ctr"/>
          <a:lstStyle/>
          <a:p>
            <a:endParaRPr/>
          </a:p>
        </p:txBody>
      </p:sp>
      <p:sp>
        <p:nvSpPr>
          <p:cNvPr id="216" name="La Seremi de Salud tiene como misión asegurar a todas las personas el derecho a la protección en salud, ejerciendo las funciones reguladoras, normativas y fiscalizadoras que al Estado de Chile le competen, para contribuir a la calidad de los bienes públicos y acceso a políticas sanitario-ambientales de manera participativa, que permitan el mejoramiento sostenido de la salud de la población, especialmente de los sectores más vulnerables, con el fin de avanzar en el cumplimiento de los objetivos sanitarios de la década."/>
          <p:cNvSpPr txBox="1"/>
          <p:nvPr/>
        </p:nvSpPr>
        <p:spPr>
          <a:xfrm>
            <a:off x="1661448" y="3033540"/>
            <a:ext cx="4437173" cy="3139289"/>
          </a:xfrm>
          <a:prstGeom prst="rect">
            <a:avLst/>
          </a:prstGeom>
          <a:ln w="12700">
            <a:miter lim="400000"/>
          </a:ln>
          <a:extLst>
            <a:ext uri="{C572A759-6A51-4108-AA02-DFA0A04FC94B}">
              <ma14:wrappingTextBoxFlag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CL" dirty="0">
                <a:solidFill>
                  <a:schemeClr val="bg2">
                    <a:lumMod val="50000"/>
                  </a:schemeClr>
                </a:solidFill>
                <a:latin typeface="Calibri" charset="0"/>
                <a:ea typeface="Calibri" charset="0"/>
                <a:cs typeface="Calibri" charset="0"/>
              </a:rPr>
              <a:t>En los motores de combustión interna existen 3 tipo de Mando de Distribución, estos son</a:t>
            </a:r>
            <a:r>
              <a:rPr lang="es-CL" dirty="0" smtClean="0">
                <a:solidFill>
                  <a:schemeClr val="bg2">
                    <a:lumMod val="50000"/>
                  </a:schemeClr>
                </a:solidFill>
                <a:latin typeface="Calibri" charset="0"/>
                <a:ea typeface="Calibri" charset="0"/>
                <a:cs typeface="Calibri" charset="0"/>
              </a:rPr>
              <a:t>:</a:t>
            </a:r>
          </a:p>
          <a:p>
            <a:endParaRPr lang="es-CL"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b="1" dirty="0">
                <a:solidFill>
                  <a:schemeClr val="bg2">
                    <a:lumMod val="50000"/>
                  </a:schemeClr>
                </a:solidFill>
                <a:latin typeface="Calibri" charset="0"/>
                <a:ea typeface="Calibri" charset="0"/>
                <a:cs typeface="Calibri" charset="0"/>
              </a:rPr>
              <a:t>Mando por Correa de </a:t>
            </a:r>
            <a:r>
              <a:rPr lang="es-CL" b="1" dirty="0" smtClean="0">
                <a:solidFill>
                  <a:schemeClr val="bg2">
                    <a:lumMod val="50000"/>
                  </a:schemeClr>
                </a:solidFill>
                <a:latin typeface="Calibri" charset="0"/>
                <a:ea typeface="Calibri" charset="0"/>
                <a:cs typeface="Calibri" charset="0"/>
              </a:rPr>
              <a:t>Distribución</a:t>
            </a:r>
            <a:endParaRPr lang="es-CL" b="1" dirty="0">
              <a:solidFill>
                <a:schemeClr val="bg2">
                  <a:lumMod val="50000"/>
                </a:schemeClr>
              </a:solidFill>
              <a:latin typeface="Calibri" charset="0"/>
              <a:ea typeface="Calibri" charset="0"/>
              <a:cs typeface="Calibri" charset="0"/>
            </a:endParaRPr>
          </a:p>
          <a:p>
            <a:pPr marL="285750" indent="-285750">
              <a:buFont typeface="Arial" charset="0"/>
              <a:buChar char="•"/>
            </a:pPr>
            <a:endParaRPr lang="es-CL" b="1"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b="1" dirty="0">
                <a:solidFill>
                  <a:schemeClr val="bg2">
                    <a:lumMod val="50000"/>
                  </a:schemeClr>
                </a:solidFill>
                <a:latin typeface="Calibri" charset="0"/>
                <a:ea typeface="Calibri" charset="0"/>
                <a:cs typeface="Calibri" charset="0"/>
              </a:rPr>
              <a:t>Mando por Cadena de </a:t>
            </a:r>
            <a:r>
              <a:rPr lang="es-CL" b="1" dirty="0" smtClean="0">
                <a:solidFill>
                  <a:schemeClr val="bg2">
                    <a:lumMod val="50000"/>
                  </a:schemeClr>
                </a:solidFill>
                <a:latin typeface="Calibri" charset="0"/>
                <a:ea typeface="Calibri" charset="0"/>
                <a:cs typeface="Calibri" charset="0"/>
              </a:rPr>
              <a:t>Dstribución</a:t>
            </a:r>
            <a:endParaRPr lang="es-CL" b="1" dirty="0">
              <a:solidFill>
                <a:schemeClr val="bg2">
                  <a:lumMod val="50000"/>
                </a:schemeClr>
              </a:solidFill>
              <a:latin typeface="Calibri" charset="0"/>
              <a:ea typeface="Calibri" charset="0"/>
              <a:cs typeface="Calibri" charset="0"/>
            </a:endParaRPr>
          </a:p>
          <a:p>
            <a:pPr marL="285750" indent="-285750">
              <a:buFont typeface="Arial" charset="0"/>
              <a:buChar char="•"/>
            </a:pPr>
            <a:endParaRPr lang="es-CL" b="1"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b="1" dirty="0">
                <a:solidFill>
                  <a:schemeClr val="bg2">
                    <a:lumMod val="50000"/>
                  </a:schemeClr>
                </a:solidFill>
                <a:latin typeface="Calibri" charset="0"/>
                <a:ea typeface="Calibri" charset="0"/>
                <a:cs typeface="Calibri" charset="0"/>
              </a:rPr>
              <a:t>Mando de Distribución Directo de </a:t>
            </a:r>
            <a:r>
              <a:rPr lang="es-CL" b="1" dirty="0" smtClean="0">
                <a:solidFill>
                  <a:schemeClr val="bg2">
                    <a:lumMod val="50000"/>
                  </a:schemeClr>
                </a:solidFill>
                <a:latin typeface="Calibri" charset="0"/>
                <a:ea typeface="Calibri" charset="0"/>
                <a:cs typeface="Calibri" charset="0"/>
              </a:rPr>
              <a:t/>
            </a:r>
            <a:br>
              <a:rPr lang="es-CL" b="1" dirty="0" smtClean="0">
                <a:solidFill>
                  <a:schemeClr val="bg2">
                    <a:lumMod val="50000"/>
                  </a:schemeClr>
                </a:solidFill>
                <a:latin typeface="Calibri" charset="0"/>
                <a:ea typeface="Calibri" charset="0"/>
                <a:cs typeface="Calibri" charset="0"/>
              </a:rPr>
            </a:br>
            <a:r>
              <a:rPr lang="es-CL" b="1" dirty="0" smtClean="0">
                <a:solidFill>
                  <a:schemeClr val="bg2">
                    <a:lumMod val="50000"/>
                  </a:schemeClr>
                </a:solidFill>
                <a:latin typeface="Calibri" charset="0"/>
                <a:ea typeface="Calibri" charset="0"/>
                <a:cs typeface="Calibri" charset="0"/>
              </a:rPr>
              <a:t>Piñón </a:t>
            </a:r>
            <a:r>
              <a:rPr lang="es-CL" b="1" dirty="0">
                <a:solidFill>
                  <a:schemeClr val="bg2">
                    <a:lumMod val="50000"/>
                  </a:schemeClr>
                </a:solidFill>
                <a:latin typeface="Calibri" charset="0"/>
                <a:ea typeface="Calibri" charset="0"/>
                <a:cs typeface="Calibri" charset="0"/>
              </a:rPr>
              <a:t>a Piñón</a:t>
            </a:r>
          </a:p>
          <a:p>
            <a:endParaRPr lang="es-CL" dirty="0" smtClean="0">
              <a:solidFill>
                <a:schemeClr val="bg2">
                  <a:lumMod val="50000"/>
                </a:schemeClr>
              </a:solidFill>
              <a:latin typeface="Calibri" charset="0"/>
              <a:ea typeface="Calibri" charset="0"/>
              <a:cs typeface="Calibri" charset="0"/>
            </a:endParaRPr>
          </a:p>
          <a:p>
            <a:r>
              <a:rPr lang="es-CL" dirty="0">
                <a:solidFill>
                  <a:schemeClr val="bg2">
                    <a:lumMod val="50000"/>
                  </a:schemeClr>
                </a:solidFill>
                <a:latin typeface="Calibri" charset="0"/>
                <a:ea typeface="Calibri" charset="0"/>
                <a:cs typeface="Calibri" charset="0"/>
              </a:rPr>
              <a:t>El más seguro y durable de todos es el Mando de Piñón a Piñón o Apiñonado</a:t>
            </a:r>
            <a:r>
              <a:rPr lang="es-CL" dirty="0" smtClean="0">
                <a:solidFill>
                  <a:schemeClr val="bg2">
                    <a:lumMod val="50000"/>
                  </a:schemeClr>
                </a:solidFill>
                <a:latin typeface="Calibri" charset="0"/>
                <a:ea typeface="Calibri" charset="0"/>
                <a:cs typeface="Calibri" charset="0"/>
              </a:rPr>
              <a:t>.</a:t>
            </a:r>
            <a:endParaRPr lang="es-CL" dirty="0">
              <a:solidFill>
                <a:schemeClr val="bg2">
                  <a:lumMod val="50000"/>
                </a:schemeClr>
              </a:solidFill>
              <a:latin typeface="Calibri" charset="0"/>
              <a:ea typeface="Calibri" charset="0"/>
              <a:cs typeface="Calibri" charset="0"/>
            </a:endParaRPr>
          </a:p>
        </p:txBody>
      </p:sp>
      <p:sp>
        <p:nvSpPr>
          <p:cNvPr id="7"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8" name="CuadroTexto 7"/>
          <p:cNvSpPr txBox="1"/>
          <p:nvPr/>
        </p:nvSpPr>
        <p:spPr>
          <a:xfrm>
            <a:off x="1739826" y="2815423"/>
            <a:ext cx="435879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INYECTORES DE COMBUSTIBLE</a:t>
            </a:r>
            <a:endParaRPr lang="es-CL" sz="1600" b="1" dirty="0">
              <a:solidFill>
                <a:schemeClr val="bg2">
                  <a:lumMod val="50000"/>
                </a:schemeClr>
              </a:solidFill>
              <a:latin typeface="Calibri" charset="0"/>
              <a:ea typeface="Calibri" charset="0"/>
              <a:cs typeface="Calibri" charset="0"/>
            </a:endParaRPr>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8230" y="2491333"/>
            <a:ext cx="1843795" cy="3496084"/>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8</a:t>
            </a:fld>
            <a:endParaRPr/>
          </a:p>
        </p:txBody>
      </p:sp>
      <p:sp>
        <p:nvSpPr>
          <p:cNvPr id="6" name="Elipse 5"/>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CL" sz="1600" dirty="0">
                <a:solidFill>
                  <a:schemeClr val="bg2">
                    <a:lumMod val="50000"/>
                  </a:schemeClr>
                </a:solidFill>
                <a:latin typeface="Calibri" charset="0"/>
                <a:ea typeface="Calibri" charset="0"/>
                <a:cs typeface="Calibri" charset="0"/>
              </a:rPr>
              <a:t>El Mando de Distribución por Correa, es un tipo de Mando al cual se le debe realizar Mantención Preventiva cada cierta cantidad de kilómetros, determinado por el Manual de Servicio</a:t>
            </a:r>
            <a:r>
              <a:rPr lang="es-CL" sz="1600" dirty="0" smtClean="0">
                <a:solidFill>
                  <a:schemeClr val="bg2">
                    <a:lumMod val="50000"/>
                  </a:schemeClr>
                </a:solidFill>
                <a:latin typeface="Calibri" charset="0"/>
                <a:ea typeface="Calibri" charset="0"/>
                <a:cs typeface="Calibri" charset="0"/>
              </a:rPr>
              <a:t>.</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Si este tipo de Mando es bien mantenido, respetando los kilometrajes de manteción, y cambiando los componentes que indica el manual, como correa, rodamiento tensor, rodamiento guía, no da problemas.</a:t>
            </a:r>
          </a:p>
          <a:p>
            <a:pPr algn="just"/>
            <a:endParaRPr lang="es-CL" sz="1600" dirty="0" smtClean="0">
              <a:solidFill>
                <a:schemeClr val="bg2">
                  <a:lumMod val="50000"/>
                </a:schemeClr>
              </a:solidFill>
              <a:latin typeface="Calibri" charset="0"/>
              <a:ea typeface="Calibri" charset="0"/>
              <a:cs typeface="Calibri" charset="0"/>
            </a:endParaRPr>
          </a:p>
          <a:p>
            <a:pPr algn="just"/>
            <a:r>
              <a:rPr lang="es-CL" sz="1600" dirty="0">
                <a:solidFill>
                  <a:schemeClr val="bg2">
                    <a:lumMod val="50000"/>
                  </a:schemeClr>
                </a:solidFill>
                <a:latin typeface="Calibri" charset="0"/>
                <a:ea typeface="Calibri" charset="0"/>
                <a:cs typeface="Calibri" charset="0"/>
              </a:rPr>
              <a:t>Además, es un Mando de Distribución silencioso, pero tiene el inconveniente que debe ser reemplazado cada cierta cantidad de kilómetros. </a:t>
            </a:r>
          </a:p>
          <a:p>
            <a:pPr algn="just"/>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a:t>
            </a:r>
            <a:endParaRPr lang="es-CL" sz="1600" b="1" dirty="0">
              <a:solidFill>
                <a:schemeClr val="bg2">
                  <a:lumMod val="50000"/>
                </a:schemeClr>
              </a:solidFill>
              <a:latin typeface="Calibri" charset="0"/>
              <a:ea typeface="Calibri" charset="0"/>
              <a:cs typeface="Calibri"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6" name="Elipse 5"/>
          <p:cNvSpPr/>
          <p:nvPr/>
        </p:nvSpPr>
        <p:spPr>
          <a:xfrm>
            <a:off x="5109320" y="2311352"/>
            <a:ext cx="4089400" cy="408940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8" name="Google Shape;173;p6"/>
          <p:cNvSpPr txBox="1"/>
          <p:nvPr/>
        </p:nvSpPr>
        <p:spPr>
          <a:xfrm>
            <a:off x="382499" y="927496"/>
            <a:ext cx="8950502" cy="104640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r>
              <a:rPr lang="es-CL" sz="2800" b="1" dirty="0">
                <a:solidFill>
                  <a:srgbClr val="751A47"/>
                </a:solidFill>
                <a:latin typeface="Calibri" charset="0"/>
                <a:ea typeface="Calibri" charset="0"/>
                <a:cs typeface="Calibri" charset="0"/>
              </a:rPr>
              <a:t>COMPONENTES PRINCIPALES DE </a:t>
            </a:r>
            <a:r>
              <a:rPr lang="es-CL" sz="2800" b="1" dirty="0" smtClean="0">
                <a:solidFill>
                  <a:srgbClr val="751A47"/>
                </a:solidFill>
                <a:latin typeface="Calibri" charset="0"/>
                <a:ea typeface="Calibri" charset="0"/>
                <a:cs typeface="Calibri" charset="0"/>
              </a:rPr>
              <a:t>SISTEMA</a:t>
            </a:r>
          </a:p>
          <a:p>
            <a:r>
              <a:rPr lang="es-CL" sz="2800" b="1" dirty="0" smtClean="0">
                <a:solidFill>
                  <a:srgbClr val="FF0000"/>
                </a:solidFill>
                <a:latin typeface="Calibri" charset="0"/>
                <a:ea typeface="Calibri" charset="0"/>
                <a:cs typeface="Calibri" charset="0"/>
              </a:rPr>
              <a:t>DE</a:t>
            </a:r>
            <a:r>
              <a:rPr lang="es-CL" sz="2800" b="1" dirty="0" smtClean="0">
                <a:solidFill>
                  <a:srgbClr val="751A47"/>
                </a:solidFill>
                <a:latin typeface="Calibri" charset="0"/>
                <a:ea typeface="Calibri" charset="0"/>
                <a:cs typeface="Calibri" charset="0"/>
              </a:rPr>
              <a:t> </a:t>
            </a:r>
            <a:r>
              <a:rPr lang="es-CL" sz="2800" b="1" dirty="0" smtClean="0">
                <a:solidFill>
                  <a:srgbClr val="FF0000"/>
                </a:solidFill>
                <a:latin typeface="Calibri" charset="0"/>
                <a:ea typeface="Calibri" charset="0"/>
                <a:cs typeface="Calibri" charset="0"/>
              </a:rPr>
              <a:t>DISTRIBUCIÓN</a:t>
            </a:r>
            <a:endParaRPr lang="es-CL" sz="2800" b="1" dirty="0">
              <a:solidFill>
                <a:srgbClr val="FF0000"/>
              </a:solidFill>
              <a:latin typeface="Calibri" charset="0"/>
              <a:ea typeface="Calibri" charset="0"/>
              <a:cs typeface="Calibri" charset="0"/>
            </a:endParaRPr>
          </a:p>
        </p:txBody>
      </p:sp>
      <p:sp>
        <p:nvSpPr>
          <p:cNvPr id="9" name="CuadroTexto 8"/>
          <p:cNvSpPr txBox="1"/>
          <p:nvPr/>
        </p:nvSpPr>
        <p:spPr>
          <a:xfrm>
            <a:off x="445267" y="2706961"/>
            <a:ext cx="4051132"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dirty="0">
                <a:solidFill>
                  <a:schemeClr val="bg2">
                    <a:lumMod val="50000"/>
                  </a:schemeClr>
                </a:solidFill>
                <a:latin typeface="Calibri" charset="0"/>
                <a:ea typeface="Calibri" charset="0"/>
                <a:cs typeface="Calibri" charset="0"/>
              </a:rPr>
              <a:t>Pero tiene el incoveniente que se puede ver afectado de forma muy agresiva cuando no se respetan los intervalos de reemplazo de componentes, o cuando otros componentes, perteneciente a otros sistemas falle.</a:t>
            </a:r>
          </a:p>
          <a:p>
            <a:endParaRPr lang="es-CL" sz="1600" dirty="0" smtClean="0">
              <a:solidFill>
                <a:schemeClr val="bg2">
                  <a:lumMod val="50000"/>
                </a:schemeClr>
              </a:solidFill>
              <a:latin typeface="Calibri" charset="0"/>
              <a:ea typeface="Calibri" charset="0"/>
              <a:cs typeface="Calibri" charset="0"/>
            </a:endParaRPr>
          </a:p>
          <a:p>
            <a:r>
              <a:rPr lang="es-CL" sz="1600" dirty="0">
                <a:solidFill>
                  <a:schemeClr val="bg2">
                    <a:lumMod val="50000"/>
                  </a:schemeClr>
                </a:solidFill>
                <a:latin typeface="Calibri" charset="0"/>
                <a:ea typeface="Calibri" charset="0"/>
                <a:cs typeface="Calibri" charset="0"/>
              </a:rPr>
              <a:t>La correa de distribución se puede ver seriamente afectada. Se puede cortar o desprenderse dientes por motivos tales como:</a:t>
            </a:r>
          </a:p>
          <a:p>
            <a:endParaRPr lang="es-CL" sz="1600" dirty="0" smtClean="0">
              <a:solidFill>
                <a:schemeClr val="bg2">
                  <a:lumMod val="50000"/>
                </a:schemeClr>
              </a:solidFill>
              <a:latin typeface="Calibri" charset="0"/>
              <a:ea typeface="Calibri" charset="0"/>
              <a:cs typeface="Calibri" charset="0"/>
            </a:endParaRP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No respetar los intervalos de reemplazo.</a:t>
            </a:r>
          </a:p>
          <a:p>
            <a:pPr marL="285750" indent="-285750">
              <a:buFont typeface="Arial" charset="0"/>
              <a:buChar char="•"/>
            </a:pPr>
            <a:r>
              <a:rPr lang="es-CL" sz="1600" dirty="0">
                <a:solidFill>
                  <a:schemeClr val="bg2">
                    <a:lumMod val="50000"/>
                  </a:schemeClr>
                </a:solidFill>
                <a:latin typeface="Calibri" charset="0"/>
                <a:ea typeface="Calibri" charset="0"/>
                <a:cs typeface="Calibri" charset="0"/>
              </a:rPr>
              <a:t>Motor trabado, por ejemplo, cuando se recalienta por falta de refrigerante o lubricante de motor. </a:t>
            </a:r>
          </a:p>
          <a:p>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445266" y="2311352"/>
            <a:ext cx="5801555"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CL" sz="1600" b="1" dirty="0" smtClean="0">
                <a:solidFill>
                  <a:schemeClr val="bg2">
                    <a:lumMod val="50000"/>
                  </a:schemeClr>
                </a:solidFill>
                <a:latin typeface="Calibri" charset="0"/>
                <a:ea typeface="Calibri" charset="0"/>
                <a:cs typeface="Calibri" charset="0"/>
              </a:rPr>
              <a:t>MANDO DE DISTRIBUCIÓN POR CORREA</a:t>
            </a:r>
            <a:endParaRPr lang="es-CL" sz="1600" b="1" dirty="0">
              <a:solidFill>
                <a:schemeClr val="bg2">
                  <a:lumMod val="50000"/>
                </a:schemeClr>
              </a:solidFill>
              <a:latin typeface="Calibri" charset="0"/>
              <a:ea typeface="Calibri" charset="0"/>
              <a:cs typeface="Calibri" charset="0"/>
            </a:endParaRPr>
          </a:p>
        </p:txBody>
      </p:sp>
    </p:spTree>
    <p:extLst>
      <p:ext uri="{BB962C8B-B14F-4D97-AF65-F5344CB8AC3E}">
        <p14:creationId xmlns:p14="http://schemas.microsoft.com/office/powerpoint/2010/main" val="50721737"/>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781</TotalTime>
  <Words>1322</Words>
  <Application>Microsoft Macintosh PowerPoint</Application>
  <PresentationFormat>Personalizado</PresentationFormat>
  <Paragraphs>182</Paragraphs>
  <Slides>21</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21</vt:i4>
      </vt:variant>
    </vt:vector>
  </HeadingPairs>
  <TitlesOfParts>
    <vt:vector size="25" baseType="lpstr">
      <vt:lpstr>Calibri</vt:lpstr>
      <vt:lpstr>Roboto</vt:lpstr>
      <vt:lpstr>Arial</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Fca Garrido</cp:lastModifiedBy>
  <cp:revision>52</cp:revision>
  <cp:lastPrinted>2021-01-27T11:16:10Z</cp:lastPrinted>
  <dcterms:modified xsi:type="dcterms:W3CDTF">2021-01-27T11:18:05Z</dcterms:modified>
</cp:coreProperties>
</file>