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78" r:id="rId9"/>
    <p:sldId id="263" r:id="rId10"/>
    <p:sldId id="264" r:id="rId11"/>
    <p:sldId id="265" r:id="rId12"/>
    <p:sldId id="282" r:id="rId13"/>
    <p:sldId id="266" r:id="rId14"/>
    <p:sldId id="267" r:id="rId15"/>
    <p:sldId id="284" r:id="rId16"/>
    <p:sldId id="285" r:id="rId17"/>
    <p:sldId id="286" r:id="rId18"/>
    <p:sldId id="271" r:id="rId19"/>
    <p:sldId id="275" r:id="rId20"/>
    <p:sldId id="276" r:id="rId21"/>
    <p:sldId id="277" r:id="rId22"/>
  </p:sldIdLst>
  <p:sldSz cx="97155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DT" lastIdx="3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A9BA5"/>
    <a:srgbClr val="751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8F44A2F1-9E1F-4B54-A3A2-5F16C0AD49E2}"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4E4"/>
          </a:solidFill>
        </a:fill>
      </a:tcStyle>
    </a:wholeTbl>
    <a:band2H>
      <a:tcTxStyle/>
      <a:tcStyle>
        <a:tcBdr/>
        <a:fill>
          <a:solidFill>
            <a:srgbClr val="E6E6E6"/>
          </a:solidFill>
        </a:fill>
      </a:tcStyle>
    </a:band2H>
    <a:firstCol>
      <a:tcTxStyle b="on" i="off">
        <a:font>
          <a:latin typeface="Tw Cen MT"/>
          <a:ea typeface="Tw Cen MT"/>
          <a:cs typeface="Tw Cen MT"/>
        </a:font>
        <a:srgbClr val="FFFFFF"/>
      </a:tcTxStyle>
      <a:tcStyle>
        <a:tcBdr>
          <a:left>
            <a:ln w="12700" cap="flat">
              <a:solidFill>
                <a:srgbClr val="E4E4E4"/>
              </a:solidFill>
              <a:prstDash val="solid"/>
              <a:miter lim="400000"/>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E4E4E4"/>
              </a:solidFill>
              <a:prstDash val="solid"/>
              <a:miter lim="400000"/>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E4E4E4"/>
              </a:solidFill>
              <a:prstDash val="solid"/>
              <a:miter lim="400000"/>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1B4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204"/>
    <p:restoredTop sz="94679"/>
  </p:normalViewPr>
  <p:slideViewPr>
    <p:cSldViewPr snapToGrid="0" snapToObjects="1">
      <p:cViewPr>
        <p:scale>
          <a:sx n="90" d="100"/>
          <a:sy n="90" d="100"/>
        </p:scale>
        <p:origin x="8"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06T02:52:01.394" idx="30">
    <p:pos x="5350" y="452"/>
    <p:text>Esta es una lámina fija,No cambia nada.</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23963" y="685800"/>
            <a:ext cx="4410075" cy="3429000"/>
          </a:xfrm>
        </p:spPr>
      </p:sp>
      <p:sp>
        <p:nvSpPr>
          <p:cNvPr id="3" name="Marcador de notas 2"/>
          <p:cNvSpPr>
            <a:spLocks noGrp="1"/>
          </p:cNvSpPr>
          <p:nvPr>
            <p:ph type="body" idx="1"/>
          </p:nvPr>
        </p:nvSpPr>
        <p:spPr/>
        <p:txBody>
          <a:bodyPr/>
          <a:lstStyle/>
          <a:p>
            <a:endParaRPr lang="es-ES_tradnl" dirty="0"/>
          </a:p>
        </p:txBody>
      </p:sp>
    </p:spTree>
    <p:extLst>
      <p:ext uri="{BB962C8B-B14F-4D97-AF65-F5344CB8AC3E}">
        <p14:creationId xmlns:p14="http://schemas.microsoft.com/office/powerpoint/2010/main" val="96285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One column text">
    <p:spTree>
      <p:nvGrpSpPr>
        <p:cNvPr id="1" name=""/>
        <p:cNvGrpSpPr/>
        <p:nvPr/>
      </p:nvGrpSpPr>
      <p:grpSpPr>
        <a:xfrm>
          <a:off x="0" y="0"/>
          <a:ext cx="0" cy="0"/>
          <a:chOff x="0" y="0"/>
          <a:chExt cx="0" cy="0"/>
        </a:xfrm>
      </p:grpSpPr>
      <p:sp>
        <p:nvSpPr>
          <p:cNvPr id="2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29" name="Google Shape;15;p24"/>
          <p:cNvGrpSpPr/>
          <p:nvPr/>
        </p:nvGrpSpPr>
        <p:grpSpPr>
          <a:xfrm>
            <a:off x="242855" y="1756549"/>
            <a:ext cx="9346502" cy="5675924"/>
            <a:chOff x="0" y="0"/>
            <a:chExt cx="9346500" cy="5675922"/>
          </a:xfrm>
        </p:grpSpPr>
        <p:sp>
          <p:nvSpPr>
            <p:cNvPr id="27" name="Figura"/>
            <p:cNvSpPr/>
            <p:nvPr/>
          </p:nvSpPr>
          <p:spPr>
            <a:xfrm>
              <a:off x="-1" y="-1"/>
              <a:ext cx="9346502" cy="56759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EEEEE"/>
            </a:solidFill>
            <a:ln w="12700" cap="flat">
              <a:noFill/>
              <a:miter lim="400000"/>
            </a:ln>
            <a:effectLst/>
          </p:spPr>
          <p:txBody>
            <a:bodyPr wrap="square" lIns="0" tIns="0" rIns="0" bIns="0" numCol="1" anchor="ctr">
              <a:noAutofit/>
            </a:bodyPr>
            <a:lstStyle/>
            <a:p>
              <a:endParaRPr/>
            </a:p>
          </p:txBody>
        </p:sp>
        <p:sp>
          <p:nvSpPr>
            <p:cNvPr id="28" name="Texto"/>
            <p:cNvSpPr txBox="1"/>
            <p:nvPr/>
          </p:nvSpPr>
          <p:spPr>
            <a:xfrm>
              <a:off x="0" y="2647844"/>
              <a:ext cx="9091318"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pic>
        <p:nvPicPr>
          <p:cNvPr id="30" name="Google Shape;16;p24" descr="Google Shape;16;p24"/>
          <p:cNvPicPr>
            <a:picLocks noChangeAspect="1"/>
          </p:cNvPicPr>
          <p:nvPr/>
        </p:nvPicPr>
        <p:blipFill>
          <a:blip r:embed="rId2">
            <a:extLst/>
          </a:blip>
          <a:stretch>
            <a:fillRect/>
          </a:stretch>
        </p:blipFill>
        <p:spPr>
          <a:xfrm>
            <a:off x="8272364" y="1222172"/>
            <a:ext cx="1080001" cy="241875"/>
          </a:xfrm>
          <a:prstGeom prst="rect">
            <a:avLst/>
          </a:prstGeom>
          <a:ln w="12700">
            <a:miter lim="400000"/>
          </a:ln>
        </p:spPr>
      </p:pic>
      <p:pic>
        <p:nvPicPr>
          <p:cNvPr id="31" name="Google Shape;17;p24" descr="Google Shape;17;p24"/>
          <p:cNvPicPr>
            <a:picLocks noChangeAspect="1"/>
          </p:cNvPicPr>
          <p:nvPr/>
        </p:nvPicPr>
        <p:blipFill>
          <a:blip r:embed="rId3">
            <a:extLst/>
          </a:blip>
          <a:stretch>
            <a:fillRect/>
          </a:stretch>
        </p:blipFill>
        <p:spPr>
          <a:xfrm>
            <a:off x="8272364" y="418596"/>
            <a:ext cx="1080001" cy="664778"/>
          </a:xfrm>
          <a:prstGeom prst="rect">
            <a:avLst/>
          </a:prstGeom>
          <a:ln w="12700">
            <a:miter lim="400000"/>
          </a:ln>
        </p:spPr>
      </p:pic>
      <p:pic>
        <p:nvPicPr>
          <p:cNvPr id="32" name="Google Shape;18;p24" descr="Google Shape;18;p24"/>
          <p:cNvPicPr>
            <a:picLocks noChangeAspect="1"/>
          </p:cNvPicPr>
          <p:nvPr/>
        </p:nvPicPr>
        <p:blipFill>
          <a:blip r:embed="rId4">
            <a:extLst/>
          </a:blip>
          <a:stretch>
            <a:fillRect/>
          </a:stretch>
        </p:blipFill>
        <p:spPr>
          <a:xfrm>
            <a:off x="436350" y="419800"/>
            <a:ext cx="3659450" cy="680475"/>
          </a:xfrm>
          <a:prstGeom prst="rect">
            <a:avLst/>
          </a:prstGeom>
          <a:ln w="12700">
            <a:miter lim="400000"/>
          </a:ln>
        </p:spPr>
      </p:pic>
      <p:sp>
        <p:nvSpPr>
          <p:cNvPr id="33"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40" name="Google Shape;20;p27"/>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43" name="Google Shape;21;p27"/>
          <p:cNvGrpSpPr/>
          <p:nvPr/>
        </p:nvGrpSpPr>
        <p:grpSpPr>
          <a:xfrm>
            <a:off x="8091899" y="451666"/>
            <a:ext cx="662101" cy="380235"/>
            <a:chOff x="0" y="0"/>
            <a:chExt cx="662099" cy="380233"/>
          </a:xfrm>
        </p:grpSpPr>
        <p:sp>
          <p:nvSpPr>
            <p:cNvPr id="41"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42"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46" name="Google Shape;22;p27"/>
          <p:cNvGrpSpPr/>
          <p:nvPr/>
        </p:nvGrpSpPr>
        <p:grpSpPr>
          <a:xfrm>
            <a:off x="8753999" y="451666"/>
            <a:ext cx="785401" cy="380235"/>
            <a:chOff x="0" y="0"/>
            <a:chExt cx="785400" cy="380233"/>
          </a:xfrm>
        </p:grpSpPr>
        <p:sp>
          <p:nvSpPr>
            <p:cNvPr id="44"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45"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48" name="Google Shape;24;p27"/>
          <p:cNvSpPr txBox="1"/>
          <p:nvPr/>
        </p:nvSpPr>
        <p:spPr>
          <a:xfrm>
            <a:off x="442650" y="350325"/>
            <a:ext cx="7441801"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smtClean="0"/>
              <a:t>MÓDULO</a:t>
            </a:r>
            <a:r>
              <a:rPr lang="es-ES_tradnl" b="0" dirty="0" smtClean="0"/>
              <a:t>  MANTENIMIENTO DE MOTORES</a:t>
            </a:r>
            <a:endParaRPr lang="es-ES_tradnl" b="0" dirty="0"/>
          </a:p>
        </p:txBody>
      </p:sp>
      <p:sp>
        <p:nvSpPr>
          <p:cNvPr id="49"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‹Nr.›</a:t>
            </a:fld>
            <a:endParaRPr/>
          </a:p>
        </p:txBody>
      </p:sp>
      <p:sp>
        <p:nvSpPr>
          <p:cNvPr id="50" name="Google Shape;26;p27"/>
          <p:cNvSpPr txBox="1"/>
          <p:nvPr/>
        </p:nvSpPr>
        <p:spPr>
          <a:xfrm>
            <a:off x="375975" y="6881800"/>
            <a:ext cx="6786599" cy="3539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smtClean="0">
                <a:solidFill>
                  <a:srgbClr val="000000"/>
                </a:solidFill>
              </a:rPr>
              <a:t>4</a:t>
            </a:r>
            <a:r>
              <a:rPr dirty="0" smtClean="0">
                <a:solidFill>
                  <a:srgbClr val="000000"/>
                </a:solidFill>
              </a:rPr>
              <a:t>° </a:t>
            </a:r>
            <a:r>
              <a:rPr dirty="0">
                <a:solidFill>
                  <a:srgbClr val="000000"/>
                </a:solidFill>
              </a:rPr>
              <a:t>Medio | Presentación</a:t>
            </a:r>
          </a:p>
        </p:txBody>
      </p:sp>
      <p:sp>
        <p:nvSpPr>
          <p:cNvPr id="13" name="Google Shape;23;p27"/>
          <p:cNvSpPr txBox="1"/>
          <p:nvPr userDrawn="1"/>
        </p:nvSpPr>
        <p:spPr>
          <a:xfrm>
            <a:off x="8443617" y="271142"/>
            <a:ext cx="1166701" cy="43085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smtClean="0"/>
              <a:t>14</a:t>
            </a:r>
            <a:r>
              <a:rPr dirty="0" smtClean="0"/>
              <a:t>|</a:t>
            </a:r>
            <a:r>
              <a:rPr lang="es-ES" sz="1600" dirty="0" smtClean="0">
                <a:solidFill>
                  <a:srgbClr val="ED6B00"/>
                </a:solidFill>
              </a:rPr>
              <a:t>6</a:t>
            </a:r>
            <a:endParaRPr sz="1600" dirty="0">
              <a:solidFill>
                <a:srgbClr val="ED6B00"/>
              </a:solidFill>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57" name="Google Shape;28;p25"/>
          <p:cNvSpPr/>
          <p:nvPr/>
        </p:nvSpPr>
        <p:spPr>
          <a:xfrm rot="10800000" flipH="1">
            <a:off x="180974" y="832249"/>
            <a:ext cx="9358202" cy="1236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73" y="0"/>
                </a:lnTo>
                <a:cubicBezTo>
                  <a:pt x="20961" y="0"/>
                  <a:pt x="21600" y="4835"/>
                  <a:pt x="21600" y="10800"/>
                </a:cubicBezTo>
                <a:lnTo>
                  <a:pt x="21600" y="21600"/>
                </a:lnTo>
                <a:lnTo>
                  <a:pt x="0" y="21600"/>
                </a:lnTo>
                <a:close/>
              </a:path>
            </a:pathLst>
          </a:custGeom>
          <a:solidFill>
            <a:srgbClr val="EEEEEE"/>
          </a:solidFill>
          <a:ln w="12700">
            <a:miter lim="400000"/>
          </a:ln>
        </p:spPr>
        <p:txBody>
          <a:bodyPr lIns="0" tIns="0" rIns="0" bIns="0" anchor="ctr"/>
          <a:lstStyle/>
          <a:p>
            <a:endParaRPr/>
          </a:p>
        </p:txBody>
      </p:sp>
      <p:sp>
        <p:nvSpPr>
          <p:cNvPr id="58" name="Google Shape;29;p25"/>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61" name="Google Shape;30;p25"/>
          <p:cNvGrpSpPr/>
          <p:nvPr/>
        </p:nvGrpSpPr>
        <p:grpSpPr>
          <a:xfrm>
            <a:off x="8091899" y="451666"/>
            <a:ext cx="662101" cy="380235"/>
            <a:chOff x="0" y="0"/>
            <a:chExt cx="662099" cy="380233"/>
          </a:xfrm>
        </p:grpSpPr>
        <p:sp>
          <p:nvSpPr>
            <p:cNvPr id="59"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60"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64" name="Google Shape;31;p25"/>
          <p:cNvGrpSpPr/>
          <p:nvPr/>
        </p:nvGrpSpPr>
        <p:grpSpPr>
          <a:xfrm>
            <a:off x="8753999" y="451666"/>
            <a:ext cx="785401" cy="380235"/>
            <a:chOff x="0" y="0"/>
            <a:chExt cx="785400" cy="380233"/>
          </a:xfrm>
        </p:grpSpPr>
        <p:sp>
          <p:nvSpPr>
            <p:cNvPr id="62"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63"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66" name="Google Shape;33;p25"/>
          <p:cNvSpPr txBox="1"/>
          <p:nvPr/>
        </p:nvSpPr>
        <p:spPr>
          <a:xfrm>
            <a:off x="442650" y="350325"/>
            <a:ext cx="7441801"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smtClean="0"/>
              <a:t>MÓDULO</a:t>
            </a:r>
            <a:r>
              <a:rPr lang="es-ES_tradnl" b="0" dirty="0" smtClean="0"/>
              <a:t>  MANTENIMIENTO DE MOTORES</a:t>
            </a:r>
            <a:endParaRPr lang="es-ES_tradnl" b="0" dirty="0"/>
          </a:p>
        </p:txBody>
      </p:sp>
      <p:sp>
        <p:nvSpPr>
          <p:cNvPr id="67"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‹Nr.›</a:t>
            </a:fld>
            <a:endParaRPr/>
          </a:p>
        </p:txBody>
      </p:sp>
      <p:sp>
        <p:nvSpPr>
          <p:cNvPr id="68" name="Google Shape;35;p25"/>
          <p:cNvSpPr txBox="1"/>
          <p:nvPr/>
        </p:nvSpPr>
        <p:spPr>
          <a:xfrm>
            <a:off x="375975" y="6881800"/>
            <a:ext cx="6786599" cy="3539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smtClean="0">
                <a:solidFill>
                  <a:srgbClr val="000000"/>
                </a:solidFill>
              </a:rPr>
              <a:t>4</a:t>
            </a:r>
            <a:r>
              <a:rPr dirty="0" smtClean="0">
                <a:solidFill>
                  <a:srgbClr val="000000"/>
                </a:solidFill>
              </a:rPr>
              <a:t>° </a:t>
            </a:r>
            <a:r>
              <a:rPr dirty="0">
                <a:solidFill>
                  <a:srgbClr val="000000"/>
                </a:solidFill>
              </a:rPr>
              <a:t>Medio | Presentación</a:t>
            </a:r>
          </a:p>
        </p:txBody>
      </p:sp>
      <p:sp>
        <p:nvSpPr>
          <p:cNvPr id="15" name="Google Shape;23;p27"/>
          <p:cNvSpPr txBox="1"/>
          <p:nvPr userDrawn="1"/>
        </p:nvSpPr>
        <p:spPr>
          <a:xfrm>
            <a:off x="8443617" y="271142"/>
            <a:ext cx="1166701" cy="43085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smtClean="0"/>
              <a:t>14</a:t>
            </a:r>
            <a:r>
              <a:rPr dirty="0" smtClean="0"/>
              <a:t>|</a:t>
            </a:r>
            <a:r>
              <a:rPr lang="es-ES" sz="1600" dirty="0" smtClean="0">
                <a:solidFill>
                  <a:srgbClr val="ED6B00"/>
                </a:solidFill>
              </a:rPr>
              <a:t>6</a:t>
            </a:r>
            <a:endParaRPr sz="1600" dirty="0">
              <a:solidFill>
                <a:srgbClr val="ED6B00"/>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75" name="Google Shape;37;p26"/>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endParaRPr/>
          </a:p>
        </p:txBody>
      </p:sp>
      <p:sp>
        <p:nvSpPr>
          <p:cNvPr id="76" name="Google Shape;38;p26"/>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79" name="Google Shape;39;p26"/>
          <p:cNvGrpSpPr/>
          <p:nvPr/>
        </p:nvGrpSpPr>
        <p:grpSpPr>
          <a:xfrm>
            <a:off x="8091899" y="451666"/>
            <a:ext cx="662101" cy="380235"/>
            <a:chOff x="0" y="0"/>
            <a:chExt cx="662099" cy="380233"/>
          </a:xfrm>
        </p:grpSpPr>
        <p:sp>
          <p:nvSpPr>
            <p:cNvPr id="77"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78"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82" name="Google Shape;40;p26"/>
          <p:cNvGrpSpPr/>
          <p:nvPr userDrawn="1"/>
        </p:nvGrpSpPr>
        <p:grpSpPr>
          <a:xfrm>
            <a:off x="8753999" y="451666"/>
            <a:ext cx="785401" cy="380235"/>
            <a:chOff x="0" y="0"/>
            <a:chExt cx="785400" cy="380233"/>
          </a:xfrm>
        </p:grpSpPr>
        <p:sp>
          <p:nvSpPr>
            <p:cNvPr id="80"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81"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84" name="Google Shape;42;p26"/>
          <p:cNvSpPr txBox="1"/>
          <p:nvPr/>
        </p:nvSpPr>
        <p:spPr>
          <a:xfrm>
            <a:off x="442650" y="350325"/>
            <a:ext cx="7441801"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smtClean="0"/>
              <a:t>MÓDULO</a:t>
            </a:r>
            <a:r>
              <a:rPr lang="es-ES_tradnl" b="0" dirty="0" smtClean="0"/>
              <a:t>  MANTENIMIENTO DE MOTORES</a:t>
            </a:r>
            <a:endParaRPr lang="es-ES_tradnl" b="0" dirty="0"/>
          </a:p>
        </p:txBody>
      </p:sp>
      <p:sp>
        <p:nvSpPr>
          <p:cNvPr id="85"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‹Nr.›</a:t>
            </a:fld>
            <a:endParaRPr/>
          </a:p>
        </p:txBody>
      </p:sp>
      <p:sp>
        <p:nvSpPr>
          <p:cNvPr id="86" name="Google Shape;44;p26"/>
          <p:cNvSpPr txBox="1"/>
          <p:nvPr/>
        </p:nvSpPr>
        <p:spPr>
          <a:xfrm>
            <a:off x="375975" y="6881800"/>
            <a:ext cx="6786599" cy="3539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smtClean="0">
                <a:solidFill>
                  <a:srgbClr val="000000"/>
                </a:solidFill>
              </a:rPr>
              <a:t>4</a:t>
            </a:r>
            <a:r>
              <a:rPr dirty="0" smtClean="0">
                <a:solidFill>
                  <a:srgbClr val="000000"/>
                </a:solidFill>
              </a:rPr>
              <a:t>° </a:t>
            </a:r>
            <a:r>
              <a:rPr dirty="0">
                <a:solidFill>
                  <a:srgbClr val="000000"/>
                </a:solidFill>
              </a:rPr>
              <a:t>Medio | Presentación</a:t>
            </a:r>
          </a:p>
        </p:txBody>
      </p:sp>
      <p:sp>
        <p:nvSpPr>
          <p:cNvPr id="15" name="Google Shape;23;p27"/>
          <p:cNvSpPr txBox="1"/>
          <p:nvPr userDrawn="1"/>
        </p:nvSpPr>
        <p:spPr>
          <a:xfrm>
            <a:off x="8443617" y="271142"/>
            <a:ext cx="1166701" cy="43085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smtClean="0"/>
              <a:t>14</a:t>
            </a:r>
            <a:r>
              <a:rPr dirty="0" smtClean="0"/>
              <a:t>|</a:t>
            </a:r>
            <a:r>
              <a:rPr lang="es-ES" sz="1600" dirty="0" smtClean="0">
                <a:solidFill>
                  <a:srgbClr val="ED6B00"/>
                </a:solidFill>
              </a:rPr>
              <a:t>6</a:t>
            </a:r>
            <a:endParaRPr sz="1600" dirty="0">
              <a:solidFill>
                <a:srgbClr val="ED6B00"/>
              </a:solidFill>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sp>
        <p:nvSpPr>
          <p:cNvPr id="93" name="Google Shape;46;p28"/>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490"/>
            </a:srgbClr>
          </a:solidFill>
          <a:ln w="12700">
            <a:miter lim="400000"/>
          </a:ln>
        </p:spPr>
        <p:txBody>
          <a:bodyPr lIns="0" tIns="0" rIns="0" bIns="0" anchor="ctr"/>
          <a:lstStyle/>
          <a:p>
            <a:endParaRPr/>
          </a:p>
        </p:txBody>
      </p:sp>
      <p:sp>
        <p:nvSpPr>
          <p:cNvPr id="94" name="Google Shape;47;p28"/>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97" name="Google Shape;48;p28"/>
          <p:cNvGrpSpPr/>
          <p:nvPr/>
        </p:nvGrpSpPr>
        <p:grpSpPr>
          <a:xfrm>
            <a:off x="8091899" y="451666"/>
            <a:ext cx="662101" cy="380235"/>
            <a:chOff x="0" y="0"/>
            <a:chExt cx="662099" cy="380233"/>
          </a:xfrm>
        </p:grpSpPr>
        <p:sp>
          <p:nvSpPr>
            <p:cNvPr id="95"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96"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100" name="Google Shape;49;p28"/>
          <p:cNvGrpSpPr/>
          <p:nvPr/>
        </p:nvGrpSpPr>
        <p:grpSpPr>
          <a:xfrm>
            <a:off x="8753999" y="451666"/>
            <a:ext cx="785401" cy="380235"/>
            <a:chOff x="0" y="0"/>
            <a:chExt cx="785400" cy="380233"/>
          </a:xfrm>
        </p:grpSpPr>
        <p:sp>
          <p:nvSpPr>
            <p:cNvPr id="98"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99"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102" name="Google Shape;51;p28"/>
          <p:cNvSpPr txBox="1"/>
          <p:nvPr/>
        </p:nvSpPr>
        <p:spPr>
          <a:xfrm>
            <a:off x="442650" y="350325"/>
            <a:ext cx="7441801"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smtClean="0"/>
              <a:t>MÓDULO</a:t>
            </a:r>
            <a:r>
              <a:rPr lang="es-ES_tradnl" b="0" dirty="0" smtClean="0"/>
              <a:t>  MANTENIMIENTO DE MOTORES</a:t>
            </a:r>
            <a:endParaRPr lang="es-ES_tradnl" b="0" dirty="0"/>
          </a:p>
        </p:txBody>
      </p:sp>
      <p:sp>
        <p:nvSpPr>
          <p:cNvPr id="103"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‹Nr.›</a:t>
            </a:fld>
            <a:endParaRPr/>
          </a:p>
        </p:txBody>
      </p:sp>
      <p:sp>
        <p:nvSpPr>
          <p:cNvPr id="104" name="Google Shape;53;p28"/>
          <p:cNvSpPr txBox="1"/>
          <p:nvPr/>
        </p:nvSpPr>
        <p:spPr>
          <a:xfrm>
            <a:off x="375975" y="6881800"/>
            <a:ext cx="6786599" cy="3539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smtClean="0">
                <a:solidFill>
                  <a:srgbClr val="000000"/>
                </a:solidFill>
              </a:rPr>
              <a:t>4</a:t>
            </a:r>
            <a:r>
              <a:rPr dirty="0" smtClean="0">
                <a:solidFill>
                  <a:srgbClr val="000000"/>
                </a:solidFill>
              </a:rPr>
              <a:t>° </a:t>
            </a:r>
            <a:r>
              <a:rPr dirty="0">
                <a:solidFill>
                  <a:srgbClr val="000000"/>
                </a:solidFill>
              </a:rPr>
              <a:t>Medio | Presentación</a:t>
            </a:r>
          </a:p>
        </p:txBody>
      </p:sp>
      <p:sp>
        <p:nvSpPr>
          <p:cNvPr id="14" name="Google Shape;23;p27"/>
          <p:cNvSpPr txBox="1"/>
          <p:nvPr userDrawn="1"/>
        </p:nvSpPr>
        <p:spPr>
          <a:xfrm>
            <a:off x="8443617" y="271142"/>
            <a:ext cx="1166701" cy="43085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smtClean="0"/>
              <a:t>14</a:t>
            </a:r>
            <a:r>
              <a:rPr dirty="0" smtClean="0"/>
              <a:t>|</a:t>
            </a:r>
            <a:r>
              <a:rPr lang="es-ES" sz="1600" dirty="0" smtClean="0">
                <a:solidFill>
                  <a:srgbClr val="ED6B00"/>
                </a:solidFill>
              </a:rPr>
              <a:t>6</a:t>
            </a:r>
            <a:endParaRPr sz="1600" dirty="0">
              <a:solidFill>
                <a:srgbClr val="ED6B00"/>
              </a:solid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One column text 2">
    <p:spTree>
      <p:nvGrpSpPr>
        <p:cNvPr id="1" name=""/>
        <p:cNvGrpSpPr/>
        <p:nvPr/>
      </p:nvGrpSpPr>
      <p:grpSpPr>
        <a:xfrm>
          <a:off x="0" y="0"/>
          <a:ext cx="0" cy="0"/>
          <a:chOff x="0" y="0"/>
          <a:chExt cx="0" cy="0"/>
        </a:xfrm>
      </p:grpSpPr>
      <p:sp>
        <p:nvSpPr>
          <p:cNvPr id="111" name="Google Shape;55;p30"/>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endParaRPr/>
          </a:p>
        </p:txBody>
      </p:sp>
      <p:grpSp>
        <p:nvGrpSpPr>
          <p:cNvPr id="114" name="Google Shape;56;p30"/>
          <p:cNvGrpSpPr/>
          <p:nvPr/>
        </p:nvGrpSpPr>
        <p:grpSpPr>
          <a:xfrm>
            <a:off x="8091899" y="451666"/>
            <a:ext cx="662101" cy="380235"/>
            <a:chOff x="0" y="0"/>
            <a:chExt cx="662099" cy="380233"/>
          </a:xfrm>
        </p:grpSpPr>
        <p:sp>
          <p:nvSpPr>
            <p:cNvPr id="112"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113"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117" name="Google Shape;57;p30"/>
          <p:cNvGrpSpPr/>
          <p:nvPr/>
        </p:nvGrpSpPr>
        <p:grpSpPr>
          <a:xfrm>
            <a:off x="8753999" y="451666"/>
            <a:ext cx="785401" cy="380235"/>
            <a:chOff x="0" y="0"/>
            <a:chExt cx="785400" cy="380233"/>
          </a:xfrm>
        </p:grpSpPr>
        <p:sp>
          <p:nvSpPr>
            <p:cNvPr id="115"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116"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119" name="Google Shape;59;p30"/>
          <p:cNvSpPr txBox="1"/>
          <p:nvPr/>
        </p:nvSpPr>
        <p:spPr>
          <a:xfrm>
            <a:off x="8170651" y="288449"/>
            <a:ext cx="1166701" cy="37220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b="1">
                <a:latin typeface="Calibri"/>
                <a:ea typeface="Calibri"/>
                <a:cs typeface="Calibri"/>
                <a:sym typeface="Calibri"/>
              </a:defRPr>
            </a:lvl1pPr>
          </a:lstStyle>
          <a:p>
            <a:r>
              <a:t>¡Atención!</a:t>
            </a:r>
          </a:p>
        </p:txBody>
      </p:sp>
      <p:sp>
        <p:nvSpPr>
          <p:cNvPr id="12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2" name="Google Shape;31;p6"/>
          <p:cNvSpPr/>
          <p:nvPr userDrawn="1"/>
        </p:nvSpPr>
        <p:spPr>
          <a:xfrm>
            <a:off x="181651" y="169641"/>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oogle Shape;7;p23"/>
          <p:cNvGrpSpPr/>
          <p:nvPr/>
        </p:nvGrpSpPr>
        <p:grpSpPr>
          <a:xfrm>
            <a:off x="242855" y="1756549"/>
            <a:ext cx="9346502" cy="5675924"/>
            <a:chOff x="0" y="0"/>
            <a:chExt cx="9346500" cy="5675922"/>
          </a:xfrm>
        </p:grpSpPr>
        <p:sp>
          <p:nvSpPr>
            <p:cNvPr id="2" name="Figura"/>
            <p:cNvSpPr/>
            <p:nvPr/>
          </p:nvSpPr>
          <p:spPr>
            <a:xfrm>
              <a:off x="-1" y="-1"/>
              <a:ext cx="9346502" cy="56759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9E1E4"/>
            </a:solidFill>
            <a:ln w="12700" cap="flat">
              <a:noFill/>
              <a:miter lim="400000"/>
            </a:ln>
            <a:effectLst/>
          </p:spPr>
          <p:txBody>
            <a:bodyPr wrap="square" lIns="0" tIns="0" rIns="0" bIns="0" numCol="1" anchor="ctr">
              <a:noAutofit/>
            </a:bodyPr>
            <a:lstStyle/>
            <a:p>
              <a:endParaRPr/>
            </a:p>
          </p:txBody>
        </p:sp>
        <p:sp>
          <p:nvSpPr>
            <p:cNvPr id="3" name="Texto"/>
            <p:cNvSpPr txBox="1"/>
            <p:nvPr/>
          </p:nvSpPr>
          <p:spPr>
            <a:xfrm>
              <a:off x="0" y="2647844"/>
              <a:ext cx="9091318"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pic>
        <p:nvPicPr>
          <p:cNvPr id="5" name="Google Shape;8;p23" descr="Google Shape;8;p23"/>
          <p:cNvPicPr>
            <a:picLocks noChangeAspect="1"/>
          </p:cNvPicPr>
          <p:nvPr/>
        </p:nvPicPr>
        <p:blipFill>
          <a:blip r:embed="rId9">
            <a:extLst/>
          </a:blip>
          <a:stretch>
            <a:fillRect/>
          </a:stretch>
        </p:blipFill>
        <p:spPr>
          <a:xfrm>
            <a:off x="436350" y="419800"/>
            <a:ext cx="3659450" cy="680475"/>
          </a:xfrm>
          <a:prstGeom prst="rect">
            <a:avLst/>
          </a:prstGeom>
          <a:ln w="12700">
            <a:miter lim="400000"/>
          </a:ln>
        </p:spPr>
      </p:pic>
      <p:sp>
        <p:nvSpPr>
          <p:cNvPr id="6" name="Google Shape;9;p23"/>
          <p:cNvSpPr/>
          <p:nvPr/>
        </p:nvSpPr>
        <p:spPr>
          <a:xfrm>
            <a:off x="436350" y="6464001"/>
            <a:ext cx="7891862" cy="680475"/>
          </a:xfrm>
          <a:prstGeom prst="roundRect">
            <a:avLst>
              <a:gd name="adj" fmla="val 19335"/>
            </a:avLst>
          </a:prstGeom>
          <a:solidFill>
            <a:srgbClr val="BB9BA5"/>
          </a:solidFill>
          <a:ln w="12700">
            <a:miter lim="400000"/>
          </a:ln>
        </p:spPr>
        <p:txBody>
          <a:bodyPr lIns="0" tIns="0" rIns="0" bIns="0" anchor="ctr"/>
          <a:lstStyle/>
          <a:p>
            <a:pPr algn="ctr">
              <a:defRPr>
                <a:solidFill>
                  <a:srgbClr val="FFFFFF"/>
                </a:solidFill>
              </a:defRPr>
            </a:pPr>
            <a:endParaRPr/>
          </a:p>
        </p:txBody>
      </p:sp>
      <p:pic>
        <p:nvPicPr>
          <p:cNvPr id="7" name="Google Shape;10;p23" descr="Google Shape;10;p23"/>
          <p:cNvPicPr>
            <a:picLocks noChangeAspect="1"/>
          </p:cNvPicPr>
          <p:nvPr/>
        </p:nvPicPr>
        <p:blipFill>
          <a:blip r:embed="rId10">
            <a:extLst/>
          </a:blip>
          <a:stretch>
            <a:fillRect/>
          </a:stretch>
        </p:blipFill>
        <p:spPr>
          <a:xfrm>
            <a:off x="433440" y="6464000"/>
            <a:ext cx="690483" cy="680476"/>
          </a:xfrm>
          <a:prstGeom prst="rect">
            <a:avLst/>
          </a:prstGeom>
          <a:ln w="12700">
            <a:miter lim="400000"/>
          </a:ln>
        </p:spPr>
      </p:pic>
      <p:pic>
        <p:nvPicPr>
          <p:cNvPr id="8" name="Google Shape;11;p23" descr="Google Shape;11;p23"/>
          <p:cNvPicPr>
            <a:picLocks noChangeAspect="1"/>
          </p:cNvPicPr>
          <p:nvPr/>
        </p:nvPicPr>
        <p:blipFill>
          <a:blip r:embed="rId11">
            <a:extLst/>
          </a:blip>
          <a:stretch>
            <a:fillRect/>
          </a:stretch>
        </p:blipFill>
        <p:spPr>
          <a:xfrm>
            <a:off x="8272364" y="1222172"/>
            <a:ext cx="1080001" cy="241875"/>
          </a:xfrm>
          <a:prstGeom prst="rect">
            <a:avLst/>
          </a:prstGeom>
          <a:ln w="12700">
            <a:miter lim="400000"/>
          </a:ln>
        </p:spPr>
      </p:pic>
      <p:pic>
        <p:nvPicPr>
          <p:cNvPr id="9" name="Google Shape;12;p23" descr="Google Shape;12;p23"/>
          <p:cNvPicPr>
            <a:picLocks noChangeAspect="1"/>
          </p:cNvPicPr>
          <p:nvPr/>
        </p:nvPicPr>
        <p:blipFill>
          <a:blip r:embed="rId12">
            <a:extLst/>
          </a:blip>
          <a:stretch>
            <a:fillRect/>
          </a:stretch>
        </p:blipFill>
        <p:spPr>
          <a:xfrm>
            <a:off x="8272364" y="418596"/>
            <a:ext cx="1080001" cy="664778"/>
          </a:xfrm>
          <a:prstGeom prst="rect">
            <a:avLst/>
          </a:prstGeom>
          <a:ln w="12700">
            <a:miter lim="400000"/>
          </a:ln>
        </p:spPr>
      </p:pic>
      <p:pic>
        <p:nvPicPr>
          <p:cNvPr id="10" name="Google Shape;13;p23" descr="Google Shape;13;p23"/>
          <p:cNvPicPr>
            <a:picLocks noChangeAspect="1"/>
          </p:cNvPicPr>
          <p:nvPr/>
        </p:nvPicPr>
        <p:blipFill>
          <a:blip r:embed="rId13">
            <a:extLst/>
          </a:blip>
          <a:stretch>
            <a:fillRect/>
          </a:stretch>
        </p:blipFill>
        <p:spPr>
          <a:xfrm>
            <a:off x="8521706" y="6387272"/>
            <a:ext cx="830660" cy="756001"/>
          </a:xfrm>
          <a:prstGeom prst="rect">
            <a:avLst/>
          </a:prstGeom>
          <a:ln w="12700">
            <a:miter lim="400000"/>
          </a:ln>
        </p:spPr>
      </p:pic>
      <p:sp>
        <p:nvSpPr>
          <p:cNvPr id="11" name="Texto del título"/>
          <p:cNvSpPr txBox="1">
            <a:spLocks noGrp="1"/>
          </p:cNvSpPr>
          <p:nvPr>
            <p:ph type="title"/>
          </p:nvPr>
        </p:nvSpPr>
        <p:spPr>
          <a:xfrm>
            <a:off x="485775" y="101453"/>
            <a:ext cx="8743950" cy="1661731"/>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r>
              <a:t>Texto del título</a:t>
            </a:r>
          </a:p>
        </p:txBody>
      </p:sp>
      <p:sp>
        <p:nvSpPr>
          <p:cNvPr id="12" name="Nivel de texto 1…"/>
          <p:cNvSpPr txBox="1">
            <a:spLocks noGrp="1"/>
          </p:cNvSpPr>
          <p:nvPr>
            <p:ph type="body" idx="1"/>
          </p:nvPr>
        </p:nvSpPr>
        <p:spPr>
          <a:xfrm>
            <a:off x="485775" y="1763183"/>
            <a:ext cx="8743950" cy="5793317"/>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xfrm>
            <a:off x="4695825" y="6800556"/>
            <a:ext cx="2266950" cy="406401"/>
          </a:xfrm>
          <a:prstGeom prst="rect">
            <a:avLst/>
          </a:prstGeom>
          <a:ln w="12700">
            <a:miter lim="400000"/>
          </a:ln>
        </p:spPr>
        <p:txBody>
          <a:bodyPr wrap="none" lIns="45719" rIns="45719" anchor="ctr">
            <a:spAutoFit/>
          </a:bodyPr>
          <a:lstStyle>
            <a:lvl1pPr algn="r">
              <a:defRPr sz="12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Google Shape;65;p1"/>
          <p:cNvSpPr txBox="1"/>
          <p:nvPr/>
        </p:nvSpPr>
        <p:spPr>
          <a:xfrm>
            <a:off x="1139099" y="834800"/>
            <a:ext cx="4156802" cy="3693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200" b="1">
                <a:solidFill>
                  <a:srgbClr val="741B47"/>
                </a:solidFill>
                <a:latin typeface="Calibri"/>
                <a:ea typeface="Calibri"/>
                <a:cs typeface="Calibri"/>
                <a:sym typeface="Calibri"/>
              </a:defRPr>
            </a:pPr>
            <a:r>
              <a:rPr dirty="0"/>
              <a:t>SECTOR METALMECÁNICA </a:t>
            </a:r>
            <a:r>
              <a:rPr b="0" dirty="0"/>
              <a:t>| NIVEL </a:t>
            </a:r>
            <a:r>
              <a:rPr lang="es-ES" b="0" dirty="0" smtClean="0"/>
              <a:t>4</a:t>
            </a:r>
            <a:r>
              <a:rPr b="0" dirty="0" smtClean="0"/>
              <a:t>° </a:t>
            </a:r>
            <a:r>
              <a:rPr b="0" dirty="0"/>
              <a:t>MEDIO</a:t>
            </a:r>
          </a:p>
        </p:txBody>
      </p:sp>
      <p:sp>
        <p:nvSpPr>
          <p:cNvPr id="7"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dirty="0" err="1">
                <a:solidFill>
                  <a:schemeClr val="lt1"/>
                </a:solidFill>
                <a:latin typeface="Calibri"/>
                <a:ea typeface="Calibri"/>
                <a:cs typeface="Calibri"/>
                <a:sym typeface="Calibri"/>
              </a:rPr>
              <a:t>En</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estos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documentos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utilizarán</a:t>
            </a:r>
            <a:r>
              <a:rPr lang="en-US" sz="1100" b="0" i="0" u="none" strike="noStrike" cap="none" dirty="0">
                <a:solidFill>
                  <a:schemeClr val="lt1"/>
                </a:solidFill>
                <a:latin typeface="Calibri"/>
                <a:ea typeface="Calibri"/>
                <a:cs typeface="Calibri"/>
                <a:sym typeface="Calibri"/>
              </a:rPr>
              <a:t> de </a:t>
            </a:r>
            <a:r>
              <a:rPr lang="en-US" sz="1100" b="0" i="0" u="none" strike="noStrike" cap="none" dirty="0" err="1">
                <a:solidFill>
                  <a:schemeClr val="lt1"/>
                </a:solidFill>
                <a:latin typeface="Calibri"/>
                <a:ea typeface="Calibri"/>
                <a:cs typeface="Calibri"/>
                <a:sym typeface="Calibri"/>
              </a:rPr>
              <a:t>manera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inclusiva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términos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estudiante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docente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compañero</a:t>
            </a:r>
            <a:r>
              <a:rPr lang="en-US" sz="1100" b="0" i="0" u="none" strike="noStrike" cap="none" dirty="0">
                <a:solidFill>
                  <a:schemeClr val="lt1"/>
                </a:solidFill>
                <a:latin typeface="Calibri"/>
                <a:ea typeface="Calibri"/>
                <a:cs typeface="Calibri"/>
                <a:sym typeface="Calibri"/>
              </a:rPr>
              <a:t> u </a:t>
            </a:r>
            <a:r>
              <a:rPr lang="en-US" sz="1100" b="0" i="0" u="none" strike="noStrike" cap="none" dirty="0" err="1">
                <a:solidFill>
                  <a:schemeClr val="lt1"/>
                </a:solidFill>
                <a:latin typeface="Calibri"/>
                <a:ea typeface="Calibri"/>
                <a:cs typeface="Calibri"/>
                <a:sym typeface="Calibri"/>
              </a:rPr>
              <a:t>otras</a:t>
            </a:r>
            <a:r>
              <a:rPr lang="en-US" sz="1100" b="0" i="0" u="none" strike="noStrike" cap="none" dirty="0">
                <a:solidFill>
                  <a:schemeClr val="lt1"/>
                </a:solidFill>
                <a:latin typeface="Calibri"/>
                <a:ea typeface="Calibri"/>
                <a:cs typeface="Calibri"/>
                <a:sym typeface="Calibri"/>
              </a:rPr>
              <a:t> palabras </a:t>
            </a:r>
            <a:r>
              <a:rPr lang="en-US" sz="1100" b="0" i="0" u="none" strike="noStrike" cap="none" dirty="0" err="1">
                <a:solidFill>
                  <a:schemeClr val="lt1"/>
                </a:solidFill>
                <a:latin typeface="Calibri"/>
                <a:ea typeface="Calibri"/>
                <a:cs typeface="Calibri"/>
                <a:sym typeface="Calibri"/>
              </a:rPr>
              <a:t>equivalentes</a:t>
            </a:r>
            <a:r>
              <a:rPr lang="en-US" sz="1100" b="0" i="0" u="none" strike="noStrike" cap="none" dirty="0">
                <a:solidFill>
                  <a:schemeClr val="lt1"/>
                </a:solidFill>
                <a:latin typeface="Calibri"/>
                <a:ea typeface="Calibri"/>
                <a:cs typeface="Calibri"/>
                <a:sym typeface="Calibri"/>
              </a:rPr>
              <a:t> y </a:t>
            </a:r>
            <a:r>
              <a:rPr lang="en-US" sz="1100" b="0" i="0" u="none" strike="noStrike" cap="none" dirty="0" err="1">
                <a:solidFill>
                  <a:schemeClr val="lt1"/>
                </a:solidFill>
                <a:latin typeface="Calibri"/>
                <a:ea typeface="Calibri"/>
                <a:cs typeface="Calibri"/>
                <a:sym typeface="Calibri"/>
              </a:rPr>
              <a:t>sus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respectivos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plurales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decir</a:t>
            </a:r>
            <a:r>
              <a:rPr lang="en-US" sz="1100" b="0" i="0" u="none" strike="noStrike" cap="none" dirty="0">
                <a:solidFill>
                  <a:schemeClr val="lt1"/>
                </a:solidFill>
                <a:latin typeface="Calibri"/>
                <a:ea typeface="Calibri"/>
                <a:cs typeface="Calibri"/>
                <a:sym typeface="Calibri"/>
              </a:rPr>
              <a:t>, con </a:t>
            </a:r>
            <a:r>
              <a:rPr lang="en-US" sz="1100" b="0" i="0" u="none" strike="noStrike" cap="none" dirty="0" err="1">
                <a:solidFill>
                  <a:schemeClr val="lt1"/>
                </a:solidFill>
                <a:latin typeface="Calibri"/>
                <a:ea typeface="Calibri"/>
                <a:cs typeface="Calibri"/>
                <a:sym typeface="Calibri"/>
              </a:rPr>
              <a:t>ellas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hace</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referencia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tanto</a:t>
            </a:r>
            <a:r>
              <a:rPr lang="en-US" sz="1100" b="0" i="0" u="none" strike="noStrike" cap="none" dirty="0">
                <a:solidFill>
                  <a:schemeClr val="lt1"/>
                </a:solidFill>
                <a:latin typeface="Calibri"/>
                <a:ea typeface="Calibri"/>
                <a:cs typeface="Calibri"/>
                <a:sym typeface="Calibri"/>
              </a:rPr>
              <a:t> a hombres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a </a:t>
            </a:r>
            <a:r>
              <a:rPr lang="en-US" sz="1100" b="0" i="0" u="none" strike="noStrike" cap="none" dirty="0" err="1">
                <a:solidFill>
                  <a:schemeClr val="lt1"/>
                </a:solidFill>
                <a:latin typeface="Calibri"/>
                <a:ea typeface="Calibri"/>
                <a:cs typeface="Calibri"/>
                <a:sym typeface="Calibri"/>
              </a:rPr>
              <a:t>mujeres</a:t>
            </a:r>
            <a:r>
              <a:rPr lang="en-US" sz="1100" b="0" i="0" u="none" strike="noStrike" cap="none" dirty="0">
                <a:solidFill>
                  <a:schemeClr val="lt1"/>
                </a:solidFill>
                <a:latin typeface="Calibri"/>
                <a:ea typeface="Calibri"/>
                <a:cs typeface="Calibri"/>
                <a:sym typeface="Calibri"/>
              </a:rPr>
              <a:t>.</a:t>
            </a:r>
            <a:endParaRPr sz="1100" b="0" i="0" u="none" strike="noStrike" cap="none" dirty="0">
              <a:solidFill>
                <a:schemeClr val="lt1"/>
              </a:solidFill>
              <a:latin typeface="Calibri"/>
              <a:ea typeface="Calibri"/>
              <a:cs typeface="Calibri"/>
              <a:sym typeface="Calibri"/>
            </a:endParaRPr>
          </a:p>
        </p:txBody>
      </p:sp>
      <p:sp>
        <p:nvSpPr>
          <p:cNvPr id="8"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6</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9" name="Google Shape;61;p13"/>
          <p:cNvSpPr txBox="1">
            <a:spLocks/>
          </p:cNvSpPr>
          <p:nvPr/>
        </p:nvSpPr>
        <p:spPr>
          <a:xfrm>
            <a:off x="365424" y="2361011"/>
            <a:ext cx="8740476" cy="4035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MANTENIMIENTO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0" y="2900325"/>
            <a:ext cx="6623363" cy="3351848"/>
          </a:xfrm>
          <a:prstGeom prst="rect">
            <a:avLst/>
          </a:prstGeom>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039" y="3300367"/>
            <a:ext cx="1818807" cy="3168932"/>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96" y="3320875"/>
            <a:ext cx="2205558" cy="314305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pic>
        <p:nvPicPr>
          <p:cNvPr id="13" name="Google Shape;193;p7" descr="Google Shape;193;p7"/>
          <p:cNvPicPr>
            <a:picLocks noChangeAspect="1"/>
          </p:cNvPicPr>
          <p:nvPr/>
        </p:nvPicPr>
        <p:blipFill>
          <a:blip r:embed="rId2">
            <a:extLst/>
          </a:blip>
          <a:stretch>
            <a:fillRect/>
          </a:stretch>
        </p:blipFill>
        <p:spPr>
          <a:xfrm flipH="1">
            <a:off x="-5354164" y="6550960"/>
            <a:ext cx="4619426" cy="4673061"/>
          </a:xfrm>
          <a:prstGeom prst="rect">
            <a:avLst/>
          </a:prstGeom>
          <a:ln w="12700">
            <a:miter lim="400000"/>
          </a:ln>
        </p:spPr>
      </p:pic>
      <p:sp>
        <p:nvSpPr>
          <p:cNvPr id="9"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
        <p:nvSpPr>
          <p:cNvPr id="10" name="CuadroTexto 9"/>
          <p:cNvSpPr txBox="1"/>
          <p:nvPr/>
        </p:nvSpPr>
        <p:spPr>
          <a:xfrm>
            <a:off x="5414964" y="2123242"/>
            <a:ext cx="3918038" cy="5365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DE </a:t>
            </a:r>
            <a:r>
              <a:rPr lang="es-CL" sz="1600" b="1" dirty="0" smtClean="0">
                <a:solidFill>
                  <a:schemeClr val="bg2">
                    <a:lumMod val="50000"/>
                  </a:schemeClr>
                </a:solidFill>
                <a:latin typeface="Calibri" charset="0"/>
                <a:ea typeface="Calibri" charset="0"/>
                <a:cs typeface="Calibri" charset="0"/>
              </a:rPr>
              <a:t>COMBUSTIBLE</a:t>
            </a:r>
          </a:p>
          <a:p>
            <a:endParaRPr lang="es-CL" sz="1600" b="1" dirty="0" smtClean="0">
              <a:solidFill>
                <a:schemeClr val="bg2">
                  <a:lumMod val="50000"/>
                </a:schemeClr>
              </a:solidFill>
              <a:latin typeface="Calibri" charset="0"/>
              <a:ea typeface="Calibri" charset="0"/>
              <a:cs typeface="Calibri" charset="0"/>
            </a:endParaRPr>
          </a:p>
          <a:p>
            <a:pPr marL="14288" indent="-14288">
              <a:lnSpc>
                <a:spcPts val="1960"/>
              </a:lnSpc>
            </a:pPr>
            <a:r>
              <a:rPr lang="es-CL" sz="1600" dirty="0">
                <a:solidFill>
                  <a:schemeClr val="bg2">
                    <a:lumMod val="50000"/>
                  </a:schemeClr>
                </a:solidFill>
                <a:latin typeface="Calibri" charset="0"/>
                <a:ea typeface="Calibri" charset="0"/>
                <a:cs typeface="Calibri" charset="0"/>
              </a:rPr>
              <a:t>Aunque en este caso es importante revisar la presión del sistema de combustible, ya que puede ser muy baja</a:t>
            </a:r>
            <a:r>
              <a:rPr lang="es-CL" sz="1600" dirty="0" smtClean="0">
                <a:solidFill>
                  <a:schemeClr val="bg2">
                    <a:lumMod val="50000"/>
                  </a:schemeClr>
                </a:solidFill>
                <a:latin typeface="Calibri" charset="0"/>
                <a:ea typeface="Calibri" charset="0"/>
                <a:cs typeface="Calibri" charset="0"/>
              </a:rPr>
              <a:t>.</a:t>
            </a:r>
          </a:p>
          <a:p>
            <a:pPr marL="14288" indent="-14288">
              <a:lnSpc>
                <a:spcPts val="1960"/>
              </a:lnSpc>
            </a:pPr>
            <a:endParaRPr lang="es-CL" sz="1600" dirty="0" smtClean="0">
              <a:solidFill>
                <a:schemeClr val="bg2">
                  <a:lumMod val="50000"/>
                </a:schemeClr>
              </a:solidFill>
              <a:latin typeface="Calibri" charset="0"/>
              <a:ea typeface="Calibri" charset="0"/>
              <a:cs typeface="Calibri" charset="0"/>
            </a:endParaRPr>
          </a:p>
          <a:p>
            <a:pPr marL="14288" indent="-14288">
              <a:lnSpc>
                <a:spcPts val="1960"/>
              </a:lnSpc>
            </a:pPr>
            <a:r>
              <a:rPr lang="es-CL" sz="1600" b="1" dirty="0">
                <a:solidFill>
                  <a:schemeClr val="bg2">
                    <a:lumMod val="50000"/>
                  </a:schemeClr>
                </a:solidFill>
                <a:latin typeface="Calibri" charset="0"/>
                <a:ea typeface="Calibri" charset="0"/>
                <a:cs typeface="Calibri" charset="0"/>
              </a:rPr>
              <a:t>7</a:t>
            </a:r>
            <a:r>
              <a:rPr lang="es-CL" sz="1600" b="1" dirty="0" smtClean="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Si no sale combustible por el conducto</a:t>
            </a:r>
            <a:r>
              <a:rPr lang="es-CL" sz="1600" dirty="0" smtClean="0">
                <a:solidFill>
                  <a:schemeClr val="bg2">
                    <a:lumMod val="50000"/>
                  </a:schemeClr>
                </a:solidFill>
                <a:latin typeface="Calibri" charset="0"/>
                <a:ea typeface="Calibri" charset="0"/>
                <a:cs typeface="Calibri" charset="0"/>
              </a:rPr>
              <a:t>.</a:t>
            </a:r>
          </a:p>
          <a:p>
            <a:pPr marL="14288" indent="-14288">
              <a:lnSpc>
                <a:spcPts val="1960"/>
              </a:lnSpc>
            </a:pPr>
            <a:endParaRPr lang="es-CL" sz="1600" b="1" dirty="0" smtClean="0">
              <a:solidFill>
                <a:schemeClr val="bg2">
                  <a:lumMod val="50000"/>
                </a:schemeClr>
              </a:solidFill>
              <a:latin typeface="Calibri" charset="0"/>
              <a:ea typeface="Calibri" charset="0"/>
              <a:cs typeface="Calibri" charset="0"/>
            </a:endParaRPr>
          </a:p>
          <a:p>
            <a:pPr marL="14288" indent="-14288">
              <a:lnSpc>
                <a:spcPts val="1960"/>
              </a:lnSpc>
            </a:pPr>
            <a:r>
              <a:rPr lang="es-CL" sz="1600" b="1" dirty="0" smtClean="0">
                <a:solidFill>
                  <a:schemeClr val="bg2">
                    <a:lumMod val="50000"/>
                  </a:schemeClr>
                </a:solidFill>
                <a:latin typeface="Calibri" charset="0"/>
                <a:ea typeface="Calibri" charset="0"/>
                <a:cs typeface="Calibri" charset="0"/>
              </a:rPr>
              <a:t>8</a:t>
            </a:r>
            <a:r>
              <a:rPr lang="es-CL" sz="1600" b="1" dirty="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Revisar la alimentación de la bomba de combustible, comenzando por revisar el fusible de protección</a:t>
            </a:r>
            <a:r>
              <a:rPr lang="es-CL" sz="1600" dirty="0" smtClean="0">
                <a:solidFill>
                  <a:schemeClr val="bg2">
                    <a:lumMod val="50000"/>
                  </a:schemeClr>
                </a:solidFill>
                <a:latin typeface="Calibri" charset="0"/>
                <a:ea typeface="Calibri" charset="0"/>
                <a:cs typeface="Calibri" charset="0"/>
              </a:rPr>
              <a:t>.</a:t>
            </a:r>
          </a:p>
          <a:p>
            <a:pPr marL="14288" indent="-14288">
              <a:lnSpc>
                <a:spcPts val="1960"/>
              </a:lnSpc>
            </a:pPr>
            <a:endParaRPr lang="es-CL" sz="1600" b="1" dirty="0" smtClean="0">
              <a:solidFill>
                <a:schemeClr val="bg2">
                  <a:lumMod val="50000"/>
                </a:schemeClr>
              </a:solidFill>
              <a:latin typeface="Calibri" charset="0"/>
              <a:ea typeface="Calibri" charset="0"/>
              <a:cs typeface="Calibri" charset="0"/>
            </a:endParaRPr>
          </a:p>
          <a:p>
            <a:pPr marL="14288" indent="-14288">
              <a:lnSpc>
                <a:spcPts val="1960"/>
              </a:lnSpc>
            </a:pPr>
            <a:r>
              <a:rPr lang="es-CL" sz="1600" b="1" dirty="0" smtClean="0">
                <a:solidFill>
                  <a:schemeClr val="bg2">
                    <a:lumMod val="50000"/>
                  </a:schemeClr>
                </a:solidFill>
                <a:latin typeface="Calibri" charset="0"/>
                <a:ea typeface="Calibri" charset="0"/>
                <a:cs typeface="Calibri" charset="0"/>
              </a:rPr>
              <a:t>9. </a:t>
            </a:r>
            <a:r>
              <a:rPr lang="es-CL" sz="1600" dirty="0">
                <a:solidFill>
                  <a:schemeClr val="bg2">
                    <a:lumMod val="50000"/>
                  </a:schemeClr>
                </a:solidFill>
                <a:latin typeface="Calibri" charset="0"/>
                <a:ea typeface="Calibri" charset="0"/>
                <a:cs typeface="Calibri" charset="0"/>
              </a:rPr>
              <a:t>Revisar también el relé que alimenta a la bomba de combustible.</a:t>
            </a:r>
          </a:p>
          <a:p>
            <a:pPr marL="14288" indent="-14288">
              <a:lnSpc>
                <a:spcPts val="1960"/>
              </a:lnSpc>
            </a:pPr>
            <a:endParaRPr lang="es-CL" sz="1600" dirty="0" smtClean="0">
              <a:solidFill>
                <a:schemeClr val="bg2">
                  <a:lumMod val="50000"/>
                </a:schemeClr>
              </a:solidFill>
              <a:latin typeface="Calibri" charset="0"/>
              <a:ea typeface="Calibri" charset="0"/>
              <a:cs typeface="Calibri" charset="0"/>
            </a:endParaRPr>
          </a:p>
          <a:p>
            <a:pPr marL="14288" indent="-14288">
              <a:lnSpc>
                <a:spcPts val="1960"/>
              </a:lnSpc>
            </a:pPr>
            <a:r>
              <a:rPr lang="es-CL" sz="1600" b="1" dirty="0">
                <a:solidFill>
                  <a:schemeClr val="bg2">
                    <a:lumMod val="50000"/>
                  </a:schemeClr>
                </a:solidFill>
                <a:latin typeface="Calibri" charset="0"/>
                <a:ea typeface="Calibri" charset="0"/>
                <a:cs typeface="Calibri" charset="0"/>
              </a:rPr>
              <a:t>10</a:t>
            </a:r>
            <a:r>
              <a:rPr lang="es-CL" sz="1600" b="1" dirty="0" smtClean="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Si ambos componentes se encuentran en buenas condiciones revisar la alimentación directamente en la bomba de combustible.</a:t>
            </a:r>
          </a:p>
          <a:p>
            <a:pPr marL="14288" indent="-14288">
              <a:lnSpc>
                <a:spcPts val="1960"/>
              </a:lnSpc>
            </a:pPr>
            <a:r>
              <a:rPr lang="es-CL" sz="1600" dirty="0" smtClean="0">
                <a:solidFill>
                  <a:schemeClr val="bg2">
                    <a:lumMod val="50000"/>
                  </a:schemeClr>
                </a:solidFill>
                <a:latin typeface="Avenir Medium" panose="02000503020000020003" pitchFamily="2" charset="0"/>
              </a:rPr>
              <a:t> </a:t>
            </a:r>
            <a:endParaRPr lang="es-CL" sz="1600" dirty="0">
              <a:solidFill>
                <a:schemeClr val="bg2">
                  <a:lumMod val="50000"/>
                </a:schemeClr>
              </a:solidFill>
              <a:latin typeface="Avenir Medium" panose="02000503020000020003" pitchFamily="2" charset="0"/>
            </a:endParaRPr>
          </a:p>
          <a:p>
            <a:pPr marL="14288" indent="-14288">
              <a:lnSpc>
                <a:spcPts val="1960"/>
              </a:lnSpc>
            </a:pPr>
            <a:r>
              <a:rPr lang="es-CL" sz="1600" dirty="0" smtClean="0">
                <a:solidFill>
                  <a:schemeClr val="bg2">
                    <a:lumMod val="50000"/>
                  </a:schemeClr>
                </a:solidFill>
                <a:latin typeface="Avenir Medium" panose="02000503020000020003" pitchFamily="2" charset="0"/>
              </a:rPr>
              <a:t> </a:t>
            </a:r>
            <a:endParaRPr lang="es-CL" sz="1600" dirty="0">
              <a:solidFill>
                <a:schemeClr val="bg2">
                  <a:lumMod val="50000"/>
                </a:schemeClr>
              </a:solidFill>
              <a:latin typeface="Avenir Medium" panose="02000503020000020003" pitchFamily="2" charset="0"/>
            </a:endParaRPr>
          </a:p>
          <a:p>
            <a:pPr marL="14288" indent="-14288">
              <a:lnSpc>
                <a:spcPts val="1960"/>
              </a:lnSpc>
            </a:pPr>
            <a:endParaRPr lang="es-CL" sz="1600" dirty="0">
              <a:solidFill>
                <a:schemeClr val="bg2">
                  <a:lumMod val="50000"/>
                </a:schemeClr>
              </a:solidFill>
              <a:latin typeface="Avenir Medium" panose="02000503020000020003" pitchFamily="2" charset="0"/>
            </a:endParaRPr>
          </a:p>
        </p:txBody>
      </p:sp>
      <p:sp>
        <p:nvSpPr>
          <p:cNvPr id="11" name="Rectángulo redondeado 10"/>
          <p:cNvSpPr/>
          <p:nvPr/>
        </p:nvSpPr>
        <p:spPr>
          <a:xfrm>
            <a:off x="442490" y="2266122"/>
            <a:ext cx="4462827" cy="4431983"/>
          </a:xfrm>
          <a:prstGeom prst="roundRect">
            <a:avLst/>
          </a:prstGeom>
          <a:blipFill>
            <a:blip r:embed="rId3"/>
            <a:stretch>
              <a:fillRect/>
            </a:stretch>
          </a:blip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8" name="CuadroTexto 7"/>
          <p:cNvSpPr txBox="1"/>
          <p:nvPr/>
        </p:nvSpPr>
        <p:spPr>
          <a:xfrm>
            <a:off x="442491" y="2123242"/>
            <a:ext cx="4010240" cy="5109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DE </a:t>
            </a:r>
            <a:r>
              <a:rPr lang="es-CL" sz="1600" b="1" dirty="0" smtClean="0">
                <a:solidFill>
                  <a:schemeClr val="bg2">
                    <a:lumMod val="50000"/>
                  </a:schemeClr>
                </a:solidFill>
                <a:latin typeface="Calibri" charset="0"/>
                <a:ea typeface="Calibri" charset="0"/>
                <a:cs typeface="Calibri" charset="0"/>
              </a:rPr>
              <a:t>COMBUSTIBLE</a:t>
            </a:r>
          </a:p>
          <a:p>
            <a:endParaRPr lang="es-CL" sz="1600" b="1" dirty="0" smtClean="0">
              <a:solidFill>
                <a:schemeClr val="bg2">
                  <a:lumMod val="50000"/>
                </a:schemeClr>
              </a:solidFill>
              <a:latin typeface="Calibri" charset="0"/>
              <a:ea typeface="Calibri" charset="0"/>
              <a:cs typeface="Calibri" charset="0"/>
            </a:endParaRPr>
          </a:p>
          <a:p>
            <a:pPr>
              <a:lnSpc>
                <a:spcPts val="1960"/>
              </a:lnSpc>
            </a:pPr>
            <a:r>
              <a:rPr lang="es-CL" sz="1600" b="1" dirty="0" smtClean="0">
                <a:solidFill>
                  <a:schemeClr val="bg2">
                    <a:lumMod val="50000"/>
                  </a:schemeClr>
                </a:solidFill>
                <a:latin typeface="Calibri" charset="0"/>
                <a:ea typeface="Calibri" charset="0"/>
                <a:cs typeface="Calibri" charset="0"/>
              </a:rPr>
              <a:t>11. </a:t>
            </a:r>
            <a:r>
              <a:rPr lang="es-CL" sz="1600" dirty="0" smtClean="0">
                <a:solidFill>
                  <a:schemeClr val="bg2">
                    <a:lumMod val="50000"/>
                  </a:schemeClr>
                </a:solidFill>
                <a:latin typeface="Calibri" charset="0"/>
                <a:ea typeface="Calibri" charset="0"/>
                <a:cs typeface="Calibri" charset="0"/>
              </a:rPr>
              <a:t>Ubicar </a:t>
            </a:r>
            <a:r>
              <a:rPr lang="es-CL" sz="1600" dirty="0">
                <a:solidFill>
                  <a:schemeClr val="bg2">
                    <a:lumMod val="50000"/>
                  </a:schemeClr>
                </a:solidFill>
                <a:latin typeface="Calibri" charset="0"/>
                <a:ea typeface="Calibri" charset="0"/>
                <a:cs typeface="Calibri" charset="0"/>
              </a:rPr>
              <a:t>la posición de la bomba de combustible, la que normalmente se encuentra ubicada bajo el asiento trasero del vehículo</a:t>
            </a:r>
            <a:r>
              <a:rPr lang="es-CL" sz="1600" dirty="0" smtClean="0">
                <a:solidFill>
                  <a:schemeClr val="bg2">
                    <a:lumMod val="50000"/>
                  </a:schemeClr>
                </a:solidFill>
                <a:latin typeface="Calibri" charset="0"/>
                <a:ea typeface="Calibri" charset="0"/>
                <a:cs typeface="Calibri" charset="0"/>
              </a:rPr>
              <a:t>.</a:t>
            </a:r>
          </a:p>
          <a:p>
            <a:pPr>
              <a:lnSpc>
                <a:spcPts val="1960"/>
              </a:lnSpc>
            </a:pPr>
            <a:endParaRPr lang="es-CL" sz="1600" dirty="0" smtClean="0">
              <a:solidFill>
                <a:schemeClr val="bg2">
                  <a:lumMod val="50000"/>
                </a:schemeClr>
              </a:solidFill>
              <a:latin typeface="Calibri" charset="0"/>
              <a:ea typeface="Calibri" charset="0"/>
              <a:cs typeface="Calibri" charset="0"/>
            </a:endParaRPr>
          </a:p>
          <a:p>
            <a:pPr>
              <a:lnSpc>
                <a:spcPts val="1960"/>
              </a:lnSpc>
            </a:pPr>
            <a:r>
              <a:rPr lang="es-CL" sz="1600" b="1" dirty="0" smtClean="0">
                <a:solidFill>
                  <a:schemeClr val="bg2">
                    <a:lumMod val="50000"/>
                  </a:schemeClr>
                </a:solidFill>
                <a:latin typeface="Calibri" charset="0"/>
                <a:ea typeface="Calibri" charset="0"/>
                <a:cs typeface="Calibri" charset="0"/>
              </a:rPr>
              <a:t>12. </a:t>
            </a:r>
            <a:r>
              <a:rPr lang="es-CL" sz="1600" dirty="0" smtClean="0">
                <a:solidFill>
                  <a:schemeClr val="bg2">
                    <a:lumMod val="50000"/>
                  </a:schemeClr>
                </a:solidFill>
                <a:latin typeface="Calibri" charset="0"/>
                <a:ea typeface="Calibri" charset="0"/>
                <a:cs typeface="Calibri" charset="0"/>
              </a:rPr>
              <a:t>Desmontar </a:t>
            </a:r>
            <a:r>
              <a:rPr lang="es-CL" sz="1600" dirty="0">
                <a:solidFill>
                  <a:schemeClr val="bg2">
                    <a:lumMod val="50000"/>
                  </a:schemeClr>
                </a:solidFill>
                <a:latin typeface="Calibri" charset="0"/>
                <a:ea typeface="Calibri" charset="0"/>
                <a:cs typeface="Calibri" charset="0"/>
              </a:rPr>
              <a:t>el asiento trasero y acceder </a:t>
            </a:r>
            <a:r>
              <a:rPr lang="es-CL" sz="1600" dirty="0" smtClean="0">
                <a:solidFill>
                  <a:schemeClr val="bg2">
                    <a:lumMod val="50000"/>
                  </a:schemeClr>
                </a:solidFill>
                <a:latin typeface="Calibri" charset="0"/>
                <a:ea typeface="Calibri" charset="0"/>
                <a:cs typeface="Calibri" charset="0"/>
              </a:rPr>
              <a:t>a</a:t>
            </a:r>
            <a:br>
              <a:rPr lang="es-CL" sz="1600" dirty="0" smtClean="0">
                <a:solidFill>
                  <a:schemeClr val="bg2">
                    <a:lumMod val="50000"/>
                  </a:schemeClr>
                </a:solidFill>
                <a:latin typeface="Calibri" charset="0"/>
                <a:ea typeface="Calibri" charset="0"/>
                <a:cs typeface="Calibri" charset="0"/>
              </a:rPr>
            </a:br>
            <a:r>
              <a:rPr lang="es-CL" sz="1600" dirty="0" smtClean="0">
                <a:solidFill>
                  <a:schemeClr val="bg2">
                    <a:lumMod val="50000"/>
                  </a:schemeClr>
                </a:solidFill>
                <a:latin typeface="Calibri" charset="0"/>
                <a:ea typeface="Calibri" charset="0"/>
                <a:cs typeface="Calibri" charset="0"/>
              </a:rPr>
              <a:t>la </a:t>
            </a:r>
            <a:r>
              <a:rPr lang="es-CL" sz="1600" dirty="0">
                <a:solidFill>
                  <a:schemeClr val="bg2">
                    <a:lumMod val="50000"/>
                  </a:schemeClr>
                </a:solidFill>
                <a:latin typeface="Calibri" charset="0"/>
                <a:ea typeface="Calibri" charset="0"/>
                <a:cs typeface="Calibri" charset="0"/>
              </a:rPr>
              <a:t>bomba</a:t>
            </a:r>
            <a:r>
              <a:rPr lang="es-CL" sz="1600" dirty="0" smtClean="0">
                <a:solidFill>
                  <a:schemeClr val="bg2">
                    <a:lumMod val="50000"/>
                  </a:schemeClr>
                </a:solidFill>
                <a:latin typeface="Calibri" charset="0"/>
                <a:ea typeface="Calibri" charset="0"/>
                <a:cs typeface="Calibri" charset="0"/>
              </a:rPr>
              <a:t>.</a:t>
            </a:r>
          </a:p>
          <a:p>
            <a:pPr>
              <a:lnSpc>
                <a:spcPts val="1960"/>
              </a:lnSpc>
            </a:pPr>
            <a:endParaRPr lang="es-CL" sz="1600" dirty="0" smtClean="0">
              <a:solidFill>
                <a:schemeClr val="bg2">
                  <a:lumMod val="50000"/>
                </a:schemeClr>
              </a:solidFill>
              <a:latin typeface="Calibri" charset="0"/>
              <a:ea typeface="Calibri" charset="0"/>
              <a:cs typeface="Calibri" charset="0"/>
            </a:endParaRPr>
          </a:p>
          <a:p>
            <a:pPr>
              <a:lnSpc>
                <a:spcPts val="1960"/>
              </a:lnSpc>
            </a:pPr>
            <a:r>
              <a:rPr lang="es-CL" sz="1600" b="1" dirty="0" smtClean="0">
                <a:solidFill>
                  <a:schemeClr val="bg2">
                    <a:lumMod val="50000"/>
                  </a:schemeClr>
                </a:solidFill>
                <a:latin typeface="Calibri" charset="0"/>
                <a:ea typeface="Calibri" charset="0"/>
                <a:cs typeface="Calibri" charset="0"/>
              </a:rPr>
              <a:t>13. </a:t>
            </a:r>
            <a:r>
              <a:rPr lang="es-CL" sz="1600" dirty="0" smtClean="0">
                <a:solidFill>
                  <a:schemeClr val="bg2">
                    <a:lumMod val="50000"/>
                  </a:schemeClr>
                </a:solidFill>
                <a:latin typeface="Calibri" charset="0"/>
                <a:ea typeface="Calibri" charset="0"/>
                <a:cs typeface="Calibri" charset="0"/>
              </a:rPr>
              <a:t>Una </a:t>
            </a:r>
            <a:r>
              <a:rPr lang="es-CL" sz="1600" dirty="0">
                <a:solidFill>
                  <a:schemeClr val="bg2">
                    <a:lumMod val="50000"/>
                  </a:schemeClr>
                </a:solidFill>
                <a:latin typeface="Calibri" charset="0"/>
                <a:ea typeface="Calibri" charset="0"/>
                <a:cs typeface="Calibri" charset="0"/>
              </a:rPr>
              <a:t>vez desmontado el asiento, se encontrará una tapa que separa el habitáculo del estanque de combustible para que el habitáculo no se contamine con polvo u olores de combustible, la cual debe ser removida normalmente con un destornillador de paleta o plano, salvo que la tapa venga atornillada en donde se deberán soltar los tornillos respectivos.</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endParaRPr lang="es-CL" sz="1600" dirty="0">
              <a:solidFill>
                <a:schemeClr val="bg2">
                  <a:lumMod val="50000"/>
                </a:schemeClr>
              </a:solidFill>
              <a:latin typeface="Calibri" charset="0"/>
              <a:ea typeface="Calibri" charset="0"/>
              <a:cs typeface="Calibri" charset="0"/>
            </a:endParaRPr>
          </a:p>
        </p:txBody>
      </p:sp>
      <p:sp>
        <p:nvSpPr>
          <p:cNvPr id="9" name="Rectángulo redondeado 8"/>
          <p:cNvSpPr/>
          <p:nvPr/>
        </p:nvSpPr>
        <p:spPr>
          <a:xfrm>
            <a:off x="4711148" y="2266122"/>
            <a:ext cx="4462827" cy="4431983"/>
          </a:xfrm>
          <a:prstGeom prst="roundRect">
            <a:avLst/>
          </a:prstGeom>
          <a:blipFill>
            <a:blip r:embed="rId2"/>
            <a:stretch>
              <a:fillRect/>
            </a:stretch>
          </a:blip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10"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400" name="Google Shape;321;p2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12" name="Google Shape;191;p46"/>
          <p:cNvPicPr preferRelativeResize="0"/>
          <p:nvPr/>
        </p:nvPicPr>
        <p:blipFill rotWithShape="1">
          <a:blip r:embed="rId2">
            <a:alphaModFix/>
          </a:blip>
          <a:srcRect/>
          <a:stretch/>
        </p:blipFill>
        <p:spPr>
          <a:xfrm>
            <a:off x="5941562" y="1567119"/>
            <a:ext cx="2962656" cy="5248656"/>
          </a:xfrm>
          <a:prstGeom prst="rect">
            <a:avLst/>
          </a:prstGeom>
          <a:noFill/>
          <a:ln>
            <a:noFill/>
          </a:ln>
        </p:spPr>
      </p:pic>
      <p:sp>
        <p:nvSpPr>
          <p:cNvPr id="13" name="Google Shape;192;p46"/>
          <p:cNvSpPr txBox="1"/>
          <p:nvPr/>
        </p:nvSpPr>
        <p:spPr>
          <a:xfrm>
            <a:off x="506729" y="5822930"/>
            <a:ext cx="49956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741B47"/>
                </a:solidFill>
                <a:latin typeface="Calibri"/>
                <a:ea typeface="Calibri"/>
                <a:cs typeface="Calibri"/>
                <a:sym typeface="Calibri"/>
              </a:rPr>
              <a:t>¡Comparte tus respuestas!</a:t>
            </a:r>
            <a:endParaRPr sz="1400" b="0" i="0" u="none" strike="noStrike" cap="none">
              <a:solidFill>
                <a:srgbClr val="000000"/>
              </a:solidFill>
              <a:latin typeface="Arial"/>
              <a:ea typeface="Arial"/>
              <a:cs typeface="Arial"/>
              <a:sym typeface="Arial"/>
            </a:endParaRPr>
          </a:p>
        </p:txBody>
      </p:sp>
      <p:sp>
        <p:nvSpPr>
          <p:cNvPr id="14" name="Google Shape;193;p46"/>
          <p:cNvSpPr/>
          <p:nvPr/>
        </p:nvSpPr>
        <p:spPr>
          <a:xfrm>
            <a:off x="371783" y="2258677"/>
            <a:ext cx="5146800" cy="1186652"/>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5" name="Google Shape;194;p46"/>
          <p:cNvPicPr preferRelativeResize="0"/>
          <p:nvPr/>
        </p:nvPicPr>
        <p:blipFill rotWithShape="1">
          <a:blip r:embed="rId3">
            <a:alphaModFix/>
          </a:blip>
          <a:srcRect/>
          <a:stretch/>
        </p:blipFill>
        <p:spPr>
          <a:xfrm>
            <a:off x="5262651" y="2061749"/>
            <a:ext cx="477100" cy="477100"/>
          </a:xfrm>
          <a:prstGeom prst="rect">
            <a:avLst/>
          </a:prstGeom>
          <a:noFill/>
          <a:ln>
            <a:noFill/>
          </a:ln>
        </p:spPr>
      </p:pic>
      <p:sp>
        <p:nvSpPr>
          <p:cNvPr id="16" name="Google Shape;195;p46"/>
          <p:cNvSpPr txBox="1"/>
          <p:nvPr/>
        </p:nvSpPr>
        <p:spPr>
          <a:xfrm>
            <a:off x="732228" y="2541232"/>
            <a:ext cx="4425900" cy="512210"/>
          </a:xfrm>
          <a:prstGeom prst="rect">
            <a:avLst/>
          </a:prstGeom>
          <a:noFill/>
          <a:ln>
            <a:noFill/>
          </a:ln>
        </p:spPr>
        <p:txBody>
          <a:bodyPr spcFirstLastPara="1" wrap="square" lIns="91425" tIns="45700" rIns="91425" bIns="45700" anchor="t" anchorCtr="0">
            <a:noAutofit/>
          </a:bodyPr>
          <a:lstStyle/>
          <a:p>
            <a:r>
              <a:rPr lang="es-ES" sz="1600" dirty="0">
                <a:latin typeface="Calibri" charset="0"/>
                <a:ea typeface="Calibri" charset="0"/>
                <a:cs typeface="Calibri" charset="0"/>
              </a:rPr>
              <a:t>¿Todas las </a:t>
            </a:r>
            <a:r>
              <a:rPr lang="es-ES" sz="1600" dirty="0" smtClean="0">
                <a:latin typeface="Calibri" charset="0"/>
                <a:ea typeface="Calibri" charset="0"/>
                <a:cs typeface="Calibri" charset="0"/>
              </a:rPr>
              <a:t>bombas </a:t>
            </a:r>
            <a:r>
              <a:rPr lang="es-ES" sz="1600" dirty="0">
                <a:latin typeface="Calibri" charset="0"/>
                <a:ea typeface="Calibri" charset="0"/>
                <a:cs typeface="Calibri" charset="0"/>
              </a:rPr>
              <a:t>de combustible son iguales? Comenta.</a:t>
            </a:r>
            <a:endParaRPr lang="es-ES" sz="1600" dirty="0">
              <a:latin typeface="Calibri" charset="0"/>
              <a:ea typeface="Calibri" charset="0"/>
              <a:cs typeface="Calibri" charset="0"/>
            </a:endParaRPr>
          </a:p>
        </p:txBody>
      </p:sp>
      <p:sp>
        <p:nvSpPr>
          <p:cNvPr id="17" name="Google Shape;196;p4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18" name="Google Shape;197;p4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HAGAMOS UNA PAUSA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784747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5"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
        <p:nvSpPr>
          <p:cNvPr id="6" name="CuadroTexto 5"/>
          <p:cNvSpPr txBox="1"/>
          <p:nvPr/>
        </p:nvSpPr>
        <p:spPr>
          <a:xfrm>
            <a:off x="5414964" y="2123242"/>
            <a:ext cx="3918038" cy="4955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DE </a:t>
            </a:r>
            <a:r>
              <a:rPr lang="es-CL" sz="1600" b="1" dirty="0" smtClean="0">
                <a:solidFill>
                  <a:schemeClr val="bg2">
                    <a:lumMod val="50000"/>
                  </a:schemeClr>
                </a:solidFill>
                <a:latin typeface="Calibri" charset="0"/>
                <a:ea typeface="Calibri" charset="0"/>
                <a:cs typeface="Calibri" charset="0"/>
              </a:rPr>
              <a:t>COMBUSTIBLE</a:t>
            </a:r>
          </a:p>
          <a:p>
            <a:endParaRPr lang="es-CL" sz="1600" b="1" dirty="0" smtClean="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14. </a:t>
            </a:r>
            <a:r>
              <a:rPr lang="es-CL" sz="1600" dirty="0" smtClean="0">
                <a:solidFill>
                  <a:schemeClr val="bg2">
                    <a:lumMod val="50000"/>
                  </a:schemeClr>
                </a:solidFill>
                <a:latin typeface="Calibri" charset="0"/>
                <a:ea typeface="Calibri" charset="0"/>
                <a:cs typeface="Calibri" charset="0"/>
              </a:rPr>
              <a:t>Una </a:t>
            </a:r>
            <a:r>
              <a:rPr lang="es-CL" sz="1600" dirty="0">
                <a:solidFill>
                  <a:schemeClr val="bg2">
                    <a:lumMod val="50000"/>
                  </a:schemeClr>
                </a:solidFill>
                <a:latin typeface="Calibri" charset="0"/>
                <a:ea typeface="Calibri" charset="0"/>
                <a:cs typeface="Calibri" charset="0"/>
              </a:rPr>
              <a:t>vez desmontada la tapa, la parte externa al estanque de la bomba de combustible quedará a la vista</a:t>
            </a:r>
            <a:r>
              <a:rPr lang="es-CL" sz="1600" dirty="0" smtClean="0">
                <a:solidFill>
                  <a:schemeClr val="bg2">
                    <a:lumMod val="50000"/>
                  </a:schemeClr>
                </a:solidFill>
                <a:latin typeface="Calibri" charset="0"/>
                <a:ea typeface="Calibri" charset="0"/>
                <a:cs typeface="Calibri" charset="0"/>
              </a:rPr>
              <a:t>.</a:t>
            </a: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15. </a:t>
            </a:r>
            <a:r>
              <a:rPr lang="es-CL" sz="1600" dirty="0" smtClean="0">
                <a:solidFill>
                  <a:schemeClr val="bg2">
                    <a:lumMod val="50000"/>
                  </a:schemeClr>
                </a:solidFill>
                <a:latin typeface="Calibri" charset="0"/>
                <a:ea typeface="Calibri" charset="0"/>
                <a:cs typeface="Calibri" charset="0"/>
              </a:rPr>
              <a:t>Se </a:t>
            </a:r>
            <a:r>
              <a:rPr lang="es-CL" sz="1600" dirty="0">
                <a:solidFill>
                  <a:schemeClr val="bg2">
                    <a:lumMod val="50000"/>
                  </a:schemeClr>
                </a:solidFill>
                <a:latin typeface="Calibri" charset="0"/>
                <a:ea typeface="Calibri" charset="0"/>
                <a:cs typeface="Calibri" charset="0"/>
              </a:rPr>
              <a:t>observan los conductos de alimentación de combustible a los inyectores, y el conducto de retorno al estanque. </a:t>
            </a:r>
            <a:endParaRPr lang="es-CL" sz="1600" dirty="0" smtClean="0">
              <a:solidFill>
                <a:schemeClr val="bg2">
                  <a:lumMod val="50000"/>
                </a:schemeClr>
              </a:solidFill>
              <a:latin typeface="Calibri" charset="0"/>
              <a:ea typeface="Calibri" charset="0"/>
              <a:cs typeface="Calibri" charset="0"/>
            </a:endParaRP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b="1" dirty="0">
                <a:solidFill>
                  <a:schemeClr val="bg2">
                    <a:lumMod val="50000"/>
                  </a:schemeClr>
                </a:solidFill>
                <a:latin typeface="Calibri" charset="0"/>
                <a:ea typeface="Calibri" charset="0"/>
                <a:cs typeface="Calibri" charset="0"/>
              </a:rPr>
              <a:t>16</a:t>
            </a:r>
            <a:r>
              <a:rPr lang="es-CL" sz="1600" b="1" dirty="0" smtClean="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Además, se observa el conector donde se alimenta el motor eléctrico de la bomba de combustible y los dos cables que indican el nivel de combustible, que hay dentro del estanque. </a:t>
            </a:r>
          </a:p>
          <a:p>
            <a:pPr algn="just"/>
            <a:endParaRPr lang="es-CL" sz="1600" dirty="0">
              <a:solidFill>
                <a:schemeClr val="bg2">
                  <a:lumMod val="50000"/>
                </a:schemeClr>
              </a:solidFill>
              <a:latin typeface="Calibri" charset="0"/>
              <a:ea typeface="Calibri" charset="0"/>
              <a:cs typeface="Calibri" charset="0"/>
            </a:endParaRPr>
          </a:p>
          <a:p>
            <a:pPr algn="just"/>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smtClean="0">
                <a:solidFill>
                  <a:schemeClr val="bg2">
                    <a:lumMod val="50000"/>
                  </a:schemeClr>
                </a:solidFill>
                <a:latin typeface="Calibri" charset="0"/>
                <a:ea typeface="Calibri" charset="0"/>
                <a:cs typeface="Calibri" charset="0"/>
              </a:rPr>
              <a:t> </a:t>
            </a:r>
            <a:endParaRPr lang="es-CL" sz="1600" dirty="0">
              <a:solidFill>
                <a:schemeClr val="bg2">
                  <a:lumMod val="50000"/>
                </a:schemeClr>
              </a:solidFill>
              <a:latin typeface="Calibri" charset="0"/>
              <a:ea typeface="Calibri" charset="0"/>
              <a:cs typeface="Calibri" charset="0"/>
            </a:endParaRPr>
          </a:p>
          <a:p>
            <a:pPr>
              <a:lnSpc>
                <a:spcPts val="1960"/>
              </a:lnSpc>
            </a:pPr>
            <a:r>
              <a:rPr lang="es-CL" sz="1600" dirty="0" smtClean="0">
                <a:solidFill>
                  <a:schemeClr val="bg2">
                    <a:lumMod val="50000"/>
                  </a:schemeClr>
                </a:solidFill>
                <a:latin typeface="Calibri" charset="0"/>
                <a:ea typeface="Calibri" charset="0"/>
                <a:cs typeface="Calibri" charset="0"/>
              </a:rPr>
              <a:t> </a:t>
            </a:r>
            <a:endParaRPr lang="es-CL" sz="1600" dirty="0">
              <a:solidFill>
                <a:schemeClr val="bg2">
                  <a:lumMod val="50000"/>
                </a:schemeClr>
              </a:solidFill>
              <a:latin typeface="Calibri" charset="0"/>
              <a:ea typeface="Calibri" charset="0"/>
              <a:cs typeface="Calibri" charset="0"/>
            </a:endParaRPr>
          </a:p>
          <a:p>
            <a:pPr>
              <a:lnSpc>
                <a:spcPts val="1960"/>
              </a:lnSpc>
            </a:pPr>
            <a:endParaRPr lang="es-CL" sz="1600" dirty="0">
              <a:solidFill>
                <a:schemeClr val="bg2">
                  <a:lumMod val="50000"/>
                </a:schemeClr>
              </a:solidFill>
              <a:latin typeface="Calibri" charset="0"/>
              <a:ea typeface="Calibri" charset="0"/>
              <a:cs typeface="Calibri" charset="0"/>
            </a:endParaRPr>
          </a:p>
        </p:txBody>
      </p:sp>
      <p:sp>
        <p:nvSpPr>
          <p:cNvPr id="7" name="Rectángulo redondeado 6"/>
          <p:cNvSpPr/>
          <p:nvPr/>
        </p:nvSpPr>
        <p:spPr>
          <a:xfrm>
            <a:off x="442490" y="2266122"/>
            <a:ext cx="4462827" cy="4431983"/>
          </a:xfrm>
          <a:prstGeom prst="roundRect">
            <a:avLst/>
          </a:prstGeom>
          <a:blipFill>
            <a:blip r:embed="rId2"/>
            <a:stretch>
              <a:fillRect/>
            </a:stretch>
          </a:blip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8" name="CuadroTexto 7"/>
          <p:cNvSpPr txBox="1"/>
          <p:nvPr/>
        </p:nvSpPr>
        <p:spPr>
          <a:xfrm>
            <a:off x="442491" y="2123242"/>
            <a:ext cx="4010240" cy="41857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DE </a:t>
            </a:r>
            <a:r>
              <a:rPr lang="es-CL" sz="1600" b="1" dirty="0" smtClean="0">
                <a:solidFill>
                  <a:schemeClr val="bg2">
                    <a:lumMod val="50000"/>
                  </a:schemeClr>
                </a:solidFill>
                <a:latin typeface="Calibri" charset="0"/>
                <a:ea typeface="Calibri" charset="0"/>
                <a:cs typeface="Calibri" charset="0"/>
              </a:rPr>
              <a:t>COMBUSTIBLE</a:t>
            </a:r>
          </a:p>
          <a:p>
            <a:endParaRPr lang="es-CL" sz="1600" b="1" dirty="0" smtClean="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17. </a:t>
            </a:r>
            <a:r>
              <a:rPr lang="es-CL" sz="1600" dirty="0" smtClean="0">
                <a:solidFill>
                  <a:schemeClr val="bg2">
                    <a:lumMod val="50000"/>
                  </a:schemeClr>
                </a:solidFill>
                <a:latin typeface="Calibri" charset="0"/>
                <a:ea typeface="Calibri" charset="0"/>
                <a:cs typeface="Calibri" charset="0"/>
              </a:rPr>
              <a:t>Desconectar </a:t>
            </a:r>
            <a:r>
              <a:rPr lang="es-CL" sz="1600" dirty="0">
                <a:solidFill>
                  <a:schemeClr val="bg2">
                    <a:lumMod val="50000"/>
                  </a:schemeClr>
                </a:solidFill>
                <a:latin typeface="Calibri" charset="0"/>
                <a:ea typeface="Calibri" charset="0"/>
                <a:cs typeface="Calibri" charset="0"/>
              </a:rPr>
              <a:t>el conector eléctrico y ubicar los cables de alimentación de la bomba de combustible y la masa, para lo cual se requiere un multímetro en función de voltaje</a:t>
            </a:r>
            <a:r>
              <a:rPr lang="es-CL" sz="1600" dirty="0" smtClean="0">
                <a:solidFill>
                  <a:schemeClr val="bg2">
                    <a:lumMod val="50000"/>
                  </a:schemeClr>
                </a:solidFill>
                <a:latin typeface="Calibri" charset="0"/>
                <a:ea typeface="Calibri" charset="0"/>
                <a:cs typeface="Calibri" charset="0"/>
              </a:rPr>
              <a:t>.</a:t>
            </a: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18. </a:t>
            </a:r>
            <a:r>
              <a:rPr lang="es-CL" sz="1600" dirty="0" smtClean="0">
                <a:solidFill>
                  <a:schemeClr val="bg2">
                    <a:lumMod val="50000"/>
                  </a:schemeClr>
                </a:solidFill>
                <a:latin typeface="Calibri" charset="0"/>
                <a:ea typeface="Calibri" charset="0"/>
                <a:cs typeface="Calibri" charset="0"/>
              </a:rPr>
              <a:t>Abrir </a:t>
            </a:r>
            <a:r>
              <a:rPr lang="es-CL" sz="1600" dirty="0">
                <a:solidFill>
                  <a:schemeClr val="bg2">
                    <a:lumMod val="50000"/>
                  </a:schemeClr>
                </a:solidFill>
                <a:latin typeface="Calibri" charset="0"/>
                <a:ea typeface="Calibri" charset="0"/>
                <a:cs typeface="Calibri" charset="0"/>
              </a:rPr>
              <a:t>contacto (ON) y ubicar el cable de alimentación de voltaje de batería proviniente del relé de la bomba de combustible. Observar si llega voltaje de batería</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19. </a:t>
            </a:r>
            <a:r>
              <a:rPr lang="es-CL" sz="1600" dirty="0" smtClean="0">
                <a:solidFill>
                  <a:schemeClr val="bg2">
                    <a:lumMod val="50000"/>
                  </a:schemeClr>
                </a:solidFill>
                <a:latin typeface="Calibri" charset="0"/>
                <a:ea typeface="Calibri" charset="0"/>
                <a:cs typeface="Calibri" charset="0"/>
              </a:rPr>
              <a:t>Ubicar </a:t>
            </a:r>
            <a:r>
              <a:rPr lang="es-CL" sz="1600" dirty="0">
                <a:solidFill>
                  <a:schemeClr val="bg2">
                    <a:lumMod val="50000"/>
                  </a:schemeClr>
                </a:solidFill>
                <a:latin typeface="Calibri" charset="0"/>
                <a:ea typeface="Calibri" charset="0"/>
                <a:cs typeface="Calibri" charset="0"/>
              </a:rPr>
              <a:t>ahora el cable de masa</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20. </a:t>
            </a:r>
            <a:r>
              <a:rPr lang="es-CL" sz="1600" dirty="0" smtClean="0">
                <a:solidFill>
                  <a:schemeClr val="bg2">
                    <a:lumMod val="50000"/>
                  </a:schemeClr>
                </a:solidFill>
                <a:latin typeface="Calibri" charset="0"/>
                <a:ea typeface="Calibri" charset="0"/>
                <a:cs typeface="Calibri" charset="0"/>
              </a:rPr>
              <a:t>Los </a:t>
            </a:r>
            <a:r>
              <a:rPr lang="es-CL" sz="1600" dirty="0">
                <a:solidFill>
                  <a:schemeClr val="bg2">
                    <a:lumMod val="50000"/>
                  </a:schemeClr>
                </a:solidFill>
                <a:latin typeface="Calibri" charset="0"/>
                <a:ea typeface="Calibri" charset="0"/>
                <a:cs typeface="Calibri" charset="0"/>
              </a:rPr>
              <a:t>otros 2 conectores  tiene  que ver con el indicador de nivel de combustible en el panel de instrumentos</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10"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
        <p:nvSpPr>
          <p:cNvPr id="11" name="CuadroTexto 10"/>
          <p:cNvSpPr txBox="1"/>
          <p:nvPr/>
        </p:nvSpPr>
        <p:spPr>
          <a:xfrm>
            <a:off x="4857749" y="2123242"/>
            <a:ext cx="4029075"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endParaRPr lang="es-CL" sz="1600" b="1" dirty="0" smtClean="0">
              <a:solidFill>
                <a:schemeClr val="bg2">
                  <a:lumMod val="50000"/>
                </a:schemeClr>
              </a:solidFill>
              <a:latin typeface="Calibri" charset="0"/>
              <a:ea typeface="Calibri" charset="0"/>
              <a:cs typeface="Calibri" charset="0"/>
            </a:endParaRPr>
          </a:p>
          <a:p>
            <a:endParaRPr lang="es-CL" sz="1600" b="1" dirty="0" smtClean="0">
              <a:solidFill>
                <a:schemeClr val="bg2">
                  <a:lumMod val="50000"/>
                </a:schemeClr>
              </a:solidFill>
              <a:latin typeface="Calibri" charset="0"/>
              <a:ea typeface="Calibri" charset="0"/>
              <a:cs typeface="Calibri" charset="0"/>
            </a:endParaRPr>
          </a:p>
          <a:p>
            <a:pPr>
              <a:lnSpc>
                <a:spcPts val="1960"/>
              </a:lnSpc>
            </a:pPr>
            <a:r>
              <a:rPr lang="es-CL" sz="1600" b="1" dirty="0" smtClean="0">
                <a:solidFill>
                  <a:schemeClr val="bg2">
                    <a:lumMod val="50000"/>
                  </a:schemeClr>
                </a:solidFill>
                <a:latin typeface="Calibri" charset="0"/>
                <a:ea typeface="Calibri" charset="0"/>
                <a:cs typeface="Calibri" charset="0"/>
              </a:rPr>
              <a:t>21. </a:t>
            </a:r>
            <a:r>
              <a:rPr lang="es-CL" sz="1600" dirty="0" smtClean="0">
                <a:solidFill>
                  <a:schemeClr val="bg2">
                    <a:lumMod val="50000"/>
                  </a:schemeClr>
                </a:solidFill>
                <a:latin typeface="Calibri" charset="0"/>
                <a:ea typeface="Calibri" charset="0"/>
                <a:cs typeface="Calibri" charset="0"/>
              </a:rPr>
              <a:t>Si </a:t>
            </a:r>
            <a:r>
              <a:rPr lang="es-CL" sz="1600" dirty="0">
                <a:solidFill>
                  <a:schemeClr val="bg2">
                    <a:lumMod val="50000"/>
                  </a:schemeClr>
                </a:solidFill>
                <a:latin typeface="Calibri" charset="0"/>
                <a:ea typeface="Calibri" charset="0"/>
                <a:cs typeface="Calibri" charset="0"/>
              </a:rPr>
              <a:t>hay alimentación de 12 volts y masa, el diagnóstico es bomba de combustible con problemas, solución cambio de bomba de </a:t>
            </a:r>
            <a:r>
              <a:rPr lang="es-CL" sz="1600" dirty="0" smtClean="0">
                <a:solidFill>
                  <a:schemeClr val="bg2">
                    <a:lumMod val="50000"/>
                  </a:schemeClr>
                </a:solidFill>
                <a:latin typeface="Calibri" charset="0"/>
                <a:ea typeface="Calibri" charset="0"/>
                <a:cs typeface="Calibri" charset="0"/>
              </a:rPr>
              <a:t>combustible.</a:t>
            </a:r>
          </a:p>
          <a:p>
            <a:pPr>
              <a:lnSpc>
                <a:spcPts val="1960"/>
              </a:lnSpc>
            </a:pPr>
            <a:endParaRPr lang="es-CL" sz="1600" dirty="0">
              <a:solidFill>
                <a:schemeClr val="bg2">
                  <a:lumMod val="50000"/>
                </a:schemeClr>
              </a:solidFill>
              <a:latin typeface="Calibri" charset="0"/>
              <a:ea typeface="Calibri" charset="0"/>
              <a:cs typeface="Calibri" charset="0"/>
            </a:endParaRPr>
          </a:p>
          <a:p>
            <a:r>
              <a:rPr lang="es-CL" sz="1600" b="1" dirty="0" smtClean="0">
                <a:solidFill>
                  <a:schemeClr val="bg2">
                    <a:lumMod val="50000"/>
                  </a:schemeClr>
                </a:solidFill>
                <a:latin typeface="Calibri" charset="0"/>
                <a:ea typeface="Calibri" charset="0"/>
                <a:cs typeface="Calibri" charset="0"/>
              </a:rPr>
              <a:t>22. </a:t>
            </a:r>
            <a:r>
              <a:rPr lang="es-CL" sz="1600" dirty="0" smtClean="0">
                <a:solidFill>
                  <a:schemeClr val="bg2">
                    <a:lumMod val="50000"/>
                  </a:schemeClr>
                </a:solidFill>
                <a:latin typeface="Calibri" charset="0"/>
                <a:ea typeface="Calibri" charset="0"/>
                <a:cs typeface="Calibri" charset="0"/>
              </a:rPr>
              <a:t>Si </a:t>
            </a:r>
            <a:r>
              <a:rPr lang="es-CL" sz="1600" dirty="0">
                <a:solidFill>
                  <a:schemeClr val="bg2">
                    <a:lumMod val="50000"/>
                  </a:schemeClr>
                </a:solidFill>
                <a:latin typeface="Calibri" charset="0"/>
                <a:ea typeface="Calibri" charset="0"/>
                <a:cs typeface="Calibri" charset="0"/>
              </a:rPr>
              <a:t>se quiere asegurar del mal funcionamiento de la bomba de combustible, alimentar directamente con 12 volts y masa los pines del lado de la bomba de combustible, la boimba debería funcionar si está en </a:t>
            </a:r>
            <a:r>
              <a:rPr lang="es-CL" sz="1600" dirty="0" smtClean="0">
                <a:solidFill>
                  <a:schemeClr val="bg2">
                    <a:lumMod val="50000"/>
                  </a:schemeClr>
                </a:solidFill>
                <a:latin typeface="Calibri" charset="0"/>
                <a:ea typeface="Calibri" charset="0"/>
                <a:cs typeface="Calibri" charset="0"/>
              </a:rPr>
              <a:t>buenas</a:t>
            </a:r>
            <a:br>
              <a:rPr lang="es-CL" sz="1600" dirty="0" smtClean="0">
                <a:solidFill>
                  <a:schemeClr val="bg2">
                    <a:lumMod val="50000"/>
                  </a:schemeClr>
                </a:solidFill>
                <a:latin typeface="Calibri" charset="0"/>
                <a:ea typeface="Calibri" charset="0"/>
                <a:cs typeface="Calibri" charset="0"/>
              </a:rPr>
            </a:br>
            <a:r>
              <a:rPr lang="es-CL" sz="1600" dirty="0" smtClean="0">
                <a:solidFill>
                  <a:schemeClr val="bg2">
                    <a:lumMod val="50000"/>
                  </a:schemeClr>
                </a:solidFill>
                <a:latin typeface="Calibri" charset="0"/>
                <a:ea typeface="Calibri" charset="0"/>
                <a:cs typeface="Calibri" charset="0"/>
              </a:rPr>
              <a:t>condiciones</a:t>
            </a:r>
            <a:r>
              <a:rPr lang="es-CL" sz="1600" dirty="0">
                <a:solidFill>
                  <a:schemeClr val="bg2">
                    <a:lumMod val="50000"/>
                  </a:schemeClr>
                </a:solidFill>
                <a:latin typeface="Calibri" charset="0"/>
                <a:ea typeface="Calibri" charset="0"/>
                <a:cs typeface="Calibri" charset="0"/>
              </a:rPr>
              <a:t>, </a:t>
            </a:r>
            <a:r>
              <a:rPr lang="es-CL" sz="1600" dirty="0" smtClean="0">
                <a:solidFill>
                  <a:schemeClr val="bg2">
                    <a:lumMod val="50000"/>
                  </a:schemeClr>
                </a:solidFill>
                <a:latin typeface="Calibri" charset="0"/>
                <a:ea typeface="Calibri" charset="0"/>
                <a:cs typeface="Calibri" charset="0"/>
              </a:rPr>
              <a:t>de </a:t>
            </a:r>
            <a:r>
              <a:rPr lang="es-CL" sz="1600" dirty="0">
                <a:solidFill>
                  <a:schemeClr val="bg2">
                    <a:lumMod val="50000"/>
                  </a:schemeClr>
                </a:solidFill>
                <a:latin typeface="Calibri" charset="0"/>
                <a:ea typeface="Calibri" charset="0"/>
                <a:cs typeface="Calibri" charset="0"/>
              </a:rPr>
              <a:t>no hacerlo, </a:t>
            </a:r>
            <a:endParaRPr lang="es-CL" sz="1600" dirty="0" smtClean="0">
              <a:solidFill>
                <a:schemeClr val="bg2">
                  <a:lumMod val="50000"/>
                </a:schemeClr>
              </a:solidFill>
              <a:latin typeface="Calibri" charset="0"/>
              <a:ea typeface="Calibri" charset="0"/>
              <a:cs typeface="Calibri" charset="0"/>
            </a:endParaRPr>
          </a:p>
          <a:p>
            <a:r>
              <a:rPr lang="es-CL" sz="1600" dirty="0" smtClean="0">
                <a:solidFill>
                  <a:schemeClr val="bg2">
                    <a:lumMod val="50000"/>
                  </a:schemeClr>
                </a:solidFill>
                <a:latin typeface="Calibri" charset="0"/>
                <a:ea typeface="Calibri" charset="0"/>
                <a:cs typeface="Calibri" charset="0"/>
              </a:rPr>
              <a:t>bomba </a:t>
            </a:r>
            <a:r>
              <a:rPr lang="es-CL" sz="1600" dirty="0">
                <a:solidFill>
                  <a:schemeClr val="bg2">
                    <a:lumMod val="50000"/>
                  </a:schemeClr>
                </a:solidFill>
                <a:latin typeface="Calibri" charset="0"/>
                <a:ea typeface="Calibri" charset="0"/>
                <a:cs typeface="Calibri" charset="0"/>
              </a:rPr>
              <a:t>de combustible </a:t>
            </a:r>
            <a:r>
              <a:rPr lang="es-CL" sz="1600" dirty="0" smtClean="0">
                <a:solidFill>
                  <a:schemeClr val="bg2">
                    <a:lumMod val="50000"/>
                  </a:schemeClr>
                </a:solidFill>
                <a:latin typeface="Calibri" charset="0"/>
                <a:ea typeface="Calibri" charset="0"/>
                <a:cs typeface="Calibri" charset="0"/>
              </a:rPr>
              <a:t>con</a:t>
            </a:r>
          </a:p>
          <a:p>
            <a:r>
              <a:rPr lang="es-CL" sz="1600" dirty="0" smtClean="0">
                <a:solidFill>
                  <a:schemeClr val="bg2">
                    <a:lumMod val="50000"/>
                  </a:schemeClr>
                </a:solidFill>
                <a:latin typeface="Calibri" charset="0"/>
                <a:ea typeface="Calibri" charset="0"/>
                <a:cs typeface="Calibri" charset="0"/>
              </a:rPr>
              <a:t>problemas</a:t>
            </a:r>
            <a:r>
              <a:rPr lang="es-CL" sz="1600" dirty="0">
                <a:solidFill>
                  <a:schemeClr val="bg2">
                    <a:lumMod val="50000"/>
                  </a:schemeClr>
                </a:solidFill>
                <a:latin typeface="Calibri" charset="0"/>
                <a:ea typeface="Calibri" charset="0"/>
                <a:cs typeface="Calibri" charset="0"/>
              </a:rPr>
              <a:t>, solución cambio.</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endParaRPr lang="es-CL" sz="1600" dirty="0">
              <a:solidFill>
                <a:schemeClr val="bg2">
                  <a:lumMod val="50000"/>
                </a:schemeClr>
              </a:solidFill>
              <a:latin typeface="Calibri" charset="0"/>
              <a:ea typeface="Calibri" charset="0"/>
              <a:cs typeface="Calibri"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22069" y="5178467"/>
            <a:ext cx="2110931" cy="3094046"/>
          </a:xfrm>
          <a:prstGeom prst="rect">
            <a:avLst/>
          </a:prstGeo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8" name="CuadroTexto 7"/>
          <p:cNvSpPr txBox="1"/>
          <p:nvPr/>
        </p:nvSpPr>
        <p:spPr>
          <a:xfrm>
            <a:off x="442491" y="2123242"/>
            <a:ext cx="4010240" cy="32213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DE </a:t>
            </a:r>
            <a:r>
              <a:rPr lang="es-CL" sz="1600" b="1" dirty="0" smtClean="0">
                <a:solidFill>
                  <a:schemeClr val="bg2">
                    <a:lumMod val="50000"/>
                  </a:schemeClr>
                </a:solidFill>
                <a:latin typeface="Calibri" charset="0"/>
                <a:ea typeface="Calibri" charset="0"/>
                <a:cs typeface="Calibri" charset="0"/>
              </a:rPr>
              <a:t>COMBUSTIBLE</a:t>
            </a:r>
          </a:p>
          <a:p>
            <a:endParaRPr lang="es-CL" sz="1600" b="1" dirty="0" smtClean="0">
              <a:solidFill>
                <a:schemeClr val="bg2">
                  <a:lumMod val="50000"/>
                </a:schemeClr>
              </a:solidFill>
              <a:latin typeface="Calibri" charset="0"/>
              <a:ea typeface="Calibri" charset="0"/>
              <a:cs typeface="Calibri" charset="0"/>
            </a:endParaRPr>
          </a:p>
          <a:p>
            <a:r>
              <a:rPr lang="es-CL" sz="1600" b="1" dirty="0" smtClean="0">
                <a:solidFill>
                  <a:schemeClr val="bg2">
                    <a:lumMod val="50000"/>
                  </a:schemeClr>
                </a:solidFill>
                <a:latin typeface="Calibri" charset="0"/>
                <a:ea typeface="Calibri" charset="0"/>
                <a:cs typeface="Calibri" charset="0"/>
              </a:rPr>
              <a:t>23. </a:t>
            </a:r>
            <a:r>
              <a:rPr lang="es-CL" sz="1600" dirty="0" smtClean="0">
                <a:solidFill>
                  <a:schemeClr val="bg2">
                    <a:lumMod val="50000"/>
                  </a:schemeClr>
                </a:solidFill>
                <a:latin typeface="Calibri" charset="0"/>
                <a:ea typeface="Calibri" charset="0"/>
                <a:cs typeface="Calibri" charset="0"/>
              </a:rPr>
              <a:t>Si </a:t>
            </a:r>
            <a:r>
              <a:rPr lang="es-CL" sz="1600" dirty="0">
                <a:solidFill>
                  <a:schemeClr val="bg2">
                    <a:lumMod val="50000"/>
                  </a:schemeClr>
                </a:solidFill>
                <a:latin typeface="Calibri" charset="0"/>
                <a:ea typeface="Calibri" charset="0"/>
                <a:cs typeface="Calibri" charset="0"/>
              </a:rPr>
              <a:t>no hay alimentación de 12 volts en el conector del ramal o arnés, se debe revisar el cableado entre bomba y relé o fusible si es la alimentación de 12 volts</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24. </a:t>
            </a:r>
            <a:r>
              <a:rPr lang="es-CL" sz="1600" dirty="0" smtClean="0">
                <a:solidFill>
                  <a:schemeClr val="bg2">
                    <a:lumMod val="50000"/>
                  </a:schemeClr>
                </a:solidFill>
                <a:latin typeface="Calibri" charset="0"/>
                <a:ea typeface="Calibri" charset="0"/>
                <a:cs typeface="Calibri" charset="0"/>
              </a:rPr>
              <a:t>Si </a:t>
            </a:r>
            <a:r>
              <a:rPr lang="es-CL" sz="1600" dirty="0">
                <a:solidFill>
                  <a:schemeClr val="bg2">
                    <a:lumMod val="50000"/>
                  </a:schemeClr>
                </a:solidFill>
                <a:latin typeface="Calibri" charset="0"/>
                <a:ea typeface="Calibri" charset="0"/>
                <a:cs typeface="Calibri" charset="0"/>
              </a:rPr>
              <a:t>no hay masa en el conector del ramal o arnés, se debe revisar el cableado entre bomba y ECM.</a:t>
            </a:r>
          </a:p>
          <a:p>
            <a:pPr algn="just"/>
            <a:endParaRPr lang="es-CL" sz="1600" dirty="0">
              <a:solidFill>
                <a:schemeClr val="bg2">
                  <a:lumMod val="50000"/>
                </a:schemeClr>
              </a:solidFill>
              <a:latin typeface="Calibri" charset="0"/>
              <a:ea typeface="Calibri" charset="0"/>
              <a:cs typeface="Calibri" charset="0"/>
            </a:endParaRP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endParaRPr lang="es-CL" sz="1600" dirty="0">
              <a:solidFill>
                <a:schemeClr val="bg2">
                  <a:lumMod val="50000"/>
                </a:schemeClr>
              </a:solidFill>
              <a:latin typeface="Calibri" charset="0"/>
              <a:ea typeface="Calibri" charset="0"/>
              <a:cs typeface="Calibri" charset="0"/>
            </a:endParaRPr>
          </a:p>
        </p:txBody>
      </p:sp>
      <p:sp>
        <p:nvSpPr>
          <p:cNvPr id="9" name="Rectángulo redondeado 8"/>
          <p:cNvSpPr/>
          <p:nvPr/>
        </p:nvSpPr>
        <p:spPr>
          <a:xfrm>
            <a:off x="4711148" y="2266122"/>
            <a:ext cx="4462827" cy="4431983"/>
          </a:xfrm>
          <a:prstGeom prst="roundRect">
            <a:avLst/>
          </a:prstGeom>
          <a:blipFill>
            <a:blip r:embed="rId2"/>
            <a:stretch>
              <a:fillRect/>
            </a:stretch>
          </a:blip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10"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195568551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5"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
        <p:nvSpPr>
          <p:cNvPr id="6" name="CuadroTexto 5"/>
          <p:cNvSpPr txBox="1"/>
          <p:nvPr/>
        </p:nvSpPr>
        <p:spPr>
          <a:xfrm>
            <a:off x="5414964" y="2123242"/>
            <a:ext cx="3918038" cy="42165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smtClean="0">
                <a:solidFill>
                  <a:schemeClr val="bg2">
                    <a:lumMod val="50000"/>
                  </a:schemeClr>
                </a:solidFill>
                <a:latin typeface="Calibri" charset="0"/>
                <a:ea typeface="Calibri" charset="0"/>
                <a:cs typeface="Calibri" charset="0"/>
              </a:rPr>
              <a:t>MEDICIÓN DE PRESIÓN DE COMBUSTIBLE</a:t>
            </a:r>
          </a:p>
          <a:p>
            <a:endParaRPr lang="es-CL" sz="1600" b="1" dirty="0" smtClean="0">
              <a:solidFill>
                <a:schemeClr val="bg2">
                  <a:lumMod val="50000"/>
                </a:schemeClr>
              </a:solidFill>
              <a:latin typeface="Calibri" charset="0"/>
              <a:ea typeface="Calibri" charset="0"/>
              <a:cs typeface="Calibri" charset="0"/>
            </a:endParaRPr>
          </a:p>
          <a:p>
            <a:r>
              <a:rPr lang="es-CL" sz="1600" b="1" dirty="0" smtClean="0">
                <a:solidFill>
                  <a:schemeClr val="bg2">
                    <a:lumMod val="50000"/>
                  </a:schemeClr>
                </a:solidFill>
                <a:latin typeface="Calibri" charset="0"/>
                <a:ea typeface="Calibri" charset="0"/>
                <a:cs typeface="Calibri" charset="0"/>
              </a:rPr>
              <a:t>1. </a:t>
            </a:r>
            <a:r>
              <a:rPr lang="es-CL" sz="1600" dirty="0" smtClean="0">
                <a:solidFill>
                  <a:schemeClr val="bg2">
                    <a:lumMod val="50000"/>
                  </a:schemeClr>
                </a:solidFill>
                <a:latin typeface="Calibri" charset="0"/>
                <a:ea typeface="Calibri" charset="0"/>
                <a:cs typeface="Calibri" charset="0"/>
              </a:rPr>
              <a:t>Al </a:t>
            </a:r>
            <a:r>
              <a:rPr lang="es-CL" sz="1600" dirty="0">
                <a:solidFill>
                  <a:schemeClr val="bg2">
                    <a:lumMod val="50000"/>
                  </a:schemeClr>
                </a:solidFill>
                <a:latin typeface="Calibri" charset="0"/>
                <a:ea typeface="Calibri" charset="0"/>
                <a:cs typeface="Calibri" charset="0"/>
              </a:rPr>
              <a:t>medir presión de alimentación de  combustible, se debe intervenir la línea de alimentación que viene desde la bomba de combustible y llega hasta el riel de combustible o hasta la entrada de la bomba </a:t>
            </a:r>
            <a:r>
              <a:rPr lang="es-CL" sz="1600" dirty="0" smtClean="0">
                <a:solidFill>
                  <a:schemeClr val="bg2">
                    <a:lumMod val="50000"/>
                  </a:schemeClr>
                </a:solidFill>
                <a:latin typeface="Calibri" charset="0"/>
                <a:ea typeface="Calibri" charset="0"/>
                <a:cs typeface="Calibri" charset="0"/>
              </a:rPr>
              <a:t>elevadora</a:t>
            </a:r>
            <a:br>
              <a:rPr lang="es-CL" sz="1600" dirty="0" smtClean="0">
                <a:solidFill>
                  <a:schemeClr val="bg2">
                    <a:lumMod val="50000"/>
                  </a:schemeClr>
                </a:solidFill>
                <a:latin typeface="Calibri" charset="0"/>
                <a:ea typeface="Calibri" charset="0"/>
                <a:cs typeface="Calibri" charset="0"/>
              </a:rPr>
            </a:br>
            <a:r>
              <a:rPr lang="es-CL" sz="1600" dirty="0" smtClean="0">
                <a:solidFill>
                  <a:schemeClr val="bg2">
                    <a:lumMod val="50000"/>
                  </a:schemeClr>
                </a:solidFill>
                <a:latin typeface="Calibri" charset="0"/>
                <a:ea typeface="Calibri" charset="0"/>
                <a:cs typeface="Calibri" charset="0"/>
              </a:rPr>
              <a:t>de </a:t>
            </a:r>
            <a:r>
              <a:rPr lang="es-CL" sz="1600" dirty="0">
                <a:solidFill>
                  <a:schemeClr val="bg2">
                    <a:lumMod val="50000"/>
                  </a:schemeClr>
                </a:solidFill>
                <a:latin typeface="Calibri" charset="0"/>
                <a:ea typeface="Calibri" charset="0"/>
                <a:cs typeface="Calibri" charset="0"/>
              </a:rPr>
              <a:t>presión.</a:t>
            </a:r>
          </a:p>
          <a:p>
            <a:pPr>
              <a:lnSpc>
                <a:spcPts val="1960"/>
              </a:lnSpc>
            </a:pPr>
            <a:endParaRPr lang="es-CL" sz="1600" dirty="0" smtClean="0">
              <a:solidFill>
                <a:schemeClr val="bg2">
                  <a:lumMod val="50000"/>
                </a:schemeClr>
              </a:solidFill>
              <a:latin typeface="Calibri" charset="0"/>
              <a:ea typeface="Calibri" charset="0"/>
              <a:cs typeface="Calibri" charset="0"/>
            </a:endParaRPr>
          </a:p>
          <a:p>
            <a:r>
              <a:rPr lang="es-CL" sz="1600" b="1" dirty="0" smtClean="0">
                <a:solidFill>
                  <a:schemeClr val="bg2">
                    <a:lumMod val="50000"/>
                  </a:schemeClr>
                </a:solidFill>
                <a:latin typeface="Calibri" charset="0"/>
                <a:ea typeface="Calibri" charset="0"/>
                <a:cs typeface="Calibri" charset="0"/>
              </a:rPr>
              <a:t>2. </a:t>
            </a:r>
            <a:r>
              <a:rPr lang="es-CL" sz="1600" dirty="0" smtClean="0">
                <a:solidFill>
                  <a:schemeClr val="bg2">
                    <a:lumMod val="50000"/>
                  </a:schemeClr>
                </a:solidFill>
                <a:latin typeface="Calibri" charset="0"/>
                <a:ea typeface="Calibri" charset="0"/>
                <a:cs typeface="Calibri" charset="0"/>
              </a:rPr>
              <a:t>Una </a:t>
            </a:r>
            <a:r>
              <a:rPr lang="es-CL" sz="1600" dirty="0">
                <a:solidFill>
                  <a:schemeClr val="bg2">
                    <a:lumMod val="50000"/>
                  </a:schemeClr>
                </a:solidFill>
                <a:latin typeface="Calibri" charset="0"/>
                <a:ea typeface="Calibri" charset="0"/>
                <a:cs typeface="Calibri" charset="0"/>
              </a:rPr>
              <a:t>vez instalado y asegurado el manómetro mediante los conductos, habrá quedado instalado en serie, por lo que, al dar contacto (o contacto y arranque), la  presión generada en el circuito de baja presión será registrada por el manómetro. </a:t>
            </a:r>
          </a:p>
          <a:p>
            <a:pPr>
              <a:lnSpc>
                <a:spcPts val="1960"/>
              </a:lnSpc>
            </a:pPr>
            <a:r>
              <a:rPr lang="es-CL" sz="1600" dirty="0" smtClean="0">
                <a:solidFill>
                  <a:schemeClr val="bg2">
                    <a:lumMod val="50000"/>
                  </a:schemeClr>
                </a:solidFill>
                <a:latin typeface="Calibri" charset="0"/>
                <a:ea typeface="Calibri" charset="0"/>
                <a:cs typeface="Calibri" charset="0"/>
              </a:rPr>
              <a:t> </a:t>
            </a:r>
            <a:endParaRPr lang="es-CL" sz="1600" dirty="0">
              <a:solidFill>
                <a:schemeClr val="bg2">
                  <a:lumMod val="50000"/>
                </a:schemeClr>
              </a:solidFill>
              <a:latin typeface="Calibri" charset="0"/>
              <a:ea typeface="Calibri" charset="0"/>
              <a:cs typeface="Calibri" charset="0"/>
            </a:endParaRPr>
          </a:p>
          <a:p>
            <a:pPr>
              <a:lnSpc>
                <a:spcPts val="1960"/>
              </a:lnSpc>
            </a:pPr>
            <a:endParaRPr lang="es-CL" sz="1600" dirty="0">
              <a:solidFill>
                <a:schemeClr val="bg2">
                  <a:lumMod val="50000"/>
                </a:schemeClr>
              </a:solidFill>
              <a:latin typeface="Calibri" charset="0"/>
              <a:ea typeface="Calibri" charset="0"/>
              <a:cs typeface="Calibri" charset="0"/>
            </a:endParaRPr>
          </a:p>
        </p:txBody>
      </p:sp>
      <p:sp>
        <p:nvSpPr>
          <p:cNvPr id="7" name="Rectángulo redondeado 6"/>
          <p:cNvSpPr/>
          <p:nvPr/>
        </p:nvSpPr>
        <p:spPr>
          <a:xfrm>
            <a:off x="442489" y="2266122"/>
            <a:ext cx="4320000" cy="4320000"/>
          </a:xfrm>
          <a:prstGeom prst="roundRect">
            <a:avLst/>
          </a:prstGeom>
          <a:blipFill dpi="0" rotWithShape="1">
            <a:blip r:embed="rId2"/>
            <a:srcRect/>
            <a:stretch>
              <a:fillRect l="-2000" r="-2000"/>
            </a:stretch>
          </a:blip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96930049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
        <p:nvSpPr>
          <p:cNvPr id="10"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
        <p:nvSpPr>
          <p:cNvPr id="6" name="CuadroTexto 5"/>
          <p:cNvSpPr txBox="1"/>
          <p:nvPr/>
        </p:nvSpPr>
        <p:spPr>
          <a:xfrm>
            <a:off x="442491" y="2123242"/>
            <a:ext cx="4010240" cy="39395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MEDICIÓN DE PRESIÓN DE COMBUSTIBLE</a:t>
            </a:r>
          </a:p>
          <a:p>
            <a:endParaRPr lang="es-CL" sz="1600" b="1" dirty="0" smtClean="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3. </a:t>
            </a:r>
            <a:r>
              <a:rPr lang="es-CL" sz="1600" dirty="0" smtClean="0">
                <a:solidFill>
                  <a:schemeClr val="bg2">
                    <a:lumMod val="50000"/>
                  </a:schemeClr>
                </a:solidFill>
                <a:latin typeface="Calibri" charset="0"/>
                <a:ea typeface="Calibri" charset="0"/>
                <a:cs typeface="Calibri" charset="0"/>
              </a:rPr>
              <a:t>La </a:t>
            </a:r>
            <a:r>
              <a:rPr lang="es-CL" sz="1600" dirty="0">
                <a:solidFill>
                  <a:schemeClr val="bg2">
                    <a:lumMod val="50000"/>
                  </a:schemeClr>
                </a:solidFill>
                <a:latin typeface="Calibri" charset="0"/>
                <a:ea typeface="Calibri" charset="0"/>
                <a:cs typeface="Calibri" charset="0"/>
              </a:rPr>
              <a:t>presión registrada en el circuito de combustible debe ser la misma en diferentes RPM de motor, no debe variar con la aceleración o desaceleración del motor. </a:t>
            </a:r>
            <a:endParaRPr lang="es-CL" sz="1600" dirty="0" smtClean="0">
              <a:solidFill>
                <a:schemeClr val="bg2">
                  <a:lumMod val="50000"/>
                </a:schemeClr>
              </a:solidFill>
              <a:latin typeface="Calibri" charset="0"/>
              <a:ea typeface="Calibri" charset="0"/>
              <a:cs typeface="Calibri" charset="0"/>
            </a:endParaRP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4. </a:t>
            </a:r>
            <a:r>
              <a:rPr lang="es-CL" sz="1600" dirty="0" smtClean="0">
                <a:solidFill>
                  <a:schemeClr val="bg2">
                    <a:lumMod val="50000"/>
                  </a:schemeClr>
                </a:solidFill>
                <a:latin typeface="Calibri" charset="0"/>
                <a:ea typeface="Calibri" charset="0"/>
                <a:cs typeface="Calibri" charset="0"/>
              </a:rPr>
              <a:t>Además</a:t>
            </a:r>
            <a:r>
              <a:rPr lang="es-CL" sz="1600" dirty="0">
                <a:solidFill>
                  <a:schemeClr val="bg2">
                    <a:lumMod val="50000"/>
                  </a:schemeClr>
                </a:solidFill>
                <a:latin typeface="Calibri" charset="0"/>
                <a:ea typeface="Calibri" charset="0"/>
                <a:cs typeface="Calibri" charset="0"/>
              </a:rPr>
              <a:t>, al detener el  motor, la presión registrada por el manómetro debe quedar estable por lo menos durante ½ hora en promedio</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5. </a:t>
            </a:r>
            <a:r>
              <a:rPr lang="es-CL" sz="1600" dirty="0" smtClean="0">
                <a:solidFill>
                  <a:schemeClr val="bg2">
                    <a:lumMod val="50000"/>
                  </a:schemeClr>
                </a:solidFill>
                <a:latin typeface="Calibri" charset="0"/>
                <a:ea typeface="Calibri" charset="0"/>
                <a:cs typeface="Calibri" charset="0"/>
              </a:rPr>
              <a:t>Si </a:t>
            </a:r>
            <a:r>
              <a:rPr lang="es-CL" sz="1600" dirty="0">
                <a:solidFill>
                  <a:schemeClr val="bg2">
                    <a:lumMod val="50000"/>
                  </a:schemeClr>
                </a:solidFill>
                <a:latin typeface="Calibri" charset="0"/>
                <a:ea typeface="Calibri" charset="0"/>
                <a:cs typeface="Calibri" charset="0"/>
              </a:rPr>
              <a:t>la presión disminuye ràpidamente significa que hay fugas de presión en la línea de alimentación de combustible al motor.</a:t>
            </a:r>
          </a:p>
          <a:p>
            <a:pPr marL="533400" indent="-533400" algn="just"/>
            <a:endParaRPr lang="es-CL" sz="1600" dirty="0">
              <a:solidFill>
                <a:schemeClr val="bg2">
                  <a:lumMod val="50000"/>
                </a:schemeClr>
              </a:solidFill>
              <a:latin typeface="Avenir Medium" panose="02000503020000020003" pitchFamily="2" charset="0"/>
            </a:endParaRPr>
          </a:p>
        </p:txBody>
      </p:sp>
      <p:sp>
        <p:nvSpPr>
          <p:cNvPr id="7" name="CuadroTexto 6"/>
          <p:cNvSpPr txBox="1"/>
          <p:nvPr/>
        </p:nvSpPr>
        <p:spPr>
          <a:xfrm>
            <a:off x="4857749" y="2123242"/>
            <a:ext cx="4029075" cy="3477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endParaRPr lang="es-CL" sz="1600" b="1" dirty="0" smtClean="0">
              <a:solidFill>
                <a:schemeClr val="bg2">
                  <a:lumMod val="50000"/>
                </a:schemeClr>
              </a:solidFill>
              <a:latin typeface="Calibri" charset="0"/>
              <a:ea typeface="Calibri" charset="0"/>
              <a:cs typeface="Calibri" charset="0"/>
            </a:endParaRPr>
          </a:p>
          <a:p>
            <a:endParaRPr lang="es-CL" sz="1600" b="1" dirty="0" smtClean="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6. </a:t>
            </a:r>
            <a:r>
              <a:rPr lang="es-CL" sz="1600" dirty="0" smtClean="0">
                <a:solidFill>
                  <a:schemeClr val="bg2">
                    <a:lumMod val="50000"/>
                  </a:schemeClr>
                </a:solidFill>
                <a:latin typeface="Calibri" charset="0"/>
                <a:ea typeface="Calibri" charset="0"/>
                <a:cs typeface="Calibri" charset="0"/>
              </a:rPr>
              <a:t>Una </a:t>
            </a:r>
            <a:r>
              <a:rPr lang="es-CL" sz="1600" dirty="0">
                <a:solidFill>
                  <a:schemeClr val="bg2">
                    <a:lumMod val="50000"/>
                  </a:schemeClr>
                </a:solidFill>
                <a:latin typeface="Calibri" charset="0"/>
                <a:ea typeface="Calibri" charset="0"/>
                <a:cs typeface="Calibri" charset="0"/>
              </a:rPr>
              <a:t>vez terminada la operaicón de medición de presión, desconectar el manómetro y volver a conectar el conducto que viene de la bomba al riel de inyección (o a la bomba elevadora de presión).</a:t>
            </a:r>
          </a:p>
          <a:p>
            <a:pPr>
              <a:lnSpc>
                <a:spcPts val="1960"/>
              </a:lnSpc>
            </a:pPr>
            <a:endParaRPr lang="es-CL" sz="1600" dirty="0">
              <a:solidFill>
                <a:schemeClr val="bg2">
                  <a:lumMod val="50000"/>
                </a:schemeClr>
              </a:solidFill>
              <a:latin typeface="Calibri" charset="0"/>
              <a:ea typeface="Calibri" charset="0"/>
              <a:cs typeface="Calibri" charset="0"/>
            </a:endParaRPr>
          </a:p>
          <a:p>
            <a:pPr algn="just"/>
            <a:r>
              <a:rPr lang="es-CL" sz="1600" b="1" dirty="0" smtClean="0">
                <a:solidFill>
                  <a:schemeClr val="bg2">
                    <a:lumMod val="50000"/>
                  </a:schemeClr>
                </a:solidFill>
                <a:latin typeface="Calibri" charset="0"/>
                <a:ea typeface="Calibri" charset="0"/>
                <a:cs typeface="Calibri" charset="0"/>
              </a:rPr>
              <a:t>7. </a:t>
            </a:r>
            <a:r>
              <a:rPr lang="es-CL" sz="1600" dirty="0" smtClean="0">
                <a:solidFill>
                  <a:schemeClr val="bg2">
                    <a:lumMod val="50000"/>
                  </a:schemeClr>
                </a:solidFill>
                <a:latin typeface="Calibri" charset="0"/>
                <a:ea typeface="Calibri" charset="0"/>
                <a:cs typeface="Calibri" charset="0"/>
              </a:rPr>
              <a:t>Dar </a:t>
            </a:r>
            <a:r>
              <a:rPr lang="es-CL" sz="1600" dirty="0">
                <a:solidFill>
                  <a:schemeClr val="bg2">
                    <a:lumMod val="50000"/>
                  </a:schemeClr>
                </a:solidFill>
                <a:latin typeface="Calibri" charset="0"/>
                <a:ea typeface="Calibri" charset="0"/>
                <a:cs typeface="Calibri" charset="0"/>
              </a:rPr>
              <a:t>arranque al motor y observar que no exista fuga de combustible en donde se realizó la conexión del manómetro. Importante que quede bien sellado. </a:t>
            </a:r>
          </a:p>
          <a:p>
            <a:pPr>
              <a:lnSpc>
                <a:spcPts val="1960"/>
              </a:lnSpc>
            </a:pPr>
            <a:endParaRPr lang="es-CL" sz="1600" dirty="0">
              <a:solidFill>
                <a:schemeClr val="bg2">
                  <a:lumMod val="50000"/>
                </a:schemeClr>
              </a:solidFill>
              <a:latin typeface="Calibri" charset="0"/>
              <a:ea typeface="Calibri" charset="0"/>
              <a:cs typeface="Calibri" charset="0"/>
            </a:endParaRPr>
          </a:p>
          <a:p>
            <a:pPr>
              <a:lnSpc>
                <a:spcPts val="1960"/>
              </a:lnSpc>
            </a:pPr>
            <a:endParaRPr lang="es-CL" sz="1600" dirty="0">
              <a:solidFill>
                <a:schemeClr val="bg2">
                  <a:lumMod val="50000"/>
                </a:schemeClr>
              </a:solidFill>
              <a:latin typeface="Calibri" charset="0"/>
              <a:ea typeface="Calibri" charset="0"/>
              <a:cs typeface="Calibri" charset="0"/>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593" y="4744399"/>
            <a:ext cx="2672231" cy="3139980"/>
          </a:xfrm>
          <a:prstGeom prst="rect">
            <a:avLst/>
          </a:prstGeom>
        </p:spPr>
      </p:pic>
    </p:spTree>
    <p:extLst>
      <p:ext uri="{BB962C8B-B14F-4D97-AF65-F5344CB8AC3E}">
        <p14:creationId xmlns:p14="http://schemas.microsoft.com/office/powerpoint/2010/main" val="101550232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43;p26"/>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
        <p:nvSpPr>
          <p:cNvPr id="314" name="Google Shape;240;p18"/>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¿CUÁNTO APRENDIMOS?</a:t>
            </a:r>
          </a:p>
        </p:txBody>
      </p:sp>
      <p:grpSp>
        <p:nvGrpSpPr>
          <p:cNvPr id="317" name="Google Shape;242;p18"/>
          <p:cNvGrpSpPr/>
          <p:nvPr/>
        </p:nvGrpSpPr>
        <p:grpSpPr>
          <a:xfrm>
            <a:off x="2035276" y="2911885"/>
            <a:ext cx="6999673" cy="2696554"/>
            <a:chOff x="0" y="0"/>
            <a:chExt cx="6999671" cy="2696553"/>
          </a:xfrm>
        </p:grpSpPr>
        <p:sp>
          <p:nvSpPr>
            <p:cNvPr id="315" name="Rectángulo redondeado"/>
            <p:cNvSpPr/>
            <p:nvPr/>
          </p:nvSpPr>
          <p:spPr>
            <a:xfrm>
              <a:off x="0" y="0"/>
              <a:ext cx="6999672" cy="2696554"/>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16" name="Texto"/>
            <p:cNvSpPr txBox="1"/>
            <p:nvPr/>
          </p:nvSpPr>
          <p:spPr>
            <a:xfrm>
              <a:off x="131634" y="1158159"/>
              <a:ext cx="6736403"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sp>
        <p:nvSpPr>
          <p:cNvPr id="318" name="Google Shape;243;p18"/>
          <p:cNvSpPr txBox="1"/>
          <p:nvPr/>
        </p:nvSpPr>
        <p:spPr>
          <a:xfrm>
            <a:off x="3142380" y="3575887"/>
            <a:ext cx="5403968" cy="110488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ALIMENTACIÓN DE </a:t>
            </a:r>
            <a:r>
              <a:rPr lang="es-ES" dirty="0">
                <a:solidFill>
                  <a:srgbClr val="FF0000"/>
                </a:solidFill>
              </a:rPr>
              <a:t>COMBUSTIBLE</a:t>
            </a:r>
          </a:p>
          <a:p>
            <a:pPr>
              <a:lnSpc>
                <a:spcPct val="115000"/>
              </a:lnSpc>
              <a:defRPr sz="1600">
                <a:latin typeface="Calibri"/>
                <a:ea typeface="Calibri"/>
                <a:cs typeface="Calibri"/>
                <a:sym typeface="Calibri"/>
              </a:defRPr>
            </a:pPr>
            <a:r>
              <a:rPr dirty="0" smtClean="0"/>
              <a:t>¡</a:t>
            </a:r>
            <a:r>
              <a:rPr dirty="0"/>
              <a:t>Ahora realizaremos una actividad que resume todo lo que hemos visto! </a:t>
            </a:r>
            <a:r>
              <a:rPr b="1" dirty="0">
                <a:solidFill>
                  <a:srgbClr val="76384D"/>
                </a:solidFill>
              </a:rPr>
              <a:t>¡Atentos!</a:t>
            </a:r>
          </a:p>
        </p:txBody>
      </p:sp>
      <p:sp>
        <p:nvSpPr>
          <p:cNvPr id="319" name="Google Shape;244;p18"/>
          <p:cNvSpPr txBox="1"/>
          <p:nvPr/>
        </p:nvSpPr>
        <p:spPr>
          <a:xfrm>
            <a:off x="366450" y="940231"/>
            <a:ext cx="4700400" cy="6088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REVISEMOS</a:t>
            </a:r>
          </a:p>
        </p:txBody>
      </p:sp>
      <p:sp>
        <p:nvSpPr>
          <p:cNvPr id="320" name="Google Shape;245;p18"/>
          <p:cNvSpPr txBox="1"/>
          <p:nvPr/>
        </p:nvSpPr>
        <p:spPr>
          <a:xfrm>
            <a:off x="4137874" y="1082185"/>
            <a:ext cx="834959" cy="877131"/>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ES" dirty="0" smtClean="0"/>
              <a:t>14</a:t>
            </a:r>
            <a:endParaRPr dirty="0"/>
          </a:p>
        </p:txBody>
      </p:sp>
      <p:pic>
        <p:nvPicPr>
          <p:cNvPr id="321" name="Google Shape;246;p18" descr="Google Shape;246;p18"/>
          <p:cNvPicPr>
            <a:picLocks noChangeAspect="1"/>
          </p:cNvPicPr>
          <p:nvPr/>
        </p:nvPicPr>
        <p:blipFill>
          <a:blip r:embed="rId2">
            <a:extLst/>
          </a:blip>
          <a:stretch>
            <a:fillRect/>
          </a:stretch>
        </p:blipFill>
        <p:spPr>
          <a:xfrm>
            <a:off x="5474444" y="5389022"/>
            <a:ext cx="1651874" cy="884516"/>
          </a:xfrm>
          <a:prstGeom prst="rect">
            <a:avLst/>
          </a:prstGeom>
          <a:ln w="12700">
            <a:miter lim="400000"/>
          </a:ln>
        </p:spPr>
      </p:pic>
      <p:pic>
        <p:nvPicPr>
          <p:cNvPr id="322" name="Google Shape;247;p18" descr="Google Shape;247;p18"/>
          <p:cNvPicPr>
            <a:picLocks noChangeAspect="1"/>
          </p:cNvPicPr>
          <p:nvPr/>
        </p:nvPicPr>
        <p:blipFill>
          <a:blip r:embed="rId3">
            <a:extLst/>
          </a:blip>
          <a:stretch>
            <a:fillRect/>
          </a:stretch>
        </p:blipFill>
        <p:spPr>
          <a:xfrm>
            <a:off x="0" y="2474948"/>
            <a:ext cx="3854921" cy="3652249"/>
          </a:xfrm>
          <a:prstGeom prst="rect">
            <a:avLst/>
          </a:prstGeom>
          <a:ln w="12700">
            <a:miter lim="400000"/>
          </a:ln>
        </p:spPr>
      </p:pic>
      <p:pic>
        <p:nvPicPr>
          <p:cNvPr id="323" name="Google Shape;248;p18" descr="Google Shape;248;p18"/>
          <p:cNvPicPr>
            <a:picLocks noChangeAspect="1"/>
          </p:cNvPicPr>
          <p:nvPr/>
        </p:nvPicPr>
        <p:blipFill>
          <a:blip r:embed="rId4">
            <a:extLst/>
          </a:blip>
          <a:stretch>
            <a:fillRect/>
          </a:stretch>
        </p:blipFill>
        <p:spPr>
          <a:xfrm>
            <a:off x="7126316" y="5029930"/>
            <a:ext cx="1806826" cy="134821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Google Shape;278;p19"/>
          <p:cNvSpPr txBox="1"/>
          <p:nvPr/>
        </p:nvSpPr>
        <p:spPr>
          <a:xfrm>
            <a:off x="366450" y="905054"/>
            <a:ext cx="4700400" cy="60081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ANTES DE COMENZAR LA ACTIVIDAD:</a:t>
            </a:r>
          </a:p>
        </p:txBody>
      </p:sp>
      <p:sp>
        <p:nvSpPr>
          <p:cNvPr id="358" name="Google Shape;279;p19"/>
          <p:cNvSpPr txBox="1"/>
          <p:nvPr/>
        </p:nvSpPr>
        <p:spPr>
          <a:xfrm>
            <a:off x="375977" y="1233670"/>
            <a:ext cx="1983765" cy="53616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ED423D"/>
                </a:solidFill>
                <a:latin typeface="Calibri"/>
                <a:ea typeface="Calibri"/>
                <a:cs typeface="Calibri"/>
                <a:sym typeface="Calibri"/>
              </a:defRPr>
            </a:lvl1pPr>
          </a:lstStyle>
          <a:p>
            <a:r>
              <a:t>¡ATENCIÓN!</a:t>
            </a:r>
          </a:p>
        </p:txBody>
      </p:sp>
      <p:sp>
        <p:nvSpPr>
          <p:cNvPr id="359" name="Google Shape;280;p19"/>
          <p:cNvSpPr txBox="1"/>
          <p:nvPr/>
        </p:nvSpPr>
        <p:spPr>
          <a:xfrm>
            <a:off x="1229039" y="1922016"/>
            <a:ext cx="7934626" cy="50935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Materiales inflamables: </a:t>
            </a:r>
            <a:r>
              <a:rPr b="0">
                <a:solidFill>
                  <a:srgbClr val="000000"/>
                </a:solidFill>
              </a:rPr>
              <a:t>Tener máxima precaución al momento de  manipular o extraer el combustible de los sistemas del vehículo (bomba combustible, mangueras de inyección, etc). </a:t>
            </a:r>
          </a:p>
        </p:txBody>
      </p:sp>
      <p:sp>
        <p:nvSpPr>
          <p:cNvPr id="360" name="Google Shape;281;p19"/>
          <p:cNvSpPr txBox="1"/>
          <p:nvPr/>
        </p:nvSpPr>
        <p:spPr>
          <a:xfrm>
            <a:off x="1229038" y="2672931"/>
            <a:ext cx="7669157" cy="7379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la vista: </a:t>
            </a:r>
            <a:r>
              <a:rPr b="0">
                <a:solidFill>
                  <a:srgbClr val="000000"/>
                </a:solidFill>
              </a:rPr>
              <a:t>Se utilizarán antiparras siempre que exista riesgo de proyección de partículas a los ojos. (aceites, líquidos refrigerantes y de freno, virutas del disco de freno, uso de circuitos eléctricos, etc).</a:t>
            </a:r>
          </a:p>
        </p:txBody>
      </p:sp>
      <p:sp>
        <p:nvSpPr>
          <p:cNvPr id="361" name="Google Shape;282;p19"/>
          <p:cNvSpPr txBox="1"/>
          <p:nvPr/>
        </p:nvSpPr>
        <p:spPr>
          <a:xfrm>
            <a:off x="1229039" y="4508603"/>
            <a:ext cx="7865799" cy="5093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los pies: </a:t>
            </a:r>
            <a:r>
              <a:rPr b="0">
                <a:solidFill>
                  <a:srgbClr val="000000"/>
                </a:solidFill>
              </a:rPr>
              <a:t>Uso obligatorio de zapatos de seguridad al entrar al taller o laboratorio, en casos que exista riesgo de caídas de objetos pesados.</a:t>
            </a:r>
          </a:p>
        </p:txBody>
      </p:sp>
      <p:sp>
        <p:nvSpPr>
          <p:cNvPr id="362" name="Google Shape;283;p19"/>
          <p:cNvSpPr txBox="1"/>
          <p:nvPr/>
        </p:nvSpPr>
        <p:spPr>
          <a:xfrm>
            <a:off x="1229039" y="5298844"/>
            <a:ext cx="7030064" cy="73795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Manipular herramientas </a:t>
            </a:r>
            <a:r>
              <a:rPr b="0">
                <a:solidFill>
                  <a:srgbClr val="000000"/>
                </a:solidFill>
              </a:rPr>
              <a:t>cuidadosamente.</a:t>
            </a:r>
          </a:p>
          <a:p>
            <a:pPr>
              <a:defRPr b="1">
                <a:solidFill>
                  <a:srgbClr val="741B47"/>
                </a:solidFill>
                <a:latin typeface="Calibri"/>
                <a:ea typeface="Calibri"/>
                <a:cs typeface="Calibri"/>
                <a:sym typeface="Calibri"/>
              </a:defRPr>
            </a:pPr>
            <a:r>
              <a:t>Asegurar la integridad física </a:t>
            </a:r>
            <a:r>
              <a:rPr b="0">
                <a:solidFill>
                  <a:srgbClr val="000000"/>
                </a:solidFill>
              </a:rPr>
              <a:t>propia y del grupo de trabajo.</a:t>
            </a:r>
          </a:p>
          <a:p>
            <a:pPr>
              <a:defRPr>
                <a:latin typeface="Calibri"/>
                <a:ea typeface="Calibri"/>
                <a:cs typeface="Calibri"/>
                <a:sym typeface="Calibri"/>
              </a:defRPr>
            </a:pPr>
            <a:r>
              <a:t>Circular solo por las </a:t>
            </a:r>
            <a:r>
              <a:rPr b="1">
                <a:solidFill>
                  <a:srgbClr val="741B47"/>
                </a:solidFill>
              </a:rPr>
              <a:t>zonas de seguridad </a:t>
            </a:r>
            <a:r>
              <a:t>demarcadas.</a:t>
            </a:r>
          </a:p>
        </p:txBody>
      </p:sp>
      <p:sp>
        <p:nvSpPr>
          <p:cNvPr id="363" name="Google Shape;284;p19"/>
          <p:cNvSpPr txBox="1"/>
          <p:nvPr/>
        </p:nvSpPr>
        <p:spPr>
          <a:xfrm>
            <a:off x="1229039" y="6272147"/>
            <a:ext cx="3883739" cy="50935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a:latin typeface="Calibri"/>
                <a:ea typeface="Calibri"/>
                <a:cs typeface="Calibri"/>
                <a:sym typeface="Calibri"/>
              </a:defRPr>
            </a:pPr>
            <a:r>
              <a:t>Toda actividad debe desarrollarse </a:t>
            </a:r>
            <a:r>
              <a:rPr b="1">
                <a:solidFill>
                  <a:srgbClr val="741B47"/>
                </a:solidFill>
              </a:rPr>
              <a:t>bajo supervisión </a:t>
            </a:r>
            <a:r>
              <a:t>de la persona a cargo del taller o laboratorio.</a:t>
            </a:r>
          </a:p>
        </p:txBody>
      </p:sp>
      <p:grpSp>
        <p:nvGrpSpPr>
          <p:cNvPr id="366" name="Google Shape;285;p19"/>
          <p:cNvGrpSpPr/>
          <p:nvPr/>
        </p:nvGrpSpPr>
        <p:grpSpPr>
          <a:xfrm>
            <a:off x="-4655" y="1788830"/>
            <a:ext cx="1135368" cy="783006"/>
            <a:chOff x="0" y="0"/>
            <a:chExt cx="1135367" cy="783005"/>
          </a:xfrm>
        </p:grpSpPr>
        <p:sp>
          <p:nvSpPr>
            <p:cNvPr id="364" name="Google Shape;286;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65" name="Google Shape;287;p19" descr="Google Shape;287;p19"/>
            <p:cNvPicPr>
              <a:picLocks noChangeAspect="1"/>
            </p:cNvPicPr>
            <p:nvPr/>
          </p:nvPicPr>
          <p:blipFill>
            <a:blip r:embed="rId2">
              <a:extLst/>
            </a:blip>
            <a:stretch>
              <a:fillRect/>
            </a:stretch>
          </p:blipFill>
          <p:spPr>
            <a:xfrm>
              <a:off x="341852" y="157960"/>
              <a:ext cx="629466" cy="530551"/>
            </a:xfrm>
            <a:prstGeom prst="rect">
              <a:avLst/>
            </a:prstGeom>
            <a:ln w="12700" cap="flat">
              <a:noFill/>
              <a:miter lim="400000"/>
            </a:ln>
            <a:effectLst/>
          </p:spPr>
        </p:pic>
      </p:grpSp>
      <p:sp>
        <p:nvSpPr>
          <p:cNvPr id="367" name="Google Shape;288;p19"/>
          <p:cNvSpPr txBox="1"/>
          <p:nvPr/>
        </p:nvSpPr>
        <p:spPr>
          <a:xfrm>
            <a:off x="1229039" y="3536691"/>
            <a:ext cx="7865799" cy="7379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las manos: </a:t>
            </a:r>
            <a:r>
              <a:rPr b="0">
                <a:solidFill>
                  <a:srgbClr val="000000"/>
                </a:solidFill>
              </a:rPr>
              <a:t>Se utilizarán siempre guantes de protección cuando se manipulen cualquier tipo de fluidos, en uso de herramientas e intervención del motor, desarme de partes y trabajo en sistemas eléctricos. </a:t>
            </a:r>
          </a:p>
        </p:txBody>
      </p:sp>
      <p:grpSp>
        <p:nvGrpSpPr>
          <p:cNvPr id="370" name="Google Shape;289;p19"/>
          <p:cNvGrpSpPr/>
          <p:nvPr/>
        </p:nvGrpSpPr>
        <p:grpSpPr>
          <a:xfrm>
            <a:off x="-4655" y="2661653"/>
            <a:ext cx="1135368" cy="783007"/>
            <a:chOff x="0" y="0"/>
            <a:chExt cx="1135367" cy="783005"/>
          </a:xfrm>
        </p:grpSpPr>
        <p:sp>
          <p:nvSpPr>
            <p:cNvPr id="368" name="Google Shape;290;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69" name="Google Shape;291;p19" descr="Google Shape;291;p19"/>
            <p:cNvPicPr>
              <a:picLocks noChangeAspect="1"/>
            </p:cNvPicPr>
            <p:nvPr/>
          </p:nvPicPr>
          <p:blipFill>
            <a:blip r:embed="rId3">
              <a:extLst/>
            </a:blip>
            <a:stretch>
              <a:fillRect/>
            </a:stretch>
          </p:blipFill>
          <p:spPr>
            <a:xfrm>
              <a:off x="336602" y="143964"/>
              <a:ext cx="639966" cy="539400"/>
            </a:xfrm>
            <a:prstGeom prst="rect">
              <a:avLst/>
            </a:prstGeom>
            <a:ln w="12700" cap="flat">
              <a:noFill/>
              <a:miter lim="400000"/>
            </a:ln>
            <a:effectLst/>
          </p:spPr>
        </p:pic>
      </p:grpSp>
      <p:grpSp>
        <p:nvGrpSpPr>
          <p:cNvPr id="373" name="Google Shape;292;p19"/>
          <p:cNvGrpSpPr/>
          <p:nvPr/>
        </p:nvGrpSpPr>
        <p:grpSpPr>
          <a:xfrm>
            <a:off x="-4655" y="3534476"/>
            <a:ext cx="1135368" cy="783006"/>
            <a:chOff x="0" y="0"/>
            <a:chExt cx="1135367" cy="783005"/>
          </a:xfrm>
        </p:grpSpPr>
        <p:sp>
          <p:nvSpPr>
            <p:cNvPr id="371" name="Google Shape;293;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2" name="Google Shape;294;p19" descr="Google Shape;294;p19"/>
            <p:cNvPicPr>
              <a:picLocks noChangeAspect="1"/>
            </p:cNvPicPr>
            <p:nvPr/>
          </p:nvPicPr>
          <p:blipFill>
            <a:blip r:embed="rId4">
              <a:extLst/>
            </a:blip>
            <a:stretch>
              <a:fillRect/>
            </a:stretch>
          </p:blipFill>
          <p:spPr>
            <a:xfrm>
              <a:off x="355406" y="136148"/>
              <a:ext cx="602357" cy="507701"/>
            </a:xfrm>
            <a:prstGeom prst="rect">
              <a:avLst/>
            </a:prstGeom>
            <a:ln w="12700" cap="flat">
              <a:noFill/>
              <a:miter lim="400000"/>
            </a:ln>
            <a:effectLst/>
          </p:spPr>
        </p:pic>
      </p:grpSp>
      <p:grpSp>
        <p:nvGrpSpPr>
          <p:cNvPr id="376" name="Google Shape;295;p19"/>
          <p:cNvGrpSpPr/>
          <p:nvPr/>
        </p:nvGrpSpPr>
        <p:grpSpPr>
          <a:xfrm>
            <a:off x="-4655" y="4407299"/>
            <a:ext cx="1135368" cy="783007"/>
            <a:chOff x="0" y="0"/>
            <a:chExt cx="1135367" cy="783005"/>
          </a:xfrm>
        </p:grpSpPr>
        <p:sp>
          <p:nvSpPr>
            <p:cNvPr id="374" name="Google Shape;296;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5" name="Google Shape;297;p19" descr="Google Shape;297;p19"/>
            <p:cNvPicPr>
              <a:picLocks noChangeAspect="1"/>
            </p:cNvPicPr>
            <p:nvPr/>
          </p:nvPicPr>
          <p:blipFill>
            <a:blip r:embed="rId5">
              <a:extLst/>
            </a:blip>
            <a:stretch>
              <a:fillRect/>
            </a:stretch>
          </p:blipFill>
          <p:spPr>
            <a:xfrm>
              <a:off x="347637" y="138928"/>
              <a:ext cx="610126" cy="514250"/>
            </a:xfrm>
            <a:prstGeom prst="rect">
              <a:avLst/>
            </a:prstGeom>
            <a:ln w="12700" cap="flat">
              <a:noFill/>
              <a:miter lim="400000"/>
            </a:ln>
            <a:effectLst/>
          </p:spPr>
        </p:pic>
      </p:grpSp>
      <p:grpSp>
        <p:nvGrpSpPr>
          <p:cNvPr id="379" name="Google Shape;298;p19"/>
          <p:cNvGrpSpPr/>
          <p:nvPr/>
        </p:nvGrpSpPr>
        <p:grpSpPr>
          <a:xfrm>
            <a:off x="-4655" y="6167964"/>
            <a:ext cx="1135368" cy="783007"/>
            <a:chOff x="0" y="0"/>
            <a:chExt cx="1135367" cy="783005"/>
          </a:xfrm>
        </p:grpSpPr>
        <p:sp>
          <p:nvSpPr>
            <p:cNvPr id="377" name="Google Shape;299;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8" name="Google Shape;300;p19" descr="Google Shape;300;p19"/>
            <p:cNvPicPr>
              <a:picLocks noChangeAspect="1"/>
            </p:cNvPicPr>
            <p:nvPr/>
          </p:nvPicPr>
          <p:blipFill>
            <a:blip r:embed="rId6">
              <a:extLst/>
            </a:blip>
            <a:stretch>
              <a:fillRect/>
            </a:stretch>
          </p:blipFill>
          <p:spPr>
            <a:xfrm>
              <a:off x="323583" y="127375"/>
              <a:ext cx="666002" cy="561344"/>
            </a:xfrm>
            <a:prstGeom prst="rect">
              <a:avLst/>
            </a:prstGeom>
            <a:ln w="12700" cap="flat">
              <a:noFill/>
              <a:miter lim="400000"/>
            </a:ln>
            <a:effectLst/>
          </p:spPr>
        </p:pic>
      </p:grpSp>
      <p:grpSp>
        <p:nvGrpSpPr>
          <p:cNvPr id="382" name="Google Shape;301;p19"/>
          <p:cNvGrpSpPr/>
          <p:nvPr/>
        </p:nvGrpSpPr>
        <p:grpSpPr>
          <a:xfrm>
            <a:off x="-4656" y="5117148"/>
            <a:ext cx="1193248" cy="1156254"/>
            <a:chOff x="0" y="0"/>
            <a:chExt cx="1193246" cy="1156253"/>
          </a:xfrm>
        </p:grpSpPr>
        <p:sp>
          <p:nvSpPr>
            <p:cNvPr id="380" name="Google Shape;302;p19"/>
            <p:cNvSpPr/>
            <p:nvPr/>
          </p:nvSpPr>
          <p:spPr>
            <a:xfrm rot="5400000">
              <a:off x="176180" y="-13207"/>
              <a:ext cx="783007"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81" name="Google Shape;303;p19" descr="Google Shape;303;p19"/>
            <p:cNvPicPr>
              <a:picLocks noChangeAspect="1"/>
            </p:cNvPicPr>
            <p:nvPr/>
          </p:nvPicPr>
          <p:blipFill>
            <a:blip r:embed="rId7">
              <a:extLst/>
            </a:blip>
            <a:stretch>
              <a:fillRect/>
            </a:stretch>
          </p:blipFill>
          <p:spPr>
            <a:xfrm rot="19406135">
              <a:off x="146057" y="195256"/>
              <a:ext cx="908506" cy="765741"/>
            </a:xfrm>
            <a:prstGeom prst="rect">
              <a:avLst/>
            </a:prstGeom>
            <a:ln w="12700" cap="flat">
              <a:noFill/>
              <a:miter lim="400000"/>
            </a:ln>
            <a:effectLst/>
          </p:spPr>
        </p:pic>
      </p:grpSp>
      <p:pic>
        <p:nvPicPr>
          <p:cNvPr id="383" name="Google Shape;304;p19" descr="Google Shape;304;p19"/>
          <p:cNvPicPr>
            <a:picLocks noChangeAspect="1"/>
          </p:cNvPicPr>
          <p:nvPr/>
        </p:nvPicPr>
        <p:blipFill>
          <a:blip r:embed="rId8">
            <a:extLst/>
          </a:blip>
          <a:stretch>
            <a:fillRect/>
          </a:stretch>
        </p:blipFill>
        <p:spPr>
          <a:xfrm>
            <a:off x="5211105" y="4810371"/>
            <a:ext cx="4327511" cy="335382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Google Shape;76;p37"/>
          <p:cNvSpPr txBox="1"/>
          <p:nvPr/>
        </p:nvSpPr>
        <p:spPr>
          <a:xfrm>
            <a:off x="1139099" y="834800"/>
            <a:ext cx="4246595" cy="3693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200" b="1">
                <a:solidFill>
                  <a:srgbClr val="741B47"/>
                </a:solidFill>
                <a:latin typeface="Calibri"/>
                <a:ea typeface="Calibri"/>
                <a:cs typeface="Calibri"/>
                <a:sym typeface="Calibri"/>
              </a:defRPr>
            </a:pPr>
            <a:r>
              <a:rPr dirty="0"/>
              <a:t>MÓDULO </a:t>
            </a:r>
            <a:r>
              <a:rPr lang="es-ES" dirty="0"/>
              <a:t>6</a:t>
            </a:r>
            <a:r>
              <a:rPr dirty="0" smtClean="0"/>
              <a:t> </a:t>
            </a:r>
            <a:r>
              <a:rPr b="0" dirty="0" smtClean="0"/>
              <a:t>|</a:t>
            </a:r>
            <a:r>
              <a:rPr lang="es-ES" b="0" dirty="0" smtClean="0"/>
              <a:t>MANTENIMIENTO DE MOTORES</a:t>
            </a:r>
            <a:endParaRPr b="0" dirty="0"/>
          </a:p>
        </p:txBody>
      </p:sp>
      <p:sp>
        <p:nvSpPr>
          <p:cNvPr id="139" name="Google Shape;77;p37"/>
          <p:cNvSpPr txBox="1"/>
          <p:nvPr/>
        </p:nvSpPr>
        <p:spPr>
          <a:xfrm>
            <a:off x="365425" y="2026107"/>
            <a:ext cx="1444326" cy="41546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sz="1500" b="1">
                <a:latin typeface="Calibri"/>
                <a:ea typeface="Calibri"/>
                <a:cs typeface="Calibri"/>
                <a:sym typeface="Calibri"/>
              </a:defRPr>
            </a:lvl1pPr>
          </a:lstStyle>
          <a:p>
            <a:r>
              <a:rPr dirty="0"/>
              <a:t>ACTIVIDAD </a:t>
            </a:r>
            <a:r>
              <a:rPr lang="es-ES" dirty="0" smtClean="0"/>
              <a:t>14</a:t>
            </a:r>
            <a:endParaRPr dirty="0"/>
          </a:p>
        </p:txBody>
      </p:sp>
      <p:sp>
        <p:nvSpPr>
          <p:cNvPr id="140" name="Google Shape;78;p37"/>
          <p:cNvSpPr txBox="1"/>
          <p:nvPr/>
        </p:nvSpPr>
        <p:spPr>
          <a:xfrm>
            <a:off x="365424" y="2200686"/>
            <a:ext cx="6481767" cy="118183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90000"/>
              </a:lnSpc>
              <a:defRPr sz="3600" b="1">
                <a:solidFill>
                  <a:srgbClr val="741B47"/>
                </a:solidFill>
                <a:latin typeface="Calibri"/>
                <a:ea typeface="Calibri"/>
                <a:cs typeface="Calibri"/>
                <a:sym typeface="Calibri"/>
              </a:defRPr>
            </a:pPr>
            <a:r>
              <a:rPr lang="es-ES" dirty="0"/>
              <a:t>SISTEMAS DE ALIMENTACIÓN</a:t>
            </a:r>
          </a:p>
          <a:p>
            <a:pPr>
              <a:lnSpc>
                <a:spcPct val="90000"/>
              </a:lnSpc>
              <a:defRPr sz="3600" b="1">
                <a:solidFill>
                  <a:srgbClr val="741B47"/>
                </a:solidFill>
                <a:latin typeface="Calibri"/>
                <a:ea typeface="Calibri"/>
                <a:cs typeface="Calibri"/>
                <a:sym typeface="Calibri"/>
              </a:defRPr>
            </a:pPr>
            <a:r>
              <a:rPr lang="es-ES" dirty="0"/>
              <a:t>DE COMBUSTIBLE</a:t>
            </a:r>
            <a:endParaRPr dirty="0">
              <a:solidFill>
                <a:srgbClr val="FF0000"/>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771" y="2883918"/>
            <a:ext cx="6159500" cy="401320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sp>
        <p:nvSpPr>
          <p:cNvPr id="386" name="Google Shape;309;p41"/>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ACTIVIDAD PRÁCTICA</a:t>
            </a:r>
          </a:p>
        </p:txBody>
      </p:sp>
      <p:grpSp>
        <p:nvGrpSpPr>
          <p:cNvPr id="389" name="Google Shape;310;p41"/>
          <p:cNvGrpSpPr/>
          <p:nvPr/>
        </p:nvGrpSpPr>
        <p:grpSpPr>
          <a:xfrm>
            <a:off x="375974" y="2370246"/>
            <a:ext cx="8839202" cy="3238194"/>
            <a:chOff x="0" y="0"/>
            <a:chExt cx="8839200" cy="3238192"/>
          </a:xfrm>
        </p:grpSpPr>
        <p:sp>
          <p:nvSpPr>
            <p:cNvPr id="387" name="Rectángulo redondeado"/>
            <p:cNvSpPr/>
            <p:nvPr/>
          </p:nvSpPr>
          <p:spPr>
            <a:xfrm>
              <a:off x="0" y="0"/>
              <a:ext cx="8839201" cy="3238193"/>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88" name="Texto"/>
            <p:cNvSpPr txBox="1"/>
            <p:nvPr/>
          </p:nvSpPr>
          <p:spPr>
            <a:xfrm>
              <a:off x="158076" y="1428979"/>
              <a:ext cx="8523049"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sp>
        <p:nvSpPr>
          <p:cNvPr id="390" name="Google Shape;311;p4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sp>
        <p:nvSpPr>
          <p:cNvPr id="391" name="Google Shape;312;p41"/>
          <p:cNvSpPr txBox="1"/>
          <p:nvPr/>
        </p:nvSpPr>
        <p:spPr>
          <a:xfrm>
            <a:off x="366450" y="996495"/>
            <a:ext cx="4700400" cy="60081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¡PRACTIQUEMOS!</a:t>
            </a:r>
          </a:p>
        </p:txBody>
      </p:sp>
      <p:pic>
        <p:nvPicPr>
          <p:cNvPr id="392" name="Google Shape;313;p41" descr="Google Shape;313;p41"/>
          <p:cNvPicPr>
            <a:picLocks noChangeAspect="1"/>
          </p:cNvPicPr>
          <p:nvPr/>
        </p:nvPicPr>
        <p:blipFill>
          <a:blip r:embed="rId2">
            <a:extLst/>
          </a:blip>
          <a:stretch>
            <a:fillRect/>
          </a:stretch>
        </p:blipFill>
        <p:spPr>
          <a:xfrm>
            <a:off x="5188463" y="2370246"/>
            <a:ext cx="4539998" cy="5336913"/>
          </a:xfrm>
          <a:prstGeom prst="rect">
            <a:avLst/>
          </a:prstGeom>
          <a:ln w="12700">
            <a:miter lim="400000"/>
          </a:ln>
        </p:spPr>
      </p:pic>
      <p:sp>
        <p:nvSpPr>
          <p:cNvPr id="393" name="Google Shape;314;p41"/>
          <p:cNvSpPr txBox="1"/>
          <p:nvPr/>
        </p:nvSpPr>
        <p:spPr>
          <a:xfrm>
            <a:off x="958647" y="2872551"/>
            <a:ext cx="4704737" cy="174198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ALIMENTACIÓN DE </a:t>
            </a:r>
            <a:r>
              <a:rPr lang="es-ES" dirty="0" smtClean="0">
                <a:solidFill>
                  <a:srgbClr val="FF0000"/>
                </a:solidFill>
              </a:rPr>
              <a:t>COMBUSTIBLE</a:t>
            </a:r>
            <a:endParaRPr sz="1600" dirty="0">
              <a:latin typeface="Calibri"/>
              <a:ea typeface="Calibri"/>
              <a:cs typeface="Calibri"/>
              <a:sym typeface="Calibri"/>
            </a:endParaRPr>
          </a:p>
          <a:p>
            <a:pPr>
              <a:lnSpc>
                <a:spcPct val="115000"/>
              </a:lnSpc>
              <a:defRPr sz="1600">
                <a:latin typeface="Calibri"/>
                <a:ea typeface="Calibri"/>
                <a:cs typeface="Calibri"/>
                <a:sym typeface="Calibri"/>
              </a:defRPr>
            </a:pPr>
            <a:r>
              <a:rPr dirty="0"/>
              <a:t>Ahora realizaremos una actividad práctica.</a:t>
            </a:r>
          </a:p>
          <a:p>
            <a:pPr>
              <a:lnSpc>
                <a:spcPct val="115000"/>
              </a:lnSpc>
              <a:defRPr sz="1600">
                <a:latin typeface="Calibri"/>
                <a:ea typeface="Calibri"/>
                <a:cs typeface="Calibri"/>
                <a:sym typeface="Calibri"/>
              </a:defRPr>
            </a:pPr>
            <a:r>
              <a:rPr dirty="0"/>
              <a:t>Te sugerimos </a:t>
            </a:r>
            <a:r>
              <a:rPr b="1" dirty="0">
                <a:solidFill>
                  <a:srgbClr val="76384D"/>
                </a:solidFill>
              </a:rPr>
              <a:t>seguir las instrucciones </a:t>
            </a:r>
            <a:r>
              <a:rPr dirty="0"/>
              <a:t>que van</a:t>
            </a:r>
          </a:p>
          <a:p>
            <a:pPr>
              <a:lnSpc>
                <a:spcPct val="115000"/>
              </a:lnSpc>
              <a:defRPr sz="1600">
                <a:latin typeface="Calibri"/>
                <a:ea typeface="Calibri"/>
                <a:cs typeface="Calibri"/>
                <a:sym typeface="Calibri"/>
              </a:defRPr>
            </a:pPr>
            <a:r>
              <a:rPr dirty="0"/>
              <a:t>Adjuntas en la guía que el profesor te entregará.</a:t>
            </a:r>
          </a:p>
        </p:txBody>
      </p:sp>
      <p:sp>
        <p:nvSpPr>
          <p:cNvPr id="394" name="Google Shape;315;p41"/>
          <p:cNvSpPr txBox="1"/>
          <p:nvPr/>
        </p:nvSpPr>
        <p:spPr>
          <a:xfrm>
            <a:off x="3652622" y="1038576"/>
            <a:ext cx="1022557" cy="1015630"/>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gn="r">
              <a:lnSpc>
                <a:spcPct val="90000"/>
              </a:lnSpc>
              <a:defRPr sz="6000">
                <a:solidFill>
                  <a:srgbClr val="BA9BA5"/>
                </a:solidFill>
                <a:latin typeface="Calibri"/>
                <a:ea typeface="Calibri"/>
                <a:cs typeface="Calibri"/>
                <a:sym typeface="Calibri"/>
              </a:defRPr>
            </a:lvl1pPr>
          </a:lstStyle>
          <a:p>
            <a:r>
              <a:rPr lang="es-ES" dirty="0" smtClean="0"/>
              <a:t>14</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grpSp>
        <p:nvGrpSpPr>
          <p:cNvPr id="399" name="Google Shape;320;p21"/>
          <p:cNvGrpSpPr/>
          <p:nvPr/>
        </p:nvGrpSpPr>
        <p:grpSpPr>
          <a:xfrm>
            <a:off x="383456" y="2370246"/>
            <a:ext cx="8839201" cy="3238194"/>
            <a:chOff x="0" y="0"/>
            <a:chExt cx="8839200" cy="3238192"/>
          </a:xfrm>
        </p:grpSpPr>
        <p:sp>
          <p:nvSpPr>
            <p:cNvPr id="397" name="Rectángulo redondeado"/>
            <p:cNvSpPr/>
            <p:nvPr/>
          </p:nvSpPr>
          <p:spPr>
            <a:xfrm>
              <a:off x="0" y="0"/>
              <a:ext cx="8839201" cy="3238193"/>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98" name="Texto"/>
            <p:cNvSpPr txBox="1"/>
            <p:nvPr/>
          </p:nvSpPr>
          <p:spPr>
            <a:xfrm>
              <a:off x="158076" y="1428979"/>
              <a:ext cx="8523049"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sp>
        <p:nvSpPr>
          <p:cNvPr id="400" name="Google Shape;321;p2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401" name="Google Shape;322;p21" descr="Google Shape;322;p21"/>
          <p:cNvPicPr>
            <a:picLocks noChangeAspect="1"/>
          </p:cNvPicPr>
          <p:nvPr/>
        </p:nvPicPr>
        <p:blipFill>
          <a:blip r:embed="rId2">
            <a:extLst/>
          </a:blip>
          <a:stretch>
            <a:fillRect/>
          </a:stretch>
        </p:blipFill>
        <p:spPr>
          <a:xfrm>
            <a:off x="5102940" y="2710743"/>
            <a:ext cx="5190655" cy="4917757"/>
          </a:xfrm>
          <a:prstGeom prst="rect">
            <a:avLst/>
          </a:prstGeom>
          <a:ln w="12700">
            <a:miter lim="400000"/>
          </a:ln>
        </p:spPr>
      </p:pic>
      <p:sp>
        <p:nvSpPr>
          <p:cNvPr id="402" name="Google Shape;323;p21"/>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TICKET DE SALIDA</a:t>
            </a:r>
          </a:p>
        </p:txBody>
      </p:sp>
      <p:sp>
        <p:nvSpPr>
          <p:cNvPr id="403" name="Google Shape;324;p21"/>
          <p:cNvSpPr txBox="1"/>
          <p:nvPr/>
        </p:nvSpPr>
        <p:spPr>
          <a:xfrm>
            <a:off x="366450" y="996495"/>
            <a:ext cx="4700400" cy="60081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ANTES DE TERMINAR:</a:t>
            </a:r>
          </a:p>
        </p:txBody>
      </p:sp>
      <p:sp>
        <p:nvSpPr>
          <p:cNvPr id="404" name="Google Shape;325;p21"/>
          <p:cNvSpPr txBox="1"/>
          <p:nvPr/>
        </p:nvSpPr>
        <p:spPr>
          <a:xfrm>
            <a:off x="958647" y="2654598"/>
            <a:ext cx="4936179" cy="30431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ALIMENTACIÓN DE </a:t>
            </a:r>
            <a:r>
              <a:rPr lang="es-ES" dirty="0">
                <a:solidFill>
                  <a:srgbClr val="FF0000"/>
                </a:solidFill>
              </a:rPr>
              <a:t>COMBUSTIBLE</a:t>
            </a:r>
          </a:p>
          <a:p>
            <a:pPr>
              <a:lnSpc>
                <a:spcPct val="115000"/>
              </a:lnSpc>
            </a:pPr>
            <a:endParaRPr sz="1600" dirty="0">
              <a:latin typeface="Calibri"/>
              <a:ea typeface="Calibri"/>
              <a:cs typeface="Calibri"/>
              <a:sym typeface="Calibri"/>
            </a:endParaRPr>
          </a:p>
          <a:p>
            <a:pPr>
              <a:lnSpc>
                <a:spcPct val="115000"/>
              </a:lnSpc>
              <a:defRPr sz="1600">
                <a:latin typeface="Calibri"/>
                <a:ea typeface="Calibri"/>
                <a:cs typeface="Calibri"/>
                <a:sym typeface="Calibri"/>
              </a:defRPr>
            </a:pPr>
            <a:r>
              <a:rPr dirty="0"/>
              <a:t>¡No olvides contestar la Autoevaluación y entregar el Ticket de Salida!</a:t>
            </a:r>
          </a:p>
          <a:p>
            <a:pPr>
              <a:lnSpc>
                <a:spcPct val="115000"/>
              </a:lnSpc>
            </a:pPr>
            <a:endParaRPr sz="1600" dirty="0"/>
          </a:p>
          <a:p>
            <a:pPr>
              <a:lnSpc>
                <a:spcPct val="115000"/>
              </a:lnSpc>
              <a:defRPr sz="2100" b="1">
                <a:solidFill>
                  <a:srgbClr val="741B47"/>
                </a:solidFill>
                <a:latin typeface="Calibri"/>
                <a:ea typeface="Calibri"/>
                <a:cs typeface="Calibri"/>
                <a:sym typeface="Calibri"/>
              </a:defRPr>
            </a:pPr>
            <a:r>
              <a:rPr dirty="0"/>
              <a:t>¡Hasta la próxima! </a:t>
            </a:r>
            <a:endParaRPr dirty="0">
              <a:latin typeface="+mj-lt"/>
              <a:ea typeface="+mj-ea"/>
              <a:cs typeface="+mj-cs"/>
              <a:sym typeface="Arial"/>
            </a:endParaRPr>
          </a:p>
          <a:p>
            <a:pPr>
              <a:defRPr sz="1600"/>
            </a:pPr>
            <a:r>
              <a:rPr sz="2100" b="1" dirty="0">
                <a:solidFill>
                  <a:srgbClr val="741B47"/>
                </a:solidFill>
              </a:rPr>
              <a:t/>
            </a:r>
            <a:br>
              <a:rPr sz="2100" b="1" dirty="0">
                <a:solidFill>
                  <a:srgbClr val="741B47"/>
                </a:solidFill>
              </a:rPr>
            </a:br>
            <a:endParaRPr sz="2100" b="1" dirty="0">
              <a:solidFill>
                <a:srgbClr val="741B47"/>
              </a:solidFill>
            </a:endParaRPr>
          </a:p>
        </p:txBody>
      </p:sp>
      <p:pic>
        <p:nvPicPr>
          <p:cNvPr id="405" name="Google Shape;326;p21" descr="Google Shape;326;p21"/>
          <p:cNvPicPr>
            <a:picLocks noChangeAspect="1"/>
          </p:cNvPicPr>
          <p:nvPr/>
        </p:nvPicPr>
        <p:blipFill>
          <a:blip r:embed="rId3">
            <a:extLst/>
          </a:blip>
          <a:stretch>
            <a:fillRect/>
          </a:stretch>
        </p:blipFill>
        <p:spPr>
          <a:xfrm>
            <a:off x="3210792" y="4159041"/>
            <a:ext cx="673177" cy="60372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144" name="Google Shape;35;p28"/>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882"/>
            </a:srgbClr>
          </a:solidFill>
          <a:ln w="12700">
            <a:miter lim="400000"/>
          </a:ln>
        </p:spPr>
        <p:txBody>
          <a:bodyPr lIns="45719" rIns="45719" anchor="ctr"/>
          <a:lstStyle/>
          <a:p>
            <a:endParaRPr/>
          </a:p>
        </p:txBody>
      </p:sp>
      <p:grpSp>
        <p:nvGrpSpPr>
          <p:cNvPr id="11" name="Google Shape;101;p3"/>
          <p:cNvGrpSpPr/>
          <p:nvPr/>
        </p:nvGrpSpPr>
        <p:grpSpPr>
          <a:xfrm>
            <a:off x="481781" y="1887795"/>
            <a:ext cx="4090219" cy="3898856"/>
            <a:chOff x="0" y="0"/>
            <a:chExt cx="4090218" cy="3116824"/>
          </a:xfrm>
        </p:grpSpPr>
        <p:sp>
          <p:nvSpPr>
            <p:cNvPr id="12" name="Rectángulo redondeado"/>
            <p:cNvSpPr/>
            <p:nvPr/>
          </p:nvSpPr>
          <p:spPr>
            <a:xfrm>
              <a:off x="0" y="0"/>
              <a:ext cx="4090219" cy="3116825"/>
            </a:xfrm>
            <a:prstGeom prst="roundRect">
              <a:avLst>
                <a:gd name="adj" fmla="val 8420"/>
              </a:avLst>
            </a:prstGeom>
            <a:solidFill>
              <a:srgbClr val="FFFFFF"/>
            </a:solidFill>
            <a:ln w="9525" cap="flat">
              <a:solidFill>
                <a:schemeClr val="accent2">
                  <a:lumOff val="21764"/>
                </a:schemeClr>
              </a:solidFill>
              <a:prstDash val="solid"/>
              <a:round/>
            </a:ln>
            <a:effectLst/>
          </p:spPr>
          <p:txBody>
            <a:bodyPr wrap="square" lIns="45719" tIns="45719" rIns="45719" bIns="45719" numCol="1" anchor="ctr">
              <a:noAutofit/>
            </a:bodyPr>
            <a:lstStyle/>
            <a:p>
              <a:endParaRPr/>
            </a:p>
          </p:txBody>
        </p:sp>
        <p:sp>
          <p:nvSpPr>
            <p:cNvPr id="13" name="Texto"/>
            <p:cNvSpPr txBox="1"/>
            <p:nvPr/>
          </p:nvSpPr>
          <p:spPr>
            <a:xfrm>
              <a:off x="76864" y="1368295"/>
              <a:ext cx="3936491"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pic>
        <p:nvPicPr>
          <p:cNvPr id="14" name="Imagen 21" descr="Imagen 21"/>
          <p:cNvPicPr>
            <a:picLocks noChangeAspect="1"/>
          </p:cNvPicPr>
          <p:nvPr/>
        </p:nvPicPr>
        <p:blipFill>
          <a:blip r:embed="rId2">
            <a:extLst/>
          </a:blip>
          <a:stretch>
            <a:fillRect/>
          </a:stretch>
        </p:blipFill>
        <p:spPr>
          <a:xfrm>
            <a:off x="375974" y="1796209"/>
            <a:ext cx="719663" cy="686190"/>
          </a:xfrm>
          <a:prstGeom prst="rect">
            <a:avLst/>
          </a:prstGeom>
          <a:ln w="12700">
            <a:miter lim="400000"/>
          </a:ln>
        </p:spPr>
      </p:pic>
      <p:sp>
        <p:nvSpPr>
          <p:cNvPr id="15" name="Google Shape;95;p3"/>
          <p:cNvSpPr txBox="1"/>
          <p:nvPr/>
        </p:nvSpPr>
        <p:spPr>
          <a:xfrm>
            <a:off x="375975" y="1265366"/>
            <a:ext cx="4864619"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OBJETIVO DE APRENDIZAJE</a:t>
            </a:r>
          </a:p>
        </p:txBody>
      </p:sp>
      <p:pic>
        <p:nvPicPr>
          <p:cNvPr id="16" name="Imagen 26" descr="Imagen 26"/>
          <p:cNvPicPr>
            <a:picLocks noChangeAspect="1"/>
          </p:cNvPicPr>
          <p:nvPr/>
        </p:nvPicPr>
        <p:blipFill>
          <a:blip r:embed="rId3">
            <a:extLst/>
          </a:blip>
          <a:stretch>
            <a:fillRect/>
          </a:stretch>
        </p:blipFill>
        <p:spPr>
          <a:xfrm>
            <a:off x="3485784" y="2354963"/>
            <a:ext cx="5849285" cy="4478455"/>
          </a:xfrm>
          <a:prstGeom prst="rect">
            <a:avLst/>
          </a:prstGeom>
          <a:ln w="12700">
            <a:miter lim="400000"/>
          </a:ln>
        </p:spPr>
      </p:pic>
      <p:sp>
        <p:nvSpPr>
          <p:cNvPr id="17" name="Google Shape;84;p38"/>
          <p:cNvSpPr txBox="1"/>
          <p:nvPr/>
        </p:nvSpPr>
        <p:spPr>
          <a:xfrm>
            <a:off x="841992" y="2017772"/>
            <a:ext cx="3707737" cy="3582487"/>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_tradnl" dirty="0"/>
              <a:t> </a:t>
            </a:r>
            <a:r>
              <a:rPr lang="es-ES_tradnl" dirty="0" smtClean="0"/>
              <a:t>     </a:t>
            </a:r>
            <a:r>
              <a:rPr lang="es-ES_tradnl" dirty="0"/>
              <a:t>Inspeccionar y diagnosticar </a:t>
            </a:r>
            <a:r>
              <a:rPr lang="es-ES_tradnl" dirty="0" smtClean="0"/>
              <a:t>averías</a:t>
            </a:r>
            <a:br>
              <a:rPr lang="es-ES_tradnl" dirty="0" smtClean="0"/>
            </a:br>
            <a:r>
              <a:rPr lang="es-ES_tradnl" dirty="0" smtClean="0"/>
              <a:t>y fallas </a:t>
            </a:r>
            <a:r>
              <a:rPr lang="es-ES_tradnl" dirty="0"/>
              <a:t>en el funcionamiento mecánico, eléctrico o electrónico de vehículos motorizados, identificando el o los sistemas y componentes </a:t>
            </a:r>
            <a:r>
              <a:rPr lang="es-ES_tradnl" dirty="0" smtClean="0"/>
              <a:t>comprometidos,</a:t>
            </a:r>
          </a:p>
          <a:p>
            <a:r>
              <a:rPr lang="es-ES_tradnl" dirty="0" smtClean="0"/>
              <a:t>realizando </a:t>
            </a:r>
            <a:r>
              <a:rPr lang="es-ES_tradnl" dirty="0"/>
              <a:t>mediciones y </a:t>
            </a:r>
            <a:r>
              <a:rPr lang="es-ES_tradnl" dirty="0" smtClean="0"/>
              <a:t>controles de </a:t>
            </a:r>
            <a:r>
              <a:rPr lang="es-ES_tradnl" dirty="0"/>
              <a:t>verificación de </a:t>
            </a:r>
            <a:r>
              <a:rPr lang="es-ES_tradnl" dirty="0" smtClean="0"/>
              <a:t>distintas </a:t>
            </a:r>
          </a:p>
          <a:p>
            <a:r>
              <a:rPr lang="es-ES_tradnl" dirty="0" smtClean="0"/>
              <a:t>magnitudes mediante</a:t>
            </a:r>
            <a:br>
              <a:rPr lang="es-ES_tradnl" dirty="0" smtClean="0"/>
            </a:br>
            <a:r>
              <a:rPr lang="es-ES_tradnl" dirty="0" smtClean="0"/>
              <a:t>instrumentos </a:t>
            </a:r>
            <a:r>
              <a:rPr lang="es-ES_tradnl" dirty="0"/>
              <a:t>análogos </a:t>
            </a:r>
            <a:r>
              <a:rPr lang="es-ES_tradnl" dirty="0" smtClean="0"/>
              <a:t>y</a:t>
            </a:r>
            <a:br>
              <a:rPr lang="es-ES_tradnl" dirty="0" smtClean="0"/>
            </a:br>
            <a:r>
              <a:rPr lang="es-ES_tradnl" dirty="0" smtClean="0"/>
              <a:t>digitales, con </a:t>
            </a:r>
            <a:r>
              <a:rPr lang="es-ES_tradnl" dirty="0"/>
              <a:t>referencia a las especificaciones </a:t>
            </a:r>
            <a:r>
              <a:rPr lang="es-ES_tradnl" dirty="0" smtClean="0"/>
              <a:t>técnicas</a:t>
            </a:r>
            <a:br>
              <a:rPr lang="es-ES_tradnl" dirty="0" smtClean="0"/>
            </a:br>
            <a:r>
              <a:rPr lang="es-ES_tradnl" dirty="0" smtClean="0"/>
              <a:t>del </a:t>
            </a:r>
            <a:r>
              <a:rPr lang="es-ES_tradnl" dirty="0"/>
              <a:t>fabricante.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Google Shape;111;p3"/>
          <p:cNvSpPr txBox="1"/>
          <p:nvPr/>
        </p:nvSpPr>
        <p:spPr>
          <a:xfrm>
            <a:off x="572273" y="2241783"/>
            <a:ext cx="5782098" cy="43393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90000"/>
              </a:lnSpc>
              <a:defRPr sz="1800" b="1">
                <a:solidFill>
                  <a:srgbClr val="741B47"/>
                </a:solidFill>
                <a:latin typeface="Calibri"/>
                <a:ea typeface="Calibri"/>
                <a:cs typeface="Calibri"/>
                <a:sym typeface="Calibri"/>
              </a:defRPr>
            </a:lvl1pPr>
          </a:lstStyle>
          <a:p>
            <a:r>
              <a:rPr lang="es-ES" dirty="0" smtClean="0"/>
              <a:t>SISTEMAS DE ENCENDIDO DEL </a:t>
            </a:r>
            <a:r>
              <a:rPr lang="es-ES" dirty="0" smtClean="0">
                <a:solidFill>
                  <a:srgbClr val="FF0000"/>
                </a:solidFill>
              </a:rPr>
              <a:t>MOTOR 3</a:t>
            </a:r>
            <a:endParaRPr dirty="0">
              <a:solidFill>
                <a:srgbClr val="FF0000"/>
              </a:solidFill>
            </a:endParaRPr>
          </a:p>
        </p:txBody>
      </p:sp>
      <p:sp>
        <p:nvSpPr>
          <p:cNvPr id="21" name="Google Shape;109;p3"/>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¿QUÉ APRENDIMOS LA ACTIVIDAD ANTERIOR?</a:t>
            </a:r>
          </a:p>
        </p:txBody>
      </p:sp>
      <p:sp>
        <p:nvSpPr>
          <p:cNvPr id="22" name="Google Shape;134;p4"/>
          <p:cNvSpPr txBox="1"/>
          <p:nvPr/>
        </p:nvSpPr>
        <p:spPr>
          <a:xfrm>
            <a:off x="366450" y="1044609"/>
            <a:ext cx="4700400"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rPr lang="es-ES" dirty="0" smtClean="0"/>
              <a:t>RECORDEMOS</a:t>
            </a:r>
            <a:endParaRPr dirty="0"/>
          </a:p>
        </p:txBody>
      </p:sp>
      <p:sp>
        <p:nvSpPr>
          <p:cNvPr id="23"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dirty="0"/>
          </a:p>
        </p:txBody>
      </p:sp>
      <p:grpSp>
        <p:nvGrpSpPr>
          <p:cNvPr id="50" name="Agrupar 49"/>
          <p:cNvGrpSpPr/>
          <p:nvPr/>
        </p:nvGrpSpPr>
        <p:grpSpPr>
          <a:xfrm>
            <a:off x="298987" y="2894103"/>
            <a:ext cx="4970725" cy="966744"/>
            <a:chOff x="312474" y="2947118"/>
            <a:chExt cx="4970725" cy="966744"/>
          </a:xfrm>
        </p:grpSpPr>
        <p:sp>
          <p:nvSpPr>
            <p:cNvPr id="51" name="Google Shape;121;p3"/>
            <p:cNvSpPr txBox="1"/>
            <p:nvPr/>
          </p:nvSpPr>
          <p:spPr>
            <a:xfrm>
              <a:off x="775665" y="2968842"/>
              <a:ext cx="4482134" cy="923297"/>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t>Identificaste el mantenimiento correctivo del sistema de  encendido del motor, de acuerdo a lo propuesto en el manual del fabricante.</a:t>
              </a:r>
            </a:p>
          </p:txBody>
        </p:sp>
        <p:sp>
          <p:nvSpPr>
            <p:cNvPr id="52" name="Rectángulo redondeado"/>
            <p:cNvSpPr/>
            <p:nvPr/>
          </p:nvSpPr>
          <p:spPr>
            <a:xfrm>
              <a:off x="476510" y="2947118"/>
              <a:ext cx="4806689" cy="966744"/>
            </a:xfrm>
            <a:prstGeom prst="roundRect">
              <a:avLst>
                <a:gd name="adj" fmla="val 12346"/>
              </a:avLst>
            </a:prstGeom>
            <a:ln>
              <a:solidFill>
                <a:schemeClr val="accent2">
                  <a:lumOff val="21764"/>
                </a:schemeClr>
              </a:solidFill>
            </a:ln>
          </p:spPr>
          <p:txBody>
            <a:bodyPr lIns="0" tIns="0" rIns="0" bIns="0" anchor="ctr"/>
            <a:lstStyle/>
            <a:p>
              <a:endParaRPr/>
            </a:p>
          </p:txBody>
        </p:sp>
        <p:grpSp>
          <p:nvGrpSpPr>
            <p:cNvPr id="53" name="Google Shape;115;p3"/>
            <p:cNvGrpSpPr/>
            <p:nvPr/>
          </p:nvGrpSpPr>
          <p:grpSpPr>
            <a:xfrm>
              <a:off x="312474" y="3122730"/>
              <a:ext cx="376202" cy="615521"/>
              <a:chOff x="0" y="-39676"/>
              <a:chExt cx="376201" cy="615520"/>
            </a:xfrm>
          </p:grpSpPr>
          <p:sp>
            <p:nvSpPr>
              <p:cNvPr id="54" name="Google Shape;116;p3"/>
              <p:cNvSpPr/>
              <p:nvPr/>
            </p:nvSpPr>
            <p:spPr>
              <a:xfrm>
                <a:off x="0" y="84708"/>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5" name="Google Shape;117;p3"/>
              <p:cNvSpPr txBox="1"/>
              <p:nvPr/>
            </p:nvSpPr>
            <p:spPr>
              <a:xfrm>
                <a:off x="9524" y="-39676"/>
                <a:ext cx="300302" cy="6155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smtClean="0"/>
                  <a:t>1</a:t>
                </a:r>
                <a:endParaRPr dirty="0"/>
              </a:p>
            </p:txBody>
          </p:sp>
        </p:grpSp>
      </p:grpSp>
      <p:grpSp>
        <p:nvGrpSpPr>
          <p:cNvPr id="56" name="Agrupar 55"/>
          <p:cNvGrpSpPr/>
          <p:nvPr/>
        </p:nvGrpSpPr>
        <p:grpSpPr>
          <a:xfrm>
            <a:off x="298987" y="4171635"/>
            <a:ext cx="4970725" cy="1327297"/>
            <a:chOff x="312474" y="2947117"/>
            <a:chExt cx="4970725" cy="1327297"/>
          </a:xfrm>
        </p:grpSpPr>
        <p:sp>
          <p:nvSpPr>
            <p:cNvPr id="57" name="Google Shape;121;p3"/>
            <p:cNvSpPr txBox="1"/>
            <p:nvPr/>
          </p:nvSpPr>
          <p:spPr>
            <a:xfrm>
              <a:off x="775665" y="3015550"/>
              <a:ext cx="4482134" cy="1169519"/>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t>Aplicaste  el mantenimiento correctivo a un automóvil, considerando las funciones del sistema de encendido del motor, según lo propuesto en el manual de servicio.</a:t>
              </a:r>
            </a:p>
          </p:txBody>
        </p:sp>
        <p:sp>
          <p:nvSpPr>
            <p:cNvPr id="58" name="Rectángulo redondeado"/>
            <p:cNvSpPr/>
            <p:nvPr/>
          </p:nvSpPr>
          <p:spPr>
            <a:xfrm>
              <a:off x="476510" y="2947117"/>
              <a:ext cx="4806689" cy="1327297"/>
            </a:xfrm>
            <a:prstGeom prst="roundRect">
              <a:avLst>
                <a:gd name="adj" fmla="val 12346"/>
              </a:avLst>
            </a:prstGeom>
            <a:ln>
              <a:solidFill>
                <a:schemeClr val="accent2">
                  <a:lumOff val="21764"/>
                </a:schemeClr>
              </a:solidFill>
            </a:ln>
          </p:spPr>
          <p:txBody>
            <a:bodyPr lIns="0" tIns="0" rIns="0" bIns="0" anchor="ctr"/>
            <a:lstStyle/>
            <a:p>
              <a:endParaRPr/>
            </a:p>
          </p:txBody>
        </p:sp>
        <p:grpSp>
          <p:nvGrpSpPr>
            <p:cNvPr id="59" name="Google Shape;115;p3"/>
            <p:cNvGrpSpPr/>
            <p:nvPr/>
          </p:nvGrpSpPr>
          <p:grpSpPr>
            <a:xfrm>
              <a:off x="312474" y="3320527"/>
              <a:ext cx="376202" cy="559565"/>
              <a:chOff x="0" y="158121"/>
              <a:chExt cx="376201" cy="559564"/>
            </a:xfrm>
          </p:grpSpPr>
          <p:sp>
            <p:nvSpPr>
              <p:cNvPr id="60" name="Google Shape;116;p3"/>
              <p:cNvSpPr/>
              <p:nvPr/>
            </p:nvSpPr>
            <p:spPr>
              <a:xfrm>
                <a:off x="0" y="254527"/>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61" name="Google Shape;117;p3"/>
              <p:cNvSpPr txBox="1"/>
              <p:nvPr/>
            </p:nvSpPr>
            <p:spPr>
              <a:xfrm>
                <a:off x="9524" y="158121"/>
                <a:ext cx="300302" cy="5595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smtClean="0"/>
                  <a:t>2</a:t>
                </a:r>
                <a:endParaRPr dirty="0"/>
              </a:p>
            </p:txBody>
          </p:sp>
        </p:grpSp>
      </p:grpSp>
      <p:sp>
        <p:nvSpPr>
          <p:cNvPr id="62" name="Google Shape;110;p3"/>
          <p:cNvSpPr/>
          <p:nvPr/>
        </p:nvSpPr>
        <p:spPr>
          <a:xfrm>
            <a:off x="5026616" y="3630159"/>
            <a:ext cx="696537" cy="696535"/>
          </a:xfrm>
          <a:prstGeom prst="ellipse">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63" name="Google Shape;124;p3" descr="Google Shape;124;p3"/>
          <p:cNvPicPr>
            <a:picLocks noChangeAspect="1"/>
          </p:cNvPicPr>
          <p:nvPr/>
        </p:nvPicPr>
        <p:blipFill>
          <a:blip r:embed="rId2">
            <a:extLst/>
          </a:blip>
          <a:stretch>
            <a:fillRect/>
          </a:stretch>
        </p:blipFill>
        <p:spPr>
          <a:xfrm>
            <a:off x="4844760" y="2500812"/>
            <a:ext cx="4863918" cy="460819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
        <p:nvSpPr>
          <p:cNvPr id="174" name="Google Shape;129;p4"/>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ANTES DE COMENZAR</a:t>
            </a:r>
          </a:p>
        </p:txBody>
      </p:sp>
      <p:sp>
        <p:nvSpPr>
          <p:cNvPr id="180" name="Google Shape;134;p4"/>
          <p:cNvSpPr txBox="1"/>
          <p:nvPr/>
        </p:nvSpPr>
        <p:spPr>
          <a:xfrm>
            <a:off x="366450" y="992483"/>
            <a:ext cx="4700400" cy="6088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ALGUNAS PREGUNTAS</a:t>
            </a:r>
          </a:p>
        </p:txBody>
      </p:sp>
      <p:pic>
        <p:nvPicPr>
          <p:cNvPr id="190" name="Google Shape;145;p4" descr="Google Shape;145;p4"/>
          <p:cNvPicPr>
            <a:picLocks noChangeAspect="1"/>
          </p:cNvPicPr>
          <p:nvPr/>
        </p:nvPicPr>
        <p:blipFill>
          <a:blip r:embed="rId2">
            <a:extLst/>
          </a:blip>
          <a:stretch>
            <a:fillRect/>
          </a:stretch>
        </p:blipFill>
        <p:spPr>
          <a:xfrm>
            <a:off x="6549425" y="1315762"/>
            <a:ext cx="2670049" cy="5675377"/>
          </a:xfrm>
          <a:prstGeom prst="rect">
            <a:avLst/>
          </a:prstGeom>
          <a:ln w="12700">
            <a:miter lim="400000"/>
          </a:ln>
        </p:spPr>
      </p:pic>
      <p:sp>
        <p:nvSpPr>
          <p:cNvPr id="20" name="Google Shape;138;p4"/>
          <p:cNvSpPr txBox="1"/>
          <p:nvPr/>
        </p:nvSpPr>
        <p:spPr>
          <a:xfrm>
            <a:off x="375767" y="2298657"/>
            <a:ext cx="5442444" cy="538577"/>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nSpc>
                <a:spcPct val="90000"/>
              </a:lnSpc>
              <a:defRPr sz="2000" b="1">
                <a:solidFill>
                  <a:srgbClr val="741B47"/>
                </a:solidFill>
                <a:latin typeface="Calibri"/>
                <a:ea typeface="Calibri"/>
                <a:cs typeface="Calibri"/>
                <a:sym typeface="Calibri"/>
              </a:defRPr>
            </a:lvl1p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t>
            </a:r>
            <a:r>
              <a:rPr lang="es-ES" dirty="0" smtClean="0">
                <a:solidFill>
                  <a:srgbClr val="751A47"/>
                </a:solidFill>
              </a:rPr>
              <a:t>ALIMENTACIÓN DE </a:t>
            </a:r>
            <a:r>
              <a:rPr lang="es-ES" dirty="0" smtClean="0">
                <a:solidFill>
                  <a:srgbClr val="FF0000"/>
                </a:solidFill>
              </a:rPr>
              <a:t>COMBUSTIBLE</a:t>
            </a:r>
            <a:endParaRPr lang="es-ES" dirty="0">
              <a:solidFill>
                <a:srgbClr val="FF0000"/>
              </a:solidFill>
            </a:endParaRPr>
          </a:p>
        </p:txBody>
      </p:sp>
      <p:sp>
        <p:nvSpPr>
          <p:cNvPr id="21" name="Google Shape;133;p4"/>
          <p:cNvSpPr txBox="1"/>
          <p:nvPr/>
        </p:nvSpPr>
        <p:spPr>
          <a:xfrm>
            <a:off x="506728" y="6403800"/>
            <a:ext cx="5388802" cy="31021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nSpc>
                <a:spcPct val="80000"/>
              </a:lnSpc>
              <a:defRPr sz="2100" b="1">
                <a:solidFill>
                  <a:srgbClr val="76384D"/>
                </a:solidFill>
                <a:latin typeface="Calibri"/>
                <a:ea typeface="Calibri"/>
                <a:cs typeface="Calibri"/>
                <a:sym typeface="Calibri"/>
              </a:defRPr>
            </a:pPr>
            <a:r>
              <a:t>¡Compartan experiencias </a:t>
            </a:r>
            <a:r>
              <a:rPr b="0"/>
              <a:t>con sus compañeros! </a:t>
            </a:r>
          </a:p>
        </p:txBody>
      </p:sp>
      <p:grpSp>
        <p:nvGrpSpPr>
          <p:cNvPr id="22" name="Agrupar 21"/>
          <p:cNvGrpSpPr/>
          <p:nvPr/>
        </p:nvGrpSpPr>
        <p:grpSpPr>
          <a:xfrm>
            <a:off x="375766" y="2582541"/>
            <a:ext cx="5884406" cy="868863"/>
            <a:chOff x="375766" y="2793099"/>
            <a:chExt cx="5884406" cy="955749"/>
          </a:xfrm>
        </p:grpSpPr>
        <p:sp>
          <p:nvSpPr>
            <p:cNvPr id="23" name="Rectángulo redondeado"/>
            <p:cNvSpPr/>
            <p:nvPr/>
          </p:nvSpPr>
          <p:spPr>
            <a:xfrm>
              <a:off x="375766" y="3005528"/>
              <a:ext cx="5650727" cy="743320"/>
            </a:xfrm>
            <a:prstGeom prst="roundRect">
              <a:avLst>
                <a:gd name="adj" fmla="val 15011"/>
              </a:avLst>
            </a:prstGeom>
            <a:ln>
              <a:solidFill>
                <a:schemeClr val="accent2">
                  <a:lumOff val="21764"/>
                </a:schemeClr>
              </a:solidFill>
            </a:ln>
          </p:spPr>
          <p:txBody>
            <a:bodyPr lIns="0" tIns="0" rIns="0" bIns="0" anchor="ctr"/>
            <a:lstStyle/>
            <a:p>
              <a:endParaRPr/>
            </a:p>
          </p:txBody>
        </p:sp>
        <p:sp>
          <p:nvSpPr>
            <p:cNvPr id="24" name="Google Shape;136;p4"/>
            <p:cNvSpPr txBox="1"/>
            <p:nvPr/>
          </p:nvSpPr>
          <p:spPr>
            <a:xfrm>
              <a:off x="464747" y="3127289"/>
              <a:ext cx="4602103" cy="532905"/>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nSpc>
                  <a:spcPct val="115000"/>
                </a:lnSpc>
                <a:defRPr sz="1800">
                  <a:latin typeface="Calibri"/>
                  <a:ea typeface="Calibri"/>
                  <a:cs typeface="Calibri"/>
                  <a:sym typeface="Calibri"/>
                </a:defRPr>
              </a:lvl1pPr>
            </a:lstStyle>
            <a:p>
              <a:r>
                <a:rPr lang="es-ES" dirty="0"/>
                <a:t>¿Qué es un sensor detonador?</a:t>
              </a:r>
            </a:p>
          </p:txBody>
        </p:sp>
        <p:pic>
          <p:nvPicPr>
            <p:cNvPr id="25" name="Google Shape;142;p4" descr="Google Shape;142;p4"/>
            <p:cNvPicPr>
              <a:picLocks noChangeAspect="1"/>
            </p:cNvPicPr>
            <p:nvPr/>
          </p:nvPicPr>
          <p:blipFill>
            <a:blip r:embed="rId3">
              <a:extLst/>
            </a:blip>
            <a:stretch>
              <a:fillRect/>
            </a:stretch>
          </p:blipFill>
          <p:spPr>
            <a:xfrm>
              <a:off x="5818211" y="2793099"/>
              <a:ext cx="441961" cy="438913"/>
            </a:xfrm>
            <a:prstGeom prst="rect">
              <a:avLst/>
            </a:prstGeom>
            <a:ln w="12700">
              <a:miter lim="400000"/>
            </a:ln>
          </p:spPr>
        </p:pic>
      </p:grpSp>
      <p:grpSp>
        <p:nvGrpSpPr>
          <p:cNvPr id="26" name="Agrupar 25"/>
          <p:cNvGrpSpPr/>
          <p:nvPr/>
        </p:nvGrpSpPr>
        <p:grpSpPr>
          <a:xfrm>
            <a:off x="375766" y="3546920"/>
            <a:ext cx="5871706" cy="971227"/>
            <a:chOff x="375766" y="3980112"/>
            <a:chExt cx="5871706" cy="1068354"/>
          </a:xfrm>
        </p:grpSpPr>
        <p:grpSp>
          <p:nvGrpSpPr>
            <p:cNvPr id="27" name="Google Shape;131;p4"/>
            <p:cNvGrpSpPr/>
            <p:nvPr/>
          </p:nvGrpSpPr>
          <p:grpSpPr>
            <a:xfrm>
              <a:off x="375766" y="4077148"/>
              <a:ext cx="5650728" cy="971318"/>
              <a:chOff x="0" y="-114953"/>
              <a:chExt cx="5650726" cy="971317"/>
            </a:xfrm>
          </p:grpSpPr>
          <p:sp>
            <p:nvSpPr>
              <p:cNvPr id="30" name="Rectángulo redondeado"/>
              <p:cNvSpPr/>
              <p:nvPr/>
            </p:nvSpPr>
            <p:spPr>
              <a:xfrm>
                <a:off x="0" y="-114953"/>
                <a:ext cx="5650726" cy="971317"/>
              </a:xfrm>
              <a:prstGeom prst="roundRect">
                <a:avLst>
                  <a:gd name="adj" fmla="val 16667"/>
                </a:avLst>
              </a:prstGeom>
              <a:no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1" name="Texto"/>
              <p:cNvSpPr txBox="1"/>
              <p:nvPr/>
            </p:nvSpPr>
            <p:spPr>
              <a:xfrm>
                <a:off x="32680" y="144611"/>
                <a:ext cx="5585365"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sp>
          <p:nvSpPr>
            <p:cNvPr id="28" name="Google Shape;132;p4"/>
            <p:cNvSpPr txBox="1"/>
            <p:nvPr/>
          </p:nvSpPr>
          <p:spPr>
            <a:xfrm>
              <a:off x="492519" y="4135497"/>
              <a:ext cx="4790061" cy="883310"/>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nSpc>
                  <a:spcPct val="115000"/>
                </a:lnSpc>
                <a:defRPr sz="1800">
                  <a:latin typeface="Calibri"/>
                  <a:ea typeface="Calibri"/>
                  <a:cs typeface="Calibri"/>
                  <a:sym typeface="Calibri"/>
                </a:defRPr>
              </a:lvl1pPr>
            </a:lstStyle>
            <a:p>
              <a:r>
                <a:rPr lang="es-ES" dirty="0"/>
                <a:t>¿Qué función crees que cumple esta parte del sistema de encendido?</a:t>
              </a:r>
            </a:p>
          </p:txBody>
        </p:sp>
        <p:pic>
          <p:nvPicPr>
            <p:cNvPr id="29" name="Google Shape;143;p4" descr="Google Shape;143;p4"/>
            <p:cNvPicPr>
              <a:picLocks noChangeAspect="1"/>
            </p:cNvPicPr>
            <p:nvPr/>
          </p:nvPicPr>
          <p:blipFill>
            <a:blip r:embed="rId3">
              <a:extLst/>
            </a:blip>
            <a:stretch>
              <a:fillRect/>
            </a:stretch>
          </p:blipFill>
          <p:spPr>
            <a:xfrm>
              <a:off x="5805511" y="3980112"/>
              <a:ext cx="441961" cy="438913"/>
            </a:xfrm>
            <a:prstGeom prst="rect">
              <a:avLst/>
            </a:prstGeom>
            <a:ln w="12700">
              <a:miter lim="400000"/>
            </a:ln>
          </p:spPr>
        </p:pic>
      </p:grpSp>
      <p:grpSp>
        <p:nvGrpSpPr>
          <p:cNvPr id="32" name="Agrupar 31"/>
          <p:cNvGrpSpPr/>
          <p:nvPr/>
        </p:nvGrpSpPr>
        <p:grpSpPr>
          <a:xfrm>
            <a:off x="375766" y="4613663"/>
            <a:ext cx="5871706" cy="877013"/>
            <a:chOff x="375766" y="4929647"/>
            <a:chExt cx="5871706" cy="964714"/>
          </a:xfrm>
        </p:grpSpPr>
        <p:sp>
          <p:nvSpPr>
            <p:cNvPr id="33" name="Rectángulo redondeado"/>
            <p:cNvSpPr/>
            <p:nvPr/>
          </p:nvSpPr>
          <p:spPr>
            <a:xfrm>
              <a:off x="375766" y="5151041"/>
              <a:ext cx="5650727" cy="743320"/>
            </a:xfrm>
            <a:prstGeom prst="roundRect">
              <a:avLst>
                <a:gd name="adj" fmla="val 15011"/>
              </a:avLst>
            </a:prstGeom>
            <a:ln>
              <a:solidFill>
                <a:schemeClr val="accent2">
                  <a:lumOff val="21764"/>
                </a:schemeClr>
              </a:solidFill>
            </a:ln>
          </p:spPr>
          <p:txBody>
            <a:bodyPr lIns="0" tIns="0" rIns="0" bIns="0" anchor="ctr"/>
            <a:lstStyle/>
            <a:p>
              <a:endParaRPr/>
            </a:p>
          </p:txBody>
        </p:sp>
        <p:sp>
          <p:nvSpPr>
            <p:cNvPr id="34" name="Texto"/>
            <p:cNvSpPr txBox="1"/>
            <p:nvPr/>
          </p:nvSpPr>
          <p:spPr>
            <a:xfrm>
              <a:off x="408446" y="5295652"/>
              <a:ext cx="5585366" cy="38023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t>    </a:t>
              </a:r>
            </a:p>
          </p:txBody>
        </p:sp>
        <p:sp>
          <p:nvSpPr>
            <p:cNvPr id="35" name="Google Shape;141;p4"/>
            <p:cNvSpPr txBox="1"/>
            <p:nvPr/>
          </p:nvSpPr>
          <p:spPr>
            <a:xfrm>
              <a:off x="513416" y="5255443"/>
              <a:ext cx="4990143" cy="50779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sz="1800">
                  <a:latin typeface="Calibri"/>
                  <a:ea typeface="Calibri"/>
                  <a:cs typeface="Calibri"/>
                  <a:sym typeface="Calibri"/>
                </a:defRPr>
              </a:lvl1pPr>
            </a:lstStyle>
            <a:p>
              <a:r>
                <a:rPr lang="es-ES" dirty="0"/>
                <a:t>¿Has tenido experiencia previa con este elemento?</a:t>
              </a:r>
              <a:endParaRPr lang="es-CL" dirty="0"/>
            </a:p>
          </p:txBody>
        </p:sp>
        <p:pic>
          <p:nvPicPr>
            <p:cNvPr id="36" name="Google Shape;144;p4" descr="Google Shape;144;p4"/>
            <p:cNvPicPr>
              <a:picLocks noChangeAspect="1"/>
            </p:cNvPicPr>
            <p:nvPr/>
          </p:nvPicPr>
          <p:blipFill>
            <a:blip r:embed="rId3">
              <a:extLst/>
            </a:blip>
            <a:stretch>
              <a:fillRect/>
            </a:stretch>
          </p:blipFill>
          <p:spPr>
            <a:xfrm>
              <a:off x="5805511" y="4929647"/>
              <a:ext cx="441961" cy="438913"/>
            </a:xfrm>
            <a:prstGeom prst="rect">
              <a:avLst/>
            </a:prstGeom>
            <a:ln w="12700">
              <a:miter lim="400000"/>
            </a:ln>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Google Shape;43;p26"/>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pic>
        <p:nvPicPr>
          <p:cNvPr id="203" name="Google Shape;164;p5" descr="Google Shape;164;p5"/>
          <p:cNvPicPr>
            <a:picLocks noChangeAspect="1"/>
          </p:cNvPicPr>
          <p:nvPr/>
        </p:nvPicPr>
        <p:blipFill>
          <a:blip r:embed="rId2">
            <a:extLst/>
          </a:blip>
          <a:stretch>
            <a:fillRect/>
          </a:stretch>
        </p:blipFill>
        <p:spPr>
          <a:xfrm>
            <a:off x="663221" y="2367775"/>
            <a:ext cx="2965719" cy="4328992"/>
          </a:xfrm>
          <a:prstGeom prst="rect">
            <a:avLst/>
          </a:prstGeom>
          <a:ln w="12700">
            <a:miter lim="400000"/>
          </a:ln>
        </p:spPr>
      </p:pic>
      <p:sp>
        <p:nvSpPr>
          <p:cNvPr id="205" name="Google Shape;166;p5"/>
          <p:cNvSpPr txBox="1"/>
          <p:nvPr/>
        </p:nvSpPr>
        <p:spPr>
          <a:xfrm>
            <a:off x="375974" y="1714294"/>
            <a:ext cx="6920518" cy="5178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90000"/>
              </a:lnSpc>
              <a:defRPr sz="2000" b="1">
                <a:solidFill>
                  <a:srgbClr val="741B47"/>
                </a:solidFill>
                <a:latin typeface="Calibri"/>
                <a:ea typeface="Calibri"/>
                <a:cs typeface="Calibri"/>
                <a:sym typeface="Calibri"/>
              </a:defRPr>
            </a:lvl1p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ALIMENTACIÓN DE </a:t>
            </a:r>
            <a:r>
              <a:rPr lang="es-ES" dirty="0">
                <a:solidFill>
                  <a:srgbClr val="FF0000"/>
                </a:solidFill>
              </a:rPr>
              <a:t>COMBUSTIBLE</a:t>
            </a:r>
          </a:p>
        </p:txBody>
      </p:sp>
      <p:sp>
        <p:nvSpPr>
          <p:cNvPr id="206" name="Google Shape;167;p5"/>
          <p:cNvSpPr txBox="1"/>
          <p:nvPr/>
        </p:nvSpPr>
        <p:spPr>
          <a:xfrm>
            <a:off x="4017017" y="1043151"/>
            <a:ext cx="843082" cy="877131"/>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ES" dirty="0" smtClean="0"/>
              <a:t>14</a:t>
            </a:r>
            <a:endParaRPr dirty="0"/>
          </a:p>
        </p:txBody>
      </p:sp>
      <p:sp>
        <p:nvSpPr>
          <p:cNvPr id="207" name="Google Shape;168;p5"/>
          <p:cNvSpPr txBox="1"/>
          <p:nvPr/>
        </p:nvSpPr>
        <p:spPr>
          <a:xfrm>
            <a:off x="375975" y="1265366"/>
            <a:ext cx="3872883"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MENÚ DE LA ACTIVIDAD</a:t>
            </a:r>
          </a:p>
        </p:txBody>
      </p:sp>
      <p:grpSp>
        <p:nvGrpSpPr>
          <p:cNvPr id="44" name="Google Shape;151;p5"/>
          <p:cNvGrpSpPr/>
          <p:nvPr/>
        </p:nvGrpSpPr>
        <p:grpSpPr>
          <a:xfrm>
            <a:off x="4063481" y="2903239"/>
            <a:ext cx="5095871" cy="3014236"/>
            <a:chOff x="0" y="0"/>
            <a:chExt cx="5095869" cy="3508578"/>
          </a:xfrm>
        </p:grpSpPr>
        <p:sp>
          <p:nvSpPr>
            <p:cNvPr id="45"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46"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grpSp>
        <p:nvGrpSpPr>
          <p:cNvPr id="47" name="Agrupar 46"/>
          <p:cNvGrpSpPr/>
          <p:nvPr/>
        </p:nvGrpSpPr>
        <p:grpSpPr>
          <a:xfrm>
            <a:off x="3880053" y="3104415"/>
            <a:ext cx="5086906" cy="1169519"/>
            <a:chOff x="3880053" y="3247731"/>
            <a:chExt cx="5086906" cy="1169519"/>
          </a:xfrm>
        </p:grpSpPr>
        <p:sp>
          <p:nvSpPr>
            <p:cNvPr id="48" name="Google Shape;152;p5"/>
            <p:cNvSpPr txBox="1"/>
            <p:nvPr/>
          </p:nvSpPr>
          <p:spPr>
            <a:xfrm>
              <a:off x="4520234" y="3247731"/>
              <a:ext cx="4446725" cy="116951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sz="1600">
                  <a:latin typeface="Calibri"/>
                  <a:ea typeface="Calibri"/>
                  <a:cs typeface="Calibri"/>
                  <a:sym typeface="Calibri"/>
                </a:defRPr>
              </a:lvl1pPr>
            </a:lstStyle>
            <a:p>
              <a:r>
                <a:rPr lang="es-ES" dirty="0"/>
                <a:t>Identificarás te el mantenimiento correctivo del sistema de alimentación de combustible, de acuerdo a lo propuesto en el manual del fabricante.</a:t>
              </a:r>
              <a:endParaRPr lang="es-ES" dirty="0"/>
            </a:p>
          </p:txBody>
        </p:sp>
        <p:grpSp>
          <p:nvGrpSpPr>
            <p:cNvPr id="49" name="Google Shape;155;p5"/>
            <p:cNvGrpSpPr/>
            <p:nvPr/>
          </p:nvGrpSpPr>
          <p:grpSpPr>
            <a:xfrm>
              <a:off x="3880053" y="3459904"/>
              <a:ext cx="376202" cy="536170"/>
              <a:chOff x="0" y="0"/>
              <a:chExt cx="376201" cy="536168"/>
            </a:xfrm>
          </p:grpSpPr>
          <p:sp>
            <p:nvSpPr>
              <p:cNvPr id="50" name="Google Shape;156;p5"/>
              <p:cNvSpPr/>
              <p:nvPr/>
            </p:nvSpPr>
            <p:spPr>
              <a:xfrm>
                <a:off x="0" y="75183"/>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1" name="Google Shape;157;p5"/>
              <p:cNvSpPr txBox="1"/>
              <p:nvPr/>
            </p:nvSpPr>
            <p:spPr>
              <a:xfrm>
                <a:off x="9524" y="0"/>
                <a:ext cx="300302" cy="536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dirty="0"/>
                  <a:t>1</a:t>
                </a:r>
              </a:p>
            </p:txBody>
          </p:sp>
        </p:grpSp>
      </p:grpSp>
      <p:grpSp>
        <p:nvGrpSpPr>
          <p:cNvPr id="52" name="Agrupar 51"/>
          <p:cNvGrpSpPr/>
          <p:nvPr/>
        </p:nvGrpSpPr>
        <p:grpSpPr>
          <a:xfrm>
            <a:off x="3880053" y="4436827"/>
            <a:ext cx="5086906" cy="1169519"/>
            <a:chOff x="3880053" y="3247731"/>
            <a:chExt cx="5086906" cy="1169519"/>
          </a:xfrm>
        </p:grpSpPr>
        <p:sp>
          <p:nvSpPr>
            <p:cNvPr id="53" name="Google Shape;152;p5"/>
            <p:cNvSpPr txBox="1"/>
            <p:nvPr/>
          </p:nvSpPr>
          <p:spPr>
            <a:xfrm>
              <a:off x="4520234" y="3247731"/>
              <a:ext cx="4446725" cy="116951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sz="1600">
                  <a:latin typeface="Calibri"/>
                  <a:ea typeface="Calibri"/>
                  <a:cs typeface="Calibri"/>
                  <a:sym typeface="Calibri"/>
                </a:defRPr>
              </a:lvl1pPr>
            </a:lstStyle>
            <a:p>
              <a:r>
                <a:rPr lang="es-ES" dirty="0"/>
                <a:t>Aplicarás  el mantenimiento correctivo a un automóvil, considerando las funciones del sistema de alimentación de combustible, según lo propuesto en el manual de servicio.</a:t>
              </a:r>
              <a:endParaRPr lang="es-ES" dirty="0"/>
            </a:p>
          </p:txBody>
        </p:sp>
        <p:grpSp>
          <p:nvGrpSpPr>
            <p:cNvPr id="54" name="Google Shape;155;p5"/>
            <p:cNvGrpSpPr/>
            <p:nvPr/>
          </p:nvGrpSpPr>
          <p:grpSpPr>
            <a:xfrm>
              <a:off x="3880053" y="3420228"/>
              <a:ext cx="376202" cy="615521"/>
              <a:chOff x="0" y="-39676"/>
              <a:chExt cx="376201" cy="615520"/>
            </a:xfrm>
          </p:grpSpPr>
          <p:sp>
            <p:nvSpPr>
              <p:cNvPr id="55" name="Google Shape;156;p5"/>
              <p:cNvSpPr/>
              <p:nvPr/>
            </p:nvSpPr>
            <p:spPr>
              <a:xfrm>
                <a:off x="0" y="75183"/>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6" name="Google Shape;157;p5"/>
              <p:cNvSpPr txBox="1"/>
              <p:nvPr/>
            </p:nvSpPr>
            <p:spPr>
              <a:xfrm>
                <a:off x="9524" y="-39676"/>
                <a:ext cx="300302" cy="6155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smtClean="0"/>
                  <a:t>2</a:t>
                </a:r>
                <a:endParaRPr dirty="0"/>
              </a:p>
            </p:txBody>
          </p:sp>
        </p:gr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
        <p:nvSpPr>
          <p:cNvPr id="7" name="Rectángulo redondeado"/>
          <p:cNvSpPr/>
          <p:nvPr/>
        </p:nvSpPr>
        <p:spPr>
          <a:xfrm>
            <a:off x="441675" y="2270760"/>
            <a:ext cx="7656061" cy="3794760"/>
          </a:xfrm>
          <a:prstGeom prst="roundRect">
            <a:avLst>
              <a:gd name="adj" fmla="val 8457"/>
            </a:avLst>
          </a:prstGeom>
          <a:solidFill>
            <a:srgbClr val="E9E1E4"/>
          </a:solidFill>
          <a:ln w="12700">
            <a:miter lim="400000"/>
          </a:ln>
        </p:spPr>
        <p:txBody>
          <a:bodyPr lIns="0" tIns="0" rIns="0" bIns="0" anchor="ctr"/>
          <a:lstStyle/>
          <a:p>
            <a:endParaRPr/>
          </a:p>
        </p:txBody>
      </p:sp>
      <p:sp>
        <p:nvSpPr>
          <p:cNvPr id="8" name="La Seremi de Salud tiene como misión asegurar a todas las personas el derecho a la protección en salud, ejerciendo las funciones reguladoras, normativas y fiscalizadoras que al Estado de Chile le competen, para contribuir a la calidad de los bienes públicos y acceso a políticas sanitario-ambientales de manera participativa, que permitan el mejoramiento sostenido de la salud de la población, especialmente de los sectores más vulnerables, con el fin de avanzar en el cumplimiento de los objetivos sanitarios de la década."/>
          <p:cNvSpPr txBox="1"/>
          <p:nvPr/>
        </p:nvSpPr>
        <p:spPr>
          <a:xfrm>
            <a:off x="708846" y="4285807"/>
            <a:ext cx="4929954" cy="1457033"/>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pPr algn="just">
              <a:lnSpc>
                <a:spcPts val="1960"/>
              </a:lnSpc>
            </a:pPr>
            <a:r>
              <a:rPr lang="es-CL" dirty="0">
                <a:solidFill>
                  <a:schemeClr val="bg2">
                    <a:lumMod val="50000"/>
                  </a:schemeClr>
                </a:solidFill>
                <a:latin typeface="Calibri" charset="0"/>
                <a:ea typeface="Calibri" charset="0"/>
                <a:cs typeface="Calibri" charset="0"/>
              </a:rPr>
              <a:t>En los sistemas de gestión electrónica de motor actuales, para que la bomba de combustible funcione, el ECM necesita recibir la señal de lectura de RPM desde el Sensor CKP, ya que es el ECM quien activa a la bomba de comnbustible a través de un pulso negativo.</a:t>
            </a:r>
            <a:endParaRPr lang="es-CL" dirty="0">
              <a:solidFill>
                <a:schemeClr val="bg2">
                  <a:lumMod val="50000"/>
                </a:schemeClr>
              </a:solidFill>
              <a:latin typeface="Calibri" charset="0"/>
              <a:ea typeface="Calibri" charset="0"/>
              <a:cs typeface="Calibri" charset="0"/>
            </a:endParaRPr>
          </a:p>
        </p:txBody>
      </p:sp>
      <p:sp>
        <p:nvSpPr>
          <p:cNvPr id="9" name="Elipse 8"/>
          <p:cNvSpPr/>
          <p:nvPr/>
        </p:nvSpPr>
        <p:spPr>
          <a:xfrm>
            <a:off x="5811051" y="3318840"/>
            <a:ext cx="3562960" cy="3562960"/>
          </a:xfrm>
          <a:prstGeom prst="ellipse">
            <a:avLst/>
          </a:prstGeom>
          <a:blipFill>
            <a:blip r:embed="rId2"/>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10" name="La Seremi de Salud tiene como misión asegurar a todas las personas el derecho a la protección en salud, ejerciendo las funciones reguladoras, normativas y fiscalizadoras que al Estado de Chile le competen, para contribuir a la calidad de los bienes públicos y acceso a políticas sanitario-ambientales de manera participativa, que permitan el mejoramiento sostenido de la salud de la población, especialmente de los sectores más vulnerables, con el fin de avanzar en el cumplimiento de los objetivos sanitarios de la década."/>
          <p:cNvSpPr txBox="1"/>
          <p:nvPr/>
        </p:nvSpPr>
        <p:spPr>
          <a:xfrm>
            <a:off x="708846" y="2566738"/>
            <a:ext cx="7002594" cy="1723516"/>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pPr>
              <a:lnSpc>
                <a:spcPts val="1960"/>
              </a:lnSpc>
            </a:pPr>
            <a:r>
              <a:rPr lang="es-CL" dirty="0">
                <a:solidFill>
                  <a:schemeClr val="bg2">
                    <a:lumMod val="50000"/>
                  </a:schemeClr>
                </a:solidFill>
                <a:latin typeface="Calibri" charset="0"/>
                <a:ea typeface="Calibri" charset="0"/>
                <a:cs typeface="Calibri" charset="0"/>
              </a:rPr>
              <a:t>Ubicada en el interior del estanque de combustible, se encarga de generar el caudal de combustible necesario para que a través del circuito de baja presión se genere la presión necesaria para que funcione el sistema hidráulico. </a:t>
            </a:r>
            <a:endParaRPr lang="es-CL" dirty="0" smtClean="0">
              <a:solidFill>
                <a:schemeClr val="bg2">
                  <a:lumMod val="50000"/>
                </a:schemeClr>
              </a:solidFill>
              <a:latin typeface="Calibri" charset="0"/>
              <a:ea typeface="Calibri" charset="0"/>
              <a:cs typeface="Calibri" charset="0"/>
            </a:endParaRPr>
          </a:p>
          <a:p>
            <a:pPr>
              <a:lnSpc>
                <a:spcPts val="1960"/>
              </a:lnSpc>
            </a:pPr>
            <a:endParaRPr lang="es-CL" dirty="0" smtClean="0">
              <a:solidFill>
                <a:schemeClr val="bg2">
                  <a:lumMod val="50000"/>
                </a:schemeClr>
              </a:solidFill>
              <a:latin typeface="Calibri" charset="0"/>
              <a:ea typeface="Calibri" charset="0"/>
              <a:cs typeface="Calibri" charset="0"/>
            </a:endParaRPr>
          </a:p>
          <a:p>
            <a:pPr>
              <a:lnSpc>
                <a:spcPts val="1960"/>
              </a:lnSpc>
            </a:pPr>
            <a:r>
              <a:rPr lang="es-CL" dirty="0">
                <a:solidFill>
                  <a:schemeClr val="bg2">
                    <a:lumMod val="50000"/>
                  </a:schemeClr>
                </a:solidFill>
                <a:latin typeface="Calibri" charset="0"/>
                <a:ea typeface="Calibri" charset="0"/>
                <a:cs typeface="Calibri" charset="0"/>
              </a:rPr>
              <a:t>La bomba de combustible se alimenta con voltaje de batería </a:t>
            </a:r>
            <a:r>
              <a:rPr lang="es-CL" dirty="0" smtClean="0">
                <a:solidFill>
                  <a:schemeClr val="bg2">
                    <a:lumMod val="50000"/>
                  </a:schemeClr>
                </a:solidFill>
                <a:latin typeface="Calibri" charset="0"/>
                <a:ea typeface="Calibri" charset="0"/>
                <a:cs typeface="Calibri" charset="0"/>
              </a:rPr>
              <a:t>a</a:t>
            </a:r>
            <a:br>
              <a:rPr lang="es-CL" dirty="0" smtClean="0">
                <a:solidFill>
                  <a:schemeClr val="bg2">
                    <a:lumMod val="50000"/>
                  </a:schemeClr>
                </a:solidFill>
                <a:latin typeface="Calibri" charset="0"/>
                <a:ea typeface="Calibri" charset="0"/>
                <a:cs typeface="Calibri" charset="0"/>
              </a:rPr>
            </a:br>
            <a:r>
              <a:rPr lang="es-CL" dirty="0" smtClean="0">
                <a:solidFill>
                  <a:schemeClr val="bg2">
                    <a:lumMod val="50000"/>
                  </a:schemeClr>
                </a:solidFill>
                <a:latin typeface="Calibri" charset="0"/>
                <a:ea typeface="Calibri" charset="0"/>
                <a:cs typeface="Calibri" charset="0"/>
              </a:rPr>
              <a:t>través </a:t>
            </a:r>
            <a:r>
              <a:rPr lang="es-CL" dirty="0">
                <a:solidFill>
                  <a:schemeClr val="bg2">
                    <a:lumMod val="50000"/>
                  </a:schemeClr>
                </a:solidFill>
                <a:latin typeface="Calibri" charset="0"/>
                <a:ea typeface="Calibri" charset="0"/>
                <a:cs typeface="Calibri" charset="0"/>
              </a:rPr>
              <a:t>de un </a:t>
            </a:r>
            <a:r>
              <a:rPr lang="es-CL" dirty="0" smtClean="0">
                <a:solidFill>
                  <a:schemeClr val="bg2">
                    <a:lumMod val="50000"/>
                  </a:schemeClr>
                </a:solidFill>
                <a:latin typeface="Calibri" charset="0"/>
                <a:ea typeface="Calibri" charset="0"/>
                <a:cs typeface="Calibri" charset="0"/>
              </a:rPr>
              <a:t>relé </a:t>
            </a:r>
            <a:r>
              <a:rPr lang="es-CL" dirty="0">
                <a:solidFill>
                  <a:schemeClr val="bg2">
                    <a:lumMod val="50000"/>
                  </a:schemeClr>
                </a:solidFill>
                <a:latin typeface="Calibri" charset="0"/>
                <a:ea typeface="Calibri" charset="0"/>
                <a:cs typeface="Calibri" charset="0"/>
              </a:rPr>
              <a:t>y un fusible de protección</a:t>
            </a:r>
            <a:r>
              <a:rPr lang="es-CL" dirty="0" smtClean="0">
                <a:solidFill>
                  <a:schemeClr val="bg2">
                    <a:lumMod val="50000"/>
                  </a:schemeClr>
                </a:solidFill>
                <a:latin typeface="Calibri" charset="0"/>
                <a:ea typeface="Calibri" charset="0"/>
                <a:cs typeface="Calibri" charset="0"/>
              </a:rPr>
              <a:t>.</a:t>
            </a:r>
            <a:endParaRPr lang="es-CL" dirty="0">
              <a:solidFill>
                <a:schemeClr val="bg2">
                  <a:lumMod val="50000"/>
                </a:schemeClr>
              </a:solidFill>
              <a:latin typeface="Calibri" charset="0"/>
              <a:ea typeface="Calibri" charset="0"/>
              <a:cs typeface="Calibri" charset="0"/>
            </a:endParaRPr>
          </a:p>
        </p:txBody>
      </p:sp>
      <p:sp>
        <p:nvSpPr>
          <p:cNvPr id="11"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
        <p:nvSpPr>
          <p:cNvPr id="10" name="Rectángulo redondeado"/>
          <p:cNvSpPr/>
          <p:nvPr/>
        </p:nvSpPr>
        <p:spPr>
          <a:xfrm rot="16200000">
            <a:off x="4426382" y="1072204"/>
            <a:ext cx="3362697" cy="6221062"/>
          </a:xfrm>
          <a:prstGeom prst="roundRect">
            <a:avLst>
              <a:gd name="adj" fmla="val 11419"/>
            </a:avLst>
          </a:prstGeom>
          <a:solidFill>
            <a:srgbClr val="E9E1E4"/>
          </a:solidFill>
          <a:ln w="12700">
            <a:miter lim="400000"/>
          </a:ln>
        </p:spPr>
        <p:txBody>
          <a:bodyPr lIns="0" tIns="0" rIns="0" bIns="0" anchor="ctr"/>
          <a:lstStyle/>
          <a:p>
            <a:endParaRPr/>
          </a:p>
        </p:txBody>
      </p:sp>
      <p:sp>
        <p:nvSpPr>
          <p:cNvPr id="12" name="Google Shape;189;p7"/>
          <p:cNvSpPr/>
          <p:nvPr/>
        </p:nvSpPr>
        <p:spPr>
          <a:xfrm rot="14327246" flipH="1">
            <a:off x="2583451" y="3776621"/>
            <a:ext cx="443106" cy="1047340"/>
          </a:xfrm>
          <a:prstGeom prst="triangle">
            <a:avLst/>
          </a:prstGeom>
          <a:solidFill>
            <a:srgbClr val="E9E1E4"/>
          </a:solidFill>
          <a:ln w="12700">
            <a:miter lim="400000"/>
          </a:ln>
        </p:spPr>
        <p:txBody>
          <a:bodyPr lIns="0" tIns="0" rIns="0" bIns="0" anchor="ctr"/>
          <a:lstStyle/>
          <a:p>
            <a:pPr algn="ctr">
              <a:defRPr>
                <a:solidFill>
                  <a:srgbClr val="FFFFFF"/>
                </a:solidFill>
              </a:defRPr>
            </a:pPr>
            <a:endParaRPr/>
          </a:p>
        </p:txBody>
      </p:sp>
      <p:pic>
        <p:nvPicPr>
          <p:cNvPr id="13" name="Google Shape;192;p7" descr="Google Shape;192;p7"/>
          <p:cNvPicPr>
            <a:picLocks noChangeAspect="1"/>
          </p:cNvPicPr>
          <p:nvPr/>
        </p:nvPicPr>
        <p:blipFill>
          <a:blip r:embed="rId2">
            <a:extLst/>
          </a:blip>
          <a:stretch>
            <a:fillRect/>
          </a:stretch>
        </p:blipFill>
        <p:spPr>
          <a:xfrm flipH="1">
            <a:off x="567993" y="3774717"/>
            <a:ext cx="3004382" cy="3153834"/>
          </a:xfrm>
          <a:prstGeom prst="rect">
            <a:avLst/>
          </a:prstGeom>
          <a:ln w="12700">
            <a:miter lim="400000"/>
          </a:ln>
        </p:spPr>
      </p:pic>
      <p:sp>
        <p:nvSpPr>
          <p:cNvPr id="14" name="Google Shape;195;p7"/>
          <p:cNvSpPr txBox="1"/>
          <p:nvPr/>
        </p:nvSpPr>
        <p:spPr>
          <a:xfrm>
            <a:off x="3367685" y="2753546"/>
            <a:ext cx="5585815" cy="1620914"/>
          </a:xfrm>
          <a:prstGeom prst="rect">
            <a:avLst/>
          </a:prstGeom>
          <a:ln w="12700">
            <a:miter lim="400000"/>
          </a:ln>
          <a:extLst>
            <a:ext uri="{C572A759-6A51-4108-AA02-DFA0A04FC94B}">
              <ma14:wrappingTextBoxFlag xmlns:ma14="http://schemas.microsoft.com/office/mac/drawingml/2011/main" val="1"/>
            </a:ext>
          </a:extLst>
        </p:spPr>
        <p:txBody>
          <a:bodyPr wrap="square" lIns="45699" tIns="45699" rIns="45699" bIns="45699">
            <a:spAutoFit/>
          </a:bodyPr>
          <a:lstStyle>
            <a:lvl1pPr>
              <a:defRPr sz="1600">
                <a:solidFill>
                  <a:srgbClr val="741B47"/>
                </a:solidFill>
                <a:latin typeface="Calibri"/>
                <a:ea typeface="Calibri"/>
                <a:cs typeface="Calibri"/>
                <a:sym typeface="Calibri"/>
              </a:defRPr>
            </a:lvl1pPr>
          </a:lstStyle>
          <a:p>
            <a:pPr algn="just"/>
            <a:r>
              <a:rPr lang="es-CL" b="1" dirty="0">
                <a:solidFill>
                  <a:schemeClr val="bg2">
                    <a:lumMod val="50000"/>
                  </a:schemeClr>
                </a:solidFill>
                <a:latin typeface="Calibri" charset="0"/>
                <a:ea typeface="Calibri" charset="0"/>
                <a:cs typeface="Calibri" charset="0"/>
              </a:rPr>
              <a:t>BOMBA DE </a:t>
            </a:r>
            <a:r>
              <a:rPr lang="es-CL" b="1" dirty="0" smtClean="0">
                <a:solidFill>
                  <a:schemeClr val="bg2">
                    <a:lumMod val="50000"/>
                  </a:schemeClr>
                </a:solidFill>
                <a:latin typeface="Calibri" charset="0"/>
                <a:ea typeface="Calibri" charset="0"/>
                <a:cs typeface="Calibri" charset="0"/>
              </a:rPr>
              <a:t>COMBUSTIBLE</a:t>
            </a:r>
          </a:p>
          <a:p>
            <a:pPr algn="just">
              <a:lnSpc>
                <a:spcPts val="1960"/>
              </a:lnSpc>
            </a:pPr>
            <a:r>
              <a:rPr lang="es-CL" dirty="0">
                <a:solidFill>
                  <a:schemeClr val="bg2">
                    <a:lumMod val="50000"/>
                  </a:schemeClr>
                </a:solidFill>
                <a:latin typeface="Calibri" charset="0"/>
                <a:ea typeface="Calibri" charset="0"/>
                <a:cs typeface="Calibri" charset="0"/>
              </a:rPr>
              <a:t>Si el motor no entra en funcionamiento, o se detiene y no arranca nuevamente, una de las causas puede ser que el sistema de Alimentación de combustible que no alimenta a los inyectores</a:t>
            </a:r>
            <a:r>
              <a:rPr lang="es-CL" dirty="0" smtClean="0">
                <a:solidFill>
                  <a:schemeClr val="bg2">
                    <a:lumMod val="50000"/>
                  </a:schemeClr>
                </a:solidFill>
                <a:latin typeface="Calibri" charset="0"/>
                <a:ea typeface="Calibri" charset="0"/>
                <a:cs typeface="Calibri" charset="0"/>
              </a:rPr>
              <a:t>.</a:t>
            </a:r>
          </a:p>
          <a:p>
            <a:pPr algn="just">
              <a:lnSpc>
                <a:spcPts val="1960"/>
              </a:lnSpc>
            </a:pPr>
            <a:r>
              <a:rPr lang="es-CL" dirty="0">
                <a:solidFill>
                  <a:schemeClr val="bg2">
                    <a:lumMod val="50000"/>
                  </a:schemeClr>
                </a:solidFill>
                <a:latin typeface="Calibri" charset="0"/>
                <a:ea typeface="Calibri" charset="0"/>
                <a:cs typeface="Calibri" charset="0"/>
              </a:rPr>
              <a:t>Por lo que es necesario revisar cual es la causa, comenzando por ver si hay alimentación de combustible a los inyectores</a:t>
            </a:r>
            <a:r>
              <a:rPr lang="es-CL" dirty="0" smtClean="0">
                <a:solidFill>
                  <a:schemeClr val="bg2">
                    <a:lumMod val="50000"/>
                  </a:schemeClr>
                </a:solidFill>
                <a:latin typeface="Calibri" charset="0"/>
                <a:ea typeface="Calibri" charset="0"/>
                <a:cs typeface="Calibri" charset="0"/>
              </a:rPr>
              <a:t>.</a:t>
            </a:r>
            <a:endParaRPr lang="es-CL" b="1" dirty="0">
              <a:solidFill>
                <a:schemeClr val="bg2">
                  <a:lumMod val="50000"/>
                </a:schemeClr>
              </a:solidFill>
              <a:latin typeface="Calibri" charset="0"/>
              <a:ea typeface="Calibri" charset="0"/>
              <a:cs typeface="Calibri" charset="0"/>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
        <p:nvSpPr>
          <p:cNvPr id="9" name="Google Shape;195;p7"/>
          <p:cNvSpPr txBox="1"/>
          <p:nvPr/>
        </p:nvSpPr>
        <p:spPr>
          <a:xfrm>
            <a:off x="3876260" y="4440970"/>
            <a:ext cx="5077239" cy="1108210"/>
          </a:xfrm>
          <a:prstGeom prst="rect">
            <a:avLst/>
          </a:prstGeom>
          <a:ln w="12700">
            <a:miter lim="400000"/>
          </a:ln>
          <a:extLst>
            <a:ext uri="{C572A759-6A51-4108-AA02-DFA0A04FC94B}">
              <ma14:wrappingTextBoxFlag xmlns:ma14="http://schemas.microsoft.com/office/mac/drawingml/2011/main" val="1"/>
            </a:ext>
          </a:extLst>
        </p:spPr>
        <p:txBody>
          <a:bodyPr wrap="square" lIns="45699" tIns="45699" rIns="45699" bIns="45699">
            <a:spAutoFit/>
          </a:bodyPr>
          <a:lstStyle>
            <a:lvl1pPr>
              <a:defRPr sz="1600">
                <a:solidFill>
                  <a:srgbClr val="741B47"/>
                </a:solidFill>
                <a:latin typeface="Calibri"/>
                <a:ea typeface="Calibri"/>
                <a:cs typeface="Calibri"/>
                <a:sym typeface="Calibri"/>
              </a:defRPr>
            </a:lvl1pPr>
          </a:lstStyle>
          <a:p>
            <a:pPr algn="just">
              <a:lnSpc>
                <a:spcPts val="1960"/>
              </a:lnSpc>
            </a:pPr>
            <a:r>
              <a:rPr lang="es-CL" b="1" dirty="0">
                <a:solidFill>
                  <a:schemeClr val="bg2">
                    <a:lumMod val="50000"/>
                  </a:schemeClr>
                </a:solidFill>
                <a:latin typeface="Calibri" charset="0"/>
                <a:ea typeface="Calibri" charset="0"/>
                <a:cs typeface="Calibri" charset="0"/>
              </a:rPr>
              <a:t>1. </a:t>
            </a:r>
            <a:r>
              <a:rPr lang="es-CL" dirty="0">
                <a:solidFill>
                  <a:schemeClr val="bg2">
                    <a:lumMod val="50000"/>
                  </a:schemeClr>
                </a:solidFill>
                <a:latin typeface="Calibri" charset="0"/>
                <a:ea typeface="Calibri" charset="0"/>
                <a:cs typeface="Calibri" charset="0"/>
              </a:rPr>
              <a:t>Agregar un poco de combustible directamente a la admisión a través del cuerpo de aceleración.</a:t>
            </a:r>
          </a:p>
          <a:p>
            <a:pPr algn="just">
              <a:lnSpc>
                <a:spcPts val="1960"/>
              </a:lnSpc>
            </a:pPr>
            <a:r>
              <a:rPr lang="es-CL" b="1" dirty="0">
                <a:solidFill>
                  <a:schemeClr val="bg2">
                    <a:lumMod val="50000"/>
                  </a:schemeClr>
                </a:solidFill>
                <a:latin typeface="Calibri" charset="0"/>
                <a:ea typeface="Calibri" charset="0"/>
                <a:cs typeface="Calibri" charset="0"/>
              </a:rPr>
              <a:t>2. </a:t>
            </a:r>
            <a:r>
              <a:rPr lang="es-CL" dirty="0">
                <a:solidFill>
                  <a:schemeClr val="bg2">
                    <a:lumMod val="50000"/>
                  </a:schemeClr>
                </a:solidFill>
                <a:latin typeface="Calibri" charset="0"/>
                <a:ea typeface="Calibri" charset="0"/>
                <a:cs typeface="Calibri" charset="0"/>
              </a:rPr>
              <a:t>Si el motor arranca y luego se detiene, el problema es de alimentación de combustible.</a:t>
            </a:r>
            <a:endParaRPr lang="es-CL" dirty="0">
              <a:solidFill>
                <a:schemeClr val="bg2">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12039038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
        <p:nvSpPr>
          <p:cNvPr id="6"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SISTEMA DE ALIMENTACIÓN DE </a:t>
            </a:r>
            <a:r>
              <a:rPr lang="es-CL" sz="2800" b="1" dirty="0">
                <a:solidFill>
                  <a:srgbClr val="FF0000"/>
                </a:solidFill>
                <a:latin typeface="Calibri" charset="0"/>
                <a:ea typeface="Calibri" charset="0"/>
                <a:cs typeface="Calibri" charset="0"/>
              </a:rPr>
              <a:t>COMBUSTIBLE </a:t>
            </a:r>
            <a:r>
              <a:rPr lang="es-CL" sz="2800" b="1" dirty="0" smtClean="0">
                <a:solidFill>
                  <a:srgbClr val="FF0000"/>
                </a:solidFill>
                <a:latin typeface="Calibri" charset="0"/>
                <a:ea typeface="Calibri" charset="0"/>
                <a:cs typeface="Calibri" charset="0"/>
              </a:rPr>
              <a:t>MOTOR</a:t>
            </a:r>
            <a:endParaRPr lang="es-CL" sz="2800" b="1" dirty="0">
              <a:solidFill>
                <a:srgbClr val="FF0000"/>
              </a:solidFill>
              <a:latin typeface="Calibri" charset="0"/>
              <a:ea typeface="Calibri" charset="0"/>
              <a:cs typeface="Calibri" charset="0"/>
            </a:endParaRPr>
          </a:p>
        </p:txBody>
      </p:sp>
      <p:sp>
        <p:nvSpPr>
          <p:cNvPr id="3" name="CuadroTexto 2"/>
          <p:cNvSpPr txBox="1"/>
          <p:nvPr/>
        </p:nvSpPr>
        <p:spPr>
          <a:xfrm>
            <a:off x="442491" y="2123242"/>
            <a:ext cx="4010240" cy="4431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BOMBA DE </a:t>
            </a:r>
            <a:r>
              <a:rPr lang="es-CL" sz="1600" b="1" dirty="0" smtClean="0">
                <a:solidFill>
                  <a:schemeClr val="bg2">
                    <a:lumMod val="50000"/>
                  </a:schemeClr>
                </a:solidFill>
                <a:latin typeface="Calibri" charset="0"/>
                <a:ea typeface="Calibri" charset="0"/>
                <a:cs typeface="Calibri" charset="0"/>
              </a:rPr>
              <a:t>COMBUSTIBLE</a:t>
            </a:r>
          </a:p>
          <a:p>
            <a:endParaRPr lang="es-CL" sz="1600" b="1" dirty="0" smtClean="0">
              <a:solidFill>
                <a:schemeClr val="bg2">
                  <a:lumMod val="50000"/>
                </a:schemeClr>
              </a:solidFill>
              <a:latin typeface="Calibri" charset="0"/>
              <a:ea typeface="Calibri" charset="0"/>
              <a:cs typeface="Calibri" charset="0"/>
            </a:endParaRPr>
          </a:p>
          <a:p>
            <a:r>
              <a:rPr lang="es-CL" sz="1600" b="1" dirty="0">
                <a:solidFill>
                  <a:schemeClr val="bg2">
                    <a:lumMod val="50000"/>
                  </a:schemeClr>
                </a:solidFill>
                <a:latin typeface="Calibri" charset="0"/>
                <a:ea typeface="Calibri" charset="0"/>
                <a:cs typeface="Calibri" charset="0"/>
              </a:rPr>
              <a:t>3</a:t>
            </a:r>
            <a:r>
              <a:rPr lang="es-CL" sz="1600" b="1" dirty="0" smtClean="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Desconectar el conducto que llega hasta el riel de inyección o bomba elevadora de presión de combustible</a:t>
            </a:r>
            <a:r>
              <a:rPr lang="es-CL" sz="1600" dirty="0" smtClean="0">
                <a:solidFill>
                  <a:schemeClr val="bg2">
                    <a:lumMod val="50000"/>
                  </a:schemeClr>
                </a:solidFill>
                <a:latin typeface="Calibri" charset="0"/>
                <a:ea typeface="Calibri" charset="0"/>
                <a:cs typeface="Calibri" charset="0"/>
              </a:rPr>
              <a:t>.</a:t>
            </a:r>
          </a:p>
          <a:p>
            <a:endParaRPr lang="es-CL" sz="1600" dirty="0" smtClean="0">
              <a:solidFill>
                <a:schemeClr val="bg2">
                  <a:lumMod val="50000"/>
                </a:schemeClr>
              </a:solidFill>
              <a:latin typeface="Calibri" charset="0"/>
              <a:ea typeface="Calibri" charset="0"/>
              <a:cs typeface="Calibri" charset="0"/>
            </a:endParaRPr>
          </a:p>
          <a:p>
            <a:r>
              <a:rPr lang="es-CL" sz="1600" b="1" dirty="0">
                <a:solidFill>
                  <a:schemeClr val="bg2">
                    <a:lumMod val="50000"/>
                  </a:schemeClr>
                </a:solidFill>
                <a:latin typeface="Calibri" charset="0"/>
                <a:ea typeface="Calibri" charset="0"/>
                <a:cs typeface="Calibri" charset="0"/>
              </a:rPr>
              <a:t>4</a:t>
            </a:r>
            <a:r>
              <a:rPr lang="es-CL" sz="1600" b="1" dirty="0" smtClean="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Dar contacto y observar si sale combustible por el conducto que viene desde la bomba de combustible</a:t>
            </a:r>
            <a:r>
              <a:rPr lang="es-CL" sz="1600" dirty="0" smtClean="0">
                <a:solidFill>
                  <a:schemeClr val="bg2">
                    <a:lumMod val="50000"/>
                  </a:schemeClr>
                </a:solidFill>
                <a:latin typeface="Calibri" charset="0"/>
                <a:ea typeface="Calibri" charset="0"/>
                <a:cs typeface="Calibri" charset="0"/>
              </a:rPr>
              <a:t>.</a:t>
            </a:r>
          </a:p>
          <a:p>
            <a:endParaRPr lang="es-CL" sz="1600" dirty="0" smtClean="0">
              <a:solidFill>
                <a:schemeClr val="bg2">
                  <a:lumMod val="50000"/>
                </a:schemeClr>
              </a:solidFill>
              <a:latin typeface="Calibri" charset="0"/>
              <a:ea typeface="Calibri" charset="0"/>
              <a:cs typeface="Calibri" charset="0"/>
            </a:endParaRPr>
          </a:p>
          <a:p>
            <a:r>
              <a:rPr lang="es-CL" sz="1600" b="1" dirty="0">
                <a:solidFill>
                  <a:schemeClr val="bg2">
                    <a:lumMod val="50000"/>
                  </a:schemeClr>
                </a:solidFill>
                <a:latin typeface="Calibri" charset="0"/>
                <a:ea typeface="Calibri" charset="0"/>
                <a:cs typeface="Calibri" charset="0"/>
              </a:rPr>
              <a:t>5</a:t>
            </a:r>
            <a:r>
              <a:rPr lang="es-CL" sz="1600" b="1" dirty="0" smtClean="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Si sale combustible el problema está relacionado con los inyectores de combustible (si es inyección indirecta en motores a gasolina</a:t>
            </a:r>
            <a:r>
              <a:rPr lang="es-CL" sz="1600" dirty="0" smtClean="0">
                <a:solidFill>
                  <a:schemeClr val="bg2">
                    <a:lumMod val="50000"/>
                  </a:schemeClr>
                </a:solidFill>
                <a:latin typeface="Calibri" charset="0"/>
                <a:ea typeface="Calibri" charset="0"/>
                <a:cs typeface="Calibri" charset="0"/>
              </a:rPr>
              <a:t>).</a:t>
            </a:r>
          </a:p>
          <a:p>
            <a:endParaRPr lang="es-CL" sz="1600" dirty="0">
              <a:solidFill>
                <a:schemeClr val="bg2">
                  <a:lumMod val="50000"/>
                </a:schemeClr>
              </a:solidFill>
              <a:latin typeface="Calibri" charset="0"/>
              <a:ea typeface="Calibri" charset="0"/>
              <a:cs typeface="Calibri" charset="0"/>
            </a:endParaRPr>
          </a:p>
          <a:p>
            <a:r>
              <a:rPr lang="es-CL" sz="1600" b="1" dirty="0">
                <a:solidFill>
                  <a:schemeClr val="bg2">
                    <a:lumMod val="50000"/>
                  </a:schemeClr>
                </a:solidFill>
                <a:latin typeface="Calibri" charset="0"/>
                <a:ea typeface="Calibri" charset="0"/>
                <a:cs typeface="Calibri" charset="0"/>
              </a:rPr>
              <a:t>6</a:t>
            </a:r>
            <a:r>
              <a:rPr lang="es-CL" sz="1600" b="1" dirty="0" smtClean="0">
                <a:solidFill>
                  <a:schemeClr val="bg2">
                    <a:lumMod val="50000"/>
                  </a:schemeClr>
                </a:solidFill>
                <a:latin typeface="Calibri" charset="0"/>
                <a:ea typeface="Calibri" charset="0"/>
                <a:cs typeface="Calibri" charset="0"/>
              </a:rPr>
              <a:t>. </a:t>
            </a:r>
            <a:r>
              <a:rPr lang="es-CL" sz="1600" dirty="0">
                <a:solidFill>
                  <a:schemeClr val="bg2">
                    <a:lumMod val="50000"/>
                  </a:schemeClr>
                </a:solidFill>
                <a:latin typeface="Calibri" charset="0"/>
                <a:ea typeface="Calibri" charset="0"/>
                <a:cs typeface="Calibri" charset="0"/>
              </a:rPr>
              <a:t>Si es con inyección directa, ya sea motor a Gasolina o Disel, el problema puede estar desde la bomba elevadora de presión hacia los inyectores de combustible</a:t>
            </a:r>
            <a:r>
              <a:rPr lang="es-CL" sz="1600" dirty="0" smtClean="0">
                <a:solidFill>
                  <a:schemeClr val="bg2">
                    <a:lumMod val="50000"/>
                  </a:schemeClr>
                </a:solidFill>
                <a:latin typeface="Calibri" charset="0"/>
                <a:ea typeface="Calibri" charset="0"/>
                <a:cs typeface="Calibri" charset="0"/>
              </a:rPr>
              <a:t>.</a:t>
            </a:r>
            <a:endParaRPr kumimoji="0" lang="es-ES_tradnl" sz="1600" b="0" i="0" u="none" strike="noStrike" cap="none" spc="0" normalizeH="0" baseline="0" dirty="0">
              <a:ln>
                <a:noFill/>
              </a:ln>
              <a:solidFill>
                <a:srgbClr val="000000"/>
              </a:solidFill>
              <a:effectLst/>
              <a:uFillTx/>
              <a:latin typeface="Calibri" charset="0"/>
              <a:ea typeface="Calibri" charset="0"/>
              <a:cs typeface="Calibri" charset="0"/>
              <a:sym typeface="Arial"/>
            </a:endParaRPr>
          </a:p>
        </p:txBody>
      </p:sp>
      <p:sp>
        <p:nvSpPr>
          <p:cNvPr id="4" name="Rectángulo redondeado 3"/>
          <p:cNvSpPr/>
          <p:nvPr/>
        </p:nvSpPr>
        <p:spPr>
          <a:xfrm>
            <a:off x="4711148" y="2266122"/>
            <a:ext cx="4462827" cy="4431983"/>
          </a:xfrm>
          <a:prstGeom prst="roundRect">
            <a:avLst/>
          </a:prstGeom>
          <a:blipFill>
            <a:blip r:embed="rId2"/>
            <a:stretch>
              <a:fillRect/>
            </a:stretch>
          </a:blipFill>
          <a:ln w="50800" cap="flat">
            <a:solidFill>
              <a:srgbClr val="BA9BA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892</TotalTime>
  <Words>1542</Words>
  <Application>Microsoft Macintosh PowerPoint</Application>
  <PresentationFormat>Personalizado</PresentationFormat>
  <Paragraphs>192</Paragraphs>
  <Slides>21</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Avenir Medium</vt:lpstr>
      <vt:lpstr>Calibri</vt:lpstr>
      <vt:lpstr>Roboto</vt: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Fca Garrido</cp:lastModifiedBy>
  <cp:revision>64</cp:revision>
  <cp:lastPrinted>2021-01-26T02:44:16Z</cp:lastPrinted>
  <dcterms:modified xsi:type="dcterms:W3CDTF">2021-01-26T02:47:44Z</dcterms:modified>
</cp:coreProperties>
</file>