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9" r:id="rId4"/>
    <p:sldId id="258" r:id="rId5"/>
    <p:sldId id="259" r:id="rId6"/>
    <p:sldId id="260" r:id="rId7"/>
    <p:sldId id="321" r:id="rId8"/>
    <p:sldId id="371" r:id="rId9"/>
    <p:sldId id="372" r:id="rId10"/>
    <p:sldId id="373" r:id="rId11"/>
    <p:sldId id="374" r:id="rId12"/>
    <p:sldId id="375" r:id="rId13"/>
    <p:sldId id="376" r:id="rId14"/>
    <p:sldId id="273" r:id="rId15"/>
    <p:sldId id="274" r:id="rId16"/>
    <p:sldId id="281" r:id="rId17"/>
    <p:sldId id="276" r:id="rId18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B47"/>
    <a:srgbClr val="B99F2F"/>
    <a:srgbClr val="C73E32"/>
    <a:srgbClr val="FF0000"/>
    <a:srgbClr val="BA9BA5"/>
    <a:srgbClr val="E9E1E4"/>
    <a:srgbClr val="FEE7DE"/>
    <a:srgbClr val="FFDDDD"/>
    <a:srgbClr val="77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0" autoAdjust="0"/>
    <p:restoredTop sz="99866" autoAdjust="0"/>
  </p:normalViewPr>
  <p:slideViewPr>
    <p:cSldViewPr snapToGrid="0">
      <p:cViewPr>
        <p:scale>
          <a:sx n="116" d="100"/>
          <a:sy n="116" d="100"/>
        </p:scale>
        <p:origin x="-2160" y="-80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49" Type="http://customschemas.google.com/relationships/presentationmetadata" Target="metadata"/><Relationship Id="rId50" Type="http://schemas.openxmlformats.org/officeDocument/2006/relationships/commentAuthors" Target="commentAuthors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0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6" name="Google Shape;11;p23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motores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motores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motores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1;p13"/>
          <p:cNvSpPr txBox="1">
            <a:spLocks/>
          </p:cNvSpPr>
          <p:nvPr/>
        </p:nvSpPr>
        <p:spPr>
          <a:xfrm>
            <a:off x="365424" y="2361011"/>
            <a:ext cx="8740476" cy="4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</a:t>
            </a:r>
            <a:r>
              <a:rPr lang="es-ES" sz="3600" b="1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900325"/>
            <a:ext cx="6623363" cy="33518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9" y="3293110"/>
            <a:ext cx="1818807" cy="31689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" y="3320875"/>
            <a:ext cx="2205558" cy="3143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295591" y="2551354"/>
            <a:ext cx="8199888" cy="423647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648753" y="2756272"/>
            <a:ext cx="52630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UBICACIÓN DEL SENSOR DE DETONACIÓN (</a:t>
            </a:r>
            <a:r>
              <a:rPr lang="es-ES_tradnl" sz="20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</a:p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SISTEMA DE ENCENDIDO DE MOTOR</a:t>
            </a:r>
          </a:p>
        </p:txBody>
      </p:sp>
      <p:sp>
        <p:nvSpPr>
          <p:cNvPr id="15" name="Google Shape;174;p6"/>
          <p:cNvSpPr txBox="1"/>
          <p:nvPr/>
        </p:nvSpPr>
        <p:spPr>
          <a:xfrm>
            <a:off x="613077" y="3355539"/>
            <a:ext cx="467470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En  </a:t>
            </a:r>
            <a:r>
              <a:rPr lang="es-ES_tradnl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el motor Diesel, la detonación puede ser producida por exceso de </a:t>
            </a:r>
            <a:r>
              <a:rPr lang="es-ES_tradnl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Tº</a:t>
            </a:r>
            <a:r>
              <a:rPr lang="es-ES_tradnl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en la cámara de combustión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El </a:t>
            </a:r>
            <a:r>
              <a:rPr lang="es-ES_tradnl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sensor de Detonación (</a:t>
            </a:r>
            <a:r>
              <a:rPr lang="es-ES_tradnl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Ks</a:t>
            </a:r>
            <a:r>
              <a:rPr lang="es-ES_tradnl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), </a:t>
            </a: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 instala en el block de cilindros del motor, cercano a la unión con la Culata o tapa superior de cilindros.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Es </a:t>
            </a:r>
            <a:r>
              <a:rPr lang="es-ES_tradnl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un sensor Piezoeléctrico</a:t>
            </a: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capaz de generar su propio voltaje para informar al ECM la detonación del motor.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 conecta al ECM con 2 cables que van conectados directamente  al ECM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lang="es-ES_tradn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96BAF8A-C3D5-4D46-B2D2-D75939FC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68" y="2619207"/>
            <a:ext cx="3543300" cy="2819400"/>
          </a:xfrm>
          <a:prstGeom prst="roundRect">
            <a:avLst/>
          </a:prstGeom>
          <a:ln w="76200" cmpd="sng">
            <a:solidFill>
              <a:srgbClr val="E9E1E4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pic>
        <p:nvPicPr>
          <p:cNvPr id="12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5933698" y="4777349"/>
            <a:ext cx="2643052" cy="28699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29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295591" y="2551354"/>
            <a:ext cx="8199888" cy="423647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648753" y="2756272"/>
            <a:ext cx="52630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UBICACIÓN DEL SENSOR DE DETONACIÓN (</a:t>
            </a:r>
            <a:r>
              <a:rPr lang="es-ES_tradnl" sz="20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</a:p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SISTEMA DE ENCENDIDO DE MOTOR</a:t>
            </a:r>
          </a:p>
        </p:txBody>
      </p:sp>
      <p:sp>
        <p:nvSpPr>
          <p:cNvPr id="15" name="Google Shape;174;p6"/>
          <p:cNvSpPr txBox="1"/>
          <p:nvPr/>
        </p:nvSpPr>
        <p:spPr>
          <a:xfrm>
            <a:off x="613077" y="3859151"/>
            <a:ext cx="467470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30288" indent="-1030288"/>
            <a:r>
              <a:rPr lang="es-CL" sz="1600" b="1" dirty="0" smtClean="0">
                <a:solidFill>
                  <a:srgbClr val="FF0000"/>
                </a:solidFill>
                <a:latin typeface="Calibri"/>
                <a:cs typeface="Calibri"/>
              </a:rPr>
              <a:t>P0325 =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Mal funcionamiento en el circuito del sensor de Detonación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1030288" indent="-1030288"/>
            <a:r>
              <a:rPr lang="es-CL" sz="1600" b="1" dirty="0" smtClean="0">
                <a:solidFill>
                  <a:srgbClr val="FF0000"/>
                </a:solidFill>
                <a:latin typeface="Calibri"/>
                <a:cs typeface="Calibri"/>
              </a:rPr>
              <a:t>P0326 =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Problema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en rango de operación en el circuito del sensor de Detonación.</a:t>
            </a:r>
          </a:p>
          <a:p>
            <a:pPr marL="1030288" indent="-1030288"/>
            <a:r>
              <a:rPr lang="es-CL" sz="1600" b="1" dirty="0" smtClean="0">
                <a:solidFill>
                  <a:srgbClr val="FF0000"/>
                </a:solidFill>
                <a:latin typeface="Calibri"/>
                <a:cs typeface="Calibri"/>
              </a:rPr>
              <a:t>P0327 =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Señal de entrada baja en el circuito del sensor de Detonación.</a:t>
            </a:r>
          </a:p>
          <a:p>
            <a:pPr marL="1030288" indent="-1030288"/>
            <a:r>
              <a:rPr lang="es-CL" sz="1600" b="1" dirty="0" smtClean="0">
                <a:solidFill>
                  <a:srgbClr val="FF0000"/>
                </a:solidFill>
                <a:latin typeface="Calibri"/>
                <a:cs typeface="Calibri"/>
              </a:rPr>
              <a:t>P0328 =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Señal de entrada alta en el circuito del sensor de Detonación.</a:t>
            </a:r>
          </a:p>
          <a:p>
            <a:pPr marL="1030288" indent="-1030288"/>
            <a:r>
              <a:rPr lang="es-CL" sz="1600" b="1" dirty="0" smtClean="0">
                <a:solidFill>
                  <a:srgbClr val="FF0000"/>
                </a:solidFill>
                <a:latin typeface="Calibri"/>
                <a:cs typeface="Calibri"/>
              </a:rPr>
              <a:t>P0329 =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Señal intermitente en el circuito del sensor de Detonación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96BAF8A-C3D5-4D46-B2D2-D75939FC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68" y="2619207"/>
            <a:ext cx="3543300" cy="2819400"/>
          </a:xfrm>
          <a:prstGeom prst="roundRect">
            <a:avLst/>
          </a:prstGeom>
          <a:ln w="76200" cmpd="sng">
            <a:solidFill>
              <a:srgbClr val="E9E1E4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9" name="Google Shape;174;p6"/>
          <p:cNvSpPr txBox="1"/>
          <p:nvPr/>
        </p:nvSpPr>
        <p:spPr>
          <a:xfrm>
            <a:off x="651715" y="3109364"/>
            <a:ext cx="45484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CÓDIGOS DE FALLAS OBD II DE SENSOR </a:t>
            </a:r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DETONACIÓN (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3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58021" y="4685794"/>
            <a:ext cx="2155583" cy="29518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71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295591" y="2551354"/>
            <a:ext cx="8199888" cy="423647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648753" y="2756272"/>
            <a:ext cx="52630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DETONACIÓN (</a:t>
            </a:r>
            <a:r>
              <a:rPr lang="es-ES_tradnl" sz="20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</a:p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SISTEMA DE ENCENDIDO DE MOTOR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96BAF8A-C3D5-4D46-B2D2-D75939FC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68" y="2619207"/>
            <a:ext cx="3543300" cy="2819400"/>
          </a:xfrm>
          <a:prstGeom prst="roundRect">
            <a:avLst/>
          </a:prstGeom>
          <a:ln w="76200" cmpd="sng">
            <a:solidFill>
              <a:srgbClr val="E9E1E4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56866" y="3328228"/>
            <a:ext cx="4576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Para 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resolver posibles fallas asociadas al sensor </a:t>
            </a:r>
            <a:r>
              <a:rPr lang="es-ES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Ks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 debe realizar los siguientes chequeos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:</a:t>
            </a:r>
          </a:p>
          <a:p>
            <a:endParaRPr lang="es-C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s-ES_tradnl"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s-ES_tradnl" sz="1800" b="1" dirty="0" smtClean="0">
                <a:solidFill>
                  <a:srgbClr val="FF0000"/>
                </a:solidFill>
                <a:latin typeface="Calibri"/>
                <a:cs typeface="Calibri"/>
              </a:rPr>
              <a:t>.  </a:t>
            </a:r>
            <a:r>
              <a:rPr lang="es-ES_tradnl" sz="1600" dirty="0">
                <a:latin typeface="Calibri"/>
                <a:cs typeface="Calibri"/>
              </a:rPr>
              <a:t>Medir resistencia en el sensor, la que debe ser medida con el sensor desconectado</a:t>
            </a:r>
          </a:p>
          <a:p>
            <a:r>
              <a:rPr lang="es-ES_tradnl" sz="1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s-ES_tradnl" sz="1800" b="1" dirty="0" smtClean="0">
                <a:solidFill>
                  <a:srgbClr val="FF0000"/>
                </a:solidFill>
                <a:latin typeface="Calibri"/>
                <a:cs typeface="Calibri"/>
              </a:rPr>
              <a:t>.  </a:t>
            </a:r>
            <a:r>
              <a:rPr lang="es-ES_tradnl" sz="1600" dirty="0">
                <a:latin typeface="Calibri"/>
                <a:cs typeface="Calibri"/>
              </a:rPr>
              <a:t>La resistencia de este sensor es alta, por lo que debe ser medida en la escala de MΩ.</a:t>
            </a:r>
          </a:p>
          <a:p>
            <a:r>
              <a:rPr lang="es-ES_tradnl" sz="18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s-ES_tradnl" sz="1800" b="1" dirty="0" smtClean="0">
                <a:solidFill>
                  <a:srgbClr val="FF0000"/>
                </a:solidFill>
                <a:latin typeface="Calibri"/>
                <a:cs typeface="Calibri"/>
              </a:rPr>
              <a:t>.  </a:t>
            </a:r>
            <a:r>
              <a:rPr lang="es-ES_tradnl" sz="1600" dirty="0">
                <a:latin typeface="Calibri"/>
                <a:cs typeface="Calibri"/>
              </a:rPr>
              <a:t>Con el contacto abierto, medir voltaje en los cables del ramal o arnés que se conectan al ECM. El voltaje es bajo alrededor de 1 volt en cada cable.</a:t>
            </a:r>
          </a:p>
          <a:p>
            <a:r>
              <a:rPr lang="es-ES_tradnl" sz="18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es-ES_tradnl" sz="1800" b="1" dirty="0" smtClean="0">
                <a:solidFill>
                  <a:srgbClr val="FF0000"/>
                </a:solidFill>
                <a:latin typeface="Calibri"/>
                <a:cs typeface="Calibri"/>
              </a:rPr>
              <a:t>.  </a:t>
            </a:r>
            <a:r>
              <a:rPr lang="es-ES_tradnl" sz="1600" dirty="0">
                <a:latin typeface="Calibri"/>
                <a:cs typeface="Calibri"/>
              </a:rPr>
              <a:t>Obtener señal con osciloscopio, interviniendo cualquier cable del sensor con motor en marcha. </a:t>
            </a:r>
          </a:p>
          <a:p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12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41426" y="4667878"/>
            <a:ext cx="3254053" cy="31829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82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295591" y="2551354"/>
            <a:ext cx="9108554" cy="313071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648753" y="2756272"/>
            <a:ext cx="52630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SEÑAL DE SENSOR DE DETONACIÓN (</a:t>
            </a:r>
            <a:r>
              <a:rPr lang="es-ES_tradnl" sz="20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</a:p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SISTEMA DE ENCENDIDO DE MOTOR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96BAF8A-C3D5-4D46-B2D2-D75939FC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68" y="2619207"/>
            <a:ext cx="3543300" cy="2819400"/>
          </a:xfrm>
          <a:prstGeom prst="roundRect">
            <a:avLst/>
          </a:prstGeom>
          <a:ln w="76200" cmpd="sng">
            <a:solidFill>
              <a:srgbClr val="E9E1E4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C656D6B1-78F6-0B41-8C24-5A56D70AE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83" y="3404863"/>
            <a:ext cx="4694581" cy="1954717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338907" y="6010517"/>
            <a:ext cx="905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La señal del sensor se obtiene provocando la detonación del motor </a:t>
            </a:r>
            <a:endParaRPr lang="es-ES" sz="1600" b="1" dirty="0" smtClean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por ejemplo, agregando carga al motor).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/>
            <a:endParaRPr lang="es-E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3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000" b="0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SISTEMA </a:t>
              </a:r>
              <a:r>
                <a:rPr lang="es-ES_tradnl" sz="2000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DE ENCENDIDO DEL MOTOR 2</a:t>
              </a:r>
              <a:endParaRPr b="1" dirty="0"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867014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5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7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29930"/>
            <a:ext cx="1806825" cy="134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inflamables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 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combustible de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vehículo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combustible,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mangueras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vista: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antiparras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partículas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líquidos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refrigerantes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disco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9"/>
          <p:cNvSpPr txBox="1"/>
          <p:nvPr/>
        </p:nvSpPr>
        <p:spPr>
          <a:xfrm>
            <a:off x="1229039" y="4508604"/>
            <a:ext cx="7865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CL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propia y del grupo de trabajo</a:t>
            </a:r>
            <a:r>
              <a:rPr lang="es-CL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Circular solo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demarcadas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supervisión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motor,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grpSp>
        <p:nvGrpSpPr>
          <p:cNvPr id="415" name="Google Shape;415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416" name="Google Shape;416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7" name="Google Shape;41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419" name="Google Shape;419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0" name="Google Shape;42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422" name="Google Shape;422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4" name="Google Shape;424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425" name="Google Shape;425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6" name="Google Shape;426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428" name="Google Shape;428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9" name="Google Shape;429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3" name="Google Shape;43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5;p20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lang="es-ES_tradnl" sz="2000" b="1" i="0" u="none" strike="noStrike" cap="none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ES_tradnl" sz="2000" b="1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ENDENDIDO DEL MOTOR 2</a:t>
            </a:r>
            <a:endParaRPr b="1" dirty="0">
              <a:solidFill>
                <a:srgbClr val="8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8;p5"/>
          <p:cNvSpPr txBox="1"/>
          <p:nvPr/>
        </p:nvSpPr>
        <p:spPr>
          <a:xfrm>
            <a:off x="3429709" y="1209418"/>
            <a:ext cx="11683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de-DE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lang="de-DE" sz="20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de-DE" sz="2000" b="1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ENCENDIDO DEL MOTOR 2</a:t>
            </a:r>
            <a:endParaRPr lang="de-DE" sz="2000" b="1" dirty="0">
              <a:solidFill>
                <a:srgbClr val="800000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MANTENIMIENTO DE MOTORES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12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278138"/>
            <a:ext cx="7845412" cy="4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SISTEMA DE ENCENDIDO DEL MOTOR 2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5" name="Imagen 4" descr="portadilla a1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0" y="2593207"/>
            <a:ext cx="8626851" cy="48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p3"/>
          <p:cNvSpPr/>
          <p:nvPr/>
        </p:nvSpPr>
        <p:spPr>
          <a:xfrm>
            <a:off x="481781" y="1887795"/>
            <a:ext cx="4090219" cy="3116824"/>
          </a:xfrm>
          <a:prstGeom prst="roundRect">
            <a:avLst>
              <a:gd name="adj" fmla="val 842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1095637" y="2880851"/>
            <a:ext cx="2923654" cy="11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>
                <a:latin typeface="Calibri"/>
                <a:ea typeface="Calibri"/>
                <a:cs typeface="Calibri"/>
              </a:rPr>
              <a:t>Inspeccionar y diagnosticar averías y fallas en el funcionamiento mecánico, eléctrico o electrónico de vehículos motorizados, identificando el o los sistemas y componentes comprometidos, realizando mediciones y controles de verificación de distintas magnitudes mediante instrumentos análogos y digitales, con referencia a las especificaciones técnicas del fabricante.</a:t>
            </a: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5" y="1796210"/>
            <a:ext cx="719661" cy="686189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864619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5" y="2354963"/>
            <a:ext cx="5849284" cy="44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1;p3"/>
          <p:cNvSpPr/>
          <p:nvPr/>
        </p:nvSpPr>
        <p:spPr>
          <a:xfrm>
            <a:off x="564075" y="2843140"/>
            <a:ext cx="4657800" cy="119054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01;p3"/>
          <p:cNvSpPr/>
          <p:nvPr/>
        </p:nvSpPr>
        <p:spPr>
          <a:xfrm>
            <a:off x="564075" y="4234557"/>
            <a:ext cx="4657800" cy="137631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3" name="Google Shape;82;p14"/>
          <p:cNvSpPr txBox="1"/>
          <p:nvPr/>
        </p:nvSpPr>
        <p:spPr>
          <a:xfrm>
            <a:off x="572274" y="2253999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SISTEMA DE ENCENDIDO DE MOTOR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86551" y="4732393"/>
            <a:ext cx="391110" cy="395325"/>
            <a:chOff x="386551" y="4502842"/>
            <a:chExt cx="391110" cy="395325"/>
          </a:xfrm>
        </p:grpSpPr>
        <p:sp>
          <p:nvSpPr>
            <p:cNvPr id="160" name="Google Shape;103;p3"/>
            <p:cNvSpPr/>
            <p:nvPr/>
          </p:nvSpPr>
          <p:spPr>
            <a:xfrm>
              <a:off x="386551" y="4512367"/>
              <a:ext cx="39111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n>
                  <a:solidFill>
                    <a:srgbClr val="741B47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04;p3"/>
            <p:cNvSpPr txBox="1"/>
            <p:nvPr/>
          </p:nvSpPr>
          <p:spPr>
            <a:xfrm>
              <a:off x="396454" y="4502842"/>
              <a:ext cx="312202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75975" y="3243278"/>
            <a:ext cx="376200" cy="395325"/>
            <a:chOff x="375975" y="3087305"/>
            <a:chExt cx="376200" cy="395325"/>
          </a:xfrm>
        </p:grpSpPr>
        <p:sp>
          <p:nvSpPr>
            <p:cNvPr id="166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3148689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el mantenimiento correctivo del sistema de  encendido del motor, de acuerdo a lo propuesto en el manual del fabricante.</a:t>
            </a:r>
          </a:p>
        </p:txBody>
      </p:sp>
      <p:sp>
        <p:nvSpPr>
          <p:cNvPr id="187" name="Google Shape;81;p14">
            <a:extLst>
              <a:ext uri="{FF2B5EF4-FFF2-40B4-BE49-F238E27FC236}">
                <a16:creationId xmlns:a16="http://schemas.microsoft.com/office/drawing/2014/main" xmlns="" id="{CD10E17F-0C25-684D-B2C5-DB1BC6E95A6B}"/>
              </a:ext>
            </a:extLst>
          </p:cNvPr>
          <p:cNvSpPr txBox="1"/>
          <p:nvPr/>
        </p:nvSpPr>
        <p:spPr>
          <a:xfrm>
            <a:off x="967146" y="4623847"/>
            <a:ext cx="4038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Aplicaste el  el mantenimiento correctivo a un automóvil, considerando las funciones del sistema de encendido del motor, según lo propuesto en el manual de servicio.</a:t>
            </a: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375767" y="3806177"/>
            <a:ext cx="5650725" cy="912462"/>
            <a:chOff x="466025" y="2540150"/>
            <a:chExt cx="5650725" cy="1155550"/>
          </a:xfrm>
        </p:grpSpPr>
        <p:sp>
          <p:nvSpPr>
            <p:cNvPr id="126" name="Google Shape;12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806874" y="2931842"/>
              <a:ext cx="4851775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función crees que cumple esta parte del sistema de encendido?</a:t>
              </a:r>
            </a:p>
          </p:txBody>
        </p:sp>
      </p:grpSp>
      <p:sp>
        <p:nvSpPr>
          <p:cNvPr id="128" name="Google Shape;128;p4"/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000" b="0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375767" y="2856293"/>
            <a:ext cx="5745381" cy="603312"/>
            <a:chOff x="442650" y="4079977"/>
            <a:chExt cx="5745381" cy="1155550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747531" y="4416252"/>
              <a:ext cx="5440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es un sensor detonador?</a:t>
              </a: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42650" y="4079977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375767" y="2363194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en-US" sz="20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ENCENDIDO DEL MOTOR 2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2553993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3524403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25;p4"/>
          <p:cNvGrpSpPr/>
          <p:nvPr/>
        </p:nvGrpSpPr>
        <p:grpSpPr>
          <a:xfrm>
            <a:off x="375767" y="5054263"/>
            <a:ext cx="5650725" cy="912462"/>
            <a:chOff x="466025" y="2540150"/>
            <a:chExt cx="5650725" cy="1155550"/>
          </a:xfrm>
        </p:grpSpPr>
        <p:sp>
          <p:nvSpPr>
            <p:cNvPr id="20" name="Google Shape;12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7;p4"/>
            <p:cNvSpPr txBox="1"/>
            <p:nvPr/>
          </p:nvSpPr>
          <p:spPr>
            <a:xfrm>
              <a:off x="806874" y="2931842"/>
              <a:ext cx="4851775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¿Has tenido experiencia previa con este elemento?</a:t>
              </a:r>
            </a:p>
          </p:txBody>
        </p:sp>
      </p:grpSp>
      <p:pic>
        <p:nvPicPr>
          <p:cNvPr id="22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4772489"/>
            <a:ext cx="441960" cy="43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063481" y="3088868"/>
            <a:ext cx="5095870" cy="350857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520235" y="3549987"/>
            <a:ext cx="444672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800" dirty="0">
                <a:latin typeface="Calibri"/>
                <a:cs typeface="Calibri"/>
              </a:rPr>
              <a:t>Identificarás te el mantenimiento correctivo del sistema de  encendido del motor, de acuerdo a lo propuesto en el manual del fabricante</a:t>
            </a:r>
            <a:r>
              <a:rPr lang="es-ES_tradnl" sz="1800" dirty="0" smtClean="0">
                <a:latin typeface="Calibri"/>
                <a:cs typeface="Calibri"/>
              </a:rPr>
              <a:t>.</a:t>
            </a:r>
          </a:p>
          <a:p>
            <a:endParaRPr lang="es-ES_tradnl" sz="1800" dirty="0">
              <a:latin typeface="Calibri"/>
              <a:cs typeface="Calibri"/>
            </a:endParaRPr>
          </a:p>
          <a:p>
            <a:r>
              <a:rPr lang="es-ES_tradnl" sz="1800" dirty="0">
                <a:latin typeface="Calibri"/>
                <a:cs typeface="Calibri"/>
              </a:rPr>
              <a:t>Aplicarás  el mantenimiento correctivo a un automóvil, considerando las funciones del sistema de encendido del motor, según lo propuesto en el manual de servicio.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80053" y="3976788"/>
            <a:ext cx="376200" cy="385800"/>
            <a:chOff x="8933845" y="3480600"/>
            <a:chExt cx="376200" cy="385800"/>
          </a:xfrm>
        </p:grpSpPr>
        <p:sp>
          <p:nvSpPr>
            <p:cNvPr id="160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80053" y="5326588"/>
            <a:ext cx="376200" cy="385800"/>
            <a:chOff x="8933845" y="4794482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6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</a:t>
            </a:r>
            <a:r>
              <a:rPr lang="es-C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</a:t>
            </a:r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ENCENDIDO DEL MOTOR 2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8;p5"/>
          <p:cNvSpPr txBox="1"/>
          <p:nvPr/>
        </p:nvSpPr>
        <p:spPr>
          <a:xfrm>
            <a:off x="3939446" y="1221167"/>
            <a:ext cx="957150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897717" y="2551354"/>
            <a:ext cx="8430321" cy="423647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473282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DETONACIÓN (</a:t>
            </a:r>
            <a:r>
              <a:rPr lang="es-ES_tradnl" sz="20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SISTEMA DE ENCENDIDO DE MOTOR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3437605" y="3366487"/>
            <a:ext cx="5769480" cy="30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El </a:t>
            </a: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sensor de Detonación (</a:t>
            </a:r>
            <a:r>
              <a:rPr lang="es-ES_tradnl" sz="1600" b="1" dirty="0" err="1">
                <a:solidFill>
                  <a:srgbClr val="800000"/>
                </a:solidFill>
                <a:latin typeface="Calibri"/>
                <a:cs typeface="Calibri"/>
              </a:rPr>
              <a:t>Ks</a:t>
            </a: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), </a:t>
            </a: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se encarga de detectar la vibración que se produce en el motor al momento de producirse la detonación. </a:t>
            </a:r>
            <a:endParaRPr lang="es-ES_tradnl" sz="1600" dirty="0" smtClean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La información obtenida por el </a:t>
            </a:r>
            <a:r>
              <a:rPr lang="es-ES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Ks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es enviada al ECM,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 bajo cierto nivel de vibración o detonación, su señal es usada por el ECM, para así atrasar el encendido o salto de chispa en la bujía. 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La Detonación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es un fenómeno que se produce en el interior del cilindro y sobre la cabeza del pistón, cuando el pistón se encuentra al final de compresión, antes que salte la chispa.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Este fenómeno se produce cuando en la cámara de combustión existe una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elevada temperatura,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la que se puede generar por diferentes motivos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08009" y="2255312"/>
            <a:ext cx="3010732" cy="3010732"/>
            <a:chOff x="208009" y="2255312"/>
            <a:chExt cx="3317178" cy="3317178"/>
          </a:xfrm>
        </p:grpSpPr>
        <p:sp>
          <p:nvSpPr>
            <p:cNvPr id="2" name="Elipse 1"/>
            <p:cNvSpPr/>
            <p:nvPr/>
          </p:nvSpPr>
          <p:spPr>
            <a:xfrm>
              <a:off x="208009" y="2255312"/>
              <a:ext cx="3317178" cy="3317178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E9E1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A1F36D5-41F4-694D-910C-6DF47A407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103" y="2891814"/>
              <a:ext cx="2552122" cy="1969150"/>
            </a:xfrm>
            <a:prstGeom prst="roundRect">
              <a:avLst/>
            </a:prstGeom>
          </p:spPr>
        </p:pic>
      </p:grpSp>
      <p:pic>
        <p:nvPicPr>
          <p:cNvPr id="18" name="Imagen 17" descr="niña man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5" y="4576667"/>
            <a:ext cx="2050866" cy="22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897717" y="2551354"/>
            <a:ext cx="8430321" cy="423647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473282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DETONACIÓN (</a:t>
            </a:r>
            <a:r>
              <a:rPr lang="es-ES_tradnl" sz="20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</a:p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SISTEMA DE ENCENDIDO DE MOTOR</a:t>
            </a:r>
          </a:p>
        </p:txBody>
      </p:sp>
      <p:sp>
        <p:nvSpPr>
          <p:cNvPr id="15" name="Google Shape;174;p6"/>
          <p:cNvSpPr txBox="1"/>
          <p:nvPr/>
        </p:nvSpPr>
        <p:spPr>
          <a:xfrm>
            <a:off x="3437605" y="3366487"/>
            <a:ext cx="547389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Un motivo para que se produzca </a:t>
            </a:r>
            <a:r>
              <a:rPr lang="es-ES_tradnl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detonación en el motor, </a:t>
            </a: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por ejemplo, es agregar un combustible de bajo octanaje, en un motor que requiera de un combustible de alto octanaje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Por ejemplo, agregar una gasolina de 93 octanos a un motor que debe utilizar de 97 octanos.</a:t>
            </a:r>
          </a:p>
          <a:p>
            <a:pPr marL="285750" indent="-285750">
              <a:buFont typeface="Arial"/>
              <a:buChar char="•"/>
            </a:pPr>
            <a:endParaRPr lang="es-ES_tradnl" sz="1600" dirty="0" smtClean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Lo que determina el </a:t>
            </a: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índice de octano u octanaje </a:t>
            </a: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de la gasolina a utilizar, es </a:t>
            </a:r>
            <a:r>
              <a:rPr lang="es-ES_tradnl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la relación de compresión que tenga el motor.</a:t>
            </a:r>
          </a:p>
          <a:p>
            <a:pPr marL="285750" indent="-285750">
              <a:buFont typeface="Arial"/>
              <a:buChar char="•"/>
            </a:pPr>
            <a:endParaRPr lang="es-ES_tradnl" sz="1600" dirty="0" smtClean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 mayor relación de compresión, mayor es el octanaje a utilizar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lang="es-ES_tradn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08009" y="2255312"/>
            <a:ext cx="3010732" cy="3010732"/>
            <a:chOff x="208009" y="2255312"/>
            <a:chExt cx="3317178" cy="3317178"/>
          </a:xfrm>
        </p:grpSpPr>
        <p:sp>
          <p:nvSpPr>
            <p:cNvPr id="2" name="Elipse 1"/>
            <p:cNvSpPr/>
            <p:nvPr/>
          </p:nvSpPr>
          <p:spPr>
            <a:xfrm>
              <a:off x="208009" y="2255312"/>
              <a:ext cx="3317178" cy="3317178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E9E1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A1F36D5-41F4-694D-910C-6DF47A407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103" y="2891814"/>
              <a:ext cx="2552122" cy="196915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8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562" y="1567119"/>
            <a:ext cx="29626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¡Investiga en </a:t>
            </a:r>
            <a:r>
              <a:rPr lang="en-US" sz="2100" b="0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ocupando tu celular!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371783" y="2258677"/>
            <a:ext cx="5146719" cy="2388053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732228" y="2850192"/>
            <a:ext cx="44258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¿Todos los sensores de detonación son iguales? Comenta</a:t>
            </a:r>
            <a:r>
              <a:rPr lang="es-ES_tradnl" sz="18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buSzPts val="1600"/>
            </a:pPr>
            <a:endParaRPr lang="es-ES_tradnl" sz="18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6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¿Por qué lleva este nombre?</a:t>
            </a: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996" y="4056360"/>
            <a:ext cx="3817418" cy="3616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9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1226</Words>
  <Application>Microsoft Macintosh PowerPoint</Application>
  <PresentationFormat>Personalizado</PresentationFormat>
  <Paragraphs>138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Marcela</cp:lastModifiedBy>
  <cp:revision>112</cp:revision>
  <dcterms:modified xsi:type="dcterms:W3CDTF">2021-01-25T22:18:42Z</dcterms:modified>
</cp:coreProperties>
</file>