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77" r:id="rId3"/>
    <p:sldId id="279" r:id="rId4"/>
    <p:sldId id="318" r:id="rId5"/>
    <p:sldId id="259" r:id="rId6"/>
    <p:sldId id="260" r:id="rId7"/>
    <p:sldId id="285" r:id="rId8"/>
    <p:sldId id="377" r:id="rId9"/>
    <p:sldId id="366" r:id="rId10"/>
    <p:sldId id="353" r:id="rId11"/>
    <p:sldId id="288" r:id="rId12"/>
    <p:sldId id="355" r:id="rId13"/>
    <p:sldId id="372" r:id="rId14"/>
    <p:sldId id="358" r:id="rId15"/>
    <p:sldId id="374" r:id="rId16"/>
    <p:sldId id="378" r:id="rId17"/>
    <p:sldId id="379" r:id="rId18"/>
    <p:sldId id="380" r:id="rId19"/>
    <p:sldId id="381" r:id="rId20"/>
    <p:sldId id="382" r:id="rId21"/>
    <p:sldId id="383" r:id="rId22"/>
    <p:sldId id="384" r:id="rId23"/>
    <p:sldId id="385" r:id="rId24"/>
    <p:sldId id="386" r:id="rId25"/>
    <p:sldId id="375" r:id="rId26"/>
    <p:sldId id="387" r:id="rId27"/>
    <p:sldId id="376" r:id="rId28"/>
    <p:sldId id="388" r:id="rId29"/>
    <p:sldId id="341" r:id="rId30"/>
    <p:sldId id="273" r:id="rId31"/>
    <p:sldId id="274" r:id="rId32"/>
    <p:sldId id="281" r:id="rId33"/>
    <p:sldId id="276" r:id="rId34"/>
  </p:sldIdLst>
  <p:sldSz cx="9720263" cy="7559675"/>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061">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Y5pWMYHGHDWxF7ajhTTfqhk8a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dison Ahumada"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1E4"/>
    <a:srgbClr val="77374D"/>
    <a:srgbClr val="FF0000"/>
    <a:srgbClr val="741B47"/>
    <a:srgbClr val="FFDDDD"/>
    <a:srgbClr val="FEE7DE"/>
    <a:srgbClr val="B99F2F"/>
    <a:srgbClr val="C73E32"/>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36" autoAdjust="0"/>
    <p:restoredTop sz="94745"/>
  </p:normalViewPr>
  <p:slideViewPr>
    <p:cSldViewPr snapToGrid="0">
      <p:cViewPr varScale="1">
        <p:scale>
          <a:sx n="97" d="100"/>
          <a:sy n="97" d="100"/>
        </p:scale>
        <p:origin x="2076" y="84"/>
      </p:cViewPr>
      <p:guideLst>
        <p:guide orient="horz" pos="2381"/>
        <p:guide pos="306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24953" y="685800"/>
            <a:ext cx="4408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4128682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8291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2: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9009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788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47866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56616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33561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0700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1152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23516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53586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2752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25550" y="685800"/>
            <a:ext cx="4408488" cy="3429000"/>
          </a:xfrm>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2003775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022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2777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7528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24653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87165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89919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208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03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8: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18333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19: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387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3: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96964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p21: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9987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7467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32988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39938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7883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59338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1225550" y="685800"/>
            <a:ext cx="4408488"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76360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7"/>
        <p:cNvGrpSpPr/>
        <p:nvPr/>
      </p:nvGrpSpPr>
      <p:grpSpPr>
        <a:xfrm>
          <a:off x="0" y="0"/>
          <a:ext cx="0" cy="0"/>
          <a:chOff x="0" y="0"/>
          <a:chExt cx="0" cy="0"/>
        </a:xfrm>
      </p:grpSpPr>
      <p:sp>
        <p:nvSpPr>
          <p:cNvPr id="9" name="Google Shape;9;p23"/>
          <p:cNvSpPr/>
          <p:nvPr/>
        </p:nvSpPr>
        <p:spPr>
          <a:xfrm>
            <a:off x="242856" y="1756550"/>
            <a:ext cx="9346500" cy="5675922"/>
          </a:xfrm>
          <a:prstGeom prst="round1Rect">
            <a:avLst>
              <a:gd name="adj" fmla="val 15350"/>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1" name="Google Shape;11;p23"/>
          <p:cNvPicPr preferRelativeResize="0"/>
          <p:nvPr/>
        </p:nvPicPr>
        <p:blipFill rotWithShape="1">
          <a:blip r:embed="rId2">
            <a:alphaModFix/>
          </a:blip>
          <a:srcRect/>
          <a:stretch/>
        </p:blipFill>
        <p:spPr>
          <a:xfrm>
            <a:off x="436350" y="419800"/>
            <a:ext cx="3659450" cy="680475"/>
          </a:xfrm>
          <a:prstGeom prst="rect">
            <a:avLst/>
          </a:prstGeom>
          <a:noFill/>
          <a:ln>
            <a:noFill/>
          </a:ln>
        </p:spPr>
      </p:pic>
      <p:sp>
        <p:nvSpPr>
          <p:cNvPr id="13" name="Google Shape;13;p23"/>
          <p:cNvSpPr/>
          <p:nvPr/>
        </p:nvSpPr>
        <p:spPr>
          <a:xfrm>
            <a:off x="436350" y="6464001"/>
            <a:ext cx="7891862" cy="680474"/>
          </a:xfrm>
          <a:prstGeom prst="roundRect">
            <a:avLst>
              <a:gd name="adj" fmla="val 19335"/>
            </a:avLst>
          </a:prstGeom>
          <a:solidFill>
            <a:srgbClr val="BB9B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4" name="Google Shape;14;p23"/>
          <p:cNvPicPr preferRelativeResize="0"/>
          <p:nvPr/>
        </p:nvPicPr>
        <p:blipFill rotWithShape="1">
          <a:blip r:embed="rId3">
            <a:alphaModFix/>
          </a:blip>
          <a:srcRect/>
          <a:stretch/>
        </p:blipFill>
        <p:spPr>
          <a:xfrm>
            <a:off x="433441" y="6464000"/>
            <a:ext cx="690482" cy="680475"/>
          </a:xfrm>
          <a:prstGeom prst="rect">
            <a:avLst/>
          </a:prstGeom>
          <a:noFill/>
          <a:ln>
            <a:noFill/>
          </a:ln>
        </p:spPr>
      </p:pic>
      <p:pic>
        <p:nvPicPr>
          <p:cNvPr id="16" name="Imagen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17" name="Imagen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18" name="Google Shape;12;p23"/>
          <p:cNvPicPr preferRelativeResize="0">
            <a:picLocks noChangeAspect="1"/>
          </p:cNvPicPr>
          <p:nvPr userDrawn="1"/>
        </p:nvPicPr>
        <p:blipFill rotWithShape="1">
          <a:blip r:embed="rId6">
            <a:alphaModFix/>
          </a:blip>
          <a:srcRect/>
          <a:stretch/>
        </p:blipFill>
        <p:spPr>
          <a:xfrm>
            <a:off x="8521706" y="6387272"/>
            <a:ext cx="830659" cy="75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3" name="Google Shape;9;p23"/>
          <p:cNvSpPr/>
          <p:nvPr userDrawn="1"/>
        </p:nvSpPr>
        <p:spPr>
          <a:xfrm>
            <a:off x="242856" y="1756550"/>
            <a:ext cx="9346500" cy="5675922"/>
          </a:xfrm>
          <a:prstGeom prst="round1Rect">
            <a:avLst>
              <a:gd name="adj" fmla="val 15350"/>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 name="Imagen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2365" y="1222172"/>
            <a:ext cx="1080000" cy="241875"/>
          </a:xfrm>
          <a:prstGeom prst="rect">
            <a:avLst/>
          </a:prstGeom>
        </p:spPr>
      </p:pic>
      <p:pic>
        <p:nvPicPr>
          <p:cNvPr id="5" name="Imagen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72365" y="418596"/>
            <a:ext cx="1080000" cy="664778"/>
          </a:xfrm>
          <a:prstGeom prst="rect">
            <a:avLst/>
          </a:prstGeom>
        </p:spPr>
      </p:pic>
      <p:pic>
        <p:nvPicPr>
          <p:cNvPr id="6" name="Google Shape;11;p23"/>
          <p:cNvPicPr preferRelativeResize="0"/>
          <p:nvPr userDrawn="1"/>
        </p:nvPicPr>
        <p:blipFill rotWithShape="1">
          <a:blip r:embed="rId4">
            <a:alphaModFix/>
          </a:blip>
          <a:srcRect/>
          <a:stretch/>
        </p:blipFill>
        <p:spPr>
          <a:xfrm>
            <a:off x="436350" y="419800"/>
            <a:ext cx="3659450" cy="6804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25"/>
          <p:cNvSpPr/>
          <p:nvPr/>
        </p:nvSpPr>
        <p:spPr>
          <a:xfrm rot="10800000" flipH="1">
            <a:off x="180975" y="832250"/>
            <a:ext cx="9358200" cy="1236900"/>
          </a:xfrm>
          <a:prstGeom prst="round1Rect">
            <a:avLst>
              <a:gd name="adj" fmla="val 50000"/>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6|</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18"/>
        <p:cNvGrpSpPr/>
        <p:nvPr/>
      </p:nvGrpSpPr>
      <p:grpSpPr>
        <a:xfrm>
          <a:off x="0" y="0"/>
          <a:ext cx="0" cy="0"/>
          <a:chOff x="0" y="0"/>
          <a:chExt cx="0" cy="0"/>
        </a:xfrm>
      </p:grpSpPr>
      <p:sp>
        <p:nvSpPr>
          <p:cNvPr id="21" name="Google Shape;21;p25"/>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25"/>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3" name="Google Shape;23;p25"/>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FF"/>
                </a:solidFill>
                <a:latin typeface="Calibri"/>
                <a:ea typeface="Calibri"/>
                <a:cs typeface="Calibri"/>
                <a:sym typeface="Calibri"/>
              </a:rPr>
              <a:t>MÓDULO</a:t>
            </a:r>
            <a:r>
              <a:rPr lang="en-US" sz="1400" b="0" i="0" u="none" strike="noStrike" cap="none" dirty="0">
                <a:solidFill>
                  <a:srgbClr val="FFFFFF"/>
                </a:solidFill>
                <a:latin typeface="Calibri"/>
                <a:ea typeface="Calibri"/>
                <a:cs typeface="Calibri"/>
                <a:sym typeface="Calibri"/>
              </a:rPr>
              <a:t> </a:t>
            </a:r>
            <a:r>
              <a:rPr lang="en-US" sz="1400" b="0" i="0" u="none" strike="noStrike" cap="none" dirty="0" smtClean="0">
                <a:solidFill>
                  <a:srgbClr val="FFFFFF"/>
                </a:solidFill>
                <a:latin typeface="Calibri"/>
                <a:ea typeface="Calibri"/>
                <a:cs typeface="Calibri"/>
                <a:sym typeface="Calibri"/>
              </a:rPr>
              <a:t> </a:t>
            </a:r>
            <a:r>
              <a:rPr lang="en-US" sz="1400" b="0" i="0" u="none" strike="noStrike" cap="none" dirty="0" err="1" smtClean="0">
                <a:solidFill>
                  <a:srgbClr val="FFFFFF"/>
                </a:solidFill>
                <a:latin typeface="Calibri"/>
                <a:ea typeface="Calibri"/>
                <a:cs typeface="Calibri"/>
                <a:sym typeface="Calibri"/>
              </a:rPr>
              <a:t>Mantenimiento</a:t>
            </a:r>
            <a:r>
              <a:rPr lang="en-US" sz="1400" b="0" i="0" u="none" strike="noStrike" cap="none" dirty="0" smtClean="0">
                <a:solidFill>
                  <a:srgbClr val="FFFFFF"/>
                </a:solidFill>
                <a:latin typeface="Calibri"/>
                <a:ea typeface="Calibri"/>
                <a:cs typeface="Calibri"/>
                <a:sym typeface="Calibri"/>
              </a:rPr>
              <a:t> de </a:t>
            </a:r>
            <a:r>
              <a:rPr lang="en-US" sz="1400" b="0" i="0" u="none" strike="noStrike" cap="none" dirty="0" err="1" smtClean="0">
                <a:solidFill>
                  <a:srgbClr val="FFFFFF"/>
                </a:solidFill>
                <a:latin typeface="Calibri"/>
                <a:ea typeface="Calibri"/>
                <a:cs typeface="Calibri"/>
                <a:sym typeface="Calibri"/>
              </a:rPr>
              <a:t>motores</a:t>
            </a:r>
            <a:endParaRPr sz="1400" b="0" i="0" u="none" strike="noStrike" cap="none" dirty="0">
              <a:solidFill>
                <a:srgbClr val="FFFFFF"/>
              </a:solidFill>
              <a:latin typeface="Calibri"/>
              <a:ea typeface="Calibri"/>
              <a:cs typeface="Calibri"/>
              <a:sym typeface="Calibri"/>
            </a:endParaRPr>
          </a:p>
        </p:txBody>
      </p:sp>
      <p:sp>
        <p:nvSpPr>
          <p:cNvPr id="10"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1"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2"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6|</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6" name="Google Shape;26;p26"/>
          <p:cNvSpPr/>
          <p:nvPr/>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7;p26"/>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26"/>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9" name="Google Shape;29;p26"/>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9"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10"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1"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6|</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
        <p:cNvGrpSpPr/>
        <p:nvPr/>
      </p:nvGrpSpPr>
      <p:grpSpPr>
        <a:xfrm>
          <a:off x="0" y="0"/>
          <a:ext cx="0" cy="0"/>
          <a:chOff x="0" y="0"/>
          <a:chExt cx="0" cy="0"/>
        </a:xfrm>
      </p:grpSpPr>
      <p:sp>
        <p:nvSpPr>
          <p:cNvPr id="35" name="Google Shape;35;p28"/>
          <p:cNvSpPr/>
          <p:nvPr/>
        </p:nvSpPr>
        <p:spPr>
          <a:xfrm rot="10800000" flipH="1">
            <a:off x="181650" y="822025"/>
            <a:ext cx="9356700" cy="6531300"/>
          </a:xfrm>
          <a:prstGeom prst="round1Rect">
            <a:avLst>
              <a:gd name="adj" fmla="val 15350"/>
            </a:avLst>
          </a:prstGeom>
          <a:solidFill>
            <a:srgbClr val="BA9BA5">
              <a:alpha val="2588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8"/>
          <p:cNvSpPr/>
          <p:nvPr/>
        </p:nvSpPr>
        <p:spPr>
          <a:xfrm>
            <a:off x="180900" y="180900"/>
            <a:ext cx="7911000" cy="651000"/>
          </a:xfrm>
          <a:prstGeom prst="round2SameRect">
            <a:avLst>
              <a:gd name="adj1" fmla="val 16667"/>
              <a:gd name="adj2" fmla="val 0"/>
            </a:avLst>
          </a:prstGeom>
          <a:solidFill>
            <a:srgbClr val="741B47"/>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8"/>
          <p:cNvSpPr/>
          <p:nvPr/>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8" name="Google Shape;38;p28"/>
          <p:cNvSpPr/>
          <p:nvPr/>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 name="Google Shape;93;p3"/>
          <p:cNvSpPr txBox="1"/>
          <p:nvPr userDrawn="1"/>
        </p:nvSpPr>
        <p:spPr>
          <a:xfrm>
            <a:off x="442650" y="350325"/>
            <a:ext cx="7441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ES_tradnl" sz="1400" b="1" i="0" u="none" strike="noStrike" cap="none" dirty="0" smtClean="0">
                <a:solidFill>
                  <a:srgbClr val="FFFFFF"/>
                </a:solidFill>
                <a:latin typeface="Calibri"/>
                <a:ea typeface="Calibri"/>
                <a:cs typeface="Calibri"/>
                <a:sym typeface="Calibri"/>
              </a:rPr>
              <a:t>MÓDULO</a:t>
            </a:r>
            <a:r>
              <a:rPr lang="es-ES_tradnl" sz="1400" b="0" i="0" u="none" strike="noStrike" cap="none" dirty="0" smtClean="0">
                <a:solidFill>
                  <a:srgbClr val="FFFFFF"/>
                </a:solidFill>
                <a:latin typeface="Calibri"/>
                <a:ea typeface="Calibri"/>
                <a:cs typeface="Calibri"/>
                <a:sym typeface="Calibri"/>
              </a:rPr>
              <a:t>  Mantenimiento de motores</a:t>
            </a:r>
            <a:endParaRPr lang="es-ES_tradnl" sz="1400" b="0" i="0" u="none" strike="noStrike" cap="none" dirty="0">
              <a:solidFill>
                <a:srgbClr val="FFFFFF"/>
              </a:solidFill>
              <a:latin typeface="Calibri"/>
              <a:ea typeface="Calibri"/>
              <a:cs typeface="Calibri"/>
              <a:sym typeface="Calibri"/>
            </a:endParaRPr>
          </a:p>
        </p:txBody>
      </p:sp>
      <p:sp>
        <p:nvSpPr>
          <p:cNvPr id="8" name="Google Shape;343;p14"/>
          <p:cNvSpPr txBox="1"/>
          <p:nvPr userDrawn="1"/>
        </p:nvSpPr>
        <p:spPr>
          <a:xfrm>
            <a:off x="180900" y="6881800"/>
            <a:ext cx="527945" cy="264724"/>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fld id="{F8D837FA-7D10-4FEB-9DD5-99DA87700FA3}" type="slidenum">
              <a:rPr lang="en-US" sz="1100" b="0" i="0" u="none" strike="noStrike" cap="none" smtClean="0">
                <a:solidFill>
                  <a:srgbClr val="000000"/>
                </a:solidFill>
                <a:latin typeface="Calibri"/>
                <a:ea typeface="Calibri"/>
                <a:cs typeface="Calibri"/>
                <a:sym typeface="Calibri"/>
              </a:rPr>
              <a:pPr marL="0" marR="0" lvl="0" indent="0" algn="r" rtl="0">
                <a:lnSpc>
                  <a:spcPct val="100000"/>
                </a:lnSpc>
                <a:spcBef>
                  <a:spcPts val="0"/>
                </a:spcBef>
                <a:spcAft>
                  <a:spcPts val="0"/>
                </a:spcAft>
                <a:buNone/>
              </a:pPr>
              <a:t>‹Nº›</a:t>
            </a:fld>
            <a:endParaRPr sz="1100" b="0" i="0" u="none" strike="noStrike" cap="none" dirty="0">
              <a:solidFill>
                <a:srgbClr val="741B47"/>
              </a:solidFill>
              <a:latin typeface="Calibri"/>
              <a:ea typeface="Calibri"/>
              <a:cs typeface="Calibri"/>
              <a:sym typeface="Calibri"/>
            </a:endParaRPr>
          </a:p>
        </p:txBody>
      </p:sp>
      <p:sp>
        <p:nvSpPr>
          <p:cNvPr id="9" name="Google Shape;97;p3"/>
          <p:cNvSpPr txBox="1"/>
          <p:nvPr userDrawn="1"/>
        </p:nvSpPr>
        <p:spPr>
          <a:xfrm>
            <a:off x="375975" y="6881800"/>
            <a:ext cx="6786600" cy="34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100" b="0" i="0" u="none" strike="noStrike" cap="none" dirty="0" smtClean="0">
                <a:solidFill>
                  <a:srgbClr val="741B47"/>
                </a:solidFill>
                <a:latin typeface="Calibri"/>
                <a:ea typeface="Calibri"/>
                <a:cs typeface="Calibri"/>
                <a:sym typeface="Calibri"/>
              </a:rPr>
              <a:t>        MECÁNICA AUTOMOTRIZ</a:t>
            </a:r>
            <a:r>
              <a:rPr lang="en-US" sz="1100" b="0" i="0" u="none" strike="noStrike" cap="none" dirty="0" smtClean="0">
                <a:solidFill>
                  <a:srgbClr val="000000"/>
                </a:solidFill>
                <a:latin typeface="Calibri"/>
                <a:ea typeface="Calibri"/>
                <a:cs typeface="Calibri"/>
                <a:sym typeface="Calibri"/>
              </a:rPr>
              <a:t> | 4° </a:t>
            </a:r>
            <a:r>
              <a:rPr lang="en-US" sz="1100" b="0" i="0" u="none" strike="noStrike" cap="none" dirty="0" err="1" smtClean="0">
                <a:solidFill>
                  <a:srgbClr val="000000"/>
                </a:solidFill>
                <a:latin typeface="Calibri"/>
                <a:ea typeface="Calibri"/>
                <a:cs typeface="Calibri"/>
                <a:sym typeface="Calibri"/>
              </a:rPr>
              <a:t>Medio</a:t>
            </a:r>
            <a:r>
              <a:rPr lang="en-US" sz="1100" b="0" i="0" u="none" strike="noStrike" cap="none" dirty="0" smtClean="0">
                <a:solidFill>
                  <a:srgbClr val="000000"/>
                </a:solidFill>
                <a:latin typeface="Calibri"/>
                <a:ea typeface="Calibri"/>
                <a:cs typeface="Calibri"/>
                <a:sym typeface="Calibri"/>
              </a:rPr>
              <a:t> | </a:t>
            </a:r>
            <a:r>
              <a:rPr lang="en-US" sz="1100" b="0" i="0" u="none" strike="noStrike" cap="none" dirty="0" err="1" smtClean="0">
                <a:solidFill>
                  <a:srgbClr val="000000"/>
                </a:solidFill>
                <a:latin typeface="Calibri"/>
                <a:ea typeface="Calibri"/>
                <a:cs typeface="Calibri"/>
                <a:sym typeface="Calibri"/>
              </a:rPr>
              <a:t>Presentación</a:t>
            </a:r>
            <a:endParaRPr sz="1100" b="0" i="0" u="none" strike="noStrike" cap="none" dirty="0">
              <a:solidFill>
                <a:srgbClr val="741B47"/>
              </a:solidFill>
              <a:latin typeface="Calibri"/>
              <a:ea typeface="Calibri"/>
              <a:cs typeface="Calibri"/>
              <a:sym typeface="Calibri"/>
            </a:endParaRPr>
          </a:p>
        </p:txBody>
      </p:sp>
      <p:sp>
        <p:nvSpPr>
          <p:cNvPr id="10" name="Google Shape;92;p3"/>
          <p:cNvSpPr txBox="1"/>
          <p:nvPr userDrawn="1"/>
        </p:nvSpPr>
        <p:spPr>
          <a:xfrm>
            <a:off x="8443618" y="271143"/>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dirty="0" err="1">
                <a:solidFill>
                  <a:srgbClr val="000000"/>
                </a:solidFill>
                <a:latin typeface="Calibri"/>
                <a:ea typeface="Calibri"/>
                <a:cs typeface="Calibri"/>
                <a:sym typeface="Calibri"/>
              </a:rPr>
              <a:t>Actividad</a:t>
            </a:r>
            <a:r>
              <a:rPr lang="en-US" sz="1200" b="0" i="0" u="none" strike="noStrike" cap="none" dirty="0">
                <a:solidFill>
                  <a:srgbClr val="000000"/>
                </a:solidFill>
                <a:latin typeface="Calibri"/>
                <a:ea typeface="Calibri"/>
                <a:cs typeface="Calibri"/>
                <a:sym typeface="Calibri"/>
              </a:rPr>
              <a:t> </a:t>
            </a:r>
            <a:r>
              <a:rPr lang="en-US" sz="1200" b="0" i="0" u="none" strike="noStrike" cap="none" dirty="0" smtClean="0">
                <a:solidFill>
                  <a:srgbClr val="000000"/>
                </a:solidFill>
                <a:latin typeface="Calibri"/>
                <a:ea typeface="Calibri"/>
                <a:cs typeface="Calibri"/>
                <a:sym typeface="Calibri"/>
              </a:rPr>
              <a:t>6|</a:t>
            </a:r>
            <a:r>
              <a:rPr lang="en-US" sz="1600" b="0" i="0" u="none" strike="noStrike" cap="none" dirty="0" smtClean="0">
                <a:solidFill>
                  <a:srgbClr val="741B47"/>
                </a:solidFill>
                <a:latin typeface="Calibri"/>
                <a:ea typeface="Calibri"/>
                <a:cs typeface="Calibri"/>
                <a:sym typeface="Calibri"/>
              </a:rPr>
              <a:t>2</a:t>
            </a:r>
            <a:endParaRPr sz="1600" b="0" i="0" u="none" strike="noStrike" cap="none"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1_One column text 2">
    <p:bg>
      <p:bgPr>
        <a:solidFill>
          <a:schemeClr val="lt1"/>
        </a:solidFill>
        <a:effectLst/>
      </p:bgPr>
    </p:bg>
    <p:spTree>
      <p:nvGrpSpPr>
        <p:cNvPr id="1" name="Shape 59"/>
        <p:cNvGrpSpPr/>
        <p:nvPr/>
      </p:nvGrpSpPr>
      <p:grpSpPr>
        <a:xfrm>
          <a:off x="0" y="0"/>
          <a:ext cx="0" cy="0"/>
          <a:chOff x="0" y="0"/>
          <a:chExt cx="0" cy="0"/>
        </a:xfrm>
      </p:grpSpPr>
      <p:sp>
        <p:nvSpPr>
          <p:cNvPr id="6" name="Google Shape;61;p30"/>
          <p:cNvSpPr/>
          <p:nvPr userDrawn="1"/>
        </p:nvSpPr>
        <p:spPr>
          <a:xfrm rot="10800000" flipH="1">
            <a:off x="181650" y="822025"/>
            <a:ext cx="9356700" cy="6531300"/>
          </a:xfrm>
          <a:prstGeom prst="round1Rect">
            <a:avLst>
              <a:gd name="adj" fmla="val 15350"/>
            </a:avLst>
          </a:pr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62;p30"/>
          <p:cNvSpPr/>
          <p:nvPr userDrawn="1"/>
        </p:nvSpPr>
        <p:spPr>
          <a:xfrm>
            <a:off x="8091900" y="779400"/>
            <a:ext cx="662100" cy="52500"/>
          </a:xfrm>
          <a:prstGeom prst="rect">
            <a:avLst/>
          </a:prstGeom>
          <a:solidFill>
            <a:srgbClr val="0F69B4"/>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 name="Google Shape;63;p30"/>
          <p:cNvSpPr/>
          <p:nvPr userDrawn="1"/>
        </p:nvSpPr>
        <p:spPr>
          <a:xfrm>
            <a:off x="8754000" y="779400"/>
            <a:ext cx="785400" cy="52500"/>
          </a:xfrm>
          <a:prstGeom prst="rect">
            <a:avLst/>
          </a:prstGeom>
          <a:solidFill>
            <a:srgbClr val="EB3C46"/>
          </a:solid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 name="Google Shape;31;p6"/>
          <p:cNvSpPr/>
          <p:nvPr userDrawn="1"/>
        </p:nvSpPr>
        <p:spPr>
          <a:xfrm>
            <a:off x="181651" y="180900"/>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 name="Google Shape;92;p3"/>
          <p:cNvSpPr txBox="1"/>
          <p:nvPr userDrawn="1"/>
        </p:nvSpPr>
        <p:spPr>
          <a:xfrm>
            <a:off x="8170652" y="288449"/>
            <a:ext cx="1166700" cy="3477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b="1" i="0" u="none" strike="noStrike" cap="none" dirty="0" smtClean="0">
                <a:solidFill>
                  <a:schemeClr val="tx1"/>
                </a:solidFill>
                <a:latin typeface="Calibri"/>
                <a:ea typeface="Calibri"/>
                <a:cs typeface="Calibri"/>
                <a:sym typeface="Calibri"/>
              </a:rPr>
              <a:t>¡</a:t>
            </a:r>
            <a:r>
              <a:rPr lang="en-US" b="1" i="0" u="none" strike="noStrike" cap="none" dirty="0" err="1" smtClean="0">
                <a:solidFill>
                  <a:schemeClr val="tx1"/>
                </a:solidFill>
                <a:latin typeface="Calibri"/>
                <a:ea typeface="Calibri"/>
                <a:cs typeface="Calibri"/>
                <a:sym typeface="Calibri"/>
              </a:rPr>
              <a:t>Atención</a:t>
            </a:r>
            <a:r>
              <a:rPr lang="en-US" b="1" i="0" u="none" strike="noStrike" cap="none" dirty="0" smtClean="0">
                <a:solidFill>
                  <a:schemeClr val="tx1"/>
                </a:solidFill>
                <a:latin typeface="Calibri"/>
                <a:ea typeface="Calibri"/>
                <a:cs typeface="Calibri"/>
                <a:sym typeface="Calibri"/>
              </a:rPr>
              <a:t>!</a:t>
            </a:r>
            <a:endParaRPr b="1" i="0" u="none" strike="noStrike" cap="none" dirty="0">
              <a:solidFill>
                <a:schemeClr val="tx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2" r:id="rId5"/>
    <p:sldLayoutId id="2147483654" r:id="rId6"/>
    <p:sldLayoutId id="2147483660" r:id="rId7"/>
  </p:sldLayoutIdLst>
  <mc:AlternateContent xmlns:mc="http://schemas.openxmlformats.org/markup-compatibility/2006" xmlns:p14="http://schemas.microsoft.com/office/powerpoint/2010/main">
    <mc:Choice Requires="p14">
      <p:transition p14:dur="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tiff"/><Relationship Id="rId4" Type="http://schemas.openxmlformats.org/officeDocument/2006/relationships/image" Target="../media/image17.tif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tiff"/></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image" Target="../media/image18.tiff"/></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hyperlink" Target="https://www.youtube.com/watch?v=KzyvslSpBas" TargetMode="External"/><Relationship Id="rId4" Type="http://schemas.openxmlformats.org/officeDocument/2006/relationships/hyperlink" Target="https://www.youtube.com/watch?v=zBVayVr3X-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9.tiff"/><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6"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rgbClr val="741B47"/>
                </a:solidFill>
                <a:latin typeface="Calibri"/>
                <a:ea typeface="Calibri"/>
                <a:cs typeface="Calibri"/>
                <a:sym typeface="Calibri"/>
              </a:rPr>
              <a:t>SECTOR METALMECÁNICA </a:t>
            </a:r>
            <a:r>
              <a:rPr lang="en-US" sz="1200" b="0" i="0" u="none" strike="noStrike" cap="none" dirty="0">
                <a:solidFill>
                  <a:srgbClr val="741B47"/>
                </a:solidFill>
                <a:latin typeface="Calibri"/>
                <a:ea typeface="Calibri"/>
                <a:cs typeface="Calibri"/>
                <a:sym typeface="Calibri"/>
              </a:rPr>
              <a:t>| </a:t>
            </a:r>
            <a:r>
              <a:rPr lang="en-US" sz="1200" b="0" i="0" u="none" strike="noStrike" cap="none">
                <a:solidFill>
                  <a:srgbClr val="741B47"/>
                </a:solidFill>
                <a:latin typeface="Calibri"/>
                <a:ea typeface="Calibri"/>
                <a:cs typeface="Calibri"/>
                <a:sym typeface="Calibri"/>
              </a:rPr>
              <a:t>NIVEL </a:t>
            </a:r>
            <a:r>
              <a:rPr lang="en-US" sz="1200" b="0" i="0" u="none" strike="noStrike" cap="none" smtClean="0">
                <a:solidFill>
                  <a:srgbClr val="741B47"/>
                </a:solidFill>
                <a:latin typeface="Calibri"/>
                <a:ea typeface="Calibri"/>
                <a:cs typeface="Calibri"/>
                <a:sym typeface="Calibri"/>
              </a:rPr>
              <a:t>4° </a:t>
            </a:r>
            <a:r>
              <a:rPr lang="en-US" sz="1200" b="0" i="0" u="none" strike="noStrike" cap="none" dirty="0">
                <a:solidFill>
                  <a:srgbClr val="741B47"/>
                </a:solidFill>
                <a:latin typeface="Calibri"/>
                <a:ea typeface="Calibri"/>
                <a:cs typeface="Calibri"/>
                <a:sym typeface="Calibri"/>
              </a:rPr>
              <a:t>MEDIO</a:t>
            </a:r>
            <a:endParaRPr sz="1200" b="0" i="0" u="none" strike="noStrike" cap="none" dirty="0">
              <a:solidFill>
                <a:srgbClr val="741B47"/>
              </a:solidFill>
              <a:latin typeface="Calibri"/>
              <a:ea typeface="Calibri"/>
              <a:cs typeface="Calibri"/>
              <a:sym typeface="Calibri"/>
            </a:endParaRPr>
          </a:p>
        </p:txBody>
      </p:sp>
      <p:sp>
        <p:nvSpPr>
          <p:cNvPr id="8"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a:solidFill>
                  <a:schemeClr val="lt1"/>
                </a:solidFill>
                <a:latin typeface="Calibri"/>
                <a:ea typeface="Calibri"/>
                <a:cs typeface="Calibri"/>
                <a:sym typeface="Calibri"/>
              </a:rPr>
              <a:t>En estos documentos se utilizarán de manera inclusiva términos como: el estudiante, el docente, el compañero u otras palabras equivalentes y sus respectivos plurales, es decir, con ellas, se hace referencia tanto a hombres como a mujeres.</a:t>
            </a:r>
            <a:endParaRPr sz="1100" b="0" i="0" u="none" strike="noStrike" cap="none">
              <a:solidFill>
                <a:schemeClr val="lt1"/>
              </a:solidFill>
              <a:latin typeface="Calibri"/>
              <a:ea typeface="Calibri"/>
              <a:cs typeface="Calibri"/>
              <a:sym typeface="Calibri"/>
            </a:endParaRPr>
          </a:p>
        </p:txBody>
      </p:sp>
      <p:sp>
        <p:nvSpPr>
          <p:cNvPr id="9"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10"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a:t>
            </a:r>
            <a:r>
              <a:rPr lang="es-ES" sz="3600" b="1" smtClean="0">
                <a:solidFill>
                  <a:srgbClr val="741B47"/>
                </a:solidFill>
                <a:latin typeface="Calibri" panose="020F0502020204030204" pitchFamily="34" charset="0"/>
                <a:ea typeface="Roboto"/>
                <a:cs typeface="Calibri" panose="020F0502020204030204" pitchFamily="34" charset="0"/>
                <a:sym typeface="Roboto"/>
              </a:rPr>
              <a:t>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039" y="3293110"/>
            <a:ext cx="1818807" cy="3168932"/>
          </a:xfrm>
          <a:prstGeom prst="rect">
            <a:avLst/>
          </a:prstGeom>
        </p:spPr>
      </p:pic>
      <p:pic>
        <p:nvPicPr>
          <p:cNvPr id="14" name="Imagen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745105"/>
            <a:ext cx="7220657" cy="494986"/>
          </a:xfrm>
          <a:prstGeom prst="roundRect">
            <a:avLst>
              <a:gd name="adj" fmla="val 32768"/>
            </a:avLst>
          </a:prstGeom>
          <a:solidFill>
            <a:schemeClr val="tx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14" name="Google Shape;174;p6"/>
          <p:cNvSpPr txBox="1"/>
          <p:nvPr/>
        </p:nvSpPr>
        <p:spPr>
          <a:xfrm>
            <a:off x="550992" y="2823341"/>
            <a:ext cx="8335463" cy="338514"/>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Al encenderse el ícono de temperatura de Refrigerante.</a:t>
            </a:r>
          </a:p>
        </p:txBody>
      </p:sp>
      <p:sp>
        <p:nvSpPr>
          <p:cNvPr id="9" name="Google Shape;173;p6"/>
          <p:cNvSpPr/>
          <p:nvPr/>
        </p:nvSpPr>
        <p:spPr>
          <a:xfrm>
            <a:off x="261597" y="3874077"/>
            <a:ext cx="9054790" cy="494986"/>
          </a:xfrm>
          <a:prstGeom prst="roundRect">
            <a:avLst>
              <a:gd name="adj" fmla="val 32768"/>
            </a:avLst>
          </a:prstGeom>
          <a:solidFill>
            <a:schemeClr val="tx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174;p6"/>
          <p:cNvSpPr txBox="1"/>
          <p:nvPr/>
        </p:nvSpPr>
        <p:spPr>
          <a:xfrm>
            <a:off x="550992" y="3977797"/>
            <a:ext cx="8335463" cy="338514"/>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Al indicar un exceso de temperatura de </a:t>
            </a:r>
            <a:r>
              <a:rPr lang="es-CL" sz="1600" dirty="0" smtClean="0">
                <a:solidFill>
                  <a:schemeClr val="bg2">
                    <a:lumMod val="50000"/>
                  </a:schemeClr>
                </a:solidFill>
                <a:latin typeface="Calibri" charset="0"/>
                <a:ea typeface="Calibri" charset="0"/>
                <a:cs typeface="Calibri" charset="0"/>
              </a:rPr>
              <a:t>Refrigerante </a:t>
            </a:r>
            <a:r>
              <a:rPr lang="es-CL" sz="1600" dirty="0">
                <a:solidFill>
                  <a:schemeClr val="bg2">
                    <a:lumMod val="50000"/>
                  </a:schemeClr>
                </a:solidFill>
                <a:latin typeface="Calibri" charset="0"/>
                <a:ea typeface="Calibri" charset="0"/>
                <a:cs typeface="Calibri" charset="0"/>
              </a:rPr>
              <a:t>los marcadores.</a:t>
            </a:r>
          </a:p>
        </p:txBody>
      </p:sp>
      <p:sp>
        <p:nvSpPr>
          <p:cNvPr id="12" name="Google Shape;173;p6"/>
          <p:cNvSpPr/>
          <p:nvPr/>
        </p:nvSpPr>
        <p:spPr>
          <a:xfrm>
            <a:off x="261597" y="6151996"/>
            <a:ext cx="2666241" cy="494986"/>
          </a:xfrm>
          <a:prstGeom prst="roundRect">
            <a:avLst>
              <a:gd name="adj" fmla="val 32768"/>
            </a:avLst>
          </a:prstGeom>
          <a:solidFill>
            <a:schemeClr val="tx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3" name="Google Shape;174;p6"/>
          <p:cNvSpPr txBox="1"/>
          <p:nvPr/>
        </p:nvSpPr>
        <p:spPr>
          <a:xfrm>
            <a:off x="550992" y="6208091"/>
            <a:ext cx="8335463" cy="338514"/>
          </a:xfrm>
          <a:prstGeom prst="rect">
            <a:avLst/>
          </a:prstGeom>
          <a:noFill/>
          <a:ln>
            <a:noFill/>
          </a:ln>
        </p:spPr>
        <p:txBody>
          <a:bodyPr spcFirstLastPara="1" wrap="square" lIns="91425" tIns="45700" rIns="91425" bIns="45700" anchor="t" anchorCtr="0">
            <a:spAutoFit/>
          </a:bodyPr>
          <a:lstStyle/>
          <a:p>
            <a:pPr algn="just"/>
            <a:r>
              <a:rPr lang="es-CL" sz="1600" dirty="0" smtClean="0">
                <a:solidFill>
                  <a:schemeClr val="bg2">
                    <a:lumMod val="50000"/>
                  </a:schemeClr>
                </a:solidFill>
                <a:latin typeface="Calibri" charset="0"/>
                <a:ea typeface="Calibri" charset="0"/>
                <a:cs typeface="Calibri" charset="0"/>
              </a:rPr>
              <a:t>Proceder como sigue.</a:t>
            </a:r>
            <a:endParaRPr lang="es-CL" sz="1600" dirty="0">
              <a:solidFill>
                <a:schemeClr val="bg2">
                  <a:lumMod val="50000"/>
                </a:schemeClr>
              </a:solidFill>
              <a:latin typeface="Calibri" charset="0"/>
              <a:ea typeface="Calibri" charset="0"/>
              <a:cs typeface="Calibri" charset="0"/>
            </a:endParaRPr>
          </a:p>
        </p:txBody>
      </p:sp>
      <p:pic>
        <p:nvPicPr>
          <p:cNvPr id="16" name="Imagen 15">
            <a:extLst>
              <a:ext uri="{FF2B5EF4-FFF2-40B4-BE49-F238E27FC236}">
                <a16:creationId xmlns="" xmlns:a16="http://schemas.microsoft.com/office/drawing/2014/main" id="{A599EB09-FB08-EE4C-A146-1E05A1CFB50C}"/>
              </a:ext>
            </a:extLst>
          </p:cNvPr>
          <p:cNvPicPr>
            <a:picLocks noChangeAspect="1"/>
          </p:cNvPicPr>
          <p:nvPr/>
        </p:nvPicPr>
        <p:blipFill>
          <a:blip r:embed="rId3"/>
          <a:stretch>
            <a:fillRect/>
          </a:stretch>
        </p:blipFill>
        <p:spPr>
          <a:xfrm>
            <a:off x="6024966" y="2289450"/>
            <a:ext cx="1623078" cy="1406297"/>
          </a:xfrm>
          <a:prstGeom prst="roundRect">
            <a:avLst/>
          </a:prstGeom>
          <a:ln w="63500">
            <a:solidFill>
              <a:schemeClr val="tx2"/>
            </a:solidFill>
          </a:ln>
        </p:spPr>
      </p:pic>
      <p:grpSp>
        <p:nvGrpSpPr>
          <p:cNvPr id="2" name="Agrupar 1"/>
          <p:cNvGrpSpPr/>
          <p:nvPr/>
        </p:nvGrpSpPr>
        <p:grpSpPr>
          <a:xfrm>
            <a:off x="2712033" y="4520411"/>
            <a:ext cx="4296197" cy="1498897"/>
            <a:chOff x="1935584" y="4520411"/>
            <a:chExt cx="4296197" cy="1498897"/>
          </a:xfrm>
        </p:grpSpPr>
        <p:pic>
          <p:nvPicPr>
            <p:cNvPr id="17" name="Imagen 16">
              <a:extLst>
                <a:ext uri="{FF2B5EF4-FFF2-40B4-BE49-F238E27FC236}">
                  <a16:creationId xmlns="" xmlns:a16="http://schemas.microsoft.com/office/drawing/2014/main" id="{10CBDB51-7819-5C4C-B632-887D1106E8DB}"/>
                </a:ext>
              </a:extLst>
            </p:cNvPr>
            <p:cNvPicPr>
              <a:picLocks noChangeAspect="1"/>
            </p:cNvPicPr>
            <p:nvPr/>
          </p:nvPicPr>
          <p:blipFill>
            <a:blip r:embed="rId4"/>
            <a:stretch>
              <a:fillRect/>
            </a:stretch>
          </p:blipFill>
          <p:spPr>
            <a:xfrm>
              <a:off x="1935584" y="4520411"/>
              <a:ext cx="1670199" cy="1498897"/>
            </a:xfrm>
            <a:prstGeom prst="roundRect">
              <a:avLst/>
            </a:prstGeom>
            <a:ln w="63500">
              <a:solidFill>
                <a:schemeClr val="tx2"/>
              </a:solidFill>
            </a:ln>
          </p:spPr>
        </p:pic>
        <p:pic>
          <p:nvPicPr>
            <p:cNvPr id="18" name="Imagen 17">
              <a:extLst>
                <a:ext uri="{FF2B5EF4-FFF2-40B4-BE49-F238E27FC236}">
                  <a16:creationId xmlns="" xmlns:a16="http://schemas.microsoft.com/office/drawing/2014/main" id="{6BB98F63-7B0D-2944-973B-59FC6C8E4531}"/>
                </a:ext>
              </a:extLst>
            </p:cNvPr>
            <p:cNvPicPr>
              <a:picLocks noChangeAspect="1"/>
            </p:cNvPicPr>
            <p:nvPr/>
          </p:nvPicPr>
          <p:blipFill>
            <a:blip r:embed="rId5"/>
            <a:stretch>
              <a:fillRect/>
            </a:stretch>
          </p:blipFill>
          <p:spPr>
            <a:xfrm>
              <a:off x="4098059" y="4520412"/>
              <a:ext cx="2133722" cy="1498896"/>
            </a:xfrm>
            <a:prstGeom prst="roundRect">
              <a:avLst/>
            </a:prstGeom>
            <a:ln w="63500">
              <a:solidFill>
                <a:schemeClr val="tx2"/>
              </a:solidFill>
            </a:ln>
          </p:spPr>
        </p:pic>
      </p:grpSp>
    </p:spTree>
    <p:extLst>
      <p:ext uri="{BB962C8B-B14F-4D97-AF65-F5344CB8AC3E}">
        <p14:creationId xmlns:p14="http://schemas.microsoft.com/office/powerpoint/2010/main" val="17292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7" name="Google Shape;317;p12"/>
          <p:cNvPicPr preferRelativeResize="0"/>
          <p:nvPr/>
        </p:nvPicPr>
        <p:blipFill rotWithShape="1">
          <a:blip r:embed="rId3">
            <a:alphaModFix/>
          </a:blip>
          <a:srcRect/>
          <a:stretch/>
        </p:blipFill>
        <p:spPr>
          <a:xfrm>
            <a:off x="5941562" y="1567119"/>
            <a:ext cx="2962656" cy="5248656"/>
          </a:xfrm>
          <a:prstGeom prst="rect">
            <a:avLst/>
          </a:prstGeom>
          <a:noFill/>
          <a:ln>
            <a:noFill/>
          </a:ln>
        </p:spPr>
      </p:pic>
      <p:sp>
        <p:nvSpPr>
          <p:cNvPr id="318" name="Google Shape;318;p12"/>
          <p:cNvSpPr txBox="1"/>
          <p:nvPr/>
        </p:nvSpPr>
        <p:spPr>
          <a:xfrm>
            <a:off x="506729" y="5822930"/>
            <a:ext cx="4995614"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¡Investiga en </a:t>
            </a:r>
            <a:r>
              <a:rPr lang="en-US" sz="2100" b="0" i="0" u="none" strike="noStrike" cap="none">
                <a:solidFill>
                  <a:srgbClr val="ED423D"/>
                </a:solidFill>
                <a:latin typeface="Calibri"/>
                <a:ea typeface="Calibri"/>
                <a:cs typeface="Calibri"/>
                <a:sym typeface="Calibri"/>
              </a:rPr>
              <a:t>internet</a:t>
            </a:r>
            <a:endParaRPr/>
          </a:p>
          <a:p>
            <a:pPr marL="0" marR="0" lvl="0" indent="0" algn="l" rtl="0">
              <a:lnSpc>
                <a:spcPct val="100000"/>
              </a:lnSpc>
              <a:spcBef>
                <a:spcPts val="0"/>
              </a:spcBef>
              <a:spcAft>
                <a:spcPts val="0"/>
              </a:spcAft>
              <a:buNone/>
            </a:pPr>
            <a:r>
              <a:rPr lang="en-US" sz="2100" b="0" i="0" u="none" strike="noStrike" cap="none">
                <a:solidFill>
                  <a:srgbClr val="741B47"/>
                </a:solidFill>
                <a:latin typeface="Calibri"/>
                <a:ea typeface="Calibri"/>
                <a:cs typeface="Calibri"/>
                <a:sym typeface="Calibri"/>
              </a:rPr>
              <a:t>ocupando tu celular!  </a:t>
            </a:r>
            <a:endParaRPr/>
          </a:p>
          <a:p>
            <a:pPr marL="0" marR="0" lvl="0" indent="0" algn="l" rtl="0">
              <a:lnSpc>
                <a:spcPct val="100000"/>
              </a:lnSpc>
              <a:spcBef>
                <a:spcPts val="0"/>
              </a:spcBef>
              <a:spcAft>
                <a:spcPts val="0"/>
              </a:spcAft>
              <a:buNone/>
            </a:pPr>
            <a:r>
              <a:rPr lang="en-US" sz="2100" b="1" i="0" u="none" strike="noStrike" cap="none">
                <a:solidFill>
                  <a:srgbClr val="741B47"/>
                </a:solidFill>
                <a:latin typeface="Calibri"/>
                <a:ea typeface="Calibri"/>
                <a:cs typeface="Calibri"/>
                <a:sym typeface="Calibri"/>
              </a:rPr>
              <a:t>¡Comparte tus respuestas!</a:t>
            </a:r>
            <a:endParaRPr/>
          </a:p>
        </p:txBody>
      </p:sp>
      <p:sp>
        <p:nvSpPr>
          <p:cNvPr id="319" name="Google Shape;319;p12"/>
          <p:cNvSpPr/>
          <p:nvPr/>
        </p:nvSpPr>
        <p:spPr>
          <a:xfrm>
            <a:off x="371783" y="2258677"/>
            <a:ext cx="5146719" cy="2905990"/>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20" name="Google Shape;320;p12"/>
          <p:cNvPicPr preferRelativeResize="0"/>
          <p:nvPr/>
        </p:nvPicPr>
        <p:blipFill rotWithShape="1">
          <a:blip r:embed="rId4">
            <a:alphaModFix/>
          </a:blip>
          <a:srcRect/>
          <a:stretch/>
        </p:blipFill>
        <p:spPr>
          <a:xfrm>
            <a:off x="5262651" y="2061749"/>
            <a:ext cx="477100" cy="477100"/>
          </a:xfrm>
          <a:prstGeom prst="rect">
            <a:avLst/>
          </a:prstGeom>
          <a:noFill/>
          <a:ln>
            <a:noFill/>
          </a:ln>
        </p:spPr>
      </p:pic>
      <p:sp>
        <p:nvSpPr>
          <p:cNvPr id="321" name="Google Shape;321;p12"/>
          <p:cNvSpPr txBox="1"/>
          <p:nvPr/>
        </p:nvSpPr>
        <p:spPr>
          <a:xfrm>
            <a:off x="732228" y="2714059"/>
            <a:ext cx="4425827" cy="2031285"/>
          </a:xfrm>
          <a:prstGeom prst="rect">
            <a:avLst/>
          </a:prstGeom>
          <a:noFill/>
          <a:ln>
            <a:noFill/>
          </a:ln>
        </p:spPr>
        <p:txBody>
          <a:bodyPr spcFirstLastPara="1" wrap="square" lIns="91425" tIns="45700" rIns="91425" bIns="45700" anchor="t" anchorCtr="0">
            <a:spAutoFit/>
          </a:bodyPr>
          <a:lstStyle/>
          <a:p>
            <a:r>
              <a:rPr lang="es-ES" sz="1800" dirty="0" smtClean="0">
                <a:latin typeface="Calibri" charset="0"/>
                <a:ea typeface="Calibri" charset="0"/>
                <a:cs typeface="Calibri" charset="0"/>
              </a:rPr>
              <a:t>¿En qué debemos fijarnos al momento de realizar el mantenimiento correctivo del sistema de refrigeración?</a:t>
            </a:r>
            <a:endParaRPr lang="es-ES" sz="1800" dirty="0">
              <a:latin typeface="Calibri" charset="0"/>
              <a:ea typeface="Calibri" charset="0"/>
              <a:cs typeface="Calibri" charset="0"/>
            </a:endParaRPr>
          </a:p>
          <a:p>
            <a:pPr marL="0" indent="0">
              <a:buNone/>
            </a:pPr>
            <a:endParaRPr lang="es-ES" sz="1800" dirty="0">
              <a:latin typeface="Calibri" charset="0"/>
              <a:ea typeface="Calibri" charset="0"/>
              <a:cs typeface="Calibri" charset="0"/>
            </a:endParaRPr>
          </a:p>
          <a:p>
            <a:r>
              <a:rPr lang="es-ES" sz="1800" dirty="0">
                <a:latin typeface="Calibri" charset="0"/>
                <a:ea typeface="Calibri" charset="0"/>
                <a:cs typeface="Calibri" charset="0"/>
              </a:rPr>
              <a:t>¿Qué textos debemos revisar siempre al momento de realizar el </a:t>
            </a:r>
            <a:r>
              <a:rPr lang="es-ES" sz="1800" dirty="0" smtClean="0">
                <a:latin typeface="Calibri" charset="0"/>
                <a:ea typeface="Calibri" charset="0"/>
                <a:cs typeface="Calibri" charset="0"/>
              </a:rPr>
              <a:t>mantenimiento de este sistema?</a:t>
            </a:r>
            <a:endParaRPr lang="es-ES" sz="1800" dirty="0">
              <a:latin typeface="Calibri" charset="0"/>
              <a:ea typeface="Calibri" charset="0"/>
              <a:cs typeface="Calibri" charset="0"/>
            </a:endParaRPr>
          </a:p>
        </p:txBody>
      </p:sp>
      <p:pic>
        <p:nvPicPr>
          <p:cNvPr id="322" name="Google Shape;322;p12"/>
          <p:cNvPicPr preferRelativeResize="0"/>
          <p:nvPr/>
        </p:nvPicPr>
        <p:blipFill rotWithShape="1">
          <a:blip r:embed="rId5">
            <a:alphaModFix/>
          </a:blip>
          <a:srcRect/>
          <a:stretch/>
        </p:blipFill>
        <p:spPr>
          <a:xfrm>
            <a:off x="3559996" y="4334072"/>
            <a:ext cx="3817418" cy="3616716"/>
          </a:xfrm>
          <a:prstGeom prst="rect">
            <a:avLst/>
          </a:prstGeom>
          <a:noFill/>
          <a:ln>
            <a:noFill/>
          </a:ln>
        </p:spPr>
      </p:pic>
      <p:sp>
        <p:nvSpPr>
          <p:cNvPr id="323" name="Google Shape;323;p12"/>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324" name="Google Shape;324;p12"/>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HAGAMOS UNA PAUSA</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0587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2361573"/>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60" y="2505071"/>
            <a:ext cx="5063530" cy="2308324"/>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Primero que todo dejar que la temperatura del refrigerante disminuya en forma considerable</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b="1" dirty="0" smtClean="0">
                <a:solidFill>
                  <a:srgbClr val="77374D"/>
                </a:solidFill>
                <a:latin typeface="Calibri" charset="0"/>
                <a:ea typeface="Calibri" charset="0"/>
                <a:cs typeface="Calibri" charset="0"/>
              </a:rPr>
              <a:t>Importante: </a:t>
            </a:r>
            <a:r>
              <a:rPr lang="es-CL" sz="1600" dirty="0">
                <a:solidFill>
                  <a:schemeClr val="tx1"/>
                </a:solidFill>
                <a:latin typeface="Calibri" charset="0"/>
                <a:ea typeface="Calibri" charset="0"/>
                <a:cs typeface="Calibri" charset="0"/>
              </a:rPr>
              <a:t>Nunca desmontar la tapa del radiador o del depósito de expansión con el motor a Tº normal de funcionamiento, ya que se puede sufrir serias lesiones de quemaduras debido a la presión y temperatura que hay en el sistema. </a:t>
            </a:r>
          </a:p>
          <a:p>
            <a:pPr marL="342900" indent="-342900" algn="just">
              <a:buFont typeface="Wingdings" pitchFamily="2" charset="2"/>
              <a:buChar char="Ø"/>
            </a:pPr>
            <a:endParaRPr lang="es-CL" sz="1600" dirty="0">
              <a:solidFill>
                <a:schemeClr val="bg2">
                  <a:lumMod val="50000"/>
                </a:schemeClr>
              </a:solidFill>
              <a:latin typeface="Avenir Book" panose="02000503020000020003" pitchFamily="2" charset="0"/>
            </a:endParaRPr>
          </a:p>
        </p:txBody>
      </p:sp>
      <p:sp>
        <p:nvSpPr>
          <p:cNvPr id="10" name="Rectángulo redondeado"/>
          <p:cNvSpPr/>
          <p:nvPr/>
        </p:nvSpPr>
        <p:spPr>
          <a:xfrm>
            <a:off x="452175" y="4813395"/>
            <a:ext cx="5879799" cy="2091770"/>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3" name="CuadroTexto 8"/>
          <p:cNvSpPr txBox="1"/>
          <p:nvPr/>
        </p:nvSpPr>
        <p:spPr>
          <a:xfrm>
            <a:off x="816160" y="4973702"/>
            <a:ext cx="5063530" cy="1815882"/>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Luego que disminuyó la temperatura del refrigerante, extraer la tapa del radiador o del depósito de expansión con mucha precaución. </a:t>
            </a:r>
            <a:endParaRPr lang="es-CL" sz="1600" dirty="0" smtClean="0">
              <a:solidFill>
                <a:schemeClr val="bg2">
                  <a:lumMod val="50000"/>
                </a:schemeClr>
              </a:solidFill>
              <a:latin typeface="Calibri" charset="0"/>
              <a:ea typeface="Calibri" charset="0"/>
              <a:cs typeface="Calibri" charset="0"/>
            </a:endParaRP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Observar el nivel del refrigerante y corregir si es </a:t>
            </a:r>
            <a:r>
              <a:rPr lang="es-CL" sz="1600" dirty="0" smtClean="0">
                <a:solidFill>
                  <a:schemeClr val="bg2">
                    <a:lumMod val="50000"/>
                  </a:schemeClr>
                </a:solidFill>
                <a:latin typeface="Calibri" charset="0"/>
                <a:ea typeface="Calibri" charset="0"/>
                <a:cs typeface="Calibri" charset="0"/>
              </a:rPr>
              <a:t>necesario.</a:t>
            </a: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Observar, además, si existen fugas en el sistema de refrigeración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9" name="Imagen 8">
            <a:extLst>
              <a:ext uri="{FF2B5EF4-FFF2-40B4-BE49-F238E27FC236}">
                <a16:creationId xmlns="" xmlns:a16="http://schemas.microsoft.com/office/drawing/2014/main" id="{556C5799-28BD-E145-94F2-6FABD0585538}"/>
              </a:ext>
            </a:extLst>
          </p:cNvPr>
          <p:cNvPicPr>
            <a:picLocks noChangeAspect="1"/>
          </p:cNvPicPr>
          <p:nvPr/>
        </p:nvPicPr>
        <p:blipFill>
          <a:blip r:embed="rId3"/>
          <a:stretch>
            <a:fillRect/>
          </a:stretch>
        </p:blipFill>
        <p:spPr>
          <a:xfrm>
            <a:off x="6559851" y="2346565"/>
            <a:ext cx="2728524" cy="2046394"/>
          </a:xfrm>
          <a:prstGeom prst="roundRect">
            <a:avLst/>
          </a:prstGeom>
          <a:ln w="63500">
            <a:solidFill>
              <a:schemeClr val="tx2"/>
            </a:solidFill>
          </a:ln>
        </p:spPr>
      </p:pic>
    </p:spTree>
    <p:extLst>
      <p:ext uri="{BB962C8B-B14F-4D97-AF65-F5344CB8AC3E}">
        <p14:creationId xmlns:p14="http://schemas.microsoft.com/office/powerpoint/2010/main" val="81561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691825" cy="1576336"/>
          </a:xfrm>
          <a:prstGeom prst="roundRect">
            <a:avLst>
              <a:gd name="adj" fmla="val 8493"/>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60" y="2505071"/>
            <a:ext cx="7485174" cy="1077218"/>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Si la fuga no es perceptible, realizar una prueba de presión al sistema para observar por donde se pierde el refrigerante</a:t>
            </a:r>
            <a:r>
              <a:rPr lang="es-CL" sz="1600" dirty="0" smtClean="0">
                <a:solidFill>
                  <a:schemeClr val="bg2">
                    <a:lumMod val="50000"/>
                  </a:schemeClr>
                </a:solidFill>
                <a:latin typeface="Calibri" charset="0"/>
                <a:ea typeface="Calibri" charset="0"/>
                <a:cs typeface="Calibri" charset="0"/>
              </a:rPr>
              <a:t>.</a:t>
            </a:r>
          </a:p>
          <a:p>
            <a:pPr marL="285750" indent="-285750" algn="just">
              <a:buClr>
                <a:srgbClr val="77374D"/>
              </a:buClr>
              <a:buFont typeface="Arial" charset="0"/>
              <a:buChar char="•"/>
            </a:pPr>
            <a:endParaRPr lang="es-CL" sz="1600" dirty="0">
              <a:solidFill>
                <a:schemeClr val="bg2">
                  <a:lumMod val="50000"/>
                </a:schemeClr>
              </a:solidFill>
              <a:latin typeface="Calibri" charset="0"/>
              <a:ea typeface="Calibri" charset="0"/>
              <a:cs typeface="Calibri" charset="0"/>
            </a:endParaRP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Existen instrumentos diseñados especialmente para realizar la prueba de presión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grpSp>
        <p:nvGrpSpPr>
          <p:cNvPr id="2" name="Agrupar 1"/>
          <p:cNvGrpSpPr/>
          <p:nvPr/>
        </p:nvGrpSpPr>
        <p:grpSpPr>
          <a:xfrm>
            <a:off x="1720242" y="3962207"/>
            <a:ext cx="6279779" cy="3011754"/>
            <a:chOff x="1655810" y="3962207"/>
            <a:chExt cx="6279779" cy="3011754"/>
          </a:xfrm>
        </p:grpSpPr>
        <p:pic>
          <p:nvPicPr>
            <p:cNvPr id="14" name="Imagen 13">
              <a:extLst>
                <a:ext uri="{FF2B5EF4-FFF2-40B4-BE49-F238E27FC236}">
                  <a16:creationId xmlns="" xmlns:a16="http://schemas.microsoft.com/office/drawing/2014/main" id="{C85FC718-B0E7-6B4A-AB17-86085F59C1E2}"/>
                </a:ext>
              </a:extLst>
            </p:cNvPr>
            <p:cNvPicPr>
              <a:picLocks noChangeAspect="1"/>
            </p:cNvPicPr>
            <p:nvPr/>
          </p:nvPicPr>
          <p:blipFill>
            <a:blip r:embed="rId3"/>
            <a:stretch>
              <a:fillRect/>
            </a:stretch>
          </p:blipFill>
          <p:spPr>
            <a:xfrm>
              <a:off x="1655810" y="3962207"/>
              <a:ext cx="2938956" cy="2860435"/>
            </a:xfrm>
            <a:prstGeom prst="rect">
              <a:avLst/>
            </a:prstGeom>
          </p:spPr>
        </p:pic>
        <p:pic>
          <p:nvPicPr>
            <p:cNvPr id="15" name="Imagen 14">
              <a:extLst>
                <a:ext uri="{FF2B5EF4-FFF2-40B4-BE49-F238E27FC236}">
                  <a16:creationId xmlns="" xmlns:a16="http://schemas.microsoft.com/office/drawing/2014/main" id="{3C27B68A-3800-814A-9749-36F0E3D828B0}"/>
                </a:ext>
              </a:extLst>
            </p:cNvPr>
            <p:cNvPicPr>
              <a:picLocks noChangeAspect="1"/>
            </p:cNvPicPr>
            <p:nvPr/>
          </p:nvPicPr>
          <p:blipFill>
            <a:blip r:embed="rId4"/>
            <a:stretch>
              <a:fillRect/>
            </a:stretch>
          </p:blipFill>
          <p:spPr>
            <a:xfrm>
              <a:off x="4900247" y="3965705"/>
              <a:ext cx="3035342" cy="3008256"/>
            </a:xfrm>
            <a:prstGeom prst="rect">
              <a:avLst/>
            </a:prstGeom>
          </p:spPr>
        </p:pic>
      </p:grpSp>
    </p:spTree>
    <p:extLst>
      <p:ext uri="{BB962C8B-B14F-4D97-AF65-F5344CB8AC3E}">
        <p14:creationId xmlns:p14="http://schemas.microsoft.com/office/powerpoint/2010/main" val="292766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5879799" cy="4134897"/>
          </a:xfrm>
          <a:prstGeom prst="roundRect">
            <a:avLst>
              <a:gd name="adj" fmla="val 6181"/>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60" y="2505071"/>
            <a:ext cx="5063530" cy="3785652"/>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1638" indent="-401638" algn="just">
              <a:buFont typeface="+mj-lt"/>
              <a:buAutoNum type="arabicPeriod"/>
            </a:pPr>
            <a:r>
              <a:rPr lang="es-CL" sz="1600" dirty="0">
                <a:solidFill>
                  <a:schemeClr val="bg2">
                    <a:lumMod val="50000"/>
                  </a:schemeClr>
                </a:solidFill>
                <a:latin typeface="Calibri" charset="0"/>
                <a:ea typeface="Calibri" charset="0"/>
                <a:cs typeface="Calibri" charset="0"/>
              </a:rPr>
              <a:t>Ubicar el adaptador adecuado para reemplazar la tapa de radiador o del depósito de expansión</a:t>
            </a:r>
            <a:r>
              <a:rPr lang="es-CL" sz="1600" dirty="0" smtClean="0">
                <a:solidFill>
                  <a:schemeClr val="bg2">
                    <a:lumMod val="50000"/>
                  </a:schemeClr>
                </a:solidFill>
                <a:latin typeface="Calibri" charset="0"/>
                <a:ea typeface="Calibri" charset="0"/>
                <a:cs typeface="Calibri" charset="0"/>
              </a:rPr>
              <a:t>.</a:t>
            </a:r>
          </a:p>
          <a:p>
            <a:pPr marL="401638" indent="-401638" algn="just">
              <a:buFont typeface="+mj-lt"/>
              <a:buAutoNum type="arabicPeriod"/>
            </a:pPr>
            <a:endParaRPr lang="es-CL" sz="1600" dirty="0">
              <a:solidFill>
                <a:schemeClr val="bg2">
                  <a:lumMod val="50000"/>
                </a:schemeClr>
              </a:solidFill>
              <a:latin typeface="Calibri" charset="0"/>
              <a:ea typeface="Calibri" charset="0"/>
              <a:cs typeface="Calibri" charset="0"/>
            </a:endParaRPr>
          </a:p>
          <a:p>
            <a:pPr marL="401638" indent="-401638" algn="just">
              <a:buFont typeface="+mj-lt"/>
              <a:buAutoNum type="arabicPeriod"/>
            </a:pPr>
            <a:r>
              <a:rPr lang="es-CL" sz="1600" dirty="0">
                <a:solidFill>
                  <a:schemeClr val="bg2">
                    <a:lumMod val="50000"/>
                  </a:schemeClr>
                </a:solidFill>
                <a:latin typeface="Calibri" charset="0"/>
                <a:ea typeface="Calibri" charset="0"/>
                <a:cs typeface="Calibri" charset="0"/>
              </a:rPr>
              <a:t>Instalar el adaptador y mediante el bombín generar una presión equivalente a la que indica la tapa de radiador o depósito de expansión.</a:t>
            </a:r>
          </a:p>
          <a:p>
            <a:pPr marL="401638" indent="-401638" algn="just">
              <a:buFont typeface="+mj-lt"/>
              <a:buAutoNum type="arabicPeriod"/>
            </a:pPr>
            <a:endParaRPr lang="es-CL" sz="1600" dirty="0" smtClean="0">
              <a:solidFill>
                <a:schemeClr val="bg2">
                  <a:lumMod val="50000"/>
                </a:schemeClr>
              </a:solidFill>
              <a:latin typeface="Calibri" charset="0"/>
              <a:ea typeface="Calibri" charset="0"/>
              <a:cs typeface="Calibri" charset="0"/>
            </a:endParaRPr>
          </a:p>
          <a:p>
            <a:pPr marL="401638" indent="-401638" algn="just">
              <a:buFont typeface="+mj-lt"/>
              <a:buAutoNum type="arabicPeriod"/>
            </a:pPr>
            <a:r>
              <a:rPr lang="es-CL" sz="1600" dirty="0" smtClean="0">
                <a:solidFill>
                  <a:schemeClr val="bg2">
                    <a:lumMod val="50000"/>
                  </a:schemeClr>
                </a:solidFill>
                <a:latin typeface="Calibri" charset="0"/>
                <a:ea typeface="Calibri" charset="0"/>
                <a:cs typeface="Calibri" charset="0"/>
              </a:rPr>
              <a:t>Una </a:t>
            </a:r>
            <a:r>
              <a:rPr lang="es-CL" sz="1600" dirty="0">
                <a:solidFill>
                  <a:schemeClr val="bg2">
                    <a:lumMod val="50000"/>
                  </a:schemeClr>
                </a:solidFill>
                <a:latin typeface="Calibri" charset="0"/>
                <a:ea typeface="Calibri" charset="0"/>
                <a:cs typeface="Calibri" charset="0"/>
              </a:rPr>
              <a:t>vez alcanzada la presión deseada, observar si el manómetro mantiene la presión o disminuye.</a:t>
            </a:r>
          </a:p>
          <a:p>
            <a:pPr marL="401638" indent="-401638" algn="just">
              <a:buFont typeface="+mj-lt"/>
              <a:buAutoNum type="arabicPeriod"/>
            </a:pPr>
            <a:endParaRPr lang="es-CL" sz="1600" dirty="0" smtClean="0">
              <a:solidFill>
                <a:schemeClr val="bg2">
                  <a:lumMod val="50000"/>
                </a:schemeClr>
              </a:solidFill>
              <a:latin typeface="Calibri" charset="0"/>
              <a:ea typeface="Calibri" charset="0"/>
              <a:cs typeface="Calibri" charset="0"/>
            </a:endParaRPr>
          </a:p>
          <a:p>
            <a:pPr marL="401638" indent="-401638" algn="just">
              <a:buFont typeface="+mj-lt"/>
              <a:buAutoNum type="arabicPeriod"/>
            </a:pPr>
            <a:r>
              <a:rPr lang="es-CL" sz="1600" dirty="0">
                <a:solidFill>
                  <a:schemeClr val="bg2">
                    <a:lumMod val="50000"/>
                  </a:schemeClr>
                </a:solidFill>
                <a:latin typeface="Calibri" charset="0"/>
                <a:ea typeface="Calibri" charset="0"/>
                <a:cs typeface="Calibri" charset="0"/>
              </a:rPr>
              <a:t>Si la presión se mantiene, el sistema de Refrigeración está sellado perfectamente</a:t>
            </a:r>
            <a:r>
              <a:rPr lang="es-CL" sz="1600" dirty="0" smtClean="0">
                <a:solidFill>
                  <a:schemeClr val="bg2">
                    <a:lumMod val="50000"/>
                  </a:schemeClr>
                </a:solidFill>
                <a:latin typeface="Calibri" charset="0"/>
                <a:ea typeface="Calibri" charset="0"/>
                <a:cs typeface="Calibri" charset="0"/>
              </a:rPr>
              <a:t>.</a:t>
            </a:r>
          </a:p>
          <a:p>
            <a:pPr marL="401638" indent="-401638" algn="just">
              <a:buFont typeface="+mj-lt"/>
              <a:buAutoNum type="arabicPeriod"/>
            </a:pPr>
            <a:endParaRPr lang="es-CL" sz="1600" dirty="0">
              <a:solidFill>
                <a:schemeClr val="bg2">
                  <a:lumMod val="50000"/>
                </a:schemeClr>
              </a:solidFill>
              <a:latin typeface="Calibri" charset="0"/>
              <a:ea typeface="Calibri" charset="0"/>
              <a:cs typeface="Calibri" charset="0"/>
            </a:endParaRPr>
          </a:p>
          <a:p>
            <a:pPr marL="401638" indent="-401638" algn="just">
              <a:buFont typeface="+mj-lt"/>
              <a:buAutoNum type="arabicPeriod"/>
            </a:pPr>
            <a:r>
              <a:rPr lang="es-CL" sz="1600" dirty="0">
                <a:solidFill>
                  <a:schemeClr val="bg2">
                    <a:lumMod val="50000"/>
                  </a:schemeClr>
                </a:solidFill>
                <a:latin typeface="Calibri" charset="0"/>
                <a:ea typeface="Calibri" charset="0"/>
                <a:cs typeface="Calibri" charset="0"/>
              </a:rPr>
              <a:t>Si la presión disminuye el sistema de Refrigeración está con fugas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7" name="Imagen 6">
            <a:extLst>
              <a:ext uri="{FF2B5EF4-FFF2-40B4-BE49-F238E27FC236}">
                <a16:creationId xmlns="" xmlns:a16="http://schemas.microsoft.com/office/drawing/2014/main" id="{42B46B78-7100-0C49-8FC6-6BF21706EFB8}"/>
              </a:ext>
            </a:extLst>
          </p:cNvPr>
          <p:cNvPicPr>
            <a:picLocks noChangeAspect="1"/>
          </p:cNvPicPr>
          <p:nvPr/>
        </p:nvPicPr>
        <p:blipFill>
          <a:blip r:embed="rId3"/>
          <a:stretch>
            <a:fillRect/>
          </a:stretch>
        </p:blipFill>
        <p:spPr>
          <a:xfrm>
            <a:off x="6557451" y="3059723"/>
            <a:ext cx="2980250" cy="1874899"/>
          </a:xfrm>
          <a:prstGeom prst="roundRect">
            <a:avLst/>
          </a:prstGeom>
          <a:ln w="63500">
            <a:solidFill>
              <a:schemeClr val="tx2"/>
            </a:solidFill>
          </a:ln>
        </p:spPr>
      </p:pic>
    </p:spTree>
    <p:extLst>
      <p:ext uri="{BB962C8B-B14F-4D97-AF65-F5344CB8AC3E}">
        <p14:creationId xmlns:p14="http://schemas.microsoft.com/office/powerpoint/2010/main" val="1804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1673050"/>
          </a:xfrm>
          <a:prstGeom prst="roundRect">
            <a:avLst>
              <a:gd name="adj" fmla="val 13422"/>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7244039" cy="1323439"/>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1638" indent="-401638" algn="just">
              <a:buFont typeface="+mj-lt"/>
              <a:buAutoNum type="arabicPeriod" startAt="6"/>
            </a:pPr>
            <a:r>
              <a:rPr lang="es-CL" sz="1600" dirty="0">
                <a:solidFill>
                  <a:schemeClr val="bg2">
                    <a:lumMod val="50000"/>
                  </a:schemeClr>
                </a:solidFill>
                <a:latin typeface="Calibri" charset="0"/>
                <a:ea typeface="Calibri" charset="0"/>
                <a:cs typeface="Calibri" charset="0"/>
              </a:rPr>
              <a:t>Si la presión se mantiene el sistema de Refrigeración está sellado perfectamente, se debe revisar la tapa del radiador o de depósito de expansión</a:t>
            </a:r>
            <a:r>
              <a:rPr lang="es-CL" sz="1600" dirty="0" smtClean="0">
                <a:solidFill>
                  <a:schemeClr val="bg2">
                    <a:lumMod val="50000"/>
                  </a:schemeClr>
                </a:solidFill>
                <a:latin typeface="Calibri" charset="0"/>
                <a:ea typeface="Calibri" charset="0"/>
                <a:cs typeface="Calibri" charset="0"/>
              </a:rPr>
              <a:t>.</a:t>
            </a:r>
          </a:p>
          <a:p>
            <a:pPr marL="401638" indent="-401638" algn="just">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01638" indent="-401638" algn="just">
              <a:buFont typeface="+mj-lt"/>
              <a:buAutoNum type="arabicPeriod" startAt="6"/>
            </a:pPr>
            <a:r>
              <a:rPr lang="es-CL" sz="1600" dirty="0">
                <a:solidFill>
                  <a:schemeClr val="bg2">
                    <a:lumMod val="50000"/>
                  </a:schemeClr>
                </a:solidFill>
                <a:latin typeface="Calibri" charset="0"/>
                <a:ea typeface="Calibri" charset="0"/>
                <a:cs typeface="Calibri" charset="0"/>
              </a:rPr>
              <a:t>Instalar la tapa de radiador o depósito de expansión con el </a:t>
            </a:r>
            <a:r>
              <a:rPr lang="es-CL" sz="1600" dirty="0" smtClean="0">
                <a:solidFill>
                  <a:schemeClr val="bg2">
                    <a:lumMod val="50000"/>
                  </a:schemeClr>
                </a:solidFill>
                <a:latin typeface="Calibri" charset="0"/>
                <a:ea typeface="Calibri" charset="0"/>
                <a:cs typeface="Calibri" charset="0"/>
              </a:rPr>
              <a:t>adaptador </a:t>
            </a:r>
            <a:r>
              <a:rPr lang="es-CL" sz="1600" dirty="0">
                <a:solidFill>
                  <a:schemeClr val="bg2">
                    <a:lumMod val="50000"/>
                  </a:schemeClr>
                </a:solidFill>
                <a:latin typeface="Calibri" charset="0"/>
                <a:ea typeface="Calibri" charset="0"/>
                <a:cs typeface="Calibri" charset="0"/>
              </a:rPr>
              <a:t>adecuado en el bombín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3" name="Imagen 12">
            <a:extLst>
              <a:ext uri="{FF2B5EF4-FFF2-40B4-BE49-F238E27FC236}">
                <a16:creationId xmlns="" xmlns:a16="http://schemas.microsoft.com/office/drawing/2014/main" id="{CE946978-9F65-604C-AD5D-9ADBBF095E7E}"/>
              </a:ext>
            </a:extLst>
          </p:cNvPr>
          <p:cNvPicPr>
            <a:picLocks noChangeAspect="1"/>
          </p:cNvPicPr>
          <p:nvPr/>
        </p:nvPicPr>
        <p:blipFill>
          <a:blip r:embed="rId3"/>
          <a:stretch>
            <a:fillRect/>
          </a:stretch>
        </p:blipFill>
        <p:spPr>
          <a:xfrm>
            <a:off x="2002677" y="4345175"/>
            <a:ext cx="2655407" cy="2431827"/>
          </a:xfrm>
          <a:prstGeom prst="roundRect">
            <a:avLst/>
          </a:prstGeom>
          <a:ln w="63500">
            <a:solidFill>
              <a:schemeClr val="tx2"/>
            </a:solidFill>
          </a:ln>
        </p:spPr>
      </p:pic>
      <p:pic>
        <p:nvPicPr>
          <p:cNvPr id="15" name="Imagen 14">
            <a:extLst>
              <a:ext uri="{FF2B5EF4-FFF2-40B4-BE49-F238E27FC236}">
                <a16:creationId xmlns="" xmlns:a16="http://schemas.microsoft.com/office/drawing/2014/main" id="{84E70A90-D14B-CD48-934F-63BF7B5143D0}"/>
              </a:ext>
            </a:extLst>
          </p:cNvPr>
          <p:cNvPicPr>
            <a:picLocks noChangeAspect="1"/>
          </p:cNvPicPr>
          <p:nvPr/>
        </p:nvPicPr>
        <p:blipFill>
          <a:blip r:embed="rId4"/>
          <a:stretch>
            <a:fillRect/>
          </a:stretch>
        </p:blipFill>
        <p:spPr>
          <a:xfrm>
            <a:off x="5048546" y="4405065"/>
            <a:ext cx="2578315" cy="1778148"/>
          </a:xfrm>
          <a:prstGeom prst="rect">
            <a:avLst/>
          </a:prstGeom>
        </p:spPr>
      </p:pic>
    </p:spTree>
    <p:extLst>
      <p:ext uri="{BB962C8B-B14F-4D97-AF65-F5344CB8AC3E}">
        <p14:creationId xmlns:p14="http://schemas.microsoft.com/office/powerpoint/2010/main" val="115556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8411818" cy="2376435"/>
          </a:xfrm>
          <a:prstGeom prst="roundRect">
            <a:avLst>
              <a:gd name="adj" fmla="val 13422"/>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6894695" cy="2062103"/>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01638" indent="-401638" algn="just">
              <a:buFont typeface="+mj-lt"/>
              <a:buAutoNum type="arabicPeriod" startAt="8"/>
            </a:pPr>
            <a:r>
              <a:rPr lang="es-CL" sz="1600" dirty="0">
                <a:solidFill>
                  <a:schemeClr val="bg2">
                    <a:lumMod val="50000"/>
                  </a:schemeClr>
                </a:solidFill>
                <a:latin typeface="Calibri" charset="0"/>
                <a:ea typeface="Calibri" charset="0"/>
                <a:cs typeface="Calibri" charset="0"/>
              </a:rPr>
              <a:t>Generar la presión que indica la tapa de radiador</a:t>
            </a:r>
            <a:r>
              <a:rPr lang="es-CL" sz="1600" dirty="0" smtClean="0">
                <a:solidFill>
                  <a:schemeClr val="bg2">
                    <a:lumMod val="50000"/>
                  </a:schemeClr>
                </a:solidFill>
                <a:latin typeface="Calibri" charset="0"/>
                <a:ea typeface="Calibri" charset="0"/>
                <a:cs typeface="Calibri" charset="0"/>
              </a:rPr>
              <a:t>.</a:t>
            </a:r>
          </a:p>
          <a:p>
            <a:pPr marL="401638" indent="-401638" algn="just">
              <a:buFont typeface="+mj-lt"/>
              <a:buAutoNum type="arabicPeriod" startAt="8"/>
            </a:pPr>
            <a:endParaRPr lang="es-CL" sz="1600" dirty="0">
              <a:solidFill>
                <a:schemeClr val="bg2">
                  <a:lumMod val="50000"/>
                </a:schemeClr>
              </a:solidFill>
              <a:latin typeface="Calibri" charset="0"/>
              <a:ea typeface="Calibri" charset="0"/>
              <a:cs typeface="Calibri" charset="0"/>
            </a:endParaRPr>
          </a:p>
          <a:p>
            <a:pPr marL="401638" indent="-401638" algn="just">
              <a:buFont typeface="+mj-lt"/>
              <a:buAutoNum type="arabicPeriod" startAt="8"/>
            </a:pPr>
            <a:r>
              <a:rPr lang="es-CL" sz="1600" dirty="0">
                <a:solidFill>
                  <a:schemeClr val="bg2">
                    <a:lumMod val="50000"/>
                  </a:schemeClr>
                </a:solidFill>
                <a:latin typeface="Calibri" charset="0"/>
                <a:ea typeface="Calibri" charset="0"/>
                <a:cs typeface="Calibri" charset="0"/>
              </a:rPr>
              <a:t>Si la tapa indica 1 bar de presión o 14.7 Psi, la presión debe aumentar hasta alcanzar ese valor, el cual no debe ser superado.</a:t>
            </a:r>
          </a:p>
          <a:p>
            <a:pPr marL="401638" indent="-401638" algn="just">
              <a:buFont typeface="+mj-lt"/>
              <a:buAutoNum type="arabicPeriod" startAt="8"/>
            </a:pPr>
            <a:endParaRPr lang="es-CL" sz="1600" dirty="0" smtClean="0">
              <a:solidFill>
                <a:schemeClr val="bg2">
                  <a:lumMod val="50000"/>
                </a:schemeClr>
              </a:solidFill>
              <a:latin typeface="Calibri" charset="0"/>
              <a:ea typeface="Calibri" charset="0"/>
              <a:cs typeface="Calibri" charset="0"/>
            </a:endParaRPr>
          </a:p>
          <a:p>
            <a:pPr marL="401638" indent="-401638" algn="just">
              <a:buFont typeface="+mj-lt"/>
              <a:buAutoNum type="arabicPeriod" startAt="8"/>
            </a:pPr>
            <a:r>
              <a:rPr lang="es-CL" sz="1600" dirty="0">
                <a:solidFill>
                  <a:schemeClr val="bg2">
                    <a:lumMod val="50000"/>
                  </a:schemeClr>
                </a:solidFill>
                <a:latin typeface="Calibri" charset="0"/>
                <a:ea typeface="Calibri" charset="0"/>
                <a:cs typeface="Calibri" charset="0"/>
              </a:rPr>
              <a:t>Si al aplicar presión, esta no alcanza lo que indica la tapa de radiador o de depósito de expansión, significa que la tapa está mala, y debe ser reemplazada por una nueva con las mismas características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7" name="Imagen 6">
            <a:extLst>
              <a:ext uri="{FF2B5EF4-FFF2-40B4-BE49-F238E27FC236}">
                <a16:creationId xmlns="" xmlns:a16="http://schemas.microsoft.com/office/drawing/2014/main" id="{6A54C134-1586-BA4C-B326-9D7F5027D75D}"/>
              </a:ext>
            </a:extLst>
          </p:cNvPr>
          <p:cNvPicPr>
            <a:picLocks noChangeAspect="1"/>
          </p:cNvPicPr>
          <p:nvPr/>
        </p:nvPicPr>
        <p:blipFill>
          <a:blip r:embed="rId3"/>
          <a:stretch>
            <a:fillRect/>
          </a:stretch>
        </p:blipFill>
        <p:spPr>
          <a:xfrm>
            <a:off x="2412325" y="5043657"/>
            <a:ext cx="3894648" cy="1743873"/>
          </a:xfrm>
          <a:prstGeom prst="rect">
            <a:avLst/>
          </a:prstGeom>
        </p:spPr>
      </p:pic>
      <p:pic>
        <p:nvPicPr>
          <p:cNvPr id="9" name="Imagen 8" descr="hombr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3178" y="3455648"/>
            <a:ext cx="3067085" cy="4185293"/>
          </a:xfrm>
          <a:prstGeom prst="rect">
            <a:avLst/>
          </a:prstGeom>
        </p:spPr>
      </p:pic>
    </p:spTree>
    <p:extLst>
      <p:ext uri="{BB962C8B-B14F-4D97-AF65-F5344CB8AC3E}">
        <p14:creationId xmlns:p14="http://schemas.microsoft.com/office/powerpoint/2010/main" val="901370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1980781"/>
          </a:xfrm>
          <a:prstGeom prst="roundRect">
            <a:avLst>
              <a:gd name="adj" fmla="val 13422"/>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7615664" cy="1600438"/>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CL" sz="1800" b="1" dirty="0">
                <a:solidFill>
                  <a:srgbClr val="77374D"/>
                </a:solidFill>
                <a:latin typeface="Calibri" charset="0"/>
                <a:ea typeface="Calibri" charset="0"/>
                <a:cs typeface="Calibri" charset="0"/>
              </a:rPr>
              <a:t>Prueba de Presión de Cilindros y Sistema de Refrigeración</a:t>
            </a:r>
            <a:r>
              <a:rPr lang="es-CL" sz="1800" b="1" dirty="0" smtClean="0">
                <a:solidFill>
                  <a:srgbClr val="77374D"/>
                </a:solidFill>
                <a:latin typeface="Calibri" charset="0"/>
                <a:ea typeface="Calibri" charset="0"/>
                <a:cs typeface="Calibri" charset="0"/>
              </a:rPr>
              <a:t>:</a:t>
            </a:r>
            <a:endParaRPr lang="es-CL" sz="1800" dirty="0" smtClean="0">
              <a:solidFill>
                <a:srgbClr val="77374D"/>
              </a:solidFill>
              <a:latin typeface="Calibri" charset="0"/>
              <a:ea typeface="Calibri" charset="0"/>
              <a:cs typeface="Calibri" charset="0"/>
            </a:endParaRP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smtClean="0">
                <a:solidFill>
                  <a:schemeClr val="bg2">
                    <a:lumMod val="50000"/>
                  </a:schemeClr>
                </a:solidFill>
                <a:latin typeface="Calibri" charset="0"/>
                <a:ea typeface="Calibri" charset="0"/>
                <a:cs typeface="Calibri" charset="0"/>
              </a:rPr>
              <a:t>Antes </a:t>
            </a:r>
            <a:r>
              <a:rPr lang="es-CL" sz="1600" dirty="0">
                <a:solidFill>
                  <a:schemeClr val="bg2">
                    <a:lumMod val="50000"/>
                  </a:schemeClr>
                </a:solidFill>
                <a:latin typeface="Calibri" charset="0"/>
                <a:ea typeface="Calibri" charset="0"/>
                <a:cs typeface="Calibri" charset="0"/>
              </a:rPr>
              <a:t>de comenzar la prueba se debe verificar el buen funcionamiento del comprobador de fuga de </a:t>
            </a:r>
            <a:r>
              <a:rPr lang="es-CL" sz="1600" dirty="0" smtClean="0">
                <a:solidFill>
                  <a:schemeClr val="bg2">
                    <a:lumMod val="50000"/>
                  </a:schemeClr>
                </a:solidFill>
                <a:latin typeface="Calibri" charset="0"/>
                <a:ea typeface="Calibri" charset="0"/>
                <a:cs typeface="Calibri" charset="0"/>
              </a:rPr>
              <a:t>cilindros.</a:t>
            </a:r>
          </a:p>
          <a:p>
            <a:pPr algn="just"/>
            <a:endParaRPr lang="es-CL" sz="1600" dirty="0">
              <a:solidFill>
                <a:schemeClr val="bg2">
                  <a:lumMod val="50000"/>
                </a:schemeClr>
              </a:solidFill>
              <a:latin typeface="Calibri" charset="0"/>
              <a:ea typeface="Calibri" charset="0"/>
              <a:cs typeface="Calibri" charset="0"/>
            </a:endParaRPr>
          </a:p>
          <a:p>
            <a:pPr marL="342900" indent="-342900" algn="just">
              <a:buFont typeface="+mj-lt"/>
              <a:buAutoNum type="arabicPeriod"/>
            </a:pPr>
            <a:r>
              <a:rPr lang="es-CL" sz="1600" dirty="0">
                <a:solidFill>
                  <a:schemeClr val="bg2">
                    <a:lumMod val="50000"/>
                  </a:schemeClr>
                </a:solidFill>
                <a:latin typeface="Calibri" charset="0"/>
                <a:ea typeface="Calibri" charset="0"/>
                <a:cs typeface="Calibri" charset="0"/>
              </a:rPr>
              <a:t>Conectar el extremo del comprobador a la línea de aire</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10" name="Imagen 9">
            <a:extLst>
              <a:ext uri="{FF2B5EF4-FFF2-40B4-BE49-F238E27FC236}">
                <a16:creationId xmlns="" xmlns:a16="http://schemas.microsoft.com/office/drawing/2014/main" id="{0503AEC0-A900-9044-82FB-0995547CF3D2}"/>
              </a:ext>
            </a:extLst>
          </p:cNvPr>
          <p:cNvPicPr>
            <a:picLocks noChangeAspect="1"/>
          </p:cNvPicPr>
          <p:nvPr/>
        </p:nvPicPr>
        <p:blipFill rotWithShape="1">
          <a:blip r:embed="rId3"/>
          <a:srcRect t="343"/>
          <a:stretch/>
        </p:blipFill>
        <p:spPr>
          <a:xfrm>
            <a:off x="5700455" y="4652112"/>
            <a:ext cx="3163538" cy="2346568"/>
          </a:xfrm>
          <a:prstGeom prst="roundRect">
            <a:avLst/>
          </a:prstGeom>
          <a:ln w="63500">
            <a:solidFill>
              <a:schemeClr val="tx2"/>
            </a:solidFill>
          </a:ln>
        </p:spPr>
      </p:pic>
    </p:spTree>
    <p:extLst>
      <p:ext uri="{BB962C8B-B14F-4D97-AF65-F5344CB8AC3E}">
        <p14:creationId xmlns:p14="http://schemas.microsoft.com/office/powerpoint/2010/main" val="123536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1409281"/>
          </a:xfrm>
          <a:prstGeom prst="roundRect">
            <a:avLst>
              <a:gd name="adj" fmla="val 13422"/>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7615664" cy="1077218"/>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CL" sz="1600" dirty="0">
                <a:solidFill>
                  <a:schemeClr val="bg2">
                    <a:lumMod val="50000"/>
                  </a:schemeClr>
                </a:solidFill>
                <a:latin typeface="Calibri" charset="0"/>
                <a:ea typeface="Calibri" charset="0"/>
                <a:cs typeface="Calibri" charset="0"/>
              </a:rPr>
              <a:t>En caso de no estar seguros de que el sistema esté bien sellado con repecto a los cilindros, existe un instrumento que mide el porcentaje de sello de los ciliondros, y en caso de existir fuga de cilindros hacia el sistema de refrigeración, con este instrumento se puede detectar.</a:t>
            </a:r>
          </a:p>
        </p:txBody>
      </p:sp>
      <p:sp>
        <p:nvSpPr>
          <p:cNvPr id="7" name="Rectángulo redondeado"/>
          <p:cNvSpPr/>
          <p:nvPr/>
        </p:nvSpPr>
        <p:spPr>
          <a:xfrm>
            <a:off x="452175" y="3914352"/>
            <a:ext cx="7803802" cy="895039"/>
          </a:xfrm>
          <a:prstGeom prst="roundRect">
            <a:avLst>
              <a:gd name="adj" fmla="val 25296"/>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9" name="CuadroTexto 8"/>
          <p:cNvSpPr txBox="1"/>
          <p:nvPr/>
        </p:nvSpPr>
        <p:spPr>
          <a:xfrm>
            <a:off x="816159" y="4083181"/>
            <a:ext cx="4371303"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buFont typeface="+mj-lt"/>
              <a:buAutoNum type="arabicPeriod"/>
            </a:pPr>
            <a:r>
              <a:rPr lang="es-CL" sz="1600" dirty="0">
                <a:solidFill>
                  <a:schemeClr val="bg2">
                    <a:lumMod val="50000"/>
                  </a:schemeClr>
                </a:solidFill>
                <a:latin typeface="Calibri" charset="0"/>
                <a:ea typeface="Calibri" charset="0"/>
                <a:cs typeface="Calibri" charset="0"/>
              </a:rPr>
              <a:t>Conectar el extremo del comprobador a la línea de aire.</a:t>
            </a:r>
          </a:p>
        </p:txBody>
      </p:sp>
      <p:pic>
        <p:nvPicPr>
          <p:cNvPr id="10" name="Imagen 9">
            <a:extLst>
              <a:ext uri="{FF2B5EF4-FFF2-40B4-BE49-F238E27FC236}">
                <a16:creationId xmlns="" xmlns:a16="http://schemas.microsoft.com/office/drawing/2014/main" id="{0503AEC0-A900-9044-82FB-0995547CF3D2}"/>
              </a:ext>
            </a:extLst>
          </p:cNvPr>
          <p:cNvPicPr>
            <a:picLocks noChangeAspect="1"/>
          </p:cNvPicPr>
          <p:nvPr/>
        </p:nvPicPr>
        <p:blipFill rotWithShape="1">
          <a:blip r:embed="rId3"/>
          <a:srcRect t="343"/>
          <a:stretch/>
        </p:blipFill>
        <p:spPr>
          <a:xfrm>
            <a:off x="5700455" y="3975104"/>
            <a:ext cx="3163538" cy="2346568"/>
          </a:xfrm>
          <a:prstGeom prst="roundRect">
            <a:avLst/>
          </a:prstGeom>
          <a:ln w="63500">
            <a:solidFill>
              <a:schemeClr val="tx2"/>
            </a:solidFill>
          </a:ln>
        </p:spPr>
      </p:pic>
      <p:cxnSp>
        <p:nvCxnSpPr>
          <p:cNvPr id="14" name="Conector recto de flecha 13">
            <a:extLst>
              <a:ext uri="{FF2B5EF4-FFF2-40B4-BE49-F238E27FC236}">
                <a16:creationId xmlns="" xmlns:a16="http://schemas.microsoft.com/office/drawing/2014/main" id="{B6C2D219-165F-DF4C-AAB3-42D2D92C497F}"/>
              </a:ext>
            </a:extLst>
          </p:cNvPr>
          <p:cNvCxnSpPr/>
          <p:nvPr/>
        </p:nvCxnSpPr>
        <p:spPr>
          <a:xfrm flipV="1">
            <a:off x="5833026" y="5567170"/>
            <a:ext cx="0" cy="8679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6324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1852300"/>
          </a:xfrm>
          <a:prstGeom prst="roundRect">
            <a:avLst>
              <a:gd name="adj" fmla="val 13422"/>
            </a:avLst>
          </a:prstGeom>
          <a:solidFill>
            <a:srgbClr val="EEEEEE"/>
          </a:solidFill>
          <a:ln w="12700">
            <a:miter lim="400000"/>
          </a:ln>
        </p:spPr>
        <p:txBody>
          <a:bodyPr lIns="0" tIns="0" rIns="0" bIns="0" anchor="ctr"/>
          <a:lstStyle/>
          <a:p>
            <a:pPr marL="342900" indent="-342900">
              <a:buFont typeface="+mj-lt"/>
              <a:buAutoNum type="arabicPeriod"/>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7615664" cy="1569660"/>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buFont typeface="+mj-lt"/>
              <a:buAutoNum type="arabicPeriod" startAt="2"/>
            </a:pPr>
            <a:r>
              <a:rPr lang="es-CL" sz="1600" dirty="0">
                <a:solidFill>
                  <a:schemeClr val="bg2">
                    <a:lumMod val="50000"/>
                  </a:schemeClr>
                </a:solidFill>
                <a:latin typeface="Calibri" charset="0"/>
                <a:ea typeface="Calibri" charset="0"/>
                <a:cs typeface="Calibri" charset="0"/>
              </a:rPr>
              <a:t>Los manómetros tienen las siguientes funciones</a:t>
            </a:r>
            <a:r>
              <a:rPr lang="es-CL" sz="1600" dirty="0" smtClean="0">
                <a:solidFill>
                  <a:schemeClr val="bg2">
                    <a:lumMod val="50000"/>
                  </a:schemeClr>
                </a:solidFill>
                <a:latin typeface="Calibri" charset="0"/>
                <a:ea typeface="Calibri" charset="0"/>
                <a:cs typeface="Calibri" charset="0"/>
              </a:rPr>
              <a:t>:</a:t>
            </a:r>
          </a:p>
          <a:p>
            <a:pPr marL="412750" indent="-412750" algn="just">
              <a:buFont typeface="+mj-lt"/>
              <a:buAutoNum type="arabicPeriod" startAt="2"/>
            </a:pPr>
            <a:endParaRPr lang="es-CL" sz="1600" dirty="0">
              <a:solidFill>
                <a:schemeClr val="bg2">
                  <a:lumMod val="50000"/>
                </a:schemeClr>
              </a:solidFill>
              <a:latin typeface="Calibri" charset="0"/>
              <a:ea typeface="Calibri" charset="0"/>
              <a:cs typeface="Calibri" charset="0"/>
            </a:endParaRP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El izquierdo, registra la presión del aire que ingresa al cilindro. </a:t>
            </a:r>
          </a:p>
          <a:p>
            <a:pPr marL="285750" indent="-285750" algn="just">
              <a:buClr>
                <a:srgbClr val="77374D"/>
              </a:buClr>
              <a:buFont typeface="Arial" charset="0"/>
              <a:buChar char="•"/>
            </a:pPr>
            <a:endParaRPr lang="es-CL" sz="1600" dirty="0" smtClean="0">
              <a:solidFill>
                <a:schemeClr val="bg2">
                  <a:lumMod val="50000"/>
                </a:schemeClr>
              </a:solidFill>
              <a:latin typeface="Calibri" charset="0"/>
              <a:ea typeface="Calibri" charset="0"/>
              <a:cs typeface="Calibri" charset="0"/>
            </a:endParaRPr>
          </a:p>
          <a:p>
            <a:pPr marL="285750" indent="-285750" algn="just">
              <a:buClr>
                <a:srgbClr val="77374D"/>
              </a:buClr>
              <a:buFont typeface="Arial" charset="0"/>
              <a:buChar char="•"/>
            </a:pPr>
            <a:r>
              <a:rPr lang="es-CL" sz="1600" dirty="0">
                <a:solidFill>
                  <a:schemeClr val="bg2">
                    <a:lumMod val="50000"/>
                  </a:schemeClr>
                </a:solidFill>
                <a:latin typeface="Calibri" charset="0"/>
                <a:ea typeface="Calibri" charset="0"/>
                <a:cs typeface="Calibri" charset="0"/>
              </a:rPr>
              <a:t>El derecho, registra el porcentaje (%) de fuga de aire que se produce en el cilindro medido. </a:t>
            </a:r>
          </a:p>
        </p:txBody>
      </p:sp>
      <p:grpSp>
        <p:nvGrpSpPr>
          <p:cNvPr id="5" name="Agrupar 4"/>
          <p:cNvGrpSpPr/>
          <p:nvPr/>
        </p:nvGrpSpPr>
        <p:grpSpPr>
          <a:xfrm>
            <a:off x="4762134" y="4243560"/>
            <a:ext cx="3280654" cy="3056336"/>
            <a:chOff x="4221360" y="4357372"/>
            <a:chExt cx="3280654" cy="3056336"/>
          </a:xfrm>
        </p:grpSpPr>
        <p:pic>
          <p:nvPicPr>
            <p:cNvPr id="13" name="Imagen 12">
              <a:extLst>
                <a:ext uri="{FF2B5EF4-FFF2-40B4-BE49-F238E27FC236}">
                  <a16:creationId xmlns="" xmlns:a16="http://schemas.microsoft.com/office/drawing/2014/main" id="{385C5130-A3B1-5D46-BA7E-A9D4D223DCD2}"/>
                </a:ext>
              </a:extLst>
            </p:cNvPr>
            <p:cNvPicPr>
              <a:picLocks noChangeAspect="1"/>
            </p:cNvPicPr>
            <p:nvPr/>
          </p:nvPicPr>
          <p:blipFill>
            <a:blip r:embed="rId3"/>
            <a:stretch>
              <a:fillRect/>
            </a:stretch>
          </p:blipFill>
          <p:spPr>
            <a:xfrm>
              <a:off x="4221360" y="4357372"/>
              <a:ext cx="3280654" cy="3056336"/>
            </a:xfrm>
            <a:prstGeom prst="rect">
              <a:avLst/>
            </a:prstGeom>
          </p:spPr>
        </p:pic>
        <p:sp>
          <p:nvSpPr>
            <p:cNvPr id="15" name="Anillo 14">
              <a:extLst>
                <a:ext uri="{FF2B5EF4-FFF2-40B4-BE49-F238E27FC236}">
                  <a16:creationId xmlns="" xmlns:a16="http://schemas.microsoft.com/office/drawing/2014/main" id="{6C5506B5-6DC1-3242-93A7-03446E37DE47}"/>
                </a:ext>
              </a:extLst>
            </p:cNvPr>
            <p:cNvSpPr/>
            <p:nvPr/>
          </p:nvSpPr>
          <p:spPr>
            <a:xfrm>
              <a:off x="4771479" y="4570311"/>
              <a:ext cx="1279415" cy="1278135"/>
            </a:xfrm>
            <a:prstGeom prst="donut">
              <a:avLst>
                <a:gd name="adj" fmla="val 63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6" name="Anillo 15">
              <a:extLst>
                <a:ext uri="{FF2B5EF4-FFF2-40B4-BE49-F238E27FC236}">
                  <a16:creationId xmlns="" xmlns:a16="http://schemas.microsoft.com/office/drawing/2014/main" id="{C16CC5F7-1CE7-7046-AB37-979A46916943}"/>
                </a:ext>
              </a:extLst>
            </p:cNvPr>
            <p:cNvSpPr/>
            <p:nvPr/>
          </p:nvSpPr>
          <p:spPr>
            <a:xfrm>
              <a:off x="5990801" y="4570311"/>
              <a:ext cx="1279415" cy="1278135"/>
            </a:xfrm>
            <a:prstGeom prst="donut">
              <a:avLst>
                <a:gd name="adj" fmla="val 633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grpSp>
    </p:spTree>
    <p:extLst>
      <p:ext uri="{BB962C8B-B14F-4D97-AF65-F5344CB8AC3E}">
        <p14:creationId xmlns:p14="http://schemas.microsoft.com/office/powerpoint/2010/main" val="1820824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p23"/>
          <p:cNvSpPr txBox="1"/>
          <p:nvPr/>
        </p:nvSpPr>
        <p:spPr>
          <a:xfrm>
            <a:off x="1139100" y="834800"/>
            <a:ext cx="4156800" cy="319500"/>
          </a:xfrm>
          <a:prstGeom prst="rect">
            <a:avLst/>
          </a:prstGeom>
          <a:noFill/>
          <a:ln>
            <a:noFill/>
          </a:ln>
        </p:spPr>
        <p:txBody>
          <a:bodyPr spcFirstLastPara="1" wrap="square" lIns="91425" tIns="91425" rIns="91425" bIns="91425" anchor="t" anchorCtr="0">
            <a:noAutofit/>
          </a:bodyPr>
          <a:lstStyle/>
          <a:p>
            <a:pPr lvl="0">
              <a:buSzPts val="1200"/>
            </a:pPr>
            <a:r>
              <a:rPr lang="hr-HR" sz="1200" b="1">
                <a:solidFill>
                  <a:srgbClr val="741B47"/>
                </a:solidFill>
                <a:latin typeface="Calibri"/>
                <a:ea typeface="Calibri"/>
                <a:cs typeface="Calibri"/>
                <a:sym typeface="Calibri"/>
              </a:rPr>
              <a:t>MÓDULO 6 </a:t>
            </a:r>
            <a:r>
              <a:rPr lang="hr-HR" sz="1200">
                <a:solidFill>
                  <a:srgbClr val="741B47"/>
                </a:solidFill>
                <a:latin typeface="Calibri"/>
                <a:ea typeface="Calibri"/>
                <a:cs typeface="Calibri"/>
                <a:sym typeface="Calibri"/>
              </a:rPr>
              <a:t>| MANTENIMIENTO DE MOTORES</a:t>
            </a:r>
            <a:endParaRPr lang="hr-HR" sz="1200" dirty="0">
              <a:solidFill>
                <a:srgbClr val="741B47"/>
              </a:solidFill>
              <a:latin typeface="Calibri"/>
              <a:ea typeface="Calibri"/>
              <a:cs typeface="Calibri"/>
              <a:sym typeface="Calibri"/>
            </a:endParaRPr>
          </a:p>
        </p:txBody>
      </p:sp>
      <p:sp>
        <p:nvSpPr>
          <p:cNvPr id="3" name="Google Shape;83;p2"/>
          <p:cNvSpPr txBox="1"/>
          <p:nvPr/>
        </p:nvSpPr>
        <p:spPr>
          <a:xfrm>
            <a:off x="365425"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ACTIVIDAD </a:t>
            </a:r>
            <a:r>
              <a:rPr lang="en-US" sz="1500" b="1" dirty="0" smtClean="0">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4" name="Google Shape;61;p13"/>
          <p:cNvSpPr txBox="1">
            <a:spLocks/>
          </p:cNvSpPr>
          <p:nvPr/>
        </p:nvSpPr>
        <p:spPr>
          <a:xfrm>
            <a:off x="365425" y="2346785"/>
            <a:ext cx="8119008" cy="4307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_tradnl" sz="3600" b="1" smtClean="0">
                <a:solidFill>
                  <a:srgbClr val="741B47"/>
                </a:solidFill>
                <a:latin typeface="Calibri" panose="020F0502020204030204" pitchFamily="34" charset="0"/>
                <a:ea typeface="Roboto"/>
                <a:cs typeface="Calibri" panose="020F0502020204030204" pitchFamily="34" charset="0"/>
                <a:sym typeface="Roboto"/>
              </a:rPr>
              <a:t>SISTEMA DE </a:t>
            </a:r>
            <a:r>
              <a:rPr lang="es-ES_tradnl" sz="3600" b="1" dirty="0" smtClean="0">
                <a:solidFill>
                  <a:srgbClr val="741B47"/>
                </a:solidFill>
                <a:latin typeface="Calibri" panose="020F0502020204030204" pitchFamily="34" charset="0"/>
                <a:ea typeface="Roboto"/>
                <a:cs typeface="Calibri" panose="020F0502020204030204" pitchFamily="34" charset="0"/>
                <a:sym typeface="Roboto"/>
              </a:rPr>
              <a:t>REFRIGERACIÓN</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6" name="Imagen 5" descr="portadilla a8 m6-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321" y="2853867"/>
            <a:ext cx="6671655" cy="4611127"/>
          </a:xfrm>
          <a:prstGeom prst="rect">
            <a:avLst/>
          </a:prstGeom>
        </p:spPr>
      </p:pic>
    </p:spTree>
    <p:extLst>
      <p:ext uri="{BB962C8B-B14F-4D97-AF65-F5344CB8AC3E}">
        <p14:creationId xmlns:p14="http://schemas.microsoft.com/office/powerpoint/2010/main" val="210510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3612274"/>
          </a:xfrm>
          <a:prstGeom prst="roundRect">
            <a:avLst>
              <a:gd name="adj" fmla="val 6762"/>
            </a:avLst>
          </a:prstGeom>
          <a:solidFill>
            <a:srgbClr val="EEEEEE"/>
          </a:solidFill>
          <a:ln w="12700">
            <a:miter lim="400000"/>
          </a:ln>
        </p:spPr>
        <p:txBody>
          <a:bodyPr lIns="0" tIns="0" rIns="0" bIns="0" anchor="ctr"/>
          <a:lstStyle/>
          <a:p>
            <a:pPr marL="342900" indent="-342900">
              <a:buFont typeface="+mj-lt"/>
              <a:buAutoNum type="arabicPeriod"/>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4751467" cy="3293209"/>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buFont typeface="+mj-lt"/>
              <a:buAutoNum type="arabicPeriod" startAt="3"/>
            </a:pPr>
            <a:r>
              <a:rPr lang="es-CL" sz="1600" dirty="0">
                <a:solidFill>
                  <a:schemeClr val="bg2">
                    <a:lumMod val="50000"/>
                  </a:schemeClr>
                </a:solidFill>
                <a:latin typeface="Calibri" charset="0"/>
                <a:ea typeface="Calibri" charset="0"/>
                <a:cs typeface="Calibri" charset="0"/>
              </a:rPr>
              <a:t>Abrir lentamente la llave de paso, para que ingrese aire al comprobador de fugas hasta que la aguja del monómetro que indica % de fuga marque 0 % de fuga</a:t>
            </a:r>
            <a:r>
              <a:rPr lang="es-CL" sz="1600" dirty="0" smtClean="0">
                <a:solidFill>
                  <a:schemeClr val="bg2">
                    <a:lumMod val="50000"/>
                  </a:schemeClr>
                </a:solidFill>
                <a:latin typeface="Calibri" charset="0"/>
                <a:ea typeface="Calibri" charset="0"/>
                <a:cs typeface="Calibri" charset="0"/>
              </a:rPr>
              <a:t>.</a:t>
            </a:r>
          </a:p>
          <a:p>
            <a:pPr marL="412750" indent="-412750" algn="just">
              <a:buFont typeface="+mj-lt"/>
              <a:buAutoNum type="arabicPeriod" startAt="3"/>
            </a:pPr>
            <a:endParaRPr lang="es-CL" sz="1600" dirty="0">
              <a:solidFill>
                <a:schemeClr val="bg2">
                  <a:lumMod val="50000"/>
                </a:schemeClr>
              </a:solidFill>
              <a:latin typeface="Calibri" charset="0"/>
              <a:ea typeface="Calibri" charset="0"/>
              <a:cs typeface="Calibri" charset="0"/>
            </a:endParaRPr>
          </a:p>
          <a:p>
            <a:pPr marL="412750" indent="-412750" algn="just">
              <a:buFont typeface="+mj-lt"/>
              <a:buAutoNum type="arabicPeriod" startAt="3"/>
            </a:pPr>
            <a:r>
              <a:rPr lang="es-CL" sz="1600" dirty="0">
                <a:solidFill>
                  <a:schemeClr val="bg2">
                    <a:lumMod val="50000"/>
                  </a:schemeClr>
                </a:solidFill>
                <a:latin typeface="Calibri" charset="0"/>
                <a:ea typeface="Calibri" charset="0"/>
                <a:cs typeface="Calibri" charset="0"/>
              </a:rPr>
              <a:t>En el manómetro del lado izquierdo quedará registrada la presión máxima necesaria para que se registrara 0% de fuga.</a:t>
            </a:r>
          </a:p>
          <a:p>
            <a:pPr marL="412750" indent="-412750" algn="just">
              <a:buFont typeface="+mj-lt"/>
              <a:buAutoNum type="arabicPeriod" startAt="3"/>
            </a:pPr>
            <a:endParaRPr lang="es-CL" sz="1600" dirty="0" smtClean="0">
              <a:solidFill>
                <a:schemeClr val="bg2">
                  <a:lumMod val="50000"/>
                </a:schemeClr>
              </a:solidFill>
              <a:latin typeface="Calibri" charset="0"/>
              <a:ea typeface="Calibri" charset="0"/>
              <a:cs typeface="Calibri" charset="0"/>
            </a:endParaRPr>
          </a:p>
          <a:p>
            <a:pPr marL="412750" indent="-412750" algn="just">
              <a:buFont typeface="+mj-lt"/>
              <a:buAutoNum type="arabicPeriod" startAt="3"/>
            </a:pPr>
            <a:r>
              <a:rPr lang="es-CL" sz="1600" dirty="0">
                <a:solidFill>
                  <a:schemeClr val="bg2">
                    <a:lumMod val="50000"/>
                  </a:schemeClr>
                </a:solidFill>
                <a:latin typeface="Calibri" charset="0"/>
                <a:ea typeface="Calibri" charset="0"/>
                <a:cs typeface="Calibri" charset="0"/>
              </a:rPr>
              <a:t>Este dato es muy importante, ya que al medir el % de fuga de aire en los cilindros, se debe aplicar la misma presión que se aplicó para que marcara 0% de fuga el manómetro del lado derecho</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grpSp>
        <p:nvGrpSpPr>
          <p:cNvPr id="5" name="Agrupar 4"/>
          <p:cNvGrpSpPr/>
          <p:nvPr/>
        </p:nvGrpSpPr>
        <p:grpSpPr>
          <a:xfrm>
            <a:off x="6122021" y="3937961"/>
            <a:ext cx="3280654" cy="3056336"/>
            <a:chOff x="4221360" y="4320278"/>
            <a:chExt cx="3280654" cy="3056336"/>
          </a:xfrm>
        </p:grpSpPr>
        <p:pic>
          <p:nvPicPr>
            <p:cNvPr id="13" name="Imagen 12">
              <a:extLst>
                <a:ext uri="{FF2B5EF4-FFF2-40B4-BE49-F238E27FC236}">
                  <a16:creationId xmlns="" xmlns:a16="http://schemas.microsoft.com/office/drawing/2014/main" id="{385C5130-A3B1-5D46-BA7E-A9D4D223DCD2}"/>
                </a:ext>
              </a:extLst>
            </p:cNvPr>
            <p:cNvPicPr>
              <a:picLocks noChangeAspect="1"/>
            </p:cNvPicPr>
            <p:nvPr/>
          </p:nvPicPr>
          <p:blipFill>
            <a:blip r:embed="rId3"/>
            <a:stretch>
              <a:fillRect/>
            </a:stretch>
          </p:blipFill>
          <p:spPr>
            <a:xfrm>
              <a:off x="4221360" y="4320278"/>
              <a:ext cx="3280654" cy="3056336"/>
            </a:xfrm>
            <a:prstGeom prst="roundRect">
              <a:avLst/>
            </a:prstGeom>
            <a:ln w="63500">
              <a:solidFill>
                <a:schemeClr val="tx2"/>
              </a:solidFill>
            </a:ln>
          </p:spPr>
        </p:pic>
        <p:sp>
          <p:nvSpPr>
            <p:cNvPr id="15" name="Anillo 14">
              <a:extLst>
                <a:ext uri="{FF2B5EF4-FFF2-40B4-BE49-F238E27FC236}">
                  <a16:creationId xmlns="" xmlns:a16="http://schemas.microsoft.com/office/drawing/2014/main" id="{6C5506B5-6DC1-3242-93A7-03446E37DE47}"/>
                </a:ext>
              </a:extLst>
            </p:cNvPr>
            <p:cNvSpPr/>
            <p:nvPr/>
          </p:nvSpPr>
          <p:spPr>
            <a:xfrm>
              <a:off x="4771479" y="4570311"/>
              <a:ext cx="1279415" cy="1278135"/>
            </a:xfrm>
            <a:prstGeom prst="donut">
              <a:avLst>
                <a:gd name="adj" fmla="val 6334"/>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6" name="Anillo 15">
              <a:extLst>
                <a:ext uri="{FF2B5EF4-FFF2-40B4-BE49-F238E27FC236}">
                  <a16:creationId xmlns="" xmlns:a16="http://schemas.microsoft.com/office/drawing/2014/main" id="{C16CC5F7-1CE7-7046-AB37-979A46916943}"/>
                </a:ext>
              </a:extLst>
            </p:cNvPr>
            <p:cNvSpPr/>
            <p:nvPr/>
          </p:nvSpPr>
          <p:spPr>
            <a:xfrm>
              <a:off x="5990801" y="4570311"/>
              <a:ext cx="1279415" cy="1278135"/>
            </a:xfrm>
            <a:prstGeom prst="donut">
              <a:avLst>
                <a:gd name="adj" fmla="val 6334"/>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grpSp>
      <p:cxnSp>
        <p:nvCxnSpPr>
          <p:cNvPr id="17" name="Conector recto de flecha 16">
            <a:extLst>
              <a:ext uri="{FF2B5EF4-FFF2-40B4-BE49-F238E27FC236}">
                <a16:creationId xmlns="" xmlns:a16="http://schemas.microsoft.com/office/drawing/2014/main" id="{66E4CB07-C41E-8440-816E-583AFAF54355}"/>
              </a:ext>
            </a:extLst>
          </p:cNvPr>
          <p:cNvCxnSpPr>
            <a:cxnSpLocks/>
          </p:cNvCxnSpPr>
          <p:nvPr/>
        </p:nvCxnSpPr>
        <p:spPr>
          <a:xfrm flipH="1" flipV="1">
            <a:off x="8762270" y="5047868"/>
            <a:ext cx="557941" cy="4959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 xmlns:a16="http://schemas.microsoft.com/office/drawing/2014/main" id="{30866DB5-790F-1148-8F74-5F05F040C635}"/>
              </a:ext>
            </a:extLst>
          </p:cNvPr>
          <p:cNvCxnSpPr>
            <a:cxnSpLocks/>
          </p:cNvCxnSpPr>
          <p:nvPr/>
        </p:nvCxnSpPr>
        <p:spPr>
          <a:xfrm flipH="1" flipV="1">
            <a:off x="6854899" y="6523370"/>
            <a:ext cx="1036563" cy="415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03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4131226"/>
          </a:xfrm>
          <a:prstGeom prst="roundRect">
            <a:avLst>
              <a:gd name="adj" fmla="val 6762"/>
            </a:avLst>
          </a:prstGeom>
          <a:solidFill>
            <a:srgbClr val="EEEEEE"/>
          </a:solidFill>
          <a:ln w="12700">
            <a:miter lim="400000"/>
          </a:ln>
        </p:spPr>
        <p:txBody>
          <a:bodyPr lIns="0" tIns="0" rIns="0" bIns="0" anchor="ctr"/>
          <a:lstStyle/>
          <a:p>
            <a:pPr marL="342900" indent="-342900">
              <a:buFont typeface="+mj-lt"/>
              <a:buAutoNum type="arabicPeriod"/>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4751467" cy="3785652"/>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buFont typeface="+mj-lt"/>
              <a:buAutoNum type="arabicPeriod" startAt="6"/>
            </a:pPr>
            <a:r>
              <a:rPr lang="es-CL" sz="1600" dirty="0">
                <a:solidFill>
                  <a:schemeClr val="bg2">
                    <a:lumMod val="50000"/>
                  </a:schemeClr>
                </a:solidFill>
                <a:latin typeface="Calibri" charset="0"/>
                <a:ea typeface="Calibri" charset="0"/>
                <a:cs typeface="Calibri" charset="0"/>
              </a:rPr>
              <a:t>Verificado el funcionamiento del Comprobador de fuga de cilindros, desmontar todas las bujías de encendido (motor gasolina) o bujías de incandescencia (motor Diesel).</a:t>
            </a:r>
          </a:p>
          <a:p>
            <a:pPr marL="412750" indent="-412750" algn="just">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marL="412750" indent="-412750" algn="just">
              <a:buFont typeface="+mj-lt"/>
              <a:buAutoNum type="arabicPeriod" startAt="6"/>
            </a:pPr>
            <a:r>
              <a:rPr lang="es-CL" sz="1600" dirty="0">
                <a:solidFill>
                  <a:schemeClr val="bg2">
                    <a:lumMod val="50000"/>
                  </a:schemeClr>
                </a:solidFill>
                <a:latin typeface="Calibri" charset="0"/>
                <a:ea typeface="Calibri" charset="0"/>
                <a:cs typeface="Calibri" charset="0"/>
              </a:rPr>
              <a:t>Con el motor apagado girar el cigüeñal  en sentido horario, hasta que el pistón del cilindro a comprobar se encuentre al final de la fase de compresión (PMS</a:t>
            </a:r>
            <a:r>
              <a:rPr lang="es-CL" sz="1600" dirty="0" smtClean="0">
                <a:solidFill>
                  <a:schemeClr val="bg2">
                    <a:lumMod val="50000"/>
                  </a:schemeClr>
                </a:solidFill>
                <a:latin typeface="Calibri" charset="0"/>
                <a:ea typeface="Calibri" charset="0"/>
                <a:cs typeface="Calibri" charset="0"/>
              </a:rPr>
              <a:t>).</a:t>
            </a:r>
          </a:p>
          <a:p>
            <a:pPr marL="412750" indent="-412750" algn="just">
              <a:buFont typeface="+mj-lt"/>
              <a:buAutoNum type="arabicPeriod" startAt="6"/>
            </a:pPr>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En este momento, el pistón se encuentra arriba y las válvulas de Admisión y Escape están cerradas, por lo que el aire que ingrese al cilindro quedará contenido sobre la cabeza del pistón y cámara de combustión (zona roja de la imagen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610" y="2505071"/>
            <a:ext cx="2731008" cy="3660648"/>
          </a:xfrm>
          <a:prstGeom prst="rect">
            <a:avLst/>
          </a:prstGeom>
        </p:spPr>
      </p:pic>
    </p:spTree>
    <p:extLst>
      <p:ext uri="{BB962C8B-B14F-4D97-AF65-F5344CB8AC3E}">
        <p14:creationId xmlns:p14="http://schemas.microsoft.com/office/powerpoint/2010/main" val="1685343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2"/>
            <a:ext cx="8411818" cy="3612274"/>
          </a:xfrm>
          <a:prstGeom prst="roundRect">
            <a:avLst>
              <a:gd name="adj" fmla="val 6762"/>
            </a:avLst>
          </a:prstGeom>
          <a:solidFill>
            <a:srgbClr val="EEEEEE"/>
          </a:solidFill>
          <a:ln w="12700">
            <a:miter lim="400000"/>
          </a:ln>
        </p:spPr>
        <p:txBody>
          <a:bodyPr lIns="0" tIns="0" rIns="0" bIns="0" anchor="ctr"/>
          <a:lstStyle/>
          <a:p>
            <a:pPr marL="342900" indent="-342900">
              <a:buFont typeface="+mj-lt"/>
              <a:buAutoNum type="arabicPeriod"/>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4751467" cy="3293209"/>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412750" indent="-412750" algn="just">
              <a:buFont typeface="+mj-lt"/>
              <a:buAutoNum type="arabicPeriod" startAt="8"/>
            </a:pPr>
            <a:r>
              <a:rPr lang="es-CL" sz="1600" dirty="0">
                <a:solidFill>
                  <a:schemeClr val="bg2">
                    <a:lumMod val="50000"/>
                  </a:schemeClr>
                </a:solidFill>
                <a:latin typeface="Calibri" charset="0"/>
                <a:ea typeface="Calibri" charset="0"/>
                <a:cs typeface="Calibri" charset="0"/>
              </a:rPr>
              <a:t>Con el Comprobador conectado a la línea de aire abrir la llave de paso de aire e ingresar la cantidad de aire máxima que se agregó al verificar el comprobador de fugas, la que se observa en el manómetro izquierdo</a:t>
            </a:r>
            <a:r>
              <a:rPr lang="es-CL" sz="1600" dirty="0" smtClean="0">
                <a:solidFill>
                  <a:schemeClr val="bg2">
                    <a:lumMod val="50000"/>
                  </a:schemeClr>
                </a:solidFill>
                <a:latin typeface="Calibri" charset="0"/>
                <a:ea typeface="Calibri" charset="0"/>
                <a:cs typeface="Calibri" charset="0"/>
              </a:rPr>
              <a:t>.</a:t>
            </a:r>
          </a:p>
          <a:p>
            <a:pPr marL="412750" indent="-412750" algn="just">
              <a:buFont typeface="+mj-lt"/>
              <a:buAutoNum type="arabicPeriod" startAt="8"/>
            </a:pPr>
            <a:endParaRPr lang="es-CL" sz="1600" dirty="0">
              <a:solidFill>
                <a:schemeClr val="bg2">
                  <a:lumMod val="50000"/>
                </a:schemeClr>
              </a:solidFill>
              <a:latin typeface="Calibri" charset="0"/>
              <a:ea typeface="Calibri" charset="0"/>
              <a:cs typeface="Calibri" charset="0"/>
            </a:endParaRPr>
          </a:p>
          <a:p>
            <a:pPr marL="412750" indent="-412750" algn="just">
              <a:buFont typeface="+mj-lt"/>
              <a:buAutoNum type="arabicPeriod" startAt="8"/>
            </a:pPr>
            <a:r>
              <a:rPr lang="es-CL" sz="1600" dirty="0">
                <a:solidFill>
                  <a:schemeClr val="bg2">
                    <a:lumMod val="50000"/>
                  </a:schemeClr>
                </a:solidFill>
                <a:latin typeface="Calibri" charset="0"/>
                <a:ea typeface="Calibri" charset="0"/>
                <a:cs typeface="Calibri" charset="0"/>
              </a:rPr>
              <a:t>Comprobador en el manómetro del lado izquierdo cual es el porcentaje de fuga del cilindro medido</a:t>
            </a:r>
            <a:r>
              <a:rPr lang="es-CL" sz="1600" dirty="0" smtClean="0">
                <a:solidFill>
                  <a:schemeClr val="bg2">
                    <a:lumMod val="50000"/>
                  </a:schemeClr>
                </a:solidFill>
                <a:latin typeface="Calibri" charset="0"/>
                <a:ea typeface="Calibri" charset="0"/>
                <a:cs typeface="Calibri" charset="0"/>
              </a:rPr>
              <a:t>.</a:t>
            </a:r>
          </a:p>
          <a:p>
            <a:pPr marL="412750" indent="-412750" algn="just">
              <a:buFont typeface="+mj-lt"/>
              <a:buAutoNum type="arabicPeriod" startAt="8"/>
            </a:pPr>
            <a:endParaRPr lang="es-CL" sz="1600" dirty="0">
              <a:solidFill>
                <a:schemeClr val="bg2">
                  <a:lumMod val="50000"/>
                </a:schemeClr>
              </a:solidFill>
              <a:latin typeface="Calibri" charset="0"/>
              <a:ea typeface="Calibri" charset="0"/>
              <a:cs typeface="Calibri" charset="0"/>
            </a:endParaRPr>
          </a:p>
          <a:p>
            <a:pPr marL="412750" indent="-412750" algn="just">
              <a:buFont typeface="+mj-lt"/>
              <a:buAutoNum type="arabicPeriod" startAt="8"/>
            </a:pPr>
            <a:r>
              <a:rPr lang="es-CL" sz="1600" dirty="0">
                <a:solidFill>
                  <a:schemeClr val="bg2">
                    <a:lumMod val="50000"/>
                  </a:schemeClr>
                </a:solidFill>
                <a:latin typeface="Calibri" charset="0"/>
                <a:ea typeface="Calibri" charset="0"/>
                <a:cs typeface="Calibri" charset="0"/>
              </a:rPr>
              <a:t>Si el manómetro izquierdo marca un porcentaje de fuga, agregar más presión de aire y observar si sube el nivel de agua en el radiador o en el depósito de expansión</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grpSp>
        <p:nvGrpSpPr>
          <p:cNvPr id="5" name="Agrupar 4"/>
          <p:cNvGrpSpPr/>
          <p:nvPr/>
        </p:nvGrpSpPr>
        <p:grpSpPr>
          <a:xfrm>
            <a:off x="6122021" y="3937961"/>
            <a:ext cx="3280654" cy="3056336"/>
            <a:chOff x="4221360" y="4320278"/>
            <a:chExt cx="3280654" cy="3056336"/>
          </a:xfrm>
        </p:grpSpPr>
        <p:pic>
          <p:nvPicPr>
            <p:cNvPr id="13" name="Imagen 12">
              <a:extLst>
                <a:ext uri="{FF2B5EF4-FFF2-40B4-BE49-F238E27FC236}">
                  <a16:creationId xmlns="" xmlns:a16="http://schemas.microsoft.com/office/drawing/2014/main" id="{385C5130-A3B1-5D46-BA7E-A9D4D223DCD2}"/>
                </a:ext>
              </a:extLst>
            </p:cNvPr>
            <p:cNvPicPr>
              <a:picLocks noChangeAspect="1"/>
            </p:cNvPicPr>
            <p:nvPr/>
          </p:nvPicPr>
          <p:blipFill>
            <a:blip r:embed="rId3"/>
            <a:stretch>
              <a:fillRect/>
            </a:stretch>
          </p:blipFill>
          <p:spPr>
            <a:xfrm>
              <a:off x="4221360" y="4320278"/>
              <a:ext cx="3280654" cy="3056336"/>
            </a:xfrm>
            <a:prstGeom prst="roundRect">
              <a:avLst/>
            </a:prstGeom>
            <a:ln w="63500">
              <a:solidFill>
                <a:schemeClr val="tx2"/>
              </a:solidFill>
            </a:ln>
          </p:spPr>
        </p:pic>
        <p:sp>
          <p:nvSpPr>
            <p:cNvPr id="15" name="Anillo 14">
              <a:extLst>
                <a:ext uri="{FF2B5EF4-FFF2-40B4-BE49-F238E27FC236}">
                  <a16:creationId xmlns="" xmlns:a16="http://schemas.microsoft.com/office/drawing/2014/main" id="{6C5506B5-6DC1-3242-93A7-03446E37DE47}"/>
                </a:ext>
              </a:extLst>
            </p:cNvPr>
            <p:cNvSpPr/>
            <p:nvPr/>
          </p:nvSpPr>
          <p:spPr>
            <a:xfrm>
              <a:off x="4771479" y="4570311"/>
              <a:ext cx="1279415" cy="1278135"/>
            </a:xfrm>
            <a:prstGeom prst="donut">
              <a:avLst>
                <a:gd name="adj" fmla="val 6334"/>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sp>
          <p:nvSpPr>
            <p:cNvPr id="16" name="Anillo 15">
              <a:extLst>
                <a:ext uri="{FF2B5EF4-FFF2-40B4-BE49-F238E27FC236}">
                  <a16:creationId xmlns="" xmlns:a16="http://schemas.microsoft.com/office/drawing/2014/main" id="{C16CC5F7-1CE7-7046-AB37-979A46916943}"/>
                </a:ext>
              </a:extLst>
            </p:cNvPr>
            <p:cNvSpPr/>
            <p:nvPr/>
          </p:nvSpPr>
          <p:spPr>
            <a:xfrm>
              <a:off x="5990801" y="4570311"/>
              <a:ext cx="1279415" cy="1278135"/>
            </a:xfrm>
            <a:prstGeom prst="donut">
              <a:avLst>
                <a:gd name="adj" fmla="val 6334"/>
              </a:avLst>
            </a:prstGeom>
            <a:solidFill>
              <a:srgbClr val="FF00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tx1"/>
                </a:solidFill>
              </a:endParaRPr>
            </a:p>
          </p:txBody>
        </p:sp>
      </p:grpSp>
      <p:cxnSp>
        <p:nvCxnSpPr>
          <p:cNvPr id="18" name="Conector recto de flecha 17">
            <a:extLst>
              <a:ext uri="{FF2B5EF4-FFF2-40B4-BE49-F238E27FC236}">
                <a16:creationId xmlns="" xmlns:a16="http://schemas.microsoft.com/office/drawing/2014/main" id="{30866DB5-790F-1148-8F74-5F05F040C635}"/>
              </a:ext>
            </a:extLst>
          </p:cNvPr>
          <p:cNvCxnSpPr>
            <a:cxnSpLocks/>
          </p:cNvCxnSpPr>
          <p:nvPr/>
        </p:nvCxnSpPr>
        <p:spPr>
          <a:xfrm flipH="1" flipV="1">
            <a:off x="6854899" y="6523370"/>
            <a:ext cx="1036563" cy="415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458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22788" y="2336242"/>
            <a:ext cx="5624052" cy="4446923"/>
          </a:xfrm>
          <a:prstGeom prst="roundRect">
            <a:avLst>
              <a:gd name="adj" fmla="val 6762"/>
            </a:avLst>
          </a:prstGeom>
          <a:solidFill>
            <a:srgbClr val="EEEEEE"/>
          </a:solidFill>
          <a:ln w="12700">
            <a:miter lim="400000"/>
          </a:ln>
        </p:spPr>
        <p:txBody>
          <a:bodyPr lIns="0" tIns="0" rIns="0" bIns="0" anchor="ctr"/>
          <a:lstStyle/>
          <a:p>
            <a:pPr marL="342900" indent="-342900">
              <a:buFont typeface="+mj-lt"/>
              <a:buAutoNum type="arabicPeriod"/>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4751467" cy="4278094"/>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581025" indent="-581025" algn="just">
              <a:buFont typeface="+mj-lt"/>
              <a:buAutoNum type="arabicPeriod" startAt="11"/>
            </a:pPr>
            <a:r>
              <a:rPr lang="es-CL" sz="1600" dirty="0">
                <a:solidFill>
                  <a:schemeClr val="bg2">
                    <a:lumMod val="50000"/>
                  </a:schemeClr>
                </a:solidFill>
                <a:latin typeface="Calibri" charset="0"/>
                <a:ea typeface="Calibri" charset="0"/>
                <a:cs typeface="Calibri" charset="0"/>
              </a:rPr>
              <a:t>Si se observa un aumento de nivel en radiador o depósito de expansión, significa que la empaquetadura de culata está dañada o que la culata está torcida</a:t>
            </a:r>
            <a:r>
              <a:rPr lang="es-CL" sz="1600" dirty="0" smtClean="0">
                <a:solidFill>
                  <a:schemeClr val="bg2">
                    <a:lumMod val="50000"/>
                  </a:schemeClr>
                </a:solidFill>
                <a:latin typeface="Calibri" charset="0"/>
                <a:ea typeface="Calibri" charset="0"/>
                <a:cs typeface="Calibri" charset="0"/>
              </a:rPr>
              <a:t>.</a:t>
            </a:r>
          </a:p>
          <a:p>
            <a:pPr marL="581025" indent="-581025" algn="just">
              <a:buFont typeface="+mj-lt"/>
              <a:buAutoNum type="arabicPeriod" startAt="11"/>
            </a:pPr>
            <a:endParaRPr lang="es-CL" sz="1600" dirty="0">
              <a:solidFill>
                <a:schemeClr val="bg2">
                  <a:lumMod val="50000"/>
                </a:schemeClr>
              </a:solidFill>
              <a:latin typeface="Calibri" charset="0"/>
              <a:ea typeface="Calibri" charset="0"/>
              <a:cs typeface="Calibri" charset="0"/>
            </a:endParaRPr>
          </a:p>
          <a:p>
            <a:pPr marL="581025" indent="-581025" algn="just">
              <a:buFont typeface="+mj-lt"/>
              <a:buAutoNum type="arabicPeriod" startAt="11"/>
            </a:pPr>
            <a:r>
              <a:rPr lang="es-CL" sz="1600" dirty="0">
                <a:solidFill>
                  <a:schemeClr val="bg2">
                    <a:lumMod val="50000"/>
                  </a:schemeClr>
                </a:solidFill>
                <a:latin typeface="Calibri" charset="0"/>
                <a:ea typeface="Calibri" charset="0"/>
                <a:cs typeface="Calibri" charset="0"/>
              </a:rPr>
              <a:t>En ambos casos se debe desmontar la culata para cambiar la empaquetadura o para rectificar base de culata (si se permite) o cambiar culata.</a:t>
            </a:r>
          </a:p>
          <a:p>
            <a:pPr marL="581025" indent="-581025" algn="just">
              <a:buFont typeface="+mj-lt"/>
              <a:buAutoNum type="arabicPeriod" startAt="11"/>
            </a:pPr>
            <a:endParaRPr lang="es-CL" sz="1600" dirty="0" smtClean="0">
              <a:solidFill>
                <a:schemeClr val="bg2">
                  <a:lumMod val="50000"/>
                </a:schemeClr>
              </a:solidFill>
              <a:latin typeface="Calibri" charset="0"/>
              <a:ea typeface="Calibri" charset="0"/>
              <a:cs typeface="Calibri" charset="0"/>
            </a:endParaRPr>
          </a:p>
          <a:p>
            <a:pPr marL="581025" indent="-581025" algn="just">
              <a:buFont typeface="+mj-lt"/>
              <a:buAutoNum type="arabicPeriod" startAt="11"/>
            </a:pPr>
            <a:r>
              <a:rPr lang="es-CL" sz="1600" dirty="0">
                <a:solidFill>
                  <a:schemeClr val="bg2">
                    <a:lumMod val="50000"/>
                  </a:schemeClr>
                </a:solidFill>
                <a:latin typeface="Calibri" charset="0"/>
                <a:ea typeface="Calibri" charset="0"/>
                <a:cs typeface="Calibri" charset="0"/>
              </a:rPr>
              <a:t>La base de culata torcida se mide utilizando una regla y un philler o calibre de láminas, efectuando medidas en diferentes partes de la culata. </a:t>
            </a:r>
          </a:p>
          <a:p>
            <a:pPr marL="581025" indent="-581025" algn="just">
              <a:buFont typeface="+mj-lt"/>
              <a:buAutoNum type="arabicPeriod" startAt="11"/>
            </a:pPr>
            <a:endParaRPr lang="es-CL" sz="1600" dirty="0" smtClean="0">
              <a:solidFill>
                <a:schemeClr val="bg2">
                  <a:lumMod val="50000"/>
                </a:schemeClr>
              </a:solidFill>
              <a:latin typeface="Calibri" charset="0"/>
              <a:ea typeface="Calibri" charset="0"/>
              <a:cs typeface="Calibri" charset="0"/>
            </a:endParaRPr>
          </a:p>
          <a:p>
            <a:pPr marL="581025" indent="-581025" algn="just">
              <a:buFont typeface="+mj-lt"/>
              <a:buAutoNum type="arabicPeriod" startAt="11"/>
            </a:pPr>
            <a:r>
              <a:rPr lang="es-CL" sz="1600" dirty="0">
                <a:solidFill>
                  <a:schemeClr val="bg2">
                    <a:lumMod val="50000"/>
                  </a:schemeClr>
                </a:solidFill>
                <a:latin typeface="Calibri" charset="0"/>
                <a:ea typeface="Calibri" charset="0"/>
                <a:cs typeface="Calibri" charset="0"/>
              </a:rPr>
              <a:t>La medida de torcedura máxima se debe comparar con lo que indica el Manual de Servicio. </a:t>
            </a:r>
          </a:p>
        </p:txBody>
      </p:sp>
      <p:sp>
        <p:nvSpPr>
          <p:cNvPr id="2" name="CuadroTexto 1"/>
          <p:cNvSpPr txBox="1"/>
          <p:nvPr/>
        </p:nvSpPr>
        <p:spPr>
          <a:xfrm>
            <a:off x="422787" y="9193161"/>
            <a:ext cx="184731" cy="307777"/>
          </a:xfrm>
          <a:prstGeom prst="rect">
            <a:avLst/>
          </a:prstGeom>
          <a:noFill/>
        </p:spPr>
        <p:txBody>
          <a:bodyPr wrap="none" rtlCol="0">
            <a:spAutoFit/>
          </a:bodyPr>
          <a:lstStyle/>
          <a:p>
            <a:endParaRPr lang="es-ES_tradnl"/>
          </a:p>
        </p:txBody>
      </p:sp>
      <p:pic>
        <p:nvPicPr>
          <p:cNvPr id="14" name="Imagen 13">
            <a:extLst>
              <a:ext uri="{FF2B5EF4-FFF2-40B4-BE49-F238E27FC236}">
                <a16:creationId xmlns="" xmlns:a16="http://schemas.microsoft.com/office/drawing/2014/main" id="{FC72C73E-C2EA-594F-9084-D73B6F6A6594}"/>
              </a:ext>
            </a:extLst>
          </p:cNvPr>
          <p:cNvPicPr>
            <a:picLocks noChangeAspect="1"/>
          </p:cNvPicPr>
          <p:nvPr/>
        </p:nvPicPr>
        <p:blipFill>
          <a:blip r:embed="rId3"/>
          <a:stretch>
            <a:fillRect/>
          </a:stretch>
        </p:blipFill>
        <p:spPr>
          <a:xfrm>
            <a:off x="6274246" y="2402324"/>
            <a:ext cx="3202787" cy="2123810"/>
          </a:xfrm>
          <a:prstGeom prst="roundRect">
            <a:avLst/>
          </a:prstGeom>
          <a:ln w="63500">
            <a:solidFill>
              <a:schemeClr val="tx2"/>
            </a:solidFill>
          </a:ln>
        </p:spPr>
      </p:pic>
    </p:spTree>
    <p:extLst>
      <p:ext uri="{BB962C8B-B14F-4D97-AF65-F5344CB8AC3E}">
        <p14:creationId xmlns:p14="http://schemas.microsoft.com/office/powerpoint/2010/main" val="100283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5" name="Google Shape;173;p6"/>
          <p:cNvSpPr/>
          <p:nvPr/>
        </p:nvSpPr>
        <p:spPr>
          <a:xfrm>
            <a:off x="261597" y="2257006"/>
            <a:ext cx="9054790" cy="997824"/>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MANTENIMIENTO CORRECTIVO A </a:t>
            </a:r>
            <a:r>
              <a:rPr lang="de-DE" sz="2800" b="1" dirty="0" smtClean="0">
                <a:solidFill>
                  <a:srgbClr val="77374D"/>
                </a:solidFill>
                <a:latin typeface="Calibri"/>
                <a:ea typeface="Calibri"/>
                <a:cs typeface="Calibri"/>
                <a:sym typeface="Calibri"/>
              </a:rPr>
              <a:t>SISTEMA DE REFRIGERACIÓN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Si se enciende la luz testigo de temperatura de refrigerante, o los indicadores de temperatura marcan una alta temperatura, pero al observar el motor no se registra un exceso de temperatura, podría indicar sensor de temperatura de refrigerante dañado.</a:t>
            </a:r>
          </a:p>
        </p:txBody>
      </p:sp>
      <p:grpSp>
        <p:nvGrpSpPr>
          <p:cNvPr id="19" name="Agrupar 18"/>
          <p:cNvGrpSpPr/>
          <p:nvPr/>
        </p:nvGrpSpPr>
        <p:grpSpPr>
          <a:xfrm>
            <a:off x="1309475" y="3661159"/>
            <a:ext cx="7101312" cy="1795421"/>
            <a:chOff x="1381026" y="4614888"/>
            <a:chExt cx="7101312" cy="1795421"/>
          </a:xfrm>
        </p:grpSpPr>
        <p:pic>
          <p:nvPicPr>
            <p:cNvPr id="20" name="Imagen 19">
              <a:extLst>
                <a:ext uri="{FF2B5EF4-FFF2-40B4-BE49-F238E27FC236}">
                  <a16:creationId xmlns="" xmlns:a16="http://schemas.microsoft.com/office/drawing/2014/main" id="{EE90BB33-7BD8-A04D-B80C-AB6D12BEACE0}"/>
                </a:ext>
              </a:extLst>
            </p:cNvPr>
            <p:cNvPicPr>
              <a:picLocks noChangeAspect="1"/>
            </p:cNvPicPr>
            <p:nvPr/>
          </p:nvPicPr>
          <p:blipFill>
            <a:blip r:embed="rId3"/>
            <a:stretch>
              <a:fillRect/>
            </a:stretch>
          </p:blipFill>
          <p:spPr>
            <a:xfrm>
              <a:off x="1381026" y="4627114"/>
              <a:ext cx="1986988" cy="1783195"/>
            </a:xfrm>
            <a:prstGeom prst="roundRect">
              <a:avLst/>
            </a:prstGeom>
            <a:ln>
              <a:solidFill>
                <a:schemeClr val="tx1"/>
              </a:solidFill>
            </a:ln>
          </p:spPr>
        </p:pic>
        <p:pic>
          <p:nvPicPr>
            <p:cNvPr id="21" name="Imagen 20">
              <a:extLst>
                <a:ext uri="{FF2B5EF4-FFF2-40B4-BE49-F238E27FC236}">
                  <a16:creationId xmlns="" xmlns:a16="http://schemas.microsoft.com/office/drawing/2014/main" id="{A40B9E33-7291-A54D-A3B4-E23A11E4F81A}"/>
                </a:ext>
              </a:extLst>
            </p:cNvPr>
            <p:cNvPicPr>
              <a:picLocks noChangeAspect="1"/>
            </p:cNvPicPr>
            <p:nvPr/>
          </p:nvPicPr>
          <p:blipFill>
            <a:blip r:embed="rId4"/>
            <a:stretch>
              <a:fillRect/>
            </a:stretch>
          </p:blipFill>
          <p:spPr>
            <a:xfrm>
              <a:off x="3619869" y="4627115"/>
              <a:ext cx="2538429" cy="1783194"/>
            </a:xfrm>
            <a:prstGeom prst="roundRect">
              <a:avLst/>
            </a:prstGeom>
            <a:ln>
              <a:solidFill>
                <a:schemeClr val="tx1"/>
              </a:solidFill>
            </a:ln>
          </p:spPr>
        </p:pic>
        <p:pic>
          <p:nvPicPr>
            <p:cNvPr id="22" name="Imagen 21">
              <a:extLst>
                <a:ext uri="{FF2B5EF4-FFF2-40B4-BE49-F238E27FC236}">
                  <a16:creationId xmlns="" xmlns:a16="http://schemas.microsoft.com/office/drawing/2014/main" id="{BDD91337-BDEA-3240-A5DF-6734E4D118D6}"/>
                </a:ext>
              </a:extLst>
            </p:cNvPr>
            <p:cNvPicPr>
              <a:picLocks noChangeAspect="1"/>
            </p:cNvPicPr>
            <p:nvPr/>
          </p:nvPicPr>
          <p:blipFill>
            <a:blip r:embed="rId5"/>
            <a:stretch>
              <a:fillRect/>
            </a:stretch>
          </p:blipFill>
          <p:spPr>
            <a:xfrm>
              <a:off x="6410153" y="4614888"/>
              <a:ext cx="2072185" cy="1795421"/>
            </a:xfrm>
            <a:prstGeom prst="roundRect">
              <a:avLst/>
            </a:prstGeom>
          </p:spPr>
        </p:pic>
      </p:grpSp>
    </p:spTree>
    <p:extLst>
      <p:ext uri="{BB962C8B-B14F-4D97-AF65-F5344CB8AC3E}">
        <p14:creationId xmlns:p14="http://schemas.microsoft.com/office/powerpoint/2010/main" val="606594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586465"/>
            <a:ext cx="8003567" cy="1164042"/>
          </a:xfrm>
          <a:prstGeom prst="roundRect">
            <a:avLst>
              <a:gd name="adj" fmla="val 24518"/>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752988"/>
            <a:ext cx="4090139" cy="830997"/>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CL" sz="1600" dirty="0">
                <a:solidFill>
                  <a:schemeClr val="bg2">
                    <a:lumMod val="50000"/>
                  </a:schemeClr>
                </a:solidFill>
                <a:latin typeface="Calibri" charset="0"/>
                <a:ea typeface="Calibri" charset="0"/>
                <a:cs typeface="Calibri" charset="0"/>
              </a:rPr>
              <a:t>El sensor de temperatura envía la señal de temperaturas de refrigerante a través de un voltaje a la ECM, ECU o PCM. </a:t>
            </a:r>
          </a:p>
        </p:txBody>
      </p:sp>
      <p:pic>
        <p:nvPicPr>
          <p:cNvPr id="9" name="Imagen 8">
            <a:extLst>
              <a:ext uri="{FF2B5EF4-FFF2-40B4-BE49-F238E27FC236}">
                <a16:creationId xmlns="" xmlns:a16="http://schemas.microsoft.com/office/drawing/2014/main" id="{E52A4CD5-4525-6444-869A-EF7F06131AB3}"/>
              </a:ext>
            </a:extLst>
          </p:cNvPr>
          <p:cNvPicPr>
            <a:picLocks noChangeAspect="1"/>
          </p:cNvPicPr>
          <p:nvPr/>
        </p:nvPicPr>
        <p:blipFill>
          <a:blip r:embed="rId3"/>
          <a:stretch>
            <a:fillRect/>
          </a:stretch>
        </p:blipFill>
        <p:spPr>
          <a:xfrm>
            <a:off x="5329125" y="2297716"/>
            <a:ext cx="3414788" cy="1741541"/>
          </a:xfrm>
          <a:prstGeom prst="roundRect">
            <a:avLst/>
          </a:prstGeom>
          <a:ln w="63500">
            <a:solidFill>
              <a:schemeClr val="tx2"/>
            </a:solidFill>
          </a:ln>
        </p:spPr>
      </p:pic>
      <p:sp>
        <p:nvSpPr>
          <p:cNvPr id="10" name="Rectángulo redondeado"/>
          <p:cNvSpPr/>
          <p:nvPr/>
        </p:nvSpPr>
        <p:spPr>
          <a:xfrm>
            <a:off x="452175" y="4988342"/>
            <a:ext cx="7679102" cy="923426"/>
          </a:xfrm>
          <a:prstGeom prst="roundRect">
            <a:avLst>
              <a:gd name="adj" fmla="val 24518"/>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3" name="CuadroTexto 8"/>
          <p:cNvSpPr txBox="1"/>
          <p:nvPr/>
        </p:nvSpPr>
        <p:spPr>
          <a:xfrm>
            <a:off x="816160" y="5157668"/>
            <a:ext cx="4090138"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CL" sz="1600" dirty="0">
                <a:solidFill>
                  <a:schemeClr val="bg2">
                    <a:lumMod val="50000"/>
                  </a:schemeClr>
                </a:solidFill>
                <a:latin typeface="Avenir Book" panose="02000503020000020003" pitchFamily="2" charset="0"/>
              </a:rPr>
              <a:t>Ambos pines del sensor de temperatura se conectan con ECM, ECU o PCM. </a:t>
            </a:r>
          </a:p>
        </p:txBody>
      </p:sp>
      <p:pic>
        <p:nvPicPr>
          <p:cNvPr id="15" name="Imagen 14">
            <a:extLst>
              <a:ext uri="{FF2B5EF4-FFF2-40B4-BE49-F238E27FC236}">
                <a16:creationId xmlns="" xmlns:a16="http://schemas.microsoft.com/office/drawing/2014/main" id="{8FBA203B-75A7-8F41-82F3-714081A092B7}"/>
              </a:ext>
            </a:extLst>
          </p:cNvPr>
          <p:cNvPicPr>
            <a:picLocks noChangeAspect="1"/>
          </p:cNvPicPr>
          <p:nvPr/>
        </p:nvPicPr>
        <p:blipFill>
          <a:blip r:embed="rId4"/>
          <a:stretch>
            <a:fillRect/>
          </a:stretch>
        </p:blipFill>
        <p:spPr>
          <a:xfrm>
            <a:off x="5348748" y="4328006"/>
            <a:ext cx="3395165" cy="2244098"/>
          </a:xfrm>
          <a:prstGeom prst="roundRect">
            <a:avLst/>
          </a:prstGeom>
          <a:ln w="63500">
            <a:solidFill>
              <a:schemeClr val="tx2"/>
            </a:solidFill>
          </a:ln>
        </p:spPr>
      </p:pic>
    </p:spTree>
    <p:extLst>
      <p:ext uri="{BB962C8B-B14F-4D97-AF65-F5344CB8AC3E}">
        <p14:creationId xmlns:p14="http://schemas.microsoft.com/office/powerpoint/2010/main" val="1660343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3" name="Google Shape;173;p6"/>
          <p:cNvSpPr/>
          <p:nvPr/>
        </p:nvSpPr>
        <p:spPr>
          <a:xfrm>
            <a:off x="261597" y="4481083"/>
            <a:ext cx="9054790" cy="1290451"/>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6" name="Google Shape;174;p6"/>
          <p:cNvSpPr txBox="1"/>
          <p:nvPr/>
        </p:nvSpPr>
        <p:spPr>
          <a:xfrm>
            <a:off x="550993" y="4566675"/>
            <a:ext cx="4925576" cy="107717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Avenir Book" panose="02000503020000020003" pitchFamily="2" charset="0"/>
              </a:rPr>
              <a:t>Para probar el estado del sensor de temperatura como se dijo anteriormente, se debe observar que varíe su resistencia a medida que aumenta su temperatura. </a:t>
            </a:r>
          </a:p>
        </p:txBody>
      </p:sp>
      <p:sp>
        <p:nvSpPr>
          <p:cNvPr id="15" name="Google Shape;173;p6"/>
          <p:cNvSpPr/>
          <p:nvPr/>
        </p:nvSpPr>
        <p:spPr>
          <a:xfrm>
            <a:off x="261597" y="2257006"/>
            <a:ext cx="9054790" cy="781162"/>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MANTENIMIENTO CORRECTIVO A </a:t>
            </a:r>
            <a:r>
              <a:rPr lang="de-DE" sz="2800" b="1" dirty="0" smtClean="0">
                <a:solidFill>
                  <a:srgbClr val="77374D"/>
                </a:solidFill>
                <a:latin typeface="Calibri"/>
                <a:ea typeface="Calibri"/>
                <a:cs typeface="Calibri"/>
                <a:sym typeface="Calibri"/>
              </a:rPr>
              <a:t>SISTEMA DE REFRIGERACIÓN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El sensor de temperatura de refrigerante es del tipo NTC, es decir, un sensor que varía su resistencia a medida que aumenta la temperatura del refrigerante del motor. </a:t>
            </a:r>
          </a:p>
        </p:txBody>
      </p:sp>
      <p:sp>
        <p:nvSpPr>
          <p:cNvPr id="9" name="Google Shape;173;p6"/>
          <p:cNvSpPr/>
          <p:nvPr/>
        </p:nvSpPr>
        <p:spPr>
          <a:xfrm>
            <a:off x="261597" y="3369045"/>
            <a:ext cx="8341629" cy="781162"/>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0" name="Google Shape;174;p6"/>
          <p:cNvSpPr txBox="1"/>
          <p:nvPr/>
        </p:nvSpPr>
        <p:spPr>
          <a:xfrm>
            <a:off x="550993" y="3454636"/>
            <a:ext cx="4925576"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A menor temperatura mayor resistencia del sensor. A mayor temperatura, menor resistencia.</a:t>
            </a:r>
          </a:p>
        </p:txBody>
      </p:sp>
      <p:pic>
        <p:nvPicPr>
          <p:cNvPr id="12" name="Imagen 11">
            <a:extLst>
              <a:ext uri="{FF2B5EF4-FFF2-40B4-BE49-F238E27FC236}">
                <a16:creationId xmlns="" xmlns:a16="http://schemas.microsoft.com/office/drawing/2014/main" id="{E52A4CD5-4525-6444-869A-EF7F06131AB3}"/>
              </a:ext>
            </a:extLst>
          </p:cNvPr>
          <p:cNvPicPr>
            <a:picLocks noChangeAspect="1"/>
          </p:cNvPicPr>
          <p:nvPr/>
        </p:nvPicPr>
        <p:blipFill>
          <a:blip r:embed="rId3"/>
          <a:stretch>
            <a:fillRect/>
          </a:stretch>
        </p:blipFill>
        <p:spPr>
          <a:xfrm>
            <a:off x="5842607" y="3434972"/>
            <a:ext cx="3414788" cy="1741541"/>
          </a:xfrm>
          <a:prstGeom prst="roundRect">
            <a:avLst/>
          </a:prstGeom>
          <a:ln w="63500">
            <a:solidFill>
              <a:srgbClr val="E9E1E4"/>
            </a:solidFill>
          </a:ln>
        </p:spPr>
      </p:pic>
    </p:spTree>
    <p:extLst>
      <p:ext uri="{BB962C8B-B14F-4D97-AF65-F5344CB8AC3E}">
        <p14:creationId xmlns:p14="http://schemas.microsoft.com/office/powerpoint/2010/main" val="212223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336241"/>
            <a:ext cx="6312692" cy="878908"/>
          </a:xfrm>
          <a:prstGeom prst="roundRect">
            <a:avLst>
              <a:gd name="adj" fmla="val 24080"/>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505071"/>
            <a:ext cx="5643907" cy="584775"/>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CL" sz="1600" dirty="0">
                <a:solidFill>
                  <a:schemeClr val="bg2">
                    <a:lumMod val="50000"/>
                  </a:schemeClr>
                </a:solidFill>
                <a:latin typeface="Calibri" charset="0"/>
                <a:ea typeface="Calibri" charset="0"/>
                <a:cs typeface="Calibri" charset="0"/>
              </a:rPr>
              <a:t>Al estar conectado al PCM se debe intervenir el cable de señal que al estar desconectado debe marcar 5 volts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733" y="2915201"/>
            <a:ext cx="2365926" cy="4644474"/>
          </a:xfrm>
          <a:prstGeom prst="rect">
            <a:avLst/>
          </a:prstGeom>
        </p:spPr>
      </p:pic>
      <p:pic>
        <p:nvPicPr>
          <p:cNvPr id="6" name="Imagen 5">
            <a:extLst>
              <a:ext uri="{FF2B5EF4-FFF2-40B4-BE49-F238E27FC236}">
                <a16:creationId xmlns="" xmlns:a16="http://schemas.microsoft.com/office/drawing/2014/main" id="{6616298E-8B98-7A45-B4F0-98522E2CC0FB}"/>
              </a:ext>
            </a:extLst>
          </p:cNvPr>
          <p:cNvPicPr>
            <a:picLocks noChangeAspect="1"/>
          </p:cNvPicPr>
          <p:nvPr/>
        </p:nvPicPr>
        <p:blipFill>
          <a:blip r:embed="rId4"/>
          <a:stretch>
            <a:fillRect/>
          </a:stretch>
        </p:blipFill>
        <p:spPr>
          <a:xfrm>
            <a:off x="1193390" y="3487610"/>
            <a:ext cx="4830261" cy="3192651"/>
          </a:xfrm>
          <a:prstGeom prst="roundRect">
            <a:avLst/>
          </a:prstGeom>
          <a:ln w="63500">
            <a:solidFill>
              <a:schemeClr val="tx2"/>
            </a:solidFill>
          </a:ln>
        </p:spPr>
      </p:pic>
    </p:spTree>
    <p:extLst>
      <p:ext uri="{BB962C8B-B14F-4D97-AF65-F5344CB8AC3E}">
        <p14:creationId xmlns:p14="http://schemas.microsoft.com/office/powerpoint/2010/main" val="19400039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Rectángulo redondeado"/>
          <p:cNvSpPr/>
          <p:nvPr/>
        </p:nvSpPr>
        <p:spPr>
          <a:xfrm>
            <a:off x="452175" y="2586465"/>
            <a:ext cx="8701657" cy="677845"/>
          </a:xfrm>
          <a:prstGeom prst="roundRect">
            <a:avLst>
              <a:gd name="adj" fmla="val 24518"/>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8" name="CuadroTexto 8"/>
          <p:cNvSpPr txBox="1"/>
          <p:nvPr/>
        </p:nvSpPr>
        <p:spPr>
          <a:xfrm>
            <a:off x="816159" y="2752988"/>
            <a:ext cx="7953160" cy="338554"/>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algn="just"/>
            <a:r>
              <a:rPr lang="es-CL" sz="1600">
                <a:solidFill>
                  <a:schemeClr val="bg2">
                    <a:lumMod val="50000"/>
                  </a:schemeClr>
                </a:solidFill>
                <a:latin typeface="Calibri" charset="0"/>
                <a:ea typeface="Calibri" charset="0"/>
                <a:cs typeface="Calibri" charset="0"/>
              </a:rPr>
              <a:t>Los códigos de Falla OBD II asociados al sensor de temperatura de refrigerante son:</a:t>
            </a:r>
            <a:endParaRPr lang="es-CL" sz="1600" dirty="0">
              <a:solidFill>
                <a:schemeClr val="bg2">
                  <a:lumMod val="50000"/>
                </a:schemeClr>
              </a:solidFill>
              <a:latin typeface="Calibri" charset="0"/>
              <a:ea typeface="Calibri" charset="0"/>
              <a:cs typeface="Calibri" charset="0"/>
            </a:endParaRPr>
          </a:p>
        </p:txBody>
      </p:sp>
      <p:sp>
        <p:nvSpPr>
          <p:cNvPr id="10" name="Rectángulo redondeado"/>
          <p:cNvSpPr/>
          <p:nvPr/>
        </p:nvSpPr>
        <p:spPr>
          <a:xfrm>
            <a:off x="452174" y="3462932"/>
            <a:ext cx="8701657" cy="3109171"/>
          </a:xfrm>
          <a:prstGeom prst="roundRect">
            <a:avLst>
              <a:gd name="adj" fmla="val 7758"/>
            </a:avLst>
          </a:prstGeom>
          <a:solidFill>
            <a:srgbClr val="EEEEEE"/>
          </a:solidFill>
          <a:ln w="12700">
            <a:miter lim="400000"/>
          </a:ln>
        </p:spPr>
        <p:txBody>
          <a:bodyPr lIns="0" tIns="0" rIns="0" bIns="0" anchor="ctr"/>
          <a:lstStyle/>
          <a:p>
            <a:pPr>
              <a:defRPr>
                <a:latin typeface="+mn-lt"/>
                <a:ea typeface="+mn-ea"/>
                <a:cs typeface="+mn-cs"/>
                <a:sym typeface="Arial"/>
              </a:defRPr>
            </a:pPr>
            <a:endParaRPr sz="1401"/>
          </a:p>
        </p:txBody>
      </p:sp>
      <p:sp>
        <p:nvSpPr>
          <p:cNvPr id="13" name="CuadroTexto 8"/>
          <p:cNvSpPr txBox="1"/>
          <p:nvPr/>
        </p:nvSpPr>
        <p:spPr>
          <a:xfrm>
            <a:off x="816160" y="3632259"/>
            <a:ext cx="4090138" cy="2800767"/>
          </a:xfrm>
          <a:prstGeom prst="rect">
            <a:avLst/>
          </a:prstGeom>
          <a:ln w="12700">
            <a:miter lim="400000"/>
          </a:ln>
          <a:extLst>
            <a:ext uri="{C572A759-6A51-4108-AA02-DFA0A04FC94B}">
              <ma14:wrappingTextBoxFlag xmlns:ma14="http://schemas.microsoft.com/office/mac/drawingml/2011/main" xmlns="" val="1"/>
            </a:ext>
          </a:extLst>
        </p:spPr>
        <p:txBody>
          <a:bodyPr wrap="square" lIns="45738" rIns="45738">
            <a:spAutoFit/>
          </a:bodyPr>
          <a:lstStyle/>
          <a:p>
            <a:pPr marL="935038" indent="-935038" algn="just"/>
            <a:r>
              <a:rPr lang="es-CL" sz="1600" b="1" dirty="0">
                <a:solidFill>
                  <a:schemeClr val="bg2">
                    <a:lumMod val="50000"/>
                  </a:schemeClr>
                </a:solidFill>
                <a:latin typeface="Calibri" charset="0"/>
                <a:ea typeface="Calibri" charset="0"/>
                <a:cs typeface="Calibri" charset="0"/>
              </a:rPr>
              <a:t>P0115= </a:t>
            </a:r>
            <a:r>
              <a:rPr lang="es-CL" sz="1600" dirty="0">
                <a:solidFill>
                  <a:schemeClr val="bg2">
                    <a:lumMod val="50000"/>
                  </a:schemeClr>
                </a:solidFill>
                <a:latin typeface="Calibri" charset="0"/>
                <a:ea typeface="Calibri" charset="0"/>
                <a:cs typeface="Calibri" charset="0"/>
              </a:rPr>
              <a:t>Mal funcionamiento de circuito de Tº de refrigerante de motor. </a:t>
            </a:r>
            <a:endParaRPr lang="es-CL" sz="1600" dirty="0" smtClean="0">
              <a:solidFill>
                <a:schemeClr val="bg2">
                  <a:lumMod val="50000"/>
                </a:schemeClr>
              </a:solidFill>
              <a:latin typeface="Calibri" charset="0"/>
              <a:ea typeface="Calibri" charset="0"/>
              <a:cs typeface="Calibri" charset="0"/>
            </a:endParaRPr>
          </a:p>
          <a:p>
            <a:pPr marL="935038" indent="-935038" algn="just"/>
            <a:r>
              <a:rPr lang="es-CL" sz="1600" b="1" dirty="0">
                <a:solidFill>
                  <a:schemeClr val="bg2">
                    <a:lumMod val="50000"/>
                  </a:schemeClr>
                </a:solidFill>
                <a:latin typeface="Calibri" charset="0"/>
                <a:ea typeface="Calibri" charset="0"/>
                <a:cs typeface="Calibri" charset="0"/>
              </a:rPr>
              <a:t>P0116= </a:t>
            </a:r>
            <a:r>
              <a:rPr lang="es-CL" sz="1600" dirty="0">
                <a:solidFill>
                  <a:schemeClr val="bg2">
                    <a:lumMod val="50000"/>
                  </a:schemeClr>
                </a:solidFill>
                <a:latin typeface="Calibri" charset="0"/>
                <a:ea typeface="Calibri" charset="0"/>
                <a:cs typeface="Calibri" charset="0"/>
              </a:rPr>
              <a:t>Problema en rango de operación en el circuito de Tº de refrigerante de motor. </a:t>
            </a:r>
          </a:p>
          <a:p>
            <a:pPr marL="935038" indent="-935038" algn="just"/>
            <a:r>
              <a:rPr lang="es-CL" sz="1600" b="1" dirty="0">
                <a:solidFill>
                  <a:schemeClr val="bg2">
                    <a:lumMod val="50000"/>
                  </a:schemeClr>
                </a:solidFill>
                <a:latin typeface="Calibri" charset="0"/>
                <a:ea typeface="Calibri" charset="0"/>
                <a:cs typeface="Calibri" charset="0"/>
              </a:rPr>
              <a:t>P0117= </a:t>
            </a:r>
            <a:r>
              <a:rPr lang="es-CL" sz="1600" dirty="0">
                <a:solidFill>
                  <a:schemeClr val="bg2">
                    <a:lumMod val="50000"/>
                  </a:schemeClr>
                </a:solidFill>
                <a:latin typeface="Calibri" charset="0"/>
                <a:ea typeface="Calibri" charset="0"/>
                <a:cs typeface="Calibri" charset="0"/>
              </a:rPr>
              <a:t>Entrada baja en el circuito de Tº de refrigerante de motor. </a:t>
            </a:r>
          </a:p>
          <a:p>
            <a:pPr marL="935038" indent="-935038" algn="just"/>
            <a:r>
              <a:rPr lang="es-CL" sz="1600" b="1" dirty="0">
                <a:solidFill>
                  <a:schemeClr val="bg2">
                    <a:lumMod val="50000"/>
                  </a:schemeClr>
                </a:solidFill>
                <a:latin typeface="Calibri" charset="0"/>
                <a:ea typeface="Calibri" charset="0"/>
                <a:cs typeface="Calibri" charset="0"/>
              </a:rPr>
              <a:t>P0118= </a:t>
            </a:r>
            <a:r>
              <a:rPr lang="es-CL" sz="1600" dirty="0">
                <a:solidFill>
                  <a:schemeClr val="bg2">
                    <a:lumMod val="50000"/>
                  </a:schemeClr>
                </a:solidFill>
                <a:latin typeface="Calibri" charset="0"/>
                <a:ea typeface="Calibri" charset="0"/>
                <a:cs typeface="Calibri" charset="0"/>
              </a:rPr>
              <a:t>Entrada alta en el circuito de Tº de refrigerante de motor. </a:t>
            </a:r>
          </a:p>
          <a:p>
            <a:pPr marL="1027113" indent="-1027113" algn="just"/>
            <a:r>
              <a:rPr lang="es-CL" sz="1600" b="1" dirty="0">
                <a:solidFill>
                  <a:schemeClr val="bg2">
                    <a:lumMod val="50000"/>
                  </a:schemeClr>
                </a:solidFill>
                <a:latin typeface="Calibri" charset="0"/>
                <a:ea typeface="Calibri" charset="0"/>
                <a:cs typeface="Calibri" charset="0"/>
              </a:rPr>
              <a:t>P0119= </a:t>
            </a:r>
            <a:r>
              <a:rPr lang="es-CL" sz="1600" dirty="0">
                <a:solidFill>
                  <a:schemeClr val="bg2">
                    <a:lumMod val="50000"/>
                  </a:schemeClr>
                </a:solidFill>
                <a:latin typeface="Calibri" charset="0"/>
                <a:ea typeface="Calibri" charset="0"/>
                <a:cs typeface="Calibri" charset="0"/>
              </a:rPr>
              <a:t>Intermitencia en el circuito de Tº de refrigerante de motor. </a:t>
            </a:r>
          </a:p>
        </p:txBody>
      </p:sp>
      <p:pic>
        <p:nvPicPr>
          <p:cNvPr id="15" name="Imagen 14">
            <a:extLst>
              <a:ext uri="{FF2B5EF4-FFF2-40B4-BE49-F238E27FC236}">
                <a16:creationId xmlns="" xmlns:a16="http://schemas.microsoft.com/office/drawing/2014/main" id="{8FBA203B-75A7-8F41-82F3-714081A092B7}"/>
              </a:ext>
            </a:extLst>
          </p:cNvPr>
          <p:cNvPicPr>
            <a:picLocks noChangeAspect="1"/>
          </p:cNvPicPr>
          <p:nvPr/>
        </p:nvPicPr>
        <p:blipFill>
          <a:blip r:embed="rId3"/>
          <a:stretch>
            <a:fillRect/>
          </a:stretch>
        </p:blipFill>
        <p:spPr>
          <a:xfrm>
            <a:off x="5348748" y="3895468"/>
            <a:ext cx="3395165" cy="2244098"/>
          </a:xfrm>
          <a:prstGeom prst="roundRect">
            <a:avLst/>
          </a:prstGeom>
          <a:ln w="63500">
            <a:solidFill>
              <a:schemeClr val="tx2"/>
            </a:solidFill>
          </a:ln>
        </p:spPr>
      </p:pic>
    </p:spTree>
    <p:extLst>
      <p:ext uri="{BB962C8B-B14F-4D97-AF65-F5344CB8AC3E}">
        <p14:creationId xmlns:p14="http://schemas.microsoft.com/office/powerpoint/2010/main" val="1799686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2" name="Imagen 9" descr="Imagen 9"/>
          <p:cNvPicPr>
            <a:picLocks noChangeAspect="1"/>
          </p:cNvPicPr>
          <p:nvPr/>
        </p:nvPicPr>
        <p:blipFill>
          <a:blip r:embed="rId2"/>
          <a:stretch>
            <a:fillRect/>
          </a:stretch>
        </p:blipFill>
        <p:spPr>
          <a:xfrm>
            <a:off x="831050" y="1816062"/>
            <a:ext cx="7019881" cy="4873690"/>
          </a:xfrm>
          <a:prstGeom prst="rect">
            <a:avLst/>
          </a:prstGeom>
          <a:ln w="12700">
            <a:miter lim="400000"/>
          </a:ln>
        </p:spPr>
      </p:pic>
      <p:pic>
        <p:nvPicPr>
          <p:cNvPr id="483" name="Imagen 10" descr="Imagen 10"/>
          <p:cNvPicPr>
            <a:picLocks noChangeAspect="1"/>
          </p:cNvPicPr>
          <p:nvPr/>
        </p:nvPicPr>
        <p:blipFill>
          <a:blip r:embed="rId3"/>
          <a:stretch>
            <a:fillRect/>
          </a:stretch>
        </p:blipFill>
        <p:spPr>
          <a:xfrm flipH="1">
            <a:off x="5176790" y="3961509"/>
            <a:ext cx="4638576" cy="3846491"/>
          </a:xfrm>
          <a:prstGeom prst="rect">
            <a:avLst/>
          </a:prstGeom>
          <a:ln w="12700">
            <a:miter lim="400000"/>
          </a:ln>
        </p:spPr>
      </p:pic>
      <p:grpSp>
        <p:nvGrpSpPr>
          <p:cNvPr id="486" name="Grupo 11"/>
          <p:cNvGrpSpPr/>
          <p:nvPr/>
        </p:nvGrpSpPr>
        <p:grpSpPr>
          <a:xfrm>
            <a:off x="6556074" y="1700167"/>
            <a:ext cx="2634916" cy="2630706"/>
            <a:chOff x="0" y="0"/>
            <a:chExt cx="2633624" cy="2629600"/>
          </a:xfrm>
        </p:grpSpPr>
        <p:sp>
          <p:nvSpPr>
            <p:cNvPr id="484" name="Google Shape;250;p10"/>
            <p:cNvSpPr/>
            <p:nvPr/>
          </p:nvSpPr>
          <p:spPr>
            <a:xfrm>
              <a:off x="0" y="0"/>
              <a:ext cx="2633625" cy="1993052"/>
            </a:xfrm>
            <a:prstGeom prst="roundRect">
              <a:avLst>
                <a:gd name="adj" fmla="val 11224"/>
              </a:avLst>
            </a:prstGeom>
            <a:solidFill>
              <a:srgbClr val="DFD3D8"/>
            </a:solidFill>
            <a:ln w="12700" cap="flat">
              <a:noFill/>
              <a:miter lim="400000"/>
            </a:ln>
            <a:effectLst/>
          </p:spPr>
          <p:txBody>
            <a:bodyPr wrap="square" lIns="0" tIns="0" rIns="0" bIns="0" numCol="1" anchor="ctr">
              <a:noAutofit/>
            </a:bodyPr>
            <a:lstStyle/>
            <a:p>
              <a:pPr>
                <a:defRPr>
                  <a:latin typeface="+mn-lt"/>
                  <a:ea typeface="+mn-ea"/>
                  <a:cs typeface="+mn-cs"/>
                  <a:sym typeface="Arial"/>
                </a:defRPr>
              </a:pPr>
              <a:endParaRPr/>
            </a:p>
          </p:txBody>
        </p:sp>
        <p:sp>
          <p:nvSpPr>
            <p:cNvPr id="485" name="Triángulo isósceles 13"/>
            <p:cNvSpPr/>
            <p:nvPr/>
          </p:nvSpPr>
          <p:spPr>
            <a:xfrm rot="12168342">
              <a:off x="992572" y="1807525"/>
              <a:ext cx="333493" cy="788255"/>
            </a:xfrm>
            <a:prstGeom prst="triangle">
              <a:avLst/>
            </a:prstGeom>
            <a:solidFill>
              <a:srgbClr val="DFD3D8"/>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grpSp>
      <p:sp>
        <p:nvSpPr>
          <p:cNvPr id="487" name="Google Shape;353;p18"/>
          <p:cNvSpPr txBox="1"/>
          <p:nvPr/>
        </p:nvSpPr>
        <p:spPr>
          <a:xfrm>
            <a:off x="6861272" y="1956170"/>
            <a:ext cx="2222986" cy="1477319"/>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p>
            <a:pPr>
              <a:lnSpc>
                <a:spcPct val="80000"/>
              </a:lnSpc>
              <a:defRPr sz="2100" b="1">
                <a:solidFill>
                  <a:srgbClr val="741B47"/>
                </a:solidFill>
                <a:latin typeface="Calibri"/>
                <a:ea typeface="Calibri"/>
                <a:cs typeface="Calibri"/>
                <a:sym typeface="Calibri"/>
              </a:defRPr>
            </a:pPr>
            <a:r>
              <a:rPr dirty="0"/>
              <a:t>Veamos el siguiente video </a:t>
            </a:r>
            <a:r>
              <a:rPr lang="es-ES" dirty="0" smtClean="0"/>
              <a:t>sobre el </a:t>
            </a:r>
            <a:r>
              <a:rPr lang="es-ES" dirty="0" smtClean="0">
                <a:solidFill>
                  <a:srgbClr val="FF0000"/>
                </a:solidFill>
              </a:rPr>
              <a:t>sistema de refrigeración del motor</a:t>
            </a:r>
            <a:endParaRPr dirty="0">
              <a:solidFill>
                <a:srgbClr val="FF0000"/>
              </a:solidFill>
            </a:endParaRPr>
          </a:p>
        </p:txBody>
      </p:sp>
      <p:sp>
        <p:nvSpPr>
          <p:cNvPr id="488" name="Google Shape;323;p12"/>
          <p:cNvSpPr txBox="1"/>
          <p:nvPr/>
        </p:nvSpPr>
        <p:spPr>
          <a:xfrm>
            <a:off x="2945128" y="3520941"/>
            <a:ext cx="2425918" cy="738706"/>
          </a:xfrm>
          <a:prstGeom prst="rect">
            <a:avLst/>
          </a:prstGeom>
          <a:ln w="12700">
            <a:miter lim="400000"/>
          </a:ln>
          <a:extLst>
            <a:ext uri="{C572A759-6A51-4108-AA02-DFA0A04FC94B}">
              <ma14:wrappingTextBoxFlag xmlns:ma14="http://schemas.microsoft.com/office/mac/drawingml/2011/main" xmlns="" val="1"/>
            </a:ext>
          </a:extLst>
        </p:spPr>
        <p:txBody>
          <a:bodyPr lIns="91461" tIns="91461" rIns="91461" bIns="91461" anchor="ctr">
            <a:spAutoFit/>
          </a:bodyPr>
          <a:lstStyle>
            <a:lvl1pPr>
              <a:defRPr sz="1800">
                <a:latin typeface="Calibri"/>
                <a:ea typeface="Calibri"/>
                <a:cs typeface="Calibri"/>
                <a:sym typeface="Calibri"/>
              </a:defRPr>
            </a:lvl1pPr>
          </a:lstStyle>
          <a:p>
            <a:r>
              <a:rPr lang="es-ES_tradnl" dirty="0" smtClean="0"/>
              <a:t>Sistema de </a:t>
            </a:r>
            <a:r>
              <a:rPr lang="es-ES_tradnl" dirty="0" err="1" smtClean="0"/>
              <a:t>refrigeracón</a:t>
            </a:r>
            <a:r>
              <a:rPr lang="es-ES_tradnl" dirty="0" smtClean="0"/>
              <a:t> del motor</a:t>
            </a:r>
            <a:endParaRPr dirty="0"/>
          </a:p>
        </p:txBody>
      </p:sp>
      <p:sp>
        <p:nvSpPr>
          <p:cNvPr id="489" name="Google Shape;206;p7"/>
          <p:cNvSpPr txBox="1"/>
          <p:nvPr/>
        </p:nvSpPr>
        <p:spPr>
          <a:xfrm>
            <a:off x="382686" y="1258110"/>
            <a:ext cx="8954892" cy="543730"/>
          </a:xfrm>
          <a:prstGeom prst="rect">
            <a:avLst/>
          </a:prstGeom>
          <a:ln w="12700">
            <a:miter lim="400000"/>
          </a:ln>
          <a:extLst>
            <a:ext uri="{C572A759-6A51-4108-AA02-DFA0A04FC94B}">
              <ma14:wrappingTextBoxFlag xmlns:ma14="http://schemas.microsoft.com/office/mac/drawingml/2011/main" xmlns="" val="1"/>
            </a:ext>
          </a:extLst>
        </p:spPr>
        <p:txBody>
          <a:bodyPr lIns="91436" tIns="91436" rIns="91436" bIns="91436" anchor="ctr">
            <a:spAutoFit/>
          </a:bodyPr>
          <a:lstStyle>
            <a:lvl1pPr>
              <a:lnSpc>
                <a:spcPct val="80000"/>
              </a:lnSpc>
              <a:defRPr sz="2800" b="1">
                <a:solidFill>
                  <a:srgbClr val="741B47"/>
                </a:solidFill>
                <a:latin typeface="Calibri"/>
                <a:ea typeface="Calibri"/>
                <a:cs typeface="Calibri"/>
                <a:sym typeface="Calibri"/>
              </a:defRPr>
            </a:lvl1pPr>
          </a:lstStyle>
          <a:p>
            <a:r>
              <a:t>VIDEO</a:t>
            </a:r>
          </a:p>
        </p:txBody>
      </p:sp>
      <p:grpSp>
        <p:nvGrpSpPr>
          <p:cNvPr id="493" name="Botón de acción: Hacia delante o Siguiente 17">
            <a:hlinkClick r:id="rId4"/>
          </p:cNvPr>
          <p:cNvGrpSpPr/>
          <p:nvPr/>
        </p:nvGrpSpPr>
        <p:grpSpPr>
          <a:xfrm>
            <a:off x="2443200" y="3656714"/>
            <a:ext cx="492093" cy="492059"/>
            <a:chOff x="0" y="0"/>
            <a:chExt cx="491850" cy="491850"/>
          </a:xfrm>
        </p:grpSpPr>
        <p:sp>
          <p:nvSpPr>
            <p:cNvPr id="490" name="Cuadrado"/>
            <p:cNvSpPr/>
            <p:nvPr/>
          </p:nvSpPr>
          <p:spPr>
            <a:xfrm>
              <a:off x="0" y="0"/>
              <a:ext cx="491851" cy="491851"/>
            </a:xfrm>
            <a:prstGeom prst="rect">
              <a:avLst/>
            </a:prstGeom>
            <a:solidFill>
              <a:srgbClr val="BFBFBF"/>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1" name="Triángulo">
              <a:hlinkClick r:id="rId5"/>
            </p:cNvPr>
            <p:cNvSpPr/>
            <p:nvPr/>
          </p:nvSpPr>
          <p:spPr>
            <a:xfrm>
              <a:off x="61480" y="61480"/>
              <a:ext cx="368891" cy="36889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0"/>
                  </a:lnTo>
                  <a:lnTo>
                    <a:pt x="0" y="21600"/>
                  </a:lnTo>
                  <a:close/>
                </a:path>
              </a:pathLst>
            </a:custGeom>
            <a:solidFill>
              <a:srgbClr val="000000">
                <a:alpha val="40000"/>
              </a:srgbClr>
            </a:solidFill>
            <a:ln w="12700" cap="flat">
              <a:noFill/>
              <a:miter lim="400000"/>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sp>
          <p:nvSpPr>
            <p:cNvPr id="492" name="Figura"/>
            <p:cNvSpPr/>
            <p:nvPr/>
          </p:nvSpPr>
          <p:spPr>
            <a:xfrm>
              <a:off x="0" y="0"/>
              <a:ext cx="491851" cy="491851"/>
            </a:xfrm>
            <a:custGeom>
              <a:avLst/>
              <a:gdLst/>
              <a:ahLst/>
              <a:cxnLst>
                <a:cxn ang="0">
                  <a:pos x="wd2" y="hd2"/>
                </a:cxn>
                <a:cxn ang="5400000">
                  <a:pos x="wd2" y="hd2"/>
                </a:cxn>
                <a:cxn ang="10800000">
                  <a:pos x="wd2" y="hd2"/>
                </a:cxn>
                <a:cxn ang="16200000">
                  <a:pos x="wd2" y="hd2"/>
                </a:cxn>
              </a:cxnLst>
              <a:rect l="0" t="0" r="r" b="b"/>
              <a:pathLst>
                <a:path w="21600" h="21600" extrusionOk="0">
                  <a:moveTo>
                    <a:pt x="18900" y="10800"/>
                  </a:moveTo>
                  <a:lnTo>
                    <a:pt x="2700" y="18900"/>
                  </a:lnTo>
                  <a:lnTo>
                    <a:pt x="2700" y="2700"/>
                  </a:lnTo>
                  <a:close/>
                  <a:moveTo>
                    <a:pt x="0" y="0"/>
                  </a:moveTo>
                  <a:lnTo>
                    <a:pt x="21600" y="0"/>
                  </a:lnTo>
                  <a:lnTo>
                    <a:pt x="21600" y="21600"/>
                  </a:lnTo>
                  <a:lnTo>
                    <a:pt x="0" y="21600"/>
                  </a:lnTo>
                  <a:close/>
                </a:path>
              </a:pathLst>
            </a:custGeom>
            <a:noFill/>
            <a:ln w="9525" cap="flat">
              <a:solidFill>
                <a:srgbClr val="000000"/>
              </a:solidFill>
              <a:prstDash val="solid"/>
              <a:round/>
            </a:ln>
            <a:effectLst/>
          </p:spPr>
          <p:txBody>
            <a:bodyPr wrap="square" lIns="0" tIns="0" rIns="0" bIns="0" numCol="1" anchor="ctr">
              <a:noAutofit/>
            </a:bodyPr>
            <a:lstStyle/>
            <a:p>
              <a:pPr algn="ctr">
                <a:defRPr>
                  <a:effectLst>
                    <a:outerShdw blurRad="38100" dist="19050" dir="2700000" rotWithShape="0">
                      <a:srgbClr val="000000">
                        <a:alpha val="40000"/>
                      </a:srgbClr>
                    </a:outerShdw>
                  </a:effectLst>
                </a:defRPr>
              </a:pPr>
              <a:endParaRPr/>
            </a:p>
          </p:txBody>
        </p:sp>
      </p:grpSp>
      <p:sp>
        <p:nvSpPr>
          <p:cNvPr id="494" name="Google Shape;443;p20"/>
          <p:cNvSpPr txBox="1"/>
          <p:nvPr/>
        </p:nvSpPr>
        <p:spPr>
          <a:xfrm>
            <a:off x="366630" y="1097369"/>
            <a:ext cx="4702704" cy="400152"/>
          </a:xfrm>
          <a:prstGeom prst="rect">
            <a:avLst/>
          </a:prstGeom>
          <a:ln w="12700">
            <a:miter lim="400000"/>
          </a:ln>
          <a:extLst>
            <a:ext uri="{C572A759-6A51-4108-AA02-DFA0A04FC94B}">
              <ma14:wrappingTextBoxFlag xmlns:ma14="http://schemas.microsoft.com/office/mac/drawingml/2011/main" xmlns="" val="1"/>
            </a:ext>
          </a:extLst>
        </p:spPr>
        <p:txBody>
          <a:bodyPr lIns="91461" tIns="91461" rIns="91461" bIns="91461" anchor="ctr">
            <a:spAutoFit/>
          </a:bodyPr>
          <a:lstStyle>
            <a:lvl1pPr>
              <a:defRPr b="1">
                <a:latin typeface="Calibri"/>
                <a:ea typeface="Calibri"/>
                <a:cs typeface="Calibri"/>
                <a:sym typeface="Calibri"/>
              </a:defRPr>
            </a:lvl1pPr>
          </a:lstStyle>
          <a:p>
            <a:r>
              <a:t>VEAMOS EL SIGUIENTE</a:t>
            </a:r>
          </a:p>
        </p:txBody>
      </p:sp>
    </p:spTree>
    <p:extLst>
      <p:ext uri="{BB962C8B-B14F-4D97-AF65-F5344CB8AC3E}">
        <p14:creationId xmlns:p14="http://schemas.microsoft.com/office/powerpoint/2010/main" val="10247377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01;p3"/>
          <p:cNvSpPr/>
          <p:nvPr/>
        </p:nvSpPr>
        <p:spPr>
          <a:xfrm>
            <a:off x="481781" y="1887795"/>
            <a:ext cx="4090219" cy="3116824"/>
          </a:xfrm>
          <a:prstGeom prst="roundRect">
            <a:avLst>
              <a:gd name="adj" fmla="val 8420"/>
            </a:avLst>
          </a:prstGeom>
          <a:solidFill>
            <a:schemeClr val="bg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 name="Google Shape;99;p3"/>
          <p:cNvSpPr txBox="1"/>
          <p:nvPr/>
        </p:nvSpPr>
        <p:spPr>
          <a:xfrm>
            <a:off x="1095637" y="2880851"/>
            <a:ext cx="2923654" cy="1130711"/>
          </a:xfrm>
          <a:prstGeom prst="rect">
            <a:avLst/>
          </a:prstGeom>
          <a:noFill/>
          <a:ln>
            <a:noFill/>
          </a:ln>
        </p:spPr>
        <p:txBody>
          <a:bodyPr spcFirstLastPara="1" wrap="square" lIns="91425" tIns="91425" rIns="91425" bIns="91425" anchor="ctr" anchorCtr="0">
            <a:noAutofit/>
          </a:bodyPr>
          <a:lstStyle/>
          <a:p>
            <a:r>
              <a:rPr lang="es-ES" dirty="0">
                <a:latin typeface="Calibri"/>
                <a:ea typeface="Calibri"/>
                <a:cs typeface="Calibri"/>
              </a:rPr>
              <a:t>Inspeccionar y diagnosticar averías y fallas en el funcionamiento mecánico, eléctrico o electrónico de vehículos motorizados, identificando el o los sistemas y componentes comprometidos, realizando mediciones y controles de verificación de distintas magnitudes mediante instrumentos análogos y digitales, con referencia a las especificaciones técnicas del fabricante.</a:t>
            </a:r>
            <a:endParaRPr b="1" i="0" u="none" strike="noStrike" cap="none" dirty="0">
              <a:solidFill>
                <a:srgbClr val="76384D"/>
              </a:solidFill>
              <a:latin typeface="Calibri" panose="020F0502020204030204" pitchFamily="34" charset="0"/>
              <a:ea typeface="Calibri"/>
              <a:cs typeface="Calibri" panose="020F0502020204030204" pitchFamily="34" charset="0"/>
              <a:sym typeface="Calibri"/>
            </a:endParaRPr>
          </a:p>
        </p:txBody>
      </p:sp>
      <p:pic>
        <p:nvPicPr>
          <p:cNvPr id="22" name="Imagen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75" y="1796210"/>
            <a:ext cx="719661" cy="686189"/>
          </a:xfrm>
          <a:prstGeom prst="rect">
            <a:avLst/>
          </a:prstGeom>
        </p:spPr>
      </p:pic>
      <p:sp>
        <p:nvSpPr>
          <p:cNvPr id="20" name="Google Shape;95;p3"/>
          <p:cNvSpPr txBox="1"/>
          <p:nvPr/>
        </p:nvSpPr>
        <p:spPr>
          <a:xfrm>
            <a:off x="375975" y="1373700"/>
            <a:ext cx="4864619"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smtClean="0">
                <a:solidFill>
                  <a:srgbClr val="741B47"/>
                </a:solidFill>
                <a:latin typeface="Calibri"/>
                <a:ea typeface="Calibri"/>
                <a:cs typeface="Calibri"/>
                <a:sym typeface="Calibri"/>
              </a:rPr>
              <a:t>OBJETIVO DE APRENDIZAJE</a:t>
            </a:r>
            <a:endParaRPr lang="en-US" sz="3100" b="1" dirty="0">
              <a:solidFill>
                <a:srgbClr val="741B47"/>
              </a:solidFill>
              <a:latin typeface="Calibri"/>
              <a:ea typeface="Calibri"/>
              <a:cs typeface="Calibri"/>
              <a:sym typeface="Calibri"/>
            </a:endParaRPr>
          </a:p>
        </p:txBody>
      </p:sp>
      <p:pic>
        <p:nvPicPr>
          <p:cNvPr id="27" name="Imagen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5785" y="2354963"/>
            <a:ext cx="5849284" cy="4478455"/>
          </a:xfrm>
          <a:prstGeom prst="rect">
            <a:avLst/>
          </a:prstGeom>
        </p:spPr>
      </p:pic>
    </p:spTree>
    <p:extLst>
      <p:ext uri="{BB962C8B-B14F-4D97-AF65-F5344CB8AC3E}">
        <p14:creationId xmlns:p14="http://schemas.microsoft.com/office/powerpoint/2010/main" val="386720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8"/>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¿CUÁNTO APRENDIMOS?</a:t>
            </a:r>
            <a:endParaRPr sz="3100" b="1" i="0" u="none" strike="noStrike" cap="none">
              <a:solidFill>
                <a:srgbClr val="741B47"/>
              </a:solidFill>
              <a:latin typeface="Calibri"/>
              <a:ea typeface="Calibri"/>
              <a:cs typeface="Calibri"/>
              <a:sym typeface="Calibri"/>
            </a:endParaRPr>
          </a:p>
        </p:txBody>
      </p:sp>
      <p:grpSp>
        <p:nvGrpSpPr>
          <p:cNvPr id="389" name="Google Shape;389;p18"/>
          <p:cNvGrpSpPr/>
          <p:nvPr/>
        </p:nvGrpSpPr>
        <p:grpSpPr>
          <a:xfrm>
            <a:off x="2035277" y="2911885"/>
            <a:ext cx="6999671" cy="2696553"/>
            <a:chOff x="4461133" y="3098700"/>
            <a:chExt cx="4657800" cy="1525000"/>
          </a:xfrm>
        </p:grpSpPr>
        <p:sp>
          <p:nvSpPr>
            <p:cNvPr id="390" name="Google Shape;390;p18"/>
            <p:cNvSpPr/>
            <p:nvPr/>
          </p:nvSpPr>
          <p:spPr>
            <a:xfrm>
              <a:off x="4461133" y="3098700"/>
              <a:ext cx="4657800" cy="1525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91" name="Google Shape;391;p18"/>
            <p:cNvSpPr txBox="1"/>
            <p:nvPr/>
          </p:nvSpPr>
          <p:spPr>
            <a:xfrm>
              <a:off x="5442536" y="3625505"/>
              <a:ext cx="3323687" cy="438026"/>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es-ES_tradnl" sz="2000" dirty="0" smtClean="0">
                  <a:solidFill>
                    <a:srgbClr val="741B47"/>
                  </a:solidFill>
                  <a:latin typeface="Calibri"/>
                  <a:ea typeface="Calibri"/>
                  <a:cs typeface="Calibri"/>
                  <a:sym typeface="Calibri"/>
                </a:rPr>
                <a:t>SISTEMA DE</a:t>
              </a:r>
              <a:r>
                <a:rPr lang="es-ES_tradnl" sz="2000" b="0" i="0" u="none" strike="noStrike" cap="none" dirty="0" smtClean="0">
                  <a:solidFill>
                    <a:srgbClr val="741B47"/>
                  </a:solidFill>
                  <a:latin typeface="Calibri"/>
                  <a:ea typeface="Calibri"/>
                  <a:cs typeface="Calibri"/>
                  <a:sym typeface="Calibri"/>
                </a:rPr>
                <a:t> </a:t>
              </a:r>
              <a:r>
                <a:rPr lang="es-ES" sz="2000" b="1" dirty="0" smtClean="0">
                  <a:solidFill>
                    <a:srgbClr val="741B47"/>
                  </a:solidFill>
                  <a:latin typeface="Calibri"/>
                  <a:ea typeface="Calibri"/>
                  <a:cs typeface="Calibri"/>
                  <a:sym typeface="Calibri"/>
                </a:rPr>
                <a:t>REFRIGERACIÓN</a:t>
              </a:r>
              <a:endParaRPr b="1" dirty="0"/>
            </a:p>
            <a:p>
              <a:pPr marL="0" marR="0" lvl="0" indent="0" algn="l" rtl="0">
                <a:lnSpc>
                  <a:spcPct val="115000"/>
                </a:lnSpc>
                <a:spcBef>
                  <a:spcPts val="0"/>
                </a:spcBef>
                <a:spcAft>
                  <a:spcPts val="0"/>
                </a:spcAft>
                <a:buNone/>
              </a:pPr>
              <a:endParaRPr sz="1600" b="1"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a:solidFill>
                    <a:srgbClr val="000000"/>
                  </a:solidFill>
                  <a:latin typeface="Calibri"/>
                  <a:ea typeface="Calibri"/>
                  <a:cs typeface="Calibri"/>
                  <a:sym typeface="Calibri"/>
                </a:rPr>
                <a:t>¡</a:t>
              </a: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actividad</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resume </a:t>
              </a:r>
              <a:r>
                <a:rPr lang="en-US" sz="1600" b="0" i="0" u="none" strike="noStrike" cap="none" dirty="0" err="1">
                  <a:solidFill>
                    <a:srgbClr val="000000"/>
                  </a:solidFill>
                  <a:latin typeface="Calibri"/>
                  <a:ea typeface="Calibri"/>
                  <a:cs typeface="Calibri"/>
                  <a:sym typeface="Calibri"/>
                </a:rPr>
                <a:t>todo</a:t>
              </a:r>
              <a:r>
                <a:rPr lang="en-US" sz="1600" b="0" i="0" u="none" strike="noStrike" cap="none" dirty="0">
                  <a:solidFill>
                    <a:srgbClr val="000000"/>
                  </a:solidFill>
                  <a:latin typeface="Calibri"/>
                  <a:ea typeface="Calibri"/>
                  <a:cs typeface="Calibri"/>
                  <a:sym typeface="Calibri"/>
                </a:rPr>
                <a:t> lo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hemos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visto</a:t>
              </a:r>
              <a:r>
                <a:rPr lang="en-US" sz="1600" b="0" i="0" u="none" strike="noStrike" cap="none" dirty="0">
                  <a:solidFill>
                    <a:srgbClr val="000000"/>
                  </a:solidFill>
                  <a:latin typeface="Calibri"/>
                  <a:ea typeface="Calibri"/>
                  <a:cs typeface="Calibri"/>
                  <a:sym typeface="Calibri"/>
                </a:rPr>
                <a:t>! </a:t>
              </a:r>
              <a:r>
                <a:rPr lang="en-US" sz="1600" b="1" i="0" u="none" strike="noStrike" cap="none" dirty="0">
                  <a:solidFill>
                    <a:srgbClr val="76384D"/>
                  </a:solidFill>
                  <a:latin typeface="Calibri"/>
                  <a:ea typeface="Calibri"/>
                  <a:cs typeface="Calibri"/>
                  <a:sym typeface="Calibri"/>
                </a:rPr>
                <a:t>¡</a:t>
              </a:r>
              <a:r>
                <a:rPr lang="en-US" sz="1600" b="1" i="0" u="none" strike="noStrike" cap="none" dirty="0" err="1">
                  <a:solidFill>
                    <a:srgbClr val="76384D"/>
                  </a:solidFill>
                  <a:latin typeface="Calibri"/>
                  <a:ea typeface="Calibri"/>
                  <a:cs typeface="Calibri"/>
                  <a:sym typeface="Calibri"/>
                </a:rPr>
                <a:t>Atentos</a:t>
              </a:r>
              <a:r>
                <a:rPr lang="en-US" sz="1600" b="1" i="0" u="none" strike="noStrike" cap="none" dirty="0">
                  <a:solidFill>
                    <a:srgbClr val="76384D"/>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grpSp>
      <p:sp>
        <p:nvSpPr>
          <p:cNvPr id="392" name="Google Shape;392;p18"/>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REVISEMOS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13" name="Google Shape;168;p5"/>
          <p:cNvSpPr txBox="1"/>
          <p:nvPr/>
        </p:nvSpPr>
        <p:spPr>
          <a:xfrm>
            <a:off x="4125175" y="118419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7</a:t>
            </a:r>
            <a:endParaRPr sz="5000" b="0" i="0" u="none" strike="noStrike" cap="none" dirty="0">
              <a:solidFill>
                <a:srgbClr val="BA9BA5"/>
              </a:solidFill>
              <a:latin typeface="Calibri"/>
              <a:ea typeface="Calibri"/>
              <a:cs typeface="Calibri"/>
              <a:sym typeface="Calibri"/>
            </a:endParaRPr>
          </a:p>
        </p:txBody>
      </p:sp>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444" y="5389023"/>
            <a:ext cx="1651873" cy="884514"/>
          </a:xfrm>
          <a:prstGeom prst="rect">
            <a:avLst/>
          </a:prstGeom>
        </p:spPr>
      </p:pic>
      <p:pic>
        <p:nvPicPr>
          <p:cNvPr id="17" name="Google Shape;394;p18"/>
          <p:cNvPicPr preferRelativeResize="0"/>
          <p:nvPr/>
        </p:nvPicPr>
        <p:blipFill rotWithShape="1">
          <a:blip r:embed="rId4">
            <a:alphaModFix/>
          </a:blip>
          <a:srcRect/>
          <a:stretch/>
        </p:blipFill>
        <p:spPr>
          <a:xfrm>
            <a:off x="0" y="2474949"/>
            <a:ext cx="3854921" cy="3652248"/>
          </a:xfrm>
          <a:prstGeom prst="rect">
            <a:avLst/>
          </a:prstGeom>
          <a:noFill/>
          <a:ln>
            <a:noFill/>
          </a:ln>
        </p:spPr>
      </p:pic>
      <p:pic>
        <p:nvPicPr>
          <p:cNvPr id="19" name="Imagen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6317" y="5029930"/>
            <a:ext cx="1806825" cy="134821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1" name="Google Shape;401;p19"/>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COMENZAR LA ACTIVIDAD:</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402" name="Google Shape;402;p19"/>
          <p:cNvSpPr txBox="1"/>
          <p:nvPr/>
        </p:nvSpPr>
        <p:spPr>
          <a:xfrm>
            <a:off x="375977" y="1342004"/>
            <a:ext cx="1983765"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2800" b="1" i="0" u="none" strike="noStrike" cap="none">
                <a:solidFill>
                  <a:srgbClr val="ED423D"/>
                </a:solidFill>
                <a:latin typeface="Calibri"/>
                <a:ea typeface="Calibri"/>
                <a:cs typeface="Calibri"/>
                <a:sym typeface="Calibri"/>
              </a:rPr>
              <a:t>¡ATENCIÓN!</a:t>
            </a:r>
            <a:endParaRPr sz="3100" b="1" i="0" u="none" strike="noStrike" cap="none">
              <a:solidFill>
                <a:srgbClr val="ED423D"/>
              </a:solidFill>
              <a:latin typeface="Calibri"/>
              <a:ea typeface="Calibri"/>
              <a:cs typeface="Calibri"/>
              <a:sym typeface="Calibri"/>
            </a:endParaRPr>
          </a:p>
        </p:txBody>
      </p:sp>
      <p:sp>
        <p:nvSpPr>
          <p:cNvPr id="404" name="Google Shape;404;p19"/>
          <p:cNvSpPr txBox="1"/>
          <p:nvPr/>
        </p:nvSpPr>
        <p:spPr>
          <a:xfrm>
            <a:off x="1229039" y="1922016"/>
            <a:ext cx="793462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Materiales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inflamables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err="1" smtClean="0">
                <a:solidFill>
                  <a:schemeClr val="dk1"/>
                </a:solidFill>
                <a:latin typeface="Calibri"/>
                <a:ea typeface="Calibri"/>
                <a:cs typeface="Calibri"/>
                <a:sym typeface="Calibri"/>
              </a:rPr>
              <a:t>Tener</a:t>
            </a:r>
            <a:r>
              <a:rPr lang="en-US" sz="1400" b="0" i="0" u="none" strike="noStrike" cap="none" dirty="0" smtClean="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máxima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precaución</a:t>
            </a:r>
            <a:r>
              <a:rPr lang="en-US" sz="1400" b="0" i="0" u="none" strike="noStrike" cap="none" dirty="0">
                <a:solidFill>
                  <a:schemeClr val="dk1"/>
                </a:solidFill>
                <a:latin typeface="Calibri"/>
                <a:ea typeface="Calibri"/>
                <a:cs typeface="Calibri"/>
                <a:sym typeface="Calibri"/>
              </a:rPr>
              <a:t> al </a:t>
            </a:r>
            <a:r>
              <a:rPr lang="en-US" sz="1400" b="0" i="0" u="none" strike="noStrike" cap="none" dirty="0" err="1">
                <a:solidFill>
                  <a:schemeClr val="dk1"/>
                </a:solidFill>
                <a:latin typeface="Calibri"/>
                <a:ea typeface="Calibri"/>
                <a:cs typeface="Calibri"/>
                <a:sym typeface="Calibri"/>
              </a:rPr>
              <a:t>momento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manipular</a:t>
            </a:r>
            <a:r>
              <a:rPr lang="en-US" sz="1400" b="0" i="0" u="none" strike="noStrike" cap="none" dirty="0">
                <a:solidFill>
                  <a:schemeClr val="dk1"/>
                </a:solidFill>
                <a:latin typeface="Calibri"/>
                <a:ea typeface="Calibri"/>
                <a:cs typeface="Calibri"/>
                <a:sym typeface="Calibri"/>
              </a:rPr>
              <a:t> o </a:t>
            </a:r>
            <a:r>
              <a:rPr lang="en-US" sz="1400" b="0" i="0" u="none" strike="noStrike" cap="none" dirty="0" err="1">
                <a:solidFill>
                  <a:schemeClr val="dk1"/>
                </a:solidFill>
                <a:latin typeface="Calibri"/>
                <a:ea typeface="Calibri"/>
                <a:cs typeface="Calibri"/>
                <a:sym typeface="Calibri"/>
              </a:rPr>
              <a:t>extraer</a:t>
            </a:r>
            <a:r>
              <a:rPr lang="en-US" sz="1400" b="0" i="0" u="none" strike="noStrike" cap="none" dirty="0">
                <a:solidFill>
                  <a:schemeClr val="dk1"/>
                </a:solidFill>
                <a:latin typeface="Calibri"/>
                <a:ea typeface="Calibri"/>
                <a:cs typeface="Calibri"/>
                <a:sym typeface="Calibri"/>
              </a:rPr>
              <a:t> el combustible de los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del </a:t>
            </a:r>
            <a:r>
              <a:rPr lang="en-US" sz="1400" b="0" i="0" u="none" strike="noStrike" cap="none" dirty="0" err="1">
                <a:solidFill>
                  <a:schemeClr val="dk1"/>
                </a:solidFill>
                <a:latin typeface="Calibri"/>
                <a:ea typeface="Calibri"/>
                <a:cs typeface="Calibri"/>
                <a:sym typeface="Calibri"/>
              </a:rPr>
              <a:t>vehículo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bomba</a:t>
            </a:r>
            <a:r>
              <a:rPr lang="en-US" sz="1400" b="0" i="0" u="none" strike="noStrike" cap="none" dirty="0">
                <a:solidFill>
                  <a:schemeClr val="dk1"/>
                </a:solidFill>
                <a:latin typeface="Calibri"/>
                <a:ea typeface="Calibri"/>
                <a:cs typeface="Calibri"/>
                <a:sym typeface="Calibri"/>
              </a:rPr>
              <a:t> combustible, </a:t>
            </a:r>
            <a:r>
              <a:rPr lang="en-US" sz="1400" b="0" i="0" u="none" strike="noStrike" cap="none" dirty="0" err="1">
                <a:solidFill>
                  <a:schemeClr val="dk1"/>
                </a:solidFill>
                <a:latin typeface="Calibri"/>
                <a:ea typeface="Calibri"/>
                <a:cs typeface="Calibri"/>
                <a:sym typeface="Calibri"/>
              </a:rPr>
              <a:t>mangueras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inyección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 </a:t>
            </a:r>
            <a:endParaRPr sz="1400" b="0" i="0" u="none" strike="noStrike" cap="none" dirty="0">
              <a:solidFill>
                <a:schemeClr val="dk1"/>
              </a:solidFill>
              <a:latin typeface="Calibri"/>
              <a:ea typeface="Calibri"/>
              <a:cs typeface="Calibri"/>
              <a:sym typeface="Calibri"/>
            </a:endParaRPr>
          </a:p>
        </p:txBody>
      </p:sp>
      <p:sp>
        <p:nvSpPr>
          <p:cNvPr id="405" name="Google Shape;405;p19"/>
          <p:cNvSpPr txBox="1"/>
          <p:nvPr/>
        </p:nvSpPr>
        <p:spPr>
          <a:xfrm>
            <a:off x="1229039" y="2672931"/>
            <a:ext cx="76691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la vista: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antiparras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que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exista</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riesgo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proyección</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partículas</a:t>
            </a:r>
            <a:r>
              <a:rPr lang="en-US" sz="1400" b="0" i="0" u="none" strike="noStrike" cap="none" dirty="0">
                <a:solidFill>
                  <a:schemeClr val="dk1"/>
                </a:solidFill>
                <a:latin typeface="Calibri"/>
                <a:ea typeface="Calibri"/>
                <a:cs typeface="Calibri"/>
                <a:sym typeface="Calibri"/>
              </a:rPr>
              <a:t> a los </a:t>
            </a:r>
            <a:r>
              <a:rPr lang="en-US" sz="1400" b="0" i="0" u="none" strike="noStrike" cap="none" dirty="0" err="1">
                <a:solidFill>
                  <a:schemeClr val="dk1"/>
                </a:solidFill>
                <a:latin typeface="Calibri"/>
                <a:ea typeface="Calibri"/>
                <a:cs typeface="Calibri"/>
                <a:sym typeface="Calibri"/>
              </a:rPr>
              <a:t>ojos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aceites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líquidos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refrigerantes</a:t>
            </a:r>
            <a:r>
              <a:rPr lang="en-US" sz="1400" b="0" i="0" u="none" strike="noStrike" cap="none" dirty="0">
                <a:solidFill>
                  <a:schemeClr val="dk1"/>
                </a:solidFill>
                <a:latin typeface="Calibri"/>
                <a:ea typeface="Calibri"/>
                <a:cs typeface="Calibri"/>
                <a:sym typeface="Calibri"/>
              </a:rPr>
              <a:t> y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virutas</a:t>
            </a:r>
            <a:r>
              <a:rPr lang="en-US" sz="1400" b="0" i="0" u="none" strike="noStrike" cap="none" dirty="0">
                <a:solidFill>
                  <a:schemeClr val="dk1"/>
                </a:solidFill>
                <a:latin typeface="Calibri"/>
                <a:ea typeface="Calibri"/>
                <a:cs typeface="Calibri"/>
                <a:sym typeface="Calibri"/>
              </a:rPr>
              <a:t> del disco de </a:t>
            </a:r>
            <a:r>
              <a:rPr lang="en-US" sz="1400" b="0" i="0" u="none" strike="noStrike" cap="none" dirty="0" err="1">
                <a:solidFill>
                  <a:schemeClr val="dk1"/>
                </a:solidFill>
                <a:latin typeface="Calibri"/>
                <a:ea typeface="Calibri"/>
                <a:cs typeface="Calibri"/>
                <a:sym typeface="Calibri"/>
              </a:rPr>
              <a:t>freno</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circuitos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etc</a:t>
            </a:r>
            <a:r>
              <a:rPr lang="en-US" sz="1400" b="0" i="0" u="none" strike="noStrike" cap="none" dirty="0">
                <a:solidFill>
                  <a:schemeClr val="dk1"/>
                </a:solidFill>
                <a:latin typeface="Calibri"/>
                <a:ea typeface="Calibri"/>
                <a:cs typeface="Calibri"/>
                <a:sym typeface="Calibri"/>
              </a:rPr>
              <a:t>).</a:t>
            </a:r>
            <a:endParaRPr sz="1400" b="0" i="0" u="none" strike="noStrike" cap="none" dirty="0">
              <a:solidFill>
                <a:schemeClr val="dk1"/>
              </a:solidFill>
              <a:latin typeface="Calibri"/>
              <a:ea typeface="Calibri"/>
              <a:cs typeface="Calibri"/>
              <a:sym typeface="Calibri"/>
            </a:endParaRPr>
          </a:p>
        </p:txBody>
      </p:sp>
      <p:sp>
        <p:nvSpPr>
          <p:cNvPr id="406" name="Google Shape;406;p19"/>
          <p:cNvSpPr txBox="1"/>
          <p:nvPr/>
        </p:nvSpPr>
        <p:spPr>
          <a:xfrm>
            <a:off x="1229039" y="4508604"/>
            <a:ext cx="7865800"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los pies: </a:t>
            </a:r>
            <a:r>
              <a:rPr lang="en-US" sz="1400" b="0" i="0" u="none" strike="noStrike" cap="none" dirty="0" err="1" smtClean="0">
                <a:solidFill>
                  <a:srgbClr val="000000"/>
                </a:solidFill>
                <a:latin typeface="Calibri"/>
                <a:ea typeface="Calibri"/>
                <a:cs typeface="Calibri"/>
                <a:sym typeface="Calibri"/>
              </a:rPr>
              <a:t>Uso</a:t>
            </a:r>
            <a:r>
              <a:rPr lang="en-US" sz="1400" b="0" i="0" u="none" strike="noStrike" cap="none" dirty="0" smtClean="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obligatorio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zapatos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seguridad</a:t>
            </a:r>
            <a:r>
              <a:rPr lang="en-US" sz="1400" b="0" i="0" u="none" strike="noStrike" cap="none" dirty="0">
                <a:solidFill>
                  <a:srgbClr val="000000"/>
                </a:solidFill>
                <a:latin typeface="Calibri"/>
                <a:ea typeface="Calibri"/>
                <a:cs typeface="Calibri"/>
                <a:sym typeface="Calibri"/>
              </a:rPr>
              <a:t> al </a:t>
            </a:r>
            <a:r>
              <a:rPr lang="en-US" sz="1400" b="0" i="0" u="none" strike="noStrike" cap="none" dirty="0" err="1">
                <a:solidFill>
                  <a:srgbClr val="000000"/>
                </a:solidFill>
                <a:latin typeface="Calibri"/>
                <a:ea typeface="Calibri"/>
                <a:cs typeface="Calibri"/>
                <a:sym typeface="Calibri"/>
              </a:rPr>
              <a:t>entrar</a:t>
            </a:r>
            <a:r>
              <a:rPr lang="en-US" sz="1400" b="0" i="0" u="none" strike="noStrike" cap="none" dirty="0">
                <a:solidFill>
                  <a:srgbClr val="000000"/>
                </a:solidFill>
                <a:latin typeface="Calibri"/>
                <a:ea typeface="Calibri"/>
                <a:cs typeface="Calibri"/>
                <a:sym typeface="Calibri"/>
              </a:rPr>
              <a:t> al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 en </a:t>
            </a:r>
            <a:r>
              <a:rPr lang="en-US" sz="1400" b="0" i="0" u="none" strike="noStrike" cap="none" dirty="0" err="1">
                <a:solidFill>
                  <a:srgbClr val="000000"/>
                </a:solidFill>
                <a:latin typeface="Calibri"/>
                <a:ea typeface="Calibri"/>
                <a:cs typeface="Calibri"/>
                <a:sym typeface="Calibri"/>
              </a:rPr>
              <a:t>casos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que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exista</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riesgo</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caídas</a:t>
            </a:r>
            <a:r>
              <a:rPr lang="en-US" sz="1400" b="0" i="0" u="none" strike="noStrike" cap="none" dirty="0">
                <a:solidFill>
                  <a:srgbClr val="000000"/>
                </a:solidFill>
                <a:latin typeface="Calibri"/>
                <a:ea typeface="Calibri"/>
                <a:cs typeface="Calibri"/>
                <a:sym typeface="Calibri"/>
              </a:rPr>
              <a:t> de </a:t>
            </a:r>
            <a:r>
              <a:rPr lang="en-US" sz="1400" b="0" i="0" u="none" strike="noStrike" cap="none" dirty="0" err="1">
                <a:solidFill>
                  <a:srgbClr val="000000"/>
                </a:solidFill>
                <a:latin typeface="Calibri"/>
                <a:ea typeface="Calibri"/>
                <a:cs typeface="Calibri"/>
                <a:sym typeface="Calibri"/>
              </a:rPr>
              <a:t>objetos</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pesados</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sp>
        <p:nvSpPr>
          <p:cNvPr id="407" name="Google Shape;407;p19"/>
          <p:cNvSpPr txBox="1"/>
          <p:nvPr/>
        </p:nvSpPr>
        <p:spPr>
          <a:xfrm>
            <a:off x="1229039" y="5298844"/>
            <a:ext cx="703006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err="1">
                <a:solidFill>
                  <a:srgbClr val="741B47"/>
                </a:solidFill>
                <a:latin typeface="Calibri"/>
                <a:ea typeface="Calibri"/>
                <a:cs typeface="Calibri"/>
                <a:sym typeface="Calibri"/>
              </a:rPr>
              <a:t>Manipular</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herramientas</a:t>
            </a:r>
            <a:r>
              <a:rPr lang="en-US" sz="1400" b="1" i="0" u="none" strike="noStrike" cap="none" dirty="0">
                <a:solidFill>
                  <a:srgbClr val="741B47"/>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cuidadosamente</a:t>
            </a:r>
            <a:r>
              <a:rPr lang="en-US" sz="1400" b="0" i="0" u="none" strike="noStrike" cap="none" dirty="0" smtClean="0">
                <a:solidFill>
                  <a:srgbClr val="000000"/>
                </a:solidFill>
                <a:latin typeface="Calibri"/>
                <a:ea typeface="Calibri"/>
                <a:cs typeface="Calibri"/>
                <a:sym typeface="Calibri"/>
              </a:rPr>
              <a:t>.</a:t>
            </a:r>
          </a:p>
          <a:p>
            <a:r>
              <a:rPr lang="es-CL" b="1" dirty="0">
                <a:solidFill>
                  <a:srgbClr val="741B47"/>
                </a:solidFill>
                <a:latin typeface="Calibri"/>
                <a:ea typeface="Calibri"/>
                <a:cs typeface="Calibri"/>
                <a:sym typeface="Calibri"/>
              </a:rPr>
              <a:t>Asegurar la integridad física </a:t>
            </a:r>
            <a:r>
              <a:rPr lang="es-CL" dirty="0">
                <a:latin typeface="Calibri"/>
                <a:ea typeface="Calibri"/>
                <a:cs typeface="Calibri"/>
                <a:sym typeface="Calibri"/>
              </a:rPr>
              <a:t>propia y del grupo de trabajo</a:t>
            </a:r>
            <a:r>
              <a:rPr lang="es-CL" dirty="0" smtClean="0">
                <a:latin typeface="Calibri"/>
                <a:ea typeface="Calibri"/>
                <a:cs typeface="Calibri"/>
                <a:sym typeface="Calibri"/>
              </a:rPr>
              <a:t>.</a:t>
            </a:r>
          </a:p>
          <a:p>
            <a:r>
              <a:rPr lang="en-US" dirty="0">
                <a:latin typeface="Calibri"/>
                <a:ea typeface="Calibri"/>
                <a:cs typeface="Calibri"/>
                <a:sym typeface="Calibri"/>
              </a:rPr>
              <a:t>Circular solo </a:t>
            </a:r>
            <a:r>
              <a:rPr lang="en-US" dirty="0" err="1">
                <a:latin typeface="Calibri"/>
                <a:ea typeface="Calibri"/>
                <a:cs typeface="Calibri"/>
                <a:sym typeface="Calibri"/>
              </a:rPr>
              <a:t>por</a:t>
            </a:r>
            <a:r>
              <a:rPr lang="en-US" dirty="0">
                <a:latin typeface="Calibri"/>
                <a:ea typeface="Calibri"/>
                <a:cs typeface="Calibri"/>
                <a:sym typeface="Calibri"/>
              </a:rPr>
              <a:t> </a:t>
            </a:r>
            <a:r>
              <a:rPr lang="en-US" dirty="0" err="1">
                <a:latin typeface="Calibri"/>
                <a:ea typeface="Calibri"/>
                <a:cs typeface="Calibri"/>
                <a:sym typeface="Calibri"/>
              </a:rPr>
              <a:t>las</a:t>
            </a:r>
            <a:r>
              <a:rPr lang="en-US" dirty="0">
                <a:latin typeface="Calibri"/>
                <a:ea typeface="Calibri"/>
                <a:cs typeface="Calibri"/>
                <a:sym typeface="Calibri"/>
              </a:rPr>
              <a:t> </a:t>
            </a:r>
            <a:r>
              <a:rPr lang="en-US" b="1" dirty="0" err="1">
                <a:solidFill>
                  <a:srgbClr val="741B47"/>
                </a:solidFill>
                <a:latin typeface="Calibri"/>
                <a:ea typeface="Calibri"/>
                <a:cs typeface="Calibri"/>
                <a:sym typeface="Calibri"/>
              </a:rPr>
              <a:t>zonas</a:t>
            </a:r>
            <a:r>
              <a:rPr lang="en-US" b="1" dirty="0">
                <a:solidFill>
                  <a:srgbClr val="741B47"/>
                </a:solidFill>
                <a:latin typeface="Calibri"/>
                <a:ea typeface="Calibri"/>
                <a:cs typeface="Calibri"/>
                <a:sym typeface="Calibri"/>
              </a:rPr>
              <a:t> de </a:t>
            </a:r>
            <a:r>
              <a:rPr lang="en-US" b="1" dirty="0" err="1">
                <a:solidFill>
                  <a:srgbClr val="741B47"/>
                </a:solidFill>
                <a:latin typeface="Calibri"/>
                <a:ea typeface="Calibri"/>
                <a:cs typeface="Calibri"/>
                <a:sym typeface="Calibri"/>
              </a:rPr>
              <a:t>seguridad</a:t>
            </a:r>
            <a:r>
              <a:rPr lang="en-US" b="1" dirty="0">
                <a:solidFill>
                  <a:srgbClr val="741B47"/>
                </a:solidFill>
                <a:latin typeface="Calibri"/>
                <a:ea typeface="Calibri"/>
                <a:cs typeface="Calibri"/>
                <a:sym typeface="Calibri"/>
              </a:rPr>
              <a:t> </a:t>
            </a:r>
            <a:r>
              <a:rPr lang="en-US" dirty="0" err="1" smtClean="0">
                <a:latin typeface="Calibri"/>
                <a:ea typeface="Calibri"/>
                <a:cs typeface="Calibri"/>
                <a:sym typeface="Calibri"/>
              </a:rPr>
              <a:t>demarcadas</a:t>
            </a:r>
            <a:r>
              <a:rPr lang="en-US" dirty="0" smtClean="0">
                <a:latin typeface="Calibri"/>
                <a:ea typeface="Calibri"/>
                <a:cs typeface="Calibri"/>
                <a:sym typeface="Calibri"/>
              </a:rPr>
              <a:t>.</a:t>
            </a:r>
            <a:endParaRPr lang="es-CL" dirty="0">
              <a:solidFill>
                <a:schemeClr val="lt1"/>
              </a:solidFill>
              <a:latin typeface="Calibri"/>
              <a:ea typeface="Calibri"/>
              <a:cs typeface="Calibri"/>
              <a:sym typeface="Calibri"/>
            </a:endParaRPr>
          </a:p>
        </p:txBody>
      </p:sp>
      <p:sp>
        <p:nvSpPr>
          <p:cNvPr id="410" name="Google Shape;410;p19"/>
          <p:cNvSpPr txBox="1"/>
          <p:nvPr/>
        </p:nvSpPr>
        <p:spPr>
          <a:xfrm>
            <a:off x="1229039" y="6272147"/>
            <a:ext cx="388373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rgbClr val="000000"/>
                </a:solidFill>
                <a:latin typeface="Calibri"/>
                <a:ea typeface="Calibri"/>
                <a:cs typeface="Calibri"/>
                <a:sym typeface="Calibri"/>
              </a:rPr>
              <a:t>Toda </a:t>
            </a:r>
            <a:r>
              <a:rPr lang="en-US" sz="1400" b="0" i="0" u="none" strike="noStrike" cap="none" dirty="0" err="1">
                <a:solidFill>
                  <a:srgbClr val="000000"/>
                </a:solidFill>
                <a:latin typeface="Calibri"/>
                <a:ea typeface="Calibri"/>
                <a:cs typeface="Calibri"/>
                <a:sym typeface="Calibri"/>
              </a:rPr>
              <a:t>actividad</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debe</a:t>
            </a:r>
            <a:r>
              <a:rPr lang="en-US" sz="1400" b="0" i="0" u="none" strike="noStrike" cap="none" dirty="0">
                <a:solidFill>
                  <a:srgbClr val="000000"/>
                </a:solidFill>
                <a:latin typeface="Calibri"/>
                <a:ea typeface="Calibri"/>
                <a:cs typeface="Calibri"/>
                <a:sym typeface="Calibri"/>
              </a:rPr>
              <a:t> </a:t>
            </a:r>
            <a:r>
              <a:rPr lang="en-US" sz="1400" b="0" i="0" u="none" strike="noStrike" cap="none" dirty="0" err="1">
                <a:solidFill>
                  <a:srgbClr val="000000"/>
                </a:solidFill>
                <a:latin typeface="Calibri"/>
                <a:ea typeface="Calibri"/>
                <a:cs typeface="Calibri"/>
                <a:sym typeface="Calibri"/>
              </a:rPr>
              <a:t>desarrollarse</a:t>
            </a:r>
            <a:r>
              <a:rPr lang="en-US" sz="1400" b="0" i="0" u="none" strike="noStrike" cap="none" dirty="0">
                <a:solidFill>
                  <a:srgbClr val="000000"/>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bajo</a:t>
            </a:r>
            <a:r>
              <a:rPr lang="en-US" sz="1400" b="1" i="0" u="none" strike="noStrike" cap="none" dirty="0">
                <a:solidFill>
                  <a:srgbClr val="741B47"/>
                </a:solidFill>
                <a:latin typeface="Calibri"/>
                <a:ea typeface="Calibri"/>
                <a:cs typeface="Calibri"/>
                <a:sym typeface="Calibri"/>
              </a:rPr>
              <a:t> </a:t>
            </a:r>
            <a:r>
              <a:rPr lang="en-US" sz="1400" b="1" i="0" u="none" strike="noStrike" cap="none" dirty="0" err="1">
                <a:solidFill>
                  <a:srgbClr val="741B47"/>
                </a:solidFill>
                <a:latin typeface="Calibri"/>
                <a:ea typeface="Calibri"/>
                <a:cs typeface="Calibri"/>
                <a:sym typeface="Calibri"/>
              </a:rPr>
              <a:t>supervisión</a:t>
            </a:r>
            <a:r>
              <a:rPr lang="en-US" sz="1400" b="1" i="0" u="none" strike="noStrike" cap="none" dirty="0">
                <a:solidFill>
                  <a:srgbClr val="741B47"/>
                </a:solidFill>
                <a:latin typeface="Calibri"/>
                <a:ea typeface="Calibri"/>
                <a:cs typeface="Calibri"/>
                <a:sym typeface="Calibri"/>
              </a:rPr>
              <a:t> </a:t>
            </a:r>
            <a:r>
              <a:rPr lang="en-US" sz="1400" b="0" i="0" u="none" strike="noStrike" cap="none" dirty="0">
                <a:solidFill>
                  <a:srgbClr val="000000"/>
                </a:solidFill>
                <a:latin typeface="Calibri"/>
                <a:ea typeface="Calibri"/>
                <a:cs typeface="Calibri"/>
                <a:sym typeface="Calibri"/>
              </a:rPr>
              <a:t>de la persona a cargo del taller o </a:t>
            </a:r>
            <a:r>
              <a:rPr lang="en-US" sz="1400" b="0" i="0" u="none" strike="noStrike" cap="none" dirty="0" err="1">
                <a:solidFill>
                  <a:srgbClr val="000000"/>
                </a:solidFill>
                <a:latin typeface="Calibri"/>
                <a:ea typeface="Calibri"/>
                <a:cs typeface="Calibri"/>
                <a:sym typeface="Calibri"/>
              </a:rPr>
              <a:t>laboratorio</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chemeClr val="lt1"/>
              </a:solidFill>
              <a:latin typeface="Calibri"/>
              <a:ea typeface="Calibri"/>
              <a:cs typeface="Calibri"/>
              <a:sym typeface="Calibri"/>
            </a:endParaRPr>
          </a:p>
        </p:txBody>
      </p:sp>
      <p:grpSp>
        <p:nvGrpSpPr>
          <p:cNvPr id="411" name="Google Shape;411;p19"/>
          <p:cNvGrpSpPr/>
          <p:nvPr/>
        </p:nvGrpSpPr>
        <p:grpSpPr>
          <a:xfrm>
            <a:off x="-4655" y="1788831"/>
            <a:ext cx="1135367" cy="783005"/>
            <a:chOff x="-4655" y="1877319"/>
            <a:chExt cx="1135367" cy="783005"/>
          </a:xfrm>
        </p:grpSpPr>
        <p:sp>
          <p:nvSpPr>
            <p:cNvPr id="412" name="Google Shape;412;p19"/>
            <p:cNvSpPr/>
            <p:nvPr/>
          </p:nvSpPr>
          <p:spPr>
            <a:xfrm rot="5400000">
              <a:off x="171526" y="1701138"/>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3" name="Google Shape;413;p19"/>
            <p:cNvPicPr preferRelativeResize="0"/>
            <p:nvPr/>
          </p:nvPicPr>
          <p:blipFill rotWithShape="1">
            <a:blip r:embed="rId3">
              <a:alphaModFix/>
            </a:blip>
            <a:srcRect/>
            <a:stretch/>
          </p:blipFill>
          <p:spPr>
            <a:xfrm>
              <a:off x="337197" y="2035280"/>
              <a:ext cx="629465" cy="530549"/>
            </a:xfrm>
            <a:prstGeom prst="rect">
              <a:avLst/>
            </a:prstGeom>
            <a:noFill/>
            <a:ln>
              <a:noFill/>
            </a:ln>
          </p:spPr>
        </p:pic>
      </p:grpSp>
      <p:sp>
        <p:nvSpPr>
          <p:cNvPr id="414" name="Google Shape;414;p19"/>
          <p:cNvSpPr txBox="1"/>
          <p:nvPr/>
        </p:nvSpPr>
        <p:spPr>
          <a:xfrm>
            <a:off x="1229039" y="3536692"/>
            <a:ext cx="7865800"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b="1" i="0" u="none" strike="noStrike" cap="none" dirty="0" err="1" smtClean="0">
                <a:solidFill>
                  <a:srgbClr val="741B47"/>
                </a:solidFill>
                <a:latin typeface="Calibri"/>
                <a:ea typeface="Calibri"/>
                <a:cs typeface="Calibri"/>
                <a:sym typeface="Calibri"/>
              </a:rPr>
              <a:t>Protección</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obligatoria</a:t>
            </a:r>
            <a:r>
              <a:rPr lang="en-US" b="1" i="0" u="none" strike="noStrike" cap="none" dirty="0" smtClean="0">
                <a:solidFill>
                  <a:srgbClr val="741B47"/>
                </a:solidFill>
                <a:latin typeface="Calibri"/>
                <a:ea typeface="Calibri"/>
                <a:cs typeface="Calibri"/>
                <a:sym typeface="Calibri"/>
              </a:rPr>
              <a:t> de </a:t>
            </a:r>
            <a:r>
              <a:rPr lang="en-US" b="1" i="0" u="none" strike="noStrike" cap="none" dirty="0" err="1" smtClean="0">
                <a:solidFill>
                  <a:srgbClr val="741B47"/>
                </a:solidFill>
                <a:latin typeface="Calibri"/>
                <a:ea typeface="Calibri"/>
                <a:cs typeface="Calibri"/>
                <a:sym typeface="Calibri"/>
              </a:rPr>
              <a:t>las</a:t>
            </a:r>
            <a:r>
              <a:rPr lang="en-US" b="1" i="0" u="none" strike="noStrike" cap="none" dirty="0" smtClean="0">
                <a:solidFill>
                  <a:srgbClr val="741B47"/>
                </a:solidFill>
                <a:latin typeface="Calibri"/>
                <a:ea typeface="Calibri"/>
                <a:cs typeface="Calibri"/>
                <a:sym typeface="Calibri"/>
              </a:rPr>
              <a:t> </a:t>
            </a:r>
            <a:r>
              <a:rPr lang="en-US" b="1" i="0" u="none" strike="noStrike" cap="none" dirty="0" err="1" smtClean="0">
                <a:solidFill>
                  <a:srgbClr val="741B47"/>
                </a:solidFill>
                <a:latin typeface="Calibri"/>
                <a:ea typeface="Calibri"/>
                <a:cs typeface="Calibri"/>
                <a:sym typeface="Calibri"/>
              </a:rPr>
              <a:t>manos</a:t>
            </a:r>
            <a:r>
              <a:rPr lang="en-US" b="1" i="0" u="none" strike="noStrike" cap="none" dirty="0" smtClean="0">
                <a:solidFill>
                  <a:srgbClr val="741B47"/>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Se </a:t>
            </a:r>
            <a:r>
              <a:rPr lang="en-US" sz="1400" b="0" i="0" u="none" strike="noStrike" cap="none" dirty="0" err="1">
                <a:solidFill>
                  <a:schemeClr val="dk1"/>
                </a:solidFill>
                <a:latin typeface="Calibri"/>
                <a:ea typeface="Calibri"/>
                <a:cs typeface="Calibri"/>
                <a:sym typeface="Calibri"/>
              </a:rPr>
              <a:t>utilizarán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siempre</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guantes</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protección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cuando</a:t>
            </a:r>
            <a:r>
              <a:rPr lang="en-US" sz="1400" b="0" i="0" u="none" strike="noStrike" cap="none" dirty="0">
                <a:solidFill>
                  <a:schemeClr val="dk1"/>
                </a:solidFill>
                <a:latin typeface="Calibri"/>
                <a:ea typeface="Calibri"/>
                <a:cs typeface="Calibri"/>
                <a:sym typeface="Calibri"/>
              </a:rPr>
              <a:t> se </a:t>
            </a:r>
            <a:r>
              <a:rPr lang="en-US" sz="1400" b="0" i="0" u="none" strike="noStrike" cap="none" dirty="0" err="1">
                <a:solidFill>
                  <a:schemeClr val="dk1"/>
                </a:solidFill>
                <a:latin typeface="Calibri"/>
                <a:ea typeface="Calibri"/>
                <a:cs typeface="Calibri"/>
                <a:sym typeface="Calibri"/>
              </a:rPr>
              <a:t>manipulen</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cualquier</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tipo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fluidos</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uso</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herramientas</a:t>
            </a:r>
            <a:r>
              <a:rPr lang="en-US" sz="1400" b="0" i="0" u="none" strike="noStrike" cap="none" dirty="0">
                <a:solidFill>
                  <a:schemeClr val="dk1"/>
                </a:solidFill>
                <a:latin typeface="Calibri"/>
                <a:ea typeface="Calibri"/>
                <a:cs typeface="Calibri"/>
                <a:sym typeface="Calibri"/>
              </a:rPr>
              <a:t> e </a:t>
            </a:r>
            <a:r>
              <a:rPr lang="en-US" sz="1400" b="0" i="0" u="none" strike="noStrike" cap="none" dirty="0" err="1">
                <a:solidFill>
                  <a:schemeClr val="dk1"/>
                </a:solidFill>
                <a:latin typeface="Calibri"/>
                <a:ea typeface="Calibri"/>
                <a:cs typeface="Calibri"/>
                <a:sym typeface="Calibri"/>
              </a:rPr>
              <a:t>intervención</a:t>
            </a:r>
            <a:r>
              <a:rPr lang="en-US" sz="1400" b="0" i="0" u="none" strike="noStrike" cap="none" dirty="0">
                <a:solidFill>
                  <a:schemeClr val="dk1"/>
                </a:solidFill>
                <a:latin typeface="Calibri"/>
                <a:ea typeface="Calibri"/>
                <a:cs typeface="Calibri"/>
                <a:sym typeface="Calibri"/>
              </a:rPr>
              <a:t> del motor, </a:t>
            </a:r>
            <a:r>
              <a:rPr lang="en-US" sz="1400" b="0" i="0" u="none" strike="noStrike" cap="none" dirty="0" err="1">
                <a:solidFill>
                  <a:schemeClr val="dk1"/>
                </a:solidFill>
                <a:latin typeface="Calibri"/>
                <a:ea typeface="Calibri"/>
                <a:cs typeface="Calibri"/>
                <a:sym typeface="Calibri"/>
              </a:rPr>
              <a:t>desarme</a:t>
            </a:r>
            <a:r>
              <a:rPr lang="en-US" sz="1400" b="0" i="0" u="none" strike="noStrike" cap="none" dirty="0">
                <a:solidFill>
                  <a:schemeClr val="dk1"/>
                </a:solidFill>
                <a:latin typeface="Calibri"/>
                <a:ea typeface="Calibri"/>
                <a:cs typeface="Calibri"/>
                <a:sym typeface="Calibri"/>
              </a:rPr>
              <a:t> de </a:t>
            </a:r>
            <a:r>
              <a:rPr lang="en-US" sz="1400" b="0" i="0" u="none" strike="noStrike" cap="none" dirty="0" err="1">
                <a:solidFill>
                  <a:schemeClr val="dk1"/>
                </a:solidFill>
                <a:latin typeface="Calibri"/>
                <a:ea typeface="Calibri"/>
                <a:cs typeface="Calibri"/>
                <a:sym typeface="Calibri"/>
              </a:rPr>
              <a:t>partes</a:t>
            </a:r>
            <a:r>
              <a:rPr lang="en-US" sz="1400" b="0" i="0" u="none" strike="noStrike" cap="none" dirty="0">
                <a:solidFill>
                  <a:schemeClr val="dk1"/>
                </a:solidFill>
                <a:latin typeface="Calibri"/>
                <a:ea typeface="Calibri"/>
                <a:cs typeface="Calibri"/>
                <a:sym typeface="Calibri"/>
              </a:rPr>
              <a:t> y </a:t>
            </a:r>
            <a:r>
              <a:rPr lang="en-US" sz="1400" b="0" i="0" u="none" strike="noStrike" cap="none" dirty="0" err="1">
                <a:solidFill>
                  <a:schemeClr val="dk1"/>
                </a:solidFill>
                <a:latin typeface="Calibri"/>
                <a:ea typeface="Calibri"/>
                <a:cs typeface="Calibri"/>
                <a:sym typeface="Calibri"/>
              </a:rPr>
              <a:t>trabajo</a:t>
            </a:r>
            <a:r>
              <a:rPr lang="en-US" sz="1400" b="0" i="0" u="none" strike="noStrike" cap="none" dirty="0">
                <a:solidFill>
                  <a:schemeClr val="dk1"/>
                </a:solidFill>
                <a:latin typeface="Calibri"/>
                <a:ea typeface="Calibri"/>
                <a:cs typeface="Calibri"/>
                <a:sym typeface="Calibri"/>
              </a:rPr>
              <a:t> en </a:t>
            </a:r>
            <a:r>
              <a:rPr lang="en-US" sz="1400" b="0" i="0" u="none" strike="noStrike" cap="none" dirty="0" err="1">
                <a:solidFill>
                  <a:schemeClr val="dk1"/>
                </a:solidFill>
                <a:latin typeface="Calibri"/>
                <a:ea typeface="Calibri"/>
                <a:cs typeface="Calibri"/>
                <a:sym typeface="Calibri"/>
              </a:rPr>
              <a:t>sistemas</a:t>
            </a:r>
            <a:r>
              <a:rPr lang="en-US" sz="1400" b="0" i="0" u="none" strike="noStrike" cap="none" dirty="0">
                <a:solidFill>
                  <a:schemeClr val="dk1"/>
                </a:solidFill>
                <a:latin typeface="Calibri"/>
                <a:ea typeface="Calibri"/>
                <a:cs typeface="Calibri"/>
                <a:sym typeface="Calibri"/>
              </a:rPr>
              <a:t> </a:t>
            </a:r>
            <a:r>
              <a:rPr lang="en-US" sz="1400" b="0" i="0" u="none" strike="noStrike" cap="none" dirty="0" err="1">
                <a:solidFill>
                  <a:schemeClr val="dk1"/>
                </a:solidFill>
                <a:latin typeface="Calibri"/>
                <a:ea typeface="Calibri"/>
                <a:cs typeface="Calibri"/>
                <a:sym typeface="Calibri"/>
              </a:rPr>
              <a:t>eléctricos</a:t>
            </a:r>
            <a:r>
              <a:rPr lang="en-US" sz="1400" b="0" i="0" u="none" strike="noStrike" cap="none" dirty="0">
                <a:solidFill>
                  <a:schemeClr val="dk1"/>
                </a:solidFill>
                <a:latin typeface="Calibri"/>
                <a:ea typeface="Calibri"/>
                <a:cs typeface="Calibri"/>
                <a:sym typeface="Calibri"/>
              </a:rPr>
              <a:t>. </a:t>
            </a:r>
            <a:endParaRPr dirty="0"/>
          </a:p>
        </p:txBody>
      </p:sp>
      <p:grpSp>
        <p:nvGrpSpPr>
          <p:cNvPr id="415" name="Google Shape;415;p19"/>
          <p:cNvGrpSpPr/>
          <p:nvPr/>
        </p:nvGrpSpPr>
        <p:grpSpPr>
          <a:xfrm>
            <a:off x="-4655" y="2661654"/>
            <a:ext cx="1135367" cy="783005"/>
            <a:chOff x="-4655" y="2735448"/>
            <a:chExt cx="1135367" cy="783005"/>
          </a:xfrm>
        </p:grpSpPr>
        <p:sp>
          <p:nvSpPr>
            <p:cNvPr id="416" name="Google Shape;416;p19"/>
            <p:cNvSpPr/>
            <p:nvPr/>
          </p:nvSpPr>
          <p:spPr>
            <a:xfrm rot="5400000">
              <a:off x="171526" y="2559267"/>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7" name="Google Shape;417;p19"/>
            <p:cNvPicPr preferRelativeResize="0"/>
            <p:nvPr/>
          </p:nvPicPr>
          <p:blipFill rotWithShape="1">
            <a:blip r:embed="rId4">
              <a:alphaModFix/>
            </a:blip>
            <a:srcRect/>
            <a:stretch/>
          </p:blipFill>
          <p:spPr>
            <a:xfrm>
              <a:off x="331947" y="2879412"/>
              <a:ext cx="639965" cy="539399"/>
            </a:xfrm>
            <a:prstGeom prst="rect">
              <a:avLst/>
            </a:prstGeom>
            <a:noFill/>
            <a:ln>
              <a:noFill/>
            </a:ln>
          </p:spPr>
        </p:pic>
      </p:grpSp>
      <p:grpSp>
        <p:nvGrpSpPr>
          <p:cNvPr id="418" name="Google Shape;418;p19"/>
          <p:cNvGrpSpPr/>
          <p:nvPr/>
        </p:nvGrpSpPr>
        <p:grpSpPr>
          <a:xfrm>
            <a:off x="-4655" y="3534477"/>
            <a:ext cx="1135367" cy="783005"/>
            <a:chOff x="-4655" y="3593577"/>
            <a:chExt cx="1135367" cy="783005"/>
          </a:xfrm>
        </p:grpSpPr>
        <p:sp>
          <p:nvSpPr>
            <p:cNvPr id="419" name="Google Shape;419;p19"/>
            <p:cNvSpPr/>
            <p:nvPr/>
          </p:nvSpPr>
          <p:spPr>
            <a:xfrm rot="5400000">
              <a:off x="171526" y="3417396"/>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0" name="Google Shape;420;p19"/>
            <p:cNvPicPr preferRelativeResize="0"/>
            <p:nvPr/>
          </p:nvPicPr>
          <p:blipFill rotWithShape="1">
            <a:blip r:embed="rId5">
              <a:alphaModFix/>
            </a:blip>
            <a:srcRect/>
            <a:stretch/>
          </p:blipFill>
          <p:spPr>
            <a:xfrm>
              <a:off x="350751" y="3729725"/>
              <a:ext cx="602356" cy="507700"/>
            </a:xfrm>
            <a:prstGeom prst="rect">
              <a:avLst/>
            </a:prstGeom>
            <a:noFill/>
            <a:ln>
              <a:noFill/>
            </a:ln>
          </p:spPr>
        </p:pic>
      </p:grpSp>
      <p:grpSp>
        <p:nvGrpSpPr>
          <p:cNvPr id="421" name="Google Shape;421;p19"/>
          <p:cNvGrpSpPr/>
          <p:nvPr/>
        </p:nvGrpSpPr>
        <p:grpSpPr>
          <a:xfrm>
            <a:off x="-4655" y="4407300"/>
            <a:ext cx="1135367" cy="783005"/>
            <a:chOff x="-4655" y="4451706"/>
            <a:chExt cx="1135367" cy="783005"/>
          </a:xfrm>
        </p:grpSpPr>
        <p:sp>
          <p:nvSpPr>
            <p:cNvPr id="422" name="Google Shape;422;p19"/>
            <p:cNvSpPr/>
            <p:nvPr/>
          </p:nvSpPr>
          <p:spPr>
            <a:xfrm rot="5400000">
              <a:off x="171526" y="4275525"/>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3" name="Google Shape;423;p19"/>
            <p:cNvPicPr preferRelativeResize="0"/>
            <p:nvPr/>
          </p:nvPicPr>
          <p:blipFill rotWithShape="1">
            <a:blip r:embed="rId6">
              <a:alphaModFix/>
            </a:blip>
            <a:srcRect/>
            <a:stretch/>
          </p:blipFill>
          <p:spPr>
            <a:xfrm>
              <a:off x="342982" y="4590635"/>
              <a:ext cx="610125" cy="514248"/>
            </a:xfrm>
            <a:prstGeom prst="rect">
              <a:avLst/>
            </a:prstGeom>
            <a:noFill/>
            <a:ln>
              <a:noFill/>
            </a:ln>
          </p:spPr>
        </p:pic>
      </p:grpSp>
      <p:grpSp>
        <p:nvGrpSpPr>
          <p:cNvPr id="424" name="Google Shape;424;p19"/>
          <p:cNvGrpSpPr/>
          <p:nvPr/>
        </p:nvGrpSpPr>
        <p:grpSpPr>
          <a:xfrm>
            <a:off x="-4655" y="6167965"/>
            <a:ext cx="1135367" cy="783005"/>
            <a:chOff x="-4655" y="6167965"/>
            <a:chExt cx="1135367" cy="783005"/>
          </a:xfrm>
        </p:grpSpPr>
        <p:sp>
          <p:nvSpPr>
            <p:cNvPr id="425" name="Google Shape;425;p19"/>
            <p:cNvSpPr/>
            <p:nvPr/>
          </p:nvSpPr>
          <p:spPr>
            <a:xfrm rot="5400000">
              <a:off x="171526" y="599178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6" name="Google Shape;426;p19"/>
            <p:cNvPicPr preferRelativeResize="0"/>
            <p:nvPr/>
          </p:nvPicPr>
          <p:blipFill rotWithShape="1">
            <a:blip r:embed="rId7">
              <a:alphaModFix/>
            </a:blip>
            <a:srcRect/>
            <a:stretch/>
          </p:blipFill>
          <p:spPr>
            <a:xfrm>
              <a:off x="318928" y="6295340"/>
              <a:ext cx="666001" cy="561343"/>
            </a:xfrm>
            <a:prstGeom prst="rect">
              <a:avLst/>
            </a:prstGeom>
            <a:noFill/>
            <a:ln>
              <a:noFill/>
            </a:ln>
          </p:spPr>
        </p:pic>
      </p:grpSp>
      <p:grpSp>
        <p:nvGrpSpPr>
          <p:cNvPr id="427" name="Google Shape;427;p19"/>
          <p:cNvGrpSpPr/>
          <p:nvPr/>
        </p:nvGrpSpPr>
        <p:grpSpPr>
          <a:xfrm>
            <a:off x="-4655" y="5117148"/>
            <a:ext cx="1193246" cy="1156253"/>
            <a:chOff x="-4655" y="5146860"/>
            <a:chExt cx="1193246" cy="1156253"/>
          </a:xfrm>
        </p:grpSpPr>
        <p:sp>
          <p:nvSpPr>
            <p:cNvPr id="428" name="Google Shape;428;p19"/>
            <p:cNvSpPr/>
            <p:nvPr/>
          </p:nvSpPr>
          <p:spPr>
            <a:xfrm rot="5400000">
              <a:off x="171526" y="5133654"/>
              <a:ext cx="783005" cy="1135367"/>
            </a:xfrm>
            <a:prstGeom prst="round2Same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29" name="Google Shape;429;p19"/>
            <p:cNvPicPr preferRelativeResize="0"/>
            <p:nvPr/>
          </p:nvPicPr>
          <p:blipFill rotWithShape="1">
            <a:blip r:embed="rId8">
              <a:alphaModFix/>
            </a:blip>
            <a:srcRect/>
            <a:stretch/>
          </p:blipFill>
          <p:spPr>
            <a:xfrm rot="-2193866">
              <a:off x="141403" y="5342117"/>
              <a:ext cx="908505" cy="765740"/>
            </a:xfrm>
            <a:prstGeom prst="rect">
              <a:avLst/>
            </a:prstGeom>
            <a:noFill/>
            <a:ln>
              <a:noFill/>
            </a:ln>
          </p:spPr>
        </p:pic>
      </p:grpSp>
      <p:pic>
        <p:nvPicPr>
          <p:cNvPr id="433" name="Google Shape;433;p19"/>
          <p:cNvPicPr preferRelativeResize="0"/>
          <p:nvPr/>
        </p:nvPicPr>
        <p:blipFill rotWithShape="1">
          <a:blip r:embed="rId9">
            <a:alphaModFix/>
          </a:blip>
          <a:srcRect/>
          <a:stretch/>
        </p:blipFill>
        <p:spPr>
          <a:xfrm>
            <a:off x="5211105" y="4810371"/>
            <a:ext cx="4327510" cy="33538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38;p20"/>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ACTIVIDAD PRÁCTICA</a:t>
            </a:r>
            <a:endParaRPr sz="3100" b="1" i="0" u="none" strike="noStrike" cap="none">
              <a:solidFill>
                <a:srgbClr val="741B47"/>
              </a:solidFill>
              <a:latin typeface="Calibri"/>
              <a:ea typeface="Calibri"/>
              <a:cs typeface="Calibri"/>
              <a:sym typeface="Calibri"/>
            </a:endParaRPr>
          </a:p>
        </p:txBody>
      </p:sp>
      <p:sp>
        <p:nvSpPr>
          <p:cNvPr id="3" name="Google Shape;440;p20"/>
          <p:cNvSpPr/>
          <p:nvPr/>
        </p:nvSpPr>
        <p:spPr>
          <a:xfrm>
            <a:off x="375975"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 name="Google Shape;442;p20"/>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 name="Google Shape;443;p20"/>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¡PRACTIQUEMOS!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pic>
        <p:nvPicPr>
          <p:cNvPr id="6" name="Google Shape;444;p20"/>
          <p:cNvPicPr preferRelativeResize="0"/>
          <p:nvPr/>
        </p:nvPicPr>
        <p:blipFill rotWithShape="1">
          <a:blip r:embed="rId2">
            <a:alphaModFix/>
          </a:blip>
          <a:srcRect/>
          <a:stretch/>
        </p:blipFill>
        <p:spPr>
          <a:xfrm>
            <a:off x="5188464" y="2370247"/>
            <a:ext cx="4539997" cy="5336912"/>
          </a:xfrm>
          <a:prstGeom prst="rect">
            <a:avLst/>
          </a:prstGeom>
          <a:noFill/>
          <a:ln>
            <a:noFill/>
          </a:ln>
        </p:spPr>
      </p:pic>
      <p:sp>
        <p:nvSpPr>
          <p:cNvPr id="7" name="Google Shape;445;p20"/>
          <p:cNvSpPr txBox="1"/>
          <p:nvPr/>
        </p:nvSpPr>
        <p:spPr>
          <a:xfrm>
            <a:off x="958647" y="3356277"/>
            <a:ext cx="4704736" cy="774531"/>
          </a:xfrm>
          <a:prstGeom prst="rect">
            <a:avLst/>
          </a:prstGeom>
          <a:noFill/>
          <a:ln>
            <a:noFill/>
          </a:ln>
        </p:spPr>
        <p:txBody>
          <a:bodyPr spcFirstLastPara="1" wrap="square" lIns="91425" tIns="91425" rIns="91425" bIns="91425" anchor="ctr" anchorCtr="0">
            <a:noAutofit/>
          </a:bodyPr>
          <a:lstStyle/>
          <a:p>
            <a:pPr>
              <a:lnSpc>
                <a:spcPct val="115000"/>
              </a:lnSpc>
            </a:pPr>
            <a:r>
              <a:rPr lang="es-ES_tradnl" sz="1600" dirty="0" smtClean="0">
                <a:solidFill>
                  <a:srgbClr val="FF0000"/>
                </a:solidFill>
                <a:latin typeface="Calibri"/>
                <a:ea typeface="Calibri"/>
                <a:cs typeface="Calibri"/>
                <a:sym typeface="Calibri"/>
              </a:rPr>
              <a:t>SISTEMA </a:t>
            </a:r>
            <a:r>
              <a:rPr lang="es-ES_tradnl" sz="1600" dirty="0">
                <a:solidFill>
                  <a:srgbClr val="FF0000"/>
                </a:solidFill>
                <a:latin typeface="Calibri"/>
                <a:ea typeface="Calibri"/>
                <a:cs typeface="Calibri"/>
                <a:sym typeface="Calibri"/>
              </a:rPr>
              <a:t>DE </a:t>
            </a:r>
            <a:r>
              <a:rPr lang="es-ES_tradnl" sz="1600" b="1" dirty="0" smtClean="0">
                <a:solidFill>
                  <a:srgbClr val="800000"/>
                </a:solidFill>
                <a:latin typeface="Calibri"/>
                <a:ea typeface="Calibri"/>
                <a:cs typeface="Calibri"/>
                <a:sym typeface="Calibri"/>
              </a:rPr>
              <a:t>REFRIGERACIÓN</a:t>
            </a:r>
            <a:endParaRPr lang="es-ES_tradnl" sz="1600" b="1" dirty="0">
              <a:solidFill>
                <a:srgbClr val="800000"/>
              </a:solidFill>
            </a:endParaRPr>
          </a:p>
          <a:p>
            <a:pPr marL="0" marR="0" lvl="0" indent="0" algn="l" rtl="0">
              <a:lnSpc>
                <a:spcPct val="115000"/>
              </a:lnSpc>
              <a:spcBef>
                <a:spcPts val="0"/>
              </a:spcBef>
              <a:spcAft>
                <a:spcPts val="0"/>
              </a:spcAft>
              <a:buNone/>
            </a:pPr>
            <a:endParaRPr sz="1600" b="0" i="0" u="none" strike="noStrike" cap="none" dirty="0">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Ahora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realizaremos</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una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actividad</a:t>
            </a:r>
            <a:r>
              <a:rPr lang="en-US" sz="1600" b="0" i="0" u="none" strike="noStrike" cap="none" dirty="0">
                <a:solidFill>
                  <a:schemeClr val="dk1"/>
                </a:solidFill>
                <a:latin typeface="Calibri"/>
                <a:ea typeface="Calibri"/>
                <a:cs typeface="Calibri"/>
                <a:sym typeface="Calibri"/>
              </a:rPr>
              <a:t> </a:t>
            </a:r>
            <a:r>
              <a:rPr lang="en-US" sz="1600" b="0" i="0" u="none" strike="noStrike" cap="none" dirty="0" err="1">
                <a:solidFill>
                  <a:schemeClr val="dk1"/>
                </a:solidFill>
                <a:latin typeface="Calibri"/>
                <a:ea typeface="Calibri"/>
                <a:cs typeface="Calibri"/>
                <a:sym typeface="Calibri"/>
              </a:rPr>
              <a:t>práctica</a:t>
            </a:r>
            <a:r>
              <a:rPr lang="en-US" sz="1600" b="0" i="0" u="none" strike="noStrike" cap="none" dirty="0">
                <a:solidFill>
                  <a:schemeClr val="dk1"/>
                </a:solidFill>
                <a:latin typeface="Calibri"/>
                <a:ea typeface="Calibri"/>
                <a:cs typeface="Calibri"/>
                <a:sym typeface="Calibri"/>
              </a:rPr>
              <a:t>.</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sugerimos</a:t>
            </a:r>
            <a:r>
              <a:rPr lang="en-US" sz="1600" b="0" i="0" u="none" strike="noStrike" cap="none" dirty="0">
                <a:solidFill>
                  <a:srgbClr val="000000"/>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seguir</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las</a:t>
            </a:r>
            <a:r>
              <a:rPr lang="en-US" sz="1600" b="1" i="0" u="none" strike="noStrike" cap="none" dirty="0">
                <a:solidFill>
                  <a:srgbClr val="76384D"/>
                </a:solidFill>
                <a:latin typeface="Calibri"/>
                <a:ea typeface="Calibri"/>
                <a:cs typeface="Calibri"/>
                <a:sym typeface="Calibri"/>
              </a:rPr>
              <a:t> </a:t>
            </a:r>
            <a:r>
              <a:rPr lang="en-US" sz="1600" b="1" i="0" u="none" strike="noStrike" cap="none" dirty="0" err="1">
                <a:solidFill>
                  <a:srgbClr val="76384D"/>
                </a:solidFill>
                <a:latin typeface="Calibri"/>
                <a:ea typeface="Calibri"/>
                <a:cs typeface="Calibri"/>
                <a:sym typeface="Calibri"/>
              </a:rPr>
              <a:t>instrucciones</a:t>
            </a:r>
            <a:r>
              <a:rPr lang="en-US" sz="1600" b="1" i="0" u="none" strike="noStrike" cap="none" dirty="0">
                <a:solidFill>
                  <a:srgbClr val="76384D"/>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van</a:t>
            </a:r>
            <a:endParaRPr dirty="0"/>
          </a:p>
          <a:p>
            <a:pPr marL="0" marR="0" lvl="0" indent="0" algn="l" rtl="0">
              <a:lnSpc>
                <a:spcPct val="115000"/>
              </a:lnSpc>
              <a:spcBef>
                <a:spcPts val="0"/>
              </a:spcBef>
              <a:spcAft>
                <a:spcPts val="0"/>
              </a:spcAft>
              <a:buNone/>
            </a:pPr>
            <a:r>
              <a:rPr lang="en-US" sz="1600" b="0" i="0" u="none" strike="noStrike" cap="none" dirty="0" err="1">
                <a:solidFill>
                  <a:srgbClr val="000000"/>
                </a:solidFill>
                <a:latin typeface="Calibri"/>
                <a:ea typeface="Calibri"/>
                <a:cs typeface="Calibri"/>
                <a:sym typeface="Calibri"/>
              </a:rPr>
              <a:t>Adjuntas</a:t>
            </a:r>
            <a:r>
              <a:rPr lang="en-US" sz="1600" b="0" i="0" u="none" strike="noStrike" cap="none" dirty="0">
                <a:solidFill>
                  <a:srgbClr val="000000"/>
                </a:solidFill>
                <a:latin typeface="Calibri"/>
                <a:ea typeface="Calibri"/>
                <a:cs typeface="Calibri"/>
                <a:sym typeface="Calibri"/>
              </a:rPr>
              <a:t> en la </a:t>
            </a:r>
            <a:r>
              <a:rPr lang="en-US" sz="1600" b="0" i="0" u="none" strike="noStrike" cap="none" dirty="0" err="1">
                <a:solidFill>
                  <a:srgbClr val="000000"/>
                </a:solidFill>
                <a:latin typeface="Calibri"/>
                <a:ea typeface="Calibri"/>
                <a:cs typeface="Calibri"/>
                <a:sym typeface="Calibri"/>
              </a:rPr>
              <a:t>guía</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que</a:t>
            </a:r>
            <a:r>
              <a:rPr lang="en-US" sz="1600" b="0" i="0" u="none" strike="noStrike" cap="none" dirty="0">
                <a:solidFill>
                  <a:srgbClr val="000000"/>
                </a:solidFill>
                <a:latin typeface="Calibri"/>
                <a:ea typeface="Calibri"/>
                <a:cs typeface="Calibri"/>
                <a:sym typeface="Calibri"/>
              </a:rPr>
              <a:t> el </a:t>
            </a:r>
            <a:r>
              <a:rPr lang="en-US" sz="1600" b="0" i="0" u="none" strike="noStrike" cap="none" dirty="0" err="1">
                <a:solidFill>
                  <a:srgbClr val="000000"/>
                </a:solidFill>
                <a:latin typeface="Calibri"/>
                <a:ea typeface="Calibri"/>
                <a:cs typeface="Calibri"/>
                <a:sym typeface="Calibri"/>
              </a:rPr>
              <a:t>profesor</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te</a:t>
            </a:r>
            <a:r>
              <a:rPr lang="en-US" sz="1600" b="0" i="0" u="none" strike="noStrike" cap="none" dirty="0">
                <a:solidFill>
                  <a:srgbClr val="000000"/>
                </a:solidFill>
                <a:latin typeface="Calibri"/>
                <a:ea typeface="Calibri"/>
                <a:cs typeface="Calibri"/>
                <a:sym typeface="Calibri"/>
              </a:rPr>
              <a:t> </a:t>
            </a:r>
            <a:r>
              <a:rPr lang="en-US" sz="1600" b="0" i="0" u="none" strike="noStrike" cap="none" dirty="0" err="1">
                <a:solidFill>
                  <a:srgbClr val="000000"/>
                </a:solidFill>
                <a:latin typeface="Calibri"/>
                <a:ea typeface="Calibri"/>
                <a:cs typeface="Calibri"/>
                <a:sym typeface="Calibri"/>
              </a:rPr>
              <a:t>entregará</a:t>
            </a:r>
            <a:r>
              <a:rPr lang="en-US" sz="1600" b="0" i="0" u="none" strike="noStrike" cap="none" dirty="0">
                <a:solidFill>
                  <a:srgbClr val="000000"/>
                </a:solidFill>
                <a:latin typeface="Calibri"/>
                <a:ea typeface="Calibri"/>
                <a:cs typeface="Calibri"/>
                <a:sym typeface="Calibri"/>
              </a:rPr>
              <a:t>.</a:t>
            </a:r>
            <a:endParaRPr sz="1600" b="1" i="0" u="none" strike="noStrike" cap="none" dirty="0">
              <a:solidFill>
                <a:srgbClr val="76384D"/>
              </a:solidFill>
              <a:latin typeface="Calibri"/>
              <a:ea typeface="Calibri"/>
              <a:cs typeface="Calibri"/>
              <a:sym typeface="Calibri"/>
            </a:endParaRPr>
          </a:p>
        </p:txBody>
      </p:sp>
      <p:sp>
        <p:nvSpPr>
          <p:cNvPr id="8" name="Google Shape;168;p5"/>
          <p:cNvSpPr txBox="1"/>
          <p:nvPr/>
        </p:nvSpPr>
        <p:spPr>
          <a:xfrm>
            <a:off x="3670560" y="1209418"/>
            <a:ext cx="559356" cy="409500"/>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6000" dirty="0" smtClean="0">
                <a:solidFill>
                  <a:srgbClr val="BA9BA5"/>
                </a:solidFill>
                <a:latin typeface="Calibri"/>
                <a:ea typeface="Calibri"/>
                <a:cs typeface="Calibri"/>
                <a:sym typeface="Calibri"/>
              </a:rPr>
              <a:t>7</a:t>
            </a:r>
            <a:endParaRPr sz="6000" b="0" i="0" u="none" strike="noStrike" cap="none" dirty="0">
              <a:solidFill>
                <a:srgbClr val="BA9BA5"/>
              </a:solidFill>
              <a:latin typeface="Calibri"/>
              <a:ea typeface="Calibri"/>
              <a:cs typeface="Calibri"/>
              <a:sym typeface="Calibri"/>
            </a:endParaRPr>
          </a:p>
        </p:txBody>
      </p:sp>
    </p:spTree>
    <p:extLst>
      <p:ext uri="{BB962C8B-B14F-4D97-AF65-F5344CB8AC3E}">
        <p14:creationId xmlns:p14="http://schemas.microsoft.com/office/powerpoint/2010/main" val="2571700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p:nvPr/>
        </p:nvSpPr>
        <p:spPr>
          <a:xfrm>
            <a:off x="383456" y="2370247"/>
            <a:ext cx="8839201" cy="3238192"/>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53" name="Google Shape;453;p21"/>
          <p:cNvSpPr/>
          <p:nvPr/>
        </p:nvSpPr>
        <p:spPr>
          <a:xfrm>
            <a:off x="5279923" y="7354529"/>
            <a:ext cx="2723535" cy="20514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4" name="Google Shape;454;p21"/>
          <p:cNvPicPr preferRelativeResize="0"/>
          <p:nvPr/>
        </p:nvPicPr>
        <p:blipFill rotWithShape="1">
          <a:blip r:embed="rId3">
            <a:alphaModFix/>
          </a:blip>
          <a:srcRect/>
          <a:stretch/>
        </p:blipFill>
        <p:spPr>
          <a:xfrm>
            <a:off x="5102940" y="2710743"/>
            <a:ext cx="5190655" cy="4917756"/>
          </a:xfrm>
          <a:prstGeom prst="rect">
            <a:avLst/>
          </a:prstGeom>
          <a:noFill/>
          <a:ln>
            <a:noFill/>
          </a:ln>
        </p:spPr>
      </p:pic>
      <p:sp>
        <p:nvSpPr>
          <p:cNvPr id="455" name="Google Shape;455;p21"/>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TICKET DE SALIDA</a:t>
            </a:r>
            <a:endParaRPr sz="3100" b="1" i="0" u="none" strike="noStrike" cap="none">
              <a:solidFill>
                <a:srgbClr val="741B47"/>
              </a:solidFill>
              <a:latin typeface="Calibri"/>
              <a:ea typeface="Calibri"/>
              <a:cs typeface="Calibri"/>
              <a:sym typeface="Calibri"/>
            </a:endParaRPr>
          </a:p>
        </p:txBody>
      </p:sp>
      <p:sp>
        <p:nvSpPr>
          <p:cNvPr id="456" name="Google Shape;456;p21"/>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ANTES DE TERMINAR:</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sp>
        <p:nvSpPr>
          <p:cNvPr id="9" name="Google Shape;445;p20"/>
          <p:cNvSpPr txBox="1"/>
          <p:nvPr/>
        </p:nvSpPr>
        <p:spPr>
          <a:xfrm>
            <a:off x="958647" y="3788886"/>
            <a:ext cx="5107856" cy="774531"/>
          </a:xfrm>
          <a:prstGeom prst="rect">
            <a:avLst/>
          </a:prstGeom>
          <a:noFill/>
          <a:ln>
            <a:noFill/>
          </a:ln>
        </p:spPr>
        <p:txBody>
          <a:bodyPr spcFirstLastPara="1" wrap="square" lIns="91425" tIns="91425" rIns="91425" bIns="91425" anchor="ctr" anchorCtr="0">
            <a:noAutofit/>
          </a:bodyPr>
          <a:lstStyle/>
          <a:p>
            <a:pPr>
              <a:lnSpc>
                <a:spcPct val="115000"/>
              </a:lnSpc>
            </a:pPr>
            <a:r>
              <a:rPr lang="es-ES_tradnl" sz="2000" dirty="0">
                <a:solidFill>
                  <a:srgbClr val="FF0000"/>
                </a:solidFill>
                <a:latin typeface="Calibri"/>
                <a:ea typeface="Calibri"/>
                <a:cs typeface="Calibri"/>
                <a:sym typeface="Calibri"/>
              </a:rPr>
              <a:t>SISTEMA DE </a:t>
            </a:r>
            <a:r>
              <a:rPr lang="es-ES_tradnl" sz="2000" b="1" dirty="0" smtClean="0">
                <a:solidFill>
                  <a:srgbClr val="800000"/>
                </a:solidFill>
                <a:latin typeface="Calibri"/>
                <a:ea typeface="Calibri"/>
                <a:cs typeface="Calibri"/>
                <a:sym typeface="Calibri"/>
              </a:rPr>
              <a:t>REFRIGERACIÓN</a:t>
            </a:r>
            <a:endParaRPr lang="es-ES_tradnl" sz="2000" b="1" dirty="0">
              <a:solidFill>
                <a:srgbClr val="800000"/>
              </a:solidFill>
            </a:endParaRPr>
          </a:p>
          <a:p>
            <a:pPr lvl="0">
              <a:lnSpc>
                <a:spcPct val="115000"/>
              </a:lnSpc>
            </a:pPr>
            <a:endParaRPr sz="1600" b="0" i="0" u="none" strike="noStrike" cap="none" dirty="0">
              <a:solidFill>
                <a:srgbClr val="000000"/>
              </a:solidFill>
              <a:latin typeface="Calibri"/>
              <a:ea typeface="Calibri"/>
              <a:cs typeface="Calibri"/>
              <a:sym typeface="Calibri"/>
            </a:endParaRPr>
          </a:p>
          <a:p>
            <a:pPr lvl="0">
              <a:lnSpc>
                <a:spcPct val="115000"/>
              </a:lnSpc>
            </a:pPr>
            <a:r>
              <a:rPr lang="es-CL" sz="1600" dirty="0">
                <a:latin typeface="Calibri"/>
                <a:ea typeface="Calibri"/>
                <a:cs typeface="Calibri"/>
                <a:sym typeface="Calibri"/>
              </a:rPr>
              <a:t>¡No olvides contestar la Autoevaluación y entregar el Ticket de Salida!</a:t>
            </a:r>
          </a:p>
          <a:p>
            <a:pPr lvl="0">
              <a:lnSpc>
                <a:spcPct val="115000"/>
              </a:lnSpc>
            </a:pPr>
            <a:endParaRPr lang="es-CL" sz="1600" dirty="0"/>
          </a:p>
          <a:p>
            <a:pPr lvl="0">
              <a:lnSpc>
                <a:spcPct val="115000"/>
              </a:lnSpc>
            </a:pPr>
            <a:r>
              <a:rPr lang="es-CL" sz="2100" b="1" dirty="0">
                <a:solidFill>
                  <a:srgbClr val="741B47"/>
                </a:solidFill>
                <a:latin typeface="Calibri"/>
                <a:ea typeface="Calibri"/>
                <a:cs typeface="Calibri"/>
                <a:sym typeface="Calibri"/>
              </a:rPr>
              <a:t>¡Hasta la próxima! </a:t>
            </a:r>
            <a:endParaRPr lang="es-CL" sz="2100" b="1" dirty="0">
              <a:solidFill>
                <a:srgbClr val="741B47"/>
              </a:solidFill>
            </a:endParaRPr>
          </a:p>
          <a:p>
            <a:r>
              <a:rPr lang="es-CL" sz="1600" dirty="0"/>
              <a:t/>
            </a:r>
            <a:br>
              <a:rPr lang="es-CL" sz="1600" dirty="0"/>
            </a:br>
            <a:endParaRPr sz="1600" b="1" i="0" u="none" strike="noStrike" cap="none" dirty="0">
              <a:solidFill>
                <a:srgbClr val="76384D"/>
              </a:solidFill>
              <a:latin typeface="Calibri"/>
              <a:ea typeface="Calibri"/>
              <a:cs typeface="Calibri"/>
              <a:sym typeface="Calibri"/>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0793" y="4159041"/>
            <a:ext cx="673176" cy="60372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163" name="Google Shape;101;p3"/>
          <p:cNvSpPr/>
          <p:nvPr/>
        </p:nvSpPr>
        <p:spPr>
          <a:xfrm>
            <a:off x="564075" y="2843141"/>
            <a:ext cx="4657800" cy="113977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85" name="Google Shape;101;p3"/>
          <p:cNvSpPr/>
          <p:nvPr/>
        </p:nvSpPr>
        <p:spPr>
          <a:xfrm>
            <a:off x="564075" y="4136857"/>
            <a:ext cx="4657800" cy="1289581"/>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94" name="Google Shape;94;p3"/>
          <p:cNvSpPr txBox="1">
            <a:spLocks noGrp="1"/>
          </p:cNvSpPr>
          <p:nvPr>
            <p:ph type="subTitle" idx="4294967295"/>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rgbClr val="000000"/>
                </a:solidFill>
                <a:latin typeface="Calibri"/>
                <a:ea typeface="Calibri"/>
                <a:cs typeface="Calibri"/>
                <a:sym typeface="Calibri"/>
              </a:rPr>
              <a:t>RECORDEMOS</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
        <p:nvSpPr>
          <p:cNvPr id="95" name="Google Shape;95;p3"/>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dirty="0">
                <a:solidFill>
                  <a:srgbClr val="741B47"/>
                </a:solidFill>
                <a:latin typeface="Calibri"/>
                <a:ea typeface="Calibri"/>
                <a:cs typeface="Calibri"/>
                <a:sym typeface="Calibri"/>
              </a:rPr>
              <a:t>¿QUÉ APRENDIMOS LA ACTIVIDAD ANTERIOR?</a:t>
            </a:r>
            <a:endParaRPr sz="3100" b="1" i="0" u="none" strike="noStrike" cap="none" dirty="0">
              <a:solidFill>
                <a:srgbClr val="741B47"/>
              </a:solidFill>
              <a:latin typeface="Calibri"/>
              <a:ea typeface="Calibri"/>
              <a:cs typeface="Calibri"/>
              <a:sym typeface="Calibri"/>
            </a:endParaRPr>
          </a:p>
        </p:txBody>
      </p:sp>
      <p:sp>
        <p:nvSpPr>
          <p:cNvPr id="48" name="Elipse 47">
            <a:extLst>
              <a:ext uri="{FF2B5EF4-FFF2-40B4-BE49-F238E27FC236}">
                <a16:creationId xmlns:a16="http://schemas.microsoft.com/office/drawing/2014/main" xmlns="" id="{97F78E1C-2545-824E-8231-C7C3CD4E3C3F}"/>
              </a:ext>
            </a:extLst>
          </p:cNvPr>
          <p:cNvSpPr/>
          <p:nvPr/>
        </p:nvSpPr>
        <p:spPr>
          <a:xfrm>
            <a:off x="5026616" y="3630160"/>
            <a:ext cx="696535" cy="696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Google Shape;82;p14"/>
          <p:cNvSpPr txBox="1"/>
          <p:nvPr/>
        </p:nvSpPr>
        <p:spPr>
          <a:xfrm>
            <a:off x="572274" y="2253999"/>
            <a:ext cx="5192504" cy="409500"/>
          </a:xfrm>
          <a:prstGeom prst="rect">
            <a:avLst/>
          </a:prstGeom>
          <a:noFill/>
          <a:ln>
            <a:noFill/>
          </a:ln>
        </p:spPr>
        <p:txBody>
          <a:bodyPr spcFirstLastPara="1" wrap="square" lIns="91425" tIns="91425" rIns="91425" bIns="91425" anchor="ctr" anchorCtr="0">
            <a:noAutofit/>
          </a:bodyPr>
          <a:lstStyle/>
          <a:p>
            <a:pPr marL="0" lvl="0" indent="0" rtl="0">
              <a:lnSpc>
                <a:spcPct val="90000"/>
              </a:lnSpc>
              <a:spcBef>
                <a:spcPts val="0"/>
              </a:spcBef>
              <a:spcAft>
                <a:spcPts val="0"/>
              </a:spcAft>
              <a:buNone/>
            </a:pPr>
            <a:r>
              <a:rPr lang="es-ES" sz="1800" b="1" dirty="0" smtClean="0">
                <a:solidFill>
                  <a:srgbClr val="741B47"/>
                </a:solidFill>
                <a:latin typeface="Calibri" panose="020F0502020204030204" pitchFamily="34" charset="0"/>
                <a:ea typeface="Roboto"/>
                <a:cs typeface="Calibri" panose="020F0502020204030204" pitchFamily="34" charset="0"/>
                <a:sym typeface="Roboto"/>
              </a:rPr>
              <a:t>SISTEMA DE LUBRICACIÓN</a:t>
            </a:r>
          </a:p>
        </p:txBody>
      </p:sp>
      <p:grpSp>
        <p:nvGrpSpPr>
          <p:cNvPr id="4" name="Grupo 3"/>
          <p:cNvGrpSpPr/>
          <p:nvPr/>
        </p:nvGrpSpPr>
        <p:grpSpPr>
          <a:xfrm>
            <a:off x="386551" y="4583985"/>
            <a:ext cx="391110" cy="395325"/>
            <a:chOff x="386551" y="4502842"/>
            <a:chExt cx="391110" cy="395325"/>
          </a:xfrm>
        </p:grpSpPr>
        <p:sp>
          <p:nvSpPr>
            <p:cNvPr id="160" name="Google Shape;103;p3"/>
            <p:cNvSpPr/>
            <p:nvPr/>
          </p:nvSpPr>
          <p:spPr>
            <a:xfrm>
              <a:off x="386551" y="4512367"/>
              <a:ext cx="39111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n>
                  <a:solidFill>
                    <a:srgbClr val="741B47"/>
                  </a:solidFill>
                </a:ln>
                <a:solidFill>
                  <a:srgbClr val="000000"/>
                </a:solidFill>
                <a:latin typeface="Arial"/>
                <a:ea typeface="Arial"/>
                <a:cs typeface="Arial"/>
                <a:sym typeface="Arial"/>
              </a:endParaRPr>
            </a:p>
          </p:txBody>
        </p:sp>
        <p:sp>
          <p:nvSpPr>
            <p:cNvPr id="161" name="Google Shape;104;p3"/>
            <p:cNvSpPr txBox="1"/>
            <p:nvPr/>
          </p:nvSpPr>
          <p:spPr>
            <a:xfrm>
              <a:off x="396454" y="4502842"/>
              <a:ext cx="312202"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smtClean="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grpSp>
        <p:nvGrpSpPr>
          <p:cNvPr id="3" name="Grupo 2"/>
          <p:cNvGrpSpPr/>
          <p:nvPr/>
        </p:nvGrpSpPr>
        <p:grpSpPr>
          <a:xfrm>
            <a:off x="375975" y="3215364"/>
            <a:ext cx="376200" cy="395325"/>
            <a:chOff x="375975" y="3087305"/>
            <a:chExt cx="376200" cy="395325"/>
          </a:xfrm>
        </p:grpSpPr>
        <p:sp>
          <p:nvSpPr>
            <p:cNvPr id="166" name="Google Shape;103;p3"/>
            <p:cNvSpPr/>
            <p:nvPr/>
          </p:nvSpPr>
          <p:spPr>
            <a:xfrm>
              <a:off x="375975" y="309683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04;p3"/>
            <p:cNvSpPr txBox="1"/>
            <p:nvPr/>
          </p:nvSpPr>
          <p:spPr>
            <a:xfrm>
              <a:off x="385500" y="3087305"/>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sp>
        <p:nvSpPr>
          <p:cNvPr id="186" name="Google Shape;80;p14">
            <a:extLst>
              <a:ext uri="{FF2B5EF4-FFF2-40B4-BE49-F238E27FC236}">
                <a16:creationId xmlns="" xmlns:a16="http://schemas.microsoft.com/office/drawing/2014/main" id="{FD5CCA16-F769-EE46-BB85-A310245CC79B}"/>
              </a:ext>
            </a:extLst>
          </p:cNvPr>
          <p:cNvSpPr txBox="1"/>
          <p:nvPr/>
        </p:nvSpPr>
        <p:spPr>
          <a:xfrm>
            <a:off x="967146" y="3148689"/>
            <a:ext cx="4129200" cy="538200"/>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Identificaste el mantenimiento correctivo del sistema de lubricación, de acuerdo a lo propuesto en el manual del fabricante.</a:t>
            </a:r>
          </a:p>
        </p:txBody>
      </p:sp>
      <p:sp>
        <p:nvSpPr>
          <p:cNvPr id="187" name="Google Shape;81;p14">
            <a:extLst>
              <a:ext uri="{FF2B5EF4-FFF2-40B4-BE49-F238E27FC236}">
                <a16:creationId xmlns="" xmlns:a16="http://schemas.microsoft.com/office/drawing/2014/main" id="{CD10E17F-0C25-684D-B2C5-DB1BC6E95A6B}"/>
              </a:ext>
            </a:extLst>
          </p:cNvPr>
          <p:cNvSpPr txBox="1"/>
          <p:nvPr/>
        </p:nvSpPr>
        <p:spPr>
          <a:xfrm>
            <a:off x="967146" y="4268795"/>
            <a:ext cx="4038600" cy="1040625"/>
          </a:xfrm>
          <a:prstGeom prst="rect">
            <a:avLst/>
          </a:prstGeom>
          <a:noFill/>
          <a:ln>
            <a:noFill/>
          </a:ln>
        </p:spPr>
        <p:txBody>
          <a:bodyPr spcFirstLastPara="1" wrap="square" lIns="91425" tIns="91425" rIns="91425" bIns="91425" anchor="ctr" anchorCtr="0">
            <a:noAutofit/>
          </a:bodyPr>
          <a:lstStyle/>
          <a:p>
            <a:r>
              <a:rPr lang="es-ES" sz="1600" dirty="0">
                <a:latin typeface="Calibri" charset="0"/>
                <a:ea typeface="Calibri" charset="0"/>
                <a:cs typeface="Calibri" charset="0"/>
              </a:rPr>
              <a:t>Aplicaste el mantenimiento correctivo a un automóvil, considerando las funciones del sistema de lubricación, según lo propuesto en el manual de servicio.</a:t>
            </a:r>
          </a:p>
        </p:txBody>
      </p:sp>
      <p:pic>
        <p:nvPicPr>
          <p:cNvPr id="190" name="Imagen 18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4760" y="2500812"/>
            <a:ext cx="4863918" cy="4608197"/>
          </a:xfrm>
          <a:prstGeom prst="rect">
            <a:avLst/>
          </a:prstGeom>
        </p:spPr>
      </p:pic>
    </p:spTree>
    <p:extLst>
      <p:ext uri="{BB962C8B-B14F-4D97-AF65-F5344CB8AC3E}">
        <p14:creationId xmlns:p14="http://schemas.microsoft.com/office/powerpoint/2010/main" val="2384735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ANTES DE COMENZAR</a:t>
            </a:r>
            <a:endParaRPr sz="3100" b="1" i="0" u="none" strike="noStrike" cap="none">
              <a:solidFill>
                <a:srgbClr val="741B47"/>
              </a:solidFill>
              <a:latin typeface="Calibri"/>
              <a:ea typeface="Calibri"/>
              <a:cs typeface="Calibri"/>
              <a:sym typeface="Calibri"/>
            </a:endParaRPr>
          </a:p>
        </p:txBody>
      </p:sp>
      <p:sp>
        <p:nvSpPr>
          <p:cNvPr id="128" name="Google Shape;128;p4"/>
          <p:cNvSpPr txBox="1"/>
          <p:nvPr/>
        </p:nvSpPr>
        <p:spPr>
          <a:xfrm>
            <a:off x="506729" y="6208822"/>
            <a:ext cx="5388800" cy="198385"/>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100"/>
              <a:buFont typeface="Arial"/>
              <a:buNone/>
            </a:pPr>
            <a:r>
              <a:rPr lang="en-US" sz="2100" b="1" i="0" u="none" strike="noStrike" cap="none" dirty="0">
                <a:solidFill>
                  <a:srgbClr val="76384D"/>
                </a:solidFill>
                <a:latin typeface="Calibri"/>
                <a:ea typeface="Calibri"/>
                <a:cs typeface="Calibri"/>
                <a:sym typeface="Calibri"/>
              </a:rPr>
              <a:t>¡</a:t>
            </a:r>
            <a:r>
              <a:rPr lang="en-US" sz="2100" b="1" i="0" u="none" strike="noStrike" cap="none" dirty="0" err="1">
                <a:solidFill>
                  <a:srgbClr val="76384D"/>
                </a:solidFill>
                <a:latin typeface="Calibri"/>
                <a:ea typeface="Calibri"/>
                <a:cs typeface="Calibri"/>
                <a:sym typeface="Calibri"/>
              </a:rPr>
              <a:t>Compartan</a:t>
            </a:r>
            <a:r>
              <a:rPr lang="en-US" sz="2100" b="1" i="0" u="none" strike="noStrike" cap="none" dirty="0">
                <a:solidFill>
                  <a:srgbClr val="76384D"/>
                </a:solidFill>
                <a:latin typeface="Calibri"/>
                <a:ea typeface="Calibri"/>
                <a:cs typeface="Calibri"/>
                <a:sym typeface="Calibri"/>
              </a:rPr>
              <a:t> </a:t>
            </a:r>
            <a:r>
              <a:rPr lang="en-US" sz="2100" b="1" i="0" u="none" strike="noStrike" cap="none" dirty="0" err="1">
                <a:solidFill>
                  <a:srgbClr val="76384D"/>
                </a:solidFill>
                <a:latin typeface="Calibri"/>
                <a:ea typeface="Calibri"/>
                <a:cs typeface="Calibri"/>
                <a:sym typeface="Calibri"/>
              </a:rPr>
              <a:t>experiencias</a:t>
            </a:r>
            <a:r>
              <a:rPr lang="en-US" sz="2100" b="1" i="0" u="none" strike="noStrike" cap="none" dirty="0">
                <a:solidFill>
                  <a:srgbClr val="76384D"/>
                </a:solidFill>
                <a:latin typeface="Calibri"/>
                <a:ea typeface="Calibri"/>
                <a:cs typeface="Calibri"/>
                <a:sym typeface="Calibri"/>
              </a:rPr>
              <a:t> </a:t>
            </a:r>
            <a:r>
              <a:rPr lang="en-US" sz="2100" b="0" i="0" u="none" strike="noStrike" cap="none" dirty="0">
                <a:solidFill>
                  <a:srgbClr val="76384D"/>
                </a:solidFill>
                <a:latin typeface="Calibri"/>
                <a:ea typeface="Calibri"/>
                <a:cs typeface="Calibri"/>
                <a:sym typeface="Calibri"/>
              </a:rPr>
              <a:t>con </a:t>
            </a:r>
            <a:r>
              <a:rPr lang="en-US" sz="2100" b="0" i="0" u="none" strike="noStrike" cap="none" dirty="0" err="1">
                <a:solidFill>
                  <a:srgbClr val="76384D"/>
                </a:solidFill>
                <a:latin typeface="Calibri"/>
                <a:ea typeface="Calibri"/>
                <a:cs typeface="Calibri"/>
                <a:sym typeface="Calibri"/>
              </a:rPr>
              <a:t>sus</a:t>
            </a:r>
            <a:r>
              <a:rPr lang="en-US" sz="2100" b="0" i="0" u="none" strike="noStrike" cap="none" dirty="0">
                <a:solidFill>
                  <a:srgbClr val="76384D"/>
                </a:solidFill>
                <a:latin typeface="Calibri"/>
                <a:ea typeface="Calibri"/>
                <a:cs typeface="Calibri"/>
                <a:sym typeface="Calibri"/>
              </a:rPr>
              <a:t> </a:t>
            </a:r>
            <a:r>
              <a:rPr lang="en-US" sz="2100" b="0" i="0" u="none" strike="noStrike" cap="none" dirty="0" err="1">
                <a:solidFill>
                  <a:srgbClr val="76384D"/>
                </a:solidFill>
                <a:latin typeface="Calibri"/>
                <a:ea typeface="Calibri"/>
                <a:cs typeface="Calibri"/>
                <a:sym typeface="Calibri"/>
              </a:rPr>
              <a:t>compañeros</a:t>
            </a:r>
            <a:r>
              <a:rPr lang="en-US" sz="2100" b="0" i="0" u="none" strike="noStrike" cap="none" dirty="0">
                <a:solidFill>
                  <a:srgbClr val="76384D"/>
                </a:solidFill>
                <a:latin typeface="Calibri"/>
                <a:ea typeface="Calibri"/>
                <a:cs typeface="Calibri"/>
                <a:sym typeface="Calibri"/>
              </a:rPr>
              <a:t>! </a:t>
            </a:r>
            <a:endParaRPr sz="2000" b="0" i="0" u="none" strike="noStrike" cap="none" dirty="0">
              <a:solidFill>
                <a:srgbClr val="76384D"/>
              </a:solidFill>
              <a:latin typeface="Calibri"/>
              <a:ea typeface="Calibri"/>
              <a:cs typeface="Calibri"/>
              <a:sym typeface="Calibri"/>
            </a:endParaRPr>
          </a:p>
        </p:txBody>
      </p:sp>
      <p:sp>
        <p:nvSpPr>
          <p:cNvPr id="129" name="Google Shape;129;p4"/>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400" b="1" i="0" u="none" strike="noStrike" cap="none">
                <a:solidFill>
                  <a:srgbClr val="000000"/>
                </a:solidFill>
                <a:latin typeface="Calibri"/>
                <a:ea typeface="Calibri"/>
                <a:cs typeface="Calibri"/>
                <a:sym typeface="Calibri"/>
              </a:rPr>
              <a:t>ALGUNAS PREGUNTAS</a:t>
            </a:r>
            <a:endParaRPr/>
          </a:p>
          <a:p>
            <a:pPr marL="0" marR="0" lvl="0" indent="0" algn="l" rtl="0">
              <a:lnSpc>
                <a:spcPct val="100000"/>
              </a:lnSpc>
              <a:spcBef>
                <a:spcPts val="0"/>
              </a:spcBef>
              <a:spcAft>
                <a:spcPts val="0"/>
              </a:spcAft>
              <a:buNone/>
            </a:pPr>
            <a:endParaRPr sz="1400" b="1" i="0" u="none" strike="noStrike" cap="none">
              <a:solidFill>
                <a:srgbClr val="000000"/>
              </a:solidFill>
              <a:latin typeface="Calibri"/>
              <a:ea typeface="Calibri"/>
              <a:cs typeface="Calibri"/>
              <a:sym typeface="Calibri"/>
            </a:endParaRPr>
          </a:p>
        </p:txBody>
      </p:sp>
      <p:grpSp>
        <p:nvGrpSpPr>
          <p:cNvPr id="130" name="Google Shape;130;p4"/>
          <p:cNvGrpSpPr/>
          <p:nvPr/>
        </p:nvGrpSpPr>
        <p:grpSpPr>
          <a:xfrm>
            <a:off x="375767" y="3108099"/>
            <a:ext cx="5745381" cy="669457"/>
            <a:chOff x="442650" y="4079977"/>
            <a:chExt cx="5745381" cy="1155550"/>
          </a:xfrm>
        </p:grpSpPr>
        <p:sp>
          <p:nvSpPr>
            <p:cNvPr id="131" name="Google Shape;131;p4"/>
            <p:cNvSpPr txBox="1"/>
            <p:nvPr/>
          </p:nvSpPr>
          <p:spPr>
            <a:xfrm>
              <a:off x="747531" y="4416252"/>
              <a:ext cx="5440500" cy="483000"/>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¿Qué es un mantenimiento correctivo?</a:t>
              </a:r>
              <a:endParaRPr lang="es-ES_tradnl" sz="1800" dirty="0">
                <a:latin typeface="Calibri"/>
                <a:ea typeface="Calibri"/>
                <a:cs typeface="Calibri"/>
                <a:sym typeface="Calibri"/>
              </a:endParaRPr>
            </a:p>
          </p:txBody>
        </p:sp>
        <p:sp>
          <p:nvSpPr>
            <p:cNvPr id="132"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sp>
        <p:nvSpPr>
          <p:cNvPr id="133" name="Google Shape;133;p4"/>
          <p:cNvSpPr txBox="1"/>
          <p:nvPr/>
        </p:nvSpPr>
        <p:spPr>
          <a:xfrm>
            <a:off x="375767" y="2363194"/>
            <a:ext cx="5192504"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dirty="0" smtClean="0">
                <a:solidFill>
                  <a:srgbClr val="741B47"/>
                </a:solidFill>
                <a:latin typeface="Calibri"/>
                <a:ea typeface="Calibri"/>
                <a:cs typeface="Calibri"/>
                <a:sym typeface="Calibri"/>
              </a:rPr>
              <a:t>CAMBIO DE </a:t>
            </a:r>
            <a:r>
              <a:rPr lang="en-US" sz="2000" b="1" dirty="0" smtClean="0">
                <a:solidFill>
                  <a:srgbClr val="741B47"/>
                </a:solidFill>
                <a:latin typeface="Calibri"/>
                <a:ea typeface="Calibri"/>
                <a:cs typeface="Calibri"/>
                <a:sym typeface="Calibri"/>
              </a:rPr>
              <a:t>CORREA DE DISTRIBUCIÓN</a:t>
            </a:r>
            <a:endParaRPr sz="2000" b="1" i="0" u="none" strike="noStrike" cap="none" dirty="0">
              <a:solidFill>
                <a:srgbClr val="000000"/>
              </a:solidFill>
              <a:latin typeface="Calibri"/>
              <a:ea typeface="Calibri"/>
              <a:cs typeface="Calibri"/>
              <a:sym typeface="Calibri"/>
            </a:endParaRPr>
          </a:p>
        </p:txBody>
      </p:sp>
      <p:pic>
        <p:nvPicPr>
          <p:cNvPr id="138" name="Google Shape;138;p4"/>
          <p:cNvPicPr preferRelativeResize="0"/>
          <p:nvPr/>
        </p:nvPicPr>
        <p:blipFill rotWithShape="1">
          <a:blip r:embed="rId3">
            <a:alphaModFix/>
          </a:blip>
          <a:srcRect/>
          <a:stretch/>
        </p:blipFill>
        <p:spPr>
          <a:xfrm>
            <a:off x="5805512" y="2805799"/>
            <a:ext cx="441960" cy="438912"/>
          </a:xfrm>
          <a:prstGeom prst="rect">
            <a:avLst/>
          </a:prstGeom>
          <a:noFill/>
          <a:ln>
            <a:noFill/>
          </a:ln>
        </p:spPr>
      </p:pic>
      <p:pic>
        <p:nvPicPr>
          <p:cNvPr id="143" name="Google Shape;143;p4"/>
          <p:cNvPicPr preferRelativeResize="0"/>
          <p:nvPr/>
        </p:nvPicPr>
        <p:blipFill rotWithShape="1">
          <a:blip r:embed="rId4">
            <a:alphaModFix/>
          </a:blip>
          <a:srcRect/>
          <a:stretch/>
        </p:blipFill>
        <p:spPr>
          <a:xfrm>
            <a:off x="6549425" y="1315762"/>
            <a:ext cx="2670048" cy="5675376"/>
          </a:xfrm>
          <a:prstGeom prst="rect">
            <a:avLst/>
          </a:prstGeom>
          <a:noFill/>
          <a:ln>
            <a:noFill/>
          </a:ln>
        </p:spPr>
      </p:pic>
      <p:grpSp>
        <p:nvGrpSpPr>
          <p:cNvPr id="15" name="Google Shape;130;p4"/>
          <p:cNvGrpSpPr/>
          <p:nvPr/>
        </p:nvGrpSpPr>
        <p:grpSpPr>
          <a:xfrm>
            <a:off x="375767" y="4148620"/>
            <a:ext cx="5650725" cy="669457"/>
            <a:chOff x="442650" y="4079977"/>
            <a:chExt cx="5650725" cy="1155550"/>
          </a:xfrm>
        </p:grpSpPr>
        <p:sp>
          <p:nvSpPr>
            <p:cNvPr id="16" name="Google Shape;131;p4"/>
            <p:cNvSpPr txBox="1"/>
            <p:nvPr/>
          </p:nvSpPr>
          <p:spPr>
            <a:xfrm>
              <a:off x="747531" y="4416252"/>
              <a:ext cx="5345844"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¿Qué función cumple el sistema de </a:t>
              </a:r>
              <a:r>
                <a:rPr lang="es-CL" sz="1800" dirty="0">
                  <a:latin typeface="Calibri"/>
                  <a:ea typeface="Calibri"/>
                  <a:cs typeface="Calibri"/>
                </a:rPr>
                <a:t>refrigeración</a:t>
              </a:r>
              <a:r>
                <a:rPr lang="es-ES_tradnl" sz="1800" dirty="0">
                  <a:latin typeface="Calibri"/>
                  <a:ea typeface="Calibri"/>
                  <a:cs typeface="Calibri"/>
                  <a:sym typeface="Calibri"/>
                </a:rPr>
                <a:t>?</a:t>
              </a:r>
              <a:endParaRPr lang="es-ES_tradnl" sz="1800" dirty="0">
                <a:latin typeface="Calibri"/>
                <a:ea typeface="Calibri"/>
                <a:cs typeface="Calibri"/>
                <a:sym typeface="Calibri"/>
              </a:endParaRPr>
            </a:p>
          </p:txBody>
        </p:sp>
        <p:sp>
          <p:nvSpPr>
            <p:cNvPr id="17"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18" name="Google Shape;138;p4"/>
          <p:cNvPicPr preferRelativeResize="0"/>
          <p:nvPr/>
        </p:nvPicPr>
        <p:blipFill rotWithShape="1">
          <a:blip r:embed="rId3">
            <a:alphaModFix/>
          </a:blip>
          <a:srcRect/>
          <a:stretch/>
        </p:blipFill>
        <p:spPr>
          <a:xfrm>
            <a:off x="5805512" y="3846320"/>
            <a:ext cx="441960" cy="438912"/>
          </a:xfrm>
          <a:prstGeom prst="rect">
            <a:avLst/>
          </a:prstGeom>
          <a:noFill/>
          <a:ln>
            <a:noFill/>
          </a:ln>
        </p:spPr>
      </p:pic>
      <p:grpSp>
        <p:nvGrpSpPr>
          <p:cNvPr id="19" name="Google Shape;130;p4"/>
          <p:cNvGrpSpPr/>
          <p:nvPr/>
        </p:nvGrpSpPr>
        <p:grpSpPr>
          <a:xfrm>
            <a:off x="375767" y="5210503"/>
            <a:ext cx="5650725" cy="669457"/>
            <a:chOff x="442650" y="4079977"/>
            <a:chExt cx="5650725" cy="1155550"/>
          </a:xfrm>
        </p:grpSpPr>
        <p:sp>
          <p:nvSpPr>
            <p:cNvPr id="20" name="Google Shape;131;p4"/>
            <p:cNvSpPr txBox="1"/>
            <p:nvPr/>
          </p:nvSpPr>
          <p:spPr>
            <a:xfrm>
              <a:off x="747531" y="4416252"/>
              <a:ext cx="5214881" cy="482999"/>
            </a:xfrm>
            <a:prstGeom prst="rect">
              <a:avLst/>
            </a:prstGeom>
            <a:noFill/>
            <a:ln>
              <a:noFill/>
            </a:ln>
          </p:spPr>
          <p:txBody>
            <a:bodyPr spcFirstLastPara="1" wrap="square" lIns="91425" tIns="91425" rIns="91425" bIns="91425" anchor="ctr" anchorCtr="0">
              <a:noAutofit/>
            </a:bodyPr>
            <a:lstStyle/>
            <a:p>
              <a:pPr lvl="0">
                <a:lnSpc>
                  <a:spcPct val="115000"/>
                </a:lnSpc>
                <a:buSzPts val="1800"/>
              </a:pPr>
              <a:r>
                <a:rPr lang="es-ES_tradnl" sz="1800" dirty="0" smtClean="0">
                  <a:latin typeface="Calibri"/>
                  <a:ea typeface="Calibri"/>
                  <a:cs typeface="Calibri"/>
                  <a:sym typeface="Calibri"/>
                </a:rPr>
                <a:t>¿Todos estos sistemas son iguales o poseen alguna diferencia?</a:t>
              </a:r>
              <a:endParaRPr lang="es-ES_tradnl" sz="1800" dirty="0">
                <a:latin typeface="Calibri"/>
                <a:ea typeface="Calibri"/>
                <a:cs typeface="Calibri"/>
                <a:sym typeface="Calibri"/>
              </a:endParaRPr>
            </a:p>
          </p:txBody>
        </p:sp>
        <p:sp>
          <p:nvSpPr>
            <p:cNvPr id="21" name="Google Shape;132;p4"/>
            <p:cNvSpPr/>
            <p:nvPr/>
          </p:nvSpPr>
          <p:spPr>
            <a:xfrm>
              <a:off x="442650" y="4079977"/>
              <a:ext cx="5650725" cy="115555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grpSp>
      <p:pic>
        <p:nvPicPr>
          <p:cNvPr id="22" name="Google Shape;138;p4"/>
          <p:cNvPicPr preferRelativeResize="0"/>
          <p:nvPr/>
        </p:nvPicPr>
        <p:blipFill rotWithShape="1">
          <a:blip r:embed="rId3">
            <a:alphaModFix/>
          </a:blip>
          <a:srcRect/>
          <a:stretch/>
        </p:blipFill>
        <p:spPr>
          <a:xfrm>
            <a:off x="5805512" y="4908203"/>
            <a:ext cx="441960" cy="4389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53" name="Google Shape;153;p5"/>
          <p:cNvSpPr/>
          <p:nvPr/>
        </p:nvSpPr>
        <p:spPr>
          <a:xfrm>
            <a:off x="4063481" y="3088868"/>
            <a:ext cx="5095870" cy="3272518"/>
          </a:xfrm>
          <a:prstGeom prst="roundRect">
            <a:avLst>
              <a:gd name="adj" fmla="val 5168"/>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4" name="Google Shape;154;p5"/>
          <p:cNvSpPr txBox="1"/>
          <p:nvPr/>
        </p:nvSpPr>
        <p:spPr>
          <a:xfrm>
            <a:off x="4507367" y="3460414"/>
            <a:ext cx="4446723" cy="2308284"/>
          </a:xfrm>
          <a:prstGeom prst="rect">
            <a:avLst/>
          </a:prstGeom>
          <a:noFill/>
          <a:ln>
            <a:noFill/>
          </a:ln>
        </p:spPr>
        <p:txBody>
          <a:bodyPr spcFirstLastPara="1" wrap="square" lIns="91425" tIns="45700" rIns="91425" bIns="45700" anchor="t" anchorCtr="0">
            <a:spAutoFit/>
          </a:bodyPr>
          <a:lstStyle/>
          <a:p>
            <a:r>
              <a:rPr lang="es-ES" sz="1800" dirty="0">
                <a:latin typeface="Calibri" charset="0"/>
                <a:ea typeface="Calibri" charset="0"/>
                <a:cs typeface="Calibri" charset="0"/>
              </a:rPr>
              <a:t>Identificarás el mantenimiento correctivo del sistema de </a:t>
            </a:r>
            <a:r>
              <a:rPr lang="es-ES" sz="1800" dirty="0" smtClean="0">
                <a:latin typeface="Calibri" charset="0"/>
                <a:ea typeface="Calibri" charset="0"/>
                <a:cs typeface="Calibri" charset="0"/>
              </a:rPr>
              <a:t>refrigeración</a:t>
            </a:r>
            <a:r>
              <a:rPr lang="es-ES" sz="1800" dirty="0">
                <a:latin typeface="Calibri" charset="0"/>
                <a:ea typeface="Calibri" charset="0"/>
                <a:cs typeface="Calibri" charset="0"/>
              </a:rPr>
              <a:t>, de acuerdo a lo propuesto en el manual del fabricante</a:t>
            </a:r>
            <a:r>
              <a:rPr lang="es-ES" sz="1800" dirty="0" smtClean="0">
                <a:latin typeface="Calibri" charset="0"/>
                <a:ea typeface="Calibri" charset="0"/>
                <a:cs typeface="Calibri" charset="0"/>
              </a:rPr>
              <a:t>.</a:t>
            </a:r>
          </a:p>
          <a:p>
            <a:endParaRPr lang="es-ES" sz="1800" dirty="0">
              <a:latin typeface="Calibri" charset="0"/>
              <a:ea typeface="Calibri" charset="0"/>
              <a:cs typeface="Calibri" charset="0"/>
            </a:endParaRPr>
          </a:p>
          <a:p>
            <a:r>
              <a:rPr lang="es-ES" sz="1800" dirty="0">
                <a:latin typeface="Calibri" charset="0"/>
                <a:ea typeface="Calibri" charset="0"/>
                <a:cs typeface="Calibri" charset="0"/>
              </a:rPr>
              <a:t>Aplicarás el mantenimiento correctivo a un automóvil, considerando las funciones del sistema de </a:t>
            </a:r>
            <a:r>
              <a:rPr lang="es-ES" sz="1800" dirty="0" smtClean="0">
                <a:latin typeface="Calibri" charset="0"/>
                <a:ea typeface="Calibri" charset="0"/>
                <a:cs typeface="Calibri" charset="0"/>
              </a:rPr>
              <a:t>refrigeración</a:t>
            </a:r>
            <a:r>
              <a:rPr lang="es-ES" sz="1800" dirty="0">
                <a:latin typeface="Calibri" charset="0"/>
                <a:ea typeface="Calibri" charset="0"/>
                <a:cs typeface="Calibri" charset="0"/>
              </a:rPr>
              <a:t>, según lo propuesto en el manual de servicio.</a:t>
            </a:r>
          </a:p>
        </p:txBody>
      </p:sp>
      <p:grpSp>
        <p:nvGrpSpPr>
          <p:cNvPr id="3" name="Grupo 2"/>
          <p:cNvGrpSpPr/>
          <p:nvPr/>
        </p:nvGrpSpPr>
        <p:grpSpPr>
          <a:xfrm>
            <a:off x="3880053" y="3523980"/>
            <a:ext cx="376200" cy="385800"/>
            <a:chOff x="8933845" y="3480600"/>
            <a:chExt cx="376200" cy="385800"/>
          </a:xfrm>
        </p:grpSpPr>
        <p:sp>
          <p:nvSpPr>
            <p:cNvPr id="160" name="Google Shape;160;p5"/>
            <p:cNvSpPr/>
            <p:nvPr/>
          </p:nvSpPr>
          <p:spPr>
            <a:xfrm>
              <a:off x="8933845" y="3480600"/>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5"/>
            <p:cNvSpPr txBox="1"/>
            <p:nvPr/>
          </p:nvSpPr>
          <p:spPr>
            <a:xfrm>
              <a:off x="8943370" y="3480600"/>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1</a:t>
              </a:r>
              <a:endParaRPr sz="2800" b="1" i="0" u="none" strike="noStrike" cap="none" dirty="0">
                <a:solidFill>
                  <a:srgbClr val="FFFFFF"/>
                </a:solidFill>
                <a:latin typeface="Calibri"/>
                <a:ea typeface="Calibri"/>
                <a:cs typeface="Calibri"/>
                <a:sym typeface="Calibri"/>
              </a:endParaRPr>
            </a:p>
          </p:txBody>
        </p:sp>
      </p:grpSp>
      <p:grpSp>
        <p:nvGrpSpPr>
          <p:cNvPr id="4" name="Grupo 3"/>
          <p:cNvGrpSpPr/>
          <p:nvPr/>
        </p:nvGrpSpPr>
        <p:grpSpPr>
          <a:xfrm>
            <a:off x="3880053" y="4614556"/>
            <a:ext cx="376200" cy="385800"/>
            <a:chOff x="8933845" y="4794482"/>
            <a:chExt cx="376200" cy="385800"/>
          </a:xfrm>
        </p:grpSpPr>
        <p:sp>
          <p:nvSpPr>
            <p:cNvPr id="162" name="Google Shape;162;p5"/>
            <p:cNvSpPr/>
            <p:nvPr/>
          </p:nvSpPr>
          <p:spPr>
            <a:xfrm>
              <a:off x="8933845" y="4794482"/>
              <a:ext cx="376200" cy="385800"/>
            </a:xfrm>
            <a:prstGeom prst="roundRect">
              <a:avLst>
                <a:gd name="adj" fmla="val 16667"/>
              </a:avLst>
            </a:prstGeom>
            <a:solidFill>
              <a:srgbClr val="741B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5"/>
            <p:cNvSpPr txBox="1"/>
            <p:nvPr/>
          </p:nvSpPr>
          <p:spPr>
            <a:xfrm>
              <a:off x="8943370" y="4794482"/>
              <a:ext cx="300300" cy="38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Calibri"/>
                  <a:ea typeface="Calibri"/>
                  <a:cs typeface="Calibri"/>
                  <a:sym typeface="Calibri"/>
                </a:rPr>
                <a:t>2</a:t>
              </a:r>
              <a:endParaRPr sz="2800" b="1" i="0" u="none" strike="noStrike" cap="none" dirty="0">
                <a:solidFill>
                  <a:srgbClr val="FFFFFF"/>
                </a:solidFill>
                <a:latin typeface="Calibri"/>
                <a:ea typeface="Calibri"/>
                <a:cs typeface="Calibri"/>
                <a:sym typeface="Calibri"/>
              </a:endParaRPr>
            </a:p>
          </p:txBody>
        </p:sp>
      </p:grpSp>
      <p:pic>
        <p:nvPicPr>
          <p:cNvPr id="25" name="Imagen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21" y="2367775"/>
            <a:ext cx="2965718" cy="4328991"/>
          </a:xfrm>
          <a:prstGeom prst="rect">
            <a:avLst/>
          </a:prstGeom>
        </p:spPr>
      </p:pic>
      <p:sp>
        <p:nvSpPr>
          <p:cNvPr id="26" name="Google Shape;154;p5"/>
          <p:cNvSpPr txBox="1"/>
          <p:nvPr/>
        </p:nvSpPr>
        <p:spPr>
          <a:xfrm>
            <a:off x="4063852" y="2576445"/>
            <a:ext cx="4932406" cy="338514"/>
          </a:xfrm>
          <a:prstGeom prst="rect">
            <a:avLst/>
          </a:prstGeom>
          <a:noFill/>
          <a:ln>
            <a:noFill/>
          </a:ln>
        </p:spPr>
        <p:txBody>
          <a:bodyPr spcFirstLastPara="1" wrap="square" lIns="91425" tIns="45700" rIns="91425" bIns="45700" anchor="t" anchorCtr="0">
            <a:spAutoFit/>
          </a:bodyPr>
          <a:lstStyle/>
          <a:p>
            <a:pPr lvl="0"/>
            <a:r>
              <a:rPr lang="es-CL" sz="1600" b="1" dirty="0">
                <a:solidFill>
                  <a:schemeClr val="tx1"/>
                </a:solidFill>
                <a:latin typeface="Calibri" panose="020F0502020204030204" pitchFamily="34" charset="0"/>
                <a:cs typeface="Calibri" panose="020F0502020204030204" pitchFamily="34" charset="0"/>
              </a:rPr>
              <a:t>Al término de la actividad estarás </a:t>
            </a:r>
            <a:r>
              <a:rPr lang="es-CL" sz="1600" b="1" dirty="0" smtClean="0">
                <a:solidFill>
                  <a:schemeClr val="tx1"/>
                </a:solidFill>
                <a:latin typeface="Calibri" panose="020F0502020204030204" pitchFamily="34" charset="0"/>
                <a:cs typeface="Calibri" panose="020F0502020204030204" pitchFamily="34" charset="0"/>
              </a:rPr>
              <a:t>en condiciones </a:t>
            </a:r>
            <a:r>
              <a:rPr lang="es-CL" sz="1600" b="1" dirty="0">
                <a:solidFill>
                  <a:schemeClr val="tx1"/>
                </a:solidFill>
                <a:latin typeface="Calibri" panose="020F0502020204030204" pitchFamily="34" charset="0"/>
                <a:cs typeface="Calibri" panose="020F0502020204030204" pitchFamily="34" charset="0"/>
              </a:rPr>
              <a:t>de:</a:t>
            </a:r>
            <a:endParaRPr b="1" dirty="0">
              <a:solidFill>
                <a:schemeClr val="tx1"/>
              </a:solidFill>
              <a:latin typeface="Calibri" panose="020F0502020204030204" pitchFamily="34" charset="0"/>
              <a:cs typeface="Calibri" panose="020F0502020204030204" pitchFamily="34" charset="0"/>
            </a:endParaRPr>
          </a:p>
        </p:txBody>
      </p:sp>
      <p:sp>
        <p:nvSpPr>
          <p:cNvPr id="27" name="Google Shape;167;p5"/>
          <p:cNvSpPr txBox="1"/>
          <p:nvPr/>
        </p:nvSpPr>
        <p:spPr>
          <a:xfrm>
            <a:off x="375975" y="1771953"/>
            <a:ext cx="4997500" cy="4095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Clr>
                <a:srgbClr val="000000"/>
              </a:buClr>
              <a:buSzPts val="2000"/>
              <a:buFont typeface="Arial"/>
              <a:buNone/>
            </a:pPr>
            <a:r>
              <a:rPr lang="en-US" sz="2000" b="0" i="0" u="none" strike="noStrike" cap="none" dirty="0" smtClean="0">
                <a:solidFill>
                  <a:srgbClr val="FF0000"/>
                </a:solidFill>
                <a:latin typeface="Calibri"/>
                <a:ea typeface="Calibri"/>
                <a:cs typeface="Calibri"/>
                <a:sym typeface="Calibri"/>
              </a:rPr>
              <a:t>SISTEMA DE </a:t>
            </a:r>
            <a:r>
              <a:rPr lang="en-US" sz="2000" b="1" dirty="0" smtClean="0">
                <a:solidFill>
                  <a:srgbClr val="741B47"/>
                </a:solidFill>
                <a:latin typeface="Calibri"/>
                <a:ea typeface="Calibri"/>
                <a:cs typeface="Calibri"/>
                <a:sym typeface="Calibri"/>
              </a:rPr>
              <a:t>REFRIGERACIÓN</a:t>
            </a:r>
            <a:endParaRPr sz="2000" b="1" i="0" u="none" strike="noStrike" cap="none" dirty="0">
              <a:solidFill>
                <a:srgbClr val="741B47"/>
              </a:solidFill>
              <a:latin typeface="Calibri"/>
              <a:ea typeface="Calibri"/>
              <a:cs typeface="Calibri"/>
              <a:sym typeface="Calibri"/>
            </a:endParaRPr>
          </a:p>
        </p:txBody>
      </p:sp>
      <p:sp>
        <p:nvSpPr>
          <p:cNvPr id="28" name="Google Shape;168;p5"/>
          <p:cNvSpPr txBox="1"/>
          <p:nvPr/>
        </p:nvSpPr>
        <p:spPr>
          <a:xfrm>
            <a:off x="4030974" y="1221167"/>
            <a:ext cx="466492" cy="521098"/>
          </a:xfrm>
          <a:prstGeom prst="rect">
            <a:avLst/>
          </a:prstGeom>
          <a:noFill/>
          <a:ln>
            <a:noFill/>
          </a:ln>
        </p:spPr>
        <p:txBody>
          <a:bodyPr spcFirstLastPara="1" wrap="square" lIns="91425" tIns="91425" rIns="91425" bIns="91425" anchor="ctr" anchorCtr="0">
            <a:noAutofit/>
          </a:bodyPr>
          <a:lstStyle/>
          <a:p>
            <a:pPr marL="0" marR="0" lvl="0" indent="0" algn="r" rtl="0">
              <a:lnSpc>
                <a:spcPct val="90000"/>
              </a:lnSpc>
              <a:spcBef>
                <a:spcPts val="0"/>
              </a:spcBef>
              <a:spcAft>
                <a:spcPts val="0"/>
              </a:spcAft>
              <a:buClr>
                <a:srgbClr val="000000"/>
              </a:buClr>
              <a:buSzPts val="6000"/>
              <a:buFont typeface="Arial"/>
              <a:buNone/>
            </a:pPr>
            <a:r>
              <a:rPr lang="en-US" sz="5000" dirty="0" smtClean="0">
                <a:solidFill>
                  <a:srgbClr val="BA9BA5"/>
                </a:solidFill>
                <a:latin typeface="Calibri"/>
                <a:ea typeface="Calibri"/>
                <a:cs typeface="Calibri"/>
                <a:sym typeface="Calibri"/>
              </a:rPr>
              <a:t>7</a:t>
            </a:r>
            <a:endParaRPr sz="5000" b="0" i="0" u="none" strike="noStrike" cap="none" dirty="0">
              <a:solidFill>
                <a:srgbClr val="BA9BA5"/>
              </a:solidFill>
              <a:latin typeface="Calibri"/>
              <a:ea typeface="Calibri"/>
              <a:cs typeface="Calibri"/>
              <a:sym typeface="Calibri"/>
            </a:endParaRPr>
          </a:p>
        </p:txBody>
      </p:sp>
      <p:sp>
        <p:nvSpPr>
          <p:cNvPr id="29" name="Google Shape;95;p3"/>
          <p:cNvSpPr txBox="1"/>
          <p:nvPr/>
        </p:nvSpPr>
        <p:spPr>
          <a:xfrm>
            <a:off x="375975" y="1373700"/>
            <a:ext cx="4107535" cy="319500"/>
          </a:xfrm>
          <a:prstGeom prst="rect">
            <a:avLst/>
          </a:prstGeom>
          <a:noFill/>
          <a:ln>
            <a:noFill/>
          </a:ln>
        </p:spPr>
        <p:txBody>
          <a:bodyPr spcFirstLastPara="1" wrap="square" lIns="91425" tIns="91425" rIns="91425" bIns="91425" anchor="ctr" anchorCtr="0">
            <a:noAutofit/>
          </a:bodyPr>
          <a:lstStyle/>
          <a:p>
            <a:pPr lvl="0">
              <a:lnSpc>
                <a:spcPct val="80000"/>
              </a:lnSpc>
              <a:buSzPts val="2800"/>
            </a:pPr>
            <a:r>
              <a:rPr lang="en-US" sz="2800" b="1" dirty="0">
                <a:solidFill>
                  <a:srgbClr val="741B47"/>
                </a:solidFill>
                <a:latin typeface="Calibri"/>
                <a:ea typeface="Calibri"/>
                <a:cs typeface="Calibri"/>
                <a:sym typeface="Calibri"/>
              </a:rPr>
              <a:t>MENÚ DE LA ACTIVIDAD</a:t>
            </a:r>
            <a:endParaRPr lang="en-US" sz="3100" b="1" dirty="0">
              <a:solidFill>
                <a:srgbClr val="741B4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Google Shape;173;p6"/>
          <p:cNvSpPr/>
          <p:nvPr/>
        </p:nvSpPr>
        <p:spPr>
          <a:xfrm>
            <a:off x="261597" y="3460530"/>
            <a:ext cx="9054790" cy="817556"/>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3;p6"/>
          <p:cNvSpPr/>
          <p:nvPr/>
        </p:nvSpPr>
        <p:spPr>
          <a:xfrm>
            <a:off x="261597" y="2257006"/>
            <a:ext cx="9054790" cy="997824"/>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smtClean="0">
                <a:solidFill>
                  <a:srgbClr val="FF0000"/>
                </a:solidFill>
                <a:latin typeface="Calibri"/>
                <a:ea typeface="Calibri"/>
                <a:cs typeface="Calibri"/>
                <a:sym typeface="Calibri"/>
              </a:rPr>
              <a:t>MANTENIMIENTO CORRECTIVO A </a:t>
            </a:r>
            <a:r>
              <a:rPr lang="de-DE" sz="2800" b="1" dirty="0" smtClean="0">
                <a:solidFill>
                  <a:srgbClr val="77374D"/>
                </a:solidFill>
                <a:latin typeface="Calibri"/>
                <a:ea typeface="Calibri"/>
                <a:cs typeface="Calibri"/>
                <a:sym typeface="Calibri"/>
              </a:rPr>
              <a:t>SISTEMA DE REFRIGERACIÓN</a:t>
            </a:r>
            <a:endParaRPr lang="de-DE" sz="2800" b="1" dirty="0">
              <a:solidFill>
                <a:srgbClr val="77374D"/>
              </a:solidFill>
              <a:latin typeface="Calibri"/>
              <a:ea typeface="Calibri"/>
              <a:cs typeface="Calibri"/>
              <a:sym typeface="Calibri"/>
            </a:endParaRPr>
          </a:p>
        </p:txBody>
      </p:sp>
      <p:sp>
        <p:nvSpPr>
          <p:cNvPr id="14" name="Google Shape;174;p6"/>
          <p:cNvSpPr txBox="1"/>
          <p:nvPr/>
        </p:nvSpPr>
        <p:spPr>
          <a:xfrm>
            <a:off x="550992" y="2313101"/>
            <a:ext cx="8335463" cy="830956"/>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El Mantenimiento Correctivo al Sistema de Refrigeción se realiza cuando en el Sistema presenta fallas, como recalentamiento de motor, lo que puede traer consecuencias serias al motor, como gripamiento de algunos componentes acompañado de reparaciones de un alto costo. </a:t>
            </a:r>
          </a:p>
        </p:txBody>
      </p:sp>
      <p:sp>
        <p:nvSpPr>
          <p:cNvPr id="16" name="Google Shape;174;p6"/>
          <p:cNvSpPr txBox="1"/>
          <p:nvPr/>
        </p:nvSpPr>
        <p:spPr>
          <a:xfrm>
            <a:off x="550992" y="3543964"/>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Para avisar al Conductor la temperatura que registra el Sistema de Refrigeración, en el Panel de Instrumentos existen íconos o marcadores de temperatura de Refrigernate de motor.</a:t>
            </a:r>
          </a:p>
        </p:txBody>
      </p:sp>
      <p:grpSp>
        <p:nvGrpSpPr>
          <p:cNvPr id="19" name="Agrupar 18"/>
          <p:cNvGrpSpPr/>
          <p:nvPr/>
        </p:nvGrpSpPr>
        <p:grpSpPr>
          <a:xfrm>
            <a:off x="1309475" y="4614888"/>
            <a:ext cx="7101312" cy="1795421"/>
            <a:chOff x="1381026" y="4614888"/>
            <a:chExt cx="7101312" cy="1795421"/>
          </a:xfrm>
        </p:grpSpPr>
        <p:pic>
          <p:nvPicPr>
            <p:cNvPr id="20" name="Imagen 19">
              <a:extLst>
                <a:ext uri="{FF2B5EF4-FFF2-40B4-BE49-F238E27FC236}">
                  <a16:creationId xmlns="" xmlns:a16="http://schemas.microsoft.com/office/drawing/2014/main" id="{EE90BB33-7BD8-A04D-B80C-AB6D12BEACE0}"/>
                </a:ext>
              </a:extLst>
            </p:cNvPr>
            <p:cNvPicPr>
              <a:picLocks noChangeAspect="1"/>
            </p:cNvPicPr>
            <p:nvPr/>
          </p:nvPicPr>
          <p:blipFill>
            <a:blip r:embed="rId3"/>
            <a:stretch>
              <a:fillRect/>
            </a:stretch>
          </p:blipFill>
          <p:spPr>
            <a:xfrm>
              <a:off x="1381026" y="4627114"/>
              <a:ext cx="1986988" cy="1783195"/>
            </a:xfrm>
            <a:prstGeom prst="roundRect">
              <a:avLst/>
            </a:prstGeom>
            <a:ln>
              <a:solidFill>
                <a:schemeClr val="tx1"/>
              </a:solidFill>
            </a:ln>
          </p:spPr>
        </p:pic>
        <p:pic>
          <p:nvPicPr>
            <p:cNvPr id="21" name="Imagen 20">
              <a:extLst>
                <a:ext uri="{FF2B5EF4-FFF2-40B4-BE49-F238E27FC236}">
                  <a16:creationId xmlns="" xmlns:a16="http://schemas.microsoft.com/office/drawing/2014/main" id="{A40B9E33-7291-A54D-A3B4-E23A11E4F81A}"/>
                </a:ext>
              </a:extLst>
            </p:cNvPr>
            <p:cNvPicPr>
              <a:picLocks noChangeAspect="1"/>
            </p:cNvPicPr>
            <p:nvPr/>
          </p:nvPicPr>
          <p:blipFill>
            <a:blip r:embed="rId4"/>
            <a:stretch>
              <a:fillRect/>
            </a:stretch>
          </p:blipFill>
          <p:spPr>
            <a:xfrm>
              <a:off x="3619869" y="4627115"/>
              <a:ext cx="2538429" cy="1783194"/>
            </a:xfrm>
            <a:prstGeom prst="roundRect">
              <a:avLst/>
            </a:prstGeom>
            <a:ln>
              <a:solidFill>
                <a:schemeClr val="tx1"/>
              </a:solidFill>
            </a:ln>
          </p:spPr>
        </p:pic>
        <p:pic>
          <p:nvPicPr>
            <p:cNvPr id="22" name="Imagen 21">
              <a:extLst>
                <a:ext uri="{FF2B5EF4-FFF2-40B4-BE49-F238E27FC236}">
                  <a16:creationId xmlns="" xmlns:a16="http://schemas.microsoft.com/office/drawing/2014/main" id="{BDD91337-BDEA-3240-A5DF-6734E4D118D6}"/>
                </a:ext>
              </a:extLst>
            </p:cNvPr>
            <p:cNvPicPr>
              <a:picLocks noChangeAspect="1"/>
            </p:cNvPicPr>
            <p:nvPr/>
          </p:nvPicPr>
          <p:blipFill>
            <a:blip r:embed="rId5"/>
            <a:stretch>
              <a:fillRect/>
            </a:stretch>
          </p:blipFill>
          <p:spPr>
            <a:xfrm>
              <a:off x="6410153" y="4614888"/>
              <a:ext cx="2072185" cy="1795421"/>
            </a:xfrm>
            <a:prstGeom prst="roundRect">
              <a:avLst/>
            </a:prstGeom>
          </p:spPr>
        </p:pic>
      </p:grpSp>
    </p:spTree>
    <p:extLst>
      <p:ext uri="{BB962C8B-B14F-4D97-AF65-F5344CB8AC3E}">
        <p14:creationId xmlns:p14="http://schemas.microsoft.com/office/powerpoint/2010/main" val="81436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5" name="Google Shape;173;p6"/>
          <p:cNvSpPr/>
          <p:nvPr/>
        </p:nvSpPr>
        <p:spPr>
          <a:xfrm>
            <a:off x="5310553" y="2257005"/>
            <a:ext cx="4005833" cy="4564985"/>
          </a:xfrm>
          <a:prstGeom prst="roundRect">
            <a:avLst>
              <a:gd name="adj" fmla="val 4492"/>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7" name="Google Shape;174;p6"/>
          <p:cNvSpPr txBox="1"/>
          <p:nvPr/>
        </p:nvSpPr>
        <p:spPr>
          <a:xfrm>
            <a:off x="5641819" y="2412781"/>
            <a:ext cx="3521017" cy="4253432"/>
          </a:xfrm>
          <a:prstGeom prst="rect">
            <a:avLst/>
          </a:prstGeom>
          <a:noFill/>
          <a:ln>
            <a:noFill/>
          </a:ln>
        </p:spPr>
        <p:txBody>
          <a:bodyPr spcFirstLastPara="1" wrap="square" lIns="91425" tIns="45700" rIns="91425" bIns="45700" anchor="t" anchorCtr="0">
            <a:spAutoFit/>
          </a:bodyPr>
          <a:lstStyle/>
          <a:p>
            <a:pPr marL="285750" indent="-285750">
              <a:lnSpc>
                <a:spcPct val="130000"/>
              </a:lnSpc>
              <a:buFont typeface="Arial" panose="020B0604020202020204" pitchFamily="34" charset="0"/>
              <a:buChar char="•"/>
            </a:pPr>
            <a:r>
              <a:rPr lang="es-ES_tradnl" sz="1600" dirty="0" smtClean="0">
                <a:latin typeface="Calibri" panose="020F0502020204030204" pitchFamily="34" charset="0"/>
                <a:cs typeface="Calibri" panose="020F0502020204030204" pitchFamily="34" charset="0"/>
              </a:rPr>
              <a:t>Radiador</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Mangueras de </a:t>
            </a:r>
            <a:r>
              <a:rPr lang="es-ES_tradnl" sz="1600" dirty="0" smtClean="0">
                <a:latin typeface="Calibri" panose="020F0502020204030204" pitchFamily="34" charset="0"/>
                <a:cs typeface="Calibri" panose="020F0502020204030204" pitchFamily="34" charset="0"/>
              </a:rPr>
              <a:t>Radiador</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Bomba de </a:t>
            </a:r>
            <a:r>
              <a:rPr lang="es-ES_tradnl" sz="1600" dirty="0" smtClean="0">
                <a:latin typeface="Calibri" panose="020F0502020204030204" pitchFamily="34" charset="0"/>
                <a:cs typeface="Calibri" panose="020F0502020204030204" pitchFamily="34" charset="0"/>
              </a:rPr>
              <a:t>agua</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Conductos internos de refrigeración de Block y </a:t>
            </a:r>
            <a:r>
              <a:rPr lang="es-ES_tradnl" sz="1600" dirty="0" smtClean="0">
                <a:latin typeface="Calibri" panose="020F0502020204030204" pitchFamily="34" charset="0"/>
                <a:cs typeface="Calibri" panose="020F0502020204030204" pitchFamily="34" charset="0"/>
              </a:rPr>
              <a:t>Culata</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smtClean="0">
                <a:latin typeface="Calibri" panose="020F0502020204030204" pitchFamily="34" charset="0"/>
                <a:cs typeface="Calibri" panose="020F0502020204030204" pitchFamily="34" charset="0"/>
              </a:rPr>
              <a:t>Termostato</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smtClean="0">
                <a:latin typeface="Calibri" panose="020F0502020204030204" pitchFamily="34" charset="0"/>
                <a:cs typeface="Calibri" panose="020F0502020204030204" pitchFamily="34" charset="0"/>
              </a:rPr>
              <a:t>Hélice </a:t>
            </a:r>
            <a:r>
              <a:rPr lang="es-ES_tradnl" sz="1600" dirty="0">
                <a:latin typeface="Calibri" panose="020F0502020204030204" pitchFamily="34" charset="0"/>
                <a:cs typeface="Calibri" panose="020F0502020204030204" pitchFamily="34" charset="0"/>
              </a:rPr>
              <a:t>o </a:t>
            </a:r>
            <a:r>
              <a:rPr lang="es-ES_tradnl" sz="1600" dirty="0" smtClean="0">
                <a:latin typeface="Calibri" panose="020F0502020204030204" pitchFamily="34" charset="0"/>
                <a:cs typeface="Calibri" panose="020F0502020204030204" pitchFamily="34" charset="0"/>
              </a:rPr>
              <a:t>ventilador</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Sensor de </a:t>
            </a:r>
            <a:r>
              <a:rPr lang="es-ES_tradnl" sz="1600" dirty="0" smtClean="0">
                <a:latin typeface="Calibri" panose="020F0502020204030204" pitchFamily="34" charset="0"/>
                <a:cs typeface="Calibri" panose="020F0502020204030204" pitchFamily="34" charset="0"/>
              </a:rPr>
              <a:t>temperatura</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Depósito de Expansión o </a:t>
            </a:r>
            <a:r>
              <a:rPr lang="es-ES_tradnl" sz="1600" dirty="0" smtClean="0">
                <a:latin typeface="Calibri" panose="020F0502020204030204" pitchFamily="34" charset="0"/>
                <a:cs typeface="Calibri" panose="020F0502020204030204" pitchFamily="34" charset="0"/>
              </a:rPr>
              <a:t>Reservorio</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Correa de </a:t>
            </a:r>
            <a:r>
              <a:rPr lang="es-ES_tradnl" sz="1600" dirty="0" smtClean="0">
                <a:latin typeface="Calibri" panose="020F0502020204030204" pitchFamily="34" charset="0"/>
                <a:cs typeface="Calibri" panose="020F0502020204030204" pitchFamily="34" charset="0"/>
              </a:rPr>
              <a:t>Ventilador</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Sellos de </a:t>
            </a:r>
            <a:r>
              <a:rPr lang="es-ES_tradnl" sz="1600" dirty="0" smtClean="0">
                <a:latin typeface="Calibri" panose="020F0502020204030204" pitchFamily="34" charset="0"/>
                <a:cs typeface="Calibri" panose="020F0502020204030204" pitchFamily="34" charset="0"/>
              </a:rPr>
              <a:t>Motor</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smtClean="0">
                <a:latin typeface="Calibri" panose="020F0502020204030204" pitchFamily="34" charset="0"/>
                <a:cs typeface="Calibri" panose="020F0502020204030204" pitchFamily="34" charset="0"/>
              </a:rPr>
              <a:t>Refrigerante</a:t>
            </a:r>
            <a:endParaRPr lang="es-ES_tradnl" sz="1600" dirty="0">
              <a:latin typeface="Calibri" panose="020F0502020204030204" pitchFamily="34" charset="0"/>
              <a:cs typeface="Calibri" panose="020F0502020204030204" pitchFamily="34" charset="0"/>
            </a:endParaRPr>
          </a:p>
          <a:p>
            <a:pPr marL="285750" indent="-285750">
              <a:lnSpc>
                <a:spcPct val="130000"/>
              </a:lnSpc>
              <a:buFont typeface="Arial" panose="020B0604020202020204" pitchFamily="34" charset="0"/>
              <a:buChar char="•"/>
            </a:pPr>
            <a:r>
              <a:rPr lang="es-ES_tradnl" sz="1600" dirty="0">
                <a:latin typeface="Calibri" panose="020F0502020204030204" pitchFamily="34" charset="0"/>
                <a:cs typeface="Calibri" panose="020F0502020204030204" pitchFamily="34" charset="0"/>
              </a:rPr>
              <a:t>Etc</a:t>
            </a:r>
            <a:r>
              <a:rPr lang="es-ES_tradnl" sz="1600" dirty="0" smtClean="0">
                <a:latin typeface="Calibri" panose="020F0502020204030204" pitchFamily="34" charset="0"/>
                <a:cs typeface="Calibri" panose="020F0502020204030204" pitchFamily="34" charset="0"/>
              </a:rPr>
              <a:t>.</a:t>
            </a:r>
            <a:endParaRPr dirty="0">
              <a:latin typeface="Calibri" panose="020F0502020204030204" pitchFamily="34" charset="0"/>
              <a:cs typeface="Calibri" panose="020F0502020204030204" pitchFamily="34" charset="0"/>
            </a:endParaRPr>
          </a:p>
        </p:txBody>
      </p:sp>
      <p:pic>
        <p:nvPicPr>
          <p:cNvPr id="2" name="Imagen 1" descr="P5 A8 M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40" y="2795935"/>
            <a:ext cx="4626245" cy="2913302"/>
          </a:xfrm>
          <a:prstGeom prst="rect">
            <a:avLst/>
          </a:prstGeom>
        </p:spPr>
      </p:pic>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Tree>
    <p:extLst>
      <p:ext uri="{BB962C8B-B14F-4D97-AF65-F5344CB8AC3E}">
        <p14:creationId xmlns:p14="http://schemas.microsoft.com/office/powerpoint/2010/main" val="185584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2" name="Google Shape;173;p6"/>
          <p:cNvSpPr/>
          <p:nvPr/>
        </p:nvSpPr>
        <p:spPr>
          <a:xfrm>
            <a:off x="261597" y="3269505"/>
            <a:ext cx="9054790" cy="3271971"/>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5" name="Google Shape;173;p6"/>
          <p:cNvSpPr/>
          <p:nvPr/>
        </p:nvSpPr>
        <p:spPr>
          <a:xfrm>
            <a:off x="261597" y="2257006"/>
            <a:ext cx="9054790" cy="732379"/>
          </a:xfrm>
          <a:prstGeom prst="roundRect">
            <a:avLst>
              <a:gd name="adj" fmla="val 11735"/>
            </a:avLst>
          </a:prstGeom>
          <a:solidFill>
            <a:srgbClr val="E9E1E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11" name="Google Shape;178;p6"/>
          <p:cNvSpPr txBox="1"/>
          <p:nvPr/>
        </p:nvSpPr>
        <p:spPr>
          <a:xfrm>
            <a:off x="452175" y="1085145"/>
            <a:ext cx="8950500" cy="840984"/>
          </a:xfrm>
          <a:prstGeom prst="rect">
            <a:avLst/>
          </a:prstGeom>
          <a:noFill/>
          <a:ln>
            <a:noFill/>
          </a:ln>
        </p:spPr>
        <p:txBody>
          <a:bodyPr spcFirstLastPara="1" wrap="square" lIns="91425" tIns="91425" rIns="91425" bIns="91425" anchor="ctr" anchorCtr="0">
            <a:noAutofit/>
          </a:bodyPr>
          <a:lstStyle/>
          <a:p>
            <a:pPr lvl="0">
              <a:lnSpc>
                <a:spcPct val="80000"/>
              </a:lnSpc>
            </a:pPr>
            <a:r>
              <a:rPr lang="de-DE" sz="2800" dirty="0">
                <a:solidFill>
                  <a:srgbClr val="FF0000"/>
                </a:solidFill>
                <a:latin typeface="Calibri"/>
                <a:ea typeface="Calibri"/>
                <a:cs typeface="Calibri"/>
                <a:sym typeface="Calibri"/>
              </a:rPr>
              <a:t>MANTENIMIENTO CORRECTIVO A </a:t>
            </a:r>
            <a:r>
              <a:rPr lang="de-DE" sz="2800" b="1" dirty="0">
                <a:solidFill>
                  <a:srgbClr val="77374D"/>
                </a:solidFill>
                <a:latin typeface="Calibri"/>
                <a:ea typeface="Calibri"/>
                <a:cs typeface="Calibri"/>
                <a:sym typeface="Calibri"/>
              </a:rPr>
              <a:t>SISTEMA DE REFRIGERACIÓN</a:t>
            </a:r>
          </a:p>
        </p:txBody>
      </p:sp>
      <p:sp>
        <p:nvSpPr>
          <p:cNvPr id="14" name="Google Shape;174;p6"/>
          <p:cNvSpPr txBox="1"/>
          <p:nvPr/>
        </p:nvSpPr>
        <p:spPr>
          <a:xfrm>
            <a:off x="550992" y="2313101"/>
            <a:ext cx="8335463" cy="584735"/>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Cuando el Sistema de Refrigeración presenta fallas, el motor se recalienta y el Conductor se entera través de testigos que se encienden o avisan el recalentamiento.</a:t>
            </a:r>
          </a:p>
        </p:txBody>
      </p:sp>
      <p:sp>
        <p:nvSpPr>
          <p:cNvPr id="16" name="Google Shape;174;p6"/>
          <p:cNvSpPr txBox="1"/>
          <p:nvPr/>
        </p:nvSpPr>
        <p:spPr>
          <a:xfrm>
            <a:off x="550993" y="3379316"/>
            <a:ext cx="6013094" cy="3046948"/>
          </a:xfrm>
          <a:prstGeom prst="rect">
            <a:avLst/>
          </a:prstGeom>
          <a:noFill/>
          <a:ln>
            <a:noFill/>
          </a:ln>
        </p:spPr>
        <p:txBody>
          <a:bodyPr spcFirstLastPara="1" wrap="square" lIns="91425" tIns="45700" rIns="91425" bIns="45700" anchor="t" anchorCtr="0">
            <a:spAutoFit/>
          </a:bodyPr>
          <a:lstStyle/>
          <a:p>
            <a:pPr algn="just"/>
            <a:r>
              <a:rPr lang="es-CL" sz="1600" dirty="0">
                <a:solidFill>
                  <a:schemeClr val="bg2">
                    <a:lumMod val="50000"/>
                  </a:schemeClr>
                </a:solidFill>
                <a:latin typeface="Calibri" charset="0"/>
                <a:ea typeface="Calibri" charset="0"/>
                <a:cs typeface="Calibri" charset="0"/>
              </a:rPr>
              <a:t>Las  razones más frecuentes para que la luz incadicadora de recalentamiento de motor se encienda o que el marcador indique alta temperatura  de refrigerante de motor son las siguientes:</a:t>
            </a:r>
          </a:p>
          <a:p>
            <a:pPr marL="285750" indent="-285750" algn="just">
              <a:buClr>
                <a:srgbClr val="77374D"/>
              </a:buClr>
              <a:buFont typeface="Arial" charset="0"/>
              <a:buChar char="•"/>
            </a:pPr>
            <a:endParaRPr lang="es-CL" sz="1600" dirty="0" smtClean="0">
              <a:solidFill>
                <a:schemeClr val="bg2">
                  <a:lumMod val="50000"/>
                </a:schemeClr>
              </a:solidFill>
              <a:latin typeface="Calibri" charset="0"/>
              <a:ea typeface="Calibri" charset="0"/>
              <a:cs typeface="Calibri" charset="0"/>
            </a:endParaRP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Falta de refrigerante de motor.</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Falla de sensor de temperatura de refrigerante de motor.</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Rotura de sellos de agua.</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Fugas de refrigerante por juntas o empaquetaduras.</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Fugas de refrigerante por radiador de calefacción.</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Fugas de refrigerante por radiador de refrigerante.</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Falla de bomba agua.</a:t>
            </a:r>
          </a:p>
          <a:p>
            <a:pPr marL="285750" indent="-285750" algn="just">
              <a:buClr>
                <a:srgbClr val="77374D"/>
              </a:buClr>
              <a:buFont typeface="Arial" charset="0"/>
              <a:buChar char="•"/>
            </a:pPr>
            <a:r>
              <a:rPr lang="es-CL" sz="1600" dirty="0" smtClean="0">
                <a:solidFill>
                  <a:schemeClr val="bg2">
                    <a:lumMod val="50000"/>
                  </a:schemeClr>
                </a:solidFill>
                <a:latin typeface="Calibri" charset="0"/>
                <a:ea typeface="Calibri" charset="0"/>
                <a:cs typeface="Calibri" charset="0"/>
              </a:rPr>
              <a:t>Etc.</a:t>
            </a:r>
            <a:endParaRPr lang="es-CL" sz="1600" dirty="0">
              <a:solidFill>
                <a:schemeClr val="bg2">
                  <a:lumMod val="50000"/>
                </a:schemeClr>
              </a:solidFill>
              <a:latin typeface="Calibri" charset="0"/>
              <a:ea typeface="Calibri" charset="0"/>
              <a:cs typeface="Calibri" charset="0"/>
            </a:endParaRPr>
          </a:p>
        </p:txBody>
      </p:sp>
      <p:pic>
        <p:nvPicPr>
          <p:cNvPr id="13" name="Imagen 12" descr="MONA SEÑALANDO-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781125" y="3361055"/>
            <a:ext cx="3939138" cy="4314063"/>
          </a:xfrm>
          <a:prstGeom prst="rect">
            <a:avLst/>
          </a:prstGeom>
        </p:spPr>
      </p:pic>
    </p:spTree>
    <p:extLst>
      <p:ext uri="{BB962C8B-B14F-4D97-AF65-F5344CB8AC3E}">
        <p14:creationId xmlns:p14="http://schemas.microsoft.com/office/powerpoint/2010/main" val="1413855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2478</TotalTime>
  <Words>2072</Words>
  <Application>Microsoft Office PowerPoint</Application>
  <PresentationFormat>Personalizado</PresentationFormat>
  <Paragraphs>222</Paragraphs>
  <Slides>33</Slides>
  <Notes>30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Avenir Book</vt:lpstr>
      <vt:lpstr>Calibri</vt:lpstr>
      <vt:lpstr>Roboto</vt:lpstr>
      <vt:lpstr>Wingdings</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Toledo</dc:creator>
  <cp:lastModifiedBy>Toledo</cp:lastModifiedBy>
  <cp:revision>164</cp:revision>
  <cp:lastPrinted>2021-01-27T22:28:31Z</cp:lastPrinted>
  <dcterms:modified xsi:type="dcterms:W3CDTF">2021-01-29T06:12:24Z</dcterms:modified>
</cp:coreProperties>
</file>