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6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9720263"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ZHm9tqfQNF01NvcDMplBl9YFd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5D6BA5-7F02-42B0-AE3E-0F7CDE362400}">
  <a:tblStyle styleId="{F75D6BA5-7F02-42B0-AE3E-0F7CDE3624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7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1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1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2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2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2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3" name="Google Shape;693;p2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p2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p3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p3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3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3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3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3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3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3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3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3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9" name="Google Shape;789;p3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3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4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1" name="Google Shape;811;p4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9" name="Google Shape;819;p4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6" name="Google Shape;826;p4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4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3" name="Google Shape;833;p4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1" name="Google Shape;841;p4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0" name="Google Shape;850;p4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4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4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5" name="Google Shape;865;p4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4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5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1" name="Google Shape;881;p5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5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3" name="Google Shape;893;p5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5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p5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5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0" name="Google Shape;940;p5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5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3" name="Google Shape;953;p5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5"/>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75"/>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7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7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76"/>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7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7"/>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77"/>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77"/>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77"/>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77"/>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77"/>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8"/>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9"/>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8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8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82"/>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8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8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6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7"/>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8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8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84"/>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8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8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85"/>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8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86"/>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86"/>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8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8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8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8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87"/>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8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8"/>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88"/>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88"/>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88"/>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88"/>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88"/>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6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9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9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9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9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9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9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9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9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9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9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9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9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9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9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9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9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9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9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9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9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9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9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9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9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9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9"/>
        <p:cNvGrpSpPr/>
        <p:nvPr/>
      </p:nvGrpSpPr>
      <p:grpSpPr>
        <a:xfrm>
          <a:off x="0" y="0"/>
          <a:ext cx="0" cy="0"/>
          <a:chOff x="0" y="0"/>
          <a:chExt cx="0" cy="0"/>
        </a:xfrm>
      </p:grpSpPr>
      <p:sp>
        <p:nvSpPr>
          <p:cNvPr id="190" name="Google Shape;190;p10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0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2"/>
        <p:cNvGrpSpPr/>
        <p:nvPr/>
      </p:nvGrpSpPr>
      <p:grpSpPr>
        <a:xfrm>
          <a:off x="0" y="0"/>
          <a:ext cx="0" cy="0"/>
          <a:chOff x="0" y="0"/>
          <a:chExt cx="0" cy="0"/>
        </a:xfrm>
      </p:grpSpPr>
      <p:sp>
        <p:nvSpPr>
          <p:cNvPr id="193" name="Google Shape;193;p10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0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6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6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5"/>
        <p:cNvGrpSpPr/>
        <p:nvPr/>
      </p:nvGrpSpPr>
      <p:grpSpPr>
        <a:xfrm>
          <a:off x="0" y="0"/>
          <a:ext cx="0" cy="0"/>
          <a:chOff x="0" y="0"/>
          <a:chExt cx="0" cy="0"/>
        </a:xfrm>
      </p:grpSpPr>
      <p:sp>
        <p:nvSpPr>
          <p:cNvPr id="196" name="Google Shape;196;p10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0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10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10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1"/>
        <p:cNvGrpSpPr/>
        <p:nvPr/>
      </p:nvGrpSpPr>
      <p:grpSpPr>
        <a:xfrm>
          <a:off x="0" y="0"/>
          <a:ext cx="0" cy="0"/>
          <a:chOff x="0" y="0"/>
          <a:chExt cx="0" cy="0"/>
        </a:xfrm>
      </p:grpSpPr>
      <p:sp>
        <p:nvSpPr>
          <p:cNvPr id="202" name="Google Shape;202;p10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3"/>
        <p:cNvGrpSpPr/>
        <p:nvPr/>
      </p:nvGrpSpPr>
      <p:grpSpPr>
        <a:xfrm>
          <a:off x="0" y="0"/>
          <a:ext cx="0" cy="0"/>
          <a:chOff x="0" y="0"/>
          <a:chExt cx="0" cy="0"/>
        </a:xfrm>
      </p:grpSpPr>
      <p:sp>
        <p:nvSpPr>
          <p:cNvPr id="204" name="Google Shape;204;p10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0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10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10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8"/>
        <p:cNvGrpSpPr/>
        <p:nvPr/>
      </p:nvGrpSpPr>
      <p:grpSpPr>
        <a:xfrm>
          <a:off x="0" y="0"/>
          <a:ext cx="0" cy="0"/>
          <a:chOff x="0" y="0"/>
          <a:chExt cx="0" cy="0"/>
        </a:xfrm>
      </p:grpSpPr>
      <p:sp>
        <p:nvSpPr>
          <p:cNvPr id="209" name="Google Shape;209;p10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0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10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10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3"/>
        <p:cNvGrpSpPr/>
        <p:nvPr/>
      </p:nvGrpSpPr>
      <p:grpSpPr>
        <a:xfrm>
          <a:off x="0" y="0"/>
          <a:ext cx="0" cy="0"/>
          <a:chOff x="0" y="0"/>
          <a:chExt cx="0" cy="0"/>
        </a:xfrm>
      </p:grpSpPr>
      <p:sp>
        <p:nvSpPr>
          <p:cNvPr id="214" name="Google Shape;214;p10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0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10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10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8"/>
        <p:cNvGrpSpPr/>
        <p:nvPr/>
      </p:nvGrpSpPr>
      <p:grpSpPr>
        <a:xfrm>
          <a:off x="0" y="0"/>
          <a:ext cx="0" cy="0"/>
          <a:chOff x="0" y="0"/>
          <a:chExt cx="0" cy="0"/>
        </a:xfrm>
      </p:grpSpPr>
      <p:sp>
        <p:nvSpPr>
          <p:cNvPr id="219" name="Google Shape;219;p10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0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10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2"/>
        <p:cNvGrpSpPr/>
        <p:nvPr/>
      </p:nvGrpSpPr>
      <p:grpSpPr>
        <a:xfrm>
          <a:off x="0" y="0"/>
          <a:ext cx="0" cy="0"/>
          <a:chOff x="0" y="0"/>
          <a:chExt cx="0" cy="0"/>
        </a:xfrm>
      </p:grpSpPr>
      <p:sp>
        <p:nvSpPr>
          <p:cNvPr id="223" name="Google Shape;223;p10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0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10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0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10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8"/>
        <p:cNvGrpSpPr/>
        <p:nvPr/>
      </p:nvGrpSpPr>
      <p:grpSpPr>
        <a:xfrm>
          <a:off x="0" y="0"/>
          <a:ext cx="0" cy="0"/>
          <a:chOff x="0" y="0"/>
          <a:chExt cx="0" cy="0"/>
        </a:xfrm>
      </p:grpSpPr>
      <p:sp>
        <p:nvSpPr>
          <p:cNvPr id="229" name="Google Shape;229;p11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1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1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1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1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1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11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8"/>
        <p:cNvGrpSpPr/>
        <p:nvPr/>
      </p:nvGrpSpPr>
      <p:grpSpPr>
        <a:xfrm>
          <a:off x="0" y="0"/>
          <a:ext cx="0" cy="0"/>
          <a:chOff x="0" y="0"/>
          <a:chExt cx="0" cy="0"/>
        </a:xfrm>
      </p:grpSpPr>
      <p:sp>
        <p:nvSpPr>
          <p:cNvPr id="249" name="Google Shape;249;p6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6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6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3"/>
        <p:cNvGrpSpPr/>
        <p:nvPr/>
      </p:nvGrpSpPr>
      <p:grpSpPr>
        <a:xfrm>
          <a:off x="0" y="0"/>
          <a:ext cx="0" cy="0"/>
          <a:chOff x="0" y="0"/>
          <a:chExt cx="0" cy="0"/>
        </a:xfrm>
      </p:grpSpPr>
      <p:sp>
        <p:nvSpPr>
          <p:cNvPr id="254" name="Google Shape;254;p11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12"/>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6"/>
        <p:cNvGrpSpPr/>
        <p:nvPr/>
      </p:nvGrpSpPr>
      <p:grpSpPr>
        <a:xfrm>
          <a:off x="0" y="0"/>
          <a:ext cx="0" cy="0"/>
          <a:chOff x="0" y="0"/>
          <a:chExt cx="0" cy="0"/>
        </a:xfrm>
      </p:grpSpPr>
      <p:sp>
        <p:nvSpPr>
          <p:cNvPr id="257" name="Google Shape;257;p11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13"/>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11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115"/>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11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1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11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11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11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1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11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117"/>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11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1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11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118"/>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11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19"/>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119"/>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12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2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12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12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120"/>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71"/>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12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21"/>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21"/>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21"/>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121"/>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121"/>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121"/>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12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22"/>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12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23"/>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12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2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12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12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126"/>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12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2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2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2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12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2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2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28"/>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12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2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2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29"/>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7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7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1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30"/>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30"/>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13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3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3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13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31"/>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13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32"/>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32"/>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132"/>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132"/>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132"/>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132"/>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7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73"/>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7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7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74"/>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5"/>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55"/>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55"/>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55"/>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55"/>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55"/>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55"/>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5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57"/>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57"/>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57"/>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57"/>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5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59"/>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9"/>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59"/>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59"/>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9"/>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59"/>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25" name="Google Shape;125;p59"/>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59"/>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27" name="Google Shape;127;p5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5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61"/>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1"/>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61"/>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61"/>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61"/>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1"/>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4" name="Google Shape;184;p61"/>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85" name="Google Shape;185;p61"/>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86" name="Google Shape;186;p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61"/>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63"/>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3"/>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63"/>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63"/>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1" name="Google Shape;241;p63"/>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3"/>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243" name="Google Shape;243;p63"/>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4" name="Google Shape;244;p63"/>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245" name="Google Shape;245;p6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63"/>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7" name="Google Shape;247;p63"/>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65"/>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5"/>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65"/>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65"/>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5"/>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02" name="Google Shape;302;p65"/>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3" name="Google Shape;303;p65"/>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304" name="Google Shape;304;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6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jpg"/><Relationship Id="rId1" Type="http://schemas.openxmlformats.org/officeDocument/2006/relationships/slideLayout" Target="../slideLayouts/slideLayout4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51.jp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7.jp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56.jpg"/><Relationship Id="rId5" Type="http://schemas.openxmlformats.org/officeDocument/2006/relationships/image" Target="../media/image49.jpg"/><Relationship Id="rId4" Type="http://schemas.openxmlformats.org/officeDocument/2006/relationships/image" Target="../media/image55.jp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25.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6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49.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hyperlink" Target="https://www.simbologia-electronica.com/simbolos-electricos-electronicos/simbolos-electricos.htm" TargetMode="External"/><Relationship Id="rId2" Type="http://schemas.openxmlformats.org/officeDocument/2006/relationships/notesSlide" Target="../notesSlides/notesSlide54.xml"/><Relationship Id="rId1" Type="http://schemas.openxmlformats.org/officeDocument/2006/relationships/slideLayout" Target="../slideLayouts/slideLayout49.xml"/><Relationship Id="rId6" Type="http://schemas.openxmlformats.org/officeDocument/2006/relationships/hyperlink" Target="https://www.youtube.com/watch?v=p6DCLLP65Uw&amp;feature=emb_logo&amp;ab_channel=AldeltaTechnologies" TargetMode="External"/><Relationship Id="rId5" Type="http://schemas.openxmlformats.org/officeDocument/2006/relationships/hyperlink" Target="https://www.youtube.com/watch?v=NKE6V3lT8bg&amp;feature=emb_logo&amp;ab_channel=AldeltaTechnologies" TargetMode="Externa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 descr="unnamed.png"/>
          <p:cNvPicPr preferRelativeResize="0"/>
          <p:nvPr/>
        </p:nvPicPr>
        <p:blipFill rotWithShape="1">
          <a:blip r:embed="rId3">
            <a:alphaModFix/>
          </a:blip>
          <a:srcRect/>
          <a:stretch/>
        </p:blipFill>
        <p:spPr>
          <a:xfrm>
            <a:off x="2723400" y="2629080"/>
            <a:ext cx="4272840" cy="3822120"/>
          </a:xfrm>
          <a:prstGeom prst="rect">
            <a:avLst/>
          </a:prstGeom>
          <a:noFill/>
          <a:ln>
            <a:noFill/>
          </a:ln>
        </p:spPr>
      </p:pic>
      <p:sp>
        <p:nvSpPr>
          <p:cNvPr id="359" name="Google Shape;359;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60" name="Google Shape;360;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3° MEDIO</a:t>
            </a:r>
            <a:endParaRPr sz="1200" b="0" i="0" u="none" strike="noStrike" cap="none">
              <a:latin typeface="Arial"/>
              <a:ea typeface="Arial"/>
              <a:cs typeface="Arial"/>
              <a:sym typeface="Arial"/>
            </a:endParaRPr>
          </a:p>
        </p:txBody>
      </p:sp>
      <p:sp>
        <p:nvSpPr>
          <p:cNvPr id="361" name="Google Shape;361;p1"/>
          <p:cNvSpPr/>
          <p:nvPr/>
        </p:nvSpPr>
        <p:spPr>
          <a:xfrm>
            <a:off x="362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1</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62" name="Google Shape;362;p1"/>
          <p:cNvSpPr/>
          <p:nvPr/>
        </p:nvSpPr>
        <p:spPr>
          <a:xfrm>
            <a:off x="360360" y="2242080"/>
            <a:ext cx="8846280" cy="5533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800" b="1" i="0" u="none" strike="noStrike" cap="none">
                <a:solidFill>
                  <a:srgbClr val="29754D"/>
                </a:solidFill>
                <a:latin typeface="Calibri"/>
                <a:ea typeface="Calibri"/>
                <a:cs typeface="Calibri"/>
                <a:sym typeface="Calibri"/>
              </a:rPr>
              <a:t>PROYECTOS DE ELECTRÓNICA</a:t>
            </a:r>
            <a:endParaRPr sz="3800" b="0" i="0" u="none" strike="noStrike" cap="none">
              <a:latin typeface="Arial"/>
              <a:ea typeface="Arial"/>
              <a:cs typeface="Arial"/>
              <a:sym typeface="Arial"/>
            </a:endParaRPr>
          </a:p>
        </p:txBody>
      </p:sp>
      <p:pic>
        <p:nvPicPr>
          <p:cNvPr id="363" name="Google Shape;363;p1"/>
          <p:cNvPicPr preferRelativeResize="0"/>
          <p:nvPr/>
        </p:nvPicPr>
        <p:blipFill rotWithShape="1">
          <a:blip r:embed="rId4">
            <a:alphaModFix/>
          </a:blip>
          <a:srcRect/>
          <a:stretch/>
        </p:blipFill>
        <p:spPr>
          <a:xfrm>
            <a:off x="347040" y="36000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0"/>
          <p:cNvSpPr/>
          <p:nvPr/>
        </p:nvSpPr>
        <p:spPr>
          <a:xfrm>
            <a:off x="3048120" y="1994040"/>
            <a:ext cx="1713960" cy="45460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4" name="Google Shape;474;p10"/>
          <p:cNvSpPr/>
          <p:nvPr/>
        </p:nvSpPr>
        <p:spPr>
          <a:xfrm>
            <a:off x="546120" y="1981080"/>
            <a:ext cx="2044080" cy="1078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5" name="Google Shape;475;p10"/>
          <p:cNvSpPr/>
          <p:nvPr/>
        </p:nvSpPr>
        <p:spPr>
          <a:xfrm>
            <a:off x="546120" y="3229920"/>
            <a:ext cx="2044080" cy="1078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6" name="Google Shape;476;p10"/>
          <p:cNvSpPr/>
          <p:nvPr/>
        </p:nvSpPr>
        <p:spPr>
          <a:xfrm>
            <a:off x="546120" y="4478760"/>
            <a:ext cx="2044080" cy="1078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7" name="Google Shape;477;p10"/>
          <p:cNvSpPr/>
          <p:nvPr/>
        </p:nvSpPr>
        <p:spPr>
          <a:xfrm>
            <a:off x="546120" y="5727600"/>
            <a:ext cx="2044080" cy="786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8" name="Google Shape;478;p10"/>
          <p:cNvSpPr/>
          <p:nvPr/>
        </p:nvSpPr>
        <p:spPr>
          <a:xfrm>
            <a:off x="447840" y="11890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SIMBOLOGÍA  </a:t>
            </a:r>
            <a:r>
              <a:rPr lang="es-CL" sz="2900" b="0" i="0" u="none" strike="noStrike" cap="none">
                <a:solidFill>
                  <a:srgbClr val="C73E32"/>
                </a:solidFill>
                <a:latin typeface="Calibri"/>
                <a:ea typeface="Calibri"/>
                <a:cs typeface="Calibri"/>
                <a:sym typeface="Calibri"/>
              </a:rPr>
              <a:t>ELECTRÓNICA </a:t>
            </a:r>
            <a:endParaRPr sz="2900" b="0" i="0" u="none" strike="noStrike" cap="none">
              <a:latin typeface="Arial"/>
              <a:ea typeface="Arial"/>
              <a:cs typeface="Arial"/>
              <a:sym typeface="Arial"/>
            </a:endParaRPr>
          </a:p>
        </p:txBody>
      </p:sp>
      <p:pic>
        <p:nvPicPr>
          <p:cNvPr id="479" name="Google Shape;479;p10"/>
          <p:cNvPicPr preferRelativeResize="0"/>
          <p:nvPr/>
        </p:nvPicPr>
        <p:blipFill rotWithShape="1">
          <a:blip r:embed="rId3">
            <a:alphaModFix/>
          </a:blip>
          <a:srcRect l="5546" r="6922"/>
          <a:stretch/>
        </p:blipFill>
        <p:spPr>
          <a:xfrm>
            <a:off x="609480" y="1993680"/>
            <a:ext cx="1917000" cy="1018440"/>
          </a:xfrm>
          <a:prstGeom prst="rect">
            <a:avLst/>
          </a:prstGeom>
          <a:noFill/>
          <a:ln>
            <a:noFill/>
          </a:ln>
        </p:spPr>
      </p:pic>
      <p:pic>
        <p:nvPicPr>
          <p:cNvPr id="480" name="Google Shape;480;p10"/>
          <p:cNvPicPr preferRelativeResize="0"/>
          <p:nvPr/>
        </p:nvPicPr>
        <p:blipFill rotWithShape="1">
          <a:blip r:embed="rId4">
            <a:alphaModFix/>
          </a:blip>
          <a:srcRect l="6061" r="3840"/>
          <a:stretch/>
        </p:blipFill>
        <p:spPr>
          <a:xfrm>
            <a:off x="609480" y="3359880"/>
            <a:ext cx="1878840" cy="675720"/>
          </a:xfrm>
          <a:prstGeom prst="rect">
            <a:avLst/>
          </a:prstGeom>
          <a:noFill/>
          <a:ln>
            <a:noFill/>
          </a:ln>
        </p:spPr>
      </p:pic>
      <p:pic>
        <p:nvPicPr>
          <p:cNvPr id="481" name="Google Shape;481;p10"/>
          <p:cNvPicPr preferRelativeResize="0"/>
          <p:nvPr/>
        </p:nvPicPr>
        <p:blipFill rotWithShape="1">
          <a:blip r:embed="rId5">
            <a:alphaModFix/>
          </a:blip>
          <a:srcRect/>
          <a:stretch/>
        </p:blipFill>
        <p:spPr>
          <a:xfrm>
            <a:off x="575280" y="5839200"/>
            <a:ext cx="1866240" cy="580320"/>
          </a:xfrm>
          <a:prstGeom prst="rect">
            <a:avLst/>
          </a:prstGeom>
          <a:noFill/>
          <a:ln>
            <a:noFill/>
          </a:ln>
        </p:spPr>
      </p:pic>
      <p:pic>
        <p:nvPicPr>
          <p:cNvPr id="482" name="Google Shape;482;p10"/>
          <p:cNvPicPr preferRelativeResize="0"/>
          <p:nvPr/>
        </p:nvPicPr>
        <p:blipFill rotWithShape="1">
          <a:blip r:embed="rId6">
            <a:alphaModFix/>
          </a:blip>
          <a:srcRect l="6056" r="7596"/>
          <a:stretch/>
        </p:blipFill>
        <p:spPr>
          <a:xfrm>
            <a:off x="609480" y="4636440"/>
            <a:ext cx="1866240" cy="675720"/>
          </a:xfrm>
          <a:prstGeom prst="rect">
            <a:avLst/>
          </a:prstGeom>
          <a:noFill/>
          <a:ln>
            <a:noFill/>
          </a:ln>
        </p:spPr>
      </p:pic>
      <p:pic>
        <p:nvPicPr>
          <p:cNvPr id="483" name="Google Shape;483;p10" descr="Ingeniería Electrónica y Algunas Soluciones Cotidianas.: Materiales  Piezoeléctricos"/>
          <p:cNvPicPr preferRelativeResize="0"/>
          <p:nvPr/>
        </p:nvPicPr>
        <p:blipFill rotWithShape="1">
          <a:blip r:embed="rId7">
            <a:alphaModFix/>
          </a:blip>
          <a:srcRect/>
          <a:stretch/>
        </p:blipFill>
        <p:spPr>
          <a:xfrm rot="-947400">
            <a:off x="3212640" y="2331720"/>
            <a:ext cx="1381680" cy="882000"/>
          </a:xfrm>
          <a:prstGeom prst="rect">
            <a:avLst/>
          </a:prstGeom>
          <a:noFill/>
          <a:ln>
            <a:noFill/>
          </a:ln>
        </p:spPr>
      </p:pic>
      <p:pic>
        <p:nvPicPr>
          <p:cNvPr id="484" name="Google Shape;484;p10" descr="Diodo 1N4002 - Tesla Electronics"/>
          <p:cNvPicPr preferRelativeResize="0"/>
          <p:nvPr/>
        </p:nvPicPr>
        <p:blipFill rotWithShape="1">
          <a:blip r:embed="rId8">
            <a:alphaModFix/>
          </a:blip>
          <a:srcRect l="21405" t="20549" r="19012" b="21982"/>
          <a:stretch/>
        </p:blipFill>
        <p:spPr>
          <a:xfrm>
            <a:off x="3332160" y="3232440"/>
            <a:ext cx="1153440" cy="1112400"/>
          </a:xfrm>
          <a:prstGeom prst="rect">
            <a:avLst/>
          </a:prstGeom>
          <a:noFill/>
          <a:ln>
            <a:noFill/>
          </a:ln>
        </p:spPr>
      </p:pic>
      <p:pic>
        <p:nvPicPr>
          <p:cNvPr id="485" name="Google Shape;485;p10" descr="4.4.- Elementos de Protección"/>
          <p:cNvPicPr preferRelativeResize="0"/>
          <p:nvPr/>
        </p:nvPicPr>
        <p:blipFill rotWithShape="1">
          <a:blip r:embed="rId9">
            <a:alphaModFix/>
          </a:blip>
          <a:srcRect l="13583" t="24724" r="13583" b="34861"/>
          <a:stretch/>
        </p:blipFill>
        <p:spPr>
          <a:xfrm rot="-1023000">
            <a:off x="3334320" y="4654440"/>
            <a:ext cx="1126080" cy="468000"/>
          </a:xfrm>
          <a:prstGeom prst="rect">
            <a:avLst/>
          </a:prstGeom>
          <a:noFill/>
          <a:ln>
            <a:noFill/>
          </a:ln>
        </p:spPr>
      </p:pic>
      <p:pic>
        <p:nvPicPr>
          <p:cNvPr id="486" name="Google Shape;486;p10" descr="Diodo shockley 1N4148 - Electrónica Emedin"/>
          <p:cNvPicPr preferRelativeResize="0"/>
          <p:nvPr/>
        </p:nvPicPr>
        <p:blipFill rotWithShape="1">
          <a:blip r:embed="rId10">
            <a:alphaModFix/>
          </a:blip>
          <a:srcRect l="12982" t="8655" r="12161" b="12278"/>
          <a:stretch/>
        </p:blipFill>
        <p:spPr>
          <a:xfrm rot="-548400">
            <a:off x="3341160" y="5443560"/>
            <a:ext cx="1233000" cy="976680"/>
          </a:xfrm>
          <a:prstGeom prst="rect">
            <a:avLst/>
          </a:prstGeom>
          <a:noFill/>
          <a:ln>
            <a:noFill/>
          </a:ln>
        </p:spPr>
      </p:pic>
      <p:sp>
        <p:nvSpPr>
          <p:cNvPr id="487" name="Google Shape;487;p10"/>
          <p:cNvSpPr/>
          <p:nvPr/>
        </p:nvSpPr>
        <p:spPr>
          <a:xfrm>
            <a:off x="2472120" y="289548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88" name="Google Shape;488;p10"/>
          <p:cNvSpPr/>
          <p:nvPr/>
        </p:nvSpPr>
        <p:spPr>
          <a:xfrm>
            <a:off x="2472120" y="419940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89" name="Google Shape;489;p10"/>
          <p:cNvSpPr/>
          <p:nvPr/>
        </p:nvSpPr>
        <p:spPr>
          <a:xfrm>
            <a:off x="2472120" y="541008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90" name="Google Shape;490;p10"/>
          <p:cNvSpPr/>
          <p:nvPr/>
        </p:nvSpPr>
        <p:spPr>
          <a:xfrm>
            <a:off x="2472120" y="641772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91" name="Google Shape;491;p10"/>
          <p:cNvSpPr/>
          <p:nvPr/>
        </p:nvSpPr>
        <p:spPr>
          <a:xfrm>
            <a:off x="7645320" y="2070000"/>
            <a:ext cx="1713960" cy="45460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2" name="Google Shape;492;p10"/>
          <p:cNvSpPr/>
          <p:nvPr/>
        </p:nvSpPr>
        <p:spPr>
          <a:xfrm>
            <a:off x="5143680" y="2057400"/>
            <a:ext cx="2044080" cy="1078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3" name="Google Shape;493;p10"/>
          <p:cNvSpPr/>
          <p:nvPr/>
        </p:nvSpPr>
        <p:spPr>
          <a:xfrm>
            <a:off x="5143680" y="3306240"/>
            <a:ext cx="2044080" cy="858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4" name="Google Shape;494;p10"/>
          <p:cNvSpPr/>
          <p:nvPr/>
        </p:nvSpPr>
        <p:spPr>
          <a:xfrm>
            <a:off x="5143680" y="4343400"/>
            <a:ext cx="2044080" cy="9054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5" name="Google Shape;495;p10"/>
          <p:cNvSpPr/>
          <p:nvPr/>
        </p:nvSpPr>
        <p:spPr>
          <a:xfrm>
            <a:off x="5143680" y="5452560"/>
            <a:ext cx="2044080" cy="1137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6" name="Google Shape;496;p10"/>
          <p:cNvSpPr/>
          <p:nvPr/>
        </p:nvSpPr>
        <p:spPr>
          <a:xfrm>
            <a:off x="7069680" y="297180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97" name="Google Shape;497;p10"/>
          <p:cNvSpPr/>
          <p:nvPr/>
        </p:nvSpPr>
        <p:spPr>
          <a:xfrm>
            <a:off x="7069680" y="403848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98" name="Google Shape;498;p10"/>
          <p:cNvSpPr/>
          <p:nvPr/>
        </p:nvSpPr>
        <p:spPr>
          <a:xfrm>
            <a:off x="7069680" y="512244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sp>
        <p:nvSpPr>
          <p:cNvPr id="499" name="Google Shape;499;p10"/>
          <p:cNvSpPr/>
          <p:nvPr/>
        </p:nvSpPr>
        <p:spPr>
          <a:xfrm>
            <a:off x="7069680" y="6451560"/>
            <a:ext cx="786960" cy="360"/>
          </a:xfrm>
          <a:custGeom>
            <a:avLst/>
            <a:gdLst/>
            <a:ahLst/>
            <a:cxnLst/>
            <a:rect l="l" t="t" r="r" b="b"/>
            <a:pathLst>
              <a:path w="21600" h="21600" extrusionOk="0">
                <a:moveTo>
                  <a:pt x="0" y="0"/>
                </a:moveTo>
                <a:lnTo>
                  <a:pt x="21600" y="21600"/>
                </a:lnTo>
              </a:path>
            </a:pathLst>
          </a:custGeom>
          <a:noFill/>
          <a:ln w="19075" cap="flat" cmpd="sng">
            <a:solidFill>
              <a:srgbClr val="800000"/>
            </a:solidFill>
            <a:prstDash val="solid"/>
            <a:round/>
            <a:headEnd type="none" w="sm" len="sm"/>
            <a:tailEnd type="triangle" w="med" len="med"/>
          </a:ln>
          <a:effectLst>
            <a:outerShdw blurRad="40000" dist="20160" dir="5400000" rotWithShape="0">
              <a:srgbClr val="000000">
                <a:alpha val="37647"/>
              </a:srgbClr>
            </a:outerShdw>
          </a:effectLst>
        </p:spPr>
      </p:sp>
      <p:pic>
        <p:nvPicPr>
          <p:cNvPr id="500" name="Google Shape;500;p10"/>
          <p:cNvPicPr preferRelativeResize="0"/>
          <p:nvPr/>
        </p:nvPicPr>
        <p:blipFill rotWithShape="1">
          <a:blip r:embed="rId11">
            <a:alphaModFix/>
          </a:blip>
          <a:srcRect l="39399" t="14285" r="6051" b="45720"/>
          <a:stretch/>
        </p:blipFill>
        <p:spPr>
          <a:xfrm>
            <a:off x="5803920" y="2273400"/>
            <a:ext cx="1256760" cy="646920"/>
          </a:xfrm>
          <a:prstGeom prst="rect">
            <a:avLst/>
          </a:prstGeom>
          <a:noFill/>
          <a:ln>
            <a:noFill/>
          </a:ln>
        </p:spPr>
      </p:pic>
      <p:pic>
        <p:nvPicPr>
          <p:cNvPr id="501" name="Google Shape;501;p10"/>
          <p:cNvPicPr preferRelativeResize="0"/>
          <p:nvPr/>
        </p:nvPicPr>
        <p:blipFill rotWithShape="1">
          <a:blip r:embed="rId11">
            <a:alphaModFix/>
          </a:blip>
          <a:srcRect l="10191" t="14285" r="72218" b="45720"/>
          <a:stretch/>
        </p:blipFill>
        <p:spPr>
          <a:xfrm>
            <a:off x="5308560" y="2247840"/>
            <a:ext cx="405720" cy="646920"/>
          </a:xfrm>
          <a:prstGeom prst="rect">
            <a:avLst/>
          </a:prstGeom>
          <a:noFill/>
          <a:ln>
            <a:noFill/>
          </a:ln>
        </p:spPr>
      </p:pic>
      <p:pic>
        <p:nvPicPr>
          <p:cNvPr id="502" name="Google Shape;502;p10"/>
          <p:cNvPicPr preferRelativeResize="0"/>
          <p:nvPr/>
        </p:nvPicPr>
        <p:blipFill rotWithShape="1">
          <a:blip r:embed="rId11">
            <a:alphaModFix/>
          </a:blip>
          <a:srcRect l="36646" t="54336" r="8825" b="5725"/>
          <a:stretch/>
        </p:blipFill>
        <p:spPr>
          <a:xfrm>
            <a:off x="5740560" y="3407760"/>
            <a:ext cx="1256760" cy="646920"/>
          </a:xfrm>
          <a:prstGeom prst="rect">
            <a:avLst/>
          </a:prstGeom>
          <a:noFill/>
          <a:ln>
            <a:noFill/>
          </a:ln>
        </p:spPr>
      </p:pic>
      <p:pic>
        <p:nvPicPr>
          <p:cNvPr id="503" name="Google Shape;503;p10"/>
          <p:cNvPicPr preferRelativeResize="0"/>
          <p:nvPr/>
        </p:nvPicPr>
        <p:blipFill rotWithShape="1">
          <a:blip r:embed="rId11">
            <a:alphaModFix/>
          </a:blip>
          <a:srcRect l="9097" t="55892" r="70012" b="4140"/>
          <a:stretch/>
        </p:blipFill>
        <p:spPr>
          <a:xfrm>
            <a:off x="5321160" y="3369600"/>
            <a:ext cx="482040" cy="646920"/>
          </a:xfrm>
          <a:prstGeom prst="rect">
            <a:avLst/>
          </a:prstGeom>
          <a:noFill/>
          <a:ln>
            <a:noFill/>
          </a:ln>
        </p:spPr>
      </p:pic>
      <p:pic>
        <p:nvPicPr>
          <p:cNvPr id="504" name="Google Shape;504;p10"/>
          <p:cNvPicPr preferRelativeResize="0"/>
          <p:nvPr/>
        </p:nvPicPr>
        <p:blipFill rotWithShape="1">
          <a:blip r:embed="rId12">
            <a:alphaModFix/>
          </a:blip>
          <a:srcRect l="5806" r="54744"/>
          <a:stretch/>
        </p:blipFill>
        <p:spPr>
          <a:xfrm>
            <a:off x="5168880" y="4382640"/>
            <a:ext cx="864000" cy="857880"/>
          </a:xfrm>
          <a:prstGeom prst="rect">
            <a:avLst/>
          </a:prstGeom>
          <a:noFill/>
          <a:ln>
            <a:noFill/>
          </a:ln>
        </p:spPr>
      </p:pic>
      <p:pic>
        <p:nvPicPr>
          <p:cNvPr id="505" name="Google Shape;505;p10"/>
          <p:cNvPicPr preferRelativeResize="0"/>
          <p:nvPr/>
        </p:nvPicPr>
        <p:blipFill rotWithShape="1">
          <a:blip r:embed="rId12">
            <a:alphaModFix/>
          </a:blip>
          <a:srcRect l="48583" t="25729" r="5295" b="44472"/>
          <a:stretch/>
        </p:blipFill>
        <p:spPr>
          <a:xfrm>
            <a:off x="5994360" y="4593240"/>
            <a:ext cx="1158840" cy="292680"/>
          </a:xfrm>
          <a:prstGeom prst="rect">
            <a:avLst/>
          </a:prstGeom>
          <a:noFill/>
          <a:ln>
            <a:noFill/>
          </a:ln>
        </p:spPr>
      </p:pic>
      <p:pic>
        <p:nvPicPr>
          <p:cNvPr id="506" name="Google Shape;506;p10" descr="100uf / 50v Aluminum Electrolytic Capacitor"/>
          <p:cNvPicPr preferRelativeResize="0"/>
          <p:nvPr/>
        </p:nvPicPr>
        <p:blipFill rotWithShape="1">
          <a:blip r:embed="rId13">
            <a:alphaModFix/>
          </a:blip>
          <a:srcRect/>
          <a:stretch/>
        </p:blipFill>
        <p:spPr>
          <a:xfrm>
            <a:off x="8020800" y="2226960"/>
            <a:ext cx="985320" cy="985320"/>
          </a:xfrm>
          <a:prstGeom prst="rect">
            <a:avLst/>
          </a:prstGeom>
          <a:noFill/>
          <a:ln>
            <a:noFill/>
          </a:ln>
        </p:spPr>
      </p:pic>
      <p:pic>
        <p:nvPicPr>
          <p:cNvPr id="507" name="Google Shape;507;p10" descr="Variable Trimmer Capacitor 200V DC 10 pF to 70 pF"/>
          <p:cNvPicPr preferRelativeResize="0"/>
          <p:nvPr/>
        </p:nvPicPr>
        <p:blipFill rotWithShape="1">
          <a:blip r:embed="rId14">
            <a:alphaModFix/>
          </a:blip>
          <a:srcRect l="17758" t="9881" r="17757" b="9518"/>
          <a:stretch/>
        </p:blipFill>
        <p:spPr>
          <a:xfrm>
            <a:off x="8061840" y="3174840"/>
            <a:ext cx="883080" cy="1104120"/>
          </a:xfrm>
          <a:prstGeom prst="rect">
            <a:avLst/>
          </a:prstGeom>
          <a:noFill/>
          <a:ln>
            <a:noFill/>
          </a:ln>
        </p:spPr>
      </p:pic>
      <p:pic>
        <p:nvPicPr>
          <p:cNvPr id="508" name="Google Shape;508;p10" descr="KBP310 Puente Rectificador 1000V 3A - Geek Factory"/>
          <p:cNvPicPr preferRelativeResize="0"/>
          <p:nvPr/>
        </p:nvPicPr>
        <p:blipFill rotWithShape="1">
          <a:blip r:embed="rId15">
            <a:alphaModFix/>
          </a:blip>
          <a:srcRect t="11044"/>
          <a:stretch/>
        </p:blipFill>
        <p:spPr>
          <a:xfrm rot="334200">
            <a:off x="7989480" y="4297320"/>
            <a:ext cx="1236960" cy="1153080"/>
          </a:xfrm>
          <a:prstGeom prst="rect">
            <a:avLst/>
          </a:prstGeom>
          <a:noFill/>
          <a:ln>
            <a:noFill/>
          </a:ln>
        </p:spPr>
      </p:pic>
      <p:pic>
        <p:nvPicPr>
          <p:cNvPr id="509" name="Google Shape;509;p10" descr="Amazon.com: Fuente de alimentación CC Variable (0-32 V 0-6 A) 5-Storage  conmutación ajustable banco de alimentación regulada MPS-3206 4-pantalla  digital OVP OCP 110 V/220 V con clip de cocodrilo: Computers &amp; Accessories"/>
          <p:cNvPicPr preferRelativeResize="0"/>
          <p:nvPr/>
        </p:nvPicPr>
        <p:blipFill rotWithShape="1">
          <a:blip r:embed="rId16">
            <a:alphaModFix/>
          </a:blip>
          <a:srcRect/>
          <a:stretch/>
        </p:blipFill>
        <p:spPr>
          <a:xfrm>
            <a:off x="8058960" y="5532840"/>
            <a:ext cx="1018080" cy="1018080"/>
          </a:xfrm>
          <a:prstGeom prst="rect">
            <a:avLst/>
          </a:prstGeom>
          <a:noFill/>
          <a:ln>
            <a:noFill/>
          </a:ln>
        </p:spPr>
      </p:pic>
      <p:pic>
        <p:nvPicPr>
          <p:cNvPr id="510" name="Google Shape;510;p10"/>
          <p:cNvPicPr preferRelativeResize="0"/>
          <p:nvPr/>
        </p:nvPicPr>
        <p:blipFill rotWithShape="1">
          <a:blip r:embed="rId17">
            <a:alphaModFix/>
          </a:blip>
          <a:srcRect l="8198" t="6735" r="6312" b="40928"/>
          <a:stretch/>
        </p:blipFill>
        <p:spPr>
          <a:xfrm>
            <a:off x="5198400" y="5579640"/>
            <a:ext cx="1952640" cy="854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1"/>
          <p:cNvSpPr/>
          <p:nvPr/>
        </p:nvSpPr>
        <p:spPr>
          <a:xfrm>
            <a:off x="525600" y="2493360"/>
            <a:ext cx="2712240" cy="2371320"/>
          </a:xfrm>
          <a:prstGeom prst="rect">
            <a:avLst/>
          </a:prstGeom>
          <a:noFill/>
          <a:ln>
            <a:noFill/>
          </a:ln>
        </p:spPr>
        <p:txBody>
          <a:bodyPr spcFirstLastPara="1" wrap="square" lIns="90000" tIns="45000" rIns="90000" bIns="45000" anchor="t" anchorCtr="0">
            <a:spAutoFit/>
          </a:bodyPr>
          <a:lstStyle/>
          <a:p>
            <a:pPr marL="0" marR="0" lvl="0" indent="0" algn="l" rtl="0">
              <a:lnSpc>
                <a:spcPct val="110000"/>
              </a:lnSpc>
              <a:spcBef>
                <a:spcPts val="0"/>
              </a:spcBef>
              <a:spcAft>
                <a:spcPts val="0"/>
              </a:spcAft>
              <a:buNone/>
            </a:pPr>
            <a:r>
              <a:rPr lang="es-CL" sz="1700" b="1" i="0" u="none" strike="noStrike" cap="none">
                <a:solidFill>
                  <a:srgbClr val="000000"/>
                </a:solidFill>
                <a:latin typeface="Calibri"/>
                <a:ea typeface="Calibri"/>
                <a:cs typeface="Calibri"/>
                <a:sym typeface="Calibri"/>
              </a:rPr>
              <a:t>El esquema eléctrico contiene la representación de las conexiones de un circuito</a:t>
            </a:r>
            <a:r>
              <a:rPr lang="es-CL" sz="1700" b="0" i="0" u="none" strike="noStrike" cap="none">
                <a:solidFill>
                  <a:srgbClr val="000000"/>
                </a:solidFill>
                <a:latin typeface="Calibri"/>
                <a:ea typeface="Calibri"/>
                <a:cs typeface="Calibri"/>
                <a:sym typeface="Calibri"/>
              </a:rPr>
              <a:t>, son utilizados para diseñar sistemas y para representar los elementos físicos reales en simulaciones o planos.</a:t>
            </a:r>
            <a:endParaRPr sz="1700" b="0" i="0" u="none" strike="noStrike" cap="none">
              <a:latin typeface="Arial"/>
              <a:ea typeface="Arial"/>
              <a:cs typeface="Arial"/>
              <a:sym typeface="Arial"/>
            </a:endParaRPr>
          </a:p>
        </p:txBody>
      </p:sp>
      <p:sp>
        <p:nvSpPr>
          <p:cNvPr id="516" name="Google Shape;516;p11"/>
          <p:cNvSpPr/>
          <p:nvPr/>
        </p:nvSpPr>
        <p:spPr>
          <a:xfrm>
            <a:off x="3192480" y="2235240"/>
            <a:ext cx="5963400" cy="3905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17" name="Google Shape;517;p11" descr="▷ Esquema o Diagrama Eléctrico | Qué es?, Tipos e Interpretación"/>
          <p:cNvPicPr preferRelativeResize="0"/>
          <p:nvPr/>
        </p:nvPicPr>
        <p:blipFill rotWithShape="1">
          <a:blip r:embed="rId3">
            <a:alphaModFix/>
          </a:blip>
          <a:srcRect l="5197" t="15122" r="5866"/>
          <a:stretch/>
        </p:blipFill>
        <p:spPr>
          <a:xfrm>
            <a:off x="3225960" y="2768760"/>
            <a:ext cx="5866560" cy="3151800"/>
          </a:xfrm>
          <a:prstGeom prst="rect">
            <a:avLst/>
          </a:prstGeom>
          <a:noFill/>
          <a:ln>
            <a:noFill/>
          </a:ln>
        </p:spPr>
      </p:pic>
      <p:sp>
        <p:nvSpPr>
          <p:cNvPr id="518" name="Google Shape;518;p11"/>
          <p:cNvSpPr/>
          <p:nvPr/>
        </p:nvSpPr>
        <p:spPr>
          <a:xfrm>
            <a:off x="3473640" y="2305080"/>
            <a:ext cx="2509920" cy="394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000" b="1" i="0" u="none" strike="noStrike" cap="none">
                <a:solidFill>
                  <a:srgbClr val="595959"/>
                </a:solidFill>
                <a:latin typeface="Calibri"/>
                <a:ea typeface="Calibri"/>
                <a:cs typeface="Calibri"/>
                <a:sym typeface="Calibri"/>
              </a:rPr>
              <a:t>ESQUEMA ELÉCTRICO </a:t>
            </a:r>
            <a:endParaRPr sz="2000" b="0" i="0" u="none" strike="noStrike" cap="none">
              <a:latin typeface="Arial"/>
              <a:ea typeface="Arial"/>
              <a:cs typeface="Arial"/>
              <a:sym typeface="Arial"/>
            </a:endParaRPr>
          </a:p>
        </p:txBody>
      </p:sp>
      <p:sp>
        <p:nvSpPr>
          <p:cNvPr id="519" name="Google Shape;519;p11"/>
          <p:cNvSpPr/>
          <p:nvPr/>
        </p:nvSpPr>
        <p:spPr>
          <a:xfrm>
            <a:off x="447840" y="11890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SIMBOLOGÍA  </a:t>
            </a:r>
            <a:r>
              <a:rPr lang="es-CL" sz="2900" b="0" i="0" u="none" strike="noStrike" cap="none">
                <a:solidFill>
                  <a:srgbClr val="C73E32"/>
                </a:solidFill>
                <a:latin typeface="Calibri"/>
                <a:ea typeface="Calibri"/>
                <a:cs typeface="Calibri"/>
                <a:sym typeface="Calibri"/>
              </a:rPr>
              <a:t>ELECTRÓNICA </a:t>
            </a:r>
            <a:endParaRPr sz="29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2"/>
          <p:cNvSpPr/>
          <p:nvPr/>
        </p:nvSpPr>
        <p:spPr>
          <a:xfrm>
            <a:off x="550800" y="2006640"/>
            <a:ext cx="8694000" cy="4736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25" name="Google Shape;525;p12" descr="Monos_Activ5.jpg"/>
          <p:cNvPicPr preferRelativeResize="0"/>
          <p:nvPr/>
        </p:nvPicPr>
        <p:blipFill rotWithShape="1">
          <a:blip r:embed="rId3">
            <a:alphaModFix/>
          </a:blip>
          <a:srcRect l="2733"/>
          <a:stretch/>
        </p:blipFill>
        <p:spPr>
          <a:xfrm>
            <a:off x="616680" y="2191680"/>
            <a:ext cx="7348320" cy="4284720"/>
          </a:xfrm>
          <a:prstGeom prst="rect">
            <a:avLst/>
          </a:prstGeom>
          <a:noFill/>
          <a:ln>
            <a:noFill/>
          </a:ln>
        </p:spPr>
      </p:pic>
      <p:pic>
        <p:nvPicPr>
          <p:cNvPr id="526" name="Google Shape;526;p12" descr="Circuito integrado 555 - Wikipedia, la enciclopedia libre"/>
          <p:cNvPicPr preferRelativeResize="0"/>
          <p:nvPr/>
        </p:nvPicPr>
        <p:blipFill rotWithShape="1">
          <a:blip r:embed="rId4">
            <a:alphaModFix/>
          </a:blip>
          <a:srcRect/>
          <a:stretch/>
        </p:blipFill>
        <p:spPr>
          <a:xfrm>
            <a:off x="7416720" y="2179800"/>
            <a:ext cx="1610640" cy="1207800"/>
          </a:xfrm>
          <a:prstGeom prst="rect">
            <a:avLst/>
          </a:prstGeom>
          <a:noFill/>
          <a:ln w="9525" cap="flat" cmpd="sng">
            <a:solidFill>
              <a:srgbClr val="C73E32"/>
            </a:solidFill>
            <a:prstDash val="solid"/>
            <a:round/>
            <a:headEnd type="none" w="sm" len="sm"/>
            <a:tailEnd type="none" w="sm" len="sm"/>
          </a:ln>
        </p:spPr>
      </p:pic>
      <p:pic>
        <p:nvPicPr>
          <p:cNvPr id="527" name="Google Shape;527;p12"/>
          <p:cNvPicPr preferRelativeResize="0"/>
          <p:nvPr/>
        </p:nvPicPr>
        <p:blipFill rotWithShape="1">
          <a:blip r:embed="rId5">
            <a:alphaModFix/>
          </a:blip>
          <a:srcRect/>
          <a:stretch/>
        </p:blipFill>
        <p:spPr>
          <a:xfrm>
            <a:off x="7429320" y="3617640"/>
            <a:ext cx="1610640" cy="1184760"/>
          </a:xfrm>
          <a:prstGeom prst="rect">
            <a:avLst/>
          </a:prstGeom>
          <a:noFill/>
          <a:ln w="9525" cap="flat" cmpd="sng">
            <a:solidFill>
              <a:srgbClr val="C73E32"/>
            </a:solidFill>
            <a:prstDash val="solid"/>
            <a:round/>
            <a:headEnd type="none" w="sm" len="sm"/>
            <a:tailEnd type="none" w="sm" len="sm"/>
          </a:ln>
        </p:spPr>
      </p:pic>
      <p:pic>
        <p:nvPicPr>
          <p:cNvPr id="528" name="Google Shape;528;p12"/>
          <p:cNvPicPr preferRelativeResize="0"/>
          <p:nvPr/>
        </p:nvPicPr>
        <p:blipFill rotWithShape="1">
          <a:blip r:embed="rId6">
            <a:alphaModFix/>
          </a:blip>
          <a:srcRect/>
          <a:stretch/>
        </p:blipFill>
        <p:spPr>
          <a:xfrm>
            <a:off x="7670880" y="5092200"/>
            <a:ext cx="1166040" cy="1258920"/>
          </a:xfrm>
          <a:prstGeom prst="rect">
            <a:avLst/>
          </a:prstGeom>
          <a:noFill/>
          <a:ln w="9525" cap="flat" cmpd="sng">
            <a:solidFill>
              <a:srgbClr val="C73E32"/>
            </a:solidFill>
            <a:prstDash val="solid"/>
            <a:round/>
            <a:headEnd type="none" w="sm" len="sm"/>
            <a:tailEnd type="none" w="sm" len="sm"/>
          </a:ln>
        </p:spPr>
      </p:pic>
      <p:sp>
        <p:nvSpPr>
          <p:cNvPr id="529" name="Google Shape;529;p12"/>
          <p:cNvSpPr/>
          <p:nvPr/>
        </p:nvSpPr>
        <p:spPr>
          <a:xfrm>
            <a:off x="2229480" y="2618280"/>
            <a:ext cx="2509920" cy="3949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000" b="1" i="0" u="none" strike="noStrike" cap="none">
                <a:solidFill>
                  <a:srgbClr val="595959"/>
                </a:solidFill>
                <a:latin typeface="Calibri"/>
                <a:ea typeface="Calibri"/>
                <a:cs typeface="Calibri"/>
                <a:sym typeface="Calibri"/>
              </a:rPr>
              <a:t>ESQUEMA ELÉCTRICO </a:t>
            </a:r>
            <a:endParaRPr sz="2000" b="0" i="0" u="none" strike="noStrike" cap="none">
              <a:latin typeface="Arial"/>
              <a:ea typeface="Arial"/>
              <a:cs typeface="Arial"/>
              <a:sym typeface="Arial"/>
            </a:endParaRPr>
          </a:p>
        </p:txBody>
      </p:sp>
      <p:sp>
        <p:nvSpPr>
          <p:cNvPr id="530" name="Google Shape;530;p12"/>
          <p:cNvSpPr/>
          <p:nvPr/>
        </p:nvSpPr>
        <p:spPr>
          <a:xfrm>
            <a:off x="447840" y="11890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SIMBOLOGÍA  </a:t>
            </a:r>
            <a:r>
              <a:rPr lang="es-CL" sz="2900" b="0" i="0" u="none" strike="noStrike" cap="none">
                <a:solidFill>
                  <a:srgbClr val="C73E32"/>
                </a:solidFill>
                <a:latin typeface="Calibri"/>
                <a:ea typeface="Calibri"/>
                <a:cs typeface="Calibri"/>
                <a:sym typeface="Calibri"/>
              </a:rPr>
              <a:t>ELECTRÓNICA </a:t>
            </a:r>
            <a:endParaRPr sz="29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3"/>
          <p:cNvSpPr/>
          <p:nvPr/>
        </p:nvSpPr>
        <p:spPr>
          <a:xfrm>
            <a:off x="538200" y="2158920"/>
            <a:ext cx="4922280" cy="30981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36" name="Google Shape;536;p13"/>
          <p:cNvPicPr preferRelativeResize="0"/>
          <p:nvPr/>
        </p:nvPicPr>
        <p:blipFill rotWithShape="1">
          <a:blip r:embed="rId3">
            <a:alphaModFix/>
          </a:blip>
          <a:srcRect/>
          <a:stretch/>
        </p:blipFill>
        <p:spPr>
          <a:xfrm>
            <a:off x="6058800" y="1937160"/>
            <a:ext cx="3277800" cy="5141880"/>
          </a:xfrm>
          <a:prstGeom prst="rect">
            <a:avLst/>
          </a:prstGeom>
          <a:noFill/>
          <a:ln>
            <a:noFill/>
          </a:ln>
        </p:spPr>
      </p:pic>
      <p:grpSp>
        <p:nvGrpSpPr>
          <p:cNvPr id="537" name="Google Shape;537;p13"/>
          <p:cNvGrpSpPr/>
          <p:nvPr/>
        </p:nvGrpSpPr>
        <p:grpSpPr>
          <a:xfrm>
            <a:off x="669960" y="2203560"/>
            <a:ext cx="4778640" cy="2919240"/>
            <a:chOff x="669960" y="2203560"/>
            <a:chExt cx="4778640" cy="2919240"/>
          </a:xfrm>
        </p:grpSpPr>
        <p:pic>
          <p:nvPicPr>
            <p:cNvPr id="538" name="Google Shape;538;p13" descr="▷ Esquema o Diagrama Eléctrico | Qué es?, Tipos e Interpretación"/>
            <p:cNvPicPr preferRelativeResize="0"/>
            <p:nvPr/>
          </p:nvPicPr>
          <p:blipFill rotWithShape="1">
            <a:blip r:embed="rId4">
              <a:alphaModFix/>
            </a:blip>
            <a:srcRect l="5197" t="15122" r="5866"/>
            <a:stretch/>
          </p:blipFill>
          <p:spPr>
            <a:xfrm>
              <a:off x="711360" y="2577960"/>
              <a:ext cx="4737240" cy="2544840"/>
            </a:xfrm>
            <a:prstGeom prst="rect">
              <a:avLst/>
            </a:prstGeom>
            <a:noFill/>
            <a:ln>
              <a:noFill/>
            </a:ln>
          </p:spPr>
        </p:pic>
        <p:sp>
          <p:nvSpPr>
            <p:cNvPr id="539" name="Google Shape;539;p13"/>
            <p:cNvSpPr/>
            <p:nvPr/>
          </p:nvSpPr>
          <p:spPr>
            <a:xfrm>
              <a:off x="669960" y="2203560"/>
              <a:ext cx="2509920" cy="394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000" b="1" i="0" u="none" strike="noStrike" cap="none">
                  <a:solidFill>
                    <a:srgbClr val="595959"/>
                  </a:solidFill>
                  <a:latin typeface="Calibri"/>
                  <a:ea typeface="Calibri"/>
                  <a:cs typeface="Calibri"/>
                  <a:sym typeface="Calibri"/>
                </a:rPr>
                <a:t>ESQUEMA ELÉCTRICO </a:t>
              </a:r>
              <a:endParaRPr sz="2000" b="0" i="0" u="none" strike="noStrike" cap="none">
                <a:latin typeface="Arial"/>
                <a:ea typeface="Arial"/>
                <a:cs typeface="Arial"/>
                <a:sym typeface="Arial"/>
              </a:endParaRPr>
            </a:p>
          </p:txBody>
        </p:sp>
      </p:grpSp>
      <p:sp>
        <p:nvSpPr>
          <p:cNvPr id="540" name="Google Shape;540;p13"/>
          <p:cNvSpPr/>
          <p:nvPr/>
        </p:nvSpPr>
        <p:spPr>
          <a:xfrm rot="10800000" flipH="1">
            <a:off x="588960" y="5563080"/>
            <a:ext cx="3042360" cy="1028160"/>
          </a:xfrm>
          <a:prstGeom prst="homePlate">
            <a:avLst>
              <a:gd name="adj" fmla="val 50000"/>
            </a:avLst>
          </a:prstGeom>
          <a:solidFill>
            <a:srgbClr val="1CA848">
              <a:alpha val="54901"/>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635040" y="5764680"/>
            <a:ext cx="2590200" cy="6390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000" b="0" i="0" u="none" strike="noStrike" cap="none">
                <a:solidFill>
                  <a:srgbClr val="000000"/>
                </a:solidFill>
                <a:latin typeface="Calibri"/>
                <a:ea typeface="Calibri"/>
                <a:cs typeface="Calibri"/>
                <a:sym typeface="Calibri"/>
              </a:rPr>
              <a:t>¿Para qué utilizaremos </a:t>
            </a:r>
            <a:br>
              <a:rPr lang="es-CL" sz="1800" b="0" i="0" u="none" strike="noStrike" cap="none">
                <a:latin typeface="Arial"/>
                <a:ea typeface="Arial"/>
                <a:cs typeface="Arial"/>
                <a:sym typeface="Arial"/>
              </a:rPr>
            </a:br>
            <a:r>
              <a:rPr lang="es-CL" sz="2000" b="0" i="0" u="none" strike="noStrike" cap="none">
                <a:solidFill>
                  <a:srgbClr val="000000"/>
                </a:solidFill>
                <a:latin typeface="Calibri"/>
                <a:ea typeface="Calibri"/>
                <a:cs typeface="Calibri"/>
                <a:sym typeface="Calibri"/>
              </a:rPr>
              <a:t>el esquema eléctrico?</a:t>
            </a:r>
            <a:endParaRPr sz="2000" b="0" i="0" u="none" strike="noStrike" cap="none">
              <a:latin typeface="Arial"/>
              <a:ea typeface="Arial"/>
              <a:cs typeface="Arial"/>
              <a:sym typeface="Arial"/>
            </a:endParaRPr>
          </a:p>
        </p:txBody>
      </p:sp>
      <p:sp>
        <p:nvSpPr>
          <p:cNvPr id="542" name="Google Shape;542;p13"/>
          <p:cNvSpPr/>
          <p:nvPr/>
        </p:nvSpPr>
        <p:spPr>
          <a:xfrm>
            <a:off x="3849480" y="5655240"/>
            <a:ext cx="1966320" cy="9133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000" b="1" i="0" u="none" strike="noStrike" cap="none">
                <a:solidFill>
                  <a:srgbClr val="000000"/>
                </a:solidFill>
                <a:latin typeface="Calibri"/>
                <a:ea typeface="Calibri"/>
                <a:cs typeface="Calibri"/>
                <a:sym typeface="Calibri"/>
              </a:rPr>
              <a:t>Para analizar el funcionamiento </a:t>
            </a:r>
            <a:br>
              <a:rPr lang="es-CL" sz="1800" b="0" i="0" u="none" strike="noStrike" cap="none">
                <a:latin typeface="Arial"/>
                <a:ea typeface="Arial"/>
                <a:cs typeface="Arial"/>
                <a:sym typeface="Arial"/>
              </a:rPr>
            </a:br>
            <a:r>
              <a:rPr lang="es-CL" sz="2000" b="1" i="0" u="none" strike="noStrike" cap="none">
                <a:solidFill>
                  <a:srgbClr val="000000"/>
                </a:solidFill>
                <a:latin typeface="Calibri"/>
                <a:ea typeface="Calibri"/>
                <a:cs typeface="Calibri"/>
                <a:sym typeface="Calibri"/>
              </a:rPr>
              <a:t>del circuito.</a:t>
            </a:r>
            <a:endParaRPr sz="2000" b="0" i="0" u="none" strike="noStrike" cap="none">
              <a:latin typeface="Arial"/>
              <a:ea typeface="Arial"/>
              <a:cs typeface="Arial"/>
              <a:sym typeface="Arial"/>
            </a:endParaRPr>
          </a:p>
        </p:txBody>
      </p:sp>
      <p:sp>
        <p:nvSpPr>
          <p:cNvPr id="543" name="Google Shape;543;p13"/>
          <p:cNvSpPr/>
          <p:nvPr/>
        </p:nvSpPr>
        <p:spPr>
          <a:xfrm>
            <a:off x="3726000" y="5524560"/>
            <a:ext cx="2191680" cy="1167840"/>
          </a:xfrm>
          <a:prstGeom prst="roundRect">
            <a:avLst>
              <a:gd name="adj" fmla="val 3898"/>
            </a:avLst>
          </a:prstGeom>
          <a:no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4" name="Google Shape;544;p13"/>
          <p:cNvSpPr/>
          <p:nvPr/>
        </p:nvSpPr>
        <p:spPr>
          <a:xfrm>
            <a:off x="447840" y="11890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SIMBOLOGÍA  </a:t>
            </a:r>
            <a:r>
              <a:rPr lang="es-CL" sz="2900" b="0" i="0" u="none" strike="noStrike" cap="none">
                <a:solidFill>
                  <a:srgbClr val="C73E32"/>
                </a:solidFill>
                <a:latin typeface="Calibri"/>
                <a:ea typeface="Calibri"/>
                <a:cs typeface="Calibri"/>
                <a:sym typeface="Calibri"/>
              </a:rPr>
              <a:t>ELECTRÓNICA </a:t>
            </a:r>
            <a:endParaRPr sz="29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4"/>
          <p:cNvSpPr/>
          <p:nvPr/>
        </p:nvSpPr>
        <p:spPr>
          <a:xfrm>
            <a:off x="309600" y="2235240"/>
            <a:ext cx="8884440" cy="4317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0" name="Google Shape;550;p14"/>
          <p:cNvSpPr/>
          <p:nvPr/>
        </p:nvSpPr>
        <p:spPr>
          <a:xfrm>
            <a:off x="368280" y="2502000"/>
            <a:ext cx="3682440" cy="421416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Printed circuito board</a:t>
            </a:r>
            <a:r>
              <a:rPr lang="es-CL" sz="1800" b="0" i="0" u="none" strike="noStrike" cap="none">
                <a:solidFill>
                  <a:srgbClr val="000000"/>
                </a:solidFill>
                <a:latin typeface="Calibri"/>
                <a:ea typeface="Calibri"/>
                <a:cs typeface="Calibri"/>
                <a:sym typeface="Calibri"/>
              </a:rPr>
              <a:t>, son las tarjetas electrónicas donde se montan los componentes para ser soldados y posteriormente sellados para implementarlos como parte de un dispositivo.</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 posible realizarlas con tecnología THD o tecnología SMD, como ya vimos anteriormente esto significa que el componente electrónico puede ser montado a través de inserción o de montaje en superficie. </a:t>
            </a:r>
            <a:endParaRPr sz="1800" b="0" i="0" u="none" strike="noStrike" cap="none">
              <a:latin typeface="Arial"/>
              <a:ea typeface="Arial"/>
              <a:cs typeface="Arial"/>
              <a:sym typeface="Arial"/>
            </a:endParaRPr>
          </a:p>
          <a:p>
            <a:pPr marL="0" marR="0" lvl="0" indent="0" algn="l" rtl="0">
              <a:lnSpc>
                <a:spcPct val="80000"/>
              </a:lnSpc>
              <a:spcBef>
                <a:spcPts val="1001"/>
              </a:spcBef>
              <a:spcAft>
                <a:spcPts val="0"/>
              </a:spcAft>
              <a:buNone/>
            </a:pPr>
            <a:endParaRPr sz="1800" b="0" i="0" u="none" strike="noStrike" cap="none">
              <a:latin typeface="Arial"/>
              <a:ea typeface="Arial"/>
              <a:cs typeface="Arial"/>
              <a:sym typeface="Arial"/>
            </a:endParaRPr>
          </a:p>
        </p:txBody>
      </p:sp>
      <p:sp>
        <p:nvSpPr>
          <p:cNvPr id="551" name="Google Shape;551;p14"/>
          <p:cNvSpPr/>
          <p:nvPr/>
        </p:nvSpPr>
        <p:spPr>
          <a:xfrm>
            <a:off x="447840" y="1214280"/>
            <a:ext cx="9030240" cy="5472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000" b="1" i="0" u="none" strike="noStrike" cap="none">
                <a:solidFill>
                  <a:srgbClr val="29754D"/>
                </a:solidFill>
                <a:latin typeface="Calibri"/>
                <a:ea typeface="Calibri"/>
                <a:cs typeface="Calibri"/>
                <a:sym typeface="Calibri"/>
              </a:rPr>
              <a:t>PCB </a:t>
            </a:r>
            <a:r>
              <a:rPr lang="es-CL" sz="2800" b="0" i="0" u="none" strike="noStrike" cap="none">
                <a:solidFill>
                  <a:srgbClr val="C73E32"/>
                </a:solidFill>
                <a:latin typeface="Calibri"/>
                <a:ea typeface="Calibri"/>
                <a:cs typeface="Calibri"/>
                <a:sym typeface="Calibri"/>
              </a:rPr>
              <a:t>(PRINTED CIRCUITO BOARD)</a:t>
            </a:r>
            <a:endParaRPr sz="2800" b="0" i="0" u="none" strike="noStrike" cap="none">
              <a:latin typeface="Arial"/>
              <a:ea typeface="Arial"/>
              <a:cs typeface="Arial"/>
              <a:sym typeface="Arial"/>
            </a:endParaRPr>
          </a:p>
        </p:txBody>
      </p:sp>
      <p:pic>
        <p:nvPicPr>
          <p:cNvPr id="552" name="Google Shape;552;p14" descr="Por qué los PCB por lo general son de color verde? | Periodistas en Español"/>
          <p:cNvPicPr preferRelativeResize="0"/>
          <p:nvPr/>
        </p:nvPicPr>
        <p:blipFill rotWithShape="1">
          <a:blip r:embed="rId3">
            <a:alphaModFix/>
          </a:blip>
          <a:srcRect/>
          <a:stretch/>
        </p:blipFill>
        <p:spPr>
          <a:xfrm>
            <a:off x="4257720" y="2581920"/>
            <a:ext cx="4746600" cy="3385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5"/>
          <p:cNvSpPr/>
          <p:nvPr/>
        </p:nvSpPr>
        <p:spPr>
          <a:xfrm>
            <a:off x="558720" y="2400480"/>
            <a:ext cx="7187400" cy="41014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8" name="Google Shape;558;p15"/>
          <p:cNvSpPr/>
          <p:nvPr/>
        </p:nvSpPr>
        <p:spPr>
          <a:xfrm>
            <a:off x="447840" y="1214280"/>
            <a:ext cx="9030240" cy="5472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000" b="1" i="0" u="none" strike="noStrike" cap="none">
                <a:solidFill>
                  <a:srgbClr val="29754D"/>
                </a:solidFill>
                <a:latin typeface="Calibri"/>
                <a:ea typeface="Calibri"/>
                <a:cs typeface="Calibri"/>
                <a:sym typeface="Calibri"/>
              </a:rPr>
              <a:t>PCB </a:t>
            </a:r>
            <a:r>
              <a:rPr lang="es-CL" sz="2800" b="0" i="0" u="none" strike="noStrike" cap="none">
                <a:solidFill>
                  <a:srgbClr val="C73E32"/>
                </a:solidFill>
                <a:latin typeface="Calibri"/>
                <a:ea typeface="Calibri"/>
                <a:cs typeface="Calibri"/>
                <a:sym typeface="Calibri"/>
              </a:rPr>
              <a:t>(PRINTED CIRCUITO BOARD)</a:t>
            </a:r>
            <a:endParaRPr sz="2800" b="0" i="0" u="none" strike="noStrike" cap="none">
              <a:latin typeface="Arial"/>
              <a:ea typeface="Arial"/>
              <a:cs typeface="Arial"/>
              <a:sym typeface="Arial"/>
            </a:endParaRPr>
          </a:p>
        </p:txBody>
      </p:sp>
      <p:sp>
        <p:nvSpPr>
          <p:cNvPr id="559" name="Google Shape;559;p15"/>
          <p:cNvSpPr/>
          <p:nvPr/>
        </p:nvSpPr>
        <p:spPr>
          <a:xfrm>
            <a:off x="741240" y="2639520"/>
            <a:ext cx="6611040" cy="3677040"/>
          </a:xfrm>
          <a:prstGeom prst="rect">
            <a:avLst/>
          </a:prstGeom>
          <a:noFill/>
          <a:ln>
            <a:noFill/>
          </a:ln>
        </p:spPr>
        <p:txBody>
          <a:bodyPr spcFirstLastPara="1" wrap="square" lIns="90000" tIns="45000" rIns="90000" bIns="45000" anchor="t" anchorCtr="0">
            <a:sp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placa de un PCB  está compuesta de un material aislante y rígido. Normalmente es un material compuesto, fibra de vidrio o resina epoxy, en la parte superior tiene una lámina de cobre que cubre toda la placa.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Para la fabricación de placas con componentes THD y SMD se realizan diseños de los circuitos y rutas de conexión, cada una de estas rutas representará una pista de cobre, en el proceso de fabricación se elimina parcialmente el cobre restante.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el caso de THD se deben realizar agujeros en la placa para montar los componentes de inserción .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el caso de SMD no se deben realizar  agujeros en la placa ya que son de montaje en superficie, este tipo de placas requiere de un experto en la soldadura de superficie</a:t>
            </a:r>
            <a:endParaRPr sz="1800" b="0" i="0" u="none" strike="noStrike" cap="none">
              <a:latin typeface="Arial"/>
              <a:ea typeface="Arial"/>
              <a:cs typeface="Arial"/>
              <a:sym typeface="Arial"/>
            </a:endParaRPr>
          </a:p>
        </p:txBody>
      </p:sp>
      <p:pic>
        <p:nvPicPr>
          <p:cNvPr id="560" name="Google Shape;560;p15"/>
          <p:cNvPicPr preferRelativeResize="0"/>
          <p:nvPr/>
        </p:nvPicPr>
        <p:blipFill rotWithShape="1">
          <a:blip r:embed="rId3">
            <a:alphaModFix/>
          </a:blip>
          <a:srcRect/>
          <a:stretch/>
        </p:blipFill>
        <p:spPr>
          <a:xfrm>
            <a:off x="7163280" y="2844720"/>
            <a:ext cx="1684440" cy="29980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6"/>
          <p:cNvSpPr/>
          <p:nvPr/>
        </p:nvSpPr>
        <p:spPr>
          <a:xfrm>
            <a:off x="538200" y="2311560"/>
            <a:ext cx="8681400" cy="37965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6" name="Google Shape;566;p16"/>
          <p:cNvSpPr/>
          <p:nvPr/>
        </p:nvSpPr>
        <p:spPr>
          <a:xfrm>
            <a:off x="447840" y="1316160"/>
            <a:ext cx="9030240" cy="5014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PCB  CON COMPONENTES </a:t>
            </a:r>
            <a:r>
              <a:rPr lang="es-CL" sz="3000" b="0" i="0" u="none" strike="noStrike" cap="none">
                <a:solidFill>
                  <a:srgbClr val="C73E32"/>
                </a:solidFill>
                <a:latin typeface="Calibri"/>
                <a:ea typeface="Calibri"/>
                <a:cs typeface="Calibri"/>
                <a:sym typeface="Calibri"/>
              </a:rPr>
              <a:t>THD Y SMD</a:t>
            </a:r>
            <a:endParaRPr sz="3000" b="0" i="0" u="none" strike="noStrike" cap="none">
              <a:latin typeface="Arial"/>
              <a:ea typeface="Arial"/>
              <a:cs typeface="Arial"/>
              <a:sym typeface="Arial"/>
            </a:endParaRPr>
          </a:p>
        </p:txBody>
      </p:sp>
      <p:sp>
        <p:nvSpPr>
          <p:cNvPr id="567" name="Google Shape;567;p16"/>
          <p:cNvSpPr/>
          <p:nvPr/>
        </p:nvSpPr>
        <p:spPr>
          <a:xfrm>
            <a:off x="4583160" y="1901880"/>
            <a:ext cx="10273680" cy="69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16"/>
          <p:cNvGrpSpPr/>
          <p:nvPr/>
        </p:nvGrpSpPr>
        <p:grpSpPr>
          <a:xfrm>
            <a:off x="1106280" y="2974680"/>
            <a:ext cx="7484760" cy="2589120"/>
            <a:chOff x="1106280" y="2974680"/>
            <a:chExt cx="7484760" cy="2589120"/>
          </a:xfrm>
        </p:grpSpPr>
        <p:pic>
          <p:nvPicPr>
            <p:cNvPr id="569" name="Google Shape;569;p16" descr="Introducción a la electrónica IV: Componentes eléctricos"/>
            <p:cNvPicPr preferRelativeResize="0"/>
            <p:nvPr/>
          </p:nvPicPr>
          <p:blipFill rotWithShape="1">
            <a:blip r:embed="rId3">
              <a:alphaModFix/>
            </a:blip>
            <a:srcRect/>
            <a:stretch/>
          </p:blipFill>
          <p:spPr>
            <a:xfrm>
              <a:off x="1280880" y="2974680"/>
              <a:ext cx="7310160" cy="1630800"/>
            </a:xfrm>
            <a:prstGeom prst="rect">
              <a:avLst/>
            </a:prstGeom>
            <a:noFill/>
            <a:ln>
              <a:noFill/>
            </a:ln>
          </p:spPr>
        </p:pic>
        <p:sp>
          <p:nvSpPr>
            <p:cNvPr id="570" name="Google Shape;570;p16"/>
            <p:cNvSpPr/>
            <p:nvPr/>
          </p:nvSpPr>
          <p:spPr>
            <a:xfrm rot="10800000" flipH="1">
              <a:off x="1363320" y="4159080"/>
              <a:ext cx="356760" cy="874080"/>
            </a:xfrm>
            <a:custGeom>
              <a:avLst/>
              <a:gdLst/>
              <a:ahLst/>
              <a:cxnLst/>
              <a:rect l="l" t="t" r="r" b="b"/>
              <a:pathLst>
                <a:path w="21600" h="21600" extrusionOk="0">
                  <a:moveTo>
                    <a:pt x="0" y="0"/>
                  </a:moveTo>
                  <a:lnTo>
                    <a:pt x="21600" y="21600"/>
                  </a:lnTo>
                </a:path>
              </a:pathLst>
            </a:custGeom>
            <a:noFill/>
            <a:ln w="28425" cap="flat" cmpd="sng">
              <a:solidFill>
                <a:srgbClr val="FF0000"/>
              </a:solidFill>
              <a:prstDash val="solid"/>
              <a:miter lim="8000"/>
              <a:headEnd type="none" w="sm" len="sm"/>
              <a:tailEnd type="triangle" w="med" len="med"/>
            </a:ln>
          </p:spPr>
        </p:sp>
        <p:sp>
          <p:nvSpPr>
            <p:cNvPr id="571" name="Google Shape;571;p16"/>
            <p:cNvSpPr/>
            <p:nvPr/>
          </p:nvSpPr>
          <p:spPr>
            <a:xfrm rot="10800000" flipH="1">
              <a:off x="6991200" y="3731040"/>
              <a:ext cx="485640" cy="1378800"/>
            </a:xfrm>
            <a:custGeom>
              <a:avLst/>
              <a:gdLst/>
              <a:ahLst/>
              <a:cxnLst/>
              <a:rect l="l" t="t" r="r" b="b"/>
              <a:pathLst>
                <a:path w="21600" h="21600" extrusionOk="0">
                  <a:moveTo>
                    <a:pt x="0" y="0"/>
                  </a:moveTo>
                  <a:lnTo>
                    <a:pt x="21600" y="21600"/>
                  </a:lnTo>
                </a:path>
              </a:pathLst>
            </a:custGeom>
            <a:noFill/>
            <a:ln w="38150" cap="flat" cmpd="sng">
              <a:solidFill>
                <a:srgbClr val="FF0000"/>
              </a:solidFill>
              <a:prstDash val="solid"/>
              <a:miter lim="8000"/>
              <a:headEnd type="none" w="sm" len="sm"/>
              <a:tailEnd type="triangle" w="med" len="med"/>
            </a:ln>
          </p:spPr>
        </p:sp>
        <p:sp>
          <p:nvSpPr>
            <p:cNvPr id="572" name="Google Shape;572;p16"/>
            <p:cNvSpPr/>
            <p:nvPr/>
          </p:nvSpPr>
          <p:spPr>
            <a:xfrm rot="10800000" flipH="1">
              <a:off x="1363320" y="4159080"/>
              <a:ext cx="893160" cy="874080"/>
            </a:xfrm>
            <a:custGeom>
              <a:avLst/>
              <a:gdLst/>
              <a:ahLst/>
              <a:cxnLst/>
              <a:rect l="l" t="t" r="r" b="b"/>
              <a:pathLst>
                <a:path w="21600" h="21600" extrusionOk="0">
                  <a:moveTo>
                    <a:pt x="0" y="0"/>
                  </a:moveTo>
                  <a:lnTo>
                    <a:pt x="21600" y="21600"/>
                  </a:lnTo>
                </a:path>
              </a:pathLst>
            </a:custGeom>
            <a:noFill/>
            <a:ln w="28425" cap="flat" cmpd="sng">
              <a:solidFill>
                <a:srgbClr val="FF0000"/>
              </a:solidFill>
              <a:prstDash val="solid"/>
              <a:miter lim="8000"/>
              <a:headEnd type="none" w="sm" len="sm"/>
              <a:tailEnd type="triangle" w="med" len="med"/>
            </a:ln>
          </p:spPr>
        </p:sp>
        <p:sp>
          <p:nvSpPr>
            <p:cNvPr id="573" name="Google Shape;573;p16"/>
            <p:cNvSpPr/>
            <p:nvPr/>
          </p:nvSpPr>
          <p:spPr>
            <a:xfrm rot="10800000">
              <a:off x="6436440" y="3731040"/>
              <a:ext cx="554760" cy="1378800"/>
            </a:xfrm>
            <a:custGeom>
              <a:avLst/>
              <a:gdLst/>
              <a:ahLst/>
              <a:cxnLst/>
              <a:rect l="l" t="t" r="r" b="b"/>
              <a:pathLst>
                <a:path w="21600" h="21600" extrusionOk="0">
                  <a:moveTo>
                    <a:pt x="0" y="0"/>
                  </a:moveTo>
                  <a:lnTo>
                    <a:pt x="21600" y="21600"/>
                  </a:lnTo>
                </a:path>
              </a:pathLst>
            </a:custGeom>
            <a:noFill/>
            <a:ln w="38150" cap="flat" cmpd="sng">
              <a:solidFill>
                <a:srgbClr val="FF0000"/>
              </a:solidFill>
              <a:prstDash val="solid"/>
              <a:miter lim="8000"/>
              <a:headEnd type="none" w="sm" len="sm"/>
              <a:tailEnd type="triangle" w="med" len="med"/>
            </a:ln>
          </p:spPr>
        </p:sp>
        <p:sp>
          <p:nvSpPr>
            <p:cNvPr id="574" name="Google Shape;574;p16"/>
            <p:cNvSpPr/>
            <p:nvPr/>
          </p:nvSpPr>
          <p:spPr>
            <a:xfrm>
              <a:off x="1106280" y="5136120"/>
              <a:ext cx="128952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Soldadura</a:t>
              </a:r>
              <a:endParaRPr sz="1800" b="0" i="0" u="none" strike="noStrike" cap="none">
                <a:latin typeface="Arial"/>
                <a:ea typeface="Arial"/>
                <a:cs typeface="Arial"/>
                <a:sym typeface="Arial"/>
              </a:endParaRPr>
            </a:p>
          </p:txBody>
        </p:sp>
        <p:sp>
          <p:nvSpPr>
            <p:cNvPr id="575" name="Google Shape;575;p16"/>
            <p:cNvSpPr/>
            <p:nvPr/>
          </p:nvSpPr>
          <p:spPr>
            <a:xfrm>
              <a:off x="6447960" y="5199120"/>
              <a:ext cx="12970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Soldadura</a:t>
              </a:r>
              <a:endParaRPr sz="1800" b="0" i="0" u="none" strike="noStrike" cap="none">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7"/>
          <p:cNvSpPr/>
          <p:nvPr/>
        </p:nvSpPr>
        <p:spPr>
          <a:xfrm>
            <a:off x="533520" y="2324160"/>
            <a:ext cx="7720920" cy="40125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81" name="Google Shape;581;p17"/>
          <p:cNvPicPr preferRelativeResize="0"/>
          <p:nvPr/>
        </p:nvPicPr>
        <p:blipFill rotWithShape="1">
          <a:blip r:embed="rId3">
            <a:alphaModFix/>
          </a:blip>
          <a:srcRect/>
          <a:stretch/>
        </p:blipFill>
        <p:spPr>
          <a:xfrm>
            <a:off x="6391440" y="3301920"/>
            <a:ext cx="2930040" cy="3075840"/>
          </a:xfrm>
          <a:prstGeom prst="rect">
            <a:avLst/>
          </a:prstGeom>
          <a:noFill/>
          <a:ln>
            <a:noFill/>
          </a:ln>
        </p:spPr>
      </p:pic>
      <p:sp>
        <p:nvSpPr>
          <p:cNvPr id="582" name="Google Shape;582;p17"/>
          <p:cNvSpPr/>
          <p:nvPr/>
        </p:nvSpPr>
        <p:spPr>
          <a:xfrm>
            <a:off x="685800" y="2603520"/>
            <a:ext cx="6616080" cy="100260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soldadura es un proceso que se lleva a cabo en un PCB para </a:t>
            </a:r>
            <a:r>
              <a:rPr lang="es-CL" sz="1800" b="1" i="0" u="none" strike="noStrike" cap="none">
                <a:solidFill>
                  <a:srgbClr val="000000"/>
                </a:solidFill>
                <a:latin typeface="Calibri"/>
                <a:ea typeface="Calibri"/>
                <a:cs typeface="Calibri"/>
                <a:sym typeface="Calibri"/>
              </a:rPr>
              <a:t>unir los componentes electrónicos a una placa</a:t>
            </a:r>
            <a:r>
              <a:rPr lang="es-CL" sz="1800" b="0" i="0" u="none" strike="noStrike" cap="none">
                <a:solidFill>
                  <a:srgbClr val="000000"/>
                </a:solidFill>
                <a:latin typeface="Calibri"/>
                <a:ea typeface="Calibri"/>
                <a:cs typeface="Calibri"/>
                <a:sym typeface="Calibri"/>
              </a:rPr>
              <a:t> que contiene las uniones del circuito para el funcionamiento de éste. </a:t>
            </a:r>
            <a:endParaRPr sz="1800" b="0" i="0" u="none" strike="noStrike" cap="none">
              <a:latin typeface="Arial"/>
              <a:ea typeface="Arial"/>
              <a:cs typeface="Arial"/>
              <a:sym typeface="Arial"/>
            </a:endParaRPr>
          </a:p>
        </p:txBody>
      </p:sp>
      <p:sp>
        <p:nvSpPr>
          <p:cNvPr id="583" name="Google Shape;583;p17"/>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
        <p:nvSpPr>
          <p:cNvPr id="584" name="Google Shape;584;p17"/>
          <p:cNvSpPr/>
          <p:nvPr/>
        </p:nvSpPr>
        <p:spPr>
          <a:xfrm>
            <a:off x="685800" y="3594240"/>
            <a:ext cx="5828760" cy="401580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Siendo las pistas de cobre y los pines de conexión de ellos componentes </a:t>
            </a:r>
            <a:r>
              <a:rPr lang="es-CL" sz="1800" b="1" i="0" u="none" strike="noStrike" cap="none">
                <a:solidFill>
                  <a:srgbClr val="000000"/>
                </a:solidFill>
                <a:latin typeface="Calibri"/>
                <a:ea typeface="Calibri"/>
                <a:cs typeface="Calibri"/>
                <a:sym typeface="Calibri"/>
              </a:rPr>
              <a:t>dos patillas metálicas</a:t>
            </a:r>
            <a:r>
              <a:rPr lang="es-CL" sz="1800" b="0"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se requiere de un agente metálico que mantenga está unión</a:t>
            </a:r>
            <a:r>
              <a:rPr lang="es-CL" sz="1800" b="0" i="0" u="none" strike="noStrike" cap="none">
                <a:solidFill>
                  <a:srgbClr val="000000"/>
                </a:solidFill>
                <a:latin typeface="Calibri"/>
                <a:ea typeface="Calibri"/>
                <a:cs typeface="Calibri"/>
                <a:sym typeface="Calibri"/>
              </a:rPr>
              <a:t>, para ésto el punto de fusión de la unión es menor a las partes metálicas a unir, es decir el punto </a:t>
            </a:r>
            <a:r>
              <a:rPr lang="es-CL" sz="1800">
                <a:latin typeface="Calibri"/>
                <a:ea typeface="Calibri"/>
                <a:cs typeface="Calibri"/>
                <a:sym typeface="Calibri"/>
              </a:rPr>
              <a:t>donde</a:t>
            </a:r>
            <a:r>
              <a:rPr lang="es-CL" sz="1800" b="0" i="0" u="none" strike="noStrike" cap="none">
                <a:solidFill>
                  <a:srgbClr val="000000"/>
                </a:solidFill>
                <a:latin typeface="Calibri"/>
                <a:ea typeface="Calibri"/>
                <a:cs typeface="Calibri"/>
                <a:sym typeface="Calibri"/>
              </a:rPr>
              <a:t> el cobre pasa de estado sólido a líquido es mucho mayor al que requiere la soldadura para que pase a estado líquido, lo mismo ocurre con el punto de fusión del metal de las patillas de los componentes electrónicos.</a:t>
            </a:r>
            <a:endParaRPr sz="18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8"/>
          <p:cNvSpPr/>
          <p:nvPr/>
        </p:nvSpPr>
        <p:spPr>
          <a:xfrm>
            <a:off x="5156280" y="2552760"/>
            <a:ext cx="3733200" cy="3060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90" name="Google Shape;590;p18"/>
          <p:cNvPicPr preferRelativeResize="0"/>
          <p:nvPr/>
        </p:nvPicPr>
        <p:blipFill rotWithShape="1">
          <a:blip r:embed="rId3">
            <a:alphaModFix/>
          </a:blip>
          <a:srcRect/>
          <a:stretch/>
        </p:blipFill>
        <p:spPr>
          <a:xfrm>
            <a:off x="5187240" y="2945880"/>
            <a:ext cx="3381480" cy="2296440"/>
          </a:xfrm>
          <a:prstGeom prst="rect">
            <a:avLst/>
          </a:prstGeom>
          <a:noFill/>
          <a:ln>
            <a:noFill/>
          </a:ln>
        </p:spPr>
      </p:pic>
      <p:sp>
        <p:nvSpPr>
          <p:cNvPr id="591" name="Google Shape;591;p18"/>
          <p:cNvSpPr/>
          <p:nvPr/>
        </p:nvSpPr>
        <p:spPr>
          <a:xfrm>
            <a:off x="431640" y="2497680"/>
            <a:ext cx="4419000" cy="4618080"/>
          </a:xfrm>
          <a:prstGeom prst="rect">
            <a:avLst/>
          </a:prstGeom>
          <a:noFill/>
          <a:ln>
            <a:noFill/>
          </a:ln>
        </p:spPr>
        <p:txBody>
          <a:bodyPr spcFirstLastPara="1" wrap="square" lIns="90000" tIns="45000" rIns="90000" bIns="45000" anchor="t" anchorCtr="0">
            <a:normAutofit/>
          </a:bodyPr>
          <a:lstStyle/>
          <a:p>
            <a:pPr marL="126000" marR="0" lvl="0" indent="-120650" algn="l" rtl="0">
              <a:lnSpc>
                <a:spcPct val="100000"/>
              </a:lnSpc>
              <a:spcBef>
                <a:spcPts val="0"/>
              </a:spcBef>
              <a:spcAft>
                <a:spcPts val="0"/>
              </a:spcAft>
              <a:buClr>
                <a:srgbClr val="000000"/>
              </a:buClr>
              <a:buSzPts val="1900"/>
              <a:buFont typeface="Arial"/>
              <a:buChar char="•"/>
            </a:pPr>
            <a:r>
              <a:rPr lang="es-CL" sz="1900" b="0" i="0" u="none" strike="noStrike" cap="none">
                <a:solidFill>
                  <a:srgbClr val="000000"/>
                </a:solidFill>
                <a:latin typeface="Calibri"/>
                <a:ea typeface="Calibri"/>
                <a:cs typeface="Calibri"/>
                <a:sym typeface="Calibri"/>
              </a:rPr>
              <a:t>Si este proceso de soldadura se encuentra por debajo de los 450°C, esto se trata de un tipo de soldadura blanda, si este proceso se encuentra por encima de esta temperatura quiere decir que se trata de una soldadura dura. </a:t>
            </a:r>
            <a:endParaRPr sz="1900" b="0" i="0" u="none" strike="noStrike" cap="none">
              <a:latin typeface="Arial"/>
              <a:ea typeface="Arial"/>
              <a:cs typeface="Arial"/>
              <a:sym typeface="Arial"/>
            </a:endParaRPr>
          </a:p>
          <a:p>
            <a:pPr marL="126000" marR="0" lvl="0" indent="-120650" algn="l" rtl="0">
              <a:lnSpc>
                <a:spcPct val="100000"/>
              </a:lnSpc>
              <a:spcBef>
                <a:spcPts val="1001"/>
              </a:spcBef>
              <a:spcAft>
                <a:spcPts val="0"/>
              </a:spcAft>
              <a:buClr>
                <a:srgbClr val="000000"/>
              </a:buClr>
              <a:buSzPts val="1900"/>
              <a:buFont typeface="Arial"/>
              <a:buChar char="•"/>
            </a:pPr>
            <a:r>
              <a:rPr lang="es-CL" sz="1900" b="0" i="0" u="none" strike="noStrike" cap="none">
                <a:solidFill>
                  <a:srgbClr val="000000"/>
                </a:solidFill>
                <a:latin typeface="Calibri"/>
                <a:ea typeface="Calibri"/>
                <a:cs typeface="Calibri"/>
                <a:sym typeface="Calibri"/>
              </a:rPr>
              <a:t>La soldadura representa la unión de dos metales luego de fundirse, para realizar este proceso se deben calentar las partes a soldar. </a:t>
            </a:r>
            <a:endParaRPr sz="19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592" name="Google Shape;592;p18"/>
          <p:cNvSpPr/>
          <p:nvPr/>
        </p:nvSpPr>
        <p:spPr>
          <a:xfrm>
            <a:off x="7547400" y="3765600"/>
            <a:ext cx="1108800" cy="39492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000" b="1" i="0" u="none" strike="noStrike" cap="none">
                <a:solidFill>
                  <a:srgbClr val="C73E32"/>
                </a:solidFill>
                <a:latin typeface="Calibri"/>
                <a:ea typeface="Calibri"/>
                <a:cs typeface="Calibri"/>
                <a:sym typeface="Calibri"/>
              </a:rPr>
              <a:t>soldador</a:t>
            </a:r>
            <a:endParaRPr sz="2000" b="0" i="0" u="none" strike="noStrike" cap="none">
              <a:latin typeface="Arial"/>
              <a:ea typeface="Arial"/>
              <a:cs typeface="Arial"/>
              <a:sym typeface="Arial"/>
            </a:endParaRPr>
          </a:p>
        </p:txBody>
      </p:sp>
      <p:sp>
        <p:nvSpPr>
          <p:cNvPr id="593" name="Google Shape;593;p18"/>
          <p:cNvSpPr/>
          <p:nvPr/>
        </p:nvSpPr>
        <p:spPr>
          <a:xfrm>
            <a:off x="5340240" y="3740400"/>
            <a:ext cx="1201680" cy="57744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000" b="0" i="0" u="none" strike="noStrike" cap="none">
                <a:solidFill>
                  <a:srgbClr val="000000"/>
                </a:solidFill>
                <a:latin typeface="Calibri"/>
                <a:ea typeface="Calibri"/>
                <a:cs typeface="Calibri"/>
                <a:sym typeface="Calibri"/>
              </a:rPr>
              <a:t>Punta de</a:t>
            </a:r>
            <a:endParaRPr sz="20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000" b="0" i="0" u="none" strike="noStrike" cap="none">
                <a:solidFill>
                  <a:srgbClr val="000000"/>
                </a:solidFill>
                <a:latin typeface="Calibri"/>
                <a:ea typeface="Calibri"/>
                <a:cs typeface="Calibri"/>
                <a:sym typeface="Calibri"/>
              </a:rPr>
              <a:t>soldadura</a:t>
            </a:r>
            <a:endParaRPr sz="2000" b="0" i="0" u="none" strike="noStrike" cap="none">
              <a:latin typeface="Arial"/>
              <a:ea typeface="Arial"/>
              <a:cs typeface="Arial"/>
              <a:sym typeface="Arial"/>
            </a:endParaRPr>
          </a:p>
        </p:txBody>
      </p:sp>
      <p:sp>
        <p:nvSpPr>
          <p:cNvPr id="594" name="Google Shape;594;p18"/>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9"/>
          <p:cNvSpPr/>
          <p:nvPr/>
        </p:nvSpPr>
        <p:spPr>
          <a:xfrm>
            <a:off x="4991040" y="2603520"/>
            <a:ext cx="3948840" cy="36824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0" name="Google Shape;600;p19"/>
          <p:cNvSpPr/>
          <p:nvPr/>
        </p:nvSpPr>
        <p:spPr>
          <a:xfrm>
            <a:off x="431640" y="2472120"/>
            <a:ext cx="4457160" cy="461808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El material de la soldadura es el estaño, lo que se debe lograr es unir los metales con esta aleación luego de que logre su punto de fusión. </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Una unión de soldadura cuenta con las siguientes capas: </a:t>
            </a:r>
            <a:endParaRPr sz="1800" b="0" i="0" u="none" strike="noStrike" cap="none">
              <a:latin typeface="Arial"/>
              <a:ea typeface="Arial"/>
              <a:cs typeface="Arial"/>
              <a:sym typeface="Arial"/>
            </a:endParaRPr>
          </a:p>
          <a:p>
            <a:pPr marL="198000" marR="0" lvl="0" indent="-1972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Metal base</a:t>
            </a:r>
            <a:endParaRPr sz="1800" b="0" i="0" u="none" strike="noStrike" cap="none">
              <a:latin typeface="Arial"/>
              <a:ea typeface="Arial"/>
              <a:cs typeface="Arial"/>
              <a:sym typeface="Arial"/>
            </a:endParaRPr>
          </a:p>
          <a:p>
            <a:pPr marL="198000" marR="0" lvl="0" indent="-1972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Zona de difusión</a:t>
            </a:r>
            <a:endParaRPr sz="1800" b="0" i="0" u="none" strike="noStrike" cap="none">
              <a:latin typeface="Arial"/>
              <a:ea typeface="Arial"/>
              <a:cs typeface="Arial"/>
              <a:sym typeface="Arial"/>
            </a:endParaRPr>
          </a:p>
          <a:p>
            <a:pPr marL="198000" marR="0" lvl="0" indent="-1972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Soldadura solidificada</a:t>
            </a:r>
            <a:endParaRPr sz="1800" b="0" i="0" u="none" strike="noStrike" cap="none">
              <a:latin typeface="Arial"/>
              <a:ea typeface="Arial"/>
              <a:cs typeface="Arial"/>
              <a:sym typeface="Arial"/>
            </a:endParaRPr>
          </a:p>
          <a:p>
            <a:pPr marL="198000" marR="0" lvl="0" indent="-1972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Zona de difusión</a:t>
            </a:r>
            <a:endParaRPr sz="1800" b="0" i="0" u="none" strike="noStrike" cap="none">
              <a:latin typeface="Arial"/>
              <a:ea typeface="Arial"/>
              <a:cs typeface="Arial"/>
              <a:sym typeface="Arial"/>
            </a:endParaRPr>
          </a:p>
          <a:p>
            <a:pPr marL="198000" marR="0" lvl="0" indent="-197280" algn="l" rtl="0">
              <a:lnSpc>
                <a:spcPct val="9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Metal base</a:t>
            </a:r>
            <a:endParaRPr sz="1800" b="0" i="0" u="none" strike="noStrike" cap="none">
              <a:latin typeface="Arial"/>
              <a:ea typeface="Arial"/>
              <a:cs typeface="Arial"/>
              <a:sym typeface="Arial"/>
            </a:endParaRPr>
          </a:p>
          <a:p>
            <a:pPr marL="198000" marR="0" lvl="0" indent="-19728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pic>
        <p:nvPicPr>
          <p:cNvPr id="601" name="Google Shape;601;p19"/>
          <p:cNvPicPr preferRelativeResize="0"/>
          <p:nvPr/>
        </p:nvPicPr>
        <p:blipFill rotWithShape="1">
          <a:blip r:embed="rId3">
            <a:alphaModFix/>
          </a:blip>
          <a:srcRect/>
          <a:stretch/>
        </p:blipFill>
        <p:spPr>
          <a:xfrm>
            <a:off x="5084640" y="2643120"/>
            <a:ext cx="3496320" cy="1235880"/>
          </a:xfrm>
          <a:prstGeom prst="rect">
            <a:avLst/>
          </a:prstGeom>
          <a:noFill/>
          <a:ln>
            <a:noFill/>
          </a:ln>
        </p:spPr>
      </p:pic>
      <p:pic>
        <p:nvPicPr>
          <p:cNvPr id="602" name="Google Shape;602;p19"/>
          <p:cNvPicPr preferRelativeResize="0"/>
          <p:nvPr/>
        </p:nvPicPr>
        <p:blipFill rotWithShape="1">
          <a:blip r:embed="rId4">
            <a:alphaModFix/>
          </a:blip>
          <a:srcRect/>
          <a:stretch/>
        </p:blipFill>
        <p:spPr>
          <a:xfrm>
            <a:off x="5388840" y="4862880"/>
            <a:ext cx="3437280" cy="1235880"/>
          </a:xfrm>
          <a:prstGeom prst="rect">
            <a:avLst/>
          </a:prstGeom>
          <a:noFill/>
          <a:ln>
            <a:noFill/>
          </a:ln>
        </p:spPr>
      </p:pic>
      <p:sp>
        <p:nvSpPr>
          <p:cNvPr id="603" name="Google Shape;603;p19"/>
          <p:cNvSpPr/>
          <p:nvPr/>
        </p:nvSpPr>
        <p:spPr>
          <a:xfrm rot="5400000">
            <a:off x="6518160" y="4107240"/>
            <a:ext cx="820080" cy="555840"/>
          </a:xfrm>
          <a:prstGeom prst="rightArrow">
            <a:avLst>
              <a:gd name="adj1" fmla="val 50000"/>
              <a:gd name="adj2" fmla="val 50000"/>
            </a:avLst>
          </a:prstGeom>
          <a:solidFill>
            <a:srgbClr val="1CA848">
              <a:alpha val="70980"/>
            </a:srgbClr>
          </a:solidFill>
          <a:ln w="190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1 </a:t>
            </a:r>
            <a:r>
              <a:rPr lang="es-CL" sz="1200" b="0" i="0" u="none" strike="noStrike" cap="none">
                <a:solidFill>
                  <a:srgbClr val="29754D"/>
                </a:solidFill>
                <a:latin typeface="Calibri"/>
                <a:ea typeface="Calibri"/>
                <a:cs typeface="Calibri"/>
                <a:sym typeface="Calibri"/>
              </a:rPr>
              <a:t>|PROYECTOS ELECTRÓNICOS</a:t>
            </a:r>
            <a:endParaRPr sz="1200" b="0" i="0" u="none" strike="noStrike" cap="none">
              <a:latin typeface="Arial"/>
              <a:ea typeface="Arial"/>
              <a:cs typeface="Arial"/>
              <a:sym typeface="Arial"/>
            </a:endParaRPr>
          </a:p>
        </p:txBody>
      </p:sp>
      <p:sp>
        <p:nvSpPr>
          <p:cNvPr id="369" name="Google Shape;369;p2"/>
          <p:cNvSpPr/>
          <p:nvPr/>
        </p:nvSpPr>
        <p:spPr>
          <a:xfrm>
            <a:off x="36540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70" name="Google Shape;370;p2"/>
          <p:cNvSpPr/>
          <p:nvPr/>
        </p:nvSpPr>
        <p:spPr>
          <a:xfrm>
            <a:off x="360000" y="2146320"/>
            <a:ext cx="6106680" cy="10216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REPARACIÓN DE PLACAS ELECTRÓNICAS</a:t>
            </a:r>
            <a:endParaRPr sz="3400" b="0" i="0" u="none" strike="noStrike" cap="none">
              <a:latin typeface="Arial"/>
              <a:ea typeface="Arial"/>
              <a:cs typeface="Arial"/>
              <a:sym typeface="Arial"/>
            </a:endParaRPr>
          </a:p>
        </p:txBody>
      </p:sp>
      <p:sp>
        <p:nvSpPr>
          <p:cNvPr id="371" name="Google Shape;371;p2"/>
          <p:cNvSpPr/>
          <p:nvPr/>
        </p:nvSpPr>
        <p:spPr>
          <a:xfrm>
            <a:off x="2430360" y="3557880"/>
            <a:ext cx="4857120" cy="245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2" descr="m1a5.png"/>
          <p:cNvPicPr preferRelativeResize="0"/>
          <p:nvPr/>
        </p:nvPicPr>
        <p:blipFill rotWithShape="1">
          <a:blip r:embed="rId3">
            <a:alphaModFix/>
          </a:blip>
          <a:srcRect/>
          <a:stretch/>
        </p:blipFill>
        <p:spPr>
          <a:xfrm>
            <a:off x="1498680" y="2891880"/>
            <a:ext cx="6717600" cy="4419000"/>
          </a:xfrm>
          <a:prstGeom prst="rect">
            <a:avLst/>
          </a:prstGeom>
          <a:noFill/>
          <a:ln>
            <a:noFill/>
          </a:ln>
        </p:spPr>
      </p:pic>
      <p:pic>
        <p:nvPicPr>
          <p:cNvPr id="373" name="Google Shape;373;p2"/>
          <p:cNvPicPr preferRelativeResize="0"/>
          <p:nvPr/>
        </p:nvPicPr>
        <p:blipFill rotWithShape="1">
          <a:blip r:embed="rId4">
            <a:alphaModFix/>
          </a:blip>
          <a:srcRect/>
          <a:stretch/>
        </p:blipFill>
        <p:spPr>
          <a:xfrm>
            <a:off x="347040" y="36000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0"/>
          <p:cNvSpPr/>
          <p:nvPr/>
        </p:nvSpPr>
        <p:spPr>
          <a:xfrm>
            <a:off x="482760" y="2129400"/>
            <a:ext cx="8508240" cy="96876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En el proceso de soldadura existe la zona de difusión, esta zona representa la unión entre aleaciones tanto el componente electrónico, como de la pista de cobre y el estaño. </a:t>
            </a:r>
            <a:endParaRPr sz="1800" b="0" i="0" u="none" strike="noStrike" cap="none">
              <a:latin typeface="Arial"/>
              <a:ea typeface="Arial"/>
              <a:cs typeface="Arial"/>
              <a:sym typeface="Arial"/>
            </a:endParaRPr>
          </a:p>
        </p:txBody>
      </p:sp>
      <p:pic>
        <p:nvPicPr>
          <p:cNvPr id="610" name="Google Shape;610;p20" descr="Técnicas de cómo soldar. Introducción. – T-Bem"/>
          <p:cNvPicPr preferRelativeResize="0"/>
          <p:nvPr/>
        </p:nvPicPr>
        <p:blipFill rotWithShape="1">
          <a:blip r:embed="rId3">
            <a:alphaModFix/>
          </a:blip>
          <a:srcRect/>
          <a:stretch/>
        </p:blipFill>
        <p:spPr>
          <a:xfrm>
            <a:off x="4094280" y="3037320"/>
            <a:ext cx="4896720" cy="2754000"/>
          </a:xfrm>
          <a:prstGeom prst="rect">
            <a:avLst/>
          </a:prstGeom>
          <a:noFill/>
          <a:ln>
            <a:noFill/>
          </a:ln>
        </p:spPr>
      </p:pic>
      <p:sp>
        <p:nvSpPr>
          <p:cNvPr id="611" name="Google Shape;611;p20"/>
          <p:cNvSpPr/>
          <p:nvPr/>
        </p:nvSpPr>
        <p:spPr>
          <a:xfrm>
            <a:off x="482760" y="2980440"/>
            <a:ext cx="3517200" cy="2696040"/>
          </a:xfrm>
          <a:prstGeom prst="rect">
            <a:avLst/>
          </a:prstGeom>
          <a:noFill/>
          <a:ln>
            <a:noFill/>
          </a:ln>
        </p:spPr>
        <p:txBody>
          <a:bodyPr spcFirstLastPara="1" wrap="square" lIns="90000" tIns="45000" rIns="90000" bIns="45000" anchor="t" anchorCtr="0">
            <a:normAutofit/>
          </a:bodyPr>
          <a:lstStyle/>
          <a:p>
            <a:pPr marL="0" marR="0" lvl="0" indent="0" algn="l" rtl="0">
              <a:lnSpc>
                <a:spcPct val="120000"/>
              </a:lnSpc>
              <a:spcBef>
                <a:spcPts val="0"/>
              </a:spcBef>
              <a:spcAft>
                <a:spcPts val="0"/>
              </a:spcAft>
              <a:buNone/>
            </a:pPr>
            <a:r>
              <a:rPr lang="es-CL" sz="1281" b="0" i="0" u="none" strike="noStrike" cap="none">
                <a:solidFill>
                  <a:srgbClr val="000000"/>
                </a:solidFill>
                <a:latin typeface="Calibri"/>
                <a:ea typeface="Calibri"/>
                <a:cs typeface="Calibri"/>
                <a:sym typeface="Calibri"/>
              </a:rPr>
              <a:t>La zona de difusión y su formación ideal dependerá de la temperatura aplicada, el tiempo de soldadura, y la aleación utilizada, si esta zona es estrecha, la soldadura será frágil y porosa, o es posible que la unión sea carente de soldadura y cree una capa de conexión insuficiente. </a:t>
            </a:r>
            <a:endParaRPr sz="1281" b="0" i="0" u="none" strike="noStrike" cap="none">
              <a:latin typeface="Arial"/>
              <a:ea typeface="Arial"/>
              <a:cs typeface="Arial"/>
              <a:sym typeface="Arial"/>
            </a:endParaRPr>
          </a:p>
          <a:p>
            <a:pPr marL="198000" marR="0" lvl="0" indent="-197280" algn="l" rtl="0">
              <a:lnSpc>
                <a:spcPct val="100000"/>
              </a:lnSpc>
              <a:spcBef>
                <a:spcPts val="1001"/>
              </a:spcBef>
              <a:spcAft>
                <a:spcPts val="0"/>
              </a:spcAft>
              <a:buNone/>
            </a:pPr>
            <a:r>
              <a:rPr lang="es-CL" sz="1098" b="0" i="0" u="none" strike="noStrike" cap="none">
                <a:solidFill>
                  <a:srgbClr val="000000"/>
                </a:solidFill>
                <a:latin typeface="Calibri"/>
                <a:ea typeface="Calibri"/>
                <a:cs typeface="Calibri"/>
                <a:sym typeface="Calibri"/>
              </a:rPr>
              <a:t>     </a:t>
            </a:r>
            <a:endParaRPr sz="1098" b="0" i="0" u="none" strike="noStrike" cap="none">
              <a:latin typeface="Arial"/>
              <a:ea typeface="Arial"/>
              <a:cs typeface="Arial"/>
              <a:sym typeface="Arial"/>
            </a:endParaRPr>
          </a:p>
        </p:txBody>
      </p:sp>
      <p:sp>
        <p:nvSpPr>
          <p:cNvPr id="612" name="Google Shape;612;p20"/>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1"/>
          <p:cNvSpPr/>
          <p:nvPr/>
        </p:nvSpPr>
        <p:spPr>
          <a:xfrm>
            <a:off x="469800" y="2014920"/>
            <a:ext cx="8508240" cy="96876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Para el desarrollo de una placa electrónica con las características antes descritas se necesitan los siguientes elementos: </a:t>
            </a:r>
            <a:endParaRPr sz="1800" b="0" i="0" u="none" strike="noStrike" cap="none">
              <a:latin typeface="Arial"/>
              <a:ea typeface="Arial"/>
              <a:cs typeface="Arial"/>
              <a:sym typeface="Arial"/>
            </a:endParaRPr>
          </a:p>
        </p:txBody>
      </p:sp>
      <p:grpSp>
        <p:nvGrpSpPr>
          <p:cNvPr id="618" name="Google Shape;618;p21"/>
          <p:cNvGrpSpPr/>
          <p:nvPr/>
        </p:nvGrpSpPr>
        <p:grpSpPr>
          <a:xfrm>
            <a:off x="5499000" y="2844720"/>
            <a:ext cx="3733200" cy="3822120"/>
            <a:chOff x="5499000" y="2844720"/>
            <a:chExt cx="3733200" cy="3822120"/>
          </a:xfrm>
        </p:grpSpPr>
        <p:sp>
          <p:nvSpPr>
            <p:cNvPr id="619" name="Google Shape;619;p21"/>
            <p:cNvSpPr/>
            <p:nvPr/>
          </p:nvSpPr>
          <p:spPr>
            <a:xfrm>
              <a:off x="5499000" y="2844720"/>
              <a:ext cx="3733200" cy="3822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20" name="Google Shape;620;p21" descr="Estación de soldadura 60W con Termostato 200 a 480 grados"/>
            <p:cNvPicPr preferRelativeResize="0"/>
            <p:nvPr/>
          </p:nvPicPr>
          <p:blipFill rotWithShape="1">
            <a:blip r:embed="rId3">
              <a:alphaModFix/>
            </a:blip>
            <a:srcRect t="3969"/>
            <a:stretch/>
          </p:blipFill>
          <p:spPr>
            <a:xfrm>
              <a:off x="5514480" y="2933640"/>
              <a:ext cx="3534120" cy="3393720"/>
            </a:xfrm>
            <a:prstGeom prst="rect">
              <a:avLst/>
            </a:prstGeom>
            <a:noFill/>
            <a:ln>
              <a:noFill/>
            </a:ln>
          </p:spPr>
        </p:pic>
        <p:sp>
          <p:nvSpPr>
            <p:cNvPr id="621" name="Google Shape;621;p21"/>
            <p:cNvSpPr/>
            <p:nvPr/>
          </p:nvSpPr>
          <p:spPr>
            <a:xfrm>
              <a:off x="6188040" y="6270480"/>
              <a:ext cx="235512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Estación de soldadura</a:t>
              </a:r>
              <a:endParaRPr sz="1800" b="0" i="0" u="none" strike="noStrike" cap="none">
                <a:latin typeface="Arial"/>
                <a:ea typeface="Arial"/>
                <a:cs typeface="Arial"/>
                <a:sym typeface="Arial"/>
              </a:endParaRPr>
            </a:p>
          </p:txBody>
        </p:sp>
      </p:grpSp>
      <p:sp>
        <p:nvSpPr>
          <p:cNvPr id="622" name="Google Shape;622;p21"/>
          <p:cNvSpPr/>
          <p:nvPr/>
        </p:nvSpPr>
        <p:spPr>
          <a:xfrm>
            <a:off x="469800" y="2731680"/>
            <a:ext cx="4838040" cy="3808800"/>
          </a:xfrm>
          <a:prstGeom prst="rect">
            <a:avLst/>
          </a:prstGeom>
          <a:noFill/>
          <a:ln>
            <a:noFill/>
          </a:ln>
        </p:spPr>
        <p:txBody>
          <a:bodyPr spcFirstLastPara="1" wrap="square" lIns="90000" tIns="45000" rIns="90000" bIns="45000" anchor="t" anchorCtr="0">
            <a:sp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soldador  o conocido como cautín  debe manejar una temperatura entre los 200° C y los 450° C, esto puede variar entre la aleación utilizada y la unión de soldadura a realizar.</a:t>
            </a:r>
            <a:endParaRPr sz="1800" b="0" i="0" u="none" strike="noStrike" cap="none">
              <a:latin typeface="Arial"/>
              <a:ea typeface="Arial"/>
              <a:cs typeface="Arial"/>
              <a:sym typeface="Arial"/>
            </a:endParaRPr>
          </a:p>
          <a:p>
            <a:pPr marL="176400" marR="0" lvl="0" indent="-175680" algn="l" rtl="0">
              <a:lnSpc>
                <a:spcPct val="10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Es posible encontrar en el mercado diferentes tipos de cautín o soldador, algunos que manejan una temperatura variable y otros que son parte de una estación de soldadura, que les permite regular la temperatura de trabajo. </a:t>
            </a:r>
            <a:endParaRPr sz="1800" b="0" i="0" u="none" strike="noStrike" cap="none">
              <a:latin typeface="Arial"/>
              <a:ea typeface="Arial"/>
              <a:cs typeface="Arial"/>
              <a:sym typeface="Arial"/>
            </a:endParaRPr>
          </a:p>
          <a:p>
            <a:pPr marL="176400" marR="0" lvl="0" indent="-175680" algn="l" rtl="0">
              <a:lnSpc>
                <a:spcPct val="10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Para cada aplicación es posible encontrar alguno tipo pistola otros con puntas intercambiables y otros dispuestos en estaciones de soldadura.</a:t>
            </a:r>
            <a:endParaRPr sz="1800" b="0" i="0" u="none" strike="noStrike" cap="none">
              <a:latin typeface="Arial"/>
              <a:ea typeface="Arial"/>
              <a:cs typeface="Arial"/>
              <a:sym typeface="Arial"/>
            </a:endParaRPr>
          </a:p>
        </p:txBody>
      </p:sp>
      <p:sp>
        <p:nvSpPr>
          <p:cNvPr id="623" name="Google Shape;623;p21"/>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22"/>
          <p:cNvGrpSpPr/>
          <p:nvPr/>
        </p:nvGrpSpPr>
        <p:grpSpPr>
          <a:xfrm>
            <a:off x="507960" y="2249280"/>
            <a:ext cx="8775000" cy="3579120"/>
            <a:chOff x="507960" y="2249280"/>
            <a:chExt cx="8775000" cy="3579120"/>
          </a:xfrm>
        </p:grpSpPr>
        <p:sp>
          <p:nvSpPr>
            <p:cNvPr id="629" name="Google Shape;629;p22"/>
            <p:cNvSpPr/>
            <p:nvPr/>
          </p:nvSpPr>
          <p:spPr>
            <a:xfrm>
              <a:off x="6476400" y="2249280"/>
              <a:ext cx="2806560" cy="3579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0" name="Google Shape;630;p22"/>
            <p:cNvSpPr/>
            <p:nvPr/>
          </p:nvSpPr>
          <p:spPr>
            <a:xfrm>
              <a:off x="507960" y="2249280"/>
              <a:ext cx="2806560" cy="3579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1" name="Google Shape;631;p22"/>
            <p:cNvSpPr/>
            <p:nvPr/>
          </p:nvSpPr>
          <p:spPr>
            <a:xfrm>
              <a:off x="3492360" y="2249280"/>
              <a:ext cx="2806560" cy="3579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pic>
        <p:nvPicPr>
          <p:cNvPr id="632" name="Google Shape;632;p22" descr="Cautin 220V 60W Con Regulacion Temperatura Con 5 Puntas"/>
          <p:cNvPicPr preferRelativeResize="0"/>
          <p:nvPr/>
        </p:nvPicPr>
        <p:blipFill rotWithShape="1">
          <a:blip r:embed="rId3">
            <a:alphaModFix/>
          </a:blip>
          <a:srcRect r="4165"/>
          <a:stretch/>
        </p:blipFill>
        <p:spPr>
          <a:xfrm>
            <a:off x="531720" y="2545200"/>
            <a:ext cx="2667960" cy="2784240"/>
          </a:xfrm>
          <a:prstGeom prst="rect">
            <a:avLst/>
          </a:prstGeom>
          <a:noFill/>
          <a:ln>
            <a:noFill/>
          </a:ln>
        </p:spPr>
      </p:pic>
      <p:pic>
        <p:nvPicPr>
          <p:cNvPr id="633" name="Google Shape;633;p22" descr="Ripley - CAUTIN TIPO PISTOLA 100W MACROTEL MS-0100L"/>
          <p:cNvPicPr preferRelativeResize="0"/>
          <p:nvPr/>
        </p:nvPicPr>
        <p:blipFill rotWithShape="1">
          <a:blip r:embed="rId4">
            <a:alphaModFix/>
          </a:blip>
          <a:srcRect l="14963" r="8692"/>
          <a:stretch/>
        </p:blipFill>
        <p:spPr>
          <a:xfrm>
            <a:off x="6654960" y="2944800"/>
            <a:ext cx="2564640" cy="2485800"/>
          </a:xfrm>
          <a:prstGeom prst="rect">
            <a:avLst/>
          </a:prstGeom>
          <a:noFill/>
          <a:ln>
            <a:noFill/>
          </a:ln>
        </p:spPr>
      </p:pic>
      <p:pic>
        <p:nvPicPr>
          <p:cNvPr id="634" name="Google Shape;634;p22" descr="CAUTIN A GAS INDEPENDENT 130 | Poirot Chile"/>
          <p:cNvPicPr preferRelativeResize="0"/>
          <p:nvPr/>
        </p:nvPicPr>
        <p:blipFill rotWithShape="1">
          <a:blip r:embed="rId5">
            <a:alphaModFix/>
          </a:blip>
          <a:srcRect t="12841" b="16766"/>
          <a:stretch/>
        </p:blipFill>
        <p:spPr>
          <a:xfrm>
            <a:off x="3548520" y="2700000"/>
            <a:ext cx="2676960" cy="1884240"/>
          </a:xfrm>
          <a:prstGeom prst="rect">
            <a:avLst/>
          </a:prstGeom>
          <a:noFill/>
          <a:ln>
            <a:noFill/>
          </a:ln>
        </p:spPr>
      </p:pic>
      <p:sp>
        <p:nvSpPr>
          <p:cNvPr id="635" name="Google Shape;635;p22"/>
          <p:cNvSpPr/>
          <p:nvPr/>
        </p:nvSpPr>
        <p:spPr>
          <a:xfrm>
            <a:off x="4085280" y="5100120"/>
            <a:ext cx="21690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Cautín a gas independiente</a:t>
            </a:r>
            <a:endParaRPr sz="1800" b="0" i="0" u="none" strike="noStrike" cap="none">
              <a:latin typeface="Arial"/>
              <a:ea typeface="Arial"/>
              <a:cs typeface="Arial"/>
              <a:sym typeface="Arial"/>
            </a:endParaRPr>
          </a:p>
        </p:txBody>
      </p:sp>
      <p:sp>
        <p:nvSpPr>
          <p:cNvPr id="636" name="Google Shape;636;p22"/>
          <p:cNvSpPr/>
          <p:nvPr/>
        </p:nvSpPr>
        <p:spPr>
          <a:xfrm>
            <a:off x="6958800" y="5340240"/>
            <a:ext cx="216900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Cautín tipo pistola</a:t>
            </a:r>
            <a:endParaRPr sz="1800" b="0" i="0" u="none" strike="noStrike" cap="none">
              <a:latin typeface="Arial"/>
              <a:ea typeface="Arial"/>
              <a:cs typeface="Arial"/>
              <a:sym typeface="Arial"/>
            </a:endParaRPr>
          </a:p>
        </p:txBody>
      </p:sp>
      <p:sp>
        <p:nvSpPr>
          <p:cNvPr id="637" name="Google Shape;637;p22"/>
          <p:cNvSpPr/>
          <p:nvPr/>
        </p:nvSpPr>
        <p:spPr>
          <a:xfrm>
            <a:off x="734040" y="5191200"/>
            <a:ext cx="21690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Cautín de puntas intercambiables</a:t>
            </a:r>
            <a:endParaRPr sz="1800" b="0" i="0" u="none" strike="noStrike" cap="none">
              <a:latin typeface="Arial"/>
              <a:ea typeface="Arial"/>
              <a:cs typeface="Arial"/>
              <a:sym typeface="Arial"/>
            </a:endParaRPr>
          </a:p>
        </p:txBody>
      </p:sp>
      <p:sp>
        <p:nvSpPr>
          <p:cNvPr id="638" name="Google Shape;638;p22"/>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3"/>
          <p:cNvSpPr/>
          <p:nvPr/>
        </p:nvSpPr>
        <p:spPr>
          <a:xfrm>
            <a:off x="419040" y="1900800"/>
            <a:ext cx="8533800" cy="1040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Punta  de soldadura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800" b="1" i="0" u="none" strike="noStrike" cap="none">
                <a:solidFill>
                  <a:srgbClr val="000000"/>
                </a:solidFill>
                <a:latin typeface="Calibri"/>
                <a:ea typeface="Calibri"/>
                <a:cs typeface="Calibri"/>
                <a:sym typeface="Calibri"/>
              </a:rPr>
              <a:t>Transfiere el calor desde la resistencia interna a la unión de soldadura.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Como vimos anteriormente existen diferentes puntas de soldadura para algunos cautines. </a:t>
            </a:r>
            <a:endParaRPr sz="1800" b="0" i="0" u="none" strike="noStrike" cap="none">
              <a:latin typeface="Arial"/>
              <a:ea typeface="Arial"/>
              <a:cs typeface="Arial"/>
              <a:sym typeface="Arial"/>
            </a:endParaRPr>
          </a:p>
        </p:txBody>
      </p:sp>
      <p:grpSp>
        <p:nvGrpSpPr>
          <p:cNvPr id="644" name="Google Shape;644;p23"/>
          <p:cNvGrpSpPr/>
          <p:nvPr/>
        </p:nvGrpSpPr>
        <p:grpSpPr>
          <a:xfrm>
            <a:off x="3936960" y="3174840"/>
            <a:ext cx="5142960" cy="3096720"/>
            <a:chOff x="3936960" y="3174840"/>
            <a:chExt cx="5142960" cy="3096720"/>
          </a:xfrm>
        </p:grpSpPr>
        <p:sp>
          <p:nvSpPr>
            <p:cNvPr id="645" name="Google Shape;645;p23"/>
            <p:cNvSpPr/>
            <p:nvPr/>
          </p:nvSpPr>
          <p:spPr>
            <a:xfrm>
              <a:off x="3936960" y="3174840"/>
              <a:ext cx="5142960" cy="30967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46" name="Google Shape;646;p23"/>
            <p:cNvPicPr preferRelativeResize="0"/>
            <p:nvPr/>
          </p:nvPicPr>
          <p:blipFill rotWithShape="1">
            <a:blip r:embed="rId3">
              <a:alphaModFix/>
            </a:blip>
            <a:srcRect t="4629"/>
            <a:stretch/>
          </p:blipFill>
          <p:spPr>
            <a:xfrm>
              <a:off x="4010400" y="3272760"/>
              <a:ext cx="4995720" cy="2901240"/>
            </a:xfrm>
            <a:prstGeom prst="rect">
              <a:avLst/>
            </a:prstGeom>
            <a:noFill/>
            <a:ln>
              <a:noFill/>
            </a:ln>
          </p:spPr>
        </p:pic>
      </p:grpSp>
      <p:sp>
        <p:nvSpPr>
          <p:cNvPr id="647" name="Google Shape;647;p23"/>
          <p:cNvSpPr/>
          <p:nvPr/>
        </p:nvSpPr>
        <p:spPr>
          <a:xfrm>
            <a:off x="419040" y="3107160"/>
            <a:ext cx="3428280" cy="4228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Es importante realizar un mantenimiento continuo de esta herramienta debido a que en cada trabajo de soldadura existe un remanente que se mantiene unido a la punta. Si este remanente no es removido es posible que se acumule y luego caiga al circuito cuando se esté soldando. Para esto algunos cautines traen incluida un esponja de limpieza.</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648" name="Google Shape;648;p23"/>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4"/>
          <p:cNvSpPr/>
          <p:nvPr/>
        </p:nvSpPr>
        <p:spPr>
          <a:xfrm>
            <a:off x="533520" y="2324160"/>
            <a:ext cx="8267040" cy="3859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4" name="Google Shape;654;p24"/>
          <p:cNvSpPr/>
          <p:nvPr/>
        </p:nvSpPr>
        <p:spPr>
          <a:xfrm>
            <a:off x="600120" y="2574000"/>
            <a:ext cx="6358680" cy="38664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Soldadura </a:t>
            </a:r>
            <a:endParaRPr sz="1800" b="0" i="0" u="none" strike="noStrike" cap="none">
              <a:latin typeface="Arial"/>
              <a:ea typeface="Arial"/>
              <a:cs typeface="Arial"/>
              <a:sym typeface="Arial"/>
            </a:endParaRPr>
          </a:p>
          <a:p>
            <a:pPr marL="10800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Un soldador blando es una aleación de estaño y cobre o estaño y plata, la composición de la aleación del hilo de soldadura indicará la temperatura de fusión.</a:t>
            </a:r>
            <a:endParaRPr sz="1800" b="0" i="0" u="none" strike="noStrike" cap="none">
              <a:latin typeface="Arial"/>
              <a:ea typeface="Arial"/>
              <a:cs typeface="Arial"/>
              <a:sym typeface="Arial"/>
            </a:endParaRPr>
          </a:p>
          <a:p>
            <a:pPr marL="108000" marR="0" lvl="0" indent="0" algn="l" rtl="0">
              <a:lnSpc>
                <a:spcPct val="20000"/>
              </a:lnSpc>
              <a:spcBef>
                <a:spcPts val="1001"/>
              </a:spcBef>
              <a:spcAft>
                <a:spcPts val="0"/>
              </a:spcAft>
              <a:buNone/>
            </a:pPr>
            <a:endParaRPr sz="1800" b="0" i="0" u="none" strike="noStrike" cap="none">
              <a:latin typeface="Arial"/>
              <a:ea typeface="Arial"/>
              <a:cs typeface="Arial"/>
              <a:sym typeface="Arial"/>
            </a:endParaRPr>
          </a:p>
          <a:p>
            <a:pPr marL="108000" marR="0" lvl="0" indent="0" algn="l" rtl="0">
              <a:lnSpc>
                <a:spcPct val="90000"/>
              </a:lnSpc>
              <a:spcBef>
                <a:spcPts val="1001"/>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Flux </a:t>
            </a:r>
            <a:endParaRPr sz="1800" b="0" i="0" u="none" strike="noStrike" cap="none">
              <a:latin typeface="Arial"/>
              <a:ea typeface="Arial"/>
              <a:cs typeface="Arial"/>
              <a:sym typeface="Arial"/>
            </a:endParaRPr>
          </a:p>
          <a:p>
            <a:pPr marL="10800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El flux es un elemento que permite lograr una mejor unión entre el soldador y el metal. Limpia las superficies metálicas a soldar y elimina óxidos. Previene la oxidación durante el proceso de soldadura. </a:t>
            </a:r>
            <a:endParaRPr sz="1800" b="0" i="0" u="none" strike="noStrike" cap="none">
              <a:latin typeface="Arial"/>
              <a:ea typeface="Arial"/>
              <a:cs typeface="Arial"/>
              <a:sym typeface="Arial"/>
            </a:endParaRPr>
          </a:p>
          <a:p>
            <a:pPr marL="10800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Los diferentes hilos de soldadura contienen uno o más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núcleos de flux.</a:t>
            </a:r>
            <a:endParaRPr sz="1800" b="0" i="0" u="none" strike="noStrike" cap="none">
              <a:latin typeface="Arial"/>
              <a:ea typeface="Arial"/>
              <a:cs typeface="Arial"/>
              <a:sym typeface="Arial"/>
            </a:endParaRPr>
          </a:p>
          <a:p>
            <a:pPr marL="108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655" name="Google Shape;655;p24" descr="Grafica_Electricidad(3).png"/>
          <p:cNvPicPr preferRelativeResize="0"/>
          <p:nvPr/>
        </p:nvPicPr>
        <p:blipFill rotWithShape="1">
          <a:blip r:embed="rId3">
            <a:alphaModFix/>
          </a:blip>
          <a:srcRect t="69697" r="61627" b="363"/>
          <a:stretch/>
        </p:blipFill>
        <p:spPr>
          <a:xfrm>
            <a:off x="6121080" y="3008880"/>
            <a:ext cx="3083760" cy="3158280"/>
          </a:xfrm>
          <a:prstGeom prst="rect">
            <a:avLst/>
          </a:prstGeom>
          <a:noFill/>
          <a:ln>
            <a:noFill/>
          </a:ln>
        </p:spPr>
      </p:pic>
      <p:sp>
        <p:nvSpPr>
          <p:cNvPr id="656" name="Google Shape;656;p24"/>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5"/>
          <p:cNvSpPr/>
          <p:nvPr/>
        </p:nvSpPr>
        <p:spPr>
          <a:xfrm>
            <a:off x="520560" y="2603520"/>
            <a:ext cx="7815960" cy="394884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2" name="Google Shape;662;p25" descr="Niña-Casco.png"/>
          <p:cNvPicPr preferRelativeResize="0"/>
          <p:nvPr/>
        </p:nvPicPr>
        <p:blipFill rotWithShape="1">
          <a:blip r:embed="rId3">
            <a:alphaModFix/>
          </a:blip>
          <a:srcRect b="6358"/>
          <a:stretch/>
        </p:blipFill>
        <p:spPr>
          <a:xfrm>
            <a:off x="7156080" y="2552400"/>
            <a:ext cx="1980720" cy="4012560"/>
          </a:xfrm>
          <a:prstGeom prst="rect">
            <a:avLst/>
          </a:prstGeom>
          <a:noFill/>
          <a:ln>
            <a:noFill/>
          </a:ln>
        </p:spPr>
      </p:pic>
      <p:sp>
        <p:nvSpPr>
          <p:cNvPr id="663" name="Google Shape;663;p25"/>
          <p:cNvSpPr/>
          <p:nvPr/>
        </p:nvSpPr>
        <p:spPr>
          <a:xfrm>
            <a:off x="802440" y="2952000"/>
            <a:ext cx="6156360" cy="484812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Antes de comenzar un proceso de soldadura es recomendable que el soldador siga las siguientes recomendaciones. </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Mantener el lugar de trabajo con ventilación debido a los vapores que se provocan del calentamiento de la soldadura, se debe evitar la inhalación del vapor producido por el calentamiento del flux, debido a que es dañino para la salud.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No se debe comer o beber en el área donde se está realizando un trabajo de soldadura electrónica, es posible que partículas de soldadura caigan en la comida y sean ingeridas.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deben lavar las manos luego del proceso de soldadura, o en su defecto utilizar guantes como los multiflex.</a:t>
            </a:r>
            <a:endParaRPr sz="1800" b="0" i="0" u="none" strike="noStrike" cap="none">
              <a:latin typeface="Arial"/>
              <a:ea typeface="Arial"/>
              <a:cs typeface="Arial"/>
              <a:sym typeface="Arial"/>
            </a:endParaRPr>
          </a:p>
          <a:p>
            <a:pPr marL="228600" marR="0" lvl="0" indent="-75600" algn="l" rtl="0">
              <a:lnSpc>
                <a:spcPct val="90000"/>
              </a:lnSpc>
              <a:spcBef>
                <a:spcPts val="1001"/>
              </a:spcBef>
              <a:spcAft>
                <a:spcPts val="0"/>
              </a:spcAft>
              <a:buNone/>
            </a:pPr>
            <a:endParaRPr sz="1800" b="0" i="0" u="none" strike="noStrike" cap="none">
              <a:latin typeface="Arial"/>
              <a:ea typeface="Arial"/>
              <a:cs typeface="Arial"/>
              <a:sym typeface="Arial"/>
            </a:endParaRPr>
          </a:p>
          <a:p>
            <a:pPr marL="228600" marR="0" lvl="0" indent="-7560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664" name="Google Shape;664;p25"/>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6"/>
          <p:cNvSpPr/>
          <p:nvPr/>
        </p:nvSpPr>
        <p:spPr>
          <a:xfrm>
            <a:off x="507960" y="2249280"/>
            <a:ext cx="3212280" cy="4226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0" name="Google Shape;670;p26"/>
          <p:cNvSpPr/>
          <p:nvPr/>
        </p:nvSpPr>
        <p:spPr>
          <a:xfrm>
            <a:off x="4013280" y="2249280"/>
            <a:ext cx="4749120" cy="4226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71" name="Google Shape;671;p26"/>
          <p:cNvSpPr/>
          <p:nvPr/>
        </p:nvSpPr>
        <p:spPr>
          <a:xfrm>
            <a:off x="944640" y="2401560"/>
            <a:ext cx="2338920" cy="34956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EPP recomendados</a:t>
            </a:r>
            <a:endParaRPr sz="1700" b="0" i="0" u="none" strike="noStrike" cap="none">
              <a:latin typeface="Arial"/>
              <a:ea typeface="Arial"/>
              <a:cs typeface="Arial"/>
              <a:sym typeface="Arial"/>
            </a:endParaRPr>
          </a:p>
        </p:txBody>
      </p:sp>
      <p:pic>
        <p:nvPicPr>
          <p:cNvPr id="672" name="Google Shape;672;p26" descr="Guante Steelpro Multiflex Power LiteGuante Steelpro Multiflex Power Lite -  vicsa"/>
          <p:cNvPicPr preferRelativeResize="0"/>
          <p:nvPr/>
        </p:nvPicPr>
        <p:blipFill rotWithShape="1">
          <a:blip r:embed="rId3">
            <a:alphaModFix/>
          </a:blip>
          <a:srcRect/>
          <a:stretch/>
        </p:blipFill>
        <p:spPr>
          <a:xfrm rot="-322800">
            <a:off x="826920" y="3097800"/>
            <a:ext cx="1752840" cy="1752840"/>
          </a:xfrm>
          <a:prstGeom prst="rect">
            <a:avLst/>
          </a:prstGeom>
          <a:noFill/>
          <a:ln>
            <a:noFill/>
          </a:ln>
        </p:spPr>
      </p:pic>
      <p:pic>
        <p:nvPicPr>
          <p:cNvPr id="673" name="Google Shape;673;p26" descr="Ripley - LENTES ANTIPARRAS TRANSPARENTES PROTECCIÓN"/>
          <p:cNvPicPr preferRelativeResize="0"/>
          <p:nvPr/>
        </p:nvPicPr>
        <p:blipFill rotWithShape="1">
          <a:blip r:embed="rId4">
            <a:alphaModFix/>
          </a:blip>
          <a:srcRect l="9128" t="20261" r="10041" b="22656"/>
          <a:stretch/>
        </p:blipFill>
        <p:spPr>
          <a:xfrm rot="664200">
            <a:off x="1586880" y="5139360"/>
            <a:ext cx="1829520" cy="955800"/>
          </a:xfrm>
          <a:prstGeom prst="rect">
            <a:avLst/>
          </a:prstGeom>
          <a:noFill/>
          <a:ln>
            <a:noFill/>
          </a:ln>
        </p:spPr>
      </p:pic>
      <p:sp>
        <p:nvSpPr>
          <p:cNvPr id="674" name="Google Shape;674;p26"/>
          <p:cNvSpPr/>
          <p:nvPr/>
        </p:nvSpPr>
        <p:spPr>
          <a:xfrm>
            <a:off x="4754880" y="2401560"/>
            <a:ext cx="3265920" cy="34956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Herramientas recomendadas</a:t>
            </a:r>
            <a:endParaRPr sz="1700" b="0" i="0" u="none" strike="noStrike" cap="none">
              <a:latin typeface="Arial"/>
              <a:ea typeface="Arial"/>
              <a:cs typeface="Arial"/>
              <a:sym typeface="Arial"/>
            </a:endParaRPr>
          </a:p>
        </p:txBody>
      </p:sp>
      <p:pic>
        <p:nvPicPr>
          <p:cNvPr id="675" name="Google Shape;675;p26" descr="Cautin 220V 60W Con Regulacion Temperatura Con 5 Puntas"/>
          <p:cNvPicPr preferRelativeResize="0"/>
          <p:nvPr/>
        </p:nvPicPr>
        <p:blipFill rotWithShape="1">
          <a:blip r:embed="rId5">
            <a:alphaModFix/>
          </a:blip>
          <a:srcRect t="10621" b="14604"/>
          <a:stretch/>
        </p:blipFill>
        <p:spPr>
          <a:xfrm>
            <a:off x="4019040" y="2921040"/>
            <a:ext cx="2173320" cy="1625040"/>
          </a:xfrm>
          <a:prstGeom prst="rect">
            <a:avLst/>
          </a:prstGeom>
          <a:noFill/>
          <a:ln>
            <a:noFill/>
          </a:ln>
        </p:spPr>
      </p:pic>
      <p:pic>
        <p:nvPicPr>
          <p:cNvPr id="676" name="Google Shape;676;p26" descr="Pinza tercera mano con lupa Sparkfun TOL-09317 | BricoGeek.com"/>
          <p:cNvPicPr preferRelativeResize="0"/>
          <p:nvPr/>
        </p:nvPicPr>
        <p:blipFill rotWithShape="1">
          <a:blip r:embed="rId6">
            <a:alphaModFix/>
          </a:blip>
          <a:srcRect l="21165" t="8307" r="19937" b="8306"/>
          <a:stretch/>
        </p:blipFill>
        <p:spPr>
          <a:xfrm>
            <a:off x="7002000" y="3163320"/>
            <a:ext cx="1599480" cy="2265120"/>
          </a:xfrm>
          <a:prstGeom prst="rect">
            <a:avLst/>
          </a:prstGeom>
          <a:noFill/>
          <a:ln>
            <a:noFill/>
          </a:ln>
        </p:spPr>
      </p:pic>
      <p:pic>
        <p:nvPicPr>
          <p:cNvPr id="677" name="Google Shape;677;p26" descr="Soldadura removedor de bomba de desoldadura tonto soldadura planchas de  removedor de herramienta de plata azul rápido y fácil eliminación de  soldadura|Juegos de herramientas manuales| - AliExpress"/>
          <p:cNvPicPr preferRelativeResize="0"/>
          <p:nvPr/>
        </p:nvPicPr>
        <p:blipFill rotWithShape="1">
          <a:blip r:embed="rId7">
            <a:alphaModFix/>
          </a:blip>
          <a:srcRect/>
          <a:stretch/>
        </p:blipFill>
        <p:spPr>
          <a:xfrm>
            <a:off x="4026960" y="4572000"/>
            <a:ext cx="1956600" cy="1710360"/>
          </a:xfrm>
          <a:prstGeom prst="rect">
            <a:avLst/>
          </a:prstGeom>
          <a:noFill/>
          <a:ln>
            <a:noFill/>
          </a:ln>
        </p:spPr>
      </p:pic>
      <p:sp>
        <p:nvSpPr>
          <p:cNvPr id="678" name="Google Shape;678;p26"/>
          <p:cNvSpPr/>
          <p:nvPr/>
        </p:nvSpPr>
        <p:spPr>
          <a:xfrm>
            <a:off x="5737320" y="5390280"/>
            <a:ext cx="1830600" cy="30348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29754D"/>
                </a:solidFill>
                <a:latin typeface="Calibri"/>
                <a:ea typeface="Calibri"/>
                <a:cs typeface="Calibri"/>
                <a:sym typeface="Calibri"/>
              </a:rPr>
              <a:t>Solder Remover</a:t>
            </a:r>
            <a:endParaRPr sz="1400" b="0" i="0" u="none" strike="noStrike" cap="none">
              <a:latin typeface="Arial"/>
              <a:ea typeface="Arial"/>
              <a:cs typeface="Arial"/>
              <a:sym typeface="Arial"/>
            </a:endParaRPr>
          </a:p>
        </p:txBody>
      </p:sp>
      <p:sp>
        <p:nvSpPr>
          <p:cNvPr id="679" name="Google Shape;679;p26"/>
          <p:cNvSpPr/>
          <p:nvPr/>
        </p:nvSpPr>
        <p:spPr>
          <a:xfrm>
            <a:off x="4597200" y="4538160"/>
            <a:ext cx="829080" cy="210960"/>
          </a:xfrm>
          <a:prstGeom prst="rect">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7"/>
          <p:cNvSpPr/>
          <p:nvPr/>
        </p:nvSpPr>
        <p:spPr>
          <a:xfrm>
            <a:off x="723960" y="2393640"/>
            <a:ext cx="5172840" cy="124056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6" name="Google Shape;686;p27"/>
          <p:cNvPicPr preferRelativeResize="0"/>
          <p:nvPr/>
        </p:nvPicPr>
        <p:blipFill rotWithShape="1">
          <a:blip r:embed="rId3">
            <a:alphaModFix/>
          </a:blip>
          <a:srcRect/>
          <a:stretch/>
        </p:blipFill>
        <p:spPr>
          <a:xfrm>
            <a:off x="5668920" y="2165040"/>
            <a:ext cx="456480" cy="456480"/>
          </a:xfrm>
          <a:prstGeom prst="rect">
            <a:avLst/>
          </a:prstGeom>
          <a:noFill/>
          <a:ln>
            <a:noFill/>
          </a:ln>
        </p:spPr>
      </p:pic>
      <p:pic>
        <p:nvPicPr>
          <p:cNvPr id="687" name="Google Shape;687;p27"/>
          <p:cNvPicPr preferRelativeResize="0"/>
          <p:nvPr/>
        </p:nvPicPr>
        <p:blipFill rotWithShape="1">
          <a:blip r:embed="rId4">
            <a:alphaModFix/>
          </a:blip>
          <a:srcRect/>
          <a:stretch/>
        </p:blipFill>
        <p:spPr>
          <a:xfrm>
            <a:off x="5809680" y="1994040"/>
            <a:ext cx="3241800" cy="5085000"/>
          </a:xfrm>
          <a:prstGeom prst="rect">
            <a:avLst/>
          </a:prstGeom>
          <a:noFill/>
          <a:ln>
            <a:noFill/>
          </a:ln>
        </p:spPr>
      </p:pic>
      <p:sp>
        <p:nvSpPr>
          <p:cNvPr id="688" name="Google Shape;688;p27"/>
          <p:cNvSpPr/>
          <p:nvPr/>
        </p:nvSpPr>
        <p:spPr>
          <a:xfrm>
            <a:off x="1073160" y="3651840"/>
            <a:ext cx="5346360" cy="1379880"/>
          </a:xfrm>
          <a:prstGeom prst="rect">
            <a:avLst/>
          </a:prstGeom>
          <a:noFill/>
          <a:ln>
            <a:noFill/>
          </a:ln>
        </p:spPr>
        <p:txBody>
          <a:bodyPr spcFirstLastPara="1" wrap="square" lIns="90000" tIns="45000" rIns="90000" bIns="45000" anchor="ctr" anchorCtr="0">
            <a:normAutofit/>
          </a:bodyPr>
          <a:lstStyle/>
          <a:p>
            <a:pPr marL="0" marR="0" lvl="0" indent="0" algn="l" rtl="0">
              <a:lnSpc>
                <a:spcPct val="90000"/>
              </a:lnSpc>
              <a:spcBef>
                <a:spcPts val="0"/>
              </a:spcBef>
              <a:spcAft>
                <a:spcPts val="0"/>
              </a:spcAft>
              <a:buNone/>
            </a:pPr>
            <a:r>
              <a:rPr lang="es-CL" sz="2400" b="1" i="0" u="none" strike="noStrike" cap="none" dirty="0">
                <a:solidFill>
                  <a:srgbClr val="29754D"/>
                </a:solidFill>
                <a:latin typeface="Calibri"/>
                <a:ea typeface="Calibri"/>
                <a:cs typeface="Calibri"/>
                <a:sym typeface="Calibri"/>
              </a:rPr>
              <a:t>A continuación, veremos </a:t>
            </a:r>
            <a:br>
              <a:rPr lang="es-CL" sz="1800" b="0" i="0" u="none" strike="noStrike" cap="none" dirty="0">
                <a:latin typeface="Arial"/>
                <a:ea typeface="Arial"/>
                <a:cs typeface="Arial"/>
                <a:sym typeface="Arial"/>
              </a:rPr>
            </a:br>
            <a:r>
              <a:rPr lang="es-CL" sz="2400" b="1" i="0" u="none" strike="noStrike" cap="none" dirty="0">
                <a:solidFill>
                  <a:srgbClr val="29754D"/>
                </a:solidFill>
                <a:latin typeface="Calibri"/>
                <a:ea typeface="Calibri"/>
                <a:cs typeface="Calibri"/>
                <a:sym typeface="Calibri"/>
              </a:rPr>
              <a:t>sus </a:t>
            </a:r>
            <a:r>
              <a:rPr lang="es-CL" sz="2400" b="1" dirty="0">
                <a:solidFill>
                  <a:srgbClr val="29754D"/>
                </a:solidFill>
                <a:latin typeface="Calibri"/>
                <a:ea typeface="Calibri"/>
                <a:cs typeface="Calibri"/>
                <a:sym typeface="Calibri"/>
              </a:rPr>
              <a:t>características</a:t>
            </a:r>
            <a:r>
              <a:rPr lang="es-CL" sz="2400" b="1" i="0" u="none" strike="noStrike" cap="none" dirty="0">
                <a:solidFill>
                  <a:srgbClr val="29754D"/>
                </a:solidFill>
                <a:latin typeface="Calibri"/>
                <a:ea typeface="Calibri"/>
                <a:cs typeface="Calibri"/>
                <a:sym typeface="Calibri"/>
              </a:rPr>
              <a:t> . . .</a:t>
            </a:r>
            <a:endParaRPr sz="2400" b="0" i="0" u="none" strike="noStrike" cap="none" dirty="0">
              <a:latin typeface="Arial"/>
              <a:ea typeface="Arial"/>
              <a:cs typeface="Arial"/>
              <a:sym typeface="Arial"/>
            </a:endParaRPr>
          </a:p>
        </p:txBody>
      </p:sp>
      <p:sp>
        <p:nvSpPr>
          <p:cNvPr id="689" name="Google Shape;689;p27"/>
          <p:cNvSpPr/>
          <p:nvPr/>
        </p:nvSpPr>
        <p:spPr>
          <a:xfrm>
            <a:off x="1081800" y="2580840"/>
            <a:ext cx="4150080" cy="821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400" b="1" i="0" u="none" strike="noStrike" cap="none">
                <a:solidFill>
                  <a:srgbClr val="000000"/>
                </a:solidFill>
                <a:latin typeface="Calibri"/>
                <a:ea typeface="Calibri"/>
                <a:cs typeface="Calibri"/>
                <a:sym typeface="Calibri"/>
              </a:rPr>
              <a:t>¿Qué elementos serán soldados a las PCB ?</a:t>
            </a:r>
            <a:endParaRPr sz="2400" b="0" i="0" u="none" strike="noStrike" cap="none">
              <a:latin typeface="Arial"/>
              <a:ea typeface="Arial"/>
              <a:cs typeface="Arial"/>
              <a:sym typeface="Arial"/>
            </a:endParaRPr>
          </a:p>
        </p:txBody>
      </p:sp>
      <p:sp>
        <p:nvSpPr>
          <p:cNvPr id="690" name="Google Shape;690;p27"/>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SOLDADURA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8"/>
          <p:cNvSpPr/>
          <p:nvPr/>
        </p:nvSpPr>
        <p:spPr>
          <a:xfrm>
            <a:off x="571680" y="2418840"/>
            <a:ext cx="7517520" cy="3739680"/>
          </a:xfrm>
          <a:prstGeom prst="roundRect">
            <a:avLst>
              <a:gd name="adj" fmla="val 8634"/>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96" name="Google Shape;696;p28"/>
          <p:cNvSpPr/>
          <p:nvPr/>
        </p:nvSpPr>
        <p:spPr>
          <a:xfrm>
            <a:off x="279360" y="3755880"/>
            <a:ext cx="10273680" cy="132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812880" y="2665440"/>
            <a:ext cx="5130000" cy="437040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Luego de conocer las leyes, teoremas y funcionamiento de los componentes electrónicos conoceremos cuales son sus características dentro de un circuito.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800" b="0" i="0" u="none" strike="noStrike" cap="none">
                <a:solidFill>
                  <a:srgbClr val="000000"/>
                </a:solidFill>
                <a:latin typeface="Calibri"/>
                <a:ea typeface="Calibri"/>
                <a:cs typeface="Calibri"/>
                <a:sym typeface="Calibri"/>
              </a:rPr>
              <a:t>Es posible realizar una clasificación de los componentes electrónicos según su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comportamiento en relación a la energía utilizada.</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400" b="1" i="0" u="none" strike="noStrike" cap="none">
                <a:solidFill>
                  <a:srgbClr val="C73E32"/>
                </a:solidFill>
                <a:latin typeface="Calibri"/>
                <a:ea typeface="Calibri"/>
                <a:cs typeface="Calibri"/>
                <a:sym typeface="Calibri"/>
              </a:rPr>
              <a:t>• </a:t>
            </a:r>
            <a:r>
              <a:rPr lang="es-CL" sz="1800" b="1" i="0" u="none" strike="noStrike" cap="none">
                <a:solidFill>
                  <a:srgbClr val="C73E32"/>
                </a:solidFill>
                <a:latin typeface="Calibri"/>
                <a:ea typeface="Calibri"/>
                <a:cs typeface="Calibri"/>
                <a:sym typeface="Calibri"/>
              </a:rPr>
              <a:t>Pasivos</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400" b="1" i="0" u="none" strike="noStrike" cap="none">
                <a:solidFill>
                  <a:srgbClr val="C73E32"/>
                </a:solidFill>
                <a:latin typeface="Calibri"/>
                <a:ea typeface="Calibri"/>
                <a:cs typeface="Calibri"/>
                <a:sym typeface="Calibri"/>
              </a:rPr>
              <a:t>• </a:t>
            </a:r>
            <a:r>
              <a:rPr lang="es-CL" sz="1800" b="1" i="0" u="none" strike="noStrike" cap="none">
                <a:solidFill>
                  <a:srgbClr val="C73E32"/>
                </a:solidFill>
                <a:latin typeface="Calibri"/>
                <a:ea typeface="Calibri"/>
                <a:cs typeface="Calibri"/>
                <a:sym typeface="Calibri"/>
              </a:rPr>
              <a:t>Activos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698" name="Google Shape;698;p28" descr="Grafica_Electricidad2.png"/>
          <p:cNvPicPr preferRelativeResize="0"/>
          <p:nvPr/>
        </p:nvPicPr>
        <p:blipFill rotWithShape="1">
          <a:blip r:embed="rId3">
            <a:alphaModFix/>
          </a:blip>
          <a:srcRect t="67200" r="62945" b="3234"/>
          <a:stretch/>
        </p:blipFill>
        <p:spPr>
          <a:xfrm>
            <a:off x="5593320" y="2952720"/>
            <a:ext cx="3275280" cy="3256560"/>
          </a:xfrm>
          <a:prstGeom prst="rect">
            <a:avLst/>
          </a:prstGeom>
          <a:noFill/>
          <a:ln>
            <a:noFill/>
          </a:ln>
        </p:spPr>
      </p:pic>
      <p:sp>
        <p:nvSpPr>
          <p:cNvPr id="699" name="Google Shape;699;p28"/>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29"/>
          <p:cNvSpPr/>
          <p:nvPr/>
        </p:nvSpPr>
        <p:spPr>
          <a:xfrm>
            <a:off x="507960" y="2336760"/>
            <a:ext cx="8444880" cy="41648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05" name="Google Shape;705;p29"/>
          <p:cNvSpPr/>
          <p:nvPr/>
        </p:nvSpPr>
        <p:spPr>
          <a:xfrm>
            <a:off x="711360" y="2475000"/>
            <a:ext cx="7923960" cy="43239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900" b="1" i="0" u="none" strike="noStrike" cap="none">
                <a:solidFill>
                  <a:srgbClr val="000000"/>
                </a:solidFill>
                <a:latin typeface="Calibri"/>
                <a:ea typeface="Calibri"/>
                <a:cs typeface="Calibri"/>
                <a:sym typeface="Calibri"/>
              </a:rPr>
              <a:t>Fuentes de alimentación de uso común</a:t>
            </a:r>
            <a:endParaRPr sz="19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Fuente de potencia de CD: </a:t>
            </a:r>
            <a:r>
              <a:rPr lang="es-CL" sz="1800" b="0" i="0" u="none" strike="noStrike" cap="none">
                <a:solidFill>
                  <a:srgbClr val="000000"/>
                </a:solidFill>
                <a:latin typeface="Calibri"/>
                <a:ea typeface="Calibri"/>
                <a:cs typeface="Calibri"/>
                <a:sym typeface="Calibri"/>
              </a:rPr>
              <a:t>entrega voltaje y corriente CD a través de un proceso de inversión de voltaje AC/CD .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Pilas y baterías: </a:t>
            </a:r>
            <a:r>
              <a:rPr lang="es-CL" sz="1800" b="0" i="0" u="none" strike="noStrike" cap="none">
                <a:solidFill>
                  <a:srgbClr val="000000"/>
                </a:solidFill>
                <a:latin typeface="Calibri"/>
                <a:ea typeface="Calibri"/>
                <a:cs typeface="Calibri"/>
                <a:sym typeface="Calibri"/>
              </a:rPr>
              <a:t>energía obtenida a través de una reacción electroquímica, suministra potencia eléctrica a las cargas conectadas a estas. Es posible encontrarlas como electrolito líquido, o como baterías alcalinas de níquel-cadmio.</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Celdas Solares: </a:t>
            </a:r>
            <a:r>
              <a:rPr lang="es-CL" sz="1800" b="0" i="0" u="none" strike="noStrike" cap="none">
                <a:solidFill>
                  <a:srgbClr val="000000"/>
                </a:solidFill>
                <a:latin typeface="Calibri"/>
                <a:ea typeface="Calibri"/>
                <a:cs typeface="Calibri"/>
                <a:sym typeface="Calibri"/>
              </a:rPr>
              <a:t>son proveedoras de potencia en CD, ya que convierten directamente la energía entregada por los rayos solares a través de la radiación, en potencia CD por medio de un proceso relacionado con semiconductores que se produce en su interior.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Foto celdas: </a:t>
            </a:r>
            <a:r>
              <a:rPr lang="es-CL" sz="1800" b="0" i="0" u="none" strike="noStrike" cap="none">
                <a:solidFill>
                  <a:srgbClr val="000000"/>
                </a:solidFill>
                <a:latin typeface="Calibri"/>
                <a:ea typeface="Calibri"/>
                <a:cs typeface="Calibri"/>
                <a:sym typeface="Calibri"/>
              </a:rPr>
              <a:t>dispositivos electrónicos que proporcionan potencia en CD que se convierte de forma directa a partir de energía luminosa que reciben de forma externa, no necesariamente debe ser energía solar.</a:t>
            </a:r>
            <a:endParaRPr sz="1800" b="0" i="0" u="none" strike="noStrike" cap="none">
              <a:latin typeface="Arial"/>
              <a:ea typeface="Arial"/>
              <a:cs typeface="Arial"/>
              <a:sym typeface="Arial"/>
            </a:endParaRPr>
          </a:p>
        </p:txBody>
      </p:sp>
      <p:sp>
        <p:nvSpPr>
          <p:cNvPr id="706" name="Google Shape;706;p29"/>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
          <p:cNvSpPr/>
          <p:nvPr/>
        </p:nvSpPr>
        <p:spPr>
          <a:xfrm>
            <a:off x="476640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79" name="Google Shape;379;p3"/>
          <p:cNvSpPr/>
          <p:nvPr/>
        </p:nvSpPr>
        <p:spPr>
          <a:xfrm>
            <a:off x="164952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80" name="Google Shape;380;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81" name="Google Shape;381;p3"/>
          <p:cNvPicPr preferRelativeResize="0"/>
          <p:nvPr/>
        </p:nvPicPr>
        <p:blipFill rotWithShape="1">
          <a:blip r:embed="rId4">
            <a:alphaModFix/>
          </a:blip>
          <a:srcRect/>
          <a:stretch/>
        </p:blipFill>
        <p:spPr>
          <a:xfrm>
            <a:off x="5655960" y="2258280"/>
            <a:ext cx="3222360" cy="3034440"/>
          </a:xfrm>
          <a:prstGeom prst="rect">
            <a:avLst/>
          </a:prstGeom>
          <a:noFill/>
          <a:ln>
            <a:noFill/>
          </a:ln>
        </p:spPr>
      </p:pic>
      <p:sp>
        <p:nvSpPr>
          <p:cNvPr id="382" name="Google Shape;382;p3"/>
          <p:cNvSpPr/>
          <p:nvPr/>
        </p:nvSpPr>
        <p:spPr>
          <a:xfrm>
            <a:off x="4896360" y="3507480"/>
            <a:ext cx="2720160" cy="13402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Remplaza componentes y dispositivos electrónicos pasivos y activos de acuerdo a especificaciones técnicas de cada uno</a:t>
            </a:r>
            <a:endParaRPr sz="1600" b="0" i="0" u="none" strike="noStrike" cap="none">
              <a:latin typeface="Arial"/>
              <a:ea typeface="Arial"/>
              <a:cs typeface="Arial"/>
              <a:sym typeface="Arial"/>
            </a:endParaRPr>
          </a:p>
        </p:txBody>
      </p:sp>
      <p:sp>
        <p:nvSpPr>
          <p:cNvPr id="383" name="Google Shape;383;p3"/>
          <p:cNvSpPr/>
          <p:nvPr/>
        </p:nvSpPr>
        <p:spPr>
          <a:xfrm>
            <a:off x="505764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84" name="Google Shape;384;p3"/>
          <p:cNvPicPr preferRelativeResize="0"/>
          <p:nvPr/>
        </p:nvPicPr>
        <p:blipFill rotWithShape="1">
          <a:blip r:embed="rId5">
            <a:alphaModFix/>
          </a:blip>
          <a:srcRect/>
          <a:stretch/>
        </p:blipFill>
        <p:spPr>
          <a:xfrm flipH="1">
            <a:off x="-339840" y="2669040"/>
            <a:ext cx="3053160" cy="4190040"/>
          </a:xfrm>
          <a:prstGeom prst="rect">
            <a:avLst/>
          </a:prstGeom>
          <a:noFill/>
          <a:ln>
            <a:noFill/>
          </a:ln>
        </p:spPr>
      </p:pic>
      <p:sp>
        <p:nvSpPr>
          <p:cNvPr id="385" name="Google Shape;385;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86" name="Google Shape;386;p3"/>
          <p:cNvSpPr/>
          <p:nvPr/>
        </p:nvSpPr>
        <p:spPr>
          <a:xfrm>
            <a:off x="1764000" y="350748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8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br>
              <a:rPr lang="es-CL" sz="1800" b="0" i="0" u="none" strike="noStrike" cap="none">
                <a:latin typeface="Arial"/>
                <a:ea typeface="Arial"/>
                <a:cs typeface="Arial"/>
                <a:sym typeface="Arial"/>
              </a:rPr>
            </a:br>
            <a:endParaRPr sz="1600" b="0" i="0" u="none" strike="noStrike" cap="none">
              <a:latin typeface="Arial"/>
              <a:ea typeface="Arial"/>
              <a:cs typeface="Arial"/>
              <a:sym typeface="Arial"/>
            </a:endParaRPr>
          </a:p>
        </p:txBody>
      </p:sp>
      <p:pic>
        <p:nvPicPr>
          <p:cNvPr id="387" name="Google Shape;387;p3"/>
          <p:cNvPicPr preferRelativeResize="0"/>
          <p:nvPr/>
        </p:nvPicPr>
        <p:blipFill rotWithShape="1">
          <a:blip r:embed="rId6">
            <a:alphaModFix/>
          </a:blip>
          <a:srcRect/>
          <a:stretch/>
        </p:blipFill>
        <p:spPr>
          <a:xfrm>
            <a:off x="5873400" y="1981080"/>
            <a:ext cx="765720" cy="730080"/>
          </a:xfrm>
          <a:prstGeom prst="rect">
            <a:avLst/>
          </a:prstGeom>
          <a:noFill/>
          <a:ln>
            <a:noFill/>
          </a:ln>
        </p:spPr>
      </p:pic>
      <p:sp>
        <p:nvSpPr>
          <p:cNvPr id="388" name="Google Shape;388;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REPARACIÓN DE </a:t>
            </a:r>
            <a:r>
              <a:rPr lang="es-CL" sz="2800" b="0" i="0" u="none" strike="noStrike" cap="none">
                <a:solidFill>
                  <a:srgbClr val="C73E32"/>
                </a:solidFill>
                <a:latin typeface="Calibri"/>
                <a:ea typeface="Calibri"/>
                <a:cs typeface="Calibri"/>
                <a:sym typeface="Calibri"/>
              </a:rPr>
              <a:t>PLACAS ELECTRÓNICAS</a:t>
            </a:r>
            <a:endParaRPr sz="28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30"/>
          <p:cNvSpPr/>
          <p:nvPr/>
        </p:nvSpPr>
        <p:spPr>
          <a:xfrm>
            <a:off x="5054760" y="2552760"/>
            <a:ext cx="3898080" cy="269172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12" name="Google Shape;712;p30" descr="Análisis de Circuitos Eléctricos CD: 1.4 Fuentes de tension y corriente,  dependientes e independientes"/>
          <p:cNvPicPr preferRelativeResize="0"/>
          <p:nvPr/>
        </p:nvPicPr>
        <p:blipFill rotWithShape="1">
          <a:blip r:embed="rId3">
            <a:alphaModFix/>
          </a:blip>
          <a:srcRect/>
          <a:stretch/>
        </p:blipFill>
        <p:spPr>
          <a:xfrm>
            <a:off x="5188680" y="2869560"/>
            <a:ext cx="3602160" cy="2058120"/>
          </a:xfrm>
          <a:prstGeom prst="rect">
            <a:avLst/>
          </a:prstGeom>
          <a:noFill/>
          <a:ln>
            <a:noFill/>
          </a:ln>
        </p:spPr>
      </p:pic>
      <p:sp>
        <p:nvSpPr>
          <p:cNvPr id="713" name="Google Shape;713;p30"/>
          <p:cNvSpPr/>
          <p:nvPr/>
        </p:nvSpPr>
        <p:spPr>
          <a:xfrm>
            <a:off x="482760" y="2058840"/>
            <a:ext cx="4419000" cy="4214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600" b="1" i="0" u="none" strike="noStrike" cap="none">
                <a:solidFill>
                  <a:srgbClr val="C73E32"/>
                </a:solidFill>
                <a:latin typeface="Calibri"/>
                <a:ea typeface="Calibri"/>
                <a:cs typeface="Calibri"/>
                <a:sym typeface="Calibri"/>
              </a:rPr>
              <a:t>• </a:t>
            </a:r>
            <a:r>
              <a:rPr lang="es-CL" sz="2000" b="1" i="0" u="none" strike="noStrike" cap="none">
                <a:solidFill>
                  <a:srgbClr val="C73E32"/>
                </a:solidFill>
                <a:latin typeface="Calibri"/>
                <a:ea typeface="Calibri"/>
                <a:cs typeface="Calibri"/>
                <a:sym typeface="Calibri"/>
              </a:rPr>
              <a:t>Elementos activos: </a:t>
            </a:r>
            <a:endParaRPr sz="2000" b="0" i="0" u="none" strike="noStrike" cap="none">
              <a:latin typeface="Arial"/>
              <a:ea typeface="Arial"/>
              <a:cs typeface="Arial"/>
              <a:sym typeface="Arial"/>
            </a:endParaRPr>
          </a:p>
          <a:p>
            <a:pPr marL="108000" marR="0" lvl="0" indent="0" algn="l" rtl="0">
              <a:lnSpc>
                <a:spcPct val="100000"/>
              </a:lnSpc>
              <a:spcBef>
                <a:spcPts val="1001"/>
              </a:spcBef>
              <a:spcAft>
                <a:spcPts val="0"/>
              </a:spcAft>
              <a:buNone/>
            </a:pPr>
            <a:r>
              <a:rPr lang="es-CL" sz="1800" b="1" i="0" u="none" strike="noStrike" cap="none">
                <a:solidFill>
                  <a:srgbClr val="000000"/>
                </a:solidFill>
                <a:latin typeface="Calibri"/>
                <a:ea typeface="Calibri"/>
                <a:cs typeface="Calibri"/>
                <a:sym typeface="Calibri"/>
              </a:rPr>
              <a:t>Fuente independiente de voltaje</a:t>
            </a:r>
            <a:r>
              <a:rPr lang="es-CL" sz="1800" b="0" i="0" u="none" strike="noStrike" cap="none">
                <a:solidFill>
                  <a:srgbClr val="000000"/>
                </a:solidFill>
                <a:latin typeface="Calibri"/>
                <a:ea typeface="Calibri"/>
                <a:cs typeface="Calibri"/>
                <a:sym typeface="Calibri"/>
              </a:rPr>
              <a:t>, es un sistema fundamental para todo circuito, consiste en un dispositivo físico que entrega un voltaje entre terminales de salida. Esto es independiente de la corriente que circula por esos terminales. </a:t>
            </a:r>
            <a:endParaRPr sz="1800" b="0" i="0" u="none" strike="noStrike" cap="none">
              <a:latin typeface="Arial"/>
              <a:ea typeface="Arial"/>
              <a:cs typeface="Arial"/>
              <a:sym typeface="Arial"/>
            </a:endParaRPr>
          </a:p>
          <a:p>
            <a:pPr marL="108000" marR="0" lvl="0" indent="0" algn="l" rtl="0">
              <a:lnSpc>
                <a:spcPct val="100000"/>
              </a:lnSpc>
              <a:spcBef>
                <a:spcPts val="1001"/>
              </a:spcBef>
              <a:spcAft>
                <a:spcPts val="0"/>
              </a:spcAft>
              <a:buNone/>
            </a:pPr>
            <a:r>
              <a:rPr lang="es-CL" sz="1800" b="0" i="0" u="none" strike="noStrike" cap="none">
                <a:solidFill>
                  <a:srgbClr val="000000"/>
                </a:solidFill>
                <a:latin typeface="Calibri"/>
                <a:ea typeface="Calibri"/>
                <a:cs typeface="Calibri"/>
                <a:sym typeface="Calibri"/>
              </a:rPr>
              <a:t>La representación de una fuente independiente de voltaje , debe identificar polaridad, magnitud , unidades de  diferencia de potencial que entrega</a:t>
            </a:r>
            <a:endParaRPr sz="1800" b="0" i="0" u="none" strike="noStrike" cap="none">
              <a:latin typeface="Arial"/>
              <a:ea typeface="Arial"/>
              <a:cs typeface="Arial"/>
              <a:sym typeface="Arial"/>
            </a:endParaRPr>
          </a:p>
        </p:txBody>
      </p:sp>
      <p:sp>
        <p:nvSpPr>
          <p:cNvPr id="714" name="Google Shape;714;p30"/>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p:nvPr/>
        </p:nvSpPr>
        <p:spPr>
          <a:xfrm>
            <a:off x="5524560" y="2538360"/>
            <a:ext cx="2196360" cy="321228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20" name="Google Shape;720;p31"/>
          <p:cNvSpPr/>
          <p:nvPr/>
        </p:nvSpPr>
        <p:spPr>
          <a:xfrm>
            <a:off x="482760" y="2058840"/>
            <a:ext cx="4812480" cy="4214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600" b="1" i="0" u="none" strike="noStrike" cap="none">
                <a:solidFill>
                  <a:srgbClr val="C73E32"/>
                </a:solidFill>
                <a:latin typeface="Calibri"/>
                <a:ea typeface="Calibri"/>
                <a:cs typeface="Calibri"/>
                <a:sym typeface="Calibri"/>
              </a:rPr>
              <a:t>• </a:t>
            </a:r>
            <a:r>
              <a:rPr lang="es-CL" sz="2000" b="1" i="0" u="none" strike="noStrike" cap="none">
                <a:solidFill>
                  <a:srgbClr val="C73E32"/>
                </a:solidFill>
                <a:latin typeface="Calibri"/>
                <a:ea typeface="Calibri"/>
                <a:cs typeface="Calibri"/>
                <a:sym typeface="Calibri"/>
              </a:rPr>
              <a:t>Elementos activos: </a:t>
            </a:r>
            <a:endParaRPr sz="2000" b="0" i="0" u="none" strike="noStrike" cap="none">
              <a:latin typeface="Arial"/>
              <a:ea typeface="Arial"/>
              <a:cs typeface="Arial"/>
              <a:sym typeface="Arial"/>
            </a:endParaRPr>
          </a:p>
          <a:p>
            <a:pPr marL="108000" marR="0" lvl="0" indent="0" algn="l" rtl="0">
              <a:lnSpc>
                <a:spcPct val="100000"/>
              </a:lnSpc>
              <a:spcBef>
                <a:spcPts val="1199"/>
              </a:spcBef>
              <a:spcAft>
                <a:spcPts val="0"/>
              </a:spcAft>
              <a:buNone/>
            </a:pPr>
            <a:r>
              <a:rPr lang="es-CL" sz="1800" b="1" i="0" u="none" strike="noStrike" cap="none">
                <a:solidFill>
                  <a:srgbClr val="000000"/>
                </a:solidFill>
                <a:latin typeface="Calibri"/>
                <a:ea typeface="Calibri"/>
                <a:cs typeface="Calibri"/>
                <a:sym typeface="Calibri"/>
              </a:rPr>
              <a:t>Fuente independiente de corriente</a:t>
            </a:r>
            <a:r>
              <a:rPr lang="es-CL" sz="1800" b="0" i="0" u="none" strike="noStrike" cap="none">
                <a:solidFill>
                  <a:srgbClr val="000000"/>
                </a:solidFill>
                <a:latin typeface="Calibri"/>
                <a:ea typeface="Calibri"/>
                <a:cs typeface="Calibri"/>
                <a:sym typeface="Calibri"/>
              </a:rPr>
              <a:t>, por ella circula una intensidad de corriente totalmente independiente del voltaje que existe en sus terminales.  </a:t>
            </a:r>
            <a:endParaRPr sz="1800" b="0" i="0" u="none" strike="noStrike" cap="none">
              <a:latin typeface="Arial"/>
              <a:ea typeface="Arial"/>
              <a:cs typeface="Arial"/>
              <a:sym typeface="Arial"/>
            </a:endParaRPr>
          </a:p>
          <a:p>
            <a:pPr marL="108000" marR="0" lvl="0" indent="0" algn="l" rtl="0">
              <a:lnSpc>
                <a:spcPct val="100000"/>
              </a:lnSpc>
              <a:spcBef>
                <a:spcPts val="1199"/>
              </a:spcBef>
              <a:spcAft>
                <a:spcPts val="0"/>
              </a:spcAft>
              <a:buNone/>
            </a:pPr>
            <a:r>
              <a:rPr lang="es-CL" sz="1800" b="0" i="0" u="none" strike="noStrike" cap="none">
                <a:solidFill>
                  <a:srgbClr val="000000"/>
                </a:solidFill>
                <a:latin typeface="Calibri"/>
                <a:ea typeface="Calibri"/>
                <a:cs typeface="Calibri"/>
                <a:sym typeface="Calibri"/>
              </a:rPr>
              <a:t>La representación de este elemento en un diagrama eléctrico, se requiere un símbolo con magnitud, unidades y flecha que indique el sentido en el que circulará la corriente de salida.</a:t>
            </a:r>
            <a:endParaRPr sz="1800" b="0" i="0" u="none" strike="noStrike" cap="none">
              <a:latin typeface="Arial"/>
              <a:ea typeface="Arial"/>
              <a:cs typeface="Arial"/>
              <a:sym typeface="Arial"/>
            </a:endParaRPr>
          </a:p>
        </p:txBody>
      </p:sp>
      <p:pic>
        <p:nvPicPr>
          <p:cNvPr id="721" name="Google Shape;721;p31" descr="La terminología de los circuitos (artículo) | Khan Academy"/>
          <p:cNvPicPr preferRelativeResize="0"/>
          <p:nvPr/>
        </p:nvPicPr>
        <p:blipFill rotWithShape="1">
          <a:blip r:embed="rId3">
            <a:alphaModFix/>
          </a:blip>
          <a:srcRect l="84311" t="9812" b="828"/>
          <a:stretch/>
        </p:blipFill>
        <p:spPr>
          <a:xfrm>
            <a:off x="5816880" y="2728800"/>
            <a:ext cx="1578600" cy="2720880"/>
          </a:xfrm>
          <a:prstGeom prst="rect">
            <a:avLst/>
          </a:prstGeom>
          <a:noFill/>
          <a:ln>
            <a:noFill/>
          </a:ln>
        </p:spPr>
      </p:pic>
      <p:sp>
        <p:nvSpPr>
          <p:cNvPr id="722" name="Google Shape;722;p31"/>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2"/>
          <p:cNvSpPr/>
          <p:nvPr/>
        </p:nvSpPr>
        <p:spPr>
          <a:xfrm>
            <a:off x="5842080" y="2070000"/>
            <a:ext cx="1447200" cy="20948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28" name="Google Shape;728;p32"/>
          <p:cNvSpPr/>
          <p:nvPr/>
        </p:nvSpPr>
        <p:spPr>
          <a:xfrm>
            <a:off x="482760" y="2058840"/>
            <a:ext cx="4812480" cy="4214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600" b="1" i="0" u="none" strike="noStrike" cap="none">
                <a:solidFill>
                  <a:srgbClr val="C73E32"/>
                </a:solidFill>
                <a:latin typeface="Calibri"/>
                <a:ea typeface="Calibri"/>
                <a:cs typeface="Calibri"/>
                <a:sym typeface="Calibri"/>
              </a:rPr>
              <a:t>• </a:t>
            </a:r>
            <a:r>
              <a:rPr lang="es-CL" sz="2000" b="1" i="0" u="none" strike="noStrike" cap="none">
                <a:solidFill>
                  <a:srgbClr val="C73E32"/>
                </a:solidFill>
                <a:latin typeface="Calibri"/>
                <a:ea typeface="Calibri"/>
                <a:cs typeface="Calibri"/>
                <a:sym typeface="Calibri"/>
              </a:rPr>
              <a:t>Elementos activos: </a:t>
            </a:r>
            <a:endParaRPr sz="20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0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Fuente de voltaje dependiente o controlada</a:t>
            </a:r>
            <a:r>
              <a:rPr lang="es-CL" sz="1800" b="0" i="0" u="none" strike="noStrike" cap="none">
                <a:solidFill>
                  <a:srgbClr val="000000"/>
                </a:solidFill>
                <a:latin typeface="Calibri"/>
                <a:ea typeface="Calibri"/>
                <a:cs typeface="Calibri"/>
                <a:sym typeface="Calibri"/>
              </a:rPr>
              <a:t>, es un dispositivo que entrega un voltaje que está determinado por un voltaje presente en otro punto del sistema al que pertenece. </a:t>
            </a:r>
            <a:endParaRPr sz="1800" b="0" i="0" u="none" strike="noStrike" cap="none">
              <a:latin typeface="Arial"/>
              <a:ea typeface="Arial"/>
              <a:cs typeface="Arial"/>
              <a:sym typeface="Arial"/>
            </a:endParaRPr>
          </a:p>
          <a:p>
            <a:pPr marL="144000" marR="0" lvl="0" indent="0" algn="l" rtl="0">
              <a:lnSpc>
                <a:spcPct val="5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5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5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r>
              <a:rPr lang="es-CL" sz="1800" b="1" i="0" u="none" strike="noStrike" cap="none">
                <a:solidFill>
                  <a:srgbClr val="000000"/>
                </a:solidFill>
                <a:latin typeface="Calibri"/>
                <a:ea typeface="Calibri"/>
                <a:cs typeface="Calibri"/>
                <a:sym typeface="Calibri"/>
              </a:rPr>
              <a:t>Fuente de corriente dependiente o controlada</a:t>
            </a:r>
            <a:r>
              <a:rPr lang="es-CL" sz="1800" b="0" i="0" u="none" strike="noStrike" cap="none">
                <a:solidFill>
                  <a:srgbClr val="000000"/>
                </a:solidFill>
                <a:latin typeface="Calibri"/>
                <a:ea typeface="Calibri"/>
                <a:cs typeface="Calibri"/>
                <a:sym typeface="Calibri"/>
              </a:rPr>
              <a:t>, es un dispositivo que entrega corriente cuyo valor está controlado por una corriente presente en otro punto del sistema.</a:t>
            </a:r>
            <a:endParaRPr sz="1800" b="0" i="0" u="none" strike="noStrike" cap="none">
              <a:latin typeface="Arial"/>
              <a:ea typeface="Arial"/>
              <a:cs typeface="Arial"/>
              <a:sym typeface="Arial"/>
            </a:endParaRPr>
          </a:p>
        </p:txBody>
      </p:sp>
      <p:pic>
        <p:nvPicPr>
          <p:cNvPr id="729" name="Google Shape;729;p32" descr="Análisis de Circuitos Eléctricos CD: 1.4 Fuentes de tension y corriente,  dependientes e independientes"/>
          <p:cNvPicPr preferRelativeResize="0"/>
          <p:nvPr/>
        </p:nvPicPr>
        <p:blipFill rotWithShape="1">
          <a:blip r:embed="rId3">
            <a:alphaModFix/>
          </a:blip>
          <a:srcRect l="59246" t="7532" r="24458" b="18895"/>
          <a:stretch/>
        </p:blipFill>
        <p:spPr>
          <a:xfrm>
            <a:off x="6109560" y="2135160"/>
            <a:ext cx="912240" cy="1928160"/>
          </a:xfrm>
          <a:prstGeom prst="rect">
            <a:avLst/>
          </a:prstGeom>
          <a:noFill/>
          <a:ln>
            <a:noFill/>
          </a:ln>
        </p:spPr>
      </p:pic>
      <p:grpSp>
        <p:nvGrpSpPr>
          <p:cNvPr id="730" name="Google Shape;730;p32"/>
          <p:cNvGrpSpPr/>
          <p:nvPr/>
        </p:nvGrpSpPr>
        <p:grpSpPr>
          <a:xfrm>
            <a:off x="5842080" y="4394160"/>
            <a:ext cx="1447200" cy="2094840"/>
            <a:chOff x="5842080" y="4394160"/>
            <a:chExt cx="1447200" cy="2094840"/>
          </a:xfrm>
        </p:grpSpPr>
        <p:sp>
          <p:nvSpPr>
            <p:cNvPr id="731" name="Google Shape;731;p32"/>
            <p:cNvSpPr/>
            <p:nvPr/>
          </p:nvSpPr>
          <p:spPr>
            <a:xfrm>
              <a:off x="5842080" y="4394160"/>
              <a:ext cx="1447200" cy="20948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32" name="Google Shape;732;p32" descr="Análisis de Circuitos Eléctricos CD: 1.4 Fuentes de tension y corriente,  dependientes e independientes"/>
            <p:cNvPicPr preferRelativeResize="0"/>
            <p:nvPr/>
          </p:nvPicPr>
          <p:blipFill rotWithShape="1">
            <a:blip r:embed="rId3">
              <a:alphaModFix/>
            </a:blip>
            <a:srcRect l="33097" t="5094" r="51776" b="19821"/>
            <a:stretch/>
          </p:blipFill>
          <p:spPr>
            <a:xfrm>
              <a:off x="6150960" y="4540320"/>
              <a:ext cx="829440" cy="1928160"/>
            </a:xfrm>
            <a:prstGeom prst="rect">
              <a:avLst/>
            </a:prstGeom>
            <a:noFill/>
            <a:ln>
              <a:noFill/>
            </a:ln>
          </p:spPr>
        </p:pic>
      </p:grpSp>
      <p:sp>
        <p:nvSpPr>
          <p:cNvPr id="733" name="Google Shape;733;p32"/>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3"/>
          <p:cNvSpPr/>
          <p:nvPr/>
        </p:nvSpPr>
        <p:spPr>
          <a:xfrm>
            <a:off x="546120" y="2438280"/>
            <a:ext cx="8127360" cy="4037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39" name="Google Shape;739;p33"/>
          <p:cNvSpPr/>
          <p:nvPr/>
        </p:nvSpPr>
        <p:spPr>
          <a:xfrm>
            <a:off x="698400" y="2678040"/>
            <a:ext cx="6743160" cy="106776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Estas descripciones de las fuentes de alimentación son importantes para el análisis de los circuitos debido a que alimentan con voltaje y corriente estos últimos. </a:t>
            </a:r>
            <a:endParaRPr sz="1800" b="0" i="0" u="none" strike="noStrike" cap="none">
              <a:latin typeface="Arial"/>
              <a:ea typeface="Arial"/>
              <a:cs typeface="Arial"/>
              <a:sym typeface="Arial"/>
            </a:endParaRPr>
          </a:p>
        </p:txBody>
      </p:sp>
      <p:pic>
        <p:nvPicPr>
          <p:cNvPr id="740" name="Google Shape;740;p33"/>
          <p:cNvPicPr preferRelativeResize="0"/>
          <p:nvPr/>
        </p:nvPicPr>
        <p:blipFill rotWithShape="1">
          <a:blip r:embed="rId3">
            <a:alphaModFix/>
          </a:blip>
          <a:srcRect/>
          <a:stretch/>
        </p:blipFill>
        <p:spPr>
          <a:xfrm>
            <a:off x="6302520" y="3441600"/>
            <a:ext cx="2930040" cy="3075840"/>
          </a:xfrm>
          <a:prstGeom prst="rect">
            <a:avLst/>
          </a:prstGeom>
          <a:noFill/>
          <a:ln>
            <a:noFill/>
          </a:ln>
        </p:spPr>
      </p:pic>
      <p:sp>
        <p:nvSpPr>
          <p:cNvPr id="741" name="Google Shape;741;p33"/>
          <p:cNvSpPr/>
          <p:nvPr/>
        </p:nvSpPr>
        <p:spPr>
          <a:xfrm>
            <a:off x="698400" y="3655800"/>
            <a:ext cx="6743160" cy="64872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Las fuentes dependientes e independientes son elementos activos, debido a su capacidad de entregar potencia a algún otro dispositivo. </a:t>
            </a:r>
            <a:endParaRPr sz="1800" b="0" i="0" u="none" strike="noStrike" cap="none">
              <a:latin typeface="Arial"/>
              <a:ea typeface="Arial"/>
              <a:cs typeface="Arial"/>
              <a:sym typeface="Arial"/>
            </a:endParaRPr>
          </a:p>
        </p:txBody>
      </p:sp>
      <p:sp>
        <p:nvSpPr>
          <p:cNvPr id="742" name="Google Shape;742;p33"/>
          <p:cNvSpPr/>
          <p:nvPr/>
        </p:nvSpPr>
        <p:spPr>
          <a:xfrm>
            <a:off x="698400" y="4532040"/>
            <a:ext cx="5511240" cy="439524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Para el caso de los </a:t>
            </a:r>
            <a:r>
              <a:rPr lang="es-CL" sz="1800" b="1" i="0" u="none" strike="noStrike" cap="none">
                <a:solidFill>
                  <a:srgbClr val="000000"/>
                </a:solidFill>
                <a:latin typeface="Calibri"/>
                <a:ea typeface="Calibri"/>
                <a:cs typeface="Calibri"/>
                <a:sym typeface="Calibri"/>
              </a:rPr>
              <a:t>elementos pasivos, éstos son los que </a:t>
            </a:r>
            <a:r>
              <a:rPr lang="es-CL" sz="1800" b="1" i="0" u="none" strike="noStrike" cap="none">
                <a:solidFill>
                  <a:srgbClr val="C73E32"/>
                </a:solidFill>
                <a:latin typeface="Calibri"/>
                <a:ea typeface="Calibri"/>
                <a:cs typeface="Calibri"/>
                <a:sym typeface="Calibri"/>
              </a:rPr>
              <a:t>no son capaces de proporcionar potencia</a:t>
            </a:r>
            <a:r>
              <a:rPr lang="es-CL" sz="1800" b="1" i="0" u="none" strike="noStrike" cap="none">
                <a:solidFill>
                  <a:srgbClr val="000000"/>
                </a:solidFill>
                <a:latin typeface="Calibri"/>
                <a:ea typeface="Calibri"/>
                <a:cs typeface="Calibri"/>
                <a:sym typeface="Calibri"/>
              </a:rPr>
              <a:t>, si  no  que sólo la consumen.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Algunos de estos elementos son las </a:t>
            </a:r>
            <a:r>
              <a:rPr lang="es-CL" sz="1800" b="1" i="0" u="none" strike="noStrike" cap="none">
                <a:solidFill>
                  <a:srgbClr val="C73E32"/>
                </a:solidFill>
                <a:latin typeface="Calibri"/>
                <a:ea typeface="Calibri"/>
                <a:cs typeface="Calibri"/>
                <a:sym typeface="Calibri"/>
              </a:rPr>
              <a:t>resistencias, capacitores o inductores</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sp>
        <p:nvSpPr>
          <p:cNvPr id="743" name="Google Shape;743;p33"/>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34"/>
          <p:cNvSpPr/>
          <p:nvPr/>
        </p:nvSpPr>
        <p:spPr>
          <a:xfrm>
            <a:off x="546120" y="1930320"/>
            <a:ext cx="8597160" cy="4469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49" name="Google Shape;749;p34"/>
          <p:cNvSpPr/>
          <p:nvPr/>
        </p:nvSpPr>
        <p:spPr>
          <a:xfrm>
            <a:off x="698400" y="2224080"/>
            <a:ext cx="8279640" cy="421416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504" b="1" i="0" u="none" strike="noStrike" cap="none">
                <a:solidFill>
                  <a:srgbClr val="C73E32"/>
                </a:solidFill>
                <a:latin typeface="Calibri"/>
                <a:ea typeface="Calibri"/>
                <a:cs typeface="Calibri"/>
                <a:sym typeface="Calibri"/>
              </a:rPr>
              <a:t>• </a:t>
            </a:r>
            <a:r>
              <a:rPr lang="es-CL" sz="1879" b="1" i="0" u="none" strike="noStrike" cap="none">
                <a:solidFill>
                  <a:srgbClr val="C73E32"/>
                </a:solidFill>
                <a:latin typeface="Calibri"/>
                <a:ea typeface="Calibri"/>
                <a:cs typeface="Calibri"/>
                <a:sym typeface="Calibri"/>
              </a:rPr>
              <a:t>Elementos pasivos: </a:t>
            </a:r>
            <a:endParaRPr sz="1879" b="0" i="0" u="none" strike="noStrike" cap="none">
              <a:latin typeface="Arial"/>
              <a:ea typeface="Arial"/>
              <a:cs typeface="Arial"/>
              <a:sym typeface="Arial"/>
            </a:endParaRPr>
          </a:p>
          <a:p>
            <a:pPr marL="108000" marR="0" lvl="0" indent="0" algn="l" rtl="0">
              <a:lnSpc>
                <a:spcPct val="100000"/>
              </a:lnSpc>
              <a:spcBef>
                <a:spcPts val="1199"/>
              </a:spcBef>
              <a:spcAft>
                <a:spcPts val="0"/>
              </a:spcAft>
              <a:buNone/>
            </a:pPr>
            <a:r>
              <a:rPr lang="es-CL" sz="1692" b="1" i="0" u="none" strike="noStrike" cap="none">
                <a:solidFill>
                  <a:srgbClr val="000000"/>
                </a:solidFill>
                <a:latin typeface="Calibri"/>
                <a:ea typeface="Calibri"/>
                <a:cs typeface="Calibri"/>
                <a:sym typeface="Calibri"/>
              </a:rPr>
              <a:t>Estos se conocen como </a:t>
            </a:r>
            <a:r>
              <a:rPr lang="es-CL" sz="1692" b="1" i="1" u="none" strike="noStrike" cap="none">
                <a:solidFill>
                  <a:srgbClr val="000000"/>
                </a:solidFill>
                <a:latin typeface="Calibri"/>
                <a:ea typeface="Calibri"/>
                <a:cs typeface="Calibri"/>
                <a:sym typeface="Calibri"/>
              </a:rPr>
              <a:t>resistor, capacitor e inductor</a:t>
            </a:r>
            <a:r>
              <a:rPr lang="es-CL" sz="1692" b="1" i="0" u="none" strike="noStrike" cap="none">
                <a:solidFill>
                  <a:srgbClr val="000000"/>
                </a:solidFill>
                <a:latin typeface="Calibri"/>
                <a:ea typeface="Calibri"/>
                <a:cs typeface="Calibri"/>
                <a:sym typeface="Calibri"/>
              </a:rPr>
              <a:t>. </a:t>
            </a:r>
            <a:endParaRPr sz="1692" b="0" i="0" u="none" strike="noStrike" cap="none">
              <a:latin typeface="Arial"/>
              <a:ea typeface="Arial"/>
              <a:cs typeface="Arial"/>
              <a:sym typeface="Arial"/>
            </a:endParaRPr>
          </a:p>
          <a:p>
            <a:pPr marL="72000" marR="0" lvl="0" indent="0" algn="l" rtl="0">
              <a:lnSpc>
                <a:spcPct val="110000"/>
              </a:lnSpc>
              <a:spcBef>
                <a:spcPts val="1199"/>
              </a:spcBef>
              <a:spcAft>
                <a:spcPts val="0"/>
              </a:spcAft>
              <a:buNone/>
            </a:pPr>
            <a:r>
              <a:rPr lang="es-CL" sz="1786" b="0" i="0" u="none" strike="noStrike" cap="none">
                <a:solidFill>
                  <a:srgbClr val="000000"/>
                </a:solidFill>
                <a:latin typeface="Calibri"/>
                <a:ea typeface="Calibri"/>
                <a:cs typeface="Calibri"/>
                <a:sym typeface="Calibri"/>
              </a:rPr>
              <a:t>El </a:t>
            </a:r>
            <a:r>
              <a:rPr lang="es-CL" sz="1786" b="1" i="0" u="none" strike="noStrike" cap="none">
                <a:solidFill>
                  <a:srgbClr val="000000"/>
                </a:solidFill>
                <a:latin typeface="Calibri"/>
                <a:ea typeface="Calibri"/>
                <a:cs typeface="Calibri"/>
                <a:sym typeface="Calibri"/>
              </a:rPr>
              <a:t>resistor</a:t>
            </a:r>
            <a:r>
              <a:rPr lang="es-CL" sz="1786" b="0" i="0" u="none" strike="noStrike" cap="none">
                <a:solidFill>
                  <a:srgbClr val="000000"/>
                </a:solidFill>
                <a:latin typeface="Calibri"/>
                <a:ea typeface="Calibri"/>
                <a:cs typeface="Calibri"/>
                <a:sym typeface="Calibri"/>
              </a:rPr>
              <a:t> es un elemento pasivo debido a que se opone al flujo de la corriente eléctrica a través de él. </a:t>
            </a:r>
            <a:endParaRPr sz="1786" b="0" i="0" u="none" strike="noStrike" cap="none">
              <a:latin typeface="Arial"/>
              <a:ea typeface="Arial"/>
              <a:cs typeface="Arial"/>
              <a:sym typeface="Arial"/>
            </a:endParaRPr>
          </a:p>
          <a:p>
            <a:pPr marL="72000" marR="0" lvl="0" indent="0" algn="l" rtl="0">
              <a:lnSpc>
                <a:spcPct val="110000"/>
              </a:lnSpc>
              <a:spcBef>
                <a:spcPts val="1199"/>
              </a:spcBef>
              <a:spcAft>
                <a:spcPts val="0"/>
              </a:spcAft>
              <a:buNone/>
            </a:pPr>
            <a:r>
              <a:rPr lang="es-CL" sz="1786" b="0" i="0" u="none" strike="noStrike" cap="none">
                <a:solidFill>
                  <a:srgbClr val="000000"/>
                </a:solidFill>
                <a:latin typeface="Calibri"/>
                <a:ea typeface="Calibri"/>
                <a:cs typeface="Calibri"/>
                <a:sym typeface="Calibri"/>
              </a:rPr>
              <a:t>El</a:t>
            </a:r>
            <a:r>
              <a:rPr lang="es-CL" sz="1786" b="1" i="0" u="none" strike="noStrike" cap="none">
                <a:solidFill>
                  <a:srgbClr val="000000"/>
                </a:solidFill>
                <a:latin typeface="Calibri"/>
                <a:ea typeface="Calibri"/>
                <a:cs typeface="Calibri"/>
                <a:sym typeface="Calibri"/>
              </a:rPr>
              <a:t> capacitor </a:t>
            </a:r>
            <a:r>
              <a:rPr lang="es-CL" sz="1786" b="0" i="0" u="none" strike="noStrike" cap="none">
                <a:solidFill>
                  <a:srgbClr val="000000"/>
                </a:solidFill>
                <a:latin typeface="Calibri"/>
                <a:ea typeface="Calibri"/>
                <a:cs typeface="Calibri"/>
                <a:sym typeface="Calibri"/>
              </a:rPr>
              <a:t>es un elemento pasivo que modela el comportamiento de un dispositivo compuesto por dos  placas separadas por un aislante, posee una capacitancia que se mide en farads, tiene la capacidad de almacenar energía y luego entregarla en cantidades finitas. No es posible que este componente suministre energía de forma ilimitada, ya que tiene un intervalo de tiempo de funcionamiento. </a:t>
            </a:r>
            <a:endParaRPr sz="1786" b="0" i="0" u="none" strike="noStrike" cap="none">
              <a:latin typeface="Arial"/>
              <a:ea typeface="Arial"/>
              <a:cs typeface="Arial"/>
              <a:sym typeface="Arial"/>
            </a:endParaRPr>
          </a:p>
          <a:p>
            <a:pPr marL="72000" marR="0" lvl="0" indent="0" algn="l" rtl="0">
              <a:lnSpc>
                <a:spcPct val="110000"/>
              </a:lnSpc>
              <a:spcBef>
                <a:spcPts val="1199"/>
              </a:spcBef>
              <a:spcAft>
                <a:spcPts val="0"/>
              </a:spcAft>
              <a:buNone/>
            </a:pPr>
            <a:r>
              <a:rPr lang="es-CL" sz="1786" b="0" i="0" u="none" strike="noStrike" cap="none">
                <a:solidFill>
                  <a:srgbClr val="000000"/>
                </a:solidFill>
                <a:latin typeface="Calibri"/>
                <a:ea typeface="Calibri"/>
                <a:cs typeface="Calibri"/>
                <a:sym typeface="Calibri"/>
              </a:rPr>
              <a:t>Un </a:t>
            </a:r>
            <a:r>
              <a:rPr lang="es-CL" sz="1786" b="1" i="0" u="none" strike="noStrike" cap="none">
                <a:solidFill>
                  <a:srgbClr val="000000"/>
                </a:solidFill>
                <a:latin typeface="Calibri"/>
                <a:ea typeface="Calibri"/>
                <a:cs typeface="Calibri"/>
                <a:sym typeface="Calibri"/>
              </a:rPr>
              <a:t>capacitor </a:t>
            </a:r>
            <a:r>
              <a:rPr lang="es-CL" sz="1786" b="0" i="0" u="none" strike="noStrike" cap="none">
                <a:solidFill>
                  <a:srgbClr val="000000"/>
                </a:solidFill>
                <a:latin typeface="Calibri"/>
                <a:ea typeface="Calibri"/>
                <a:cs typeface="Calibri"/>
                <a:sym typeface="Calibri"/>
              </a:rPr>
              <a:t>alimentado por un voltaje CD con frecuencia cero, no permitirá el paso de la corriente a través de él, comportándose como un circuito abierto, ahora si este valor de voltaje varía en el tiempo la intensidad tendrá una tendencia al aumento.</a:t>
            </a:r>
            <a:endParaRPr sz="1786" b="0" i="0" u="none" strike="noStrike" cap="none">
              <a:latin typeface="Arial"/>
              <a:ea typeface="Arial"/>
              <a:cs typeface="Arial"/>
              <a:sym typeface="Arial"/>
            </a:endParaRPr>
          </a:p>
        </p:txBody>
      </p:sp>
      <p:sp>
        <p:nvSpPr>
          <p:cNvPr id="750" name="Google Shape;750;p34"/>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5"/>
          <p:cNvSpPr/>
          <p:nvPr/>
        </p:nvSpPr>
        <p:spPr>
          <a:xfrm>
            <a:off x="5715000" y="2197080"/>
            <a:ext cx="2882160" cy="205668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56" name="Google Shape;756;p35"/>
          <p:cNvSpPr/>
          <p:nvPr/>
        </p:nvSpPr>
        <p:spPr>
          <a:xfrm>
            <a:off x="431640" y="2109960"/>
            <a:ext cx="4901400" cy="2258280"/>
          </a:xfrm>
          <a:prstGeom prst="rect">
            <a:avLst/>
          </a:prstGeom>
          <a:noFill/>
          <a:ln>
            <a:noFill/>
          </a:ln>
        </p:spPr>
        <p:txBody>
          <a:bodyPr spcFirstLastPara="1" wrap="square" lIns="90000" tIns="45000" rIns="90000" bIns="45000" anchor="t" anchorCtr="0">
            <a:noAutofit/>
          </a:bodyPr>
          <a:lstStyle/>
          <a:p>
            <a:pPr marL="158400" marR="0" lvl="0" indent="-157680" algn="l" rtl="0">
              <a:lnSpc>
                <a:spcPct val="100000"/>
              </a:lnSpc>
              <a:spcBef>
                <a:spcPts val="0"/>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El inductor:  </a:t>
            </a:r>
            <a:r>
              <a:rPr lang="es-CL" sz="1800" b="0" i="0" u="none" strike="noStrike" cap="none">
                <a:solidFill>
                  <a:srgbClr val="000000"/>
                </a:solidFill>
                <a:latin typeface="Calibri"/>
                <a:ea typeface="Calibri"/>
                <a:cs typeface="Calibri"/>
                <a:sym typeface="Calibri"/>
              </a:rPr>
              <a:t>elemento pasivo que relaciona la corriente y el voltaje, en la constante de proporcionalidad que poseen con el inductor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se denomina inductancia, expresada como </a:t>
            </a:r>
            <a:br>
              <a:rPr lang="es-CL" sz="1800" b="0" i="0" u="none" strike="noStrike" cap="none">
                <a:latin typeface="Arial"/>
                <a:ea typeface="Arial"/>
                <a:cs typeface="Arial"/>
                <a:sym typeface="Arial"/>
              </a:rPr>
            </a:br>
            <a:r>
              <a:rPr lang="es-CL" sz="1800" b="1" i="0" u="none" strike="noStrike" cap="none">
                <a:solidFill>
                  <a:srgbClr val="C73E32"/>
                </a:solidFill>
                <a:latin typeface="Calibri"/>
                <a:ea typeface="Calibri"/>
                <a:cs typeface="Calibri"/>
                <a:sym typeface="Calibri"/>
              </a:rPr>
              <a:t>L </a:t>
            </a:r>
            <a:r>
              <a:rPr lang="es-CL" sz="1800" b="1" i="0" u="none" strike="noStrike" cap="none">
                <a:solidFill>
                  <a:srgbClr val="000000"/>
                </a:solidFill>
                <a:latin typeface="Calibri"/>
                <a:ea typeface="Calibri"/>
                <a:cs typeface="Calibri"/>
                <a:sym typeface="Calibri"/>
              </a:rPr>
              <a:t>y medida en</a:t>
            </a:r>
            <a:r>
              <a:rPr lang="es-CL" sz="1800" b="1" i="0" u="none" strike="noStrike" cap="none">
                <a:solidFill>
                  <a:srgbClr val="C73E32"/>
                </a:solidFill>
                <a:latin typeface="Calibri"/>
                <a:ea typeface="Calibri"/>
                <a:cs typeface="Calibri"/>
                <a:sym typeface="Calibri"/>
              </a:rPr>
              <a:t> Henrys</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58400" marR="0" lvl="0" indent="-157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Estructuralmente, un inductor está constituido por un alambre conductor embobinado sobre sí mismo. </a:t>
            </a:r>
            <a:endParaRPr sz="1800" b="0" i="0" u="none" strike="noStrike" cap="none">
              <a:latin typeface="Arial"/>
              <a:ea typeface="Arial"/>
              <a:cs typeface="Arial"/>
              <a:sym typeface="Arial"/>
            </a:endParaRPr>
          </a:p>
        </p:txBody>
      </p:sp>
      <p:pic>
        <p:nvPicPr>
          <p:cNvPr id="757" name="Google Shape;757;p35" descr="▷ Inductancia eléctrica y bobina (Definición, fórmula y unidades)"/>
          <p:cNvPicPr preferRelativeResize="0"/>
          <p:nvPr/>
        </p:nvPicPr>
        <p:blipFill rotWithShape="1">
          <a:blip r:embed="rId3">
            <a:alphaModFix/>
          </a:blip>
          <a:srcRect l="10071" t="29503" r="7289"/>
          <a:stretch/>
        </p:blipFill>
        <p:spPr>
          <a:xfrm>
            <a:off x="6030720" y="2362320"/>
            <a:ext cx="2251080" cy="1395000"/>
          </a:xfrm>
          <a:prstGeom prst="rect">
            <a:avLst/>
          </a:prstGeom>
          <a:noFill/>
          <a:ln>
            <a:noFill/>
          </a:ln>
        </p:spPr>
      </p:pic>
      <p:sp>
        <p:nvSpPr>
          <p:cNvPr id="758" name="Google Shape;758;p35"/>
          <p:cNvSpPr/>
          <p:nvPr/>
        </p:nvSpPr>
        <p:spPr>
          <a:xfrm>
            <a:off x="6322680" y="3740400"/>
            <a:ext cx="1666800" cy="36432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Símbolo bobina</a:t>
            </a:r>
            <a:endParaRPr sz="1800" b="0" i="0" u="none" strike="noStrike" cap="none">
              <a:latin typeface="Arial"/>
              <a:ea typeface="Arial"/>
              <a:cs typeface="Arial"/>
              <a:sym typeface="Arial"/>
            </a:endParaRPr>
          </a:p>
        </p:txBody>
      </p:sp>
      <p:sp>
        <p:nvSpPr>
          <p:cNvPr id="759" name="Google Shape;759;p35"/>
          <p:cNvSpPr/>
          <p:nvPr/>
        </p:nvSpPr>
        <p:spPr>
          <a:xfrm>
            <a:off x="431640" y="4703040"/>
            <a:ext cx="7784280" cy="1722600"/>
          </a:xfrm>
          <a:prstGeom prst="rect">
            <a:avLst/>
          </a:prstGeom>
          <a:noFill/>
          <a:ln>
            <a:noFill/>
          </a:ln>
        </p:spPr>
        <p:txBody>
          <a:bodyPr spcFirstLastPara="1" wrap="square" lIns="90000" tIns="45000" rIns="90000" bIns="45000" anchor="t" anchorCtr="0">
            <a:noAutofit/>
          </a:bodyPr>
          <a:lstStyle/>
          <a:p>
            <a:pPr marL="158400" marR="0" lvl="0" indent="-157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descubrimiento realizado por Michael Faraday y Joseph Henry, fue demostrar que un campo magnético variable podía inducir un voltaje en un circuito. </a:t>
            </a:r>
            <a:endParaRPr sz="1800" b="0" i="0" u="none" strike="noStrike" cap="none">
              <a:latin typeface="Arial"/>
              <a:ea typeface="Arial"/>
              <a:cs typeface="Arial"/>
              <a:sym typeface="Arial"/>
            </a:endParaRPr>
          </a:p>
          <a:p>
            <a:pPr marL="158400" marR="0" lvl="0" indent="-157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Siendo proporcional a la razón de cambio de la corriente que se produce en el campo magnético respecto del tiempo.</a:t>
            </a:r>
            <a:endParaRPr sz="1800" b="0" i="0" u="none" strike="noStrike" cap="none">
              <a:latin typeface="Arial"/>
              <a:ea typeface="Arial"/>
              <a:cs typeface="Arial"/>
              <a:sym typeface="Arial"/>
            </a:endParaRPr>
          </a:p>
        </p:txBody>
      </p:sp>
      <p:sp>
        <p:nvSpPr>
          <p:cNvPr id="760" name="Google Shape;760;p35"/>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6"/>
          <p:cNvSpPr/>
          <p:nvPr/>
        </p:nvSpPr>
        <p:spPr>
          <a:xfrm>
            <a:off x="507960" y="2197080"/>
            <a:ext cx="8089200" cy="429192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66" name="Google Shape;766;p36" descr="Boninas y Capacitores - Monografias.com"/>
          <p:cNvPicPr preferRelativeResize="0"/>
          <p:nvPr/>
        </p:nvPicPr>
        <p:blipFill rotWithShape="1">
          <a:blip r:embed="rId3">
            <a:alphaModFix/>
          </a:blip>
          <a:srcRect/>
          <a:stretch/>
        </p:blipFill>
        <p:spPr>
          <a:xfrm>
            <a:off x="726480" y="2381760"/>
            <a:ext cx="7423200" cy="3957120"/>
          </a:xfrm>
          <a:prstGeom prst="rect">
            <a:avLst/>
          </a:prstGeom>
          <a:noFill/>
          <a:ln>
            <a:noFill/>
          </a:ln>
        </p:spPr>
      </p:pic>
      <p:sp>
        <p:nvSpPr>
          <p:cNvPr id="767" name="Google Shape;767;p36"/>
          <p:cNvSpPr/>
          <p:nvPr/>
        </p:nvSpPr>
        <p:spPr>
          <a:xfrm>
            <a:off x="1419840" y="3105360"/>
            <a:ext cx="924480" cy="48600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300" b="1" i="0" u="none" strike="noStrike" cap="none">
                <a:solidFill>
                  <a:srgbClr val="800000"/>
                </a:solidFill>
                <a:latin typeface="Calibri"/>
                <a:ea typeface="Calibri"/>
                <a:cs typeface="Calibri"/>
                <a:sym typeface="Calibri"/>
              </a:rPr>
              <a:t>1.Bobina</a:t>
            </a:r>
            <a:endParaRPr sz="13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300" b="0" i="0" u="none" strike="noStrike" cap="none">
              <a:latin typeface="Arial"/>
              <a:ea typeface="Arial"/>
              <a:cs typeface="Arial"/>
              <a:sym typeface="Arial"/>
            </a:endParaRPr>
          </a:p>
        </p:txBody>
      </p:sp>
      <p:sp>
        <p:nvSpPr>
          <p:cNvPr id="768" name="Google Shape;768;p36"/>
          <p:cNvSpPr/>
          <p:nvPr/>
        </p:nvSpPr>
        <p:spPr>
          <a:xfrm>
            <a:off x="931320" y="4163760"/>
            <a:ext cx="1980360" cy="4104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4.Bobina con núcleo </a:t>
            </a:r>
            <a:br>
              <a:rPr lang="es-CL" sz="1800" b="0" i="0" u="none" strike="noStrike" cap="none">
                <a:latin typeface="Arial"/>
                <a:ea typeface="Arial"/>
                <a:cs typeface="Arial"/>
                <a:sym typeface="Arial"/>
              </a:rPr>
            </a:br>
            <a:r>
              <a:rPr lang="es-CL" sz="1300" b="1" i="0" u="none" strike="noStrike" cap="none">
                <a:solidFill>
                  <a:srgbClr val="800000"/>
                </a:solidFill>
                <a:latin typeface="Calibri"/>
                <a:ea typeface="Calibri"/>
                <a:cs typeface="Calibri"/>
                <a:sym typeface="Calibri"/>
              </a:rPr>
              <a:t>ferro magnético</a:t>
            </a:r>
            <a:endParaRPr sz="1300" b="0" i="0" u="none" strike="noStrike" cap="none">
              <a:latin typeface="Arial"/>
              <a:ea typeface="Arial"/>
              <a:cs typeface="Arial"/>
              <a:sym typeface="Arial"/>
            </a:endParaRPr>
          </a:p>
        </p:txBody>
      </p:sp>
      <p:sp>
        <p:nvSpPr>
          <p:cNvPr id="769" name="Google Shape;769;p36"/>
          <p:cNvSpPr/>
          <p:nvPr/>
        </p:nvSpPr>
        <p:spPr>
          <a:xfrm>
            <a:off x="6188760" y="4163760"/>
            <a:ext cx="1980360" cy="2520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6.Bobina blindada</a:t>
            </a:r>
            <a:endParaRPr sz="1300" b="0" i="0" u="none" strike="noStrike" cap="none">
              <a:latin typeface="Arial"/>
              <a:ea typeface="Arial"/>
              <a:cs typeface="Arial"/>
              <a:sym typeface="Arial"/>
            </a:endParaRPr>
          </a:p>
        </p:txBody>
      </p:sp>
      <p:sp>
        <p:nvSpPr>
          <p:cNvPr id="770" name="Google Shape;770;p36"/>
          <p:cNvSpPr/>
          <p:nvPr/>
        </p:nvSpPr>
        <p:spPr>
          <a:xfrm>
            <a:off x="6214320" y="5907600"/>
            <a:ext cx="1980360" cy="2520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9.Bobina variable</a:t>
            </a:r>
            <a:endParaRPr sz="1300" b="0" i="0" u="none" strike="noStrike" cap="none">
              <a:latin typeface="Arial"/>
              <a:ea typeface="Arial"/>
              <a:cs typeface="Arial"/>
              <a:sym typeface="Arial"/>
            </a:endParaRPr>
          </a:p>
        </p:txBody>
      </p:sp>
      <p:sp>
        <p:nvSpPr>
          <p:cNvPr id="771" name="Google Shape;771;p36"/>
          <p:cNvSpPr/>
          <p:nvPr/>
        </p:nvSpPr>
        <p:spPr>
          <a:xfrm>
            <a:off x="3589560" y="5907600"/>
            <a:ext cx="1980360" cy="2520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8.Bobina ajustable</a:t>
            </a:r>
            <a:endParaRPr sz="1300" b="0" i="0" u="none" strike="noStrike" cap="none">
              <a:latin typeface="Arial"/>
              <a:ea typeface="Arial"/>
              <a:cs typeface="Arial"/>
              <a:sym typeface="Arial"/>
            </a:endParaRPr>
          </a:p>
        </p:txBody>
      </p:sp>
      <p:sp>
        <p:nvSpPr>
          <p:cNvPr id="772" name="Google Shape;772;p36"/>
          <p:cNvSpPr/>
          <p:nvPr/>
        </p:nvSpPr>
        <p:spPr>
          <a:xfrm>
            <a:off x="5985720" y="3105360"/>
            <a:ext cx="1980360" cy="4104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3.Bobina con tomas fijas</a:t>
            </a:r>
            <a:endParaRPr sz="1300" b="0" i="0" u="none" strike="noStrike" cap="none">
              <a:latin typeface="Arial"/>
              <a:ea typeface="Arial"/>
              <a:cs typeface="Arial"/>
              <a:sym typeface="Arial"/>
            </a:endParaRPr>
          </a:p>
          <a:p>
            <a:pPr marL="144000" marR="0" lvl="0" indent="0" algn="l" rtl="0">
              <a:lnSpc>
                <a:spcPct val="80000"/>
              </a:lnSpc>
              <a:spcBef>
                <a:spcPts val="0"/>
              </a:spcBef>
              <a:spcAft>
                <a:spcPts val="0"/>
              </a:spcAft>
              <a:buNone/>
            </a:pPr>
            <a:endParaRPr sz="1300" b="0" i="0" u="none" strike="noStrike" cap="none">
              <a:latin typeface="Arial"/>
              <a:ea typeface="Arial"/>
              <a:cs typeface="Arial"/>
              <a:sym typeface="Arial"/>
            </a:endParaRPr>
          </a:p>
        </p:txBody>
      </p:sp>
      <p:sp>
        <p:nvSpPr>
          <p:cNvPr id="773" name="Google Shape;773;p36"/>
          <p:cNvSpPr/>
          <p:nvPr/>
        </p:nvSpPr>
        <p:spPr>
          <a:xfrm>
            <a:off x="3767400" y="3105360"/>
            <a:ext cx="1980360" cy="4104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2.Inductancia</a:t>
            </a:r>
            <a:endParaRPr sz="1300" b="0" i="0" u="none" strike="noStrike" cap="none">
              <a:latin typeface="Arial"/>
              <a:ea typeface="Arial"/>
              <a:cs typeface="Arial"/>
              <a:sym typeface="Arial"/>
            </a:endParaRPr>
          </a:p>
          <a:p>
            <a:pPr marL="144000" marR="0" lvl="0" indent="0" algn="l" rtl="0">
              <a:lnSpc>
                <a:spcPct val="80000"/>
              </a:lnSpc>
              <a:spcBef>
                <a:spcPts val="0"/>
              </a:spcBef>
              <a:spcAft>
                <a:spcPts val="0"/>
              </a:spcAft>
              <a:buNone/>
            </a:pPr>
            <a:endParaRPr sz="1300" b="0" i="0" u="none" strike="noStrike" cap="none">
              <a:latin typeface="Arial"/>
              <a:ea typeface="Arial"/>
              <a:cs typeface="Arial"/>
              <a:sym typeface="Arial"/>
            </a:endParaRPr>
          </a:p>
        </p:txBody>
      </p:sp>
      <p:sp>
        <p:nvSpPr>
          <p:cNvPr id="774" name="Google Shape;774;p36"/>
          <p:cNvSpPr/>
          <p:nvPr/>
        </p:nvSpPr>
        <p:spPr>
          <a:xfrm>
            <a:off x="3183480" y="4163760"/>
            <a:ext cx="2725560" cy="2520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5.Bobina con núcleo de ferroxcube</a:t>
            </a:r>
            <a:endParaRPr sz="1300" b="0" i="0" u="none" strike="noStrike" cap="none">
              <a:latin typeface="Arial"/>
              <a:ea typeface="Arial"/>
              <a:cs typeface="Arial"/>
              <a:sym typeface="Arial"/>
            </a:endParaRPr>
          </a:p>
        </p:txBody>
      </p:sp>
      <p:sp>
        <p:nvSpPr>
          <p:cNvPr id="775" name="Google Shape;775;p36"/>
          <p:cNvSpPr/>
          <p:nvPr/>
        </p:nvSpPr>
        <p:spPr>
          <a:xfrm>
            <a:off x="880560" y="5907600"/>
            <a:ext cx="1980360" cy="252000"/>
          </a:xfrm>
          <a:prstGeom prst="rect">
            <a:avLst/>
          </a:prstGeom>
          <a:solidFill>
            <a:srgbClr val="FFFFFF"/>
          </a:solidFill>
          <a:ln>
            <a:noFill/>
          </a:ln>
        </p:spPr>
        <p:txBody>
          <a:bodyPr spcFirstLastPara="1" wrap="square" lIns="72000" tIns="46800" rIns="72000" bIns="46800" anchor="t" anchorCtr="0">
            <a:spAutoFit/>
          </a:bodyPr>
          <a:lstStyle/>
          <a:p>
            <a:pPr marL="144000" marR="0" lvl="0" indent="0" algn="l" rtl="0">
              <a:lnSpc>
                <a:spcPct val="80000"/>
              </a:lnSpc>
              <a:spcBef>
                <a:spcPts val="0"/>
              </a:spcBef>
              <a:spcAft>
                <a:spcPts val="0"/>
              </a:spcAft>
              <a:buNone/>
            </a:pPr>
            <a:r>
              <a:rPr lang="es-CL" sz="1300" b="1" i="0" u="none" strike="noStrike" cap="none">
                <a:solidFill>
                  <a:srgbClr val="800000"/>
                </a:solidFill>
                <a:latin typeface="Calibri"/>
                <a:ea typeface="Calibri"/>
                <a:cs typeface="Calibri"/>
                <a:sym typeface="Calibri"/>
              </a:rPr>
              <a:t>9.Bobina electroimán</a:t>
            </a:r>
            <a:endParaRPr sz="1300" b="0" i="0" u="none" strike="noStrike" cap="none">
              <a:latin typeface="Arial"/>
              <a:ea typeface="Arial"/>
              <a:cs typeface="Arial"/>
              <a:sym typeface="Arial"/>
            </a:endParaRPr>
          </a:p>
        </p:txBody>
      </p:sp>
      <p:sp>
        <p:nvSpPr>
          <p:cNvPr id="776" name="Google Shape;776;p36"/>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7"/>
          <p:cNvSpPr/>
          <p:nvPr/>
        </p:nvSpPr>
        <p:spPr>
          <a:xfrm>
            <a:off x="723960" y="3028680"/>
            <a:ext cx="5172840" cy="2304720"/>
          </a:xfrm>
          <a:prstGeom prst="roundRect">
            <a:avLst>
              <a:gd name="adj" fmla="val 10057"/>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82" name="Google Shape;782;p37"/>
          <p:cNvPicPr preferRelativeResize="0"/>
          <p:nvPr/>
        </p:nvPicPr>
        <p:blipFill rotWithShape="1">
          <a:blip r:embed="rId3">
            <a:alphaModFix/>
          </a:blip>
          <a:srcRect/>
          <a:stretch/>
        </p:blipFill>
        <p:spPr>
          <a:xfrm>
            <a:off x="5668920" y="2800080"/>
            <a:ext cx="456480" cy="456480"/>
          </a:xfrm>
          <a:prstGeom prst="rect">
            <a:avLst/>
          </a:prstGeom>
          <a:noFill/>
          <a:ln>
            <a:noFill/>
          </a:ln>
        </p:spPr>
      </p:pic>
      <p:pic>
        <p:nvPicPr>
          <p:cNvPr id="783" name="Google Shape;783;p37"/>
          <p:cNvPicPr preferRelativeResize="0"/>
          <p:nvPr/>
        </p:nvPicPr>
        <p:blipFill rotWithShape="1">
          <a:blip r:embed="rId4">
            <a:alphaModFix/>
          </a:blip>
          <a:srcRect/>
          <a:stretch/>
        </p:blipFill>
        <p:spPr>
          <a:xfrm>
            <a:off x="5809680" y="1994040"/>
            <a:ext cx="3241800" cy="5085000"/>
          </a:xfrm>
          <a:prstGeom prst="rect">
            <a:avLst/>
          </a:prstGeom>
          <a:noFill/>
          <a:ln>
            <a:noFill/>
          </a:ln>
        </p:spPr>
      </p:pic>
      <p:sp>
        <p:nvSpPr>
          <p:cNvPr id="784" name="Google Shape;784;p37"/>
          <p:cNvSpPr/>
          <p:nvPr/>
        </p:nvSpPr>
        <p:spPr>
          <a:xfrm>
            <a:off x="741240" y="2204640"/>
            <a:ext cx="5176080" cy="5832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Revisemos el aprendizaje logrado  hasta este punto respondiendo las siguientes preguntas: </a:t>
            </a:r>
            <a:endParaRPr sz="1800" b="0" i="0" u="none" strike="noStrike" cap="none">
              <a:latin typeface="Arial"/>
              <a:ea typeface="Arial"/>
              <a:cs typeface="Arial"/>
              <a:sym typeface="Arial"/>
            </a:endParaRPr>
          </a:p>
        </p:txBody>
      </p:sp>
      <p:sp>
        <p:nvSpPr>
          <p:cNvPr id="785" name="Google Shape;785;p37"/>
          <p:cNvSpPr/>
          <p:nvPr/>
        </p:nvSpPr>
        <p:spPr>
          <a:xfrm>
            <a:off x="817560" y="3362040"/>
            <a:ext cx="5290560" cy="1826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900" b="1" i="0" u="none" strike="noStrike" cap="none">
                <a:solidFill>
                  <a:srgbClr val="C73E32"/>
                </a:solidFill>
                <a:latin typeface="Calibri"/>
                <a:ea typeface="Calibri"/>
                <a:cs typeface="Calibri"/>
                <a:sym typeface="Calibri"/>
              </a:rPr>
              <a:t>a) </a:t>
            </a:r>
            <a:r>
              <a:rPr lang="es-CL" sz="1900" b="1" i="0" u="none" strike="noStrike" cap="none">
                <a:solidFill>
                  <a:srgbClr val="000000"/>
                </a:solidFill>
                <a:latin typeface="Calibri"/>
                <a:ea typeface="Calibri"/>
                <a:cs typeface="Calibri"/>
                <a:sym typeface="Calibri"/>
              </a:rPr>
              <a:t>¿Qué debemos saber para reparar una </a:t>
            </a:r>
            <a:br>
              <a:rPr lang="es-CL" sz="1800" b="0" i="0" u="none" strike="noStrike" cap="none">
                <a:latin typeface="Arial"/>
                <a:ea typeface="Arial"/>
                <a:cs typeface="Arial"/>
                <a:sym typeface="Arial"/>
              </a:rPr>
            </a:br>
            <a:r>
              <a:rPr lang="es-CL" sz="1900" b="1" i="0" u="none" strike="noStrike" cap="none">
                <a:solidFill>
                  <a:srgbClr val="000000"/>
                </a:solidFill>
                <a:latin typeface="Calibri"/>
                <a:ea typeface="Calibri"/>
                <a:cs typeface="Calibri"/>
                <a:sym typeface="Calibri"/>
              </a:rPr>
              <a:t>     placa electrónica?</a:t>
            </a:r>
            <a:endParaRPr sz="19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9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900" b="1" i="0" u="none" strike="noStrike" cap="none">
                <a:solidFill>
                  <a:srgbClr val="C73E32"/>
                </a:solidFill>
                <a:latin typeface="Calibri"/>
                <a:ea typeface="Calibri"/>
                <a:cs typeface="Calibri"/>
                <a:sym typeface="Calibri"/>
              </a:rPr>
              <a:t>b) </a:t>
            </a:r>
            <a:r>
              <a:rPr lang="es-CL" sz="1900" b="1" i="0" u="none" strike="noStrike" cap="none">
                <a:solidFill>
                  <a:srgbClr val="000000"/>
                </a:solidFill>
                <a:latin typeface="Calibri"/>
                <a:ea typeface="Calibri"/>
                <a:cs typeface="Calibri"/>
                <a:sym typeface="Calibri"/>
              </a:rPr>
              <a:t>¿Qué herramientas y elementos</a:t>
            </a:r>
            <a:br>
              <a:rPr lang="es-CL" sz="1800" b="0" i="0" u="none" strike="noStrike" cap="none">
                <a:latin typeface="Arial"/>
                <a:ea typeface="Arial"/>
                <a:cs typeface="Arial"/>
                <a:sym typeface="Arial"/>
              </a:rPr>
            </a:br>
            <a:r>
              <a:rPr lang="es-CL" sz="1900" b="1" i="0" u="none" strike="noStrike" cap="none">
                <a:solidFill>
                  <a:srgbClr val="000000"/>
                </a:solidFill>
                <a:latin typeface="Calibri"/>
                <a:ea typeface="Calibri"/>
                <a:cs typeface="Calibri"/>
                <a:sym typeface="Calibri"/>
              </a:rPr>
              <a:t>     necesitamos para realizar una reparación?</a:t>
            </a:r>
            <a:endParaRPr sz="19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900" b="0" i="0" u="none" strike="noStrike" cap="none">
              <a:latin typeface="Arial"/>
              <a:ea typeface="Arial"/>
              <a:cs typeface="Arial"/>
              <a:sym typeface="Arial"/>
            </a:endParaRPr>
          </a:p>
        </p:txBody>
      </p:sp>
      <p:sp>
        <p:nvSpPr>
          <p:cNvPr id="786" name="Google Shape;786;p37"/>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8"/>
          <p:cNvSpPr/>
          <p:nvPr/>
        </p:nvSpPr>
        <p:spPr>
          <a:xfrm>
            <a:off x="482760" y="2271600"/>
            <a:ext cx="6361920" cy="52164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Clasificación de las averías en equipos electrónicos: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graphicFrame>
        <p:nvGraphicFramePr>
          <p:cNvPr id="792" name="Google Shape;792;p38"/>
          <p:cNvGraphicFramePr/>
          <p:nvPr/>
        </p:nvGraphicFramePr>
        <p:xfrm>
          <a:off x="553320" y="2689560"/>
          <a:ext cx="8127725" cy="3291880"/>
        </p:xfrm>
        <a:graphic>
          <a:graphicData uri="http://schemas.openxmlformats.org/drawingml/2006/table">
            <a:tbl>
              <a:tblPr>
                <a:noFill/>
                <a:tableStyleId>{F75D6BA5-7F02-42B0-AE3E-0F7CDE362400}</a:tableStyleId>
              </a:tblPr>
              <a:tblGrid>
                <a:gridCol w="2709000">
                  <a:extLst>
                    <a:ext uri="{9D8B030D-6E8A-4147-A177-3AD203B41FA5}">
                      <a16:colId xmlns:a16="http://schemas.microsoft.com/office/drawing/2014/main" val="20000"/>
                    </a:ext>
                  </a:extLst>
                </a:gridCol>
                <a:gridCol w="2709000">
                  <a:extLst>
                    <a:ext uri="{9D8B030D-6E8A-4147-A177-3AD203B41FA5}">
                      <a16:colId xmlns:a16="http://schemas.microsoft.com/office/drawing/2014/main" val="20001"/>
                    </a:ext>
                  </a:extLst>
                </a:gridCol>
                <a:gridCol w="2709725">
                  <a:extLst>
                    <a:ext uri="{9D8B030D-6E8A-4147-A177-3AD203B41FA5}">
                      <a16:colId xmlns:a16="http://schemas.microsoft.com/office/drawing/2014/main" val="20002"/>
                    </a:ext>
                  </a:extLst>
                </a:gridCol>
              </a:tblGrid>
              <a:tr h="497150">
                <a:tc>
                  <a:txBody>
                    <a:bodyPr/>
                    <a:lstStyle/>
                    <a:p>
                      <a:pPr marL="0" marR="0" lvl="0" indent="0" algn="l" rtl="0">
                        <a:lnSpc>
                          <a:spcPct val="100000"/>
                        </a:lnSpc>
                        <a:spcBef>
                          <a:spcPts val="0"/>
                        </a:spcBef>
                        <a:spcAft>
                          <a:spcPts val="0"/>
                        </a:spcAft>
                        <a:buNone/>
                      </a:pPr>
                      <a:r>
                        <a:rPr lang="es-CL" sz="1600" b="1" u="none" strike="noStrike" cap="none">
                          <a:solidFill>
                            <a:srgbClr val="FFFFFF"/>
                          </a:solidFill>
                          <a:latin typeface="Calibri"/>
                          <a:ea typeface="Calibri"/>
                          <a:cs typeface="Calibri"/>
                          <a:sym typeface="Calibri"/>
                        </a:rPr>
                        <a:t>Según naturaleza</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29754D"/>
                    </a:solidFill>
                  </a:tcPr>
                </a:tc>
                <a:tc>
                  <a:txBody>
                    <a:bodyPr/>
                    <a:lstStyle/>
                    <a:p>
                      <a:pPr marL="0" marR="0" lvl="0" indent="0" algn="l" rtl="0">
                        <a:lnSpc>
                          <a:spcPct val="100000"/>
                        </a:lnSpc>
                        <a:spcBef>
                          <a:spcPts val="0"/>
                        </a:spcBef>
                        <a:spcAft>
                          <a:spcPts val="0"/>
                        </a:spcAft>
                        <a:buNone/>
                      </a:pPr>
                      <a:r>
                        <a:rPr lang="es-CL" sz="1600" b="1" u="none" strike="noStrike" cap="none">
                          <a:solidFill>
                            <a:srgbClr val="FFFFFF"/>
                          </a:solidFill>
                          <a:latin typeface="Calibri"/>
                          <a:ea typeface="Calibri"/>
                          <a:cs typeface="Calibri"/>
                          <a:sym typeface="Calibri"/>
                        </a:rPr>
                        <a:t>Se producen en el tiempo</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29754D"/>
                    </a:solidFill>
                  </a:tcPr>
                </a:tc>
                <a:tc>
                  <a:txBody>
                    <a:bodyPr/>
                    <a:lstStyle/>
                    <a:p>
                      <a:pPr marL="0" marR="0" lvl="0" indent="0" algn="l" rtl="0">
                        <a:lnSpc>
                          <a:spcPct val="100000"/>
                        </a:lnSpc>
                        <a:spcBef>
                          <a:spcPts val="0"/>
                        </a:spcBef>
                        <a:spcAft>
                          <a:spcPts val="0"/>
                        </a:spcAft>
                        <a:buNone/>
                      </a:pPr>
                      <a:r>
                        <a:rPr lang="es-CL" sz="1600" b="1" u="none" strike="noStrike" cap="none">
                          <a:solidFill>
                            <a:srgbClr val="FFFFFF"/>
                          </a:solidFill>
                          <a:latin typeface="Calibri"/>
                          <a:ea typeface="Calibri"/>
                          <a:cs typeface="Calibri"/>
                          <a:sym typeface="Calibri"/>
                        </a:rPr>
                        <a:t>Tecnología utilizada en </a:t>
                      </a:r>
                      <a:br>
                        <a:rPr lang="es-CL" sz="1800" u="none" strike="noStrike" cap="none"/>
                      </a:br>
                      <a:r>
                        <a:rPr lang="es-CL" sz="1600" b="1" u="none" strike="noStrike" cap="none">
                          <a:solidFill>
                            <a:srgbClr val="FFFFFF"/>
                          </a:solidFill>
                          <a:latin typeface="Calibri"/>
                          <a:ea typeface="Calibri"/>
                          <a:cs typeface="Calibri"/>
                          <a:sym typeface="Calibri"/>
                        </a:rPr>
                        <a:t>el equipo averiado</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29754D"/>
                    </a:solidFill>
                  </a:tcPr>
                </a:tc>
                <a:extLst>
                  <a:ext uri="{0D108BD9-81ED-4DB2-BD59-A6C34878D82A}">
                    <a16:rowId xmlns:a16="http://schemas.microsoft.com/office/drawing/2014/main" val="10000"/>
                  </a:ext>
                </a:extLst>
              </a:tr>
              <a:tr h="699850">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Eléctrica: </a:t>
                      </a:r>
                      <a:r>
                        <a:rPr lang="es-CL" sz="1600" b="0" u="none" strike="noStrike" cap="none">
                          <a:solidFill>
                            <a:srgbClr val="000000"/>
                          </a:solidFill>
                          <a:latin typeface="Calibri"/>
                          <a:ea typeface="Calibri"/>
                          <a:cs typeface="Calibri"/>
                          <a:sym typeface="Calibri"/>
                        </a:rPr>
                        <a:t>que se provocan en elementos electrónicos y las conexiones entre ellos.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tc rowSpan="2">
                  <a:txBody>
                    <a:bodyPr/>
                    <a:lstStyle/>
                    <a:p>
                      <a:pPr marL="0" marR="0" lvl="0" indent="0" algn="ctr"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Fijas: </a:t>
                      </a:r>
                      <a:r>
                        <a:rPr lang="es-CL" sz="1600" b="0" u="none" strike="noStrike" cap="none">
                          <a:solidFill>
                            <a:srgbClr val="000000"/>
                          </a:solidFill>
                          <a:latin typeface="Calibri"/>
                          <a:ea typeface="Calibri"/>
                          <a:cs typeface="Calibri"/>
                          <a:sym typeface="Calibri"/>
                        </a:rPr>
                        <a:t>se presentan durante todo el tiempo en el que el equipo está en funcionamiento</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Analógica</a:t>
                      </a:r>
                      <a:r>
                        <a:rPr lang="es-CL" sz="1600" b="0" u="none" strike="noStrike" cap="none">
                          <a:solidFill>
                            <a:srgbClr val="000000"/>
                          </a:solidFill>
                          <a:latin typeface="Calibri"/>
                          <a:ea typeface="Calibri"/>
                          <a:cs typeface="Calibri"/>
                          <a:sym typeface="Calibri"/>
                        </a:rPr>
                        <a:t>, equipos de esta tecnología se ven afectados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extLst>
                  <a:ext uri="{0D108BD9-81ED-4DB2-BD59-A6C34878D82A}">
                    <a16:rowId xmlns:a16="http://schemas.microsoft.com/office/drawing/2014/main" val="10001"/>
                  </a:ext>
                </a:extLst>
              </a:tr>
              <a:tr h="902525">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Mecánica: </a:t>
                      </a:r>
                      <a:r>
                        <a:rPr lang="es-CL" sz="1600" b="0" u="none" strike="noStrike" cap="none">
                          <a:solidFill>
                            <a:srgbClr val="000000"/>
                          </a:solidFill>
                          <a:latin typeface="Calibri"/>
                          <a:ea typeface="Calibri"/>
                          <a:cs typeface="Calibri"/>
                          <a:sym typeface="Calibri"/>
                        </a:rPr>
                        <a:t>debido a componentes como correas de transmisión engranajes o poleas.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EDEDE"/>
                    </a:solidFill>
                  </a:tcPr>
                </a:tc>
                <a:tc vMerge="1">
                  <a:txBody>
                    <a:bodyPr/>
                    <a:lstStyle/>
                    <a:p>
                      <a:endParaRPr lang="es-CL"/>
                    </a:p>
                  </a:txBody>
                  <a:tcPr/>
                </a:tc>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Digitales</a:t>
                      </a:r>
                      <a:r>
                        <a:rPr lang="es-CL" sz="1600" b="0" u="none" strike="noStrike" cap="none">
                          <a:solidFill>
                            <a:srgbClr val="000000"/>
                          </a:solidFill>
                          <a:latin typeface="Calibri"/>
                          <a:ea typeface="Calibri"/>
                          <a:cs typeface="Calibri"/>
                          <a:sym typeface="Calibri"/>
                        </a:rPr>
                        <a:t>, ocurridas en estos componentes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EDEDE"/>
                    </a:solidFill>
                  </a:tcPr>
                </a:tc>
                <a:extLst>
                  <a:ext uri="{0D108BD9-81ED-4DB2-BD59-A6C34878D82A}">
                    <a16:rowId xmlns:a16="http://schemas.microsoft.com/office/drawing/2014/main" val="10002"/>
                  </a:ext>
                </a:extLst>
              </a:tr>
              <a:tr h="699850">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Electromecánicas: </a:t>
                      </a:r>
                      <a:r>
                        <a:rPr lang="es-CL" sz="1600" b="0" u="none" strike="noStrike" cap="none">
                          <a:solidFill>
                            <a:srgbClr val="000000"/>
                          </a:solidFill>
                          <a:latin typeface="Calibri"/>
                          <a:ea typeface="Calibri"/>
                          <a:cs typeface="Calibri"/>
                          <a:sym typeface="Calibri"/>
                        </a:rPr>
                        <a:t>motores, interruptores o electroimanes.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tc>
                  <a:txBody>
                    <a:bodyPr/>
                    <a:lstStyle/>
                    <a:p>
                      <a:pPr marL="0" marR="0" lvl="0" indent="0" algn="ctr"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Intermitentes: </a:t>
                      </a:r>
                      <a:r>
                        <a:rPr lang="es-CL" sz="1600" b="0" u="none" strike="noStrike" cap="none">
                          <a:solidFill>
                            <a:srgbClr val="000000"/>
                          </a:solidFill>
                          <a:latin typeface="Calibri"/>
                          <a:ea typeface="Calibri"/>
                          <a:cs typeface="Calibri"/>
                          <a:sym typeface="Calibri"/>
                        </a:rPr>
                        <a:t>la avería se produce de forma aleatoria</a:t>
                      </a:r>
                      <a:endParaRPr sz="1600" b="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Mixtas</a:t>
                      </a:r>
                      <a:r>
                        <a:rPr lang="es-CL" sz="1600" b="0" u="none" strike="noStrike" cap="none">
                          <a:solidFill>
                            <a:srgbClr val="000000"/>
                          </a:solidFill>
                          <a:latin typeface="Calibri"/>
                          <a:ea typeface="Calibri"/>
                          <a:cs typeface="Calibri"/>
                          <a:sym typeface="Calibri"/>
                        </a:rPr>
                        <a:t>, ocurren en la combinación de ambas tecnologías.</a:t>
                      </a:r>
                      <a:endParaRPr sz="1600" b="0" u="none" strike="noStrike" cap="none">
                        <a:latin typeface="Arial"/>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AAE0C1"/>
                    </a:solidFill>
                  </a:tcPr>
                </a:tc>
                <a:extLst>
                  <a:ext uri="{0D108BD9-81ED-4DB2-BD59-A6C34878D82A}">
                    <a16:rowId xmlns:a16="http://schemas.microsoft.com/office/drawing/2014/main" val="10003"/>
                  </a:ext>
                </a:extLst>
              </a:tr>
            </a:tbl>
          </a:graphicData>
        </a:graphic>
      </p:graphicFrame>
      <p:sp>
        <p:nvSpPr>
          <p:cNvPr id="793" name="Google Shape;793;p38"/>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ELEMENTOS DE UN </a:t>
            </a:r>
            <a:r>
              <a:rPr lang="es-CL" sz="2900" b="0" i="0" u="none" strike="noStrike" cap="none">
                <a:solidFill>
                  <a:srgbClr val="C73E32"/>
                </a:solidFill>
                <a:latin typeface="Calibri"/>
                <a:ea typeface="Calibri"/>
                <a:cs typeface="Calibri"/>
                <a:sym typeface="Calibri"/>
              </a:rPr>
              <a:t>CIRCUITO ELECTRÓNICO</a:t>
            </a:r>
            <a:endParaRPr sz="29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39"/>
          <p:cNvSpPr/>
          <p:nvPr/>
        </p:nvSpPr>
        <p:spPr>
          <a:xfrm>
            <a:off x="520560" y="2400480"/>
            <a:ext cx="7632000" cy="389808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99" name="Google Shape;799;p39"/>
          <p:cNvSpPr/>
          <p:nvPr/>
        </p:nvSpPr>
        <p:spPr>
          <a:xfrm>
            <a:off x="673200" y="2690640"/>
            <a:ext cx="7314480" cy="439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Es posible dividir en etapas secuenciales de forma genérica la reparación de circuitos electrónicos, pero también es posible que se defina una estrategia particular dependiente del circuito. </a:t>
            </a:r>
            <a:endParaRPr sz="1800" b="0" i="0" u="none" strike="noStrike" cap="none">
              <a:latin typeface="Arial"/>
              <a:ea typeface="Arial"/>
              <a:cs typeface="Arial"/>
              <a:sym typeface="Arial"/>
            </a:endParaRPr>
          </a:p>
          <a:p>
            <a:pPr marL="169200" marR="0" lvl="0" indent="-168480" algn="l" rtl="0">
              <a:lnSpc>
                <a:spcPct val="100000"/>
              </a:lnSpc>
              <a:spcBef>
                <a:spcPts val="1199"/>
              </a:spcBef>
              <a:spcAft>
                <a:spcPts val="0"/>
              </a:spcAft>
              <a:buClr>
                <a:srgbClr val="000000"/>
              </a:buClr>
              <a:buSzPts val="1620"/>
              <a:buFont typeface="Calibri"/>
              <a:buAutoNum type="arabicPeriod"/>
            </a:pPr>
            <a:r>
              <a:rPr lang="es-CL" sz="1800" b="0" i="0" u="none" strike="noStrike" cap="none">
                <a:solidFill>
                  <a:srgbClr val="000000"/>
                </a:solidFill>
                <a:latin typeface="Calibri"/>
                <a:ea typeface="Calibri"/>
                <a:cs typeface="Calibri"/>
                <a:sym typeface="Calibri"/>
              </a:rPr>
              <a:t> Estudio de los diagramas de bloques y esquemas eléctricos de los componentes. </a:t>
            </a:r>
            <a:endParaRPr sz="1800" b="0" i="0" u="none" strike="noStrike" cap="none">
              <a:latin typeface="Arial"/>
              <a:ea typeface="Arial"/>
              <a:cs typeface="Arial"/>
              <a:sym typeface="Arial"/>
            </a:endParaRPr>
          </a:p>
          <a:p>
            <a:pPr marL="169200" marR="0" lvl="0" indent="-168480" algn="l" rtl="0">
              <a:lnSpc>
                <a:spcPct val="100000"/>
              </a:lnSpc>
              <a:spcBef>
                <a:spcPts val="1199"/>
              </a:spcBef>
              <a:spcAft>
                <a:spcPts val="0"/>
              </a:spcAft>
              <a:buClr>
                <a:srgbClr val="000000"/>
              </a:buClr>
              <a:buSzPts val="1620"/>
              <a:buFont typeface="Calibri"/>
              <a:buAutoNum type="arabicPeriod"/>
            </a:pPr>
            <a:r>
              <a:rPr lang="es-CL" sz="1800" b="0" i="0" u="none" strike="noStrike" cap="none">
                <a:solidFill>
                  <a:srgbClr val="000000"/>
                </a:solidFill>
                <a:latin typeface="Calibri"/>
                <a:ea typeface="Calibri"/>
                <a:cs typeface="Calibri"/>
                <a:sym typeface="Calibri"/>
              </a:rPr>
              <a:t>Identificación de la sintomatología de la avería, esto se realiza mediante mediciones y comprobación de parámetros indicados en manuales de fabricantes. </a:t>
            </a:r>
            <a:endParaRPr sz="1800" b="0" i="0" u="none" strike="noStrike" cap="none">
              <a:latin typeface="Arial"/>
              <a:ea typeface="Arial"/>
              <a:cs typeface="Arial"/>
              <a:sym typeface="Arial"/>
            </a:endParaRPr>
          </a:p>
          <a:p>
            <a:pPr marL="169200" marR="0" lvl="0" indent="-168480" algn="l" rtl="0">
              <a:lnSpc>
                <a:spcPct val="100000"/>
              </a:lnSpc>
              <a:spcBef>
                <a:spcPts val="1199"/>
              </a:spcBef>
              <a:spcAft>
                <a:spcPts val="0"/>
              </a:spcAft>
              <a:buClr>
                <a:srgbClr val="000000"/>
              </a:buClr>
              <a:buSzPts val="1620"/>
              <a:buFont typeface="Calibri"/>
              <a:buAutoNum type="arabicPeriod"/>
            </a:pPr>
            <a:r>
              <a:rPr lang="es-CL" sz="1800" b="0" i="0" u="none" strike="noStrike" cap="none">
                <a:solidFill>
                  <a:srgbClr val="000000"/>
                </a:solidFill>
                <a:latin typeface="Calibri"/>
                <a:ea typeface="Calibri"/>
                <a:cs typeface="Calibri"/>
                <a:sym typeface="Calibri"/>
              </a:rPr>
              <a:t>Luego de identificar el sector de la avería, se debe aislar esta región con el objetivo de analizar de forma localizada el comportamiento anómalo. </a:t>
            </a:r>
            <a:endParaRPr sz="1800" b="0" i="0" u="none" strike="noStrike" cap="none">
              <a:latin typeface="Arial"/>
              <a:ea typeface="Arial"/>
              <a:cs typeface="Arial"/>
              <a:sym typeface="Arial"/>
            </a:endParaRPr>
          </a:p>
        </p:txBody>
      </p:sp>
      <p:sp>
        <p:nvSpPr>
          <p:cNvPr id="800" name="Google Shape;800;p39"/>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
          <p:cNvSpPr/>
          <p:nvPr/>
        </p:nvSpPr>
        <p:spPr>
          <a:xfrm>
            <a:off x="4152240" y="2959200"/>
            <a:ext cx="4546800" cy="3695040"/>
          </a:xfrm>
          <a:prstGeom prst="roundRect">
            <a:avLst>
              <a:gd name="adj" fmla="val 4120"/>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4" name="Google Shape;394;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5" name="Google Shape;395;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96" name="Google Shape;396;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5</a:t>
            </a:r>
            <a:endParaRPr sz="6000" b="0" i="0" u="none" strike="noStrike" cap="none">
              <a:latin typeface="Arial"/>
              <a:ea typeface="Arial"/>
              <a:cs typeface="Arial"/>
              <a:sym typeface="Arial"/>
            </a:endParaRPr>
          </a:p>
        </p:txBody>
      </p:sp>
      <p:sp>
        <p:nvSpPr>
          <p:cNvPr id="397" name="Google Shape;397;p4"/>
          <p:cNvSpPr/>
          <p:nvPr/>
        </p:nvSpPr>
        <p:spPr>
          <a:xfrm>
            <a:off x="8501040" y="1396440"/>
            <a:ext cx="4857120" cy="450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4183200" y="2109960"/>
            <a:ext cx="3969720" cy="7236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0" i="0" u="none" strike="noStrike" cap="none">
                <a:solidFill>
                  <a:srgbClr val="C73E32"/>
                </a:solidFill>
                <a:latin typeface="Calibri"/>
                <a:ea typeface="Calibri"/>
                <a:cs typeface="Calibri"/>
                <a:sym typeface="Calibri"/>
              </a:rPr>
              <a:t>REPARACIÓN DE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PLACAS ELECTRÓNICAS</a:t>
            </a:r>
            <a:endParaRPr sz="2600" b="0" i="0" u="none" strike="noStrike" cap="none">
              <a:latin typeface="Arial"/>
              <a:ea typeface="Arial"/>
              <a:cs typeface="Arial"/>
              <a:sym typeface="Arial"/>
            </a:endParaRPr>
          </a:p>
        </p:txBody>
      </p:sp>
      <p:sp>
        <p:nvSpPr>
          <p:cNvPr id="399" name="Google Shape;399;p4"/>
          <p:cNvSpPr/>
          <p:nvPr/>
        </p:nvSpPr>
        <p:spPr>
          <a:xfrm>
            <a:off x="4061160" y="31381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061160" y="35719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4052520" y="407916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052520" y="434880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052520" y="461808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052520" y="48877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052520" y="515736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4052520" y="542700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4052520" y="596592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052520" y="623556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4356000" y="3137040"/>
            <a:ext cx="3943800" cy="3381480"/>
          </a:xfrm>
          <a:prstGeom prst="rect">
            <a:avLst/>
          </a:prstGeom>
          <a:noFill/>
          <a:ln>
            <a:noFill/>
          </a:ln>
        </p:spPr>
        <p:txBody>
          <a:bodyPr spcFirstLastPara="1" wrap="square" lIns="90000" tIns="45000" rIns="90000" bIns="45000" anchor="t" anchorCtr="0">
            <a:normAutofit/>
          </a:bodyPr>
          <a:lstStyle/>
          <a:p>
            <a:pPr marL="0" marR="0" lvl="0" indent="0" algn="l" rtl="0">
              <a:lnSpc>
                <a:spcPct val="80000"/>
              </a:lnSpc>
              <a:spcBef>
                <a:spcPts val="0"/>
              </a:spcBef>
              <a:spcAft>
                <a:spcPts val="0"/>
              </a:spcAft>
              <a:buNone/>
            </a:pPr>
            <a:r>
              <a:rPr lang="es-CL" sz="1500" b="0" i="0" u="none" strike="noStrike" cap="none">
                <a:solidFill>
                  <a:srgbClr val="000000"/>
                </a:solidFill>
                <a:latin typeface="Calibri"/>
                <a:ea typeface="Calibri"/>
                <a:cs typeface="Calibri"/>
                <a:sym typeface="Calibri"/>
              </a:rPr>
              <a:t>Actividad de conocimientos previos “Círculos de Experiencia” </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Normas y estándares de simbología eléctrica y electrónica.</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Simbología  electrónica.</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PCB</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Soldadura de un circuito electrónico</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¿Qué elementos serán soldados a las PCB ?</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Elementos de un circuito electrónico</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Actividad de reparación de circuito electrónico</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Actividad ¿Cuánto aprendimos?</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Referencias  e información de apoyo</a:t>
            </a:r>
            <a:endParaRPr sz="1500" b="0" i="0" u="none" strike="noStrike" cap="none">
              <a:latin typeface="Arial"/>
              <a:ea typeface="Arial"/>
              <a:cs typeface="Arial"/>
              <a:sym typeface="Arial"/>
            </a:endParaRPr>
          </a:p>
          <a:p>
            <a:pPr marL="0" marR="0" lvl="0" indent="0" algn="l" rtl="0">
              <a:lnSpc>
                <a:spcPct val="80000"/>
              </a:lnSpc>
              <a:spcBef>
                <a:spcPts val="700"/>
              </a:spcBef>
              <a:spcAft>
                <a:spcPts val="0"/>
              </a:spcAft>
              <a:buNone/>
            </a:pPr>
            <a:r>
              <a:rPr lang="es-CL" sz="1500" b="0" i="0" u="none" strike="noStrike" cap="none">
                <a:solidFill>
                  <a:srgbClr val="000000"/>
                </a:solidFill>
                <a:latin typeface="Calibri"/>
                <a:ea typeface="Calibri"/>
                <a:cs typeface="Calibri"/>
                <a:sym typeface="Calibri"/>
              </a:rPr>
              <a:t>Ticket de salida preguntas guía</a:t>
            </a:r>
            <a:endParaRPr sz="1500" b="0" i="0" u="none" strike="noStrike" cap="none">
              <a:latin typeface="Arial"/>
              <a:ea typeface="Arial"/>
              <a:cs typeface="Arial"/>
              <a:sym typeface="Arial"/>
            </a:endParaRPr>
          </a:p>
        </p:txBody>
      </p:sp>
      <p:sp>
        <p:nvSpPr>
          <p:cNvPr id="410" name="Google Shape;410;p4"/>
          <p:cNvSpPr/>
          <p:nvPr/>
        </p:nvSpPr>
        <p:spPr>
          <a:xfrm>
            <a:off x="3994560" y="4310280"/>
            <a:ext cx="320400" cy="2779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4</a:t>
            </a:r>
            <a:endParaRPr sz="1400" b="0" i="0" u="none" strike="noStrike" cap="none">
              <a:latin typeface="Arial"/>
              <a:ea typeface="Arial"/>
              <a:cs typeface="Arial"/>
              <a:sym typeface="Arial"/>
            </a:endParaRPr>
          </a:p>
        </p:txBody>
      </p:sp>
      <p:sp>
        <p:nvSpPr>
          <p:cNvPr id="411" name="Google Shape;411;p4"/>
          <p:cNvSpPr/>
          <p:nvPr/>
        </p:nvSpPr>
        <p:spPr>
          <a:xfrm>
            <a:off x="4014720" y="458208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5</a:t>
            </a:r>
            <a:endParaRPr sz="1400" b="0" i="0" u="none" strike="noStrike" cap="none">
              <a:latin typeface="Arial"/>
              <a:ea typeface="Arial"/>
              <a:cs typeface="Arial"/>
              <a:sym typeface="Arial"/>
            </a:endParaRPr>
          </a:p>
        </p:txBody>
      </p:sp>
      <p:sp>
        <p:nvSpPr>
          <p:cNvPr id="412" name="Google Shape;412;p4"/>
          <p:cNvSpPr/>
          <p:nvPr/>
        </p:nvSpPr>
        <p:spPr>
          <a:xfrm>
            <a:off x="4012560" y="484452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6</a:t>
            </a:r>
            <a:endParaRPr sz="1400" b="0" i="0" u="none" strike="noStrike" cap="none">
              <a:latin typeface="Arial"/>
              <a:ea typeface="Arial"/>
              <a:cs typeface="Arial"/>
              <a:sym typeface="Arial"/>
            </a:endParaRPr>
          </a:p>
        </p:txBody>
      </p:sp>
      <p:sp>
        <p:nvSpPr>
          <p:cNvPr id="413" name="Google Shape;413;p4"/>
          <p:cNvSpPr/>
          <p:nvPr/>
        </p:nvSpPr>
        <p:spPr>
          <a:xfrm>
            <a:off x="4012560" y="512604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7</a:t>
            </a:r>
            <a:endParaRPr sz="1400" b="0" i="0" u="none" strike="noStrike" cap="none">
              <a:latin typeface="Arial"/>
              <a:ea typeface="Arial"/>
              <a:cs typeface="Arial"/>
              <a:sym typeface="Arial"/>
            </a:endParaRPr>
          </a:p>
        </p:txBody>
      </p:sp>
      <p:sp>
        <p:nvSpPr>
          <p:cNvPr id="414" name="Google Shape;414;p4"/>
          <p:cNvSpPr/>
          <p:nvPr/>
        </p:nvSpPr>
        <p:spPr>
          <a:xfrm>
            <a:off x="4021200" y="538632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8</a:t>
            </a:r>
            <a:endParaRPr sz="1400" b="0" i="0" u="none" strike="noStrike" cap="none">
              <a:latin typeface="Arial"/>
              <a:ea typeface="Arial"/>
              <a:cs typeface="Arial"/>
              <a:sym typeface="Arial"/>
            </a:endParaRPr>
          </a:p>
        </p:txBody>
      </p:sp>
      <p:sp>
        <p:nvSpPr>
          <p:cNvPr id="415" name="Google Shape;415;p4"/>
          <p:cNvSpPr/>
          <p:nvPr/>
        </p:nvSpPr>
        <p:spPr>
          <a:xfrm>
            <a:off x="4052520" y="5696280"/>
            <a:ext cx="216720" cy="2221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4027680" y="312012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1</a:t>
            </a:r>
            <a:endParaRPr sz="1400" b="0" i="0" u="none" strike="noStrike" cap="none">
              <a:latin typeface="Arial"/>
              <a:ea typeface="Arial"/>
              <a:cs typeface="Arial"/>
              <a:sym typeface="Arial"/>
            </a:endParaRPr>
          </a:p>
        </p:txBody>
      </p:sp>
      <p:sp>
        <p:nvSpPr>
          <p:cNvPr id="417" name="Google Shape;417;p4"/>
          <p:cNvSpPr/>
          <p:nvPr/>
        </p:nvSpPr>
        <p:spPr>
          <a:xfrm>
            <a:off x="4027680" y="353988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2</a:t>
            </a:r>
            <a:endParaRPr sz="1400" b="0" i="0" u="none" strike="noStrike" cap="none">
              <a:latin typeface="Arial"/>
              <a:ea typeface="Arial"/>
              <a:cs typeface="Arial"/>
              <a:sym typeface="Arial"/>
            </a:endParaRPr>
          </a:p>
        </p:txBody>
      </p:sp>
      <p:sp>
        <p:nvSpPr>
          <p:cNvPr id="418" name="Google Shape;418;p4"/>
          <p:cNvSpPr/>
          <p:nvPr/>
        </p:nvSpPr>
        <p:spPr>
          <a:xfrm>
            <a:off x="4010760" y="4060080"/>
            <a:ext cx="28764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3</a:t>
            </a:r>
            <a:endParaRPr sz="1400" b="0" i="0" u="none" strike="noStrike" cap="none">
              <a:latin typeface="Arial"/>
              <a:ea typeface="Arial"/>
              <a:cs typeface="Arial"/>
              <a:sym typeface="Arial"/>
            </a:endParaRPr>
          </a:p>
        </p:txBody>
      </p:sp>
      <p:sp>
        <p:nvSpPr>
          <p:cNvPr id="419" name="Google Shape;419;p4"/>
          <p:cNvSpPr/>
          <p:nvPr/>
        </p:nvSpPr>
        <p:spPr>
          <a:xfrm>
            <a:off x="4019040" y="5661360"/>
            <a:ext cx="294120" cy="2685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9</a:t>
            </a:r>
            <a:endParaRPr sz="1400" b="0" i="0" u="none" strike="noStrike" cap="none">
              <a:latin typeface="Arial"/>
              <a:ea typeface="Arial"/>
              <a:cs typeface="Arial"/>
              <a:sym typeface="Arial"/>
            </a:endParaRPr>
          </a:p>
        </p:txBody>
      </p:sp>
      <p:sp>
        <p:nvSpPr>
          <p:cNvPr id="420" name="Google Shape;420;p4"/>
          <p:cNvSpPr/>
          <p:nvPr/>
        </p:nvSpPr>
        <p:spPr>
          <a:xfrm>
            <a:off x="3909240" y="5947920"/>
            <a:ext cx="47592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200" b="1" i="0" u="none" strike="noStrike" cap="none">
                <a:solidFill>
                  <a:srgbClr val="FFFFFF"/>
                </a:solidFill>
                <a:latin typeface="Calibri"/>
                <a:ea typeface="Calibri"/>
                <a:cs typeface="Calibri"/>
                <a:sym typeface="Calibri"/>
              </a:rPr>
              <a:t>10</a:t>
            </a:r>
            <a:endParaRPr sz="1200" b="0" i="0" u="none" strike="noStrike" cap="none">
              <a:latin typeface="Arial"/>
              <a:ea typeface="Arial"/>
              <a:cs typeface="Arial"/>
              <a:sym typeface="Arial"/>
            </a:endParaRPr>
          </a:p>
        </p:txBody>
      </p:sp>
      <p:sp>
        <p:nvSpPr>
          <p:cNvPr id="421" name="Google Shape;421;p4"/>
          <p:cNvSpPr/>
          <p:nvPr/>
        </p:nvSpPr>
        <p:spPr>
          <a:xfrm>
            <a:off x="3917880" y="6210360"/>
            <a:ext cx="47592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200" b="1" i="0" u="none" strike="noStrike" cap="none">
                <a:solidFill>
                  <a:srgbClr val="FFFFFF"/>
                </a:solidFill>
                <a:latin typeface="Calibri"/>
                <a:ea typeface="Calibri"/>
                <a:cs typeface="Calibri"/>
                <a:sym typeface="Calibri"/>
              </a:rPr>
              <a:t>11</a:t>
            </a:r>
            <a:endParaRPr sz="12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0"/>
          <p:cNvSpPr/>
          <p:nvPr/>
        </p:nvSpPr>
        <p:spPr>
          <a:xfrm>
            <a:off x="520560" y="2400480"/>
            <a:ext cx="7746120" cy="36824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6" name="Google Shape;806;p40"/>
          <p:cNvSpPr/>
          <p:nvPr/>
        </p:nvSpPr>
        <p:spPr>
          <a:xfrm>
            <a:off x="711360" y="2690640"/>
            <a:ext cx="5879520" cy="3227040"/>
          </a:xfrm>
          <a:prstGeom prst="rect">
            <a:avLst/>
          </a:prstGeom>
          <a:noFill/>
          <a:ln>
            <a:noFill/>
          </a:ln>
        </p:spPr>
        <p:txBody>
          <a:bodyPr spcFirstLastPara="1" wrap="square" lIns="90000" tIns="45000" rIns="90000" bIns="45000" anchor="t" anchorCtr="0">
            <a:noAutofit/>
          </a:bodyPr>
          <a:lstStyle/>
          <a:p>
            <a:pPr marL="198000" marR="0" lvl="0" indent="-197280" algn="l" rtl="0">
              <a:lnSpc>
                <a:spcPct val="100000"/>
              </a:lnSpc>
              <a:spcBef>
                <a:spcPts val="0"/>
              </a:spcBef>
              <a:spcAft>
                <a:spcPts val="0"/>
              </a:spcAft>
              <a:buClr>
                <a:srgbClr val="000000"/>
              </a:buClr>
              <a:buSzPts val="1620"/>
              <a:buFont typeface="Arial"/>
              <a:buAutoNum type="arabicPeriod" startAt="3"/>
            </a:pPr>
            <a:r>
              <a:rPr lang="es-CL" sz="1800" b="0" i="0" u="none" strike="noStrike" cap="none" dirty="0">
                <a:solidFill>
                  <a:srgbClr val="000000"/>
                </a:solidFill>
                <a:latin typeface="Calibri"/>
                <a:ea typeface="Calibri"/>
                <a:cs typeface="Calibri"/>
                <a:sym typeface="Calibri"/>
              </a:rPr>
              <a:t>Realizar mediciones en los puntos clave del componente que permitan confirmar o desmentir su funcionamiento normal.</a:t>
            </a:r>
            <a:endParaRPr sz="1800" b="0" i="0" u="none" strike="noStrike" cap="none" dirty="0">
              <a:latin typeface="Arial"/>
              <a:ea typeface="Arial"/>
              <a:cs typeface="Arial"/>
              <a:sym typeface="Arial"/>
            </a:endParaRPr>
          </a:p>
          <a:p>
            <a:pPr marL="198000" marR="0" lvl="0" indent="-197280" algn="l" rtl="0">
              <a:lnSpc>
                <a:spcPct val="100000"/>
              </a:lnSpc>
              <a:spcBef>
                <a:spcPts val="1199"/>
              </a:spcBef>
              <a:spcAft>
                <a:spcPts val="0"/>
              </a:spcAft>
              <a:buClr>
                <a:srgbClr val="000000"/>
              </a:buClr>
              <a:buSzPts val="1620"/>
              <a:buFont typeface="Arial"/>
              <a:buAutoNum type="arabicPeriod" startAt="3"/>
            </a:pPr>
            <a:r>
              <a:rPr lang="es-CL" sz="1800" b="0" i="0" u="none" strike="noStrike" cap="none" dirty="0">
                <a:solidFill>
                  <a:srgbClr val="000000"/>
                </a:solidFill>
                <a:latin typeface="Calibri"/>
                <a:ea typeface="Calibri"/>
                <a:cs typeface="Calibri"/>
                <a:sym typeface="Calibri"/>
              </a:rPr>
              <a:t>Al terminar la revisión de los componentes del circuito es posible que se deban extraer de la placa o PCB. </a:t>
            </a:r>
            <a:endParaRPr sz="1800" b="0" i="0" u="none" strike="noStrike" cap="none" dirty="0">
              <a:latin typeface="Arial"/>
              <a:ea typeface="Arial"/>
              <a:cs typeface="Arial"/>
              <a:sym typeface="Arial"/>
            </a:endParaRPr>
          </a:p>
          <a:p>
            <a:pPr marL="198000" marR="0" lvl="0" indent="-197280" algn="l" rtl="0">
              <a:lnSpc>
                <a:spcPct val="100000"/>
              </a:lnSpc>
              <a:spcBef>
                <a:spcPts val="1199"/>
              </a:spcBef>
              <a:spcAft>
                <a:spcPts val="0"/>
              </a:spcAft>
              <a:buClr>
                <a:srgbClr val="000000"/>
              </a:buClr>
              <a:buSzPts val="1620"/>
              <a:buFont typeface="Arial"/>
              <a:buAutoNum type="arabicPeriod" startAt="3"/>
            </a:pPr>
            <a:r>
              <a:rPr lang="es-CL" sz="1800" b="0" i="0" u="none" strike="noStrike" cap="none" dirty="0">
                <a:solidFill>
                  <a:srgbClr val="000000"/>
                </a:solidFill>
                <a:latin typeface="Calibri"/>
                <a:ea typeface="Calibri"/>
                <a:cs typeface="Calibri"/>
                <a:sym typeface="Calibri"/>
              </a:rPr>
              <a:t>Sustituir los elementos averiados por componentes nuevos, ajuste de parámetros normales en caso de </a:t>
            </a:r>
            <a:br>
              <a:rPr lang="es-CL" sz="1800" b="0" i="0" u="none" strike="noStrike" cap="none" dirty="0">
                <a:latin typeface="Arial"/>
                <a:ea typeface="Arial"/>
                <a:cs typeface="Arial"/>
                <a:sym typeface="Arial"/>
              </a:rPr>
            </a:br>
            <a:r>
              <a:rPr lang="es-CL" sz="1800" b="0" i="0" u="none" strike="noStrike" cap="none" dirty="0">
                <a:solidFill>
                  <a:srgbClr val="000000"/>
                </a:solidFill>
                <a:latin typeface="Calibri"/>
                <a:ea typeface="Calibri"/>
                <a:cs typeface="Calibri"/>
                <a:sym typeface="Calibri"/>
              </a:rPr>
              <a:t>ser necesario, para luego iniciar el sistema y probar</a:t>
            </a:r>
            <a:br>
              <a:rPr lang="es-CL" sz="1800" b="0" i="0" u="none" strike="noStrike" cap="none" dirty="0">
                <a:latin typeface="Arial"/>
                <a:ea typeface="Arial"/>
                <a:cs typeface="Arial"/>
                <a:sym typeface="Arial"/>
              </a:rPr>
            </a:br>
            <a:r>
              <a:rPr lang="es-CL" sz="1800" b="0" i="0" u="none" strike="noStrike" cap="none" dirty="0">
                <a:solidFill>
                  <a:srgbClr val="000000"/>
                </a:solidFill>
                <a:latin typeface="Calibri"/>
                <a:ea typeface="Calibri"/>
                <a:cs typeface="Calibri"/>
                <a:sym typeface="Calibri"/>
              </a:rPr>
              <a:t>el funcionamiento esperado. </a:t>
            </a:r>
            <a:endParaRPr sz="1800" b="0" i="0" u="none" strike="noStrike" cap="none" dirty="0">
              <a:latin typeface="Arial"/>
              <a:ea typeface="Arial"/>
              <a:cs typeface="Arial"/>
              <a:sym typeface="Arial"/>
            </a:endParaRPr>
          </a:p>
          <a:p>
            <a:pPr marL="0" marR="0" lvl="0" indent="0" algn="l" rtl="0">
              <a:lnSpc>
                <a:spcPct val="100000"/>
              </a:lnSpc>
              <a:spcBef>
                <a:spcPts val="1199"/>
              </a:spcBef>
              <a:spcAft>
                <a:spcPts val="0"/>
              </a:spcAft>
              <a:buNone/>
            </a:pPr>
            <a:endParaRPr sz="1800" b="0" i="0" u="none" strike="noStrike" cap="none" dirty="0">
              <a:latin typeface="Arial"/>
              <a:ea typeface="Arial"/>
              <a:cs typeface="Arial"/>
              <a:sym typeface="Arial"/>
            </a:endParaRPr>
          </a:p>
        </p:txBody>
      </p:sp>
      <p:pic>
        <p:nvPicPr>
          <p:cNvPr id="807" name="Google Shape;807;p40"/>
          <p:cNvPicPr preferRelativeResize="0"/>
          <p:nvPr/>
        </p:nvPicPr>
        <p:blipFill rotWithShape="1">
          <a:blip r:embed="rId3">
            <a:alphaModFix/>
          </a:blip>
          <a:srcRect/>
          <a:stretch/>
        </p:blipFill>
        <p:spPr>
          <a:xfrm>
            <a:off x="5888880" y="3504600"/>
            <a:ext cx="3487680" cy="4067280"/>
          </a:xfrm>
          <a:prstGeom prst="rect">
            <a:avLst/>
          </a:prstGeom>
          <a:noFill/>
          <a:ln>
            <a:noFill/>
          </a:ln>
        </p:spPr>
      </p:pic>
      <p:sp>
        <p:nvSpPr>
          <p:cNvPr id="808" name="Google Shape;808;p40"/>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41"/>
          <p:cNvSpPr/>
          <p:nvPr/>
        </p:nvSpPr>
        <p:spPr>
          <a:xfrm>
            <a:off x="533520" y="2400480"/>
            <a:ext cx="7581240" cy="41014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14" name="Google Shape;814;p41"/>
          <p:cNvSpPr/>
          <p:nvPr/>
        </p:nvSpPr>
        <p:spPr>
          <a:xfrm>
            <a:off x="762120" y="2779560"/>
            <a:ext cx="5434920" cy="30297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900" b="1" i="0" u="none" strike="noStrike" cap="none">
                <a:solidFill>
                  <a:srgbClr val="C73E32"/>
                </a:solidFill>
                <a:latin typeface="Calibri"/>
                <a:ea typeface="Calibri"/>
                <a:cs typeface="Calibri"/>
                <a:sym typeface="Calibri"/>
              </a:rPr>
              <a:t>Falla térmica de componentes: </a:t>
            </a:r>
            <a:r>
              <a:rPr lang="es-CL" sz="1900" b="0" i="0" u="none" strike="noStrike" cap="none">
                <a:solidFill>
                  <a:srgbClr val="000000"/>
                </a:solidFill>
                <a:latin typeface="Calibri"/>
                <a:ea typeface="Calibri"/>
                <a:cs typeface="Calibri"/>
                <a:sym typeface="Calibri"/>
              </a:rPr>
              <a:t>esto ocurre por un aumento de temperatura, creando un deterioro de los componentes que puede ser parcial o total , dependiente del tiempo e intensidad de la exposición. </a:t>
            </a:r>
            <a:endParaRPr sz="19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900" b="1" i="0" u="none" strike="noStrike" cap="none">
                <a:solidFill>
                  <a:srgbClr val="C73E32"/>
                </a:solidFill>
                <a:latin typeface="Calibri"/>
                <a:ea typeface="Calibri"/>
                <a:cs typeface="Calibri"/>
                <a:sym typeface="Calibri"/>
              </a:rPr>
              <a:t>Falla de contacto eléctrico: </a:t>
            </a:r>
            <a:r>
              <a:rPr lang="es-CL" sz="1900" b="0" i="0" u="none" strike="noStrike" cap="none">
                <a:solidFill>
                  <a:srgbClr val="000000"/>
                </a:solidFill>
                <a:latin typeface="Calibri"/>
                <a:ea typeface="Calibri"/>
                <a:cs typeface="Calibri"/>
                <a:sym typeface="Calibri"/>
              </a:rPr>
              <a:t>un contacto defectuoso puede provocar este tipo de averías, la causa puede ser una soldadura incorrecta, o sulfatación de las conexiones debido a exponer el circuito a entornos </a:t>
            </a:r>
            <a:r>
              <a:rPr lang="es-CL" sz="1900">
                <a:latin typeface="Calibri"/>
                <a:ea typeface="Calibri"/>
                <a:cs typeface="Calibri"/>
                <a:sym typeface="Calibri"/>
              </a:rPr>
              <a:t>corrosivos</a:t>
            </a:r>
            <a:r>
              <a:rPr lang="es-CL" sz="1900" b="0" i="0" u="none" strike="noStrike" cap="none">
                <a:solidFill>
                  <a:srgbClr val="000000"/>
                </a:solidFill>
                <a:latin typeface="Calibri"/>
                <a:ea typeface="Calibri"/>
                <a:cs typeface="Calibri"/>
                <a:sym typeface="Calibri"/>
              </a:rPr>
              <a:t>. </a:t>
            </a:r>
            <a:endParaRPr sz="1900" b="0" i="0" u="none" strike="noStrike" cap="none">
              <a:latin typeface="Arial"/>
              <a:ea typeface="Arial"/>
              <a:cs typeface="Arial"/>
              <a:sym typeface="Arial"/>
            </a:endParaRPr>
          </a:p>
          <a:p>
            <a:pPr marL="0" marR="0" lvl="0" indent="0" algn="l" rtl="0">
              <a:lnSpc>
                <a:spcPct val="80000"/>
              </a:lnSpc>
              <a:spcBef>
                <a:spcPts val="1001"/>
              </a:spcBef>
              <a:spcAft>
                <a:spcPts val="0"/>
              </a:spcAft>
              <a:buNone/>
            </a:pPr>
            <a:r>
              <a:rPr lang="es-CL" sz="2400" b="0" i="0" u="none" strike="noStrike" cap="none">
                <a:solidFill>
                  <a:srgbClr val="000000"/>
                </a:solidFill>
                <a:latin typeface="Arial"/>
                <a:ea typeface="Arial"/>
                <a:cs typeface="Arial"/>
                <a:sym typeface="Arial"/>
              </a:rPr>
              <a:t>   </a:t>
            </a:r>
            <a:endParaRPr sz="2400" b="0" i="0" u="none" strike="noStrike" cap="none">
              <a:latin typeface="Arial"/>
              <a:ea typeface="Arial"/>
              <a:cs typeface="Arial"/>
              <a:sym typeface="Arial"/>
            </a:endParaRPr>
          </a:p>
        </p:txBody>
      </p:sp>
      <p:pic>
        <p:nvPicPr>
          <p:cNvPr id="815" name="Google Shape;815;p41" descr="Niña-Casco.png"/>
          <p:cNvPicPr preferRelativeResize="0"/>
          <p:nvPr/>
        </p:nvPicPr>
        <p:blipFill rotWithShape="1">
          <a:blip r:embed="rId3">
            <a:alphaModFix/>
          </a:blip>
          <a:srcRect b="6358"/>
          <a:stretch/>
        </p:blipFill>
        <p:spPr>
          <a:xfrm>
            <a:off x="6393960" y="2590920"/>
            <a:ext cx="1930320" cy="3910320"/>
          </a:xfrm>
          <a:prstGeom prst="rect">
            <a:avLst/>
          </a:prstGeom>
          <a:noFill/>
          <a:ln>
            <a:noFill/>
          </a:ln>
        </p:spPr>
      </p:pic>
      <p:sp>
        <p:nvSpPr>
          <p:cNvPr id="816" name="Google Shape;816;p41"/>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2"/>
          <p:cNvSpPr/>
          <p:nvPr/>
        </p:nvSpPr>
        <p:spPr>
          <a:xfrm>
            <a:off x="533520" y="2260440"/>
            <a:ext cx="8038440" cy="4520520"/>
          </a:xfrm>
          <a:prstGeom prst="roundRect">
            <a:avLst>
              <a:gd name="adj" fmla="val 3898"/>
            </a:avLst>
          </a:prstGeom>
          <a:solidFill>
            <a:schemeClr val="lt1"/>
          </a:solidFill>
          <a:ln w="9525" cap="flat" cmpd="sng">
            <a:solidFill>
              <a:srgbClr val="29754D"/>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2" name="Google Shape;822;p42"/>
          <p:cNvSpPr/>
          <p:nvPr/>
        </p:nvSpPr>
        <p:spPr>
          <a:xfrm>
            <a:off x="685800" y="2398320"/>
            <a:ext cx="7568640" cy="439344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900" b="1" i="0" u="none" strike="noStrike" cap="none">
                <a:solidFill>
                  <a:srgbClr val="C73E32"/>
                </a:solidFill>
                <a:latin typeface="Calibri"/>
                <a:ea typeface="Calibri"/>
                <a:cs typeface="Calibri"/>
                <a:sym typeface="Calibri"/>
              </a:rPr>
              <a:t>Es posible realizar pruebas de calor y frío </a:t>
            </a:r>
            <a:endParaRPr sz="1900" b="0" i="0" u="none" strike="noStrike" cap="none">
              <a:latin typeface="Arial"/>
              <a:ea typeface="Arial"/>
              <a:cs typeface="Arial"/>
              <a:sym typeface="Arial"/>
            </a:endParaRPr>
          </a:p>
          <a:p>
            <a:pPr marL="198000" marR="0" lvl="0" indent="-197280" algn="l" rtl="0">
              <a:lnSpc>
                <a:spcPct val="100000"/>
              </a:lnSpc>
              <a:spcBef>
                <a:spcPts val="10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En diferentes sectores del circuito se debe aplicar calor con una pistola de calor desde una distancia pequeña  teniendo precaución de no aplicar una cantidad de calor que provoque daño en el circuito. Luego de esto es posible que la falla se presente en el sistema y sea posible identificar el componente con funcionamiento anormal. </a:t>
            </a:r>
            <a:endParaRPr sz="1800" b="0" i="0" u="none" strike="noStrike" cap="none">
              <a:latin typeface="Arial"/>
              <a:ea typeface="Arial"/>
              <a:cs typeface="Arial"/>
              <a:sym typeface="Arial"/>
            </a:endParaRPr>
          </a:p>
          <a:p>
            <a:pPr marL="198000" marR="0" lvl="0" indent="-197280" algn="l" rtl="0">
              <a:lnSpc>
                <a:spcPct val="100000"/>
              </a:lnSpc>
              <a:spcBef>
                <a:spcPts val="10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 Al detectar la región de los componentes que posee el funcionamiento anormal, se debe enfriar el circuito aplicando un spray como limpia contactos que no dañe el circuito. </a:t>
            </a:r>
            <a:endParaRPr sz="1800" b="0" i="0" u="none" strike="noStrike" cap="none">
              <a:latin typeface="Arial"/>
              <a:ea typeface="Arial"/>
              <a:cs typeface="Arial"/>
              <a:sym typeface="Arial"/>
            </a:endParaRPr>
          </a:p>
          <a:p>
            <a:pPr marL="198000" marR="0" lvl="0" indent="-197280" algn="l" rtl="0">
              <a:lnSpc>
                <a:spcPct val="100000"/>
              </a:lnSpc>
              <a:spcBef>
                <a:spcPts val="1001"/>
              </a:spcBef>
              <a:spcAft>
                <a:spcPts val="0"/>
              </a:spcAft>
              <a:buClr>
                <a:srgbClr val="000000"/>
              </a:buClr>
              <a:buSzPts val="1620"/>
              <a:buFont typeface="Arial"/>
              <a:buAutoNum type="arabicPeriod"/>
            </a:pPr>
            <a:r>
              <a:rPr lang="es-CL" sz="1800" b="0" i="0" u="none" strike="noStrike" cap="none">
                <a:solidFill>
                  <a:srgbClr val="000000"/>
                </a:solidFill>
                <a:latin typeface="Calibri"/>
                <a:ea typeface="Calibri"/>
                <a:cs typeface="Calibri"/>
                <a:sym typeface="Calibri"/>
              </a:rPr>
              <a:t>Es posible alternar este método de detención aplicando frío cuando la falla ocurra en el sistema de forma que si se le aplica frío y la falla está relacionada con temperatura lo que debería ocurrir es que la falla desaparezca de esta forma; con la aplicación de frío localizado se identifica el componente en falla. </a:t>
            </a:r>
            <a:endParaRPr sz="1800" b="0" i="0" u="none" strike="noStrike" cap="none">
              <a:latin typeface="Arial"/>
              <a:ea typeface="Arial"/>
              <a:cs typeface="Arial"/>
              <a:sym typeface="Arial"/>
            </a:endParaRPr>
          </a:p>
          <a:p>
            <a:pPr marL="0" marR="0" lvl="0" indent="0" algn="l" rtl="0">
              <a:lnSpc>
                <a:spcPct val="80000"/>
              </a:lnSpc>
              <a:spcBef>
                <a:spcPts val="1001"/>
              </a:spcBef>
              <a:spcAft>
                <a:spcPts val="0"/>
              </a:spcAft>
              <a:buNone/>
            </a:pPr>
            <a:endParaRPr sz="1800" b="0" i="0" u="none" strike="noStrike" cap="none">
              <a:latin typeface="Arial"/>
              <a:ea typeface="Arial"/>
              <a:cs typeface="Arial"/>
              <a:sym typeface="Arial"/>
            </a:endParaRPr>
          </a:p>
        </p:txBody>
      </p:sp>
      <p:sp>
        <p:nvSpPr>
          <p:cNvPr id="823" name="Google Shape;823;p42"/>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43"/>
          <p:cNvSpPr/>
          <p:nvPr/>
        </p:nvSpPr>
        <p:spPr>
          <a:xfrm>
            <a:off x="495360" y="2222640"/>
            <a:ext cx="8038440" cy="4520520"/>
          </a:xfrm>
          <a:prstGeom prst="roundRect">
            <a:avLst>
              <a:gd name="adj" fmla="val 3898"/>
            </a:avLst>
          </a:prstGeom>
          <a:solidFill>
            <a:schemeClr val="lt1"/>
          </a:solidFill>
          <a:ln w="9525" cap="flat" cmpd="sng">
            <a:solidFill>
              <a:srgbClr val="29754D"/>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9" name="Google Shape;829;p43"/>
          <p:cNvSpPr/>
          <p:nvPr/>
        </p:nvSpPr>
        <p:spPr>
          <a:xfrm>
            <a:off x="736560" y="2347560"/>
            <a:ext cx="7492320" cy="4617720"/>
          </a:xfrm>
          <a:prstGeom prst="rect">
            <a:avLst/>
          </a:prstGeom>
          <a:noFill/>
          <a:ln>
            <a:noFill/>
          </a:ln>
        </p:spPr>
        <p:txBody>
          <a:bodyPr spcFirstLastPara="1" wrap="square" lIns="90000" tIns="45000" rIns="90000" bIns="45000" anchor="t" anchorCtr="0">
            <a:noAutofit/>
          </a:bodyPr>
          <a:lstStyle/>
          <a:p>
            <a:pPr marL="0" marR="0" lvl="0" indent="0" algn="l" rtl="0">
              <a:lnSpc>
                <a:spcPct val="70000"/>
              </a:lnSpc>
              <a:spcBef>
                <a:spcPts val="0"/>
              </a:spcBef>
              <a:spcAft>
                <a:spcPts val="0"/>
              </a:spcAft>
              <a:buNone/>
            </a:pPr>
            <a:r>
              <a:rPr lang="es-CL" sz="1900" b="1" i="0" u="none" strike="noStrike" cap="none">
                <a:solidFill>
                  <a:srgbClr val="C73E32"/>
                </a:solidFill>
                <a:latin typeface="Calibri"/>
                <a:ea typeface="Calibri"/>
                <a:cs typeface="Calibri"/>
                <a:sym typeface="Calibri"/>
              </a:rPr>
              <a:t>Localización de fallas de contacto</a:t>
            </a:r>
            <a:endParaRPr sz="1900" b="0" i="0" u="none" strike="noStrike" cap="none">
              <a:latin typeface="Arial"/>
              <a:ea typeface="Arial"/>
              <a:cs typeface="Arial"/>
              <a:sym typeface="Arial"/>
            </a:endParaRPr>
          </a:p>
          <a:p>
            <a:pPr marL="0" marR="0" lvl="0" indent="0" algn="l" rtl="0">
              <a:lnSpc>
                <a:spcPct val="20000"/>
              </a:lnSpc>
              <a:spcBef>
                <a:spcPts val="0"/>
              </a:spcBef>
              <a:spcAft>
                <a:spcPts val="0"/>
              </a:spcAft>
              <a:buNone/>
            </a:pPr>
            <a:endParaRPr sz="19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primera etapa de revisión está compuesta de comprobaciones de continuidad en las pistas del circuito.  </a:t>
            </a:r>
            <a:endParaRPr sz="18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Posteriormente es recomendable limpiar la </a:t>
            </a:r>
            <a:r>
              <a:rPr lang="es-CL" sz="1800">
                <a:latin typeface="Calibri"/>
                <a:ea typeface="Calibri"/>
                <a:cs typeface="Calibri"/>
                <a:sym typeface="Calibri"/>
              </a:rPr>
              <a:t>placa</a:t>
            </a:r>
            <a:r>
              <a:rPr lang="es-CL" sz="1800" b="0" i="0" u="none" strike="noStrike" cap="none">
                <a:solidFill>
                  <a:srgbClr val="000000"/>
                </a:solidFill>
                <a:latin typeface="Calibri"/>
                <a:ea typeface="Calibri"/>
                <a:cs typeface="Calibri"/>
                <a:sym typeface="Calibri"/>
              </a:rPr>
              <a:t> del circuito con un pincel duro o una brocha pequeña. </a:t>
            </a:r>
            <a:endParaRPr sz="18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Luego aplicar líquido limpia contactos, utilizando los dispensadores incluidos en el envase. </a:t>
            </a:r>
            <a:endParaRPr sz="18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otra falla de contacto puede ser provocada en los conectores. </a:t>
            </a:r>
            <a:endParaRPr sz="18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Una de las verificaciones debe ser al tacto tratando de mover las conexiones cableadas, en ocasiones en este proceso con un simple movimiento se desconecta algún elemento y es posible identificar </a:t>
            </a:r>
            <a:r>
              <a:rPr lang="es-CL" sz="1800">
                <a:latin typeface="Calibri"/>
                <a:ea typeface="Calibri"/>
                <a:cs typeface="Calibri"/>
                <a:sym typeface="Calibri"/>
              </a:rPr>
              <a:t>cuál</a:t>
            </a:r>
            <a:r>
              <a:rPr lang="es-CL" sz="1800" b="0" i="0" u="none" strike="noStrike" cap="none">
                <a:solidFill>
                  <a:srgbClr val="000000"/>
                </a:solidFill>
                <a:latin typeface="Calibri"/>
                <a:ea typeface="Calibri"/>
                <a:cs typeface="Calibri"/>
                <a:sym typeface="Calibri"/>
              </a:rPr>
              <a:t> de los elementos estaba con una conexión defectuosa. </a:t>
            </a:r>
            <a:endParaRPr sz="1800" b="0" i="0" u="none" strike="noStrike" cap="none">
              <a:latin typeface="Arial"/>
              <a:ea typeface="Arial"/>
              <a:cs typeface="Arial"/>
              <a:sym typeface="Arial"/>
            </a:endParaRPr>
          </a:p>
          <a:p>
            <a:pPr marL="140400" marR="0" lvl="0" indent="-139680" algn="l" rtl="0">
              <a:lnSpc>
                <a:spcPct val="9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 Esto es debido a que un mal contacto de las conexiones limita el paso de las señales eléctricas.</a:t>
            </a:r>
            <a:endParaRPr sz="1800" b="0" i="0" u="none" strike="noStrike" cap="none">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a:latin typeface="Arial"/>
              <a:ea typeface="Arial"/>
              <a:cs typeface="Arial"/>
              <a:sym typeface="Arial"/>
            </a:endParaRPr>
          </a:p>
        </p:txBody>
      </p:sp>
      <p:sp>
        <p:nvSpPr>
          <p:cNvPr id="830" name="Google Shape;830;p43"/>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4"/>
          <p:cNvSpPr/>
          <p:nvPr/>
        </p:nvSpPr>
        <p:spPr>
          <a:xfrm>
            <a:off x="520560" y="2286000"/>
            <a:ext cx="6971760" cy="38854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36" name="Google Shape;836;p44"/>
          <p:cNvSpPr/>
          <p:nvPr/>
        </p:nvSpPr>
        <p:spPr>
          <a:xfrm>
            <a:off x="711360" y="2754000"/>
            <a:ext cx="6298560" cy="3290400"/>
          </a:xfrm>
          <a:prstGeom prst="rect">
            <a:avLst/>
          </a:prstGeom>
          <a:noFill/>
          <a:ln>
            <a:noFill/>
          </a:ln>
        </p:spPr>
        <p:txBody>
          <a:bodyPr spcFirstLastPara="1" wrap="square" lIns="90000" tIns="45000" rIns="90000" bIns="45000" anchor="t" anchorCtr="0">
            <a:noAutofit/>
          </a:bodyPr>
          <a:lstStyle/>
          <a:p>
            <a:pPr marL="162000" marR="0" lvl="0" indent="-1612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Una falla mecánica puede provocar una avería en un componente electrónico o un defecto de funcionamiento. </a:t>
            </a:r>
            <a:endParaRPr sz="1800" b="0" i="0" u="none" strike="noStrike" cap="none">
              <a:latin typeface="Arial"/>
              <a:ea typeface="Arial"/>
              <a:cs typeface="Arial"/>
              <a:sym typeface="Arial"/>
            </a:endParaRPr>
          </a:p>
          <a:p>
            <a:pPr marL="162000" marR="0" lvl="0" indent="-161280" algn="l" rtl="0">
              <a:lnSpc>
                <a:spcPct val="90000"/>
              </a:lnSpc>
              <a:spcBef>
                <a:spcPts val="15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Debido a que los elementos mecánicos de dispositivos están acompañados de placas electrónicas de circuitos una falla en el mecanismo general o en un componente puede provocar que un elemento como un motor deje de realizar su trabajo. </a:t>
            </a:r>
            <a:endParaRPr sz="1800" b="0" i="0" u="none" strike="noStrike" cap="none">
              <a:latin typeface="Arial"/>
              <a:ea typeface="Arial"/>
              <a:cs typeface="Arial"/>
              <a:sym typeface="Arial"/>
            </a:endParaRPr>
          </a:p>
          <a:p>
            <a:pPr marL="162000" marR="0" lvl="0" indent="-161280" algn="l" rtl="0">
              <a:lnSpc>
                <a:spcPct val="90000"/>
              </a:lnSpc>
              <a:spcBef>
                <a:spcPts val="15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Se debe revisar que las correas de los mecanismos estén limpias o engrasadas dependiendo del funcionamiento, los dientes de los engranajes deben estar en buen estado, no presentar grietas o deformaciones.</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a:latin typeface="Arial"/>
              <a:ea typeface="Arial"/>
              <a:cs typeface="Arial"/>
              <a:sym typeface="Arial"/>
            </a:endParaRPr>
          </a:p>
        </p:txBody>
      </p:sp>
      <p:pic>
        <p:nvPicPr>
          <p:cNvPr id="837" name="Google Shape;837;p44"/>
          <p:cNvPicPr preferRelativeResize="0"/>
          <p:nvPr/>
        </p:nvPicPr>
        <p:blipFill rotWithShape="1">
          <a:blip r:embed="rId3">
            <a:alphaModFix/>
          </a:blip>
          <a:srcRect/>
          <a:stretch/>
        </p:blipFill>
        <p:spPr>
          <a:xfrm>
            <a:off x="6909480" y="2679840"/>
            <a:ext cx="1684440" cy="2998080"/>
          </a:xfrm>
          <a:prstGeom prst="rect">
            <a:avLst/>
          </a:prstGeom>
          <a:noFill/>
          <a:ln>
            <a:noFill/>
          </a:ln>
        </p:spPr>
      </p:pic>
      <p:sp>
        <p:nvSpPr>
          <p:cNvPr id="838" name="Google Shape;838;p44"/>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5"/>
          <p:cNvSpPr/>
          <p:nvPr/>
        </p:nvSpPr>
        <p:spPr>
          <a:xfrm>
            <a:off x="546120" y="2438280"/>
            <a:ext cx="8127360" cy="4037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44" name="Google Shape;844;p45"/>
          <p:cNvPicPr preferRelativeResize="0"/>
          <p:nvPr/>
        </p:nvPicPr>
        <p:blipFill rotWithShape="1">
          <a:blip r:embed="rId3">
            <a:alphaModFix/>
          </a:blip>
          <a:srcRect/>
          <a:stretch/>
        </p:blipFill>
        <p:spPr>
          <a:xfrm>
            <a:off x="6365880" y="3429000"/>
            <a:ext cx="2930040" cy="3075840"/>
          </a:xfrm>
          <a:prstGeom prst="rect">
            <a:avLst/>
          </a:prstGeom>
          <a:noFill/>
          <a:ln>
            <a:noFill/>
          </a:ln>
        </p:spPr>
      </p:pic>
      <p:sp>
        <p:nvSpPr>
          <p:cNvPr id="845" name="Google Shape;845;p45"/>
          <p:cNvSpPr/>
          <p:nvPr/>
        </p:nvSpPr>
        <p:spPr>
          <a:xfrm>
            <a:off x="754200" y="2770560"/>
            <a:ext cx="7398720" cy="1203480"/>
          </a:xfrm>
          <a:prstGeom prst="rect">
            <a:avLst/>
          </a:prstGeom>
          <a:noFill/>
          <a:ln>
            <a:noFill/>
          </a:ln>
        </p:spPr>
        <p:txBody>
          <a:bodyPr spcFirstLastPara="1" wrap="square" lIns="90000" tIns="45000" rIns="108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Clasificación de  componentes debido a su probabilidad de falla: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sng" strike="noStrike" cap="none">
                <a:solidFill>
                  <a:srgbClr val="000000"/>
                </a:solidFill>
                <a:latin typeface="Calibri"/>
                <a:ea typeface="Calibri"/>
                <a:cs typeface="Calibri"/>
                <a:sym typeface="Calibri"/>
              </a:rPr>
              <a:t>Probabilidad de falla elevada</a:t>
            </a:r>
            <a:r>
              <a:rPr lang="es-CL" sz="1800" b="1" i="0" u="none" strike="noStrike" cap="none">
                <a:solidFill>
                  <a:srgbClr val="000000"/>
                </a:solidFill>
                <a:latin typeface="Calibri"/>
                <a:ea typeface="Calibri"/>
                <a:cs typeface="Calibri"/>
                <a:sym typeface="Calibri"/>
              </a:rPr>
              <a:t>: </a:t>
            </a:r>
            <a:r>
              <a:rPr lang="es-CL" sz="1800" b="0" i="0" u="none" strike="noStrike" cap="none">
                <a:solidFill>
                  <a:srgbClr val="000000"/>
                </a:solidFill>
                <a:latin typeface="Calibri"/>
                <a:ea typeface="Calibri"/>
                <a:cs typeface="Calibri"/>
                <a:sym typeface="Calibri"/>
              </a:rPr>
              <a:t>asociada a los semiconductores, sometidos a niveles altos de disipación de potencia o a niveles de corriente y tensión elevados, también ocurre en los condensadores electrolíticos. </a:t>
            </a:r>
            <a:endParaRPr sz="1800" b="0" i="0" u="none" strike="noStrike" cap="none">
              <a:latin typeface="Arial"/>
              <a:ea typeface="Arial"/>
              <a:cs typeface="Arial"/>
              <a:sym typeface="Arial"/>
            </a:endParaRPr>
          </a:p>
        </p:txBody>
      </p:sp>
      <p:sp>
        <p:nvSpPr>
          <p:cNvPr id="846" name="Google Shape;846;p45"/>
          <p:cNvSpPr/>
          <p:nvPr/>
        </p:nvSpPr>
        <p:spPr>
          <a:xfrm>
            <a:off x="754200" y="4091400"/>
            <a:ext cx="5658840" cy="2062800"/>
          </a:xfrm>
          <a:prstGeom prst="rect">
            <a:avLst/>
          </a:prstGeom>
          <a:noFill/>
          <a:ln>
            <a:noFill/>
          </a:ln>
        </p:spPr>
        <p:txBody>
          <a:bodyPr spcFirstLastPara="1" wrap="square" lIns="90000" tIns="45000" rIns="108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Como estudiamos anteriormente los componentes electrónicos tienen curvas de funcionamiento y características internas que limitan sus capacidades dentro de un circuito, por esto en ciertas aplicaciones como en las fuentes swiching los componentes que deben ser cambiados con los de estas características, ya que se ven sometidos a exigencias por sobre su capacidad de funcionamiento.          </a:t>
            </a:r>
            <a:endParaRPr sz="1800" b="0" i="0" u="none" strike="noStrike" cap="none">
              <a:latin typeface="Arial"/>
              <a:ea typeface="Arial"/>
              <a:cs typeface="Arial"/>
              <a:sym typeface="Arial"/>
            </a:endParaRPr>
          </a:p>
        </p:txBody>
      </p:sp>
      <p:sp>
        <p:nvSpPr>
          <p:cNvPr id="847" name="Google Shape;847;p45"/>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6"/>
          <p:cNvSpPr/>
          <p:nvPr/>
        </p:nvSpPr>
        <p:spPr>
          <a:xfrm>
            <a:off x="546120" y="2438280"/>
            <a:ext cx="8089200" cy="4037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53" name="Google Shape;853;p46"/>
          <p:cNvSpPr/>
          <p:nvPr/>
        </p:nvSpPr>
        <p:spPr>
          <a:xfrm>
            <a:off x="741240" y="2795760"/>
            <a:ext cx="5861880" cy="2581200"/>
          </a:xfrm>
          <a:prstGeom prst="rect">
            <a:avLst/>
          </a:prstGeom>
          <a:noFill/>
          <a:ln>
            <a:noFill/>
          </a:ln>
        </p:spPr>
        <p:txBody>
          <a:bodyPr spcFirstLastPara="1" wrap="square" lIns="90000" tIns="45000" rIns="108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Probabilidad de falla moderada: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 A este grupo corresponden las resistencias que disipan potencia, las bobinas que están expuestas a corrientes elevadas, elementos sometidos  a desgaste mecánico, como los potenciómetros interruptores y relés. </a:t>
            </a:r>
            <a:endParaRPr sz="1800" b="0" i="0" u="none" strike="noStrike" cap="none">
              <a:latin typeface="Arial"/>
              <a:ea typeface="Arial"/>
              <a:cs typeface="Arial"/>
              <a:sym typeface="Arial"/>
            </a:endParaRPr>
          </a:p>
          <a:p>
            <a:pPr marL="0" marR="0" lvl="0" indent="0" algn="l" rtl="0">
              <a:lnSpc>
                <a:spcPct val="5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sng" strike="noStrike" cap="none">
                <a:solidFill>
                  <a:srgbClr val="000000"/>
                </a:solidFill>
                <a:latin typeface="Calibri"/>
                <a:ea typeface="Calibri"/>
                <a:cs typeface="Calibri"/>
                <a:sym typeface="Calibri"/>
              </a:rPr>
              <a:t>Probabilidad de falla muy baja</a:t>
            </a:r>
            <a:r>
              <a:rPr lang="es-CL" sz="1800" b="0" i="0" u="none" strike="noStrike" cap="none">
                <a:solidFill>
                  <a:srgbClr val="000000"/>
                </a:solidFill>
                <a:latin typeface="Calibri"/>
                <a:ea typeface="Calibri"/>
                <a:cs typeface="Calibri"/>
                <a:sym typeface="Calibri"/>
              </a:rPr>
              <a:t>: condensadores no electrolíticos, resistencias de pequeña potencia,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bobinas de baja corriente.</a:t>
            </a:r>
            <a:endParaRPr sz="1800" b="0" i="0" u="none" strike="noStrike" cap="none">
              <a:latin typeface="Arial"/>
              <a:ea typeface="Arial"/>
              <a:cs typeface="Arial"/>
              <a:sym typeface="Arial"/>
            </a:endParaRPr>
          </a:p>
        </p:txBody>
      </p:sp>
      <p:pic>
        <p:nvPicPr>
          <p:cNvPr id="854" name="Google Shape;854;p46" descr="Grafica_Electricidad2.png"/>
          <p:cNvPicPr preferRelativeResize="0"/>
          <p:nvPr/>
        </p:nvPicPr>
        <p:blipFill rotWithShape="1">
          <a:blip r:embed="rId3">
            <a:alphaModFix/>
          </a:blip>
          <a:srcRect t="67200" r="62945" b="3234"/>
          <a:stretch/>
        </p:blipFill>
        <p:spPr>
          <a:xfrm>
            <a:off x="6050520" y="3270240"/>
            <a:ext cx="3275280" cy="3256560"/>
          </a:xfrm>
          <a:prstGeom prst="rect">
            <a:avLst/>
          </a:prstGeom>
          <a:noFill/>
          <a:ln>
            <a:noFill/>
          </a:ln>
        </p:spPr>
      </p:pic>
      <p:sp>
        <p:nvSpPr>
          <p:cNvPr id="855" name="Google Shape;855;p46"/>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47"/>
          <p:cNvSpPr/>
          <p:nvPr/>
        </p:nvSpPr>
        <p:spPr>
          <a:xfrm>
            <a:off x="546120" y="2438280"/>
            <a:ext cx="8089200" cy="4253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61" name="Google Shape;861;p47"/>
          <p:cNvSpPr/>
          <p:nvPr/>
        </p:nvSpPr>
        <p:spPr>
          <a:xfrm>
            <a:off x="766800" y="2668680"/>
            <a:ext cx="7360560" cy="4090948"/>
          </a:xfrm>
          <a:prstGeom prst="rect">
            <a:avLst/>
          </a:prstGeom>
          <a:noFill/>
          <a:ln>
            <a:noFill/>
          </a:ln>
        </p:spPr>
        <p:txBody>
          <a:bodyPr spcFirstLastPara="1" wrap="square" lIns="90000" tIns="45000" rIns="108000" bIns="45000" anchor="t" anchorCtr="0">
            <a:spAutoFit/>
          </a:bodyPr>
          <a:lstStyle/>
          <a:p>
            <a:pPr marL="0" marR="0" lvl="0" indent="0" algn="l" rtl="0">
              <a:lnSpc>
                <a:spcPct val="80000"/>
              </a:lnSpc>
              <a:spcBef>
                <a:spcPts val="0"/>
              </a:spcBef>
              <a:spcAft>
                <a:spcPts val="0"/>
              </a:spcAft>
              <a:buNone/>
            </a:pPr>
            <a:r>
              <a:rPr lang="es-CL" sz="2000" b="1" i="0" u="none" strike="noStrike" cap="none" dirty="0">
                <a:solidFill>
                  <a:srgbClr val="C73E32"/>
                </a:solidFill>
                <a:latin typeface="Calibri"/>
                <a:ea typeface="Calibri"/>
                <a:cs typeface="Calibri"/>
                <a:sym typeface="Calibri"/>
              </a:rPr>
              <a:t>Fallas en componentes electrónicos </a:t>
            </a:r>
            <a:endParaRPr sz="20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dirty="0">
                <a:solidFill>
                  <a:srgbClr val="000000"/>
                </a:solidFill>
                <a:latin typeface="Calibri"/>
                <a:ea typeface="Calibri"/>
                <a:cs typeface="Calibri"/>
                <a:sym typeface="Calibri"/>
              </a:rPr>
              <a:t>Semiconductores discretos: se producen por cortocircuito, o circuito abierto entre los pines del componente, en otros casos es posible que el componente se abra y deforme debido a la falla, lo que significa que puede ser detectado en una inspección visual en el equipo. </a:t>
            </a:r>
            <a:endParaRPr sz="18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r>
              <a:rPr lang="es-CL" sz="1800" b="1" i="0" u="sng" strike="noStrike" cap="none" dirty="0">
                <a:solidFill>
                  <a:srgbClr val="000000"/>
                </a:solidFill>
                <a:latin typeface="Calibri"/>
                <a:ea typeface="Calibri"/>
                <a:cs typeface="Calibri"/>
                <a:sym typeface="Calibri"/>
              </a:rPr>
              <a:t>Resistencias simples,  ajustables y potenciómetros</a:t>
            </a:r>
            <a:r>
              <a:rPr lang="es-CL" sz="1800" b="0" i="0" u="none" strike="noStrike" cap="none" dirty="0">
                <a:solidFill>
                  <a:srgbClr val="000000"/>
                </a:solidFill>
                <a:latin typeface="Calibri"/>
                <a:ea typeface="Calibri"/>
                <a:cs typeface="Calibri"/>
                <a:sym typeface="Calibri"/>
              </a:rPr>
              <a:t>: al medir el valor óhmico del componente entre las patillas el resultado se muestra alterado, esto se puede producir por un calentamiento del dispositivo. </a:t>
            </a:r>
            <a:endParaRPr sz="18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dirty="0">
                <a:solidFill>
                  <a:srgbClr val="000000"/>
                </a:solidFill>
                <a:latin typeface="Calibri"/>
                <a:ea typeface="Calibri"/>
                <a:cs typeface="Calibri"/>
                <a:sym typeface="Calibri"/>
              </a:rPr>
              <a:t>Debido a la manipulación mecánica que origina el desgaste de la utilización del componente, por otro lado, un elemento como este se ve expuesto a las partículas de polvo que pueden ingresar en las partes interiores del dispositivo que para el peor de los casos el componente deberá ser cambiado porque la limpieza no es suficiente para repararlo.</a:t>
            </a:r>
            <a:endParaRPr sz="1800" b="0" i="0" u="none" strike="noStrike" cap="none" dirty="0">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dirty="0">
              <a:latin typeface="Arial"/>
              <a:ea typeface="Arial"/>
              <a:cs typeface="Arial"/>
              <a:sym typeface="Arial"/>
            </a:endParaRPr>
          </a:p>
        </p:txBody>
      </p:sp>
      <p:sp>
        <p:nvSpPr>
          <p:cNvPr id="862" name="Google Shape;862;p47"/>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8"/>
          <p:cNvSpPr/>
          <p:nvPr/>
        </p:nvSpPr>
        <p:spPr>
          <a:xfrm>
            <a:off x="533520" y="2324160"/>
            <a:ext cx="8267040" cy="3859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68" name="Google Shape;868;p48" descr="Grafica_Electricidad(3).png"/>
          <p:cNvPicPr preferRelativeResize="0"/>
          <p:nvPr/>
        </p:nvPicPr>
        <p:blipFill rotWithShape="1">
          <a:blip r:embed="rId3">
            <a:alphaModFix/>
          </a:blip>
          <a:srcRect t="69697" r="61627" b="363"/>
          <a:stretch/>
        </p:blipFill>
        <p:spPr>
          <a:xfrm>
            <a:off x="6121080" y="3008880"/>
            <a:ext cx="3083760" cy="3158280"/>
          </a:xfrm>
          <a:prstGeom prst="rect">
            <a:avLst/>
          </a:prstGeom>
          <a:noFill/>
          <a:ln>
            <a:noFill/>
          </a:ln>
        </p:spPr>
      </p:pic>
      <p:sp>
        <p:nvSpPr>
          <p:cNvPr id="869" name="Google Shape;869;p48"/>
          <p:cNvSpPr/>
          <p:nvPr/>
        </p:nvSpPr>
        <p:spPr>
          <a:xfrm>
            <a:off x="749160" y="2741400"/>
            <a:ext cx="6336720" cy="3751560"/>
          </a:xfrm>
          <a:prstGeom prst="rect">
            <a:avLst/>
          </a:prstGeom>
          <a:noFill/>
          <a:ln>
            <a:noFill/>
          </a:ln>
        </p:spPr>
        <p:txBody>
          <a:bodyPr spcFirstLastPara="1" wrap="square" lIns="90000" tIns="45000" rIns="90000" bIns="45000" anchor="t" anchorCtr="0">
            <a:normAutofit/>
          </a:bodyPr>
          <a:lstStyle/>
          <a:p>
            <a:pPr marL="140400" marR="0" lvl="0" indent="-139680" algn="l" rtl="0">
              <a:lnSpc>
                <a:spcPct val="90000"/>
              </a:lnSpc>
              <a:spcBef>
                <a:spcPts val="0"/>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Condensadores electrolíticos: </a:t>
            </a:r>
            <a:r>
              <a:rPr lang="es-CL" sz="1800" b="0" i="0" u="none" strike="noStrike" cap="none">
                <a:solidFill>
                  <a:srgbClr val="000000"/>
                </a:solidFill>
                <a:latin typeface="Calibri"/>
                <a:ea typeface="Calibri"/>
                <a:cs typeface="Calibri"/>
                <a:sym typeface="Calibri"/>
              </a:rPr>
              <a:t>pérdida de capacidad debido a la evaporación del electrolito y pérdida de estanqueidad del condensador por calentamiento, esto provoca deformaciones en los condensadores y es posible identificar las diferencias entre un condensador dañado y uno en perfecto funcionamiento. </a:t>
            </a:r>
            <a:endParaRPr sz="1800" b="0" i="0" u="none" strike="noStrike" cap="none">
              <a:latin typeface="Arial"/>
              <a:ea typeface="Arial"/>
              <a:cs typeface="Arial"/>
              <a:sym typeface="Arial"/>
            </a:endParaRPr>
          </a:p>
          <a:p>
            <a:pPr marL="140400" marR="0" lvl="0" indent="-139680" algn="l" rtl="0">
              <a:lnSpc>
                <a:spcPct val="90000"/>
              </a:lnSpc>
              <a:spcBef>
                <a:spcPts val="1001"/>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Transformadores y bobinas en general: </a:t>
            </a:r>
            <a:r>
              <a:rPr lang="es-CL" sz="1800" b="0" i="0" u="none" strike="noStrike" cap="none">
                <a:solidFill>
                  <a:srgbClr val="000000"/>
                </a:solidFill>
                <a:latin typeface="Calibri"/>
                <a:ea typeface="Calibri"/>
                <a:cs typeface="Calibri"/>
                <a:sym typeface="Calibri"/>
              </a:rPr>
              <a:t>un calentamiento excesivo provoca que el esmalte que aísla unas espiras de otras se desintegre y genere contacto entre espiras provocando un cortocircuito. Si la bobina es construida con un hilo de sección pequeña es posible que exista una rotura del conductor, por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una corriente superior a la capacidad que puede soportar el conductor, o por  golpes al dispositivo.</a:t>
            </a:r>
            <a:endParaRPr sz="1800" b="0" i="0" u="none" strike="noStrike" cap="none">
              <a:latin typeface="Arial"/>
              <a:ea typeface="Arial"/>
              <a:cs typeface="Arial"/>
              <a:sym typeface="Arial"/>
            </a:endParaRPr>
          </a:p>
        </p:txBody>
      </p:sp>
      <p:sp>
        <p:nvSpPr>
          <p:cNvPr id="870" name="Google Shape;870;p48"/>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49"/>
          <p:cNvSpPr/>
          <p:nvPr/>
        </p:nvSpPr>
        <p:spPr>
          <a:xfrm>
            <a:off x="546120" y="2374920"/>
            <a:ext cx="8267040" cy="425376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6" name="Google Shape;876;p49"/>
          <p:cNvSpPr/>
          <p:nvPr/>
        </p:nvSpPr>
        <p:spPr>
          <a:xfrm>
            <a:off x="741240" y="2719800"/>
            <a:ext cx="6751080" cy="4050720"/>
          </a:xfrm>
          <a:prstGeom prst="rect">
            <a:avLst/>
          </a:prstGeom>
          <a:noFill/>
          <a:ln>
            <a:noFill/>
          </a:ln>
        </p:spPr>
        <p:txBody>
          <a:bodyPr spcFirstLastPara="1" wrap="square" lIns="90000" tIns="45000" rIns="108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PCB´s</a:t>
            </a:r>
            <a:r>
              <a:rPr lang="es-CL" sz="1800" b="1" i="0" u="none" strike="noStrike" cap="none">
                <a:solidFill>
                  <a:srgbClr val="C73E32"/>
                </a:solidFill>
                <a:latin typeface="Calibri"/>
                <a:ea typeface="Calibri"/>
                <a:cs typeface="Calibri"/>
                <a:sym typeface="Calibri"/>
              </a:rPr>
              <a:t>: </a:t>
            </a:r>
            <a:r>
              <a:rPr lang="es-CL" sz="1800" b="0" i="0" u="none" strike="noStrike" cap="none">
                <a:solidFill>
                  <a:srgbClr val="000000"/>
                </a:solidFill>
                <a:latin typeface="Calibri"/>
                <a:ea typeface="Calibri"/>
                <a:cs typeface="Calibri"/>
                <a:sym typeface="Calibri"/>
              </a:rPr>
              <a:t>la rotura de las pistas  puede ser provocada por fallas eléctricas o mecánicas y soldaduras defectuosas. Es habitual que esto suceda en algunas placas de fabricación no industrial.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000000"/>
                </a:solidFill>
                <a:latin typeface="Calibri"/>
                <a:ea typeface="Calibri"/>
                <a:cs typeface="Calibri"/>
                <a:sym typeface="Calibri"/>
              </a:rPr>
              <a:t>Conectores: </a:t>
            </a:r>
            <a:r>
              <a:rPr lang="es-CL" sz="1800" b="0" i="0" u="none" strike="noStrike" cap="none">
                <a:solidFill>
                  <a:srgbClr val="000000"/>
                </a:solidFill>
                <a:latin typeface="Calibri"/>
                <a:ea typeface="Calibri"/>
                <a:cs typeface="Calibri"/>
                <a:sym typeface="Calibri"/>
              </a:rPr>
              <a:t>se debe a la holgura entre contactos de conectores, puede ser producido por mala inserción, u oxidación de los contactos debido a ambientes húmedos.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000000"/>
                </a:solidFill>
                <a:latin typeface="Calibri"/>
                <a:ea typeface="Calibri"/>
                <a:cs typeface="Calibri"/>
                <a:sym typeface="Calibri"/>
              </a:rPr>
              <a:t>Semiconductores integrados: </a:t>
            </a:r>
            <a:r>
              <a:rPr lang="es-CL" sz="1800" b="0" i="0" u="none" strike="noStrike" cap="none">
                <a:solidFill>
                  <a:srgbClr val="000000"/>
                </a:solidFill>
                <a:latin typeface="Calibri"/>
                <a:ea typeface="Calibri"/>
                <a:cs typeface="Calibri"/>
                <a:sym typeface="Calibri"/>
              </a:rPr>
              <a:t>son sensibles a descargas electrostáticas, esto termina por provocar una falla permanente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en el componente, es necesario sacar el componente para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verificar su funcionamiento.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000000"/>
                </a:solidFill>
                <a:latin typeface="Calibri"/>
                <a:ea typeface="Calibri"/>
                <a:cs typeface="Calibri"/>
                <a:sym typeface="Calibri"/>
              </a:rPr>
              <a:t>Cristales de cuarzo: </a:t>
            </a:r>
            <a:r>
              <a:rPr lang="es-CL" sz="1800" b="0" i="0" u="none" strike="noStrike" cap="none">
                <a:solidFill>
                  <a:srgbClr val="000000"/>
                </a:solidFill>
                <a:latin typeface="Calibri"/>
                <a:ea typeface="Calibri"/>
                <a:cs typeface="Calibri"/>
                <a:sym typeface="Calibri"/>
              </a:rPr>
              <a:t>uno de los terminales abiertos es lo más frecuente dentro de las fallas de estos elementos, también son sensibles al calor de la soldadura.</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877" name="Google Shape;877;p49" descr="Niña-Casco.png"/>
          <p:cNvPicPr preferRelativeResize="0"/>
          <p:nvPr/>
        </p:nvPicPr>
        <p:blipFill rotWithShape="1">
          <a:blip r:embed="rId3">
            <a:alphaModFix/>
          </a:blip>
          <a:srcRect b="6358"/>
          <a:stretch/>
        </p:blipFill>
        <p:spPr>
          <a:xfrm>
            <a:off x="7117920" y="2717640"/>
            <a:ext cx="1930320" cy="3910320"/>
          </a:xfrm>
          <a:prstGeom prst="rect">
            <a:avLst/>
          </a:prstGeom>
          <a:noFill/>
          <a:ln>
            <a:noFill/>
          </a:ln>
        </p:spPr>
      </p:pic>
      <p:sp>
        <p:nvSpPr>
          <p:cNvPr id="878" name="Google Shape;878;p49"/>
          <p:cNvSpPr/>
          <p:nvPr/>
        </p:nvSpPr>
        <p:spPr>
          <a:xfrm>
            <a:off x="447840" y="1214280"/>
            <a:ext cx="9030240" cy="532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900" b="1" i="0" u="none" strike="noStrike" cap="none">
                <a:solidFill>
                  <a:srgbClr val="29754D"/>
                </a:solidFill>
                <a:latin typeface="Calibri"/>
                <a:ea typeface="Calibri"/>
                <a:cs typeface="Calibri"/>
                <a:sym typeface="Calibri"/>
              </a:rPr>
              <a:t>REPARACIÓN DE </a:t>
            </a:r>
            <a:r>
              <a:rPr lang="es-CL" sz="2900" b="0" i="0" u="none" strike="noStrike" cap="none">
                <a:solidFill>
                  <a:srgbClr val="C73E32"/>
                </a:solidFill>
                <a:latin typeface="Calibri"/>
                <a:ea typeface="Calibri"/>
                <a:cs typeface="Calibri"/>
                <a:sym typeface="Calibri"/>
              </a:rPr>
              <a:t>CIRCUITOS ELECTRÓNICOS</a:t>
            </a:r>
            <a:endParaRPr sz="29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7" name="Google Shape;427;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28" name="Google Shape;428;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29" name="Google Shape;429;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30" name="Google Shape;430;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5</a:t>
            </a:r>
            <a:endParaRPr sz="5000" b="0" i="0" u="none" strike="noStrike" cap="none">
              <a:latin typeface="Arial"/>
              <a:ea typeface="Arial"/>
              <a:cs typeface="Arial"/>
              <a:sym typeface="Arial"/>
            </a:endParaRPr>
          </a:p>
        </p:txBody>
      </p:sp>
      <p:sp>
        <p:nvSpPr>
          <p:cNvPr id="431" name="Google Shape;431;p5"/>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695880" y="2916360"/>
            <a:ext cx="4624920" cy="22521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REPARACIÓN DE </a:t>
            </a:r>
            <a:br>
              <a:rPr lang="es-CL" sz="1800" b="0" i="0" u="none" strike="noStrike" cap="none">
                <a:latin typeface="Arial"/>
                <a:ea typeface="Arial"/>
                <a:cs typeface="Arial"/>
                <a:sym typeface="Arial"/>
              </a:rPr>
            </a:br>
            <a:r>
              <a:rPr lang="es-CL" sz="2600" b="1" i="0" u="none" strike="noStrike" cap="none">
                <a:solidFill>
                  <a:srgbClr val="29754D"/>
                </a:solidFill>
                <a:latin typeface="Calibri"/>
                <a:ea typeface="Calibri"/>
                <a:cs typeface="Calibri"/>
                <a:sym typeface="Calibri"/>
              </a:rPr>
              <a:t>PLACAS ELECTRÓNICAS</a:t>
            </a:r>
            <a:endParaRPr sz="2600" b="0" i="0" u="none" strike="noStrike" cap="none">
              <a:latin typeface="Arial"/>
              <a:ea typeface="Arial"/>
              <a:cs typeface="Arial"/>
              <a:sym typeface="Arial"/>
            </a:endParaRPr>
          </a:p>
          <a:p>
            <a:pPr marL="0" marR="0" lvl="0" indent="0" algn="l" rtl="0">
              <a:lnSpc>
                <a:spcPct val="130000"/>
              </a:lnSpc>
              <a:spcBef>
                <a:spcPts val="0"/>
              </a:spcBef>
              <a:spcAft>
                <a:spcPts val="0"/>
              </a:spcAft>
              <a:buNone/>
            </a:pP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33" name="Google Shape;433;p5"/>
          <p:cNvSpPr/>
          <p:nvPr/>
        </p:nvSpPr>
        <p:spPr>
          <a:xfrm>
            <a:off x="4280040" y="1740960"/>
            <a:ext cx="434268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199120" y="1157400"/>
            <a:ext cx="3969720" cy="425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50"/>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884" name="Google Shape;884;p50"/>
          <p:cNvGrpSpPr/>
          <p:nvPr/>
        </p:nvGrpSpPr>
        <p:grpSpPr>
          <a:xfrm>
            <a:off x="3758367" y="1533600"/>
            <a:ext cx="5075313" cy="2359440"/>
            <a:chOff x="3758367" y="1533600"/>
            <a:chExt cx="5075313" cy="2359440"/>
          </a:xfrm>
        </p:grpSpPr>
        <p:sp>
          <p:nvSpPr>
            <p:cNvPr id="885" name="Google Shape;885;p50"/>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86" name="Google Shape;886;p50"/>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50"/>
          <p:cNvSpPr/>
          <p:nvPr/>
        </p:nvSpPr>
        <p:spPr>
          <a:xfrm>
            <a:off x="4831920" y="1868400"/>
            <a:ext cx="381600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te invitamos a que revises la cápsula animada: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“Uso de multitester o multímetro”</a:t>
            </a:r>
            <a:endParaRPr sz="2000" b="0" i="0" u="none" strike="noStrike" cap="none">
              <a:latin typeface="Arial"/>
              <a:ea typeface="Arial"/>
              <a:cs typeface="Arial"/>
              <a:sym typeface="Arial"/>
            </a:endParaRPr>
          </a:p>
        </p:txBody>
      </p:sp>
      <p:sp>
        <p:nvSpPr>
          <p:cNvPr id="888" name="Google Shape;888;p50"/>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889" name="Google Shape;889;p5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90" name="Google Shape;890;p50"/>
          <p:cNvSpPr/>
          <p:nvPr/>
        </p:nvSpPr>
        <p:spPr>
          <a:xfrm>
            <a:off x="5961240" y="5213520"/>
            <a:ext cx="4857120" cy="2815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51"/>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896" name="Google Shape;896;p51"/>
          <p:cNvSpPr/>
          <p:nvPr/>
        </p:nvSpPr>
        <p:spPr>
          <a:xfrm>
            <a:off x="2035440" y="291204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97" name="Google Shape;897;p51"/>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98" name="Google Shape;898;p51"/>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5</a:t>
            </a:r>
            <a:endParaRPr sz="5000" b="0" i="0" u="none" strike="noStrike" cap="none">
              <a:latin typeface="Arial"/>
              <a:ea typeface="Arial"/>
              <a:cs typeface="Arial"/>
              <a:sym typeface="Arial"/>
            </a:endParaRPr>
          </a:p>
        </p:txBody>
      </p:sp>
      <p:pic>
        <p:nvPicPr>
          <p:cNvPr id="899" name="Google Shape;899;p51"/>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900" name="Google Shape;900;p51"/>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901" name="Google Shape;901;p51"/>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902" name="Google Shape;902;p51"/>
          <p:cNvSpPr/>
          <p:nvPr/>
        </p:nvSpPr>
        <p:spPr>
          <a:xfrm>
            <a:off x="5989680" y="117648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3332160" y="3204720"/>
            <a:ext cx="4960080" cy="205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REPARACIÓN DE </a:t>
            </a:r>
            <a:br>
              <a:rPr lang="es-CL" sz="1800" b="0" i="0" u="none" strike="noStrike" cap="none">
                <a:latin typeface="Arial"/>
                <a:ea typeface="Arial"/>
                <a:cs typeface="Arial"/>
                <a:sym typeface="Arial"/>
              </a:rPr>
            </a:br>
            <a:r>
              <a:rPr lang="es-CL" sz="2800" b="1" i="0" u="none" strike="noStrike" cap="none">
                <a:solidFill>
                  <a:srgbClr val="29754D"/>
                </a:solidFill>
                <a:latin typeface="Calibri"/>
                <a:ea typeface="Calibri"/>
                <a:cs typeface="Calibri"/>
                <a:sym typeface="Calibri"/>
              </a:rPr>
              <a:t>PLACAS ELECTRÓNICAS</a:t>
            </a: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08" name="Google Shape;908;p52"/>
          <p:cNvGrpSpPr/>
          <p:nvPr/>
        </p:nvGrpSpPr>
        <p:grpSpPr>
          <a:xfrm>
            <a:off x="25380" y="2705736"/>
            <a:ext cx="5833620" cy="1155289"/>
            <a:chOff x="25380" y="2705736"/>
            <a:chExt cx="5833620" cy="1155289"/>
          </a:xfrm>
        </p:grpSpPr>
        <p:sp>
          <p:nvSpPr>
            <p:cNvPr id="909" name="Google Shape;909;p52"/>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910" name="Google Shape;910;p52"/>
            <p:cNvGrpSpPr/>
            <p:nvPr/>
          </p:nvGrpSpPr>
          <p:grpSpPr>
            <a:xfrm>
              <a:off x="25380" y="2705736"/>
              <a:ext cx="1190977" cy="1155289"/>
              <a:chOff x="25380" y="2705736"/>
              <a:chExt cx="1190977" cy="1155289"/>
            </a:xfrm>
          </p:grpSpPr>
          <p:sp>
            <p:nvSpPr>
              <p:cNvPr id="911" name="Google Shape;911;p52"/>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2" name="Google Shape;912;p52"/>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913" name="Google Shape;913;p52"/>
          <p:cNvGrpSpPr/>
          <p:nvPr/>
        </p:nvGrpSpPr>
        <p:grpSpPr>
          <a:xfrm>
            <a:off x="25380" y="5827140"/>
            <a:ext cx="5832180" cy="782280"/>
            <a:chOff x="25380" y="5827140"/>
            <a:chExt cx="5832180" cy="782280"/>
          </a:xfrm>
        </p:grpSpPr>
        <p:grpSp>
          <p:nvGrpSpPr>
            <p:cNvPr id="914" name="Google Shape;914;p52"/>
            <p:cNvGrpSpPr/>
            <p:nvPr/>
          </p:nvGrpSpPr>
          <p:grpSpPr>
            <a:xfrm>
              <a:off x="25380" y="5827140"/>
              <a:ext cx="1134720" cy="782280"/>
              <a:chOff x="25380" y="5827140"/>
              <a:chExt cx="1134720" cy="782280"/>
            </a:xfrm>
          </p:grpSpPr>
          <p:sp>
            <p:nvSpPr>
              <p:cNvPr id="915" name="Google Shape;915;p52"/>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6" name="Google Shape;916;p52"/>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917" name="Google Shape;917;p52"/>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918" name="Google Shape;918;p52"/>
          <p:cNvGrpSpPr/>
          <p:nvPr/>
        </p:nvGrpSpPr>
        <p:grpSpPr>
          <a:xfrm>
            <a:off x="-4140" y="1887660"/>
            <a:ext cx="9305280" cy="782280"/>
            <a:chOff x="-4140" y="1887660"/>
            <a:chExt cx="9305280" cy="782280"/>
          </a:xfrm>
        </p:grpSpPr>
        <p:sp>
          <p:nvSpPr>
            <p:cNvPr id="919" name="Google Shape;919;p52"/>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921" name="Google Shape;921;p52"/>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922" name="Google Shape;922;p52"/>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923" name="Google Shape;923;p52"/>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924" name="Google Shape;924;p52"/>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925" name="Google Shape;925;p52"/>
          <p:cNvGrpSpPr/>
          <p:nvPr/>
        </p:nvGrpSpPr>
        <p:grpSpPr>
          <a:xfrm>
            <a:off x="25380" y="4845780"/>
            <a:ext cx="5763060" cy="782280"/>
            <a:chOff x="25380" y="4845780"/>
            <a:chExt cx="5763060" cy="782280"/>
          </a:xfrm>
        </p:grpSpPr>
        <p:sp>
          <p:nvSpPr>
            <p:cNvPr id="926" name="Google Shape;926;p52"/>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927" name="Google Shape;927;p52"/>
            <p:cNvGrpSpPr/>
            <p:nvPr/>
          </p:nvGrpSpPr>
          <p:grpSpPr>
            <a:xfrm>
              <a:off x="25380" y="4845780"/>
              <a:ext cx="1134720" cy="782280"/>
              <a:chOff x="25380" y="4845780"/>
              <a:chExt cx="1134720" cy="782280"/>
            </a:xfrm>
          </p:grpSpPr>
          <p:sp>
            <p:nvSpPr>
              <p:cNvPr id="928" name="Google Shape;928;p52"/>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9" name="Google Shape;929;p52"/>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930" name="Google Shape;930;p52"/>
          <p:cNvGrpSpPr/>
          <p:nvPr/>
        </p:nvGrpSpPr>
        <p:grpSpPr>
          <a:xfrm>
            <a:off x="25380" y="3864420"/>
            <a:ext cx="6502500" cy="782280"/>
            <a:chOff x="25380" y="3864420"/>
            <a:chExt cx="6502500" cy="782280"/>
          </a:xfrm>
        </p:grpSpPr>
        <p:sp>
          <p:nvSpPr>
            <p:cNvPr id="931" name="Google Shape;931;p52"/>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932" name="Google Shape;932;p52"/>
            <p:cNvGrpSpPr/>
            <p:nvPr/>
          </p:nvGrpSpPr>
          <p:grpSpPr>
            <a:xfrm>
              <a:off x="25380" y="3864420"/>
              <a:ext cx="1134720" cy="782280"/>
              <a:chOff x="25380" y="3864420"/>
              <a:chExt cx="1134720" cy="782280"/>
            </a:xfrm>
          </p:grpSpPr>
          <p:sp>
            <p:nvSpPr>
              <p:cNvPr id="933" name="Google Shape;933;p52"/>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4" name="Google Shape;934;p52"/>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935" name="Google Shape;935;p52"/>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936" name="Google Shape;936;p52"/>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937" name="Google Shape;937;p52"/>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53"/>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43" name="Google Shape;943;p53"/>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945" name="Google Shape;945;p53"/>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946" name="Google Shape;946;p53"/>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947" name="Google Shape;947;p53"/>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948" name="Google Shape;948;p53"/>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949" name="Google Shape;949;p53"/>
          <p:cNvSpPr/>
          <p:nvPr/>
        </p:nvSpPr>
        <p:spPr>
          <a:xfrm>
            <a:off x="4592520" y="79524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3"/>
          <p:cNvSpPr/>
          <p:nvPr/>
        </p:nvSpPr>
        <p:spPr>
          <a:xfrm>
            <a:off x="958680" y="2836440"/>
            <a:ext cx="533988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REPARACIÓN DE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PLACAS ELECTRÓNICAS</a:t>
            </a:r>
            <a:endParaRPr sz="2800" b="0" i="0" u="none" strike="noStrike" cap="non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54"/>
          <p:cNvSpPr/>
          <p:nvPr/>
        </p:nvSpPr>
        <p:spPr>
          <a:xfrm>
            <a:off x="434880" y="1252440"/>
            <a:ext cx="9030240" cy="4878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900" b="1" i="0" u="none" strike="noStrike" cap="none">
                <a:solidFill>
                  <a:srgbClr val="29754D"/>
                </a:solidFill>
                <a:latin typeface="Calibri"/>
                <a:ea typeface="Calibri"/>
                <a:cs typeface="Calibri"/>
                <a:sym typeface="Calibri"/>
              </a:rPr>
              <a:t>REFERENCIAS  E </a:t>
            </a:r>
            <a:r>
              <a:rPr lang="es-CL" sz="2900" b="0" i="0" u="none" strike="noStrike" cap="none">
                <a:solidFill>
                  <a:srgbClr val="C73E32"/>
                </a:solidFill>
                <a:latin typeface="Calibri"/>
                <a:ea typeface="Calibri"/>
                <a:cs typeface="Calibri"/>
                <a:sym typeface="Calibri"/>
              </a:rPr>
              <a:t>INFORMACIÓN DE APOYO</a:t>
            </a:r>
            <a:endParaRPr sz="2900" b="0" i="0" u="none" strike="noStrike" cap="none">
              <a:latin typeface="Arial"/>
              <a:ea typeface="Arial"/>
              <a:cs typeface="Arial"/>
              <a:sym typeface="Arial"/>
            </a:endParaRPr>
          </a:p>
        </p:txBody>
      </p:sp>
      <p:sp>
        <p:nvSpPr>
          <p:cNvPr id="956" name="Google Shape;956;p54"/>
          <p:cNvSpPr/>
          <p:nvPr/>
        </p:nvSpPr>
        <p:spPr>
          <a:xfrm>
            <a:off x="546120" y="2184480"/>
            <a:ext cx="8267040" cy="429192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57" name="Google Shape;957;p54"/>
          <p:cNvSpPr/>
          <p:nvPr/>
        </p:nvSpPr>
        <p:spPr>
          <a:xfrm>
            <a:off x="774720" y="2404440"/>
            <a:ext cx="6920640" cy="46242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400" b="1" i="0" u="none" strike="noStrike" cap="none">
                <a:solidFill>
                  <a:srgbClr val="000000"/>
                </a:solidFill>
                <a:latin typeface="Calibri"/>
                <a:ea typeface="Calibri"/>
                <a:cs typeface="Calibri"/>
                <a:sym typeface="Calibri"/>
              </a:rPr>
              <a:t>•</a:t>
            </a:r>
            <a:r>
              <a:rPr lang="es-CL" sz="1800" b="1" i="0" u="none" strike="noStrike" cap="none">
                <a:solidFill>
                  <a:srgbClr val="000000"/>
                </a:solidFill>
                <a:latin typeface="Calibri"/>
                <a:ea typeface="Calibri"/>
                <a:cs typeface="Calibri"/>
                <a:sym typeface="Calibri"/>
              </a:rPr>
              <a:t> Simbología electrónica</a:t>
            </a:r>
            <a:endParaRPr sz="1800" b="0" i="0" u="none" strike="noStrike" cap="none">
              <a:latin typeface="Arial"/>
              <a:ea typeface="Arial"/>
              <a:cs typeface="Arial"/>
              <a:sym typeface="Arial"/>
            </a:endParaRPr>
          </a:p>
          <a:p>
            <a:pPr marL="144000" marR="0" lvl="0" indent="0" algn="l" rtl="0">
              <a:lnSpc>
                <a:spcPct val="90000"/>
              </a:lnSpc>
              <a:spcBef>
                <a:spcPts val="799"/>
              </a:spcBef>
              <a:spcAft>
                <a:spcPts val="0"/>
              </a:spcAft>
              <a:buNone/>
            </a:pPr>
            <a:r>
              <a:rPr lang="es-CL" sz="1800" b="0"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https://www.simbologia-electronica.com/simbolos-electricos-electronicos/simbolos-electricos.htm</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44000" marR="0" lvl="0" indent="0" algn="l" rtl="0">
              <a:lnSpc>
                <a:spcPct val="50000"/>
              </a:lnSpc>
              <a:spcBef>
                <a:spcPts val="799"/>
              </a:spcBef>
              <a:spcAft>
                <a:spcPts val="0"/>
              </a:spcAft>
              <a:buNone/>
            </a:pPr>
            <a:endParaRPr sz="1800" b="0" i="0" u="none" strike="noStrike" cap="none">
              <a:latin typeface="Arial"/>
              <a:ea typeface="Arial"/>
              <a:cs typeface="Arial"/>
              <a:sym typeface="Arial"/>
            </a:endParaRPr>
          </a:p>
        </p:txBody>
      </p:sp>
      <p:pic>
        <p:nvPicPr>
          <p:cNvPr id="958" name="Google Shape;958;p54" descr="Grafica_Electricidad(1).png"/>
          <p:cNvPicPr preferRelativeResize="0"/>
          <p:nvPr/>
        </p:nvPicPr>
        <p:blipFill rotWithShape="1">
          <a:blip r:embed="rId4">
            <a:alphaModFix/>
          </a:blip>
          <a:srcRect l="46007" t="72573"/>
          <a:stretch/>
        </p:blipFill>
        <p:spPr>
          <a:xfrm>
            <a:off x="5537520" y="3086280"/>
            <a:ext cx="4371840" cy="3598560"/>
          </a:xfrm>
          <a:prstGeom prst="rect">
            <a:avLst/>
          </a:prstGeom>
          <a:noFill/>
          <a:ln>
            <a:noFill/>
          </a:ln>
        </p:spPr>
      </p:pic>
      <p:sp>
        <p:nvSpPr>
          <p:cNvPr id="959" name="Google Shape;959;p54"/>
          <p:cNvSpPr/>
          <p:nvPr/>
        </p:nvSpPr>
        <p:spPr>
          <a:xfrm>
            <a:off x="774720" y="3242520"/>
            <a:ext cx="5015880" cy="4624200"/>
          </a:xfrm>
          <a:prstGeom prst="rect">
            <a:avLst/>
          </a:prstGeom>
          <a:noFill/>
          <a:ln>
            <a:noFill/>
          </a:ln>
        </p:spPr>
        <p:txBody>
          <a:bodyPr spcFirstLastPara="1" wrap="square" lIns="90000" tIns="45000" rIns="90000" bIns="45000" anchor="t" anchorCtr="0">
            <a:normAutofit/>
          </a:bodyPr>
          <a:lstStyle/>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¿Qué es un PCB? </a:t>
            </a:r>
            <a:endParaRPr sz="1800" b="0" i="0" u="none" strike="noStrike" cap="none">
              <a:latin typeface="Arial"/>
              <a:ea typeface="Arial"/>
              <a:cs typeface="Arial"/>
              <a:sym typeface="Arial"/>
            </a:endParaRPr>
          </a:p>
          <a:p>
            <a:pPr marL="144000" marR="0" lvl="0" indent="0" algn="l" rtl="0">
              <a:lnSpc>
                <a:spcPct val="90000"/>
              </a:lnSpc>
              <a:spcBef>
                <a:spcPts val="601"/>
              </a:spcBef>
              <a:spcAft>
                <a:spcPts val="0"/>
              </a:spcAft>
              <a:buNone/>
            </a:pPr>
            <a:r>
              <a:rPr lang="es-CL" sz="18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https://www.youtube.com/watch?v=NKE6V3lT8bg&amp;feature=emb_logo&amp;ab_channel=AldeltaTechnologies</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44000" marR="0" lvl="0" indent="0" algn="l" rtl="0">
              <a:lnSpc>
                <a:spcPct val="50000"/>
              </a:lnSpc>
              <a:spcBef>
                <a:spcPts val="6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601"/>
              </a:spcBef>
              <a:spcAft>
                <a:spcPts val="0"/>
              </a:spcAft>
              <a:buNone/>
            </a:pPr>
            <a:r>
              <a:rPr lang="es-CL" sz="1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¿Qué es un PCB en software? </a:t>
            </a:r>
            <a:endParaRPr sz="1800" b="0" i="0" u="none" strike="noStrike" cap="none">
              <a:latin typeface="Arial"/>
              <a:ea typeface="Arial"/>
              <a:cs typeface="Arial"/>
              <a:sym typeface="Arial"/>
            </a:endParaRPr>
          </a:p>
          <a:p>
            <a:pPr marL="144000" marR="0" lvl="0" indent="0" algn="l" rtl="0">
              <a:lnSpc>
                <a:spcPct val="90000"/>
              </a:lnSpc>
              <a:spcBef>
                <a:spcPts val="601"/>
              </a:spcBef>
              <a:spcAft>
                <a:spcPts val="0"/>
              </a:spcAft>
              <a:buNone/>
            </a:pPr>
            <a:r>
              <a:rPr lang="es-CL" sz="1800" b="0" i="0" u="sng" strike="noStrike" cap="none">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https://www.youtube.com/watch?v=p6DCLLP65Uw&amp;feature=emb_logo&amp;ab_channel=AldeltaTechnologies</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
          <p:cNvSpPr/>
          <p:nvPr/>
        </p:nvSpPr>
        <p:spPr>
          <a:xfrm>
            <a:off x="549360" y="2197080"/>
            <a:ext cx="8543160" cy="46602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1" name="Google Shape;441;p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NORMAS Y ESTÁNDARES DE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SIMBOLOGÍA</a:t>
            </a:r>
            <a:r>
              <a:rPr lang="es-CL" sz="2600" b="1" i="0" u="none" strike="noStrike" cap="none">
                <a:solidFill>
                  <a:srgbClr val="29754D"/>
                </a:solidFill>
                <a:latin typeface="Calibri"/>
                <a:ea typeface="Calibri"/>
                <a:cs typeface="Calibri"/>
                <a:sym typeface="Calibri"/>
              </a:rPr>
              <a:t> </a:t>
            </a:r>
            <a:r>
              <a:rPr lang="es-CL" sz="2600" b="0" i="0" u="none" strike="noStrike" cap="none">
                <a:solidFill>
                  <a:srgbClr val="C73E32"/>
                </a:solidFill>
                <a:latin typeface="Calibri"/>
                <a:ea typeface="Calibri"/>
                <a:cs typeface="Calibri"/>
                <a:sym typeface="Calibri"/>
              </a:rPr>
              <a:t>ELÉCTRICA Y ELECTRÓNICA</a:t>
            </a:r>
            <a:endParaRPr sz="2600" b="0" i="0" u="none" strike="noStrike" cap="none">
              <a:latin typeface="Arial"/>
              <a:ea typeface="Arial"/>
              <a:cs typeface="Arial"/>
              <a:sym typeface="Arial"/>
            </a:endParaRPr>
          </a:p>
        </p:txBody>
      </p:sp>
      <p:sp>
        <p:nvSpPr>
          <p:cNvPr id="442" name="Google Shape;442;p6"/>
          <p:cNvSpPr/>
          <p:nvPr/>
        </p:nvSpPr>
        <p:spPr>
          <a:xfrm>
            <a:off x="733320" y="2390760"/>
            <a:ext cx="6822360" cy="4403160"/>
          </a:xfrm>
          <a:prstGeom prst="rect">
            <a:avLst/>
          </a:prstGeom>
          <a:noFill/>
          <a:ln>
            <a:noFill/>
          </a:ln>
        </p:spPr>
        <p:txBody>
          <a:bodyPr spcFirstLastPara="1" wrap="square" lIns="90000" tIns="45000" rIns="90000" bIns="45000" anchor="t" anchorCtr="0">
            <a:normAutofit/>
          </a:bodyPr>
          <a:lstStyle/>
          <a:p>
            <a:pPr marL="0" marR="0" lvl="0" indent="0" algn="l" rtl="0">
              <a:lnSpc>
                <a:spcPct val="80000"/>
              </a:lnSpc>
              <a:spcBef>
                <a:spcPts val="0"/>
              </a:spcBef>
              <a:spcAft>
                <a:spcPts val="0"/>
              </a:spcAft>
              <a:buNone/>
            </a:pPr>
            <a:r>
              <a:rPr lang="es-CL" sz="1800" b="1" i="0" u="none" strike="noStrike" cap="none">
                <a:solidFill>
                  <a:srgbClr val="29754D"/>
                </a:solidFill>
                <a:latin typeface="Calibri"/>
                <a:ea typeface="Calibri"/>
                <a:cs typeface="Calibri"/>
                <a:sym typeface="Calibri"/>
              </a:rPr>
              <a:t>¿Qué es una norma y un estándar?   </a:t>
            </a:r>
            <a:endParaRPr sz="1800" b="0" i="0" u="none" strike="noStrike" cap="none">
              <a:latin typeface="Arial"/>
              <a:ea typeface="Arial"/>
              <a:cs typeface="Arial"/>
              <a:sym typeface="Arial"/>
            </a:endParaRPr>
          </a:p>
          <a:p>
            <a:pPr marL="0" marR="0" lvl="0" indent="0" algn="l" rtl="0">
              <a:lnSpc>
                <a:spcPct val="90000"/>
              </a:lnSpc>
              <a:spcBef>
                <a:spcPts val="499"/>
              </a:spcBef>
              <a:spcAft>
                <a:spcPts val="0"/>
              </a:spcAft>
              <a:buNone/>
            </a:pPr>
            <a:r>
              <a:rPr lang="es-CL" sz="1800" b="0" i="0" u="none" strike="noStrike" cap="none">
                <a:solidFill>
                  <a:srgbClr val="000000"/>
                </a:solidFill>
                <a:latin typeface="Calibri"/>
                <a:ea typeface="Calibri"/>
                <a:cs typeface="Calibri"/>
                <a:sym typeface="Calibri"/>
              </a:rPr>
              <a:t>Son un grupo de reglas, definiciones y pasos a cumplir para ser utilizados por especialistas de un área o personas en general que quieran aplicarlas en su desarrollo. </a:t>
            </a:r>
            <a:endParaRPr sz="1800" b="0" i="0" u="none" strike="noStrike" cap="none">
              <a:latin typeface="Arial"/>
              <a:ea typeface="Arial"/>
              <a:cs typeface="Arial"/>
              <a:sym typeface="Arial"/>
            </a:endParaRPr>
          </a:p>
          <a:p>
            <a:pPr marL="0" marR="0" lvl="0" indent="0" algn="l" rtl="0">
              <a:lnSpc>
                <a:spcPct val="90000"/>
              </a:lnSpc>
              <a:spcBef>
                <a:spcPts val="499"/>
              </a:spcBef>
              <a:spcAft>
                <a:spcPts val="0"/>
              </a:spcAft>
              <a:buNone/>
            </a:pPr>
            <a:r>
              <a:rPr lang="es-CL" sz="1800" b="0" i="0" u="none" strike="noStrike" cap="none">
                <a:solidFill>
                  <a:srgbClr val="000000"/>
                </a:solidFill>
                <a:latin typeface="Calibri"/>
                <a:ea typeface="Calibri"/>
                <a:cs typeface="Calibri"/>
                <a:sym typeface="Calibri"/>
              </a:rPr>
              <a:t>Cada elemento que podemos encontrar en nuestro entorno, como un PC, el teléfono celular, un mouse o la misma televisión son dispositivos que fueron diseñados,  a través de prototipos y  para ser entregados al uso público, debieron cumplir con ciertos estándares y normas. </a:t>
            </a:r>
            <a:endParaRPr sz="1800" b="0" i="0" u="none" strike="noStrike" cap="none">
              <a:latin typeface="Arial"/>
              <a:ea typeface="Arial"/>
              <a:cs typeface="Arial"/>
              <a:sym typeface="Arial"/>
            </a:endParaRPr>
          </a:p>
          <a:p>
            <a:pPr marL="176400" marR="0" lvl="0" indent="-175680" algn="l" rtl="0">
              <a:lnSpc>
                <a:spcPct val="90000"/>
              </a:lnSpc>
              <a:spcBef>
                <a:spcPts val="499"/>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De diseño </a:t>
            </a:r>
            <a:endParaRPr sz="1800" b="0" i="0" u="none" strike="noStrike" cap="none">
              <a:latin typeface="Arial"/>
              <a:ea typeface="Arial"/>
              <a:cs typeface="Arial"/>
              <a:sym typeface="Arial"/>
            </a:endParaRPr>
          </a:p>
          <a:p>
            <a:pPr marL="176400" marR="0" lvl="0" indent="-175680" algn="l" rtl="0">
              <a:lnSpc>
                <a:spcPct val="90000"/>
              </a:lnSpc>
              <a:spcBef>
                <a:spcPts val="499"/>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Fabricación </a:t>
            </a:r>
            <a:endParaRPr sz="1800" b="0" i="0" u="none" strike="noStrike" cap="none">
              <a:latin typeface="Arial"/>
              <a:ea typeface="Arial"/>
              <a:cs typeface="Arial"/>
              <a:sym typeface="Arial"/>
            </a:endParaRPr>
          </a:p>
          <a:p>
            <a:pPr marL="176400" marR="0" lvl="0" indent="-175680" algn="l" rtl="0">
              <a:lnSpc>
                <a:spcPct val="90000"/>
              </a:lnSpc>
              <a:spcBef>
                <a:spcPts val="499"/>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Seguridad </a:t>
            </a:r>
            <a:endParaRPr sz="1800" b="0" i="0" u="none" strike="noStrike" cap="none">
              <a:latin typeface="Arial"/>
              <a:ea typeface="Arial"/>
              <a:cs typeface="Arial"/>
              <a:sym typeface="Arial"/>
            </a:endParaRPr>
          </a:p>
          <a:p>
            <a:pPr marL="176400" marR="0" lvl="0" indent="-175680" algn="l" rtl="0">
              <a:lnSpc>
                <a:spcPct val="90000"/>
              </a:lnSpc>
              <a:spcBef>
                <a:spcPts val="499"/>
              </a:spcBef>
              <a:spcAft>
                <a:spcPts val="0"/>
              </a:spcAft>
              <a:buClr>
                <a:srgbClr val="000000"/>
              </a:buClr>
              <a:buSzPts val="1800"/>
              <a:buFont typeface="Arial"/>
              <a:buChar char="•"/>
            </a:pPr>
            <a:r>
              <a:rPr lang="es-CL" sz="1800" b="1" i="0" u="none" strike="noStrike" cap="none">
                <a:solidFill>
                  <a:srgbClr val="000000"/>
                </a:solidFill>
                <a:latin typeface="Calibri"/>
                <a:ea typeface="Calibri"/>
                <a:cs typeface="Calibri"/>
                <a:sym typeface="Calibri"/>
              </a:rPr>
              <a:t>Funcionamiento  </a:t>
            </a:r>
            <a:endParaRPr sz="1800" b="0" i="0" u="none" strike="noStrike" cap="none">
              <a:latin typeface="Arial"/>
              <a:ea typeface="Arial"/>
              <a:cs typeface="Arial"/>
              <a:sym typeface="Arial"/>
            </a:endParaRPr>
          </a:p>
          <a:p>
            <a:pPr marL="0" marR="0" lvl="0" indent="0" algn="l" rtl="0">
              <a:lnSpc>
                <a:spcPct val="90000"/>
              </a:lnSpc>
              <a:spcBef>
                <a:spcPts val="499"/>
              </a:spcBef>
              <a:spcAft>
                <a:spcPts val="0"/>
              </a:spcAft>
              <a:buNone/>
            </a:pPr>
            <a:r>
              <a:rPr lang="es-CL" sz="1800" b="0" i="0" u="none" strike="noStrike" cap="none">
                <a:solidFill>
                  <a:srgbClr val="000000"/>
                </a:solidFill>
                <a:latin typeface="Calibri"/>
                <a:ea typeface="Calibri"/>
                <a:cs typeface="Calibri"/>
                <a:sym typeface="Calibri"/>
              </a:rPr>
              <a:t>Entre otros, estos tratados se expresan en documentos llamados norma o estándar y gran parte de ellos son de uso público, otros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deben ser pagados para acceder a ellos.</a:t>
            </a:r>
            <a:endParaRPr sz="1800" b="0" i="0" u="none" strike="noStrike" cap="none">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a:latin typeface="Arial"/>
              <a:ea typeface="Arial"/>
              <a:cs typeface="Arial"/>
              <a:sym typeface="Arial"/>
            </a:endParaRPr>
          </a:p>
        </p:txBody>
      </p:sp>
      <p:pic>
        <p:nvPicPr>
          <p:cNvPr id="443" name="Google Shape;443;p6" descr="Grafica_Electricidad(3).png"/>
          <p:cNvPicPr preferRelativeResize="0"/>
          <p:nvPr/>
        </p:nvPicPr>
        <p:blipFill rotWithShape="1">
          <a:blip r:embed="rId3">
            <a:alphaModFix/>
          </a:blip>
          <a:srcRect t="69697" r="61627" b="363"/>
          <a:stretch/>
        </p:blipFill>
        <p:spPr>
          <a:xfrm>
            <a:off x="6400440" y="3694680"/>
            <a:ext cx="3083760" cy="31582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
          <p:cNvSpPr/>
          <p:nvPr/>
        </p:nvSpPr>
        <p:spPr>
          <a:xfrm>
            <a:off x="549360" y="2400120"/>
            <a:ext cx="7603560" cy="3981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9" name="Google Shape;449;p7"/>
          <p:cNvSpPr/>
          <p:nvPr/>
        </p:nvSpPr>
        <p:spPr>
          <a:xfrm>
            <a:off x="733320" y="2759040"/>
            <a:ext cx="5887080" cy="17100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En el área de electricidad y electrónica existen agrupaciones de especialistas y empresas que forman organizaciones para crear los estándares que utilizaremos en nuestros trabajos, diseños o desarrollos. </a:t>
            </a:r>
            <a:endParaRPr sz="1800" b="0" i="0" u="none" strike="noStrike" cap="none">
              <a:latin typeface="Arial"/>
              <a:ea typeface="Arial"/>
              <a:cs typeface="Arial"/>
              <a:sym typeface="Arial"/>
            </a:endParaRPr>
          </a:p>
        </p:txBody>
      </p:sp>
      <p:pic>
        <p:nvPicPr>
          <p:cNvPr id="450" name="Google Shape;450;p7" descr="Grafica_Electricidad2.png"/>
          <p:cNvPicPr preferRelativeResize="0"/>
          <p:nvPr/>
        </p:nvPicPr>
        <p:blipFill rotWithShape="1">
          <a:blip r:embed="rId3">
            <a:alphaModFix/>
          </a:blip>
          <a:srcRect t="67200" r="62945" b="3234"/>
          <a:stretch/>
        </p:blipFill>
        <p:spPr>
          <a:xfrm>
            <a:off x="5631480" y="3177360"/>
            <a:ext cx="3275280" cy="3256560"/>
          </a:xfrm>
          <a:prstGeom prst="rect">
            <a:avLst/>
          </a:prstGeom>
          <a:noFill/>
          <a:ln>
            <a:noFill/>
          </a:ln>
        </p:spPr>
      </p:pic>
      <p:sp>
        <p:nvSpPr>
          <p:cNvPr id="451" name="Google Shape;451;p7"/>
          <p:cNvSpPr/>
          <p:nvPr/>
        </p:nvSpPr>
        <p:spPr>
          <a:xfrm>
            <a:off x="733320" y="4041720"/>
            <a:ext cx="4930200" cy="184968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En cada área de especialidad existe una normativa a seguir que resguarda las buenas prácticas y el cumplimiento de estándares de calidad y funcionamiento, para un especialista la normativa es un apoyo, ya que le entrega las herramientas de sustento y justificación a su trabajo. </a:t>
            </a:r>
            <a:endParaRPr sz="1800" b="0" i="0" u="none" strike="noStrike" cap="none" dirty="0">
              <a:latin typeface="Arial"/>
              <a:ea typeface="Arial"/>
              <a:cs typeface="Arial"/>
              <a:sym typeface="Arial"/>
            </a:endParaRPr>
          </a:p>
          <a:p>
            <a:pPr marL="0" marR="0" lvl="0" indent="0" algn="l" rtl="0">
              <a:lnSpc>
                <a:spcPct val="70000"/>
              </a:lnSpc>
              <a:spcBef>
                <a:spcPts val="1001"/>
              </a:spcBef>
              <a:spcAft>
                <a:spcPts val="0"/>
              </a:spcAft>
              <a:buNone/>
            </a:pPr>
            <a:endParaRPr sz="1800" b="0" i="0" u="none" strike="noStrike" cap="none" dirty="0">
              <a:latin typeface="Arial"/>
              <a:ea typeface="Arial"/>
              <a:cs typeface="Arial"/>
              <a:sym typeface="Arial"/>
            </a:endParaRPr>
          </a:p>
        </p:txBody>
      </p:sp>
      <p:sp>
        <p:nvSpPr>
          <p:cNvPr id="452" name="Google Shape;452;p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NORMAS Y ESTÁNDARES DE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SIMBOLOGÍA</a:t>
            </a:r>
            <a:r>
              <a:rPr lang="es-CL" sz="2600" b="1" i="0" u="none" strike="noStrike" cap="none">
                <a:solidFill>
                  <a:srgbClr val="29754D"/>
                </a:solidFill>
                <a:latin typeface="Calibri"/>
                <a:ea typeface="Calibri"/>
                <a:cs typeface="Calibri"/>
                <a:sym typeface="Calibri"/>
              </a:rPr>
              <a:t> </a:t>
            </a:r>
            <a:r>
              <a:rPr lang="es-CL" sz="2600" b="0" i="0" u="none" strike="noStrike" cap="none">
                <a:solidFill>
                  <a:srgbClr val="C73E32"/>
                </a:solidFill>
                <a:latin typeface="Calibri"/>
                <a:ea typeface="Calibri"/>
                <a:cs typeface="Calibri"/>
                <a:sym typeface="Calibri"/>
              </a:rPr>
              <a:t>ELÉCTRICA Y ELECTRÓNICA</a:t>
            </a:r>
            <a:endParaRPr sz="26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8"/>
          <p:cNvSpPr/>
          <p:nvPr/>
        </p:nvSpPr>
        <p:spPr>
          <a:xfrm>
            <a:off x="551520" y="2056320"/>
            <a:ext cx="7474680" cy="7740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Algunas de las normas más importantes del área de electricidad y electrónica son las siguientes: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graphicFrame>
        <p:nvGraphicFramePr>
          <p:cNvPr id="458" name="Google Shape;458;p8"/>
          <p:cNvGraphicFramePr/>
          <p:nvPr/>
        </p:nvGraphicFramePr>
        <p:xfrm>
          <a:off x="796680" y="2863800"/>
          <a:ext cx="8127000" cy="3200450"/>
        </p:xfrm>
        <a:graphic>
          <a:graphicData uri="http://schemas.openxmlformats.org/drawingml/2006/table">
            <a:tbl>
              <a:tblPr>
                <a:noFill/>
                <a:tableStyleId>{F75D6BA5-7F02-42B0-AE3E-0F7CDE362400}</a:tableStyleId>
              </a:tblPr>
              <a:tblGrid>
                <a:gridCol w="8127000">
                  <a:extLst>
                    <a:ext uri="{9D8B030D-6E8A-4147-A177-3AD203B41FA5}">
                      <a16:colId xmlns:a16="http://schemas.microsoft.com/office/drawing/2014/main" val="20000"/>
                    </a:ext>
                  </a:extLst>
                </a:gridCol>
              </a:tblGrid>
              <a:tr h="604450">
                <a:tc>
                  <a:txBody>
                    <a:bodyPr/>
                    <a:lstStyle/>
                    <a:p>
                      <a:pPr marL="0" marR="0" lvl="0" indent="0" algn="l" rtl="0">
                        <a:lnSpc>
                          <a:spcPct val="100000"/>
                        </a:lnSpc>
                        <a:spcBef>
                          <a:spcPts val="0"/>
                        </a:spcBef>
                        <a:spcAft>
                          <a:spcPts val="0"/>
                        </a:spcAft>
                        <a:buNone/>
                      </a:pPr>
                      <a:r>
                        <a:rPr lang="es-CL" sz="1800" b="1" u="none" strike="noStrike" cap="none">
                          <a:solidFill>
                            <a:srgbClr val="C73E32"/>
                          </a:solidFill>
                          <a:latin typeface="Calibri"/>
                          <a:ea typeface="Calibri"/>
                          <a:cs typeface="Calibri"/>
                          <a:sym typeface="Calibri"/>
                        </a:rPr>
                        <a:t>DIN</a:t>
                      </a:r>
                      <a:r>
                        <a:rPr lang="es-CL" sz="1800" b="1" u="none" strike="noStrike" cap="none">
                          <a:solidFill>
                            <a:srgbClr val="000000"/>
                          </a:solidFill>
                          <a:latin typeface="Calibri"/>
                          <a:ea typeface="Calibri"/>
                          <a:cs typeface="Calibri"/>
                          <a:sym typeface="Calibri"/>
                        </a:rPr>
                        <a:t> - Instituto alemán de normalización</a:t>
                      </a:r>
                      <a:r>
                        <a:rPr lang="es-CL" sz="1800" b="0" u="none" strike="noStrike" cap="none">
                          <a:solidFill>
                            <a:srgbClr val="000000"/>
                          </a:solidFill>
                          <a:latin typeface="Calibri"/>
                          <a:ea typeface="Calibri"/>
                          <a:cs typeface="Calibri"/>
                          <a:sym typeface="Calibri"/>
                        </a:rPr>
                        <a:t>, organización alemana, que entrega la normativa aplicada a la industria alemana.</a:t>
                      </a:r>
                      <a:endParaRPr sz="1800" b="0" u="none" strike="noStrike" cap="none">
                        <a:latin typeface="Arial"/>
                        <a:ea typeface="Arial"/>
                        <a:cs typeface="Arial"/>
                        <a:sym typeface="Arial"/>
                      </a:endParaRPr>
                    </a:p>
                  </a:txBody>
                  <a:tcPr marL="91450" marR="144000" marT="45725" marB="45725">
                    <a:solidFill>
                      <a:srgbClr val="FFFFFF"/>
                    </a:solidFill>
                  </a:tcPr>
                </a:tc>
                <a:extLst>
                  <a:ext uri="{0D108BD9-81ED-4DB2-BD59-A6C34878D82A}">
                    <a16:rowId xmlns:a16="http://schemas.microsoft.com/office/drawing/2014/main" val="10000"/>
                  </a:ext>
                </a:extLst>
              </a:tr>
              <a:tr h="604450">
                <a:tc>
                  <a:txBody>
                    <a:bodyPr/>
                    <a:lstStyle/>
                    <a:p>
                      <a:pPr marL="0" marR="0" lvl="0" indent="0" algn="l" rtl="0">
                        <a:lnSpc>
                          <a:spcPct val="100000"/>
                        </a:lnSpc>
                        <a:spcBef>
                          <a:spcPts val="0"/>
                        </a:spcBef>
                        <a:spcAft>
                          <a:spcPts val="0"/>
                        </a:spcAft>
                        <a:buNone/>
                      </a:pPr>
                      <a:r>
                        <a:rPr lang="es-CL" sz="1800" b="1" u="none" strike="noStrike" cap="none">
                          <a:solidFill>
                            <a:srgbClr val="C73E32"/>
                          </a:solidFill>
                          <a:latin typeface="Calibri"/>
                          <a:ea typeface="Calibri"/>
                          <a:cs typeface="Calibri"/>
                          <a:sym typeface="Calibri"/>
                        </a:rPr>
                        <a:t>ANSI</a:t>
                      </a:r>
                      <a:r>
                        <a:rPr lang="es-CL" sz="1800" b="1" u="none" strike="noStrike" cap="none">
                          <a:solidFill>
                            <a:srgbClr val="000000"/>
                          </a:solidFill>
                          <a:latin typeface="Calibri"/>
                          <a:ea typeface="Calibri"/>
                          <a:cs typeface="Calibri"/>
                          <a:sym typeface="Calibri"/>
                        </a:rPr>
                        <a:t> - Instituto nacional estadounidense </a:t>
                      </a:r>
                      <a:r>
                        <a:rPr lang="es-CL" sz="1800" b="0" u="none" strike="noStrike" cap="none">
                          <a:solidFill>
                            <a:srgbClr val="000000"/>
                          </a:solidFill>
                          <a:latin typeface="Calibri"/>
                          <a:ea typeface="Calibri"/>
                          <a:cs typeface="Calibri"/>
                          <a:sym typeface="Calibri"/>
                        </a:rPr>
                        <a:t>de estándares, esta organización supervisa el desarrollo de estándares para productos, procesos y servicios en EE.UU</a:t>
                      </a:r>
                      <a:endParaRPr sz="1800" b="0" u="none" strike="noStrike" cap="none">
                        <a:latin typeface="Arial"/>
                        <a:ea typeface="Arial"/>
                        <a:cs typeface="Arial"/>
                        <a:sym typeface="Arial"/>
                      </a:endParaRPr>
                    </a:p>
                  </a:txBody>
                  <a:tcPr marL="91450" marR="144000" marT="45725" marB="45725">
                    <a:solidFill>
                      <a:srgbClr val="FFFFFF"/>
                    </a:solidFill>
                  </a:tcPr>
                </a:tc>
                <a:extLst>
                  <a:ext uri="{0D108BD9-81ED-4DB2-BD59-A6C34878D82A}">
                    <a16:rowId xmlns:a16="http://schemas.microsoft.com/office/drawing/2014/main" val="10001"/>
                  </a:ext>
                </a:extLst>
              </a:tr>
              <a:tr h="604450">
                <a:tc>
                  <a:txBody>
                    <a:bodyPr/>
                    <a:lstStyle/>
                    <a:p>
                      <a:pPr marL="0" marR="0" lvl="0" indent="0" algn="l" rtl="0">
                        <a:lnSpc>
                          <a:spcPct val="100000"/>
                        </a:lnSpc>
                        <a:spcBef>
                          <a:spcPts val="0"/>
                        </a:spcBef>
                        <a:spcAft>
                          <a:spcPts val="0"/>
                        </a:spcAft>
                        <a:buNone/>
                      </a:pPr>
                      <a:r>
                        <a:rPr lang="es-CL" sz="1800" b="1" u="none" strike="noStrike" cap="none">
                          <a:solidFill>
                            <a:srgbClr val="C73E32"/>
                          </a:solidFill>
                          <a:latin typeface="Calibri"/>
                          <a:ea typeface="Calibri"/>
                          <a:cs typeface="Calibri"/>
                          <a:sym typeface="Calibri"/>
                        </a:rPr>
                        <a:t>IEC </a:t>
                      </a:r>
                      <a:r>
                        <a:rPr lang="es-CL" sz="1800" b="1" u="none" strike="noStrike" cap="none">
                          <a:solidFill>
                            <a:srgbClr val="000000"/>
                          </a:solidFill>
                          <a:latin typeface="Calibri"/>
                          <a:ea typeface="Calibri"/>
                          <a:cs typeface="Calibri"/>
                          <a:sym typeface="Calibri"/>
                        </a:rPr>
                        <a:t>- Comisión electrotécnica internacional</a:t>
                      </a:r>
                      <a:r>
                        <a:rPr lang="es-CL" sz="1800" b="0" u="none" strike="noStrike" cap="none">
                          <a:solidFill>
                            <a:srgbClr val="000000"/>
                          </a:solidFill>
                          <a:latin typeface="Calibri"/>
                          <a:ea typeface="Calibri"/>
                          <a:cs typeface="Calibri"/>
                          <a:sym typeface="Calibri"/>
                        </a:rPr>
                        <a:t>, esta organización internacional, genera normativa para el área de electricidad, electrónica y tecnología que la implemente.</a:t>
                      </a:r>
                      <a:endParaRPr sz="1800" b="0" u="none" strike="noStrike" cap="none">
                        <a:latin typeface="Arial"/>
                        <a:ea typeface="Arial"/>
                        <a:cs typeface="Arial"/>
                        <a:sym typeface="Arial"/>
                      </a:endParaRPr>
                    </a:p>
                  </a:txBody>
                  <a:tcPr marL="91450" marR="144000" marT="45725" marB="45725">
                    <a:solidFill>
                      <a:srgbClr val="FFFFFF"/>
                    </a:solidFill>
                  </a:tcPr>
                </a:tc>
                <a:extLst>
                  <a:ext uri="{0D108BD9-81ED-4DB2-BD59-A6C34878D82A}">
                    <a16:rowId xmlns:a16="http://schemas.microsoft.com/office/drawing/2014/main" val="10002"/>
                  </a:ext>
                </a:extLst>
              </a:tr>
              <a:tr h="604450">
                <a:tc>
                  <a:txBody>
                    <a:bodyPr/>
                    <a:lstStyle/>
                    <a:p>
                      <a:pPr marL="0" marR="0" lvl="0" indent="0" algn="l" rtl="0">
                        <a:lnSpc>
                          <a:spcPct val="100000"/>
                        </a:lnSpc>
                        <a:spcBef>
                          <a:spcPts val="0"/>
                        </a:spcBef>
                        <a:spcAft>
                          <a:spcPts val="0"/>
                        </a:spcAft>
                        <a:buNone/>
                      </a:pPr>
                      <a:r>
                        <a:rPr lang="es-CL" sz="1800" b="1" u="none" strike="noStrike" cap="none">
                          <a:solidFill>
                            <a:srgbClr val="C73E32"/>
                          </a:solidFill>
                          <a:latin typeface="Calibri"/>
                          <a:ea typeface="Calibri"/>
                          <a:cs typeface="Calibri"/>
                          <a:sym typeface="Calibri"/>
                        </a:rPr>
                        <a:t>NEMA</a:t>
                      </a:r>
                      <a:r>
                        <a:rPr lang="es-CL" sz="1800" b="1" u="none" strike="noStrike" cap="none">
                          <a:solidFill>
                            <a:srgbClr val="000000"/>
                          </a:solidFill>
                          <a:latin typeface="Calibri"/>
                          <a:ea typeface="Calibri"/>
                          <a:cs typeface="Calibri"/>
                          <a:sym typeface="Calibri"/>
                        </a:rPr>
                        <a:t> -</a:t>
                      </a:r>
                      <a:r>
                        <a:rPr lang="es-CL" sz="1800" b="0" u="none" strike="noStrike" cap="none">
                          <a:solidFill>
                            <a:srgbClr val="000000"/>
                          </a:solidFill>
                          <a:latin typeface="Calibri"/>
                          <a:ea typeface="Calibri"/>
                          <a:cs typeface="Calibri"/>
                          <a:sym typeface="Calibri"/>
                        </a:rPr>
                        <a:t> </a:t>
                      </a:r>
                      <a:r>
                        <a:rPr lang="es-CL" sz="1800" b="1" u="none" strike="noStrike" cap="none">
                          <a:solidFill>
                            <a:srgbClr val="000000"/>
                          </a:solidFill>
                          <a:latin typeface="Calibri"/>
                          <a:ea typeface="Calibri"/>
                          <a:cs typeface="Calibri"/>
                          <a:sym typeface="Calibri"/>
                        </a:rPr>
                        <a:t>Asociación nacional de fabricantes eléctricos  de EE.UU </a:t>
                      </a:r>
                      <a:r>
                        <a:rPr lang="es-CL" sz="1800" b="0" u="none" strike="noStrike" cap="none">
                          <a:solidFill>
                            <a:srgbClr val="000000"/>
                          </a:solidFill>
                          <a:latin typeface="Calibri"/>
                          <a:ea typeface="Calibri"/>
                          <a:cs typeface="Calibri"/>
                          <a:sym typeface="Calibri"/>
                        </a:rPr>
                        <a:t>define los principales estándares para la construcción de equipos eléctricos en Estados Unidos.</a:t>
                      </a:r>
                      <a:endParaRPr sz="1800" b="0" u="none" strike="noStrike" cap="none">
                        <a:latin typeface="Arial"/>
                        <a:ea typeface="Arial"/>
                        <a:cs typeface="Arial"/>
                        <a:sym typeface="Arial"/>
                      </a:endParaRPr>
                    </a:p>
                  </a:txBody>
                  <a:tcPr marL="91450" marR="144000" marT="45725" marB="45725">
                    <a:solidFill>
                      <a:srgbClr val="FFFFFF"/>
                    </a:solidFill>
                  </a:tcPr>
                </a:tc>
                <a:extLst>
                  <a:ext uri="{0D108BD9-81ED-4DB2-BD59-A6C34878D82A}">
                    <a16:rowId xmlns:a16="http://schemas.microsoft.com/office/drawing/2014/main" val="10003"/>
                  </a:ext>
                </a:extLst>
              </a:tr>
              <a:tr h="604450">
                <a:tc>
                  <a:txBody>
                    <a:bodyPr/>
                    <a:lstStyle/>
                    <a:p>
                      <a:pPr marL="0" marR="0" lvl="0" indent="0" algn="l" rtl="0">
                        <a:lnSpc>
                          <a:spcPct val="100000"/>
                        </a:lnSpc>
                        <a:spcBef>
                          <a:spcPts val="0"/>
                        </a:spcBef>
                        <a:spcAft>
                          <a:spcPts val="0"/>
                        </a:spcAft>
                        <a:buNone/>
                      </a:pPr>
                      <a:r>
                        <a:rPr lang="es-CL" sz="1800" b="1" u="none" strike="noStrike" cap="none">
                          <a:solidFill>
                            <a:srgbClr val="C73E32"/>
                          </a:solidFill>
                          <a:latin typeface="Calibri"/>
                          <a:ea typeface="Calibri"/>
                          <a:cs typeface="Calibri"/>
                          <a:sym typeface="Calibri"/>
                        </a:rPr>
                        <a:t>IEEE</a:t>
                      </a:r>
                      <a:r>
                        <a:rPr lang="es-CL" sz="1800" b="1" u="none" strike="noStrike" cap="none">
                          <a:solidFill>
                            <a:srgbClr val="000000"/>
                          </a:solidFill>
                          <a:latin typeface="Calibri"/>
                          <a:ea typeface="Calibri"/>
                          <a:cs typeface="Calibri"/>
                          <a:sym typeface="Calibri"/>
                        </a:rPr>
                        <a:t> - Instituto de ingenieros eléctricos y electrónicos, </a:t>
                      </a:r>
                      <a:r>
                        <a:rPr lang="es-CL" sz="1800" b="0" u="none" strike="noStrike" cap="none">
                          <a:solidFill>
                            <a:srgbClr val="000000"/>
                          </a:solidFill>
                          <a:latin typeface="Calibri"/>
                          <a:ea typeface="Calibri"/>
                          <a:cs typeface="Calibri"/>
                          <a:sym typeface="Calibri"/>
                        </a:rPr>
                        <a:t>una de sus principales funciones es promover el avance tecnológico para el beneficio de la humanidad.</a:t>
                      </a:r>
                      <a:endParaRPr sz="1800" b="0" u="none" strike="noStrike" cap="none">
                        <a:latin typeface="Arial"/>
                        <a:ea typeface="Arial"/>
                        <a:cs typeface="Arial"/>
                        <a:sym typeface="Arial"/>
                      </a:endParaRPr>
                    </a:p>
                  </a:txBody>
                  <a:tcPr marL="91450" marR="144000" marT="45725" marB="45725">
                    <a:solidFill>
                      <a:srgbClr val="FFFFFF"/>
                    </a:solidFill>
                  </a:tcPr>
                </a:tc>
                <a:extLst>
                  <a:ext uri="{0D108BD9-81ED-4DB2-BD59-A6C34878D82A}">
                    <a16:rowId xmlns:a16="http://schemas.microsoft.com/office/drawing/2014/main" val="10004"/>
                  </a:ext>
                </a:extLst>
              </a:tr>
            </a:tbl>
          </a:graphicData>
        </a:graphic>
      </p:graphicFrame>
      <p:sp>
        <p:nvSpPr>
          <p:cNvPr id="459" name="Google Shape;459;p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NORMAS Y ESTÁNDARES DE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SIMBOLOGÍA</a:t>
            </a:r>
            <a:r>
              <a:rPr lang="es-CL" sz="2600" b="1" i="0" u="none" strike="noStrike" cap="none">
                <a:solidFill>
                  <a:srgbClr val="29754D"/>
                </a:solidFill>
                <a:latin typeface="Calibri"/>
                <a:ea typeface="Calibri"/>
                <a:cs typeface="Calibri"/>
                <a:sym typeface="Calibri"/>
              </a:rPr>
              <a:t> </a:t>
            </a:r>
            <a:r>
              <a:rPr lang="es-CL" sz="2600" b="0" i="0" u="none" strike="noStrike" cap="none">
                <a:solidFill>
                  <a:srgbClr val="C73E32"/>
                </a:solidFill>
                <a:latin typeface="Calibri"/>
                <a:ea typeface="Calibri"/>
                <a:cs typeface="Calibri"/>
                <a:sym typeface="Calibri"/>
              </a:rPr>
              <a:t>ELÉCTRICA Y ELECTRÓNICA</a:t>
            </a:r>
            <a:endParaRPr sz="26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
          <p:cNvSpPr/>
          <p:nvPr/>
        </p:nvSpPr>
        <p:spPr>
          <a:xfrm>
            <a:off x="551520" y="2056320"/>
            <a:ext cx="7474680" cy="7740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Para la simbología asociada a los circuitos electrónicos y sus diagramas utilizaremos la norma </a:t>
            </a:r>
            <a:r>
              <a:rPr lang="es-CL" sz="1800" b="1" i="0" u="none" strike="noStrike" cap="none">
                <a:solidFill>
                  <a:srgbClr val="000000"/>
                </a:solidFill>
                <a:latin typeface="Calibri"/>
                <a:ea typeface="Calibri"/>
                <a:cs typeface="Calibri"/>
                <a:sym typeface="Calibri"/>
              </a:rPr>
              <a:t>IEC 61082</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pic>
        <p:nvPicPr>
          <p:cNvPr id="465" name="Google Shape;465;p9"/>
          <p:cNvPicPr preferRelativeResize="0"/>
          <p:nvPr/>
        </p:nvPicPr>
        <p:blipFill rotWithShape="1">
          <a:blip r:embed="rId3">
            <a:alphaModFix/>
          </a:blip>
          <a:srcRect/>
          <a:stretch/>
        </p:blipFill>
        <p:spPr>
          <a:xfrm>
            <a:off x="611280" y="2788560"/>
            <a:ext cx="6409440" cy="3921840"/>
          </a:xfrm>
          <a:prstGeom prst="rect">
            <a:avLst/>
          </a:prstGeom>
          <a:noFill/>
          <a:ln>
            <a:noFill/>
          </a:ln>
        </p:spPr>
      </p:pic>
      <p:sp>
        <p:nvSpPr>
          <p:cNvPr id="466" name="Google Shape;466;p9"/>
          <p:cNvSpPr/>
          <p:nvPr/>
        </p:nvSpPr>
        <p:spPr>
          <a:xfrm flipH="1">
            <a:off x="7090560" y="3594240"/>
            <a:ext cx="2445480" cy="1345320"/>
          </a:xfrm>
          <a:prstGeom prst="homePlate">
            <a:avLst>
              <a:gd name="adj" fmla="val 50000"/>
            </a:avLst>
          </a:prstGeom>
          <a:solidFill>
            <a:srgbClr val="1CA848">
              <a:alpha val="54901"/>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277040" y="3790440"/>
            <a:ext cx="2088720" cy="86760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None/>
            </a:pPr>
            <a:r>
              <a:rPr lang="es-CL" sz="1700" b="0" i="0" u="none" strike="noStrike" cap="none">
                <a:solidFill>
                  <a:srgbClr val="FFFFFF"/>
                </a:solidFill>
                <a:latin typeface="Calibri"/>
                <a:ea typeface="Calibri"/>
                <a:cs typeface="Calibri"/>
                <a:sym typeface="Calibri"/>
              </a:rPr>
              <a:t>Algunos de los símbolos asociados a la norma </a:t>
            </a:r>
            <a:r>
              <a:rPr lang="es-CL" sz="1700" b="1" i="0" u="none" strike="noStrike" cap="none">
                <a:solidFill>
                  <a:srgbClr val="FFFFFF"/>
                </a:solidFill>
                <a:latin typeface="Calibri"/>
                <a:ea typeface="Calibri"/>
                <a:cs typeface="Calibri"/>
                <a:sym typeface="Calibri"/>
              </a:rPr>
              <a:t>IEC61082</a:t>
            </a:r>
            <a:endParaRPr sz="1700" b="0" i="0" u="none" strike="noStrike" cap="none">
              <a:latin typeface="Arial"/>
              <a:ea typeface="Arial"/>
              <a:cs typeface="Arial"/>
              <a:sym typeface="Arial"/>
            </a:endParaRPr>
          </a:p>
        </p:txBody>
      </p:sp>
      <p:sp>
        <p:nvSpPr>
          <p:cNvPr id="468" name="Google Shape;468;p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NORMAS Y ESTÁNDARES DE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SIMBOLOGÍA</a:t>
            </a:r>
            <a:r>
              <a:rPr lang="es-CL" sz="2600" b="1" i="0" u="none" strike="noStrike" cap="none">
                <a:solidFill>
                  <a:srgbClr val="29754D"/>
                </a:solidFill>
                <a:latin typeface="Calibri"/>
                <a:ea typeface="Calibri"/>
                <a:cs typeface="Calibri"/>
                <a:sym typeface="Calibri"/>
              </a:rPr>
              <a:t> </a:t>
            </a:r>
            <a:r>
              <a:rPr lang="es-CL" sz="2600" b="0" i="0" u="none" strike="noStrike" cap="none">
                <a:solidFill>
                  <a:srgbClr val="C73E32"/>
                </a:solidFill>
                <a:latin typeface="Calibri"/>
                <a:ea typeface="Calibri"/>
                <a:cs typeface="Calibri"/>
                <a:sym typeface="Calibri"/>
              </a:rPr>
              <a:t>ELÉCTRICA Y ELECTRÓNICA</a:t>
            </a:r>
            <a:endParaRPr sz="26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4175</Words>
  <Application>Microsoft Office PowerPoint</Application>
  <PresentationFormat>Personalizado</PresentationFormat>
  <Paragraphs>372</Paragraphs>
  <Slides>54</Slides>
  <Notes>54</Notes>
  <HiddenSlides>0</HiddenSlides>
  <MMClips>0</MMClips>
  <ScaleCrop>false</ScaleCrop>
  <HeadingPairs>
    <vt:vector size="6" baseType="variant">
      <vt:variant>
        <vt:lpstr>Fuentes usadas</vt:lpstr>
      </vt:variant>
      <vt:variant>
        <vt:i4>2</vt:i4>
      </vt:variant>
      <vt:variant>
        <vt:lpstr>Tema</vt:lpstr>
      </vt:variant>
      <vt:variant>
        <vt:i4>6</vt:i4>
      </vt:variant>
      <vt:variant>
        <vt:lpstr>Títulos de diapositiva</vt:lpstr>
      </vt:variant>
      <vt:variant>
        <vt:i4>54</vt:i4>
      </vt:variant>
    </vt:vector>
  </HeadingPairs>
  <TitlesOfParts>
    <vt:vector size="62" baseType="lpstr">
      <vt:lpstr>Arial</vt:lpstr>
      <vt:lpstr>Calibri</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2021-02-18T20:57:05Z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54</vt:i4>
  </property>
</Properties>
</file>