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77" r:id="rId3"/>
    <p:sldId id="279" r:id="rId4"/>
    <p:sldId id="318" r:id="rId5"/>
    <p:sldId id="259" r:id="rId6"/>
    <p:sldId id="260" r:id="rId7"/>
    <p:sldId id="285" r:id="rId8"/>
    <p:sldId id="331" r:id="rId9"/>
    <p:sldId id="332" r:id="rId10"/>
    <p:sldId id="333" r:id="rId11"/>
    <p:sldId id="288" r:id="rId12"/>
    <p:sldId id="321" r:id="rId13"/>
    <p:sldId id="323" r:id="rId14"/>
    <p:sldId id="346" r:id="rId15"/>
    <p:sldId id="347" r:id="rId16"/>
    <p:sldId id="348" r:id="rId17"/>
    <p:sldId id="349" r:id="rId18"/>
    <p:sldId id="350" r:id="rId19"/>
    <p:sldId id="337" r:id="rId20"/>
    <p:sldId id="324" r:id="rId21"/>
    <p:sldId id="338" r:id="rId22"/>
    <p:sldId id="351" r:id="rId23"/>
    <p:sldId id="352" r:id="rId24"/>
    <p:sldId id="341" r:id="rId25"/>
    <p:sldId id="273" r:id="rId26"/>
    <p:sldId id="274" r:id="rId27"/>
    <p:sldId id="281" r:id="rId28"/>
    <p:sldId id="276" r:id="rId29"/>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Y5pWMYHGHDWxF7ajhTTfqhk8a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son Ahuma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1E4"/>
    <a:srgbClr val="77374D"/>
    <a:srgbClr val="FF0000"/>
    <a:srgbClr val="741B47"/>
    <a:srgbClr val="FFDDDD"/>
    <a:srgbClr val="FEE7DE"/>
    <a:srgbClr val="B99F2F"/>
    <a:srgbClr val="C73E32"/>
    <a:srgbClr val="BA9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8" autoAdjust="0"/>
    <p:restoredTop sz="94708"/>
  </p:normalViewPr>
  <p:slideViewPr>
    <p:cSldViewPr snapToGrid="0">
      <p:cViewPr>
        <p:scale>
          <a:sx n="163" d="100"/>
          <a:sy n="163" d="100"/>
        </p:scale>
        <p:origin x="688" y="512"/>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6" Type="http://schemas.openxmlformats.org/officeDocument/2006/relationships/slide" Target="slides/slide5.xml"/><Relationship Id="rId7" Type="http://schemas.openxmlformats.org/officeDocument/2006/relationships/slide" Target="slides/slide6.xml"/><Relationship Id="rId9" Type="http://schemas.openxmlformats.org/officeDocument/2006/relationships/slide" Target="slides/slide8.xml"/><Relationship Id="rId8" Type="http://schemas.openxmlformats.org/officeDocument/2006/relationships/slide" Target="slides/slide7.xml"/><Relationship Id="rId37" Type="http://customschemas.google.com/relationships/presentationmetadata" Target="metadata"/><Relationship Id="rId38" Type="http://schemas.openxmlformats.org/officeDocument/2006/relationships/commentAuthors" Target="commentAuthors.xml"/><Relationship Id="rId3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3592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78688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9604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40727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92668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45363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87263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61193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2765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94732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9696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84627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84679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870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746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993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22823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28140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87540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9009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Google Shape;11;p23"/>
          <p:cNvPicPr preferRelativeResize="0"/>
          <p:nvPr/>
        </p:nvPicPr>
        <p:blipFill rotWithShape="1">
          <a:blip r:embed="rId2">
            <a:alphaModFix/>
          </a:blip>
          <a:srcRect/>
          <a:stretch/>
        </p:blipFill>
        <p:spPr>
          <a:xfrm>
            <a:off x="436350" y="419800"/>
            <a:ext cx="3659450" cy="680475"/>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23"/>
          <p:cNvPicPr preferRelativeResize="0"/>
          <p:nvPr/>
        </p:nvPicPr>
        <p:blipFill rotWithShape="1">
          <a:blip r:embed="rId3">
            <a:alphaModFix/>
          </a:blip>
          <a:srcRect/>
          <a:stretch/>
        </p:blipFill>
        <p:spPr>
          <a:xfrm>
            <a:off x="433441" y="6464000"/>
            <a:ext cx="690482" cy="680475"/>
          </a:xfrm>
          <a:prstGeom prst="rect">
            <a:avLst/>
          </a:prstGeom>
          <a:noFill/>
          <a:ln>
            <a:noFill/>
          </a:ln>
        </p:spPr>
      </p:pic>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6" name="Google Shape;11;p23"/>
          <p:cNvPicPr preferRelativeResize="0"/>
          <p:nvPr userDrawn="1"/>
        </p:nvPicPr>
        <p:blipFill rotWithShape="1">
          <a:blip r:embed="rId4">
            <a:alphaModFix/>
          </a:blip>
          <a:srcRect/>
          <a:stretch/>
        </p:blipFill>
        <p:spPr>
          <a:xfrm>
            <a:off x="436350" y="419800"/>
            <a:ext cx="3659450" cy="680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dirty="0" smtClean="0">
                <a:solidFill>
                  <a:srgbClr val="FFFFFF"/>
                </a:solidFill>
                <a:latin typeface="Calibri"/>
                <a:ea typeface="Calibri"/>
                <a:cs typeface="Calibri"/>
                <a:sym typeface="Calibri"/>
              </a:rPr>
              <a:t> de </a:t>
            </a:r>
            <a:r>
              <a:rPr lang="en-US" sz="1400" b="0" i="0" u="none" strike="noStrike" cap="none" dirty="0" err="1" smtClean="0">
                <a:solidFill>
                  <a:srgbClr val="FFFFFF"/>
                </a:solidFill>
                <a:latin typeface="Calibri"/>
                <a:ea typeface="Calibri"/>
                <a:cs typeface="Calibri"/>
                <a:sym typeface="Calibri"/>
              </a:rPr>
              <a:t>motores</a:t>
            </a:r>
            <a:endParaRPr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‹Nr.›</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4|</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8"/>
        <p:cNvGrpSpPr/>
        <p:nvPr/>
      </p:nvGrpSpPr>
      <p:grpSpPr>
        <a:xfrm>
          <a:off x="0" y="0"/>
          <a:ext cx="0" cy="0"/>
          <a:chOff x="0" y="0"/>
          <a:chExt cx="0" cy="0"/>
        </a:xfrm>
      </p:grpSpPr>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dirty="0" smtClean="0">
                <a:solidFill>
                  <a:srgbClr val="FFFFFF"/>
                </a:solidFill>
                <a:latin typeface="Calibri"/>
                <a:ea typeface="Calibri"/>
                <a:cs typeface="Calibri"/>
                <a:sym typeface="Calibri"/>
              </a:rPr>
              <a:t> de </a:t>
            </a:r>
            <a:r>
              <a:rPr lang="en-US" sz="1400" b="0" i="0" u="none" strike="noStrike" cap="none" dirty="0" err="1" smtClean="0">
                <a:solidFill>
                  <a:srgbClr val="FFFFFF"/>
                </a:solidFill>
                <a:latin typeface="Calibri"/>
                <a:ea typeface="Calibri"/>
                <a:cs typeface="Calibri"/>
                <a:sym typeface="Calibri"/>
              </a:rPr>
              <a:t>motores</a:t>
            </a:r>
            <a:endParaRPr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‹Nr.›</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4|</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1" i="0" u="none" strike="noStrike" cap="none" dirty="0" smtClean="0">
                <a:solidFill>
                  <a:srgbClr val="FFFFFF"/>
                </a:solidFill>
                <a:latin typeface="Calibri"/>
                <a:ea typeface="Calibri"/>
                <a:cs typeface="Calibri"/>
                <a:sym typeface="Calibri"/>
              </a:rPr>
              <a:t>MÓDULO</a:t>
            </a:r>
            <a:r>
              <a:rPr lang="es-ES_tradnl" sz="1400" b="0" i="0" u="none" strike="noStrike" cap="none" dirty="0" smtClean="0">
                <a:solidFill>
                  <a:srgbClr val="FFFFFF"/>
                </a:solidFill>
                <a:latin typeface="Calibri"/>
                <a:ea typeface="Calibri"/>
                <a:cs typeface="Calibri"/>
                <a:sym typeface="Calibri"/>
              </a:rPr>
              <a:t>  Mantenimiento de motores</a:t>
            </a:r>
            <a:endParaRPr lang="es-ES_tradnl" sz="1400" b="0" i="0" u="none" strike="noStrike" cap="none" dirty="0">
              <a:solidFill>
                <a:srgbClr val="FFFFFF"/>
              </a:solidFill>
              <a:latin typeface="Calibri"/>
              <a:ea typeface="Calibri"/>
              <a:cs typeface="Calibri"/>
              <a:sym typeface="Calibri"/>
            </a:endParaRPr>
          </a:p>
        </p:txBody>
      </p:sp>
      <p:sp>
        <p:nvSpPr>
          <p:cNvPr id="9"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‹Nr.›</a:t>
            </a:fld>
            <a:endParaRPr sz="1100" b="0" i="0" u="none" strike="noStrike" cap="none" dirty="0">
              <a:solidFill>
                <a:srgbClr val="741B47"/>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4|</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BA9BA5">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1" i="0" u="none" strike="noStrike" cap="none" dirty="0" smtClean="0">
                <a:solidFill>
                  <a:srgbClr val="FFFFFF"/>
                </a:solidFill>
                <a:latin typeface="Calibri"/>
                <a:ea typeface="Calibri"/>
                <a:cs typeface="Calibri"/>
                <a:sym typeface="Calibri"/>
              </a:rPr>
              <a:t>MÓDULO</a:t>
            </a:r>
            <a:r>
              <a:rPr lang="es-ES_tradnl" sz="1400" b="0" i="0" u="none" strike="noStrike" cap="none" dirty="0" smtClean="0">
                <a:solidFill>
                  <a:srgbClr val="FFFFFF"/>
                </a:solidFill>
                <a:latin typeface="Calibri"/>
                <a:ea typeface="Calibri"/>
                <a:cs typeface="Calibri"/>
                <a:sym typeface="Calibri"/>
              </a:rPr>
              <a:t>  Mantenimiento de motores</a:t>
            </a:r>
            <a:endParaRPr lang="es-ES_tradnl" sz="1400" b="0" i="0" u="none" strike="noStrike" cap="none" dirty="0">
              <a:solidFill>
                <a:srgbClr val="FFFFFF"/>
              </a:solidFill>
              <a:latin typeface="Calibri"/>
              <a:ea typeface="Calibri"/>
              <a:cs typeface="Calibri"/>
              <a:sym typeface="Calibri"/>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‹Nr.›</a:t>
            </a:fld>
            <a:endParaRPr sz="1100" b="0" i="0" u="none" strike="noStrike" cap="none" dirty="0">
              <a:solidFill>
                <a:srgbClr val="741B47"/>
              </a:solidFill>
              <a:latin typeface="Calibri"/>
              <a:ea typeface="Calibri"/>
              <a:cs typeface="Calibri"/>
              <a:sym typeface="Calibri"/>
            </a:endParaRPr>
          </a:p>
        </p:txBody>
      </p:sp>
      <p:sp>
        <p:nvSpPr>
          <p:cNvPr id="9"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4|</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 name="Google Shape;61;p30"/>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2;p30"/>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63;p30"/>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smtClean="0">
                <a:solidFill>
                  <a:schemeClr val="tx1"/>
                </a:solidFill>
                <a:latin typeface="Calibri"/>
                <a:ea typeface="Calibri"/>
                <a:cs typeface="Calibri"/>
                <a:sym typeface="Calibri"/>
              </a:rPr>
              <a:t>¡</a:t>
            </a:r>
            <a:r>
              <a:rPr lang="en-US" b="1" i="0" u="none" strike="noStrike" cap="none" dirty="0" err="1" smtClean="0">
                <a:solidFill>
                  <a:schemeClr val="tx1"/>
                </a:solidFill>
                <a:latin typeface="Calibri"/>
                <a:ea typeface="Calibri"/>
                <a:cs typeface="Calibri"/>
                <a:sym typeface="Calibri"/>
              </a:rPr>
              <a:t>Atención</a:t>
            </a:r>
            <a:r>
              <a:rPr lang="en-US" b="1" i="0" u="none" strike="noStrike" cap="none" dirty="0" smtClean="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4" r:id="rId6"/>
    <p:sldLayoutId id="2147483660" r:id="rId7"/>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tiff"/><Relationship Id="rId5" Type="http://schemas.openxmlformats.org/officeDocument/2006/relationships/image" Target="../media/image33.tiff"/><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3.tiff"/></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s://www.youtube.com/watch?v=zBVayVr3X-c" TargetMode="External"/><Relationship Id="rId5" Type="http://schemas.openxmlformats.org/officeDocument/2006/relationships/hyperlink" Target="https://www.youtube.com/watch?v=nmkg8UF1Zek" TargetMode="External"/><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741B47"/>
                </a:solidFill>
                <a:latin typeface="Calibri"/>
                <a:ea typeface="Calibri"/>
                <a:cs typeface="Calibri"/>
                <a:sym typeface="Calibri"/>
              </a:rPr>
              <a:t>SECTOR METALMECÁNICA </a:t>
            </a:r>
            <a:r>
              <a:rPr lang="en-US" sz="1200" b="0" i="0" u="none" strike="noStrike" cap="none" dirty="0">
                <a:solidFill>
                  <a:srgbClr val="741B47"/>
                </a:solidFill>
                <a:latin typeface="Calibri"/>
                <a:ea typeface="Calibri"/>
                <a:cs typeface="Calibri"/>
                <a:sym typeface="Calibri"/>
              </a:rPr>
              <a:t>| </a:t>
            </a:r>
            <a:r>
              <a:rPr lang="en-US" sz="1200" b="0" i="0" u="none" strike="noStrike" cap="none">
                <a:solidFill>
                  <a:srgbClr val="741B47"/>
                </a:solidFill>
                <a:latin typeface="Calibri"/>
                <a:ea typeface="Calibri"/>
                <a:cs typeface="Calibri"/>
                <a:sym typeface="Calibri"/>
              </a:rPr>
              <a:t>NIVEL </a:t>
            </a:r>
            <a:r>
              <a:rPr lang="en-US" sz="1200" b="0" i="0" u="none" strike="noStrike" cap="none" smtClean="0">
                <a:solidFill>
                  <a:srgbClr val="741B47"/>
                </a:solidFill>
                <a:latin typeface="Calibri"/>
                <a:ea typeface="Calibri"/>
                <a:cs typeface="Calibri"/>
                <a:sym typeface="Calibri"/>
              </a:rPr>
              <a:t>4° </a:t>
            </a:r>
            <a:r>
              <a:rPr lang="en-US" sz="1200" b="0" i="0" u="none" strike="noStrike" cap="none" dirty="0">
                <a:solidFill>
                  <a:srgbClr val="741B47"/>
                </a:solidFill>
                <a:latin typeface="Calibri"/>
                <a:ea typeface="Calibri"/>
                <a:cs typeface="Calibri"/>
                <a:sym typeface="Calibri"/>
              </a:rPr>
              <a:t>MEDIO</a:t>
            </a:r>
            <a:endParaRPr sz="1200" b="0" i="0" u="none" strike="noStrike" cap="none" dirty="0">
              <a:solidFill>
                <a:srgbClr val="741B47"/>
              </a:solidFill>
              <a:latin typeface="Calibri"/>
              <a:ea typeface="Calibri"/>
              <a:cs typeface="Calibri"/>
              <a:sym typeface="Calibri"/>
            </a:endParaRPr>
          </a:p>
        </p:txBody>
      </p:sp>
      <p:sp>
        <p:nvSpPr>
          <p:cNvPr id="8"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9"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6</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10" name="Google Shape;61;p13"/>
          <p:cNvSpPr txBox="1">
            <a:spLocks/>
          </p:cNvSpPr>
          <p:nvPr/>
        </p:nvSpPr>
        <p:spPr>
          <a:xfrm>
            <a:off x="365424" y="2361011"/>
            <a:ext cx="8740476" cy="4035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MANTENIMIENTO </a:t>
            </a:r>
            <a:r>
              <a:rPr lang="es-ES" sz="3600" b="1" smtClean="0">
                <a:solidFill>
                  <a:srgbClr val="741B47"/>
                </a:solidFill>
                <a:latin typeface="Calibri" panose="020F0502020204030204" pitchFamily="34" charset="0"/>
                <a:ea typeface="Roboto"/>
                <a:cs typeface="Calibri" panose="020F0502020204030204" pitchFamily="34" charset="0"/>
                <a:sym typeface="Roboto"/>
              </a:rPr>
              <a:t>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0" y="2900325"/>
            <a:ext cx="6623363" cy="3351848"/>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039" y="3293110"/>
            <a:ext cx="1818807" cy="3168932"/>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96" y="3320875"/>
            <a:ext cx="2205558" cy="31430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4"/>
            <a:ext cx="9054790" cy="721699"/>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CAMBIO DE </a:t>
            </a:r>
            <a:r>
              <a:rPr lang="de-DE" sz="2800" b="1" dirty="0" smtClean="0">
                <a:solidFill>
                  <a:srgbClr val="77374D"/>
                </a:solidFill>
                <a:latin typeface="Calibri"/>
                <a:ea typeface="Calibri"/>
                <a:cs typeface="Calibri"/>
                <a:sym typeface="Calibri"/>
              </a:rPr>
              <a:t>FILTRO DE </a:t>
            </a:r>
            <a:r>
              <a:rPr lang="de-DE" sz="2800" b="1" dirty="0" smtClean="0">
                <a:solidFill>
                  <a:srgbClr val="77374D"/>
                </a:solidFill>
                <a:latin typeface="Calibri"/>
                <a:ea typeface="Calibri"/>
                <a:cs typeface="Calibri"/>
                <a:sym typeface="Calibri"/>
              </a:rPr>
              <a:t>COMBUSTIBLE GASOLINA</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60525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Sin importar la ubicación de este tipo de filtros el procedimiento es muy parecido, solo que tendrá cierto grado de dificultad dependiendo de donde esté instalado.</a:t>
            </a:r>
            <a:endParaRPr lang="es-CL" sz="1600" dirty="0">
              <a:solidFill>
                <a:schemeClr val="bg2">
                  <a:lumMod val="50000"/>
                </a:schemeClr>
              </a:solidFill>
              <a:latin typeface="Calibri" charset="0"/>
              <a:ea typeface="Calibri" charset="0"/>
              <a:cs typeface="Calibri" charset="0"/>
            </a:endParaRPr>
          </a:p>
        </p:txBody>
      </p:sp>
      <p:sp>
        <p:nvSpPr>
          <p:cNvPr id="10" name="Google Shape;173;p6"/>
          <p:cNvSpPr/>
          <p:nvPr/>
        </p:nvSpPr>
        <p:spPr>
          <a:xfrm>
            <a:off x="261597" y="3151257"/>
            <a:ext cx="9054790" cy="741835"/>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Google Shape;174;p6"/>
          <p:cNvSpPr txBox="1"/>
          <p:nvPr/>
        </p:nvSpPr>
        <p:spPr>
          <a:xfrm>
            <a:off x="550992" y="3219547"/>
            <a:ext cx="8335463" cy="60525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Si se encuentra montado en la bomba de combustible, habitualmente se requiere desmontar el asiento trasero de pasajeros para acceder a la bomba de combustible y desmontarla. </a:t>
            </a:r>
            <a:endParaRPr lang="es-CL" sz="1600" dirty="0">
              <a:solidFill>
                <a:schemeClr val="bg2">
                  <a:lumMod val="50000"/>
                </a:schemeClr>
              </a:solidFill>
              <a:latin typeface="Calibri" charset="0"/>
              <a:ea typeface="Calibri" charset="0"/>
              <a:cs typeface="Calibri" charset="0"/>
            </a:endParaRPr>
          </a:p>
        </p:txBody>
      </p:sp>
      <p:grpSp>
        <p:nvGrpSpPr>
          <p:cNvPr id="2" name="Agrupar 1"/>
          <p:cNvGrpSpPr/>
          <p:nvPr/>
        </p:nvGrpSpPr>
        <p:grpSpPr>
          <a:xfrm>
            <a:off x="261597" y="4065646"/>
            <a:ext cx="9054790" cy="1976284"/>
            <a:chOff x="261597" y="4951857"/>
            <a:chExt cx="5641279" cy="1576600"/>
          </a:xfrm>
        </p:grpSpPr>
        <p:sp>
          <p:nvSpPr>
            <p:cNvPr id="17" name="Google Shape;173;p6"/>
            <p:cNvSpPr/>
            <p:nvPr/>
          </p:nvSpPr>
          <p:spPr>
            <a:xfrm>
              <a:off x="261597" y="5479096"/>
              <a:ext cx="5641279" cy="1049361"/>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3;p6"/>
            <p:cNvSpPr/>
            <p:nvPr/>
          </p:nvSpPr>
          <p:spPr>
            <a:xfrm>
              <a:off x="261597" y="4951857"/>
              <a:ext cx="5641279" cy="1049361"/>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6" name="Google Shape;174;p6"/>
          <p:cNvSpPr txBox="1"/>
          <p:nvPr/>
        </p:nvSpPr>
        <p:spPr>
          <a:xfrm>
            <a:off x="550992" y="4238201"/>
            <a:ext cx="5521562" cy="1631175"/>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Una vez desmontado el asiento, se encontrará una tapa que separa el habitáculo del estanque de combustible para que el habitáculo no se contamine con polvo u olores de combustible, la cual debe ser removida normalmente con un destornillador de paleta o plano, salvo que la tapa venga atornillada en donde se deberán soiltar los tornillos respectivos.</a:t>
            </a:r>
            <a:endParaRPr lang="es-CL" sz="1600" dirty="0">
              <a:solidFill>
                <a:schemeClr val="bg2">
                  <a:lumMod val="50000"/>
                </a:schemeClr>
              </a:solidFill>
              <a:latin typeface="Calibri" charset="0"/>
              <a:ea typeface="Calibri" charset="0"/>
              <a:cs typeface="Calibri" charset="0"/>
            </a:endParaRPr>
          </a:p>
        </p:txBody>
      </p:sp>
      <p:pic>
        <p:nvPicPr>
          <p:cNvPr id="18" name="Imagen 17">
            <a:extLst>
              <a:ext uri="{FF2B5EF4-FFF2-40B4-BE49-F238E27FC236}">
                <a16:creationId xmlns:a16="http://schemas.microsoft.com/office/drawing/2014/main" xmlns="" id="{266CA545-4B34-F941-904A-0EB3163E0903}"/>
              </a:ext>
            </a:extLst>
          </p:cNvPr>
          <p:cNvPicPr>
            <a:picLocks noChangeAspect="1"/>
          </p:cNvPicPr>
          <p:nvPr/>
        </p:nvPicPr>
        <p:blipFill>
          <a:blip r:embed="rId3"/>
          <a:stretch>
            <a:fillRect/>
          </a:stretch>
        </p:blipFill>
        <p:spPr>
          <a:xfrm>
            <a:off x="6331596" y="4238201"/>
            <a:ext cx="2921819" cy="2546613"/>
          </a:xfrm>
          <a:prstGeom prst="roundRect">
            <a:avLst/>
          </a:prstGeom>
          <a:ln w="63500">
            <a:solidFill>
              <a:srgbClr val="E9E1E4"/>
            </a:solidFill>
          </a:ln>
        </p:spPr>
      </p:pic>
    </p:spTree>
    <p:extLst>
      <p:ext uri="{BB962C8B-B14F-4D97-AF65-F5344CB8AC3E}">
        <p14:creationId xmlns:p14="http://schemas.microsoft.com/office/powerpoint/2010/main" val="602940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7" name="Google Shape;317;p12"/>
          <p:cNvPicPr preferRelativeResize="0"/>
          <p:nvPr/>
        </p:nvPicPr>
        <p:blipFill rotWithShape="1">
          <a:blip r:embed="rId3">
            <a:alphaModFix/>
          </a:blip>
          <a:srcRect/>
          <a:stretch/>
        </p:blipFill>
        <p:spPr>
          <a:xfrm>
            <a:off x="5941562" y="1567119"/>
            <a:ext cx="2962656" cy="5248656"/>
          </a:xfrm>
          <a:prstGeom prst="rect">
            <a:avLst/>
          </a:prstGeom>
          <a:noFill/>
          <a:ln>
            <a:noFill/>
          </a:ln>
        </p:spPr>
      </p:pic>
      <p:sp>
        <p:nvSpPr>
          <p:cNvPr id="318" name="Google Shape;318;p12"/>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0" i="0" u="none" strike="noStrike" cap="none">
                <a:solidFill>
                  <a:srgbClr val="741B47"/>
                </a:solidFill>
                <a:latin typeface="Calibri"/>
                <a:ea typeface="Calibri"/>
                <a:cs typeface="Calibri"/>
                <a:sym typeface="Calibri"/>
              </a:rPr>
              <a:t>¡Investiga en </a:t>
            </a:r>
            <a:r>
              <a:rPr lang="en-US" sz="2100" b="0" i="0" u="none" strike="noStrike" cap="none">
                <a:solidFill>
                  <a:srgbClr val="ED423D"/>
                </a:solidFill>
                <a:latin typeface="Calibri"/>
                <a:ea typeface="Calibri"/>
                <a:cs typeface="Calibri"/>
                <a:sym typeface="Calibri"/>
              </a:rPr>
              <a:t>internet</a:t>
            </a:r>
            <a:endParaRPr/>
          </a:p>
          <a:p>
            <a:pPr marL="0" marR="0" lvl="0" indent="0" algn="l" rtl="0">
              <a:lnSpc>
                <a:spcPct val="100000"/>
              </a:lnSpc>
              <a:spcBef>
                <a:spcPts val="0"/>
              </a:spcBef>
              <a:spcAft>
                <a:spcPts val="0"/>
              </a:spcAft>
              <a:buNone/>
            </a:pPr>
            <a:r>
              <a:rPr lang="en-US" sz="2100" b="0" i="0" u="none" strike="noStrike" cap="none">
                <a:solidFill>
                  <a:srgbClr val="741B47"/>
                </a:solidFill>
                <a:latin typeface="Calibri"/>
                <a:ea typeface="Calibri"/>
                <a:cs typeface="Calibri"/>
                <a:sym typeface="Calibri"/>
              </a:rPr>
              <a:t>ocupando tu celular!  </a:t>
            </a:r>
            <a:endParaRPr/>
          </a:p>
          <a:p>
            <a:pPr marL="0" marR="0" lvl="0" indent="0" algn="l" rtl="0">
              <a:lnSpc>
                <a:spcPct val="100000"/>
              </a:lnSpc>
              <a:spcBef>
                <a:spcPts val="0"/>
              </a:spcBef>
              <a:spcAft>
                <a:spcPts val="0"/>
              </a:spcAft>
              <a:buNone/>
            </a:pPr>
            <a:r>
              <a:rPr lang="en-US" sz="2100" b="1" i="0" u="none" strike="noStrike" cap="none">
                <a:solidFill>
                  <a:srgbClr val="741B47"/>
                </a:solidFill>
                <a:latin typeface="Calibri"/>
                <a:ea typeface="Calibri"/>
                <a:cs typeface="Calibri"/>
                <a:sym typeface="Calibri"/>
              </a:rPr>
              <a:t>¡Comparte tus respuestas!</a:t>
            </a:r>
            <a:endParaRPr/>
          </a:p>
        </p:txBody>
      </p:sp>
      <p:sp>
        <p:nvSpPr>
          <p:cNvPr id="319" name="Google Shape;319;p12"/>
          <p:cNvSpPr/>
          <p:nvPr/>
        </p:nvSpPr>
        <p:spPr>
          <a:xfrm>
            <a:off x="371783" y="2258677"/>
            <a:ext cx="5146719" cy="2388053"/>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20" name="Google Shape;320;p12"/>
          <p:cNvPicPr preferRelativeResize="0"/>
          <p:nvPr/>
        </p:nvPicPr>
        <p:blipFill rotWithShape="1">
          <a:blip r:embed="rId4">
            <a:alphaModFix/>
          </a:blip>
          <a:srcRect/>
          <a:stretch/>
        </p:blipFill>
        <p:spPr>
          <a:xfrm>
            <a:off x="5262651" y="2061749"/>
            <a:ext cx="477100" cy="477100"/>
          </a:xfrm>
          <a:prstGeom prst="rect">
            <a:avLst/>
          </a:prstGeom>
          <a:noFill/>
          <a:ln>
            <a:noFill/>
          </a:ln>
        </p:spPr>
      </p:pic>
      <p:sp>
        <p:nvSpPr>
          <p:cNvPr id="321" name="Google Shape;321;p12"/>
          <p:cNvSpPr txBox="1"/>
          <p:nvPr/>
        </p:nvSpPr>
        <p:spPr>
          <a:xfrm>
            <a:off x="732228" y="2714059"/>
            <a:ext cx="4425827" cy="1754286"/>
          </a:xfrm>
          <a:prstGeom prst="rect">
            <a:avLst/>
          </a:prstGeom>
          <a:noFill/>
          <a:ln>
            <a:noFill/>
          </a:ln>
        </p:spPr>
        <p:txBody>
          <a:bodyPr spcFirstLastPara="1" wrap="square" lIns="91425" tIns="45700" rIns="91425" bIns="45700" anchor="t" anchorCtr="0">
            <a:spAutoFit/>
          </a:bodyPr>
          <a:lstStyle/>
          <a:p>
            <a:r>
              <a:rPr lang="es-ES" sz="1800" dirty="0" smtClean="0">
                <a:latin typeface="Calibri" charset="0"/>
                <a:ea typeface="Calibri" charset="0"/>
                <a:cs typeface="Calibri" charset="0"/>
              </a:rPr>
              <a:t>¿En qué debemos fijarnos al momento de cambiar un filtro de combustible?</a:t>
            </a:r>
            <a:endParaRPr lang="es-ES" sz="1800" dirty="0">
              <a:latin typeface="Calibri" charset="0"/>
              <a:ea typeface="Calibri" charset="0"/>
              <a:cs typeface="Calibri" charset="0"/>
            </a:endParaRPr>
          </a:p>
          <a:p>
            <a:pPr marL="0" indent="0">
              <a:buNone/>
            </a:pPr>
            <a:endParaRPr lang="es-ES" sz="1800" dirty="0">
              <a:latin typeface="Calibri" charset="0"/>
              <a:ea typeface="Calibri" charset="0"/>
              <a:cs typeface="Calibri" charset="0"/>
            </a:endParaRPr>
          </a:p>
          <a:p>
            <a:r>
              <a:rPr lang="es-ES" sz="1800" dirty="0">
                <a:latin typeface="Calibri" charset="0"/>
                <a:ea typeface="Calibri" charset="0"/>
                <a:cs typeface="Calibri" charset="0"/>
              </a:rPr>
              <a:t>¿Qué textos debemos revisar siempre al momento de realizar el cambio de </a:t>
            </a:r>
            <a:r>
              <a:rPr lang="es-ES" sz="1800" dirty="0" smtClean="0">
                <a:latin typeface="Calibri" charset="0"/>
                <a:ea typeface="Calibri" charset="0"/>
                <a:cs typeface="Calibri" charset="0"/>
              </a:rPr>
              <a:t>estos dos elementos?</a:t>
            </a:r>
            <a:endParaRPr lang="es-ES" sz="1800" dirty="0">
              <a:latin typeface="Calibri" charset="0"/>
              <a:ea typeface="Calibri" charset="0"/>
              <a:cs typeface="Calibri" charset="0"/>
            </a:endParaRPr>
          </a:p>
        </p:txBody>
      </p:sp>
      <p:pic>
        <p:nvPicPr>
          <p:cNvPr id="322" name="Google Shape;322;p12"/>
          <p:cNvPicPr preferRelativeResize="0"/>
          <p:nvPr/>
        </p:nvPicPr>
        <p:blipFill rotWithShape="1">
          <a:blip r:embed="rId5">
            <a:alphaModFix/>
          </a:blip>
          <a:srcRect/>
          <a:stretch/>
        </p:blipFill>
        <p:spPr>
          <a:xfrm>
            <a:off x="3559996" y="4056360"/>
            <a:ext cx="3817418" cy="3616716"/>
          </a:xfrm>
          <a:prstGeom prst="rect">
            <a:avLst/>
          </a:prstGeom>
          <a:noFill/>
          <a:ln>
            <a:noFill/>
          </a:ln>
        </p:spPr>
      </p:pic>
      <p:sp>
        <p:nvSpPr>
          <p:cNvPr id="323" name="Google Shape;323;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324" name="Google Shape;324;p1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0587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Google Shape;173;p6"/>
          <p:cNvSpPr/>
          <p:nvPr/>
        </p:nvSpPr>
        <p:spPr>
          <a:xfrm>
            <a:off x="261597" y="4705460"/>
            <a:ext cx="8374403" cy="1323234"/>
          </a:xfrm>
          <a:prstGeom prst="roundRect">
            <a:avLst>
              <a:gd name="adj" fmla="val 1290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Google Shape;173;p6"/>
          <p:cNvSpPr/>
          <p:nvPr/>
        </p:nvSpPr>
        <p:spPr>
          <a:xfrm>
            <a:off x="261597" y="2264500"/>
            <a:ext cx="9054790" cy="1294777"/>
          </a:xfrm>
          <a:prstGeom prst="roundRect">
            <a:avLst>
              <a:gd name="adj" fmla="val 15291"/>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CAMBIO DE </a:t>
            </a:r>
            <a:r>
              <a:rPr lang="de-DE" sz="2800" b="1" dirty="0" smtClean="0">
                <a:solidFill>
                  <a:srgbClr val="77374D"/>
                </a:solidFill>
                <a:latin typeface="Calibri"/>
                <a:ea typeface="Calibri"/>
                <a:cs typeface="Calibri"/>
                <a:sym typeface="Calibri"/>
              </a:rPr>
              <a:t>FILTRO DE COMBUSTIBLE GASOLINA</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62261"/>
            <a:ext cx="8335463" cy="1077178"/>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Una vez desmontada la tapa, la parte externa al estanque de la bomba de combustiblequedará a la vista</a:t>
            </a:r>
            <a:r>
              <a:rPr lang="es-CL" sz="1600" dirty="0" smtClean="0">
                <a:solidFill>
                  <a:schemeClr val="bg2">
                    <a:lumMod val="50000"/>
                  </a:schemeClr>
                </a:solidFill>
                <a:latin typeface="Calibri" charset="0"/>
                <a:ea typeface="Calibri" charset="0"/>
                <a:cs typeface="Calibri" charset="0"/>
              </a:rPr>
              <a:t>.</a:t>
            </a:r>
          </a:p>
          <a:p>
            <a:pPr algn="just"/>
            <a:r>
              <a:rPr lang="es-CL" sz="1600" dirty="0">
                <a:solidFill>
                  <a:schemeClr val="bg2">
                    <a:lumMod val="50000"/>
                  </a:schemeClr>
                </a:solidFill>
                <a:latin typeface="Calibri" charset="0"/>
                <a:ea typeface="Calibri" charset="0"/>
                <a:cs typeface="Calibri" charset="0"/>
              </a:rPr>
              <a:t>Se observan los conductos de alimentación de combustible a los inyectores, y el conducto de retorno al estanque</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21" name="Google Shape;173;p6"/>
          <p:cNvSpPr/>
          <p:nvPr/>
        </p:nvSpPr>
        <p:spPr>
          <a:xfrm>
            <a:off x="261597" y="3758557"/>
            <a:ext cx="9054790" cy="747623"/>
          </a:xfrm>
          <a:prstGeom prst="roundRect">
            <a:avLst>
              <a:gd name="adj" fmla="val 1963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 name="Google Shape;174;p6"/>
          <p:cNvSpPr txBox="1"/>
          <p:nvPr/>
        </p:nvSpPr>
        <p:spPr>
          <a:xfrm>
            <a:off x="550992" y="3840001"/>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Además, se observa el conector donde se alimenta el motor eléctrico de la bomba de combustible y los dos cables que indican el nivel de combustible que hay dentro del estanque. </a:t>
            </a:r>
            <a:endParaRPr lang="es-CL" sz="1600" dirty="0">
              <a:solidFill>
                <a:schemeClr val="bg2">
                  <a:lumMod val="50000"/>
                </a:schemeClr>
              </a:solidFill>
              <a:latin typeface="Calibri" charset="0"/>
              <a:ea typeface="Calibri" charset="0"/>
              <a:cs typeface="Calibri" charset="0"/>
            </a:endParaRPr>
          </a:p>
        </p:txBody>
      </p:sp>
      <p:sp>
        <p:nvSpPr>
          <p:cNvPr id="8" name="Google Shape;174;p6"/>
          <p:cNvSpPr txBox="1"/>
          <p:nvPr/>
        </p:nvSpPr>
        <p:spPr>
          <a:xfrm>
            <a:off x="550992" y="4835049"/>
            <a:ext cx="5474893" cy="1077178"/>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Antes de desmontar la bomba de combustible es necesario (como norma de seguridad), desconectar la alimentación a la bomba o desconectar el terminal negativo de la batería, para evitar cualquier accidente.</a:t>
            </a:r>
            <a:endParaRPr lang="es-CL" sz="1600" dirty="0">
              <a:solidFill>
                <a:schemeClr val="bg2">
                  <a:lumMod val="50000"/>
                </a:schemeClr>
              </a:solidFill>
              <a:latin typeface="Calibri" charset="0"/>
              <a:ea typeface="Calibri" charset="0"/>
              <a:cs typeface="Calibri" charset="0"/>
            </a:endParaRPr>
          </a:p>
        </p:txBody>
      </p:sp>
      <p:pic>
        <p:nvPicPr>
          <p:cNvPr id="10" name="Imagen 9">
            <a:extLst>
              <a:ext uri="{FF2B5EF4-FFF2-40B4-BE49-F238E27FC236}">
                <a16:creationId xmlns:a16="http://schemas.microsoft.com/office/drawing/2014/main" xmlns="" id="{73B49D26-B8B9-7E4B-96DA-C26092D89E10}"/>
              </a:ext>
            </a:extLst>
          </p:cNvPr>
          <p:cNvPicPr>
            <a:picLocks noChangeAspect="1"/>
          </p:cNvPicPr>
          <p:nvPr/>
        </p:nvPicPr>
        <p:blipFill>
          <a:blip r:embed="rId3"/>
          <a:stretch>
            <a:fillRect/>
          </a:stretch>
        </p:blipFill>
        <p:spPr>
          <a:xfrm>
            <a:off x="6345885" y="4766990"/>
            <a:ext cx="2610115" cy="2601557"/>
          </a:xfrm>
          <a:prstGeom prst="roundRect">
            <a:avLst/>
          </a:prstGeom>
          <a:ln w="63500">
            <a:solidFill>
              <a:srgbClr val="E9E1E4"/>
            </a:solidFill>
          </a:ln>
        </p:spPr>
      </p:pic>
      <p:sp>
        <p:nvSpPr>
          <p:cNvPr id="13" name="Anillo 12">
            <a:extLst>
              <a:ext uri="{FF2B5EF4-FFF2-40B4-BE49-F238E27FC236}">
                <a16:creationId xmlns:a16="http://schemas.microsoft.com/office/drawing/2014/main" xmlns="" id="{751C6F03-2DB0-5846-AA3A-A2B6FA17F496}"/>
              </a:ext>
            </a:extLst>
          </p:cNvPr>
          <p:cNvSpPr/>
          <p:nvPr/>
        </p:nvSpPr>
        <p:spPr>
          <a:xfrm rot="3800971">
            <a:off x="7505997" y="5522553"/>
            <a:ext cx="1057424" cy="1352657"/>
          </a:xfrm>
          <a:prstGeom prst="donut">
            <a:avLst>
              <a:gd name="adj" fmla="val 89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cxnSp>
        <p:nvCxnSpPr>
          <p:cNvPr id="17" name="Conector recto de flecha 16">
            <a:extLst>
              <a:ext uri="{FF2B5EF4-FFF2-40B4-BE49-F238E27FC236}">
                <a16:creationId xmlns:a16="http://schemas.microsoft.com/office/drawing/2014/main" xmlns="" id="{8584F24E-6E67-A445-B564-A5282A8E1CE6}"/>
              </a:ext>
            </a:extLst>
          </p:cNvPr>
          <p:cNvCxnSpPr/>
          <p:nvPr/>
        </p:nvCxnSpPr>
        <p:spPr>
          <a:xfrm>
            <a:off x="6973732" y="4827234"/>
            <a:ext cx="246461" cy="8610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1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73;p6"/>
          <p:cNvSpPr/>
          <p:nvPr/>
        </p:nvSpPr>
        <p:spPr>
          <a:xfrm>
            <a:off x="261597" y="3686378"/>
            <a:ext cx="5470609" cy="2597191"/>
          </a:xfrm>
          <a:prstGeom prst="roundRect">
            <a:avLst>
              <a:gd name="adj" fmla="val 9753"/>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 name="Google Shape;173;p6"/>
          <p:cNvSpPr/>
          <p:nvPr/>
        </p:nvSpPr>
        <p:spPr>
          <a:xfrm>
            <a:off x="261597" y="2264500"/>
            <a:ext cx="9054790" cy="1221162"/>
          </a:xfrm>
          <a:prstGeom prst="roundRect">
            <a:avLst>
              <a:gd name="adj" fmla="val 15291"/>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CAMBIO DE </a:t>
            </a:r>
            <a:r>
              <a:rPr lang="de-DE" sz="2800" b="1" dirty="0" smtClean="0">
                <a:solidFill>
                  <a:srgbClr val="741B47"/>
                </a:solidFill>
                <a:latin typeface="Calibri"/>
                <a:ea typeface="Calibri"/>
                <a:cs typeface="Calibri"/>
                <a:sym typeface="Calibri"/>
              </a:rPr>
              <a:t>FILTRO DE COMBUSTIBLE GASOLINA</a:t>
            </a:r>
            <a:endParaRPr lang="de-DE" sz="2800" b="1" dirty="0">
              <a:solidFill>
                <a:srgbClr val="741B47"/>
              </a:solidFill>
              <a:latin typeface="Calibri"/>
              <a:ea typeface="Calibri"/>
              <a:cs typeface="Calibri"/>
              <a:sym typeface="Calibri"/>
            </a:endParaRPr>
          </a:p>
        </p:txBody>
      </p:sp>
      <p:sp>
        <p:nvSpPr>
          <p:cNvPr id="14" name="Google Shape;174;p6"/>
          <p:cNvSpPr txBox="1"/>
          <p:nvPr/>
        </p:nvSpPr>
        <p:spPr>
          <a:xfrm>
            <a:off x="550992" y="2328028"/>
            <a:ext cx="8396363" cy="1077178"/>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Desconectar el conector de alimentación al motor y flotador de la bomba, el cual lleva un seguro que debe ser retirado con cuidado para no producir daños,  y además los conductos de alimentación a los inyectores y el retorno (que también llevan un seguro a cada lado), los que se deben presionar para desmontarlos.</a:t>
            </a:r>
            <a:endParaRPr lang="es-CL" sz="1600" dirty="0">
              <a:solidFill>
                <a:schemeClr val="bg2">
                  <a:lumMod val="50000"/>
                </a:schemeClr>
              </a:solidFill>
              <a:latin typeface="Calibri" charset="0"/>
              <a:ea typeface="Calibri" charset="0"/>
              <a:cs typeface="Calibri" charset="0"/>
            </a:endParaRPr>
          </a:p>
        </p:txBody>
      </p:sp>
      <p:sp>
        <p:nvSpPr>
          <p:cNvPr id="2" name="Rectángulo 1"/>
          <p:cNvSpPr/>
          <p:nvPr/>
        </p:nvSpPr>
        <p:spPr>
          <a:xfrm>
            <a:off x="550992" y="3823416"/>
            <a:ext cx="4857750" cy="2308324"/>
          </a:xfrm>
          <a:prstGeom prst="rect">
            <a:avLst/>
          </a:prstGeom>
        </p:spPr>
        <p:txBody>
          <a:bodyPr>
            <a:spAutoFit/>
          </a:bodyPr>
          <a:lstStyle/>
          <a:p>
            <a:pPr algn="just"/>
            <a:r>
              <a:rPr lang="es-CL" sz="1600" dirty="0">
                <a:solidFill>
                  <a:schemeClr val="bg2">
                    <a:lumMod val="50000"/>
                  </a:schemeClr>
                </a:solidFill>
                <a:latin typeface="Calibri" charset="0"/>
                <a:ea typeface="Calibri" charset="0"/>
                <a:cs typeface="Calibri" charset="0"/>
              </a:rPr>
              <a:t>Al desconectar los conductos de alimentación a los inyectores y el retorno, puede escurrir un poco de gasolina de la que quedó en la línea, pero es bastante menor la cantidad que puede caer</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Es recomendable desmontar la bomba de gasolina en un lugar bien ventilado, ya que al desmontar la bomba por el orificio de montaje saldrá todo el olor y gases del estanque al exterior</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8" name="Imagen 7">
            <a:extLst>
              <a:ext uri="{FF2B5EF4-FFF2-40B4-BE49-F238E27FC236}">
                <a16:creationId xmlns:a16="http://schemas.microsoft.com/office/drawing/2014/main" xmlns="" id="{1280D411-C38D-2349-A8A2-5A908AC2CCC2}"/>
              </a:ext>
            </a:extLst>
          </p:cNvPr>
          <p:cNvPicPr>
            <a:picLocks noChangeAspect="1"/>
          </p:cNvPicPr>
          <p:nvPr/>
        </p:nvPicPr>
        <p:blipFill>
          <a:blip r:embed="rId3"/>
          <a:stretch>
            <a:fillRect/>
          </a:stretch>
        </p:blipFill>
        <p:spPr>
          <a:xfrm>
            <a:off x="6010295" y="3749494"/>
            <a:ext cx="3306092" cy="2962729"/>
          </a:xfrm>
          <a:prstGeom prst="roundRect">
            <a:avLst/>
          </a:prstGeom>
          <a:ln w="63500">
            <a:solidFill>
              <a:srgbClr val="E9E1E4"/>
            </a:solidFill>
          </a:ln>
        </p:spPr>
      </p:pic>
    </p:spTree>
    <p:extLst>
      <p:ext uri="{BB962C8B-B14F-4D97-AF65-F5344CB8AC3E}">
        <p14:creationId xmlns:p14="http://schemas.microsoft.com/office/powerpoint/2010/main" val="56661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73;p6"/>
          <p:cNvSpPr/>
          <p:nvPr/>
        </p:nvSpPr>
        <p:spPr>
          <a:xfrm>
            <a:off x="261597" y="3397208"/>
            <a:ext cx="5470609" cy="3503777"/>
          </a:xfrm>
          <a:prstGeom prst="roundRect">
            <a:avLst>
              <a:gd name="adj" fmla="val 6407"/>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 name="Google Shape;173;p6"/>
          <p:cNvSpPr/>
          <p:nvPr/>
        </p:nvSpPr>
        <p:spPr>
          <a:xfrm>
            <a:off x="261597" y="2264500"/>
            <a:ext cx="9054790" cy="978885"/>
          </a:xfrm>
          <a:prstGeom prst="roundRect">
            <a:avLst>
              <a:gd name="adj" fmla="val 15291"/>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CAMBIO DE </a:t>
            </a:r>
            <a:r>
              <a:rPr lang="de-DE" sz="2800" b="1" dirty="0" smtClean="0">
                <a:solidFill>
                  <a:srgbClr val="741B47"/>
                </a:solidFill>
                <a:latin typeface="Calibri"/>
                <a:ea typeface="Calibri"/>
                <a:cs typeface="Calibri"/>
                <a:sym typeface="Calibri"/>
              </a:rPr>
              <a:t>FILTRO DE COMBUSTIBLE GASOLINA</a:t>
            </a:r>
            <a:endParaRPr lang="de-DE" sz="2800" b="1" dirty="0">
              <a:solidFill>
                <a:srgbClr val="741B47"/>
              </a:solidFill>
              <a:latin typeface="Calibri"/>
              <a:ea typeface="Calibri"/>
              <a:cs typeface="Calibri"/>
              <a:sym typeface="Calibri"/>
            </a:endParaRPr>
          </a:p>
        </p:txBody>
      </p:sp>
      <p:sp>
        <p:nvSpPr>
          <p:cNvPr id="14" name="Google Shape;174;p6"/>
          <p:cNvSpPr txBox="1"/>
          <p:nvPr/>
        </p:nvSpPr>
        <p:spPr>
          <a:xfrm>
            <a:off x="550992" y="2328028"/>
            <a:ext cx="8396363" cy="830956"/>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Soltar ahora la tuerca plástica de fijación que se atornilla al alojamiento de la bomba de combustible, golpeando con suavidad por los bordes salientes de la tuerca, para que la tuerca gire en sentido anti horario. </a:t>
            </a:r>
            <a:endParaRPr lang="es-CL" sz="1600" dirty="0">
              <a:solidFill>
                <a:schemeClr val="bg2">
                  <a:lumMod val="50000"/>
                </a:schemeClr>
              </a:solidFill>
              <a:latin typeface="Calibri" charset="0"/>
              <a:ea typeface="Calibri" charset="0"/>
              <a:cs typeface="Calibri" charset="0"/>
            </a:endParaRPr>
          </a:p>
        </p:txBody>
      </p:sp>
      <p:sp>
        <p:nvSpPr>
          <p:cNvPr id="2" name="Rectángulo 1"/>
          <p:cNvSpPr/>
          <p:nvPr/>
        </p:nvSpPr>
        <p:spPr>
          <a:xfrm>
            <a:off x="550992" y="3534246"/>
            <a:ext cx="4857750" cy="3293209"/>
          </a:xfrm>
          <a:prstGeom prst="rect">
            <a:avLst/>
          </a:prstGeom>
        </p:spPr>
        <p:txBody>
          <a:bodyPr>
            <a:spAutoFit/>
          </a:bodyPr>
          <a:lstStyle/>
          <a:p>
            <a:pPr algn="just"/>
            <a:r>
              <a:rPr lang="es-CL" sz="1600" dirty="0">
                <a:solidFill>
                  <a:schemeClr val="bg2">
                    <a:lumMod val="50000"/>
                  </a:schemeClr>
                </a:solidFill>
                <a:latin typeface="Calibri" charset="0"/>
                <a:ea typeface="Calibri" charset="0"/>
                <a:cs typeface="Calibri" charset="0"/>
              </a:rPr>
              <a:t>Una vez suelta la tuerca plástica terminar de sacarla con la mano</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Con la tuerca desmontada de la bomba, limpiar todo antes de desmontarla para que se contamine el combustible con cuerpos extraños, luego levantar la bomba para retirarla.</a:t>
            </a: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Al momento de extraer la bomba hacerlo con cuidado y lentamente para que la gasolina contenida en la bomba vaya devuelta al estanque y no se derrame fuera de él. Tener especial cuidado para no dañar el flotador al momento de desmontarla</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5" name="Imagen 14">
            <a:extLst>
              <a:ext uri="{FF2B5EF4-FFF2-40B4-BE49-F238E27FC236}">
                <a16:creationId xmlns:a16="http://schemas.microsoft.com/office/drawing/2014/main" xmlns="" id="{560B542A-5A74-7440-8C0C-4A421DB68B7A}"/>
              </a:ext>
            </a:extLst>
          </p:cNvPr>
          <p:cNvPicPr>
            <a:picLocks noChangeAspect="1"/>
          </p:cNvPicPr>
          <p:nvPr/>
        </p:nvPicPr>
        <p:blipFill>
          <a:blip r:embed="rId3"/>
          <a:stretch>
            <a:fillRect/>
          </a:stretch>
        </p:blipFill>
        <p:spPr>
          <a:xfrm>
            <a:off x="6021602" y="3749494"/>
            <a:ext cx="3294786" cy="2962729"/>
          </a:xfrm>
          <a:prstGeom prst="roundRect">
            <a:avLst/>
          </a:prstGeom>
          <a:ln w="63500">
            <a:solidFill>
              <a:srgbClr val="E9E1E4"/>
            </a:solidFill>
          </a:ln>
        </p:spPr>
      </p:pic>
    </p:spTree>
    <p:extLst>
      <p:ext uri="{BB962C8B-B14F-4D97-AF65-F5344CB8AC3E}">
        <p14:creationId xmlns:p14="http://schemas.microsoft.com/office/powerpoint/2010/main" val="1595395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73;p6"/>
          <p:cNvSpPr/>
          <p:nvPr/>
        </p:nvSpPr>
        <p:spPr>
          <a:xfrm>
            <a:off x="261597" y="3279978"/>
            <a:ext cx="5470609" cy="2393992"/>
          </a:xfrm>
          <a:prstGeom prst="roundRect">
            <a:avLst>
              <a:gd name="adj" fmla="val 6407"/>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 name="Google Shape;173;p6"/>
          <p:cNvSpPr/>
          <p:nvPr/>
        </p:nvSpPr>
        <p:spPr>
          <a:xfrm>
            <a:off x="261597" y="2264501"/>
            <a:ext cx="9054790" cy="752238"/>
          </a:xfrm>
          <a:prstGeom prst="roundRect">
            <a:avLst>
              <a:gd name="adj" fmla="val 15291"/>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CAMBIO DE </a:t>
            </a:r>
            <a:r>
              <a:rPr lang="de-DE" sz="2800" b="1" dirty="0" smtClean="0">
                <a:solidFill>
                  <a:srgbClr val="741B47"/>
                </a:solidFill>
                <a:latin typeface="Calibri"/>
                <a:ea typeface="Calibri"/>
                <a:cs typeface="Calibri"/>
                <a:sym typeface="Calibri"/>
              </a:rPr>
              <a:t>FILTRO DE COMBUSTIBLE GASOLINA</a:t>
            </a:r>
            <a:endParaRPr lang="de-DE" sz="2800" b="1" dirty="0">
              <a:solidFill>
                <a:srgbClr val="741B47"/>
              </a:solidFill>
              <a:latin typeface="Calibri"/>
              <a:ea typeface="Calibri"/>
              <a:cs typeface="Calibri"/>
              <a:sym typeface="Calibri"/>
            </a:endParaRPr>
          </a:p>
        </p:txBody>
      </p:sp>
      <p:sp>
        <p:nvSpPr>
          <p:cNvPr id="14" name="Google Shape;174;p6"/>
          <p:cNvSpPr txBox="1"/>
          <p:nvPr/>
        </p:nvSpPr>
        <p:spPr>
          <a:xfrm>
            <a:off x="550992" y="2328028"/>
            <a:ext cx="83963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Una vez desmontada y antes de retirarla por completo es aconsejable ladearla, para que así todo o gran parte del combustible que queda en su interior sea retornado al estanque de combustible.</a:t>
            </a:r>
            <a:endParaRPr lang="es-CL" sz="1600" dirty="0">
              <a:solidFill>
                <a:schemeClr val="bg2">
                  <a:lumMod val="50000"/>
                </a:schemeClr>
              </a:solidFill>
              <a:latin typeface="Calibri" charset="0"/>
              <a:ea typeface="Calibri" charset="0"/>
              <a:cs typeface="Calibri" charset="0"/>
            </a:endParaRPr>
          </a:p>
        </p:txBody>
      </p:sp>
      <p:sp>
        <p:nvSpPr>
          <p:cNvPr id="2" name="Rectángulo 1"/>
          <p:cNvSpPr/>
          <p:nvPr/>
        </p:nvSpPr>
        <p:spPr>
          <a:xfrm>
            <a:off x="550992" y="3417015"/>
            <a:ext cx="4857750" cy="2062103"/>
          </a:xfrm>
          <a:prstGeom prst="rect">
            <a:avLst/>
          </a:prstGeom>
        </p:spPr>
        <p:txBody>
          <a:bodyPr>
            <a:spAutoFit/>
          </a:bodyPr>
          <a:lstStyle/>
          <a:p>
            <a:pPr algn="just"/>
            <a:r>
              <a:rPr lang="es-CL" sz="1600" dirty="0">
                <a:solidFill>
                  <a:schemeClr val="bg2">
                    <a:lumMod val="50000"/>
                  </a:schemeClr>
                </a:solidFill>
                <a:latin typeface="Calibri" charset="0"/>
                <a:ea typeface="Calibri" charset="0"/>
                <a:cs typeface="Calibri" charset="0"/>
              </a:rPr>
              <a:t>Con la bomba fuera del vehículo, proceder a desmontar el filtro de combustible, en este caso liberando 4 seguros plásticos que sujetan el filtro contra la bomba</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Una vez liberados los seguros desmontar el filtro de la bomba.</a:t>
            </a: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En algunas bombas viene un segundo filtro interior</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8" name="Imagen 7">
            <a:extLst>
              <a:ext uri="{FF2B5EF4-FFF2-40B4-BE49-F238E27FC236}">
                <a16:creationId xmlns:a16="http://schemas.microsoft.com/office/drawing/2014/main" xmlns="" id="{4915C462-4383-1746-B5AF-0BD653ADC993}"/>
              </a:ext>
            </a:extLst>
          </p:cNvPr>
          <p:cNvPicPr>
            <a:picLocks noChangeAspect="1"/>
          </p:cNvPicPr>
          <p:nvPr/>
        </p:nvPicPr>
        <p:blipFill>
          <a:blip r:embed="rId3"/>
          <a:stretch>
            <a:fillRect/>
          </a:stretch>
        </p:blipFill>
        <p:spPr>
          <a:xfrm>
            <a:off x="6021601" y="3355111"/>
            <a:ext cx="3304750" cy="2318859"/>
          </a:xfrm>
          <a:prstGeom prst="roundRect">
            <a:avLst/>
          </a:prstGeom>
          <a:ln w="63500">
            <a:solidFill>
              <a:srgbClr val="E9E1E4"/>
            </a:solidFill>
          </a:ln>
        </p:spPr>
      </p:pic>
    </p:spTree>
    <p:extLst>
      <p:ext uri="{BB962C8B-B14F-4D97-AF65-F5344CB8AC3E}">
        <p14:creationId xmlns:p14="http://schemas.microsoft.com/office/powerpoint/2010/main" val="1249653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73;p6"/>
          <p:cNvSpPr/>
          <p:nvPr/>
        </p:nvSpPr>
        <p:spPr>
          <a:xfrm>
            <a:off x="261597" y="3279978"/>
            <a:ext cx="5470609" cy="2308022"/>
          </a:xfrm>
          <a:prstGeom prst="roundRect">
            <a:avLst>
              <a:gd name="adj" fmla="val 6407"/>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 name="Google Shape;173;p6"/>
          <p:cNvSpPr/>
          <p:nvPr/>
        </p:nvSpPr>
        <p:spPr>
          <a:xfrm>
            <a:off x="261597" y="2264501"/>
            <a:ext cx="9054790" cy="752238"/>
          </a:xfrm>
          <a:prstGeom prst="roundRect">
            <a:avLst>
              <a:gd name="adj" fmla="val 15291"/>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CAMBIO DE </a:t>
            </a:r>
            <a:r>
              <a:rPr lang="de-DE" sz="2800" b="1" dirty="0" smtClean="0">
                <a:solidFill>
                  <a:srgbClr val="741B47"/>
                </a:solidFill>
                <a:latin typeface="Calibri"/>
                <a:ea typeface="Calibri"/>
                <a:cs typeface="Calibri"/>
                <a:sym typeface="Calibri"/>
              </a:rPr>
              <a:t>FILTRO DE COMBUSTIBLE GASOLINA</a:t>
            </a:r>
            <a:endParaRPr lang="de-DE" sz="2800" b="1" dirty="0">
              <a:solidFill>
                <a:srgbClr val="741B47"/>
              </a:solidFill>
              <a:latin typeface="Calibri"/>
              <a:ea typeface="Calibri"/>
              <a:cs typeface="Calibri"/>
              <a:sym typeface="Calibri"/>
            </a:endParaRPr>
          </a:p>
        </p:txBody>
      </p:sp>
      <p:sp>
        <p:nvSpPr>
          <p:cNvPr id="14" name="Google Shape;174;p6"/>
          <p:cNvSpPr txBox="1"/>
          <p:nvPr/>
        </p:nvSpPr>
        <p:spPr>
          <a:xfrm>
            <a:off x="550992" y="2328028"/>
            <a:ext cx="83963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Cambiar él o los filtros nuevos en la </a:t>
            </a:r>
            <a:r>
              <a:rPr lang="es-CL" sz="1600" dirty="0" smtClean="0">
                <a:solidFill>
                  <a:schemeClr val="bg2">
                    <a:lumMod val="50000"/>
                  </a:schemeClr>
                </a:solidFill>
                <a:latin typeface="Calibri" charset="0"/>
                <a:ea typeface="Calibri" charset="0"/>
                <a:cs typeface="Calibri" charset="0"/>
              </a:rPr>
              <a:t>bomba.</a:t>
            </a:r>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Armar la bomba y al momento del montaje proceder a la inversa de cómo se desmontó. </a:t>
            </a:r>
          </a:p>
        </p:txBody>
      </p:sp>
      <p:sp>
        <p:nvSpPr>
          <p:cNvPr id="2" name="Rectángulo 1"/>
          <p:cNvSpPr/>
          <p:nvPr/>
        </p:nvSpPr>
        <p:spPr>
          <a:xfrm>
            <a:off x="550992" y="3402938"/>
            <a:ext cx="4857750" cy="2062103"/>
          </a:xfrm>
          <a:prstGeom prst="rect">
            <a:avLst/>
          </a:prstGeom>
        </p:spPr>
        <p:txBody>
          <a:bodyPr>
            <a:spAutoFit/>
          </a:bodyPr>
          <a:lstStyle/>
          <a:p>
            <a:pPr algn="just"/>
            <a:r>
              <a:rPr lang="es-CL" sz="1600" dirty="0">
                <a:solidFill>
                  <a:schemeClr val="bg2">
                    <a:lumMod val="50000"/>
                  </a:schemeClr>
                </a:solidFill>
                <a:latin typeface="Calibri" charset="0"/>
                <a:ea typeface="Calibri" charset="0"/>
                <a:cs typeface="Calibri" charset="0"/>
              </a:rPr>
              <a:t>Una vez montada en el estanque apretar primero la tuerca con la mano, observando que la empaquetadura de sello quede bien montada para evitar que se escapen gases del estanque hacia el exterior y al habitáculo</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Golpear suavemente en las salientes de la tuerca plástica para que la tuerca apriete hasta el final, en sentido horario</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0" name="Imagen 9">
            <a:extLst>
              <a:ext uri="{FF2B5EF4-FFF2-40B4-BE49-F238E27FC236}">
                <a16:creationId xmlns:a16="http://schemas.microsoft.com/office/drawing/2014/main" xmlns="" id="{9D77BAD5-5084-054E-AC1D-7DD6B708BDEB}"/>
              </a:ext>
            </a:extLst>
          </p:cNvPr>
          <p:cNvPicPr>
            <a:picLocks noChangeAspect="1"/>
          </p:cNvPicPr>
          <p:nvPr/>
        </p:nvPicPr>
        <p:blipFill>
          <a:blip r:embed="rId3"/>
          <a:stretch>
            <a:fillRect/>
          </a:stretch>
        </p:blipFill>
        <p:spPr>
          <a:xfrm>
            <a:off x="6021601" y="3329289"/>
            <a:ext cx="3304750" cy="2839164"/>
          </a:xfrm>
          <a:prstGeom prst="roundRect">
            <a:avLst/>
          </a:prstGeom>
          <a:ln w="63500">
            <a:solidFill>
              <a:srgbClr val="E9E1E4"/>
            </a:solidFill>
          </a:ln>
        </p:spPr>
      </p:pic>
      <p:cxnSp>
        <p:nvCxnSpPr>
          <p:cNvPr id="15" name="Conector recto de flecha 14">
            <a:extLst>
              <a:ext uri="{FF2B5EF4-FFF2-40B4-BE49-F238E27FC236}">
                <a16:creationId xmlns:a16="http://schemas.microsoft.com/office/drawing/2014/main" xmlns="" id="{905F089B-8F39-2748-B4AA-AD9E498F284B}"/>
              </a:ext>
            </a:extLst>
          </p:cNvPr>
          <p:cNvCxnSpPr/>
          <p:nvPr/>
        </p:nvCxnSpPr>
        <p:spPr>
          <a:xfrm>
            <a:off x="8354646" y="3398779"/>
            <a:ext cx="396467" cy="6447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Flecha curvada hacia la izquierda 15">
            <a:extLst>
              <a:ext uri="{FF2B5EF4-FFF2-40B4-BE49-F238E27FC236}">
                <a16:creationId xmlns:a16="http://schemas.microsoft.com/office/drawing/2014/main" xmlns="" id="{12E506D5-3A72-7841-B336-2162F6AEA866}"/>
              </a:ext>
            </a:extLst>
          </p:cNvPr>
          <p:cNvSpPr/>
          <p:nvPr/>
        </p:nvSpPr>
        <p:spPr>
          <a:xfrm rot="2692325">
            <a:off x="8130544" y="4116068"/>
            <a:ext cx="653309" cy="2023972"/>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Tree>
    <p:extLst>
      <p:ext uri="{BB962C8B-B14F-4D97-AF65-F5344CB8AC3E}">
        <p14:creationId xmlns:p14="http://schemas.microsoft.com/office/powerpoint/2010/main" val="149123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64501"/>
            <a:ext cx="9054790" cy="1038786"/>
          </a:xfrm>
          <a:prstGeom prst="roundRect">
            <a:avLst>
              <a:gd name="adj" fmla="val 15291"/>
            </a:avLst>
          </a:prstGeom>
          <a:solidFill>
            <a:srgbClr val="E9E1E4"/>
          </a:solidFill>
          <a:ln>
            <a:no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CAMBIO DE </a:t>
            </a:r>
            <a:r>
              <a:rPr lang="de-DE" sz="2800" b="1" dirty="0" smtClean="0">
                <a:solidFill>
                  <a:srgbClr val="77374D"/>
                </a:solidFill>
                <a:latin typeface="Calibri"/>
                <a:ea typeface="Calibri"/>
                <a:cs typeface="Calibri"/>
                <a:sym typeface="Calibri"/>
              </a:rPr>
              <a:t>FILTRO DE COMBUSTIBLE GASOLINA</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62261"/>
            <a:ext cx="8335463" cy="830956"/>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Una vez fijada la tuerca y la bomba asegurada proceder a efectuar las conexiones hidráulicas de alimentación de combustible a los inyectores, como al retorno hacia el estanque y la conexión eléctrica de la bomba y flotador.</a:t>
            </a:r>
            <a:endParaRPr lang="es-CL" sz="1600" dirty="0">
              <a:solidFill>
                <a:schemeClr val="bg2">
                  <a:lumMod val="50000"/>
                </a:schemeClr>
              </a:solidFill>
              <a:latin typeface="Calibri" charset="0"/>
              <a:ea typeface="Calibri" charset="0"/>
              <a:cs typeface="Calibri" charset="0"/>
            </a:endParaRPr>
          </a:p>
        </p:txBody>
      </p:sp>
      <p:sp>
        <p:nvSpPr>
          <p:cNvPr id="21" name="Google Shape;173;p6"/>
          <p:cNvSpPr/>
          <p:nvPr/>
        </p:nvSpPr>
        <p:spPr>
          <a:xfrm>
            <a:off x="261597" y="3570988"/>
            <a:ext cx="8319695" cy="1774735"/>
          </a:xfrm>
          <a:prstGeom prst="roundRect">
            <a:avLst>
              <a:gd name="adj" fmla="val 1038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 name="Google Shape;174;p6"/>
          <p:cNvSpPr txBox="1"/>
          <p:nvPr/>
        </p:nvSpPr>
        <p:spPr>
          <a:xfrm>
            <a:off x="550993" y="3673545"/>
            <a:ext cx="5365254" cy="1569620"/>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Conecte la batería o la alimentación de la bomba de combustible</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Ponga la chapa de encendido en posición ON, en este momento la bomba de combustible debería empezar a sonar indicando que está funcionando por un par de segundos</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0" name="Imagen 9">
            <a:extLst>
              <a:ext uri="{FF2B5EF4-FFF2-40B4-BE49-F238E27FC236}">
                <a16:creationId xmlns:a16="http://schemas.microsoft.com/office/drawing/2014/main" xmlns="" id="{73B49D26-B8B9-7E4B-96DA-C26092D89E10}"/>
              </a:ext>
            </a:extLst>
          </p:cNvPr>
          <p:cNvPicPr>
            <a:picLocks noChangeAspect="1"/>
          </p:cNvPicPr>
          <p:nvPr/>
        </p:nvPicPr>
        <p:blipFill>
          <a:blip r:embed="rId3"/>
          <a:stretch>
            <a:fillRect/>
          </a:stretch>
        </p:blipFill>
        <p:spPr>
          <a:xfrm>
            <a:off x="6345885" y="3636802"/>
            <a:ext cx="2610115" cy="2601557"/>
          </a:xfrm>
          <a:prstGeom prst="roundRect">
            <a:avLst/>
          </a:prstGeom>
          <a:ln w="63500">
            <a:solidFill>
              <a:srgbClr val="E9E1E4"/>
            </a:solidFill>
          </a:ln>
        </p:spPr>
      </p:pic>
      <p:sp>
        <p:nvSpPr>
          <p:cNvPr id="13" name="Anillo 12">
            <a:extLst>
              <a:ext uri="{FF2B5EF4-FFF2-40B4-BE49-F238E27FC236}">
                <a16:creationId xmlns:a16="http://schemas.microsoft.com/office/drawing/2014/main" xmlns="" id="{751C6F03-2DB0-5846-AA3A-A2B6FA17F496}"/>
              </a:ext>
            </a:extLst>
          </p:cNvPr>
          <p:cNvSpPr/>
          <p:nvPr/>
        </p:nvSpPr>
        <p:spPr>
          <a:xfrm rot="3800971">
            <a:off x="7505997" y="4392365"/>
            <a:ext cx="1057424" cy="1352657"/>
          </a:xfrm>
          <a:prstGeom prst="donut">
            <a:avLst>
              <a:gd name="adj" fmla="val 89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cxnSp>
        <p:nvCxnSpPr>
          <p:cNvPr id="17" name="Conector recto de flecha 16">
            <a:extLst>
              <a:ext uri="{FF2B5EF4-FFF2-40B4-BE49-F238E27FC236}">
                <a16:creationId xmlns:a16="http://schemas.microsoft.com/office/drawing/2014/main" xmlns="" id="{8584F24E-6E67-A445-B564-A5282A8E1CE6}"/>
              </a:ext>
            </a:extLst>
          </p:cNvPr>
          <p:cNvCxnSpPr/>
          <p:nvPr/>
        </p:nvCxnSpPr>
        <p:spPr>
          <a:xfrm>
            <a:off x="6973732" y="3697046"/>
            <a:ext cx="246461" cy="8610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31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4"/>
            <a:ext cx="9054790" cy="721699"/>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CAMBIO DE </a:t>
            </a:r>
            <a:r>
              <a:rPr lang="de-DE" sz="2800" b="1" dirty="0" smtClean="0">
                <a:solidFill>
                  <a:srgbClr val="77374D"/>
                </a:solidFill>
                <a:latin typeface="Calibri"/>
                <a:ea typeface="Calibri"/>
                <a:cs typeface="Calibri"/>
                <a:sym typeface="Calibri"/>
              </a:rPr>
              <a:t>FILTRO DE </a:t>
            </a:r>
            <a:r>
              <a:rPr lang="de-DE" sz="2800" b="1" dirty="0" smtClean="0">
                <a:solidFill>
                  <a:srgbClr val="77374D"/>
                </a:solidFill>
                <a:latin typeface="Calibri"/>
                <a:ea typeface="Calibri"/>
                <a:cs typeface="Calibri"/>
                <a:sym typeface="Calibri"/>
              </a:rPr>
              <a:t>COMBUSTIBLE GASOLINA</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Dar arranque al motor y observe antes de tapar que no existen fugas de gasolina o gases del estanque hacia el exterior.</a:t>
            </a:r>
            <a:endParaRPr lang="es-CL" sz="1600" dirty="0">
              <a:solidFill>
                <a:schemeClr val="bg2">
                  <a:lumMod val="50000"/>
                </a:schemeClr>
              </a:solidFill>
              <a:latin typeface="Calibri" charset="0"/>
              <a:ea typeface="Calibri" charset="0"/>
              <a:cs typeface="Calibri" charset="0"/>
            </a:endParaRPr>
          </a:p>
        </p:txBody>
      </p:sp>
      <p:sp>
        <p:nvSpPr>
          <p:cNvPr id="10" name="Google Shape;173;p6"/>
          <p:cNvSpPr/>
          <p:nvPr/>
        </p:nvSpPr>
        <p:spPr>
          <a:xfrm>
            <a:off x="261597" y="3151257"/>
            <a:ext cx="9054790" cy="741835"/>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Google Shape;174;p6"/>
          <p:cNvSpPr txBox="1"/>
          <p:nvPr/>
        </p:nvSpPr>
        <p:spPr>
          <a:xfrm>
            <a:off x="550992" y="3219547"/>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Montar la tapa que separa el estanque de combustible del habitáculo, observando que quede bien instalada.</a:t>
            </a:r>
            <a:endParaRPr lang="es-CL" sz="1600" dirty="0">
              <a:solidFill>
                <a:schemeClr val="bg2">
                  <a:lumMod val="50000"/>
                </a:schemeClr>
              </a:solidFill>
              <a:latin typeface="Calibri" charset="0"/>
              <a:ea typeface="Calibri" charset="0"/>
              <a:cs typeface="Calibri" charset="0"/>
            </a:endParaRPr>
          </a:p>
        </p:txBody>
      </p:sp>
      <p:grpSp>
        <p:nvGrpSpPr>
          <p:cNvPr id="2" name="Agrupar 1"/>
          <p:cNvGrpSpPr/>
          <p:nvPr/>
        </p:nvGrpSpPr>
        <p:grpSpPr>
          <a:xfrm>
            <a:off x="261597" y="4065646"/>
            <a:ext cx="8561972" cy="842416"/>
            <a:chOff x="261597" y="4951857"/>
            <a:chExt cx="5641279" cy="1576600"/>
          </a:xfrm>
        </p:grpSpPr>
        <p:sp>
          <p:nvSpPr>
            <p:cNvPr id="17" name="Google Shape;173;p6"/>
            <p:cNvSpPr/>
            <p:nvPr/>
          </p:nvSpPr>
          <p:spPr>
            <a:xfrm>
              <a:off x="261597" y="5479097"/>
              <a:ext cx="5641279" cy="1049360"/>
            </a:xfrm>
            <a:prstGeom prst="roundRect">
              <a:avLst>
                <a:gd name="adj" fmla="val 2794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3;p6"/>
            <p:cNvSpPr/>
            <p:nvPr/>
          </p:nvSpPr>
          <p:spPr>
            <a:xfrm>
              <a:off x="261597" y="4951857"/>
              <a:ext cx="5641279" cy="1049360"/>
            </a:xfrm>
            <a:prstGeom prst="roundRect">
              <a:avLst>
                <a:gd name="adj" fmla="val 2515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6" name="Google Shape;174;p6"/>
          <p:cNvSpPr txBox="1"/>
          <p:nvPr/>
        </p:nvSpPr>
        <p:spPr>
          <a:xfrm>
            <a:off x="550992" y="4182468"/>
            <a:ext cx="5521562"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Para finalizar monte el asiento trasero de pasajeros bien asegurado.</a:t>
            </a:r>
            <a:endParaRPr lang="es-CL" sz="1600" dirty="0">
              <a:solidFill>
                <a:schemeClr val="bg2">
                  <a:lumMod val="50000"/>
                </a:schemeClr>
              </a:solidFill>
              <a:latin typeface="Calibri" charset="0"/>
              <a:ea typeface="Calibri" charset="0"/>
              <a:cs typeface="Calibri" charset="0"/>
            </a:endParaRPr>
          </a:p>
        </p:txBody>
      </p:sp>
      <p:pic>
        <p:nvPicPr>
          <p:cNvPr id="18" name="Imagen 17">
            <a:extLst>
              <a:ext uri="{FF2B5EF4-FFF2-40B4-BE49-F238E27FC236}">
                <a16:creationId xmlns:a16="http://schemas.microsoft.com/office/drawing/2014/main" xmlns="" id="{266CA545-4B34-F941-904A-0EB3163E0903}"/>
              </a:ext>
            </a:extLst>
          </p:cNvPr>
          <p:cNvPicPr>
            <a:picLocks noChangeAspect="1"/>
          </p:cNvPicPr>
          <p:nvPr/>
        </p:nvPicPr>
        <p:blipFill>
          <a:blip r:embed="rId3"/>
          <a:stretch>
            <a:fillRect/>
          </a:stretch>
        </p:blipFill>
        <p:spPr>
          <a:xfrm>
            <a:off x="6331596" y="4128791"/>
            <a:ext cx="2921819" cy="2546613"/>
          </a:xfrm>
          <a:prstGeom prst="roundRect">
            <a:avLst/>
          </a:prstGeom>
          <a:ln w="63500">
            <a:solidFill>
              <a:srgbClr val="E9E1E4"/>
            </a:solidFill>
          </a:ln>
        </p:spPr>
      </p:pic>
    </p:spTree>
    <p:extLst>
      <p:ext uri="{BB962C8B-B14F-4D97-AF65-F5344CB8AC3E}">
        <p14:creationId xmlns:p14="http://schemas.microsoft.com/office/powerpoint/2010/main" val="231090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3"/>
            <a:ext cx="8557938" cy="3760843"/>
          </a:xfrm>
          <a:prstGeom prst="roundRect">
            <a:avLst>
              <a:gd name="adj" fmla="val 931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smtClean="0">
                <a:solidFill>
                  <a:srgbClr val="741B47"/>
                </a:solidFill>
                <a:latin typeface="Calibri"/>
                <a:ea typeface="Calibri"/>
                <a:cs typeface="Calibri"/>
                <a:sym typeface="Calibri"/>
              </a:rPr>
              <a:t>FILTRO DE COMBUSTIBLE GASOLINA</a:t>
            </a:r>
            <a:endParaRPr lang="de-DE" sz="2800" b="1" dirty="0">
              <a:solidFill>
                <a:srgbClr val="741B47"/>
              </a:solidFill>
              <a:latin typeface="Calibri"/>
              <a:ea typeface="Calibri"/>
              <a:cs typeface="Calibri"/>
              <a:sym typeface="Calibri"/>
            </a:endParaRPr>
          </a:p>
        </p:txBody>
      </p:sp>
      <p:sp>
        <p:nvSpPr>
          <p:cNvPr id="14" name="Google Shape;174;p6"/>
          <p:cNvSpPr txBox="1"/>
          <p:nvPr/>
        </p:nvSpPr>
        <p:spPr>
          <a:xfrm>
            <a:off x="550992" y="2362261"/>
            <a:ext cx="5879305" cy="3539390"/>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En el caso de los filtros de combustible que están montados fuera del estanque, por debajo del vehículo, es más fácil. </a:t>
            </a:r>
            <a:endParaRPr lang="es-CL" sz="1600" dirty="0" smtClean="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Se debe levantar el vehículo del costado donde se monta el filtro de combustible o en un elevador</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Soltar los seguros que lleva la manguera o cañería que llega a la entrada y salida del filtro con precaución para no provocar daños.</a:t>
            </a:r>
          </a:p>
          <a:p>
            <a:pPr algn="just"/>
            <a:r>
              <a:rPr lang="es-CL" sz="1600" dirty="0">
                <a:solidFill>
                  <a:schemeClr val="bg2">
                    <a:lumMod val="50000"/>
                  </a:schemeClr>
                </a:solidFill>
                <a:latin typeface="Calibri" charset="0"/>
                <a:ea typeface="Calibri" charset="0"/>
                <a:cs typeface="Calibri" charset="0"/>
              </a:rPr>
              <a:t>Desconectar y desmontar el filtro antiguo</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Montar el filtro nuevo observando la dirección del flujo de combustible</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Conectar las mangueras o cañerías con cuidado y sus respectivos seguros</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Una vez conectados, dar contacto y observar que, al trabajar la bomba de gasolina, no existan fugas de combustible por las conexiones del filtro de combustible</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7" name="Rectángulo redondeado 6"/>
          <p:cNvSpPr/>
          <p:nvPr/>
        </p:nvSpPr>
        <p:spPr>
          <a:xfrm>
            <a:off x="6877538" y="2288263"/>
            <a:ext cx="2430585" cy="4824111"/>
          </a:xfrm>
          <a:prstGeom prst="roundRect">
            <a:avLst/>
          </a:prstGeom>
          <a:solidFill>
            <a:schemeClr val="bg1"/>
          </a:solidFill>
          <a:ln w="63500">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Imagen 7">
            <a:extLst>
              <a:ext uri="{FF2B5EF4-FFF2-40B4-BE49-F238E27FC236}">
                <a16:creationId xmlns:a16="http://schemas.microsoft.com/office/drawing/2014/main" xmlns="" id="{F0301D6F-A68D-7247-9B8C-D8C48AF650EA}"/>
              </a:ext>
            </a:extLst>
          </p:cNvPr>
          <p:cNvPicPr>
            <a:picLocks noChangeAspect="1"/>
          </p:cNvPicPr>
          <p:nvPr/>
        </p:nvPicPr>
        <p:blipFill>
          <a:blip r:embed="rId3"/>
          <a:stretch>
            <a:fillRect/>
          </a:stretch>
        </p:blipFill>
        <p:spPr>
          <a:xfrm>
            <a:off x="6973700" y="2518067"/>
            <a:ext cx="2238260" cy="1612246"/>
          </a:xfrm>
          <a:prstGeom prst="rect">
            <a:avLst/>
          </a:prstGeom>
        </p:spPr>
      </p:pic>
      <p:pic>
        <p:nvPicPr>
          <p:cNvPr id="9" name="Imagen 8">
            <a:extLst>
              <a:ext uri="{FF2B5EF4-FFF2-40B4-BE49-F238E27FC236}">
                <a16:creationId xmlns:a16="http://schemas.microsoft.com/office/drawing/2014/main" xmlns="" id="{ED09B75E-385B-DC42-88A9-5F8D7D7E290D}"/>
              </a:ext>
            </a:extLst>
          </p:cNvPr>
          <p:cNvPicPr>
            <a:picLocks noChangeAspect="1"/>
          </p:cNvPicPr>
          <p:nvPr/>
        </p:nvPicPr>
        <p:blipFill>
          <a:blip r:embed="rId4"/>
          <a:stretch>
            <a:fillRect/>
          </a:stretch>
        </p:blipFill>
        <p:spPr>
          <a:xfrm rot="19985776">
            <a:off x="7518102" y="4319687"/>
            <a:ext cx="1149456" cy="2603314"/>
          </a:xfrm>
          <a:prstGeom prst="rect">
            <a:avLst/>
          </a:prstGeom>
        </p:spPr>
      </p:pic>
      <p:sp>
        <p:nvSpPr>
          <p:cNvPr id="3" name="Rectángulo 2"/>
          <p:cNvSpPr/>
          <p:nvPr/>
        </p:nvSpPr>
        <p:spPr>
          <a:xfrm>
            <a:off x="8698523" y="4032738"/>
            <a:ext cx="382954" cy="23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415058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lvl="0">
              <a:buSzPts val="1200"/>
            </a:pPr>
            <a:r>
              <a:rPr lang="hr-HR" sz="1200" b="1">
                <a:solidFill>
                  <a:srgbClr val="741B47"/>
                </a:solidFill>
                <a:latin typeface="Calibri"/>
                <a:ea typeface="Calibri"/>
                <a:cs typeface="Calibri"/>
                <a:sym typeface="Calibri"/>
              </a:rPr>
              <a:t>MÓDULO 6 </a:t>
            </a:r>
            <a:r>
              <a:rPr lang="hr-HR" sz="1200">
                <a:solidFill>
                  <a:srgbClr val="741B47"/>
                </a:solidFill>
                <a:latin typeface="Calibri"/>
                <a:ea typeface="Calibri"/>
                <a:cs typeface="Calibri"/>
                <a:sym typeface="Calibri"/>
              </a:rPr>
              <a:t>| MANTENIMIENTO DE MOTORES</a:t>
            </a:r>
            <a:endParaRPr lang="hr-HR" sz="1200" dirty="0">
              <a:solidFill>
                <a:srgbClr val="741B47"/>
              </a:solidFill>
              <a:latin typeface="Calibri"/>
              <a:ea typeface="Calibri"/>
              <a:cs typeface="Calibri"/>
              <a:sym typeface="Calibri"/>
            </a:endParaRPr>
          </a:p>
        </p:txBody>
      </p:sp>
      <p:sp>
        <p:nvSpPr>
          <p:cNvPr id="3"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dirty="0" smtClean="0">
                <a:latin typeface="Calibri"/>
                <a:ea typeface="Calibri"/>
                <a:cs typeface="Calibri"/>
                <a:sym typeface="Calibri"/>
              </a:rPr>
              <a:t>4</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61;p13"/>
          <p:cNvSpPr txBox="1">
            <a:spLocks/>
          </p:cNvSpPr>
          <p:nvPr/>
        </p:nvSpPr>
        <p:spPr>
          <a:xfrm>
            <a:off x="365425" y="2346785"/>
            <a:ext cx="8119008" cy="430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_tradnl" sz="3600" b="1" dirty="0" smtClean="0">
                <a:solidFill>
                  <a:srgbClr val="741B47"/>
                </a:solidFill>
                <a:latin typeface="Calibri" panose="020F0502020204030204" pitchFamily="34" charset="0"/>
                <a:ea typeface="Roboto"/>
                <a:cs typeface="Calibri" panose="020F0502020204030204" pitchFamily="34" charset="0"/>
                <a:sym typeface="Roboto"/>
              </a:rPr>
              <a:t>CAMBIO DE FILTRO DE </a:t>
            </a:r>
            <a:r>
              <a:rPr lang="es-ES_tradnl" sz="3600" b="1" dirty="0" smtClean="0">
                <a:solidFill>
                  <a:srgbClr val="741B47"/>
                </a:solidFill>
                <a:latin typeface="Calibri" panose="020F0502020204030204" pitchFamily="34" charset="0"/>
                <a:ea typeface="Roboto"/>
                <a:cs typeface="Calibri" panose="020F0502020204030204" pitchFamily="34" charset="0"/>
                <a:sym typeface="Roboto"/>
              </a:rPr>
              <a:t>COMBUSTIBLE</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400" y="2881923"/>
            <a:ext cx="4334256" cy="4334256"/>
          </a:xfrm>
          <a:prstGeom prst="rect">
            <a:avLst/>
          </a:prstGeom>
        </p:spPr>
      </p:pic>
    </p:spTree>
    <p:extLst>
      <p:ext uri="{BB962C8B-B14F-4D97-AF65-F5344CB8AC3E}">
        <p14:creationId xmlns:p14="http://schemas.microsoft.com/office/powerpoint/2010/main" val="210510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4"/>
            <a:ext cx="9054790" cy="1087982"/>
          </a:xfrm>
          <a:prstGeom prst="roundRect">
            <a:avLst>
              <a:gd name="adj" fmla="val 16498"/>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FILTRO DE </a:t>
            </a:r>
            <a:r>
              <a:rPr lang="de-DE" sz="2800" b="1" dirty="0" smtClean="0">
                <a:solidFill>
                  <a:srgbClr val="741B47"/>
                </a:solidFill>
                <a:latin typeface="Calibri"/>
                <a:ea typeface="Calibri"/>
                <a:cs typeface="Calibri"/>
                <a:sym typeface="Calibri"/>
              </a:rPr>
              <a:t>COMBUSTIBLE DIESEL</a:t>
            </a:r>
            <a:endParaRPr lang="de-DE" sz="2800" b="1" dirty="0">
              <a:solidFill>
                <a:srgbClr val="741B47"/>
              </a:solidFill>
              <a:latin typeface="Calibri"/>
              <a:ea typeface="Calibri"/>
              <a:cs typeface="Calibri"/>
              <a:sym typeface="Calibri"/>
            </a:endParaRPr>
          </a:p>
        </p:txBody>
      </p:sp>
      <p:sp>
        <p:nvSpPr>
          <p:cNvPr id="14" name="Google Shape;174;p6"/>
          <p:cNvSpPr txBox="1"/>
          <p:nvPr/>
        </p:nvSpPr>
        <p:spPr>
          <a:xfrm>
            <a:off x="550992" y="2362261"/>
            <a:ext cx="8335463" cy="830956"/>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Al reemplazar los filtros de Petróleo o Diesel, se debe operar en el compartimiento del motor</a:t>
            </a:r>
            <a:r>
              <a:rPr lang="es-CL" sz="1600" dirty="0" smtClean="0">
                <a:solidFill>
                  <a:schemeClr val="bg2">
                    <a:lumMod val="50000"/>
                  </a:schemeClr>
                </a:solidFill>
                <a:latin typeface="Calibri" charset="0"/>
                <a:ea typeface="Calibri" charset="0"/>
                <a:cs typeface="Calibri" charset="0"/>
              </a:rPr>
              <a:t>.</a:t>
            </a:r>
          </a:p>
          <a:p>
            <a:pPr algn="just"/>
            <a:r>
              <a:rPr lang="es-CL" sz="1600" dirty="0">
                <a:solidFill>
                  <a:schemeClr val="bg2">
                    <a:lumMod val="50000"/>
                  </a:schemeClr>
                </a:solidFill>
                <a:latin typeface="Calibri" charset="0"/>
                <a:ea typeface="Calibri" charset="0"/>
                <a:cs typeface="Calibri" charset="0"/>
              </a:rPr>
              <a:t>El reemplazo de estos filtros dependerá del tipo de bomba de combustible de baja presión que estos vehículos incorporen</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3" name="Imagen" descr="Imagen"/>
          <p:cNvPicPr>
            <a:picLocks noChangeAspect="1"/>
          </p:cNvPicPr>
          <p:nvPr/>
        </p:nvPicPr>
        <p:blipFill>
          <a:blip r:embed="rId3">
            <a:extLst/>
          </a:blip>
          <a:stretch>
            <a:fillRect/>
          </a:stretch>
        </p:blipFill>
        <p:spPr>
          <a:xfrm>
            <a:off x="5771020" y="3927748"/>
            <a:ext cx="3545367" cy="4144536"/>
          </a:xfrm>
          <a:prstGeom prst="rect">
            <a:avLst/>
          </a:prstGeom>
          <a:ln w="12700">
            <a:miter lim="400000"/>
          </a:ln>
        </p:spPr>
      </p:pic>
      <p:pic>
        <p:nvPicPr>
          <p:cNvPr id="10" name="Imagen 9">
            <a:extLst>
              <a:ext uri="{FF2B5EF4-FFF2-40B4-BE49-F238E27FC236}">
                <a16:creationId xmlns:a16="http://schemas.microsoft.com/office/drawing/2014/main" xmlns="" id="{E56E565C-56FB-524A-86A1-8AE38506BA41}"/>
              </a:ext>
            </a:extLst>
          </p:cNvPr>
          <p:cNvPicPr>
            <a:picLocks noChangeAspect="1"/>
          </p:cNvPicPr>
          <p:nvPr/>
        </p:nvPicPr>
        <p:blipFill>
          <a:blip r:embed="rId4"/>
          <a:stretch>
            <a:fillRect/>
          </a:stretch>
        </p:blipFill>
        <p:spPr>
          <a:xfrm>
            <a:off x="1378225" y="3834016"/>
            <a:ext cx="1741712" cy="2392351"/>
          </a:xfrm>
          <a:prstGeom prst="rect">
            <a:avLst/>
          </a:prstGeom>
        </p:spPr>
      </p:pic>
      <p:pic>
        <p:nvPicPr>
          <p:cNvPr id="12" name="Imagen 11">
            <a:extLst>
              <a:ext uri="{FF2B5EF4-FFF2-40B4-BE49-F238E27FC236}">
                <a16:creationId xmlns:a16="http://schemas.microsoft.com/office/drawing/2014/main" xmlns="" id="{07E5DDE2-8C17-3341-AE86-A8ED222B9231}"/>
              </a:ext>
            </a:extLst>
          </p:cNvPr>
          <p:cNvPicPr>
            <a:picLocks noChangeAspect="1"/>
          </p:cNvPicPr>
          <p:nvPr/>
        </p:nvPicPr>
        <p:blipFill>
          <a:blip r:embed="rId5"/>
          <a:stretch>
            <a:fillRect/>
          </a:stretch>
        </p:blipFill>
        <p:spPr>
          <a:xfrm>
            <a:off x="3476703" y="3709009"/>
            <a:ext cx="1961967" cy="2642364"/>
          </a:xfrm>
          <a:prstGeom prst="rect">
            <a:avLst/>
          </a:prstGeom>
        </p:spPr>
      </p:pic>
    </p:spTree>
    <p:extLst>
      <p:ext uri="{BB962C8B-B14F-4D97-AF65-F5344CB8AC3E}">
        <p14:creationId xmlns:p14="http://schemas.microsoft.com/office/powerpoint/2010/main" val="97121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7" name="Google Shape;173;p6"/>
          <p:cNvSpPr/>
          <p:nvPr/>
        </p:nvSpPr>
        <p:spPr>
          <a:xfrm>
            <a:off x="261597" y="2257003"/>
            <a:ext cx="8557938" cy="3581089"/>
          </a:xfrm>
          <a:prstGeom prst="roundRect">
            <a:avLst>
              <a:gd name="adj" fmla="val 931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smtClean="0">
                <a:solidFill>
                  <a:srgbClr val="741B47"/>
                </a:solidFill>
                <a:latin typeface="Calibri"/>
                <a:ea typeface="Calibri"/>
                <a:cs typeface="Calibri"/>
                <a:sym typeface="Calibri"/>
              </a:rPr>
              <a:t>FILTRO DE COMBUSTIBLE DIESEL</a:t>
            </a:r>
            <a:endParaRPr lang="de-DE" sz="2800" b="1" dirty="0">
              <a:solidFill>
                <a:srgbClr val="741B47"/>
              </a:solidFill>
              <a:latin typeface="Calibri"/>
              <a:ea typeface="Calibri"/>
              <a:cs typeface="Calibri"/>
              <a:sym typeface="Calibri"/>
            </a:endParaRPr>
          </a:p>
        </p:txBody>
      </p:sp>
      <p:sp>
        <p:nvSpPr>
          <p:cNvPr id="14" name="Google Shape;174;p6"/>
          <p:cNvSpPr txBox="1"/>
          <p:nvPr/>
        </p:nvSpPr>
        <p:spPr>
          <a:xfrm>
            <a:off x="550992" y="2362261"/>
            <a:ext cx="5879305" cy="3293169"/>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Si la bomba de Alta presión del Sistema Commo Rail, es del tipo CP2, quiere decir que posee una bomba eléctrica de baja presión ubicada en el estanque de combustible, por lo que al cambiar el filtro de Petroleo, basta con desmontarlo, desatornillándolo de su alojamiento, y luego monta el filtro nuevo atornillándolo con las precauciones necesarias</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Luego dar contacto para que comience a funcionar la bomba eléctrica de baja presión, hasta que llene el filtro y el circuito de baja presión.</a:t>
            </a: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Posteriormente dar arranque y el motor entrará en funcionamiento sin inconvenientes</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8" name="Rectángulo redondeado 7"/>
          <p:cNvSpPr/>
          <p:nvPr/>
        </p:nvSpPr>
        <p:spPr>
          <a:xfrm>
            <a:off x="6877538" y="2288263"/>
            <a:ext cx="2430585" cy="3880703"/>
          </a:xfrm>
          <a:prstGeom prst="roundRect">
            <a:avLst/>
          </a:prstGeom>
          <a:solidFill>
            <a:schemeClr val="bg1"/>
          </a:solidFill>
          <a:ln w="63500">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Imagen 8">
            <a:extLst>
              <a:ext uri="{FF2B5EF4-FFF2-40B4-BE49-F238E27FC236}">
                <a16:creationId xmlns:a16="http://schemas.microsoft.com/office/drawing/2014/main" xmlns="" id="{DB34DBD2-3EFD-DB4C-BABB-878A5E5BF3F6}"/>
              </a:ext>
            </a:extLst>
          </p:cNvPr>
          <p:cNvPicPr>
            <a:picLocks noChangeAspect="1"/>
          </p:cNvPicPr>
          <p:nvPr/>
        </p:nvPicPr>
        <p:blipFill>
          <a:blip r:embed="rId3"/>
          <a:stretch>
            <a:fillRect/>
          </a:stretch>
        </p:blipFill>
        <p:spPr>
          <a:xfrm>
            <a:off x="7040759" y="2904984"/>
            <a:ext cx="2135401" cy="2933108"/>
          </a:xfrm>
          <a:prstGeom prst="rect">
            <a:avLst/>
          </a:prstGeom>
        </p:spPr>
      </p:pic>
    </p:spTree>
    <p:extLst>
      <p:ext uri="{BB962C8B-B14F-4D97-AF65-F5344CB8AC3E}">
        <p14:creationId xmlns:p14="http://schemas.microsoft.com/office/powerpoint/2010/main" val="990185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7" name="Google Shape;173;p6"/>
          <p:cNvSpPr/>
          <p:nvPr/>
        </p:nvSpPr>
        <p:spPr>
          <a:xfrm>
            <a:off x="261597" y="2257003"/>
            <a:ext cx="8557938" cy="3299735"/>
          </a:xfrm>
          <a:prstGeom prst="roundRect">
            <a:avLst>
              <a:gd name="adj" fmla="val 931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smtClean="0">
                <a:solidFill>
                  <a:srgbClr val="741B47"/>
                </a:solidFill>
                <a:latin typeface="Calibri"/>
                <a:ea typeface="Calibri"/>
                <a:cs typeface="Calibri"/>
                <a:sym typeface="Calibri"/>
              </a:rPr>
              <a:t>FILTRO DE COMBUSTIBLE DIESEL</a:t>
            </a:r>
            <a:endParaRPr lang="de-DE" sz="2800" b="1" dirty="0">
              <a:solidFill>
                <a:srgbClr val="741B47"/>
              </a:solidFill>
              <a:latin typeface="Calibri"/>
              <a:ea typeface="Calibri"/>
              <a:cs typeface="Calibri"/>
              <a:sym typeface="Calibri"/>
            </a:endParaRPr>
          </a:p>
        </p:txBody>
      </p:sp>
      <p:sp>
        <p:nvSpPr>
          <p:cNvPr id="14" name="Google Shape;174;p6"/>
          <p:cNvSpPr txBox="1"/>
          <p:nvPr/>
        </p:nvSpPr>
        <p:spPr>
          <a:xfrm>
            <a:off x="550992" y="2362261"/>
            <a:ext cx="5879305" cy="3046948"/>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Los filtros de petroleo habitualmente tienen incorporados unos decantadores de agua, el Diesel normalmente contiene agua, la cual se deposita en la parte baja del filtro</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Es por este motivo que los filtros poseen un conector en su parte baja, el cual se conecta a un sensor que mide el nivel de agua acumulado en el </a:t>
            </a:r>
            <a:r>
              <a:rPr lang="es-CL" sz="1600" dirty="0" smtClean="0">
                <a:solidFill>
                  <a:schemeClr val="bg2">
                    <a:lumMod val="50000"/>
                  </a:schemeClr>
                </a:solidFill>
                <a:latin typeface="Calibri" charset="0"/>
                <a:ea typeface="Calibri" charset="0"/>
                <a:cs typeface="Calibri" charset="0"/>
              </a:rPr>
              <a:t>filtro.</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En el panel de instrumentos hay un ícono que le avisa al conductor cuando el nivel de agua es alto para que decante el agua almacenada en el filtro de petroleo, soltando un purgador plástico incorporado en la parte baja del filtro</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8" name="Rectángulo redondeado 7"/>
          <p:cNvSpPr/>
          <p:nvPr/>
        </p:nvSpPr>
        <p:spPr>
          <a:xfrm>
            <a:off x="6877538" y="2288263"/>
            <a:ext cx="2430585" cy="3880703"/>
          </a:xfrm>
          <a:prstGeom prst="roundRect">
            <a:avLst/>
          </a:prstGeom>
          <a:solidFill>
            <a:schemeClr val="bg1"/>
          </a:solidFill>
          <a:ln w="63500">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Imagen 9">
            <a:extLst>
              <a:ext uri="{FF2B5EF4-FFF2-40B4-BE49-F238E27FC236}">
                <a16:creationId xmlns:a16="http://schemas.microsoft.com/office/drawing/2014/main" xmlns="" id="{704BF46C-2727-384F-BACF-286D7804A885}"/>
              </a:ext>
            </a:extLst>
          </p:cNvPr>
          <p:cNvPicPr>
            <a:picLocks noChangeAspect="1"/>
          </p:cNvPicPr>
          <p:nvPr/>
        </p:nvPicPr>
        <p:blipFill>
          <a:blip r:embed="rId3"/>
          <a:stretch>
            <a:fillRect/>
          </a:stretch>
        </p:blipFill>
        <p:spPr>
          <a:xfrm>
            <a:off x="7006603" y="2805723"/>
            <a:ext cx="2221098" cy="2991360"/>
          </a:xfrm>
          <a:prstGeom prst="rect">
            <a:avLst/>
          </a:prstGeom>
        </p:spPr>
      </p:pic>
    </p:spTree>
    <p:extLst>
      <p:ext uri="{BB962C8B-B14F-4D97-AF65-F5344CB8AC3E}">
        <p14:creationId xmlns:p14="http://schemas.microsoft.com/office/powerpoint/2010/main" val="963584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7" name="Google Shape;173;p6"/>
          <p:cNvSpPr/>
          <p:nvPr/>
        </p:nvSpPr>
        <p:spPr>
          <a:xfrm>
            <a:off x="261597" y="2257003"/>
            <a:ext cx="8557938" cy="4518935"/>
          </a:xfrm>
          <a:prstGeom prst="roundRect">
            <a:avLst>
              <a:gd name="adj" fmla="val 620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smtClean="0">
                <a:solidFill>
                  <a:srgbClr val="741B47"/>
                </a:solidFill>
                <a:latin typeface="Calibri"/>
                <a:ea typeface="Calibri"/>
                <a:cs typeface="Calibri"/>
                <a:sym typeface="Calibri"/>
              </a:rPr>
              <a:t>FILTRO DE COMBUSTIBLE DIESEL</a:t>
            </a:r>
            <a:endParaRPr lang="de-DE" sz="2800" b="1" dirty="0">
              <a:solidFill>
                <a:srgbClr val="741B47"/>
              </a:solidFill>
              <a:latin typeface="Calibri"/>
              <a:ea typeface="Calibri"/>
              <a:cs typeface="Calibri"/>
              <a:sym typeface="Calibri"/>
            </a:endParaRPr>
          </a:p>
        </p:txBody>
      </p:sp>
      <p:sp>
        <p:nvSpPr>
          <p:cNvPr id="14" name="Google Shape;174;p6"/>
          <p:cNvSpPr txBox="1"/>
          <p:nvPr/>
        </p:nvSpPr>
        <p:spPr>
          <a:xfrm>
            <a:off x="550992" y="2362261"/>
            <a:ext cx="5879305" cy="4278054"/>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Si la bomba de Alta presión del Sistema Commo Rail, es del tipo CP4, quiere decir que posee una bomba de baja presión mecánica, ubicada en el mismo cuerpo de la bomba de alta presión, por lo tanto, para generar un caudal en la línea de baja presión se requiere que el motor esté funcionando, al menos girando, aunque sea con arranque</a:t>
            </a:r>
            <a:r>
              <a:rPr lang="es-CL" sz="1600" dirty="0" smtClean="0">
                <a:solidFill>
                  <a:schemeClr val="bg2">
                    <a:lumMod val="50000"/>
                  </a:schemeClr>
                </a:solidFill>
                <a:latin typeface="Calibri" charset="0"/>
                <a:ea typeface="Calibri" charset="0"/>
                <a:cs typeface="Calibri" charset="0"/>
              </a:rPr>
              <a:t>.</a:t>
            </a:r>
          </a:p>
          <a:p>
            <a:pPr algn="just"/>
            <a:r>
              <a:rPr lang="es-CL" sz="1600" dirty="0">
                <a:solidFill>
                  <a:schemeClr val="bg2">
                    <a:lumMod val="50000"/>
                  </a:schemeClr>
                </a:solidFill>
                <a:latin typeface="Calibri" charset="0"/>
                <a:ea typeface="Calibri" charset="0"/>
                <a:cs typeface="Calibri" charset="0"/>
              </a:rPr>
              <a:t>En este caso, se recomienda montar el nuevo filtro lleno de petroleo, para facilitar el arranque del motor.</a:t>
            </a:r>
          </a:p>
          <a:p>
            <a:pPr algn="just"/>
            <a:r>
              <a:rPr lang="es-CL" sz="1600" dirty="0">
                <a:solidFill>
                  <a:schemeClr val="bg2">
                    <a:lumMod val="50000"/>
                  </a:schemeClr>
                </a:solidFill>
                <a:latin typeface="Calibri" charset="0"/>
                <a:ea typeface="Calibri" charset="0"/>
                <a:cs typeface="Calibri" charset="0"/>
              </a:rPr>
              <a:t>En el porta filtro de petroleo que se montan en este tipo de sistemas, se incorpora un llamado cebador, que consiste en una bomba manual la cual trae combustible desde el estanque hasta la bomba de alta presión.</a:t>
            </a:r>
          </a:p>
          <a:p>
            <a:pPr algn="just"/>
            <a:r>
              <a:rPr lang="es-CL" sz="1600" dirty="0">
                <a:solidFill>
                  <a:schemeClr val="bg2">
                    <a:lumMod val="50000"/>
                  </a:schemeClr>
                </a:solidFill>
                <a:latin typeface="Calibri" charset="0"/>
                <a:ea typeface="Calibri" charset="0"/>
                <a:cs typeface="Calibri" charset="0"/>
              </a:rPr>
              <a:t>Este cebador debe ser manipulado al momento de cambIar el filtro, hasta que se llene de combustible la línea de baja presión, para que al dar arranque de inmediato la bomba mecánica de baja presión comience a traer combustible desde el estanque a la  bomba de alta presión</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8" name="Rectángulo redondeado 7"/>
          <p:cNvSpPr/>
          <p:nvPr/>
        </p:nvSpPr>
        <p:spPr>
          <a:xfrm>
            <a:off x="6877538" y="2288263"/>
            <a:ext cx="2430585" cy="3880703"/>
          </a:xfrm>
          <a:prstGeom prst="roundRect">
            <a:avLst/>
          </a:prstGeom>
          <a:solidFill>
            <a:schemeClr val="bg1"/>
          </a:solidFill>
          <a:ln w="63500">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Imagen 9">
            <a:extLst>
              <a:ext uri="{FF2B5EF4-FFF2-40B4-BE49-F238E27FC236}">
                <a16:creationId xmlns:a16="http://schemas.microsoft.com/office/drawing/2014/main" xmlns="" id="{704BF46C-2727-384F-BACF-286D7804A885}"/>
              </a:ext>
            </a:extLst>
          </p:cNvPr>
          <p:cNvPicPr>
            <a:picLocks noChangeAspect="1"/>
          </p:cNvPicPr>
          <p:nvPr/>
        </p:nvPicPr>
        <p:blipFill>
          <a:blip r:embed="rId3"/>
          <a:stretch>
            <a:fillRect/>
          </a:stretch>
        </p:blipFill>
        <p:spPr>
          <a:xfrm>
            <a:off x="7006603" y="2805723"/>
            <a:ext cx="2221098" cy="2991360"/>
          </a:xfrm>
          <a:prstGeom prst="rect">
            <a:avLst/>
          </a:prstGeom>
        </p:spPr>
      </p:pic>
      <p:cxnSp>
        <p:nvCxnSpPr>
          <p:cNvPr id="9" name="Conector recto de flecha 8">
            <a:extLst>
              <a:ext uri="{FF2B5EF4-FFF2-40B4-BE49-F238E27FC236}">
                <a16:creationId xmlns:a16="http://schemas.microsoft.com/office/drawing/2014/main" xmlns="" id="{9ED8A3DB-4C22-8D4B-921E-4D723896EB17}"/>
              </a:ext>
            </a:extLst>
          </p:cNvPr>
          <p:cNvCxnSpPr/>
          <p:nvPr/>
        </p:nvCxnSpPr>
        <p:spPr>
          <a:xfrm flipH="1">
            <a:off x="8618289" y="2988828"/>
            <a:ext cx="143607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316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Imagen 9" descr="Imagen 9"/>
          <p:cNvPicPr>
            <a:picLocks noChangeAspect="1"/>
          </p:cNvPicPr>
          <p:nvPr/>
        </p:nvPicPr>
        <p:blipFill>
          <a:blip r:embed="rId2"/>
          <a:stretch>
            <a:fillRect/>
          </a:stretch>
        </p:blipFill>
        <p:spPr>
          <a:xfrm>
            <a:off x="831050" y="1816062"/>
            <a:ext cx="7019881" cy="4873690"/>
          </a:xfrm>
          <a:prstGeom prst="rect">
            <a:avLst/>
          </a:prstGeom>
          <a:ln w="12700">
            <a:miter lim="400000"/>
          </a:ln>
        </p:spPr>
      </p:pic>
      <p:pic>
        <p:nvPicPr>
          <p:cNvPr id="483" name="Imagen 10" descr="Imagen 10"/>
          <p:cNvPicPr>
            <a:picLocks noChangeAspect="1"/>
          </p:cNvPicPr>
          <p:nvPr/>
        </p:nvPicPr>
        <p:blipFill>
          <a:blip r:embed="rId3"/>
          <a:stretch>
            <a:fillRect/>
          </a:stretch>
        </p:blipFill>
        <p:spPr>
          <a:xfrm flipH="1">
            <a:off x="5176790" y="3961509"/>
            <a:ext cx="4638576" cy="3846491"/>
          </a:xfrm>
          <a:prstGeom prst="rect">
            <a:avLst/>
          </a:prstGeom>
          <a:ln w="12700">
            <a:miter lim="400000"/>
          </a:ln>
        </p:spPr>
      </p:pic>
      <p:grpSp>
        <p:nvGrpSpPr>
          <p:cNvPr id="486" name="Grupo 11"/>
          <p:cNvGrpSpPr/>
          <p:nvPr/>
        </p:nvGrpSpPr>
        <p:grpSpPr>
          <a:xfrm>
            <a:off x="6556074" y="1700167"/>
            <a:ext cx="2634916" cy="2630706"/>
            <a:chOff x="0" y="0"/>
            <a:chExt cx="2633624" cy="2629600"/>
          </a:xfrm>
        </p:grpSpPr>
        <p:sp>
          <p:nvSpPr>
            <p:cNvPr id="484" name="Google Shape;250;p10"/>
            <p:cNvSpPr/>
            <p:nvPr/>
          </p:nvSpPr>
          <p:spPr>
            <a:xfrm>
              <a:off x="0" y="0"/>
              <a:ext cx="2633625" cy="1993052"/>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485" name="Triángulo isósceles 13"/>
            <p:cNvSpPr/>
            <p:nvPr/>
          </p:nvSpPr>
          <p:spPr>
            <a:xfrm rot="12168342">
              <a:off x="992572" y="1807525"/>
              <a:ext cx="333493" cy="788255"/>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487" name="Google Shape;353;p18"/>
          <p:cNvSpPr txBox="1"/>
          <p:nvPr/>
        </p:nvSpPr>
        <p:spPr>
          <a:xfrm>
            <a:off x="6861272" y="1826904"/>
            <a:ext cx="2222986" cy="1735852"/>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chor="ctr">
            <a:spAutoFit/>
          </a:bodyPr>
          <a:lstStyle/>
          <a:p>
            <a:pPr>
              <a:lnSpc>
                <a:spcPct val="80000"/>
              </a:lnSpc>
              <a:defRPr sz="2100" b="1">
                <a:solidFill>
                  <a:srgbClr val="741B47"/>
                </a:solidFill>
                <a:latin typeface="Calibri"/>
                <a:ea typeface="Calibri"/>
                <a:cs typeface="Calibri"/>
                <a:sym typeface="Calibri"/>
              </a:defRPr>
            </a:pPr>
            <a:r>
              <a:rPr dirty="0"/>
              <a:t>Veamos el siguiente video </a:t>
            </a:r>
            <a:r>
              <a:rPr lang="es-ES" dirty="0" smtClean="0"/>
              <a:t>sobre </a:t>
            </a:r>
            <a:r>
              <a:rPr lang="es-ES" dirty="0" smtClean="0"/>
              <a:t>la </a:t>
            </a:r>
            <a:r>
              <a:rPr lang="es-ES" dirty="0" smtClean="0">
                <a:solidFill>
                  <a:srgbClr val="FF0000"/>
                </a:solidFill>
              </a:rPr>
              <a:t>fabricación de los filtros de combustible</a:t>
            </a:r>
            <a:endParaRPr dirty="0">
              <a:solidFill>
                <a:srgbClr val="FF0000"/>
              </a:solidFill>
            </a:endParaRPr>
          </a:p>
        </p:txBody>
      </p:sp>
      <p:sp>
        <p:nvSpPr>
          <p:cNvPr id="488" name="Google Shape;323;p12"/>
          <p:cNvSpPr txBox="1"/>
          <p:nvPr/>
        </p:nvSpPr>
        <p:spPr>
          <a:xfrm>
            <a:off x="2945128" y="3520940"/>
            <a:ext cx="2425918" cy="738706"/>
          </a:xfrm>
          <a:prstGeom prst="rect">
            <a:avLst/>
          </a:prstGeom>
          <a:ln w="12700">
            <a:miter lim="400000"/>
          </a:ln>
          <a:extLst>
            <a:ext uri="{C572A759-6A51-4108-AA02-DFA0A04FC94B}">
              <ma14:wrappingTextBoxFlag xmlns:ma14="http://schemas.microsoft.com/office/mac/drawingml/2011/main" val="1"/>
            </a:ext>
          </a:extLst>
        </p:spPr>
        <p:txBody>
          <a:bodyPr lIns="91461" tIns="91461" rIns="91461" bIns="91461" anchor="ctr">
            <a:spAutoFit/>
          </a:bodyPr>
          <a:lstStyle>
            <a:lvl1pPr>
              <a:defRPr sz="1800">
                <a:latin typeface="Calibri"/>
                <a:ea typeface="Calibri"/>
                <a:cs typeface="Calibri"/>
                <a:sym typeface="Calibri"/>
              </a:defRPr>
            </a:lvl1pPr>
          </a:lstStyle>
          <a:p>
            <a:r>
              <a:rPr lang="es-ES_tradnl" dirty="0" smtClean="0"/>
              <a:t>Fabricación de los filtros de combustible</a:t>
            </a:r>
            <a:endParaRPr dirty="0"/>
          </a:p>
        </p:txBody>
      </p:sp>
      <p:sp>
        <p:nvSpPr>
          <p:cNvPr id="489" name="Google Shape;206;p7"/>
          <p:cNvSpPr txBox="1"/>
          <p:nvPr/>
        </p:nvSpPr>
        <p:spPr>
          <a:xfrm>
            <a:off x="382686" y="1258110"/>
            <a:ext cx="8954892" cy="54373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chor="ctr">
            <a:spAutoFit/>
          </a:bodyPr>
          <a:lstStyle>
            <a:lvl1pPr>
              <a:lnSpc>
                <a:spcPct val="80000"/>
              </a:lnSpc>
              <a:defRPr sz="2800" b="1">
                <a:solidFill>
                  <a:srgbClr val="741B47"/>
                </a:solidFill>
                <a:latin typeface="Calibri"/>
                <a:ea typeface="Calibri"/>
                <a:cs typeface="Calibri"/>
                <a:sym typeface="Calibri"/>
              </a:defRPr>
            </a:lvl1pPr>
          </a:lstStyle>
          <a:p>
            <a:r>
              <a:t>VIDEO</a:t>
            </a:r>
          </a:p>
        </p:txBody>
      </p:sp>
      <p:grpSp>
        <p:nvGrpSpPr>
          <p:cNvPr id="493" name="Botón de acción: Hacia delante o Siguiente 17">
            <a:hlinkClick r:id="rId4"/>
          </p:cNvPr>
          <p:cNvGrpSpPr/>
          <p:nvPr/>
        </p:nvGrpSpPr>
        <p:grpSpPr>
          <a:xfrm>
            <a:off x="2443200" y="3656714"/>
            <a:ext cx="492093" cy="492059"/>
            <a:chOff x="0" y="0"/>
            <a:chExt cx="491850" cy="491850"/>
          </a:xfrm>
        </p:grpSpPr>
        <p:sp>
          <p:nvSpPr>
            <p:cNvPr id="490" name="Cuadrado"/>
            <p:cNvSpPr/>
            <p:nvPr/>
          </p:nvSpPr>
          <p:spPr>
            <a:xfrm>
              <a:off x="0" y="0"/>
              <a:ext cx="491851" cy="491851"/>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491" name="Triángulo">
              <a:hlinkClick r:id="rId5"/>
            </p:cNvPr>
            <p:cNvSpPr/>
            <p:nvPr/>
          </p:nvSpPr>
          <p:spPr>
            <a:xfrm>
              <a:off x="61480" y="61480"/>
              <a:ext cx="368891" cy="36889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492" name="Figura"/>
            <p:cNvSpPr/>
            <p:nvPr/>
          </p:nvSpPr>
          <p:spPr>
            <a:xfrm>
              <a:off x="0" y="0"/>
              <a:ext cx="491851" cy="491851"/>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grpSp>
      <p:sp>
        <p:nvSpPr>
          <p:cNvPr id="494" name="Google Shape;443;p20"/>
          <p:cNvSpPr txBox="1"/>
          <p:nvPr/>
        </p:nvSpPr>
        <p:spPr>
          <a:xfrm>
            <a:off x="366630" y="1097369"/>
            <a:ext cx="4702704" cy="400152"/>
          </a:xfrm>
          <a:prstGeom prst="rect">
            <a:avLst/>
          </a:prstGeom>
          <a:ln w="12700">
            <a:miter lim="400000"/>
          </a:ln>
          <a:extLst>
            <a:ext uri="{C572A759-6A51-4108-AA02-DFA0A04FC94B}">
              <ma14:wrappingTextBoxFlag xmlns:ma14="http://schemas.microsoft.com/office/mac/drawingml/2011/main" val="1"/>
            </a:ext>
          </a:extLst>
        </p:spPr>
        <p:txBody>
          <a:bodyPr lIns="91461" tIns="91461" rIns="91461" bIns="91461" anchor="ctr">
            <a:spAutoFit/>
          </a:bodyPr>
          <a:lstStyle>
            <a:lvl1pPr>
              <a:defRPr b="1">
                <a:latin typeface="Calibri"/>
                <a:ea typeface="Calibri"/>
                <a:cs typeface="Calibri"/>
                <a:sym typeface="Calibri"/>
              </a:defRPr>
            </a:lvl1pPr>
          </a:lstStyle>
          <a:p>
            <a:r>
              <a:t>VEAMOS EL SIGUIENTE</a:t>
            </a:r>
          </a:p>
        </p:txBody>
      </p:sp>
    </p:spTree>
    <p:extLst>
      <p:ext uri="{BB962C8B-B14F-4D97-AF65-F5344CB8AC3E}">
        <p14:creationId xmlns:p14="http://schemas.microsoft.com/office/powerpoint/2010/main" val="10247377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¿CUÁNTO APRENDIMOS?</a:t>
            </a:r>
            <a:endParaRPr sz="3100" b="1" i="0" u="none" strike="noStrike" cap="none">
              <a:solidFill>
                <a:srgbClr val="741B47"/>
              </a:solidFill>
              <a:latin typeface="Calibri"/>
              <a:ea typeface="Calibri"/>
              <a:cs typeface="Calibri"/>
              <a:sym typeface="Calibri"/>
            </a:endParaRPr>
          </a:p>
        </p:txBody>
      </p:sp>
      <p:grpSp>
        <p:nvGrpSpPr>
          <p:cNvPr id="389" name="Google Shape;389;p18"/>
          <p:cNvGrpSpPr/>
          <p:nvPr/>
        </p:nvGrpSpPr>
        <p:grpSpPr>
          <a:xfrm>
            <a:off x="2035277" y="2911885"/>
            <a:ext cx="6999671" cy="2696553"/>
            <a:chOff x="4461133" y="3098700"/>
            <a:chExt cx="4657800" cy="1525000"/>
          </a:xfrm>
        </p:grpSpPr>
        <p:sp>
          <p:nvSpPr>
            <p:cNvPr id="390" name="Google Shape;390;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ES_tradnl" sz="2000" dirty="0" smtClean="0">
                  <a:solidFill>
                    <a:srgbClr val="741B47"/>
                  </a:solidFill>
                  <a:latin typeface="Calibri"/>
                  <a:ea typeface="Calibri"/>
                  <a:cs typeface="Calibri"/>
                  <a:sym typeface="Calibri"/>
                </a:rPr>
                <a:t>CAMBIO DE</a:t>
              </a:r>
              <a:r>
                <a:rPr lang="es-ES_tradnl" sz="2000" b="0" i="0" u="none" strike="noStrike" cap="none" dirty="0" smtClean="0">
                  <a:solidFill>
                    <a:srgbClr val="741B47"/>
                  </a:solidFill>
                  <a:latin typeface="Calibri"/>
                  <a:ea typeface="Calibri"/>
                  <a:cs typeface="Calibri"/>
                  <a:sym typeface="Calibri"/>
                </a:rPr>
                <a:t> </a:t>
              </a:r>
              <a:r>
                <a:rPr lang="es-ES" sz="2000" b="1" dirty="0" smtClean="0">
                  <a:solidFill>
                    <a:srgbClr val="741B47"/>
                  </a:solidFill>
                  <a:latin typeface="Calibri"/>
                  <a:ea typeface="Calibri"/>
                  <a:cs typeface="Calibri"/>
                  <a:sym typeface="Calibri"/>
                </a:rPr>
                <a:t>FILTRO DE </a:t>
              </a:r>
              <a:r>
                <a:rPr lang="es-ES" sz="2000" b="1" dirty="0" smtClean="0">
                  <a:solidFill>
                    <a:srgbClr val="741B47"/>
                  </a:solidFill>
                  <a:latin typeface="Calibri"/>
                  <a:ea typeface="Calibri"/>
                  <a:cs typeface="Calibri"/>
                  <a:sym typeface="Calibri"/>
                </a:rPr>
                <a:t>COMBUSTIBLE</a:t>
              </a:r>
              <a:endParaRPr b="1" dirty="0"/>
            </a:p>
            <a:p>
              <a:pPr marL="0" marR="0" lvl="0" indent="0" algn="l" rtl="0">
                <a:lnSpc>
                  <a:spcPct val="115000"/>
                </a:lnSpc>
                <a:spcBef>
                  <a:spcPts val="0"/>
                </a:spcBef>
                <a:spcAft>
                  <a:spcPts val="0"/>
                </a:spcAft>
                <a:buNone/>
              </a:pPr>
              <a:endParaRPr sz="1600" b="1"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visto</a:t>
              </a:r>
              <a:r>
                <a:rPr lang="en-US" sz="1600" b="0" i="0" u="none" strike="noStrike" cap="none" dirty="0">
                  <a:solidFill>
                    <a:srgbClr val="000000"/>
                  </a:solidFill>
                  <a:latin typeface="Calibri"/>
                  <a:ea typeface="Calibri"/>
                  <a:cs typeface="Calibri"/>
                  <a:sym typeface="Calibri"/>
                </a:rPr>
                <a:t>! </a:t>
              </a:r>
              <a:r>
                <a:rPr lang="en-US" sz="1600" b="1" i="0" u="none" strike="noStrike" cap="none" dirty="0">
                  <a:solidFill>
                    <a:srgbClr val="76384D"/>
                  </a:solidFill>
                  <a:latin typeface="Calibri"/>
                  <a:ea typeface="Calibri"/>
                  <a:cs typeface="Calibri"/>
                  <a:sym typeface="Calibri"/>
                </a:rPr>
                <a:t>¡</a:t>
              </a:r>
              <a:r>
                <a:rPr lang="en-US" sz="1600" b="1" i="0" u="none" strike="noStrike" cap="none" dirty="0" err="1">
                  <a:solidFill>
                    <a:srgbClr val="76384D"/>
                  </a:solidFill>
                  <a:latin typeface="Calibri"/>
                  <a:ea typeface="Calibri"/>
                  <a:cs typeface="Calibri"/>
                  <a:sym typeface="Calibri"/>
                </a:rPr>
                <a:t>Atentos</a:t>
              </a:r>
              <a:r>
                <a:rPr lang="en-US" sz="1600" b="1" i="0" u="none" strike="noStrike" cap="none" dirty="0">
                  <a:solidFill>
                    <a:srgbClr val="76384D"/>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gr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REVISEMOS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3" name="Google Shape;168;p5"/>
          <p:cNvSpPr txBox="1"/>
          <p:nvPr/>
        </p:nvSpPr>
        <p:spPr>
          <a:xfrm>
            <a:off x="41251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4</a:t>
            </a:r>
            <a:endParaRPr sz="5000" b="0" i="0" u="none" strike="noStrike" cap="none" dirty="0">
              <a:solidFill>
                <a:srgbClr val="BA9BA5"/>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7" name="Google Shape;394;p18"/>
          <p:cNvPicPr preferRelativeResize="0"/>
          <p:nvPr/>
        </p:nvPicPr>
        <p:blipFill rotWithShape="1">
          <a:blip r:embed="rId4">
            <a:alphaModFix/>
          </a:blip>
          <a:srcRect/>
          <a:stretch/>
        </p:blipFill>
        <p:spPr>
          <a:xfrm>
            <a:off x="0" y="2474949"/>
            <a:ext cx="3854921" cy="3652248"/>
          </a:xfrm>
          <a:prstGeom prst="rect">
            <a:avLst/>
          </a:prstGeom>
          <a:noFill/>
          <a:ln>
            <a:noFill/>
          </a:ln>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29930"/>
            <a:ext cx="1806825" cy="13482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02"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404"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Materiales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inflamables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Tener</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405"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la vista: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406" name="Google Shape;406;p19"/>
          <p:cNvSpPr txBox="1"/>
          <p:nvPr/>
        </p:nvSpPr>
        <p:spPr>
          <a:xfrm>
            <a:off x="1229039" y="4508604"/>
            <a:ext cx="78658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los pies: </a:t>
            </a:r>
            <a:r>
              <a:rPr lang="en-US" sz="1400" b="0" i="0" u="none" strike="noStrike" cap="none" dirty="0" err="1" smtClean="0">
                <a:solidFill>
                  <a:srgbClr val="000000"/>
                </a:solidFill>
                <a:latin typeface="Calibri"/>
                <a:ea typeface="Calibri"/>
                <a:cs typeface="Calibri"/>
                <a:sym typeface="Calibri"/>
              </a:rPr>
              <a:t>Uso</a:t>
            </a:r>
            <a:r>
              <a:rPr lang="en-US" sz="1400" b="0" i="0" u="none" strike="noStrike" cap="none" dirty="0" smtClean="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407"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smtClean="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r>
              <a:rPr lang="es-CL" dirty="0" smtClean="0">
                <a:latin typeface="Calibri"/>
                <a:ea typeface="Calibri"/>
                <a:cs typeface="Calibri"/>
                <a:sym typeface="Calibri"/>
              </a:rPr>
              <a:t>.</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smtClean="0">
                <a:latin typeface="Calibri"/>
                <a:ea typeface="Calibri"/>
                <a:cs typeface="Calibri"/>
                <a:sym typeface="Calibri"/>
              </a:rPr>
              <a:t>demarcadas</a:t>
            </a:r>
            <a:r>
              <a:rPr lang="en-US" dirty="0" smtClean="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410"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411" name="Google Shape;411;p19"/>
          <p:cNvGrpSpPr/>
          <p:nvPr/>
        </p:nvGrpSpPr>
        <p:grpSpPr>
          <a:xfrm>
            <a:off x="-4655" y="1788831"/>
            <a:ext cx="1135367" cy="783005"/>
            <a:chOff x="-4655" y="1877319"/>
            <a:chExt cx="1135367" cy="783005"/>
          </a:xfrm>
        </p:grpSpPr>
        <p:sp>
          <p:nvSpPr>
            <p:cNvPr id="412"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3" name="Google Shape;413;p19"/>
            <p:cNvPicPr preferRelativeResize="0"/>
            <p:nvPr/>
          </p:nvPicPr>
          <p:blipFill rotWithShape="1">
            <a:blip r:embed="rId3">
              <a:alphaModFix/>
            </a:blip>
            <a:srcRect/>
            <a:stretch/>
          </p:blipFill>
          <p:spPr>
            <a:xfrm>
              <a:off x="337197" y="2035280"/>
              <a:ext cx="629465" cy="530549"/>
            </a:xfrm>
            <a:prstGeom prst="rect">
              <a:avLst/>
            </a:prstGeom>
            <a:noFill/>
            <a:ln>
              <a:noFill/>
            </a:ln>
          </p:spPr>
        </p:pic>
      </p:grpSp>
      <p:sp>
        <p:nvSpPr>
          <p:cNvPr id="414"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a:t>
            </a:r>
            <a:r>
              <a:rPr lang="en-US" b="1" i="0" u="none" strike="noStrike" cap="none" dirty="0" err="1" smtClean="0">
                <a:solidFill>
                  <a:srgbClr val="741B47"/>
                </a:solidFill>
                <a:latin typeface="Calibri"/>
                <a:ea typeface="Calibri"/>
                <a:cs typeface="Calibri"/>
                <a:sym typeface="Calibri"/>
              </a:rPr>
              <a:t>las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manos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del motor, </a:t>
            </a:r>
            <a:r>
              <a:rPr lang="en-US" sz="1400" b="0" i="0" u="none" strike="noStrike" cap="none" dirty="0" err="1">
                <a:solidFill>
                  <a:schemeClr val="dk1"/>
                </a:solidFill>
                <a:latin typeface="Calibri"/>
                <a:ea typeface="Calibri"/>
                <a:cs typeface="Calibri"/>
                <a:sym typeface="Calibri"/>
              </a:rPr>
              <a:t>desarme</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partes</a:t>
            </a:r>
            <a:r>
              <a:rPr lang="en-US" sz="1400" b="0" i="0" u="none" strike="noStrike" cap="none" dirty="0">
                <a:solidFill>
                  <a:schemeClr val="dk1"/>
                </a:solidFill>
                <a:latin typeface="Calibri"/>
                <a:ea typeface="Calibri"/>
                <a:cs typeface="Calibri"/>
                <a:sym typeface="Calibri"/>
              </a:rPr>
              <a:t> y </a:t>
            </a:r>
            <a:r>
              <a:rPr lang="en-US" sz="1400" b="0" i="0" u="none" strike="noStrike" cap="none" dirty="0" err="1">
                <a:solidFill>
                  <a:schemeClr val="dk1"/>
                </a:solidFill>
                <a:latin typeface="Calibri"/>
                <a:ea typeface="Calibri"/>
                <a:cs typeface="Calibri"/>
                <a:sym typeface="Calibri"/>
              </a:rPr>
              <a:t>trabajo</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endParaRPr dirty="0"/>
          </a:p>
        </p:txBody>
      </p:sp>
      <p:grpSp>
        <p:nvGrpSpPr>
          <p:cNvPr id="415" name="Google Shape;415;p19"/>
          <p:cNvGrpSpPr/>
          <p:nvPr/>
        </p:nvGrpSpPr>
        <p:grpSpPr>
          <a:xfrm>
            <a:off x="-4655" y="2661654"/>
            <a:ext cx="1135367" cy="783005"/>
            <a:chOff x="-4655" y="2735448"/>
            <a:chExt cx="1135367" cy="783005"/>
          </a:xfrm>
        </p:grpSpPr>
        <p:sp>
          <p:nvSpPr>
            <p:cNvPr id="416"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7" name="Google Shape;417;p19"/>
            <p:cNvPicPr preferRelativeResize="0"/>
            <p:nvPr/>
          </p:nvPicPr>
          <p:blipFill rotWithShape="1">
            <a:blip r:embed="rId4">
              <a:alphaModFix/>
            </a:blip>
            <a:srcRect/>
            <a:stretch/>
          </p:blipFill>
          <p:spPr>
            <a:xfrm>
              <a:off x="331947" y="2879412"/>
              <a:ext cx="639965" cy="539399"/>
            </a:xfrm>
            <a:prstGeom prst="rect">
              <a:avLst/>
            </a:prstGeom>
            <a:noFill/>
            <a:ln>
              <a:noFill/>
            </a:ln>
          </p:spPr>
        </p:pic>
      </p:grpSp>
      <p:grpSp>
        <p:nvGrpSpPr>
          <p:cNvPr id="418" name="Google Shape;418;p19"/>
          <p:cNvGrpSpPr/>
          <p:nvPr/>
        </p:nvGrpSpPr>
        <p:grpSpPr>
          <a:xfrm>
            <a:off x="-4655" y="3534477"/>
            <a:ext cx="1135367" cy="783005"/>
            <a:chOff x="-4655" y="3593577"/>
            <a:chExt cx="1135367" cy="783005"/>
          </a:xfrm>
        </p:grpSpPr>
        <p:sp>
          <p:nvSpPr>
            <p:cNvPr id="419"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0" name="Google Shape;420;p19"/>
            <p:cNvPicPr preferRelativeResize="0"/>
            <p:nvPr/>
          </p:nvPicPr>
          <p:blipFill rotWithShape="1">
            <a:blip r:embed="rId5">
              <a:alphaModFix/>
            </a:blip>
            <a:srcRect/>
            <a:stretch/>
          </p:blipFill>
          <p:spPr>
            <a:xfrm>
              <a:off x="350751" y="3729725"/>
              <a:ext cx="602356" cy="507700"/>
            </a:xfrm>
            <a:prstGeom prst="rect">
              <a:avLst/>
            </a:prstGeom>
            <a:noFill/>
            <a:ln>
              <a:noFill/>
            </a:ln>
          </p:spPr>
        </p:pic>
      </p:grpSp>
      <p:grpSp>
        <p:nvGrpSpPr>
          <p:cNvPr id="421" name="Google Shape;421;p19"/>
          <p:cNvGrpSpPr/>
          <p:nvPr/>
        </p:nvGrpSpPr>
        <p:grpSpPr>
          <a:xfrm>
            <a:off x="-4655" y="4407300"/>
            <a:ext cx="1135367" cy="783005"/>
            <a:chOff x="-4655" y="4451706"/>
            <a:chExt cx="1135367" cy="783005"/>
          </a:xfrm>
        </p:grpSpPr>
        <p:sp>
          <p:nvSpPr>
            <p:cNvPr id="422"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3" name="Google Shape;423;p19"/>
            <p:cNvPicPr preferRelativeResize="0"/>
            <p:nvPr/>
          </p:nvPicPr>
          <p:blipFill rotWithShape="1">
            <a:blip r:embed="rId6">
              <a:alphaModFix/>
            </a:blip>
            <a:srcRect/>
            <a:stretch/>
          </p:blipFill>
          <p:spPr>
            <a:xfrm>
              <a:off x="342982" y="4590635"/>
              <a:ext cx="610125" cy="514248"/>
            </a:xfrm>
            <a:prstGeom prst="rect">
              <a:avLst/>
            </a:prstGeom>
            <a:noFill/>
            <a:ln>
              <a:noFill/>
            </a:ln>
          </p:spPr>
        </p:pic>
      </p:grpSp>
      <p:grpSp>
        <p:nvGrpSpPr>
          <p:cNvPr id="424" name="Google Shape;424;p19"/>
          <p:cNvGrpSpPr/>
          <p:nvPr/>
        </p:nvGrpSpPr>
        <p:grpSpPr>
          <a:xfrm>
            <a:off x="-4655" y="6167965"/>
            <a:ext cx="1135367" cy="783005"/>
            <a:chOff x="-4655" y="6167965"/>
            <a:chExt cx="1135367" cy="783005"/>
          </a:xfrm>
        </p:grpSpPr>
        <p:sp>
          <p:nvSpPr>
            <p:cNvPr id="425"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6" name="Google Shape;426;p19"/>
            <p:cNvPicPr preferRelativeResize="0"/>
            <p:nvPr/>
          </p:nvPicPr>
          <p:blipFill rotWithShape="1">
            <a:blip r:embed="rId7">
              <a:alphaModFix/>
            </a:blip>
            <a:srcRect/>
            <a:stretch/>
          </p:blipFill>
          <p:spPr>
            <a:xfrm>
              <a:off x="318928" y="6295340"/>
              <a:ext cx="666001" cy="561343"/>
            </a:xfrm>
            <a:prstGeom prst="rect">
              <a:avLst/>
            </a:prstGeom>
            <a:noFill/>
            <a:ln>
              <a:noFill/>
            </a:ln>
          </p:spPr>
        </p:pic>
      </p:grpSp>
      <p:grpSp>
        <p:nvGrpSpPr>
          <p:cNvPr id="427" name="Google Shape;427;p19"/>
          <p:cNvGrpSpPr/>
          <p:nvPr/>
        </p:nvGrpSpPr>
        <p:grpSpPr>
          <a:xfrm>
            <a:off x="-4655" y="5117148"/>
            <a:ext cx="1193246" cy="1156253"/>
            <a:chOff x="-4655" y="5146860"/>
            <a:chExt cx="1193246" cy="1156253"/>
          </a:xfrm>
        </p:grpSpPr>
        <p:sp>
          <p:nvSpPr>
            <p:cNvPr id="428"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9" name="Google Shape;429;p19"/>
            <p:cNvPicPr preferRelativeResize="0"/>
            <p:nvPr/>
          </p:nvPicPr>
          <p:blipFill rotWithShape="1">
            <a:blip r:embed="rId8">
              <a:alphaModFix/>
            </a:blip>
            <a:srcRect/>
            <a:stretch/>
          </p:blipFill>
          <p:spPr>
            <a:xfrm rot="-2193866">
              <a:off x="141403" y="5342117"/>
              <a:ext cx="908505" cy="765740"/>
            </a:xfrm>
            <a:prstGeom prst="rect">
              <a:avLst/>
            </a:prstGeom>
            <a:noFill/>
            <a:ln>
              <a:noFill/>
            </a:ln>
          </p:spPr>
        </p:pic>
      </p:grpSp>
      <p:pic>
        <p:nvPicPr>
          <p:cNvPr id="433" name="Google Shape;433;p19"/>
          <p:cNvPicPr preferRelativeResize="0"/>
          <p:nvPr/>
        </p:nvPicPr>
        <p:blipFill rotWithShape="1">
          <a:blip r:embed="rId9">
            <a:alphaModFix/>
          </a:blip>
          <a:srcRect/>
          <a:stretch/>
        </p:blipFill>
        <p:spPr>
          <a:xfrm>
            <a:off x="5211105" y="4810371"/>
            <a:ext cx="4327510" cy="33538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ACTIVIDAD PRÁCTICA</a:t>
            </a:r>
            <a:endParaRPr sz="3100" b="1" i="0" u="none" strike="noStrike" cap="none">
              <a:solidFill>
                <a:srgbClr val="741B47"/>
              </a:solidFill>
              <a:latin typeface="Calibri"/>
              <a:ea typeface="Calibri"/>
              <a:cs typeface="Calibri"/>
              <a:sym typeface="Calibri"/>
            </a:endParaRPr>
          </a:p>
        </p:txBody>
      </p:sp>
      <p:sp>
        <p:nvSpPr>
          <p:cNvPr id="3" name="Google Shape;440;p20"/>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6" name="Google Shape;444;p20"/>
          <p:cNvPicPr preferRelativeResize="0"/>
          <p:nvPr/>
        </p:nvPicPr>
        <p:blipFill rotWithShape="1">
          <a:blip r:embed="rId2">
            <a:alphaModFix/>
          </a:blip>
          <a:srcRect/>
          <a:stretch/>
        </p:blipFill>
        <p:spPr>
          <a:xfrm>
            <a:off x="5188464" y="2370247"/>
            <a:ext cx="4539997" cy="5336912"/>
          </a:xfrm>
          <a:prstGeom prst="rect">
            <a:avLst/>
          </a:prstGeom>
          <a:noFill/>
          <a:ln>
            <a:noFill/>
          </a:ln>
        </p:spPr>
      </p:pic>
      <p:sp>
        <p:nvSpPr>
          <p:cNvPr id="7" name="Google Shape;445;p20"/>
          <p:cNvSpPr txBox="1"/>
          <p:nvPr/>
        </p:nvSpPr>
        <p:spPr>
          <a:xfrm>
            <a:off x="958647" y="3356277"/>
            <a:ext cx="4704736" cy="774531"/>
          </a:xfrm>
          <a:prstGeom prst="rect">
            <a:avLst/>
          </a:prstGeom>
          <a:noFill/>
          <a:ln>
            <a:noFill/>
          </a:ln>
        </p:spPr>
        <p:txBody>
          <a:bodyPr spcFirstLastPara="1" wrap="square" lIns="91425" tIns="91425" rIns="91425" bIns="91425" anchor="ctr" anchorCtr="0">
            <a:noAutofit/>
          </a:bodyPr>
          <a:lstStyle/>
          <a:p>
            <a:pPr>
              <a:lnSpc>
                <a:spcPct val="115000"/>
              </a:lnSpc>
            </a:pPr>
            <a:r>
              <a:rPr lang="es-ES_tradnl" sz="1600" dirty="0">
                <a:solidFill>
                  <a:srgbClr val="FF0000"/>
                </a:solidFill>
                <a:latin typeface="Calibri"/>
                <a:ea typeface="Calibri"/>
                <a:cs typeface="Calibri"/>
                <a:sym typeface="Calibri"/>
              </a:rPr>
              <a:t>CAMBIO DE </a:t>
            </a:r>
            <a:r>
              <a:rPr lang="es-ES_tradnl" sz="1600" b="1" dirty="0">
                <a:solidFill>
                  <a:srgbClr val="800000"/>
                </a:solidFill>
                <a:latin typeface="Calibri"/>
                <a:ea typeface="Calibri"/>
                <a:cs typeface="Calibri"/>
                <a:sym typeface="Calibri"/>
              </a:rPr>
              <a:t>FILTRO DE COMBUSTIBLE</a:t>
            </a:r>
            <a:endParaRPr lang="es-ES_tradnl" sz="1600" b="1" dirty="0">
              <a:solidFill>
                <a:srgbClr val="800000"/>
              </a:solidFill>
            </a:endParaRPr>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actividad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práctica</a:t>
            </a:r>
            <a:r>
              <a:rPr lang="en-US" sz="1600" b="0" i="0"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sugerimos</a:t>
            </a:r>
            <a:r>
              <a:rPr lang="en-US" sz="1600" b="0" i="0" u="none" strike="noStrike" cap="none" dirty="0">
                <a:solidFill>
                  <a:srgbClr val="000000"/>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seguir</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las</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instrucciones</a:t>
            </a:r>
            <a:r>
              <a:rPr lang="en-US" sz="1600" b="1" i="0" u="none" strike="noStrike" cap="none" dirty="0">
                <a:solidFill>
                  <a:srgbClr val="76384D"/>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van</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Adjuntas</a:t>
            </a:r>
            <a:r>
              <a:rPr lang="en-US" sz="1600" b="0" i="0" u="none" strike="noStrike" cap="none" dirty="0">
                <a:solidFill>
                  <a:srgbClr val="000000"/>
                </a:solidFill>
                <a:latin typeface="Calibri"/>
                <a:ea typeface="Calibri"/>
                <a:cs typeface="Calibri"/>
                <a:sym typeface="Calibri"/>
              </a:rPr>
              <a:t> en la </a:t>
            </a:r>
            <a:r>
              <a:rPr lang="en-US" sz="1600" b="0" i="0" u="none" strike="noStrike" cap="none" dirty="0" err="1">
                <a:solidFill>
                  <a:srgbClr val="000000"/>
                </a:solidFill>
                <a:latin typeface="Calibri"/>
                <a:ea typeface="Calibri"/>
                <a:cs typeface="Calibri"/>
                <a:sym typeface="Calibri"/>
              </a:rPr>
              <a:t>guía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el </a:t>
            </a:r>
            <a:r>
              <a:rPr lang="en-US" sz="1600" b="0" i="0" u="none" strike="noStrike" cap="none" dirty="0" err="1">
                <a:solidFill>
                  <a:srgbClr val="000000"/>
                </a:solidFill>
                <a:latin typeface="Calibri"/>
                <a:ea typeface="Calibri"/>
                <a:cs typeface="Calibri"/>
                <a:sym typeface="Calibri"/>
              </a:rPr>
              <a:t>profesor</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entregará</a:t>
            </a:r>
            <a:r>
              <a:rPr lang="en-US" sz="1600" b="0" i="0" u="none" strike="noStrike" cap="none" dirty="0">
                <a:solidFill>
                  <a:srgbClr val="000000"/>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sp>
        <p:nvSpPr>
          <p:cNvPr id="8" name="Google Shape;168;p5"/>
          <p:cNvSpPr txBox="1"/>
          <p:nvPr/>
        </p:nvSpPr>
        <p:spPr>
          <a:xfrm>
            <a:off x="3670560" y="120941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dirty="0" smtClean="0">
                <a:solidFill>
                  <a:srgbClr val="BA9BA5"/>
                </a:solidFill>
                <a:latin typeface="Calibri"/>
                <a:ea typeface="Calibri"/>
                <a:cs typeface="Calibri"/>
                <a:sym typeface="Calibri"/>
              </a:rPr>
              <a:t>4</a:t>
            </a:r>
            <a:endParaRPr sz="6000" b="0" i="0" u="none" strike="noStrike" cap="none" dirty="0">
              <a:solidFill>
                <a:srgbClr val="BA9BA5"/>
              </a:solidFill>
              <a:latin typeface="Calibri"/>
              <a:ea typeface="Calibri"/>
              <a:cs typeface="Calibri"/>
              <a:sym typeface="Calibri"/>
            </a:endParaRPr>
          </a:p>
        </p:txBody>
      </p:sp>
    </p:spTree>
    <p:extLst>
      <p:ext uri="{BB962C8B-B14F-4D97-AF65-F5344CB8AC3E}">
        <p14:creationId xmlns:p14="http://schemas.microsoft.com/office/powerpoint/2010/main" val="257170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4" name="Google Shape;454;p21"/>
          <p:cNvPicPr preferRelativeResize="0"/>
          <p:nvPr/>
        </p:nvPicPr>
        <p:blipFill rotWithShape="1">
          <a:blip r:embed="rId3">
            <a:alphaModFix/>
          </a:blip>
          <a:srcRect/>
          <a:stretch/>
        </p:blipFill>
        <p:spPr>
          <a:xfrm>
            <a:off x="5102940" y="2710743"/>
            <a:ext cx="5190655" cy="4917756"/>
          </a:xfrm>
          <a:prstGeom prst="rect">
            <a:avLst/>
          </a:prstGeom>
          <a:noFill/>
          <a:ln>
            <a:noFill/>
          </a:ln>
        </p:spPr>
      </p:pic>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TICKET DE SALIDA</a:t>
            </a:r>
            <a:endParaRPr sz="3100" b="1" i="0" u="none" strike="noStrike" cap="none">
              <a:solidFill>
                <a:srgbClr val="741B47"/>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TERMINAR: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9"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ES_tradnl" sz="2000" dirty="0">
                <a:solidFill>
                  <a:srgbClr val="FF0000"/>
                </a:solidFill>
                <a:latin typeface="Calibri"/>
                <a:ea typeface="Calibri"/>
                <a:cs typeface="Calibri"/>
                <a:sym typeface="Calibri"/>
              </a:rPr>
              <a:t>CAMBIO DE </a:t>
            </a:r>
            <a:r>
              <a:rPr lang="es-ES_tradnl" sz="2000" b="1" dirty="0">
                <a:solidFill>
                  <a:srgbClr val="800000"/>
                </a:solidFill>
                <a:latin typeface="Calibri"/>
                <a:ea typeface="Calibri"/>
                <a:cs typeface="Calibri"/>
                <a:sym typeface="Calibri"/>
              </a:rPr>
              <a:t>FILTRO DE </a:t>
            </a:r>
            <a:r>
              <a:rPr lang="es-ES_tradnl" sz="2000" b="1" dirty="0" smtClean="0">
                <a:solidFill>
                  <a:srgbClr val="800000"/>
                </a:solidFill>
                <a:latin typeface="Calibri"/>
                <a:ea typeface="Calibri"/>
                <a:cs typeface="Calibri"/>
                <a:sym typeface="Calibri"/>
              </a:rPr>
              <a:t>COMBUSTIBLE</a:t>
            </a:r>
            <a:endParaRPr lang="es-ES_tradnl" sz="2000" b="1" dirty="0">
              <a:solidFill>
                <a:srgbClr val="800000"/>
              </a:solidFill>
            </a:endParaRPr>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93" y="4159041"/>
            <a:ext cx="673176" cy="60372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p3"/>
          <p:cNvSpPr/>
          <p:nvPr/>
        </p:nvSpPr>
        <p:spPr>
          <a:xfrm>
            <a:off x="481781" y="1887795"/>
            <a:ext cx="4090219" cy="3116824"/>
          </a:xfrm>
          <a:prstGeom prst="roundRect">
            <a:avLst>
              <a:gd name="adj" fmla="val 8420"/>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 name="Google Shape;99;p3"/>
          <p:cNvSpPr txBox="1"/>
          <p:nvPr/>
        </p:nvSpPr>
        <p:spPr>
          <a:xfrm>
            <a:off x="1095637" y="2880851"/>
            <a:ext cx="2923654" cy="1130711"/>
          </a:xfrm>
          <a:prstGeom prst="rect">
            <a:avLst/>
          </a:prstGeom>
          <a:noFill/>
          <a:ln>
            <a:noFill/>
          </a:ln>
        </p:spPr>
        <p:txBody>
          <a:bodyPr spcFirstLastPara="1" wrap="square" lIns="91425" tIns="91425" rIns="91425" bIns="91425" anchor="ctr" anchorCtr="0">
            <a:noAutofit/>
          </a:bodyPr>
          <a:lstStyle/>
          <a:p>
            <a:r>
              <a:rPr lang="es-ES" dirty="0">
                <a:latin typeface="Calibri"/>
                <a:ea typeface="Calibri"/>
                <a:cs typeface="Calibri"/>
              </a:rPr>
              <a:t>Inspeccionar y diagnosticar averías y fallas en el funcionamiento mecánico, eléctrico o electrónico de vehículos motorizados, identificando el o los sistemas y componentes comprometidos, realizando mediciones y controles de verificación de distintas magnitudes mediante instrumentos análogos y digitales, con referencia a las especificaciones técnicas del fabricante.</a:t>
            </a: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pic>
        <p:nvPicPr>
          <p:cNvPr id="22" name="Imagen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75" y="1796210"/>
            <a:ext cx="719661" cy="686189"/>
          </a:xfrm>
          <a:prstGeom prst="rect">
            <a:avLst/>
          </a:prstGeom>
        </p:spPr>
      </p:pic>
      <p:sp>
        <p:nvSpPr>
          <p:cNvPr id="20" name="Google Shape;95;p3"/>
          <p:cNvSpPr txBox="1"/>
          <p:nvPr/>
        </p:nvSpPr>
        <p:spPr>
          <a:xfrm>
            <a:off x="375975" y="1373700"/>
            <a:ext cx="4864619"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smtClean="0">
                <a:solidFill>
                  <a:srgbClr val="741B47"/>
                </a:solidFill>
                <a:latin typeface="Calibri"/>
                <a:ea typeface="Calibri"/>
                <a:cs typeface="Calibri"/>
                <a:sym typeface="Calibri"/>
              </a:rPr>
              <a:t>OBJETIVO DE APRENDIZAJE</a:t>
            </a:r>
            <a:endParaRPr lang="en-US" sz="3100" b="1" dirty="0">
              <a:solidFill>
                <a:srgbClr val="741B47"/>
              </a:solidFill>
              <a:latin typeface="Calibri"/>
              <a:ea typeface="Calibri"/>
              <a:cs typeface="Calibri"/>
              <a:sym typeface="Calibri"/>
            </a:endParaRPr>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785" y="2354963"/>
            <a:ext cx="5849284" cy="4478455"/>
          </a:xfrm>
          <a:prstGeom prst="rect">
            <a:avLst/>
          </a:prstGeom>
        </p:spPr>
      </p:pic>
    </p:spTree>
    <p:extLst>
      <p:ext uri="{BB962C8B-B14F-4D97-AF65-F5344CB8AC3E}">
        <p14:creationId xmlns:p14="http://schemas.microsoft.com/office/powerpoint/2010/main" val="386720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163" name="Google Shape;101;p3"/>
          <p:cNvSpPr/>
          <p:nvPr/>
        </p:nvSpPr>
        <p:spPr>
          <a:xfrm>
            <a:off x="564075" y="2843141"/>
            <a:ext cx="4657800" cy="113977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5" name="Google Shape;101;p3"/>
          <p:cNvSpPr/>
          <p:nvPr/>
        </p:nvSpPr>
        <p:spPr>
          <a:xfrm>
            <a:off x="564075" y="4136857"/>
            <a:ext cx="4657800" cy="1289581"/>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4" name="Google Shape;94;p3"/>
          <p:cNvSpPr txBox="1">
            <a:spLocks noGrp="1"/>
          </p:cNvSpPr>
          <p:nvPr>
            <p:ph type="subTitle" idx="4294967295"/>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741B47"/>
                </a:solidFill>
                <a:latin typeface="Calibri"/>
                <a:ea typeface="Calibri"/>
                <a:cs typeface="Calibri"/>
                <a:sym typeface="Calibri"/>
              </a:rPr>
              <a:t>¿QUÉ APRENDIMOS LA ACTIVIDAD ANTERIOR?</a:t>
            </a:r>
            <a:endParaRPr sz="3100" b="1" i="0" u="none" strike="noStrike" cap="none" dirty="0">
              <a:solidFill>
                <a:srgbClr val="741B47"/>
              </a:solidFill>
              <a:latin typeface="Calibri"/>
              <a:ea typeface="Calibri"/>
              <a:cs typeface="Calibri"/>
              <a:sym typeface="Calibri"/>
            </a:endParaRPr>
          </a:p>
        </p:txBody>
      </p:sp>
      <p:sp>
        <p:nvSpPr>
          <p:cNvPr id="48" name="Elipse 47">
            <a:extLst>
              <a:ext uri="{FF2B5EF4-FFF2-40B4-BE49-F238E27FC236}">
                <a16:creationId xmlns:a16="http://schemas.microsoft.com/office/drawing/2014/main" xmlns="" id="{97F78E1C-2545-824E-8231-C7C3CD4E3C3F}"/>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3" name="Google Shape;82;p14"/>
          <p:cNvSpPr txBox="1"/>
          <p:nvPr/>
        </p:nvSpPr>
        <p:spPr>
          <a:xfrm>
            <a:off x="572274" y="2253999"/>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1800" b="1" dirty="0" smtClean="0">
                <a:solidFill>
                  <a:srgbClr val="741B47"/>
                </a:solidFill>
                <a:latin typeface="Calibri" panose="020F0502020204030204" pitchFamily="34" charset="0"/>
                <a:ea typeface="Roboto"/>
                <a:cs typeface="Calibri" panose="020F0502020204030204" pitchFamily="34" charset="0"/>
                <a:sym typeface="Roboto"/>
              </a:rPr>
              <a:t>CAMBIO DE REFRIGERANTE DE MOTOR</a:t>
            </a:r>
          </a:p>
        </p:txBody>
      </p:sp>
      <p:grpSp>
        <p:nvGrpSpPr>
          <p:cNvPr id="4" name="Grupo 3"/>
          <p:cNvGrpSpPr/>
          <p:nvPr/>
        </p:nvGrpSpPr>
        <p:grpSpPr>
          <a:xfrm>
            <a:off x="386551" y="4583985"/>
            <a:ext cx="391110" cy="395325"/>
            <a:chOff x="386551" y="4502842"/>
            <a:chExt cx="391110" cy="395325"/>
          </a:xfrm>
        </p:grpSpPr>
        <p:sp>
          <p:nvSpPr>
            <p:cNvPr id="160" name="Google Shape;103;p3"/>
            <p:cNvSpPr/>
            <p:nvPr/>
          </p:nvSpPr>
          <p:spPr>
            <a:xfrm>
              <a:off x="386551" y="4512367"/>
              <a:ext cx="39111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n>
                  <a:solidFill>
                    <a:srgbClr val="741B47"/>
                  </a:solidFill>
                </a:ln>
                <a:solidFill>
                  <a:srgbClr val="000000"/>
                </a:solidFill>
                <a:latin typeface="Arial"/>
                <a:ea typeface="Arial"/>
                <a:cs typeface="Arial"/>
                <a:sym typeface="Arial"/>
              </a:endParaRPr>
            </a:p>
          </p:txBody>
        </p:sp>
        <p:sp>
          <p:nvSpPr>
            <p:cNvPr id="161" name="Google Shape;104;p3"/>
            <p:cNvSpPr txBox="1"/>
            <p:nvPr/>
          </p:nvSpPr>
          <p:spPr>
            <a:xfrm>
              <a:off x="396454" y="4502842"/>
              <a:ext cx="312202"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smtClean="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grpSp>
        <p:nvGrpSpPr>
          <p:cNvPr id="3" name="Grupo 2"/>
          <p:cNvGrpSpPr/>
          <p:nvPr/>
        </p:nvGrpSpPr>
        <p:grpSpPr>
          <a:xfrm>
            <a:off x="375975" y="3215364"/>
            <a:ext cx="376200" cy="395325"/>
            <a:chOff x="375975" y="3087305"/>
            <a:chExt cx="376200" cy="395325"/>
          </a:xfrm>
        </p:grpSpPr>
        <p:sp>
          <p:nvSpPr>
            <p:cNvPr id="166"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186" name="Google Shape;80;p14">
            <a:extLst>
              <a:ext uri="{FF2B5EF4-FFF2-40B4-BE49-F238E27FC236}">
                <a16:creationId xmlns="" xmlns:a16="http://schemas.microsoft.com/office/drawing/2014/main" id="{FD5CCA16-F769-EE46-BB85-A310245CC79B}"/>
              </a:ext>
            </a:extLst>
          </p:cNvPr>
          <p:cNvSpPr txBox="1"/>
          <p:nvPr/>
        </p:nvSpPr>
        <p:spPr>
          <a:xfrm>
            <a:off x="967146" y="3148689"/>
            <a:ext cx="4129200" cy="538200"/>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Identificaste el mantenimiento preventivo de cambio de filtro de aire y de bujías de encendido, de acuerdo a lo propuesto en el manual del fabricante.</a:t>
            </a:r>
            <a:endParaRPr lang="es-ES" sz="1600" dirty="0">
              <a:latin typeface="Calibri" charset="0"/>
              <a:ea typeface="Calibri" charset="0"/>
              <a:cs typeface="Calibri" charset="0"/>
            </a:endParaRPr>
          </a:p>
        </p:txBody>
      </p:sp>
      <p:sp>
        <p:nvSpPr>
          <p:cNvPr id="187" name="Google Shape;81;p14">
            <a:extLst>
              <a:ext uri="{FF2B5EF4-FFF2-40B4-BE49-F238E27FC236}">
                <a16:creationId xmlns="" xmlns:a16="http://schemas.microsoft.com/office/drawing/2014/main" id="{CD10E17F-0C25-684D-B2C5-DB1BC6E95A6B}"/>
              </a:ext>
            </a:extLst>
          </p:cNvPr>
          <p:cNvSpPr txBox="1"/>
          <p:nvPr/>
        </p:nvSpPr>
        <p:spPr>
          <a:xfrm>
            <a:off x="967146" y="4268795"/>
            <a:ext cx="4038600" cy="1040625"/>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Aplicaste el mantenimiento preventivo a un automóvil, considerando el cambio de estos dos elementos, según lo propuesto en el manual de servicio.</a:t>
            </a:r>
            <a:endParaRPr lang="es-ES" sz="1600" dirty="0">
              <a:latin typeface="Calibri" charset="0"/>
              <a:ea typeface="Calibri" charset="0"/>
              <a:cs typeface="Calibri" charset="0"/>
            </a:endParaRPr>
          </a:p>
        </p:txBody>
      </p:sp>
      <p:pic>
        <p:nvPicPr>
          <p:cNvPr id="190" name="Imagen 1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60" y="2500812"/>
            <a:ext cx="4863918" cy="4608197"/>
          </a:xfrm>
          <a:prstGeom prst="rect">
            <a:avLst/>
          </a:prstGeom>
        </p:spPr>
      </p:pic>
    </p:spTree>
    <p:extLst>
      <p:ext uri="{BB962C8B-B14F-4D97-AF65-F5344CB8AC3E}">
        <p14:creationId xmlns:p14="http://schemas.microsoft.com/office/powerpoint/2010/main" val="23847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ANTES DE COMENZAR</a:t>
            </a:r>
            <a:endParaRPr sz="3100" b="1" i="0" u="none" strike="noStrike" cap="none">
              <a:solidFill>
                <a:srgbClr val="741B47"/>
              </a:solidFill>
              <a:latin typeface="Calibri"/>
              <a:ea typeface="Calibri"/>
              <a:cs typeface="Calibri"/>
              <a:sym typeface="Calibri"/>
            </a:endParaRPr>
          </a:p>
        </p:txBody>
      </p:sp>
      <p:sp>
        <p:nvSpPr>
          <p:cNvPr id="128" name="Google Shape;128;p4"/>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100"/>
              <a:buFont typeface="Arial"/>
              <a:buNone/>
            </a:pPr>
            <a:r>
              <a:rPr lang="en-US" sz="2100" b="1" i="0" u="none" strike="noStrike" cap="none" dirty="0">
                <a:solidFill>
                  <a:srgbClr val="76384D"/>
                </a:solidFill>
                <a:latin typeface="Calibri"/>
                <a:ea typeface="Calibri"/>
                <a:cs typeface="Calibri"/>
                <a:sym typeface="Calibri"/>
              </a:rPr>
              <a:t>¡</a:t>
            </a:r>
            <a:r>
              <a:rPr lang="en-US" sz="2100" b="1" i="0" u="none" strike="noStrike" cap="none" dirty="0" err="1">
                <a:solidFill>
                  <a:srgbClr val="76384D"/>
                </a:solidFill>
                <a:latin typeface="Calibri"/>
                <a:ea typeface="Calibri"/>
                <a:cs typeface="Calibri"/>
                <a:sym typeface="Calibri"/>
              </a:rPr>
              <a:t>Compartan</a:t>
            </a:r>
            <a:r>
              <a:rPr lang="en-US" sz="2100" b="1" i="0" u="none" strike="noStrike" cap="none" dirty="0">
                <a:solidFill>
                  <a:srgbClr val="76384D"/>
                </a:solidFill>
                <a:latin typeface="Calibri"/>
                <a:ea typeface="Calibri"/>
                <a:cs typeface="Calibri"/>
                <a:sym typeface="Calibri"/>
              </a:rPr>
              <a:t> </a:t>
            </a:r>
            <a:r>
              <a:rPr lang="en-US" sz="2100" b="1" i="0" u="none" strike="noStrike" cap="none" dirty="0" err="1">
                <a:solidFill>
                  <a:srgbClr val="76384D"/>
                </a:solidFill>
                <a:latin typeface="Calibri"/>
                <a:ea typeface="Calibri"/>
                <a:cs typeface="Calibri"/>
                <a:sym typeface="Calibri"/>
              </a:rPr>
              <a:t>experiencias</a:t>
            </a:r>
            <a:r>
              <a:rPr lang="en-US" sz="2100" b="1" i="0" u="none" strike="noStrike" cap="none" dirty="0">
                <a:solidFill>
                  <a:srgbClr val="76384D"/>
                </a:solidFill>
                <a:latin typeface="Calibri"/>
                <a:ea typeface="Calibri"/>
                <a:cs typeface="Calibri"/>
                <a:sym typeface="Calibri"/>
              </a:rPr>
              <a:t> </a:t>
            </a:r>
            <a:r>
              <a:rPr lang="en-US" sz="2100" b="0" i="0" u="none" strike="noStrike" cap="none" dirty="0">
                <a:solidFill>
                  <a:srgbClr val="76384D"/>
                </a:solidFill>
                <a:latin typeface="Calibri"/>
                <a:ea typeface="Calibri"/>
                <a:cs typeface="Calibri"/>
                <a:sym typeface="Calibri"/>
              </a:rPr>
              <a:t>con </a:t>
            </a:r>
            <a:r>
              <a:rPr lang="en-US" sz="2100" b="0" i="0" u="none" strike="noStrike" cap="none" dirty="0" err="1">
                <a:solidFill>
                  <a:srgbClr val="76384D"/>
                </a:solidFill>
                <a:latin typeface="Calibri"/>
                <a:ea typeface="Calibri"/>
                <a:cs typeface="Calibri"/>
                <a:sym typeface="Calibri"/>
              </a:rPr>
              <a:t>sus</a:t>
            </a:r>
            <a:r>
              <a:rPr lang="en-US" sz="2100" b="0" i="0" u="none" strike="noStrike" cap="none" dirty="0">
                <a:solidFill>
                  <a:srgbClr val="76384D"/>
                </a:solidFill>
                <a:latin typeface="Calibri"/>
                <a:ea typeface="Calibri"/>
                <a:cs typeface="Calibri"/>
                <a:sym typeface="Calibri"/>
              </a:rPr>
              <a:t> </a:t>
            </a:r>
            <a:r>
              <a:rPr lang="en-US" sz="2100" b="0" i="0" u="none" strike="noStrike" cap="none" dirty="0" err="1">
                <a:solidFill>
                  <a:srgbClr val="76384D"/>
                </a:solidFill>
                <a:latin typeface="Calibri"/>
                <a:ea typeface="Calibri"/>
                <a:cs typeface="Calibri"/>
                <a:sym typeface="Calibri"/>
              </a:rPr>
              <a:t>compañeros</a:t>
            </a:r>
            <a:r>
              <a:rPr lang="en-US" sz="2100" b="0" i="0" u="none" strike="noStrike" cap="none" dirty="0">
                <a:solidFill>
                  <a:srgbClr val="76384D"/>
                </a:solidFill>
                <a:latin typeface="Calibri"/>
                <a:ea typeface="Calibri"/>
                <a:cs typeface="Calibri"/>
                <a:sym typeface="Calibri"/>
              </a:rPr>
              <a:t>! </a:t>
            </a:r>
            <a:endParaRPr sz="2000" b="0" i="0" u="none" strike="noStrike" cap="none" dirty="0">
              <a:solidFill>
                <a:srgbClr val="76384D"/>
              </a:solidFill>
              <a:latin typeface="Calibri"/>
              <a:ea typeface="Calibri"/>
              <a:cs typeface="Calibri"/>
              <a:sym typeface="Calibri"/>
            </a:endParaRPr>
          </a:p>
        </p:txBody>
      </p:sp>
      <p:sp>
        <p:nvSpPr>
          <p:cNvPr id="129"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ALGUNAS PREGUNTAS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130" name="Google Shape;130;p4"/>
          <p:cNvGrpSpPr/>
          <p:nvPr/>
        </p:nvGrpSpPr>
        <p:grpSpPr>
          <a:xfrm>
            <a:off x="375767" y="3108099"/>
            <a:ext cx="5745381" cy="669457"/>
            <a:chOff x="442650" y="4079977"/>
            <a:chExt cx="5745381" cy="1155550"/>
          </a:xfrm>
        </p:grpSpPr>
        <p:sp>
          <p:nvSpPr>
            <p:cNvPr id="131" name="Google Shape;131;p4"/>
            <p:cNvSpPr txBox="1"/>
            <p:nvPr/>
          </p:nvSpPr>
          <p:spPr>
            <a:xfrm>
              <a:off x="747531" y="4416252"/>
              <a:ext cx="5440500" cy="483000"/>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¿Qué </a:t>
              </a:r>
              <a:r>
                <a:rPr lang="es-ES_tradnl" sz="1800" dirty="0" smtClean="0">
                  <a:latin typeface="Calibri"/>
                  <a:ea typeface="Calibri"/>
                  <a:cs typeface="Calibri"/>
                  <a:sym typeface="Calibri"/>
                </a:rPr>
                <a:t>función cumplen los filtros de combustible?</a:t>
              </a:r>
              <a:endParaRPr lang="es-ES_tradnl" sz="1800" dirty="0">
                <a:latin typeface="Calibri"/>
                <a:ea typeface="Calibri"/>
                <a:cs typeface="Calibri"/>
                <a:sym typeface="Calibri"/>
              </a:endParaRPr>
            </a:p>
          </p:txBody>
        </p:sp>
        <p:sp>
          <p:nvSpPr>
            <p:cNvPr id="132"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33" name="Google Shape;133;p4"/>
          <p:cNvSpPr txBox="1"/>
          <p:nvPr/>
        </p:nvSpPr>
        <p:spPr>
          <a:xfrm>
            <a:off x="375767" y="2363194"/>
            <a:ext cx="5192504"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smtClean="0">
                <a:solidFill>
                  <a:srgbClr val="741B47"/>
                </a:solidFill>
                <a:latin typeface="Calibri"/>
                <a:ea typeface="Calibri"/>
                <a:cs typeface="Calibri"/>
                <a:sym typeface="Calibri"/>
              </a:rPr>
              <a:t>CAMBIO DE ACEITE Y FILTRO</a:t>
            </a:r>
            <a:endParaRPr sz="2000" b="1" i="0" u="none" strike="noStrike" cap="none" dirty="0">
              <a:solidFill>
                <a:srgbClr val="000000"/>
              </a:solidFill>
              <a:latin typeface="Calibri"/>
              <a:ea typeface="Calibri"/>
              <a:cs typeface="Calibri"/>
              <a:sym typeface="Calibri"/>
            </a:endParaRPr>
          </a:p>
        </p:txBody>
      </p:sp>
      <p:pic>
        <p:nvPicPr>
          <p:cNvPr id="138" name="Google Shape;138;p4"/>
          <p:cNvPicPr preferRelativeResize="0"/>
          <p:nvPr/>
        </p:nvPicPr>
        <p:blipFill rotWithShape="1">
          <a:blip r:embed="rId3">
            <a:alphaModFix/>
          </a:blip>
          <a:srcRect/>
          <a:stretch/>
        </p:blipFill>
        <p:spPr>
          <a:xfrm>
            <a:off x="5805512" y="2805799"/>
            <a:ext cx="441960" cy="438912"/>
          </a:xfrm>
          <a:prstGeom prst="rect">
            <a:avLst/>
          </a:prstGeom>
          <a:noFill/>
          <a:ln>
            <a:noFill/>
          </a:ln>
        </p:spPr>
      </p:pic>
      <p:pic>
        <p:nvPicPr>
          <p:cNvPr id="143" name="Google Shape;143;p4"/>
          <p:cNvPicPr preferRelativeResize="0"/>
          <p:nvPr/>
        </p:nvPicPr>
        <p:blipFill rotWithShape="1">
          <a:blip r:embed="rId4">
            <a:alphaModFix/>
          </a:blip>
          <a:srcRect/>
          <a:stretch/>
        </p:blipFill>
        <p:spPr>
          <a:xfrm>
            <a:off x="6549425" y="1315762"/>
            <a:ext cx="2670048" cy="5675376"/>
          </a:xfrm>
          <a:prstGeom prst="rect">
            <a:avLst/>
          </a:prstGeom>
          <a:noFill/>
          <a:ln>
            <a:noFill/>
          </a:ln>
        </p:spPr>
      </p:pic>
      <p:grpSp>
        <p:nvGrpSpPr>
          <p:cNvPr id="15" name="Google Shape;130;p4"/>
          <p:cNvGrpSpPr/>
          <p:nvPr/>
        </p:nvGrpSpPr>
        <p:grpSpPr>
          <a:xfrm>
            <a:off x="375767" y="4148620"/>
            <a:ext cx="5650725" cy="669457"/>
            <a:chOff x="442650" y="4079977"/>
            <a:chExt cx="5650725" cy="1155550"/>
          </a:xfrm>
        </p:grpSpPr>
        <p:sp>
          <p:nvSpPr>
            <p:cNvPr id="16" name="Google Shape;131;p4"/>
            <p:cNvSpPr txBox="1"/>
            <p:nvPr/>
          </p:nvSpPr>
          <p:spPr>
            <a:xfrm>
              <a:off x="747531" y="4416252"/>
              <a:ext cx="5345844" cy="482999"/>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¿Todos son iguales, o se diferencian por </a:t>
              </a:r>
              <a:r>
                <a:rPr lang="es-ES_tradnl" sz="1800" smtClean="0">
                  <a:latin typeface="Calibri"/>
                  <a:ea typeface="Calibri"/>
                  <a:cs typeface="Calibri"/>
                  <a:sym typeface="Calibri"/>
                </a:rPr>
                <a:t>algún criterio?</a:t>
              </a:r>
              <a:endParaRPr lang="es-ES_tradnl" sz="1800" dirty="0">
                <a:latin typeface="Calibri"/>
                <a:ea typeface="Calibri"/>
                <a:cs typeface="Calibri"/>
                <a:sym typeface="Calibri"/>
              </a:endParaRPr>
            </a:p>
          </p:txBody>
        </p:sp>
        <p:sp>
          <p:nvSpPr>
            <p:cNvPr id="17"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pic>
        <p:nvPicPr>
          <p:cNvPr id="18" name="Google Shape;138;p4"/>
          <p:cNvPicPr preferRelativeResize="0"/>
          <p:nvPr/>
        </p:nvPicPr>
        <p:blipFill rotWithShape="1">
          <a:blip r:embed="rId3">
            <a:alphaModFix/>
          </a:blip>
          <a:srcRect/>
          <a:stretch/>
        </p:blipFill>
        <p:spPr>
          <a:xfrm>
            <a:off x="5805512" y="3846320"/>
            <a:ext cx="441960" cy="438912"/>
          </a:xfrm>
          <a:prstGeom prst="rect">
            <a:avLst/>
          </a:prstGeom>
          <a:noFill/>
          <a:ln>
            <a:noFill/>
          </a:ln>
        </p:spPr>
      </p:pic>
      <p:grpSp>
        <p:nvGrpSpPr>
          <p:cNvPr id="19" name="Google Shape;130;p4"/>
          <p:cNvGrpSpPr/>
          <p:nvPr/>
        </p:nvGrpSpPr>
        <p:grpSpPr>
          <a:xfrm>
            <a:off x="375767" y="5210503"/>
            <a:ext cx="5650725" cy="669457"/>
            <a:chOff x="442650" y="4079977"/>
            <a:chExt cx="5650725" cy="1155550"/>
          </a:xfrm>
        </p:grpSpPr>
        <p:sp>
          <p:nvSpPr>
            <p:cNvPr id="20" name="Google Shape;131;p4"/>
            <p:cNvSpPr txBox="1"/>
            <p:nvPr/>
          </p:nvSpPr>
          <p:spPr>
            <a:xfrm>
              <a:off x="747531" y="4416252"/>
              <a:ext cx="5214881" cy="482999"/>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¿Has tenido experiencia previa realizando el cambio de estos dos </a:t>
              </a:r>
              <a:r>
                <a:rPr lang="es-ES_tradnl" sz="1800" dirty="0" smtClean="0">
                  <a:latin typeface="Calibri"/>
                  <a:ea typeface="Calibri"/>
                  <a:cs typeface="Calibri"/>
                  <a:sym typeface="Calibri"/>
                </a:rPr>
                <a:t>elementos?</a:t>
              </a:r>
              <a:endParaRPr lang="es-ES_tradnl" sz="1800" dirty="0">
                <a:latin typeface="Calibri"/>
                <a:ea typeface="Calibri"/>
                <a:cs typeface="Calibri"/>
                <a:sym typeface="Calibri"/>
              </a:endParaRPr>
            </a:p>
          </p:txBody>
        </p:sp>
        <p:sp>
          <p:nvSpPr>
            <p:cNvPr id="21"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pic>
        <p:nvPicPr>
          <p:cNvPr id="22" name="Google Shape;138;p4"/>
          <p:cNvPicPr preferRelativeResize="0"/>
          <p:nvPr/>
        </p:nvPicPr>
        <p:blipFill rotWithShape="1">
          <a:blip r:embed="rId3">
            <a:alphaModFix/>
          </a:blip>
          <a:srcRect/>
          <a:stretch/>
        </p:blipFill>
        <p:spPr>
          <a:xfrm>
            <a:off x="5805512" y="4908203"/>
            <a:ext cx="441960" cy="4389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3" name="Google Shape;153;p5"/>
          <p:cNvSpPr/>
          <p:nvPr/>
        </p:nvSpPr>
        <p:spPr>
          <a:xfrm>
            <a:off x="4063481" y="3088868"/>
            <a:ext cx="5095870" cy="3272518"/>
          </a:xfrm>
          <a:prstGeom prst="roundRect">
            <a:avLst>
              <a:gd name="adj" fmla="val 516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4" name="Google Shape;154;p5"/>
          <p:cNvSpPr txBox="1"/>
          <p:nvPr/>
        </p:nvSpPr>
        <p:spPr>
          <a:xfrm>
            <a:off x="4507367" y="3460414"/>
            <a:ext cx="4446723" cy="2308284"/>
          </a:xfrm>
          <a:prstGeom prst="rect">
            <a:avLst/>
          </a:prstGeom>
          <a:noFill/>
          <a:ln>
            <a:noFill/>
          </a:ln>
        </p:spPr>
        <p:txBody>
          <a:bodyPr spcFirstLastPara="1" wrap="square" lIns="91425" tIns="45700" rIns="91425" bIns="45700" anchor="t" anchorCtr="0">
            <a:spAutoFit/>
          </a:bodyPr>
          <a:lstStyle/>
          <a:p>
            <a:r>
              <a:rPr lang="es-ES" sz="1800" dirty="0">
                <a:latin typeface="Calibri" charset="0"/>
                <a:ea typeface="Calibri" charset="0"/>
                <a:cs typeface="Calibri" charset="0"/>
              </a:rPr>
              <a:t>Identificarás el mantenimiento preventivo de cambio de filtro de </a:t>
            </a:r>
            <a:r>
              <a:rPr lang="es-ES" sz="1800" dirty="0" smtClean="0">
                <a:latin typeface="Calibri" charset="0"/>
                <a:ea typeface="Calibri" charset="0"/>
                <a:cs typeface="Calibri" charset="0"/>
              </a:rPr>
              <a:t>combustible, </a:t>
            </a:r>
            <a:r>
              <a:rPr lang="es-ES" sz="1800" dirty="0">
                <a:latin typeface="Calibri" charset="0"/>
                <a:ea typeface="Calibri" charset="0"/>
                <a:cs typeface="Calibri" charset="0"/>
              </a:rPr>
              <a:t>de acuerdo a lo propuesto en el manual del fabricante.</a:t>
            </a:r>
          </a:p>
          <a:p>
            <a:endParaRPr lang="es-ES" sz="1800" dirty="0" smtClean="0">
              <a:latin typeface="Calibri"/>
              <a:cs typeface="Calibri"/>
            </a:endParaRPr>
          </a:p>
          <a:p>
            <a:r>
              <a:rPr lang="es-ES" sz="1800" dirty="0">
                <a:latin typeface="Calibri" charset="0"/>
                <a:ea typeface="Calibri" charset="0"/>
                <a:cs typeface="Calibri" charset="0"/>
              </a:rPr>
              <a:t>Aplicarás el mantenimiento preventivo a un automóvil, considerando el cambio de </a:t>
            </a:r>
            <a:r>
              <a:rPr lang="es-ES" sz="1800" dirty="0" smtClean="0">
                <a:latin typeface="Calibri" charset="0"/>
                <a:ea typeface="Calibri" charset="0"/>
                <a:cs typeface="Calibri" charset="0"/>
              </a:rPr>
              <a:t>cambio del filtro de combustible, </a:t>
            </a:r>
            <a:r>
              <a:rPr lang="es-ES" sz="1800" dirty="0">
                <a:latin typeface="Calibri" charset="0"/>
                <a:ea typeface="Calibri" charset="0"/>
                <a:cs typeface="Calibri" charset="0"/>
              </a:rPr>
              <a:t>según lo propuesto en el manual de servicio.</a:t>
            </a:r>
          </a:p>
        </p:txBody>
      </p:sp>
      <p:grpSp>
        <p:nvGrpSpPr>
          <p:cNvPr id="3" name="Grupo 2"/>
          <p:cNvGrpSpPr/>
          <p:nvPr/>
        </p:nvGrpSpPr>
        <p:grpSpPr>
          <a:xfrm>
            <a:off x="3880053" y="3480436"/>
            <a:ext cx="376200" cy="385800"/>
            <a:chOff x="8933845" y="3480600"/>
            <a:chExt cx="376200" cy="385800"/>
          </a:xfrm>
        </p:grpSpPr>
        <p:sp>
          <p:nvSpPr>
            <p:cNvPr id="160" name="Google Shape;160;p5"/>
            <p:cNvSpPr/>
            <p:nvPr/>
          </p:nvSpPr>
          <p:spPr>
            <a:xfrm>
              <a:off x="8933845" y="348060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
            <p:cNvSpPr txBox="1"/>
            <p:nvPr/>
          </p:nvSpPr>
          <p:spPr>
            <a:xfrm>
              <a:off x="8943370" y="34806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grpSp>
        <p:nvGrpSpPr>
          <p:cNvPr id="4" name="Grupo 3"/>
          <p:cNvGrpSpPr/>
          <p:nvPr/>
        </p:nvGrpSpPr>
        <p:grpSpPr>
          <a:xfrm>
            <a:off x="3880053" y="4614556"/>
            <a:ext cx="376200" cy="385800"/>
            <a:chOff x="8933845" y="4794482"/>
            <a:chExt cx="376200" cy="385800"/>
          </a:xfrm>
        </p:grpSpPr>
        <p:sp>
          <p:nvSpPr>
            <p:cNvPr id="162" name="Google Shape;162;p5"/>
            <p:cNvSpPr/>
            <p:nvPr/>
          </p:nvSpPr>
          <p:spPr>
            <a:xfrm>
              <a:off x="8933845" y="4794482"/>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8943370" y="479448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1" y="2367775"/>
            <a:ext cx="2965718" cy="4328991"/>
          </a:xfrm>
          <a:prstGeom prst="rect">
            <a:avLst/>
          </a:prstGeom>
        </p:spPr>
      </p:pic>
      <p:sp>
        <p:nvSpPr>
          <p:cNvPr id="26" name="Google Shape;154;p5"/>
          <p:cNvSpPr txBox="1"/>
          <p:nvPr/>
        </p:nvSpPr>
        <p:spPr>
          <a:xfrm>
            <a:off x="4063852" y="2576445"/>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a:t>
            </a:r>
            <a:r>
              <a:rPr lang="es-CL" sz="1600" b="1" dirty="0" smtClean="0">
                <a:solidFill>
                  <a:schemeClr val="tx1"/>
                </a:solidFill>
                <a:latin typeface="Calibri" panose="020F0502020204030204" pitchFamily="34" charset="0"/>
                <a:cs typeface="Calibri" panose="020F0502020204030204" pitchFamily="34" charset="0"/>
              </a:rPr>
              <a:t>en condiciones </a:t>
            </a:r>
            <a:r>
              <a:rPr lang="es-CL" sz="1600" b="1" dirty="0">
                <a:solidFill>
                  <a:schemeClr val="tx1"/>
                </a:solidFill>
                <a:latin typeface="Calibri" panose="020F0502020204030204" pitchFamily="34" charset="0"/>
                <a:cs typeface="Calibri" panose="020F0502020204030204" pitchFamily="34" charset="0"/>
              </a:rPr>
              <a:t>de:</a:t>
            </a:r>
            <a:endParaRPr b="1" dirty="0">
              <a:solidFill>
                <a:schemeClr val="tx1"/>
              </a:solidFill>
              <a:latin typeface="Calibri" panose="020F0502020204030204" pitchFamily="34" charset="0"/>
              <a:cs typeface="Calibri" panose="020F0502020204030204" pitchFamily="34" charset="0"/>
            </a:endParaRPr>
          </a:p>
        </p:txBody>
      </p:sp>
      <p:sp>
        <p:nvSpPr>
          <p:cNvPr id="27" name="Google Shape;167;p5"/>
          <p:cNvSpPr txBox="1"/>
          <p:nvPr/>
        </p:nvSpPr>
        <p:spPr>
          <a:xfrm>
            <a:off x="375975" y="1771953"/>
            <a:ext cx="49975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smtClean="0">
                <a:solidFill>
                  <a:srgbClr val="FF0000"/>
                </a:solidFill>
                <a:latin typeface="Calibri"/>
                <a:ea typeface="Calibri"/>
                <a:cs typeface="Calibri"/>
                <a:sym typeface="Calibri"/>
              </a:rPr>
              <a:t>CAMBIO DE </a:t>
            </a:r>
            <a:r>
              <a:rPr lang="en-US" sz="2000" b="1" i="0" u="none" strike="noStrike" cap="none" dirty="0" smtClean="0">
                <a:solidFill>
                  <a:srgbClr val="741B47"/>
                </a:solidFill>
                <a:latin typeface="Calibri"/>
                <a:ea typeface="Calibri"/>
                <a:cs typeface="Calibri"/>
                <a:sym typeface="Calibri"/>
              </a:rPr>
              <a:t>FILTRO DE </a:t>
            </a:r>
            <a:r>
              <a:rPr lang="en-US" sz="2000" b="1" dirty="0" smtClean="0">
                <a:solidFill>
                  <a:srgbClr val="741B47"/>
                </a:solidFill>
                <a:latin typeface="Calibri"/>
                <a:ea typeface="Calibri"/>
                <a:cs typeface="Calibri"/>
                <a:sym typeface="Calibri"/>
              </a:rPr>
              <a:t>COMBUSTIBLE</a:t>
            </a:r>
            <a:endParaRPr sz="2000" b="1" i="0" u="none" strike="noStrike" cap="none" dirty="0">
              <a:solidFill>
                <a:srgbClr val="741B47"/>
              </a:solidFill>
              <a:latin typeface="Calibri"/>
              <a:ea typeface="Calibri"/>
              <a:cs typeface="Calibri"/>
              <a:sym typeface="Calibri"/>
            </a:endParaRPr>
          </a:p>
        </p:txBody>
      </p:sp>
      <p:sp>
        <p:nvSpPr>
          <p:cNvPr id="28" name="Google Shape;168;p5"/>
          <p:cNvSpPr txBox="1"/>
          <p:nvPr/>
        </p:nvSpPr>
        <p:spPr>
          <a:xfrm>
            <a:off x="4030974" y="122116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4</a:t>
            </a:r>
            <a:endParaRPr sz="5000" b="0" i="0" u="none" strike="noStrike" cap="none" dirty="0">
              <a:solidFill>
                <a:srgbClr val="BA9BA5"/>
              </a:solidFill>
              <a:latin typeface="Calibri"/>
              <a:ea typeface="Calibri"/>
              <a:cs typeface="Calibri"/>
              <a:sym typeface="Calibri"/>
            </a:endParaRP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741B47"/>
                </a:solidFill>
                <a:latin typeface="Calibri"/>
                <a:ea typeface="Calibri"/>
                <a:cs typeface="Calibri"/>
                <a:sym typeface="Calibri"/>
              </a:rPr>
              <a:t>MENÚ DE LA ACTIVIDAD</a:t>
            </a:r>
            <a:endParaRPr lang="en-US" sz="3100" b="1"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5"/>
            <a:ext cx="9054790" cy="720658"/>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60525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El sistema de Alimentación es el encargado de suministrar el combustible necesasrio al motor para su correcto funcionamiento. </a:t>
            </a:r>
            <a:endParaRPr lang="es-CL" sz="1600" dirty="0" smtClean="0">
              <a:solidFill>
                <a:schemeClr val="bg2">
                  <a:lumMod val="50000"/>
                </a:schemeClr>
              </a:solidFill>
              <a:latin typeface="Calibri" charset="0"/>
              <a:ea typeface="Calibri" charset="0"/>
              <a:cs typeface="Calibri" charset="0"/>
            </a:endParaRPr>
          </a:p>
        </p:txBody>
      </p:sp>
      <p:grpSp>
        <p:nvGrpSpPr>
          <p:cNvPr id="2" name="Agrupar 1"/>
          <p:cNvGrpSpPr/>
          <p:nvPr/>
        </p:nvGrpSpPr>
        <p:grpSpPr>
          <a:xfrm>
            <a:off x="261597" y="3148027"/>
            <a:ext cx="5641279" cy="3362188"/>
            <a:chOff x="261597" y="4951857"/>
            <a:chExt cx="5641279" cy="1576600"/>
          </a:xfrm>
        </p:grpSpPr>
        <p:sp>
          <p:nvSpPr>
            <p:cNvPr id="17" name="Google Shape;173;p6"/>
            <p:cNvSpPr/>
            <p:nvPr/>
          </p:nvSpPr>
          <p:spPr>
            <a:xfrm>
              <a:off x="261597" y="5479096"/>
              <a:ext cx="5641279" cy="1049361"/>
            </a:xfrm>
            <a:prstGeom prst="roundRect">
              <a:avLst>
                <a:gd name="adj" fmla="val 6664"/>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3;p6"/>
            <p:cNvSpPr/>
            <p:nvPr/>
          </p:nvSpPr>
          <p:spPr>
            <a:xfrm>
              <a:off x="261597" y="4951857"/>
              <a:ext cx="5641279" cy="1049361"/>
            </a:xfrm>
            <a:prstGeom prst="roundRect">
              <a:avLst>
                <a:gd name="adj" fmla="val 736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6" name="Google Shape;174;p6"/>
          <p:cNvSpPr txBox="1"/>
          <p:nvPr/>
        </p:nvSpPr>
        <p:spPr>
          <a:xfrm>
            <a:off x="550992" y="3308539"/>
            <a:ext cx="4984569" cy="308798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smtClean="0">
                <a:solidFill>
                  <a:schemeClr val="bg2">
                    <a:lumMod val="50000"/>
                  </a:schemeClr>
                </a:solidFill>
                <a:latin typeface="Calibri" charset="0"/>
                <a:ea typeface="Calibri" charset="0"/>
                <a:cs typeface="Calibri" charset="0"/>
              </a:rPr>
              <a:t>Para </a:t>
            </a:r>
            <a:r>
              <a:rPr lang="es-CL" sz="1600" dirty="0">
                <a:solidFill>
                  <a:schemeClr val="bg2">
                    <a:lumMod val="50000"/>
                  </a:schemeClr>
                </a:solidFill>
                <a:latin typeface="Calibri" charset="0"/>
                <a:ea typeface="Calibri" charset="0"/>
                <a:cs typeface="Calibri" charset="0"/>
              </a:rPr>
              <a:t>suministrar el combustible a los cilindros en un motor a gasolina, el sistema cuenta básicamente con los siguientes componentes principales</a:t>
            </a:r>
            <a:r>
              <a:rPr lang="es-CL" sz="1600" dirty="0" smtClean="0">
                <a:solidFill>
                  <a:schemeClr val="bg2">
                    <a:lumMod val="50000"/>
                  </a:schemeClr>
                </a:solidFill>
                <a:latin typeface="Calibri" charset="0"/>
                <a:ea typeface="Calibri" charset="0"/>
                <a:cs typeface="Calibri" charset="0"/>
              </a:rPr>
              <a:t>:</a:t>
            </a:r>
          </a:p>
          <a:p>
            <a:pPr algn="just">
              <a:lnSpc>
                <a:spcPts val="1960"/>
              </a:lnSpc>
            </a:pPr>
            <a:endParaRPr lang="es-CL" sz="1600" dirty="0">
              <a:solidFill>
                <a:schemeClr val="bg2">
                  <a:lumMod val="50000"/>
                </a:schemeClr>
              </a:solidFill>
              <a:latin typeface="Calibri" charset="0"/>
              <a:ea typeface="Calibri" charset="0"/>
              <a:cs typeface="Calibri" charset="0"/>
            </a:endParaRP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Estanque de combustible.</a:t>
            </a: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Bomba eléctrica de combustible.</a:t>
            </a: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Filtro de combustible.</a:t>
            </a: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Conductos del sistema.</a:t>
            </a: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Inyectores de combustible.</a:t>
            </a: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Sensores encargados de medir el ingreso de aire a los cilindros del motor.</a:t>
            </a: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Etc</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8" name="Imagen 17">
            <a:extLst>
              <a:ext uri="{FF2B5EF4-FFF2-40B4-BE49-F238E27FC236}">
                <a16:creationId xmlns:a16="http://schemas.microsoft.com/office/drawing/2014/main" xmlns="" id="{ABBFFEF8-152C-564D-9A91-6257748B4F55}"/>
              </a:ext>
            </a:extLst>
          </p:cNvPr>
          <p:cNvPicPr>
            <a:picLocks noChangeAspect="1"/>
          </p:cNvPicPr>
          <p:nvPr/>
        </p:nvPicPr>
        <p:blipFill>
          <a:blip r:embed="rId3"/>
          <a:stretch>
            <a:fillRect/>
          </a:stretch>
        </p:blipFill>
        <p:spPr>
          <a:xfrm>
            <a:off x="6072554" y="4027430"/>
            <a:ext cx="3330121" cy="2291466"/>
          </a:xfrm>
          <a:prstGeom prst="rect">
            <a:avLst/>
          </a:prstGeom>
        </p:spPr>
      </p:pic>
    </p:spTree>
    <p:extLst>
      <p:ext uri="{BB962C8B-B14F-4D97-AF65-F5344CB8AC3E}">
        <p14:creationId xmlns:p14="http://schemas.microsoft.com/office/powerpoint/2010/main" val="81436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60525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En el sistema de Alimentación de un motor Diesel, para suministrar el combustible a los cilindros, el sistema cuenta básicamente con los siguientes componentes principales:</a:t>
            </a:r>
            <a:endParaRPr lang="es-CL" sz="1600" dirty="0">
              <a:solidFill>
                <a:schemeClr val="bg2">
                  <a:lumMod val="50000"/>
                </a:schemeClr>
              </a:solidFill>
              <a:latin typeface="Calibri" charset="0"/>
              <a:ea typeface="Calibri" charset="0"/>
              <a:cs typeface="Calibri"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624" y="2988694"/>
            <a:ext cx="5523699" cy="4078223"/>
          </a:xfrm>
          <a:prstGeom prst="rect">
            <a:avLst/>
          </a:prstGeom>
        </p:spPr>
      </p:pic>
    </p:spTree>
    <p:extLst>
      <p:ext uri="{BB962C8B-B14F-4D97-AF65-F5344CB8AC3E}">
        <p14:creationId xmlns:p14="http://schemas.microsoft.com/office/powerpoint/2010/main" val="1588385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3" name="Imagen 22">
            <a:extLst>
              <a:ext uri="{FF2B5EF4-FFF2-40B4-BE49-F238E27FC236}">
                <a16:creationId xmlns:a16="http://schemas.microsoft.com/office/drawing/2014/main" xmlns="" id="{CC8594D5-7620-A24C-98F7-E59ACADFC352}"/>
              </a:ext>
            </a:extLst>
          </p:cNvPr>
          <p:cNvPicPr>
            <a:picLocks noChangeAspect="1"/>
          </p:cNvPicPr>
          <p:nvPr/>
        </p:nvPicPr>
        <p:blipFill>
          <a:blip r:embed="rId3"/>
          <a:stretch>
            <a:fillRect/>
          </a:stretch>
        </p:blipFill>
        <p:spPr>
          <a:xfrm>
            <a:off x="6070682" y="3236132"/>
            <a:ext cx="1975815" cy="2811737"/>
          </a:xfrm>
          <a:prstGeom prst="rect">
            <a:avLst/>
          </a:prstGeom>
        </p:spPr>
      </p:pic>
      <p:sp>
        <p:nvSpPr>
          <p:cNvPr id="15" name="Google Shape;173;p6"/>
          <p:cNvSpPr/>
          <p:nvPr/>
        </p:nvSpPr>
        <p:spPr>
          <a:xfrm>
            <a:off x="261597" y="2257004"/>
            <a:ext cx="9054790" cy="661351"/>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60525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En ambos sistemas, sin importar si es a gasolina o Diesel, el único componente que se reemplaza en el Mantenimiento Preventivo es el Filtro de Combustible.</a:t>
            </a:r>
            <a:endParaRPr lang="es-CL" sz="1600" dirty="0">
              <a:solidFill>
                <a:schemeClr val="bg2">
                  <a:lumMod val="50000"/>
                </a:schemeClr>
              </a:solidFill>
              <a:latin typeface="Calibri" charset="0"/>
              <a:ea typeface="Calibri" charset="0"/>
              <a:cs typeface="Calibri" charset="0"/>
            </a:endParaRPr>
          </a:p>
        </p:txBody>
      </p:sp>
      <p:sp>
        <p:nvSpPr>
          <p:cNvPr id="10" name="Google Shape;173;p6"/>
          <p:cNvSpPr/>
          <p:nvPr/>
        </p:nvSpPr>
        <p:spPr>
          <a:xfrm>
            <a:off x="261597" y="3141785"/>
            <a:ext cx="4326034" cy="3657599"/>
          </a:xfrm>
          <a:prstGeom prst="roundRect">
            <a:avLst>
              <a:gd name="adj" fmla="val 6491"/>
            </a:avLst>
          </a:prstGeom>
          <a:noFill/>
          <a:ln w="50800">
            <a:solidFill>
              <a:srgbClr val="E9E1E4"/>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Google Shape;174;p6"/>
          <p:cNvSpPr txBox="1"/>
          <p:nvPr/>
        </p:nvSpPr>
        <p:spPr>
          <a:xfrm>
            <a:off x="550992" y="5878612"/>
            <a:ext cx="3731839" cy="830956"/>
          </a:xfrm>
          <a:prstGeom prst="rect">
            <a:avLst/>
          </a:prstGeom>
          <a:noFill/>
          <a:ln>
            <a:noFill/>
          </a:ln>
        </p:spPr>
        <p:txBody>
          <a:bodyPr spcFirstLastPara="1" wrap="square" lIns="91425" tIns="45700" rIns="91425" bIns="45700" anchor="t" anchorCtr="0">
            <a:spAutoFit/>
          </a:bodyPr>
          <a:lstStyle/>
          <a:p>
            <a:pPr algn="just"/>
            <a:r>
              <a:rPr lang="es-ES_tradnl" altLang="es-CL" sz="1600" dirty="0">
                <a:solidFill>
                  <a:schemeClr val="bg2">
                    <a:lumMod val="50000"/>
                  </a:schemeClr>
                </a:solidFill>
                <a:latin typeface="Calibri" charset="0"/>
                <a:ea typeface="Calibri" charset="0"/>
                <a:cs typeface="Calibri" charset="0"/>
              </a:rPr>
              <a:t>Montados en la línea de alimentación hacia los inyectores a la salida del estanque de </a:t>
            </a:r>
            <a:r>
              <a:rPr lang="es-ES_tradnl" altLang="es-CL" sz="1600" dirty="0" smtClean="0">
                <a:solidFill>
                  <a:schemeClr val="bg2">
                    <a:lumMod val="50000"/>
                  </a:schemeClr>
                </a:solidFill>
                <a:latin typeface="Calibri" charset="0"/>
                <a:ea typeface="Calibri" charset="0"/>
                <a:cs typeface="Calibri" charset="0"/>
              </a:rPr>
              <a:t>combustible.</a:t>
            </a:r>
            <a:endParaRPr lang="es-CL" sz="1600" dirty="0">
              <a:solidFill>
                <a:schemeClr val="bg2">
                  <a:lumMod val="50000"/>
                </a:schemeClr>
              </a:solidFill>
              <a:latin typeface="Calibri" charset="0"/>
              <a:ea typeface="Calibri" charset="0"/>
              <a:cs typeface="Calibri" charset="0"/>
            </a:endParaRPr>
          </a:p>
        </p:txBody>
      </p:sp>
      <p:sp>
        <p:nvSpPr>
          <p:cNvPr id="16" name="Google Shape;174;p6"/>
          <p:cNvSpPr txBox="1"/>
          <p:nvPr/>
        </p:nvSpPr>
        <p:spPr>
          <a:xfrm>
            <a:off x="5498131" y="5878612"/>
            <a:ext cx="3544270" cy="338514"/>
          </a:xfrm>
          <a:prstGeom prst="rect">
            <a:avLst/>
          </a:prstGeom>
          <a:noFill/>
          <a:ln>
            <a:noFill/>
          </a:ln>
        </p:spPr>
        <p:txBody>
          <a:bodyPr spcFirstLastPara="1" wrap="square" lIns="91425" tIns="45700" rIns="91425" bIns="45700" anchor="t" anchorCtr="0">
            <a:spAutoFit/>
          </a:bodyPr>
          <a:lstStyle/>
          <a:p>
            <a:pPr algn="just"/>
            <a:r>
              <a:rPr lang="es-ES_tradnl" altLang="es-CL" sz="1600" dirty="0">
                <a:solidFill>
                  <a:schemeClr val="bg2">
                    <a:lumMod val="50000"/>
                  </a:schemeClr>
                </a:solidFill>
                <a:latin typeface="Calibri" charset="0"/>
                <a:ea typeface="Calibri" charset="0"/>
                <a:cs typeface="Calibri" charset="0"/>
              </a:rPr>
              <a:t>Montados en la Bomba de combustible.</a:t>
            </a:r>
            <a:endParaRPr lang="es-CL" sz="1600" dirty="0">
              <a:solidFill>
                <a:schemeClr val="bg2">
                  <a:lumMod val="50000"/>
                </a:schemeClr>
              </a:solidFill>
              <a:latin typeface="Calibri" charset="0"/>
              <a:ea typeface="Calibri" charset="0"/>
              <a:cs typeface="Calibri" charset="0"/>
            </a:endParaRPr>
          </a:p>
        </p:txBody>
      </p:sp>
      <p:pic>
        <p:nvPicPr>
          <p:cNvPr id="19" name="Imagen 18">
            <a:extLst>
              <a:ext uri="{FF2B5EF4-FFF2-40B4-BE49-F238E27FC236}">
                <a16:creationId xmlns:a16="http://schemas.microsoft.com/office/drawing/2014/main" xmlns="" id="{D42C31DD-6081-8341-B43D-D1EB27DA2152}"/>
              </a:ext>
            </a:extLst>
          </p:cNvPr>
          <p:cNvPicPr>
            <a:picLocks noChangeAspect="1"/>
          </p:cNvPicPr>
          <p:nvPr/>
        </p:nvPicPr>
        <p:blipFill>
          <a:blip r:embed="rId4"/>
          <a:stretch>
            <a:fillRect/>
          </a:stretch>
        </p:blipFill>
        <p:spPr>
          <a:xfrm>
            <a:off x="393459" y="3776640"/>
            <a:ext cx="1709174" cy="1231139"/>
          </a:xfrm>
          <a:prstGeom prst="rect">
            <a:avLst/>
          </a:prstGeom>
        </p:spPr>
      </p:pic>
      <p:pic>
        <p:nvPicPr>
          <p:cNvPr id="20" name="Imagen 19">
            <a:extLst>
              <a:ext uri="{FF2B5EF4-FFF2-40B4-BE49-F238E27FC236}">
                <a16:creationId xmlns:a16="http://schemas.microsoft.com/office/drawing/2014/main" xmlns="" id="{943477E8-A3EE-A54B-A8BB-1B2425AD8425}"/>
              </a:ext>
            </a:extLst>
          </p:cNvPr>
          <p:cNvPicPr>
            <a:picLocks noChangeAspect="1"/>
          </p:cNvPicPr>
          <p:nvPr/>
        </p:nvPicPr>
        <p:blipFill>
          <a:blip r:embed="rId5"/>
          <a:stretch>
            <a:fillRect/>
          </a:stretch>
        </p:blipFill>
        <p:spPr>
          <a:xfrm rot="3779362">
            <a:off x="2689473" y="3656256"/>
            <a:ext cx="1035046" cy="2344196"/>
          </a:xfrm>
          <a:prstGeom prst="rect">
            <a:avLst/>
          </a:prstGeom>
        </p:spPr>
      </p:pic>
      <p:sp>
        <p:nvSpPr>
          <p:cNvPr id="22" name="Google Shape;173;p6"/>
          <p:cNvSpPr/>
          <p:nvPr/>
        </p:nvSpPr>
        <p:spPr>
          <a:xfrm>
            <a:off x="4990353" y="3141785"/>
            <a:ext cx="4326034" cy="3657599"/>
          </a:xfrm>
          <a:prstGeom prst="roundRect">
            <a:avLst>
              <a:gd name="adj" fmla="val 6491"/>
            </a:avLst>
          </a:prstGeom>
          <a:noFill/>
          <a:ln w="50800">
            <a:solidFill>
              <a:srgbClr val="E9E1E4"/>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02117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1945</TotalTime>
  <Words>2274</Words>
  <Application>Microsoft Macintosh PowerPoint</Application>
  <PresentationFormat>Personalizado</PresentationFormat>
  <Paragraphs>208</Paragraphs>
  <Slides>28</Slides>
  <Notes>24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28</vt:i4>
      </vt:variant>
    </vt:vector>
  </HeadingPairs>
  <TitlesOfParts>
    <vt:vector size="32" baseType="lpstr">
      <vt:lpstr>Calibri</vt:lpstr>
      <vt:lpstr>Roboto</vt: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Usuario de Microsoft Office</cp:lastModifiedBy>
  <cp:revision>122</cp:revision>
  <cp:lastPrinted>2021-01-26T20:51:18Z</cp:lastPrinted>
  <dcterms:modified xsi:type="dcterms:W3CDTF">2021-01-26T21:50:14Z</dcterms:modified>
</cp:coreProperties>
</file>