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3"/>
  </p:notesMasterIdLst>
  <p:sldIdLst>
    <p:sldId id="256" r:id="rId2"/>
    <p:sldId id="277" r:id="rId3"/>
    <p:sldId id="279" r:id="rId4"/>
    <p:sldId id="318" r:id="rId5"/>
    <p:sldId id="259" r:id="rId6"/>
    <p:sldId id="260" r:id="rId7"/>
    <p:sldId id="365" r:id="rId8"/>
    <p:sldId id="285" r:id="rId9"/>
    <p:sldId id="366" r:id="rId10"/>
    <p:sldId id="353" r:id="rId11"/>
    <p:sldId id="367" r:id="rId12"/>
    <p:sldId id="368" r:id="rId13"/>
    <p:sldId id="369" r:id="rId14"/>
    <p:sldId id="370" r:id="rId15"/>
    <p:sldId id="371" r:id="rId16"/>
    <p:sldId id="288" r:id="rId17"/>
    <p:sldId id="355" r:id="rId18"/>
    <p:sldId id="372" r:id="rId19"/>
    <p:sldId id="354" r:id="rId20"/>
    <p:sldId id="356" r:id="rId21"/>
    <p:sldId id="373" r:id="rId22"/>
    <p:sldId id="357" r:id="rId23"/>
    <p:sldId id="358" r:id="rId24"/>
    <p:sldId id="374" r:id="rId25"/>
    <p:sldId id="375" r:id="rId26"/>
    <p:sldId id="376" r:id="rId27"/>
    <p:sldId id="341" r:id="rId28"/>
    <p:sldId id="273" r:id="rId29"/>
    <p:sldId id="274" r:id="rId30"/>
    <p:sldId id="281" r:id="rId31"/>
    <p:sldId id="276" r:id="rId32"/>
  </p:sldIdLst>
  <p:sldSz cx="9720263" cy="7559675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381">
          <p15:clr>
            <a:srgbClr val="A4A3A4"/>
          </p15:clr>
        </p15:guide>
        <p15:guide id="2" pos="3061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7" roundtripDataSignature="AMtx7miY5pWMYHGHDWxF7ajhTTfqhk8aXA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dison Ahumada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7374D"/>
    <a:srgbClr val="E9E1E4"/>
    <a:srgbClr val="FF0000"/>
    <a:srgbClr val="741B47"/>
    <a:srgbClr val="FFDDDD"/>
    <a:srgbClr val="FEE7DE"/>
    <a:srgbClr val="B99F2F"/>
    <a:srgbClr val="C73E32"/>
    <a:srgbClr val="BA9B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637" autoAdjust="0"/>
    <p:restoredTop sz="94746"/>
  </p:normalViewPr>
  <p:slideViewPr>
    <p:cSldViewPr snapToGrid="0">
      <p:cViewPr>
        <p:scale>
          <a:sx n="150" d="100"/>
          <a:sy n="150" d="100"/>
        </p:scale>
        <p:origin x="1240" y="664"/>
      </p:cViewPr>
      <p:guideLst>
        <p:guide orient="horz" pos="2381"/>
        <p:guide pos="306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7" Type="http://customschemas.google.com/relationships/presentationmetadata" Target="metadata"/><Relationship Id="rId38" Type="http://schemas.openxmlformats.org/officeDocument/2006/relationships/commentAuthors" Target="commentAuthors.xml"/><Relationship Id="rId39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224953" y="685800"/>
            <a:ext cx="44088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286828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382916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5961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13292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5343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97659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73469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2" name="Google Shape;312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490090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78831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78664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1322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38304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225550" y="685800"/>
            <a:ext cx="4408488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0037753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80196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2248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66160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35611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71659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2088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6" name="Google Shape;386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833350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038700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699878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" name="Google Shape;9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96964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" name="Google Shape;12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74673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7" name="Google Shape;147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29888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957895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99385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93385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63606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3"/>
          <p:cNvSpPr/>
          <p:nvPr/>
        </p:nvSpPr>
        <p:spPr>
          <a:xfrm>
            <a:off x="242856" y="1756550"/>
            <a:ext cx="9346500" cy="5675922"/>
          </a:xfrm>
          <a:prstGeom prst="round1Rect">
            <a:avLst>
              <a:gd name="adj" fmla="val 15350"/>
            </a:avLst>
          </a:prstGeom>
          <a:solidFill>
            <a:srgbClr val="E9E1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Google Shape;11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36350" y="419800"/>
            <a:ext cx="3659450" cy="68047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3"/>
          <p:cNvSpPr/>
          <p:nvPr/>
        </p:nvSpPr>
        <p:spPr>
          <a:xfrm>
            <a:off x="436350" y="6464001"/>
            <a:ext cx="7891862" cy="680474"/>
          </a:xfrm>
          <a:prstGeom prst="roundRect">
            <a:avLst>
              <a:gd name="adj" fmla="val 19335"/>
            </a:avLst>
          </a:prstGeom>
          <a:solidFill>
            <a:srgbClr val="BB9B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" name="Google Shape;14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3441" y="6464000"/>
            <a:ext cx="690482" cy="68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n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365" y="1222172"/>
            <a:ext cx="1080000" cy="24187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365" y="418596"/>
            <a:ext cx="1080000" cy="664778"/>
          </a:xfrm>
          <a:prstGeom prst="rect">
            <a:avLst/>
          </a:prstGeom>
        </p:spPr>
      </p:pic>
      <p:pic>
        <p:nvPicPr>
          <p:cNvPr id="18" name="Google Shape;12;p23"/>
          <p:cNvPicPr preferRelativeResize="0">
            <a:picLocks noChangeAspect="1"/>
          </p:cNvPicPr>
          <p:nvPr userDrawn="1"/>
        </p:nvPicPr>
        <p:blipFill rotWithShape="1">
          <a:blip r:embed="rId6">
            <a:alphaModFix/>
          </a:blip>
          <a:srcRect/>
          <a:stretch/>
        </p:blipFill>
        <p:spPr>
          <a:xfrm>
            <a:off x="8521706" y="6387272"/>
            <a:ext cx="830659" cy="75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9;p23"/>
          <p:cNvSpPr/>
          <p:nvPr userDrawn="1"/>
        </p:nvSpPr>
        <p:spPr>
          <a:xfrm>
            <a:off x="242856" y="1756550"/>
            <a:ext cx="9346500" cy="5675922"/>
          </a:xfrm>
          <a:prstGeom prst="round1Rect">
            <a:avLst>
              <a:gd name="adj" fmla="val 15350"/>
            </a:avLst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Imagen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365" y="1222172"/>
            <a:ext cx="1080000" cy="24187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365" y="418596"/>
            <a:ext cx="1080000" cy="664778"/>
          </a:xfrm>
          <a:prstGeom prst="rect">
            <a:avLst/>
          </a:prstGeom>
        </p:spPr>
      </p:pic>
      <p:pic>
        <p:nvPicPr>
          <p:cNvPr id="6" name="Google Shape;11;p23"/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436350" y="419800"/>
            <a:ext cx="3659450" cy="680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5"/>
          <p:cNvSpPr/>
          <p:nvPr/>
        </p:nvSpPr>
        <p:spPr>
          <a:xfrm rot="10800000" flipH="1">
            <a:off x="180975" y="832250"/>
            <a:ext cx="9358200" cy="1236900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25"/>
          <p:cNvSpPr/>
          <p:nvPr/>
        </p:nvSpPr>
        <p:spPr>
          <a:xfrm>
            <a:off x="180900" y="180900"/>
            <a:ext cx="7911000" cy="65100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741B47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25"/>
          <p:cNvSpPr/>
          <p:nvPr/>
        </p:nvSpPr>
        <p:spPr>
          <a:xfrm>
            <a:off x="8091900" y="779400"/>
            <a:ext cx="662100" cy="52500"/>
          </a:xfrm>
          <a:prstGeom prst="rect">
            <a:avLst/>
          </a:prstGeom>
          <a:solidFill>
            <a:srgbClr val="0F69B4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25"/>
          <p:cNvSpPr/>
          <p:nvPr/>
        </p:nvSpPr>
        <p:spPr>
          <a:xfrm>
            <a:off x="8754000" y="779400"/>
            <a:ext cx="785400" cy="52500"/>
          </a:xfrm>
          <a:prstGeom prst="rect">
            <a:avLst/>
          </a:prstGeom>
          <a:solidFill>
            <a:srgbClr val="EB3C46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93;p3"/>
          <p:cNvSpPr txBox="1"/>
          <p:nvPr userDrawn="1"/>
        </p:nvSpPr>
        <p:spPr>
          <a:xfrm>
            <a:off x="442650" y="350325"/>
            <a:ext cx="74418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MÓDULO</a:t>
            </a:r>
            <a:r>
              <a:rPr lang="en-US" sz="14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Mantenimiento</a:t>
            </a:r>
            <a:r>
              <a:rPr lang="en-US" sz="1400" b="0" i="0" u="none" strike="noStrike" cap="none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400" b="0" i="0" u="none" strike="noStrike" cap="none" dirty="0" err="1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motores</a:t>
            </a:r>
            <a:endParaRPr sz="14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343;p14"/>
          <p:cNvSpPr txBox="1"/>
          <p:nvPr userDrawn="1"/>
        </p:nvSpPr>
        <p:spPr>
          <a:xfrm>
            <a:off x="180900" y="6881800"/>
            <a:ext cx="527945" cy="264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F8D837FA-7D10-4FEB-9DD5-99DA87700FA3}" type="slidenum">
              <a:rPr lang="en-US" sz="11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t>‹Nr.›</a:t>
            </a:fld>
            <a:endParaRPr sz="1100" b="0" i="0" u="none" strike="noStrike" cap="none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97;p3"/>
          <p:cNvSpPr txBox="1"/>
          <p:nvPr userDrawn="1"/>
        </p:nvSpPr>
        <p:spPr>
          <a:xfrm>
            <a:off x="375975" y="6881800"/>
            <a:ext cx="6786600" cy="3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 dirty="0" smtClean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       MECÁNICA AUTOMOTRIZ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| 4°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Medio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|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Presentación</a:t>
            </a:r>
            <a:endParaRPr sz="1100" b="0" i="0" u="none" strike="noStrike" cap="none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92;p3"/>
          <p:cNvSpPr txBox="1"/>
          <p:nvPr userDrawn="1"/>
        </p:nvSpPr>
        <p:spPr>
          <a:xfrm>
            <a:off x="8443618" y="271143"/>
            <a:ext cx="1166700" cy="3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Actividad</a:t>
            </a:r>
            <a:r>
              <a:rPr lang="en-US" sz="1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6|</a:t>
            </a:r>
            <a:r>
              <a:rPr lang="en-US" sz="1600" b="0" i="0" u="none" strike="noStrike" cap="none" dirty="0" smtClean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1600" b="0" i="0" u="none" strike="noStrike" cap="none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1_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5"/>
          <p:cNvSpPr/>
          <p:nvPr/>
        </p:nvSpPr>
        <p:spPr>
          <a:xfrm>
            <a:off x="180900" y="180900"/>
            <a:ext cx="7911000" cy="65100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741B47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25"/>
          <p:cNvSpPr/>
          <p:nvPr/>
        </p:nvSpPr>
        <p:spPr>
          <a:xfrm>
            <a:off x="8091900" y="779400"/>
            <a:ext cx="662100" cy="52500"/>
          </a:xfrm>
          <a:prstGeom prst="rect">
            <a:avLst/>
          </a:prstGeom>
          <a:solidFill>
            <a:srgbClr val="0F69B4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25"/>
          <p:cNvSpPr/>
          <p:nvPr/>
        </p:nvSpPr>
        <p:spPr>
          <a:xfrm>
            <a:off x="8754000" y="779400"/>
            <a:ext cx="785400" cy="52500"/>
          </a:xfrm>
          <a:prstGeom prst="rect">
            <a:avLst/>
          </a:prstGeom>
          <a:solidFill>
            <a:srgbClr val="EB3C46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93;p3"/>
          <p:cNvSpPr txBox="1"/>
          <p:nvPr userDrawn="1"/>
        </p:nvSpPr>
        <p:spPr>
          <a:xfrm>
            <a:off x="442650" y="350325"/>
            <a:ext cx="74418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MÓDULO</a:t>
            </a:r>
            <a:r>
              <a:rPr lang="en-US" sz="14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Mantenimiento</a:t>
            </a:r>
            <a:r>
              <a:rPr lang="en-US" sz="1400" b="0" i="0" u="none" strike="noStrike" cap="none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400" b="0" i="0" u="none" strike="noStrike" cap="none" dirty="0" err="1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motores</a:t>
            </a:r>
            <a:endParaRPr sz="14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343;p14"/>
          <p:cNvSpPr txBox="1"/>
          <p:nvPr userDrawn="1"/>
        </p:nvSpPr>
        <p:spPr>
          <a:xfrm>
            <a:off x="180900" y="6881800"/>
            <a:ext cx="527945" cy="264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F8D837FA-7D10-4FEB-9DD5-99DA87700FA3}" type="slidenum">
              <a:rPr lang="en-US" sz="11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t>‹Nr.›</a:t>
            </a:fld>
            <a:endParaRPr sz="1100" b="0" i="0" u="none" strike="noStrike" cap="none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97;p3"/>
          <p:cNvSpPr txBox="1"/>
          <p:nvPr userDrawn="1"/>
        </p:nvSpPr>
        <p:spPr>
          <a:xfrm>
            <a:off x="375975" y="6881800"/>
            <a:ext cx="6786600" cy="3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 dirty="0" smtClean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       MECÁNICA AUTOMOTRIZ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| 4°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Medio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|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Presentación</a:t>
            </a:r>
            <a:endParaRPr sz="1100" b="0" i="0" u="none" strike="noStrike" cap="none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92;p3"/>
          <p:cNvSpPr txBox="1"/>
          <p:nvPr userDrawn="1"/>
        </p:nvSpPr>
        <p:spPr>
          <a:xfrm>
            <a:off x="8443618" y="271143"/>
            <a:ext cx="1166700" cy="3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Actividad</a:t>
            </a:r>
            <a:r>
              <a:rPr lang="en-US" sz="1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6|</a:t>
            </a:r>
            <a:r>
              <a:rPr lang="en-US" sz="1600" b="0" i="0" u="none" strike="noStrike" cap="none" dirty="0" smtClean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1600" b="0" i="0" u="none" strike="noStrike" cap="none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6"/>
          <p:cNvSpPr/>
          <p:nvPr/>
        </p:nvSpPr>
        <p:spPr>
          <a:xfrm rot="10800000" flipH="1">
            <a:off x="181650" y="822025"/>
            <a:ext cx="9356700" cy="6531300"/>
          </a:xfrm>
          <a:prstGeom prst="round1Rect">
            <a:avLst>
              <a:gd name="adj" fmla="val 15350"/>
            </a:avLst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26"/>
          <p:cNvSpPr/>
          <p:nvPr/>
        </p:nvSpPr>
        <p:spPr>
          <a:xfrm>
            <a:off x="180900" y="180900"/>
            <a:ext cx="7911000" cy="65100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741B47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26"/>
          <p:cNvSpPr/>
          <p:nvPr/>
        </p:nvSpPr>
        <p:spPr>
          <a:xfrm>
            <a:off x="8091900" y="779400"/>
            <a:ext cx="662100" cy="52500"/>
          </a:xfrm>
          <a:prstGeom prst="rect">
            <a:avLst/>
          </a:prstGeom>
          <a:solidFill>
            <a:srgbClr val="0F69B4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26"/>
          <p:cNvSpPr/>
          <p:nvPr/>
        </p:nvSpPr>
        <p:spPr>
          <a:xfrm>
            <a:off x="8754000" y="779400"/>
            <a:ext cx="785400" cy="52500"/>
          </a:xfrm>
          <a:prstGeom prst="rect">
            <a:avLst/>
          </a:prstGeom>
          <a:solidFill>
            <a:srgbClr val="EB3C46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93;p3"/>
          <p:cNvSpPr txBox="1"/>
          <p:nvPr userDrawn="1"/>
        </p:nvSpPr>
        <p:spPr>
          <a:xfrm>
            <a:off x="442650" y="350325"/>
            <a:ext cx="74418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ES_tradnl" sz="1400" b="1" i="0" u="none" strike="noStrike" cap="none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MÓDULO</a:t>
            </a:r>
            <a:r>
              <a:rPr lang="es-ES_tradnl" sz="1400" b="0" i="0" u="none" strike="noStrike" cap="none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 Mantenimiento de motores</a:t>
            </a:r>
            <a:endParaRPr lang="es-ES_tradnl" sz="14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343;p14"/>
          <p:cNvSpPr txBox="1"/>
          <p:nvPr userDrawn="1"/>
        </p:nvSpPr>
        <p:spPr>
          <a:xfrm>
            <a:off x="180900" y="6881800"/>
            <a:ext cx="527945" cy="264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F8D837FA-7D10-4FEB-9DD5-99DA87700FA3}" type="slidenum">
              <a:rPr lang="en-US" sz="11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t>‹Nr.›</a:t>
            </a:fld>
            <a:endParaRPr sz="1100" b="0" i="0" u="none" strike="noStrike" cap="none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97;p3"/>
          <p:cNvSpPr txBox="1"/>
          <p:nvPr userDrawn="1"/>
        </p:nvSpPr>
        <p:spPr>
          <a:xfrm>
            <a:off x="375975" y="6881800"/>
            <a:ext cx="6786600" cy="3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 dirty="0" smtClean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       MECÁNICA AUTOMOTRIZ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| 4°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Medio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|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Presentación</a:t>
            </a:r>
            <a:endParaRPr sz="1100" b="0" i="0" u="none" strike="noStrike" cap="none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92;p3"/>
          <p:cNvSpPr txBox="1"/>
          <p:nvPr userDrawn="1"/>
        </p:nvSpPr>
        <p:spPr>
          <a:xfrm>
            <a:off x="8443618" y="271143"/>
            <a:ext cx="1166700" cy="3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Actividad</a:t>
            </a:r>
            <a:r>
              <a:rPr lang="en-US" sz="1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6|</a:t>
            </a:r>
            <a:r>
              <a:rPr lang="en-US" sz="1600" b="0" i="0" u="none" strike="noStrike" cap="none" dirty="0" smtClean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1600" b="0" i="0" u="none" strike="noStrike" cap="none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8"/>
          <p:cNvSpPr/>
          <p:nvPr/>
        </p:nvSpPr>
        <p:spPr>
          <a:xfrm rot="10800000" flipH="1">
            <a:off x="181650" y="822025"/>
            <a:ext cx="9356700" cy="6531300"/>
          </a:xfrm>
          <a:prstGeom prst="round1Rect">
            <a:avLst>
              <a:gd name="adj" fmla="val 15350"/>
            </a:avLst>
          </a:prstGeom>
          <a:solidFill>
            <a:srgbClr val="BA9BA5">
              <a:alpha val="2588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28"/>
          <p:cNvSpPr/>
          <p:nvPr/>
        </p:nvSpPr>
        <p:spPr>
          <a:xfrm>
            <a:off x="180900" y="180900"/>
            <a:ext cx="7911000" cy="65100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741B47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28"/>
          <p:cNvSpPr/>
          <p:nvPr/>
        </p:nvSpPr>
        <p:spPr>
          <a:xfrm>
            <a:off x="8091900" y="779400"/>
            <a:ext cx="662100" cy="52500"/>
          </a:xfrm>
          <a:prstGeom prst="rect">
            <a:avLst/>
          </a:prstGeom>
          <a:solidFill>
            <a:srgbClr val="0F69B4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28"/>
          <p:cNvSpPr/>
          <p:nvPr/>
        </p:nvSpPr>
        <p:spPr>
          <a:xfrm>
            <a:off x="8754000" y="779400"/>
            <a:ext cx="785400" cy="52500"/>
          </a:xfrm>
          <a:prstGeom prst="rect">
            <a:avLst/>
          </a:prstGeom>
          <a:solidFill>
            <a:srgbClr val="EB3C46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93;p3"/>
          <p:cNvSpPr txBox="1"/>
          <p:nvPr userDrawn="1"/>
        </p:nvSpPr>
        <p:spPr>
          <a:xfrm>
            <a:off x="442650" y="350325"/>
            <a:ext cx="74418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ES_tradnl" sz="1400" b="1" i="0" u="none" strike="noStrike" cap="none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MÓDULO</a:t>
            </a:r>
            <a:r>
              <a:rPr lang="es-ES_tradnl" sz="1400" b="0" i="0" u="none" strike="noStrike" cap="none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 Mantenimiento de motores</a:t>
            </a:r>
            <a:endParaRPr lang="es-ES_tradnl" sz="14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343;p14"/>
          <p:cNvSpPr txBox="1"/>
          <p:nvPr userDrawn="1"/>
        </p:nvSpPr>
        <p:spPr>
          <a:xfrm>
            <a:off x="180900" y="6881800"/>
            <a:ext cx="527945" cy="264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F8D837FA-7D10-4FEB-9DD5-99DA87700FA3}" type="slidenum">
              <a:rPr lang="en-US" sz="11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t>‹Nr.›</a:t>
            </a:fld>
            <a:endParaRPr sz="1100" b="0" i="0" u="none" strike="noStrike" cap="none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97;p3"/>
          <p:cNvSpPr txBox="1"/>
          <p:nvPr userDrawn="1"/>
        </p:nvSpPr>
        <p:spPr>
          <a:xfrm>
            <a:off x="375975" y="6881800"/>
            <a:ext cx="6786600" cy="3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 dirty="0" smtClean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       MECÁNICA AUTOMOTRIZ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| 4°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Medio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|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Presentación</a:t>
            </a:r>
            <a:endParaRPr sz="1100" b="0" i="0" u="none" strike="noStrike" cap="none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92;p3"/>
          <p:cNvSpPr txBox="1"/>
          <p:nvPr userDrawn="1"/>
        </p:nvSpPr>
        <p:spPr>
          <a:xfrm>
            <a:off x="8443618" y="271143"/>
            <a:ext cx="1166700" cy="3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Actividad</a:t>
            </a:r>
            <a:r>
              <a:rPr lang="en-US" sz="1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6|</a:t>
            </a:r>
            <a:r>
              <a:rPr lang="en-US" sz="1600" b="0" i="0" u="none" strike="noStrike" cap="none" dirty="0" smtClean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1600" b="0" i="0" u="none" strike="noStrike" cap="none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 2">
    <p:bg>
      <p:bgPr>
        <a:solidFill>
          <a:schemeClr val="lt1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1;p30"/>
          <p:cNvSpPr/>
          <p:nvPr userDrawn="1"/>
        </p:nvSpPr>
        <p:spPr>
          <a:xfrm rot="10800000" flipH="1">
            <a:off x="181650" y="822025"/>
            <a:ext cx="9356700" cy="6531300"/>
          </a:xfrm>
          <a:prstGeom prst="round1Rect">
            <a:avLst>
              <a:gd name="adj" fmla="val 15350"/>
            </a:avLst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62;p30"/>
          <p:cNvSpPr/>
          <p:nvPr userDrawn="1"/>
        </p:nvSpPr>
        <p:spPr>
          <a:xfrm>
            <a:off x="8091900" y="779400"/>
            <a:ext cx="662100" cy="52500"/>
          </a:xfrm>
          <a:prstGeom prst="rect">
            <a:avLst/>
          </a:prstGeom>
          <a:solidFill>
            <a:srgbClr val="0F69B4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63;p30"/>
          <p:cNvSpPr/>
          <p:nvPr userDrawn="1"/>
        </p:nvSpPr>
        <p:spPr>
          <a:xfrm>
            <a:off x="8754000" y="779400"/>
            <a:ext cx="785400" cy="52500"/>
          </a:xfrm>
          <a:prstGeom prst="rect">
            <a:avLst/>
          </a:prstGeom>
          <a:solidFill>
            <a:srgbClr val="EB3C46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31;p6"/>
          <p:cNvSpPr/>
          <p:nvPr userDrawn="1"/>
        </p:nvSpPr>
        <p:spPr>
          <a:xfrm>
            <a:off x="181651" y="180900"/>
            <a:ext cx="7909200" cy="651000"/>
          </a:xfrm>
          <a:prstGeom prst="round2SameRect">
            <a:avLst>
              <a:gd name="adj1" fmla="val 16667"/>
              <a:gd name="adj2" fmla="val 0"/>
            </a:avLst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92;p3"/>
          <p:cNvSpPr txBox="1"/>
          <p:nvPr userDrawn="1"/>
        </p:nvSpPr>
        <p:spPr>
          <a:xfrm>
            <a:off x="8170652" y="288449"/>
            <a:ext cx="1166700" cy="3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b="1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¡</a:t>
            </a:r>
            <a:r>
              <a:rPr lang="en-US" b="1" i="0" u="none" strike="noStrike" cap="none" dirty="0" err="1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Atención</a:t>
            </a:r>
            <a:r>
              <a:rPr lang="en-US" b="1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!</a:t>
            </a:r>
            <a:endParaRPr b="1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1" r:id="rId4"/>
    <p:sldLayoutId id="2147483652" r:id="rId5"/>
    <p:sldLayoutId id="2147483654" r:id="rId6"/>
    <p:sldLayoutId id="2147483660" r:id="rId7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4" Type="http://schemas.openxmlformats.org/officeDocument/2006/relationships/image" Target="../media/image24.tif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1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hyperlink" Target="https://www.youtube.com/watch?v=zBVayVr3X-c" TargetMode="External"/><Relationship Id="rId5" Type="http://schemas.openxmlformats.org/officeDocument/2006/relationships/hyperlink" Target="https://www.youtube.com/watch?v=z4hE4yaGJ_c&amp;ab_channel=Elecktrofe2" TargetMode="External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9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"/>
          <p:cNvSpPr txBox="1"/>
          <p:nvPr/>
        </p:nvSpPr>
        <p:spPr>
          <a:xfrm>
            <a:off x="1176619" y="6648293"/>
            <a:ext cx="7012134" cy="311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1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 estos documentos se utilizarán de manera inclusiva términos como: el estudiante, el docente, el compañero u otras palabras equivalentes y sus respectivos plurales, es decir, con ellas, se hace referencia tanto a hombres como a mujeres.</a:t>
            </a:r>
            <a:endParaRPr sz="11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15;p23"/>
          <p:cNvSpPr txBox="1"/>
          <p:nvPr/>
        </p:nvSpPr>
        <p:spPr>
          <a:xfrm>
            <a:off x="1139100" y="834800"/>
            <a:ext cx="41568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SECTOR METALMECÁNICA </a:t>
            </a:r>
            <a:r>
              <a:rPr lang="en-US" sz="1200" b="0" i="0" u="none" strike="noStrike" cap="none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| </a:t>
            </a:r>
            <a:r>
              <a:rPr lang="en-US" sz="1200" b="0" i="0" u="none" strike="noStrike" cap="none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NIVEL </a:t>
            </a:r>
            <a:r>
              <a:rPr lang="en-US" sz="1200" b="0" i="0" u="none" strike="noStrike" cap="none" smtClean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4° </a:t>
            </a:r>
            <a:r>
              <a:rPr lang="en-US" sz="1200" b="0" i="0" u="none" strike="noStrike" cap="none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MEDIO</a:t>
            </a:r>
            <a:endParaRPr sz="1200" b="0" i="0" u="none" strike="noStrike" cap="none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75;p1"/>
          <p:cNvSpPr txBox="1"/>
          <p:nvPr/>
        </p:nvSpPr>
        <p:spPr>
          <a:xfrm>
            <a:off x="1176619" y="6648293"/>
            <a:ext cx="7012134" cy="311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1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 estos documentos se utilizarán de manera inclusiva términos como: el estudiante, el docente, el compañero u otras palabras equivalentes y sus respectivos plurales, es decir, con ellas, se hace referencia tanto a hombres como a mujeres.</a:t>
            </a:r>
            <a:endParaRPr sz="11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76;p1"/>
          <p:cNvSpPr txBox="1"/>
          <p:nvPr/>
        </p:nvSpPr>
        <p:spPr>
          <a:xfrm>
            <a:off x="374950" y="2144650"/>
            <a:ext cx="1444325" cy="178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MÓDULO </a:t>
            </a:r>
            <a:r>
              <a:rPr lang="en-US" sz="1500" b="1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61;p13"/>
          <p:cNvSpPr txBox="1">
            <a:spLocks/>
          </p:cNvSpPr>
          <p:nvPr/>
        </p:nvSpPr>
        <p:spPr>
          <a:xfrm>
            <a:off x="365424" y="2361011"/>
            <a:ext cx="8740476" cy="403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90000"/>
              </a:lnSpc>
              <a:buClr>
                <a:schemeClr val="dk1"/>
              </a:buClr>
              <a:buSzPts val="1100"/>
            </a:pPr>
            <a:r>
              <a:rPr lang="es-ES" sz="3600" b="1" dirty="0" smtClean="0">
                <a:solidFill>
                  <a:srgbClr val="741B47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MANTENIMIENTO </a:t>
            </a:r>
            <a:r>
              <a:rPr lang="es-ES" sz="3600" b="1" smtClean="0">
                <a:solidFill>
                  <a:srgbClr val="741B47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DE MOTORES</a:t>
            </a:r>
            <a:endParaRPr lang="x-none" sz="3600" b="1" dirty="0">
              <a:solidFill>
                <a:srgbClr val="741B47"/>
              </a:solidFill>
              <a:latin typeface="Calibri" panose="020F0502020204030204" pitchFamily="34" charset="0"/>
              <a:ea typeface="Roboto"/>
              <a:cs typeface="Calibri" panose="020F0502020204030204" pitchFamily="34" charset="0"/>
              <a:sym typeface="Roboto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500" y="2900325"/>
            <a:ext cx="6623363" cy="3351848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039" y="3293110"/>
            <a:ext cx="1818807" cy="3168932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96" y="3320875"/>
            <a:ext cx="2205558" cy="31430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73;p6"/>
          <p:cNvSpPr/>
          <p:nvPr/>
        </p:nvSpPr>
        <p:spPr>
          <a:xfrm>
            <a:off x="261597" y="2257006"/>
            <a:ext cx="9054790" cy="1612262"/>
          </a:xfrm>
          <a:prstGeom prst="roundRect">
            <a:avLst>
              <a:gd name="adj" fmla="val 7900"/>
            </a:avLst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78;p6"/>
          <p:cNvSpPr txBox="1"/>
          <p:nvPr/>
        </p:nvSpPr>
        <p:spPr>
          <a:xfrm>
            <a:off x="452175" y="1085145"/>
            <a:ext cx="8950500" cy="84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80000"/>
              </a:lnSpc>
            </a:pPr>
            <a:r>
              <a:rPr lang="de-DE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MANTENIMIENTO CORRECTIVO A </a:t>
            </a:r>
            <a:r>
              <a:rPr lang="de-DE" sz="2800" b="1" dirty="0">
                <a:solidFill>
                  <a:srgbClr val="77374D"/>
                </a:solidFill>
                <a:latin typeface="Calibri"/>
                <a:ea typeface="Calibri"/>
                <a:cs typeface="Calibri"/>
                <a:sym typeface="Calibri"/>
              </a:rPr>
              <a:t>SISTEMA DE LUBRICACIÓN</a:t>
            </a:r>
            <a:endParaRPr lang="de-DE" sz="2800" b="1" dirty="0">
              <a:solidFill>
                <a:srgbClr val="77374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74;p6"/>
          <p:cNvSpPr txBox="1"/>
          <p:nvPr/>
        </p:nvSpPr>
        <p:spPr>
          <a:xfrm>
            <a:off x="550992" y="2313101"/>
            <a:ext cx="8335463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es-CL" sz="1600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Si el nivel de aceite se encuentra dentro de los parámetros permitidos (entre el mínimo y el máximo), realizar el siguiente chequeo o revisión. </a:t>
            </a:r>
            <a:endParaRPr lang="es-CL" sz="1600" dirty="0" smtClean="0">
              <a:solidFill>
                <a:schemeClr val="bg2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algn="just"/>
            <a:endParaRPr lang="es-CL" sz="1600" dirty="0">
              <a:solidFill>
                <a:schemeClr val="bg2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algn="just"/>
            <a:r>
              <a:rPr lang="es-CL" sz="1600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Revisar el buen funcionamiento del sensor o interruptor de presión de aceite que se puede encontrar cerca del filtro de aceite o en el circuito principal del </a:t>
            </a:r>
            <a:r>
              <a:rPr lang="es-CL" sz="1600" dirty="0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Sistema</a:t>
            </a:r>
            <a:r>
              <a:rPr lang="es-CL" sz="1600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.</a:t>
            </a:r>
            <a:endParaRPr lang="es-CL" sz="1600" dirty="0">
              <a:solidFill>
                <a:schemeClr val="bg2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4" name="Agrupar 3"/>
          <p:cNvGrpSpPr/>
          <p:nvPr/>
        </p:nvGrpSpPr>
        <p:grpSpPr>
          <a:xfrm>
            <a:off x="1407761" y="4200145"/>
            <a:ext cx="6904741" cy="2335588"/>
            <a:chOff x="1580068" y="4200145"/>
            <a:chExt cx="6904741" cy="2335588"/>
          </a:xfrm>
        </p:grpSpPr>
        <p:pic>
          <p:nvPicPr>
            <p:cNvPr id="23" name="Imagen 22">
              <a:extLst>
                <a:ext uri="{FF2B5EF4-FFF2-40B4-BE49-F238E27FC236}">
                  <a16:creationId xmlns:a16="http://schemas.microsoft.com/office/drawing/2014/main" xmlns="" id="{88D5A318-4FEE-7842-9B59-02160C56FB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80068" y="4200145"/>
              <a:ext cx="3347357" cy="2251737"/>
            </a:xfrm>
            <a:prstGeom prst="roundRect">
              <a:avLst/>
            </a:prstGeom>
            <a:ln w="63500">
              <a:solidFill>
                <a:schemeClr val="tx2"/>
              </a:solidFill>
            </a:ln>
          </p:spPr>
        </p:pic>
        <p:pic>
          <p:nvPicPr>
            <p:cNvPr id="24" name="Imagen 23">
              <a:extLst>
                <a:ext uri="{FF2B5EF4-FFF2-40B4-BE49-F238E27FC236}">
                  <a16:creationId xmlns:a16="http://schemas.microsoft.com/office/drawing/2014/main" xmlns="" id="{3A40093C-6D83-A643-ABA5-2A7954CF4C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70110" y="4200145"/>
              <a:ext cx="3314699" cy="2335588"/>
            </a:xfrm>
            <a:prstGeom prst="roundRect">
              <a:avLst/>
            </a:prstGeom>
            <a:ln w="63500">
              <a:solidFill>
                <a:schemeClr val="tx2"/>
              </a:solidFill>
            </a:ln>
          </p:spPr>
        </p:pic>
        <p:sp>
          <p:nvSpPr>
            <p:cNvPr id="25" name="Anillo 24">
              <a:extLst>
                <a:ext uri="{FF2B5EF4-FFF2-40B4-BE49-F238E27FC236}">
                  <a16:creationId xmlns:a16="http://schemas.microsoft.com/office/drawing/2014/main" xmlns="" id="{A784C8A8-094D-2142-9F28-35A78931C793}"/>
                </a:ext>
              </a:extLst>
            </p:cNvPr>
            <p:cNvSpPr/>
            <p:nvPr/>
          </p:nvSpPr>
          <p:spPr>
            <a:xfrm>
              <a:off x="6264123" y="4510044"/>
              <a:ext cx="1159325" cy="1126672"/>
            </a:xfrm>
            <a:prstGeom prst="donut">
              <a:avLst>
                <a:gd name="adj" fmla="val 8876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92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73;p6"/>
          <p:cNvSpPr/>
          <p:nvPr/>
        </p:nvSpPr>
        <p:spPr>
          <a:xfrm>
            <a:off x="261597" y="2257007"/>
            <a:ext cx="9054790" cy="1197394"/>
          </a:xfrm>
          <a:prstGeom prst="roundRect">
            <a:avLst>
              <a:gd name="adj" fmla="val 7900"/>
            </a:avLst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78;p6"/>
          <p:cNvSpPr txBox="1"/>
          <p:nvPr/>
        </p:nvSpPr>
        <p:spPr>
          <a:xfrm>
            <a:off x="452175" y="1085145"/>
            <a:ext cx="8950500" cy="84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80000"/>
              </a:lnSpc>
            </a:pPr>
            <a:r>
              <a:rPr lang="de-DE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MANTENIMIENTO CORRECTIVO A </a:t>
            </a:r>
            <a:r>
              <a:rPr lang="de-DE" sz="2800" b="1" dirty="0">
                <a:solidFill>
                  <a:srgbClr val="77374D"/>
                </a:solidFill>
                <a:latin typeface="Calibri"/>
                <a:ea typeface="Calibri"/>
                <a:cs typeface="Calibri"/>
                <a:sym typeface="Calibri"/>
              </a:rPr>
              <a:t>SISTEMA DE LUBRICACIÓN</a:t>
            </a:r>
            <a:endParaRPr lang="de-DE" sz="2800" b="1" dirty="0">
              <a:solidFill>
                <a:srgbClr val="77374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74;p6"/>
          <p:cNvSpPr txBox="1"/>
          <p:nvPr/>
        </p:nvSpPr>
        <p:spPr>
          <a:xfrm>
            <a:off x="550992" y="2313101"/>
            <a:ext cx="8335463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es-CL" sz="1600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La revisión del interruptor de presión de aceite consiste en revisar el cableado que llega al sensor y además el estado del sensor</a:t>
            </a:r>
            <a:r>
              <a:rPr lang="es-CL" sz="1600" dirty="0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.</a:t>
            </a:r>
          </a:p>
          <a:p>
            <a:pPr algn="just"/>
            <a:endParaRPr lang="es-CL" sz="1600" dirty="0">
              <a:solidFill>
                <a:schemeClr val="bg2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algn="just"/>
            <a:r>
              <a:rPr lang="es-CL" sz="1600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El circuito del interruptor de presión de aceite es como sigue</a:t>
            </a:r>
            <a:r>
              <a:rPr lang="es-CL" sz="1600" dirty="0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:</a:t>
            </a:r>
            <a:endParaRPr lang="es-CL" sz="1600" dirty="0">
              <a:solidFill>
                <a:schemeClr val="bg2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200" y="3733800"/>
            <a:ext cx="6757416" cy="114604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979B19D1-A388-2041-A658-521E6C6D14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5705" y="4306824"/>
            <a:ext cx="1143914" cy="752414"/>
          </a:xfrm>
          <a:prstGeom prst="rect">
            <a:avLst/>
          </a:prstGeom>
        </p:spPr>
      </p:pic>
      <p:sp>
        <p:nvSpPr>
          <p:cNvPr id="12" name="Google Shape;173;p6"/>
          <p:cNvSpPr/>
          <p:nvPr/>
        </p:nvSpPr>
        <p:spPr>
          <a:xfrm>
            <a:off x="261597" y="5266603"/>
            <a:ext cx="9054790" cy="1481328"/>
          </a:xfrm>
          <a:prstGeom prst="roundRect">
            <a:avLst>
              <a:gd name="adj" fmla="val 7900"/>
            </a:avLst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74;p6"/>
          <p:cNvSpPr txBox="1"/>
          <p:nvPr/>
        </p:nvSpPr>
        <p:spPr>
          <a:xfrm>
            <a:off x="550992" y="5345568"/>
            <a:ext cx="8335463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es-CL" sz="1600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El testigo de presión de aceite recibe alimentación directa, la masa para que se encienda el testigo la aporta el cable que llega al interruptor de presión de aceite</a:t>
            </a:r>
            <a:r>
              <a:rPr lang="es-CL" sz="1600" dirty="0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.</a:t>
            </a:r>
          </a:p>
          <a:p>
            <a:pPr algn="just"/>
            <a:endParaRPr lang="es-CL" sz="1600" dirty="0">
              <a:solidFill>
                <a:schemeClr val="bg2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algn="just"/>
            <a:r>
              <a:rPr lang="es-CL" sz="1600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Cuando está el motor detenido, no hay presión de aceite, por lo tanto, el circuito está cerrado a masa y enciende el testigo de presión de aceite en el panel de instrumentos</a:t>
            </a:r>
            <a:r>
              <a:rPr lang="es-CL" sz="1600" dirty="0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.</a:t>
            </a:r>
            <a:endParaRPr lang="es-CL" sz="1600" dirty="0">
              <a:solidFill>
                <a:schemeClr val="bg2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742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8;p6"/>
          <p:cNvSpPr txBox="1"/>
          <p:nvPr/>
        </p:nvSpPr>
        <p:spPr>
          <a:xfrm>
            <a:off x="452175" y="1085145"/>
            <a:ext cx="8950500" cy="84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80000"/>
              </a:lnSpc>
            </a:pPr>
            <a:r>
              <a:rPr lang="de-DE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MANTENIMIENTO CORRECTIVO A </a:t>
            </a:r>
            <a:r>
              <a:rPr lang="de-DE" sz="2800" b="1" dirty="0">
                <a:solidFill>
                  <a:srgbClr val="77374D"/>
                </a:solidFill>
                <a:latin typeface="Calibri"/>
                <a:ea typeface="Calibri"/>
                <a:cs typeface="Calibri"/>
                <a:sym typeface="Calibri"/>
              </a:rPr>
              <a:t>SISTEMA DE LUBRICACIÓN</a:t>
            </a:r>
            <a:endParaRPr lang="de-DE" sz="2800" b="1" dirty="0">
              <a:solidFill>
                <a:srgbClr val="77374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979B19D1-A388-2041-A658-521E6C6D14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5705" y="3253456"/>
            <a:ext cx="1143914" cy="752414"/>
          </a:xfrm>
          <a:prstGeom prst="rect">
            <a:avLst/>
          </a:prstGeom>
        </p:spPr>
      </p:pic>
      <p:sp>
        <p:nvSpPr>
          <p:cNvPr id="12" name="Google Shape;173;p6"/>
          <p:cNvSpPr/>
          <p:nvPr/>
        </p:nvSpPr>
        <p:spPr>
          <a:xfrm>
            <a:off x="261597" y="4154332"/>
            <a:ext cx="9054790" cy="2043268"/>
          </a:xfrm>
          <a:prstGeom prst="roundRect">
            <a:avLst>
              <a:gd name="adj" fmla="val 7900"/>
            </a:avLst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74;p6"/>
          <p:cNvSpPr txBox="1"/>
          <p:nvPr/>
        </p:nvSpPr>
        <p:spPr>
          <a:xfrm>
            <a:off x="550992" y="4233297"/>
            <a:ext cx="8335463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es-CL" sz="1600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Al dar arranque y entrar en funcionamiento el motor, comienza a funcionar la bomba de aceite y se produce presión en el sistema de lubricación, por lo que ingresa presión de aceite al interruptor a través de su orificio abriendo el circuito eléctrico</a:t>
            </a:r>
            <a:r>
              <a:rPr lang="es-CL" sz="1600" dirty="0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.</a:t>
            </a:r>
          </a:p>
          <a:p>
            <a:pPr algn="just"/>
            <a:endParaRPr lang="es-CL" sz="1600" dirty="0">
              <a:solidFill>
                <a:schemeClr val="bg2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algn="just"/>
            <a:r>
              <a:rPr lang="es-CL" sz="1600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La masa (que antes alimentaba la luz testigo del Panel de instrumentos) desaparece, el circuito eléctrico queda interrumpido (abierto) y se apaga la Luz Testigo, lo que indica que hay presión en el Sistema</a:t>
            </a:r>
            <a:r>
              <a:rPr lang="es-CL" sz="1600" dirty="0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.</a:t>
            </a:r>
            <a:endParaRPr lang="es-CL" sz="16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200" y="2685056"/>
            <a:ext cx="6757416" cy="117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8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8;p6"/>
          <p:cNvSpPr txBox="1"/>
          <p:nvPr/>
        </p:nvSpPr>
        <p:spPr>
          <a:xfrm>
            <a:off x="452175" y="1085145"/>
            <a:ext cx="8950500" cy="84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80000"/>
              </a:lnSpc>
            </a:pPr>
            <a:r>
              <a:rPr lang="de-DE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MANTENIMIENTO CORRECTIVO A </a:t>
            </a:r>
            <a:r>
              <a:rPr lang="de-DE" sz="2800" b="1" dirty="0">
                <a:solidFill>
                  <a:srgbClr val="77374D"/>
                </a:solidFill>
                <a:latin typeface="Calibri"/>
                <a:ea typeface="Calibri"/>
                <a:cs typeface="Calibri"/>
                <a:sym typeface="Calibri"/>
              </a:rPr>
              <a:t>SISTEMA DE LUBRICACIÓN</a:t>
            </a:r>
            <a:endParaRPr lang="de-DE" sz="2800" b="1" dirty="0">
              <a:solidFill>
                <a:srgbClr val="77374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73;p6"/>
          <p:cNvSpPr/>
          <p:nvPr/>
        </p:nvSpPr>
        <p:spPr>
          <a:xfrm>
            <a:off x="261597" y="4154332"/>
            <a:ext cx="9054790" cy="1721535"/>
          </a:xfrm>
          <a:prstGeom prst="roundRect">
            <a:avLst>
              <a:gd name="adj" fmla="val 7900"/>
            </a:avLst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74;p6"/>
          <p:cNvSpPr txBox="1"/>
          <p:nvPr/>
        </p:nvSpPr>
        <p:spPr>
          <a:xfrm>
            <a:off x="550992" y="4233297"/>
            <a:ext cx="8335463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es-CL" sz="1600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Si el cable que conecta la luz testigo del Panel de Instrumentos y el interruptor de Presión de aceite se conecta a masa directa, aunque exista presión  de aceite en el circuito, siempre quedará encendida la Luz testigo de Panel de Instrumentos</a:t>
            </a:r>
            <a:r>
              <a:rPr lang="es-CL" sz="1600" dirty="0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.</a:t>
            </a:r>
          </a:p>
          <a:p>
            <a:pPr algn="just"/>
            <a:endParaRPr lang="es-CL" sz="1600" dirty="0" smtClean="0">
              <a:solidFill>
                <a:schemeClr val="bg2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algn="just"/>
            <a:r>
              <a:rPr lang="es-CL" sz="1600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Si falla el interruptor y no logra abrir el circuito cuando hay presión de aceite, la luz testigo quedará encendida en forma permanente</a:t>
            </a:r>
            <a:r>
              <a:rPr lang="es-CL" sz="1600" dirty="0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.</a:t>
            </a:r>
            <a:endParaRPr lang="es-CL" sz="1600" dirty="0">
              <a:solidFill>
                <a:schemeClr val="bg2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200" y="2718584"/>
            <a:ext cx="6757416" cy="1146048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979B19D1-A388-2041-A658-521E6C6D14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5705" y="3291608"/>
            <a:ext cx="1143914" cy="752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74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8;p6"/>
          <p:cNvSpPr txBox="1"/>
          <p:nvPr/>
        </p:nvSpPr>
        <p:spPr>
          <a:xfrm>
            <a:off x="452175" y="1085145"/>
            <a:ext cx="8950500" cy="84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80000"/>
              </a:lnSpc>
            </a:pPr>
            <a:r>
              <a:rPr lang="de-DE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MANTENIMIENTO CORRECTIVO A </a:t>
            </a:r>
            <a:r>
              <a:rPr lang="de-DE" sz="2800" b="1" dirty="0">
                <a:solidFill>
                  <a:srgbClr val="77374D"/>
                </a:solidFill>
                <a:latin typeface="Calibri"/>
                <a:ea typeface="Calibri"/>
                <a:cs typeface="Calibri"/>
                <a:sym typeface="Calibri"/>
              </a:rPr>
              <a:t>SISTEMA DE LUBRICACIÓN</a:t>
            </a:r>
            <a:endParaRPr lang="de-DE" sz="2800" b="1" dirty="0">
              <a:solidFill>
                <a:srgbClr val="77374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73;p6"/>
          <p:cNvSpPr/>
          <p:nvPr/>
        </p:nvSpPr>
        <p:spPr>
          <a:xfrm>
            <a:off x="261597" y="4154332"/>
            <a:ext cx="9054790" cy="2271868"/>
          </a:xfrm>
          <a:prstGeom prst="roundRect">
            <a:avLst>
              <a:gd name="adj" fmla="val 7900"/>
            </a:avLst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74;p6"/>
          <p:cNvSpPr txBox="1"/>
          <p:nvPr/>
        </p:nvSpPr>
        <p:spPr>
          <a:xfrm>
            <a:off x="550992" y="4233297"/>
            <a:ext cx="8335463" cy="2062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es-CL" sz="1600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Por lo anteriormente expuesto, la luz testigo de presión de aceite podría estar permanentemente encendida o encender y apagarse de un momento a otro</a:t>
            </a:r>
            <a:r>
              <a:rPr lang="es-CL" sz="1600" dirty="0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.</a:t>
            </a:r>
          </a:p>
          <a:p>
            <a:pPr algn="just"/>
            <a:endParaRPr lang="es-CL" sz="1600" dirty="0">
              <a:solidFill>
                <a:schemeClr val="bg2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algn="just"/>
            <a:r>
              <a:rPr lang="es-CL" sz="1600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Por ejemplo, si está en corte a masa el cable que cierra circuito para que e encienda el testigo, debido a vibraciones podría cerrar y abrir circuito en cualquier momento. En cambio, si está en corte permanente a masa, el testigo estaría encendido todo el tiempo.</a:t>
            </a:r>
          </a:p>
          <a:p>
            <a:pPr algn="just"/>
            <a:endParaRPr lang="es-CL" sz="1600" dirty="0" smtClean="0">
              <a:solidFill>
                <a:schemeClr val="bg2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algn="just"/>
            <a:r>
              <a:rPr lang="es-CL" sz="1600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Si está con falla el sensor podrían ocurrir los mismos síntomas</a:t>
            </a:r>
            <a:r>
              <a:rPr lang="es-CL" sz="1600" dirty="0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.</a:t>
            </a:r>
            <a:endParaRPr lang="es-CL" sz="1600" dirty="0">
              <a:solidFill>
                <a:schemeClr val="bg2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200" y="2718584"/>
            <a:ext cx="6757416" cy="1146048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979B19D1-A388-2041-A658-521E6C6D14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5705" y="3291608"/>
            <a:ext cx="1143914" cy="752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94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8;p6"/>
          <p:cNvSpPr txBox="1"/>
          <p:nvPr/>
        </p:nvSpPr>
        <p:spPr>
          <a:xfrm>
            <a:off x="452175" y="1085145"/>
            <a:ext cx="8950500" cy="84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80000"/>
              </a:lnSpc>
            </a:pPr>
            <a:r>
              <a:rPr lang="de-DE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MANTENIMIENTO CORRECTIVO A </a:t>
            </a:r>
            <a:r>
              <a:rPr lang="de-DE" sz="2800" b="1" dirty="0">
                <a:solidFill>
                  <a:srgbClr val="77374D"/>
                </a:solidFill>
                <a:latin typeface="Calibri"/>
                <a:ea typeface="Calibri"/>
                <a:cs typeface="Calibri"/>
                <a:sym typeface="Calibri"/>
              </a:rPr>
              <a:t>SISTEMA DE LUBRICACIÓN</a:t>
            </a:r>
            <a:endParaRPr lang="de-DE" sz="2800" b="1" dirty="0">
              <a:solidFill>
                <a:srgbClr val="77374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73;p6"/>
          <p:cNvSpPr/>
          <p:nvPr/>
        </p:nvSpPr>
        <p:spPr>
          <a:xfrm>
            <a:off x="261597" y="4154332"/>
            <a:ext cx="9054790" cy="1899335"/>
          </a:xfrm>
          <a:prstGeom prst="roundRect">
            <a:avLst>
              <a:gd name="adj" fmla="val 7900"/>
            </a:avLst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74;p6"/>
          <p:cNvSpPr txBox="1"/>
          <p:nvPr/>
        </p:nvSpPr>
        <p:spPr>
          <a:xfrm>
            <a:off x="550992" y="4233297"/>
            <a:ext cx="8335463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es-CL" sz="1600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Entonces, como chequeo se debe: </a:t>
            </a:r>
          </a:p>
          <a:p>
            <a:pPr algn="just"/>
            <a:endParaRPr lang="es-CL" sz="1600" dirty="0">
              <a:solidFill>
                <a:schemeClr val="bg2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marL="285750" indent="-285750" algn="just">
              <a:buClr>
                <a:srgbClr val="77374D"/>
              </a:buClr>
              <a:buFont typeface="Arial" charset="0"/>
              <a:buChar char="•"/>
            </a:pPr>
            <a:r>
              <a:rPr lang="es-CL" sz="1600" b="1" dirty="0">
                <a:solidFill>
                  <a:srgbClr val="77374D"/>
                </a:solidFill>
                <a:latin typeface="Calibri" charset="0"/>
                <a:ea typeface="Calibri" charset="0"/>
                <a:cs typeface="Calibri" charset="0"/>
              </a:rPr>
              <a:t>Observar el aislamiento del cable que va desde el testigo hasta el sensor o interruptor de presión.</a:t>
            </a:r>
          </a:p>
          <a:p>
            <a:pPr marL="285750" indent="-285750" algn="just">
              <a:buClr>
                <a:srgbClr val="77374D"/>
              </a:buClr>
              <a:buFont typeface="Arial" charset="0"/>
              <a:buChar char="•"/>
            </a:pPr>
            <a:endParaRPr lang="es-CL" sz="1600" b="1" dirty="0">
              <a:solidFill>
                <a:srgbClr val="77374D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285750" indent="-285750" algn="just">
              <a:buClr>
                <a:srgbClr val="77374D"/>
              </a:buClr>
              <a:buFont typeface="Arial" charset="0"/>
              <a:buChar char="•"/>
            </a:pPr>
            <a:r>
              <a:rPr lang="es-CL" sz="1600" b="1" dirty="0">
                <a:solidFill>
                  <a:srgbClr val="77374D"/>
                </a:solidFill>
                <a:latin typeface="Calibri" charset="0"/>
                <a:ea typeface="Calibri" charset="0"/>
                <a:cs typeface="Calibri" charset="0"/>
              </a:rPr>
              <a:t>Estado en que se encuentra el sensor, ante cualquier duda reeplazarlo.</a:t>
            </a:r>
            <a:endParaRPr lang="es-CL" sz="1600" b="1" dirty="0">
              <a:solidFill>
                <a:srgbClr val="77374D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200" y="2718584"/>
            <a:ext cx="6757416" cy="1146048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979B19D1-A388-2041-A658-521E6C6D14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5705" y="3291608"/>
            <a:ext cx="1143914" cy="752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583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Google Shape;317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41562" y="1567119"/>
            <a:ext cx="2962656" cy="5248656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12"/>
          <p:cNvSpPr txBox="1"/>
          <p:nvPr/>
        </p:nvSpPr>
        <p:spPr>
          <a:xfrm>
            <a:off x="506729" y="5822930"/>
            <a:ext cx="4995614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0" u="none" strike="noStrike" cap="none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¡Investiga en </a:t>
            </a:r>
            <a:r>
              <a:rPr lang="en-US" sz="2100" b="0" i="0" u="none" strike="noStrike" cap="none">
                <a:solidFill>
                  <a:srgbClr val="ED423D"/>
                </a:solidFill>
                <a:latin typeface="Calibri"/>
                <a:ea typeface="Calibri"/>
                <a:cs typeface="Calibri"/>
                <a:sym typeface="Calibri"/>
              </a:rPr>
              <a:t>internet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0" u="none" strike="noStrike" cap="none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ocupando tu celular! 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i="0" u="none" strike="noStrike" cap="none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¡Comparte tus respuestas!</a:t>
            </a:r>
            <a:endParaRPr/>
          </a:p>
        </p:txBody>
      </p:sp>
      <p:sp>
        <p:nvSpPr>
          <p:cNvPr id="319" name="Google Shape;319;p12"/>
          <p:cNvSpPr/>
          <p:nvPr/>
        </p:nvSpPr>
        <p:spPr>
          <a:xfrm>
            <a:off x="371783" y="2258677"/>
            <a:ext cx="5146719" cy="2905990"/>
          </a:xfrm>
          <a:prstGeom prst="roundRect">
            <a:avLst>
              <a:gd name="adj" fmla="val 9635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0" name="Google Shape;320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62651" y="2061749"/>
            <a:ext cx="477100" cy="477100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12"/>
          <p:cNvSpPr txBox="1"/>
          <p:nvPr/>
        </p:nvSpPr>
        <p:spPr>
          <a:xfrm>
            <a:off x="732228" y="2714059"/>
            <a:ext cx="4425827" cy="2031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s-ES" sz="1800" dirty="0" smtClean="0">
                <a:latin typeface="Calibri" charset="0"/>
                <a:ea typeface="Calibri" charset="0"/>
                <a:cs typeface="Calibri" charset="0"/>
              </a:rPr>
              <a:t>¿En qué debemos fijarnos al momento de </a:t>
            </a:r>
            <a:r>
              <a:rPr lang="es-ES" sz="1800" dirty="0" smtClean="0">
                <a:latin typeface="Calibri" charset="0"/>
                <a:ea typeface="Calibri" charset="0"/>
                <a:cs typeface="Calibri" charset="0"/>
              </a:rPr>
              <a:t>realizar el mantenimiento correctivo del sistema de lubricación?</a:t>
            </a:r>
            <a:endParaRPr lang="es-ES" sz="1800" dirty="0">
              <a:latin typeface="Calibri" charset="0"/>
              <a:ea typeface="Calibri" charset="0"/>
              <a:cs typeface="Calibri" charset="0"/>
            </a:endParaRPr>
          </a:p>
          <a:p>
            <a:pPr marL="0" indent="0">
              <a:buNone/>
            </a:pPr>
            <a:endParaRPr lang="es-ES" sz="1800" dirty="0">
              <a:latin typeface="Calibri" charset="0"/>
              <a:ea typeface="Calibri" charset="0"/>
              <a:cs typeface="Calibri" charset="0"/>
            </a:endParaRPr>
          </a:p>
          <a:p>
            <a:r>
              <a:rPr lang="es-ES" sz="1800" dirty="0">
                <a:latin typeface="Calibri" charset="0"/>
                <a:ea typeface="Calibri" charset="0"/>
                <a:cs typeface="Calibri" charset="0"/>
              </a:rPr>
              <a:t>¿Qué textos debemos revisar siempre al momento de realizar el </a:t>
            </a:r>
            <a:r>
              <a:rPr lang="es-ES" sz="1800" dirty="0" smtClean="0">
                <a:latin typeface="Calibri" charset="0"/>
                <a:ea typeface="Calibri" charset="0"/>
                <a:cs typeface="Calibri" charset="0"/>
              </a:rPr>
              <a:t>mantenimiento de este sistema?</a:t>
            </a:r>
            <a:endParaRPr lang="es-ES" sz="18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322" name="Google Shape;322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59996" y="4334072"/>
            <a:ext cx="3817418" cy="3616716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12"/>
          <p:cNvSpPr txBox="1"/>
          <p:nvPr/>
        </p:nvSpPr>
        <p:spPr>
          <a:xfrm>
            <a:off x="375975" y="1373700"/>
            <a:ext cx="89505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REFLEXIONEMOS</a:t>
            </a:r>
            <a:endParaRPr sz="3100" b="1" i="0" u="none" strike="noStrike" cap="none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" name="Google Shape;324;p12"/>
          <p:cNvSpPr txBox="1"/>
          <p:nvPr/>
        </p:nvSpPr>
        <p:spPr>
          <a:xfrm>
            <a:off x="366450" y="1220100"/>
            <a:ext cx="4700400" cy="1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HAGAMOS UNA PAUSA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587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redondeado"/>
          <p:cNvSpPr/>
          <p:nvPr/>
        </p:nvSpPr>
        <p:spPr>
          <a:xfrm>
            <a:off x="452175" y="2336241"/>
            <a:ext cx="5879799" cy="1676959"/>
          </a:xfrm>
          <a:prstGeom prst="roundRect">
            <a:avLst>
              <a:gd name="adj" fmla="val 6181"/>
            </a:avLst>
          </a:prstGeom>
          <a:solidFill>
            <a:srgbClr val="EEEEE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+mn-lt"/>
                <a:ea typeface="+mn-ea"/>
                <a:cs typeface="+mn-cs"/>
                <a:sym typeface="Arial"/>
              </a:defRPr>
            </a:pPr>
            <a:endParaRPr sz="1401"/>
          </a:p>
        </p:txBody>
      </p:sp>
      <p:sp>
        <p:nvSpPr>
          <p:cNvPr id="11" name="Google Shape;178;p6"/>
          <p:cNvSpPr txBox="1"/>
          <p:nvPr/>
        </p:nvSpPr>
        <p:spPr>
          <a:xfrm>
            <a:off x="452175" y="1085145"/>
            <a:ext cx="8950500" cy="84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80000"/>
              </a:lnSpc>
            </a:pPr>
            <a:r>
              <a:rPr lang="de-DE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MANTENIMIENTO CORRECTIVO A </a:t>
            </a:r>
            <a:r>
              <a:rPr lang="de-DE" sz="2800" b="1" dirty="0">
                <a:solidFill>
                  <a:srgbClr val="77374D"/>
                </a:solidFill>
                <a:latin typeface="Calibri"/>
                <a:ea typeface="Calibri"/>
                <a:cs typeface="Calibri"/>
                <a:sym typeface="Calibri"/>
              </a:rPr>
              <a:t>SISTEMA DE LUBRICACIÓN</a:t>
            </a:r>
            <a:endParaRPr lang="de-DE" sz="2800" b="1" dirty="0">
              <a:solidFill>
                <a:srgbClr val="77374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CuadroTexto 8"/>
          <p:cNvSpPr txBox="1"/>
          <p:nvPr/>
        </p:nvSpPr>
        <p:spPr>
          <a:xfrm>
            <a:off x="816160" y="2505071"/>
            <a:ext cx="5063530" cy="1323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38" rIns="45738">
            <a:spAutoFit/>
          </a:bodyPr>
          <a:lstStyle/>
          <a:p>
            <a:pPr algn="just"/>
            <a:r>
              <a:rPr lang="es-CL" sz="1600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Si el circuito eléctrico que enciende el testigo y el sensor se encuentran en buenas condiciones de funcionamiento, lo que se debe realizar a continuación es</a:t>
            </a:r>
            <a:r>
              <a:rPr lang="es-CL" sz="1600" dirty="0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:</a:t>
            </a:r>
          </a:p>
          <a:p>
            <a:pPr algn="just"/>
            <a:endParaRPr lang="es-CL" sz="1600" dirty="0">
              <a:solidFill>
                <a:schemeClr val="bg2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marL="285750" indent="-285750" algn="just">
              <a:buClr>
                <a:srgbClr val="77374D"/>
              </a:buClr>
              <a:buFont typeface="Arial" charset="0"/>
              <a:buChar char="•"/>
            </a:pPr>
            <a:r>
              <a:rPr lang="es-CL" sz="1600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Medir Presión de Aceite del Circuito de Lubricación</a:t>
            </a:r>
            <a:r>
              <a:rPr lang="es-CL" sz="1600" dirty="0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.</a:t>
            </a:r>
            <a:endParaRPr lang="es-CL" sz="1600" dirty="0">
              <a:solidFill>
                <a:schemeClr val="bg2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0" name="Rectángulo redondeado"/>
          <p:cNvSpPr/>
          <p:nvPr/>
        </p:nvSpPr>
        <p:spPr>
          <a:xfrm>
            <a:off x="452175" y="4182030"/>
            <a:ext cx="5879799" cy="2091770"/>
          </a:xfrm>
          <a:prstGeom prst="roundRect">
            <a:avLst>
              <a:gd name="adj" fmla="val 6181"/>
            </a:avLst>
          </a:prstGeom>
          <a:solidFill>
            <a:srgbClr val="EEEEE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+mn-lt"/>
                <a:ea typeface="+mn-ea"/>
                <a:cs typeface="+mn-cs"/>
                <a:sym typeface="Arial"/>
              </a:defRPr>
            </a:pPr>
            <a:endParaRPr sz="1401"/>
          </a:p>
        </p:txBody>
      </p:sp>
      <p:sp>
        <p:nvSpPr>
          <p:cNvPr id="13" name="CuadroTexto 8"/>
          <p:cNvSpPr txBox="1"/>
          <p:nvPr/>
        </p:nvSpPr>
        <p:spPr>
          <a:xfrm>
            <a:off x="816160" y="4342337"/>
            <a:ext cx="5063530" cy="1815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38" rIns="45738">
            <a:spAutoFit/>
          </a:bodyPr>
          <a:lstStyle/>
          <a:p>
            <a:pPr algn="just"/>
            <a:r>
              <a:rPr lang="es-CL" sz="1600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Para realizar esta medición, se debe contar con:</a:t>
            </a:r>
          </a:p>
          <a:p>
            <a:pPr algn="just"/>
            <a:endParaRPr lang="es-CL" sz="1600" dirty="0">
              <a:solidFill>
                <a:schemeClr val="bg2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marL="285750" indent="-285750" algn="just">
              <a:buClr>
                <a:srgbClr val="77374D"/>
              </a:buClr>
              <a:buFont typeface="Arial" charset="0"/>
              <a:buChar char="•"/>
            </a:pPr>
            <a:r>
              <a:rPr lang="es-CL" sz="1600" dirty="0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Manómetro medidor de presión hidráulica que se encuentre en buenas condiciones.</a:t>
            </a:r>
          </a:p>
          <a:p>
            <a:pPr marL="285750" indent="-285750" algn="just">
              <a:buClr>
                <a:srgbClr val="77374D"/>
              </a:buClr>
              <a:buFont typeface="Arial" charset="0"/>
              <a:buChar char="•"/>
            </a:pPr>
            <a:endParaRPr lang="es-CL" sz="1600" dirty="0">
              <a:solidFill>
                <a:schemeClr val="bg2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marL="285750" indent="-285750" algn="just">
              <a:buClr>
                <a:srgbClr val="77374D"/>
              </a:buClr>
              <a:buFont typeface="Arial" charset="0"/>
              <a:buChar char="•"/>
            </a:pPr>
            <a:r>
              <a:rPr lang="es-CL" sz="1600" dirty="0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Niple o adaptador para conectarse a la línea de presión del circuito.</a:t>
            </a:r>
            <a:endParaRPr lang="es-CL" sz="1600" dirty="0">
              <a:solidFill>
                <a:schemeClr val="bg2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8B43D633-213A-DD42-91A5-5CC7607625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9051" y="2413000"/>
            <a:ext cx="2884349" cy="2681450"/>
          </a:xfrm>
          <a:prstGeom prst="roundRect">
            <a:avLst/>
          </a:prstGeom>
          <a:ln w="6350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81561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redondeado"/>
          <p:cNvSpPr/>
          <p:nvPr/>
        </p:nvSpPr>
        <p:spPr>
          <a:xfrm>
            <a:off x="452175" y="2336241"/>
            <a:ext cx="5879799" cy="1448359"/>
          </a:xfrm>
          <a:prstGeom prst="roundRect">
            <a:avLst>
              <a:gd name="adj" fmla="val 6181"/>
            </a:avLst>
          </a:prstGeom>
          <a:solidFill>
            <a:srgbClr val="EEEEE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+mn-lt"/>
                <a:ea typeface="+mn-ea"/>
                <a:cs typeface="+mn-cs"/>
                <a:sym typeface="Arial"/>
              </a:defRPr>
            </a:pPr>
            <a:endParaRPr sz="1401"/>
          </a:p>
        </p:txBody>
      </p:sp>
      <p:sp>
        <p:nvSpPr>
          <p:cNvPr id="11" name="Google Shape;178;p6"/>
          <p:cNvSpPr txBox="1"/>
          <p:nvPr/>
        </p:nvSpPr>
        <p:spPr>
          <a:xfrm>
            <a:off x="452175" y="1085145"/>
            <a:ext cx="8950500" cy="84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80000"/>
              </a:lnSpc>
            </a:pPr>
            <a:r>
              <a:rPr lang="de-DE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MANTENIMIENTO CORRECTIVO A </a:t>
            </a:r>
            <a:r>
              <a:rPr lang="de-DE" sz="2800" b="1" dirty="0">
                <a:solidFill>
                  <a:srgbClr val="77374D"/>
                </a:solidFill>
                <a:latin typeface="Calibri"/>
                <a:ea typeface="Calibri"/>
                <a:cs typeface="Calibri"/>
                <a:sym typeface="Calibri"/>
              </a:rPr>
              <a:t>SISTEMA DE LUBRICACIÓN</a:t>
            </a:r>
            <a:endParaRPr lang="de-DE" sz="2800" b="1" dirty="0">
              <a:solidFill>
                <a:srgbClr val="77374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CuadroTexto 8"/>
          <p:cNvSpPr txBox="1"/>
          <p:nvPr/>
        </p:nvSpPr>
        <p:spPr>
          <a:xfrm>
            <a:off x="816160" y="2505071"/>
            <a:ext cx="5063530" cy="107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38" rIns="45738">
            <a:spAutoFit/>
          </a:bodyPr>
          <a:lstStyle/>
          <a:p>
            <a:pPr algn="just"/>
            <a:r>
              <a:rPr lang="es-CL" sz="1600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La forma más sencilla de conectarse al circuito de lubricación principal del motor es, desmontar el sensor o interruptor de presión y en su lugar conectar el niple del manómetro para medir presión.</a:t>
            </a:r>
            <a:endParaRPr lang="es-CL" sz="1600" dirty="0">
              <a:solidFill>
                <a:schemeClr val="bg2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0" name="Rectángulo redondeado"/>
          <p:cNvSpPr/>
          <p:nvPr/>
        </p:nvSpPr>
        <p:spPr>
          <a:xfrm>
            <a:off x="452175" y="4033845"/>
            <a:ext cx="5879799" cy="912420"/>
          </a:xfrm>
          <a:prstGeom prst="roundRect">
            <a:avLst>
              <a:gd name="adj" fmla="val 6181"/>
            </a:avLst>
          </a:prstGeom>
          <a:solidFill>
            <a:srgbClr val="EEEEE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+mn-lt"/>
                <a:ea typeface="+mn-ea"/>
                <a:cs typeface="+mn-cs"/>
                <a:sym typeface="Arial"/>
              </a:defRPr>
            </a:pPr>
            <a:endParaRPr sz="1401"/>
          </a:p>
        </p:txBody>
      </p:sp>
      <p:sp>
        <p:nvSpPr>
          <p:cNvPr id="13" name="CuadroTexto 8"/>
          <p:cNvSpPr txBox="1"/>
          <p:nvPr/>
        </p:nvSpPr>
        <p:spPr>
          <a:xfrm>
            <a:off x="816160" y="4194152"/>
            <a:ext cx="5063530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38" rIns="45738">
            <a:spAutoFit/>
          </a:bodyPr>
          <a:lstStyle/>
          <a:p>
            <a:pPr algn="just"/>
            <a:r>
              <a:rPr lang="es-CL" sz="1600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Posteriormente conectar la manguera de alta presión del manómetro medidor de presión.</a:t>
            </a:r>
            <a:endParaRPr lang="es-CL" sz="1600" dirty="0">
              <a:solidFill>
                <a:schemeClr val="bg2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4ED34D32-6294-E846-8471-D19BE2ABE2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9051" y="2424618"/>
            <a:ext cx="2887596" cy="2176426"/>
          </a:xfrm>
          <a:prstGeom prst="roundRect">
            <a:avLst/>
          </a:prstGeom>
          <a:ln w="6350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292766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redondeado"/>
          <p:cNvSpPr/>
          <p:nvPr/>
        </p:nvSpPr>
        <p:spPr>
          <a:xfrm>
            <a:off x="452175" y="2336240"/>
            <a:ext cx="5879799" cy="4369359"/>
          </a:xfrm>
          <a:prstGeom prst="roundRect">
            <a:avLst>
              <a:gd name="adj" fmla="val 6181"/>
            </a:avLst>
          </a:prstGeom>
          <a:solidFill>
            <a:srgbClr val="EEEEE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+mn-lt"/>
                <a:ea typeface="+mn-ea"/>
                <a:cs typeface="+mn-cs"/>
                <a:sym typeface="Arial"/>
              </a:defRPr>
            </a:pPr>
            <a:endParaRPr sz="1401"/>
          </a:p>
        </p:txBody>
      </p:sp>
      <p:sp>
        <p:nvSpPr>
          <p:cNvPr id="11" name="Google Shape;178;p6"/>
          <p:cNvSpPr txBox="1"/>
          <p:nvPr/>
        </p:nvSpPr>
        <p:spPr>
          <a:xfrm>
            <a:off x="452175" y="1085145"/>
            <a:ext cx="8950500" cy="84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80000"/>
              </a:lnSpc>
            </a:pPr>
            <a:r>
              <a:rPr lang="de-DE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MANTENIMIENTO CORRECTIVO A </a:t>
            </a:r>
            <a:r>
              <a:rPr lang="de-DE" sz="2800" b="1" dirty="0">
                <a:solidFill>
                  <a:srgbClr val="77374D"/>
                </a:solidFill>
                <a:latin typeface="Calibri"/>
                <a:ea typeface="Calibri"/>
                <a:cs typeface="Calibri"/>
                <a:sym typeface="Calibri"/>
              </a:rPr>
              <a:t>SISTEMA DE LUBRICACIÓN</a:t>
            </a:r>
            <a:endParaRPr lang="de-DE" sz="2800" b="1" dirty="0">
              <a:solidFill>
                <a:srgbClr val="77374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CuadroTexto 8"/>
          <p:cNvSpPr txBox="1"/>
          <p:nvPr/>
        </p:nvSpPr>
        <p:spPr>
          <a:xfrm>
            <a:off x="816160" y="2505071"/>
            <a:ext cx="5063530" cy="4031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38" rIns="45738">
            <a:spAutoFit/>
          </a:bodyPr>
          <a:lstStyle/>
          <a:p>
            <a:pPr algn="just">
              <a:buClrTx/>
            </a:pPr>
            <a:r>
              <a:rPr lang="es-CL" sz="1600" b="1" dirty="0">
                <a:solidFill>
                  <a:srgbClr val="77374D"/>
                </a:solidFill>
                <a:latin typeface="Calibri" charset="0"/>
                <a:ea typeface="Calibri" charset="0"/>
                <a:cs typeface="Calibri" charset="0"/>
              </a:rPr>
              <a:t>Procedimiento para medir Presión de Aceite:</a:t>
            </a:r>
          </a:p>
          <a:p>
            <a:pPr marL="454025" indent="-454025" algn="just">
              <a:buClrTx/>
              <a:buFont typeface="+mj-lt"/>
              <a:buAutoNum type="arabicPeriod"/>
            </a:pPr>
            <a:endParaRPr lang="es-CL" sz="1600" dirty="0">
              <a:solidFill>
                <a:schemeClr val="bg2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marL="454025" indent="-454025" algn="just">
              <a:buClrTx/>
              <a:buFont typeface="+mj-lt"/>
              <a:buAutoNum type="arabicPeriod"/>
            </a:pPr>
            <a:r>
              <a:rPr lang="es-CL" sz="1600" dirty="0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Dar </a:t>
            </a:r>
            <a:r>
              <a:rPr lang="es-CL" sz="1600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arranque al motor y dejarlo funcionar en ralentí, hasta que alcance su temperatura normal de funcionamiento. Si se mide presión de aceite con motor frío, la presión será mayor a la especificada, debido a la viscosidad del aceite.</a:t>
            </a:r>
          </a:p>
          <a:p>
            <a:pPr marL="454025" marR="0" lvl="0" indent="-454025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s-CL" sz="1600" dirty="0" smtClean="0">
              <a:solidFill>
                <a:schemeClr val="bg2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marL="454025" marR="0" lvl="0" indent="-454025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s-CL" sz="1600" dirty="0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Obtener </a:t>
            </a:r>
            <a:r>
              <a:rPr lang="es-CL" sz="1600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información de la presión que se debe generar en el circuito, la cual se obtiene desde el Manual de Servicio. En todo caso no debe ser inferior en ninguna instancia a </a:t>
            </a:r>
            <a:r>
              <a:rPr lang="es-CL" sz="1600" b="1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10 Psi</a:t>
            </a:r>
            <a:r>
              <a:rPr lang="es-CL" sz="1600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. </a:t>
            </a:r>
          </a:p>
          <a:p>
            <a:pPr marL="454025" marR="0" lvl="0" indent="-454025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s-CL" sz="1600" dirty="0" smtClean="0">
              <a:solidFill>
                <a:schemeClr val="bg2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marL="454025" indent="-454025" algn="just">
              <a:buClrTx/>
              <a:buFont typeface="+mj-lt"/>
              <a:buAutoNum type="arabicPeriod"/>
            </a:pPr>
            <a:r>
              <a:rPr lang="es-CL" sz="1600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Medir la presión del Circuito a lo menso en 2 rangos diferentes de velocidad de giro de motor (rpm), Ralentí y 3.000 Rpm, por ejemplo</a:t>
            </a:r>
            <a:r>
              <a:rPr lang="es-CL" sz="1600" dirty="0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.</a:t>
            </a:r>
            <a:endParaRPr lang="es-CL" sz="1600" dirty="0">
              <a:solidFill>
                <a:schemeClr val="bg2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7" name="Imagen 6" descr="MONA SEÑALANDO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90454" y="2844800"/>
            <a:ext cx="4376941" cy="4793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80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5;p23"/>
          <p:cNvSpPr txBox="1"/>
          <p:nvPr/>
        </p:nvSpPr>
        <p:spPr>
          <a:xfrm>
            <a:off x="1139100" y="834800"/>
            <a:ext cx="41568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1200"/>
            </a:pPr>
            <a:r>
              <a:rPr lang="hr-HR" sz="1200" b="1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MÓDULO 6 </a:t>
            </a:r>
            <a:r>
              <a:rPr lang="hr-HR" sz="120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| MANTENIMIENTO DE MOTORES</a:t>
            </a:r>
            <a:endParaRPr lang="hr-HR" sz="1200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83;p2"/>
          <p:cNvSpPr txBox="1"/>
          <p:nvPr/>
        </p:nvSpPr>
        <p:spPr>
          <a:xfrm>
            <a:off x="365425" y="2144650"/>
            <a:ext cx="1444325" cy="178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ACTIVIDAD </a:t>
            </a:r>
            <a:r>
              <a:rPr lang="en-US" sz="1500" b="1" dirty="0" smtClean="0">
                <a:latin typeface="Calibri"/>
                <a:ea typeface="Calibri"/>
                <a:cs typeface="Calibri"/>
                <a:sym typeface="Calibri"/>
              </a:rPr>
              <a:t>6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61;p13"/>
          <p:cNvSpPr txBox="1">
            <a:spLocks/>
          </p:cNvSpPr>
          <p:nvPr/>
        </p:nvSpPr>
        <p:spPr>
          <a:xfrm>
            <a:off x="365425" y="2346785"/>
            <a:ext cx="8119008" cy="430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90000"/>
              </a:lnSpc>
              <a:buClr>
                <a:schemeClr val="dk1"/>
              </a:buClr>
              <a:buSzPts val="1100"/>
            </a:pPr>
            <a:r>
              <a:rPr lang="es-ES_tradnl" sz="3600" b="1" dirty="0" smtClean="0">
                <a:solidFill>
                  <a:srgbClr val="741B47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SISTEMA DE LUBRICACIÓN</a:t>
            </a:r>
            <a:endParaRPr lang="x-none" sz="3600" b="1" dirty="0">
              <a:solidFill>
                <a:srgbClr val="741B47"/>
              </a:solidFill>
              <a:latin typeface="Calibri" panose="020F0502020204030204" pitchFamily="34" charset="0"/>
              <a:ea typeface="Roboto"/>
              <a:cs typeface="Calibri" panose="020F0502020204030204" pitchFamily="34" charset="0"/>
              <a:sym typeface="Roboto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500" y="3193143"/>
            <a:ext cx="6793992" cy="3697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109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redondeado"/>
          <p:cNvSpPr/>
          <p:nvPr/>
        </p:nvSpPr>
        <p:spPr>
          <a:xfrm>
            <a:off x="452175" y="2336242"/>
            <a:ext cx="8694850" cy="923426"/>
          </a:xfrm>
          <a:prstGeom prst="roundRect">
            <a:avLst>
              <a:gd name="adj" fmla="val 17895"/>
            </a:avLst>
          </a:prstGeom>
          <a:solidFill>
            <a:srgbClr val="EEEEE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+mn-lt"/>
                <a:ea typeface="+mn-ea"/>
                <a:cs typeface="+mn-cs"/>
                <a:sym typeface="Arial"/>
              </a:defRPr>
            </a:pPr>
            <a:endParaRPr sz="1401"/>
          </a:p>
        </p:txBody>
      </p:sp>
      <p:sp>
        <p:nvSpPr>
          <p:cNvPr id="11" name="Google Shape;178;p6"/>
          <p:cNvSpPr txBox="1"/>
          <p:nvPr/>
        </p:nvSpPr>
        <p:spPr>
          <a:xfrm>
            <a:off x="452175" y="1085145"/>
            <a:ext cx="8950500" cy="84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80000"/>
              </a:lnSpc>
            </a:pPr>
            <a:r>
              <a:rPr lang="de-DE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CAMBIO DE </a:t>
            </a:r>
            <a:r>
              <a:rPr lang="de-DE" sz="2800" b="1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CORREA DE DISTRIBUCIÓN Y PUESTA A </a:t>
            </a:r>
          </a:p>
          <a:p>
            <a:pPr lvl="0">
              <a:lnSpc>
                <a:spcPct val="80000"/>
              </a:lnSpc>
            </a:pPr>
            <a:r>
              <a:rPr lang="de-DE" sz="2800" b="1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PUNTO DE DISTRIBUCIÓN</a:t>
            </a:r>
            <a:endParaRPr lang="de-DE" sz="2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CuadroTexto 8"/>
          <p:cNvSpPr txBox="1"/>
          <p:nvPr/>
        </p:nvSpPr>
        <p:spPr>
          <a:xfrm>
            <a:off x="816159" y="2505071"/>
            <a:ext cx="7811373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38" rIns="45738">
            <a:spAutoFit/>
          </a:bodyPr>
          <a:lstStyle/>
          <a:p>
            <a:pPr marL="368300" indent="-368300" algn="just">
              <a:buFont typeface="+mj-lt"/>
              <a:buAutoNum type="arabicPeriod" startAt="4"/>
            </a:pPr>
            <a:r>
              <a:rPr lang="es-CL" sz="1600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Lectura con motor funcionando en frío, observar que las RPM están sobre 1.000 rpm, lo que indica arranque en frío.</a:t>
            </a:r>
            <a:endParaRPr lang="es-CL" sz="1600" dirty="0">
              <a:solidFill>
                <a:schemeClr val="bg2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2" name="Agrupar 1"/>
          <p:cNvGrpSpPr/>
          <p:nvPr/>
        </p:nvGrpSpPr>
        <p:grpSpPr>
          <a:xfrm>
            <a:off x="1622287" y="2902224"/>
            <a:ext cx="6475688" cy="3927530"/>
            <a:chOff x="2203256" y="2902224"/>
            <a:chExt cx="6475688" cy="3927530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xmlns="" id="{397FBE3E-5FCA-FF4B-8B1C-1A6CACA064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03256" y="3433291"/>
              <a:ext cx="5094695" cy="3396463"/>
            </a:xfrm>
            <a:prstGeom prst="roundRect">
              <a:avLst/>
            </a:prstGeom>
            <a:ln w="63500">
              <a:solidFill>
                <a:schemeClr val="tx2"/>
              </a:solidFill>
            </a:ln>
          </p:spPr>
        </p:pic>
        <p:sp>
          <p:nvSpPr>
            <p:cNvPr id="9" name="Anillo 8">
              <a:extLst>
                <a:ext uri="{FF2B5EF4-FFF2-40B4-BE49-F238E27FC236}">
                  <a16:creationId xmlns:a16="http://schemas.microsoft.com/office/drawing/2014/main" xmlns="" id="{B7E7BBBF-3BAB-BD47-AAD8-859414361345}"/>
                </a:ext>
              </a:extLst>
            </p:cNvPr>
            <p:cNvSpPr/>
            <p:nvPr/>
          </p:nvSpPr>
          <p:spPr>
            <a:xfrm>
              <a:off x="5611961" y="3428497"/>
              <a:ext cx="1343820" cy="1295839"/>
            </a:xfrm>
            <a:prstGeom prst="donut">
              <a:avLst>
                <a:gd name="adj" fmla="val 3235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>
                <a:solidFill>
                  <a:schemeClr val="tx1"/>
                </a:solidFill>
              </a:endParaRPr>
            </a:p>
          </p:txBody>
        </p:sp>
        <p:sp>
          <p:nvSpPr>
            <p:cNvPr id="10" name="Anillo 9">
              <a:extLst>
                <a:ext uri="{FF2B5EF4-FFF2-40B4-BE49-F238E27FC236}">
                  <a16:creationId xmlns:a16="http://schemas.microsoft.com/office/drawing/2014/main" xmlns="" id="{5874EF68-2750-B144-8545-21C65917035D}"/>
                </a:ext>
              </a:extLst>
            </p:cNvPr>
            <p:cNvSpPr/>
            <p:nvPr/>
          </p:nvSpPr>
          <p:spPr>
            <a:xfrm>
              <a:off x="2203256" y="5623768"/>
              <a:ext cx="1235527" cy="1205986"/>
            </a:xfrm>
            <a:prstGeom prst="donut">
              <a:avLst>
                <a:gd name="adj" fmla="val 3235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>
                <a:solidFill>
                  <a:schemeClr val="tx1"/>
                </a:solidFill>
              </a:endParaRPr>
            </a:p>
          </p:txBody>
        </p:sp>
        <p:pic>
          <p:nvPicPr>
            <p:cNvPr id="13" name="Imagen 12" descr="MEDIO NIÑO-01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7191" y="2902224"/>
              <a:ext cx="1801753" cy="34429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0355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0991396D-6115-F145-BE10-89BCFF625E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8299" y="3403096"/>
            <a:ext cx="3211470" cy="3668053"/>
          </a:xfrm>
          <a:prstGeom prst="roundRect">
            <a:avLst/>
          </a:prstGeom>
          <a:ln w="63500">
            <a:solidFill>
              <a:schemeClr val="tx2"/>
            </a:solidFill>
          </a:ln>
        </p:spPr>
      </p:pic>
      <p:sp>
        <p:nvSpPr>
          <p:cNvPr id="12" name="Rectángulo redondeado"/>
          <p:cNvSpPr/>
          <p:nvPr/>
        </p:nvSpPr>
        <p:spPr>
          <a:xfrm>
            <a:off x="452175" y="2336242"/>
            <a:ext cx="8694850" cy="923426"/>
          </a:xfrm>
          <a:prstGeom prst="roundRect">
            <a:avLst>
              <a:gd name="adj" fmla="val 17895"/>
            </a:avLst>
          </a:prstGeom>
          <a:solidFill>
            <a:srgbClr val="EEEEE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+mn-lt"/>
                <a:ea typeface="+mn-ea"/>
                <a:cs typeface="+mn-cs"/>
                <a:sym typeface="Arial"/>
              </a:defRPr>
            </a:pPr>
            <a:endParaRPr sz="1401"/>
          </a:p>
        </p:txBody>
      </p:sp>
      <p:sp>
        <p:nvSpPr>
          <p:cNvPr id="11" name="Google Shape;178;p6"/>
          <p:cNvSpPr txBox="1"/>
          <p:nvPr/>
        </p:nvSpPr>
        <p:spPr>
          <a:xfrm>
            <a:off x="452175" y="1085145"/>
            <a:ext cx="8950500" cy="84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80000"/>
              </a:lnSpc>
            </a:pPr>
            <a:r>
              <a:rPr lang="de-DE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CAMBIO DE </a:t>
            </a:r>
            <a:r>
              <a:rPr lang="de-DE" sz="2800" b="1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CORREA DE DISTRIBUCIÓN Y PUESTA A </a:t>
            </a:r>
          </a:p>
          <a:p>
            <a:pPr lvl="0">
              <a:lnSpc>
                <a:spcPct val="80000"/>
              </a:lnSpc>
            </a:pPr>
            <a:r>
              <a:rPr lang="de-DE" sz="2800" b="1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PUNTO DE DISTRIBUCIÓN</a:t>
            </a:r>
            <a:endParaRPr lang="de-DE" sz="2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CuadroTexto 8"/>
          <p:cNvSpPr txBox="1"/>
          <p:nvPr/>
        </p:nvSpPr>
        <p:spPr>
          <a:xfrm>
            <a:off x="816159" y="2505071"/>
            <a:ext cx="7811373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38" rIns="45738">
            <a:spAutoFit/>
          </a:bodyPr>
          <a:lstStyle/>
          <a:p>
            <a:pPr marL="368300" indent="-368300" algn="just">
              <a:buFont typeface="+mj-lt"/>
              <a:buAutoNum type="arabicPeriod" startAt="5"/>
            </a:pPr>
            <a:r>
              <a:rPr lang="es-CL" sz="1600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Lectura con motor funcionando en ralentí y a temperatura normal de funcionamiento, observar que las RPM están a 800 rpm aproximadamente.</a:t>
            </a:r>
            <a:endParaRPr lang="es-CL" sz="1600" dirty="0">
              <a:solidFill>
                <a:schemeClr val="bg2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3" name="Imagen 12" descr="MEDIO NIÑO-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558" y="2902224"/>
            <a:ext cx="1801753" cy="3442999"/>
          </a:xfrm>
          <a:prstGeom prst="rect">
            <a:avLst/>
          </a:prstGeom>
        </p:spPr>
      </p:pic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xmlns="" id="{6C326172-6CEA-344D-B1C0-CDED7858C9F4}"/>
              </a:ext>
            </a:extLst>
          </p:cNvPr>
          <p:cNvCxnSpPr/>
          <p:nvPr/>
        </p:nvCxnSpPr>
        <p:spPr>
          <a:xfrm>
            <a:off x="2950029" y="6345223"/>
            <a:ext cx="1420585" cy="50618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671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redondeado"/>
          <p:cNvSpPr/>
          <p:nvPr/>
        </p:nvSpPr>
        <p:spPr>
          <a:xfrm>
            <a:off x="452175" y="2370107"/>
            <a:ext cx="8751092" cy="881093"/>
          </a:xfrm>
          <a:prstGeom prst="roundRect">
            <a:avLst>
              <a:gd name="adj" fmla="val 13424"/>
            </a:avLst>
          </a:prstGeom>
          <a:solidFill>
            <a:srgbClr val="EEEEE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+mn-lt"/>
                <a:ea typeface="+mn-ea"/>
                <a:cs typeface="+mn-cs"/>
                <a:sym typeface="Arial"/>
              </a:defRPr>
            </a:pPr>
            <a:endParaRPr sz="1401"/>
          </a:p>
        </p:txBody>
      </p:sp>
      <p:sp>
        <p:nvSpPr>
          <p:cNvPr id="11" name="Google Shape;178;p6"/>
          <p:cNvSpPr txBox="1"/>
          <p:nvPr/>
        </p:nvSpPr>
        <p:spPr>
          <a:xfrm>
            <a:off x="452175" y="1085145"/>
            <a:ext cx="8950500" cy="84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80000"/>
              </a:lnSpc>
            </a:pPr>
            <a:r>
              <a:rPr lang="de-DE" sz="2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MANTENIMIENTO CORRECTIVO </a:t>
            </a:r>
            <a:r>
              <a:rPr lang="de-DE" sz="2800" b="1" dirty="0" smtClean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A SISTEMA DE LUBRICACIÓN</a:t>
            </a:r>
            <a:endParaRPr lang="de-DE" sz="2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CuadroTexto 8"/>
          <p:cNvSpPr txBox="1"/>
          <p:nvPr/>
        </p:nvSpPr>
        <p:spPr>
          <a:xfrm>
            <a:off x="816159" y="2505071"/>
            <a:ext cx="7645253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38" rIns="45738">
            <a:spAutoFit/>
          </a:bodyPr>
          <a:lstStyle/>
          <a:p>
            <a:pPr marL="368300" indent="-368300" algn="just">
              <a:buFont typeface="+mj-lt"/>
              <a:buAutoNum type="arabicPeriod" startAt="6"/>
            </a:pPr>
            <a:r>
              <a:rPr lang="es-CL" sz="1600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Lectura con motor funcionando en 3.000 rpm y a temperatura normal de funcionamiento, observar que el manómetro indica aproximadamente 64 Psi.</a:t>
            </a:r>
            <a:endParaRPr lang="es-CL" sz="1600" dirty="0">
              <a:solidFill>
                <a:schemeClr val="bg2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B29F099F-B5CB-3749-9F6F-161D5EB82F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1" y="3746815"/>
            <a:ext cx="3924227" cy="3449289"/>
          </a:xfrm>
          <a:prstGeom prst="roundRect">
            <a:avLst/>
          </a:prstGeom>
          <a:ln w="63500">
            <a:solidFill>
              <a:schemeClr val="tx2"/>
            </a:solidFill>
          </a:ln>
        </p:spPr>
      </p:pic>
      <p:pic>
        <p:nvPicPr>
          <p:cNvPr id="13" name="Imagen 12" descr="MEDIO NIÑO-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132" y="3173157"/>
            <a:ext cx="1801753" cy="3442999"/>
          </a:xfrm>
          <a:prstGeom prst="rect">
            <a:avLst/>
          </a:prstGeom>
        </p:spPr>
      </p:pic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xmlns="" id="{722E1AA2-0058-F94E-9F69-6BE1C1FF2950}"/>
              </a:ext>
            </a:extLst>
          </p:cNvPr>
          <p:cNvCxnSpPr>
            <a:cxnSpLocks/>
          </p:cNvCxnSpPr>
          <p:nvPr/>
        </p:nvCxnSpPr>
        <p:spPr>
          <a:xfrm flipV="1">
            <a:off x="3917775" y="6679635"/>
            <a:ext cx="2019300" cy="4572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1722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redondeado"/>
          <p:cNvSpPr/>
          <p:nvPr/>
        </p:nvSpPr>
        <p:spPr>
          <a:xfrm>
            <a:off x="452175" y="2336241"/>
            <a:ext cx="5879799" cy="3429559"/>
          </a:xfrm>
          <a:prstGeom prst="roundRect">
            <a:avLst>
              <a:gd name="adj" fmla="val 6181"/>
            </a:avLst>
          </a:prstGeom>
          <a:solidFill>
            <a:srgbClr val="EEEEE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+mn-lt"/>
                <a:ea typeface="+mn-ea"/>
                <a:cs typeface="+mn-cs"/>
                <a:sym typeface="Arial"/>
              </a:defRPr>
            </a:pPr>
            <a:endParaRPr sz="1401"/>
          </a:p>
        </p:txBody>
      </p:sp>
      <p:sp>
        <p:nvSpPr>
          <p:cNvPr id="11" name="Google Shape;178;p6"/>
          <p:cNvSpPr txBox="1"/>
          <p:nvPr/>
        </p:nvSpPr>
        <p:spPr>
          <a:xfrm>
            <a:off x="452175" y="1085145"/>
            <a:ext cx="8950500" cy="84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80000"/>
              </a:lnSpc>
            </a:pPr>
            <a:r>
              <a:rPr lang="de-DE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MANTENIMIENTO CORRECTIVO </a:t>
            </a:r>
            <a:r>
              <a:rPr lang="de-DE" sz="2800" b="1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A SISTEMA DE LUBRICACIÓN</a:t>
            </a:r>
            <a:endParaRPr lang="de-DE" sz="2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CuadroTexto 8"/>
          <p:cNvSpPr txBox="1"/>
          <p:nvPr/>
        </p:nvSpPr>
        <p:spPr>
          <a:xfrm>
            <a:off x="816160" y="2505071"/>
            <a:ext cx="5063530" cy="30469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38" rIns="45738">
            <a:spAutoFit/>
          </a:bodyPr>
          <a:lstStyle/>
          <a:p>
            <a:pPr marL="401638" indent="-401638" algn="just">
              <a:buFont typeface="+mj-lt"/>
              <a:buAutoNum type="arabicPeriod"/>
            </a:pPr>
            <a:r>
              <a:rPr lang="es-CL" sz="1600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Si la lectura de Presión de Aceite es baja, o la aguja marca baja presión y además la aguja oscila rápidamente en ciertos rangosa bajos, significa que hay baja presión del Sistema</a:t>
            </a:r>
            <a:r>
              <a:rPr lang="es-CL" sz="1600" dirty="0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.</a:t>
            </a:r>
          </a:p>
          <a:p>
            <a:pPr marL="401638" indent="-401638" algn="just">
              <a:buFont typeface="+mj-lt"/>
              <a:buAutoNum type="arabicPeriod"/>
            </a:pPr>
            <a:endParaRPr lang="es-CL" sz="1600" dirty="0">
              <a:solidFill>
                <a:schemeClr val="bg2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marL="401638" indent="-401638" algn="just">
              <a:buFont typeface="+mj-lt"/>
              <a:buAutoNum type="arabicPeriod"/>
            </a:pPr>
            <a:r>
              <a:rPr lang="es-CL" sz="1600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Las causas pueden ser:</a:t>
            </a:r>
          </a:p>
          <a:p>
            <a:pPr marL="401638" indent="-401638" algn="just"/>
            <a:endParaRPr lang="es-CL" sz="1600" dirty="0" smtClean="0">
              <a:solidFill>
                <a:schemeClr val="bg2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marL="401638" indent="-401638" algn="just">
              <a:buClr>
                <a:srgbClr val="77374D"/>
              </a:buClr>
              <a:buFont typeface="Arial" charset="0"/>
              <a:buChar char="•"/>
            </a:pPr>
            <a:r>
              <a:rPr lang="es-CL" sz="1600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Aceite de un índice de viscosidad muy bajo, o con pérdida de propiedades por mucho uso.</a:t>
            </a:r>
          </a:p>
          <a:p>
            <a:pPr marL="401638" indent="-401638" algn="just">
              <a:buClr>
                <a:srgbClr val="77374D"/>
              </a:buClr>
              <a:buFont typeface="Arial" charset="0"/>
              <a:buChar char="•"/>
            </a:pPr>
            <a:endParaRPr lang="es-CL" sz="1600" dirty="0" smtClean="0">
              <a:solidFill>
                <a:schemeClr val="bg2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marL="401638" indent="-401638" algn="just">
              <a:buClr>
                <a:srgbClr val="77374D"/>
              </a:buClr>
              <a:buFont typeface="Arial" charset="0"/>
              <a:buChar char="•"/>
            </a:pPr>
            <a:r>
              <a:rPr lang="es-CL" sz="1600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Rejilla del colador de aceite sumergida en el Carter tapada o semi </a:t>
            </a:r>
            <a:r>
              <a:rPr lang="es-CL" sz="1600" dirty="0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tapada</a:t>
            </a:r>
            <a:r>
              <a:rPr lang="es-CL" sz="1600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.</a:t>
            </a:r>
            <a:endParaRPr lang="es-CL" sz="1600" dirty="0">
              <a:solidFill>
                <a:schemeClr val="bg2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F237E2A1-AE2A-4341-877C-800AE18C51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5174" y="2947209"/>
            <a:ext cx="2939161" cy="2162712"/>
          </a:xfrm>
          <a:prstGeom prst="roundRect">
            <a:avLst/>
          </a:prstGeom>
          <a:ln w="63500">
            <a:solidFill>
              <a:schemeClr val="tx2"/>
            </a:solidFill>
          </a:ln>
        </p:spPr>
      </p:pic>
      <p:sp>
        <p:nvSpPr>
          <p:cNvPr id="15" name="Anillo 14">
            <a:extLst>
              <a:ext uri="{FF2B5EF4-FFF2-40B4-BE49-F238E27FC236}">
                <a16:creationId xmlns:a16="http://schemas.microsoft.com/office/drawing/2014/main" xmlns="" id="{9F214DED-C932-864C-82F3-3AF022F2BFB3}"/>
              </a:ext>
            </a:extLst>
          </p:cNvPr>
          <p:cNvSpPr/>
          <p:nvPr/>
        </p:nvSpPr>
        <p:spPr>
          <a:xfrm>
            <a:off x="6750552" y="4078985"/>
            <a:ext cx="1417145" cy="1062785"/>
          </a:xfrm>
          <a:prstGeom prst="donut">
            <a:avLst>
              <a:gd name="adj" fmla="val 6679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3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redondeado"/>
          <p:cNvSpPr/>
          <p:nvPr/>
        </p:nvSpPr>
        <p:spPr>
          <a:xfrm>
            <a:off x="452175" y="2336242"/>
            <a:ext cx="8411818" cy="711758"/>
          </a:xfrm>
          <a:prstGeom prst="roundRect">
            <a:avLst>
              <a:gd name="adj" fmla="val 24518"/>
            </a:avLst>
          </a:prstGeom>
          <a:solidFill>
            <a:srgbClr val="EEEEE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+mn-lt"/>
                <a:ea typeface="+mn-ea"/>
                <a:cs typeface="+mn-cs"/>
                <a:sym typeface="Arial"/>
              </a:defRPr>
            </a:pPr>
            <a:endParaRPr sz="1401"/>
          </a:p>
        </p:txBody>
      </p:sp>
      <p:sp>
        <p:nvSpPr>
          <p:cNvPr id="11" name="Google Shape;178;p6"/>
          <p:cNvSpPr txBox="1"/>
          <p:nvPr/>
        </p:nvSpPr>
        <p:spPr>
          <a:xfrm>
            <a:off x="452175" y="1085145"/>
            <a:ext cx="8950500" cy="84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80000"/>
              </a:lnSpc>
            </a:pPr>
            <a:r>
              <a:rPr lang="de-DE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MANTENIMIENTO CORRECTIVO </a:t>
            </a:r>
            <a:r>
              <a:rPr lang="de-DE" sz="2800" b="1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A SISTEMA DE LUBRICACIÓN</a:t>
            </a:r>
            <a:endParaRPr lang="de-DE" sz="2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CuadroTexto 8"/>
          <p:cNvSpPr txBox="1"/>
          <p:nvPr/>
        </p:nvSpPr>
        <p:spPr>
          <a:xfrm>
            <a:off x="816159" y="2505071"/>
            <a:ext cx="724403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38" rIns="45738">
            <a:spAutoFit/>
          </a:bodyPr>
          <a:lstStyle/>
          <a:p>
            <a:pPr marL="342900" indent="-342900" algn="just">
              <a:buClr>
                <a:srgbClr val="77374D"/>
              </a:buClr>
              <a:buFont typeface="Arial" charset="0"/>
              <a:buChar char="•"/>
            </a:pPr>
            <a:r>
              <a:rPr lang="es-CL" sz="1600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Bomba de aceite dañada (con desgaste o rotura de sus componentes).</a:t>
            </a:r>
            <a:endParaRPr lang="es-CL" sz="1600" dirty="0">
              <a:solidFill>
                <a:schemeClr val="bg2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2FABC28C-B918-F84D-8330-0138E607FC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159" y="3461154"/>
            <a:ext cx="3987193" cy="3333829"/>
          </a:xfrm>
          <a:prstGeom prst="roundRect">
            <a:avLst/>
          </a:prstGeom>
          <a:ln w="63500">
            <a:solidFill>
              <a:schemeClr val="tx2"/>
            </a:solidFill>
          </a:ln>
        </p:spPr>
      </p:pic>
      <p:sp>
        <p:nvSpPr>
          <p:cNvPr id="9" name="Anillo 8">
            <a:extLst>
              <a:ext uri="{FF2B5EF4-FFF2-40B4-BE49-F238E27FC236}">
                <a16:creationId xmlns:a16="http://schemas.microsoft.com/office/drawing/2014/main" xmlns="" id="{E3A9BC6C-B268-4D4F-9C10-412E58172A03}"/>
              </a:ext>
            </a:extLst>
          </p:cNvPr>
          <p:cNvSpPr/>
          <p:nvPr/>
        </p:nvSpPr>
        <p:spPr>
          <a:xfrm>
            <a:off x="1806309" y="3404802"/>
            <a:ext cx="1728860" cy="1661998"/>
          </a:xfrm>
          <a:prstGeom prst="donut">
            <a:avLst>
              <a:gd name="adj" fmla="val 55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tx1"/>
              </a:solidFill>
            </a:endParaRPr>
          </a:p>
        </p:txBody>
      </p:sp>
      <p:sp>
        <p:nvSpPr>
          <p:cNvPr id="10" name="Anillo 9">
            <a:extLst>
              <a:ext uri="{FF2B5EF4-FFF2-40B4-BE49-F238E27FC236}">
                <a16:creationId xmlns:a16="http://schemas.microsoft.com/office/drawing/2014/main" xmlns="" id="{9FD3CD89-BA4D-D84C-8D65-7B850D87AFD6}"/>
              </a:ext>
            </a:extLst>
          </p:cNvPr>
          <p:cNvSpPr/>
          <p:nvPr/>
        </p:nvSpPr>
        <p:spPr>
          <a:xfrm>
            <a:off x="2796459" y="4897467"/>
            <a:ext cx="1728860" cy="1661998"/>
          </a:xfrm>
          <a:prstGeom prst="donut">
            <a:avLst>
              <a:gd name="adj" fmla="val 55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tx1"/>
              </a:solidFill>
            </a:endParaRPr>
          </a:p>
        </p:txBody>
      </p:sp>
      <p:pic>
        <p:nvPicPr>
          <p:cNvPr id="14" name="Imagen 13" descr="MONA SEÑALANDO-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21143" y="2844800"/>
            <a:ext cx="4376941" cy="4793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561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6416746F-CE3A-B541-93E9-0A30090D4C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159" y="3428497"/>
            <a:ext cx="4608907" cy="3251683"/>
          </a:xfrm>
          <a:prstGeom prst="roundRect">
            <a:avLst/>
          </a:prstGeom>
          <a:ln w="63500">
            <a:solidFill>
              <a:schemeClr val="tx2"/>
            </a:solidFill>
          </a:ln>
        </p:spPr>
      </p:pic>
      <p:sp>
        <p:nvSpPr>
          <p:cNvPr id="17" name="Anillo 16">
            <a:extLst>
              <a:ext uri="{FF2B5EF4-FFF2-40B4-BE49-F238E27FC236}">
                <a16:creationId xmlns:a16="http://schemas.microsoft.com/office/drawing/2014/main" xmlns="" id="{FF568B3D-E511-A54E-9FEC-5F40BA2229A7}"/>
              </a:ext>
            </a:extLst>
          </p:cNvPr>
          <p:cNvSpPr/>
          <p:nvPr/>
        </p:nvSpPr>
        <p:spPr>
          <a:xfrm>
            <a:off x="3481966" y="3944904"/>
            <a:ext cx="1943100" cy="1867953"/>
          </a:xfrm>
          <a:prstGeom prst="donut">
            <a:avLst>
              <a:gd name="adj" fmla="val 55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tx1"/>
              </a:solidFill>
            </a:endParaRPr>
          </a:p>
        </p:txBody>
      </p:sp>
      <p:sp>
        <p:nvSpPr>
          <p:cNvPr id="12" name="Rectángulo redondeado"/>
          <p:cNvSpPr/>
          <p:nvPr/>
        </p:nvSpPr>
        <p:spPr>
          <a:xfrm>
            <a:off x="452175" y="2336242"/>
            <a:ext cx="8411818" cy="923426"/>
          </a:xfrm>
          <a:prstGeom prst="roundRect">
            <a:avLst>
              <a:gd name="adj" fmla="val 24518"/>
            </a:avLst>
          </a:prstGeom>
          <a:solidFill>
            <a:srgbClr val="EEEEE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+mn-lt"/>
                <a:ea typeface="+mn-ea"/>
                <a:cs typeface="+mn-cs"/>
                <a:sym typeface="Arial"/>
              </a:defRPr>
            </a:pPr>
            <a:endParaRPr sz="1401"/>
          </a:p>
        </p:txBody>
      </p:sp>
      <p:sp>
        <p:nvSpPr>
          <p:cNvPr id="11" name="Google Shape;178;p6"/>
          <p:cNvSpPr txBox="1"/>
          <p:nvPr/>
        </p:nvSpPr>
        <p:spPr>
          <a:xfrm>
            <a:off x="452175" y="1085145"/>
            <a:ext cx="8950500" cy="84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80000"/>
              </a:lnSpc>
            </a:pPr>
            <a:r>
              <a:rPr lang="de-DE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MANTENIMIENTO CORRECTIVO </a:t>
            </a:r>
            <a:r>
              <a:rPr lang="de-DE" sz="2800" b="1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A SISTEMA DE LUBRICACIÓN</a:t>
            </a:r>
            <a:endParaRPr lang="de-DE" sz="2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CuadroTexto 8"/>
          <p:cNvSpPr txBox="1"/>
          <p:nvPr/>
        </p:nvSpPr>
        <p:spPr>
          <a:xfrm>
            <a:off x="816159" y="2505071"/>
            <a:ext cx="7244039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38" rIns="45738">
            <a:spAutoFit/>
          </a:bodyPr>
          <a:lstStyle/>
          <a:p>
            <a:pPr marL="342900" indent="-342900" algn="just">
              <a:buClr>
                <a:srgbClr val="77374D"/>
              </a:buClr>
              <a:buFont typeface="Arial" charset="0"/>
              <a:buChar char="•"/>
            </a:pPr>
            <a:r>
              <a:rPr lang="es-CL" sz="1600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La bomba de aceite recibe movimiento desde el cigüeñal en forma directa o mediante una cadena.</a:t>
            </a:r>
            <a:endParaRPr lang="es-CL" sz="1600" dirty="0">
              <a:solidFill>
                <a:schemeClr val="bg2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4" name="Imagen 13" descr="MONA SEÑALANDO-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21143" y="2844800"/>
            <a:ext cx="4376941" cy="4793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34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redondeado"/>
          <p:cNvSpPr/>
          <p:nvPr/>
        </p:nvSpPr>
        <p:spPr>
          <a:xfrm>
            <a:off x="452175" y="2336240"/>
            <a:ext cx="6312692" cy="4530227"/>
          </a:xfrm>
          <a:prstGeom prst="roundRect">
            <a:avLst>
              <a:gd name="adj" fmla="val 6181"/>
            </a:avLst>
          </a:prstGeom>
          <a:solidFill>
            <a:srgbClr val="EEEEE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+mn-lt"/>
                <a:ea typeface="+mn-ea"/>
                <a:cs typeface="+mn-cs"/>
                <a:sym typeface="Arial"/>
              </a:defRPr>
            </a:pPr>
            <a:endParaRPr sz="1401"/>
          </a:p>
        </p:txBody>
      </p:sp>
      <p:sp>
        <p:nvSpPr>
          <p:cNvPr id="11" name="Google Shape;178;p6"/>
          <p:cNvSpPr txBox="1"/>
          <p:nvPr/>
        </p:nvSpPr>
        <p:spPr>
          <a:xfrm>
            <a:off x="452175" y="1085145"/>
            <a:ext cx="8950500" cy="84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80000"/>
              </a:lnSpc>
            </a:pPr>
            <a:r>
              <a:rPr lang="de-DE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MANTENIMIENTO CORRECTIVO A </a:t>
            </a:r>
            <a:r>
              <a:rPr lang="de-DE" sz="2800" b="1" dirty="0">
                <a:solidFill>
                  <a:srgbClr val="77374D"/>
                </a:solidFill>
                <a:latin typeface="Calibri"/>
                <a:ea typeface="Calibri"/>
                <a:cs typeface="Calibri"/>
                <a:sym typeface="Calibri"/>
              </a:rPr>
              <a:t>SISTEMA DE LUBRICACIÓN</a:t>
            </a:r>
            <a:endParaRPr lang="de-DE" sz="2800" b="1" dirty="0">
              <a:solidFill>
                <a:srgbClr val="77374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CuadroTexto 8"/>
          <p:cNvSpPr txBox="1"/>
          <p:nvPr/>
        </p:nvSpPr>
        <p:spPr>
          <a:xfrm>
            <a:off x="816159" y="2505071"/>
            <a:ext cx="5643907" cy="42780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38" rIns="45738">
            <a:spAutoFit/>
          </a:bodyPr>
          <a:lstStyle/>
          <a:p>
            <a:pPr algn="just">
              <a:buClrTx/>
            </a:pPr>
            <a:r>
              <a:rPr lang="es-CL" sz="1600" b="1" dirty="0" smtClean="0">
                <a:solidFill>
                  <a:srgbClr val="77374D"/>
                </a:solidFill>
                <a:latin typeface="Calibri" charset="0"/>
                <a:ea typeface="Calibri" charset="0"/>
                <a:cs typeface="Calibri" charset="0"/>
              </a:rPr>
              <a:t>Diagnóstico de lectura de </a:t>
            </a:r>
            <a:r>
              <a:rPr lang="es-CL" sz="1600" b="1" dirty="0">
                <a:solidFill>
                  <a:srgbClr val="77374D"/>
                </a:solidFill>
                <a:latin typeface="Calibri" charset="0"/>
                <a:ea typeface="Calibri" charset="0"/>
                <a:cs typeface="Calibri" charset="0"/>
              </a:rPr>
              <a:t>Presión de Aceite:</a:t>
            </a:r>
          </a:p>
          <a:p>
            <a:pPr marL="454025" indent="-454025" algn="just">
              <a:buClrTx/>
              <a:buFont typeface="+mj-lt"/>
              <a:buAutoNum type="arabicPeriod"/>
            </a:pPr>
            <a:endParaRPr lang="es-CL" sz="1600" dirty="0">
              <a:solidFill>
                <a:schemeClr val="bg2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marL="47625" indent="-47625" algn="just"/>
            <a:r>
              <a:rPr lang="es-CL" sz="1600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Al realizar un diagnóstico de baja presión de circuito de lubricación (al igual que en todos los sistemas), se recomienda comenzar por lo más sencillo y luego ir avanzando a lo más complejo en el diagnóstico</a:t>
            </a:r>
            <a:r>
              <a:rPr lang="es-CL" sz="1600" dirty="0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.</a:t>
            </a:r>
            <a:endParaRPr lang="es-CL" sz="1600" dirty="0">
              <a:solidFill>
                <a:schemeClr val="bg2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marL="47625" indent="-47625" algn="just"/>
            <a:endParaRPr lang="es-CL" sz="1600" dirty="0" smtClean="0">
              <a:solidFill>
                <a:schemeClr val="bg2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marL="47625" indent="-47625" algn="just"/>
            <a:r>
              <a:rPr lang="es-CL" sz="1600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Por lo que la secuencia recomendada para Presión baja de circuito de Lubricación </a:t>
            </a:r>
            <a:r>
              <a:rPr lang="es-CL" sz="1600" dirty="0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es:</a:t>
            </a:r>
          </a:p>
          <a:p>
            <a:pPr marL="47625" indent="-47625" algn="just"/>
            <a:endParaRPr lang="es-CL" sz="1600" dirty="0">
              <a:solidFill>
                <a:schemeClr val="bg2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marL="342900" indent="-342900" algn="just">
              <a:buClr>
                <a:srgbClr val="77374D"/>
              </a:buClr>
              <a:buFont typeface="+mj-lt"/>
              <a:buAutoNum type="arabicPeriod"/>
            </a:pPr>
            <a:r>
              <a:rPr lang="es-CL" sz="1600" dirty="0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Revisar nivel y calidad de aceite (ante cualquier duda reemplazar por aceite nuevo).</a:t>
            </a:r>
          </a:p>
          <a:p>
            <a:pPr marL="342900" indent="-342900" algn="just">
              <a:buClr>
                <a:srgbClr val="77374D"/>
              </a:buClr>
              <a:buFont typeface="+mj-lt"/>
              <a:buAutoNum type="arabicPeriod"/>
            </a:pPr>
            <a:r>
              <a:rPr lang="es-CL" sz="1600" dirty="0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Revisar interruptor o sensor de presión de aceite y cableado.</a:t>
            </a:r>
          </a:p>
          <a:p>
            <a:pPr marL="342900" indent="-342900" algn="just">
              <a:buClr>
                <a:srgbClr val="77374D"/>
              </a:buClr>
              <a:buFont typeface="+mj-lt"/>
              <a:buAutoNum type="arabicPeriod"/>
            </a:pPr>
            <a:r>
              <a:rPr lang="es-CL" sz="1600" dirty="0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Revisar rejilla de colorado instalado dentro del carter del motor.</a:t>
            </a:r>
          </a:p>
          <a:p>
            <a:pPr marL="342900" indent="-342900" algn="just">
              <a:buClr>
                <a:srgbClr val="77374D"/>
              </a:buClr>
              <a:buFont typeface="+mj-lt"/>
              <a:buAutoNum type="arabicPeriod"/>
            </a:pPr>
            <a:r>
              <a:rPr lang="es-CL" sz="1600" dirty="0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Revisar de bomba de aceite, que no esté gastada, rayada o con componentes rotos en su interior.</a:t>
            </a:r>
            <a:endParaRPr lang="es-CL" sz="1600" dirty="0">
              <a:solidFill>
                <a:schemeClr val="bg2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733" y="2915201"/>
            <a:ext cx="2365926" cy="464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003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2" name="Imagen 9" descr="Imagen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050" y="1816062"/>
            <a:ext cx="7019881" cy="4873690"/>
          </a:xfrm>
          <a:prstGeom prst="rect">
            <a:avLst/>
          </a:prstGeom>
          <a:ln w="12700">
            <a:miter lim="400000"/>
          </a:ln>
        </p:spPr>
      </p:pic>
      <p:pic>
        <p:nvPicPr>
          <p:cNvPr id="483" name="Imagen 10" descr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176790" y="3961509"/>
            <a:ext cx="4638576" cy="384649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86" name="Grupo 11"/>
          <p:cNvGrpSpPr/>
          <p:nvPr/>
        </p:nvGrpSpPr>
        <p:grpSpPr>
          <a:xfrm>
            <a:off x="6556074" y="1700167"/>
            <a:ext cx="2634916" cy="2630706"/>
            <a:chOff x="0" y="0"/>
            <a:chExt cx="2633624" cy="2629600"/>
          </a:xfrm>
        </p:grpSpPr>
        <p:sp>
          <p:nvSpPr>
            <p:cNvPr id="484" name="Google Shape;250;p10"/>
            <p:cNvSpPr/>
            <p:nvPr/>
          </p:nvSpPr>
          <p:spPr>
            <a:xfrm>
              <a:off x="0" y="0"/>
              <a:ext cx="2633625" cy="1993052"/>
            </a:xfrm>
            <a:prstGeom prst="roundRect">
              <a:avLst>
                <a:gd name="adj" fmla="val 11224"/>
              </a:avLst>
            </a:prstGeom>
            <a:solidFill>
              <a:srgbClr val="DFD3D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Arial"/>
                </a:defRPr>
              </a:pPr>
              <a:endParaRPr/>
            </a:p>
          </p:txBody>
        </p:sp>
        <p:sp>
          <p:nvSpPr>
            <p:cNvPr id="485" name="Triángulo isósceles 13"/>
            <p:cNvSpPr/>
            <p:nvPr/>
          </p:nvSpPr>
          <p:spPr>
            <a:xfrm rot="12168342">
              <a:off x="992572" y="1807525"/>
              <a:ext cx="333493" cy="788255"/>
            </a:xfrm>
            <a:prstGeom prst="triangle">
              <a:avLst/>
            </a:prstGeom>
            <a:solidFill>
              <a:srgbClr val="DFD3D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487" name="Google Shape;353;p18"/>
          <p:cNvSpPr txBox="1"/>
          <p:nvPr/>
        </p:nvSpPr>
        <p:spPr>
          <a:xfrm>
            <a:off x="6861272" y="1826904"/>
            <a:ext cx="2222986" cy="17358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6" tIns="91436" rIns="91436" bIns="91436" anchor="ctr">
            <a:spAutoFit/>
          </a:bodyPr>
          <a:lstStyle/>
          <a:p>
            <a:pPr>
              <a:lnSpc>
                <a:spcPct val="80000"/>
              </a:lnSpc>
              <a:defRPr sz="2100" b="1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Veamos el siguiente video </a:t>
            </a:r>
            <a:r>
              <a:rPr lang="es-ES" dirty="0" smtClean="0"/>
              <a:t>sobre el </a:t>
            </a:r>
            <a:r>
              <a:rPr lang="es-ES" dirty="0" smtClean="0">
                <a:solidFill>
                  <a:srgbClr val="FF0000"/>
                </a:solidFill>
              </a:rPr>
              <a:t>qué hacer si se enciende la luz de baja presión de aceite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488" name="Google Shape;323;p12"/>
          <p:cNvSpPr txBox="1"/>
          <p:nvPr/>
        </p:nvSpPr>
        <p:spPr>
          <a:xfrm>
            <a:off x="2945128" y="3382441"/>
            <a:ext cx="2425918" cy="1015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61" tIns="91461" rIns="91461" bIns="91461" anchor="ctr">
            <a:spAutoFit/>
          </a:bodyPr>
          <a:lstStyle>
            <a:lvl1pPr>
              <a:defRPr sz="1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s-ES_tradnl" dirty="0" smtClean="0"/>
              <a:t>Qué hacer si se enciende la luz de baja presión de aceite</a:t>
            </a:r>
            <a:endParaRPr dirty="0"/>
          </a:p>
        </p:txBody>
      </p:sp>
      <p:sp>
        <p:nvSpPr>
          <p:cNvPr id="489" name="Google Shape;206;p7"/>
          <p:cNvSpPr txBox="1"/>
          <p:nvPr/>
        </p:nvSpPr>
        <p:spPr>
          <a:xfrm>
            <a:off x="382686" y="1258110"/>
            <a:ext cx="8954892" cy="5437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6" tIns="91436" rIns="91436" bIns="91436" anchor="ctr">
            <a:spAutoFit/>
          </a:bodyPr>
          <a:lstStyle>
            <a:lvl1pPr>
              <a:lnSpc>
                <a:spcPct val="80000"/>
              </a:lnSpc>
              <a:defRPr sz="2800" b="1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VIDEO</a:t>
            </a:r>
          </a:p>
        </p:txBody>
      </p:sp>
      <p:grpSp>
        <p:nvGrpSpPr>
          <p:cNvPr id="493" name="Botón de acción: Hacia delante o Siguiente 17">
            <a:hlinkClick r:id="rId4"/>
          </p:cNvPr>
          <p:cNvGrpSpPr/>
          <p:nvPr/>
        </p:nvGrpSpPr>
        <p:grpSpPr>
          <a:xfrm>
            <a:off x="2443200" y="3656714"/>
            <a:ext cx="492093" cy="492059"/>
            <a:chOff x="0" y="0"/>
            <a:chExt cx="491850" cy="491850"/>
          </a:xfrm>
        </p:grpSpPr>
        <p:sp>
          <p:nvSpPr>
            <p:cNvPr id="490" name="Cuadrado"/>
            <p:cNvSpPr/>
            <p:nvPr/>
          </p:nvSpPr>
          <p:spPr>
            <a:xfrm>
              <a:off x="0" y="0"/>
              <a:ext cx="491851" cy="491851"/>
            </a:xfrm>
            <a:prstGeom prst="rect">
              <a:avLst/>
            </a:prstGeom>
            <a:solidFill>
              <a:srgbClr val="BFBFB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effectLst>
                    <a:outerShdw blurRad="38100" dist="19050" dir="2700000" rotWithShape="0">
                      <a:srgbClr val="000000">
                        <a:alpha val="4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491" name="Triángulo">
              <a:hlinkClick r:id="rId5"/>
            </p:cNvPr>
            <p:cNvSpPr/>
            <p:nvPr/>
          </p:nvSpPr>
          <p:spPr>
            <a:xfrm>
              <a:off x="61480" y="61480"/>
              <a:ext cx="368891" cy="3688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lnTo>
                    <a:pt x="0" y="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0000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effectLst>
                    <a:outerShdw blurRad="38100" dist="19050" dir="2700000" rotWithShape="0">
                      <a:srgbClr val="000000">
                        <a:alpha val="4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492" name="Figura"/>
            <p:cNvSpPr/>
            <p:nvPr/>
          </p:nvSpPr>
          <p:spPr>
            <a:xfrm>
              <a:off x="0" y="0"/>
              <a:ext cx="491851" cy="491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900" y="10800"/>
                  </a:moveTo>
                  <a:lnTo>
                    <a:pt x="2700" y="18900"/>
                  </a:lnTo>
                  <a:lnTo>
                    <a:pt x="2700" y="2700"/>
                  </a:lnTo>
                  <a:close/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effectLst>
                    <a:outerShdw blurRad="38100" dist="19050" dir="2700000" rotWithShape="0">
                      <a:srgbClr val="000000">
                        <a:alpha val="40000"/>
                      </a:srgbClr>
                    </a:outerShdw>
                  </a:effectLst>
                </a:defRPr>
              </a:pPr>
              <a:endParaRPr/>
            </a:p>
          </p:txBody>
        </p:sp>
      </p:grpSp>
      <p:sp>
        <p:nvSpPr>
          <p:cNvPr id="494" name="Google Shape;443;p20"/>
          <p:cNvSpPr txBox="1"/>
          <p:nvPr/>
        </p:nvSpPr>
        <p:spPr>
          <a:xfrm>
            <a:off x="366630" y="1097369"/>
            <a:ext cx="4702704" cy="4001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61" tIns="91461" rIns="91461" bIns="91461" anchor="ctr">
            <a:spAutoFit/>
          </a:bodyPr>
          <a:lstStyle>
            <a:lvl1pPr>
              <a:defRPr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VEAMOS EL SIGUIENTE</a:t>
            </a:r>
          </a:p>
        </p:txBody>
      </p:sp>
    </p:spTree>
    <p:extLst>
      <p:ext uri="{BB962C8B-B14F-4D97-AF65-F5344CB8AC3E}">
        <p14:creationId xmlns:p14="http://schemas.microsoft.com/office/powerpoint/2010/main" val="1024737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8"/>
          <p:cNvSpPr txBox="1"/>
          <p:nvPr/>
        </p:nvSpPr>
        <p:spPr>
          <a:xfrm>
            <a:off x="375975" y="1373700"/>
            <a:ext cx="89505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¿CUÁNTO APRENDIMOS?</a:t>
            </a:r>
            <a:endParaRPr sz="3100" b="1" i="0" u="none" strike="noStrike" cap="none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89" name="Google Shape;389;p18"/>
          <p:cNvGrpSpPr/>
          <p:nvPr/>
        </p:nvGrpSpPr>
        <p:grpSpPr>
          <a:xfrm>
            <a:off x="2035277" y="2911885"/>
            <a:ext cx="6999671" cy="2696553"/>
            <a:chOff x="4461133" y="3098700"/>
            <a:chExt cx="4657800" cy="1525000"/>
          </a:xfrm>
        </p:grpSpPr>
        <p:sp>
          <p:nvSpPr>
            <p:cNvPr id="390" name="Google Shape;390;p18"/>
            <p:cNvSpPr/>
            <p:nvPr/>
          </p:nvSpPr>
          <p:spPr>
            <a:xfrm>
              <a:off x="4461133" y="3098700"/>
              <a:ext cx="4657800" cy="15250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18"/>
            <p:cNvSpPr txBox="1"/>
            <p:nvPr/>
          </p:nvSpPr>
          <p:spPr>
            <a:xfrm>
              <a:off x="5442536" y="3625505"/>
              <a:ext cx="3323687" cy="4380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_tradnl" sz="2000" dirty="0" smtClean="0">
                  <a:solidFill>
                    <a:srgbClr val="741B47"/>
                  </a:solidFill>
                  <a:latin typeface="Calibri"/>
                  <a:ea typeface="Calibri"/>
                  <a:cs typeface="Calibri"/>
                  <a:sym typeface="Calibri"/>
                </a:rPr>
                <a:t>SISTEMA</a:t>
              </a:r>
              <a:r>
                <a:rPr lang="es-ES_tradnl" sz="2000" dirty="0" smtClean="0">
                  <a:solidFill>
                    <a:srgbClr val="741B47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s-ES_tradnl" sz="2000" dirty="0" smtClean="0">
                  <a:solidFill>
                    <a:srgbClr val="741B47"/>
                  </a:solidFill>
                  <a:latin typeface="Calibri"/>
                  <a:ea typeface="Calibri"/>
                  <a:cs typeface="Calibri"/>
                  <a:sym typeface="Calibri"/>
                </a:rPr>
                <a:t>DE</a:t>
              </a:r>
              <a:r>
                <a:rPr lang="es-ES_tradnl" sz="2000" b="0" i="0" u="none" strike="noStrike" cap="none" dirty="0" smtClean="0">
                  <a:solidFill>
                    <a:srgbClr val="741B47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s-ES" sz="2000" b="1" dirty="0" smtClean="0">
                  <a:solidFill>
                    <a:srgbClr val="741B47"/>
                  </a:solidFill>
                  <a:latin typeface="Calibri"/>
                  <a:ea typeface="Calibri"/>
                  <a:cs typeface="Calibri"/>
                  <a:sym typeface="Calibri"/>
                </a:rPr>
                <a:t>LUBRICACIÓN</a:t>
              </a:r>
              <a:endParaRPr b="1" dirty="0"/>
            </a:p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0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¡</a:t>
              </a:r>
              <a:r>
                <a:rPr lang="en-US" sz="1600" b="0" i="0" u="none" strike="noStrike" cap="none" dirty="0" err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Ahora</a:t>
              </a:r>
              <a:r>
                <a:rPr lang="en-US" sz="1600" b="0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realizaremos</a:t>
              </a:r>
              <a:r>
                <a:rPr lang="en-US" sz="1600" b="0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una</a:t>
              </a:r>
              <a:r>
                <a:rPr lang="en-US" sz="1600" b="0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actividad</a:t>
              </a:r>
              <a:r>
                <a:rPr lang="en-US" sz="1600" b="0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que</a:t>
              </a:r>
              <a:r>
                <a:rPr lang="en-US" sz="1600" b="0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resume </a:t>
              </a:r>
              <a:r>
                <a:rPr lang="en-US" sz="1600" b="0" i="0" u="none" strike="noStrike" cap="none" dirty="0" err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todo</a:t>
              </a:r>
              <a:r>
                <a:rPr lang="en-US" sz="1600" b="0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lo </a:t>
              </a:r>
              <a:r>
                <a:rPr lang="en-US" sz="1600" b="0" i="0" u="none" strike="noStrike" cap="none" dirty="0" err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que</a:t>
              </a:r>
              <a:r>
                <a:rPr lang="en-US" sz="1600" b="0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hemos</a:t>
              </a:r>
              <a:r>
                <a:rPr lang="en-US" sz="1600" b="0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visto</a:t>
              </a:r>
              <a:r>
                <a:rPr lang="en-US" sz="1600" b="0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! </a:t>
              </a:r>
              <a:r>
                <a:rPr lang="en-US" sz="1600" b="1" i="0" u="none" strike="noStrike" cap="none" dirty="0">
                  <a:solidFill>
                    <a:srgbClr val="76384D"/>
                  </a:solidFill>
                  <a:latin typeface="Calibri"/>
                  <a:ea typeface="Calibri"/>
                  <a:cs typeface="Calibri"/>
                  <a:sym typeface="Calibri"/>
                </a:rPr>
                <a:t>¡</a:t>
              </a:r>
              <a:r>
                <a:rPr lang="en-US" sz="1600" b="1" i="0" u="none" strike="noStrike" cap="none" dirty="0" err="1">
                  <a:solidFill>
                    <a:srgbClr val="76384D"/>
                  </a:solidFill>
                  <a:latin typeface="Calibri"/>
                  <a:ea typeface="Calibri"/>
                  <a:cs typeface="Calibri"/>
                  <a:sym typeface="Calibri"/>
                </a:rPr>
                <a:t>Atentos</a:t>
              </a:r>
              <a:r>
                <a:rPr lang="en-US" sz="1600" b="1" i="0" u="none" strike="noStrike" cap="none" dirty="0">
                  <a:solidFill>
                    <a:srgbClr val="76384D"/>
                  </a:solidFill>
                  <a:latin typeface="Calibri"/>
                  <a:ea typeface="Calibri"/>
                  <a:cs typeface="Calibri"/>
                  <a:sym typeface="Calibri"/>
                </a:rPr>
                <a:t>!</a:t>
              </a:r>
              <a:endParaRPr sz="1600" b="1" i="0" u="none" strike="noStrike" cap="none" dirty="0">
                <a:solidFill>
                  <a:srgbClr val="76384D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2" name="Google Shape;392;p18"/>
          <p:cNvSpPr txBox="1"/>
          <p:nvPr/>
        </p:nvSpPr>
        <p:spPr>
          <a:xfrm>
            <a:off x="366450" y="1220100"/>
            <a:ext cx="4700400" cy="1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REVISEMOS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68;p5"/>
          <p:cNvSpPr txBox="1"/>
          <p:nvPr/>
        </p:nvSpPr>
        <p:spPr>
          <a:xfrm>
            <a:off x="4125175" y="1184197"/>
            <a:ext cx="466492" cy="521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5000" dirty="0" smtClean="0">
                <a:solidFill>
                  <a:srgbClr val="BA9BA5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sz="5000" b="0" i="0" u="none" strike="noStrike" cap="none" dirty="0">
              <a:solidFill>
                <a:srgbClr val="BA9B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444" y="5389023"/>
            <a:ext cx="1651873" cy="884514"/>
          </a:xfrm>
          <a:prstGeom prst="rect">
            <a:avLst/>
          </a:prstGeom>
        </p:spPr>
      </p:pic>
      <p:pic>
        <p:nvPicPr>
          <p:cNvPr id="17" name="Google Shape;394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2474949"/>
            <a:ext cx="3854921" cy="3652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317" y="5029930"/>
            <a:ext cx="1806825" cy="13482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19"/>
          <p:cNvSpPr txBox="1"/>
          <p:nvPr/>
        </p:nvSpPr>
        <p:spPr>
          <a:xfrm>
            <a:off x="366450" y="1220100"/>
            <a:ext cx="4700400" cy="1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ANTES DE COMENZAR LA ACTIVIDAD:</a:t>
            </a: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2" name="Google Shape;402;p19"/>
          <p:cNvSpPr txBox="1"/>
          <p:nvPr/>
        </p:nvSpPr>
        <p:spPr>
          <a:xfrm>
            <a:off x="375977" y="1342004"/>
            <a:ext cx="1983765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ED423D"/>
                </a:solidFill>
                <a:latin typeface="Calibri"/>
                <a:ea typeface="Calibri"/>
                <a:cs typeface="Calibri"/>
                <a:sym typeface="Calibri"/>
              </a:rPr>
              <a:t>¡ATENCIÓN!</a:t>
            </a:r>
            <a:endParaRPr sz="3100" b="1" i="0" u="none" strike="noStrike" cap="none">
              <a:solidFill>
                <a:srgbClr val="ED423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4" name="Google Shape;404;p19"/>
          <p:cNvSpPr txBox="1"/>
          <p:nvPr/>
        </p:nvSpPr>
        <p:spPr>
          <a:xfrm>
            <a:off x="1229039" y="1922016"/>
            <a:ext cx="793462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 err="1" smtClean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Materiales</a:t>
            </a:r>
            <a:r>
              <a:rPr lang="en-US" b="1" i="0" u="none" strike="noStrike" cap="none" dirty="0" smtClean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i="0" u="none" strike="noStrike" cap="none" dirty="0" err="1" smtClean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inflamables</a:t>
            </a:r>
            <a:r>
              <a:rPr lang="en-US" b="1" i="0" u="none" strike="noStrike" cap="none" dirty="0" smtClean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14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Tener</a:t>
            </a:r>
            <a:r>
              <a:rPr lang="en-US" sz="1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máxima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precaución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al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momento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 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manipular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extraer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el combustible de los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sistemas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del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vehículo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bomba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combustible,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mangueras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inyección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etc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). </a:t>
            </a:r>
            <a:endParaRPr sz="1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5" name="Google Shape;405;p19"/>
          <p:cNvSpPr txBox="1"/>
          <p:nvPr/>
        </p:nvSpPr>
        <p:spPr>
          <a:xfrm>
            <a:off x="1229039" y="2672931"/>
            <a:ext cx="7669155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 err="1" smtClean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Protección</a:t>
            </a:r>
            <a:r>
              <a:rPr lang="en-US" b="1" i="0" u="none" strike="noStrike" cap="none" dirty="0" smtClean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i="0" u="none" strike="noStrike" cap="none" dirty="0" err="1" smtClean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obligatoria</a:t>
            </a:r>
            <a:r>
              <a:rPr lang="en-US" b="1" i="0" u="none" strike="noStrike" cap="none" dirty="0" smtClean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de la vista: </a:t>
            </a:r>
            <a:r>
              <a:rPr lang="en-US" sz="1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utilizarán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antiparras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siempre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que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exista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riesgo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proyección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partículas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 los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ojos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(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aceites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líquidos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refrigerantes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y de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freno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virutas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del disco de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freno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uso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circuitos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eléctricos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etc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).</a:t>
            </a:r>
            <a:endParaRPr sz="1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6" name="Google Shape;406;p19"/>
          <p:cNvSpPr txBox="1"/>
          <p:nvPr/>
        </p:nvSpPr>
        <p:spPr>
          <a:xfrm>
            <a:off x="1229039" y="4508604"/>
            <a:ext cx="78658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 err="1" smtClean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Protección</a:t>
            </a:r>
            <a:r>
              <a:rPr lang="en-US" b="1" i="0" u="none" strike="noStrike" cap="none" dirty="0" smtClean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i="0" u="none" strike="noStrike" cap="none" dirty="0" err="1" smtClean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obligatoria</a:t>
            </a:r>
            <a:r>
              <a:rPr lang="en-US" b="1" i="0" u="none" strike="noStrike" cap="none" dirty="0" smtClean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de los pies: </a:t>
            </a:r>
            <a:r>
              <a:rPr lang="en-US" sz="1400" b="0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Uso</a:t>
            </a:r>
            <a:r>
              <a:rPr lang="en-US" sz="14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obligatorio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zapatos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seguridad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al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entrar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al taller o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laboratorio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en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casos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que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exista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riesgo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caídas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objetos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pesados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4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7" name="Google Shape;407;p19"/>
          <p:cNvSpPr txBox="1"/>
          <p:nvPr/>
        </p:nvSpPr>
        <p:spPr>
          <a:xfrm>
            <a:off x="1229039" y="5298844"/>
            <a:ext cx="7030065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 dirty="0" err="1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Manipular</a:t>
            </a:r>
            <a:r>
              <a:rPr lang="en-US" sz="1400" b="1" i="0" u="none" strike="noStrike" cap="none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1" i="0" u="none" strike="noStrike" cap="none" dirty="0" err="1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herramientas</a:t>
            </a:r>
            <a:r>
              <a:rPr lang="en-US" sz="1400" b="1" i="0" u="none" strike="noStrike" cap="none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cuidadosamente</a:t>
            </a:r>
            <a:r>
              <a:rPr lang="en-US" sz="14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r>
              <a:rPr lang="es-CL" b="1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Asegurar la integridad física </a:t>
            </a:r>
            <a:r>
              <a:rPr lang="es-CL" dirty="0">
                <a:latin typeface="Calibri"/>
                <a:ea typeface="Calibri"/>
                <a:cs typeface="Calibri"/>
                <a:sym typeface="Calibri"/>
              </a:rPr>
              <a:t>propia y del grupo de trabajo</a:t>
            </a:r>
            <a:r>
              <a:rPr lang="es-CL" dirty="0" smtClean="0"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Circular solo </a:t>
            </a:r>
            <a:r>
              <a:rPr lang="en-US" dirty="0" err="1">
                <a:latin typeface="Calibri"/>
                <a:ea typeface="Calibri"/>
                <a:cs typeface="Calibri"/>
                <a:sym typeface="Calibri"/>
              </a:rPr>
              <a:t>por</a:t>
            </a: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  <a:sym typeface="Calibri"/>
              </a:rPr>
              <a:t>las</a:t>
            </a: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dirty="0" err="1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zonas</a:t>
            </a:r>
            <a:r>
              <a:rPr lang="en-US" b="1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b="1" dirty="0" err="1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seguridad</a:t>
            </a:r>
            <a:r>
              <a:rPr lang="en-US" b="1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dirty="0" err="1" smtClean="0">
                <a:latin typeface="Calibri"/>
                <a:ea typeface="Calibri"/>
                <a:cs typeface="Calibri"/>
                <a:sym typeface="Calibri"/>
              </a:rPr>
              <a:t>demarcadas</a:t>
            </a:r>
            <a:r>
              <a:rPr lang="en-US" dirty="0" smtClean="0">
                <a:latin typeface="Calibri"/>
                <a:ea typeface="Calibri"/>
                <a:cs typeface="Calibri"/>
                <a:sym typeface="Calibri"/>
              </a:rPr>
              <a:t>.</a:t>
            </a:r>
            <a:endParaRPr lang="es-CL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0" name="Google Shape;410;p19"/>
          <p:cNvSpPr txBox="1"/>
          <p:nvPr/>
        </p:nvSpPr>
        <p:spPr>
          <a:xfrm>
            <a:off x="1229039" y="6272147"/>
            <a:ext cx="388373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Toda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actividad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debe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desarrollarse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1" i="0" u="none" strike="noStrike" cap="none" dirty="0" err="1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bajo</a:t>
            </a:r>
            <a:r>
              <a:rPr lang="en-US" sz="1400" b="1" i="0" u="none" strike="noStrike" cap="none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1" i="0" u="none" strike="noStrike" cap="none" dirty="0" err="1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supervisión</a:t>
            </a:r>
            <a:r>
              <a:rPr lang="en-US" sz="1400" b="1" i="0" u="none" strike="noStrike" cap="none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 la persona a cargo del taller o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laboratorio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4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11" name="Google Shape;411;p19"/>
          <p:cNvGrpSpPr/>
          <p:nvPr/>
        </p:nvGrpSpPr>
        <p:grpSpPr>
          <a:xfrm>
            <a:off x="-4655" y="1788831"/>
            <a:ext cx="1135367" cy="783005"/>
            <a:chOff x="-4655" y="1877319"/>
            <a:chExt cx="1135367" cy="783005"/>
          </a:xfrm>
        </p:grpSpPr>
        <p:sp>
          <p:nvSpPr>
            <p:cNvPr id="412" name="Google Shape;412;p19"/>
            <p:cNvSpPr/>
            <p:nvPr/>
          </p:nvSpPr>
          <p:spPr>
            <a:xfrm rot="5400000">
              <a:off x="171526" y="1701138"/>
              <a:ext cx="783005" cy="1135367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13" name="Google Shape;413;p1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37197" y="2035280"/>
              <a:ext cx="629465" cy="53054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14" name="Google Shape;414;p19"/>
          <p:cNvSpPr txBox="1"/>
          <p:nvPr/>
        </p:nvSpPr>
        <p:spPr>
          <a:xfrm>
            <a:off x="1229039" y="3536692"/>
            <a:ext cx="7865800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 err="1" smtClean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Protección</a:t>
            </a:r>
            <a:r>
              <a:rPr lang="en-US" b="1" i="0" u="none" strike="noStrike" cap="none" dirty="0" smtClean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i="0" u="none" strike="noStrike" cap="none" dirty="0" err="1" smtClean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obligatoria</a:t>
            </a:r>
            <a:r>
              <a:rPr lang="en-US" b="1" i="0" u="none" strike="noStrike" cap="none" dirty="0" smtClean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b="1" i="0" u="none" strike="noStrike" cap="none" dirty="0" err="1" smtClean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las</a:t>
            </a:r>
            <a:r>
              <a:rPr lang="en-US" b="1" i="0" u="none" strike="noStrike" cap="none" dirty="0" smtClean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i="0" u="none" strike="noStrike" cap="none" dirty="0" err="1" smtClean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manos</a:t>
            </a:r>
            <a:r>
              <a:rPr lang="en-US" b="1" i="0" u="none" strike="noStrike" cap="none" dirty="0" smtClean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1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utilizarán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siempre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guantes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protección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cuando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se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manipulen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cualquier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tipo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fluidos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en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uso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herramientas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intervención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del motor,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desarme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partes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y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trabajo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en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sistemas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eléctricos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dirty="0"/>
          </a:p>
        </p:txBody>
      </p:sp>
      <p:grpSp>
        <p:nvGrpSpPr>
          <p:cNvPr id="415" name="Google Shape;415;p19"/>
          <p:cNvGrpSpPr/>
          <p:nvPr/>
        </p:nvGrpSpPr>
        <p:grpSpPr>
          <a:xfrm>
            <a:off x="-4655" y="2661654"/>
            <a:ext cx="1135367" cy="783005"/>
            <a:chOff x="-4655" y="2735448"/>
            <a:chExt cx="1135367" cy="783005"/>
          </a:xfrm>
        </p:grpSpPr>
        <p:sp>
          <p:nvSpPr>
            <p:cNvPr id="416" name="Google Shape;416;p19"/>
            <p:cNvSpPr/>
            <p:nvPr/>
          </p:nvSpPr>
          <p:spPr>
            <a:xfrm rot="5400000">
              <a:off x="171526" y="2559267"/>
              <a:ext cx="783005" cy="1135367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17" name="Google Shape;417;p1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31947" y="2879412"/>
              <a:ext cx="639965" cy="5393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18" name="Google Shape;418;p19"/>
          <p:cNvGrpSpPr/>
          <p:nvPr/>
        </p:nvGrpSpPr>
        <p:grpSpPr>
          <a:xfrm>
            <a:off x="-4655" y="3534477"/>
            <a:ext cx="1135367" cy="783005"/>
            <a:chOff x="-4655" y="3593577"/>
            <a:chExt cx="1135367" cy="783005"/>
          </a:xfrm>
        </p:grpSpPr>
        <p:sp>
          <p:nvSpPr>
            <p:cNvPr id="419" name="Google Shape;419;p19"/>
            <p:cNvSpPr/>
            <p:nvPr/>
          </p:nvSpPr>
          <p:spPr>
            <a:xfrm rot="5400000">
              <a:off x="171526" y="3417396"/>
              <a:ext cx="783005" cy="1135367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20" name="Google Shape;420;p1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50751" y="3729725"/>
              <a:ext cx="602356" cy="5077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21" name="Google Shape;421;p19"/>
          <p:cNvGrpSpPr/>
          <p:nvPr/>
        </p:nvGrpSpPr>
        <p:grpSpPr>
          <a:xfrm>
            <a:off x="-4655" y="4407300"/>
            <a:ext cx="1135367" cy="783005"/>
            <a:chOff x="-4655" y="4451706"/>
            <a:chExt cx="1135367" cy="783005"/>
          </a:xfrm>
        </p:grpSpPr>
        <p:sp>
          <p:nvSpPr>
            <p:cNvPr id="422" name="Google Shape;422;p19"/>
            <p:cNvSpPr/>
            <p:nvPr/>
          </p:nvSpPr>
          <p:spPr>
            <a:xfrm rot="5400000">
              <a:off x="171526" y="4275525"/>
              <a:ext cx="783005" cy="1135367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23" name="Google Shape;423;p1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42982" y="4590635"/>
              <a:ext cx="610125" cy="51424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24" name="Google Shape;424;p19"/>
          <p:cNvGrpSpPr/>
          <p:nvPr/>
        </p:nvGrpSpPr>
        <p:grpSpPr>
          <a:xfrm>
            <a:off x="-4655" y="6167965"/>
            <a:ext cx="1135367" cy="783005"/>
            <a:chOff x="-4655" y="6167965"/>
            <a:chExt cx="1135367" cy="783005"/>
          </a:xfrm>
        </p:grpSpPr>
        <p:sp>
          <p:nvSpPr>
            <p:cNvPr id="425" name="Google Shape;425;p19"/>
            <p:cNvSpPr/>
            <p:nvPr/>
          </p:nvSpPr>
          <p:spPr>
            <a:xfrm rot="5400000">
              <a:off x="171526" y="5991784"/>
              <a:ext cx="783005" cy="1135367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26" name="Google Shape;426;p19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18928" y="6295340"/>
              <a:ext cx="666001" cy="56134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27" name="Google Shape;427;p19"/>
          <p:cNvGrpSpPr/>
          <p:nvPr/>
        </p:nvGrpSpPr>
        <p:grpSpPr>
          <a:xfrm>
            <a:off x="-4655" y="5117148"/>
            <a:ext cx="1193246" cy="1156253"/>
            <a:chOff x="-4655" y="5146860"/>
            <a:chExt cx="1193246" cy="1156253"/>
          </a:xfrm>
        </p:grpSpPr>
        <p:sp>
          <p:nvSpPr>
            <p:cNvPr id="428" name="Google Shape;428;p19"/>
            <p:cNvSpPr/>
            <p:nvPr/>
          </p:nvSpPr>
          <p:spPr>
            <a:xfrm rot="5400000">
              <a:off x="171526" y="5133654"/>
              <a:ext cx="783005" cy="1135367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29" name="Google Shape;429;p19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-2193866">
              <a:off x="141403" y="5342117"/>
              <a:ext cx="908505" cy="76574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33" name="Google Shape;433;p1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211105" y="4810371"/>
            <a:ext cx="4327510" cy="33538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1;p3"/>
          <p:cNvSpPr/>
          <p:nvPr/>
        </p:nvSpPr>
        <p:spPr>
          <a:xfrm>
            <a:off x="481781" y="1887795"/>
            <a:ext cx="4090219" cy="3116824"/>
          </a:xfrm>
          <a:prstGeom prst="roundRect">
            <a:avLst>
              <a:gd name="adj" fmla="val 8420"/>
            </a:avLst>
          </a:prstGeom>
          <a:solidFill>
            <a:schemeClr val="bg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99;p3"/>
          <p:cNvSpPr txBox="1"/>
          <p:nvPr/>
        </p:nvSpPr>
        <p:spPr>
          <a:xfrm>
            <a:off x="1095637" y="2880851"/>
            <a:ext cx="2923654" cy="1130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s-ES" dirty="0">
                <a:latin typeface="Calibri"/>
                <a:ea typeface="Calibri"/>
                <a:cs typeface="Calibri"/>
              </a:rPr>
              <a:t>Inspeccionar y diagnosticar averías y fallas en el funcionamiento mecánico, eléctrico o electrónico de vehículos motorizados, identificando el o los sistemas y componentes comprometidos, realizando mediciones y controles de verificación de distintas magnitudes mediante instrumentos análogos y digitales, con referencia a las especificaciones técnicas del fabricante.</a:t>
            </a:r>
            <a:endParaRPr b="1" i="0" u="none" strike="noStrike" cap="none" dirty="0">
              <a:solidFill>
                <a:srgbClr val="76384D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75" y="1796210"/>
            <a:ext cx="719661" cy="686189"/>
          </a:xfrm>
          <a:prstGeom prst="rect">
            <a:avLst/>
          </a:prstGeom>
        </p:spPr>
      </p:pic>
      <p:sp>
        <p:nvSpPr>
          <p:cNvPr id="20" name="Google Shape;95;p3"/>
          <p:cNvSpPr txBox="1"/>
          <p:nvPr/>
        </p:nvSpPr>
        <p:spPr>
          <a:xfrm>
            <a:off x="375975" y="1373700"/>
            <a:ext cx="4864619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80000"/>
              </a:lnSpc>
              <a:buSzPts val="2800"/>
            </a:pPr>
            <a:r>
              <a:rPr lang="en-US" sz="2800" b="1" dirty="0" smtClean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OBJETIVO DE APRENDIZAJE</a:t>
            </a:r>
            <a:endParaRPr lang="en-US" sz="3100" b="1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" name="Imagen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785" y="2354963"/>
            <a:ext cx="5849284" cy="4478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2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38;p20"/>
          <p:cNvSpPr txBox="1"/>
          <p:nvPr/>
        </p:nvSpPr>
        <p:spPr>
          <a:xfrm>
            <a:off x="375975" y="1373700"/>
            <a:ext cx="89505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ACTIVIDAD PRÁCTICA</a:t>
            </a:r>
            <a:endParaRPr sz="3100" b="1" i="0" u="none" strike="noStrike" cap="none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440;p20"/>
          <p:cNvSpPr/>
          <p:nvPr/>
        </p:nvSpPr>
        <p:spPr>
          <a:xfrm>
            <a:off x="375975" y="2370247"/>
            <a:ext cx="8839201" cy="323819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442;p20"/>
          <p:cNvSpPr/>
          <p:nvPr/>
        </p:nvSpPr>
        <p:spPr>
          <a:xfrm>
            <a:off x="5279923" y="7354529"/>
            <a:ext cx="2723535" cy="20514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443;p20"/>
          <p:cNvSpPr txBox="1"/>
          <p:nvPr/>
        </p:nvSpPr>
        <p:spPr>
          <a:xfrm>
            <a:off x="366450" y="1220100"/>
            <a:ext cx="4700400" cy="1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¡PRACTIQUEMOS!</a:t>
            </a: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Google Shape;444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88464" y="2370247"/>
            <a:ext cx="4539997" cy="533691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445;p20"/>
          <p:cNvSpPr txBox="1"/>
          <p:nvPr/>
        </p:nvSpPr>
        <p:spPr>
          <a:xfrm>
            <a:off x="958647" y="3356277"/>
            <a:ext cx="4704736" cy="774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s-ES_tradnl" sz="16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SISTEMA </a:t>
            </a:r>
            <a:r>
              <a:rPr lang="es-ES_tradnl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DE </a:t>
            </a:r>
            <a:r>
              <a:rPr lang="es-ES_tradnl" sz="1600" b="1" dirty="0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LUBRICACIÓN</a:t>
            </a:r>
            <a:endParaRPr lang="es-ES_tradnl" sz="1600" b="1" dirty="0">
              <a:solidFill>
                <a:srgbClr val="800000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Ahora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realizaremos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una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actividad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práctica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dirty="0"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sugerimos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1" i="0" u="none" strike="noStrike" cap="none" dirty="0" err="1">
                <a:solidFill>
                  <a:srgbClr val="76384D"/>
                </a:solidFill>
                <a:latin typeface="Calibri"/>
                <a:ea typeface="Calibri"/>
                <a:cs typeface="Calibri"/>
                <a:sym typeface="Calibri"/>
              </a:rPr>
              <a:t>seguir</a:t>
            </a:r>
            <a:r>
              <a:rPr lang="en-US" sz="1600" b="1" i="0" u="none" strike="noStrike" cap="none" dirty="0">
                <a:solidFill>
                  <a:srgbClr val="76384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1" i="0" u="none" strike="noStrike" cap="none" dirty="0" err="1">
                <a:solidFill>
                  <a:srgbClr val="76384D"/>
                </a:solidFill>
                <a:latin typeface="Calibri"/>
                <a:ea typeface="Calibri"/>
                <a:cs typeface="Calibri"/>
                <a:sym typeface="Calibri"/>
              </a:rPr>
              <a:t>las</a:t>
            </a:r>
            <a:r>
              <a:rPr lang="en-US" sz="1600" b="1" i="0" u="none" strike="noStrike" cap="none" dirty="0">
                <a:solidFill>
                  <a:srgbClr val="76384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1" i="0" u="none" strike="noStrike" cap="none" dirty="0" err="1">
                <a:solidFill>
                  <a:srgbClr val="76384D"/>
                </a:solidFill>
                <a:latin typeface="Calibri"/>
                <a:ea typeface="Calibri"/>
                <a:cs typeface="Calibri"/>
                <a:sym typeface="Calibri"/>
              </a:rPr>
              <a:t>instrucciones</a:t>
            </a:r>
            <a:r>
              <a:rPr lang="en-US" sz="1600" b="1" i="0" u="none" strike="noStrike" cap="none" dirty="0">
                <a:solidFill>
                  <a:srgbClr val="76384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que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van</a:t>
            </a:r>
            <a:endParaRPr dirty="0"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Adjuntas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en la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guía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que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el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profesor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entregará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600" b="1" i="0" u="none" strike="noStrike" cap="none" dirty="0">
              <a:solidFill>
                <a:srgbClr val="76384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68;p5"/>
          <p:cNvSpPr txBox="1"/>
          <p:nvPr/>
        </p:nvSpPr>
        <p:spPr>
          <a:xfrm>
            <a:off x="3670560" y="1209418"/>
            <a:ext cx="559356" cy="4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dirty="0" smtClean="0">
                <a:solidFill>
                  <a:srgbClr val="BA9BA5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sz="6000" b="0" i="0" u="none" strike="noStrike" cap="none" dirty="0">
              <a:solidFill>
                <a:srgbClr val="BA9B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1700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21"/>
          <p:cNvSpPr/>
          <p:nvPr/>
        </p:nvSpPr>
        <p:spPr>
          <a:xfrm>
            <a:off x="383456" y="2370247"/>
            <a:ext cx="8839201" cy="323819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3" name="Google Shape;453;p21"/>
          <p:cNvSpPr/>
          <p:nvPr/>
        </p:nvSpPr>
        <p:spPr>
          <a:xfrm>
            <a:off x="5279923" y="7354529"/>
            <a:ext cx="2723535" cy="20514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4" name="Google Shape;454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02940" y="2710743"/>
            <a:ext cx="5190655" cy="4917756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21"/>
          <p:cNvSpPr txBox="1"/>
          <p:nvPr/>
        </p:nvSpPr>
        <p:spPr>
          <a:xfrm>
            <a:off x="375975" y="1373700"/>
            <a:ext cx="89505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TICKET DE SALIDA</a:t>
            </a:r>
            <a:endParaRPr sz="3100" b="1" i="0" u="none" strike="noStrike" cap="none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6" name="Google Shape;456;p21"/>
          <p:cNvSpPr txBox="1"/>
          <p:nvPr/>
        </p:nvSpPr>
        <p:spPr>
          <a:xfrm>
            <a:off x="366450" y="1220100"/>
            <a:ext cx="4700400" cy="1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ANTES DE TERMINAR:</a:t>
            </a: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445;p20"/>
          <p:cNvSpPr txBox="1"/>
          <p:nvPr/>
        </p:nvSpPr>
        <p:spPr>
          <a:xfrm>
            <a:off x="958647" y="3788886"/>
            <a:ext cx="5107856" cy="774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s-ES_tradnl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SISTEMA DE </a:t>
            </a:r>
            <a:r>
              <a:rPr lang="es-ES_tradnl" sz="2000" b="1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LUBRICACIÓN</a:t>
            </a:r>
            <a:endParaRPr lang="es-ES_tradnl" sz="2000" b="1" dirty="0">
              <a:solidFill>
                <a:srgbClr val="800000"/>
              </a:solidFill>
            </a:endParaRPr>
          </a:p>
          <a:p>
            <a:pPr lvl="0">
              <a:lnSpc>
                <a:spcPct val="115000"/>
              </a:lnSpc>
            </a:pPr>
            <a:endParaRPr sz="16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lnSpc>
                <a:spcPct val="115000"/>
              </a:lnSpc>
            </a:pPr>
            <a:r>
              <a:rPr lang="es-CL" sz="1600" dirty="0">
                <a:latin typeface="Calibri"/>
                <a:ea typeface="Calibri"/>
                <a:cs typeface="Calibri"/>
                <a:sym typeface="Calibri"/>
              </a:rPr>
              <a:t>¡No olvides contestar la Autoevaluación y entregar el Ticket de Salida!</a:t>
            </a:r>
          </a:p>
          <a:p>
            <a:pPr lvl="0">
              <a:lnSpc>
                <a:spcPct val="115000"/>
              </a:lnSpc>
            </a:pPr>
            <a:endParaRPr lang="es-CL" sz="1600" dirty="0"/>
          </a:p>
          <a:p>
            <a:pPr lvl="0">
              <a:lnSpc>
                <a:spcPct val="115000"/>
              </a:lnSpc>
            </a:pPr>
            <a:r>
              <a:rPr lang="es-CL" sz="2100" b="1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¡Hasta la próxima! </a:t>
            </a:r>
            <a:endParaRPr lang="es-CL" sz="2100" b="1" dirty="0">
              <a:solidFill>
                <a:srgbClr val="741B47"/>
              </a:solidFill>
            </a:endParaRPr>
          </a:p>
          <a:p>
            <a:r>
              <a:rPr lang="es-CL" sz="1600" dirty="0"/>
              <a:t/>
            </a:r>
            <a:br>
              <a:rPr lang="es-CL" sz="1600" dirty="0"/>
            </a:br>
            <a:endParaRPr sz="1600" b="1" i="0" u="none" strike="noStrike" cap="none" dirty="0">
              <a:solidFill>
                <a:srgbClr val="76384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793" y="4159041"/>
            <a:ext cx="673176" cy="6037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01;p3"/>
          <p:cNvSpPr/>
          <p:nvPr/>
        </p:nvSpPr>
        <p:spPr>
          <a:xfrm>
            <a:off x="564075" y="2843141"/>
            <a:ext cx="4657800" cy="113977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01;p3"/>
          <p:cNvSpPr/>
          <p:nvPr/>
        </p:nvSpPr>
        <p:spPr>
          <a:xfrm>
            <a:off x="564075" y="4136857"/>
            <a:ext cx="4657800" cy="128958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3"/>
          <p:cNvSpPr txBox="1">
            <a:spLocks noGrp="1"/>
          </p:cNvSpPr>
          <p:nvPr>
            <p:ph type="subTitle" idx="4294967295"/>
          </p:nvPr>
        </p:nvSpPr>
        <p:spPr>
          <a:xfrm>
            <a:off x="366450" y="1220100"/>
            <a:ext cx="4700400" cy="1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RECORDEMOS</a:t>
            </a: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3"/>
          <p:cNvSpPr txBox="1"/>
          <p:nvPr/>
        </p:nvSpPr>
        <p:spPr>
          <a:xfrm>
            <a:off x="375975" y="1373700"/>
            <a:ext cx="89505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¿QUÉ APRENDIMOS LA ACTIVIDAD ANTERIOR?</a:t>
            </a:r>
            <a:endParaRPr sz="3100" b="1" i="0" u="none" strike="noStrike" cap="none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Elipse 47">
            <a:extLst>
              <a:ext uri="{FF2B5EF4-FFF2-40B4-BE49-F238E27FC236}">
                <a16:creationId xmlns:a16="http://schemas.microsoft.com/office/drawing/2014/main" xmlns="" id="{97F78E1C-2545-824E-8231-C7C3CD4E3C3F}"/>
              </a:ext>
            </a:extLst>
          </p:cNvPr>
          <p:cNvSpPr/>
          <p:nvPr/>
        </p:nvSpPr>
        <p:spPr>
          <a:xfrm>
            <a:off x="5026616" y="3630160"/>
            <a:ext cx="696535" cy="69653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73" name="Google Shape;82;p14"/>
          <p:cNvSpPr txBox="1"/>
          <p:nvPr/>
        </p:nvSpPr>
        <p:spPr>
          <a:xfrm>
            <a:off x="572274" y="2253999"/>
            <a:ext cx="5192504" cy="4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1" dirty="0" smtClean="0">
                <a:solidFill>
                  <a:srgbClr val="741B47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CAMBIO DE </a:t>
            </a:r>
            <a:r>
              <a:rPr lang="es-ES" sz="1800" b="1" dirty="0" smtClean="0">
                <a:solidFill>
                  <a:srgbClr val="741B47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CORREA DE DISTRIBUCIÓN</a:t>
            </a:r>
            <a:endParaRPr lang="es-ES" sz="1800" b="1" dirty="0" smtClean="0">
              <a:solidFill>
                <a:srgbClr val="741B47"/>
              </a:solidFill>
              <a:latin typeface="Calibri" panose="020F0502020204030204" pitchFamily="34" charset="0"/>
              <a:ea typeface="Roboto"/>
              <a:cs typeface="Calibri" panose="020F0502020204030204" pitchFamily="34" charset="0"/>
              <a:sym typeface="Roboto"/>
            </a:endParaRPr>
          </a:p>
        </p:txBody>
      </p:sp>
      <p:grpSp>
        <p:nvGrpSpPr>
          <p:cNvPr id="4" name="Grupo 3"/>
          <p:cNvGrpSpPr/>
          <p:nvPr/>
        </p:nvGrpSpPr>
        <p:grpSpPr>
          <a:xfrm>
            <a:off x="386551" y="4583985"/>
            <a:ext cx="391110" cy="395325"/>
            <a:chOff x="386551" y="4502842"/>
            <a:chExt cx="391110" cy="395325"/>
          </a:xfrm>
        </p:grpSpPr>
        <p:sp>
          <p:nvSpPr>
            <p:cNvPr id="160" name="Google Shape;103;p3"/>
            <p:cNvSpPr/>
            <p:nvPr/>
          </p:nvSpPr>
          <p:spPr>
            <a:xfrm>
              <a:off x="386551" y="4512367"/>
              <a:ext cx="391110" cy="385800"/>
            </a:xfrm>
            <a:prstGeom prst="roundRect">
              <a:avLst>
                <a:gd name="adj" fmla="val 16667"/>
              </a:avLst>
            </a:prstGeom>
            <a:solidFill>
              <a:srgbClr val="741B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ln>
                  <a:solidFill>
                    <a:srgbClr val="741B47"/>
                  </a:solidFill>
                </a:ln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04;p3"/>
            <p:cNvSpPr txBox="1"/>
            <p:nvPr/>
          </p:nvSpPr>
          <p:spPr>
            <a:xfrm>
              <a:off x="396454" y="4502842"/>
              <a:ext cx="312202" cy="38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en-US" sz="2800" b="1" i="0" u="none" strike="noStrike" cap="none" dirty="0" smtClean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sz="28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" name="Grupo 2"/>
          <p:cNvGrpSpPr/>
          <p:nvPr/>
        </p:nvGrpSpPr>
        <p:grpSpPr>
          <a:xfrm>
            <a:off x="375975" y="3215364"/>
            <a:ext cx="376200" cy="395325"/>
            <a:chOff x="375975" y="3087305"/>
            <a:chExt cx="376200" cy="395325"/>
          </a:xfrm>
        </p:grpSpPr>
        <p:sp>
          <p:nvSpPr>
            <p:cNvPr id="166" name="Google Shape;103;p3"/>
            <p:cNvSpPr/>
            <p:nvPr/>
          </p:nvSpPr>
          <p:spPr>
            <a:xfrm>
              <a:off x="375975" y="3096830"/>
              <a:ext cx="376200" cy="385800"/>
            </a:xfrm>
            <a:prstGeom prst="roundRect">
              <a:avLst>
                <a:gd name="adj" fmla="val 16667"/>
              </a:avLst>
            </a:prstGeom>
            <a:solidFill>
              <a:srgbClr val="741B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04;p3"/>
            <p:cNvSpPr txBox="1"/>
            <p:nvPr/>
          </p:nvSpPr>
          <p:spPr>
            <a:xfrm>
              <a:off x="385500" y="3087305"/>
              <a:ext cx="300300" cy="38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en-US" sz="2800" b="1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sz="28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6" name="Google Shape;80;p14">
            <a:extLst>
              <a:ext uri="{FF2B5EF4-FFF2-40B4-BE49-F238E27FC236}">
                <a16:creationId xmlns="" xmlns:a16="http://schemas.microsoft.com/office/drawing/2014/main" id="{FD5CCA16-F769-EE46-BB85-A310245CC79B}"/>
              </a:ext>
            </a:extLst>
          </p:cNvPr>
          <p:cNvSpPr txBox="1"/>
          <p:nvPr/>
        </p:nvSpPr>
        <p:spPr>
          <a:xfrm>
            <a:off x="967146" y="3148689"/>
            <a:ext cx="4129200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s-ES" sz="1600" dirty="0">
                <a:latin typeface="Calibri" charset="0"/>
                <a:ea typeface="Calibri" charset="0"/>
                <a:cs typeface="Calibri" charset="0"/>
              </a:rPr>
              <a:t>Identificaste el mantenimiento preventivo de cambio de </a:t>
            </a:r>
            <a:r>
              <a:rPr lang="es-ES" sz="1600" dirty="0" smtClean="0">
                <a:latin typeface="Calibri" charset="0"/>
                <a:ea typeface="Calibri" charset="0"/>
                <a:cs typeface="Calibri" charset="0"/>
              </a:rPr>
              <a:t>la correa de distribución</a:t>
            </a:r>
            <a:r>
              <a:rPr lang="es-ES" sz="1600" dirty="0" smtClean="0"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es-ES" sz="1600" dirty="0">
                <a:latin typeface="Calibri" charset="0"/>
                <a:ea typeface="Calibri" charset="0"/>
                <a:cs typeface="Calibri" charset="0"/>
              </a:rPr>
              <a:t>de acuerdo a lo propuesto en el manual del fabricante.</a:t>
            </a:r>
          </a:p>
        </p:txBody>
      </p:sp>
      <p:sp>
        <p:nvSpPr>
          <p:cNvPr id="187" name="Google Shape;81;p14">
            <a:extLst>
              <a:ext uri="{FF2B5EF4-FFF2-40B4-BE49-F238E27FC236}">
                <a16:creationId xmlns="" xmlns:a16="http://schemas.microsoft.com/office/drawing/2014/main" id="{CD10E17F-0C25-684D-B2C5-DB1BC6E95A6B}"/>
              </a:ext>
            </a:extLst>
          </p:cNvPr>
          <p:cNvSpPr txBox="1"/>
          <p:nvPr/>
        </p:nvSpPr>
        <p:spPr>
          <a:xfrm>
            <a:off x="967146" y="4268795"/>
            <a:ext cx="4038600" cy="1040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s-ES" sz="1600" dirty="0">
                <a:latin typeface="Calibri" charset="0"/>
                <a:ea typeface="Calibri" charset="0"/>
                <a:cs typeface="Calibri" charset="0"/>
              </a:rPr>
              <a:t>Aplicaste el mantenimiento preventivo a un automóvil, considerando el cambio </a:t>
            </a:r>
            <a:r>
              <a:rPr lang="es-ES" sz="1600" dirty="0" smtClean="0">
                <a:latin typeface="Calibri" charset="0"/>
                <a:ea typeface="Calibri" charset="0"/>
                <a:cs typeface="Calibri" charset="0"/>
              </a:rPr>
              <a:t>de la correa de distribución, </a:t>
            </a:r>
            <a:r>
              <a:rPr lang="es-ES" sz="1600" dirty="0">
                <a:latin typeface="Calibri" charset="0"/>
                <a:ea typeface="Calibri" charset="0"/>
                <a:cs typeface="Calibri" charset="0"/>
              </a:rPr>
              <a:t>según lo propuesto en el manual de servicio.</a:t>
            </a:r>
          </a:p>
        </p:txBody>
      </p:sp>
      <p:pic>
        <p:nvPicPr>
          <p:cNvPr id="190" name="Imagen 18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760" y="2500812"/>
            <a:ext cx="4863918" cy="4608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73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"/>
          <p:cNvSpPr txBox="1"/>
          <p:nvPr/>
        </p:nvSpPr>
        <p:spPr>
          <a:xfrm>
            <a:off x="375975" y="1373700"/>
            <a:ext cx="89505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ANTES DE COMENZAR</a:t>
            </a:r>
            <a:endParaRPr sz="3100" b="1" i="0" u="none" strike="noStrike" cap="none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4"/>
          <p:cNvSpPr txBox="1"/>
          <p:nvPr/>
        </p:nvSpPr>
        <p:spPr>
          <a:xfrm>
            <a:off x="506729" y="6208822"/>
            <a:ext cx="5388800" cy="198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2100" b="1" i="0" u="none" strike="noStrike" cap="none" dirty="0">
                <a:solidFill>
                  <a:srgbClr val="76384D"/>
                </a:solidFill>
                <a:latin typeface="Calibri"/>
                <a:ea typeface="Calibri"/>
                <a:cs typeface="Calibri"/>
                <a:sym typeface="Calibri"/>
              </a:rPr>
              <a:t>¡</a:t>
            </a:r>
            <a:r>
              <a:rPr lang="en-US" sz="2100" b="1" i="0" u="none" strike="noStrike" cap="none" dirty="0" err="1">
                <a:solidFill>
                  <a:srgbClr val="76384D"/>
                </a:solidFill>
                <a:latin typeface="Calibri"/>
                <a:ea typeface="Calibri"/>
                <a:cs typeface="Calibri"/>
                <a:sym typeface="Calibri"/>
              </a:rPr>
              <a:t>Compartan</a:t>
            </a:r>
            <a:r>
              <a:rPr lang="en-US" sz="2100" b="1" i="0" u="none" strike="noStrike" cap="none" dirty="0">
                <a:solidFill>
                  <a:srgbClr val="76384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100" b="1" i="0" u="none" strike="noStrike" cap="none" dirty="0" err="1">
                <a:solidFill>
                  <a:srgbClr val="76384D"/>
                </a:solidFill>
                <a:latin typeface="Calibri"/>
                <a:ea typeface="Calibri"/>
                <a:cs typeface="Calibri"/>
                <a:sym typeface="Calibri"/>
              </a:rPr>
              <a:t>experiencias</a:t>
            </a:r>
            <a:r>
              <a:rPr lang="en-US" sz="2100" b="1" i="0" u="none" strike="noStrike" cap="none" dirty="0">
                <a:solidFill>
                  <a:srgbClr val="76384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100" b="0" i="0" u="none" strike="noStrike" cap="none" dirty="0">
                <a:solidFill>
                  <a:srgbClr val="76384D"/>
                </a:solidFill>
                <a:latin typeface="Calibri"/>
                <a:ea typeface="Calibri"/>
                <a:cs typeface="Calibri"/>
                <a:sym typeface="Calibri"/>
              </a:rPr>
              <a:t>con </a:t>
            </a:r>
            <a:r>
              <a:rPr lang="en-US" sz="2100" b="0" i="0" u="none" strike="noStrike" cap="none" dirty="0" err="1">
                <a:solidFill>
                  <a:srgbClr val="76384D"/>
                </a:solidFill>
                <a:latin typeface="Calibri"/>
                <a:ea typeface="Calibri"/>
                <a:cs typeface="Calibri"/>
                <a:sym typeface="Calibri"/>
              </a:rPr>
              <a:t>sus</a:t>
            </a:r>
            <a:r>
              <a:rPr lang="en-US" sz="2100" b="0" i="0" u="none" strike="noStrike" cap="none" dirty="0">
                <a:solidFill>
                  <a:srgbClr val="76384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100" b="0" i="0" u="none" strike="noStrike" cap="none" dirty="0" err="1">
                <a:solidFill>
                  <a:srgbClr val="76384D"/>
                </a:solidFill>
                <a:latin typeface="Calibri"/>
                <a:ea typeface="Calibri"/>
                <a:cs typeface="Calibri"/>
                <a:sym typeface="Calibri"/>
              </a:rPr>
              <a:t>compañeros</a:t>
            </a:r>
            <a:r>
              <a:rPr lang="en-US" sz="2100" b="0" i="0" u="none" strike="noStrike" cap="none" dirty="0">
                <a:solidFill>
                  <a:srgbClr val="76384D"/>
                </a:solidFill>
                <a:latin typeface="Calibri"/>
                <a:ea typeface="Calibri"/>
                <a:cs typeface="Calibri"/>
                <a:sym typeface="Calibri"/>
              </a:rPr>
              <a:t>! </a:t>
            </a:r>
            <a:endParaRPr sz="2000" b="0" i="0" u="none" strike="noStrike" cap="none" dirty="0">
              <a:solidFill>
                <a:srgbClr val="76384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4"/>
          <p:cNvSpPr txBox="1"/>
          <p:nvPr/>
        </p:nvSpPr>
        <p:spPr>
          <a:xfrm>
            <a:off x="366450" y="1220100"/>
            <a:ext cx="4700400" cy="1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ALGUNAS PREGUNTAS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0" name="Google Shape;130;p4"/>
          <p:cNvGrpSpPr/>
          <p:nvPr/>
        </p:nvGrpSpPr>
        <p:grpSpPr>
          <a:xfrm>
            <a:off x="375767" y="3108099"/>
            <a:ext cx="5745381" cy="669457"/>
            <a:chOff x="442650" y="4079977"/>
            <a:chExt cx="5745381" cy="1155550"/>
          </a:xfrm>
        </p:grpSpPr>
        <p:sp>
          <p:nvSpPr>
            <p:cNvPr id="131" name="Google Shape;131;p4"/>
            <p:cNvSpPr txBox="1"/>
            <p:nvPr/>
          </p:nvSpPr>
          <p:spPr>
            <a:xfrm>
              <a:off x="747531" y="4416252"/>
              <a:ext cx="5440500" cy="483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>
                <a:lnSpc>
                  <a:spcPct val="115000"/>
                </a:lnSpc>
                <a:buSzPts val="1800"/>
              </a:pPr>
              <a:r>
                <a:rPr lang="es-ES_tradnl" sz="1800" dirty="0" smtClean="0">
                  <a:latin typeface="Calibri"/>
                  <a:ea typeface="Calibri"/>
                  <a:cs typeface="Calibri"/>
                  <a:sym typeface="Calibri"/>
                </a:rPr>
                <a:t>¿Qué </a:t>
              </a:r>
              <a:r>
                <a:rPr lang="es-ES_tradnl" sz="1800" dirty="0" smtClean="0">
                  <a:latin typeface="Calibri"/>
                  <a:ea typeface="Calibri"/>
                  <a:cs typeface="Calibri"/>
                  <a:sym typeface="Calibri"/>
                </a:rPr>
                <a:t>es un mantenimiento correctivo</a:t>
              </a:r>
              <a:r>
                <a:rPr lang="es-ES_tradnl" sz="1800" dirty="0" smtClean="0">
                  <a:latin typeface="Calibri"/>
                  <a:ea typeface="Calibri"/>
                  <a:cs typeface="Calibri"/>
                  <a:sym typeface="Calibri"/>
                </a:rPr>
                <a:t>?</a:t>
              </a:r>
              <a:endParaRPr lang="es-ES_tradnl" sz="1800" dirty="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2;p4"/>
            <p:cNvSpPr/>
            <p:nvPr/>
          </p:nvSpPr>
          <p:spPr>
            <a:xfrm>
              <a:off x="442650" y="4079977"/>
              <a:ext cx="5650725" cy="1155550"/>
            </a:xfrm>
            <a:prstGeom prst="roundRect">
              <a:avLst>
                <a:gd name="adj" fmla="val 16667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3" name="Google Shape;133;p4"/>
          <p:cNvSpPr txBox="1"/>
          <p:nvPr/>
        </p:nvSpPr>
        <p:spPr>
          <a:xfrm>
            <a:off x="375767" y="2363194"/>
            <a:ext cx="5192504" cy="4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 dirty="0" smtClean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CAMBIO DE </a:t>
            </a:r>
            <a:r>
              <a:rPr lang="en-US" sz="2000" b="1" dirty="0" smtClean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CORREA DE DISTRIBUCIÓN</a:t>
            </a:r>
            <a:endParaRPr sz="20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8" name="Google Shape;138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05512" y="2805799"/>
            <a:ext cx="441960" cy="438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49425" y="1315762"/>
            <a:ext cx="2670048" cy="56753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" name="Google Shape;130;p4"/>
          <p:cNvGrpSpPr/>
          <p:nvPr/>
        </p:nvGrpSpPr>
        <p:grpSpPr>
          <a:xfrm>
            <a:off x="375767" y="4148620"/>
            <a:ext cx="5650725" cy="669457"/>
            <a:chOff x="442650" y="4079977"/>
            <a:chExt cx="5650725" cy="1155550"/>
          </a:xfrm>
        </p:grpSpPr>
        <p:sp>
          <p:nvSpPr>
            <p:cNvPr id="16" name="Google Shape;131;p4"/>
            <p:cNvSpPr txBox="1"/>
            <p:nvPr/>
          </p:nvSpPr>
          <p:spPr>
            <a:xfrm>
              <a:off x="747531" y="4416252"/>
              <a:ext cx="5345844" cy="482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>
                <a:lnSpc>
                  <a:spcPct val="115000"/>
                </a:lnSpc>
                <a:buSzPts val="1800"/>
              </a:pPr>
              <a:r>
                <a:rPr lang="es-ES_tradnl" sz="1800" dirty="0" smtClean="0">
                  <a:latin typeface="Calibri"/>
                  <a:ea typeface="Calibri"/>
                  <a:cs typeface="Calibri"/>
                  <a:sym typeface="Calibri"/>
                </a:rPr>
                <a:t>¿Qué función cumple el sistema de lubricación?</a:t>
              </a:r>
              <a:endParaRPr lang="es-ES_tradnl" sz="1800" dirty="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32;p4"/>
            <p:cNvSpPr/>
            <p:nvPr/>
          </p:nvSpPr>
          <p:spPr>
            <a:xfrm>
              <a:off x="442650" y="4079977"/>
              <a:ext cx="5650725" cy="1155550"/>
            </a:xfrm>
            <a:prstGeom prst="roundRect">
              <a:avLst>
                <a:gd name="adj" fmla="val 16667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8" name="Google Shape;138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05512" y="3846320"/>
            <a:ext cx="441960" cy="43891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" name="Google Shape;130;p4"/>
          <p:cNvGrpSpPr/>
          <p:nvPr/>
        </p:nvGrpSpPr>
        <p:grpSpPr>
          <a:xfrm>
            <a:off x="375767" y="5210503"/>
            <a:ext cx="5650725" cy="669457"/>
            <a:chOff x="442650" y="4079977"/>
            <a:chExt cx="5650725" cy="1155550"/>
          </a:xfrm>
        </p:grpSpPr>
        <p:sp>
          <p:nvSpPr>
            <p:cNvPr id="20" name="Google Shape;131;p4"/>
            <p:cNvSpPr txBox="1"/>
            <p:nvPr/>
          </p:nvSpPr>
          <p:spPr>
            <a:xfrm>
              <a:off x="747531" y="4416252"/>
              <a:ext cx="5214881" cy="482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>
                <a:lnSpc>
                  <a:spcPct val="115000"/>
                </a:lnSpc>
                <a:buSzPts val="1800"/>
              </a:pPr>
              <a:r>
                <a:rPr lang="es-ES_tradnl" sz="1800" dirty="0" smtClean="0">
                  <a:latin typeface="Calibri"/>
                  <a:ea typeface="Calibri"/>
                  <a:cs typeface="Calibri"/>
                  <a:sym typeface="Calibri"/>
                </a:rPr>
                <a:t>¿Todos estos sistemas son iguales o poseen alguna diferencia?</a:t>
              </a:r>
              <a:endParaRPr lang="es-ES_tradnl" sz="1800" dirty="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132;p4"/>
            <p:cNvSpPr/>
            <p:nvPr/>
          </p:nvSpPr>
          <p:spPr>
            <a:xfrm>
              <a:off x="442650" y="4079977"/>
              <a:ext cx="5650725" cy="1155550"/>
            </a:xfrm>
            <a:prstGeom prst="roundRect">
              <a:avLst>
                <a:gd name="adj" fmla="val 16667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2" name="Google Shape;138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05512" y="4908203"/>
            <a:ext cx="441960" cy="4389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5"/>
          <p:cNvSpPr/>
          <p:nvPr/>
        </p:nvSpPr>
        <p:spPr>
          <a:xfrm>
            <a:off x="4063481" y="3088868"/>
            <a:ext cx="5095870" cy="3272518"/>
          </a:xfrm>
          <a:prstGeom prst="roundRect">
            <a:avLst>
              <a:gd name="adj" fmla="val 5168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5"/>
          <p:cNvSpPr txBox="1"/>
          <p:nvPr/>
        </p:nvSpPr>
        <p:spPr>
          <a:xfrm>
            <a:off x="4507367" y="3460414"/>
            <a:ext cx="4446723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s-ES" sz="1800" dirty="0">
                <a:latin typeface="Calibri" charset="0"/>
                <a:ea typeface="Calibri" charset="0"/>
                <a:cs typeface="Calibri" charset="0"/>
              </a:rPr>
              <a:t>Identificarás el mantenimiento correctivo del sistema de lubricación, de acuerdo a lo propuesto en el manual del fabricante</a:t>
            </a:r>
            <a:r>
              <a:rPr lang="es-ES" sz="1800" dirty="0" smtClean="0">
                <a:latin typeface="Calibri" charset="0"/>
                <a:ea typeface="Calibri" charset="0"/>
                <a:cs typeface="Calibri" charset="0"/>
              </a:rPr>
              <a:t>.</a:t>
            </a:r>
          </a:p>
          <a:p>
            <a:endParaRPr lang="es-ES" sz="1800" dirty="0">
              <a:latin typeface="Calibri" charset="0"/>
              <a:ea typeface="Calibri" charset="0"/>
              <a:cs typeface="Calibri" charset="0"/>
            </a:endParaRPr>
          </a:p>
          <a:p>
            <a:r>
              <a:rPr lang="es-ES" sz="1800" dirty="0">
                <a:latin typeface="Calibri" charset="0"/>
                <a:ea typeface="Calibri" charset="0"/>
                <a:cs typeface="Calibri" charset="0"/>
              </a:rPr>
              <a:t>Aplicarás el mantenimiento correctivo a un automóvil, considerando las funciones del sistema de lubricación, según lo propuesto en el manual de servicio.</a:t>
            </a:r>
            <a:endParaRPr lang="es-ES" sz="1800" dirty="0"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3" name="Grupo 2"/>
          <p:cNvGrpSpPr/>
          <p:nvPr/>
        </p:nvGrpSpPr>
        <p:grpSpPr>
          <a:xfrm>
            <a:off x="3880053" y="3523980"/>
            <a:ext cx="376200" cy="385800"/>
            <a:chOff x="8933845" y="3480600"/>
            <a:chExt cx="376200" cy="385800"/>
          </a:xfrm>
        </p:grpSpPr>
        <p:sp>
          <p:nvSpPr>
            <p:cNvPr id="160" name="Google Shape;160;p5"/>
            <p:cNvSpPr/>
            <p:nvPr/>
          </p:nvSpPr>
          <p:spPr>
            <a:xfrm>
              <a:off x="8933845" y="3480600"/>
              <a:ext cx="376200" cy="385800"/>
            </a:xfrm>
            <a:prstGeom prst="roundRect">
              <a:avLst>
                <a:gd name="adj" fmla="val 16667"/>
              </a:avLst>
            </a:prstGeom>
            <a:solidFill>
              <a:srgbClr val="741B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5"/>
            <p:cNvSpPr txBox="1"/>
            <p:nvPr/>
          </p:nvSpPr>
          <p:spPr>
            <a:xfrm>
              <a:off x="8943370" y="3480600"/>
              <a:ext cx="300300" cy="38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en-US" sz="2800" b="1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sz="28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" name="Grupo 3"/>
          <p:cNvGrpSpPr/>
          <p:nvPr/>
        </p:nvGrpSpPr>
        <p:grpSpPr>
          <a:xfrm>
            <a:off x="3880053" y="4614556"/>
            <a:ext cx="376200" cy="385800"/>
            <a:chOff x="8933845" y="4794482"/>
            <a:chExt cx="376200" cy="385800"/>
          </a:xfrm>
        </p:grpSpPr>
        <p:sp>
          <p:nvSpPr>
            <p:cNvPr id="162" name="Google Shape;162;p5"/>
            <p:cNvSpPr/>
            <p:nvPr/>
          </p:nvSpPr>
          <p:spPr>
            <a:xfrm>
              <a:off x="8933845" y="4794482"/>
              <a:ext cx="376200" cy="385800"/>
            </a:xfrm>
            <a:prstGeom prst="roundRect">
              <a:avLst>
                <a:gd name="adj" fmla="val 16667"/>
              </a:avLst>
            </a:prstGeom>
            <a:solidFill>
              <a:srgbClr val="741B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5"/>
            <p:cNvSpPr txBox="1"/>
            <p:nvPr/>
          </p:nvSpPr>
          <p:spPr>
            <a:xfrm>
              <a:off x="8943370" y="4794482"/>
              <a:ext cx="300300" cy="38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en-US" sz="2800" b="1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sz="28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5" name="Imagen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21" y="2367775"/>
            <a:ext cx="2965718" cy="4328991"/>
          </a:xfrm>
          <a:prstGeom prst="rect">
            <a:avLst/>
          </a:prstGeom>
        </p:spPr>
      </p:pic>
      <p:sp>
        <p:nvSpPr>
          <p:cNvPr id="26" name="Google Shape;154;p5"/>
          <p:cNvSpPr txBox="1"/>
          <p:nvPr/>
        </p:nvSpPr>
        <p:spPr>
          <a:xfrm>
            <a:off x="4063852" y="2576445"/>
            <a:ext cx="493240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CL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 término de la actividad estarás </a:t>
            </a:r>
            <a:r>
              <a:rPr lang="es-CL" sz="16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 condiciones </a:t>
            </a:r>
            <a:r>
              <a:rPr lang="es-CL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de:</a:t>
            </a:r>
            <a:endParaRPr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Google Shape;167;p5"/>
          <p:cNvSpPr txBox="1"/>
          <p:nvPr/>
        </p:nvSpPr>
        <p:spPr>
          <a:xfrm>
            <a:off x="375975" y="1771953"/>
            <a:ext cx="4997500" cy="4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SISTEMA </a:t>
            </a:r>
            <a:r>
              <a:rPr lang="en-US" sz="20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DE </a:t>
            </a:r>
            <a:r>
              <a:rPr lang="en-US" sz="2000" b="1" dirty="0" smtClean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LUBRICACIÓN</a:t>
            </a:r>
            <a:endParaRPr sz="2000" b="1" i="0" u="none" strike="noStrike" cap="none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168;p5"/>
          <p:cNvSpPr txBox="1"/>
          <p:nvPr/>
        </p:nvSpPr>
        <p:spPr>
          <a:xfrm>
            <a:off x="4030974" y="1221167"/>
            <a:ext cx="466492" cy="521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5000" dirty="0" smtClean="0">
                <a:solidFill>
                  <a:srgbClr val="BA9BA5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sz="5000" b="0" i="0" u="none" strike="noStrike" cap="none" dirty="0">
              <a:solidFill>
                <a:srgbClr val="BA9B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95;p3"/>
          <p:cNvSpPr txBox="1"/>
          <p:nvPr/>
        </p:nvSpPr>
        <p:spPr>
          <a:xfrm>
            <a:off x="375975" y="1373700"/>
            <a:ext cx="4107535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80000"/>
              </a:lnSpc>
              <a:buSzPts val="2800"/>
            </a:pPr>
            <a:r>
              <a:rPr lang="en-US" sz="2800" b="1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MENÚ DE LA ACTIVIDAD</a:t>
            </a:r>
            <a:endParaRPr lang="en-US" sz="3100" b="1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3EB40BC4-480F-794A-8E77-523D56983B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07614"/>
            <a:ext cx="3609238" cy="3964200"/>
          </a:xfrm>
          <a:prstGeom prst="rect">
            <a:avLst/>
          </a:prstGeom>
        </p:spPr>
      </p:pic>
      <p:sp>
        <p:nvSpPr>
          <p:cNvPr id="12" name="Rectángulo redondeado"/>
          <p:cNvSpPr/>
          <p:nvPr/>
        </p:nvSpPr>
        <p:spPr>
          <a:xfrm>
            <a:off x="3600978" y="2336240"/>
            <a:ext cx="5879799" cy="2453474"/>
          </a:xfrm>
          <a:prstGeom prst="roundRect">
            <a:avLst>
              <a:gd name="adj" fmla="val 6181"/>
            </a:avLst>
          </a:prstGeom>
          <a:solidFill>
            <a:srgbClr val="EEEEE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+mn-lt"/>
                <a:ea typeface="+mn-ea"/>
                <a:cs typeface="+mn-cs"/>
                <a:sym typeface="Arial"/>
              </a:defRPr>
            </a:pPr>
            <a:endParaRPr sz="1401"/>
          </a:p>
        </p:txBody>
      </p:sp>
      <p:sp>
        <p:nvSpPr>
          <p:cNvPr id="11" name="Google Shape;178;p6"/>
          <p:cNvSpPr txBox="1"/>
          <p:nvPr/>
        </p:nvSpPr>
        <p:spPr>
          <a:xfrm>
            <a:off x="452175" y="1085145"/>
            <a:ext cx="8950500" cy="84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80000"/>
              </a:lnSpc>
            </a:pPr>
            <a:r>
              <a:rPr lang="de-DE" sz="2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COMPONENTES PRINCIPALES DE </a:t>
            </a:r>
            <a:r>
              <a:rPr lang="de-DE" sz="2800" b="1" dirty="0" smtClean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SISTEMA DE LUBRICACIÓN</a:t>
            </a:r>
            <a:endParaRPr lang="de-DE" sz="2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CuadroTexto 8"/>
          <p:cNvSpPr txBox="1"/>
          <p:nvPr/>
        </p:nvSpPr>
        <p:spPr>
          <a:xfrm>
            <a:off x="3964963" y="2505071"/>
            <a:ext cx="5063530" cy="20621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38" rIns="45738">
            <a:spAutoFit/>
          </a:bodyPr>
          <a:lstStyle/>
          <a:p>
            <a:pPr marL="342900" indent="-342900" fontAlgn="t">
              <a:buFont typeface="+mj-lt"/>
              <a:buAutoNum type="arabicPeriod"/>
            </a:pPr>
            <a:r>
              <a:rPr lang="es-CL" sz="1600" dirty="0">
                <a:latin typeface="Calibri" charset="0"/>
                <a:ea typeface="Calibri" charset="0"/>
                <a:cs typeface="Calibri" charset="0"/>
              </a:rPr>
              <a:t> Conducto de aceite de la culata</a:t>
            </a:r>
          </a:p>
          <a:p>
            <a:pPr marL="342900" indent="-342900" fontAlgn="t">
              <a:buFont typeface="+mj-lt"/>
              <a:buAutoNum type="arabicPeriod"/>
            </a:pPr>
            <a:r>
              <a:rPr lang="es-CL" sz="1600" dirty="0">
                <a:latin typeface="Calibri" charset="0"/>
                <a:ea typeface="Calibri" charset="0"/>
                <a:cs typeface="Calibri" charset="0"/>
              </a:rPr>
              <a:t>  Conducto de aceite principal del bloque de cilindros</a:t>
            </a:r>
          </a:p>
          <a:p>
            <a:pPr marL="342900" indent="-342900" fontAlgn="t">
              <a:buFont typeface="+mj-lt"/>
              <a:buAutoNum type="arabicPeriod"/>
            </a:pPr>
            <a:r>
              <a:rPr lang="es-CL" sz="1600" dirty="0">
                <a:latin typeface="Calibri" charset="0"/>
                <a:ea typeface="Calibri" charset="0"/>
                <a:cs typeface="Calibri" charset="0"/>
              </a:rPr>
              <a:t>  Conducto de aceite transversal del cigüeñal</a:t>
            </a:r>
          </a:p>
          <a:p>
            <a:pPr marL="342900" indent="-342900" fontAlgn="t">
              <a:buFont typeface="+mj-lt"/>
              <a:buAutoNum type="arabicPeriod"/>
            </a:pPr>
            <a:r>
              <a:rPr lang="es-CL" sz="1600" dirty="0">
                <a:latin typeface="Calibri" charset="0"/>
                <a:ea typeface="Calibri" charset="0"/>
                <a:cs typeface="Calibri" charset="0"/>
              </a:rPr>
              <a:t>  Tubo de entrada de aceite del motor</a:t>
            </a:r>
          </a:p>
          <a:p>
            <a:pPr marL="342900" indent="-342900" fontAlgn="t">
              <a:buFont typeface="+mj-lt"/>
              <a:buAutoNum type="arabicPeriod"/>
            </a:pPr>
            <a:r>
              <a:rPr lang="es-CL" sz="1600" dirty="0">
                <a:latin typeface="Calibri" charset="0"/>
                <a:ea typeface="Calibri" charset="0"/>
                <a:cs typeface="Calibri" charset="0"/>
              </a:rPr>
              <a:t>  Filtro de aceite del motor </a:t>
            </a:r>
          </a:p>
          <a:p>
            <a:pPr marL="342900" indent="-342900" fontAlgn="t">
              <a:buFont typeface="+mj-lt"/>
              <a:buAutoNum type="arabicPeriod"/>
            </a:pPr>
            <a:r>
              <a:rPr lang="es-CL" sz="1600" dirty="0">
                <a:latin typeface="Calibri" charset="0"/>
                <a:ea typeface="Calibri" charset="0"/>
                <a:cs typeface="Calibri" charset="0"/>
              </a:rPr>
              <a:t>  Bomba de aceite del motor</a:t>
            </a:r>
          </a:p>
          <a:p>
            <a:pPr marL="342900" indent="-342900" fontAlgn="t">
              <a:buFont typeface="+mj-lt"/>
              <a:buAutoNum type="arabicPeriod"/>
            </a:pPr>
            <a:r>
              <a:rPr lang="es-CL" sz="1600" dirty="0">
                <a:latin typeface="Calibri" charset="0"/>
                <a:ea typeface="Calibri" charset="0"/>
                <a:cs typeface="Calibri" charset="0"/>
              </a:rPr>
              <a:t>  Conducto de aceite principal</a:t>
            </a:r>
          </a:p>
          <a:p>
            <a:pPr marL="342900" indent="-342900" fontAlgn="t">
              <a:buFont typeface="+mj-lt"/>
              <a:buAutoNum type="arabicPeriod"/>
            </a:pPr>
            <a:r>
              <a:rPr lang="es-CL" sz="1600" dirty="0">
                <a:latin typeface="Calibri" charset="0"/>
                <a:ea typeface="Calibri" charset="0"/>
                <a:cs typeface="Calibri" charset="0"/>
              </a:rPr>
              <a:t>  Válvula de control de aceite</a:t>
            </a:r>
            <a:endParaRPr lang="es-CL" sz="1600" dirty="0">
              <a:solidFill>
                <a:schemeClr val="bg2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0" name="Imagen" descr="Imagen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771020" y="3263719"/>
            <a:ext cx="4080355" cy="476993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3508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73;p6"/>
          <p:cNvSpPr/>
          <p:nvPr/>
        </p:nvSpPr>
        <p:spPr>
          <a:xfrm>
            <a:off x="261597" y="3460530"/>
            <a:ext cx="9054790" cy="817556"/>
          </a:xfrm>
          <a:prstGeom prst="roundRect">
            <a:avLst>
              <a:gd name="adj" fmla="val 11735"/>
            </a:avLst>
          </a:prstGeom>
          <a:solidFill>
            <a:srgbClr val="E9E1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73;p6"/>
          <p:cNvSpPr/>
          <p:nvPr/>
        </p:nvSpPr>
        <p:spPr>
          <a:xfrm>
            <a:off x="261597" y="2257006"/>
            <a:ext cx="9054790" cy="997824"/>
          </a:xfrm>
          <a:prstGeom prst="roundRect">
            <a:avLst>
              <a:gd name="adj" fmla="val 11735"/>
            </a:avLst>
          </a:prstGeom>
          <a:solidFill>
            <a:srgbClr val="E9E1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78;p6"/>
          <p:cNvSpPr txBox="1"/>
          <p:nvPr/>
        </p:nvSpPr>
        <p:spPr>
          <a:xfrm>
            <a:off x="452175" y="1085145"/>
            <a:ext cx="8950500" cy="84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80000"/>
              </a:lnSpc>
            </a:pPr>
            <a:r>
              <a:rPr lang="de-DE" sz="2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MANTENIMIENTO CORRECTIVO A </a:t>
            </a:r>
            <a:r>
              <a:rPr lang="de-DE" sz="2800" b="1" dirty="0" smtClean="0">
                <a:solidFill>
                  <a:srgbClr val="77374D"/>
                </a:solidFill>
                <a:latin typeface="Calibri"/>
                <a:ea typeface="Calibri"/>
                <a:cs typeface="Calibri"/>
                <a:sym typeface="Calibri"/>
              </a:rPr>
              <a:t>SISTEMA DE LUBRICACIÓN</a:t>
            </a:r>
            <a:endParaRPr lang="de-DE" sz="2800" b="1" dirty="0">
              <a:solidFill>
                <a:srgbClr val="77374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74;p6"/>
          <p:cNvSpPr txBox="1"/>
          <p:nvPr/>
        </p:nvSpPr>
        <p:spPr>
          <a:xfrm>
            <a:off x="550992" y="2313101"/>
            <a:ext cx="8335463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es-CL" sz="1600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El Mantenimiento Correctivo al Sistema de Lubricación se realiza cuando en el Sistema existe una baja o nula presión, lo que puede traer consecuencias serias al motor, como gripamiento de algunos componentes acompañado de reparaciones de un alto costo. </a:t>
            </a:r>
            <a:endParaRPr lang="es-CL" sz="1600" dirty="0">
              <a:solidFill>
                <a:schemeClr val="bg2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6" name="Google Shape;174;p6"/>
          <p:cNvSpPr txBox="1"/>
          <p:nvPr/>
        </p:nvSpPr>
        <p:spPr>
          <a:xfrm>
            <a:off x="550992" y="3543964"/>
            <a:ext cx="8335463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es-CL" sz="1600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Para avisar al Conductor la presión que registra el Sistema de Lubricación, en el Panel de Instrumentos existen íconos o marcadores de presión de aceite de motor.</a:t>
            </a:r>
            <a:endParaRPr lang="es-CL" sz="1600" dirty="0">
              <a:solidFill>
                <a:schemeClr val="bg2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xmlns="" id="{73B38E75-F2AF-D945-9C2F-F4FBCFF57F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037" y="4483786"/>
            <a:ext cx="3718825" cy="2292426"/>
          </a:xfrm>
          <a:prstGeom prst="round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992" y="4483786"/>
            <a:ext cx="3699971" cy="2568524"/>
          </a:xfrm>
          <a:prstGeom prst="round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303" y="3959442"/>
            <a:ext cx="1417320" cy="141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36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73;p6"/>
          <p:cNvSpPr/>
          <p:nvPr/>
        </p:nvSpPr>
        <p:spPr>
          <a:xfrm>
            <a:off x="261597" y="3460530"/>
            <a:ext cx="9054790" cy="1808156"/>
          </a:xfrm>
          <a:prstGeom prst="roundRect">
            <a:avLst>
              <a:gd name="adj" fmla="val 11735"/>
            </a:avLst>
          </a:prstGeom>
          <a:solidFill>
            <a:srgbClr val="E9E1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73;p6"/>
          <p:cNvSpPr/>
          <p:nvPr/>
        </p:nvSpPr>
        <p:spPr>
          <a:xfrm>
            <a:off x="261597" y="2257006"/>
            <a:ext cx="9054790" cy="965165"/>
          </a:xfrm>
          <a:prstGeom prst="roundRect">
            <a:avLst>
              <a:gd name="adj" fmla="val 11735"/>
            </a:avLst>
          </a:prstGeom>
          <a:solidFill>
            <a:srgbClr val="E9E1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78;p6"/>
          <p:cNvSpPr txBox="1"/>
          <p:nvPr/>
        </p:nvSpPr>
        <p:spPr>
          <a:xfrm>
            <a:off x="452175" y="1085145"/>
            <a:ext cx="8950500" cy="84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80000"/>
              </a:lnSpc>
            </a:pPr>
            <a:r>
              <a:rPr lang="de-DE" sz="2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MANTENIMIENTO CORRECTIVO A </a:t>
            </a:r>
            <a:r>
              <a:rPr lang="de-DE" sz="2800" b="1" dirty="0" smtClean="0">
                <a:solidFill>
                  <a:srgbClr val="77374D"/>
                </a:solidFill>
                <a:latin typeface="Calibri"/>
                <a:ea typeface="Calibri"/>
                <a:cs typeface="Calibri"/>
                <a:sym typeface="Calibri"/>
              </a:rPr>
              <a:t>SISTEMA DE LUBRICACIÓN</a:t>
            </a:r>
            <a:endParaRPr lang="de-DE" sz="2800" b="1" dirty="0">
              <a:solidFill>
                <a:srgbClr val="77374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74;p6"/>
          <p:cNvSpPr txBox="1"/>
          <p:nvPr/>
        </p:nvSpPr>
        <p:spPr>
          <a:xfrm>
            <a:off x="550992" y="2313101"/>
            <a:ext cx="8335463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es-CL" sz="1600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Habitualmente cuando el Sistema pierde presión avisa a través de estos testigos, los cuales pueden encenderse en diferentes regímenes de RPM de motor, dependiendo de cuando y como se presente la falla.</a:t>
            </a:r>
            <a:endParaRPr lang="es-CL" sz="1600" dirty="0">
              <a:solidFill>
                <a:schemeClr val="bg2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6" name="Google Shape;174;p6"/>
          <p:cNvSpPr txBox="1"/>
          <p:nvPr/>
        </p:nvSpPr>
        <p:spPr>
          <a:xfrm>
            <a:off x="550993" y="3543964"/>
            <a:ext cx="6013094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es-CL" sz="1600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Las  razones más frecuentes para que la luz incadicadora de presión de aceite se encienda son las siguientes</a:t>
            </a:r>
            <a:r>
              <a:rPr lang="es-CL" sz="1600" dirty="0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:</a:t>
            </a:r>
          </a:p>
          <a:p>
            <a:pPr marL="285750" indent="-285750" algn="just">
              <a:buClr>
                <a:srgbClr val="77374D"/>
              </a:buClr>
              <a:buFont typeface="Arial" charset="0"/>
              <a:buChar char="•"/>
            </a:pPr>
            <a:endParaRPr lang="es-CL" sz="1600" dirty="0">
              <a:solidFill>
                <a:schemeClr val="bg2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marL="285750" indent="-285750" algn="just">
              <a:buClr>
                <a:srgbClr val="77374D"/>
              </a:buClr>
              <a:buFont typeface="Arial" charset="0"/>
              <a:buChar char="•"/>
            </a:pPr>
            <a:r>
              <a:rPr lang="es-CL" sz="1600" dirty="0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Falta de aceite de motor.</a:t>
            </a:r>
          </a:p>
          <a:p>
            <a:pPr marL="285750" indent="-285750" algn="just">
              <a:buClr>
                <a:srgbClr val="77374D"/>
              </a:buClr>
              <a:buFont typeface="Arial" charset="0"/>
              <a:buChar char="•"/>
            </a:pPr>
            <a:r>
              <a:rPr lang="es-CL" sz="1600" dirty="0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Falla de sensor de presión de aceite.</a:t>
            </a:r>
          </a:p>
          <a:p>
            <a:pPr marL="285750" indent="-285750" algn="just">
              <a:buClr>
                <a:srgbClr val="77374D"/>
              </a:buClr>
              <a:buFont typeface="Arial" charset="0"/>
              <a:buChar char="•"/>
            </a:pPr>
            <a:r>
              <a:rPr lang="es-CL" sz="1600" dirty="0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Falla de bomba de aceite.</a:t>
            </a:r>
            <a:endParaRPr lang="es-CL" sz="1600" dirty="0">
              <a:solidFill>
                <a:schemeClr val="bg2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3" name="Imagen 12" descr="MONA SEÑALANDO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95716" y="3361055"/>
            <a:ext cx="3939138" cy="431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855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2374</TotalTime>
  <Words>1949</Words>
  <Application>Microsoft Macintosh PowerPoint</Application>
  <PresentationFormat>Personalizado</PresentationFormat>
  <Paragraphs>200</Paragraphs>
  <Slides>31</Slides>
  <Notes>28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35" baseType="lpstr">
      <vt:lpstr>Calibri</vt:lpstr>
      <vt:lpstr>Roboto</vt:lpstr>
      <vt:lpstr>Arial</vt:lpstr>
      <vt:lpstr>Simple Light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15.0036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Toledo</dc:creator>
  <cp:lastModifiedBy>Usuario de Microsoft Office</cp:lastModifiedBy>
  <cp:revision>150</cp:revision>
  <cp:lastPrinted>2021-01-27T20:36:37Z</cp:lastPrinted>
  <dcterms:modified xsi:type="dcterms:W3CDTF">2021-01-27T20:38:41Z</dcterms:modified>
</cp:coreProperties>
</file>