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handoutMasterIdLst>
    <p:handoutMasterId r:id="rId24"/>
  </p:handoutMasterIdLst>
  <p:sldIdLst>
    <p:sldId id="278" r:id="rId2"/>
    <p:sldId id="256" r:id="rId3"/>
    <p:sldId id="291" r:id="rId4"/>
    <p:sldId id="257" r:id="rId5"/>
    <p:sldId id="258" r:id="rId6"/>
    <p:sldId id="259" r:id="rId7"/>
    <p:sldId id="261" r:id="rId8"/>
    <p:sldId id="263" r:id="rId9"/>
    <p:sldId id="286" r:id="rId10"/>
    <p:sldId id="287" r:id="rId11"/>
    <p:sldId id="288" r:id="rId12"/>
    <p:sldId id="265" r:id="rId13"/>
    <p:sldId id="273" r:id="rId14"/>
    <p:sldId id="289" r:id="rId15"/>
    <p:sldId id="274" r:id="rId16"/>
    <p:sldId id="275" r:id="rId17"/>
    <p:sldId id="285" r:id="rId18"/>
    <p:sldId id="276" r:id="rId19"/>
    <p:sldId id="290" r:id="rId20"/>
    <p:sldId id="280" r:id="rId21"/>
    <p:sldId id="279" r:id="rId22"/>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guide id="3" orient="horz" pos="1951">
          <p15:clr>
            <a:srgbClr val="A4A3A4"/>
          </p15:clr>
        </p15:guide>
        <p15:guide id="4" orient="horz" pos="500">
          <p15:clr>
            <a:srgbClr val="A4A3A4"/>
          </p15:clr>
        </p15:guide>
        <p15:guide id="5">
          <p15:clr>
            <a:srgbClr val="A4A3A4"/>
          </p15:clr>
        </p15:guide>
      </p15:sldGuideLst>
    </p:ext>
    <p:ext uri="http://customooxmlschemas.google.com/">
      <go:slidesCustomData xmlns:go="http://customooxmlschemas.google.com/" xmlns:p15="http://schemas.microsoft.com/office/powerpoint/2012/main" xmlns="" roundtripDataSignature="AMtx7mg9BXmpjiqnz1BfIM6+YCs/jbXu5g==" r:id="rId41"/>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B43"/>
    <a:srgbClr val="442931"/>
    <a:srgbClr val="ED423D"/>
    <a:srgbClr val="76384D"/>
    <a:srgbClr val="E9E1E4"/>
    <a:srgbClr val="F1E9C7"/>
    <a:srgbClr val="CCB038"/>
    <a:srgbClr val="F9C4C3"/>
    <a:srgbClr val="BB9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50" autoAdjust="0"/>
    <p:restoredTop sz="96350" autoAdjust="0"/>
  </p:normalViewPr>
  <p:slideViewPr>
    <p:cSldViewPr snapToGrid="0">
      <p:cViewPr varScale="1">
        <p:scale>
          <a:sx n="99" d="100"/>
          <a:sy n="99" d="100"/>
        </p:scale>
        <p:origin x="1962" y="72"/>
      </p:cViewPr>
      <p:guideLst>
        <p:guide orient="horz" pos="2381"/>
        <p:guide pos="3061"/>
        <p:guide orient="horz" pos="1951"/>
        <p:guide orient="horz" pos="500"/>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9822CE-C483-004A-89C9-CA62D7CD21A2}" type="datetimeFigureOut">
              <a:rPr lang="es-ES" smtClean="0"/>
              <a:t>29/01/2021</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97CB3B-19D6-A944-AD13-EC097F16910C}" type="slidenum">
              <a:rPr lang="es-ES" smtClean="0"/>
              <a:t>‹Nº›</a:t>
            </a:fld>
            <a:endParaRPr lang="es-ES"/>
          </a:p>
        </p:txBody>
      </p:sp>
    </p:spTree>
    <p:extLst>
      <p:ext uri="{BB962C8B-B14F-4D97-AF65-F5344CB8AC3E}">
        <p14:creationId xmlns:p14="http://schemas.microsoft.com/office/powerpoint/2010/main" val="3425757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211375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466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423f9ec96_0_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423f9ec9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45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34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340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758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122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758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24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67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36c9504a1_0_9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36c9504a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47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36c9504a1_0_3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36c9504a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60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35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7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7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7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70b88fe2e_1_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70b88fe2e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378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ecánica Automotriz" type="title">
  <p:cSld name="TITLE">
    <p:spTree>
      <p:nvGrpSpPr>
        <p:cNvPr id="1" name="Shape 7"/>
        <p:cNvGrpSpPr/>
        <p:nvPr/>
      </p:nvGrpSpPr>
      <p:grpSpPr>
        <a:xfrm>
          <a:off x="0" y="0"/>
          <a:ext cx="0" cy="0"/>
          <a:chOff x="0" y="0"/>
          <a:chExt cx="0" cy="0"/>
        </a:xfrm>
      </p:grpSpPr>
      <p:sp>
        <p:nvSpPr>
          <p:cNvPr id="8" name="Google Shape;8;p2"/>
          <p:cNvSpPr/>
          <p:nvPr/>
        </p:nvSpPr>
        <p:spPr>
          <a:xfrm>
            <a:off x="212950" y="1756550"/>
            <a:ext cx="9346500" cy="5602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alphaModFix/>
          </a:blip>
          <a:stretch>
            <a:fillRect/>
          </a:stretch>
        </p:blipFill>
        <p:spPr>
          <a:xfrm>
            <a:off x="7974075" y="419800"/>
            <a:ext cx="1301316" cy="921750"/>
          </a:xfrm>
          <a:prstGeom prst="rect">
            <a:avLst/>
          </a:prstGeom>
          <a:noFill/>
          <a:ln>
            <a:noFill/>
          </a:ln>
        </p:spPr>
      </p:pic>
      <p:pic>
        <p:nvPicPr>
          <p:cNvPr id="11" name="Google Shape;11;p2"/>
          <p:cNvPicPr preferRelativeResize="0"/>
          <p:nvPr/>
        </p:nvPicPr>
        <p:blipFill>
          <a:blip r:embed="rId3">
            <a:alphaModFix/>
          </a:blip>
          <a:stretch>
            <a:fillRect/>
          </a:stretch>
        </p:blipFill>
        <p:spPr>
          <a:xfrm>
            <a:off x="436350" y="419800"/>
            <a:ext cx="3659450" cy="680475"/>
          </a:xfrm>
          <a:prstGeom prst="rect">
            <a:avLst/>
          </a:prstGeom>
          <a:noFill/>
          <a:ln>
            <a:noFill/>
          </a:ln>
        </p:spPr>
      </p:pic>
      <p:pic>
        <p:nvPicPr>
          <p:cNvPr id="12" name="Google Shape;12;p2"/>
          <p:cNvPicPr preferRelativeResize="0"/>
          <p:nvPr/>
        </p:nvPicPr>
        <p:blipFill>
          <a:blip r:embed="rId4">
            <a:alphaModFix/>
          </a:blip>
          <a:stretch>
            <a:fillRect/>
          </a:stretch>
        </p:blipFill>
        <p:spPr>
          <a:xfrm>
            <a:off x="8527725" y="6464000"/>
            <a:ext cx="747675" cy="680475"/>
          </a:xfrm>
          <a:prstGeom prst="rect">
            <a:avLst/>
          </a:prstGeom>
          <a:noFill/>
          <a:ln>
            <a:noFill/>
          </a:ln>
        </p:spPr>
      </p:pic>
      <p:sp>
        <p:nvSpPr>
          <p:cNvPr id="13" name="Google Shape;62;p13"/>
          <p:cNvSpPr txBox="1"/>
          <p:nvPr userDrawn="1"/>
        </p:nvSpPr>
        <p:spPr>
          <a:xfrm>
            <a:off x="1139100" y="834800"/>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a:solidFill>
                  <a:srgbClr val="741B47"/>
                </a:solidFill>
                <a:latin typeface="Calibri" panose="020F0502020204030204" pitchFamily="34" charset="0"/>
                <a:ea typeface="Roboto"/>
                <a:cs typeface="Calibri" panose="020F0502020204030204" pitchFamily="34" charset="0"/>
                <a:sym typeface="Roboto"/>
              </a:rPr>
              <a:t>MÓDULO 1 </a:t>
            </a:r>
            <a:r>
              <a:rPr lang="x-none" sz="1200" dirty="0">
                <a:solidFill>
                  <a:srgbClr val="741B47"/>
                </a:solidFill>
                <a:latin typeface="Calibri" panose="020F0502020204030204" pitchFamily="34" charset="0"/>
                <a:ea typeface="Roboto Medium"/>
                <a:cs typeface="Calibri" panose="020F0502020204030204" pitchFamily="34" charset="0"/>
                <a:sym typeface="Roboto Medium"/>
              </a:rPr>
              <a:t>| MANTENIMIENTO DE SISTEMAS ELÉCTRICOS Y ELECTRÓNICOS</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spTree>
      <p:nvGrpSpPr>
        <p:cNvPr id="1" name="Shape 34"/>
        <p:cNvGrpSpPr/>
        <p:nvPr/>
      </p:nvGrpSpPr>
      <p:grpSpPr>
        <a:xfrm>
          <a:off x="0" y="0"/>
          <a:ext cx="0" cy="0"/>
          <a:chOff x="0" y="0"/>
          <a:chExt cx="0" cy="0"/>
        </a:xfrm>
      </p:grpSpPr>
      <p:sp>
        <p:nvSpPr>
          <p:cNvPr id="37" name="Google Shape;37;p7"/>
          <p:cNvSpPr txBox="1">
            <a:spLocks noGrp="1"/>
          </p:cNvSpPr>
          <p:nvPr>
            <p:ph type="sldNum" idx="12"/>
          </p:nvPr>
        </p:nvSpPr>
        <p:spPr>
          <a:xfrm>
            <a:off x="9006156" y="6854072"/>
            <a:ext cx="583200" cy="578400"/>
          </a:xfrm>
          <a:prstGeom prst="rect">
            <a:avLst/>
          </a:prstGeom>
        </p:spPr>
        <p:txBody>
          <a:bodyPr spcFirstLastPara="1" wrap="square" lIns="109575" tIns="109575" rIns="109575" bIns="109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
        <p:nvSpPr>
          <p:cNvPr id="5" name="Google Shape;8;p2"/>
          <p:cNvSpPr/>
          <p:nvPr userDrawn="1"/>
        </p:nvSpPr>
        <p:spPr>
          <a:xfrm>
            <a:off x="242856" y="1756550"/>
            <a:ext cx="9346500" cy="5675922"/>
          </a:xfrm>
          <a:prstGeom prst="round1Rect">
            <a:avLst>
              <a:gd name="adj" fmla="val 15350"/>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L" dirty="0" smtClean="0"/>
              <a:t> </a:t>
            </a:r>
            <a:endParaRPr dirty="0"/>
          </a:p>
        </p:txBody>
      </p:sp>
      <p:pic>
        <p:nvPicPr>
          <p:cNvPr id="6" name="Google Shape;10;p2"/>
          <p:cNvPicPr preferRelativeResize="0"/>
          <p:nvPr userDrawn="1"/>
        </p:nvPicPr>
        <p:blipFill>
          <a:blip r:embed="rId2">
            <a:alphaModFix/>
          </a:blip>
          <a:stretch>
            <a:fillRect/>
          </a:stretch>
        </p:blipFill>
        <p:spPr>
          <a:xfrm>
            <a:off x="7974075" y="419800"/>
            <a:ext cx="1301316" cy="921750"/>
          </a:xfrm>
          <a:prstGeom prst="rect">
            <a:avLst/>
          </a:prstGeom>
          <a:noFill/>
          <a:ln>
            <a:noFill/>
          </a:ln>
        </p:spPr>
      </p:pic>
      <p:pic>
        <p:nvPicPr>
          <p:cNvPr id="7" name="Google Shape;11;p2"/>
          <p:cNvPicPr preferRelativeResize="0"/>
          <p:nvPr userDrawn="1"/>
        </p:nvPicPr>
        <p:blipFill>
          <a:blip r:embed="rId3">
            <a:alphaModFix/>
          </a:blip>
          <a:stretch>
            <a:fillRect/>
          </a:stretch>
        </p:blipFill>
        <p:spPr>
          <a:xfrm>
            <a:off x="436350" y="419800"/>
            <a:ext cx="3659450" cy="680475"/>
          </a:xfrm>
          <a:prstGeom prst="rect">
            <a:avLst/>
          </a:prstGeom>
          <a:noFill/>
          <a:ln>
            <a:noFill/>
          </a:ln>
        </p:spPr>
      </p:pic>
      <p:pic>
        <p:nvPicPr>
          <p:cNvPr id="8" name="Google Shape;12;p2"/>
          <p:cNvPicPr preferRelativeResize="0"/>
          <p:nvPr userDrawn="1"/>
        </p:nvPicPr>
        <p:blipFill>
          <a:blip r:embed="rId4">
            <a:alphaModFix/>
          </a:blip>
          <a:stretch>
            <a:fillRect/>
          </a:stretch>
        </p:blipFill>
        <p:spPr>
          <a:xfrm>
            <a:off x="8527725" y="6464000"/>
            <a:ext cx="747675" cy="680475"/>
          </a:xfrm>
          <a:prstGeom prst="rect">
            <a:avLst/>
          </a:prstGeom>
          <a:noFill/>
          <a:ln>
            <a:noFill/>
          </a:ln>
        </p:spPr>
      </p:pic>
      <p:sp>
        <p:nvSpPr>
          <p:cNvPr id="3" name="Rectángulo redondeado 2"/>
          <p:cNvSpPr/>
          <p:nvPr userDrawn="1"/>
        </p:nvSpPr>
        <p:spPr>
          <a:xfrm>
            <a:off x="436350" y="6464001"/>
            <a:ext cx="7891862" cy="680474"/>
          </a:xfrm>
          <a:prstGeom prst="roundRect">
            <a:avLst>
              <a:gd name="adj" fmla="val 19335"/>
            </a:avLst>
          </a:prstGeom>
          <a:solidFill>
            <a:srgbClr val="BB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441" y="6464000"/>
            <a:ext cx="690482" cy="680475"/>
          </a:xfrm>
          <a:prstGeom prst="rect">
            <a:avLst/>
          </a:prstGeom>
        </p:spPr>
      </p:pic>
      <p:sp>
        <p:nvSpPr>
          <p:cNvPr id="19" name="Google Shape;62;p13"/>
          <p:cNvSpPr txBox="1"/>
          <p:nvPr userDrawn="1"/>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smtClean="0">
                <a:solidFill>
                  <a:srgbClr val="741B47"/>
                </a:solidFill>
                <a:latin typeface="Calibri" panose="020F0502020204030204" pitchFamily="34" charset="0"/>
                <a:ea typeface="Roboto"/>
                <a:cs typeface="Calibri" panose="020F0502020204030204" pitchFamily="34" charset="0"/>
                <a:sym typeface="Roboto"/>
              </a:rPr>
              <a:t>SECTOR METALMECÁNICA </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NIVEL 3° MEDIO</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 name="Google Shape;15;p3"/>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16" name="Google Shape;16;p3"/>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5"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x-none" sz="1200" dirty="0">
                <a:latin typeface="Calibri" panose="020F0502020204030204" pitchFamily="34" charset="0"/>
                <a:ea typeface="Roboto Medium"/>
                <a:cs typeface="Calibri" panose="020F0502020204030204" pitchFamily="34" charset="0"/>
                <a:sym typeface="Roboto Medium"/>
              </a:rPr>
              <a:t>Actividad </a:t>
            </a:r>
            <a:r>
              <a:rPr lang="es-ES_tradnl" sz="1200" dirty="0" smtClean="0">
                <a:latin typeface="Calibri" panose="020F0502020204030204" pitchFamily="34" charset="0"/>
                <a:ea typeface="Roboto Medium"/>
                <a:cs typeface="Calibri" panose="020F0502020204030204" pitchFamily="34" charset="0"/>
                <a:sym typeface="Roboto Medium"/>
              </a:rPr>
              <a:t>12</a:t>
            </a:r>
            <a:r>
              <a:rPr lang="x-none" sz="1200" dirty="0" smtClean="0">
                <a:latin typeface="Calibri" panose="020F0502020204030204" pitchFamily="34" charset="0"/>
                <a:ea typeface="Roboto Medium"/>
                <a:cs typeface="Calibri" panose="020F0502020204030204" pitchFamily="34" charset="0"/>
                <a:sym typeface="Roboto Medium"/>
              </a:rPr>
              <a:t>|</a:t>
            </a:r>
            <a:r>
              <a:rPr lang="x-none" sz="1600" dirty="0" smtClean="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6" name="Google Shape;69;p14">
            <a:extLst>
              <a:ext uri="{FF2B5EF4-FFF2-40B4-BE49-F238E27FC236}">
                <a16:creationId xmlns:a16="http://schemas.microsoft.com/office/drawing/2014/main" xmlns=""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 name="Google Shape;21;p4"/>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22" name="Google Shape;22;p4"/>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_tradnl" sz="1200" dirty="0" smtClean="0">
                <a:latin typeface="Calibri" panose="020F0502020204030204" pitchFamily="34" charset="0"/>
                <a:ea typeface="Roboto Medium"/>
                <a:cs typeface="Calibri" panose="020F0502020204030204" pitchFamily="34" charset="0"/>
                <a:sym typeface="Roboto Medium"/>
              </a:rPr>
              <a:t>Actividad 12|</a:t>
            </a:r>
            <a:r>
              <a:rPr lang="es-ES_tradnl" sz="1600" dirty="0" smtClean="0">
                <a:solidFill>
                  <a:srgbClr val="741B47"/>
                </a:solidFill>
                <a:latin typeface="Calibri" panose="020F0502020204030204" pitchFamily="34" charset="0"/>
                <a:ea typeface="Roboto"/>
                <a:cs typeface="Calibri" panose="020F0502020204030204" pitchFamily="34" charset="0"/>
                <a:sym typeface="Roboto"/>
              </a:rPr>
              <a:t>2</a:t>
            </a:r>
            <a:endParaRPr lang="es-ES_tradnl"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69;p14">
            <a:extLst>
              <a:ext uri="{FF2B5EF4-FFF2-40B4-BE49-F238E27FC236}">
                <a16:creationId xmlns:a16="http://schemas.microsoft.com/office/drawing/2014/main" xmlns=""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rot="10800000" flipH="1">
            <a:off x="181650" y="822025"/>
            <a:ext cx="9356700" cy="6531300"/>
          </a:xfrm>
          <a:prstGeom prst="round1Rect">
            <a:avLst>
              <a:gd name="adj" fmla="val 15350"/>
            </a:avLst>
          </a:prstGeom>
          <a:solidFill>
            <a:srgbClr val="BA9BA5">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6" name="Google Shape;26;p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27" name="Google Shape;27;p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6"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_tradnl" sz="1200" dirty="0" smtClean="0">
                <a:latin typeface="Calibri" panose="020F0502020204030204" pitchFamily="34" charset="0"/>
                <a:ea typeface="Roboto Medium"/>
                <a:cs typeface="Calibri" panose="020F0502020204030204" pitchFamily="34" charset="0"/>
                <a:sym typeface="Roboto Medium"/>
              </a:rPr>
              <a:t>Actividad 12|</a:t>
            </a:r>
            <a:r>
              <a:rPr lang="es-ES_tradnl" sz="1600" dirty="0" smtClean="0">
                <a:solidFill>
                  <a:srgbClr val="741B47"/>
                </a:solidFill>
                <a:latin typeface="Calibri" panose="020F0502020204030204" pitchFamily="34" charset="0"/>
                <a:ea typeface="Roboto"/>
                <a:cs typeface="Calibri" panose="020F0502020204030204" pitchFamily="34" charset="0"/>
                <a:sym typeface="Roboto"/>
              </a:rPr>
              <a:t>2</a:t>
            </a:r>
            <a:endParaRPr lang="es-ES_tradnl"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Google Shape;69;p14">
            <a:extLst>
              <a:ext uri="{FF2B5EF4-FFF2-40B4-BE49-F238E27FC236}">
                <a16:creationId xmlns:a16="http://schemas.microsoft.com/office/drawing/2014/main" xmlns=""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30" name="Google Shape;30;p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2" name="Google Shape;32;p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33" name="Google Shape;33;p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_tradnl" sz="1200" dirty="0" smtClean="0">
                <a:latin typeface="Calibri" panose="020F0502020204030204" pitchFamily="34" charset="0"/>
                <a:ea typeface="Roboto Medium"/>
                <a:cs typeface="Calibri" panose="020F0502020204030204" pitchFamily="34" charset="0"/>
                <a:sym typeface="Roboto Medium"/>
              </a:rPr>
              <a:t>Actividad 12|</a:t>
            </a:r>
            <a:r>
              <a:rPr lang="es-ES_tradnl" sz="1600" dirty="0" smtClean="0">
                <a:solidFill>
                  <a:srgbClr val="741B47"/>
                </a:solidFill>
                <a:latin typeface="Calibri" panose="020F0502020204030204" pitchFamily="34" charset="0"/>
                <a:ea typeface="Roboto"/>
                <a:cs typeface="Calibri" panose="020F0502020204030204" pitchFamily="34" charset="0"/>
                <a:sym typeface="Roboto"/>
              </a:rPr>
              <a:t>2</a:t>
            </a:r>
            <a:endParaRPr lang="es-ES_tradnl"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69;p14">
            <a:extLst>
              <a:ext uri="{FF2B5EF4-FFF2-40B4-BE49-F238E27FC236}">
                <a16:creationId xmlns:a16="http://schemas.microsoft.com/office/drawing/2014/main" xmlns=""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Mantenimiento de Sistemas Eléctricos y Electrónicos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número de diapositiva 2"/>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
        <p:nvSpPr>
          <p:cNvPr id="4"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 name="Google Shape;30;p6"/>
          <p:cNvSpPr/>
          <p:nvPr userDrawn="1"/>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2;p6"/>
          <p:cNvSpPr/>
          <p:nvPr userDrawn="1"/>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33;p6"/>
          <p:cNvSpPr/>
          <p:nvPr userDrawn="1"/>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Tree>
    <p:extLst>
      <p:ext uri="{BB962C8B-B14F-4D97-AF65-F5344CB8AC3E}">
        <p14:creationId xmlns:p14="http://schemas.microsoft.com/office/powerpoint/2010/main" val="1941997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9006156" y="6854072"/>
            <a:ext cx="583200" cy="578400"/>
          </a:xfrm>
          <a:prstGeom prst="rect">
            <a:avLst/>
          </a:prstGeom>
          <a:noFill/>
          <a:ln>
            <a:noFill/>
          </a:ln>
        </p:spPr>
        <p:txBody>
          <a:bodyPr spcFirstLastPara="1" wrap="square" lIns="109575" tIns="109575" rIns="109575" bIns="109575"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x-none"/>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49" r:id="rId3"/>
    <p:sldLayoutId id="2147483650" r:id="rId4"/>
    <p:sldLayoutId id="2147483651" r:id="rId5"/>
    <p:sldLayoutId id="2147483652" r:id="rId6"/>
    <p:sldLayoutId id="2147483660"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8;p10"/>
          <p:cNvSpPr txBox="1">
            <a:spLocks/>
          </p:cNvSpPr>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Calibri" panose="020F0502020204030204" pitchFamily="34" charset="0"/>
                <a:ea typeface="Arial"/>
                <a:cs typeface="Calibri" panose="020F0502020204030204" pitchFamily="34" charset="0"/>
                <a:sym typeface="Arial"/>
              </a:defRPr>
            </a:lvl1pPr>
            <a:lvl2pPr marR="0" lvl="1" algn="just" rtl="0">
              <a:lnSpc>
                <a:spcPct val="100000"/>
              </a:lnSpc>
              <a:spcBef>
                <a:spcPts val="0"/>
              </a:spcBef>
              <a:spcAft>
                <a:spcPts val="0"/>
              </a:spcAft>
              <a:buClr>
                <a:srgbClr val="000000"/>
              </a:buClr>
              <a:buFont typeface="Arial"/>
              <a:defRPr sz="1100" b="0" i="0" u="none" strike="noStrike" cap="none">
                <a:solidFill>
                  <a:schemeClr val="bg1"/>
                </a:solidFill>
                <a:latin typeface="Calibri" panose="020F0502020204030204" pitchFamily="34" charset="0"/>
                <a:ea typeface="Arial"/>
                <a:cs typeface="Calibri" panose="020F0502020204030204" pitchFamily="34" charset="0"/>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s-CL" smtClean="0"/>
              <a:t>En estos documentos se utilizarán de manera inclusiva términos como: el estudiante, el docente, el compañero u otras palabras equivalentes y sus respectivos plurales, es decir, con ellas, se hace referencia tanto a hombres como a mujeres.</a:t>
            </a:r>
            <a:endParaRPr lang="es-CL" dirty="0"/>
          </a:p>
        </p:txBody>
      </p:sp>
      <p:sp>
        <p:nvSpPr>
          <p:cNvPr id="6" name="Google Shape;60;p13"/>
          <p:cNvSpPr txBox="1">
            <a:spLocks/>
          </p:cNvSpPr>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sz="1500" b="1" smtClean="0">
                <a:latin typeface="Calibri" panose="020F0502020204030204" pitchFamily="34" charset="0"/>
                <a:ea typeface="Roboto"/>
                <a:cs typeface="Calibri" panose="020F0502020204030204" pitchFamily="34" charset="0"/>
                <a:sym typeface="Roboto"/>
              </a:rPr>
              <a:t>MÓDULO </a:t>
            </a:r>
            <a:r>
              <a:rPr lang="es-CL" sz="1500" b="1" smtClean="0">
                <a:latin typeface="Calibri" panose="020F0502020204030204" pitchFamily="34" charset="0"/>
                <a:ea typeface="Roboto"/>
                <a:cs typeface="Calibri" panose="020F0502020204030204" pitchFamily="34" charset="0"/>
                <a:sym typeface="Roboto"/>
              </a:rPr>
              <a:t>5</a:t>
            </a:r>
            <a:endParaRPr lang="es-CL" sz="1500" b="1" dirty="0" smtClean="0">
              <a:latin typeface="Calibri" panose="020F0502020204030204" pitchFamily="34" charset="0"/>
              <a:ea typeface="Roboto"/>
              <a:cs typeface="Calibri" panose="020F0502020204030204" pitchFamily="34" charset="0"/>
              <a:sym typeface="Roboto"/>
            </a:endParaRPr>
          </a:p>
          <a:p>
            <a:endParaRPr lang="es-CL" sz="1500" b="1" dirty="0">
              <a:latin typeface="Calibri" panose="020F0502020204030204" pitchFamily="34" charset="0"/>
              <a:ea typeface="Roboto"/>
              <a:cs typeface="Calibri" panose="020F0502020204030204" pitchFamily="34" charset="0"/>
              <a:sym typeface="Roboto"/>
            </a:endParaRPr>
          </a:p>
        </p:txBody>
      </p:sp>
      <p:sp>
        <p:nvSpPr>
          <p:cNvPr id="11" name="Google Shape;61;p13"/>
          <p:cNvSpPr txBox="1">
            <a:spLocks/>
          </p:cNvSpPr>
          <p:nvPr/>
        </p:nvSpPr>
        <p:spPr>
          <a:xfrm>
            <a:off x="365424" y="2611974"/>
            <a:ext cx="4749501"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x-none" sz="3600" b="1" dirty="0">
                <a:solidFill>
                  <a:srgbClr val="741B47"/>
                </a:solidFill>
                <a:latin typeface="Calibri" panose="020F0502020204030204" pitchFamily="34" charset="0"/>
                <a:ea typeface="Roboto"/>
                <a:cs typeface="Calibri" panose="020F0502020204030204" pitchFamily="34" charset="0"/>
                <a:sym typeface="Roboto"/>
              </a:rPr>
              <a:t>MANTENIMIENTO DE SISTEMAS ELÉCTRICOS Y ELECTRÓNICOS</a:t>
            </a:r>
          </a:p>
          <a:p>
            <a:pPr>
              <a:lnSpc>
                <a:spcPct val="90000"/>
              </a:lnSpc>
            </a:pP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4" y="1927122"/>
            <a:ext cx="6154391" cy="4438649"/>
          </a:xfrm>
          <a:prstGeom prst="rect">
            <a:avLst/>
          </a:prstGeom>
        </p:spPr>
      </p:pic>
    </p:spTree>
    <p:extLst>
      <p:ext uri="{BB962C8B-B14F-4D97-AF65-F5344CB8AC3E}">
        <p14:creationId xmlns:p14="http://schemas.microsoft.com/office/powerpoint/2010/main" val="2492718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6"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es-ES" sz="2800" b="1" dirty="0">
                <a:solidFill>
                  <a:srgbClr val="741B47"/>
                </a:solidFill>
                <a:latin typeface="Calibri" panose="020F0502020204030204" pitchFamily="34" charset="0"/>
                <a:ea typeface="Roboto"/>
                <a:cs typeface="Calibri" panose="020F0502020204030204" pitchFamily="34" charset="0"/>
                <a:sym typeface="Roboto"/>
              </a:rPr>
              <a:t>PARTES DEL SISTEMA DE </a:t>
            </a:r>
            <a:r>
              <a:rPr lang="da-DK" sz="2800" dirty="0">
                <a:solidFill>
                  <a:srgbClr val="ED423D"/>
                </a:solidFill>
                <a:latin typeface="Calibri" panose="020F0502020204030204" pitchFamily="34" charset="0"/>
                <a:ea typeface="Roboto"/>
                <a:cs typeface="Calibri" panose="020F0502020204030204" pitchFamily="34" charset="0"/>
                <a:sym typeface="Roboto"/>
              </a:rPr>
              <a:t>ALTERNADOR REVERSIBLE</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0"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7</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159;p18"/>
          <p:cNvSpPr/>
          <p:nvPr/>
        </p:nvSpPr>
        <p:spPr>
          <a:xfrm>
            <a:off x="511279" y="1842970"/>
            <a:ext cx="7533619" cy="4056871"/>
          </a:xfrm>
          <a:prstGeom prst="roundRect">
            <a:avLst>
              <a:gd name="adj" fmla="val 10785"/>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5" name="Rectángulo 4"/>
          <p:cNvSpPr/>
          <p:nvPr/>
        </p:nvSpPr>
        <p:spPr>
          <a:xfrm>
            <a:off x="883252" y="2297113"/>
            <a:ext cx="4970794" cy="3200876"/>
          </a:xfrm>
          <a:prstGeom prst="rect">
            <a:avLst/>
          </a:prstGeom>
        </p:spPr>
        <p:txBody>
          <a:bodyPr wrap="square">
            <a:spAutoFit/>
          </a:bodyPr>
          <a:lstStyle/>
          <a:p>
            <a:pPr lvl="0">
              <a:lnSpc>
                <a:spcPct val="115000"/>
              </a:lnSpc>
              <a:buClr>
                <a:schemeClr val="dk1"/>
              </a:buClr>
              <a:buSzPts val="1100"/>
            </a:pPr>
            <a:r>
              <a:rPr lang="es-ES_tradnl" sz="1600" dirty="0">
                <a:latin typeface="Calibri"/>
                <a:ea typeface="Roboto Medium"/>
                <a:cs typeface="Calibri"/>
                <a:sym typeface="Roboto Medium"/>
              </a:rPr>
              <a:t>El módulo de potencia está situado junto al radiador de refrigeración del motor, por lo que queda en un lugar cercano al alternador y se reduce, de esta forma, el cableado entre ambos</a:t>
            </a:r>
            <a:r>
              <a:rPr lang="es-ES_tradnl" sz="1600" dirty="0" smtClean="0">
                <a:latin typeface="Calibri"/>
                <a:ea typeface="Roboto Medium"/>
                <a:cs typeface="Calibri"/>
                <a:sym typeface="Roboto Medium"/>
              </a:rPr>
              <a:t>.</a:t>
            </a:r>
            <a:endParaRPr lang="es-ES_tradnl" sz="1600" dirty="0">
              <a:latin typeface="Calibri"/>
              <a:ea typeface="Roboto Medium"/>
              <a:cs typeface="Calibri"/>
              <a:sym typeface="Roboto Medium"/>
            </a:endParaRPr>
          </a:p>
          <a:p>
            <a:pPr lvl="0">
              <a:lnSpc>
                <a:spcPct val="115000"/>
              </a:lnSpc>
              <a:buClr>
                <a:schemeClr val="dk1"/>
              </a:buClr>
              <a:buSzPts val="1100"/>
            </a:pPr>
            <a:r>
              <a:rPr lang="es-ES_tradnl" sz="1600" dirty="0">
                <a:latin typeface="Calibri"/>
                <a:ea typeface="Roboto Medium"/>
                <a:cs typeface="Calibri"/>
                <a:sym typeface="Roboto Medium"/>
              </a:rPr>
              <a:t>Las funciones principales del módulo son:</a:t>
            </a:r>
          </a:p>
          <a:p>
            <a:pPr marL="285750" lvl="0" indent="-285750">
              <a:lnSpc>
                <a:spcPct val="115000"/>
              </a:lnSpc>
              <a:buClr>
                <a:schemeClr val="dk1"/>
              </a:buClr>
              <a:buSzPts val="1100"/>
              <a:buFont typeface="Arial"/>
              <a:buChar char="•"/>
            </a:pPr>
            <a:r>
              <a:rPr lang="es-ES_tradnl" sz="1600" dirty="0" smtClean="0">
                <a:latin typeface="Calibri"/>
                <a:ea typeface="Roboto Medium"/>
                <a:cs typeface="Calibri"/>
                <a:sym typeface="Roboto Medium"/>
              </a:rPr>
              <a:t>Gestionar </a:t>
            </a:r>
            <a:r>
              <a:rPr lang="es-ES_tradnl" sz="1600" dirty="0">
                <a:latin typeface="Calibri"/>
                <a:ea typeface="Roboto Medium"/>
                <a:cs typeface="Calibri"/>
                <a:sym typeface="Roboto Medium"/>
              </a:rPr>
              <a:t>el sistema</a:t>
            </a:r>
          </a:p>
          <a:p>
            <a:pPr marL="285750" lvl="0" indent="-285750">
              <a:lnSpc>
                <a:spcPct val="115000"/>
              </a:lnSpc>
              <a:buClr>
                <a:schemeClr val="dk1"/>
              </a:buClr>
              <a:buSzPts val="1100"/>
              <a:buFont typeface="Arial"/>
              <a:buChar char="•"/>
            </a:pPr>
            <a:r>
              <a:rPr lang="es-ES_tradnl" sz="1600" dirty="0" smtClean="0">
                <a:latin typeface="Calibri"/>
                <a:ea typeface="Roboto Medium"/>
                <a:cs typeface="Calibri"/>
                <a:sym typeface="Roboto Medium"/>
              </a:rPr>
              <a:t>Controlar </a:t>
            </a:r>
            <a:r>
              <a:rPr lang="es-ES_tradnl" sz="1600" dirty="0">
                <a:latin typeface="Calibri"/>
                <a:ea typeface="Roboto Medium"/>
                <a:cs typeface="Calibri"/>
                <a:sym typeface="Roboto Medium"/>
              </a:rPr>
              <a:t>la carga de la batería</a:t>
            </a:r>
          </a:p>
          <a:p>
            <a:pPr marL="285750" lvl="0" indent="-285750">
              <a:lnSpc>
                <a:spcPct val="115000"/>
              </a:lnSpc>
              <a:buClr>
                <a:schemeClr val="dk1"/>
              </a:buClr>
              <a:buSzPts val="1100"/>
              <a:buFont typeface="Arial"/>
              <a:buChar char="•"/>
            </a:pPr>
            <a:r>
              <a:rPr lang="es-ES_tradnl" sz="1600" dirty="0" smtClean="0">
                <a:latin typeface="Calibri"/>
                <a:ea typeface="Roboto Medium"/>
                <a:cs typeface="Calibri"/>
                <a:sym typeface="Roboto Medium"/>
              </a:rPr>
              <a:t>Convertir </a:t>
            </a:r>
            <a:r>
              <a:rPr lang="es-ES_tradnl" sz="1600" dirty="0">
                <a:latin typeface="Calibri"/>
                <a:ea typeface="Roboto Medium"/>
                <a:cs typeface="Calibri"/>
                <a:sym typeface="Roboto Medium"/>
              </a:rPr>
              <a:t>la corriente trifásica generada en continua monofásica para suministro eléctrico del vehículo </a:t>
            </a:r>
          </a:p>
          <a:p>
            <a:pPr marL="285750" lvl="0" indent="-285750">
              <a:lnSpc>
                <a:spcPct val="115000"/>
              </a:lnSpc>
              <a:buClr>
                <a:schemeClr val="dk1"/>
              </a:buClr>
              <a:buSzPts val="1100"/>
              <a:buFont typeface="Arial"/>
              <a:buChar char="•"/>
            </a:pPr>
            <a:r>
              <a:rPr lang="es-ES_tradnl" sz="1600" dirty="0" smtClean="0">
                <a:latin typeface="Calibri"/>
                <a:ea typeface="Roboto Medium"/>
                <a:cs typeface="Calibri"/>
                <a:sym typeface="Roboto Medium"/>
              </a:rPr>
              <a:t>Realizar </a:t>
            </a:r>
            <a:r>
              <a:rPr lang="es-ES_tradnl" sz="1600" dirty="0">
                <a:latin typeface="Calibri"/>
                <a:ea typeface="Roboto Medium"/>
                <a:cs typeface="Calibri"/>
                <a:sym typeface="Roboto Medium"/>
              </a:rPr>
              <a:t>los cambios de funcionamiento de alternador a motor de arranque.</a:t>
            </a:r>
          </a:p>
        </p:txBody>
      </p:sp>
      <p:pic>
        <p:nvPicPr>
          <p:cNvPr id="11" name="Imagen 10" descr="alt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370" y="2415086"/>
            <a:ext cx="3413491" cy="4551321"/>
          </a:xfrm>
          <a:prstGeom prst="rect">
            <a:avLst/>
          </a:prstGeom>
        </p:spPr>
      </p:pic>
    </p:spTree>
    <p:extLst>
      <p:ext uri="{BB962C8B-B14F-4D97-AF65-F5344CB8AC3E}">
        <p14:creationId xmlns:p14="http://schemas.microsoft.com/office/powerpoint/2010/main" val="165204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6"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es-ES" sz="2800" b="1" dirty="0">
                <a:solidFill>
                  <a:srgbClr val="741B47"/>
                </a:solidFill>
                <a:latin typeface="Calibri" panose="020F0502020204030204" pitchFamily="34" charset="0"/>
                <a:ea typeface="Roboto"/>
                <a:cs typeface="Calibri" panose="020F0502020204030204" pitchFamily="34" charset="0"/>
                <a:sym typeface="Roboto"/>
              </a:rPr>
              <a:t>DESPIECE DEL </a:t>
            </a:r>
            <a:r>
              <a:rPr lang="da-DK" sz="2800" dirty="0">
                <a:solidFill>
                  <a:srgbClr val="ED423D"/>
                </a:solidFill>
                <a:latin typeface="Calibri" panose="020F0502020204030204" pitchFamily="34" charset="0"/>
                <a:ea typeface="Roboto"/>
                <a:cs typeface="Calibri" panose="020F0502020204030204" pitchFamily="34" charset="0"/>
                <a:sym typeface="Roboto"/>
              </a:rPr>
              <a:t>ALTERNADOR REVERSIBLE</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0"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8</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159;p18"/>
          <p:cNvSpPr/>
          <p:nvPr/>
        </p:nvSpPr>
        <p:spPr>
          <a:xfrm>
            <a:off x="511279" y="1842970"/>
            <a:ext cx="7533619" cy="2256375"/>
          </a:xfrm>
          <a:prstGeom prst="roundRect">
            <a:avLst>
              <a:gd name="adj" fmla="val 10785"/>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5" name="Rectángulo 4"/>
          <p:cNvSpPr/>
          <p:nvPr/>
        </p:nvSpPr>
        <p:spPr>
          <a:xfrm>
            <a:off x="883251" y="2297113"/>
            <a:ext cx="6704864" cy="1218795"/>
          </a:xfrm>
          <a:prstGeom prst="rect">
            <a:avLst/>
          </a:prstGeom>
        </p:spPr>
        <p:txBody>
          <a:bodyPr wrap="square">
            <a:spAutoFit/>
          </a:bodyPr>
          <a:lstStyle/>
          <a:p>
            <a:pPr lvl="0">
              <a:lnSpc>
                <a:spcPct val="115000"/>
              </a:lnSpc>
              <a:buClr>
                <a:schemeClr val="dk1"/>
              </a:buClr>
              <a:buSzPts val="1100"/>
            </a:pPr>
            <a:r>
              <a:rPr lang="es-ES_tradnl" sz="1600" dirty="0">
                <a:latin typeface="Calibri"/>
                <a:ea typeface="Roboto Medium"/>
                <a:cs typeface="Calibri"/>
                <a:sym typeface="Roboto Medium"/>
              </a:rPr>
              <a:t>Debido a la función de arranque, es necesario reconocer la posición exacta del rotor para poder determinar a qué fase se debe dar tensión y poder iniciar, de esta forma, el movimiento. Por ello, en su parte trasera incorpora una serie de sensores de posición.</a:t>
            </a:r>
          </a:p>
        </p:txBody>
      </p:sp>
      <p:pic>
        <p:nvPicPr>
          <p:cNvPr id="2" name="Imagen 1" descr="alter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897" y="3630424"/>
            <a:ext cx="7353300" cy="3048000"/>
          </a:xfrm>
          <a:prstGeom prst="rect">
            <a:avLst/>
          </a:prstGeom>
        </p:spPr>
      </p:pic>
    </p:spTree>
    <p:extLst>
      <p:ext uri="{BB962C8B-B14F-4D97-AF65-F5344CB8AC3E}">
        <p14:creationId xmlns:p14="http://schemas.microsoft.com/office/powerpoint/2010/main" val="36014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43" name="Google Shape;73;p14"/>
          <p:cNvSpPr/>
          <p:nvPr/>
        </p:nvSpPr>
        <p:spPr>
          <a:xfrm>
            <a:off x="371783" y="2258677"/>
            <a:ext cx="5146719" cy="2433936"/>
          </a:xfrm>
          <a:prstGeom prst="roundRect">
            <a:avLst>
              <a:gd name="adj" fmla="val 9635"/>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207" name="Google Shape;207;p22"/>
          <p:cNvPicPr preferRelativeResize="0"/>
          <p:nvPr/>
        </p:nvPicPr>
        <p:blipFill>
          <a:blip r:embed="rId3">
            <a:alphaModFix/>
          </a:blip>
          <a:stretch>
            <a:fillRect/>
          </a:stretch>
        </p:blipFill>
        <p:spPr>
          <a:xfrm>
            <a:off x="6073984" y="1526056"/>
            <a:ext cx="2832082" cy="5093079"/>
          </a:xfrm>
          <a:prstGeom prst="rect">
            <a:avLst/>
          </a:prstGeom>
          <a:noFill/>
          <a:ln>
            <a:noFill/>
          </a:ln>
        </p:spPr>
      </p:pic>
      <p:sp>
        <p:nvSpPr>
          <p:cNvPr id="10"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REFLEXIONEMOS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1"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HAGAMOS UNA PAUSA</a:t>
            </a:r>
          </a:p>
          <a:p>
            <a:endParaRPr lang="x-none" b="1" dirty="0">
              <a:latin typeface="Calibri" panose="020F0502020204030204" pitchFamily="34" charset="0"/>
              <a:ea typeface="Roboto"/>
              <a:cs typeface="Calibri" panose="020F0502020204030204" pitchFamily="34" charset="0"/>
              <a:sym typeface="Roboto"/>
            </a:endParaRPr>
          </a:p>
        </p:txBody>
      </p:sp>
      <p:pic>
        <p:nvPicPr>
          <p:cNvPr id="32" name="Google Shape;91;p15"/>
          <p:cNvPicPr preferRelativeResize="0"/>
          <p:nvPr/>
        </p:nvPicPr>
        <p:blipFill>
          <a:blip r:embed="rId4">
            <a:alphaModFix/>
          </a:blip>
          <a:stretch>
            <a:fillRect/>
          </a:stretch>
        </p:blipFill>
        <p:spPr>
          <a:xfrm>
            <a:off x="5262651" y="2061749"/>
            <a:ext cx="477100" cy="477100"/>
          </a:xfrm>
          <a:prstGeom prst="rect">
            <a:avLst/>
          </a:prstGeom>
          <a:noFill/>
          <a:ln>
            <a:noFill/>
          </a:ln>
        </p:spPr>
      </p:pic>
      <p:sp>
        <p:nvSpPr>
          <p:cNvPr id="2" name="Rectángulo 1">
            <a:extLst>
              <a:ext uri="{FF2B5EF4-FFF2-40B4-BE49-F238E27FC236}">
                <a16:creationId xmlns:a16="http://schemas.microsoft.com/office/drawing/2014/main" xmlns="" id="{FBF7A6C5-B3CF-D846-9F57-59C3D6D041A3}"/>
              </a:ext>
            </a:extLst>
          </p:cNvPr>
          <p:cNvSpPr/>
          <p:nvPr/>
        </p:nvSpPr>
        <p:spPr>
          <a:xfrm>
            <a:off x="591560" y="2411266"/>
            <a:ext cx="4407655" cy="2062103"/>
          </a:xfrm>
          <a:prstGeom prst="rect">
            <a:avLst/>
          </a:prstGeom>
        </p:spPr>
        <p:txBody>
          <a:bodyPr wrap="square" anchor="t">
            <a:spAutoFit/>
          </a:bodyPr>
          <a:lstStyle/>
          <a:p>
            <a:pPr marL="406400" lvl="0" indent="-285750">
              <a:buClr>
                <a:schemeClr val="dk1"/>
              </a:buClr>
              <a:buSzPts val="1700"/>
              <a:buFont typeface="Arial" panose="020B0604020202020204" pitchFamily="34" charset="0"/>
              <a:buChar char="•"/>
            </a:pPr>
            <a:r>
              <a:rPr lang="es-ES_tradnl" sz="1600" dirty="0">
                <a:solidFill>
                  <a:schemeClr val="dk1"/>
                </a:solidFill>
                <a:latin typeface="Calibri" panose="020F0502020204030204" pitchFamily="34" charset="0"/>
                <a:ea typeface="Roboto Medium"/>
                <a:cs typeface="Calibri" panose="020F0502020204030204" pitchFamily="34" charset="0"/>
                <a:sym typeface="Roboto Medium"/>
              </a:rPr>
              <a:t>¿Te has enfrentado a estos sistemas de carga? ¿Crees que es una tecnología compleja?</a:t>
            </a:r>
          </a:p>
          <a:p>
            <a:pPr marL="120650" lvl="0">
              <a:buClr>
                <a:schemeClr val="dk1"/>
              </a:buClr>
              <a:buSzPts val="1700"/>
            </a:pPr>
            <a:endParaRPr lang="es-ES_tradnl" sz="1600" dirty="0">
              <a:solidFill>
                <a:schemeClr val="dk1"/>
              </a:solidFill>
              <a:latin typeface="Calibri" panose="020F0502020204030204" pitchFamily="34" charset="0"/>
              <a:ea typeface="Roboto Medium"/>
              <a:cs typeface="Calibri" panose="020F0502020204030204" pitchFamily="34" charset="0"/>
              <a:sym typeface="Roboto Medium"/>
            </a:endParaRPr>
          </a:p>
          <a:p>
            <a:pPr marL="406400" lvl="0" indent="-285750">
              <a:buClr>
                <a:schemeClr val="dk1"/>
              </a:buClr>
              <a:buSzPts val="1700"/>
              <a:buFont typeface="Arial" panose="020B0604020202020204" pitchFamily="34" charset="0"/>
              <a:buChar char="•"/>
            </a:pPr>
            <a:r>
              <a:rPr lang="es-ES_tradnl" sz="1600" dirty="0">
                <a:solidFill>
                  <a:schemeClr val="dk1"/>
                </a:solidFill>
                <a:latin typeface="Calibri" panose="020F0502020204030204" pitchFamily="34" charset="0"/>
                <a:ea typeface="Roboto Medium"/>
                <a:cs typeface="Calibri" panose="020F0502020204030204" pitchFamily="34" charset="0"/>
                <a:sym typeface="Roboto Medium"/>
              </a:rPr>
              <a:t>¿Cuáles son las ventajas de ocupar este sistema en un automóvil?</a:t>
            </a:r>
          </a:p>
          <a:p>
            <a:pPr marL="406400" lvl="0" indent="-285750">
              <a:buClr>
                <a:schemeClr val="dk1"/>
              </a:buClr>
              <a:buSzPts val="1700"/>
              <a:buFont typeface="Arial" panose="020B0604020202020204" pitchFamily="34" charset="0"/>
              <a:buChar char="•"/>
            </a:pPr>
            <a:endParaRPr lang="es-ES_tradnl" sz="1600" dirty="0">
              <a:solidFill>
                <a:schemeClr val="dk1"/>
              </a:solidFill>
              <a:latin typeface="Calibri" panose="020F0502020204030204" pitchFamily="34" charset="0"/>
              <a:ea typeface="Roboto Medium"/>
              <a:cs typeface="Calibri" panose="020F0502020204030204" pitchFamily="34" charset="0"/>
              <a:sym typeface="Roboto Medium"/>
            </a:endParaRPr>
          </a:p>
          <a:p>
            <a:pPr marL="406400" lvl="0" indent="-285750">
              <a:buClr>
                <a:schemeClr val="dk1"/>
              </a:buClr>
              <a:buSzPts val="1700"/>
              <a:buFont typeface="Arial" panose="020B0604020202020204" pitchFamily="34" charset="0"/>
              <a:buChar char="•"/>
            </a:pPr>
            <a:r>
              <a:rPr lang="es-ES_tradnl" sz="1600" dirty="0">
                <a:solidFill>
                  <a:schemeClr val="dk1"/>
                </a:solidFill>
                <a:latin typeface="Calibri" panose="020F0502020204030204" pitchFamily="34" charset="0"/>
                <a:ea typeface="Roboto Medium"/>
                <a:cs typeface="Calibri" panose="020F0502020204030204" pitchFamily="34" charset="0"/>
                <a:sym typeface="Roboto Medium"/>
              </a:rPr>
              <a:t>¿Todo los autos poseen este sistema? ¿Cuáles?</a:t>
            </a:r>
            <a:endParaRPr lang="x-none" sz="1600" dirty="0">
              <a:solidFill>
                <a:schemeClr val="dk1"/>
              </a:solidFill>
              <a:latin typeface="Calibri" panose="020F0502020204030204" pitchFamily="34" charset="0"/>
              <a:ea typeface="Roboto Medium"/>
              <a:cs typeface="Calibri" panose="020F0502020204030204" pitchFamily="34" charset="0"/>
              <a:sym typeface="Roboto Medium"/>
            </a:endParaRPr>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6961" y="3942959"/>
            <a:ext cx="3817418" cy="3616716"/>
          </a:xfrm>
          <a:prstGeom prst="rect">
            <a:avLst/>
          </a:prstGeom>
        </p:spPr>
      </p:pic>
      <p:sp>
        <p:nvSpPr>
          <p:cNvPr id="34" name="Google Shape;99;p15">
            <a:extLst>
              <a:ext uri="{FF2B5EF4-FFF2-40B4-BE49-F238E27FC236}">
                <a16:creationId xmlns:a16="http://schemas.microsoft.com/office/drawing/2014/main" xmlns="" id="{D3BFC07A-B750-F14E-AC42-E28F3EFD4064}"/>
              </a:ext>
            </a:extLst>
          </p:cNvPr>
          <p:cNvSpPr txBox="1"/>
          <p:nvPr/>
        </p:nvSpPr>
        <p:spPr>
          <a:xfrm>
            <a:off x="506729" y="5822930"/>
            <a:ext cx="4995614" cy="319500"/>
          </a:xfrm>
          <a:prstGeom prst="rect">
            <a:avLst/>
          </a:prstGeom>
          <a:noFill/>
          <a:ln>
            <a:noFill/>
          </a:ln>
        </p:spPr>
        <p:txBody>
          <a:bodyPr spcFirstLastPara="1" wrap="square" lIns="91425" tIns="91425" rIns="91425" bIns="91425" anchor="ctr" anchorCtr="0">
            <a:noAutofit/>
          </a:bodyPr>
          <a:lstStyle/>
          <a:p>
            <a:pPr lvl="0"/>
            <a:r>
              <a:rPr lang="x-none" sz="2100" dirty="0">
                <a:solidFill>
                  <a:srgbClr val="741B47"/>
                </a:solidFill>
                <a:latin typeface="Calibri" panose="020F0502020204030204" pitchFamily="34" charset="0"/>
                <a:ea typeface="Roboto"/>
                <a:cs typeface="Calibri" panose="020F0502020204030204" pitchFamily="34" charset="0"/>
                <a:sym typeface="Roboto"/>
              </a:rPr>
              <a:t>¡Investiga en </a:t>
            </a:r>
            <a:r>
              <a:rPr lang="x-none" sz="2100" dirty="0" smtClean="0">
                <a:solidFill>
                  <a:srgbClr val="ED423D"/>
                </a:solidFill>
                <a:latin typeface="Calibri" panose="020F0502020204030204" pitchFamily="34" charset="0"/>
                <a:ea typeface="Roboto"/>
                <a:cs typeface="Calibri" panose="020F0502020204030204" pitchFamily="34" charset="0"/>
                <a:sym typeface="Roboto"/>
              </a:rPr>
              <a:t>internet</a:t>
            </a:r>
          </a:p>
          <a:p>
            <a:pPr lvl="0"/>
            <a:r>
              <a:rPr lang="x-none" sz="2100" dirty="0" smtClean="0">
                <a:solidFill>
                  <a:srgbClr val="741B47"/>
                </a:solidFill>
                <a:latin typeface="Calibri" panose="020F0502020204030204" pitchFamily="34" charset="0"/>
                <a:ea typeface="Roboto"/>
                <a:cs typeface="Calibri" panose="020F0502020204030204" pitchFamily="34" charset="0"/>
                <a:sym typeface="Roboto"/>
              </a:rPr>
              <a:t>ocupando tu celular!</a:t>
            </a:r>
            <a:r>
              <a:rPr lang="es-ES" sz="2100" dirty="0" smtClean="0">
                <a:solidFill>
                  <a:srgbClr val="741B47"/>
                </a:solidFill>
                <a:latin typeface="Calibri" panose="020F0502020204030204" pitchFamily="34" charset="0"/>
                <a:ea typeface="Roboto"/>
                <a:cs typeface="Calibri" panose="020F0502020204030204" pitchFamily="34" charset="0"/>
                <a:sym typeface="Roboto"/>
              </a:rPr>
              <a:t> </a:t>
            </a:r>
            <a:endParaRPr lang="x-none" sz="2100" dirty="0" smtClean="0">
              <a:solidFill>
                <a:srgbClr val="741B47"/>
              </a:solidFill>
              <a:latin typeface="Calibri" panose="020F0502020204030204" pitchFamily="34" charset="0"/>
              <a:ea typeface="Roboto"/>
              <a:cs typeface="Calibri" panose="020F0502020204030204" pitchFamily="34" charset="0"/>
              <a:sym typeface="Roboto"/>
            </a:endParaRPr>
          </a:p>
          <a:p>
            <a:pPr lvl="0"/>
            <a:r>
              <a:rPr lang="x-none" sz="2100" b="1" dirty="0" smtClean="0">
                <a:solidFill>
                  <a:srgbClr val="741B47"/>
                </a:solidFill>
                <a:latin typeface="Calibri" panose="020F0502020204030204" pitchFamily="34" charset="0"/>
                <a:ea typeface="Roboto"/>
                <a:cs typeface="Calibri" panose="020F0502020204030204" pitchFamily="34" charset="0"/>
                <a:sym typeface="Roboto"/>
              </a:rPr>
              <a:t>¡</a:t>
            </a:r>
            <a:r>
              <a:rPr lang="x-none" sz="2100" b="1" dirty="0">
                <a:solidFill>
                  <a:srgbClr val="741B47"/>
                </a:solidFill>
                <a:latin typeface="Calibri" panose="020F0502020204030204" pitchFamily="34" charset="0"/>
                <a:ea typeface="Roboto"/>
                <a:cs typeface="Calibri" panose="020F0502020204030204" pitchFamily="34" charset="0"/>
                <a:sym typeface="Roboto"/>
              </a:rPr>
              <a:t>Comparte tus respuestas!</a:t>
            </a:r>
          </a:p>
        </p:txBody>
      </p:sp>
      <p:sp>
        <p:nvSpPr>
          <p:cNvPr id="45"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9</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6" name="Google Shape;186;p20"/>
          <p:cNvSpPr/>
          <p:nvPr/>
        </p:nvSpPr>
        <p:spPr>
          <a:xfrm>
            <a:off x="565899" y="2157559"/>
            <a:ext cx="7642409" cy="3789513"/>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marL="120650" lvl="0">
              <a:lnSpc>
                <a:spcPct val="115000"/>
              </a:lnSpc>
              <a:buClr>
                <a:schemeClr val="dk1"/>
              </a:buClr>
              <a:buSzPts val="1700"/>
            </a:pPr>
            <a:endParaRPr lang="x-none" sz="1500" dirty="0">
              <a:solidFill>
                <a:schemeClr val="dk1"/>
              </a:solidFill>
              <a:latin typeface="Calibri" panose="020F0502020204030204" pitchFamily="34" charset="0"/>
              <a:ea typeface="Roboto Medium"/>
              <a:cs typeface="Calibri" panose="020F0502020204030204" pitchFamily="34" charset="0"/>
              <a:sym typeface="Roboto Medium"/>
            </a:endParaRPr>
          </a:p>
        </p:txBody>
      </p:sp>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0</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 name="Rectángulo 2"/>
          <p:cNvSpPr/>
          <p:nvPr/>
        </p:nvSpPr>
        <p:spPr>
          <a:xfrm>
            <a:off x="929646" y="2358317"/>
            <a:ext cx="6937940" cy="1077987"/>
          </a:xfrm>
          <a:prstGeom prst="rect">
            <a:avLst/>
          </a:prstGeom>
        </p:spPr>
        <p:txBody>
          <a:bodyPr wrap="square">
            <a:spAutoFit/>
          </a:bodyPr>
          <a:lstStyle/>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Con la evolución del sistema, se introduce un condensador, el cual es el encargado de almacenar energía cuando se produce una deceleración del vehículo y entregarla de golpe en el inicio de la puesta en marcha del motor. Con ello, se reducen las descargas severas de la batería y es posible utilizar baterías convencionales</a:t>
            </a:r>
            <a:r>
              <a:rPr lang="es-ES_tradnl" dirty="0" smtClean="0">
                <a:latin typeface="Calibri"/>
                <a:ea typeface="Roboto Medium"/>
                <a:cs typeface="Calibri"/>
                <a:sym typeface="Roboto Medium"/>
              </a:rPr>
              <a:t>.</a:t>
            </a:r>
            <a:endParaRPr lang="es-ES_tradnl" dirty="0">
              <a:latin typeface="Calibri"/>
              <a:ea typeface="Roboto Medium"/>
              <a:cs typeface="Calibri"/>
              <a:sym typeface="Roboto Medium"/>
            </a:endParaRPr>
          </a:p>
        </p:txBody>
      </p:sp>
      <p:sp>
        <p:nvSpPr>
          <p:cNvPr id="8" name="Rectángulo 7"/>
          <p:cNvSpPr/>
          <p:nvPr/>
        </p:nvSpPr>
        <p:spPr>
          <a:xfrm>
            <a:off x="929646" y="3751974"/>
            <a:ext cx="4857750" cy="1821268"/>
          </a:xfrm>
          <a:prstGeom prst="rect">
            <a:avLst/>
          </a:prstGeom>
        </p:spPr>
        <p:txBody>
          <a:bodyPr>
            <a:spAutoFit/>
          </a:bodyPr>
          <a:lstStyle/>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También se emplea un </a:t>
            </a:r>
            <a:r>
              <a:rPr lang="es-ES_tradnl" dirty="0" err="1">
                <a:latin typeface="Calibri"/>
                <a:ea typeface="Roboto Medium"/>
                <a:cs typeface="Calibri"/>
                <a:sym typeface="Roboto Medium"/>
              </a:rPr>
              <a:t>supercondensador</a:t>
            </a:r>
            <a:r>
              <a:rPr lang="es-ES_tradnl" dirty="0">
                <a:latin typeface="Calibri"/>
                <a:ea typeface="Roboto Medium"/>
                <a:cs typeface="Calibri"/>
                <a:sym typeface="Roboto Medium"/>
              </a:rPr>
              <a:t> capaz de cargarse en tan solo cinco segundos con la energía de recuperación y vaciarse, proporcionando la gran cantidad de corriente necesaria para poner en marcha un motor diésel en escasos 400 milisegundos (500 faradios). Se debe tener en cuenta que, en caso de no utilizarse, al cabo de tres meses aún puede mantener un 60 % de su capacidad.</a:t>
            </a:r>
          </a:p>
        </p:txBody>
      </p:sp>
      <p:sp>
        <p:nvSpPr>
          <p:cNvPr id="11" name="Elipse 10"/>
          <p:cNvSpPr/>
          <p:nvPr/>
        </p:nvSpPr>
        <p:spPr>
          <a:xfrm>
            <a:off x="5947151" y="3639485"/>
            <a:ext cx="3546562" cy="354656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v</a:t>
            </a:r>
            <a:endParaRPr lang="es-ES" dirty="0"/>
          </a:p>
        </p:txBody>
      </p:sp>
      <p:pic>
        <p:nvPicPr>
          <p:cNvPr id="10" name="Imagen 9" descr="alter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410" y="3885744"/>
            <a:ext cx="3054044" cy="3054044"/>
          </a:xfrm>
          <a:prstGeom prst="rect">
            <a:avLst/>
          </a:prstGeom>
        </p:spPr>
      </p:pic>
      <p:sp>
        <p:nvSpPr>
          <p:cNvPr id="12"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hr-HR" sz="2800" b="1" dirty="0">
                <a:solidFill>
                  <a:srgbClr val="741B47"/>
                </a:solidFill>
                <a:latin typeface="Calibri" panose="020F0502020204030204" pitchFamily="34" charset="0"/>
                <a:ea typeface="Roboto"/>
                <a:cs typeface="Calibri" panose="020F0502020204030204" pitchFamily="34" charset="0"/>
                <a:sym typeface="Roboto"/>
              </a:rPr>
              <a:t>CONDENSADOR DEL </a:t>
            </a:r>
            <a:r>
              <a:rPr lang="da-DK" sz="2800" dirty="0" smtClean="0">
                <a:solidFill>
                  <a:srgbClr val="ED423D"/>
                </a:solidFill>
                <a:latin typeface="Calibri" panose="020F0502020204030204" pitchFamily="34" charset="0"/>
                <a:ea typeface="Roboto"/>
                <a:cs typeface="Calibri" panose="020F0502020204030204" pitchFamily="34" charset="0"/>
                <a:sym typeface="Roboto"/>
              </a:rPr>
              <a:t>ALTERNADOR </a:t>
            </a:r>
            <a:r>
              <a:rPr lang="da-DK" sz="2800" dirty="0">
                <a:solidFill>
                  <a:srgbClr val="ED423D"/>
                </a:solidFill>
                <a:latin typeface="Calibri" panose="020F0502020204030204" pitchFamily="34" charset="0"/>
                <a:ea typeface="Roboto"/>
                <a:cs typeface="Calibri" panose="020F0502020204030204" pitchFamily="34" charset="0"/>
                <a:sym typeface="Roboto"/>
              </a:rPr>
              <a:t>REVERSIBLE</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3871370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6" name="Google Shape;186;p20"/>
          <p:cNvSpPr/>
          <p:nvPr/>
        </p:nvSpPr>
        <p:spPr>
          <a:xfrm>
            <a:off x="565899" y="2157560"/>
            <a:ext cx="7642409" cy="2457618"/>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marL="120650" lvl="0">
              <a:lnSpc>
                <a:spcPct val="115000"/>
              </a:lnSpc>
              <a:buClr>
                <a:schemeClr val="dk1"/>
              </a:buClr>
              <a:buSzPts val="1700"/>
            </a:pPr>
            <a:endParaRPr lang="x-none" sz="1500" dirty="0">
              <a:solidFill>
                <a:schemeClr val="dk1"/>
              </a:solidFill>
              <a:latin typeface="Calibri" panose="020F0502020204030204" pitchFamily="34" charset="0"/>
              <a:ea typeface="Roboto Medium"/>
              <a:cs typeface="Calibri" panose="020F0502020204030204" pitchFamily="34" charset="0"/>
              <a:sym typeface="Roboto Medium"/>
            </a:endParaRPr>
          </a:p>
        </p:txBody>
      </p:sp>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1</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 name="Rectángulo 2"/>
          <p:cNvSpPr/>
          <p:nvPr/>
        </p:nvSpPr>
        <p:spPr>
          <a:xfrm>
            <a:off x="929646" y="2358317"/>
            <a:ext cx="6937940" cy="582467"/>
          </a:xfrm>
          <a:prstGeom prst="rect">
            <a:avLst/>
          </a:prstGeom>
        </p:spPr>
        <p:txBody>
          <a:bodyPr wrap="square">
            <a:spAutoFit/>
          </a:bodyPr>
          <a:lstStyle/>
          <a:p>
            <a:pPr marL="285750" lvl="0" indent="-285750">
              <a:lnSpc>
                <a:spcPct val="115000"/>
              </a:lnSpc>
              <a:buClr>
                <a:schemeClr val="dk1"/>
              </a:buClr>
              <a:buSzPts val="1100"/>
              <a:buFont typeface="Arial"/>
              <a:buChar char="•"/>
            </a:pPr>
            <a:r>
              <a:rPr lang="es-ES_tradnl" dirty="0">
                <a:latin typeface="Calibri"/>
                <a:ea typeface="Roboto Medium"/>
                <a:cs typeface="Calibri"/>
                <a:sym typeface="Roboto Medium"/>
              </a:rPr>
              <a:t>La correa especial Micro-V de alto par de torsión ha sido diseñada para soportar la exigente función de puesta en marcha del motor, con más de 600.000 arranques. </a:t>
            </a:r>
          </a:p>
        </p:txBody>
      </p:sp>
      <p:sp>
        <p:nvSpPr>
          <p:cNvPr id="8" name="Rectángulo 7"/>
          <p:cNvSpPr/>
          <p:nvPr/>
        </p:nvSpPr>
        <p:spPr>
          <a:xfrm>
            <a:off x="929645" y="3271871"/>
            <a:ext cx="6550755" cy="830227"/>
          </a:xfrm>
          <a:prstGeom prst="rect">
            <a:avLst/>
          </a:prstGeom>
        </p:spPr>
        <p:txBody>
          <a:bodyPr wrap="square">
            <a:spAutoFit/>
          </a:bodyPr>
          <a:lstStyle/>
          <a:p>
            <a:pPr marL="285750" lvl="0" indent="-285750">
              <a:lnSpc>
                <a:spcPct val="115000"/>
              </a:lnSpc>
              <a:buClr>
                <a:schemeClr val="dk1"/>
              </a:buClr>
              <a:buSzPts val="1100"/>
              <a:buFont typeface="Arial"/>
              <a:buChar char="•"/>
            </a:pPr>
            <a:r>
              <a:rPr lang="es-ES_tradnl" dirty="0" smtClean="0">
                <a:latin typeface="Calibri"/>
                <a:ea typeface="Roboto Medium"/>
                <a:cs typeface="Calibri"/>
                <a:sym typeface="Roboto Medium"/>
              </a:rPr>
              <a:t>En </a:t>
            </a:r>
            <a:r>
              <a:rPr lang="es-ES_tradnl" dirty="0">
                <a:latin typeface="Calibri"/>
                <a:ea typeface="Roboto Medium"/>
                <a:cs typeface="Calibri"/>
                <a:sym typeface="Roboto Medium"/>
              </a:rPr>
              <a:t>la 2ª generación, se dispone de dos tensores específicos para el sistema, cuyo reducido nivel de tensión en la correa garantiza la máxima eficiencia y la minimización de las pérdidas por fricción en el sistema de transmisión por correas.</a:t>
            </a:r>
          </a:p>
        </p:txBody>
      </p:sp>
      <p:pic>
        <p:nvPicPr>
          <p:cNvPr id="2" name="Imagen 1" descr="alter-7-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348" y="4336408"/>
            <a:ext cx="5793134" cy="2507029"/>
          </a:xfrm>
          <a:prstGeom prst="rect">
            <a:avLst/>
          </a:prstGeom>
        </p:spPr>
      </p:pic>
      <p:sp>
        <p:nvSpPr>
          <p:cNvPr id="10"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hr-HR" sz="2800" b="1" dirty="0" smtClean="0">
                <a:solidFill>
                  <a:srgbClr val="741B47"/>
                </a:solidFill>
                <a:latin typeface="Calibri" panose="020F0502020204030204" pitchFamily="34" charset="0"/>
                <a:ea typeface="Roboto"/>
                <a:cs typeface="Calibri" panose="020F0502020204030204" pitchFamily="34" charset="0"/>
                <a:sym typeface="Roboto"/>
              </a:rPr>
              <a:t>CORREAS </a:t>
            </a:r>
            <a:r>
              <a:rPr lang="hr-HR" sz="2800" b="1" dirty="0">
                <a:solidFill>
                  <a:srgbClr val="741B47"/>
                </a:solidFill>
                <a:latin typeface="Calibri" panose="020F0502020204030204" pitchFamily="34" charset="0"/>
                <a:ea typeface="Roboto"/>
                <a:cs typeface="Calibri" panose="020F0502020204030204" pitchFamily="34" charset="0"/>
                <a:sym typeface="Roboto"/>
              </a:rPr>
              <a:t>DEL </a:t>
            </a:r>
            <a:r>
              <a:rPr lang="da-DK" sz="2800" dirty="0" smtClean="0">
                <a:solidFill>
                  <a:srgbClr val="ED423D"/>
                </a:solidFill>
                <a:latin typeface="Calibri" panose="020F0502020204030204" pitchFamily="34" charset="0"/>
                <a:ea typeface="Roboto"/>
                <a:cs typeface="Calibri" panose="020F0502020204030204" pitchFamily="34" charset="0"/>
                <a:sym typeface="Roboto"/>
              </a:rPr>
              <a:t>ALTERNADOR </a:t>
            </a:r>
            <a:r>
              <a:rPr lang="da-DK" sz="2800" dirty="0">
                <a:solidFill>
                  <a:srgbClr val="ED423D"/>
                </a:solidFill>
                <a:latin typeface="Calibri" panose="020F0502020204030204" pitchFamily="34" charset="0"/>
                <a:ea typeface="Roboto"/>
                <a:cs typeface="Calibri" panose="020F0502020204030204" pitchFamily="34" charset="0"/>
                <a:sym typeface="Roboto"/>
              </a:rPr>
              <a:t>REVERSIBLE</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1812948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6" name="Google Shape;186;p20"/>
          <p:cNvSpPr/>
          <p:nvPr/>
        </p:nvSpPr>
        <p:spPr>
          <a:xfrm>
            <a:off x="452174" y="2477269"/>
            <a:ext cx="5699936" cy="3950582"/>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lvl="0">
              <a:lnSpc>
                <a:spcPct val="115000"/>
              </a:lnSpc>
              <a:buClr>
                <a:schemeClr val="dk1"/>
              </a:buClr>
              <a:buSzPts val="1100"/>
            </a:pPr>
            <a:endParaRPr lang="es-ES_tradnl" sz="1500" dirty="0">
              <a:latin typeface="Calibri"/>
              <a:ea typeface="Roboto Medium"/>
              <a:cs typeface="Calibri"/>
              <a:sym typeface="Roboto Medium"/>
            </a:endParaRPr>
          </a:p>
        </p:txBody>
      </p:sp>
      <p:sp>
        <p:nvSpPr>
          <p:cNvPr id="11"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2</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 name="Rectángulo 2"/>
          <p:cNvSpPr/>
          <p:nvPr/>
        </p:nvSpPr>
        <p:spPr>
          <a:xfrm>
            <a:off x="892436" y="2798646"/>
            <a:ext cx="3784751" cy="3307829"/>
          </a:xfrm>
          <a:prstGeom prst="rect">
            <a:avLst/>
          </a:prstGeom>
        </p:spPr>
        <p:txBody>
          <a:bodyPr wrap="square">
            <a:spAutoFit/>
          </a:bodyPr>
          <a:lstStyle/>
          <a:p>
            <a:pPr lvl="0">
              <a:lnSpc>
                <a:spcPct val="115000"/>
              </a:lnSpc>
              <a:buClr>
                <a:schemeClr val="dk1"/>
              </a:buClr>
              <a:buSzPts val="1100"/>
            </a:pPr>
            <a:r>
              <a:rPr lang="es-ES_tradnl" dirty="0">
                <a:latin typeface="Calibri"/>
                <a:ea typeface="Roboto Medium"/>
                <a:cs typeface="Calibri"/>
                <a:sym typeface="Roboto Medium"/>
              </a:rPr>
              <a:t>Se divide en dos modos: </a:t>
            </a:r>
            <a:r>
              <a:rPr lang="es-ES_tradnl" b="1" dirty="0">
                <a:latin typeface="Calibri"/>
                <a:ea typeface="Roboto Medium"/>
                <a:cs typeface="Calibri"/>
                <a:sym typeface="Roboto Medium"/>
              </a:rPr>
              <a:t>inicio</a:t>
            </a:r>
            <a:r>
              <a:rPr lang="es-ES_tradnl" dirty="0">
                <a:latin typeface="Calibri"/>
                <a:ea typeface="Roboto Medium"/>
                <a:cs typeface="Calibri"/>
                <a:sym typeface="Roboto Medium"/>
              </a:rPr>
              <a:t> y </a:t>
            </a:r>
            <a:r>
              <a:rPr lang="es-ES_tradnl" b="1" dirty="0">
                <a:latin typeface="Calibri"/>
                <a:ea typeface="Roboto Medium"/>
                <a:cs typeface="Calibri"/>
                <a:sym typeface="Roboto Medium"/>
              </a:rPr>
              <a:t>alternador</a:t>
            </a:r>
            <a:r>
              <a:rPr lang="es-ES_tradnl" dirty="0">
                <a:latin typeface="Calibri"/>
                <a:ea typeface="Roboto Medium"/>
                <a:cs typeface="Calibri"/>
                <a:sym typeface="Roboto Medium"/>
              </a:rPr>
              <a:t>.</a:t>
            </a:r>
          </a:p>
          <a:p>
            <a:pPr lvl="0">
              <a:lnSpc>
                <a:spcPct val="115000"/>
              </a:lnSpc>
              <a:buClr>
                <a:schemeClr val="dk1"/>
              </a:buClr>
              <a:buSzPts val="1100"/>
            </a:pPr>
            <a:endParaRPr lang="es-ES_tradnl" b="1" dirty="0">
              <a:latin typeface="Calibri"/>
              <a:ea typeface="Roboto Medium"/>
              <a:cs typeface="Calibri"/>
              <a:sym typeface="Roboto Medium"/>
            </a:endParaRPr>
          </a:p>
          <a:p>
            <a:pPr lvl="0">
              <a:lnSpc>
                <a:spcPct val="115000"/>
              </a:lnSpc>
              <a:buClr>
                <a:schemeClr val="dk1"/>
              </a:buClr>
              <a:buSzPts val="1100"/>
            </a:pPr>
            <a:r>
              <a:rPr lang="es-ES_tradnl" b="1" dirty="0">
                <a:latin typeface="Calibri"/>
                <a:ea typeface="Roboto Medium"/>
                <a:cs typeface="Calibri"/>
                <a:sym typeface="Roboto Medium"/>
              </a:rPr>
              <a:t>Modo inicio: </a:t>
            </a:r>
            <a:r>
              <a:rPr lang="es-ES_tradnl" dirty="0">
                <a:latin typeface="Calibri"/>
                <a:ea typeface="Roboto Medium"/>
                <a:cs typeface="Calibri"/>
                <a:sym typeface="Roboto Medium"/>
              </a:rPr>
              <a:t>es el modo de arranque. El convertidor electrónico proporciona tres corrientes desfasadas a 120° en relación con la información de los tres sensores de posición del alternador, siendo posible una entrega de corriente de 600 amperios. </a:t>
            </a:r>
          </a:p>
          <a:p>
            <a:pPr lvl="0">
              <a:lnSpc>
                <a:spcPct val="115000"/>
              </a:lnSpc>
              <a:buClr>
                <a:schemeClr val="dk1"/>
              </a:buClr>
              <a:buSzPts val="1100"/>
            </a:pPr>
            <a:endParaRPr lang="es-ES_tradnl" dirty="0">
              <a:latin typeface="Calibri"/>
              <a:ea typeface="Roboto Medium"/>
              <a:cs typeface="Calibri"/>
              <a:sym typeface="Roboto Medium"/>
            </a:endParaRPr>
          </a:p>
          <a:p>
            <a:pPr lvl="0">
              <a:lnSpc>
                <a:spcPct val="115000"/>
              </a:lnSpc>
              <a:buClr>
                <a:schemeClr val="dk1"/>
              </a:buClr>
              <a:buSzPts val="1100"/>
            </a:pPr>
            <a:r>
              <a:rPr lang="es-ES_tradnl" dirty="0">
                <a:latin typeface="Calibri"/>
                <a:ea typeface="Roboto Medium"/>
                <a:cs typeface="Calibri"/>
                <a:sym typeface="Roboto Medium"/>
              </a:rPr>
              <a:t>Con ello, el motor se accionará con una alta potencia (2,5 kW a 14 V) y a una velocidad más alta que con un arranque convencional. Después se conecta inmediatamente el modo alternador.</a:t>
            </a:r>
          </a:p>
        </p:txBody>
      </p:sp>
      <p:pic>
        <p:nvPicPr>
          <p:cNvPr id="2" name="Imagen 1" descr="alter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54" y="2738182"/>
            <a:ext cx="4330134" cy="3428758"/>
          </a:xfrm>
          <a:prstGeom prst="rect">
            <a:avLst/>
          </a:prstGeom>
        </p:spPr>
      </p:pic>
      <p:sp>
        <p:nvSpPr>
          <p:cNvPr id="7"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hr-HR" sz="2800" b="1" dirty="0" smtClean="0">
                <a:solidFill>
                  <a:srgbClr val="741B47"/>
                </a:solidFill>
                <a:latin typeface="Calibri" panose="020F0502020204030204" pitchFamily="34" charset="0"/>
                <a:ea typeface="Roboto"/>
                <a:cs typeface="Calibri" panose="020F0502020204030204" pitchFamily="34" charset="0"/>
                <a:sym typeface="Roboto"/>
              </a:rPr>
              <a:t>FUNCIONAMIENTO DEL SISTEMA </a:t>
            </a:r>
          </a:p>
          <a:p>
            <a:pPr>
              <a:lnSpc>
                <a:spcPct val="80000"/>
              </a:lnSpc>
            </a:pPr>
            <a:r>
              <a:rPr lang="hr-HR" sz="2800" b="1" dirty="0" smtClean="0">
                <a:solidFill>
                  <a:srgbClr val="741B47"/>
                </a:solidFill>
                <a:latin typeface="Calibri" panose="020F0502020204030204" pitchFamily="34" charset="0"/>
                <a:ea typeface="Roboto"/>
                <a:cs typeface="Calibri" panose="020F0502020204030204" pitchFamily="34" charset="0"/>
                <a:sym typeface="Roboto"/>
              </a:rPr>
              <a:t>STARS </a:t>
            </a:r>
            <a:r>
              <a:rPr lang="da-DK" sz="2800" dirty="0" smtClean="0">
                <a:solidFill>
                  <a:srgbClr val="ED423D"/>
                </a:solidFill>
                <a:latin typeface="Calibri" panose="020F0502020204030204" pitchFamily="34" charset="0"/>
                <a:ea typeface="Roboto"/>
                <a:cs typeface="Calibri" panose="020F0502020204030204" pitchFamily="34" charset="0"/>
                <a:sym typeface="Roboto"/>
              </a:rPr>
              <a:t>ALTERNADOR </a:t>
            </a:r>
            <a:r>
              <a:rPr lang="da-DK" sz="2800" dirty="0">
                <a:solidFill>
                  <a:srgbClr val="ED423D"/>
                </a:solidFill>
                <a:latin typeface="Calibri" panose="020F0502020204030204" pitchFamily="34" charset="0"/>
                <a:ea typeface="Roboto"/>
                <a:cs typeface="Calibri" panose="020F0502020204030204" pitchFamily="34" charset="0"/>
                <a:sym typeface="Roboto"/>
              </a:rPr>
              <a:t>REVERSIBLE</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404533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3</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Google Shape;186;p20"/>
          <p:cNvSpPr/>
          <p:nvPr/>
        </p:nvSpPr>
        <p:spPr>
          <a:xfrm>
            <a:off x="452174" y="2165154"/>
            <a:ext cx="5699936" cy="3036164"/>
          </a:xfrm>
          <a:prstGeom prst="roundRect">
            <a:avLst>
              <a:gd name="adj" fmla="val 11837"/>
            </a:avLst>
          </a:prstGeom>
          <a:solidFill>
            <a:srgbClr val="F3F3F3"/>
          </a:solidFill>
          <a:ln>
            <a:noFill/>
          </a:ln>
        </p:spPr>
        <p:txBody>
          <a:bodyPr spcFirstLastPara="1" wrap="square" lIns="91425" tIns="91425" rIns="91425" bIns="91425" anchor="ctr" anchorCtr="0">
            <a:noAutofit/>
          </a:bodyPr>
          <a:lstStyle/>
          <a:p>
            <a:pPr lvl="0">
              <a:lnSpc>
                <a:spcPct val="115000"/>
              </a:lnSpc>
              <a:buClr>
                <a:schemeClr val="dk1"/>
              </a:buClr>
              <a:buSzPts val="1100"/>
            </a:pPr>
            <a:endParaRPr lang="es-ES_tradnl" sz="1500" dirty="0">
              <a:latin typeface="Calibri"/>
              <a:ea typeface="Roboto Medium"/>
              <a:cs typeface="Calibri"/>
              <a:sym typeface="Roboto Medium"/>
            </a:endParaRPr>
          </a:p>
        </p:txBody>
      </p:sp>
      <p:sp>
        <p:nvSpPr>
          <p:cNvPr id="9" name="Rectángulo 8"/>
          <p:cNvSpPr/>
          <p:nvPr/>
        </p:nvSpPr>
        <p:spPr>
          <a:xfrm>
            <a:off x="892436" y="2486531"/>
            <a:ext cx="4357783" cy="2316789"/>
          </a:xfrm>
          <a:prstGeom prst="rect">
            <a:avLst/>
          </a:prstGeom>
        </p:spPr>
        <p:txBody>
          <a:bodyPr wrap="square">
            <a:spAutoFit/>
          </a:bodyPr>
          <a:lstStyle/>
          <a:p>
            <a:pPr lvl="0">
              <a:lnSpc>
                <a:spcPct val="115000"/>
              </a:lnSpc>
              <a:buClr>
                <a:schemeClr val="dk1"/>
              </a:buClr>
              <a:buSzPts val="1100"/>
            </a:pPr>
            <a:r>
              <a:rPr lang="es-ES_tradnl" dirty="0">
                <a:latin typeface="Calibri"/>
                <a:ea typeface="Roboto Medium"/>
                <a:cs typeface="Calibri"/>
                <a:sym typeface="Roboto Medium"/>
              </a:rPr>
              <a:t>Se divide en dos modos: </a:t>
            </a:r>
            <a:r>
              <a:rPr lang="es-ES_tradnl" b="1" dirty="0">
                <a:latin typeface="Calibri"/>
                <a:ea typeface="Roboto Medium"/>
                <a:cs typeface="Calibri"/>
                <a:sym typeface="Roboto Medium"/>
              </a:rPr>
              <a:t>inicio y alternador.</a:t>
            </a:r>
          </a:p>
          <a:p>
            <a:pPr lvl="0">
              <a:lnSpc>
                <a:spcPct val="115000"/>
              </a:lnSpc>
              <a:buClr>
                <a:schemeClr val="dk1"/>
              </a:buClr>
              <a:buSzPts val="1100"/>
            </a:pPr>
            <a:endParaRPr lang="es-ES_tradnl" dirty="0">
              <a:latin typeface="Calibri"/>
              <a:ea typeface="Roboto Medium"/>
              <a:cs typeface="Calibri"/>
              <a:sym typeface="Roboto Medium"/>
            </a:endParaRPr>
          </a:p>
          <a:p>
            <a:pPr lvl="0">
              <a:lnSpc>
                <a:spcPct val="115000"/>
              </a:lnSpc>
              <a:buClr>
                <a:schemeClr val="dk1"/>
              </a:buClr>
              <a:buSzPts val="1100"/>
            </a:pPr>
            <a:r>
              <a:rPr lang="es-ES_tradnl" b="1" dirty="0">
                <a:latin typeface="Calibri"/>
                <a:ea typeface="Roboto Medium"/>
                <a:cs typeface="Calibri"/>
                <a:sym typeface="Roboto Medium"/>
              </a:rPr>
              <a:t>Modo alternador:</a:t>
            </a:r>
            <a:r>
              <a:rPr lang="es-ES_tradnl" dirty="0">
                <a:latin typeface="Calibri"/>
                <a:ea typeface="Roboto Medium"/>
                <a:cs typeface="Calibri"/>
                <a:sym typeface="Roboto Medium"/>
              </a:rPr>
              <a:t> el convertidor electrónico utiliza la tecnología del transistor de efecto campo MOSFET para la rectificación de la corriente trifásica, motivo por el que este tipo de alternador alcanza un rendimiento del 82 %, 10 puntos más que un alternador tradicional. La intensidad de corriente entregada en esta fase es de hasta 80 amperios.</a:t>
            </a:r>
          </a:p>
        </p:txBody>
      </p:sp>
      <p:pic>
        <p:nvPicPr>
          <p:cNvPr id="5" name="Imagen 4" descr="alter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303" y="2694767"/>
            <a:ext cx="3770772" cy="3525445"/>
          </a:xfrm>
          <a:prstGeom prst="rect">
            <a:avLst/>
          </a:prstGeom>
        </p:spPr>
      </p:pic>
      <p:sp>
        <p:nvSpPr>
          <p:cNvPr id="11"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hr-HR" sz="2800" b="1" dirty="0" smtClean="0">
                <a:solidFill>
                  <a:srgbClr val="741B47"/>
                </a:solidFill>
                <a:latin typeface="Calibri" panose="020F0502020204030204" pitchFamily="34" charset="0"/>
                <a:ea typeface="Roboto"/>
                <a:cs typeface="Calibri" panose="020F0502020204030204" pitchFamily="34" charset="0"/>
                <a:sym typeface="Roboto"/>
              </a:rPr>
              <a:t>FUNCIONAMIENTO DEL SISTEMA </a:t>
            </a:r>
          </a:p>
          <a:p>
            <a:pPr>
              <a:lnSpc>
                <a:spcPct val="80000"/>
              </a:lnSpc>
            </a:pPr>
            <a:r>
              <a:rPr lang="hr-HR" sz="2800" b="1" dirty="0" smtClean="0">
                <a:solidFill>
                  <a:srgbClr val="741B47"/>
                </a:solidFill>
                <a:latin typeface="Calibri" panose="020F0502020204030204" pitchFamily="34" charset="0"/>
                <a:ea typeface="Roboto"/>
                <a:cs typeface="Calibri" panose="020F0502020204030204" pitchFamily="34" charset="0"/>
                <a:sym typeface="Roboto"/>
              </a:rPr>
              <a:t>STARS </a:t>
            </a:r>
            <a:r>
              <a:rPr lang="da-DK" sz="2800" dirty="0" smtClean="0">
                <a:solidFill>
                  <a:srgbClr val="ED423D"/>
                </a:solidFill>
                <a:latin typeface="Calibri" panose="020F0502020204030204" pitchFamily="34" charset="0"/>
                <a:ea typeface="Roboto"/>
                <a:cs typeface="Calibri" panose="020F0502020204030204" pitchFamily="34" charset="0"/>
                <a:sym typeface="Roboto"/>
              </a:rPr>
              <a:t>ALTERNADOR </a:t>
            </a:r>
            <a:r>
              <a:rPr lang="da-DK" sz="2800" dirty="0">
                <a:solidFill>
                  <a:srgbClr val="ED423D"/>
                </a:solidFill>
                <a:latin typeface="Calibri" panose="020F0502020204030204" pitchFamily="34" charset="0"/>
                <a:ea typeface="Roboto"/>
                <a:cs typeface="Calibri" panose="020F0502020204030204" pitchFamily="34" charset="0"/>
                <a:sym typeface="Roboto"/>
              </a:rPr>
              <a:t>REVERSIBLE</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420886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1"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4</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 name="Rectángulo redondeado 1"/>
          <p:cNvSpPr/>
          <p:nvPr/>
        </p:nvSpPr>
        <p:spPr>
          <a:xfrm>
            <a:off x="2623718" y="2710254"/>
            <a:ext cx="2159706" cy="1620319"/>
          </a:xfrm>
          <a:prstGeom prst="roundRect">
            <a:avLst/>
          </a:prstGeom>
          <a:solidFill>
            <a:srgbClr val="ED4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500" dirty="0">
                <a:latin typeface="Calibri"/>
                <a:cs typeface="Calibri"/>
              </a:rPr>
              <a:t>El consumo y las emisiones de CO2 se reducen</a:t>
            </a:r>
            <a:r>
              <a:rPr lang="es-ES_tradnl" sz="1500" dirty="0" smtClean="0">
                <a:latin typeface="Calibri"/>
                <a:cs typeface="Calibri"/>
              </a:rPr>
              <a:t>.</a:t>
            </a:r>
            <a:endParaRPr lang="es-ES_tradnl" sz="1500" dirty="0">
              <a:latin typeface="Calibri"/>
              <a:cs typeface="Calibri"/>
            </a:endParaRPr>
          </a:p>
        </p:txBody>
      </p:sp>
      <p:sp>
        <p:nvSpPr>
          <p:cNvPr id="8" name="Rectángulo redondeado 7"/>
          <p:cNvSpPr/>
          <p:nvPr/>
        </p:nvSpPr>
        <p:spPr>
          <a:xfrm>
            <a:off x="4950543" y="2710254"/>
            <a:ext cx="2159706" cy="1620319"/>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500" dirty="0">
                <a:latin typeface="Calibri"/>
                <a:cs typeface="Calibri"/>
              </a:rPr>
              <a:t>La parada y el arranque del motor son automáticos.</a:t>
            </a:r>
            <a:endParaRPr lang="es-ES" sz="1500" dirty="0">
              <a:latin typeface="Calibri"/>
              <a:cs typeface="Calibri"/>
            </a:endParaRPr>
          </a:p>
        </p:txBody>
      </p:sp>
      <p:sp>
        <p:nvSpPr>
          <p:cNvPr id="9" name="Rectángulo redondeado 8"/>
          <p:cNvSpPr/>
          <p:nvPr/>
        </p:nvSpPr>
        <p:spPr>
          <a:xfrm>
            <a:off x="7303079" y="2710254"/>
            <a:ext cx="2159706" cy="1620319"/>
          </a:xfrm>
          <a:prstGeom prst="roundRect">
            <a:avLst/>
          </a:prstGeom>
          <a:solidFill>
            <a:srgbClr val="4429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500" dirty="0">
                <a:latin typeface="Calibri"/>
                <a:cs typeface="Calibri"/>
              </a:rPr>
              <a:t>Una puesta en marcha del motor es posible durante la parada del mismo.</a:t>
            </a:r>
            <a:endParaRPr lang="es-ES" sz="1500" dirty="0">
              <a:latin typeface="Calibri"/>
              <a:cs typeface="Calibri"/>
            </a:endParaRPr>
          </a:p>
        </p:txBody>
      </p:sp>
      <p:sp>
        <p:nvSpPr>
          <p:cNvPr id="10" name="Rectángulo redondeado 9"/>
          <p:cNvSpPr/>
          <p:nvPr/>
        </p:nvSpPr>
        <p:spPr>
          <a:xfrm>
            <a:off x="309747" y="2710254"/>
            <a:ext cx="2159706" cy="1620319"/>
          </a:xfrm>
          <a:prstGeom prst="roundRect">
            <a:avLst/>
          </a:prstGeom>
          <a:solidFill>
            <a:srgbClr val="7638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500" dirty="0">
                <a:latin typeface="Calibri"/>
                <a:cs typeface="Calibri"/>
              </a:rPr>
              <a:t>Con el sistema STARS, el fabricante y el usuario final se benefician, pudiéndose resumir las ventajas en los siguientes puntos:</a:t>
            </a:r>
            <a:endParaRPr lang="es-ES" sz="1500" dirty="0">
              <a:latin typeface="Calibri"/>
              <a:cs typeface="Calibri"/>
            </a:endParaRPr>
          </a:p>
        </p:txBody>
      </p:sp>
      <p:sp>
        <p:nvSpPr>
          <p:cNvPr id="13" name="Rectángulo redondeado 12"/>
          <p:cNvSpPr/>
          <p:nvPr/>
        </p:nvSpPr>
        <p:spPr>
          <a:xfrm>
            <a:off x="2623718" y="4512600"/>
            <a:ext cx="2159706" cy="1620319"/>
          </a:xfrm>
          <a:prstGeom prst="roundRect">
            <a:avLst/>
          </a:prstGeom>
          <a:solidFill>
            <a:srgbClr val="592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500" dirty="0">
                <a:latin typeface="Calibri"/>
                <a:cs typeface="Calibri"/>
              </a:rPr>
              <a:t>La eficiencia eléctrica es más alta que la de un alternador convencional.</a:t>
            </a:r>
            <a:endParaRPr lang="es-ES" sz="1500" dirty="0">
              <a:latin typeface="Calibri"/>
              <a:cs typeface="Calibri"/>
            </a:endParaRPr>
          </a:p>
        </p:txBody>
      </p:sp>
      <p:sp>
        <p:nvSpPr>
          <p:cNvPr id="14" name="Rectángulo redondeado 13"/>
          <p:cNvSpPr/>
          <p:nvPr/>
        </p:nvSpPr>
        <p:spPr>
          <a:xfrm>
            <a:off x="4950543" y="4512600"/>
            <a:ext cx="2159706" cy="1620319"/>
          </a:xfrm>
          <a:prstGeom prst="round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500" dirty="0">
                <a:latin typeface="Calibri"/>
                <a:cs typeface="Calibri"/>
              </a:rPr>
              <a:t>La instalación en el bloque del motor y la integración eléctrica son simples.</a:t>
            </a:r>
            <a:endParaRPr lang="es-ES" sz="1500" dirty="0">
              <a:latin typeface="Calibri"/>
              <a:cs typeface="Calibri"/>
            </a:endParaRPr>
          </a:p>
        </p:txBody>
      </p:sp>
      <p:sp>
        <p:nvSpPr>
          <p:cNvPr id="15" name="Rectángulo redondeado 14"/>
          <p:cNvSpPr/>
          <p:nvPr/>
        </p:nvSpPr>
        <p:spPr>
          <a:xfrm>
            <a:off x="7303079" y="4512600"/>
            <a:ext cx="2159706" cy="1620319"/>
          </a:xfrm>
          <a:prstGeom prst="round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500" dirty="0">
                <a:latin typeface="Calibri"/>
                <a:cs typeface="Calibri"/>
              </a:rPr>
              <a:t>La longitud del tren de potencia no aumenta, a diferencia del caso de un alternador con motor de arranque normal.</a:t>
            </a:r>
            <a:endParaRPr lang="es-ES" sz="1500" dirty="0">
              <a:latin typeface="Calibri"/>
              <a:cs typeface="Calibri"/>
            </a:endParaRPr>
          </a:p>
        </p:txBody>
      </p:sp>
      <p:sp>
        <p:nvSpPr>
          <p:cNvPr id="16" name="Rectángulo redondeado 15"/>
          <p:cNvSpPr/>
          <p:nvPr/>
        </p:nvSpPr>
        <p:spPr>
          <a:xfrm>
            <a:off x="309747" y="4512600"/>
            <a:ext cx="2159706" cy="162031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500" dirty="0">
                <a:latin typeface="Calibri"/>
                <a:cs typeface="Calibri"/>
              </a:rPr>
              <a:t>La puesta en marcha del motor es inmediata, silenciosa y sin vibraciones.</a:t>
            </a:r>
            <a:endParaRPr lang="es-ES" sz="1500" dirty="0">
              <a:latin typeface="Calibri"/>
              <a:cs typeface="Calibri"/>
            </a:endParaRPr>
          </a:p>
        </p:txBody>
      </p:sp>
      <p:sp>
        <p:nvSpPr>
          <p:cNvPr id="12"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pt-BR" sz="2800" b="1" dirty="0">
                <a:solidFill>
                  <a:srgbClr val="741B47"/>
                </a:solidFill>
                <a:latin typeface="Calibri" panose="020F0502020204030204" pitchFamily="34" charset="0"/>
                <a:ea typeface="Roboto"/>
                <a:cs typeface="Calibri" panose="020F0502020204030204" pitchFamily="34" charset="0"/>
                <a:sym typeface="Roboto"/>
              </a:rPr>
              <a:t>VENTAJAS DEL </a:t>
            </a:r>
            <a:r>
              <a:rPr lang="pt-BR" sz="2800" b="1" dirty="0" smtClean="0">
                <a:solidFill>
                  <a:srgbClr val="741B47"/>
                </a:solidFill>
                <a:latin typeface="Calibri" panose="020F0502020204030204" pitchFamily="34" charset="0"/>
                <a:ea typeface="Roboto"/>
                <a:cs typeface="Calibri" panose="020F0502020204030204" pitchFamily="34" charset="0"/>
                <a:sym typeface="Roboto"/>
              </a:rPr>
              <a:t>FUNCIONAMIENTO</a:t>
            </a:r>
          </a:p>
          <a:p>
            <a:pPr lvl="0">
              <a:lnSpc>
                <a:spcPct val="80000"/>
              </a:lnSpc>
            </a:pPr>
            <a:r>
              <a:rPr lang="pt-BR" sz="2800" b="1" dirty="0" smtClean="0">
                <a:solidFill>
                  <a:srgbClr val="741B47"/>
                </a:solidFill>
                <a:latin typeface="Calibri" panose="020F0502020204030204" pitchFamily="34" charset="0"/>
                <a:ea typeface="Roboto"/>
                <a:cs typeface="Calibri" panose="020F0502020204030204" pitchFamily="34" charset="0"/>
                <a:sym typeface="Roboto"/>
              </a:rPr>
              <a:t>SISTEMA STARS </a:t>
            </a:r>
            <a:r>
              <a:rPr lang="pt-BR" sz="2800" dirty="0" smtClean="0">
                <a:solidFill>
                  <a:srgbClr val="ED423D"/>
                </a:solidFill>
                <a:latin typeface="Calibri" panose="020F0502020204030204" pitchFamily="34" charset="0"/>
                <a:ea typeface="Roboto"/>
                <a:cs typeface="Calibri" panose="020F0502020204030204" pitchFamily="34" charset="0"/>
                <a:sym typeface="Roboto"/>
              </a:rPr>
              <a:t>ALTERNADOR </a:t>
            </a:r>
            <a:r>
              <a:rPr lang="pt-BR" sz="2800" dirty="0">
                <a:solidFill>
                  <a:srgbClr val="ED423D"/>
                </a:solidFill>
                <a:latin typeface="Calibri" panose="020F0502020204030204" pitchFamily="34" charset="0"/>
                <a:ea typeface="Roboto"/>
                <a:cs typeface="Calibri" panose="020F0502020204030204" pitchFamily="34" charset="0"/>
                <a:sym typeface="Roboto"/>
              </a:rPr>
              <a:t>REVERSIBLE</a:t>
            </a:r>
            <a:endParaRPr lang="es-CL" sz="3100" b="1" dirty="0">
              <a:solidFill>
                <a:srgbClr val="741B47"/>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1109870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13"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¿CUÁNTO APRENDIMOS?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16" name="Grupo 15"/>
          <p:cNvGrpSpPr/>
          <p:nvPr/>
        </p:nvGrpSpPr>
        <p:grpSpPr>
          <a:xfrm>
            <a:off x="2035277" y="2911885"/>
            <a:ext cx="6999671" cy="2696553"/>
            <a:chOff x="4461133" y="3098700"/>
            <a:chExt cx="4657800" cy="1525000"/>
          </a:xfrm>
        </p:grpSpPr>
        <p:sp>
          <p:nvSpPr>
            <p:cNvPr id="17" name="Google Shape;73;p14"/>
            <p:cNvSpPr/>
            <p:nvPr/>
          </p:nvSpPr>
          <p:spPr>
            <a:xfrm>
              <a:off x="4461133" y="3098700"/>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8" name="Google Shape;80;p14"/>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PRACTICANDO CON </a:t>
              </a:r>
              <a:r>
                <a:rPr lang="es-ES" sz="2000" b="1" dirty="0">
                  <a:solidFill>
                    <a:srgbClr val="741B47"/>
                  </a:solidFill>
                  <a:latin typeface="Calibri" panose="020F0502020204030204" pitchFamily="34" charset="0"/>
                  <a:ea typeface="Roboto"/>
                  <a:cs typeface="Calibri" panose="020F0502020204030204" pitchFamily="34" charset="0"/>
                  <a:sym typeface="Roboto"/>
                </a:rPr>
                <a:t>SISTEMA CARGA ALTERNADOR REVERSIBLE Y </a:t>
              </a:r>
              <a:r>
                <a:rPr lang="es-ES" sz="2000" b="1" dirty="0" smtClean="0">
                  <a:solidFill>
                    <a:srgbClr val="741B47"/>
                  </a:solidFill>
                  <a:latin typeface="Calibri" panose="020F0502020204030204" pitchFamily="34" charset="0"/>
                  <a:ea typeface="Roboto"/>
                  <a:cs typeface="Calibri" panose="020F0502020204030204" pitchFamily="34" charset="0"/>
                  <a:sym typeface="Roboto"/>
                </a:rPr>
                <a:t>OTROS</a:t>
              </a:r>
              <a:endParaRPr lang="es-CL" sz="2000" b="1" dirty="0" smtClean="0">
                <a:solidFill>
                  <a:srgbClr val="741B47"/>
                </a:solidFill>
                <a:latin typeface="Calibri" panose="020F0502020204030204" pitchFamily="34" charset="0"/>
                <a:ea typeface="Roboto"/>
                <a:cs typeface="Calibri" panose="020F0502020204030204" pitchFamily="34" charset="0"/>
                <a:sym typeface="Roboto"/>
              </a:endParaRPr>
            </a:p>
            <a:p>
              <a:pPr lvl="0">
                <a:lnSpc>
                  <a:spcPct val="115000"/>
                </a:lnSpc>
              </a:pPr>
              <a:endParaRPr lang="x-none" sz="1600" dirty="0" smtClean="0">
                <a:latin typeface="Calibri" panose="020F0502020204030204" pitchFamily="34" charset="0"/>
                <a:ea typeface="Roboto"/>
                <a:cs typeface="Calibri" panose="020F0502020204030204" pitchFamily="34" charset="0"/>
                <a:sym typeface="Roboto"/>
              </a:endParaRPr>
            </a:p>
            <a:p>
              <a:pPr>
                <a:lnSpc>
                  <a:spcPct val="115000"/>
                </a:lnSpc>
              </a:pPr>
              <a:r>
                <a:rPr lang="x-none" sz="1600" dirty="0" smtClean="0">
                  <a:latin typeface="Calibri" panose="020F0502020204030204" pitchFamily="34" charset="0"/>
                  <a:ea typeface="Roboto"/>
                  <a:cs typeface="Calibri" panose="020F0502020204030204" pitchFamily="34" charset="0"/>
                  <a:sym typeface="Roboto"/>
                </a:rPr>
                <a:t>¡</a:t>
              </a:r>
              <a:r>
                <a:rPr lang="x-none" sz="1600" dirty="0">
                  <a:latin typeface="Calibri" panose="020F0502020204030204" pitchFamily="34" charset="0"/>
                  <a:ea typeface="Roboto"/>
                  <a:cs typeface="Calibri" panose="020F0502020204030204" pitchFamily="34" charset="0"/>
                  <a:sym typeface="Roboto"/>
                </a:rPr>
                <a:t>Ahora realizaremos una actividad que resume todo lo que hemos visto</a:t>
              </a:r>
              <a:r>
                <a:rPr lang="x-none" sz="1600" dirty="0" smtClean="0">
                  <a:latin typeface="Calibri" panose="020F0502020204030204" pitchFamily="34" charset="0"/>
                  <a:ea typeface="Roboto"/>
                  <a:cs typeface="Calibri" panose="020F0502020204030204" pitchFamily="34" charset="0"/>
                  <a:sym typeface="Roboto"/>
                </a:rPr>
                <a:t>! </a:t>
              </a:r>
              <a:r>
                <a:rPr lang="x-none" sz="1600" b="1" dirty="0" smtClean="0">
                  <a:solidFill>
                    <a:srgbClr val="76384D"/>
                  </a:solidFill>
                  <a:latin typeface="Calibri" panose="020F0502020204030204" pitchFamily="34" charset="0"/>
                  <a:ea typeface="Roboto"/>
                  <a:cs typeface="Calibri" panose="020F0502020204030204" pitchFamily="34" charset="0"/>
                  <a:sym typeface="Roboto"/>
                </a:rPr>
                <a:t>¡Atentos!</a:t>
              </a:r>
              <a:endParaRPr lang="x-none" sz="1600" b="1" dirty="0">
                <a:solidFill>
                  <a:srgbClr val="76384D"/>
                </a:solidFill>
                <a:latin typeface="Calibri" panose="020F0502020204030204" pitchFamily="34" charset="0"/>
                <a:ea typeface="Roboto"/>
                <a:cs typeface="Calibri" panose="020F0502020204030204" pitchFamily="34" charset="0"/>
                <a:sym typeface="Roboto"/>
              </a:endParaRPr>
            </a:p>
          </p:txBody>
        </p:sp>
      </p:grpSp>
      <p:sp>
        <p:nvSpPr>
          <p:cNvPr id="29"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REVISEMOS</a:t>
            </a:r>
          </a:p>
          <a:p>
            <a:endParaRPr lang="x-none" b="1" dirty="0">
              <a:latin typeface="Calibri" panose="020F0502020204030204" pitchFamily="34" charset="0"/>
              <a:ea typeface="Roboto"/>
              <a:cs typeface="Calibri" panose="020F0502020204030204" pitchFamily="34" charset="0"/>
              <a:sym typeface="Roboto"/>
            </a:endParaRPr>
          </a:p>
        </p:txBody>
      </p:sp>
      <p:sp>
        <p:nvSpPr>
          <p:cNvPr id="3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5</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 y="2592933"/>
            <a:ext cx="3793269" cy="3593837"/>
          </a:xfrm>
          <a:prstGeom prst="rect">
            <a:avLst/>
          </a:prstGeom>
        </p:spPr>
      </p:pic>
      <p:sp>
        <p:nvSpPr>
          <p:cNvPr id="46" name="Google Shape;82;p14"/>
          <p:cNvSpPr txBox="1"/>
          <p:nvPr/>
        </p:nvSpPr>
        <p:spPr>
          <a:xfrm>
            <a:off x="4149210" y="1205044"/>
            <a:ext cx="1193933" cy="545006"/>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_tradnl" sz="6000" dirty="0" smtClean="0">
                <a:solidFill>
                  <a:schemeClr val="bg1"/>
                </a:solidFill>
                <a:latin typeface="Calibri" panose="020F0502020204030204" pitchFamily="34" charset="0"/>
                <a:ea typeface="Roboto"/>
                <a:cs typeface="Calibri" panose="020F0502020204030204" pitchFamily="34" charset="0"/>
                <a:sym typeface="Roboto"/>
              </a:rPr>
              <a:t>12</a:t>
            </a:r>
            <a:endParaRPr sz="6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9278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smtClean="0">
                <a:latin typeface="Calibri" panose="020F0502020204030204" pitchFamily="34" charset="0"/>
                <a:ea typeface="Roboto"/>
                <a:cs typeface="Calibri" panose="020F0502020204030204" pitchFamily="34" charset="0"/>
                <a:sym typeface="Roboto"/>
              </a:rPr>
              <a:t>ANTES DE COMENZAR LA ACTIVIDAD:</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18" name="Google Shape;123;p16"/>
          <p:cNvSpPr txBox="1"/>
          <p:nvPr/>
        </p:nvSpPr>
        <p:spPr>
          <a:xfrm>
            <a:off x="375977" y="1342004"/>
            <a:ext cx="1983765"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CL" sz="2800" b="1" dirty="0" smtClean="0">
                <a:solidFill>
                  <a:srgbClr val="ED423D"/>
                </a:solidFill>
                <a:latin typeface="Calibri" panose="020F0502020204030204" pitchFamily="34" charset="0"/>
                <a:cs typeface="Calibri" panose="020F0502020204030204" pitchFamily="34" charset="0"/>
              </a:rPr>
              <a:t>¡ATENCIÓN!</a:t>
            </a:r>
            <a:endParaRPr sz="3100" b="1" dirty="0">
              <a:solidFill>
                <a:srgbClr val="ED423D"/>
              </a:solidFill>
              <a:latin typeface="Calibri" panose="020F0502020204030204" pitchFamily="34" charset="0"/>
              <a:ea typeface="Roboto"/>
              <a:cs typeface="Calibri" panose="020F0502020204030204" pitchFamily="34" charset="0"/>
              <a:sym typeface="Roboto"/>
            </a:endParaRPr>
          </a:p>
        </p:txBody>
      </p:sp>
      <p:grpSp>
        <p:nvGrpSpPr>
          <p:cNvPr id="69" name="Grupo 68"/>
          <p:cNvGrpSpPr/>
          <p:nvPr/>
        </p:nvGrpSpPr>
        <p:grpSpPr>
          <a:xfrm>
            <a:off x="-4655" y="1788831"/>
            <a:ext cx="9168320" cy="5162139"/>
            <a:chOff x="-4655" y="1788831"/>
            <a:chExt cx="9168320" cy="5162139"/>
          </a:xfrm>
        </p:grpSpPr>
        <p:sp>
          <p:nvSpPr>
            <p:cNvPr id="8" name="CuadroTexto 7"/>
            <p:cNvSpPr txBox="1"/>
            <p:nvPr/>
          </p:nvSpPr>
          <p:spPr>
            <a:xfrm>
              <a:off x="1229039" y="1794200"/>
              <a:ext cx="7934626" cy="553998"/>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MATERIALES INFLAMABLES: </a:t>
              </a:r>
              <a:r>
                <a:rPr lang="es-CL" dirty="0">
                  <a:solidFill>
                    <a:schemeClr val="tx1"/>
                  </a:solidFill>
                  <a:latin typeface="Calibri" panose="020F0502020204030204" pitchFamily="34" charset="0"/>
                  <a:cs typeface="Calibri" panose="020F0502020204030204" pitchFamily="34" charset="0"/>
                </a:rPr>
                <a:t>Tener máxima precaución al momento de  manipular o extraer el combustible de los sistemas del vehículo (bomba combustible, mangueras de inyección, </a:t>
              </a:r>
              <a:r>
                <a:rPr lang="es-CL" dirty="0" err="1" smtClean="0">
                  <a:solidFill>
                    <a:schemeClr val="tx1"/>
                  </a:solidFill>
                  <a:latin typeface="Calibri" panose="020F0502020204030204" pitchFamily="34" charset="0"/>
                  <a:cs typeface="Calibri" panose="020F0502020204030204" pitchFamily="34" charset="0"/>
                </a:rPr>
                <a:t>etc</a:t>
              </a:r>
              <a:r>
                <a:rPr lang="es-CL" dirty="0" smtClean="0">
                  <a:solidFill>
                    <a:schemeClr val="tx1"/>
                  </a:solidFill>
                  <a:latin typeface="Calibri" panose="020F0502020204030204" pitchFamily="34" charset="0"/>
                  <a:cs typeface="Calibri" panose="020F0502020204030204" pitchFamily="34" charset="0"/>
                </a:rPr>
                <a:t>). </a:t>
              </a:r>
              <a:endParaRPr lang="es-CL" dirty="0">
                <a:solidFill>
                  <a:schemeClr val="tx1"/>
                </a:solidFill>
                <a:latin typeface="Calibri" panose="020F0502020204030204" pitchFamily="34" charset="0"/>
                <a:cs typeface="Calibri" panose="020F0502020204030204" pitchFamily="34" charset="0"/>
              </a:endParaRPr>
            </a:p>
          </p:txBody>
        </p:sp>
        <p:sp>
          <p:nvSpPr>
            <p:cNvPr id="9" name="CuadroTexto 8"/>
            <p:cNvSpPr txBox="1"/>
            <p:nvPr/>
          </p:nvSpPr>
          <p:spPr>
            <a:xfrm>
              <a:off x="1229039" y="2476287"/>
              <a:ext cx="7669155" cy="784830"/>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LA VISTA: </a:t>
              </a:r>
              <a:r>
                <a:rPr lang="es-CL" dirty="0" smtClean="0">
                  <a:solidFill>
                    <a:schemeClr val="tx1"/>
                  </a:solidFill>
                  <a:latin typeface="Calibri" panose="020F0502020204030204" pitchFamily="34" charset="0"/>
                  <a:cs typeface="Calibri" panose="020F0502020204030204" pitchFamily="34" charset="0"/>
                </a:rPr>
                <a:t>Se </a:t>
              </a:r>
              <a:r>
                <a:rPr lang="es-CL" dirty="0">
                  <a:solidFill>
                    <a:schemeClr val="tx1"/>
                  </a:solidFill>
                  <a:latin typeface="Calibri" panose="020F0502020204030204" pitchFamily="34" charset="0"/>
                  <a:cs typeface="Calibri" panose="020F0502020204030204" pitchFamily="34" charset="0"/>
                </a:rPr>
                <a:t>utilizarán antiparras siempre que exista riesgo de proyección de partículas a los ojos. (aceites, líquidos refrigerantes y de freno, virutas del disco de freno, uso de circuitos eléctricos, </a:t>
              </a:r>
              <a:r>
                <a:rPr lang="es-CL" dirty="0" err="1" smtClean="0">
                  <a:solidFill>
                    <a:schemeClr val="tx1"/>
                  </a:solidFill>
                  <a:latin typeface="Calibri" panose="020F0502020204030204" pitchFamily="34" charset="0"/>
                  <a:cs typeface="Calibri" panose="020F0502020204030204" pitchFamily="34" charset="0"/>
                </a:rPr>
                <a:t>etc</a:t>
              </a:r>
              <a:r>
                <a:rPr lang="es-CL" dirty="0" smtClean="0">
                  <a:solidFill>
                    <a:schemeClr val="tx1"/>
                  </a:solidFill>
                  <a:latin typeface="Calibri" panose="020F0502020204030204" pitchFamily="34" charset="0"/>
                  <a:cs typeface="Calibri" panose="020F0502020204030204" pitchFamily="34" charset="0"/>
                </a:rPr>
                <a:t>).</a:t>
              </a:r>
              <a:endParaRPr lang="es-CL" dirty="0">
                <a:solidFill>
                  <a:schemeClr val="tx1"/>
                </a:solidFill>
                <a:latin typeface="Calibri" panose="020F0502020204030204" pitchFamily="34" charset="0"/>
                <a:cs typeface="Calibri" panose="020F0502020204030204" pitchFamily="34" charset="0"/>
              </a:endParaRPr>
            </a:p>
          </p:txBody>
        </p:sp>
        <p:sp>
          <p:nvSpPr>
            <p:cNvPr id="11" name="CuadroTexto 10"/>
            <p:cNvSpPr txBox="1"/>
            <p:nvPr/>
          </p:nvSpPr>
          <p:spPr>
            <a:xfrm>
              <a:off x="1229039" y="4302125"/>
              <a:ext cx="7865800" cy="553998"/>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LOS </a:t>
              </a:r>
              <a:r>
                <a:rPr lang="es-CL" sz="1600" b="1" dirty="0" smtClean="0">
                  <a:solidFill>
                    <a:srgbClr val="741B47"/>
                  </a:solidFill>
                  <a:latin typeface="Calibri" panose="020F0502020204030204" pitchFamily="34" charset="0"/>
                  <a:cs typeface="Calibri" panose="020F0502020204030204" pitchFamily="34" charset="0"/>
                </a:rPr>
                <a:t>PIES: </a:t>
              </a:r>
              <a:r>
                <a:rPr lang="es-CL" dirty="0" smtClean="0">
                  <a:latin typeface="Calibri" panose="020F0502020204030204" pitchFamily="34" charset="0"/>
                  <a:cs typeface="Calibri" panose="020F0502020204030204" pitchFamily="34" charset="0"/>
                </a:rPr>
                <a:t>Uso </a:t>
              </a:r>
              <a:r>
                <a:rPr lang="es-CL" dirty="0">
                  <a:latin typeface="Calibri" panose="020F0502020204030204" pitchFamily="34" charset="0"/>
                  <a:cs typeface="Calibri" panose="020F0502020204030204" pitchFamily="34" charset="0"/>
                </a:rPr>
                <a:t>obligatorio de zapatos de seguridad </a:t>
              </a:r>
              <a:r>
                <a:rPr lang="es-CL" dirty="0" smtClean="0">
                  <a:latin typeface="Calibri" panose="020F0502020204030204" pitchFamily="34" charset="0"/>
                  <a:cs typeface="Calibri" panose="020F0502020204030204" pitchFamily="34" charset="0"/>
                </a:rPr>
                <a:t>al </a:t>
              </a:r>
              <a:r>
                <a:rPr lang="es-CL" dirty="0">
                  <a:latin typeface="Calibri" panose="020F0502020204030204" pitchFamily="34" charset="0"/>
                  <a:cs typeface="Calibri" panose="020F0502020204030204" pitchFamily="34" charset="0"/>
                </a:rPr>
                <a:t>entrar al taller o laboratorio</a:t>
              </a:r>
              <a:r>
                <a:rPr lang="es-CL" dirty="0" smtClean="0">
                  <a:latin typeface="Calibri" panose="020F0502020204030204" pitchFamily="34" charset="0"/>
                  <a:cs typeface="Calibri" panose="020F0502020204030204" pitchFamily="34" charset="0"/>
                </a:rPr>
                <a:t>, en </a:t>
              </a:r>
              <a:r>
                <a:rPr lang="es-CL" dirty="0">
                  <a:latin typeface="Calibri" panose="020F0502020204030204" pitchFamily="34" charset="0"/>
                  <a:cs typeface="Calibri" panose="020F0502020204030204" pitchFamily="34" charset="0"/>
                </a:rPr>
                <a:t>casos </a:t>
              </a:r>
              <a:r>
                <a:rPr lang="es-CL" dirty="0" smtClean="0">
                  <a:latin typeface="Calibri" panose="020F0502020204030204" pitchFamily="34" charset="0"/>
                  <a:cs typeface="Calibri" panose="020F0502020204030204" pitchFamily="34" charset="0"/>
                </a:rPr>
                <a:t>que </a:t>
              </a:r>
              <a:r>
                <a:rPr lang="es-CL" dirty="0">
                  <a:latin typeface="Calibri" panose="020F0502020204030204" pitchFamily="34" charset="0"/>
                  <a:cs typeface="Calibri" panose="020F0502020204030204" pitchFamily="34" charset="0"/>
                </a:rPr>
                <a:t>exista riesgo de caídas de objetos </a:t>
              </a:r>
              <a:r>
                <a:rPr lang="es-CL" dirty="0" smtClean="0">
                  <a:latin typeface="Calibri" panose="020F0502020204030204" pitchFamily="34" charset="0"/>
                  <a:cs typeface="Calibri" panose="020F0502020204030204" pitchFamily="34" charset="0"/>
                </a:rPr>
                <a:t>pesados.</a:t>
              </a:r>
              <a:endParaRPr lang="es-CL" dirty="0">
                <a:solidFill>
                  <a:schemeClr val="bg1"/>
                </a:solidFill>
                <a:latin typeface="Calibri" panose="020F0502020204030204" pitchFamily="34" charset="0"/>
                <a:cs typeface="Calibri" panose="020F0502020204030204" pitchFamily="34" charset="0"/>
              </a:endParaRPr>
            </a:p>
          </p:txBody>
        </p:sp>
        <p:sp>
          <p:nvSpPr>
            <p:cNvPr id="12" name="CuadroTexto 11"/>
            <p:cNvSpPr txBox="1"/>
            <p:nvPr/>
          </p:nvSpPr>
          <p:spPr>
            <a:xfrm>
              <a:off x="1229039" y="4984212"/>
              <a:ext cx="7030065" cy="307777"/>
            </a:xfrm>
            <a:prstGeom prst="rect">
              <a:avLst/>
            </a:prstGeom>
            <a:noFill/>
          </p:spPr>
          <p:txBody>
            <a:bodyPr wrap="square" rtlCol="0">
              <a:spAutoFit/>
            </a:bodyPr>
            <a:lstStyle/>
            <a:p>
              <a:r>
                <a:rPr lang="es-CL" b="1" dirty="0" smtClean="0">
                  <a:solidFill>
                    <a:srgbClr val="741B47"/>
                  </a:solidFill>
                  <a:latin typeface="Calibri" panose="020F0502020204030204" pitchFamily="34" charset="0"/>
                  <a:cs typeface="Calibri" panose="020F0502020204030204" pitchFamily="34" charset="0"/>
                </a:rPr>
                <a:t>Manipular </a:t>
              </a:r>
              <a:r>
                <a:rPr lang="es-CL" b="1" dirty="0">
                  <a:solidFill>
                    <a:srgbClr val="741B47"/>
                  </a:solidFill>
                  <a:latin typeface="Calibri" panose="020F0502020204030204" pitchFamily="34" charset="0"/>
                  <a:cs typeface="Calibri" panose="020F0502020204030204" pitchFamily="34" charset="0"/>
                </a:rPr>
                <a:t>herramientas </a:t>
              </a:r>
              <a:r>
                <a:rPr lang="es-CL" dirty="0">
                  <a:latin typeface="Calibri" panose="020F0502020204030204" pitchFamily="34" charset="0"/>
                  <a:cs typeface="Calibri" panose="020F0502020204030204" pitchFamily="34" charset="0"/>
                </a:rPr>
                <a:t>cuidadosamente.</a:t>
              </a:r>
              <a:endParaRPr lang="es-CL" dirty="0">
                <a:solidFill>
                  <a:schemeClr val="bg1"/>
                </a:solidFill>
                <a:latin typeface="Calibri" panose="020F0502020204030204" pitchFamily="34" charset="0"/>
                <a:cs typeface="Calibri" panose="020F0502020204030204" pitchFamily="34" charset="0"/>
              </a:endParaRPr>
            </a:p>
          </p:txBody>
        </p:sp>
        <p:sp>
          <p:nvSpPr>
            <p:cNvPr id="14" name="CuadroTexto 13"/>
            <p:cNvSpPr txBox="1"/>
            <p:nvPr/>
          </p:nvSpPr>
          <p:spPr>
            <a:xfrm>
              <a:off x="1229039" y="5420078"/>
              <a:ext cx="4758809" cy="307777"/>
            </a:xfrm>
            <a:prstGeom prst="rect">
              <a:avLst/>
            </a:prstGeom>
            <a:noFill/>
          </p:spPr>
          <p:txBody>
            <a:bodyPr wrap="square" rtlCol="0">
              <a:spAutoFit/>
            </a:bodyPr>
            <a:lstStyle/>
            <a:p>
              <a:r>
                <a:rPr lang="es-CL" b="1" dirty="0">
                  <a:solidFill>
                    <a:srgbClr val="741B47"/>
                  </a:solidFill>
                  <a:latin typeface="Calibri" panose="020F0502020204030204" pitchFamily="34" charset="0"/>
                  <a:cs typeface="Calibri" panose="020F0502020204030204" pitchFamily="34" charset="0"/>
                </a:rPr>
                <a:t>Asegurar la integridad física </a:t>
              </a:r>
              <a:r>
                <a:rPr lang="es-CL" dirty="0" smtClean="0">
                  <a:latin typeface="Calibri" panose="020F0502020204030204" pitchFamily="34" charset="0"/>
                  <a:cs typeface="Calibri" panose="020F0502020204030204" pitchFamily="34" charset="0"/>
                </a:rPr>
                <a:t>propia </a:t>
              </a:r>
              <a:r>
                <a:rPr lang="es-CL" dirty="0">
                  <a:latin typeface="Calibri" panose="020F0502020204030204" pitchFamily="34" charset="0"/>
                  <a:cs typeface="Calibri" panose="020F0502020204030204" pitchFamily="34" charset="0"/>
                </a:rPr>
                <a:t>y del grupo de </a:t>
              </a:r>
              <a:r>
                <a:rPr lang="es-CL" dirty="0" smtClean="0">
                  <a:latin typeface="Calibri" panose="020F0502020204030204" pitchFamily="34" charset="0"/>
                  <a:cs typeface="Calibri" panose="020F0502020204030204" pitchFamily="34" charset="0"/>
                </a:rPr>
                <a:t>trabajo.</a:t>
              </a:r>
              <a:endParaRPr lang="es-CL" dirty="0">
                <a:solidFill>
                  <a:schemeClr val="bg1"/>
                </a:solidFill>
                <a:latin typeface="Calibri" panose="020F0502020204030204" pitchFamily="34" charset="0"/>
                <a:cs typeface="Calibri" panose="020F0502020204030204" pitchFamily="34" charset="0"/>
              </a:endParaRPr>
            </a:p>
          </p:txBody>
        </p:sp>
        <p:sp>
          <p:nvSpPr>
            <p:cNvPr id="15" name="CuadroTexto 14"/>
            <p:cNvSpPr txBox="1"/>
            <p:nvPr/>
          </p:nvSpPr>
          <p:spPr>
            <a:xfrm>
              <a:off x="1229039" y="5855944"/>
              <a:ext cx="7030065" cy="307777"/>
            </a:xfrm>
            <a:prstGeom prst="rect">
              <a:avLst/>
            </a:prstGeom>
            <a:noFill/>
          </p:spPr>
          <p:txBody>
            <a:bodyPr wrap="square" rtlCol="0">
              <a:spAutoFit/>
            </a:bodyPr>
            <a:lstStyle/>
            <a:p>
              <a:r>
                <a:rPr lang="es-CL" dirty="0" smtClean="0">
                  <a:latin typeface="Calibri" panose="020F0502020204030204" pitchFamily="34" charset="0"/>
                  <a:cs typeface="Calibri" panose="020F0502020204030204" pitchFamily="34" charset="0"/>
                </a:rPr>
                <a:t>Circular </a:t>
              </a:r>
              <a:r>
                <a:rPr lang="es-CL" dirty="0">
                  <a:latin typeface="Calibri" panose="020F0502020204030204" pitchFamily="34" charset="0"/>
                  <a:cs typeface="Calibri" panose="020F0502020204030204" pitchFamily="34" charset="0"/>
                </a:rPr>
                <a:t>solo por las </a:t>
              </a:r>
              <a:r>
                <a:rPr lang="es-CL" b="1" dirty="0">
                  <a:solidFill>
                    <a:srgbClr val="741B47"/>
                  </a:solidFill>
                  <a:latin typeface="Calibri" panose="020F0502020204030204" pitchFamily="34" charset="0"/>
                  <a:cs typeface="Calibri" panose="020F0502020204030204" pitchFamily="34" charset="0"/>
                </a:rPr>
                <a:t>zonas de seguridad </a:t>
              </a:r>
              <a:r>
                <a:rPr lang="es-CL" dirty="0" smtClean="0">
                  <a:latin typeface="Calibri" panose="020F0502020204030204" pitchFamily="34" charset="0"/>
                  <a:cs typeface="Calibri" panose="020F0502020204030204" pitchFamily="34" charset="0"/>
                </a:rPr>
                <a:t>demarcadas.</a:t>
              </a:r>
              <a:endParaRPr lang="es-CL" dirty="0">
                <a:solidFill>
                  <a:schemeClr val="bg1"/>
                </a:solidFill>
                <a:latin typeface="Calibri" panose="020F0502020204030204" pitchFamily="34" charset="0"/>
                <a:cs typeface="Calibri" panose="020F0502020204030204" pitchFamily="34" charset="0"/>
              </a:endParaRPr>
            </a:p>
          </p:txBody>
        </p:sp>
        <p:sp>
          <p:nvSpPr>
            <p:cNvPr id="16" name="CuadroTexto 15"/>
            <p:cNvSpPr txBox="1"/>
            <p:nvPr/>
          </p:nvSpPr>
          <p:spPr>
            <a:xfrm>
              <a:off x="1229039" y="6291811"/>
              <a:ext cx="3883739" cy="523220"/>
            </a:xfrm>
            <a:prstGeom prst="rect">
              <a:avLst/>
            </a:prstGeom>
            <a:noFill/>
          </p:spPr>
          <p:txBody>
            <a:bodyPr wrap="square" rtlCol="0">
              <a:spAutoFit/>
            </a:bodyPr>
            <a:lstStyle/>
            <a:p>
              <a:r>
                <a:rPr lang="es-CL" dirty="0">
                  <a:latin typeface="Calibri" panose="020F0502020204030204" pitchFamily="34" charset="0"/>
                  <a:cs typeface="Calibri" panose="020F0502020204030204" pitchFamily="34" charset="0"/>
                </a:rPr>
                <a:t>Toda actividad debe desarrollarse </a:t>
              </a:r>
              <a:r>
                <a:rPr lang="es-CL" b="1" dirty="0">
                  <a:solidFill>
                    <a:srgbClr val="741B47"/>
                  </a:solidFill>
                  <a:latin typeface="Calibri" panose="020F0502020204030204" pitchFamily="34" charset="0"/>
                  <a:cs typeface="Calibri" panose="020F0502020204030204" pitchFamily="34" charset="0"/>
                </a:rPr>
                <a:t>bajo supervisión </a:t>
              </a:r>
              <a:r>
                <a:rPr lang="es-CL" dirty="0">
                  <a:latin typeface="Calibri" panose="020F0502020204030204" pitchFamily="34" charset="0"/>
                  <a:cs typeface="Calibri" panose="020F0502020204030204" pitchFamily="34" charset="0"/>
                </a:rPr>
                <a:t>de la persona a </a:t>
              </a:r>
              <a:r>
                <a:rPr lang="es-CL" dirty="0" smtClean="0">
                  <a:latin typeface="Calibri" panose="020F0502020204030204" pitchFamily="34" charset="0"/>
                  <a:cs typeface="Calibri" panose="020F0502020204030204" pitchFamily="34" charset="0"/>
                </a:rPr>
                <a:t>cargo </a:t>
              </a:r>
              <a:r>
                <a:rPr lang="es-CL" dirty="0">
                  <a:latin typeface="Calibri" panose="020F0502020204030204" pitchFamily="34" charset="0"/>
                  <a:cs typeface="Calibri" panose="020F0502020204030204" pitchFamily="34" charset="0"/>
                </a:rPr>
                <a:t>del taller o laboratorio</a:t>
              </a:r>
              <a:r>
                <a:rPr lang="es-CL" dirty="0" smtClean="0">
                  <a:latin typeface="Calibri" panose="020F0502020204030204" pitchFamily="34" charset="0"/>
                  <a:cs typeface="Calibri" panose="020F0502020204030204" pitchFamily="34" charset="0"/>
                </a:rPr>
                <a:t>.</a:t>
              </a:r>
              <a:endParaRPr lang="es-CL" dirty="0">
                <a:solidFill>
                  <a:schemeClr val="bg1"/>
                </a:solidFill>
                <a:latin typeface="Calibri" panose="020F0502020204030204" pitchFamily="34" charset="0"/>
                <a:cs typeface="Calibri" panose="020F0502020204030204" pitchFamily="34" charset="0"/>
              </a:endParaRPr>
            </a:p>
          </p:txBody>
        </p:sp>
        <p:grpSp>
          <p:nvGrpSpPr>
            <p:cNvPr id="63" name="Grupo 62"/>
            <p:cNvGrpSpPr/>
            <p:nvPr/>
          </p:nvGrpSpPr>
          <p:grpSpPr>
            <a:xfrm>
              <a:off x="-4655" y="1788831"/>
              <a:ext cx="1135367" cy="783005"/>
              <a:chOff x="-4655" y="1877319"/>
              <a:chExt cx="1135367" cy="783005"/>
            </a:xfrm>
          </p:grpSpPr>
          <p:sp>
            <p:nvSpPr>
              <p:cNvPr id="44" name="Redondear rectángulo de esquina del mismo lado 43"/>
              <p:cNvSpPr/>
              <p:nvPr/>
            </p:nvSpPr>
            <p:spPr>
              <a:xfrm rot="5400000">
                <a:off x="171526" y="1701138"/>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2" name="Imagen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97" y="2035280"/>
                <a:ext cx="629465" cy="530549"/>
              </a:xfrm>
              <a:prstGeom prst="rect">
                <a:avLst/>
              </a:prstGeom>
            </p:spPr>
          </p:pic>
        </p:grpSp>
        <p:sp>
          <p:nvSpPr>
            <p:cNvPr id="10" name="CuadroTexto 9"/>
            <p:cNvSpPr txBox="1"/>
            <p:nvPr/>
          </p:nvSpPr>
          <p:spPr>
            <a:xfrm>
              <a:off x="1229039" y="3389206"/>
              <a:ext cx="7865800" cy="784830"/>
            </a:xfrm>
            <a:prstGeom prst="rect">
              <a:avLst/>
            </a:prstGeom>
            <a:noFill/>
          </p:spPr>
          <p:txBody>
            <a:bodyPr wrap="square" rtlCol="0">
              <a:spAutoFit/>
            </a:bodyPr>
            <a:lstStyle/>
            <a:p>
              <a:r>
                <a:rPr lang="es-CL" sz="1600" b="1" dirty="0">
                  <a:solidFill>
                    <a:srgbClr val="741B47"/>
                  </a:solidFill>
                  <a:latin typeface="Calibri" panose="020F0502020204030204" pitchFamily="34" charset="0"/>
                  <a:cs typeface="Calibri" panose="020F0502020204030204" pitchFamily="34" charset="0"/>
                </a:rPr>
                <a:t>PROTECCIÓN OBLIGATORIA DE LAS MANOS: </a:t>
              </a:r>
              <a:r>
                <a:rPr lang="es-CL" dirty="0" smtClean="0">
                  <a:solidFill>
                    <a:schemeClr val="tx1"/>
                  </a:solidFill>
                  <a:latin typeface="Calibri" panose="020F0502020204030204" pitchFamily="34" charset="0"/>
                  <a:cs typeface="Calibri" panose="020F0502020204030204" pitchFamily="34" charset="0"/>
                </a:rPr>
                <a:t>Se </a:t>
              </a:r>
              <a:r>
                <a:rPr lang="es-CL" dirty="0">
                  <a:solidFill>
                    <a:schemeClr val="tx1"/>
                  </a:solidFill>
                  <a:latin typeface="Calibri" panose="020F0502020204030204" pitchFamily="34" charset="0"/>
                  <a:cs typeface="Calibri" panose="020F0502020204030204" pitchFamily="34" charset="0"/>
                </a:rPr>
                <a:t>utilizarán siempre guantes de protección cuando </a:t>
              </a:r>
              <a:r>
                <a:rPr lang="es-CL" dirty="0" smtClean="0">
                  <a:solidFill>
                    <a:schemeClr val="tx1"/>
                  </a:solidFill>
                  <a:latin typeface="Calibri" panose="020F0502020204030204" pitchFamily="34" charset="0"/>
                  <a:cs typeface="Calibri" panose="020F0502020204030204" pitchFamily="34" charset="0"/>
                </a:rPr>
                <a:t>se </a:t>
              </a:r>
              <a:r>
                <a:rPr lang="es-CL" dirty="0">
                  <a:solidFill>
                    <a:schemeClr val="tx1"/>
                  </a:solidFill>
                  <a:latin typeface="Calibri" panose="020F0502020204030204" pitchFamily="34" charset="0"/>
                  <a:cs typeface="Calibri" panose="020F0502020204030204" pitchFamily="34" charset="0"/>
                </a:rPr>
                <a:t>manipulen cualquier tipo de fluidos, en uso de herramientas e intervención del motor, desarme de partes y trabajo en sistemas eléctricos. </a:t>
              </a:r>
            </a:p>
          </p:txBody>
        </p:sp>
        <p:grpSp>
          <p:nvGrpSpPr>
            <p:cNvPr id="64" name="Grupo 63"/>
            <p:cNvGrpSpPr/>
            <p:nvPr/>
          </p:nvGrpSpPr>
          <p:grpSpPr>
            <a:xfrm>
              <a:off x="-4655" y="2661654"/>
              <a:ext cx="1135367" cy="783005"/>
              <a:chOff x="-4655" y="2735448"/>
              <a:chExt cx="1135367" cy="783005"/>
            </a:xfrm>
          </p:grpSpPr>
          <p:sp>
            <p:nvSpPr>
              <p:cNvPr id="45" name="Redondear rectángulo de esquina del mismo lado 44"/>
              <p:cNvSpPr/>
              <p:nvPr/>
            </p:nvSpPr>
            <p:spPr>
              <a:xfrm rot="5400000">
                <a:off x="171526" y="2559267"/>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3" name="Imagen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47" y="2879412"/>
                <a:ext cx="639965" cy="539399"/>
              </a:xfrm>
              <a:prstGeom prst="rect">
                <a:avLst/>
              </a:prstGeom>
            </p:spPr>
          </p:pic>
        </p:grpSp>
        <p:grpSp>
          <p:nvGrpSpPr>
            <p:cNvPr id="65" name="Grupo 64"/>
            <p:cNvGrpSpPr/>
            <p:nvPr/>
          </p:nvGrpSpPr>
          <p:grpSpPr>
            <a:xfrm>
              <a:off x="-4655" y="3534477"/>
              <a:ext cx="1135367" cy="783005"/>
              <a:chOff x="-4655" y="3593577"/>
              <a:chExt cx="1135367" cy="783005"/>
            </a:xfrm>
          </p:grpSpPr>
          <p:sp>
            <p:nvSpPr>
              <p:cNvPr id="46" name="Redondear rectángulo de esquina del mismo lado 45"/>
              <p:cNvSpPr/>
              <p:nvPr/>
            </p:nvSpPr>
            <p:spPr>
              <a:xfrm rot="5400000">
                <a:off x="171526" y="3417396"/>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Imagen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51" y="3729725"/>
                <a:ext cx="602356" cy="507700"/>
              </a:xfrm>
              <a:prstGeom prst="rect">
                <a:avLst/>
              </a:prstGeom>
            </p:spPr>
          </p:pic>
        </p:grpSp>
        <p:grpSp>
          <p:nvGrpSpPr>
            <p:cNvPr id="66" name="Grupo 65"/>
            <p:cNvGrpSpPr/>
            <p:nvPr/>
          </p:nvGrpSpPr>
          <p:grpSpPr>
            <a:xfrm>
              <a:off x="-4655" y="4407300"/>
              <a:ext cx="1135367" cy="783005"/>
              <a:chOff x="-4655" y="4451706"/>
              <a:chExt cx="1135367" cy="783005"/>
            </a:xfrm>
          </p:grpSpPr>
          <p:sp>
            <p:nvSpPr>
              <p:cNvPr id="47" name="Redondear rectángulo de esquina del mismo lado 46"/>
              <p:cNvSpPr/>
              <p:nvPr/>
            </p:nvSpPr>
            <p:spPr>
              <a:xfrm rot="5400000">
                <a:off x="171526" y="4275525"/>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82" y="4590635"/>
                <a:ext cx="610125" cy="514248"/>
              </a:xfrm>
              <a:prstGeom prst="rect">
                <a:avLst/>
              </a:prstGeom>
            </p:spPr>
          </p:pic>
        </p:grpSp>
        <p:grpSp>
          <p:nvGrpSpPr>
            <p:cNvPr id="68" name="Grupo 67"/>
            <p:cNvGrpSpPr/>
            <p:nvPr/>
          </p:nvGrpSpPr>
          <p:grpSpPr>
            <a:xfrm>
              <a:off x="-4655" y="6167965"/>
              <a:ext cx="1135367" cy="783005"/>
              <a:chOff x="-4655" y="6167965"/>
              <a:chExt cx="1135367" cy="783005"/>
            </a:xfrm>
          </p:grpSpPr>
          <p:sp>
            <p:nvSpPr>
              <p:cNvPr id="49" name="Redondear rectángulo de esquina del mismo lado 48"/>
              <p:cNvSpPr/>
              <p:nvPr/>
            </p:nvSpPr>
            <p:spPr>
              <a:xfrm rot="5400000">
                <a:off x="171526" y="5991784"/>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0" name="Imagen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28" y="6295340"/>
                <a:ext cx="666001" cy="561343"/>
              </a:xfrm>
              <a:prstGeom prst="rect">
                <a:avLst/>
              </a:prstGeom>
            </p:spPr>
          </p:pic>
        </p:grpSp>
        <p:grpSp>
          <p:nvGrpSpPr>
            <p:cNvPr id="67" name="Grupo 66"/>
            <p:cNvGrpSpPr/>
            <p:nvPr/>
          </p:nvGrpSpPr>
          <p:grpSpPr>
            <a:xfrm>
              <a:off x="-4655" y="5280123"/>
              <a:ext cx="1135367" cy="798022"/>
              <a:chOff x="-4655" y="5309835"/>
              <a:chExt cx="1135367" cy="798022"/>
            </a:xfrm>
          </p:grpSpPr>
          <p:sp>
            <p:nvSpPr>
              <p:cNvPr id="48" name="Redondear rectángulo de esquina del mismo lado 47"/>
              <p:cNvSpPr/>
              <p:nvPr/>
            </p:nvSpPr>
            <p:spPr>
              <a:xfrm rot="5400000">
                <a:off x="171526" y="5133654"/>
                <a:ext cx="783005" cy="113536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1" name="Imagen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406134">
                <a:off x="141403" y="5342117"/>
                <a:ext cx="908505" cy="765740"/>
              </a:xfrm>
              <a:prstGeom prst="rect">
                <a:avLst/>
              </a:prstGeom>
            </p:spPr>
          </p:pic>
        </p:grpSp>
      </p:grpSp>
      <p:pic>
        <p:nvPicPr>
          <p:cNvPr id="37" name="Imagen 36" descr="PresentacionSegurida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6046" y="4677126"/>
            <a:ext cx="4859386" cy="3766024"/>
          </a:xfrm>
          <a:prstGeom prst="rect">
            <a:avLst/>
          </a:prstGeom>
        </p:spPr>
      </p:pic>
      <p:sp>
        <p:nvSpPr>
          <p:cNvPr id="36" name="Google Shape;92;p3"/>
          <p:cNvSpPr txBox="1"/>
          <p:nvPr/>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smtClean="0">
                <a:solidFill>
                  <a:schemeClr val="tx1"/>
                </a:solidFill>
                <a:latin typeface="Calibri"/>
                <a:ea typeface="Calibri"/>
                <a:cs typeface="Calibri"/>
                <a:sym typeface="Calibri"/>
              </a:rPr>
              <a:t>¡</a:t>
            </a:r>
            <a:r>
              <a:rPr lang="en-US" b="1" i="0" u="none" strike="noStrike" cap="none" dirty="0" err="1" smtClean="0">
                <a:solidFill>
                  <a:schemeClr val="tx1"/>
                </a:solidFill>
                <a:latin typeface="Calibri"/>
                <a:ea typeface="Calibri"/>
                <a:cs typeface="Calibri"/>
                <a:sym typeface="Calibri"/>
              </a:rPr>
              <a:t>Atención</a:t>
            </a:r>
            <a:r>
              <a:rPr lang="en-US" b="1" i="0" u="none" strike="noStrike" cap="none" dirty="0" smtClean="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692074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subTitle" id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CL" sz="1500" b="1" dirty="0" smtClean="0">
                <a:solidFill>
                  <a:srgbClr val="000000"/>
                </a:solidFill>
                <a:latin typeface="Calibri" panose="020F0502020204030204" pitchFamily="34" charset="0"/>
                <a:ea typeface="Roboto"/>
                <a:cs typeface="Calibri" panose="020F0502020204030204" pitchFamily="34" charset="0"/>
                <a:sym typeface="Roboto"/>
              </a:rPr>
              <a:t>ACTIVIDAD 12</a:t>
            </a:r>
            <a:endParaRPr sz="1500" b="1" dirty="0">
              <a:solidFill>
                <a:srgbClr val="000000"/>
              </a:solidFill>
              <a:latin typeface="Calibri" panose="020F0502020204030204" pitchFamily="34" charset="0"/>
              <a:ea typeface="Roboto"/>
              <a:cs typeface="Calibri" panose="020F0502020204030204" pitchFamily="34" charset="0"/>
              <a:sym typeface="Roboto"/>
            </a:endParaRPr>
          </a:p>
        </p:txBody>
      </p:sp>
      <p:pic>
        <p:nvPicPr>
          <p:cNvPr id="4" name="Imagen 3" descr="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221" y="2848357"/>
            <a:ext cx="6186239" cy="4338255"/>
          </a:xfrm>
          <a:prstGeom prst="rect">
            <a:avLst/>
          </a:prstGeom>
        </p:spPr>
      </p:pic>
      <p:sp>
        <p:nvSpPr>
          <p:cNvPr id="61" name="Google Shape;61;p13"/>
          <p:cNvSpPr txBox="1">
            <a:spLocks noGrp="1"/>
          </p:cNvSpPr>
          <p:nvPr>
            <p:ph type="subTitle" idx="2"/>
          </p:nvPr>
        </p:nvSpPr>
        <p:spPr>
          <a:xfrm>
            <a:off x="365424" y="2185350"/>
            <a:ext cx="7641547" cy="71302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s-ES_tradnl" sz="3600" b="1" dirty="0" smtClean="0">
                <a:solidFill>
                  <a:srgbClr val="741B47"/>
                </a:solidFill>
                <a:latin typeface="Calibri" panose="020F0502020204030204" pitchFamily="34" charset="0"/>
                <a:ea typeface="Roboto"/>
                <a:cs typeface="Calibri" panose="020F0502020204030204" pitchFamily="34" charset="0"/>
                <a:sym typeface="Roboto"/>
              </a:rPr>
              <a:t>SISTEMA 	CARGA ALTERNADOR REVERSIBLE Y OTROS</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ACTIVIDAD PRÁCTICA</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 name="Google Shape;82;p14"/>
          <p:cNvSpPr txBox="1"/>
          <p:nvPr/>
        </p:nvSpPr>
        <p:spPr>
          <a:xfrm>
            <a:off x="3618270" y="1224707"/>
            <a:ext cx="1709385" cy="804111"/>
          </a:xfrm>
          <a:prstGeom prst="rect">
            <a:avLst/>
          </a:prstGeom>
          <a:noFill/>
          <a:ln>
            <a:noFill/>
          </a:ln>
        </p:spPr>
        <p:txBody>
          <a:bodyPr spcFirstLastPara="1" wrap="square" lIns="91425" tIns="91425" rIns="91425" bIns="91425" anchor="b" anchorCtr="0">
            <a:noAutofit/>
          </a:bodyPr>
          <a:lstStyle/>
          <a:p>
            <a:pPr marL="0" lvl="0" indent="0" rtl="0">
              <a:lnSpc>
                <a:spcPct val="90000"/>
              </a:lnSpc>
              <a:spcBef>
                <a:spcPts val="0"/>
              </a:spcBef>
              <a:spcAft>
                <a:spcPts val="0"/>
              </a:spcAft>
              <a:buNone/>
            </a:pPr>
            <a:r>
              <a:rPr lang="es-ES_tradnl" sz="6000" dirty="0" smtClean="0">
                <a:solidFill>
                  <a:schemeClr val="bg1"/>
                </a:solidFill>
                <a:latin typeface="Calibri" panose="020F0502020204030204" pitchFamily="34" charset="0"/>
                <a:ea typeface="Roboto"/>
                <a:cs typeface="Calibri" panose="020F0502020204030204" pitchFamily="34" charset="0"/>
                <a:sym typeface="Roboto"/>
              </a:rPr>
              <a:t>12</a:t>
            </a:r>
            <a:endParaRPr sz="6000" dirty="0">
              <a:solidFill>
                <a:schemeClr val="bg1"/>
              </a:solidFill>
              <a:latin typeface="Calibri" panose="020F0502020204030204" pitchFamily="34" charset="0"/>
              <a:cs typeface="Calibri" panose="020F0502020204030204" pitchFamily="34" charset="0"/>
            </a:endParaRPr>
          </a:p>
        </p:txBody>
      </p:sp>
      <p:sp>
        <p:nvSpPr>
          <p:cNvPr id="4" name="Google Shape;73;p14"/>
          <p:cNvSpPr/>
          <p:nvPr/>
        </p:nvSpPr>
        <p:spPr>
          <a:xfrm>
            <a:off x="375975"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6</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Rectángulo 6"/>
          <p:cNvSpPr/>
          <p:nvPr/>
        </p:nvSpPr>
        <p:spPr>
          <a:xfrm>
            <a:off x="5279923" y="7354529"/>
            <a:ext cx="2723535" cy="20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¡PRACTIQUEMOS!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464" y="2370247"/>
            <a:ext cx="4539997" cy="5336912"/>
          </a:xfrm>
          <a:prstGeom prst="rect">
            <a:avLst/>
          </a:prstGeom>
        </p:spPr>
      </p:pic>
      <p:sp>
        <p:nvSpPr>
          <p:cNvPr id="16" name="Google Shape;80;p14"/>
          <p:cNvSpPr txBox="1"/>
          <p:nvPr/>
        </p:nvSpPr>
        <p:spPr>
          <a:xfrm>
            <a:off x="958647" y="3602077"/>
            <a:ext cx="470473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PRACTICANDO CON </a:t>
            </a:r>
            <a:r>
              <a:rPr lang="es-ES" sz="2000" b="1" dirty="0">
                <a:solidFill>
                  <a:srgbClr val="741B47"/>
                </a:solidFill>
                <a:latin typeface="Calibri" panose="020F0502020204030204" pitchFamily="34" charset="0"/>
                <a:ea typeface="Roboto"/>
                <a:cs typeface="Calibri" panose="020F0502020204030204" pitchFamily="34" charset="0"/>
                <a:sym typeface="Roboto"/>
              </a:rPr>
              <a:t>SISTEMA CARGA ALTERNADOR REVERSIBLE Y OTROS</a:t>
            </a:r>
          </a:p>
          <a:p>
            <a:pPr>
              <a:lnSpc>
                <a:spcPct val="115000"/>
              </a:lnSpc>
            </a:pPr>
            <a:endParaRPr lang="es-CL" sz="1600" dirty="0" smtClean="0">
              <a:latin typeface="Calibri" panose="020F0502020204030204" pitchFamily="34" charset="0"/>
              <a:ea typeface="Roboto"/>
              <a:cs typeface="Calibri" panose="020F0502020204030204" pitchFamily="34" charset="0"/>
              <a:sym typeface="Roboto"/>
            </a:endParaRPr>
          </a:p>
          <a:p>
            <a:pPr>
              <a:lnSpc>
                <a:spcPct val="115000"/>
              </a:lnSpc>
            </a:pPr>
            <a:r>
              <a:rPr lang="es-CL" sz="1600" dirty="0">
                <a:latin typeface="Calibri" panose="020F0502020204030204" pitchFamily="34" charset="0"/>
                <a:ea typeface="Roboto"/>
                <a:cs typeface="Calibri" panose="020F0502020204030204" pitchFamily="34" charset="0"/>
                <a:sym typeface="Roboto"/>
              </a:rPr>
              <a:t>Ahora realizaremos una </a:t>
            </a:r>
            <a:r>
              <a:rPr lang="es-CL" sz="1600" dirty="0">
                <a:solidFill>
                  <a:schemeClr val="tx1"/>
                </a:solidFill>
                <a:latin typeface="Calibri" panose="020F0502020204030204" pitchFamily="34" charset="0"/>
                <a:ea typeface="Roboto"/>
                <a:cs typeface="Calibri" panose="020F0502020204030204" pitchFamily="34" charset="0"/>
                <a:sym typeface="Roboto"/>
              </a:rPr>
              <a:t>actividad </a:t>
            </a:r>
            <a:r>
              <a:rPr lang="es-CL" sz="1600" dirty="0" smtClean="0">
                <a:solidFill>
                  <a:schemeClr val="tx1"/>
                </a:solidFill>
                <a:latin typeface="Calibri" panose="020F0502020204030204" pitchFamily="34" charset="0"/>
                <a:ea typeface="Roboto"/>
                <a:cs typeface="Calibri" panose="020F0502020204030204" pitchFamily="34" charset="0"/>
                <a:sym typeface="Roboto"/>
              </a:rPr>
              <a:t>práctica.</a:t>
            </a:r>
          </a:p>
          <a:p>
            <a:pPr>
              <a:lnSpc>
                <a:spcPct val="115000"/>
              </a:lnSpc>
            </a:pPr>
            <a:r>
              <a:rPr lang="es-CL" sz="1600" dirty="0" smtClean="0">
                <a:latin typeface="Calibri" panose="020F0502020204030204" pitchFamily="34" charset="0"/>
                <a:ea typeface="Roboto"/>
                <a:cs typeface="Calibri" panose="020F0502020204030204" pitchFamily="34" charset="0"/>
                <a:sym typeface="Roboto"/>
              </a:rPr>
              <a:t>Te </a:t>
            </a:r>
            <a:r>
              <a:rPr lang="es-CL" sz="1600" dirty="0">
                <a:latin typeface="Calibri" panose="020F0502020204030204" pitchFamily="34" charset="0"/>
                <a:ea typeface="Roboto"/>
                <a:cs typeface="Calibri" panose="020F0502020204030204" pitchFamily="34" charset="0"/>
                <a:sym typeface="Roboto"/>
              </a:rPr>
              <a:t>sugerimos </a:t>
            </a:r>
            <a:r>
              <a:rPr lang="es-CL" sz="1600" b="1" dirty="0">
                <a:solidFill>
                  <a:srgbClr val="76384D"/>
                </a:solidFill>
                <a:latin typeface="Calibri" panose="020F0502020204030204" pitchFamily="34" charset="0"/>
                <a:ea typeface="Roboto"/>
                <a:cs typeface="Calibri" panose="020F0502020204030204" pitchFamily="34" charset="0"/>
                <a:sym typeface="Roboto"/>
              </a:rPr>
              <a:t>seguir las instrucciones </a:t>
            </a:r>
            <a:r>
              <a:rPr lang="es-CL" sz="1600" dirty="0">
                <a:latin typeface="Calibri" panose="020F0502020204030204" pitchFamily="34" charset="0"/>
                <a:ea typeface="Roboto"/>
                <a:cs typeface="Calibri" panose="020F0502020204030204" pitchFamily="34" charset="0"/>
                <a:sym typeface="Roboto"/>
              </a:rPr>
              <a:t>que </a:t>
            </a:r>
            <a:r>
              <a:rPr lang="es-CL" sz="1600" dirty="0" smtClean="0">
                <a:latin typeface="Calibri" panose="020F0502020204030204" pitchFamily="34" charset="0"/>
                <a:ea typeface="Roboto"/>
                <a:cs typeface="Calibri" panose="020F0502020204030204" pitchFamily="34" charset="0"/>
                <a:sym typeface="Roboto"/>
              </a:rPr>
              <a:t>van</a:t>
            </a:r>
          </a:p>
          <a:p>
            <a:pPr>
              <a:lnSpc>
                <a:spcPct val="115000"/>
              </a:lnSpc>
            </a:pPr>
            <a:r>
              <a:rPr lang="es-CL" sz="1600" dirty="0">
                <a:latin typeface="Calibri" panose="020F0502020204030204" pitchFamily="34" charset="0"/>
                <a:ea typeface="Roboto"/>
                <a:cs typeface="Calibri" panose="020F0502020204030204" pitchFamily="34" charset="0"/>
                <a:sym typeface="Roboto"/>
              </a:rPr>
              <a:t>a</a:t>
            </a:r>
            <a:r>
              <a:rPr lang="es-CL" sz="1600" dirty="0" smtClean="0">
                <a:latin typeface="Calibri" panose="020F0502020204030204" pitchFamily="34" charset="0"/>
                <a:ea typeface="Roboto"/>
                <a:cs typeface="Calibri" panose="020F0502020204030204" pitchFamily="34" charset="0"/>
                <a:sym typeface="Roboto"/>
              </a:rPr>
              <a:t>djuntas en </a:t>
            </a:r>
            <a:r>
              <a:rPr lang="es-CL" sz="1600" dirty="0">
                <a:latin typeface="Calibri" panose="020F0502020204030204" pitchFamily="34" charset="0"/>
                <a:ea typeface="Roboto"/>
                <a:cs typeface="Calibri" panose="020F0502020204030204" pitchFamily="34" charset="0"/>
                <a:sym typeface="Roboto"/>
              </a:rPr>
              <a:t>la guía que el profesor te entregará.</a:t>
            </a:r>
            <a:endParaRPr lang="es-CL" sz="1600" b="1" dirty="0">
              <a:solidFill>
                <a:srgbClr val="76384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61842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73;p14"/>
          <p:cNvSpPr/>
          <p:nvPr/>
        </p:nvSpPr>
        <p:spPr>
          <a:xfrm>
            <a:off x="383456"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8" name="Google Shape;80;p14"/>
          <p:cNvSpPr txBox="1"/>
          <p:nvPr/>
        </p:nvSpPr>
        <p:spPr>
          <a:xfrm>
            <a:off x="945293" y="3562128"/>
            <a:ext cx="4713171"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dirty="0">
                <a:solidFill>
                  <a:srgbClr val="741B47"/>
                </a:solidFill>
                <a:latin typeface="Calibri" panose="020F0502020204030204" pitchFamily="34" charset="0"/>
                <a:ea typeface="Roboto"/>
                <a:cs typeface="Calibri" panose="020F0502020204030204" pitchFamily="34" charset="0"/>
                <a:sym typeface="Roboto"/>
              </a:rPr>
              <a:t>PRACTICANDO CON </a:t>
            </a:r>
            <a:r>
              <a:rPr lang="es-ES" sz="2000" b="1" dirty="0">
                <a:solidFill>
                  <a:srgbClr val="741B47"/>
                </a:solidFill>
                <a:latin typeface="Calibri" panose="020F0502020204030204" pitchFamily="34" charset="0"/>
                <a:ea typeface="Roboto"/>
                <a:cs typeface="Calibri" panose="020F0502020204030204" pitchFamily="34" charset="0"/>
                <a:sym typeface="Roboto"/>
              </a:rPr>
              <a:t>SISTEMA CARGA ALTERNADOR REVERSIBLE Y OTROS</a:t>
            </a:r>
          </a:p>
          <a:p>
            <a:pPr>
              <a:lnSpc>
                <a:spcPct val="115000"/>
              </a:lnSpc>
            </a:pPr>
            <a:r>
              <a:rPr lang="es-CL" sz="1600" dirty="0" smtClean="0">
                <a:latin typeface="Calibri" panose="020F0502020204030204" pitchFamily="34" charset="0"/>
                <a:ea typeface="Roboto"/>
                <a:cs typeface="Calibri" panose="020F0502020204030204" pitchFamily="34" charset="0"/>
                <a:sym typeface="Roboto"/>
              </a:rPr>
              <a:t>¡</a:t>
            </a:r>
            <a:r>
              <a:rPr lang="es-CL" sz="1600" dirty="0">
                <a:latin typeface="Calibri" panose="020F0502020204030204" pitchFamily="34" charset="0"/>
                <a:ea typeface="Roboto"/>
                <a:cs typeface="Calibri" panose="020F0502020204030204" pitchFamily="34" charset="0"/>
                <a:sym typeface="Roboto"/>
              </a:rPr>
              <a:t>No olvides contestar y entregar el ticket de salida</a:t>
            </a:r>
            <a:r>
              <a:rPr lang="es-CL" sz="1600" dirty="0" smtClean="0">
                <a:latin typeface="Calibri" panose="020F0502020204030204" pitchFamily="34" charset="0"/>
                <a:ea typeface="Roboto"/>
                <a:cs typeface="Calibri" panose="020F0502020204030204" pitchFamily="34" charset="0"/>
                <a:sym typeface="Roboto"/>
              </a:rPr>
              <a:t>!</a:t>
            </a:r>
          </a:p>
          <a:p>
            <a:pPr>
              <a:lnSpc>
                <a:spcPct val="115000"/>
              </a:lnSpc>
            </a:pPr>
            <a:r>
              <a:rPr lang="es-CL" sz="1600" b="1" dirty="0">
                <a:solidFill>
                  <a:srgbClr val="76384D"/>
                </a:solidFill>
                <a:latin typeface="Calibri" panose="020F0502020204030204" pitchFamily="34" charset="0"/>
                <a:ea typeface="Roboto"/>
                <a:cs typeface="Calibri" panose="020F0502020204030204" pitchFamily="34" charset="0"/>
                <a:sym typeface="Roboto"/>
              </a:rPr>
              <a:t>¡Hasta la próxima! </a:t>
            </a:r>
          </a:p>
        </p:txBody>
      </p:sp>
      <p:sp>
        <p:nvSpPr>
          <p:cNvPr id="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_tradnl" sz="1100" dirty="0" smtClean="0">
                <a:latin typeface="Calibri" panose="020F0502020204030204" pitchFamily="34" charset="0"/>
                <a:ea typeface="Roboto Medium"/>
                <a:cs typeface="Calibri" panose="020F0502020204030204" pitchFamily="34" charset="0"/>
                <a:sym typeface="Roboto Medium"/>
              </a:rPr>
              <a:t>7</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4" name="Rectángulo 3"/>
          <p:cNvSpPr/>
          <p:nvPr/>
        </p:nvSpPr>
        <p:spPr>
          <a:xfrm>
            <a:off x="5279923" y="7354529"/>
            <a:ext cx="2723535" cy="20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940" y="2710743"/>
            <a:ext cx="5190655" cy="4917756"/>
          </a:xfrm>
          <a:prstGeom prst="rect">
            <a:avLst/>
          </a:prstGeom>
        </p:spPr>
      </p:pic>
      <p:sp>
        <p:nvSpPr>
          <p:cNvPr id="16"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TICKET DE SALIDA</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0"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smtClean="0">
                <a:latin typeface="Calibri" panose="020F0502020204030204" pitchFamily="34" charset="0"/>
                <a:ea typeface="Roboto"/>
                <a:cs typeface="Calibri" panose="020F0502020204030204" pitchFamily="34" charset="0"/>
                <a:sym typeface="Roboto"/>
              </a:rPr>
              <a:t>ANTES DE TERMINAR:</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7429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75975" y="1373700"/>
            <a:ext cx="8959094" cy="5459718"/>
            <a:chOff x="375975" y="1373700"/>
            <a:chExt cx="8959094" cy="5459718"/>
          </a:xfrm>
        </p:grpSpPr>
        <p:sp>
          <p:nvSpPr>
            <p:cNvPr id="3" name="Google Shape;101;p3"/>
            <p:cNvSpPr/>
            <p:nvPr/>
          </p:nvSpPr>
          <p:spPr>
            <a:xfrm>
              <a:off x="481781" y="1887795"/>
              <a:ext cx="4090219" cy="3116824"/>
            </a:xfrm>
            <a:prstGeom prst="roundRect">
              <a:avLst>
                <a:gd name="adj" fmla="val 8420"/>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 name="Google Shape;99;p3"/>
            <p:cNvSpPr txBox="1"/>
            <p:nvPr/>
          </p:nvSpPr>
          <p:spPr>
            <a:xfrm>
              <a:off x="1095636" y="2880851"/>
              <a:ext cx="2812027" cy="1130711"/>
            </a:xfrm>
            <a:prstGeom prst="rect">
              <a:avLst/>
            </a:prstGeom>
            <a:noFill/>
            <a:ln>
              <a:noFill/>
            </a:ln>
          </p:spPr>
          <p:txBody>
            <a:bodyPr spcFirstLastPara="1" wrap="square" lIns="91425" tIns="91425" rIns="91425" bIns="91425" anchor="ctr" anchorCtr="0">
              <a:noAutofit/>
            </a:bodyPr>
            <a:lstStyle/>
            <a:p>
              <a:r>
                <a:rPr lang="es-CL" sz="2200" b="1" baseline="30000" dirty="0">
                  <a:latin typeface="Calibri" panose="020F0502020204030204" pitchFamily="34" charset="0"/>
                  <a:cs typeface="Calibri" panose="020F0502020204030204" pitchFamily="34" charset="0"/>
                </a:rPr>
                <a:t>OA6.</a:t>
              </a:r>
              <a:r>
                <a:rPr lang="es-CL" sz="2200" baseline="30000" dirty="0">
                  <a:latin typeface="Calibri" panose="020F0502020204030204" pitchFamily="34" charset="0"/>
                  <a:cs typeface="Calibri" panose="020F0502020204030204" pitchFamily="34" charset="0"/>
                </a:rPr>
                <a:t> Reemplazar y probar sistemas eléctricos y electrónicos de los vehículos automotrices, tales como sistemas de carga, de arranque, de encendido, de alumbrado y señalización, de cierre centralizado, según indicaciones del fabricante y estándares internacionales.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75" y="1796210"/>
              <a:ext cx="719661" cy="686189"/>
            </a:xfrm>
            <a:prstGeom prst="rect">
              <a:avLst/>
            </a:prstGeom>
          </p:spPr>
        </p:pic>
        <p:sp>
          <p:nvSpPr>
            <p:cNvPr id="6" name="Google Shape;95;p3"/>
            <p:cNvSpPr txBox="1"/>
            <p:nvPr/>
          </p:nvSpPr>
          <p:spPr>
            <a:xfrm>
              <a:off x="375975" y="1373700"/>
              <a:ext cx="4864619"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smtClean="0">
                  <a:solidFill>
                    <a:srgbClr val="741B47"/>
                  </a:solidFill>
                  <a:latin typeface="Calibri"/>
                  <a:ea typeface="Calibri"/>
                  <a:cs typeface="Calibri"/>
                  <a:sym typeface="Calibri"/>
                </a:rPr>
                <a:t>OBJETIVO DE APRENDIZAJE</a:t>
              </a:r>
              <a:endParaRPr lang="en-US" sz="3100" b="1" dirty="0">
                <a:solidFill>
                  <a:srgbClr val="741B47"/>
                </a:solidFill>
                <a:latin typeface="Calibri"/>
                <a:ea typeface="Calibri"/>
                <a:cs typeface="Calibri"/>
                <a:sym typeface="Calibri"/>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785" y="2354963"/>
              <a:ext cx="5849284" cy="4478455"/>
            </a:xfrm>
            <a:prstGeom prst="rect">
              <a:avLst/>
            </a:prstGeom>
          </p:spPr>
        </p:pic>
      </p:grpSp>
    </p:spTree>
    <p:extLst>
      <p:ext uri="{BB962C8B-B14F-4D97-AF65-F5344CB8AC3E}">
        <p14:creationId xmlns:p14="http://schemas.microsoft.com/office/powerpoint/2010/main" val="1634388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16" name="Grupo 15"/>
          <p:cNvGrpSpPr/>
          <p:nvPr/>
        </p:nvGrpSpPr>
        <p:grpSpPr>
          <a:xfrm>
            <a:off x="375767" y="3098700"/>
            <a:ext cx="4845900" cy="1525000"/>
            <a:chOff x="459600" y="3098700"/>
            <a:chExt cx="4845900" cy="1525000"/>
          </a:xfrm>
        </p:grpSpPr>
        <p:sp>
          <p:nvSpPr>
            <p:cNvPr id="80" name="Google Shape;80;p14"/>
            <p:cNvSpPr txBox="1"/>
            <p:nvPr/>
          </p:nvSpPr>
          <p:spPr>
            <a:xfrm>
              <a:off x="1022399" y="3589550"/>
              <a:ext cx="4027133"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Reconocer y probar </a:t>
              </a:r>
              <a:r>
                <a:rPr lang="es-ES_tradnl" sz="1600" dirty="0" smtClean="0">
                  <a:latin typeface="Calibri" panose="020F0502020204030204" pitchFamily="34" charset="0"/>
                  <a:ea typeface="Roboto"/>
                  <a:cs typeface="Calibri" panose="020F0502020204030204" pitchFamily="34" charset="0"/>
                  <a:sym typeface="Roboto"/>
                </a:rPr>
                <a:t>de</a:t>
              </a:r>
              <a:r>
                <a:rPr lang="es-ES" sz="1600" dirty="0" smtClean="0">
                  <a:latin typeface="Calibri" panose="020F0502020204030204" pitchFamily="34" charset="0"/>
                  <a:ea typeface="Roboto"/>
                  <a:cs typeface="Calibri" panose="020F0502020204030204" pitchFamily="34" charset="0"/>
                  <a:sym typeface="Roboto"/>
                </a:rPr>
                <a:t> </a:t>
              </a:r>
              <a:r>
                <a:rPr lang="es-ES_tradnl" sz="1600" dirty="0" smtClean="0">
                  <a:latin typeface="Calibri" panose="020F0502020204030204" pitchFamily="34" charset="0"/>
                  <a:ea typeface="Roboto"/>
                  <a:cs typeface="Calibri" panose="020F0502020204030204" pitchFamily="34" charset="0"/>
                  <a:sym typeface="Roboto"/>
                </a:rPr>
                <a:t>manera </a:t>
              </a:r>
              <a:r>
                <a:rPr lang="es-ES_tradnl" sz="1600" dirty="0">
                  <a:latin typeface="Calibri" panose="020F0502020204030204" pitchFamily="34" charset="0"/>
                  <a:ea typeface="Roboto"/>
                  <a:cs typeface="Calibri" panose="020F0502020204030204" pitchFamily="34" charset="0"/>
                  <a:sym typeface="Roboto"/>
                </a:rPr>
                <a:t>correcta el sistema </a:t>
              </a:r>
              <a:r>
                <a:rPr lang="es-ES_tradnl" sz="1600" dirty="0" err="1">
                  <a:latin typeface="Calibri" panose="020F0502020204030204" pitchFamily="34" charset="0"/>
                  <a:ea typeface="Roboto"/>
                  <a:cs typeface="Calibri" panose="020F0502020204030204" pitchFamily="34" charset="0"/>
                  <a:sym typeface="Roboto"/>
                </a:rPr>
                <a:t>bluetooth</a:t>
              </a:r>
              <a:r>
                <a:rPr lang="es-ES_tradnl" sz="1600" dirty="0">
                  <a:latin typeface="Calibri" panose="020F0502020204030204" pitchFamily="34" charset="0"/>
                  <a:ea typeface="Roboto"/>
                  <a:cs typeface="Calibri" panose="020F0502020204030204" pitchFamily="34" charset="0"/>
                  <a:sym typeface="Roboto"/>
                </a:rPr>
                <a:t> de un </a:t>
              </a:r>
              <a:r>
                <a:rPr lang="es-ES_tradnl" sz="1600" dirty="0" smtClean="0">
                  <a:latin typeface="Calibri" panose="020F0502020204030204" pitchFamily="34" charset="0"/>
                  <a:ea typeface="Roboto"/>
                  <a:cs typeface="Calibri" panose="020F0502020204030204" pitchFamily="34" charset="0"/>
                  <a:sym typeface="Roboto"/>
                </a:rPr>
                <a:t>automóvil </a:t>
              </a:r>
            </a:p>
            <a:p>
              <a:pPr lvl="0">
                <a:lnSpc>
                  <a:spcPct val="115000"/>
                </a:lnSpc>
              </a:pPr>
              <a:r>
                <a:rPr lang="es-ES_tradnl" sz="1600" b="1" dirty="0" smtClean="0">
                  <a:solidFill>
                    <a:srgbClr val="76384D"/>
                  </a:solidFill>
                  <a:latin typeface="Calibri" panose="020F0502020204030204" pitchFamily="34" charset="0"/>
                  <a:ea typeface="Roboto"/>
                  <a:cs typeface="Calibri" panose="020F0502020204030204" pitchFamily="34" charset="0"/>
                  <a:sym typeface="Roboto"/>
                </a:rPr>
                <a:t>¿</a:t>
              </a:r>
              <a:r>
                <a:rPr lang="es-ES_tradnl" sz="1600" b="1" dirty="0">
                  <a:solidFill>
                    <a:srgbClr val="76384D"/>
                  </a:solidFill>
                  <a:latin typeface="Calibri" panose="020F0502020204030204" pitchFamily="34" charset="0"/>
                  <a:ea typeface="Roboto"/>
                  <a:cs typeface="Calibri" panose="020F0502020204030204" pitchFamily="34" charset="0"/>
                  <a:sym typeface="Roboto"/>
                </a:rPr>
                <a:t>Pudiste reconocerlos?</a:t>
              </a:r>
              <a:endParaRPr sz="1600" b="1"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6" name="Grupo 5"/>
            <p:cNvGrpSpPr/>
            <p:nvPr/>
          </p:nvGrpSpPr>
          <p:grpSpPr>
            <a:xfrm>
              <a:off x="459600" y="3098700"/>
              <a:ext cx="4845900" cy="1525000"/>
              <a:chOff x="459600" y="3098700"/>
              <a:chExt cx="4845900" cy="1525000"/>
            </a:xfrm>
          </p:grpSpPr>
          <p:sp>
            <p:nvSpPr>
              <p:cNvPr id="73" name="Google Shape;73;p14"/>
              <p:cNvSpPr/>
              <p:nvPr/>
            </p:nvSpPr>
            <p:spPr>
              <a:xfrm>
                <a:off x="647700" y="3098700"/>
                <a:ext cx="4657800" cy="1525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grpSp>
            <p:nvGrpSpPr>
              <p:cNvPr id="74" name="Google Shape;74;p14"/>
              <p:cNvGrpSpPr/>
              <p:nvPr/>
            </p:nvGrpSpPr>
            <p:grpSpPr>
              <a:xfrm>
                <a:off x="459600" y="3673062"/>
                <a:ext cx="376200" cy="395325"/>
                <a:chOff x="476000" y="3499650"/>
                <a:chExt cx="376200" cy="395325"/>
              </a:xfrm>
            </p:grpSpPr>
            <p:sp>
              <p:nvSpPr>
                <p:cNvPr id="75" name="Google Shape;75;p14"/>
                <p:cNvSpPr/>
                <p:nvPr/>
              </p:nvSpPr>
              <p:spPr>
                <a:xfrm>
                  <a:off x="476000" y="35091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p:nvPr/>
              </p:nvSpPr>
              <p:spPr>
                <a:xfrm>
                  <a:off x="485525" y="34996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grpSp>
        </p:grpSp>
      </p:grpSp>
      <p:grpSp>
        <p:nvGrpSpPr>
          <p:cNvPr id="15" name="Grupo 14"/>
          <p:cNvGrpSpPr/>
          <p:nvPr/>
        </p:nvGrpSpPr>
        <p:grpSpPr>
          <a:xfrm>
            <a:off x="375767" y="4889824"/>
            <a:ext cx="4822350" cy="1862581"/>
            <a:chOff x="459600" y="4889825"/>
            <a:chExt cx="4822350" cy="1525000"/>
          </a:xfrm>
        </p:grpSpPr>
        <p:sp>
          <p:nvSpPr>
            <p:cNvPr id="81" name="Google Shape;81;p14"/>
            <p:cNvSpPr txBox="1"/>
            <p:nvPr/>
          </p:nvSpPr>
          <p:spPr>
            <a:xfrm>
              <a:off x="1022398" y="5372600"/>
              <a:ext cx="4172267"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a:cs typeface="Calibri" panose="020F0502020204030204" pitchFamily="34" charset="0"/>
                  <a:sym typeface="Roboto"/>
                </a:rPr>
                <a:t>Emparejar de manera correcta los diversos elementos al sistema </a:t>
              </a:r>
              <a:r>
                <a:rPr lang="es-ES_tradnl" sz="1600" dirty="0" err="1">
                  <a:latin typeface="Calibri" panose="020F0502020204030204" pitchFamily="34" charset="0"/>
                  <a:ea typeface="Roboto"/>
                  <a:cs typeface="Calibri" panose="020F0502020204030204" pitchFamily="34" charset="0"/>
                  <a:sym typeface="Roboto"/>
                </a:rPr>
                <a:t>bluetooth</a:t>
              </a:r>
              <a:r>
                <a:rPr lang="es-ES_tradnl" sz="1600" dirty="0">
                  <a:latin typeface="Calibri" panose="020F0502020204030204" pitchFamily="34" charset="0"/>
                  <a:ea typeface="Roboto"/>
                  <a:cs typeface="Calibri" panose="020F0502020204030204" pitchFamily="34" charset="0"/>
                  <a:sym typeface="Roboto"/>
                </a:rPr>
                <a:t> del automóvil (Celular, sistema de scanner y diagnóstico elm327</a:t>
              </a:r>
              <a:r>
                <a:rPr lang="es-ES_tradnl" sz="1600" dirty="0" smtClean="0">
                  <a:latin typeface="Calibri" panose="020F0502020204030204" pitchFamily="34" charset="0"/>
                  <a:ea typeface="Roboto"/>
                  <a:cs typeface="Calibri" panose="020F0502020204030204" pitchFamily="34" charset="0"/>
                  <a:sym typeface="Roboto"/>
                </a:rPr>
                <a:t>)</a:t>
              </a:r>
            </a:p>
            <a:p>
              <a:pPr lvl="0">
                <a:lnSpc>
                  <a:spcPct val="115000"/>
                </a:lnSpc>
              </a:pPr>
              <a:r>
                <a:rPr lang="es-ES_tradnl" sz="1600" b="1" dirty="0" smtClean="0">
                  <a:solidFill>
                    <a:srgbClr val="76384D"/>
                  </a:solidFill>
                  <a:latin typeface="Calibri" panose="020F0502020204030204" pitchFamily="34" charset="0"/>
                  <a:ea typeface="Roboto"/>
                  <a:cs typeface="Calibri" panose="020F0502020204030204" pitchFamily="34" charset="0"/>
                  <a:sym typeface="Roboto"/>
                </a:rPr>
                <a:t>¿</a:t>
              </a:r>
              <a:r>
                <a:rPr lang="es-ES_tradnl" sz="1600" b="1" dirty="0">
                  <a:solidFill>
                    <a:srgbClr val="76384D"/>
                  </a:solidFill>
                  <a:latin typeface="Calibri" panose="020F0502020204030204" pitchFamily="34" charset="0"/>
                  <a:ea typeface="Roboto"/>
                  <a:cs typeface="Calibri" panose="020F0502020204030204" pitchFamily="34" charset="0"/>
                  <a:sym typeface="Roboto"/>
                </a:rPr>
                <a:t>Qué problemas tuviste al realizar esta actividad?</a:t>
              </a:r>
              <a:endParaRPr sz="1600" b="1"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7" name="Grupo 6"/>
            <p:cNvGrpSpPr/>
            <p:nvPr/>
          </p:nvGrpSpPr>
          <p:grpSpPr>
            <a:xfrm>
              <a:off x="459600" y="4889825"/>
              <a:ext cx="4822350" cy="1525000"/>
              <a:chOff x="611750" y="4889825"/>
              <a:chExt cx="4822350" cy="1525000"/>
            </a:xfrm>
          </p:grpSpPr>
          <p:sp>
            <p:nvSpPr>
              <p:cNvPr id="24" name="Google Shape;73;p14"/>
              <p:cNvSpPr/>
              <p:nvPr/>
            </p:nvSpPr>
            <p:spPr>
              <a:xfrm>
                <a:off x="776300" y="4889825"/>
                <a:ext cx="4657800" cy="1525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grpSp>
            <p:nvGrpSpPr>
              <p:cNvPr id="77" name="Google Shape;77;p14"/>
              <p:cNvGrpSpPr/>
              <p:nvPr/>
            </p:nvGrpSpPr>
            <p:grpSpPr>
              <a:xfrm>
                <a:off x="611750" y="5448800"/>
                <a:ext cx="376200" cy="409625"/>
                <a:chOff x="123575" y="4314050"/>
                <a:chExt cx="376200" cy="409625"/>
              </a:xfrm>
            </p:grpSpPr>
            <p:sp>
              <p:nvSpPr>
                <p:cNvPr id="78" name="Google Shape;78;p14"/>
                <p:cNvSpPr/>
                <p:nvPr/>
              </p:nvSpPr>
              <p:spPr>
                <a:xfrm>
                  <a:off x="123575"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txBox="1"/>
                <p:nvPr/>
              </p:nvSpPr>
              <p:spPr>
                <a:xfrm>
                  <a:off x="133100" y="43140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grpSp>
        </p:grpSp>
      </p:grpSp>
      <p:sp>
        <p:nvSpPr>
          <p:cNvPr id="70" name="Google Shape;70;p14"/>
          <p:cNvSpPr txBox="1">
            <a:spLocks noGrp="1"/>
          </p:cNvSpPr>
          <p:nvPr>
            <p:ph type="subTitle" id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x-none" b="1" dirty="0">
                <a:latin typeface="Calibri" panose="020F0502020204030204" pitchFamily="34" charset="0"/>
                <a:ea typeface="Roboto"/>
                <a:cs typeface="Calibri" panose="020F0502020204030204" pitchFamily="34" charset="0"/>
                <a:sym typeface="Roboto"/>
              </a:rPr>
              <a:t>RECORDEMOS</a:t>
            </a:r>
            <a:endParaRPr b="1" dirty="0">
              <a:solidFill>
                <a:srgbClr val="000000"/>
              </a:solidFill>
              <a:latin typeface="Calibri" panose="020F0502020204030204" pitchFamily="34" charset="0"/>
              <a:ea typeface="Roboto"/>
              <a:cs typeface="Calibri" panose="020F0502020204030204" pitchFamily="34" charset="0"/>
              <a:sym typeface="Roboto"/>
            </a:endParaRPr>
          </a:p>
          <a:p>
            <a:pPr marL="0" lvl="0" indent="0" algn="l" rtl="0">
              <a:spcBef>
                <a:spcPts val="0"/>
              </a:spcBef>
              <a:spcAft>
                <a:spcPts val="0"/>
              </a:spcAft>
              <a:buNone/>
            </a:pPr>
            <a:endParaRPr b="1" dirty="0">
              <a:latin typeface="Calibri" panose="020F0502020204030204" pitchFamily="34" charset="0"/>
              <a:ea typeface="Roboto"/>
              <a:cs typeface="Calibri" panose="020F0502020204030204" pitchFamily="34" charset="0"/>
              <a:sym typeface="Roboto"/>
            </a:endParaRPr>
          </a:p>
        </p:txBody>
      </p:sp>
      <p:sp>
        <p:nvSpPr>
          <p:cNvPr id="71" name="Google Shape;71;p14"/>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¿QUÉ APRENDIMOS </a:t>
            </a:r>
            <a:r>
              <a:rPr lang="es-ES_tradnl" sz="2800" b="1" dirty="0" smtClean="0">
                <a:solidFill>
                  <a:srgbClr val="741B47"/>
                </a:solidFill>
                <a:latin typeface="Calibri" panose="020F0502020204030204" pitchFamily="34" charset="0"/>
                <a:ea typeface="Roboto"/>
                <a:cs typeface="Calibri" panose="020F0502020204030204" pitchFamily="34" charset="0"/>
                <a:sym typeface="Roboto"/>
              </a:rPr>
              <a:t>EN </a:t>
            </a:r>
            <a:r>
              <a:rPr lang="x-none" sz="2800" b="1" dirty="0" smtClean="0">
                <a:solidFill>
                  <a:srgbClr val="741B47"/>
                </a:solidFill>
                <a:latin typeface="Calibri" panose="020F0502020204030204" pitchFamily="34" charset="0"/>
                <a:ea typeface="Roboto"/>
                <a:cs typeface="Calibri" panose="020F0502020204030204" pitchFamily="34" charset="0"/>
                <a:sym typeface="Roboto"/>
              </a:rPr>
              <a:t>LA </a:t>
            </a:r>
            <a:r>
              <a:rPr lang="x-none" sz="2800" b="1" dirty="0">
                <a:solidFill>
                  <a:srgbClr val="741B47"/>
                </a:solidFill>
                <a:latin typeface="Calibri" panose="020F0502020204030204" pitchFamily="34" charset="0"/>
                <a:ea typeface="Roboto"/>
                <a:cs typeface="Calibri" panose="020F0502020204030204" pitchFamily="34" charset="0"/>
                <a:sym typeface="Roboto"/>
              </a:rPr>
              <a:t>ACTIVIDAD ANTERIOR?</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2" name="Google Shape;82;p14"/>
          <p:cNvSpPr txBox="1"/>
          <p:nvPr/>
        </p:nvSpPr>
        <p:spPr>
          <a:xfrm>
            <a:off x="375767" y="2370247"/>
            <a:ext cx="5192504" cy="409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_tradnl" sz="2000" dirty="0" smtClean="0">
                <a:solidFill>
                  <a:srgbClr val="741B47"/>
                </a:solidFill>
                <a:latin typeface="Calibri" panose="020F0502020204030204" pitchFamily="34" charset="0"/>
                <a:ea typeface="Roboto"/>
                <a:cs typeface="Calibri" panose="020F0502020204030204" pitchFamily="34" charset="0"/>
                <a:sym typeface="Roboto"/>
              </a:rPr>
              <a:t>Sistema Bluetooth</a:t>
            </a:r>
            <a:endParaRPr sz="2000" dirty="0">
              <a:latin typeface="Calibri" panose="020F0502020204030204" pitchFamily="34" charset="0"/>
              <a:cs typeface="Calibri" panose="020F0502020204030204" pitchFamily="34" charset="0"/>
            </a:endParaRPr>
          </a:p>
        </p:txBody>
      </p:sp>
      <p:sp>
        <p:nvSpPr>
          <p:cNvPr id="83"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30" name="Imagen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60" y="2500812"/>
            <a:ext cx="4863918" cy="460819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6"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ANTES DE COMENZAR</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103" name="Google Shape;103;p15"/>
          <p:cNvPicPr preferRelativeResize="0"/>
          <p:nvPr/>
        </p:nvPicPr>
        <p:blipFill>
          <a:blip r:embed="rId3">
            <a:alphaModFix/>
          </a:blip>
          <a:stretch>
            <a:fillRect/>
          </a:stretch>
        </p:blipFill>
        <p:spPr>
          <a:xfrm>
            <a:off x="6545737" y="1296900"/>
            <a:ext cx="2677425" cy="5696166"/>
          </a:xfrm>
          <a:prstGeom prst="rect">
            <a:avLst/>
          </a:prstGeom>
          <a:noFill/>
          <a:ln>
            <a:noFill/>
          </a:ln>
        </p:spPr>
      </p:pic>
      <p:sp>
        <p:nvSpPr>
          <p:cNvPr id="22"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a:latin typeface="Calibri" panose="020F0502020204030204" pitchFamily="34" charset="0"/>
                <a:ea typeface="Roboto"/>
                <a:cs typeface="Calibri" panose="020F0502020204030204" pitchFamily="34" charset="0"/>
                <a:sym typeface="Roboto"/>
              </a:rPr>
              <a:t>ALGUNAS PREGUNTAS</a:t>
            </a:r>
          </a:p>
          <a:p>
            <a:endParaRPr lang="x-none" b="1" dirty="0">
              <a:latin typeface="Calibri" panose="020F0502020204030204" pitchFamily="34" charset="0"/>
              <a:ea typeface="Roboto"/>
              <a:cs typeface="Calibri" panose="020F0502020204030204" pitchFamily="34" charset="0"/>
              <a:sym typeface="Roboto"/>
            </a:endParaRPr>
          </a:p>
        </p:txBody>
      </p:sp>
      <p:sp>
        <p:nvSpPr>
          <p:cNvPr id="4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2</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30" name="Google Shape;89;p15"/>
          <p:cNvGrpSpPr/>
          <p:nvPr/>
        </p:nvGrpSpPr>
        <p:grpSpPr>
          <a:xfrm>
            <a:off x="375767" y="3582322"/>
            <a:ext cx="5889275" cy="1431588"/>
            <a:chOff x="466025" y="2206962"/>
            <a:chExt cx="5889275" cy="1431588"/>
          </a:xfrm>
        </p:grpSpPr>
        <p:sp>
          <p:nvSpPr>
            <p:cNvPr id="32" name="Google Shape;90;p15"/>
            <p:cNvSpPr/>
            <p:nvPr/>
          </p:nvSpPr>
          <p:spPr>
            <a:xfrm>
              <a:off x="466025" y="248300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33" name="Google Shape;91;p15"/>
            <p:cNvPicPr preferRelativeResize="0"/>
            <p:nvPr/>
          </p:nvPicPr>
          <p:blipFill>
            <a:blip r:embed="rId4">
              <a:alphaModFix/>
            </a:blip>
            <a:stretch>
              <a:fillRect/>
            </a:stretch>
          </p:blipFill>
          <p:spPr>
            <a:xfrm>
              <a:off x="5878200" y="2206962"/>
              <a:ext cx="477100" cy="477100"/>
            </a:xfrm>
            <a:prstGeom prst="rect">
              <a:avLst/>
            </a:prstGeom>
            <a:noFill/>
            <a:ln>
              <a:noFill/>
            </a:ln>
          </p:spPr>
        </p:pic>
      </p:grpSp>
      <p:sp>
        <p:nvSpPr>
          <p:cNvPr id="31" name="Google Shape;97;p15"/>
          <p:cNvSpPr txBox="1"/>
          <p:nvPr/>
        </p:nvSpPr>
        <p:spPr>
          <a:xfrm>
            <a:off x="716617" y="4250052"/>
            <a:ext cx="3819550" cy="3636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800" dirty="0">
                <a:latin typeface="Calibri" panose="020F0502020204030204" pitchFamily="34" charset="0"/>
                <a:ea typeface="Roboto Medium"/>
                <a:cs typeface="Calibri" panose="020F0502020204030204" pitchFamily="34" charset="0"/>
                <a:sym typeface="Roboto Medium"/>
              </a:rPr>
              <a:t>¿Todos los vehículos lo poseen</a:t>
            </a:r>
            <a:r>
              <a:rPr lang="es-ES_tradnl" sz="1800" dirty="0" smtClean="0">
                <a:latin typeface="Calibri" panose="020F0502020204030204" pitchFamily="34" charset="0"/>
                <a:ea typeface="Roboto Medium"/>
                <a:cs typeface="Calibri" panose="020F0502020204030204" pitchFamily="34" charset="0"/>
                <a:sym typeface="Roboto Medium"/>
              </a:rPr>
              <a:t>?</a:t>
            </a:r>
            <a:endParaRPr lang="es-ES_tradnl" sz="1800" dirty="0">
              <a:latin typeface="Calibri" panose="020F0502020204030204" pitchFamily="34" charset="0"/>
              <a:ea typeface="Roboto Medium"/>
              <a:cs typeface="Calibri" panose="020F0502020204030204" pitchFamily="34" charset="0"/>
              <a:sym typeface="Roboto Medium"/>
            </a:endParaRPr>
          </a:p>
        </p:txBody>
      </p:sp>
      <p:sp>
        <p:nvSpPr>
          <p:cNvPr id="34" name="Google Shape;99;p15"/>
          <p:cNvSpPr txBox="1"/>
          <p:nvPr/>
        </p:nvSpPr>
        <p:spPr>
          <a:xfrm>
            <a:off x="506729" y="6642464"/>
            <a:ext cx="5388800" cy="198385"/>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100" b="1" dirty="0">
                <a:solidFill>
                  <a:srgbClr val="76384D"/>
                </a:solidFill>
                <a:latin typeface="Calibri" panose="020F0502020204030204" pitchFamily="34" charset="0"/>
                <a:ea typeface="Roboto"/>
                <a:cs typeface="Calibri" panose="020F0502020204030204" pitchFamily="34" charset="0"/>
                <a:sym typeface="Roboto"/>
              </a:rPr>
              <a:t>¡Compartan </a:t>
            </a:r>
            <a:r>
              <a:rPr lang="x-none" sz="2100" b="1" dirty="0" smtClean="0">
                <a:solidFill>
                  <a:srgbClr val="76384D"/>
                </a:solidFill>
                <a:latin typeface="Calibri" panose="020F0502020204030204" pitchFamily="34" charset="0"/>
                <a:ea typeface="Roboto"/>
                <a:cs typeface="Calibri" panose="020F0502020204030204" pitchFamily="34" charset="0"/>
                <a:sym typeface="Roboto"/>
              </a:rPr>
              <a:t>experiencias </a:t>
            </a:r>
            <a:r>
              <a:rPr lang="x-none" sz="2100" dirty="0">
                <a:solidFill>
                  <a:srgbClr val="76384D"/>
                </a:solidFill>
                <a:latin typeface="Calibri" panose="020F0502020204030204" pitchFamily="34" charset="0"/>
                <a:ea typeface="Roboto"/>
                <a:cs typeface="Calibri" panose="020F0502020204030204" pitchFamily="34" charset="0"/>
                <a:sym typeface="Roboto"/>
              </a:rPr>
              <a:t>con sus compañeros! </a:t>
            </a:r>
            <a:endParaRPr sz="2000" dirty="0">
              <a:solidFill>
                <a:srgbClr val="76384D"/>
              </a:solidFill>
              <a:latin typeface="Calibri" panose="020F0502020204030204" pitchFamily="34" charset="0"/>
              <a:ea typeface="Roboto"/>
              <a:cs typeface="Calibri" panose="020F0502020204030204" pitchFamily="34" charset="0"/>
              <a:sym typeface="Roboto"/>
            </a:endParaRPr>
          </a:p>
        </p:txBody>
      </p:sp>
      <p:sp>
        <p:nvSpPr>
          <p:cNvPr id="53" name="Google Shape;98;p15"/>
          <p:cNvSpPr txBox="1"/>
          <p:nvPr/>
        </p:nvSpPr>
        <p:spPr>
          <a:xfrm>
            <a:off x="680648" y="5507887"/>
            <a:ext cx="5440500" cy="483000"/>
          </a:xfrm>
          <a:prstGeom prst="rect">
            <a:avLst/>
          </a:prstGeom>
          <a:noFill/>
          <a:ln>
            <a:noFill/>
          </a:ln>
        </p:spPr>
        <p:txBody>
          <a:bodyPr spcFirstLastPara="1" wrap="square" lIns="91425" tIns="91425" rIns="91425" bIns="91425" anchor="ctr" anchorCtr="0">
            <a:noAutofit/>
          </a:bodyPr>
          <a:lstStyle/>
          <a:p>
            <a:pPr lvl="0">
              <a:lnSpc>
                <a:spcPct val="115000"/>
              </a:lnSpc>
            </a:pPr>
            <a:endParaRPr lang="es-ES_tradnl" sz="1800" dirty="0">
              <a:latin typeface="Calibri" panose="020F0502020204030204" pitchFamily="34" charset="0"/>
              <a:ea typeface="Roboto Medium"/>
              <a:cs typeface="Calibri" panose="020F0502020204030204" pitchFamily="34" charset="0"/>
              <a:sym typeface="Roboto Medium"/>
            </a:endParaRPr>
          </a:p>
          <a:p>
            <a:pPr lvl="0">
              <a:lnSpc>
                <a:spcPct val="115000"/>
              </a:lnSpc>
            </a:pPr>
            <a:r>
              <a:rPr lang="es-ES_tradnl" sz="1800" dirty="0" smtClean="0">
                <a:latin typeface="Calibri" panose="020F0502020204030204" pitchFamily="34" charset="0"/>
                <a:ea typeface="Roboto Medium"/>
                <a:cs typeface="Calibri" panose="020F0502020204030204" pitchFamily="34" charset="0"/>
                <a:sym typeface="Roboto Medium"/>
              </a:rPr>
              <a:t>¿</a:t>
            </a:r>
            <a:r>
              <a:rPr lang="es-ES_tradnl" sz="1800" dirty="0">
                <a:latin typeface="Calibri" panose="020F0502020204030204" pitchFamily="34" charset="0"/>
                <a:ea typeface="Roboto Medium"/>
                <a:cs typeface="Calibri" panose="020F0502020204030204" pitchFamily="34" charset="0"/>
                <a:sym typeface="Roboto Medium"/>
              </a:rPr>
              <a:t>Cuáles son las ventajas de ocupar este sistema en un vehículo?</a:t>
            </a:r>
          </a:p>
        </p:txBody>
      </p:sp>
      <p:grpSp>
        <p:nvGrpSpPr>
          <p:cNvPr id="54" name="Google Shape;89;p15"/>
          <p:cNvGrpSpPr/>
          <p:nvPr/>
        </p:nvGrpSpPr>
        <p:grpSpPr>
          <a:xfrm>
            <a:off x="375767" y="5034958"/>
            <a:ext cx="5889275" cy="1431588"/>
            <a:chOff x="466025" y="2206962"/>
            <a:chExt cx="5889275" cy="1431588"/>
          </a:xfrm>
        </p:grpSpPr>
        <p:sp>
          <p:nvSpPr>
            <p:cNvPr id="55" name="Google Shape;90;p15"/>
            <p:cNvSpPr/>
            <p:nvPr/>
          </p:nvSpPr>
          <p:spPr>
            <a:xfrm>
              <a:off x="466025" y="248300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56" name="Google Shape;91;p15"/>
            <p:cNvPicPr preferRelativeResize="0"/>
            <p:nvPr/>
          </p:nvPicPr>
          <p:blipFill>
            <a:blip r:embed="rId4">
              <a:alphaModFix/>
            </a:blip>
            <a:stretch>
              <a:fillRect/>
            </a:stretch>
          </p:blipFill>
          <p:spPr>
            <a:xfrm>
              <a:off x="5878200" y="2206962"/>
              <a:ext cx="477100" cy="477100"/>
            </a:xfrm>
            <a:prstGeom prst="rect">
              <a:avLst/>
            </a:prstGeom>
            <a:noFill/>
            <a:ln>
              <a:noFill/>
            </a:ln>
          </p:spPr>
        </p:pic>
      </p:grpSp>
      <p:grpSp>
        <p:nvGrpSpPr>
          <p:cNvPr id="58" name="Google Shape;89;p15"/>
          <p:cNvGrpSpPr/>
          <p:nvPr/>
        </p:nvGrpSpPr>
        <p:grpSpPr>
          <a:xfrm>
            <a:off x="375767" y="2129686"/>
            <a:ext cx="5889275" cy="1431588"/>
            <a:chOff x="466025" y="2206962"/>
            <a:chExt cx="5889275" cy="1431588"/>
          </a:xfrm>
        </p:grpSpPr>
        <p:sp>
          <p:nvSpPr>
            <p:cNvPr id="60" name="Google Shape;90;p15"/>
            <p:cNvSpPr/>
            <p:nvPr/>
          </p:nvSpPr>
          <p:spPr>
            <a:xfrm>
              <a:off x="466025" y="248300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pic>
          <p:nvPicPr>
            <p:cNvPr id="61" name="Google Shape;91;p15"/>
            <p:cNvPicPr preferRelativeResize="0"/>
            <p:nvPr/>
          </p:nvPicPr>
          <p:blipFill>
            <a:blip r:embed="rId4">
              <a:alphaModFix/>
            </a:blip>
            <a:stretch>
              <a:fillRect/>
            </a:stretch>
          </p:blipFill>
          <p:spPr>
            <a:xfrm>
              <a:off x="5878200" y="2206962"/>
              <a:ext cx="477100" cy="477100"/>
            </a:xfrm>
            <a:prstGeom prst="rect">
              <a:avLst/>
            </a:prstGeom>
            <a:noFill/>
            <a:ln>
              <a:noFill/>
            </a:ln>
          </p:spPr>
        </p:pic>
      </p:grpSp>
      <p:sp>
        <p:nvSpPr>
          <p:cNvPr id="59" name="Google Shape;97;p15"/>
          <p:cNvSpPr txBox="1"/>
          <p:nvPr/>
        </p:nvSpPr>
        <p:spPr>
          <a:xfrm>
            <a:off x="716617" y="2797416"/>
            <a:ext cx="4688476" cy="377454"/>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800" dirty="0">
                <a:latin typeface="Calibri" panose="020F0502020204030204" pitchFamily="34" charset="0"/>
                <a:ea typeface="Roboto Medium"/>
                <a:cs typeface="Calibri" panose="020F0502020204030204" pitchFamily="34" charset="0"/>
                <a:sym typeface="Roboto Medium"/>
              </a:rPr>
              <a:t>¿Conocen este sistema de un vehículo</a:t>
            </a:r>
            <a:r>
              <a:rPr lang="es-ES_tradnl" sz="1800" dirty="0" smtClean="0">
                <a:latin typeface="Calibri" panose="020F0502020204030204" pitchFamily="34" charset="0"/>
                <a:ea typeface="Roboto Medium"/>
                <a:cs typeface="Calibri" panose="020F0502020204030204" pitchFamily="34" charset="0"/>
                <a:sym typeface="Roboto Medium"/>
              </a:rPr>
              <a:t>?</a:t>
            </a:r>
            <a:endParaRPr lang="es-ES_tradnl" sz="1800" dirty="0">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8" name="Grupo 7"/>
          <p:cNvGrpSpPr/>
          <p:nvPr/>
        </p:nvGrpSpPr>
        <p:grpSpPr>
          <a:xfrm>
            <a:off x="4461133" y="2512678"/>
            <a:ext cx="4848912" cy="1525000"/>
            <a:chOff x="4461133" y="3098700"/>
            <a:chExt cx="4848912" cy="1525000"/>
          </a:xfrm>
        </p:grpSpPr>
        <p:sp>
          <p:nvSpPr>
            <p:cNvPr id="29" name="Google Shape;73;p14"/>
            <p:cNvSpPr/>
            <p:nvPr/>
          </p:nvSpPr>
          <p:spPr>
            <a:xfrm>
              <a:off x="4461133" y="3098700"/>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24" name="Google Shape;80;p14"/>
            <p:cNvSpPr txBox="1"/>
            <p:nvPr/>
          </p:nvSpPr>
          <p:spPr>
            <a:xfrm>
              <a:off x="4851225" y="3548875"/>
              <a:ext cx="404445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smtClean="0">
                  <a:latin typeface="Calibri" panose="020F0502020204030204" pitchFamily="34" charset="0"/>
                  <a:ea typeface="Roboto"/>
                  <a:cs typeface="Calibri" panose="020F0502020204030204" pitchFamily="34" charset="0"/>
                  <a:sym typeface="Roboto"/>
                </a:rPr>
                <a:t>Reconocerás</a:t>
              </a:r>
              <a:r>
                <a:rPr lang="es-ES" sz="1600" dirty="0" smtClean="0">
                  <a:latin typeface="Calibri" panose="020F0502020204030204" pitchFamily="34" charset="0"/>
                  <a:ea typeface="Roboto"/>
                  <a:cs typeface="Calibri" panose="020F0502020204030204" pitchFamily="34" charset="0"/>
                  <a:sym typeface="Roboto"/>
                </a:rPr>
                <a:t> </a:t>
              </a:r>
              <a:r>
                <a:rPr lang="es-ES_tradnl" sz="1600" dirty="0" smtClean="0">
                  <a:latin typeface="Calibri" panose="020F0502020204030204" pitchFamily="34" charset="0"/>
                  <a:ea typeface="Roboto"/>
                  <a:cs typeface="Calibri" panose="020F0502020204030204" pitchFamily="34" charset="0"/>
                  <a:sym typeface="Roboto"/>
                </a:rPr>
                <a:t>de </a:t>
              </a:r>
              <a:r>
                <a:rPr lang="es-ES_tradnl" sz="1600" dirty="0">
                  <a:latin typeface="Calibri" panose="020F0502020204030204" pitchFamily="34" charset="0"/>
                  <a:ea typeface="Roboto"/>
                  <a:cs typeface="Calibri" panose="020F0502020204030204" pitchFamily="34" charset="0"/>
                  <a:sym typeface="Roboto"/>
                </a:rPr>
                <a:t>manera correcta el sistema de </a:t>
              </a:r>
              <a:r>
                <a:rPr lang="es-ES_tradnl" sz="1600" b="1" dirty="0" smtClean="0">
                  <a:solidFill>
                    <a:srgbClr val="76384D"/>
                  </a:solidFill>
                  <a:latin typeface="Calibri" panose="020F0502020204030204" pitchFamily="34" charset="0"/>
                  <a:ea typeface="Roboto"/>
                  <a:cs typeface="Calibri" panose="020F0502020204030204" pitchFamily="34" charset="0"/>
                  <a:sym typeface="Roboto"/>
                </a:rPr>
                <a:t>Carga Alternador </a:t>
              </a:r>
              <a:r>
                <a:rPr lang="es-ES_tradnl" sz="1600" dirty="0" smtClean="0">
                  <a:latin typeface="Calibri" panose="020F0502020204030204" pitchFamily="34" charset="0"/>
                  <a:ea typeface="Roboto"/>
                  <a:cs typeface="Calibri" panose="020F0502020204030204" pitchFamily="34" charset="0"/>
                  <a:sym typeface="Roboto"/>
                </a:rPr>
                <a:t>en </a:t>
              </a:r>
              <a:r>
                <a:rPr lang="es-ES_tradnl" sz="1600" dirty="0">
                  <a:latin typeface="Calibri" panose="020F0502020204030204" pitchFamily="34" charset="0"/>
                  <a:ea typeface="Roboto"/>
                  <a:cs typeface="Calibri" panose="020F0502020204030204" pitchFamily="34" charset="0"/>
                  <a:sym typeface="Roboto"/>
                </a:rPr>
                <a:t>diferentes vehículos</a:t>
              </a:r>
              <a:r>
                <a:rPr lang="es-ES_tradnl" sz="1600" dirty="0" smtClean="0">
                  <a:latin typeface="Calibri" panose="020F0502020204030204" pitchFamily="34" charset="0"/>
                  <a:ea typeface="Roboto"/>
                  <a:cs typeface="Calibri" panose="020F0502020204030204" pitchFamily="34" charset="0"/>
                  <a:sym typeface="Roboto"/>
                </a:rPr>
                <a:t>.</a:t>
              </a:r>
              <a:endParaRPr lang="es-CL" sz="1600" b="1"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30" name="Google Shape;74;p14"/>
            <p:cNvGrpSpPr/>
            <p:nvPr/>
          </p:nvGrpSpPr>
          <p:grpSpPr>
            <a:xfrm>
              <a:off x="8933845" y="3673062"/>
              <a:ext cx="376200" cy="395325"/>
              <a:chOff x="5136812" y="3499650"/>
              <a:chExt cx="376200" cy="395325"/>
            </a:xfrm>
          </p:grpSpPr>
          <p:sp>
            <p:nvSpPr>
              <p:cNvPr id="31" name="Google Shape;75;p14"/>
              <p:cNvSpPr/>
              <p:nvPr/>
            </p:nvSpPr>
            <p:spPr>
              <a:xfrm>
                <a:off x="5136812" y="35091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6;p14"/>
              <p:cNvSpPr txBox="1"/>
              <p:nvPr/>
            </p:nvSpPr>
            <p:spPr>
              <a:xfrm>
                <a:off x="5146337" y="3499650"/>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grpSp>
      </p:grpSp>
      <p:grpSp>
        <p:nvGrpSpPr>
          <p:cNvPr id="9" name="Grupo 8"/>
          <p:cNvGrpSpPr/>
          <p:nvPr/>
        </p:nvGrpSpPr>
        <p:grpSpPr>
          <a:xfrm>
            <a:off x="4462013" y="4071777"/>
            <a:ext cx="4848032" cy="1525000"/>
            <a:chOff x="4462013" y="4889825"/>
            <a:chExt cx="4848032" cy="1525000"/>
          </a:xfrm>
        </p:grpSpPr>
        <p:sp>
          <p:nvSpPr>
            <p:cNvPr id="36" name="Google Shape;73;p14"/>
            <p:cNvSpPr/>
            <p:nvPr/>
          </p:nvSpPr>
          <p:spPr>
            <a:xfrm>
              <a:off x="4462013" y="4889825"/>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34" name="Google Shape;81;p14"/>
            <p:cNvSpPr txBox="1"/>
            <p:nvPr/>
          </p:nvSpPr>
          <p:spPr>
            <a:xfrm>
              <a:off x="4851225" y="5372600"/>
              <a:ext cx="375660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smtClean="0">
                  <a:latin typeface="Calibri" panose="020F0502020204030204" pitchFamily="34" charset="0"/>
                  <a:ea typeface="Roboto"/>
                  <a:cs typeface="Calibri" panose="020F0502020204030204" pitchFamily="34" charset="0"/>
                  <a:sym typeface="Roboto"/>
                </a:rPr>
                <a:t>Identificarás de manera correcta el mantenimiento del sistema de </a:t>
              </a:r>
              <a:r>
                <a:rPr lang="es-ES_tradnl" sz="1600" b="1" dirty="0">
                  <a:solidFill>
                    <a:srgbClr val="76384D"/>
                  </a:solidFill>
                  <a:latin typeface="Calibri" panose="020F0502020204030204" pitchFamily="34" charset="0"/>
                  <a:ea typeface="Roboto"/>
                  <a:cs typeface="Calibri" panose="020F0502020204030204" pitchFamily="34" charset="0"/>
                  <a:sym typeface="Roboto"/>
                </a:rPr>
                <a:t>Carga Alternador</a:t>
              </a:r>
              <a:r>
                <a:rPr lang="es-ES_tradnl" sz="1600" dirty="0" smtClean="0">
                  <a:latin typeface="Calibri" panose="020F0502020204030204" pitchFamily="34" charset="0"/>
                  <a:ea typeface="Roboto"/>
                  <a:cs typeface="Calibri" panose="020F0502020204030204" pitchFamily="34" charset="0"/>
                  <a:sym typeface="Roboto"/>
                </a:rPr>
                <a:t> de diferentes vehículos.</a:t>
              </a:r>
              <a:endParaRPr lang="es-CL" sz="1600" b="1"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37" name="Google Shape;77;p14"/>
            <p:cNvGrpSpPr/>
            <p:nvPr/>
          </p:nvGrpSpPr>
          <p:grpSpPr>
            <a:xfrm>
              <a:off x="8933845" y="5458326"/>
              <a:ext cx="376200" cy="400099"/>
              <a:chOff x="4759957" y="4323576"/>
              <a:chExt cx="376200" cy="400099"/>
            </a:xfrm>
          </p:grpSpPr>
          <p:sp>
            <p:nvSpPr>
              <p:cNvPr id="38" name="Google Shape;78;p14"/>
              <p:cNvSpPr/>
              <p:nvPr/>
            </p:nvSpPr>
            <p:spPr>
              <a:xfrm>
                <a:off x="4759957"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p14"/>
              <p:cNvSpPr txBox="1"/>
              <p:nvPr/>
            </p:nvSpPr>
            <p:spPr>
              <a:xfrm>
                <a:off x="4769791" y="4323576"/>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grpSp>
      </p:grpSp>
      <p:sp>
        <p:nvSpPr>
          <p:cNvPr id="5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3</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20" name="Grupo 8"/>
          <p:cNvGrpSpPr/>
          <p:nvPr/>
        </p:nvGrpSpPr>
        <p:grpSpPr>
          <a:xfrm>
            <a:off x="4462013" y="5630879"/>
            <a:ext cx="4848032" cy="1525000"/>
            <a:chOff x="4462013" y="4889825"/>
            <a:chExt cx="4848032" cy="1525000"/>
          </a:xfrm>
        </p:grpSpPr>
        <p:sp>
          <p:nvSpPr>
            <p:cNvPr id="21" name="Google Shape;73;p14"/>
            <p:cNvSpPr/>
            <p:nvPr/>
          </p:nvSpPr>
          <p:spPr>
            <a:xfrm>
              <a:off x="4462013" y="4889825"/>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23" name="Google Shape;81;p14"/>
            <p:cNvSpPr txBox="1"/>
            <p:nvPr/>
          </p:nvSpPr>
          <p:spPr>
            <a:xfrm>
              <a:off x="4851225" y="5372600"/>
              <a:ext cx="3756601" cy="5382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smtClean="0">
                  <a:latin typeface="Calibri" panose="020F0502020204030204" pitchFamily="34" charset="0"/>
                  <a:ea typeface="Roboto"/>
                  <a:cs typeface="Calibri" panose="020F0502020204030204" pitchFamily="34" charset="0"/>
                  <a:sym typeface="Roboto"/>
                </a:rPr>
                <a:t>Aplicarás </a:t>
              </a:r>
              <a:r>
                <a:rPr lang="es-ES_tradnl" sz="1600" dirty="0">
                  <a:latin typeface="Calibri" panose="020F0502020204030204" pitchFamily="34" charset="0"/>
                  <a:ea typeface="Roboto"/>
                  <a:cs typeface="Calibri" panose="020F0502020204030204" pitchFamily="34" charset="0"/>
                  <a:sym typeface="Roboto"/>
                </a:rPr>
                <a:t>el mantenimiento del sistema de </a:t>
              </a:r>
              <a:r>
                <a:rPr lang="es-ES_tradnl" sz="1600" b="1" dirty="0">
                  <a:solidFill>
                    <a:srgbClr val="76384D"/>
                  </a:solidFill>
                  <a:latin typeface="Calibri" panose="020F0502020204030204" pitchFamily="34" charset="0"/>
                  <a:ea typeface="Roboto"/>
                  <a:cs typeface="Calibri" panose="020F0502020204030204" pitchFamily="34" charset="0"/>
                  <a:sym typeface="Roboto"/>
                </a:rPr>
                <a:t>Carga Alternador</a:t>
              </a:r>
              <a:r>
                <a:rPr lang="es-ES_tradnl" sz="1600" dirty="0" smtClean="0">
                  <a:latin typeface="Calibri" panose="020F0502020204030204" pitchFamily="34" charset="0"/>
                  <a:ea typeface="Roboto"/>
                  <a:cs typeface="Calibri" panose="020F0502020204030204" pitchFamily="34" charset="0"/>
                  <a:sym typeface="Roboto"/>
                </a:rPr>
                <a:t>, </a:t>
              </a:r>
              <a:r>
                <a:rPr lang="es-ES_tradnl" sz="1600" dirty="0">
                  <a:latin typeface="Calibri" panose="020F0502020204030204" pitchFamily="34" charset="0"/>
                  <a:ea typeface="Roboto"/>
                  <a:cs typeface="Calibri" panose="020F0502020204030204" pitchFamily="34" charset="0"/>
                  <a:sym typeface="Roboto"/>
                </a:rPr>
                <a:t>considerando lo propuesto en el manual de </a:t>
              </a:r>
              <a:r>
                <a:rPr lang="es-ES_tradnl" sz="1600" dirty="0" smtClean="0">
                  <a:latin typeface="Calibri" panose="020F0502020204030204" pitchFamily="34" charset="0"/>
                  <a:ea typeface="Roboto"/>
                  <a:cs typeface="Calibri" panose="020F0502020204030204" pitchFamily="34" charset="0"/>
                  <a:sym typeface="Roboto"/>
                </a:rPr>
                <a:t>servicio.</a:t>
              </a:r>
              <a:endParaRPr lang="es-CL" sz="1600" b="1" dirty="0">
                <a:solidFill>
                  <a:srgbClr val="76384D"/>
                </a:solidFill>
                <a:latin typeface="Calibri" panose="020F0502020204030204" pitchFamily="34" charset="0"/>
                <a:ea typeface="Roboto"/>
                <a:cs typeface="Calibri" panose="020F0502020204030204" pitchFamily="34" charset="0"/>
                <a:sym typeface="Roboto"/>
              </a:endParaRPr>
            </a:p>
          </p:txBody>
        </p:sp>
        <p:grpSp>
          <p:nvGrpSpPr>
            <p:cNvPr id="25" name="Google Shape;77;p14"/>
            <p:cNvGrpSpPr/>
            <p:nvPr/>
          </p:nvGrpSpPr>
          <p:grpSpPr>
            <a:xfrm>
              <a:off x="8933845" y="5458326"/>
              <a:ext cx="376200" cy="400099"/>
              <a:chOff x="4759957" y="4323576"/>
              <a:chExt cx="376200" cy="400099"/>
            </a:xfrm>
          </p:grpSpPr>
          <p:sp>
            <p:nvSpPr>
              <p:cNvPr id="26" name="Google Shape;78;p14"/>
              <p:cNvSpPr/>
              <p:nvPr/>
            </p:nvSpPr>
            <p:spPr>
              <a:xfrm>
                <a:off x="4759957" y="433787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p14"/>
              <p:cNvSpPr txBox="1"/>
              <p:nvPr/>
            </p:nvSpPr>
            <p:spPr>
              <a:xfrm>
                <a:off x="4769791" y="4323576"/>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_tradnl" sz="2800" b="1" dirty="0" smtClean="0">
                    <a:solidFill>
                      <a:srgbClr val="FFFFFF"/>
                    </a:solidFill>
                    <a:latin typeface="Calibri"/>
                    <a:ea typeface="Calibri"/>
                    <a:cs typeface="Calibri"/>
                    <a:sym typeface="Calibri"/>
                  </a:rPr>
                  <a:t>3</a:t>
                </a:r>
                <a:endParaRPr sz="2800" b="1" dirty="0">
                  <a:solidFill>
                    <a:srgbClr val="FFFFFF"/>
                  </a:solidFill>
                  <a:latin typeface="Calibri"/>
                  <a:ea typeface="Calibri"/>
                  <a:cs typeface="Calibri"/>
                  <a:sym typeface="Calibri"/>
                </a:endParaRPr>
              </a:p>
            </p:txBody>
          </p:sp>
        </p:grpSp>
      </p:grpSp>
      <p:pic>
        <p:nvPicPr>
          <p:cNvPr id="33" name="Imagen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1" y="2367775"/>
            <a:ext cx="2965718" cy="4328991"/>
          </a:xfrm>
          <a:prstGeom prst="rect">
            <a:avLst/>
          </a:prstGeom>
        </p:spPr>
      </p:pic>
      <p:sp>
        <p:nvSpPr>
          <p:cNvPr id="35" name="Google Shape;154;p5"/>
          <p:cNvSpPr txBox="1"/>
          <p:nvPr/>
        </p:nvSpPr>
        <p:spPr>
          <a:xfrm>
            <a:off x="4063852" y="2162557"/>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a:t>
            </a:r>
            <a:r>
              <a:rPr lang="es-CL" sz="1600" b="1" dirty="0" smtClean="0">
                <a:solidFill>
                  <a:schemeClr val="tx1"/>
                </a:solidFill>
                <a:latin typeface="Calibri" panose="020F0502020204030204" pitchFamily="34" charset="0"/>
                <a:cs typeface="Calibri" panose="020F0502020204030204" pitchFamily="34" charset="0"/>
              </a:rPr>
              <a:t>en condiciones </a:t>
            </a:r>
            <a:r>
              <a:rPr lang="es-CL" sz="1600" b="1" dirty="0">
                <a:solidFill>
                  <a:schemeClr val="tx1"/>
                </a:solidFill>
                <a:latin typeface="Calibri" panose="020F0502020204030204" pitchFamily="34" charset="0"/>
                <a:cs typeface="Calibri" panose="020F0502020204030204" pitchFamily="34" charset="0"/>
              </a:rPr>
              <a:t>de:</a:t>
            </a:r>
            <a:endParaRPr b="1" dirty="0">
              <a:solidFill>
                <a:schemeClr val="tx1"/>
              </a:solidFill>
              <a:latin typeface="Calibri" panose="020F0502020204030204" pitchFamily="34" charset="0"/>
              <a:cs typeface="Calibri" panose="020F0502020204030204" pitchFamily="34" charset="0"/>
            </a:endParaRPr>
          </a:p>
        </p:txBody>
      </p:sp>
      <p:sp>
        <p:nvSpPr>
          <p:cNvPr id="41"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741B47"/>
                </a:solidFill>
                <a:latin typeface="Calibri"/>
                <a:ea typeface="Calibri"/>
                <a:cs typeface="Calibri"/>
                <a:sym typeface="Calibri"/>
              </a:rPr>
              <a:t>MENÚ DE LA ACTIVIDAD</a:t>
            </a:r>
            <a:endParaRPr lang="en-US" sz="3100" b="1" dirty="0">
              <a:solidFill>
                <a:srgbClr val="741B47"/>
              </a:solidFill>
              <a:latin typeface="Calibri"/>
              <a:ea typeface="Calibri"/>
              <a:cs typeface="Calibri"/>
              <a:sym typeface="Calibri"/>
            </a:endParaRPr>
          </a:p>
        </p:txBody>
      </p:sp>
      <p:sp>
        <p:nvSpPr>
          <p:cNvPr id="43" name="Google Shape;82;p14"/>
          <p:cNvSpPr txBox="1"/>
          <p:nvPr/>
        </p:nvSpPr>
        <p:spPr>
          <a:xfrm>
            <a:off x="375975" y="1683537"/>
            <a:ext cx="6160654" cy="409500"/>
          </a:xfrm>
          <a:prstGeom prst="rect">
            <a:avLst/>
          </a:prstGeom>
          <a:noFill/>
          <a:ln>
            <a:noFill/>
          </a:ln>
        </p:spPr>
        <p:txBody>
          <a:bodyPr spcFirstLastPara="1" wrap="square" lIns="91425" tIns="91425" rIns="91425" bIns="91425" anchor="ctr" anchorCtr="0">
            <a:noAutofit/>
          </a:bodyPr>
          <a:lstStyle/>
          <a:p>
            <a:pPr lvl="0">
              <a:lnSpc>
                <a:spcPct val="90000"/>
              </a:lnSpc>
            </a:pPr>
            <a:r>
              <a:rPr lang="es-ES" sz="2000" dirty="0">
                <a:solidFill>
                  <a:srgbClr val="FF0000"/>
                </a:solidFill>
                <a:latin typeface="Calibri" panose="020F0502020204030204" pitchFamily="34" charset="0"/>
                <a:ea typeface="Roboto"/>
                <a:cs typeface="Calibri" panose="020F0502020204030204" pitchFamily="34" charset="0"/>
                <a:sym typeface="Roboto"/>
              </a:rPr>
              <a:t>SISTEMA CARGA </a:t>
            </a:r>
            <a:r>
              <a:rPr lang="es-ES" sz="2000" b="1" dirty="0">
                <a:solidFill>
                  <a:srgbClr val="741B47"/>
                </a:solidFill>
                <a:latin typeface="Calibri" panose="020F0502020204030204" pitchFamily="34" charset="0"/>
                <a:ea typeface="Roboto"/>
                <a:cs typeface="Calibri" panose="020F0502020204030204" pitchFamily="34" charset="0"/>
                <a:sym typeface="Roboto"/>
              </a:rPr>
              <a:t>ALTERNADOR REVERSIBLE Y OTROS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9" name="Google Shape;159;p18"/>
          <p:cNvSpPr/>
          <p:nvPr/>
        </p:nvSpPr>
        <p:spPr>
          <a:xfrm>
            <a:off x="650665" y="2156692"/>
            <a:ext cx="7533619" cy="2288430"/>
          </a:xfrm>
          <a:prstGeom prst="roundRect">
            <a:avLst>
              <a:gd name="adj" fmla="val 16667"/>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60" name="Google Shape;160;p18"/>
          <p:cNvSpPr txBox="1"/>
          <p:nvPr/>
        </p:nvSpPr>
        <p:spPr>
          <a:xfrm>
            <a:off x="1006679" y="2567896"/>
            <a:ext cx="5952481" cy="1373100"/>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600" dirty="0">
                <a:latin typeface="Calibri" panose="020F0502020204030204" pitchFamily="34" charset="0"/>
                <a:ea typeface="Roboto Medium"/>
                <a:cs typeface="Calibri" panose="020F0502020204030204" pitchFamily="34" charset="0"/>
                <a:sym typeface="Roboto Medium"/>
              </a:rPr>
              <a:t>Este tipo de alternador es capaz de poner en marcha el motor térmico cuando el </a:t>
            </a:r>
            <a:r>
              <a:rPr lang="es-ES_tradnl" sz="1600" dirty="0" err="1">
                <a:latin typeface="Calibri" panose="020F0502020204030204" pitchFamily="34" charset="0"/>
                <a:ea typeface="Roboto Medium"/>
                <a:cs typeface="Calibri" panose="020F0502020204030204" pitchFamily="34" charset="0"/>
                <a:sym typeface="Roboto Medium"/>
              </a:rPr>
              <a:t>Start</a:t>
            </a:r>
            <a:r>
              <a:rPr lang="es-ES_tradnl" sz="1600" dirty="0">
                <a:latin typeface="Calibri" panose="020F0502020204030204" pitchFamily="34" charset="0"/>
                <a:ea typeface="Roboto Medium"/>
                <a:cs typeface="Calibri" panose="020F0502020204030204" pitchFamily="34" charset="0"/>
                <a:sym typeface="Roboto Medium"/>
              </a:rPr>
              <a:t>-Stop del vehículo está activo</a:t>
            </a:r>
            <a:r>
              <a:rPr lang="es-ES_tradnl" sz="1600" dirty="0" smtClean="0">
                <a:latin typeface="Calibri" panose="020F0502020204030204" pitchFamily="34" charset="0"/>
                <a:ea typeface="Roboto Medium"/>
                <a:cs typeface="Calibri" panose="020F0502020204030204" pitchFamily="34" charset="0"/>
                <a:sym typeface="Roboto Medium"/>
              </a:rPr>
              <a:t>.</a:t>
            </a:r>
          </a:p>
          <a:p>
            <a:pPr lvl="0">
              <a:lnSpc>
                <a:spcPct val="115000"/>
              </a:lnSpc>
            </a:pPr>
            <a:endParaRPr lang="es-ES_tradnl" sz="1600" dirty="0">
              <a:latin typeface="Calibri" panose="020F0502020204030204" pitchFamily="34" charset="0"/>
              <a:ea typeface="Roboto Medium"/>
              <a:cs typeface="Calibri" panose="020F0502020204030204" pitchFamily="34" charset="0"/>
              <a:sym typeface="Roboto Medium"/>
            </a:endParaRPr>
          </a:p>
          <a:p>
            <a:pPr lvl="0">
              <a:lnSpc>
                <a:spcPct val="115000"/>
              </a:lnSpc>
            </a:pPr>
            <a:r>
              <a:rPr lang="es-ES_tradnl" sz="1600" dirty="0" smtClean="0">
                <a:latin typeface="Calibri" panose="020F0502020204030204" pitchFamily="34" charset="0"/>
                <a:ea typeface="Roboto Medium"/>
                <a:cs typeface="Calibri" panose="020F0502020204030204" pitchFamily="34" charset="0"/>
                <a:sym typeface="Roboto Medium"/>
              </a:rPr>
              <a:t>El </a:t>
            </a:r>
            <a:r>
              <a:rPr lang="es-ES_tradnl" sz="1600" dirty="0">
                <a:latin typeface="Calibri" panose="020F0502020204030204" pitchFamily="34" charset="0"/>
                <a:ea typeface="Roboto Medium"/>
                <a:cs typeface="Calibri" panose="020F0502020204030204" pitchFamily="34" charset="0"/>
                <a:sym typeface="Roboto Medium"/>
              </a:rPr>
              <a:t>sistema es fabricado por </a:t>
            </a:r>
            <a:r>
              <a:rPr lang="es-ES_tradnl" sz="1600" dirty="0" err="1">
                <a:latin typeface="Calibri" panose="020F0502020204030204" pitchFamily="34" charset="0"/>
                <a:ea typeface="Roboto Medium"/>
                <a:cs typeface="Calibri" panose="020F0502020204030204" pitchFamily="34" charset="0"/>
                <a:sym typeface="Roboto Medium"/>
              </a:rPr>
              <a:t>Valeo</a:t>
            </a:r>
            <a:r>
              <a:rPr lang="es-ES_tradnl" sz="1600" dirty="0">
                <a:latin typeface="Calibri" panose="020F0502020204030204" pitchFamily="34" charset="0"/>
                <a:ea typeface="Roboto Medium"/>
                <a:cs typeface="Calibri" panose="020F0502020204030204" pitchFamily="34" charset="0"/>
                <a:sym typeface="Roboto Medium"/>
              </a:rPr>
              <a:t>, se denomina </a:t>
            </a:r>
            <a:r>
              <a:rPr lang="es-ES_tradnl" sz="1600" dirty="0" err="1">
                <a:latin typeface="Calibri" panose="020F0502020204030204" pitchFamily="34" charset="0"/>
                <a:ea typeface="Roboto Medium"/>
                <a:cs typeface="Calibri" panose="020F0502020204030204" pitchFamily="34" charset="0"/>
                <a:sym typeface="Roboto Medium"/>
              </a:rPr>
              <a:t>StARS</a:t>
            </a:r>
            <a:r>
              <a:rPr lang="es-ES_tradnl" sz="1600" dirty="0">
                <a:latin typeface="Calibri" panose="020F0502020204030204" pitchFamily="34" charset="0"/>
                <a:ea typeface="Roboto Medium"/>
                <a:cs typeface="Calibri" panose="020F0502020204030204" pitchFamily="34" charset="0"/>
                <a:sym typeface="Roboto Medium"/>
              </a:rPr>
              <a:t> (</a:t>
            </a:r>
            <a:r>
              <a:rPr lang="es-ES_tradnl" sz="1600" dirty="0" err="1">
                <a:latin typeface="Calibri" panose="020F0502020204030204" pitchFamily="34" charset="0"/>
                <a:ea typeface="Roboto Medium"/>
                <a:cs typeface="Calibri" panose="020F0502020204030204" pitchFamily="34" charset="0"/>
                <a:sym typeface="Roboto Medium"/>
              </a:rPr>
              <a:t>Starter</a:t>
            </a:r>
            <a:r>
              <a:rPr lang="es-ES_tradnl" sz="1600" dirty="0">
                <a:latin typeface="Calibri" panose="020F0502020204030204" pitchFamily="34" charset="0"/>
                <a:ea typeface="Roboto Medium"/>
                <a:cs typeface="Calibri" panose="020F0502020204030204" pitchFamily="34" charset="0"/>
                <a:sym typeface="Roboto Medium"/>
              </a:rPr>
              <a:t> </a:t>
            </a:r>
            <a:r>
              <a:rPr lang="es-ES_tradnl" sz="1600" dirty="0" err="1">
                <a:latin typeface="Calibri" panose="020F0502020204030204" pitchFamily="34" charset="0"/>
                <a:ea typeface="Roboto Medium"/>
                <a:cs typeface="Calibri" panose="020F0502020204030204" pitchFamily="34" charset="0"/>
                <a:sym typeface="Roboto Medium"/>
              </a:rPr>
              <a:t>Alternator</a:t>
            </a:r>
            <a:r>
              <a:rPr lang="es-ES_tradnl" sz="1600" dirty="0">
                <a:latin typeface="Calibri" panose="020F0502020204030204" pitchFamily="34" charset="0"/>
                <a:ea typeface="Roboto Medium"/>
                <a:cs typeface="Calibri" panose="020F0502020204030204" pitchFamily="34" charset="0"/>
                <a:sym typeface="Roboto Medium"/>
              </a:rPr>
              <a:t> Reversible </a:t>
            </a:r>
            <a:r>
              <a:rPr lang="es-ES_tradnl" sz="1600" dirty="0" err="1">
                <a:latin typeface="Calibri" panose="020F0502020204030204" pitchFamily="34" charset="0"/>
                <a:ea typeface="Roboto Medium"/>
                <a:cs typeface="Calibri" panose="020F0502020204030204" pitchFamily="34" charset="0"/>
                <a:sym typeface="Roboto Medium"/>
              </a:rPr>
              <a:t>System</a:t>
            </a:r>
            <a:r>
              <a:rPr lang="es-ES_tradnl" sz="1600" dirty="0">
                <a:latin typeface="Calibri" panose="020F0502020204030204" pitchFamily="34" charset="0"/>
                <a:ea typeface="Roboto Medium"/>
                <a:cs typeface="Calibri" panose="020F0502020204030204" pitchFamily="34" charset="0"/>
                <a:sym typeface="Roboto Medium"/>
              </a:rPr>
              <a:t>) y se aplica en vehículos del grupo PSA, Mercedes-Benz y Smart.</a:t>
            </a:r>
            <a:endParaRPr sz="1600" dirty="0">
              <a:latin typeface="Calibri" panose="020F0502020204030204" pitchFamily="34" charset="0"/>
              <a:ea typeface="Roboto Medium"/>
              <a:cs typeface="Calibri" panose="020F0502020204030204" pitchFamily="34" charset="0"/>
              <a:sym typeface="Roboto Medium"/>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549" y="1868003"/>
            <a:ext cx="500373" cy="477100"/>
          </a:xfrm>
          <a:prstGeom prst="rect">
            <a:avLst/>
          </a:prstGeom>
        </p:spPr>
      </p:pic>
      <p:sp>
        <p:nvSpPr>
          <p:cNvPr id="3" name="Elipse 2"/>
          <p:cNvSpPr/>
          <p:nvPr/>
        </p:nvSpPr>
        <p:spPr>
          <a:xfrm>
            <a:off x="6645897" y="3371300"/>
            <a:ext cx="2956177" cy="29561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4</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4" name="Imagen 3" descr="alte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3919" y="3519322"/>
            <a:ext cx="2674007" cy="2674007"/>
          </a:xfrm>
          <a:prstGeom prst="rect">
            <a:avLst/>
          </a:prstGeom>
        </p:spPr>
      </p:pic>
      <p:sp>
        <p:nvSpPr>
          <p:cNvPr id="10"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da-DK" sz="2800" b="1" dirty="0">
                <a:solidFill>
                  <a:srgbClr val="741B47"/>
                </a:solidFill>
                <a:latin typeface="Calibri" panose="020F0502020204030204" pitchFamily="34" charset="0"/>
                <a:ea typeface="Roboto"/>
                <a:cs typeface="Calibri" panose="020F0502020204030204" pitchFamily="34" charset="0"/>
                <a:sym typeface="Roboto"/>
              </a:rPr>
              <a:t>ORIGEN </a:t>
            </a:r>
            <a:r>
              <a:rPr lang="da-DK" sz="2800" dirty="0">
                <a:solidFill>
                  <a:srgbClr val="ED423D"/>
                </a:solidFill>
                <a:latin typeface="Calibri" panose="020F0502020204030204" pitchFamily="34" charset="0"/>
                <a:ea typeface="Roboto"/>
                <a:cs typeface="Calibri" panose="020F0502020204030204" pitchFamily="34" charset="0"/>
                <a:sym typeface="Roboto"/>
              </a:rPr>
              <a:t>ALTERNADOR REVERSIBLE</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0"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_tradnl" sz="1100" dirty="0" smtClean="0">
                <a:latin typeface="Calibri" panose="020F0502020204030204" pitchFamily="34" charset="0"/>
                <a:ea typeface="Roboto Medium"/>
                <a:cs typeface="Calibri" panose="020F0502020204030204" pitchFamily="34" charset="0"/>
                <a:sym typeface="Roboto Medium"/>
              </a:rPr>
              <a:t>5</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159;p18"/>
          <p:cNvSpPr/>
          <p:nvPr/>
        </p:nvSpPr>
        <p:spPr>
          <a:xfrm>
            <a:off x="511279" y="1842972"/>
            <a:ext cx="7533619" cy="2063463"/>
          </a:xfrm>
          <a:prstGeom prst="roundRect">
            <a:avLst>
              <a:gd name="adj" fmla="val 10785"/>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16" name="Elipse 15"/>
          <p:cNvSpPr/>
          <p:nvPr/>
        </p:nvSpPr>
        <p:spPr>
          <a:xfrm>
            <a:off x="5755393" y="2673755"/>
            <a:ext cx="3568936" cy="3568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p:cNvSpPr/>
          <p:nvPr/>
        </p:nvSpPr>
        <p:spPr>
          <a:xfrm>
            <a:off x="883251" y="2297113"/>
            <a:ext cx="5366720" cy="1218795"/>
          </a:xfrm>
          <a:prstGeom prst="rect">
            <a:avLst/>
          </a:prstGeom>
        </p:spPr>
        <p:txBody>
          <a:bodyPr wrap="square">
            <a:spAutoFit/>
          </a:bodyPr>
          <a:lstStyle/>
          <a:p>
            <a:pPr lvl="0">
              <a:lnSpc>
                <a:spcPct val="115000"/>
              </a:lnSpc>
              <a:buClr>
                <a:schemeClr val="dk1"/>
              </a:buClr>
              <a:buSzPts val="1100"/>
            </a:pPr>
            <a:r>
              <a:rPr lang="es-ES_tradnl" sz="1600" dirty="0">
                <a:latin typeface="Calibri"/>
                <a:ea typeface="Roboto Medium"/>
                <a:cs typeface="Calibri"/>
                <a:sym typeface="Roboto Medium"/>
              </a:rPr>
              <a:t>La denominación “alternador reversible” viene dada por las posibilidades que tiene este de generar energía eléctrica y funcionar como motor eléctrico, siendo capaz de poner en marcha el motor térmico en algunas condiciones.</a:t>
            </a:r>
          </a:p>
        </p:txBody>
      </p:sp>
      <p:pic>
        <p:nvPicPr>
          <p:cNvPr id="12" name="Imagen 11" descr="alte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854" y="2821216"/>
            <a:ext cx="3274014" cy="3274014"/>
          </a:xfrm>
          <a:prstGeom prst="rect">
            <a:avLst/>
          </a:prstGeom>
        </p:spPr>
      </p:pic>
      <p:sp>
        <p:nvSpPr>
          <p:cNvPr id="11"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 sz="2800" b="1" dirty="0">
                <a:solidFill>
                  <a:srgbClr val="741B47"/>
                </a:solidFill>
                <a:latin typeface="Calibri" panose="020F0502020204030204" pitchFamily="34" charset="0"/>
                <a:ea typeface="Roboto"/>
                <a:cs typeface="Calibri" panose="020F0502020204030204" pitchFamily="34" charset="0"/>
                <a:sym typeface="Roboto"/>
              </a:rPr>
              <a:t>ALTERNADOR REVERSIBLE</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6"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es-ES" sz="2800" b="1" dirty="0" smtClean="0">
                <a:solidFill>
                  <a:srgbClr val="741B47"/>
                </a:solidFill>
                <a:latin typeface="Calibri" panose="020F0502020204030204" pitchFamily="34" charset="0"/>
                <a:ea typeface="Roboto"/>
                <a:cs typeface="Calibri" panose="020F0502020204030204" pitchFamily="34" charset="0"/>
                <a:sym typeface="Roboto"/>
              </a:rPr>
              <a:t>PIEZAS DEL </a:t>
            </a:r>
            <a:r>
              <a:rPr lang="da-DK" sz="2800" dirty="0">
                <a:solidFill>
                  <a:srgbClr val="ED423D"/>
                </a:solidFill>
                <a:latin typeface="Calibri" panose="020F0502020204030204" pitchFamily="34" charset="0"/>
                <a:ea typeface="Roboto"/>
                <a:cs typeface="Calibri" panose="020F0502020204030204" pitchFamily="34" charset="0"/>
                <a:sym typeface="Roboto"/>
              </a:rPr>
              <a:t>ALTERNADOR REVERSIBLE</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10"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6</a:t>
            </a:r>
            <a:r>
              <a:rPr lang="es-ES"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smtClean="0">
                <a:solidFill>
                  <a:srgbClr val="741B47"/>
                </a:solidFill>
                <a:latin typeface="Calibri" panose="020F0502020204030204" pitchFamily="34" charset="0"/>
                <a:ea typeface="Roboto Medium"/>
                <a:cs typeface="Calibri" panose="020F0502020204030204" pitchFamily="34" charset="0"/>
                <a:sym typeface="Roboto Medium"/>
              </a:rPr>
              <a:t>MECÁNICA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159;p18"/>
          <p:cNvSpPr/>
          <p:nvPr/>
        </p:nvSpPr>
        <p:spPr>
          <a:xfrm>
            <a:off x="511279" y="1842971"/>
            <a:ext cx="7533619" cy="2634761"/>
          </a:xfrm>
          <a:prstGeom prst="roundRect">
            <a:avLst>
              <a:gd name="adj" fmla="val 10785"/>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5" name="Rectángulo 4"/>
          <p:cNvSpPr/>
          <p:nvPr/>
        </p:nvSpPr>
        <p:spPr>
          <a:xfrm>
            <a:off x="883251" y="2297113"/>
            <a:ext cx="6720940" cy="1501950"/>
          </a:xfrm>
          <a:prstGeom prst="rect">
            <a:avLst/>
          </a:prstGeom>
        </p:spPr>
        <p:txBody>
          <a:bodyPr wrap="square">
            <a:spAutoFit/>
          </a:bodyPr>
          <a:lstStyle/>
          <a:p>
            <a:pPr lvl="0">
              <a:lnSpc>
                <a:spcPct val="115000"/>
              </a:lnSpc>
              <a:buClr>
                <a:schemeClr val="dk1"/>
              </a:buClr>
              <a:buSzPts val="1100"/>
            </a:pPr>
            <a:r>
              <a:rPr lang="es-ES_tradnl" sz="1600" dirty="0">
                <a:latin typeface="Calibri"/>
                <a:ea typeface="Roboto Medium"/>
                <a:cs typeface="Calibri"/>
                <a:sym typeface="Roboto Medium"/>
              </a:rPr>
              <a:t>Los principales componentes del sistema son</a:t>
            </a:r>
            <a:r>
              <a:rPr lang="es-ES_tradnl" sz="1600" dirty="0" smtClean="0">
                <a:latin typeface="Calibri"/>
                <a:ea typeface="Roboto Medium"/>
                <a:cs typeface="Calibri"/>
                <a:sym typeface="Roboto Medium"/>
              </a:rPr>
              <a:t>:</a:t>
            </a:r>
            <a:endParaRPr lang="es-ES_tradnl" sz="1600" dirty="0">
              <a:latin typeface="Calibri"/>
              <a:ea typeface="Roboto Medium"/>
              <a:cs typeface="Calibri"/>
              <a:sym typeface="Roboto Medium"/>
            </a:endParaRPr>
          </a:p>
          <a:p>
            <a:pPr marL="285750" lvl="0" indent="-285750">
              <a:lnSpc>
                <a:spcPct val="115000"/>
              </a:lnSpc>
              <a:buClr>
                <a:schemeClr val="dk1"/>
              </a:buClr>
              <a:buSzPts val="1100"/>
              <a:buFont typeface="Arial"/>
              <a:buChar char="•"/>
            </a:pPr>
            <a:r>
              <a:rPr lang="es-ES_tradnl" sz="1600" dirty="0">
                <a:latin typeface="Calibri"/>
                <a:ea typeface="Roboto Medium"/>
                <a:cs typeface="Calibri"/>
                <a:sym typeface="Roboto Medium"/>
              </a:rPr>
              <a:t>El alternador </a:t>
            </a:r>
            <a:r>
              <a:rPr lang="es-ES_tradnl" sz="1600" dirty="0" smtClean="0">
                <a:latin typeface="Calibri"/>
                <a:ea typeface="Roboto Medium"/>
                <a:cs typeface="Calibri"/>
                <a:sym typeface="Roboto Medium"/>
              </a:rPr>
              <a:t>reversible</a:t>
            </a:r>
            <a:endParaRPr lang="es-ES_tradnl" sz="1600" dirty="0">
              <a:latin typeface="Calibri"/>
              <a:ea typeface="Roboto Medium"/>
              <a:cs typeface="Calibri"/>
              <a:sym typeface="Roboto Medium"/>
            </a:endParaRPr>
          </a:p>
          <a:p>
            <a:pPr marL="285750" lvl="0" indent="-285750">
              <a:lnSpc>
                <a:spcPct val="115000"/>
              </a:lnSpc>
              <a:buClr>
                <a:schemeClr val="dk1"/>
              </a:buClr>
              <a:buSzPts val="1100"/>
              <a:buFont typeface="Arial"/>
              <a:buChar char="•"/>
            </a:pPr>
            <a:r>
              <a:rPr lang="es-ES_tradnl" sz="1600" dirty="0">
                <a:latin typeface="Calibri"/>
                <a:ea typeface="Roboto Medium"/>
                <a:cs typeface="Calibri"/>
                <a:sym typeface="Roboto Medium"/>
              </a:rPr>
              <a:t>El módulo de potencia que lo controla, los cuales son de la marca </a:t>
            </a:r>
            <a:r>
              <a:rPr lang="es-ES_tradnl" sz="1600" dirty="0" err="1">
                <a:latin typeface="Calibri"/>
                <a:ea typeface="Roboto Medium"/>
                <a:cs typeface="Calibri"/>
                <a:sym typeface="Roboto Medium"/>
              </a:rPr>
              <a:t>Valeo</a:t>
            </a:r>
            <a:r>
              <a:rPr lang="es-ES_tradnl" sz="1600" dirty="0" smtClean="0">
                <a:latin typeface="Calibri"/>
                <a:ea typeface="Roboto Medium"/>
                <a:cs typeface="Calibri"/>
                <a:sym typeface="Roboto Medium"/>
              </a:rPr>
              <a:t>.</a:t>
            </a:r>
            <a:endParaRPr lang="es-ES_tradnl" sz="1600" dirty="0">
              <a:latin typeface="Calibri"/>
              <a:ea typeface="Roboto Medium"/>
              <a:cs typeface="Calibri"/>
              <a:sym typeface="Roboto Medium"/>
            </a:endParaRPr>
          </a:p>
          <a:p>
            <a:pPr marL="285750" lvl="0" indent="-285750">
              <a:lnSpc>
                <a:spcPct val="115000"/>
              </a:lnSpc>
              <a:buClr>
                <a:schemeClr val="dk1"/>
              </a:buClr>
              <a:buSzPts val="1100"/>
              <a:buFont typeface="Arial"/>
              <a:buChar char="•"/>
            </a:pPr>
            <a:r>
              <a:rPr lang="es-ES_tradnl" sz="1600" dirty="0">
                <a:latin typeface="Calibri"/>
                <a:ea typeface="Roboto Medium"/>
                <a:cs typeface="Calibri"/>
                <a:sym typeface="Roboto Medium"/>
              </a:rPr>
              <a:t>El alternador reversible </a:t>
            </a:r>
            <a:r>
              <a:rPr lang="es-ES_tradnl" sz="1600" dirty="0" err="1">
                <a:latin typeface="Calibri"/>
                <a:ea typeface="Roboto Medium"/>
                <a:cs typeface="Calibri"/>
                <a:sym typeface="Roboto Medium"/>
              </a:rPr>
              <a:t>StARS</a:t>
            </a:r>
            <a:r>
              <a:rPr lang="es-ES_tradnl" sz="1600" dirty="0">
                <a:latin typeface="Calibri"/>
                <a:ea typeface="Roboto Medium"/>
                <a:cs typeface="Calibri"/>
                <a:sym typeface="Roboto Medium"/>
              </a:rPr>
              <a:t> es un generador síncrono con rotor de garras y refrigeración mediante circulación de aire.</a:t>
            </a:r>
          </a:p>
        </p:txBody>
      </p:sp>
      <p:pic>
        <p:nvPicPr>
          <p:cNvPr id="2" name="Imagen 1" descr="alte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083" y="3935866"/>
            <a:ext cx="6688019" cy="2918408"/>
          </a:xfrm>
          <a:prstGeom prst="rect">
            <a:avLst/>
          </a:prstGeom>
        </p:spPr>
      </p:pic>
    </p:spTree>
    <p:extLst>
      <p:ext uri="{BB962C8B-B14F-4D97-AF65-F5344CB8AC3E}">
        <p14:creationId xmlns:p14="http://schemas.microsoft.com/office/powerpoint/2010/main" val="2787859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1822</TotalTime>
  <Words>1526</Words>
  <Application>Microsoft Office PowerPoint</Application>
  <PresentationFormat>Personalizado</PresentationFormat>
  <Paragraphs>156</Paragraphs>
  <Slides>21</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Roboto</vt:lpstr>
      <vt:lpstr>Roboto Medium</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136</cp:revision>
  <dcterms:modified xsi:type="dcterms:W3CDTF">2021-01-29T07:51:33Z</dcterms:modified>
</cp:coreProperties>
</file>