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pwu+iUTh+f41tNlI0Y7uObmPM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https://www.youtube.com/watch?v=-Qk--Sjgq78</a:t>
            </a:r>
            <a:endParaRPr/>
          </a:p>
        </p:txBody>
      </p:sp>
      <p:sp>
        <p:nvSpPr>
          <p:cNvPr id="194" name="Google Shape;194;p4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5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5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5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70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5" name="Google Shape;25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de sistemas eléctricos industriales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3" name="Google Shape;33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de sistemas eléctricos industriales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3" name="Google Shape;43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Automatización de sistemas eléctricos industriales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-Qk--Sjgq78&amp;ab_channel=RealPars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fch.cl/iniciativa/tp-digital/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hyperlink" Target="https://forms.office.com/Pages/DesignPage.aspx?origin=OfficeDotCom&amp;route=OfficeHome&amp;lang=es-ES" TargetMode="External"/><Relationship Id="rId5" Type="http://schemas.openxmlformats.org/officeDocument/2006/relationships/hyperlink" Target="https://tp-digital.territorio.la/" TargetMode="External"/><Relationship Id="rId6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365425" y="2451145"/>
            <a:ext cx="3948668" cy="27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DE SISTEMAS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INDUSTRIALES		</a:t>
            </a:r>
            <a:endParaRPr b="1" i="0" sz="3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770" y="2687071"/>
            <a:ext cx="5707068" cy="37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3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sp>
        <p:nvSpPr>
          <p:cNvPr id="151" name="Google Shape;151;p43"/>
          <p:cNvSpPr/>
          <p:nvPr/>
        </p:nvSpPr>
        <p:spPr>
          <a:xfrm>
            <a:off x="844060" y="1761892"/>
            <a:ext cx="4220309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/>
        </p:nvSpPr>
        <p:spPr>
          <a:xfrm>
            <a:off x="1082289" y="1789736"/>
            <a:ext cx="3610708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Encoder incremental y sus partes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3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o es un encoder incremental por dentro ? - YouTube" id="154" name="Google Shape;15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136" y="3148704"/>
            <a:ext cx="6889540" cy="3232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4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sp>
        <p:nvSpPr>
          <p:cNvPr id="160" name="Google Shape;160;p44"/>
          <p:cNvSpPr/>
          <p:nvPr/>
        </p:nvSpPr>
        <p:spPr>
          <a:xfrm>
            <a:off x="844060" y="1761892"/>
            <a:ext cx="4220309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/>
        </p:nvSpPr>
        <p:spPr>
          <a:xfrm>
            <a:off x="1082289" y="1789736"/>
            <a:ext cx="3610708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Encoder incremental y sus partes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4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NTAVAL" id="163" name="Google Shape;163;p44"/>
          <p:cNvPicPr preferRelativeResize="0"/>
          <p:nvPr/>
        </p:nvPicPr>
        <p:blipFill rotWithShape="1">
          <a:blip r:embed="rId3">
            <a:alphaModFix/>
          </a:blip>
          <a:srcRect b="0" l="954" r="0" t="0"/>
          <a:stretch/>
        </p:blipFill>
        <p:spPr>
          <a:xfrm>
            <a:off x="1223158" y="3222810"/>
            <a:ext cx="7178973" cy="3158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5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sp>
        <p:nvSpPr>
          <p:cNvPr id="169" name="Google Shape;169;p45"/>
          <p:cNvSpPr/>
          <p:nvPr/>
        </p:nvSpPr>
        <p:spPr>
          <a:xfrm>
            <a:off x="844060" y="1761892"/>
            <a:ext cx="5023339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5"/>
          <p:cNvSpPr txBox="1"/>
          <p:nvPr/>
        </p:nvSpPr>
        <p:spPr>
          <a:xfrm>
            <a:off x="1082288" y="1789736"/>
            <a:ext cx="4404111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Encoder Incremental y su señal de salida.</a:t>
            </a:r>
            <a:endParaRPr/>
          </a:p>
        </p:txBody>
      </p:sp>
      <p:sp>
        <p:nvSpPr>
          <p:cNvPr id="171" name="Google Shape;171;p45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4488" y="3902118"/>
            <a:ext cx="4515600" cy="259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5"/>
          <p:cNvPicPr preferRelativeResize="0"/>
          <p:nvPr/>
        </p:nvPicPr>
        <p:blipFill rotWithShape="1">
          <a:blip r:embed="rId4">
            <a:alphaModFix/>
          </a:blip>
          <a:srcRect b="0" l="9517" r="0" t="0"/>
          <a:stretch/>
        </p:blipFill>
        <p:spPr>
          <a:xfrm>
            <a:off x="904510" y="3017631"/>
            <a:ext cx="3982641" cy="1863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sp>
        <p:nvSpPr>
          <p:cNvPr id="179" name="Google Shape;179;p46"/>
          <p:cNvSpPr/>
          <p:nvPr/>
        </p:nvSpPr>
        <p:spPr>
          <a:xfrm>
            <a:off x="844061" y="1761892"/>
            <a:ext cx="3716216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6"/>
          <p:cNvSpPr txBox="1"/>
          <p:nvPr/>
        </p:nvSpPr>
        <p:spPr>
          <a:xfrm>
            <a:off x="1082289" y="1789736"/>
            <a:ext cx="3610708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Encoder Absoluto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6"/>
          <p:cNvSpPr/>
          <p:nvPr/>
        </p:nvSpPr>
        <p:spPr>
          <a:xfrm>
            <a:off x="1184031" y="2860431"/>
            <a:ext cx="7350369" cy="3521152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6"/>
          <p:cNvSpPr txBox="1"/>
          <p:nvPr/>
        </p:nvSpPr>
        <p:spPr>
          <a:xfrm>
            <a:off x="1697910" y="3179158"/>
            <a:ext cx="6512010" cy="288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¿Cómo funciona?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 su posición utilizando un punto de referencia estático. Hay dos discos, ambos con anillos concéntricos con marcadores de compensación. Un disco está unido al eje central; el otro se mueve libremente. A medida que el disco gira, los marcadores a lo largo del rango de encoders absolutos cambian de posición en el disco fijo. Cada configuración a lo largo del disco de un encoder rotatorio absoluto representa un código binario único.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7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sp>
        <p:nvSpPr>
          <p:cNvPr id="188" name="Google Shape;188;p47"/>
          <p:cNvSpPr/>
          <p:nvPr/>
        </p:nvSpPr>
        <p:spPr>
          <a:xfrm>
            <a:off x="844060" y="1761892"/>
            <a:ext cx="5023339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7"/>
          <p:cNvSpPr txBox="1"/>
          <p:nvPr/>
        </p:nvSpPr>
        <p:spPr>
          <a:xfrm>
            <a:off x="1082288" y="1789736"/>
            <a:ext cx="4404111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Encoder absoluto y su señal de salida</a:t>
            </a:r>
            <a:endParaRPr b="1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7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157" y="3074077"/>
            <a:ext cx="6109947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8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sp>
        <p:nvSpPr>
          <p:cNvPr id="197" name="Google Shape;197;p48"/>
          <p:cNvSpPr/>
          <p:nvPr/>
        </p:nvSpPr>
        <p:spPr>
          <a:xfrm>
            <a:off x="1335857" y="2403436"/>
            <a:ext cx="7214840" cy="3785279"/>
          </a:xfrm>
          <a:prstGeom prst="roundRect">
            <a:avLst>
              <a:gd fmla="val 9872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48"/>
          <p:cNvGrpSpPr/>
          <p:nvPr/>
        </p:nvGrpSpPr>
        <p:grpSpPr>
          <a:xfrm>
            <a:off x="3110233" y="2070201"/>
            <a:ext cx="5177983" cy="2642475"/>
            <a:chOff x="1422504" y="2659495"/>
            <a:chExt cx="3412836" cy="2642475"/>
          </a:xfrm>
        </p:grpSpPr>
        <p:grpSp>
          <p:nvGrpSpPr>
            <p:cNvPr id="199" name="Google Shape;199;p48"/>
            <p:cNvGrpSpPr/>
            <p:nvPr/>
          </p:nvGrpSpPr>
          <p:grpSpPr>
            <a:xfrm>
              <a:off x="1422504" y="2659495"/>
              <a:ext cx="3412836" cy="2642475"/>
              <a:chOff x="3774221" y="2843141"/>
              <a:chExt cx="4427262" cy="3427920"/>
            </a:xfrm>
          </p:grpSpPr>
          <p:sp>
            <p:nvSpPr>
              <p:cNvPr id="200" name="Google Shape;200;p48"/>
              <p:cNvSpPr/>
              <p:nvPr/>
            </p:nvSpPr>
            <p:spPr>
              <a:xfrm>
                <a:off x="4611451" y="2843141"/>
                <a:ext cx="3590032" cy="3427920"/>
              </a:xfrm>
              <a:prstGeom prst="roundRect">
                <a:avLst>
                  <a:gd fmla="val 10157" name="adj"/>
                </a:avLst>
              </a:prstGeom>
              <a:solidFill>
                <a:srgbClr val="D7E3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48"/>
              <p:cNvSpPr/>
              <p:nvPr/>
            </p:nvSpPr>
            <p:spPr>
              <a:xfrm rot="-7028957">
                <a:off x="4111561" y="4473675"/>
                <a:ext cx="432619" cy="1022555"/>
              </a:xfrm>
              <a:prstGeom prst="triangle">
                <a:avLst>
                  <a:gd fmla="val 100000" name="adj"/>
                </a:avLst>
              </a:prstGeom>
              <a:solidFill>
                <a:srgbClr val="D7E3D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2" name="Google Shape;202;p48"/>
            <p:cNvSpPr txBox="1"/>
            <p:nvPr/>
          </p:nvSpPr>
          <p:spPr>
            <a:xfrm>
              <a:off x="2369169" y="3309835"/>
              <a:ext cx="2167335" cy="1059296"/>
            </a:xfrm>
            <a:prstGeom prst="rect">
              <a:avLst/>
            </a:prstGeom>
            <a:solidFill>
              <a:srgbClr val="D7E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entender la diferencia entre estos encoders veamos el siguiente </a:t>
              </a:r>
              <a:r>
                <a:rPr b="1" i="0" lang="en-US" sz="2200" u="sng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video</a:t>
              </a:r>
              <a:endParaRPr b="1" i="0" sz="2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3" name="Google Shape;20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43366" y="3059839"/>
            <a:ext cx="3023096" cy="317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28412" y="2141832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49"/>
          <p:cNvGrpSpPr/>
          <p:nvPr/>
        </p:nvGrpSpPr>
        <p:grpSpPr>
          <a:xfrm>
            <a:off x="3965846" y="1531848"/>
            <a:ext cx="5076598" cy="2360124"/>
            <a:chOff x="-1373856" y="2035275"/>
            <a:chExt cx="5076598" cy="2360124"/>
          </a:xfrm>
        </p:grpSpPr>
        <p:grpSp>
          <p:nvGrpSpPr>
            <p:cNvPr id="210" name="Google Shape;210;p49"/>
            <p:cNvGrpSpPr/>
            <p:nvPr/>
          </p:nvGrpSpPr>
          <p:grpSpPr>
            <a:xfrm flipH="1">
              <a:off x="-1373856" y="2035275"/>
              <a:ext cx="5076598" cy="2360124"/>
              <a:chOff x="5369949" y="3385389"/>
              <a:chExt cx="6585558" cy="3061644"/>
            </a:xfrm>
          </p:grpSpPr>
          <p:sp>
            <p:nvSpPr>
              <p:cNvPr id="211" name="Google Shape;211;p49"/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fmla="val 1015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49"/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" name="Google Shape;213;p49"/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00" u="none" cap="none" strike="noStrik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“Uso de multitester o multímetro”</a:t>
              </a:r>
              <a:endParaRPr b="1" i="0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49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50"/>
          <p:cNvGrpSpPr/>
          <p:nvPr/>
        </p:nvGrpSpPr>
        <p:grpSpPr>
          <a:xfrm>
            <a:off x="491612" y="2165423"/>
            <a:ext cx="6999671" cy="2696553"/>
            <a:chOff x="4461133" y="3098700"/>
            <a:chExt cx="4657800" cy="1525000"/>
          </a:xfrm>
        </p:grpSpPr>
        <p:sp>
          <p:nvSpPr>
            <p:cNvPr id="221" name="Google Shape;221;p50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0"/>
            <p:cNvSpPr txBox="1"/>
            <p:nvPr/>
          </p:nvSpPr>
          <p:spPr>
            <a:xfrm>
              <a:off x="4869752" y="3317883"/>
              <a:ext cx="3840561" cy="1079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 quieres profundizar, te invitamos a visitar el sitio de </a:t>
              </a:r>
              <a:r>
                <a:rPr b="1" i="0" lang="en-US" sz="1600" u="sng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TP DIGITAL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esta actividad te sugerimos: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13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CNC Fresadora</a:t>
              </a:r>
              <a:endParaRPr/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Programación en</a:t>
              </a:r>
              <a:endParaRPr/>
            </a:p>
            <a:p>
              <a:pPr indent="0" lvl="1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       Escalera/Ladder de PLC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5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50"/>
          <p:cNvGrpSpPr/>
          <p:nvPr/>
        </p:nvGrpSpPr>
        <p:grpSpPr>
          <a:xfrm>
            <a:off x="5066850" y="3464537"/>
            <a:ext cx="4439843" cy="4206419"/>
            <a:chOff x="5066850" y="3464537"/>
            <a:chExt cx="4439843" cy="4206419"/>
          </a:xfrm>
        </p:grpSpPr>
        <p:pic>
          <p:nvPicPr>
            <p:cNvPr id="226" name="Google Shape;226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6850" y="3464537"/>
              <a:ext cx="4439843" cy="4206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28621" y="3826448"/>
              <a:ext cx="1498066" cy="6308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1"/>
          <p:cNvSpPr/>
          <p:nvPr/>
        </p:nvSpPr>
        <p:spPr>
          <a:xfrm>
            <a:off x="562334" y="4456999"/>
            <a:ext cx="8478429" cy="2199439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4231877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51"/>
          <p:cNvSpPr/>
          <p:nvPr/>
        </p:nvSpPr>
        <p:spPr>
          <a:xfrm>
            <a:off x="562334" y="2320415"/>
            <a:ext cx="8478429" cy="1911462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2095292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1"/>
          <p:cNvSpPr/>
          <p:nvPr/>
        </p:nvSpPr>
        <p:spPr>
          <a:xfrm>
            <a:off x="915161" y="2649150"/>
            <a:ext cx="7772775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 Digital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proyecto desarrollado en conjunto por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Fundación Chile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 el patrocinio de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MINEDUC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la colaboración de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INACAP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Intelitek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dirigido a apoyar a los centros educativos y docentes de formación técnico profesional a nivel nacional en el desarrollo virtual de procesos de enseñanza aprendizaje.</a:t>
            </a:r>
            <a:endParaRPr/>
          </a:p>
        </p:txBody>
      </p:sp>
      <p:sp>
        <p:nvSpPr>
          <p:cNvPr id="237" name="Google Shape;237;p51"/>
          <p:cNvSpPr/>
          <p:nvPr/>
        </p:nvSpPr>
        <p:spPr>
          <a:xfrm>
            <a:off x="915161" y="4771334"/>
            <a:ext cx="7705460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usuarios que no estén registrados, deben completar los datos en el siguiente formulario: </a:t>
            </a:r>
            <a:r>
              <a:rPr b="0" i="0" lang="en-US" sz="1600" u="sng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FORMULARIO DE INSCRIPCIÓN</a:t>
            </a:r>
            <a:endParaRPr b="0" i="0" sz="1600" u="sng" cap="none" strike="noStrik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 que lo hagan, reciben un correo electrónico con los datos de acceso a la plataforma, que está en el siguiente link: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https://tp-digital.territorio.la/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2334" y="1119823"/>
            <a:ext cx="2422635" cy="10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45" name="Google Shape;245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SENSOR ENCODER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¡Atentos, atentas!</a:t>
              </a:r>
              <a:endParaRPr/>
            </a:p>
          </p:txBody>
        </p:sp>
      </p:grpSp>
      <p:sp>
        <p:nvSpPr>
          <p:cNvPr id="247" name="Google Shape;247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2" y="2531975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/>
        </p:nvSpPr>
        <p:spPr>
          <a:xfrm>
            <a:off x="1139100" y="834799"/>
            <a:ext cx="4809524" cy="34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8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AUTOMATIZACIÓN DE SISTEMAS ELÉCTRICOS INDUSTRIALES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7"/>
          <p:cNvSpPr txBox="1"/>
          <p:nvPr/>
        </p:nvSpPr>
        <p:spPr>
          <a:xfrm>
            <a:off x="365425" y="2323029"/>
            <a:ext cx="3186667" cy="1780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pic>
        <p:nvPicPr>
          <p:cNvPr id="61" name="Google Shape;6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9403" y="2144650"/>
            <a:ext cx="4568507" cy="494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5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52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5755" y="4261017"/>
            <a:ext cx="674379" cy="6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8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4105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8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Maneja y ajusta los parámetros en los equipos y los sistemas eléctricos y electrónicos utilizados en el control de procesos, según los requerimientos operacionales del equipo o planta y la normativa eléctrica vigente.</a:t>
            </a:r>
            <a:endParaRPr/>
          </a:p>
        </p:txBody>
      </p:sp>
      <p:sp>
        <p:nvSpPr>
          <p:cNvPr id="71" name="Google Shape;71;p38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8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8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Texto Guía</a:t>
            </a:r>
            <a:endParaRPr/>
          </a:p>
        </p:txBody>
      </p:sp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/>
          <p:nvPr/>
        </p:nvSpPr>
        <p:spPr>
          <a:xfrm>
            <a:off x="4139384" y="2649415"/>
            <a:ext cx="4892151" cy="2548529"/>
          </a:xfrm>
          <a:prstGeom prst="roundRect">
            <a:avLst>
              <a:gd fmla="val 7468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4413638" y="2905565"/>
            <a:ext cx="4566385" cy="1936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Cuánto Aprendimos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3999664" y="3142762"/>
            <a:ext cx="280514" cy="287537"/>
            <a:chOff x="4066018" y="2146536"/>
            <a:chExt cx="280514" cy="287537"/>
          </a:xfrm>
        </p:grpSpPr>
        <p:sp>
          <p:nvSpPr>
            <p:cNvPr id="83" name="Google Shape;83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 txBox="1"/>
            <p:nvPr/>
          </p:nvSpPr>
          <p:spPr>
            <a:xfrm>
              <a:off x="4066018" y="214653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5"/>
          <p:cNvGrpSpPr/>
          <p:nvPr/>
        </p:nvGrpSpPr>
        <p:grpSpPr>
          <a:xfrm>
            <a:off x="4004957" y="3822177"/>
            <a:ext cx="275221" cy="287536"/>
            <a:chOff x="4066548" y="2810594"/>
            <a:chExt cx="275221" cy="287536"/>
          </a:xfrm>
        </p:grpSpPr>
        <p:sp>
          <p:nvSpPr>
            <p:cNvPr id="86" name="Google Shape;86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 txBox="1"/>
            <p:nvPr/>
          </p:nvSpPr>
          <p:spPr>
            <a:xfrm>
              <a:off x="4066548" y="281059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5"/>
          <p:cNvGrpSpPr/>
          <p:nvPr/>
        </p:nvGrpSpPr>
        <p:grpSpPr>
          <a:xfrm>
            <a:off x="4004957" y="4466346"/>
            <a:ext cx="275221" cy="276954"/>
            <a:chOff x="4066548" y="3518094"/>
            <a:chExt cx="275221" cy="276954"/>
          </a:xfrm>
        </p:grpSpPr>
        <p:sp>
          <p:nvSpPr>
            <p:cNvPr id="89" name="Google Shape;89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 txBox="1"/>
            <p:nvPr/>
          </p:nvSpPr>
          <p:spPr>
            <a:xfrm>
              <a:off x="4066548" y="351809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5"/>
          <p:cNvSpPr txBox="1"/>
          <p:nvPr/>
        </p:nvSpPr>
        <p:spPr>
          <a:xfrm>
            <a:off x="4076866" y="1309036"/>
            <a:ext cx="4563041" cy="4247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sp>
        <p:nvSpPr>
          <p:cNvPr id="92" name="Google Shape;92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816853" y="3218280"/>
            <a:ext cx="4491127" cy="1520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veamos cómo lo que ya has aprendido refuerza y mejora lo que estás a punto de aprender.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Users/ivangonzalez/Desktop/IVAN G 2020/2020/DUOC/ARTES/OVNI-01.png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0679" y="2233935"/>
            <a:ext cx="4400488" cy="453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9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sp>
        <p:nvSpPr>
          <p:cNvPr id="109" name="Google Shape;109;p39"/>
          <p:cNvSpPr/>
          <p:nvPr/>
        </p:nvSpPr>
        <p:spPr>
          <a:xfrm>
            <a:off x="844061" y="1761892"/>
            <a:ext cx="3716216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9"/>
          <p:cNvSpPr txBox="1"/>
          <p:nvPr/>
        </p:nvSpPr>
        <p:spPr>
          <a:xfrm>
            <a:off x="1082289" y="1789736"/>
            <a:ext cx="3610708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¿Qué es un encoder?</a:t>
            </a:r>
            <a:endParaRPr/>
          </a:p>
        </p:txBody>
      </p:sp>
      <p:sp>
        <p:nvSpPr>
          <p:cNvPr id="111" name="Google Shape;111;p39"/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9"/>
          <p:cNvSpPr txBox="1"/>
          <p:nvPr/>
        </p:nvSpPr>
        <p:spPr>
          <a:xfrm>
            <a:off x="1240711" y="3296536"/>
            <a:ext cx="3452286" cy="2737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codificador rotatorio, también llamado codificador del eje o generador de pulsos, suele ser un dispositivo electromecánico usado para convertir la posición angular de un eje a un código digital.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3167" y="3828201"/>
            <a:ext cx="3749185" cy="2471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9"/>
          <p:cNvSpPr/>
          <p:nvPr/>
        </p:nvSpPr>
        <p:spPr>
          <a:xfrm>
            <a:off x="5784562" y="3296536"/>
            <a:ext cx="18069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MODELO INDUSTRIAL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sp>
        <p:nvSpPr>
          <p:cNvPr id="120" name="Google Shape;120;p40"/>
          <p:cNvSpPr/>
          <p:nvPr/>
        </p:nvSpPr>
        <p:spPr>
          <a:xfrm>
            <a:off x="1048215" y="2263697"/>
            <a:ext cx="6634657" cy="401987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9262" y="2106757"/>
            <a:ext cx="2165892" cy="385401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0"/>
          <p:cNvSpPr/>
          <p:nvPr/>
        </p:nvSpPr>
        <p:spPr>
          <a:xfrm>
            <a:off x="1437364" y="2659001"/>
            <a:ext cx="5197898" cy="893090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0"/>
          <p:cNvSpPr txBox="1"/>
          <p:nvPr/>
        </p:nvSpPr>
        <p:spPr>
          <a:xfrm>
            <a:off x="1675592" y="2686845"/>
            <a:ext cx="4607977" cy="865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 lo revisado en el video contestar las siguientes preguntas. Utilice su cuaderno.</a:t>
            </a:r>
            <a:endParaRPr/>
          </a:p>
        </p:txBody>
      </p:sp>
      <p:sp>
        <p:nvSpPr>
          <p:cNvPr id="124" name="Google Shape;124;p40"/>
          <p:cNvSpPr txBox="1"/>
          <p:nvPr/>
        </p:nvSpPr>
        <p:spPr>
          <a:xfrm>
            <a:off x="2030666" y="3763735"/>
            <a:ext cx="4413136" cy="2214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¿Cómo funciona internamente el encoder?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 Qué variables podemos medir con un encoder?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¿En qué tipo de tareas industriales podemos encontrar encoder?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 video se nombraron 2 tipos de encoders ¿Cuáles eran?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sp>
        <p:nvSpPr>
          <p:cNvPr id="130" name="Google Shape;130;p41"/>
          <p:cNvSpPr/>
          <p:nvPr/>
        </p:nvSpPr>
        <p:spPr>
          <a:xfrm>
            <a:off x="1335857" y="2403436"/>
            <a:ext cx="7214840" cy="3785279"/>
          </a:xfrm>
          <a:prstGeom prst="roundRect">
            <a:avLst>
              <a:gd fmla="val 9872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41"/>
          <p:cNvGrpSpPr/>
          <p:nvPr/>
        </p:nvGrpSpPr>
        <p:grpSpPr>
          <a:xfrm>
            <a:off x="3028172" y="2070202"/>
            <a:ext cx="5177983" cy="2431460"/>
            <a:chOff x="1422504" y="2659496"/>
            <a:chExt cx="3412836" cy="2431460"/>
          </a:xfrm>
        </p:grpSpPr>
        <p:grpSp>
          <p:nvGrpSpPr>
            <p:cNvPr id="132" name="Google Shape;132;p41"/>
            <p:cNvGrpSpPr/>
            <p:nvPr/>
          </p:nvGrpSpPr>
          <p:grpSpPr>
            <a:xfrm>
              <a:off x="1422504" y="2659496"/>
              <a:ext cx="3412836" cy="2431460"/>
              <a:chOff x="3774221" y="2843142"/>
              <a:chExt cx="4427262" cy="3154183"/>
            </a:xfrm>
          </p:grpSpPr>
          <p:sp>
            <p:nvSpPr>
              <p:cNvPr id="133" name="Google Shape;133;p41"/>
              <p:cNvSpPr/>
              <p:nvPr/>
            </p:nvSpPr>
            <p:spPr>
              <a:xfrm>
                <a:off x="4611451" y="2843142"/>
                <a:ext cx="3590032" cy="3154183"/>
              </a:xfrm>
              <a:prstGeom prst="roundRect">
                <a:avLst>
                  <a:gd fmla="val 10157" name="adj"/>
                </a:avLst>
              </a:prstGeom>
              <a:solidFill>
                <a:srgbClr val="D7E3D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1"/>
              <p:cNvSpPr/>
              <p:nvPr/>
            </p:nvSpPr>
            <p:spPr>
              <a:xfrm rot="-7028957">
                <a:off x="4111561" y="4473675"/>
                <a:ext cx="432619" cy="1022555"/>
              </a:xfrm>
              <a:prstGeom prst="triangle">
                <a:avLst>
                  <a:gd fmla="val 100000" name="adj"/>
                </a:avLst>
              </a:prstGeom>
              <a:solidFill>
                <a:srgbClr val="D7E3D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" name="Google Shape;135;p41"/>
            <p:cNvSpPr txBox="1"/>
            <p:nvPr/>
          </p:nvSpPr>
          <p:spPr>
            <a:xfrm>
              <a:off x="2369169" y="3309835"/>
              <a:ext cx="2167335" cy="1059296"/>
            </a:xfrm>
            <a:prstGeom prst="rect">
              <a:avLst/>
            </a:prstGeom>
            <a:solidFill>
              <a:srgbClr val="D7E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Compartir las respuestas con el curso y junto al docente, profundizar en el funcionamiento de estos dispositivos. </a:t>
              </a:r>
              <a:endParaRPr/>
            </a:p>
          </p:txBody>
        </p:sp>
      </p:grpSp>
      <p:pic>
        <p:nvPicPr>
          <p:cNvPr id="136" name="Google Shape;1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43366" y="3059839"/>
            <a:ext cx="3023096" cy="317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2"/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ENCODER</a:t>
            </a:r>
            <a:endParaRPr/>
          </a:p>
        </p:txBody>
      </p:sp>
      <p:sp>
        <p:nvSpPr>
          <p:cNvPr id="142" name="Google Shape;142;p42"/>
          <p:cNvSpPr/>
          <p:nvPr/>
        </p:nvSpPr>
        <p:spPr>
          <a:xfrm>
            <a:off x="844061" y="1761892"/>
            <a:ext cx="3716216" cy="769143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2"/>
          <p:cNvSpPr txBox="1"/>
          <p:nvPr/>
        </p:nvSpPr>
        <p:spPr>
          <a:xfrm>
            <a:off x="1082289" y="1789736"/>
            <a:ext cx="3610708" cy="713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Encoder incremental   </a:t>
            </a:r>
            <a:endParaRPr/>
          </a:p>
        </p:txBody>
      </p:sp>
      <p:sp>
        <p:nvSpPr>
          <p:cNvPr id="144" name="Google Shape;144;p42"/>
          <p:cNvSpPr/>
          <p:nvPr/>
        </p:nvSpPr>
        <p:spPr>
          <a:xfrm>
            <a:off x="1184031" y="2860431"/>
            <a:ext cx="7350369" cy="3521152"/>
          </a:xfrm>
          <a:prstGeom prst="roundRect">
            <a:avLst>
              <a:gd fmla="val 6525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/>
        </p:nvSpPr>
        <p:spPr>
          <a:xfrm>
            <a:off x="1697910" y="3179158"/>
            <a:ext cx="6512010" cy="288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¿Cómo funciona?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Proporciona normalmente dos formas de ondas cuadradas y desfasadas entre sí en 90° eléctricos, los cuales por lo general son "canal A" y "canal B". Con la lectura de un solo canal se dispone de la información correspondiente a la velocidad de rotación, mientras que si se capta también la señal "B" es posible discriminar el sentido de rotación en base a la secuencia de datos que producen ambas señales.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