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handoutMasterIdLst>
    <p:handoutMasterId r:id="rId10"/>
  </p:handoutMasterIdLst>
  <p:sldIdLst>
    <p:sldId id="278" r:id="rId2"/>
    <p:sldId id="256" r:id="rId3"/>
    <p:sldId id="297" r:id="rId4"/>
    <p:sldId id="259" r:id="rId5"/>
    <p:sldId id="295" r:id="rId6"/>
    <p:sldId id="296" r:id="rId7"/>
    <p:sldId id="298" r:id="rId8"/>
  </p:sldIdLst>
  <p:sldSz cx="9720263" cy="7559675"/>
  <p:notesSz cx="6858000" cy="9144000"/>
  <p:embeddedFontLst>
    <p:embeddedFont>
      <p:font typeface="Roboto" panose="02000000000000000000" pitchFamily="2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oboto Medium" panose="02000000000000000000" pitchFamily="2" charset="0"/>
      <p:regular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 pos="2912">
          <p15:clr>
            <a:srgbClr val="A4A3A4"/>
          </p15:clr>
        </p15:guide>
        <p15:guide id="4" pos="2685">
          <p15:clr>
            <a:srgbClr val="A4A3A4"/>
          </p15:clr>
        </p15:guide>
      </p15:sldGuideLst>
    </p:ext>
    <p:ext uri="http://customooxmlschemas.google.com/">
      <go:slidesCustomData xmlns="" xmlns:p15="http://schemas.microsoft.com/office/powerpoint/2012/main" xmlns:go="http://customooxmlschemas.google.com/" roundtripDataSignature="AMtx7mh+MoCbiEm9n32HqDIcp9MtFNenJA==" r:id="rId41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la Toledo" initials="" lastIdx="20" clrIdx="0"/>
  <p:cmAuthor id="1" name="Gabriel Aiquel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23D"/>
    <a:srgbClr val="592B43"/>
    <a:srgbClr val="442931"/>
    <a:srgbClr val="76384D"/>
    <a:srgbClr val="E9E1E4"/>
    <a:srgbClr val="F1E9C7"/>
    <a:srgbClr val="CCB038"/>
    <a:srgbClr val="F9C4C3"/>
    <a:srgbClr val="BB9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87" autoAdjust="0"/>
    <p:restoredTop sz="99492" autoAdjust="0"/>
  </p:normalViewPr>
  <p:slideViewPr>
    <p:cSldViewPr snapToGrid="0">
      <p:cViewPr varScale="1">
        <p:scale>
          <a:sx n="102" d="100"/>
          <a:sy n="102" d="100"/>
        </p:scale>
        <p:origin x="1866" y="96"/>
      </p:cViewPr>
      <p:guideLst>
        <p:guide orient="horz" pos="2381"/>
        <p:guide pos="3061"/>
        <p:guide orient="horz" pos="2912"/>
        <p:guide pos="26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822CE-C483-004A-89C9-CA62D7CD21A2}" type="datetimeFigureOut">
              <a:rPr lang="es-ES" smtClean="0"/>
              <a:t>26/01/2021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7CB3B-19D6-A944-AD13-EC097F1691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757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11375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466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36c9504a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36c9504a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8601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36c9504a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36c9504a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8601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36c9504a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36c9504a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860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cánica Automotriz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/>
          <p:nvPr/>
        </p:nvSpPr>
        <p:spPr>
          <a:xfrm>
            <a:off x="212950" y="1756550"/>
            <a:ext cx="9346500" cy="5602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6350" y="419800"/>
            <a:ext cx="3659450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7725" y="6464000"/>
            <a:ext cx="747675" cy="680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upo 6"/>
          <p:cNvGrpSpPr/>
          <p:nvPr userDrawn="1"/>
        </p:nvGrpSpPr>
        <p:grpSpPr>
          <a:xfrm>
            <a:off x="8272365" y="418596"/>
            <a:ext cx="1080000" cy="1045451"/>
            <a:chOff x="8272365" y="418596"/>
            <a:chExt cx="1080000" cy="1045451"/>
          </a:xfrm>
        </p:grpSpPr>
        <p:pic>
          <p:nvPicPr>
            <p:cNvPr id="9" name="Imagen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2365" y="1222172"/>
              <a:ext cx="1080000" cy="241875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2365" y="418596"/>
              <a:ext cx="1080000" cy="6647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9006156" y="6854072"/>
            <a:ext cx="583200" cy="578400"/>
          </a:xfrm>
          <a:prstGeom prst="rect">
            <a:avLst/>
          </a:prstGeom>
        </p:spPr>
        <p:txBody>
          <a:bodyPr spcFirstLastPara="1" wrap="square" lIns="109575" tIns="109575" rIns="109575" bIns="1095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  <p:sp>
        <p:nvSpPr>
          <p:cNvPr id="5" name="Google Shape;8;p2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 </a:t>
            </a:r>
            <a:endParaRPr dirty="0"/>
          </a:p>
        </p:txBody>
      </p:sp>
      <p:pic>
        <p:nvPicPr>
          <p:cNvPr id="7" name="Google Shape;11;p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6350" y="419800"/>
            <a:ext cx="3659450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;p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7725" y="6464000"/>
            <a:ext cx="747675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redondeado 2"/>
          <p:cNvSpPr/>
          <p:nvPr userDrawn="1"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BB9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6464000"/>
            <a:ext cx="690482" cy="680475"/>
          </a:xfrm>
          <a:prstGeom prst="rect">
            <a:avLst/>
          </a:prstGeom>
        </p:spPr>
      </p:pic>
      <p:sp>
        <p:nvSpPr>
          <p:cNvPr id="19" name="Google Shape;62;p13"/>
          <p:cNvSpPr txBox="1"/>
          <p:nvPr userDrawn="1"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SECTOR METALMECÁNICA </a:t>
            </a:r>
            <a:r>
              <a:rPr lang="x-none" sz="12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| NIVEL 3° MEDIO</a:t>
            </a:r>
            <a:endParaRPr sz="1200" dirty="0">
              <a:solidFill>
                <a:srgbClr val="741B47"/>
              </a:solidFill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</p:txBody>
      </p:sp>
      <p:grpSp>
        <p:nvGrpSpPr>
          <p:cNvPr id="10" name="Grupo 9"/>
          <p:cNvGrpSpPr/>
          <p:nvPr userDrawn="1"/>
        </p:nvGrpSpPr>
        <p:grpSpPr>
          <a:xfrm>
            <a:off x="8272365" y="418596"/>
            <a:ext cx="1080000" cy="1045451"/>
            <a:chOff x="8272365" y="418596"/>
            <a:chExt cx="1080000" cy="1045451"/>
          </a:xfrm>
        </p:grpSpPr>
        <p:pic>
          <p:nvPicPr>
            <p:cNvPr id="11" name="Imagen 1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2365" y="1222172"/>
              <a:ext cx="1080000" cy="241875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2365" y="418596"/>
              <a:ext cx="1080000" cy="6647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7" name="Google Shape;68;p14"/>
          <p:cNvSpPr txBox="1"/>
          <p:nvPr userDrawn="1"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2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Actividad 7|</a:t>
            </a:r>
            <a:r>
              <a:rPr lang="es-ES_tradnl" sz="1600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2</a:t>
            </a:r>
            <a:endParaRPr lang="es-ES_tradnl" sz="16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8" name="Google Shape;69;p14">
            <a:extLst>
              <a:ext uri="{FF2B5EF4-FFF2-40B4-BE49-F238E27FC236}">
                <a16:creationId xmlns="" xmlns:a16="http://schemas.microsoft.com/office/drawing/2014/main" id="{C532FFAC-AC06-444C-B632-11E9C5CE2D17}"/>
              </a:ext>
            </a:extLst>
          </p:cNvPr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b="1" dirty="0" smtClean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</a:t>
            </a:r>
            <a:r>
              <a:rPr lang="es-ES_tradnl" dirty="0" smtClean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Lectura de Planos y Manuales Técnicos</a:t>
            </a:r>
            <a:endParaRPr lang="es-ES_tradnl"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 userDrawn="1"/>
        </p:nvGrpSpPr>
        <p:grpSpPr>
          <a:xfrm>
            <a:off x="-4655" y="180900"/>
            <a:ext cx="9544055" cy="7993924"/>
            <a:chOff x="-4655" y="180900"/>
            <a:chExt cx="9544055" cy="7993924"/>
          </a:xfrm>
        </p:grpSpPr>
        <p:grpSp>
          <p:nvGrpSpPr>
            <p:cNvPr id="9" name="Grupo 8"/>
            <p:cNvGrpSpPr/>
            <p:nvPr userDrawn="1"/>
          </p:nvGrpSpPr>
          <p:grpSpPr>
            <a:xfrm>
              <a:off x="181650" y="180900"/>
              <a:ext cx="9357750" cy="7172425"/>
              <a:chOff x="181650" y="180900"/>
              <a:chExt cx="9357750" cy="7172425"/>
            </a:xfrm>
          </p:grpSpPr>
          <p:sp>
            <p:nvSpPr>
              <p:cNvPr id="39" name="Google Shape;31;p6"/>
              <p:cNvSpPr/>
              <p:nvPr userDrawn="1"/>
            </p:nvSpPr>
            <p:spPr>
              <a:xfrm>
                <a:off x="181651" y="180900"/>
                <a:ext cx="7909200" cy="6510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2;p6"/>
              <p:cNvSpPr/>
              <p:nvPr userDrawn="1"/>
            </p:nvSpPr>
            <p:spPr>
              <a:xfrm>
                <a:off x="8091900" y="779400"/>
                <a:ext cx="662100" cy="52500"/>
              </a:xfrm>
              <a:prstGeom prst="rect">
                <a:avLst/>
              </a:prstGeom>
              <a:solidFill>
                <a:srgbClr val="0F69B4"/>
              </a:solidFill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x-none"/>
                  <a:t> </a:t>
                </a:r>
                <a:endParaRPr/>
              </a:p>
            </p:txBody>
          </p:sp>
          <p:sp>
            <p:nvSpPr>
              <p:cNvPr id="41" name="Google Shape;33;p6"/>
              <p:cNvSpPr/>
              <p:nvPr userDrawn="1"/>
            </p:nvSpPr>
            <p:spPr>
              <a:xfrm>
                <a:off x="8754000" y="779400"/>
                <a:ext cx="785400" cy="52500"/>
              </a:xfrm>
              <a:prstGeom prst="rect">
                <a:avLst/>
              </a:prstGeom>
              <a:solidFill>
                <a:srgbClr val="EB3C46"/>
              </a:solidFill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x-none"/>
                  <a:t> </a:t>
                </a:r>
                <a:endParaRPr/>
              </a:p>
            </p:txBody>
          </p:sp>
          <p:sp>
            <p:nvSpPr>
              <p:cNvPr id="42" name="Google Shape;92;p3"/>
              <p:cNvSpPr txBox="1"/>
              <p:nvPr userDrawn="1"/>
            </p:nvSpPr>
            <p:spPr>
              <a:xfrm>
                <a:off x="8170652" y="299082"/>
                <a:ext cx="1166700" cy="34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b="1" i="0" u="none" strike="noStrike" cap="none" dirty="0" smtClean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¡</a:t>
                </a:r>
                <a:r>
                  <a:rPr lang="en-US" b="1" i="0" u="none" strike="noStrike" cap="none" dirty="0" err="1" smtClean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Atención</a:t>
                </a:r>
                <a:r>
                  <a:rPr lang="en-US" b="1" i="0" u="none" strike="noStrike" cap="none" dirty="0" smtClean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!</a:t>
                </a:r>
                <a:endParaRPr b="1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30;p6"/>
              <p:cNvSpPr/>
              <p:nvPr userDrawn="1"/>
            </p:nvSpPr>
            <p:spPr>
              <a:xfrm rot="10800000" flipH="1">
                <a:off x="181650" y="822025"/>
                <a:ext cx="9356700" cy="6531300"/>
              </a:xfrm>
              <a:prstGeom prst="round1Rect">
                <a:avLst>
                  <a:gd name="adj" fmla="val 15350"/>
                </a:avLst>
              </a:pr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rupo 9"/>
            <p:cNvGrpSpPr/>
            <p:nvPr userDrawn="1"/>
          </p:nvGrpSpPr>
          <p:grpSpPr>
            <a:xfrm>
              <a:off x="-4655" y="299082"/>
              <a:ext cx="9543270" cy="7875742"/>
              <a:chOff x="-4655" y="288449"/>
              <a:chExt cx="9543270" cy="7875742"/>
            </a:xfrm>
          </p:grpSpPr>
          <p:sp>
            <p:nvSpPr>
              <p:cNvPr id="11" name="Google Shape;92;p3"/>
              <p:cNvSpPr txBox="1"/>
              <p:nvPr/>
            </p:nvSpPr>
            <p:spPr>
              <a:xfrm>
                <a:off x="8170652" y="288449"/>
                <a:ext cx="1166700" cy="34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b="1" i="0" u="none" strike="noStrike" cap="none" dirty="0" smtClean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¡</a:t>
                </a:r>
                <a:r>
                  <a:rPr lang="en-US" b="1" i="0" u="none" strike="noStrike" cap="none" dirty="0" err="1" smtClean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Atención</a:t>
                </a:r>
                <a:r>
                  <a:rPr lang="en-US" b="1" i="0" u="none" strike="noStrike" cap="none" dirty="0" smtClean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!</a:t>
                </a:r>
                <a:endParaRPr b="1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401;p19"/>
              <p:cNvSpPr txBox="1"/>
              <p:nvPr/>
            </p:nvSpPr>
            <p:spPr>
              <a:xfrm>
                <a:off x="366450" y="1220100"/>
                <a:ext cx="4700400" cy="15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ANTES DE COMENZAR LA ACTIVIDAD:</a:t>
                </a:r>
                <a:endParaRPr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402;p19"/>
              <p:cNvSpPr txBox="1"/>
              <p:nvPr/>
            </p:nvSpPr>
            <p:spPr>
              <a:xfrm>
                <a:off x="375977" y="1342004"/>
                <a:ext cx="1983765" cy="31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i="0" u="none" strike="noStrike" cap="none" dirty="0">
                    <a:solidFill>
                      <a:srgbClr val="ED423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¡ATENCIÓN!</a:t>
                </a:r>
                <a:endParaRPr sz="3100" b="1" i="0" u="none" strike="noStrike" cap="none" dirty="0">
                  <a:solidFill>
                    <a:srgbClr val="ED423D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404;p19"/>
              <p:cNvSpPr txBox="1"/>
              <p:nvPr/>
            </p:nvSpPr>
            <p:spPr>
              <a:xfrm>
                <a:off x="1229039" y="1922016"/>
                <a:ext cx="7934626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i="0" u="none" strike="noStrike" cap="none" dirty="0" err="1" smtClean="0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Materiales</a:t>
                </a:r>
                <a:r>
                  <a:rPr lang="en-US" b="1" i="0" u="none" strike="noStrike" cap="none" dirty="0" smtClean="0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b="1" i="0" u="none" strike="noStrike" cap="none" dirty="0" err="1" smtClean="0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inflamables</a:t>
                </a:r>
                <a:r>
                  <a:rPr lang="en-US" b="1" i="0" u="none" strike="noStrike" cap="none" dirty="0" smtClean="0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: </a:t>
                </a:r>
                <a:r>
                  <a:rPr lang="en-US" sz="1400" b="0" i="0" u="none" strike="noStrike" cap="none" dirty="0" err="1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Tener</a:t>
                </a:r>
                <a:r>
                  <a:rPr lang="en-US" sz="1400" b="0" i="0" u="none" strike="noStrike" cap="none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máxima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precaución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al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momento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de 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manipular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o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extraer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el combustible de los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sistemas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del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vehículo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(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bomba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combustible,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mangueras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de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inyección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etc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). </a:t>
                </a:r>
                <a:endParaRPr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405;p19"/>
              <p:cNvSpPr txBox="1"/>
              <p:nvPr/>
            </p:nvSpPr>
            <p:spPr>
              <a:xfrm>
                <a:off x="1229039" y="2672931"/>
                <a:ext cx="7669155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i="0" u="none" strike="noStrike" cap="none" dirty="0" err="1" smtClean="0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Protección</a:t>
                </a:r>
                <a:r>
                  <a:rPr lang="en-US" b="1" i="0" u="none" strike="noStrike" cap="none" dirty="0" smtClean="0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b="1" i="0" u="none" strike="noStrike" cap="none" dirty="0" err="1" smtClean="0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obligatoria</a:t>
                </a:r>
                <a:r>
                  <a:rPr lang="en-US" b="1" i="0" u="none" strike="noStrike" cap="none" dirty="0" smtClean="0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de la vista: </a:t>
                </a:r>
                <a:r>
                  <a:rPr lang="en-US" sz="1400" b="0" i="0" u="none" strike="noStrike" cap="none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utilizarán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antiparras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siempre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que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exista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riesgo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de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proyección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de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partículas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a los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ojos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 (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aceites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líquidos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refrigerantes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y de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freno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virutas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del disco de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freno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uso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de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circuitos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eléctricos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etc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).</a:t>
                </a:r>
                <a:endParaRPr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406;p19"/>
              <p:cNvSpPr txBox="1"/>
              <p:nvPr/>
            </p:nvSpPr>
            <p:spPr>
              <a:xfrm>
                <a:off x="1229039" y="4508604"/>
                <a:ext cx="7934626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i="0" u="none" strike="noStrike" cap="none" dirty="0" err="1" smtClean="0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Protección</a:t>
                </a:r>
                <a:r>
                  <a:rPr lang="en-US" b="1" i="0" u="none" strike="noStrike" cap="none" dirty="0" smtClean="0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b="1" i="0" u="none" strike="noStrike" cap="none" dirty="0" err="1" smtClean="0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obligatoria</a:t>
                </a:r>
                <a:r>
                  <a:rPr lang="en-US" b="1" i="0" u="none" strike="noStrike" cap="none" dirty="0" smtClean="0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de los pies: </a:t>
                </a:r>
                <a:r>
                  <a:rPr lang="en-US" sz="1400" b="0" i="0" u="none" strike="noStrike" cap="none" dirty="0" err="1" smtClea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Uso</a:t>
                </a:r>
                <a:r>
                  <a:rPr lang="en-US" sz="1400" b="0" i="0" u="none" strike="noStrike" cap="none" dirty="0" smtClea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400" b="0" i="0" u="none" strike="noStrike" cap="none" dirty="0" err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obligatorio</a:t>
                </a:r>
                <a:r>
                  <a:rPr lang="en-US" sz="1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de </a:t>
                </a:r>
                <a:r>
                  <a:rPr lang="en-US" sz="1400" b="0" i="0" u="none" strike="noStrike" cap="none" dirty="0" err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zapatos</a:t>
                </a:r>
                <a:r>
                  <a:rPr lang="en-US" sz="1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de </a:t>
                </a:r>
                <a:r>
                  <a:rPr lang="en-US" sz="1400" b="0" i="0" u="none" strike="noStrike" cap="none" dirty="0" err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seguridad</a:t>
                </a:r>
                <a:r>
                  <a:rPr lang="en-US" sz="1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al </a:t>
                </a:r>
                <a:r>
                  <a:rPr lang="en-US" sz="1400" b="0" i="0" u="none" strike="noStrike" cap="none" dirty="0" err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entrar</a:t>
                </a:r>
                <a:r>
                  <a:rPr lang="en-US" sz="1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al taller o </a:t>
                </a:r>
                <a:r>
                  <a:rPr lang="en-US" sz="1400" b="0" i="0" u="none" strike="noStrike" cap="none" dirty="0" err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laboratorio</a:t>
                </a:r>
                <a:r>
                  <a:rPr lang="en-US" sz="1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en </a:t>
                </a:r>
                <a:r>
                  <a:rPr lang="en-US" sz="1400" b="0" i="0" u="none" strike="noStrike" cap="none" dirty="0" err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casos</a:t>
                </a:r>
                <a:r>
                  <a:rPr lang="en-US" sz="1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400" b="0" i="0" u="none" strike="noStrike" cap="none" dirty="0" err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que</a:t>
                </a:r>
                <a:r>
                  <a:rPr lang="en-US" sz="1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400" b="0" i="0" u="none" strike="noStrike" cap="none" dirty="0" err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exista</a:t>
                </a:r>
                <a:r>
                  <a:rPr lang="en-US" sz="1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400" b="0" i="0" u="none" strike="noStrike" cap="none" dirty="0" err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riesgo</a:t>
                </a:r>
                <a:r>
                  <a:rPr lang="en-US" sz="1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de </a:t>
                </a:r>
                <a:r>
                  <a:rPr lang="en-US" sz="1400" b="0" i="0" u="none" strike="noStrike" cap="none" dirty="0" err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caídas</a:t>
                </a:r>
                <a:r>
                  <a:rPr lang="en-US" sz="1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de </a:t>
                </a:r>
                <a:r>
                  <a:rPr lang="en-US" sz="1400" b="0" i="0" u="none" strike="noStrike" cap="none" dirty="0" err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objetos</a:t>
                </a:r>
                <a:r>
                  <a:rPr lang="en-US" sz="1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400" b="0" i="0" u="none" strike="noStrike" cap="none" dirty="0" err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pesados</a:t>
                </a:r>
                <a:r>
                  <a:rPr lang="en-US" sz="1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  <a:endParaRPr sz="1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07;p19"/>
              <p:cNvSpPr txBox="1"/>
              <p:nvPr/>
            </p:nvSpPr>
            <p:spPr>
              <a:xfrm>
                <a:off x="1229039" y="5298844"/>
                <a:ext cx="7030065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i="0" u="none" strike="noStrike" cap="none" dirty="0" err="1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Manipular</a:t>
                </a:r>
                <a:r>
                  <a:rPr lang="en-US" sz="1400" b="1" i="0" u="none" strike="noStrike" cap="none" dirty="0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400" b="1" i="0" u="none" strike="noStrike" cap="none" dirty="0" err="1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herramientas</a:t>
                </a:r>
                <a:r>
                  <a:rPr lang="en-US" sz="1400" b="1" i="0" u="none" strike="noStrike" cap="none" dirty="0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400" b="0" i="0" u="none" strike="noStrike" cap="none" dirty="0" err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cuidadosamente</a:t>
                </a:r>
                <a:r>
                  <a:rPr lang="en-US" sz="1400" b="0" i="0" u="none" strike="noStrike" cap="none" dirty="0" smtClea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</a:p>
              <a:p>
                <a:r>
                  <a:rPr lang="es-CL" b="1" dirty="0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Asegurar la integridad física </a:t>
                </a:r>
                <a:r>
                  <a:rPr lang="es-CL" dirty="0">
                    <a:latin typeface="Calibri"/>
                    <a:ea typeface="Calibri"/>
                    <a:cs typeface="Calibri"/>
                    <a:sym typeface="Calibri"/>
                  </a:rPr>
                  <a:t>propia y del grupo de trabajo</a:t>
                </a:r>
                <a:r>
                  <a:rPr lang="es-CL" dirty="0" smtClean="0"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</a:p>
              <a:p>
                <a:r>
                  <a:rPr lang="en-US" dirty="0">
                    <a:latin typeface="Calibri"/>
                    <a:ea typeface="Calibri"/>
                    <a:cs typeface="Calibri"/>
                    <a:sym typeface="Calibri"/>
                  </a:rPr>
                  <a:t>Circular solo </a:t>
                </a:r>
                <a:r>
                  <a:rPr lang="en-US" dirty="0" err="1">
                    <a:latin typeface="Calibri"/>
                    <a:ea typeface="Calibri"/>
                    <a:cs typeface="Calibri"/>
                    <a:sym typeface="Calibri"/>
                  </a:rPr>
                  <a:t>por</a:t>
                </a:r>
                <a:r>
                  <a:rPr lang="en-US" dirty="0"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dirty="0" err="1">
                    <a:latin typeface="Calibri"/>
                    <a:ea typeface="Calibri"/>
                    <a:cs typeface="Calibri"/>
                    <a:sym typeface="Calibri"/>
                  </a:rPr>
                  <a:t>las</a:t>
                </a:r>
                <a:r>
                  <a:rPr lang="en-US" dirty="0"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b="1" dirty="0" err="1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zonas</a:t>
                </a:r>
                <a:r>
                  <a:rPr lang="en-US" b="1" dirty="0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de </a:t>
                </a:r>
                <a:r>
                  <a:rPr lang="en-US" b="1" dirty="0" err="1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seguridad</a:t>
                </a:r>
                <a:r>
                  <a:rPr lang="en-US" b="1" dirty="0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dirty="0" err="1" smtClean="0">
                    <a:latin typeface="Calibri"/>
                    <a:ea typeface="Calibri"/>
                    <a:cs typeface="Calibri"/>
                    <a:sym typeface="Calibri"/>
                  </a:rPr>
                  <a:t>demarcadas</a:t>
                </a:r>
                <a:r>
                  <a:rPr lang="en-US" dirty="0" smtClean="0"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  <a:endParaRPr lang="es-CL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10;p19"/>
              <p:cNvSpPr txBox="1"/>
              <p:nvPr/>
            </p:nvSpPr>
            <p:spPr>
              <a:xfrm>
                <a:off x="1229039" y="6272147"/>
                <a:ext cx="388373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Toda </a:t>
                </a:r>
                <a:r>
                  <a:rPr lang="en-US" sz="1400" b="0" i="0" u="none" strike="noStrike" cap="none" dirty="0" err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actividad</a:t>
                </a:r>
                <a:r>
                  <a:rPr lang="en-US" sz="1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400" b="0" i="0" u="none" strike="noStrike" cap="none" dirty="0" err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debe</a:t>
                </a:r>
                <a:r>
                  <a:rPr lang="en-US" sz="1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400" b="0" i="0" u="none" strike="noStrike" cap="none" dirty="0" err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desarrollarse</a:t>
                </a:r>
                <a:r>
                  <a:rPr lang="en-US" sz="1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400" b="1" i="0" u="none" strike="noStrike" cap="none" dirty="0" err="1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bajo</a:t>
                </a:r>
                <a:r>
                  <a:rPr lang="en-US" sz="1400" b="1" i="0" u="none" strike="noStrike" cap="none" dirty="0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400" b="1" i="0" u="none" strike="noStrike" cap="none" dirty="0" err="1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supervisión</a:t>
                </a:r>
                <a:r>
                  <a:rPr lang="en-US" sz="1400" b="1" i="0" u="none" strike="noStrike" cap="none" dirty="0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 la persona a cargo del taller o </a:t>
                </a:r>
                <a:r>
                  <a:rPr lang="en-US" sz="1400" b="0" i="0" u="none" strike="noStrike" cap="none" dirty="0" err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laboratorio</a:t>
                </a:r>
                <a:r>
                  <a:rPr lang="en-US" sz="1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  <a:endParaRPr sz="1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" name="Google Shape;411;p19"/>
              <p:cNvGrpSpPr/>
              <p:nvPr/>
            </p:nvGrpSpPr>
            <p:grpSpPr>
              <a:xfrm>
                <a:off x="-4655" y="1788831"/>
                <a:ext cx="1135367" cy="783005"/>
                <a:chOff x="-4655" y="1877319"/>
                <a:chExt cx="1135367" cy="783005"/>
              </a:xfrm>
            </p:grpSpPr>
            <p:sp>
              <p:nvSpPr>
                <p:cNvPr id="37" name="Google Shape;412;p19"/>
                <p:cNvSpPr/>
                <p:nvPr/>
              </p:nvSpPr>
              <p:spPr>
                <a:xfrm rot="5400000">
                  <a:off x="171526" y="1701138"/>
                  <a:ext cx="783005" cy="1135367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38" name="Google Shape;413;p1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337197" y="2035280"/>
                  <a:ext cx="629465" cy="53054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20" name="Google Shape;414;p19"/>
              <p:cNvSpPr txBox="1"/>
              <p:nvPr/>
            </p:nvSpPr>
            <p:spPr>
              <a:xfrm>
                <a:off x="1229039" y="3536692"/>
                <a:ext cx="786580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i="0" u="none" strike="noStrike" cap="none" dirty="0" err="1" smtClean="0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Protección</a:t>
                </a:r>
                <a:r>
                  <a:rPr lang="en-US" b="1" i="0" u="none" strike="noStrike" cap="none" dirty="0" smtClean="0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b="1" i="0" u="none" strike="noStrike" cap="none" dirty="0" err="1" smtClean="0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obligatoria</a:t>
                </a:r>
                <a:r>
                  <a:rPr lang="en-US" b="1" i="0" u="none" strike="noStrike" cap="none" dirty="0" smtClean="0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de </a:t>
                </a:r>
                <a:r>
                  <a:rPr lang="en-US" b="1" i="0" u="none" strike="noStrike" cap="none" dirty="0" err="1" smtClean="0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las</a:t>
                </a:r>
                <a:r>
                  <a:rPr lang="en-US" b="1" i="0" u="none" strike="noStrike" cap="none" dirty="0" smtClean="0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b="1" i="0" u="none" strike="noStrike" cap="none" dirty="0" err="1" smtClean="0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manos</a:t>
                </a:r>
                <a:r>
                  <a:rPr lang="en-US" b="1" i="0" u="none" strike="noStrike" cap="none" dirty="0" smtClean="0">
                    <a:solidFill>
                      <a:srgbClr val="741B4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: </a:t>
                </a:r>
                <a:r>
                  <a:rPr lang="en-US" sz="1400" b="0" i="0" u="none" strike="noStrike" cap="none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utilizarán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siempre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guantes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de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protección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cuando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se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manipulen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cualquier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tipo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de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fluidos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en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uso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de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herramientas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e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intervención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del motor,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desarme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de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partes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y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trabajo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en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sistemas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eléctricos</a:t>
                </a:r>
                <a:r>
                  <a:rPr lang="en-US" sz="1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 </a:t>
                </a:r>
                <a:endParaRPr dirty="0"/>
              </a:p>
            </p:txBody>
          </p:sp>
          <p:grpSp>
            <p:nvGrpSpPr>
              <p:cNvPr id="21" name="Google Shape;415;p19"/>
              <p:cNvGrpSpPr/>
              <p:nvPr/>
            </p:nvGrpSpPr>
            <p:grpSpPr>
              <a:xfrm>
                <a:off x="-4655" y="2661654"/>
                <a:ext cx="1135367" cy="783005"/>
                <a:chOff x="-4655" y="2735448"/>
                <a:chExt cx="1135367" cy="783005"/>
              </a:xfrm>
            </p:grpSpPr>
            <p:sp>
              <p:nvSpPr>
                <p:cNvPr id="35" name="Google Shape;416;p19"/>
                <p:cNvSpPr/>
                <p:nvPr/>
              </p:nvSpPr>
              <p:spPr>
                <a:xfrm rot="5400000">
                  <a:off x="171526" y="2559267"/>
                  <a:ext cx="783005" cy="1135367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36" name="Google Shape;417;p1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331947" y="2879412"/>
                  <a:ext cx="639965" cy="5393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2" name="Google Shape;418;p19"/>
              <p:cNvGrpSpPr/>
              <p:nvPr/>
            </p:nvGrpSpPr>
            <p:grpSpPr>
              <a:xfrm>
                <a:off x="-4655" y="3534477"/>
                <a:ext cx="1135367" cy="783005"/>
                <a:chOff x="-4655" y="3593577"/>
                <a:chExt cx="1135367" cy="783005"/>
              </a:xfrm>
            </p:grpSpPr>
            <p:sp>
              <p:nvSpPr>
                <p:cNvPr id="33" name="Google Shape;419;p19"/>
                <p:cNvSpPr/>
                <p:nvPr/>
              </p:nvSpPr>
              <p:spPr>
                <a:xfrm rot="5400000">
                  <a:off x="171526" y="3417396"/>
                  <a:ext cx="783005" cy="1135367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34" name="Google Shape;420;p19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350751" y="3729725"/>
                  <a:ext cx="602356" cy="5077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3" name="Google Shape;421;p19"/>
              <p:cNvGrpSpPr/>
              <p:nvPr/>
            </p:nvGrpSpPr>
            <p:grpSpPr>
              <a:xfrm>
                <a:off x="-4655" y="4407300"/>
                <a:ext cx="1135367" cy="783005"/>
                <a:chOff x="-4655" y="4451706"/>
                <a:chExt cx="1135367" cy="783005"/>
              </a:xfrm>
            </p:grpSpPr>
            <p:sp>
              <p:nvSpPr>
                <p:cNvPr id="31" name="Google Shape;422;p19"/>
                <p:cNvSpPr/>
                <p:nvPr/>
              </p:nvSpPr>
              <p:spPr>
                <a:xfrm rot="5400000">
                  <a:off x="171526" y="4275525"/>
                  <a:ext cx="783005" cy="1135367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32" name="Google Shape;423;p19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342982" y="4590635"/>
                  <a:ext cx="610125" cy="51424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4" name="Google Shape;424;p19"/>
              <p:cNvGrpSpPr/>
              <p:nvPr/>
            </p:nvGrpSpPr>
            <p:grpSpPr>
              <a:xfrm>
                <a:off x="-4655" y="6167965"/>
                <a:ext cx="1135367" cy="783005"/>
                <a:chOff x="-4655" y="6167965"/>
                <a:chExt cx="1135367" cy="783005"/>
              </a:xfrm>
            </p:grpSpPr>
            <p:sp>
              <p:nvSpPr>
                <p:cNvPr id="29" name="Google Shape;425;p19"/>
                <p:cNvSpPr/>
                <p:nvPr/>
              </p:nvSpPr>
              <p:spPr>
                <a:xfrm rot="5400000">
                  <a:off x="171526" y="5991784"/>
                  <a:ext cx="783005" cy="1135367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30" name="Google Shape;426;p19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318928" y="6295340"/>
                  <a:ext cx="666001" cy="56134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5" name="Google Shape;427;p19"/>
              <p:cNvGrpSpPr/>
              <p:nvPr/>
            </p:nvGrpSpPr>
            <p:grpSpPr>
              <a:xfrm>
                <a:off x="-4655" y="5117148"/>
                <a:ext cx="1193246" cy="1156253"/>
                <a:chOff x="-4655" y="5146860"/>
                <a:chExt cx="1193246" cy="1156253"/>
              </a:xfrm>
            </p:grpSpPr>
            <p:sp>
              <p:nvSpPr>
                <p:cNvPr id="27" name="Google Shape;428;p19"/>
                <p:cNvSpPr/>
                <p:nvPr/>
              </p:nvSpPr>
              <p:spPr>
                <a:xfrm rot="5400000">
                  <a:off x="171526" y="5133654"/>
                  <a:ext cx="783005" cy="1135367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28" name="Google Shape;429;p19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 rot="-2193866">
                  <a:off x="141403" y="5342117"/>
                  <a:ext cx="908505" cy="76574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26" name="Google Shape;433;p19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5211105" y="4810371"/>
                <a:ext cx="4327510" cy="33538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75007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9006156" y="6854072"/>
            <a:ext cx="5832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575" tIns="109575" rIns="109575" bIns="10957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2" r:id="rId3"/>
    <p:sldLayoutId id="2147483660" r:id="rId4"/>
  </p:sldLayoutIdLst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8;p10"/>
          <p:cNvSpPr txBox="1">
            <a:spLocks/>
          </p:cNvSpPr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 baseline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s-CL"/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lang="es-CL" dirty="0"/>
          </a:p>
        </p:txBody>
      </p:sp>
      <p:sp>
        <p:nvSpPr>
          <p:cNvPr id="7" name="Google Shape;60;p13"/>
          <p:cNvSpPr txBox="1">
            <a:spLocks/>
          </p:cNvSpPr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sz="1500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 </a:t>
            </a:r>
            <a:r>
              <a:rPr lang="es-CL" sz="1500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2</a:t>
            </a:r>
            <a:endParaRPr lang="es-CL" sz="1500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es-CL" sz="1500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8" name="Google Shape;61;p13"/>
          <p:cNvSpPr txBox="1">
            <a:spLocks/>
          </p:cNvSpPr>
          <p:nvPr/>
        </p:nvSpPr>
        <p:spPr>
          <a:xfrm>
            <a:off x="365424" y="2611974"/>
            <a:ext cx="4749501" cy="877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36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LECTURA DE PLANOS 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36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Y MANUALES TÉCNICOS</a:t>
            </a:r>
            <a:endParaRPr lang="x-none" sz="36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>
              <a:lnSpc>
                <a:spcPct val="90000"/>
              </a:lnSpc>
            </a:pPr>
            <a:endParaRPr lang="x-none" sz="36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10" y="3399959"/>
            <a:ext cx="2374392" cy="14478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16" y="2685449"/>
            <a:ext cx="4047744" cy="364845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7" y="3229074"/>
            <a:ext cx="4416270" cy="33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1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apliquemoslaaprendi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5" y="2556589"/>
            <a:ext cx="5534526" cy="4504106"/>
          </a:xfrm>
          <a:prstGeom prst="rect">
            <a:avLst/>
          </a:prstGeom>
        </p:spPr>
      </p:pic>
      <p:sp>
        <p:nvSpPr>
          <p:cNvPr id="5" name="Google Shape;60;p13"/>
          <p:cNvSpPr txBox="1">
            <a:spLocks/>
          </p:cNvSpPr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sz="1500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ACTIVIDAD 7</a:t>
            </a:r>
          </a:p>
          <a:p>
            <a:endParaRPr lang="es-CL" sz="1500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6" name="Google Shape;61;p13"/>
          <p:cNvSpPr txBox="1">
            <a:spLocks/>
          </p:cNvSpPr>
          <p:nvPr/>
        </p:nvSpPr>
        <p:spPr>
          <a:xfrm>
            <a:off x="365425" y="2364630"/>
            <a:ext cx="3684062" cy="849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_tradnl" sz="36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RESUMAMOS LO APRENDIDO</a:t>
            </a:r>
            <a:endParaRPr lang="x-none" sz="36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7" name="Google Shape;62;p13"/>
          <p:cNvSpPr txBox="1"/>
          <p:nvPr/>
        </p:nvSpPr>
        <p:spPr>
          <a:xfrm>
            <a:off x="1139100" y="834800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x-none" sz="12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 </a:t>
            </a:r>
            <a:r>
              <a:rPr lang="es-ES" sz="12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3</a:t>
            </a:r>
            <a:r>
              <a:rPr lang="x-none" sz="12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</a:t>
            </a:r>
            <a:r>
              <a:rPr lang="x-none" sz="12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| </a:t>
            </a:r>
            <a:r>
              <a:rPr lang="es-CL" sz="12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LECTURA </a:t>
            </a:r>
            <a:r>
              <a:rPr lang="es-CL" sz="12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DE PLANOS Y MANUALES TÉCNICOS</a:t>
            </a:r>
            <a:endParaRPr sz="1200" dirty="0">
              <a:solidFill>
                <a:srgbClr val="741B47"/>
              </a:solidFill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375975" y="1373700"/>
            <a:ext cx="8959094" cy="5459718"/>
            <a:chOff x="375975" y="1373700"/>
            <a:chExt cx="8959094" cy="5459718"/>
          </a:xfrm>
        </p:grpSpPr>
        <p:sp>
          <p:nvSpPr>
            <p:cNvPr id="4" name="Google Shape;101;p3"/>
            <p:cNvSpPr/>
            <p:nvPr/>
          </p:nvSpPr>
          <p:spPr>
            <a:xfrm>
              <a:off x="481781" y="1887795"/>
              <a:ext cx="4090219" cy="3116824"/>
            </a:xfrm>
            <a:prstGeom prst="roundRect">
              <a:avLst>
                <a:gd name="adj" fmla="val 8420"/>
              </a:avLst>
            </a:prstGeom>
            <a:solidFill>
              <a:schemeClr val="bg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99;p3"/>
            <p:cNvSpPr txBox="1"/>
            <p:nvPr/>
          </p:nvSpPr>
          <p:spPr>
            <a:xfrm>
              <a:off x="1095636" y="2880851"/>
              <a:ext cx="2812027" cy="1130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s-E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OA </a:t>
              </a:r>
              <a:r>
                <a:rPr lang="es-E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lang="es-E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Leer </a:t>
              </a:r>
              <a:r>
                <a:rPr lang="es-E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 utilizar la información contenida en manuales técnicos, planos y diagramas de vehículos motorizados, y normas nacionales e internacionales de emisiones de gases, para resolver diagnósticos o fallas.</a:t>
              </a:r>
              <a:endParaRPr lang="es-CL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75" y="1796210"/>
              <a:ext cx="719661" cy="686189"/>
            </a:xfrm>
            <a:prstGeom prst="rect">
              <a:avLst/>
            </a:prstGeom>
          </p:spPr>
        </p:pic>
        <p:sp>
          <p:nvSpPr>
            <p:cNvPr id="7" name="Google Shape;95;p3"/>
            <p:cNvSpPr txBox="1"/>
            <p:nvPr/>
          </p:nvSpPr>
          <p:spPr>
            <a:xfrm>
              <a:off x="375975" y="1373700"/>
              <a:ext cx="4864619" cy="3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80000"/>
                </a:lnSpc>
                <a:buSzPts val="2800"/>
              </a:pPr>
              <a:r>
                <a:rPr lang="en-US" sz="2800" b="1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OBJETIVO DE APRENDIZAJE</a:t>
              </a:r>
              <a:endParaRPr lang="en-US" sz="31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785" y="2354963"/>
              <a:ext cx="5849284" cy="44784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309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53;p5"/>
          <p:cNvSpPr/>
          <p:nvPr/>
        </p:nvSpPr>
        <p:spPr>
          <a:xfrm>
            <a:off x="4063481" y="2659660"/>
            <a:ext cx="5095870" cy="3508578"/>
          </a:xfrm>
          <a:prstGeom prst="roundRect">
            <a:avLst>
              <a:gd name="adj" fmla="val 5168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1" y="2367775"/>
            <a:ext cx="2965718" cy="4328991"/>
          </a:xfrm>
          <a:prstGeom prst="rect">
            <a:avLst/>
          </a:prstGeom>
        </p:spPr>
      </p:pic>
      <p:sp>
        <p:nvSpPr>
          <p:cNvPr id="17" name="Google Shape;167;p5"/>
          <p:cNvSpPr txBox="1"/>
          <p:nvPr/>
        </p:nvSpPr>
        <p:spPr>
          <a:xfrm>
            <a:off x="375975" y="1771953"/>
            <a:ext cx="4997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RESUMAMOS </a:t>
            </a:r>
            <a:r>
              <a:rPr lang="en-US" sz="20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LO APRENDIDO</a:t>
            </a:r>
            <a:endParaRPr sz="2000" b="1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95;p3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INSTRUCCIONES</a:t>
            </a:r>
            <a:endParaRPr lang="en-US" sz="3100" b="1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80;p14"/>
          <p:cNvSpPr txBox="1"/>
          <p:nvPr/>
        </p:nvSpPr>
        <p:spPr>
          <a:xfrm>
            <a:off x="4645176" y="2988905"/>
            <a:ext cx="4044451" cy="2538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El docente formará los grupos de trabajo y les asignará uno de los siguientes temas</a:t>
            </a:r>
            <a:r>
              <a:rPr lang="es-ES_tradn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:</a:t>
            </a:r>
          </a:p>
          <a:p>
            <a:pPr lvl="0">
              <a:lnSpc>
                <a:spcPct val="115000"/>
              </a:lnSpc>
            </a:pPr>
            <a:endParaRPr lang="es-ES_tradnl" sz="1600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285750" lvl="0" indent="-285750">
              <a:lnSpc>
                <a:spcPct val="115000"/>
              </a:lnSpc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Manual </a:t>
            </a: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 usuario</a:t>
            </a:r>
          </a:p>
          <a:p>
            <a:pPr marL="285750" lvl="0" indent="-285750">
              <a:lnSpc>
                <a:spcPct val="115000"/>
              </a:lnSpc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Cartilla </a:t>
            </a: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 mantenimiento</a:t>
            </a:r>
          </a:p>
          <a:p>
            <a:pPr marL="285750" lvl="0" indent="-285750">
              <a:lnSpc>
                <a:spcPct val="115000"/>
              </a:lnSpc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Manual </a:t>
            </a: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 fábrica o taller</a:t>
            </a:r>
          </a:p>
          <a:p>
            <a:pPr marL="285750" lvl="0" indent="-285750">
              <a:lnSpc>
                <a:spcPct val="115000"/>
              </a:lnSpc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Número </a:t>
            </a: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VIN</a:t>
            </a:r>
          </a:p>
          <a:p>
            <a:pPr marL="285750" lvl="0" indent="-285750">
              <a:lnSpc>
                <a:spcPct val="115000"/>
              </a:lnSpc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Torque </a:t>
            </a: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y conversión de unidades</a:t>
            </a:r>
          </a:p>
          <a:p>
            <a:pPr marL="285750" lvl="0" indent="-285750">
              <a:lnSpc>
                <a:spcPct val="115000"/>
              </a:lnSpc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Torque </a:t>
            </a: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 apriete</a:t>
            </a:r>
          </a:p>
        </p:txBody>
      </p:sp>
      <p:sp>
        <p:nvSpPr>
          <p:cNvPr id="57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53;p5"/>
          <p:cNvSpPr/>
          <p:nvPr/>
        </p:nvSpPr>
        <p:spPr>
          <a:xfrm>
            <a:off x="499183" y="2659660"/>
            <a:ext cx="6806685" cy="3508578"/>
          </a:xfrm>
          <a:prstGeom prst="roundRect">
            <a:avLst>
              <a:gd name="adj" fmla="val 5168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80;p14"/>
          <p:cNvSpPr txBox="1"/>
          <p:nvPr/>
        </p:nvSpPr>
        <p:spPr>
          <a:xfrm>
            <a:off x="952351" y="2965727"/>
            <a:ext cx="5778768" cy="718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Deberán preparar una presentación oral, apoyada por un </a:t>
            </a:r>
            <a:r>
              <a:rPr lang="es-ES_tradnl" sz="1600" dirty="0" err="1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Power</a:t>
            </a: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Point o </a:t>
            </a:r>
            <a:r>
              <a:rPr lang="es-ES_tradnl" sz="1600" dirty="0" err="1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papelógrafos</a:t>
            </a: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. Deberán contestar las siguientes preguntas</a:t>
            </a:r>
            <a:r>
              <a:rPr lang="es-ES_tradn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:</a:t>
            </a:r>
          </a:p>
          <a:p>
            <a:pPr lvl="0">
              <a:lnSpc>
                <a:spcPct val="115000"/>
              </a:lnSpc>
            </a:pPr>
            <a:endParaRPr lang="es-ES_tradnl" sz="1600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285750" lvl="0" indent="-285750">
              <a:lnSpc>
                <a:spcPct val="115000"/>
              </a:lnSpc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</a:t>
            </a: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Qué es el tema que nos asignaron?</a:t>
            </a:r>
          </a:p>
          <a:p>
            <a:pPr marL="285750" lvl="0" indent="-285750">
              <a:lnSpc>
                <a:spcPct val="115000"/>
              </a:lnSpc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</a:t>
            </a: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Qué información puedo encontrar en él?</a:t>
            </a:r>
          </a:p>
          <a:p>
            <a:pPr marL="285750" lvl="0" indent="-285750">
              <a:lnSpc>
                <a:spcPct val="115000"/>
              </a:lnSpc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</a:t>
            </a: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Para qué sirve?</a:t>
            </a:r>
          </a:p>
          <a:p>
            <a:pPr marL="285750" lvl="0" indent="-285750">
              <a:lnSpc>
                <a:spcPct val="115000"/>
              </a:lnSpc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</a:t>
            </a: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En qué formatos se pueden presentar? </a:t>
            </a:r>
          </a:p>
          <a:p>
            <a:pPr marL="285750" lvl="0" indent="-285750">
              <a:lnSpc>
                <a:spcPct val="115000"/>
              </a:lnSpc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Según </a:t>
            </a: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sus experiencias: ¿En qué formato es más cómodo revisarlos?</a:t>
            </a:r>
          </a:p>
          <a:p>
            <a:pPr marL="285750" lvl="0" indent="-285750">
              <a:lnSpc>
                <a:spcPct val="115000"/>
              </a:lnSpc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</a:t>
            </a: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Qué importancia tiene dentro del mantenimiento automotriz?</a:t>
            </a:r>
          </a:p>
        </p:txBody>
      </p:sp>
      <p:sp>
        <p:nvSpPr>
          <p:cNvPr id="57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2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6" name="Google Shape;167;p5"/>
          <p:cNvSpPr txBox="1"/>
          <p:nvPr/>
        </p:nvSpPr>
        <p:spPr>
          <a:xfrm>
            <a:off x="375975" y="1771953"/>
            <a:ext cx="4997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RESUMAMOS </a:t>
            </a:r>
            <a:r>
              <a:rPr lang="en-US" sz="20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LO APRENDIDO</a:t>
            </a:r>
            <a:endParaRPr sz="2000" b="1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5;p3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INSTRUCCIONES</a:t>
            </a:r>
            <a:endParaRPr lang="en-US" sz="3100" b="1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441" y="2468236"/>
            <a:ext cx="2092648" cy="398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4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3;p5"/>
          <p:cNvSpPr/>
          <p:nvPr/>
        </p:nvSpPr>
        <p:spPr>
          <a:xfrm>
            <a:off x="499184" y="2417063"/>
            <a:ext cx="7543804" cy="3974405"/>
          </a:xfrm>
          <a:prstGeom prst="roundRect">
            <a:avLst>
              <a:gd name="adj" fmla="val 5168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67;p5"/>
          <p:cNvSpPr txBox="1"/>
          <p:nvPr/>
        </p:nvSpPr>
        <p:spPr>
          <a:xfrm>
            <a:off x="375975" y="1771953"/>
            <a:ext cx="4997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RESUMAMOS </a:t>
            </a:r>
            <a:r>
              <a:rPr lang="en-US" sz="20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LO APRENDIDO</a:t>
            </a:r>
            <a:endParaRPr sz="2000" b="1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95;p3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INSTRUCCIONES</a:t>
            </a:r>
            <a:endParaRPr lang="en-US" sz="3100" b="1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80;p14"/>
          <p:cNvSpPr txBox="1"/>
          <p:nvPr/>
        </p:nvSpPr>
        <p:spPr>
          <a:xfrm>
            <a:off x="655506" y="2664919"/>
            <a:ext cx="7387482" cy="23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lnSpc>
                <a:spcPct val="115000"/>
              </a:lnSpc>
              <a:buFont typeface="Arial"/>
              <a:buChar char="•"/>
            </a:pP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Para preparar la presentación en </a:t>
            </a:r>
            <a:r>
              <a:rPr lang="es-ES_tradnl" sz="1600" dirty="0" err="1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Power</a:t>
            </a: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Point o </a:t>
            </a:r>
            <a:r>
              <a:rPr lang="es-ES_tradnl" sz="1600" dirty="0" err="1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papelógrafos</a:t>
            </a: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, deberán revisar los apuntes de nuestras actividades anteriores y también pueden buscar información en internet</a:t>
            </a:r>
            <a:r>
              <a:rPr lang="es-ES_tradn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.</a:t>
            </a:r>
            <a:endParaRPr lang="es-ES_tradnl" sz="1600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285750" lvl="0" indent="-285750">
              <a:lnSpc>
                <a:spcPct val="115000"/>
              </a:lnSpc>
              <a:buFont typeface="Arial"/>
              <a:buChar char="•"/>
            </a:pP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Tanto en la presentación o </a:t>
            </a:r>
            <a:r>
              <a:rPr lang="es-ES_tradnl" sz="1600" dirty="0" err="1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papelógrafo</a:t>
            </a: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, como en la disertación oral, deberán ocupar lenguaje técnico  en todo momento y </a:t>
            </a:r>
            <a:r>
              <a:rPr lang="es-ES_tradnl" sz="16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TODOS LOS INTEGRANTES DEL GRUPO</a:t>
            </a: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deberán presentar.</a:t>
            </a:r>
          </a:p>
          <a:p>
            <a:pPr marL="285750" lvl="0" indent="-285750">
              <a:lnSpc>
                <a:spcPct val="115000"/>
              </a:lnSpc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Deberán </a:t>
            </a: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insertar dibujos, diagramas, esquemas o </a:t>
            </a:r>
            <a:r>
              <a:rPr lang="es-ES_tradn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imágenes</a:t>
            </a:r>
          </a:p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</a:t>
            </a:r>
            <a:r>
              <a:rPr lang="es-ES_tradn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    en </a:t>
            </a: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la presentación.</a:t>
            </a:r>
          </a:p>
          <a:p>
            <a:pPr marL="285750" lvl="0" indent="-285750">
              <a:lnSpc>
                <a:spcPct val="115000"/>
              </a:lnSpc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En </a:t>
            </a: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el caso de realizar la presentación en </a:t>
            </a:r>
            <a:r>
              <a:rPr lang="es-ES_tradnl" sz="1600" dirty="0" err="1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Power</a:t>
            </a: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Point, el </a:t>
            </a:r>
            <a:r>
              <a:rPr lang="es-ES_tradn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formato</a:t>
            </a:r>
          </a:p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</a:t>
            </a:r>
            <a:r>
              <a:rPr lang="es-ES_tradn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     y </a:t>
            </a: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estilo es libre, es decir, ustedes eligen los fondos y colores.</a:t>
            </a:r>
          </a:p>
          <a:p>
            <a:pPr marL="285750" lvl="0" indent="-285750">
              <a:lnSpc>
                <a:spcPct val="115000"/>
              </a:lnSpc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Tus </a:t>
            </a: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compañeros podrán realizar preguntas al </a:t>
            </a:r>
            <a:r>
              <a:rPr lang="es-ES_tradn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finalizar</a:t>
            </a:r>
          </a:p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</a:t>
            </a:r>
            <a:r>
              <a:rPr lang="es-ES_tradn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     tu </a:t>
            </a: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presentación. ¡Atentos!</a:t>
            </a:r>
          </a:p>
        </p:txBody>
      </p:sp>
      <p:sp>
        <p:nvSpPr>
          <p:cNvPr id="57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4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754" y="4264090"/>
            <a:ext cx="3149010" cy="329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1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;p5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BA9BA5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oogle Shape;43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7224" y="3477986"/>
            <a:ext cx="5266696" cy="40816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o 3"/>
          <p:cNvGrpSpPr/>
          <p:nvPr/>
        </p:nvGrpSpPr>
        <p:grpSpPr>
          <a:xfrm>
            <a:off x="4572001" y="1507269"/>
            <a:ext cx="4245428" cy="2580406"/>
            <a:chOff x="637494" y="2659496"/>
            <a:chExt cx="4245428" cy="2580406"/>
          </a:xfrm>
          <a:solidFill>
            <a:schemeClr val="bg1"/>
          </a:solidFill>
        </p:grpSpPr>
        <p:grpSp>
          <p:nvGrpSpPr>
            <p:cNvPr id="5" name="Grupo 4"/>
            <p:cNvGrpSpPr/>
            <p:nvPr/>
          </p:nvGrpSpPr>
          <p:grpSpPr>
            <a:xfrm>
              <a:off x="637494" y="2659496"/>
              <a:ext cx="3996950" cy="2580406"/>
              <a:chOff x="2755875" y="2843143"/>
              <a:chExt cx="5184997" cy="3347403"/>
            </a:xfrm>
            <a:grpFill/>
          </p:grpSpPr>
          <p:sp>
            <p:nvSpPr>
              <p:cNvPr id="7" name="Google Shape;101;p3"/>
              <p:cNvSpPr/>
              <p:nvPr/>
            </p:nvSpPr>
            <p:spPr>
              <a:xfrm>
                <a:off x="2755875" y="2843143"/>
                <a:ext cx="5184997" cy="2567590"/>
              </a:xfrm>
              <a:prstGeom prst="roundRect">
                <a:avLst>
                  <a:gd name="adj" fmla="val 10157"/>
                </a:avLst>
              </a:pr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" name="Triángulo isósceles 7"/>
              <p:cNvSpPr/>
              <p:nvPr/>
            </p:nvSpPr>
            <p:spPr>
              <a:xfrm rot="13021073">
                <a:off x="4771043" y="5167991"/>
                <a:ext cx="432619" cy="102255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sp>
          <p:nvSpPr>
            <p:cNvPr id="6" name="Google Shape;99;p3"/>
            <p:cNvSpPr txBox="1"/>
            <p:nvPr/>
          </p:nvSpPr>
          <p:spPr>
            <a:xfrm>
              <a:off x="908081" y="3302148"/>
              <a:ext cx="3974841" cy="539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  <a:buSzPts val="1600"/>
              </a:pPr>
              <a:r>
                <a:rPr lang="es-CL" sz="2400" b="1" dirty="0" smtClean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¡TRABAJEMOS</a:t>
              </a:r>
              <a:r>
                <a:rPr lang="es-CL" sz="2400" b="1" dirty="0" smtClean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CL" sz="2400" dirty="0" smtClean="0">
                  <a:solidFill>
                    <a:srgbClr val="ED423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GRUPO!</a:t>
              </a:r>
              <a:endParaRPr lang="es-CL" sz="2400" b="1" i="0" u="none" strike="noStrike" cap="none" dirty="0">
                <a:solidFill>
                  <a:srgbClr val="ED423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591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375</Words>
  <Application>Microsoft Office PowerPoint</Application>
  <PresentationFormat>Personalizado</PresentationFormat>
  <Paragraphs>48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Roboto</vt:lpstr>
      <vt:lpstr>Calibri</vt:lpstr>
      <vt:lpstr>Roboto Medium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Toledo</cp:lastModifiedBy>
  <cp:revision>154</cp:revision>
  <dcterms:modified xsi:type="dcterms:W3CDTF">2021-01-26T17:14:54Z</dcterms:modified>
</cp:coreProperties>
</file>