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278" r:id="rId2"/>
    <p:sldId id="256" r:id="rId3"/>
    <p:sldId id="320" r:id="rId4"/>
    <p:sldId id="257" r:id="rId5"/>
    <p:sldId id="258" r:id="rId6"/>
    <p:sldId id="259" r:id="rId7"/>
    <p:sldId id="286" r:id="rId8"/>
    <p:sldId id="287" r:id="rId9"/>
    <p:sldId id="290" r:id="rId10"/>
    <p:sldId id="304" r:id="rId11"/>
    <p:sldId id="291" r:id="rId12"/>
    <p:sldId id="292" r:id="rId13"/>
    <p:sldId id="293" r:id="rId14"/>
    <p:sldId id="306" r:id="rId15"/>
    <p:sldId id="307" r:id="rId16"/>
    <p:sldId id="308" r:id="rId17"/>
    <p:sldId id="303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9" r:id="rId28"/>
    <p:sldId id="318" r:id="rId29"/>
    <p:sldId id="276" r:id="rId30"/>
    <p:sldId id="305" r:id="rId31"/>
    <p:sldId id="280" r:id="rId32"/>
    <p:sldId id="279" r:id="rId33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2912">
          <p15:clr>
            <a:srgbClr val="A4A3A4"/>
          </p15:clr>
        </p15:guide>
        <p15:guide id="5" pos="2685">
          <p15:clr>
            <a:srgbClr val="A4A3A4"/>
          </p15:clr>
        </p15:guide>
        <p15:guide id="6" orient="horz" pos="4761">
          <p15:clr>
            <a:srgbClr val="A4A3A4"/>
          </p15:clr>
        </p15:guide>
        <p15:guide id="7" pos="2794">
          <p15:clr>
            <a:srgbClr val="A4A3A4"/>
          </p15:clr>
        </p15:guide>
        <p15:guide id="8" pos="810">
          <p15:clr>
            <a:srgbClr val="A4A3A4"/>
          </p15:clr>
        </p15:guide>
        <p15:guide id="9" orient="horz" pos="4605">
          <p15:clr>
            <a:srgbClr val="A4A3A4"/>
          </p15:clr>
        </p15:guide>
        <p15:guide id="10" orient="horz" pos="2275">
          <p15:clr>
            <a:srgbClr val="A4A3A4"/>
          </p15:clr>
        </p15:guide>
        <p15:guide id="11" orient="horz" pos="2279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h+MoCbiEm9n32HqDIcp9MtFNenJA==" r:id="rId41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20" clrIdx="0"/>
  <p:cmAuthor id="1" name="Gabriel Aiquel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BA5"/>
    <a:srgbClr val="76384D"/>
    <a:srgbClr val="592B43"/>
    <a:srgbClr val="442931"/>
    <a:srgbClr val="ED423D"/>
    <a:srgbClr val="E9E1E4"/>
    <a:srgbClr val="F1E9C7"/>
    <a:srgbClr val="CCB038"/>
    <a:srgbClr val="F9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0" autoAdjust="0"/>
    <p:restoredTop sz="98136" autoAdjust="0"/>
  </p:normalViewPr>
  <p:slideViewPr>
    <p:cSldViewPr snapToGrid="0">
      <p:cViewPr varScale="1">
        <p:scale>
          <a:sx n="102" d="100"/>
          <a:sy n="102" d="100"/>
        </p:scale>
        <p:origin x="1110" y="72"/>
      </p:cViewPr>
      <p:guideLst>
        <p:guide orient="horz" pos="2381"/>
        <p:guide pos="3061"/>
        <p:guide orient="horz"/>
        <p:guide orient="horz" pos="2912"/>
        <p:guide pos="2685"/>
        <p:guide orient="horz" pos="4761"/>
        <p:guide pos="2794"/>
        <p:guide pos="810"/>
        <p:guide orient="horz" pos="4605"/>
        <p:guide orient="horz" pos="2275"/>
        <p:guide orient="horz" pos="22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4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822CE-C483-004A-89C9-CA62D7CD21A2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7CB3B-19D6-A944-AD13-EC097F1691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75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137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46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12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6c9504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6c9504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672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0b88fe2e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0b88fe2e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755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6c9504a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6c9504a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24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36c9504a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36c9504a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47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6c9504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6c9504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0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7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0b88fe2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70b88fe2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12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ánica Automotriz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;p2"/>
          <p:cNvSpPr/>
          <p:nvPr userDrawn="1"/>
        </p:nvSpPr>
        <p:spPr>
          <a:xfrm>
            <a:off x="212950" y="1756550"/>
            <a:ext cx="9346500" cy="5602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1;p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;p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62;p13"/>
          <p:cNvSpPr txBox="1"/>
          <p:nvPr userDrawn="1"/>
        </p:nvSpPr>
        <p:spPr>
          <a:xfrm>
            <a:off x="1139100" y="834800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ES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</a:t>
            </a:r>
            <a:r>
              <a:rPr lang="x-none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x-none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</a:t>
            </a:r>
            <a:r>
              <a:rPr lang="es-ES" sz="12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AJUSTES DE </a:t>
            </a:r>
            <a:r>
              <a:rPr lang="es-ES" sz="12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MOTORES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11;p2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3;p23"/>
          <p:cNvSpPr/>
          <p:nvPr userDrawn="1"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14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25" name="Google Shape;12;p23"/>
          <p:cNvPicPr preferRelativeResize="0">
            <a:picLocks noChangeAspect="1"/>
          </p:cNvPicPr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62;p13"/>
          <p:cNvSpPr txBox="1"/>
          <p:nvPr userDrawn="1"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SECTOR METALMECÁNICA </a:t>
            </a:r>
            <a:r>
              <a:rPr lang="x-none" sz="12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 NIVEL 3° MEDIO</a:t>
            </a:r>
            <a:endParaRPr sz="1200" dirty="0">
              <a:solidFill>
                <a:srgbClr val="741B47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5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</a:t>
            </a: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11</a:t>
            </a:r>
            <a:r>
              <a:rPr lang="x-none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endParaRPr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Google Shape;69;p14">
            <a:extLst>
              <a:ext uri="{FF2B5EF4-FFF2-40B4-BE49-F238E27FC236}">
                <a16:creationId xmlns="" xmlns:a16="http://schemas.microsoft.com/office/drawing/2014/main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x-none" dirty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r>
              <a:rPr lang="es-ES_tradnl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Ajuste</a:t>
            </a:r>
            <a:r>
              <a:rPr lang="es-ES_tradnl" baseline="0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11|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endParaRPr lang="es-ES_tradnl"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="" xmlns:a16="http://schemas.microsoft.com/office/drawing/2014/main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pt-BR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Ajuste</a:t>
            </a:r>
            <a:r>
              <a:rPr lang="pt-BR" baseline="0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lang="pt-BR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6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11|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endParaRPr lang="es-ES_tradnl"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69;p14">
            <a:extLst>
              <a:ext uri="{FF2B5EF4-FFF2-40B4-BE49-F238E27FC236}">
                <a16:creationId xmlns="" xmlns:a16="http://schemas.microsoft.com/office/drawing/2014/main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pt-BR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Ajuste</a:t>
            </a:r>
            <a:r>
              <a:rPr lang="pt-BR" baseline="0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lang="pt-BR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68;p14"/>
          <p:cNvSpPr txBox="1"/>
          <p:nvPr userDrawn="1"/>
        </p:nvSpPr>
        <p:spPr>
          <a:xfrm>
            <a:off x="8453450" y="280975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Actividad 11|</a:t>
            </a:r>
            <a:r>
              <a:rPr lang="es-ES_tradnl" sz="16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3</a:t>
            </a:r>
            <a:endParaRPr lang="es-ES_tradnl" sz="16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69;p14">
            <a:extLst>
              <a:ext uri="{FF2B5EF4-FFF2-40B4-BE49-F238E27FC236}">
                <a16:creationId xmlns="" xmlns:a16="http://schemas.microsoft.com/office/drawing/2014/main" id="{C532FFAC-AC06-444C-B632-11E9C5CE2D17}"/>
              </a:ext>
            </a:extLst>
          </p:cNvPr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</a:t>
            </a:r>
            <a:r>
              <a:rPr lang="pt-BR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Ajuste</a:t>
            </a:r>
            <a:r>
              <a:rPr lang="pt-BR" baseline="0" dirty="0" smtClean="0">
                <a:solidFill>
                  <a:srgbClr val="FFFFFF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de Motores</a:t>
            </a:r>
            <a:endParaRPr lang="pt-BR" dirty="0">
              <a:solidFill>
                <a:srgbClr val="FFFFFF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0;p6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2;p6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7" name="Google Shape;33;p6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3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575" tIns="109575" rIns="109575" bIns="10957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49" r:id="rId3"/>
    <p:sldLayoutId id="2147483650" r:id="rId4"/>
    <p:sldLayoutId id="2147483651" r:id="rId5"/>
    <p:sldLayoutId id="2147483652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8;p10"/>
          <p:cNvSpPr txBox="1">
            <a:spLocks/>
          </p:cNvSpPr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  <a:lvl2pPr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s-CL"/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lang="es-CL" dirty="0"/>
          </a:p>
        </p:txBody>
      </p:sp>
      <p:sp>
        <p:nvSpPr>
          <p:cNvPr id="8" name="Google Shape;60;p13"/>
          <p:cNvSpPr txBox="1">
            <a:spLocks/>
          </p:cNvSpPr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sz="1500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MÓDULO </a:t>
            </a:r>
            <a:r>
              <a:rPr lang="es-CL" sz="1500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</a:t>
            </a:r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es-CL" sz="1500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Google Shape;61;p13"/>
          <p:cNvSpPr txBox="1">
            <a:spLocks/>
          </p:cNvSpPr>
          <p:nvPr/>
        </p:nvSpPr>
        <p:spPr>
          <a:xfrm>
            <a:off x="365424" y="2395842"/>
            <a:ext cx="4749501" cy="30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AJUSTES DE MOTORES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4" y="2025948"/>
            <a:ext cx="7722524" cy="484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6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2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47778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 descr="llave lla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5" y="2121461"/>
            <a:ext cx="8574197" cy="235790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146066" y="1904923"/>
            <a:ext cx="820832" cy="8208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16" name="Elipse 15"/>
          <p:cNvSpPr/>
          <p:nvPr/>
        </p:nvSpPr>
        <p:spPr>
          <a:xfrm>
            <a:off x="464622" y="2479581"/>
            <a:ext cx="820832" cy="8208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17" name="Elipse 16"/>
          <p:cNvSpPr/>
          <p:nvPr/>
        </p:nvSpPr>
        <p:spPr>
          <a:xfrm>
            <a:off x="1238991" y="3950862"/>
            <a:ext cx="820832" cy="8208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19" name="Elipse 18"/>
          <p:cNvSpPr/>
          <p:nvPr/>
        </p:nvSpPr>
        <p:spPr>
          <a:xfrm>
            <a:off x="8734880" y="2479581"/>
            <a:ext cx="820832" cy="8208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20" name="Google Shape;96;p15"/>
          <p:cNvSpPr txBox="1"/>
          <p:nvPr/>
        </p:nvSpPr>
        <p:spPr>
          <a:xfrm>
            <a:off x="1355651" y="2034153"/>
            <a:ext cx="413881" cy="3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</a:t>
            </a:r>
            <a:endParaRPr lang="es-CL" sz="2400" b="1" dirty="0">
              <a:solidFill>
                <a:srgbClr val="FF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1" name="Google Shape;96;p15"/>
          <p:cNvSpPr txBox="1"/>
          <p:nvPr/>
        </p:nvSpPr>
        <p:spPr>
          <a:xfrm>
            <a:off x="644474" y="2694498"/>
            <a:ext cx="413881" cy="3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B</a:t>
            </a:r>
            <a:endParaRPr lang="es-CL" sz="2400" b="1" dirty="0">
              <a:solidFill>
                <a:srgbClr val="FF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2" name="Google Shape;96;p15"/>
          <p:cNvSpPr txBox="1"/>
          <p:nvPr/>
        </p:nvSpPr>
        <p:spPr>
          <a:xfrm>
            <a:off x="1447088" y="4159849"/>
            <a:ext cx="413881" cy="3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</a:t>
            </a:r>
            <a:endParaRPr lang="es-CL" sz="2400" b="1" dirty="0">
              <a:solidFill>
                <a:srgbClr val="FF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3" name="Google Shape;96;p15"/>
          <p:cNvSpPr txBox="1"/>
          <p:nvPr/>
        </p:nvSpPr>
        <p:spPr>
          <a:xfrm>
            <a:off x="8944923" y="2605363"/>
            <a:ext cx="413881" cy="3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</a:t>
            </a:r>
            <a:endParaRPr lang="es-CL" sz="2400" b="1" dirty="0">
              <a:solidFill>
                <a:srgbClr val="FF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96;p15"/>
          <p:cNvSpPr txBox="1"/>
          <p:nvPr/>
        </p:nvSpPr>
        <p:spPr>
          <a:xfrm>
            <a:off x="640060" y="6572968"/>
            <a:ext cx="1718734" cy="28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s-ES" sz="1800" dirty="0" smtClean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A) Interior</a:t>
            </a:r>
            <a:endParaRPr lang="es-CL" sz="1800" dirty="0">
              <a:solidFill>
                <a:schemeClr val="tx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6" name="Google Shape;96;p15"/>
          <p:cNvSpPr txBox="1"/>
          <p:nvPr/>
        </p:nvSpPr>
        <p:spPr>
          <a:xfrm>
            <a:off x="2909052" y="6572968"/>
            <a:ext cx="1718734" cy="28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s-ES" sz="1800" dirty="0" smtClean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B) Resalto</a:t>
            </a:r>
            <a:endParaRPr lang="es-CL" sz="1800" dirty="0">
              <a:solidFill>
                <a:schemeClr val="tx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7" name="Google Shape;96;p15"/>
          <p:cNvSpPr txBox="1"/>
          <p:nvPr/>
        </p:nvSpPr>
        <p:spPr>
          <a:xfrm>
            <a:off x="5178044" y="6572968"/>
            <a:ext cx="1718734" cy="28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s-ES" sz="1800" dirty="0" smtClean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C) Exterior</a:t>
            </a:r>
            <a:endParaRPr lang="es-CL" sz="1800" dirty="0">
              <a:solidFill>
                <a:schemeClr val="tx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8" name="Google Shape;96;p15"/>
          <p:cNvSpPr txBox="1"/>
          <p:nvPr/>
        </p:nvSpPr>
        <p:spPr>
          <a:xfrm>
            <a:off x="7447037" y="6572968"/>
            <a:ext cx="1718734" cy="28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s-ES" sz="1800" dirty="0" smtClean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D) Profundidad</a:t>
            </a:r>
            <a:endParaRPr lang="es-CL" sz="1800" dirty="0">
              <a:solidFill>
                <a:schemeClr val="tx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9" name="Imagen 8" descr="circulo vernier 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13" y="4980991"/>
            <a:ext cx="1612195" cy="1554321"/>
          </a:xfrm>
          <a:prstGeom prst="rect">
            <a:avLst/>
          </a:prstGeom>
        </p:spPr>
      </p:pic>
      <p:pic>
        <p:nvPicPr>
          <p:cNvPr id="29" name="Imagen 28" descr="circulo vernier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0" y="5071935"/>
            <a:ext cx="1521251" cy="1463377"/>
          </a:xfrm>
          <a:prstGeom prst="rect">
            <a:avLst/>
          </a:prstGeom>
        </p:spPr>
      </p:pic>
      <p:pic>
        <p:nvPicPr>
          <p:cNvPr id="30" name="Imagen 29" descr="circulo vernier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35" y="5030597"/>
            <a:ext cx="1546053" cy="1504715"/>
          </a:xfrm>
          <a:prstGeom prst="rect">
            <a:avLst/>
          </a:prstGeom>
        </p:spPr>
      </p:pic>
      <p:pic>
        <p:nvPicPr>
          <p:cNvPr id="31" name="Imagen 30" descr="circulo vernier 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8" y="4989259"/>
            <a:ext cx="1620462" cy="15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7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0" name="Google Shape;159;p18"/>
          <p:cNvSpPr/>
          <p:nvPr/>
        </p:nvSpPr>
        <p:spPr>
          <a:xfrm>
            <a:off x="1030055" y="2700881"/>
            <a:ext cx="8183999" cy="2731643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pic>
        <p:nvPicPr>
          <p:cNvPr id="3" name="Imagen 2" descr="llaveblan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9" y="2553487"/>
            <a:ext cx="4826000" cy="3911600"/>
          </a:xfrm>
          <a:prstGeom prst="rect">
            <a:avLst/>
          </a:prstGeom>
        </p:spPr>
      </p:pic>
      <p:sp>
        <p:nvSpPr>
          <p:cNvPr id="8" name="Google Shape;219;p9"/>
          <p:cNvSpPr txBox="1"/>
          <p:nvPr/>
        </p:nvSpPr>
        <p:spPr>
          <a:xfrm>
            <a:off x="764097" y="1845896"/>
            <a:ext cx="30572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solidFill>
                  <a:srgbClr val="ED423D"/>
                </a:solidFill>
                <a:latin typeface="Calibri"/>
                <a:ea typeface="Avenir"/>
                <a:cs typeface="Calibri"/>
                <a:sym typeface="Avenir"/>
              </a:rPr>
              <a:t>Principio del Nonio.</a:t>
            </a:r>
            <a:endParaRPr b="1" dirty="0">
              <a:solidFill>
                <a:srgbClr val="ED423D"/>
              </a:solidFill>
              <a:latin typeface="Calibri"/>
              <a:cs typeface="Calibri"/>
            </a:endParaRPr>
          </a:p>
        </p:txBody>
      </p:sp>
      <p:sp>
        <p:nvSpPr>
          <p:cNvPr id="9" name="Google Shape;221;p9"/>
          <p:cNvSpPr txBox="1"/>
          <p:nvPr/>
        </p:nvSpPr>
        <p:spPr>
          <a:xfrm>
            <a:off x="1759322" y="2488935"/>
            <a:ext cx="9877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Nonio</a:t>
            </a:r>
            <a:endParaRPr sz="1800" dirty="0">
              <a:latin typeface="Calibri"/>
              <a:cs typeface="Calibri"/>
            </a:endParaRPr>
          </a:p>
        </p:txBody>
      </p:sp>
      <p:cxnSp>
        <p:nvCxnSpPr>
          <p:cNvPr id="13" name="Google Shape;222;p9"/>
          <p:cNvCxnSpPr/>
          <p:nvPr/>
        </p:nvCxnSpPr>
        <p:spPr>
          <a:xfrm flipH="1">
            <a:off x="1736463" y="2878257"/>
            <a:ext cx="457199" cy="4754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" name="Google Shape;223;p9"/>
          <p:cNvSpPr txBox="1"/>
          <p:nvPr/>
        </p:nvSpPr>
        <p:spPr>
          <a:xfrm>
            <a:off x="1615409" y="5036630"/>
            <a:ext cx="9877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Nonio</a:t>
            </a:r>
            <a:endParaRPr sz="1800" dirty="0">
              <a:latin typeface="Calibri"/>
              <a:cs typeface="Calibri"/>
            </a:endParaRPr>
          </a:p>
        </p:txBody>
      </p:sp>
      <p:cxnSp>
        <p:nvCxnSpPr>
          <p:cNvPr id="15" name="Google Shape;224;p9"/>
          <p:cNvCxnSpPr/>
          <p:nvPr/>
        </p:nvCxnSpPr>
        <p:spPr>
          <a:xfrm rot="10800000">
            <a:off x="1541598" y="4354119"/>
            <a:ext cx="511227" cy="76717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" name="Google Shape;225;p9"/>
          <p:cNvCxnSpPr/>
          <p:nvPr/>
        </p:nvCxnSpPr>
        <p:spPr>
          <a:xfrm rot="10800000">
            <a:off x="2816223" y="4312549"/>
            <a:ext cx="511227" cy="76717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" name="Google Shape;226;p9"/>
          <p:cNvSpPr txBox="1"/>
          <p:nvPr/>
        </p:nvSpPr>
        <p:spPr>
          <a:xfrm>
            <a:off x="2880013" y="5036630"/>
            <a:ext cx="10550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Cursor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Google Shape;228;p9"/>
          <p:cNvSpPr/>
          <p:nvPr/>
        </p:nvSpPr>
        <p:spPr>
          <a:xfrm>
            <a:off x="1071444" y="3727754"/>
            <a:ext cx="828981" cy="733233"/>
          </a:xfrm>
          <a:prstGeom prst="frame">
            <a:avLst>
              <a:gd name="adj1" fmla="val 4942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229;p9"/>
          <p:cNvCxnSpPr/>
          <p:nvPr/>
        </p:nvCxnSpPr>
        <p:spPr>
          <a:xfrm>
            <a:off x="1858096" y="3859442"/>
            <a:ext cx="3376841" cy="682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" name="Imagen 3" descr="escala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88" y="3013245"/>
            <a:ext cx="3860800" cy="1790700"/>
          </a:xfrm>
          <a:prstGeom prst="rect">
            <a:avLst/>
          </a:prstGeom>
        </p:spPr>
      </p:pic>
      <p:sp>
        <p:nvSpPr>
          <p:cNvPr id="22" name="Google Shape;221;p9"/>
          <p:cNvSpPr txBox="1"/>
          <p:nvPr/>
        </p:nvSpPr>
        <p:spPr>
          <a:xfrm>
            <a:off x="6387514" y="2826983"/>
            <a:ext cx="14719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fija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Google Shape;221;p9"/>
          <p:cNvSpPr txBox="1"/>
          <p:nvPr/>
        </p:nvSpPr>
        <p:spPr>
          <a:xfrm>
            <a:off x="5418373" y="4556722"/>
            <a:ext cx="341023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del cursosr (Nonio)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39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8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Google Shape;159;p18"/>
          <p:cNvSpPr/>
          <p:nvPr/>
        </p:nvSpPr>
        <p:spPr>
          <a:xfrm>
            <a:off x="407221" y="1942822"/>
            <a:ext cx="4621437" cy="4138777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3" name="Rectángulo 12"/>
          <p:cNvSpPr/>
          <p:nvPr/>
        </p:nvSpPr>
        <p:spPr>
          <a:xfrm>
            <a:off x="656646" y="2236393"/>
            <a:ext cx="3948150" cy="348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 smtClean="0">
                <a:latin typeface="Calibri"/>
                <a:ea typeface="Roboto Medium"/>
                <a:cs typeface="Calibri"/>
                <a:sym typeface="Roboto Medium"/>
              </a:rPr>
              <a:t>LECTURA DEL NONIO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 smtClean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la escala fija, cada raya equivale a 1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, por lo tanto, del 0 al 10 hay 10mm. 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la Escala del Cursor o Nonio, un milímetro de la Escala Fija está dividido en 10 partes, es decir, cada raya del Nonio equivale a 0.1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Es decir, la precisión de este Vernier o Pié de metro es de 0.1 mm = 1 décima de milímetro (1 milímetro dividido en 10 partes).</a:t>
            </a:r>
          </a:p>
        </p:txBody>
      </p:sp>
      <p:sp>
        <p:nvSpPr>
          <p:cNvPr id="10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1" name="Imagen 10" descr="escal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08" y="3013245"/>
            <a:ext cx="3860800" cy="1790700"/>
          </a:xfrm>
          <a:prstGeom prst="rect">
            <a:avLst/>
          </a:prstGeom>
        </p:spPr>
      </p:pic>
      <p:sp>
        <p:nvSpPr>
          <p:cNvPr id="14" name="Google Shape;221;p9"/>
          <p:cNvSpPr txBox="1"/>
          <p:nvPr/>
        </p:nvSpPr>
        <p:spPr>
          <a:xfrm>
            <a:off x="6556834" y="2826983"/>
            <a:ext cx="14719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fija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Google Shape;221;p9"/>
          <p:cNvSpPr txBox="1"/>
          <p:nvPr/>
        </p:nvSpPr>
        <p:spPr>
          <a:xfrm>
            <a:off x="5587693" y="4556722"/>
            <a:ext cx="341023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del cursosr (Nonio)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7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59;p18"/>
          <p:cNvSpPr/>
          <p:nvPr/>
        </p:nvSpPr>
        <p:spPr>
          <a:xfrm>
            <a:off x="407222" y="1942822"/>
            <a:ext cx="4028254" cy="4138777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6646" y="2236393"/>
            <a:ext cx="394815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 smtClean="0">
                <a:latin typeface="Calibri"/>
                <a:ea typeface="Roboto Medium"/>
                <a:cs typeface="Calibri"/>
                <a:sym typeface="Roboto Medium"/>
              </a:rPr>
              <a:t>LECTURA DEL NONIO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 smtClean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 smtClean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la 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imagen 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la medida es 1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</a:t>
            </a:r>
            <a:r>
              <a:rPr lang="es-ES_tradnl" sz="1600" dirty="0" err="1" smtClean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sz="1600" dirty="0" smtClean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endParaRPr lang="es-ES_tradnl" sz="1600" dirty="0" smtClean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endParaRPr lang="es-ES_tradnl" sz="1600" dirty="0" smtClean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endParaRPr lang="es-ES_tradnl" sz="1600" dirty="0" smtClean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la imagen la medida es 0.5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endParaRPr lang="es-ES_tradnl" sz="1600" dirty="0" smtClean="0">
              <a:latin typeface="Calibri"/>
              <a:ea typeface="Roboto Medium"/>
              <a:cs typeface="Calibri"/>
              <a:sym typeface="Roboto Medium"/>
            </a:endParaRPr>
          </a:p>
        </p:txBody>
      </p:sp>
      <p:pic>
        <p:nvPicPr>
          <p:cNvPr id="3" name="Imagen 2" descr="escal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62" y="2265392"/>
            <a:ext cx="3860800" cy="1790700"/>
          </a:xfrm>
          <a:prstGeom prst="rect">
            <a:avLst/>
          </a:prstGeom>
        </p:spPr>
      </p:pic>
      <p:pic>
        <p:nvPicPr>
          <p:cNvPr id="14" name="Imagen 13" descr="escala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76" y="4737938"/>
            <a:ext cx="3860800" cy="1790700"/>
          </a:xfrm>
          <a:prstGeom prst="rect">
            <a:avLst/>
          </a:prstGeom>
        </p:spPr>
      </p:pic>
      <p:cxnSp>
        <p:nvCxnSpPr>
          <p:cNvPr id="15" name="Google Shape;256;p11"/>
          <p:cNvCxnSpPr/>
          <p:nvPr/>
        </p:nvCxnSpPr>
        <p:spPr>
          <a:xfrm>
            <a:off x="5189400" y="1582925"/>
            <a:ext cx="0" cy="66560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" name="Google Shape;257;p11"/>
          <p:cNvCxnSpPr/>
          <p:nvPr/>
        </p:nvCxnSpPr>
        <p:spPr>
          <a:xfrm>
            <a:off x="8831822" y="1596775"/>
            <a:ext cx="0" cy="66560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" name="Google Shape;258;p11"/>
          <p:cNvCxnSpPr/>
          <p:nvPr/>
        </p:nvCxnSpPr>
        <p:spPr>
          <a:xfrm>
            <a:off x="7054356" y="4426410"/>
            <a:ext cx="0" cy="66560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" name="Google Shape;221;p9"/>
          <p:cNvSpPr txBox="1"/>
          <p:nvPr/>
        </p:nvSpPr>
        <p:spPr>
          <a:xfrm>
            <a:off x="6336452" y="2319007"/>
            <a:ext cx="14719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fija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Google Shape;221;p9"/>
          <p:cNvSpPr txBox="1"/>
          <p:nvPr/>
        </p:nvSpPr>
        <p:spPr>
          <a:xfrm>
            <a:off x="5367311" y="3639543"/>
            <a:ext cx="341023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del cursosr (Nonio)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Google Shape;221;p9"/>
          <p:cNvSpPr txBox="1"/>
          <p:nvPr/>
        </p:nvSpPr>
        <p:spPr>
          <a:xfrm>
            <a:off x="6336452" y="4741367"/>
            <a:ext cx="14719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fija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Google Shape;221;p9"/>
          <p:cNvSpPr txBox="1"/>
          <p:nvPr/>
        </p:nvSpPr>
        <p:spPr>
          <a:xfrm>
            <a:off x="5367311" y="6061903"/>
            <a:ext cx="341023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del cursosr (Nonio)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6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159;p18"/>
          <p:cNvSpPr/>
          <p:nvPr/>
        </p:nvSpPr>
        <p:spPr>
          <a:xfrm>
            <a:off x="407221" y="1942822"/>
            <a:ext cx="9145482" cy="4731422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pic>
        <p:nvPicPr>
          <p:cNvPr id="2" name="Imagen 1" descr="escal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47" y="4621831"/>
            <a:ext cx="3866234" cy="1730600"/>
          </a:xfrm>
          <a:prstGeom prst="rect">
            <a:avLst/>
          </a:prstGeom>
        </p:spPr>
      </p:pic>
      <p:pic>
        <p:nvPicPr>
          <p:cNvPr id="26" name="Imagen 25" descr="escala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47" y="2395597"/>
            <a:ext cx="3731223" cy="1730600"/>
          </a:xfrm>
          <a:prstGeom prst="rect">
            <a:avLst/>
          </a:prstGeom>
        </p:spPr>
      </p:pic>
      <p:sp>
        <p:nvSpPr>
          <p:cNvPr id="27" name="Google Shape;159;p18"/>
          <p:cNvSpPr/>
          <p:nvPr/>
        </p:nvSpPr>
        <p:spPr>
          <a:xfrm>
            <a:off x="407221" y="1942822"/>
            <a:ext cx="4621437" cy="4138777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28" name="Rectángulo 27"/>
          <p:cNvSpPr/>
          <p:nvPr/>
        </p:nvSpPr>
        <p:spPr>
          <a:xfrm>
            <a:off x="656645" y="2236393"/>
            <a:ext cx="4846389" cy="405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>
                <a:latin typeface="Calibri"/>
                <a:ea typeface="Roboto Medium"/>
                <a:cs typeface="Calibri"/>
                <a:sym typeface="Roboto Medium"/>
              </a:rPr>
              <a:t>LECTURA DEL NONIO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la imagen la medida es menor a 1 mm ya que la raya de 0 de la escala de Nonio está pasada la raya de 0 de la escala fija. Por lo tanto, hay que buscar cual de las rayas del Nonio apunta justo a una raya de la escala fija.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este caso, la 3ª raya del nonio apunta justo a una raya de la escala fija, por lo tanto, la medida es 0.3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la imagen la medida es mayor a 1 mm ya que la raya de 0 de la escala de Nonio está pasada la raya de 1 mm de la escala fija. Por lo tanto, hay que buscar cual de las rayas del Nonio apunta justo a una raya de la escala fija.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este caso, la raya 5ª raya del nonio apunta justo a la raya de la escala fija, por lo tanto, la medida es 1.5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29" name="Google Shape;221;p9"/>
          <p:cNvSpPr txBox="1"/>
          <p:nvPr/>
        </p:nvSpPr>
        <p:spPr>
          <a:xfrm>
            <a:off x="6816203" y="2488327"/>
            <a:ext cx="14719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fija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Google Shape;221;p9"/>
          <p:cNvSpPr txBox="1"/>
          <p:nvPr/>
        </p:nvSpPr>
        <p:spPr>
          <a:xfrm>
            <a:off x="5847062" y="3738311"/>
            <a:ext cx="341023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del cursosr (Nonio)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Google Shape;221;p9"/>
          <p:cNvSpPr txBox="1"/>
          <p:nvPr/>
        </p:nvSpPr>
        <p:spPr>
          <a:xfrm>
            <a:off x="6816203" y="4590784"/>
            <a:ext cx="14719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fija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2" name="Google Shape;221;p9"/>
          <p:cNvSpPr txBox="1"/>
          <p:nvPr/>
        </p:nvSpPr>
        <p:spPr>
          <a:xfrm>
            <a:off x="5847062" y="5840768"/>
            <a:ext cx="341023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del cursosr (Nonio)</a:t>
            </a:r>
            <a:endParaRPr sz="1800" dirty="0">
              <a:latin typeface="Calibri"/>
              <a:cs typeface="Calibri"/>
            </a:endParaRPr>
          </a:p>
        </p:txBody>
      </p:sp>
      <p:cxnSp>
        <p:nvCxnSpPr>
          <p:cNvPr id="33" name="Google Shape;269;p12"/>
          <p:cNvCxnSpPr/>
          <p:nvPr/>
        </p:nvCxnSpPr>
        <p:spPr>
          <a:xfrm>
            <a:off x="6446581" y="2122177"/>
            <a:ext cx="318654" cy="71975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" name="Google Shape;273;p12"/>
          <p:cNvCxnSpPr/>
          <p:nvPr/>
        </p:nvCxnSpPr>
        <p:spPr>
          <a:xfrm flipH="1">
            <a:off x="7886944" y="4352109"/>
            <a:ext cx="374070" cy="74322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136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159;p18"/>
          <p:cNvSpPr/>
          <p:nvPr/>
        </p:nvSpPr>
        <p:spPr>
          <a:xfrm>
            <a:off x="407221" y="1942822"/>
            <a:ext cx="9145482" cy="4731422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27" name="Google Shape;159;p18"/>
          <p:cNvSpPr/>
          <p:nvPr/>
        </p:nvSpPr>
        <p:spPr>
          <a:xfrm>
            <a:off x="407221" y="1942822"/>
            <a:ext cx="4621437" cy="4138777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28" name="Rectángulo 27"/>
          <p:cNvSpPr/>
          <p:nvPr/>
        </p:nvSpPr>
        <p:spPr>
          <a:xfrm>
            <a:off x="656645" y="2236392"/>
            <a:ext cx="2123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 smtClean="0">
                <a:latin typeface="Calibri"/>
                <a:ea typeface="Roboto Medium"/>
                <a:cs typeface="Calibri"/>
                <a:sym typeface="Roboto Medium"/>
              </a:rPr>
              <a:t>LECTURA DEL NONIO</a:t>
            </a:r>
            <a:endParaRPr lang="es-ES_tradnl" sz="1600" b="1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29" name="Google Shape;221;p9"/>
          <p:cNvSpPr txBox="1"/>
          <p:nvPr/>
        </p:nvSpPr>
        <p:spPr>
          <a:xfrm>
            <a:off x="5369801" y="2290785"/>
            <a:ext cx="14719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fija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5" name="Imagen 4" descr="escal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02" y="2278948"/>
            <a:ext cx="5136165" cy="1240067"/>
          </a:xfrm>
          <a:prstGeom prst="rect">
            <a:avLst/>
          </a:prstGeom>
        </p:spPr>
      </p:pic>
      <p:pic>
        <p:nvPicPr>
          <p:cNvPr id="6" name="Imagen 5" descr="escala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30" y="3732601"/>
            <a:ext cx="5232908" cy="1240067"/>
          </a:xfrm>
          <a:prstGeom prst="rect">
            <a:avLst/>
          </a:prstGeom>
        </p:spPr>
      </p:pic>
      <p:pic>
        <p:nvPicPr>
          <p:cNvPr id="7" name="Imagen 6" descr="escala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02" y="5186255"/>
            <a:ext cx="5136165" cy="1240067"/>
          </a:xfrm>
          <a:prstGeom prst="rect">
            <a:avLst/>
          </a:prstGeom>
        </p:spPr>
      </p:pic>
      <p:sp>
        <p:nvSpPr>
          <p:cNvPr id="19" name="Google Shape;221;p9"/>
          <p:cNvSpPr txBox="1"/>
          <p:nvPr/>
        </p:nvSpPr>
        <p:spPr>
          <a:xfrm>
            <a:off x="4936853" y="3115767"/>
            <a:ext cx="341023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del cursosr (Nonio)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0" name="Google Shape;221;p9"/>
          <p:cNvSpPr txBox="1"/>
          <p:nvPr/>
        </p:nvSpPr>
        <p:spPr>
          <a:xfrm>
            <a:off x="5369801" y="3793295"/>
            <a:ext cx="14719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fija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1" name="Google Shape;221;p9"/>
          <p:cNvSpPr txBox="1"/>
          <p:nvPr/>
        </p:nvSpPr>
        <p:spPr>
          <a:xfrm>
            <a:off x="6347897" y="4618277"/>
            <a:ext cx="341023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del cursosr (Nonio)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2" name="Google Shape;221;p9"/>
          <p:cNvSpPr txBox="1"/>
          <p:nvPr/>
        </p:nvSpPr>
        <p:spPr>
          <a:xfrm>
            <a:off x="5369801" y="5345445"/>
            <a:ext cx="14719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fija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3" name="Google Shape;221;p9"/>
          <p:cNvSpPr txBox="1"/>
          <p:nvPr/>
        </p:nvSpPr>
        <p:spPr>
          <a:xfrm>
            <a:off x="5303729" y="6170427"/>
            <a:ext cx="341023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Escala del cursosr (Nonio)</a:t>
            </a:r>
            <a:endParaRPr dirty="0">
              <a:latin typeface="Calibri"/>
              <a:cs typeface="Calibri"/>
            </a:endParaRPr>
          </a:p>
        </p:txBody>
      </p:sp>
      <p:cxnSp>
        <p:nvCxnSpPr>
          <p:cNvPr id="43" name="Google Shape;284;p13"/>
          <p:cNvCxnSpPr/>
          <p:nvPr/>
        </p:nvCxnSpPr>
        <p:spPr>
          <a:xfrm>
            <a:off x="5329514" y="1882135"/>
            <a:ext cx="0" cy="76199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" name="Google Shape;286;p13"/>
          <p:cNvCxnSpPr/>
          <p:nvPr/>
        </p:nvCxnSpPr>
        <p:spPr>
          <a:xfrm>
            <a:off x="6368615" y="1909845"/>
            <a:ext cx="0" cy="7481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" name="Google Shape;293;p13"/>
          <p:cNvCxnSpPr/>
          <p:nvPr/>
        </p:nvCxnSpPr>
        <p:spPr>
          <a:xfrm>
            <a:off x="6327566" y="3445395"/>
            <a:ext cx="0" cy="59575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" name="Google Shape;294;p13"/>
          <p:cNvCxnSpPr/>
          <p:nvPr/>
        </p:nvCxnSpPr>
        <p:spPr>
          <a:xfrm>
            <a:off x="6840193" y="3445390"/>
            <a:ext cx="0" cy="59575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" name="Google Shape;298;p13"/>
          <p:cNvCxnSpPr/>
          <p:nvPr/>
        </p:nvCxnSpPr>
        <p:spPr>
          <a:xfrm>
            <a:off x="5813667" y="4900133"/>
            <a:ext cx="0" cy="59575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" name="Google Shape;299;p13"/>
          <p:cNvCxnSpPr/>
          <p:nvPr/>
        </p:nvCxnSpPr>
        <p:spPr>
          <a:xfrm>
            <a:off x="8141248" y="4900128"/>
            <a:ext cx="0" cy="59575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" name="Rectángulo 8"/>
          <p:cNvSpPr/>
          <p:nvPr/>
        </p:nvSpPr>
        <p:spPr>
          <a:xfrm>
            <a:off x="1358074" y="2698424"/>
            <a:ext cx="4857750" cy="5824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En este caso la lectura es: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7 + 0,4 = 7,4 mm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1358074" y="4038917"/>
            <a:ext cx="4857750" cy="5824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En este caso la lectura es: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11 + 0,2 = 11,2 mm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1358074" y="5548735"/>
            <a:ext cx="4857750" cy="5824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En este caso la lectura es: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dirty="0">
                <a:latin typeface="Calibri"/>
                <a:ea typeface="Roboto Medium"/>
                <a:cs typeface="Calibri"/>
                <a:sym typeface="Roboto Medium"/>
              </a:rPr>
              <a:t>9 mm</a:t>
            </a:r>
          </a:p>
        </p:txBody>
      </p:sp>
    </p:spTree>
    <p:extLst>
      <p:ext uri="{BB962C8B-B14F-4D97-AF65-F5344CB8AC3E}">
        <p14:creationId xmlns:p14="http://schemas.microsoft.com/office/powerpoint/2010/main" val="4829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159;p18"/>
          <p:cNvSpPr/>
          <p:nvPr/>
        </p:nvSpPr>
        <p:spPr>
          <a:xfrm>
            <a:off x="407221" y="1942822"/>
            <a:ext cx="5434461" cy="3729580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28" name="Rectángulo 27"/>
          <p:cNvSpPr/>
          <p:nvPr/>
        </p:nvSpPr>
        <p:spPr>
          <a:xfrm>
            <a:off x="656645" y="2236393"/>
            <a:ext cx="484638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>
                <a:latin typeface="Calibri"/>
                <a:ea typeface="Roboto Medium"/>
                <a:cs typeface="Calibri"/>
                <a:sym typeface="Roboto Medium"/>
              </a:rPr>
              <a:t>LECTURA DEL NONIO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este ejemplo, en la escala fija, cada raya equivale a 1 mm por lo tanto, del 0 al 10 hay 10 mm del 10 al 20 hay 10 mm  más, etc.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la Escala del Cursor o Nonio, un milímetro de la Escala Fija está dividido en 20 partes, es decir, cada raya del Nonio equivale a 0.05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Es decir, la precisión de este Vernier o Pie de metro es de 0.05 mm = 5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centécimas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de milímetro (1 milímetro dividido en 20 partes)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pic>
        <p:nvPicPr>
          <p:cNvPr id="3" name="Imagen 2" descr="escala-milimetr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78" y="3244849"/>
            <a:ext cx="2282979" cy="12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4"/>
          <p:cNvSpPr/>
          <p:nvPr/>
        </p:nvSpPr>
        <p:spPr>
          <a:xfrm>
            <a:off x="371783" y="2258677"/>
            <a:ext cx="5146719" cy="2256668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pic>
        <p:nvPicPr>
          <p:cNvPr id="3" name="Google Shape;20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3984" y="1526056"/>
            <a:ext cx="2832082" cy="509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REFLEXIONEMOS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HAGAMOS UNA PAUSA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6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651" y="2061749"/>
            <a:ext cx="477100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BF7A6C5-B3CF-D846-9F57-59C3D6D041A3}"/>
              </a:ext>
            </a:extLst>
          </p:cNvPr>
          <p:cNvSpPr/>
          <p:nvPr/>
        </p:nvSpPr>
        <p:spPr>
          <a:xfrm>
            <a:off x="591560" y="2411266"/>
            <a:ext cx="4407655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06400" lvl="0" indent="-285750"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¿Qué elementos se puede medir con un pie de metro</a:t>
            </a:r>
            <a:r>
              <a:rPr lang="es-ES_tradnl" sz="1600" dirty="0" smtClean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?</a:t>
            </a:r>
            <a:endParaRPr lang="es-ES_tradnl" sz="1600" dirty="0">
              <a:solidFill>
                <a:schemeClr val="dk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  <a:p>
            <a:pPr marL="120650" lvl="0">
              <a:buClr>
                <a:schemeClr val="dk1"/>
              </a:buClr>
              <a:buSzPts val="1700"/>
            </a:pPr>
            <a:endParaRPr lang="es-ES_tradnl" sz="1600" dirty="0">
              <a:solidFill>
                <a:schemeClr val="dk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  <a:p>
            <a:pPr marL="406400" lvl="0" indent="-285750"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¿Cuál es la historia de este instrumento?</a:t>
            </a:r>
          </a:p>
          <a:p>
            <a:pPr marL="120650" lvl="0">
              <a:buClr>
                <a:schemeClr val="dk1"/>
              </a:buClr>
              <a:buSzPts val="1700"/>
            </a:pPr>
            <a:endParaRPr lang="es-ES_tradnl" sz="1600" dirty="0">
              <a:solidFill>
                <a:schemeClr val="dk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  <a:p>
            <a:pPr marL="406400" lvl="0" indent="-285750"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chemeClr val="dk1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¿Por qué ocupa los nonios como unidad de medición?</a:t>
            </a:r>
            <a:endParaRPr lang="x-none" sz="1600" dirty="0">
              <a:solidFill>
                <a:schemeClr val="dk1"/>
              </a:solidFill>
              <a:latin typeface="Calibri" panose="020F0502020204030204" pitchFamily="34" charset="0"/>
              <a:ea typeface="Roboto Medium"/>
              <a:cs typeface="Calibri" panose="020F0502020204030204" pitchFamily="34" charset="0"/>
              <a:sym typeface="Roboto Medium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1" y="3942959"/>
            <a:ext cx="3817418" cy="3616716"/>
          </a:xfrm>
          <a:prstGeom prst="rect">
            <a:avLst/>
          </a:prstGeom>
        </p:spPr>
      </p:pic>
      <p:sp>
        <p:nvSpPr>
          <p:cNvPr id="9" name="Google Shape;99;p15">
            <a:extLst>
              <a:ext uri="{FF2B5EF4-FFF2-40B4-BE49-F238E27FC236}">
                <a16:creationId xmlns:a16="http://schemas.microsoft.com/office/drawing/2014/main" xmlns="" id="{D3BFC07A-B750-F14E-AC42-E28F3EFD4064}"/>
              </a:ext>
            </a:extLst>
          </p:cNvPr>
          <p:cNvSpPr txBox="1"/>
          <p:nvPr/>
        </p:nvSpPr>
        <p:spPr>
          <a:xfrm>
            <a:off x="506729" y="5822930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x-none" sz="2100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¡Investiga en </a:t>
            </a:r>
            <a:r>
              <a:rPr lang="x-none" sz="21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internet</a:t>
            </a:r>
          </a:p>
          <a:p>
            <a:pPr lvl="0"/>
            <a:r>
              <a:rPr lang="x-none" sz="21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ocupando tu celular!</a:t>
            </a:r>
            <a:r>
              <a:rPr lang="es-ES" sz="21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endParaRPr lang="x-none" sz="2100" dirty="0" smtClean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lvl="0"/>
            <a:r>
              <a:rPr lang="x-none" sz="21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</a:t>
            </a:r>
            <a:r>
              <a:rPr lang="x-none" sz="21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Comparte tus respuestas!</a:t>
            </a:r>
          </a:p>
        </p:txBody>
      </p:sp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12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187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159;p18"/>
          <p:cNvSpPr/>
          <p:nvPr/>
        </p:nvSpPr>
        <p:spPr>
          <a:xfrm>
            <a:off x="407221" y="1942822"/>
            <a:ext cx="5011151" cy="3729580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Rectángulo 7"/>
          <p:cNvSpPr/>
          <p:nvPr/>
        </p:nvSpPr>
        <p:spPr>
          <a:xfrm>
            <a:off x="656646" y="2236393"/>
            <a:ext cx="433841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>
                <a:latin typeface="Calibri"/>
                <a:ea typeface="Roboto Medium"/>
                <a:cs typeface="Calibri"/>
                <a:sym typeface="Roboto Medium"/>
              </a:rPr>
              <a:t>LECTURA DEL NONIO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este ejemplo, en la escala fija, cada raya equivale a 1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, por lo tanto, del 0 al 10 hay 10 mm del 10 al 20 hay 10 mm  más.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la Escala del Cursor o Nonio, un milímetro de la Escala Fija está dividido en 50 partes, es decir, cada raya del Nonio equivale a 0.02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Es decir, la precisión de este Vernier o Pié de metro es de 0.02 mm = 2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centécimas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de milímetro (1 milímetro dividido en 50 partes).</a:t>
            </a:r>
          </a:p>
        </p:txBody>
      </p:sp>
      <p:pic>
        <p:nvPicPr>
          <p:cNvPr id="9" name="Google Shape;3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0086" y="4447093"/>
            <a:ext cx="4407724" cy="25145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Google Shape;328;p16"/>
          <p:cNvSpPr/>
          <p:nvPr/>
        </p:nvSpPr>
        <p:spPr>
          <a:xfrm>
            <a:off x="5308310" y="5655685"/>
            <a:ext cx="4170225" cy="1052945"/>
          </a:xfrm>
          <a:prstGeom prst="frame">
            <a:avLst>
              <a:gd name="adj1" fmla="val 460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331;p16"/>
          <p:cNvCxnSpPr/>
          <p:nvPr/>
        </p:nvCxnSpPr>
        <p:spPr>
          <a:xfrm rot="10800000" flipH="1">
            <a:off x="4435475" y="6403835"/>
            <a:ext cx="1399310" cy="5578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" name="Imagen 4" descr="calipe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89" y="1635343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159;p18"/>
          <p:cNvSpPr/>
          <p:nvPr/>
        </p:nvSpPr>
        <p:spPr>
          <a:xfrm>
            <a:off x="407222" y="1942822"/>
            <a:ext cx="3741220" cy="3066389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Rectángulo 7"/>
          <p:cNvSpPr/>
          <p:nvPr/>
        </p:nvSpPr>
        <p:spPr>
          <a:xfrm>
            <a:off x="656646" y="2236393"/>
            <a:ext cx="3153148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>
                <a:latin typeface="Calibri"/>
                <a:ea typeface="Roboto Medium"/>
                <a:cs typeface="Calibri"/>
                <a:sym typeface="Roboto Medium"/>
              </a:rPr>
              <a:t>LECTURA DEL NONIO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este ejemplo, la medida de la altura de la tuerca es de 22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El diámetro exterior de la tuerca es de 18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El diámetro interior de la tuerca es de 10,38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pic>
        <p:nvPicPr>
          <p:cNvPr id="6" name="Google Shape;3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475" y="2019371"/>
            <a:ext cx="4947903" cy="33700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347;p17"/>
          <p:cNvCxnSpPr/>
          <p:nvPr/>
        </p:nvCxnSpPr>
        <p:spPr>
          <a:xfrm flipH="1">
            <a:off x="6385086" y="2701637"/>
            <a:ext cx="304800" cy="85898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" name="Google Shape;348;p17"/>
          <p:cNvCxnSpPr/>
          <p:nvPr/>
        </p:nvCxnSpPr>
        <p:spPr>
          <a:xfrm>
            <a:off x="7511750" y="2701637"/>
            <a:ext cx="175664" cy="85898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46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 b="1" dirty="0" smtClean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11</a:t>
            </a:r>
            <a:endParaRPr sz="1500" b="1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2"/>
          </p:nvPr>
        </p:nvSpPr>
        <p:spPr>
          <a:xfrm>
            <a:off x="365424" y="2185350"/>
            <a:ext cx="6696818" cy="71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VERNIER O PIE DE METRO EN EL AJUSTE DEL MOTOR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Imagen 1" descr="llave-portada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2" y="3395663"/>
            <a:ext cx="9343994" cy="544000"/>
          </a:xfrm>
          <a:prstGeom prst="rect">
            <a:avLst/>
          </a:prstGeom>
        </p:spPr>
      </p:pic>
      <p:pic>
        <p:nvPicPr>
          <p:cNvPr id="5" name="Imagen 4" descr="llave-portada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2" y="5826048"/>
            <a:ext cx="9343994" cy="544000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421584" y="3566613"/>
            <a:ext cx="9097185" cy="2811420"/>
            <a:chOff x="421584" y="3705996"/>
            <a:chExt cx="9097185" cy="2811420"/>
          </a:xfrm>
        </p:grpSpPr>
        <p:pic>
          <p:nvPicPr>
            <p:cNvPr id="3" name="Imagen 2" descr="llave-portada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84" y="3710716"/>
              <a:ext cx="6451600" cy="2806700"/>
            </a:xfrm>
            <a:prstGeom prst="rect">
              <a:avLst/>
            </a:prstGeom>
          </p:spPr>
        </p:pic>
        <p:pic>
          <p:nvPicPr>
            <p:cNvPr id="7" name="Imagen 6" descr="llave-portada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169" y="3705996"/>
              <a:ext cx="6451600" cy="2806700"/>
            </a:xfrm>
            <a:prstGeom prst="rect">
              <a:avLst/>
            </a:prstGeom>
          </p:spPr>
        </p:pic>
      </p:grpSp>
      <p:pic>
        <p:nvPicPr>
          <p:cNvPr id="6" name="Imagen 5" descr="llave-portada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83" y="3204231"/>
            <a:ext cx="2835489" cy="4106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159;p18"/>
          <p:cNvSpPr/>
          <p:nvPr/>
        </p:nvSpPr>
        <p:spPr>
          <a:xfrm>
            <a:off x="407222" y="1942821"/>
            <a:ext cx="4305634" cy="4040011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Rectángulo 7"/>
          <p:cNvSpPr/>
          <p:nvPr/>
        </p:nvSpPr>
        <p:spPr>
          <a:xfrm>
            <a:off x="656646" y="2236393"/>
            <a:ext cx="3778830" cy="348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 smtClean="0">
                <a:latin typeface="Calibri"/>
                <a:ea typeface="Roboto Medium"/>
                <a:cs typeface="Calibri"/>
                <a:sym typeface="Roboto Medium"/>
              </a:rPr>
              <a:t>LECTURA </a:t>
            </a:r>
            <a:r>
              <a:rPr lang="es-ES_tradnl" sz="1600" b="1" dirty="0">
                <a:latin typeface="Calibri"/>
                <a:ea typeface="Roboto Medium"/>
                <a:cs typeface="Calibri"/>
                <a:sym typeface="Roboto Medium"/>
              </a:rPr>
              <a:t>DEL NONIO EN PULGADAS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este ejemplo, en la parte alta de la escala fija , la pulgada (de 0 a 1”), está dividida en 40 espacios, en donde cada espacio equivale a 0,025” (25 milésimas de pulgada). Cada espacio a su vez está dividido en 25 espacios en la escala de Nonio.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Esto permite que el Vernier que se observa en la figura tenga una precisión de 0.001” (1 milésima de pulgada).</a:t>
            </a:r>
          </a:p>
        </p:txBody>
      </p:sp>
      <p:pic>
        <p:nvPicPr>
          <p:cNvPr id="6" name="Google Shape;35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763" y="4669988"/>
            <a:ext cx="4407724" cy="23298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9;p18"/>
          <p:cNvSpPr/>
          <p:nvPr/>
        </p:nvSpPr>
        <p:spPr>
          <a:xfrm>
            <a:off x="4904892" y="5092302"/>
            <a:ext cx="4142514" cy="877745"/>
          </a:xfrm>
          <a:prstGeom prst="frame">
            <a:avLst>
              <a:gd name="adj1" fmla="val 4605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360;p18"/>
          <p:cNvCxnSpPr/>
          <p:nvPr/>
        </p:nvCxnSpPr>
        <p:spPr>
          <a:xfrm rot="10800000" flipH="1">
            <a:off x="3935071" y="5665252"/>
            <a:ext cx="1399310" cy="55780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" name="Imagen 9" descr="calipe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89" y="1635343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159;p18"/>
          <p:cNvSpPr/>
          <p:nvPr/>
        </p:nvSpPr>
        <p:spPr>
          <a:xfrm>
            <a:off x="407221" y="1942821"/>
            <a:ext cx="4452117" cy="4886638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Rectángulo 7"/>
          <p:cNvSpPr/>
          <p:nvPr/>
        </p:nvSpPr>
        <p:spPr>
          <a:xfrm>
            <a:off x="656646" y="2236393"/>
            <a:ext cx="3900996" cy="433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>
                <a:latin typeface="Calibri"/>
                <a:ea typeface="Roboto Medium"/>
                <a:cs typeface="Calibri"/>
                <a:sym typeface="Roboto Medium"/>
              </a:rPr>
              <a:t>LECTURA DEL </a:t>
            </a:r>
            <a:r>
              <a:rPr lang="es-ES_tradnl" sz="1600" b="1" dirty="0" smtClean="0">
                <a:latin typeface="Calibri"/>
                <a:ea typeface="Roboto Medium"/>
                <a:cs typeface="Calibri"/>
                <a:sym typeface="Roboto Medium"/>
              </a:rPr>
              <a:t>NONIO EN PULGADAS</a:t>
            </a:r>
            <a:endParaRPr lang="es-ES_tradnl" sz="1600" b="1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 este ejemplo, la medida de la altura de la tuerca en milésimas de pulgadas es de 0.866” (866 milésimas de pulgada).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El 0 del Nonio está marcando pasado la segunda raya de la escala en pulgadas después del 8. Cada raya equivale a 0.025”, como son 2 rayas es 0.050” más la raya del Nonio que esté perfectamente enfrentada con alguna raya de la escala, en este caso es la que está al costado del 15, o sea, 16.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Entonces = 0.800” + 0.050” + 0.016” = 0.866”.</a:t>
            </a:r>
          </a:p>
        </p:txBody>
      </p:sp>
      <p:pic>
        <p:nvPicPr>
          <p:cNvPr id="6" name="Google Shape;36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8843" y="3294357"/>
            <a:ext cx="4265101" cy="27247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37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8844" y="3300414"/>
            <a:ext cx="4271148" cy="2724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373;p19"/>
          <p:cNvCxnSpPr/>
          <p:nvPr/>
        </p:nvCxnSpPr>
        <p:spPr>
          <a:xfrm>
            <a:off x="5464914" y="4054565"/>
            <a:ext cx="398766" cy="35638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" name="Google Shape;375;p19"/>
          <p:cNvCxnSpPr/>
          <p:nvPr/>
        </p:nvCxnSpPr>
        <p:spPr>
          <a:xfrm flipV="1">
            <a:off x="5377232" y="5024944"/>
            <a:ext cx="381548" cy="1340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" name="Google Shape;376;p19"/>
          <p:cNvCxnSpPr/>
          <p:nvPr/>
        </p:nvCxnSpPr>
        <p:spPr>
          <a:xfrm flipH="1">
            <a:off x="8006574" y="3450165"/>
            <a:ext cx="76281" cy="77925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907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59;p18"/>
          <p:cNvSpPr/>
          <p:nvPr/>
        </p:nvSpPr>
        <p:spPr>
          <a:xfrm>
            <a:off x="407221" y="1942822"/>
            <a:ext cx="3614227" cy="2177430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Rectángulo 7"/>
          <p:cNvSpPr/>
          <p:nvPr/>
        </p:nvSpPr>
        <p:spPr>
          <a:xfrm>
            <a:off x="656646" y="2236393"/>
            <a:ext cx="3491796" cy="150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>
                <a:latin typeface="Calibri"/>
                <a:ea typeface="Roboto Medium"/>
                <a:cs typeface="Calibri"/>
                <a:sym typeface="Roboto Medium"/>
              </a:rPr>
              <a:t>LECTURA DEL NONIO EN PULGADAS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Lectura de diámetro interior de la tuerca en milésimas de pulgadas.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0.400” + 0.009” = 0.409”</a:t>
            </a:r>
          </a:p>
        </p:txBody>
      </p:sp>
      <p:pic>
        <p:nvPicPr>
          <p:cNvPr id="12" name="Google Shape;38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772" y="1921524"/>
            <a:ext cx="5347820" cy="30793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cxnSp>
        <p:nvCxnSpPr>
          <p:cNvPr id="9" name="Google Shape;388;p20"/>
          <p:cNvCxnSpPr/>
          <p:nvPr/>
        </p:nvCxnSpPr>
        <p:spPr>
          <a:xfrm>
            <a:off x="5176724" y="2928817"/>
            <a:ext cx="762000" cy="117021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" name="Google Shape;391;p20"/>
          <p:cNvCxnSpPr/>
          <p:nvPr/>
        </p:nvCxnSpPr>
        <p:spPr>
          <a:xfrm>
            <a:off x="6943155" y="2514458"/>
            <a:ext cx="285750" cy="134046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238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6" name="Google Shape;159;p18"/>
          <p:cNvSpPr/>
          <p:nvPr/>
        </p:nvSpPr>
        <p:spPr>
          <a:xfrm>
            <a:off x="407221" y="1942822"/>
            <a:ext cx="3614227" cy="2177430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7" name="Rectángulo 6"/>
          <p:cNvSpPr/>
          <p:nvPr/>
        </p:nvSpPr>
        <p:spPr>
          <a:xfrm>
            <a:off x="656646" y="2236393"/>
            <a:ext cx="3491796" cy="150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>
                <a:latin typeface="Calibri"/>
                <a:ea typeface="Roboto Medium"/>
                <a:cs typeface="Calibri"/>
                <a:sym typeface="Roboto Medium"/>
              </a:rPr>
              <a:t>LECTURA DEL NONIO EN PULGADAS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Lectura de diámetro exterior de la tuerca en milésimas de pulgadas.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0.700” + 0,009" = 0,709"</a:t>
            </a:r>
          </a:p>
        </p:txBody>
      </p:sp>
      <p:sp>
        <p:nvSpPr>
          <p:cNvPr id="10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4192350" y="1792027"/>
            <a:ext cx="5361777" cy="3248285"/>
            <a:chOff x="5942034" y="1549446"/>
            <a:chExt cx="5743928" cy="3479800"/>
          </a:xfrm>
        </p:grpSpPr>
        <p:pic>
          <p:nvPicPr>
            <p:cNvPr id="15" name="Google Shape;401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42034" y="1549446"/>
              <a:ext cx="5743928" cy="3479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cxnSp>
          <p:nvCxnSpPr>
            <p:cNvPr id="16" name="Google Shape;405;p21"/>
            <p:cNvCxnSpPr/>
            <p:nvPr/>
          </p:nvCxnSpPr>
          <p:spPr>
            <a:xfrm>
              <a:off x="6531244" y="2368156"/>
              <a:ext cx="583540" cy="998214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7" name="Google Shape;406;p21"/>
            <p:cNvCxnSpPr/>
            <p:nvPr/>
          </p:nvCxnSpPr>
          <p:spPr>
            <a:xfrm>
              <a:off x="8304756" y="2054268"/>
              <a:ext cx="250521" cy="1114817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454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56646" y="2236393"/>
            <a:ext cx="3491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 smtClean="0">
                <a:latin typeface="Calibri"/>
                <a:ea typeface="Roboto Medium"/>
                <a:cs typeface="Calibri"/>
                <a:sym typeface="Roboto Medium"/>
              </a:rPr>
              <a:t>LECTURA EN MILÍMETROS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0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6" name="Google Shape;41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796" y="2841327"/>
            <a:ext cx="2558728" cy="14684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" name="Google Shape;415;p22"/>
          <p:cNvSpPr txBox="1"/>
          <p:nvPr/>
        </p:nvSpPr>
        <p:spPr>
          <a:xfrm>
            <a:off x="126858" y="2841327"/>
            <a:ext cx="4599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1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38" name="Google Shape;416;p22"/>
          <p:cNvSpPr txBox="1"/>
          <p:nvPr/>
        </p:nvSpPr>
        <p:spPr>
          <a:xfrm>
            <a:off x="563568" y="4367171"/>
            <a:ext cx="24956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39" name="Google Shape;417;p22"/>
          <p:cNvSpPr txBox="1"/>
          <p:nvPr/>
        </p:nvSpPr>
        <p:spPr>
          <a:xfrm>
            <a:off x="128678" y="4903521"/>
            <a:ext cx="4599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2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  <p:pic>
        <p:nvPicPr>
          <p:cNvPr id="40" name="Google Shape;41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272" y="4903521"/>
            <a:ext cx="2570251" cy="14523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" name="Google Shape;419;p22"/>
          <p:cNvSpPr txBox="1"/>
          <p:nvPr/>
        </p:nvSpPr>
        <p:spPr>
          <a:xfrm>
            <a:off x="565388" y="6408783"/>
            <a:ext cx="24956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>
              <a:latin typeface="Calibri"/>
              <a:cs typeface="Calibri"/>
            </a:endParaRPr>
          </a:p>
        </p:txBody>
      </p:sp>
      <p:sp>
        <p:nvSpPr>
          <p:cNvPr id="42" name="Google Shape;420;p22"/>
          <p:cNvSpPr txBox="1"/>
          <p:nvPr/>
        </p:nvSpPr>
        <p:spPr>
          <a:xfrm>
            <a:off x="3382156" y="2841327"/>
            <a:ext cx="4599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3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43" name="Google Shape;421;p22"/>
          <p:cNvSpPr txBox="1"/>
          <p:nvPr/>
        </p:nvSpPr>
        <p:spPr>
          <a:xfrm>
            <a:off x="3873455" y="4367171"/>
            <a:ext cx="24956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>
              <a:latin typeface="Calibri"/>
              <a:cs typeface="Calibri"/>
            </a:endParaRPr>
          </a:p>
        </p:txBody>
      </p:sp>
      <p:pic>
        <p:nvPicPr>
          <p:cNvPr id="44" name="Google Shape;42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5685" y="2841327"/>
            <a:ext cx="2698505" cy="14684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" name="Google Shape;423;p22"/>
          <p:cNvSpPr txBox="1"/>
          <p:nvPr/>
        </p:nvSpPr>
        <p:spPr>
          <a:xfrm>
            <a:off x="3383976" y="4903521"/>
            <a:ext cx="4599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4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46" name="Google Shape;424;p22"/>
          <p:cNvSpPr txBox="1"/>
          <p:nvPr/>
        </p:nvSpPr>
        <p:spPr>
          <a:xfrm>
            <a:off x="3908028" y="6366932"/>
            <a:ext cx="24956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>
              <a:latin typeface="Calibri"/>
              <a:cs typeface="Calibri"/>
            </a:endParaRPr>
          </a:p>
        </p:txBody>
      </p:sp>
      <p:pic>
        <p:nvPicPr>
          <p:cNvPr id="47" name="Google Shape;42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5685" y="4903521"/>
            <a:ext cx="2762155" cy="14684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" name="Google Shape;426;p22"/>
          <p:cNvSpPr txBox="1"/>
          <p:nvPr/>
        </p:nvSpPr>
        <p:spPr>
          <a:xfrm>
            <a:off x="6648371" y="2841327"/>
            <a:ext cx="4599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5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49" name="Google Shape;427;p22"/>
          <p:cNvSpPr txBox="1"/>
          <p:nvPr/>
        </p:nvSpPr>
        <p:spPr>
          <a:xfrm>
            <a:off x="7063246" y="4367171"/>
            <a:ext cx="24956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>
              <a:latin typeface="Calibri"/>
              <a:cs typeface="Calibri"/>
            </a:endParaRPr>
          </a:p>
        </p:txBody>
      </p:sp>
      <p:pic>
        <p:nvPicPr>
          <p:cNvPr id="50" name="Google Shape;42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01585" y="2841327"/>
            <a:ext cx="2590233" cy="14973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" name="Google Shape;429;p22"/>
          <p:cNvSpPr txBox="1"/>
          <p:nvPr/>
        </p:nvSpPr>
        <p:spPr>
          <a:xfrm>
            <a:off x="6704780" y="4903521"/>
            <a:ext cx="4599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6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52" name="Google Shape;430;p22"/>
          <p:cNvSpPr txBox="1"/>
          <p:nvPr/>
        </p:nvSpPr>
        <p:spPr>
          <a:xfrm>
            <a:off x="7075984" y="6368752"/>
            <a:ext cx="24956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>
              <a:latin typeface="Calibri"/>
              <a:cs typeface="Calibri"/>
            </a:endParaRPr>
          </a:p>
        </p:txBody>
      </p:sp>
      <p:pic>
        <p:nvPicPr>
          <p:cNvPr id="53" name="Google Shape;431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36249" y="4903521"/>
            <a:ext cx="2545955" cy="14430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468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56646" y="2236393"/>
            <a:ext cx="3491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 smtClean="0">
                <a:latin typeface="Calibri"/>
                <a:ea typeface="Roboto Medium"/>
                <a:cs typeface="Calibri"/>
                <a:sym typeface="Roboto Medium"/>
              </a:rPr>
              <a:t>¡MIDAMOS!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10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4" name="Google Shape;439;p23"/>
          <p:cNvSpPr txBox="1"/>
          <p:nvPr/>
        </p:nvSpPr>
        <p:spPr>
          <a:xfrm>
            <a:off x="162396" y="2742794"/>
            <a:ext cx="44697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1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25" name="Google Shape;440;p23"/>
          <p:cNvSpPr txBox="1"/>
          <p:nvPr/>
        </p:nvSpPr>
        <p:spPr>
          <a:xfrm>
            <a:off x="661046" y="4295506"/>
            <a:ext cx="2425204" cy="26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26" name="Google Shape;441;p23"/>
          <p:cNvSpPr txBox="1"/>
          <p:nvPr/>
        </p:nvSpPr>
        <p:spPr>
          <a:xfrm>
            <a:off x="164165" y="4763576"/>
            <a:ext cx="44697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2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27" name="Google Shape;442;p23"/>
          <p:cNvSpPr txBox="1"/>
          <p:nvPr/>
        </p:nvSpPr>
        <p:spPr>
          <a:xfrm>
            <a:off x="662814" y="6371257"/>
            <a:ext cx="2425204" cy="26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>
              <a:latin typeface="Calibri"/>
              <a:cs typeface="Calibri"/>
            </a:endParaRPr>
          </a:p>
        </p:txBody>
      </p:sp>
      <p:sp>
        <p:nvSpPr>
          <p:cNvPr id="28" name="Google Shape;443;p23"/>
          <p:cNvSpPr txBox="1"/>
          <p:nvPr/>
        </p:nvSpPr>
        <p:spPr>
          <a:xfrm>
            <a:off x="3325805" y="2742794"/>
            <a:ext cx="44697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3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29" name="Google Shape;444;p23"/>
          <p:cNvSpPr txBox="1"/>
          <p:nvPr/>
        </p:nvSpPr>
        <p:spPr>
          <a:xfrm>
            <a:off x="3771407" y="4295506"/>
            <a:ext cx="2425204" cy="26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>
              <a:latin typeface="Calibri"/>
              <a:cs typeface="Calibri"/>
            </a:endParaRPr>
          </a:p>
        </p:txBody>
      </p:sp>
      <p:sp>
        <p:nvSpPr>
          <p:cNvPr id="30" name="Google Shape;445;p23"/>
          <p:cNvSpPr txBox="1"/>
          <p:nvPr/>
        </p:nvSpPr>
        <p:spPr>
          <a:xfrm>
            <a:off x="3327574" y="4763576"/>
            <a:ext cx="44697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4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31" name="Google Shape;446;p23"/>
          <p:cNvSpPr txBox="1"/>
          <p:nvPr/>
        </p:nvSpPr>
        <p:spPr>
          <a:xfrm>
            <a:off x="3815614" y="6330588"/>
            <a:ext cx="2425204" cy="26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>
              <a:latin typeface="Calibri"/>
              <a:cs typeface="Calibri"/>
            </a:endParaRPr>
          </a:p>
        </p:txBody>
      </p:sp>
      <p:sp>
        <p:nvSpPr>
          <p:cNvPr id="32" name="Google Shape;447;p23"/>
          <p:cNvSpPr txBox="1"/>
          <p:nvPr/>
        </p:nvSpPr>
        <p:spPr>
          <a:xfrm>
            <a:off x="6467995" y="2742794"/>
            <a:ext cx="44697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5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33" name="Google Shape;448;p23"/>
          <p:cNvSpPr txBox="1"/>
          <p:nvPr/>
        </p:nvSpPr>
        <p:spPr>
          <a:xfrm>
            <a:off x="6902988" y="4295506"/>
            <a:ext cx="2425204" cy="26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>
              <a:latin typeface="Calibri"/>
              <a:cs typeface="Calibri"/>
            </a:endParaRPr>
          </a:p>
        </p:txBody>
      </p:sp>
      <p:sp>
        <p:nvSpPr>
          <p:cNvPr id="34" name="Google Shape;449;p23"/>
          <p:cNvSpPr txBox="1"/>
          <p:nvPr/>
        </p:nvSpPr>
        <p:spPr>
          <a:xfrm>
            <a:off x="6512202" y="4763576"/>
            <a:ext cx="44697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6</a:t>
            </a:r>
            <a:r>
              <a:rPr lang="es-CL" b="1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35" name="Google Shape;450;p23"/>
          <p:cNvSpPr txBox="1"/>
          <p:nvPr/>
        </p:nvSpPr>
        <p:spPr>
          <a:xfrm>
            <a:off x="6915366" y="6332356"/>
            <a:ext cx="2425204" cy="26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Respuesta:_____________</a:t>
            </a:r>
            <a:endParaRPr b="1">
              <a:latin typeface="Calibri"/>
              <a:cs typeface="Calibri"/>
            </a:endParaRPr>
          </a:p>
        </p:txBody>
      </p:sp>
      <p:pic>
        <p:nvPicPr>
          <p:cNvPr id="54" name="Google Shape;45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366" y="2742794"/>
            <a:ext cx="2576753" cy="149638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" name="Google Shape;45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016" y="4763576"/>
            <a:ext cx="2576753" cy="15452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" name="Google Shape;45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5955" y="2742794"/>
            <a:ext cx="2538631" cy="152164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" name="Google Shape;45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2775" y="4763576"/>
            <a:ext cx="2489263" cy="148217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" name="Google Shape;455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62318" y="2742794"/>
            <a:ext cx="2543278" cy="152164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456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88807" y="4763576"/>
            <a:ext cx="2543277" cy="14821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6009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59;p18"/>
          <p:cNvSpPr/>
          <p:nvPr/>
        </p:nvSpPr>
        <p:spPr>
          <a:xfrm>
            <a:off x="407221" y="4596361"/>
            <a:ext cx="8863274" cy="2177430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51" name="Google Shape;159;p18"/>
          <p:cNvSpPr/>
          <p:nvPr/>
        </p:nvSpPr>
        <p:spPr>
          <a:xfrm>
            <a:off x="407221" y="2141148"/>
            <a:ext cx="8863274" cy="2177430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0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LECTURA </a:t>
            </a: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DEL </a:t>
            </a:r>
            <a:r>
              <a:rPr lang="es-ES" sz="2800" dirty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6" name="Google Shape;464;p24"/>
          <p:cNvSpPr txBox="1"/>
          <p:nvPr/>
        </p:nvSpPr>
        <p:spPr>
          <a:xfrm>
            <a:off x="867015" y="2769596"/>
            <a:ext cx="20954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1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25,48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mm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7" name="Google Shape;465;p24"/>
          <p:cNvSpPr txBox="1"/>
          <p:nvPr/>
        </p:nvSpPr>
        <p:spPr>
          <a:xfrm>
            <a:off x="4201019" y="2759158"/>
            <a:ext cx="194316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2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2,46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mm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8" name="Google Shape;466;p24"/>
          <p:cNvSpPr txBox="1"/>
          <p:nvPr/>
        </p:nvSpPr>
        <p:spPr>
          <a:xfrm>
            <a:off x="7570513" y="2771684"/>
            <a:ext cx="194316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3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8,64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mm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9" name="Google Shape;467;p24"/>
          <p:cNvSpPr txBox="1"/>
          <p:nvPr/>
        </p:nvSpPr>
        <p:spPr>
          <a:xfrm>
            <a:off x="869103" y="3510718"/>
            <a:ext cx="20954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4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30,32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mm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0" name="Google Shape;468;p24"/>
          <p:cNvSpPr txBox="1"/>
          <p:nvPr/>
        </p:nvSpPr>
        <p:spPr>
          <a:xfrm>
            <a:off x="4203107" y="3500280"/>
            <a:ext cx="20954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5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27,16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mm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1" name="Google Shape;469;p24"/>
          <p:cNvSpPr txBox="1"/>
          <p:nvPr/>
        </p:nvSpPr>
        <p:spPr>
          <a:xfrm>
            <a:off x="7572601" y="3512806"/>
            <a:ext cx="20954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6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19,92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mm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3" name="Google Shape;471;p24"/>
          <p:cNvSpPr txBox="1"/>
          <p:nvPr/>
        </p:nvSpPr>
        <p:spPr>
          <a:xfrm>
            <a:off x="869103" y="5231678"/>
            <a:ext cx="16321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1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0,462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4" name="Google Shape;472;p24"/>
          <p:cNvSpPr txBox="1"/>
          <p:nvPr/>
        </p:nvSpPr>
        <p:spPr>
          <a:xfrm>
            <a:off x="4203107" y="5221240"/>
            <a:ext cx="16321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2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0,396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5" name="Google Shape;473;p24"/>
          <p:cNvSpPr txBox="1"/>
          <p:nvPr/>
        </p:nvSpPr>
        <p:spPr>
          <a:xfrm>
            <a:off x="7572601" y="5233766"/>
            <a:ext cx="16321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3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0,938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6" name="Google Shape;474;p24"/>
          <p:cNvSpPr txBox="1"/>
          <p:nvPr/>
        </p:nvSpPr>
        <p:spPr>
          <a:xfrm>
            <a:off x="871191" y="5972800"/>
            <a:ext cx="16321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4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0,866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7" name="Google Shape;475;p24"/>
          <p:cNvSpPr txBox="1"/>
          <p:nvPr/>
        </p:nvSpPr>
        <p:spPr>
          <a:xfrm>
            <a:off x="4205195" y="5962362"/>
            <a:ext cx="16321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5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1,222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8" name="Google Shape;476;p24"/>
          <p:cNvSpPr txBox="1"/>
          <p:nvPr/>
        </p:nvSpPr>
        <p:spPr>
          <a:xfrm>
            <a:off x="7574689" y="5974888"/>
            <a:ext cx="163217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6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. 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= </a:t>
            </a:r>
            <a:r>
              <a:rPr lang="es-CL" sz="1800" dirty="0" smtClean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0,579</a:t>
            </a:r>
            <a:r>
              <a:rPr lang="es-CL" sz="1800" dirty="0">
                <a:solidFill>
                  <a:srgbClr val="7B7B7B"/>
                </a:solidFill>
                <a:latin typeface="Calibri"/>
                <a:ea typeface="Avenir"/>
                <a:cs typeface="Calibri"/>
                <a:sym typeface="Avenir"/>
              </a:rPr>
              <a:t>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656646" y="2236393"/>
            <a:ext cx="3491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 smtClean="0">
                <a:latin typeface="Calibri"/>
                <a:ea typeface="Roboto Medium"/>
                <a:cs typeface="Calibri"/>
                <a:sym typeface="Roboto Medium"/>
              </a:rPr>
              <a:t>RESPUESTAS LECTURA EN MILÍMETROS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656646" y="4719827"/>
            <a:ext cx="5848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b="1" dirty="0" smtClean="0">
                <a:latin typeface="Calibri"/>
                <a:ea typeface="Roboto Medium"/>
                <a:cs typeface="Calibri"/>
                <a:sym typeface="Roboto Medium"/>
              </a:rPr>
              <a:t>RESPUESTAS LECTURA EN MILÉSIMAS DE MILÍMETROS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833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59;p18"/>
          <p:cNvSpPr/>
          <p:nvPr/>
        </p:nvSpPr>
        <p:spPr>
          <a:xfrm>
            <a:off x="428494" y="1899289"/>
            <a:ext cx="8863274" cy="4952769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22" name="Google Shape;159;p18"/>
          <p:cNvSpPr/>
          <p:nvPr/>
        </p:nvSpPr>
        <p:spPr>
          <a:xfrm>
            <a:off x="2060002" y="2076566"/>
            <a:ext cx="5600258" cy="4598214"/>
          </a:xfrm>
          <a:prstGeom prst="roundRect">
            <a:avLst>
              <a:gd name="adj" fmla="val 3106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0" name="Google Shape;96;p15"/>
          <p:cNvSpPr txBox="1"/>
          <p:nvPr/>
        </p:nvSpPr>
        <p:spPr>
          <a:xfrm>
            <a:off x="375974" y="1373699"/>
            <a:ext cx="6848521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TABLA DE </a:t>
            </a:r>
            <a:r>
              <a:rPr lang="es-ES" sz="28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CONVERSIÓN MÉTRICA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2" name="Imagen 1" descr="tabla-pie-de-me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05" y="2061613"/>
            <a:ext cx="5624452" cy="46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8" name="Google Shape;159;p18"/>
          <p:cNvSpPr/>
          <p:nvPr/>
        </p:nvSpPr>
        <p:spPr>
          <a:xfrm>
            <a:off x="964687" y="1942821"/>
            <a:ext cx="7790888" cy="4025899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9" name="Rectángulo 18"/>
          <p:cNvSpPr/>
          <p:nvPr/>
        </p:nvSpPr>
        <p:spPr>
          <a:xfrm>
            <a:off x="1237558" y="2236393"/>
            <a:ext cx="7245146" cy="348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Para pasar de fracciones de pulgadas a milésimas de pulgadas debe solamente efectuar la división de la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traccción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: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Ejemplo: 1/ 128 = 0,0078125”, se aproxima a 0,0078”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Para pasar de milésimas de pulgadas a milímetros debe multiplicar el valor por 25,4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Ejemplo: 0,0078” x 25,4 =  0,19812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mm.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Para pasar de milímetros a milésimas de pulgadas debe dividir en 25,4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Ejemplo: 0,19812 mm / 25,4 = 0,0078”.</a:t>
            </a:r>
          </a:p>
        </p:txBody>
      </p:sp>
      <p:sp>
        <p:nvSpPr>
          <p:cNvPr id="20" name="Google Shape;96;p15"/>
          <p:cNvSpPr txBox="1"/>
          <p:nvPr/>
        </p:nvSpPr>
        <p:spPr>
          <a:xfrm>
            <a:off x="375975" y="1373699"/>
            <a:ext cx="3701914" cy="40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CONVERSIÓN </a:t>
            </a:r>
            <a:r>
              <a:rPr lang="es-ES" sz="28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MÉTRICA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580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¿CUÁNTO APRENDIMOS?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17" name="Google Shape;73;p14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 </a:t>
              </a:r>
              <a:endParaRPr dirty="0"/>
            </a:p>
          </p:txBody>
        </p:sp>
        <p:sp>
          <p:nvSpPr>
            <p:cNvPr id="18" name="Google Shape;80;p14"/>
            <p:cNvSpPr txBox="1"/>
            <p:nvPr/>
          </p:nvSpPr>
          <p:spPr>
            <a:xfrm>
              <a:off x="5442536" y="3625505"/>
              <a:ext cx="3498048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2000" dirty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PRACTICANDO CON </a:t>
              </a:r>
              <a:r>
                <a:rPr lang="es-CL" sz="2000" b="1" dirty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USO DEL </a:t>
              </a:r>
              <a:r>
                <a:rPr lang="es-CL" sz="2000" b="1" dirty="0" smtClean="0">
                  <a:solidFill>
                    <a:srgbClr val="741B47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VERNIER O PIE DE METRO EN EL AJUSTE DEL MOTOR.</a:t>
              </a:r>
              <a:endParaRPr lang="x-none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  <a:p>
              <a:pPr>
                <a:lnSpc>
                  <a:spcPct val="115000"/>
                </a:lnSpc>
              </a:pPr>
              <a:r>
                <a:rPr lang="x-none" sz="1600" dirty="0" smtClean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</a:t>
              </a:r>
              <a:r>
                <a:rPr lang="x-none" sz="1600" dirty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Ahora realizaremos una actividad que resume todo lo que hemos visto</a:t>
              </a:r>
              <a:r>
                <a:rPr lang="x-none" sz="1600" dirty="0" smtClean="0"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! </a:t>
              </a:r>
              <a:r>
                <a:rPr lang="x-none" sz="1600" b="1" dirty="0" smtClean="0">
                  <a:solidFill>
                    <a:srgbClr val="76384D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¡Atentos!</a:t>
              </a:r>
              <a:endParaRPr lang="x-none" sz="16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sp>
        <p:nvSpPr>
          <p:cNvPr id="29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REVISEMOS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8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" y="2592933"/>
            <a:ext cx="3793269" cy="3593837"/>
          </a:xfrm>
          <a:prstGeom prst="rect">
            <a:avLst/>
          </a:prstGeom>
        </p:spPr>
      </p:pic>
      <p:sp>
        <p:nvSpPr>
          <p:cNvPr id="46" name="Google Shape;82;p14"/>
          <p:cNvSpPr txBox="1"/>
          <p:nvPr/>
        </p:nvSpPr>
        <p:spPr>
          <a:xfrm>
            <a:off x="4149211" y="1205044"/>
            <a:ext cx="13537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6000" dirty="0" smtClean="0">
                <a:solidFill>
                  <a:schemeClr val="bg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11</a:t>
            </a:r>
            <a:endParaRPr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75973" y="1265365"/>
            <a:ext cx="8959096" cy="5568053"/>
            <a:chOff x="375973" y="1265365"/>
            <a:chExt cx="8959096" cy="5568053"/>
          </a:xfrm>
        </p:grpSpPr>
        <p:sp>
          <p:nvSpPr>
            <p:cNvPr id="3" name="Rectángulo redondeado"/>
            <p:cNvSpPr/>
            <p:nvPr/>
          </p:nvSpPr>
          <p:spPr>
            <a:xfrm>
              <a:off x="481777" y="1887790"/>
              <a:ext cx="4090227" cy="3864081"/>
            </a:xfrm>
            <a:prstGeom prst="roundRect">
              <a:avLst>
                <a:gd name="adj" fmla="val 8420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pic>
          <p:nvPicPr>
            <p:cNvPr id="4" name="Imagen 21" descr="Imagen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973" y="1796207"/>
              <a:ext cx="719665" cy="68619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Google Shape;95;p3"/>
            <p:cNvSpPr txBox="1"/>
            <p:nvPr/>
          </p:nvSpPr>
          <p:spPr>
            <a:xfrm>
              <a:off x="375975" y="1265365"/>
              <a:ext cx="4864619" cy="5361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91421" tIns="91421" rIns="91421" bIns="91421" anchor="ctr">
              <a:spAutoFit/>
            </a:bodyPr>
            <a:lstStyle>
              <a:lvl1pPr>
                <a:lnSpc>
                  <a:spcPct val="80000"/>
                </a:lnSpc>
                <a:defRPr sz="2800" b="1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OBJETIVO DE APRENDIZAJE</a:t>
              </a:r>
            </a:p>
          </p:txBody>
        </p:sp>
        <p:pic>
          <p:nvPicPr>
            <p:cNvPr id="6" name="Imagen 26" descr="Imagen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5784" y="2354963"/>
              <a:ext cx="5849285" cy="44784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Google Shape;84;p38"/>
            <p:cNvSpPr txBox="1"/>
            <p:nvPr/>
          </p:nvSpPr>
          <p:spPr>
            <a:xfrm>
              <a:off x="648955" y="2482401"/>
              <a:ext cx="3283513" cy="26622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s-ES" sz="1400" dirty="0"/>
                <a:t>Reparar y probar el funcionamiento de motores de gasolina, diésel, gas e híbridos, tanto convencionales como de inyección electrónica y sus sistemas de control de emisiones, conjunto o subconjuntos mecánicos del motor, de lubricación y refrigeración, entre otros, utilizando las herramientas e instrumentos apropiados, de acuerdo a las especificaciones técnicas del fabricante.</a:t>
              </a:r>
              <a:endParaRPr lang="es-C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783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COMENZAR LA ACTIVIDAD: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8" name="Google Shape;123;p16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CL" sz="2800" b="1" dirty="0" smtClean="0">
                <a:solidFill>
                  <a:srgbClr val="ED42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¡ATENCIÓN!</a:t>
            </a:r>
            <a:endParaRPr sz="3100" b="1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69" name="Grupo 68"/>
          <p:cNvGrpSpPr/>
          <p:nvPr/>
        </p:nvGrpSpPr>
        <p:grpSpPr>
          <a:xfrm>
            <a:off x="-4655" y="1788831"/>
            <a:ext cx="9168320" cy="5162139"/>
            <a:chOff x="-4655" y="1788831"/>
            <a:chExt cx="9168320" cy="5162139"/>
          </a:xfrm>
        </p:grpSpPr>
        <p:sp>
          <p:nvSpPr>
            <p:cNvPr id="8" name="CuadroTexto 7"/>
            <p:cNvSpPr txBox="1"/>
            <p:nvPr/>
          </p:nvSpPr>
          <p:spPr>
            <a:xfrm>
              <a:off x="1229039" y="1794200"/>
              <a:ext cx="79346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MATERIALES INFLAMABLES: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Tener máxima precaución al momento de  manipular o extraer el combustible de los sistemas del vehículo (bomba combustible, mangueras de inyección, </a:t>
              </a:r>
              <a:r>
                <a:rPr lang="es-CL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 </a:t>
              </a:r>
              <a:endPara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229039" y="2476287"/>
              <a:ext cx="76691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LA VISTA: 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utilizarán antiparras siempre que exista riesgo de proyección de partículas a los ojos. (aceites, líquidos refrigerantes y de freno, virutas del disco de freno, uso de circuitos eléctricos, </a:t>
              </a:r>
              <a:r>
                <a:rPr lang="es-CL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  <a:endPara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229039" y="4302125"/>
              <a:ext cx="7865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LOS </a:t>
              </a:r>
              <a:r>
                <a:rPr lang="es-CL" sz="1600" b="1" dirty="0" smtClean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PIES: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Uso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obligatorio de zapatos de seguridad 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al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entrar al taller o laboratorio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, en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casos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que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exista riesgo de caídas de objetos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pesados.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229039" y="4984212"/>
              <a:ext cx="703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Manipular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herramientas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cuidadosamente.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29039" y="5420078"/>
              <a:ext cx="4758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Asegurar la integridad física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propia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y del grupo de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trabajo.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229039" y="5855944"/>
              <a:ext cx="703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Circular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solo por las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zonas de seguridad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demarcadas.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229039" y="6291811"/>
              <a:ext cx="3883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Toda actividad debe desarrollarse </a:t>
              </a:r>
              <a:r>
                <a:rPr lang="es-CL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bajo supervisión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de la persona a 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cargo </a:t>
              </a:r>
              <a:r>
                <a:rPr lang="es-CL" dirty="0">
                  <a:latin typeface="Calibri" panose="020F0502020204030204" pitchFamily="34" charset="0"/>
                  <a:cs typeface="Calibri" panose="020F0502020204030204" pitchFamily="34" charset="0"/>
                </a:rPr>
                <a:t>del taller o laboratorio</a:t>
              </a:r>
              <a:r>
                <a:rPr lang="es-CL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s-C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3" name="Grupo 62"/>
            <p:cNvGrpSpPr/>
            <p:nvPr/>
          </p:nvGrpSpPr>
          <p:grpSpPr>
            <a:xfrm>
              <a:off x="-4655" y="1788831"/>
              <a:ext cx="1135367" cy="783005"/>
              <a:chOff x="-4655" y="1877319"/>
              <a:chExt cx="1135367" cy="783005"/>
            </a:xfrm>
          </p:grpSpPr>
          <p:sp>
            <p:nvSpPr>
              <p:cNvPr id="44" name="Redondear rectángulo de esquina del mismo lado 43"/>
              <p:cNvSpPr/>
              <p:nvPr/>
            </p:nvSpPr>
            <p:spPr>
              <a:xfrm rot="5400000">
                <a:off x="171526" y="1701138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97" y="2035280"/>
                <a:ext cx="629465" cy="530549"/>
              </a:xfrm>
              <a:prstGeom prst="rect">
                <a:avLst/>
              </a:prstGeom>
            </p:spPr>
          </p:pic>
        </p:grpSp>
        <p:sp>
          <p:nvSpPr>
            <p:cNvPr id="10" name="CuadroTexto 9"/>
            <p:cNvSpPr txBox="1"/>
            <p:nvPr/>
          </p:nvSpPr>
          <p:spPr>
            <a:xfrm>
              <a:off x="1229039" y="3389206"/>
              <a:ext cx="78658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rgbClr val="741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PROTECCIÓN OBLIGATORIA DE LAS MANOS: 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utilizarán siempre guantes de protección cuando </a:t>
              </a:r>
              <a:r>
                <a:rPr lang="es-CL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 </a:t>
              </a:r>
              <a:r>
                <a:rPr lang="es-CL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manipulen cualquier tipo de fluidos, en uso de herramientas e intervención del motor, desarme de partes y trabajo en sistemas eléctricos. </a:t>
              </a:r>
            </a:p>
          </p:txBody>
        </p:sp>
        <p:grpSp>
          <p:nvGrpSpPr>
            <p:cNvPr id="64" name="Grupo 63"/>
            <p:cNvGrpSpPr/>
            <p:nvPr/>
          </p:nvGrpSpPr>
          <p:grpSpPr>
            <a:xfrm>
              <a:off x="-4655" y="2661654"/>
              <a:ext cx="1135367" cy="783005"/>
              <a:chOff x="-4655" y="2735448"/>
              <a:chExt cx="1135367" cy="783005"/>
            </a:xfrm>
          </p:grpSpPr>
          <p:sp>
            <p:nvSpPr>
              <p:cNvPr id="45" name="Redondear rectángulo de esquina del mismo lado 44"/>
              <p:cNvSpPr/>
              <p:nvPr/>
            </p:nvSpPr>
            <p:spPr>
              <a:xfrm rot="5400000">
                <a:off x="171526" y="2559267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3" name="Imagen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947" y="2879412"/>
                <a:ext cx="639965" cy="539399"/>
              </a:xfrm>
              <a:prstGeom prst="rect">
                <a:avLst/>
              </a:prstGeom>
            </p:spPr>
          </p:pic>
        </p:grpSp>
        <p:grpSp>
          <p:nvGrpSpPr>
            <p:cNvPr id="65" name="Grupo 64"/>
            <p:cNvGrpSpPr/>
            <p:nvPr/>
          </p:nvGrpSpPr>
          <p:grpSpPr>
            <a:xfrm>
              <a:off x="-4655" y="3534477"/>
              <a:ext cx="1135367" cy="783005"/>
              <a:chOff x="-4655" y="3593577"/>
              <a:chExt cx="1135367" cy="783005"/>
            </a:xfrm>
          </p:grpSpPr>
          <p:sp>
            <p:nvSpPr>
              <p:cNvPr id="46" name="Redondear rectángulo de esquina del mismo lado 45"/>
              <p:cNvSpPr/>
              <p:nvPr/>
            </p:nvSpPr>
            <p:spPr>
              <a:xfrm rot="5400000">
                <a:off x="171526" y="3417396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751" y="3729725"/>
                <a:ext cx="602356" cy="507700"/>
              </a:xfrm>
              <a:prstGeom prst="rect">
                <a:avLst/>
              </a:prstGeom>
            </p:spPr>
          </p:pic>
        </p:grpSp>
        <p:grpSp>
          <p:nvGrpSpPr>
            <p:cNvPr id="66" name="Grupo 65"/>
            <p:cNvGrpSpPr/>
            <p:nvPr/>
          </p:nvGrpSpPr>
          <p:grpSpPr>
            <a:xfrm>
              <a:off x="-4655" y="4407300"/>
              <a:ext cx="1135367" cy="783005"/>
              <a:chOff x="-4655" y="4451706"/>
              <a:chExt cx="1135367" cy="783005"/>
            </a:xfrm>
          </p:grpSpPr>
          <p:sp>
            <p:nvSpPr>
              <p:cNvPr id="47" name="Redondear rectángulo de esquina del mismo lado 46"/>
              <p:cNvSpPr/>
              <p:nvPr/>
            </p:nvSpPr>
            <p:spPr>
              <a:xfrm rot="5400000">
                <a:off x="171526" y="4275525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34" name="Imagen 3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82" y="4590635"/>
                <a:ext cx="610125" cy="514248"/>
              </a:xfrm>
              <a:prstGeom prst="rect">
                <a:avLst/>
              </a:prstGeom>
            </p:spPr>
          </p:pic>
        </p:grpSp>
        <p:grpSp>
          <p:nvGrpSpPr>
            <p:cNvPr id="68" name="Grupo 67"/>
            <p:cNvGrpSpPr/>
            <p:nvPr/>
          </p:nvGrpSpPr>
          <p:grpSpPr>
            <a:xfrm>
              <a:off x="-4655" y="6167965"/>
              <a:ext cx="1135367" cy="783005"/>
              <a:chOff x="-4655" y="6167965"/>
              <a:chExt cx="1135367" cy="783005"/>
            </a:xfrm>
          </p:grpSpPr>
          <p:sp>
            <p:nvSpPr>
              <p:cNvPr id="49" name="Redondear rectángulo de esquina del mismo lado 48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50" name="Imagen 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</p:spPr>
          </p:pic>
        </p:grpSp>
        <p:grpSp>
          <p:nvGrpSpPr>
            <p:cNvPr id="67" name="Grupo 66"/>
            <p:cNvGrpSpPr/>
            <p:nvPr/>
          </p:nvGrpSpPr>
          <p:grpSpPr>
            <a:xfrm>
              <a:off x="-4655" y="5280123"/>
              <a:ext cx="1135367" cy="798022"/>
              <a:chOff x="-4655" y="5309835"/>
              <a:chExt cx="1135367" cy="798022"/>
            </a:xfrm>
          </p:grpSpPr>
          <p:sp>
            <p:nvSpPr>
              <p:cNvPr id="48" name="Redondear rectángulo de esquina del mismo lado 47"/>
              <p:cNvSpPr/>
              <p:nvPr/>
            </p:nvSpPr>
            <p:spPr>
              <a:xfrm rot="5400000">
                <a:off x="171526" y="5133654"/>
                <a:ext cx="783005" cy="11353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06134">
                <a:off x="141403" y="5342117"/>
                <a:ext cx="908505" cy="765740"/>
              </a:xfrm>
              <a:prstGeom prst="rect">
                <a:avLst/>
              </a:prstGeom>
            </p:spPr>
          </p:pic>
        </p:grpSp>
      </p:grpSp>
      <p:pic>
        <p:nvPicPr>
          <p:cNvPr id="37" name="Imagen 36" descr="PresentacionSegurida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46" y="4677126"/>
            <a:ext cx="4859386" cy="3766024"/>
          </a:xfrm>
          <a:prstGeom prst="rect">
            <a:avLst/>
          </a:prstGeom>
        </p:spPr>
      </p:pic>
      <p:sp>
        <p:nvSpPr>
          <p:cNvPr id="36" name="Google Shape;88;p29"/>
          <p:cNvSpPr txBox="1"/>
          <p:nvPr/>
        </p:nvSpPr>
        <p:spPr>
          <a:xfrm>
            <a:off x="8170651" y="288449"/>
            <a:ext cx="1166701" cy="37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4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PRÁCTICA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" name="Google Shape;82;p14"/>
          <p:cNvSpPr txBox="1"/>
          <p:nvPr/>
        </p:nvSpPr>
        <p:spPr>
          <a:xfrm>
            <a:off x="3618270" y="1224708"/>
            <a:ext cx="1414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6000" dirty="0" smtClean="0">
                <a:solidFill>
                  <a:srgbClr val="BB9BA5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11</a:t>
            </a:r>
            <a:endParaRPr sz="6000" dirty="0">
              <a:solidFill>
                <a:srgbClr val="BB9B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73;p14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6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x-none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9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¡PRACTIQUEMOS!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4" y="2370247"/>
            <a:ext cx="4539997" cy="5336912"/>
          </a:xfrm>
          <a:prstGeom prst="rect">
            <a:avLst/>
          </a:prstGeom>
        </p:spPr>
      </p:pic>
      <p:sp>
        <p:nvSpPr>
          <p:cNvPr id="16" name="Google Shape;80;p14"/>
          <p:cNvSpPr txBox="1"/>
          <p:nvPr/>
        </p:nvSpPr>
        <p:spPr>
          <a:xfrm>
            <a:off x="958646" y="3602077"/>
            <a:ext cx="5272471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PRACTICANDO CON </a:t>
            </a: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VERNIER O PIE DE METRO EN EL AJUSTE DEL MOTOR.</a:t>
            </a:r>
            <a:endParaRPr lang="x-none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115000"/>
              </a:lnSpc>
            </a:pPr>
            <a:r>
              <a:rPr lang="es-C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Ahora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realizaremos una </a:t>
            </a:r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</a:t>
            </a:r>
            <a:r>
              <a:rPr lang="es-CL" sz="1600" dirty="0" smtClean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práctica.</a:t>
            </a:r>
          </a:p>
          <a:p>
            <a:pPr>
              <a:lnSpc>
                <a:spcPct val="115000"/>
              </a:lnSpc>
            </a:pPr>
            <a:r>
              <a:rPr lang="es-C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Te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sugerimos </a:t>
            </a:r>
            <a:r>
              <a:rPr lang="es-CL" sz="16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seguir las instrucciones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que </a:t>
            </a:r>
            <a:r>
              <a:rPr lang="es-C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van</a:t>
            </a:r>
          </a:p>
          <a:p>
            <a:pPr>
              <a:lnSpc>
                <a:spcPct val="115000"/>
              </a:lnSpc>
            </a:pP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</a:t>
            </a:r>
            <a:r>
              <a:rPr lang="es-CL" sz="1600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djuntas en </a:t>
            </a:r>
            <a:r>
              <a:rPr lang="es-C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la guía que el profesor te entregará.</a:t>
            </a:r>
            <a:endParaRPr lang="es-CL" sz="1600" b="1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618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73;p14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Google Shape;80;p14"/>
          <p:cNvSpPr txBox="1"/>
          <p:nvPr/>
        </p:nvSpPr>
        <p:spPr>
          <a:xfrm>
            <a:off x="967931" y="2790168"/>
            <a:ext cx="5248117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PRACTICANDO CON </a:t>
            </a: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VERNIER O PIE DE METRO EN EL AJUSTE DEL </a:t>
            </a:r>
            <a:r>
              <a:rPr lang="es-CL" sz="20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MOTOR</a:t>
            </a:r>
            <a:endParaRPr lang="x-none" sz="1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20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40" y="2710743"/>
            <a:ext cx="5190655" cy="4917756"/>
          </a:xfrm>
          <a:prstGeom prst="rect">
            <a:avLst/>
          </a:prstGeom>
        </p:spPr>
      </p:pic>
      <p:sp>
        <p:nvSpPr>
          <p:cNvPr id="16" name="Google Shape;123;p1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TICKET DE SALIDA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0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TERMINAR: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972821" y="4281535"/>
            <a:ext cx="4567082" cy="774531"/>
            <a:chOff x="972821" y="4281535"/>
            <a:chExt cx="4567082" cy="774531"/>
          </a:xfrm>
        </p:grpSpPr>
        <p:sp>
          <p:nvSpPr>
            <p:cNvPr id="10" name="Google Shape;445;p20"/>
            <p:cNvSpPr txBox="1"/>
            <p:nvPr/>
          </p:nvSpPr>
          <p:spPr>
            <a:xfrm>
              <a:off x="972821" y="4281535"/>
              <a:ext cx="4567082" cy="774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1600" dirty="0" smtClean="0"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s-CL" sz="1600" dirty="0">
                  <a:latin typeface="Calibri"/>
                  <a:ea typeface="Calibri"/>
                  <a:cs typeface="Calibri"/>
                  <a:sym typeface="Calibri"/>
                </a:rPr>
                <a:t>No olvides contestar la Autoevaluación y entregar el Ticket de Salida!</a:t>
              </a:r>
            </a:p>
            <a:p>
              <a:pPr lvl="0">
                <a:lnSpc>
                  <a:spcPct val="115000"/>
                </a:lnSpc>
              </a:pPr>
              <a:endParaRPr lang="es-CL" sz="1600" dirty="0"/>
            </a:p>
            <a:p>
              <a:pPr lvl="0">
                <a:lnSpc>
                  <a:spcPct val="115000"/>
                </a:lnSpc>
              </a:pPr>
              <a:r>
                <a:rPr lang="es-CL" sz="2100" b="1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¡Hasta la próxima! </a:t>
              </a:r>
              <a:endParaRPr lang="es-CL" sz="2100" b="1" dirty="0">
                <a:solidFill>
                  <a:srgbClr val="741B47"/>
                </a:solidFill>
              </a:endParaRPr>
            </a:p>
            <a:p>
              <a:r>
                <a:rPr lang="es-CL" sz="1600" u="sng" dirty="0"/>
                <a:t/>
              </a:r>
              <a:br>
                <a:rPr lang="es-CL" sz="1600" u="sng" dirty="0"/>
              </a:br>
              <a:endParaRPr sz="1600" b="1" i="0" u="sng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188" y="4372324"/>
              <a:ext cx="673176" cy="603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2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b="1" dirty="0">
              <a:solidFill>
                <a:srgbClr val="00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APRENDIMOS </a:t>
            </a:r>
            <a:r>
              <a:rPr lang="es-ES_tradnl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</a:t>
            </a:r>
            <a:r>
              <a:rPr lang="x-none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LA </a:t>
            </a: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ACTIVIDAD ANTERIOR?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375767" y="2370247"/>
            <a:ext cx="42239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CL" sz="2000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 RELOJ COMPARADOR EN EL AJUSTE DEL MOTOR</a:t>
            </a:r>
            <a:endParaRPr lang="es-C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1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3" name="Google Shape;80;p14"/>
          <p:cNvSpPr txBox="1"/>
          <p:nvPr/>
        </p:nvSpPr>
        <p:spPr>
          <a:xfrm>
            <a:off x="938567" y="3568359"/>
            <a:ext cx="3661184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Identificaste  el uso del reloj comparador en el ajuste del motor. ¿Cuál era su uso?</a:t>
            </a:r>
          </a:p>
        </p:txBody>
      </p:sp>
      <p:sp>
        <p:nvSpPr>
          <p:cNvPr id="35" name="Google Shape;73;p14"/>
          <p:cNvSpPr/>
          <p:nvPr/>
        </p:nvSpPr>
        <p:spPr>
          <a:xfrm>
            <a:off x="563867" y="3004549"/>
            <a:ext cx="4657800" cy="166582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grpSp>
        <p:nvGrpSpPr>
          <p:cNvPr id="36" name="Google Shape;74;p14"/>
          <p:cNvGrpSpPr/>
          <p:nvPr/>
        </p:nvGrpSpPr>
        <p:grpSpPr>
          <a:xfrm>
            <a:off x="375767" y="3639797"/>
            <a:ext cx="376200" cy="395325"/>
            <a:chOff x="476000" y="3499650"/>
            <a:chExt cx="376200" cy="395325"/>
          </a:xfrm>
        </p:grpSpPr>
        <p:sp>
          <p:nvSpPr>
            <p:cNvPr id="37" name="Google Shape;75;p14"/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;p14"/>
            <p:cNvSpPr txBox="1"/>
            <p:nvPr/>
          </p:nvSpPr>
          <p:spPr>
            <a:xfrm>
              <a:off x="485525" y="34996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80;p14"/>
          <p:cNvSpPr txBox="1"/>
          <p:nvPr/>
        </p:nvSpPr>
        <p:spPr>
          <a:xfrm>
            <a:off x="938567" y="5473281"/>
            <a:ext cx="3661184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Aplicaste el uso del reloj comparador en el ajuste del motor. ¿Tuviste algún problema en este proceso?</a:t>
            </a:r>
          </a:p>
        </p:txBody>
      </p:sp>
      <p:sp>
        <p:nvSpPr>
          <p:cNvPr id="25" name="Google Shape;73;p14"/>
          <p:cNvSpPr/>
          <p:nvPr/>
        </p:nvSpPr>
        <p:spPr>
          <a:xfrm>
            <a:off x="563867" y="4909471"/>
            <a:ext cx="4657800" cy="166582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grpSp>
        <p:nvGrpSpPr>
          <p:cNvPr id="26" name="Google Shape;74;p14"/>
          <p:cNvGrpSpPr/>
          <p:nvPr/>
        </p:nvGrpSpPr>
        <p:grpSpPr>
          <a:xfrm>
            <a:off x="375767" y="5544719"/>
            <a:ext cx="376200" cy="395325"/>
            <a:chOff x="476000" y="3499650"/>
            <a:chExt cx="376200" cy="395325"/>
          </a:xfrm>
        </p:grpSpPr>
        <p:sp>
          <p:nvSpPr>
            <p:cNvPr id="27" name="Google Shape;75;p14"/>
            <p:cNvSpPr/>
            <p:nvPr/>
          </p:nvSpPr>
          <p:spPr>
            <a:xfrm>
              <a:off x="476000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;p14"/>
            <p:cNvSpPr txBox="1"/>
            <p:nvPr/>
          </p:nvSpPr>
          <p:spPr>
            <a:xfrm>
              <a:off x="485525" y="34996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800" b="1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" name="Google Shape;124;p3" descr="Google Shape;124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759" y="2500810"/>
            <a:ext cx="4863922" cy="46082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ANTES DE COMENZAR</a:t>
            </a:r>
            <a:endParaRPr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737" y="1296900"/>
            <a:ext cx="2677425" cy="569616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x-none" b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ALGUNAS PREGUNTAS</a:t>
            </a: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4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2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32687" y="2367939"/>
            <a:ext cx="5903210" cy="1062025"/>
            <a:chOff x="232687" y="2367939"/>
            <a:chExt cx="5903210" cy="1062025"/>
          </a:xfrm>
        </p:grpSpPr>
        <p:sp>
          <p:nvSpPr>
            <p:cNvPr id="33" name="Google Shape;95;p15"/>
            <p:cNvSpPr/>
            <p:nvPr/>
          </p:nvSpPr>
          <p:spPr>
            <a:xfrm>
              <a:off x="232687" y="2570929"/>
              <a:ext cx="5714049" cy="85903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 </a:t>
              </a:r>
              <a:endParaRPr dirty="0"/>
            </a:p>
          </p:txBody>
        </p:sp>
        <p:pic>
          <p:nvPicPr>
            <p:cNvPr id="34" name="Google Shape;96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5610" y="2367939"/>
              <a:ext cx="450287" cy="4502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105;p15"/>
          <p:cNvSpPr txBox="1"/>
          <p:nvPr/>
        </p:nvSpPr>
        <p:spPr>
          <a:xfrm>
            <a:off x="431128" y="2820617"/>
            <a:ext cx="51351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800" dirty="0">
                <a:latin typeface="Calibri"/>
                <a:ea typeface="Roboto Medium"/>
                <a:cs typeface="Calibri"/>
                <a:sym typeface="Roboto Medium"/>
              </a:rPr>
              <a:t>¿Para qué sirve un pie de metro?</a:t>
            </a:r>
          </a:p>
        </p:txBody>
      </p:sp>
      <p:sp>
        <p:nvSpPr>
          <p:cNvPr id="44" name="Google Shape;106;p15"/>
          <p:cNvSpPr txBox="1"/>
          <p:nvPr/>
        </p:nvSpPr>
        <p:spPr>
          <a:xfrm>
            <a:off x="431128" y="3946524"/>
            <a:ext cx="513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800" dirty="0">
                <a:latin typeface="Calibri"/>
                <a:ea typeface="Roboto Medium"/>
                <a:cs typeface="Calibri"/>
                <a:sym typeface="Roboto Medium"/>
              </a:rPr>
              <a:t>¿Han tenido experiencia ocupando este Instrumento?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32687" y="3545765"/>
            <a:ext cx="5903210" cy="1080687"/>
            <a:chOff x="232687" y="3545765"/>
            <a:chExt cx="5903210" cy="1080687"/>
          </a:xfrm>
        </p:grpSpPr>
        <p:sp>
          <p:nvSpPr>
            <p:cNvPr id="48" name="Google Shape;95;p15"/>
            <p:cNvSpPr/>
            <p:nvPr/>
          </p:nvSpPr>
          <p:spPr>
            <a:xfrm>
              <a:off x="232687" y="3767417"/>
              <a:ext cx="5714049" cy="85903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 </a:t>
              </a:r>
              <a:endParaRPr dirty="0"/>
            </a:p>
          </p:txBody>
        </p:sp>
        <p:pic>
          <p:nvPicPr>
            <p:cNvPr id="49" name="Google Shape;96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5610" y="3545765"/>
              <a:ext cx="450287" cy="4502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06;p15"/>
          <p:cNvSpPr txBox="1"/>
          <p:nvPr/>
        </p:nvSpPr>
        <p:spPr>
          <a:xfrm>
            <a:off x="431128" y="5152350"/>
            <a:ext cx="513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800" dirty="0">
                <a:latin typeface="Calibri"/>
                <a:ea typeface="Roboto Medium"/>
                <a:cs typeface="Calibri"/>
                <a:sym typeface="Roboto Medium"/>
              </a:rPr>
              <a:t>¿Qué importancia tiene para el ajuste de un motor?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32687" y="4751591"/>
            <a:ext cx="5903210" cy="1080687"/>
            <a:chOff x="232687" y="4751591"/>
            <a:chExt cx="5903210" cy="1080687"/>
          </a:xfrm>
        </p:grpSpPr>
        <p:sp>
          <p:nvSpPr>
            <p:cNvPr id="36" name="Google Shape;95;p15"/>
            <p:cNvSpPr/>
            <p:nvPr/>
          </p:nvSpPr>
          <p:spPr>
            <a:xfrm>
              <a:off x="232687" y="4973243"/>
              <a:ext cx="5714049" cy="859035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dirty="0" smtClean="0"/>
                <a:t> </a:t>
              </a:r>
              <a:endParaRPr dirty="0"/>
            </a:p>
          </p:txBody>
        </p:sp>
        <p:pic>
          <p:nvPicPr>
            <p:cNvPr id="37" name="Google Shape;96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5610" y="4751591"/>
              <a:ext cx="450287" cy="4502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99;p15">
            <a:extLst>
              <a:ext uri="{FF2B5EF4-FFF2-40B4-BE49-F238E27FC236}">
                <a16:creationId xmlns="" xmlns:a16="http://schemas.microsoft.com/office/drawing/2014/main" id="{3B73195F-A2BA-8648-98EB-AD82CD32CA55}"/>
              </a:ext>
            </a:extLst>
          </p:cNvPr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100" b="1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¡Compartan experiencias </a:t>
            </a:r>
            <a:r>
              <a:rPr lang="x-none" sz="2100" dirty="0">
                <a:solidFill>
                  <a:srgbClr val="7638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 sus compañeros! </a:t>
            </a:r>
            <a:endParaRPr sz="2000" dirty="0">
              <a:solidFill>
                <a:srgbClr val="7638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151;p5"/>
          <p:cNvGrpSpPr/>
          <p:nvPr/>
        </p:nvGrpSpPr>
        <p:grpSpPr>
          <a:xfrm>
            <a:off x="4063481" y="3141876"/>
            <a:ext cx="5095871" cy="3508579"/>
            <a:chOff x="0" y="0"/>
            <a:chExt cx="5095869" cy="3508578"/>
          </a:xfrm>
        </p:grpSpPr>
        <p:sp>
          <p:nvSpPr>
            <p:cNvPr id="25" name="Rectángulo redondeado"/>
            <p:cNvSpPr/>
            <p:nvPr/>
          </p:nvSpPr>
          <p:spPr>
            <a:xfrm>
              <a:off x="0" y="0"/>
              <a:ext cx="5095870" cy="3508579"/>
            </a:xfrm>
            <a:prstGeom prst="roundRect">
              <a:avLst>
                <a:gd name="adj" fmla="val 5168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Texto"/>
            <p:cNvSpPr txBox="1"/>
            <p:nvPr/>
          </p:nvSpPr>
          <p:spPr>
            <a:xfrm>
              <a:off x="53108" y="1564172"/>
              <a:ext cx="4989654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pic>
        <p:nvPicPr>
          <p:cNvPr id="27" name="Google Shape;164;p5" descr="Google Shape;164;p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221" y="2420783"/>
            <a:ext cx="2965719" cy="4328992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Google Shape;167;p5"/>
          <p:cNvSpPr txBox="1"/>
          <p:nvPr/>
        </p:nvSpPr>
        <p:spPr>
          <a:xfrm>
            <a:off x="4017017" y="1096159"/>
            <a:ext cx="843218" cy="877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dirty="0" smtClean="0"/>
              <a:t>11</a:t>
            </a:r>
            <a:endParaRPr dirty="0"/>
          </a:p>
        </p:txBody>
      </p:sp>
      <p:sp>
        <p:nvSpPr>
          <p:cNvPr id="33" name="Google Shape;168;p5"/>
          <p:cNvSpPr txBox="1"/>
          <p:nvPr/>
        </p:nvSpPr>
        <p:spPr>
          <a:xfrm>
            <a:off x="375975" y="1318374"/>
            <a:ext cx="3872883" cy="53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MENÚ DE LA ACTIVIDAD</a:t>
            </a:r>
          </a:p>
        </p:txBody>
      </p:sp>
      <p:sp>
        <p:nvSpPr>
          <p:cNvPr id="35" name="Google Shape;197;p6"/>
          <p:cNvSpPr txBox="1"/>
          <p:nvPr/>
        </p:nvSpPr>
        <p:spPr>
          <a:xfrm>
            <a:off x="4771745" y="1164879"/>
            <a:ext cx="4011560" cy="73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RELOJ COMPARADOR</a:t>
            </a:r>
          </a:p>
          <a:p>
            <a:pPr lvl="0">
              <a:lnSpc>
                <a:spcPct val="90000"/>
              </a:lnSpc>
            </a:pPr>
            <a:r>
              <a:rPr lang="es-CL" sz="20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EN EL AJUSTE DEL MOTOR</a:t>
            </a:r>
            <a:endParaRPr lang="es-C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96;p6"/>
          <p:cNvSpPr txBox="1"/>
          <p:nvPr/>
        </p:nvSpPr>
        <p:spPr>
          <a:xfrm>
            <a:off x="4063851" y="2629453"/>
            <a:ext cx="4932407" cy="3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estarás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6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condiciones</a:t>
            </a:r>
            <a:r>
              <a:rPr lang="en-US" sz="16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de:</a:t>
            </a:r>
            <a:endParaRPr dirty="0">
              <a:solidFill>
                <a:srgbClr val="741B47"/>
              </a:solidFill>
            </a:endParaRPr>
          </a:p>
        </p:txBody>
      </p:sp>
      <p:sp>
        <p:nvSpPr>
          <p:cNvPr id="42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419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3</a:t>
            </a:r>
            <a:r>
              <a:rPr lang="es-419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     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43" name="Google Shape;74;p14">
            <a:extLst>
              <a:ext uri="{FF2B5EF4-FFF2-40B4-BE49-F238E27FC236}">
                <a16:creationId xmlns:a16="http://schemas.microsoft.com/office/drawing/2014/main" xmlns="" id="{DA26D34A-D872-E340-ABC9-8FF61FDFF015}"/>
              </a:ext>
            </a:extLst>
          </p:cNvPr>
          <p:cNvGrpSpPr/>
          <p:nvPr/>
        </p:nvGrpSpPr>
        <p:grpSpPr>
          <a:xfrm>
            <a:off x="3884781" y="4078693"/>
            <a:ext cx="376200" cy="397194"/>
            <a:chOff x="5136812" y="3497781"/>
            <a:chExt cx="376200" cy="397194"/>
          </a:xfrm>
        </p:grpSpPr>
        <p:sp>
          <p:nvSpPr>
            <p:cNvPr id="44" name="Google Shape;75;p14">
              <a:extLst>
                <a:ext uri="{FF2B5EF4-FFF2-40B4-BE49-F238E27FC236}">
                  <a16:creationId xmlns:a16="http://schemas.microsoft.com/office/drawing/2014/main" xmlns="" id="{72179E94-2322-5740-8D5C-9AF53B94D11B}"/>
                </a:ext>
              </a:extLst>
            </p:cNvPr>
            <p:cNvSpPr/>
            <p:nvPr/>
          </p:nvSpPr>
          <p:spPr>
            <a:xfrm>
              <a:off x="5136812" y="35091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;p14">
              <a:extLst>
                <a:ext uri="{FF2B5EF4-FFF2-40B4-BE49-F238E27FC236}">
                  <a16:creationId xmlns:a16="http://schemas.microsoft.com/office/drawing/2014/main" xmlns="" id="{7FEBC906-141A-D54C-B099-379D7E554107}"/>
                </a:ext>
              </a:extLst>
            </p:cNvPr>
            <p:cNvSpPr txBox="1"/>
            <p:nvPr/>
          </p:nvSpPr>
          <p:spPr>
            <a:xfrm>
              <a:off x="5151872" y="3497781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77;p14">
            <a:extLst>
              <a:ext uri="{FF2B5EF4-FFF2-40B4-BE49-F238E27FC236}">
                <a16:creationId xmlns:a16="http://schemas.microsoft.com/office/drawing/2014/main" xmlns="" id="{F2D4CEA8-CAF5-5445-9FF8-1A3A7328F4BF}"/>
              </a:ext>
            </a:extLst>
          </p:cNvPr>
          <p:cNvGrpSpPr/>
          <p:nvPr/>
        </p:nvGrpSpPr>
        <p:grpSpPr>
          <a:xfrm>
            <a:off x="3884781" y="5303662"/>
            <a:ext cx="376200" cy="385800"/>
            <a:chOff x="4759957" y="4337875"/>
            <a:chExt cx="376200" cy="385800"/>
          </a:xfrm>
        </p:grpSpPr>
        <p:sp>
          <p:nvSpPr>
            <p:cNvPr id="47" name="Google Shape;78;p14">
              <a:extLst>
                <a:ext uri="{FF2B5EF4-FFF2-40B4-BE49-F238E27FC236}">
                  <a16:creationId xmlns:a16="http://schemas.microsoft.com/office/drawing/2014/main" xmlns="" id="{C44073EE-E69A-1942-8C9B-F59C995369DA}"/>
                </a:ext>
              </a:extLst>
            </p:cNvPr>
            <p:cNvSpPr/>
            <p:nvPr/>
          </p:nvSpPr>
          <p:spPr>
            <a:xfrm>
              <a:off x="4759957" y="4337875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;p14">
              <a:extLst>
                <a:ext uri="{FF2B5EF4-FFF2-40B4-BE49-F238E27FC236}">
                  <a16:creationId xmlns:a16="http://schemas.microsoft.com/office/drawing/2014/main" xmlns="" id="{94DF551D-C89F-AB4F-A763-B1FA912BF8C8}"/>
                </a:ext>
              </a:extLst>
            </p:cNvPr>
            <p:cNvSpPr txBox="1"/>
            <p:nvPr/>
          </p:nvSpPr>
          <p:spPr>
            <a:xfrm>
              <a:off x="4775017" y="433787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80;p14"/>
          <p:cNvSpPr txBox="1"/>
          <p:nvPr/>
        </p:nvSpPr>
        <p:spPr>
          <a:xfrm>
            <a:off x="4608629" y="3993795"/>
            <a:ext cx="4044451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Conocerás el uso del pie de metro en el ajuste del motor.</a:t>
            </a:r>
          </a:p>
        </p:txBody>
      </p:sp>
      <p:sp>
        <p:nvSpPr>
          <p:cNvPr id="34" name="Google Shape;81;p14"/>
          <p:cNvSpPr txBox="1"/>
          <p:nvPr/>
        </p:nvSpPr>
        <p:spPr>
          <a:xfrm>
            <a:off x="4608629" y="5183779"/>
            <a:ext cx="3756601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1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Aplicarás el uso del pie de metro en el ajuste del motor.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4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8" name="Google Shape;159;p18"/>
          <p:cNvSpPr/>
          <p:nvPr/>
        </p:nvSpPr>
        <p:spPr>
          <a:xfrm>
            <a:off x="511278" y="1842971"/>
            <a:ext cx="6550963" cy="2927078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5" name="Rectángulo 4"/>
          <p:cNvSpPr/>
          <p:nvPr/>
        </p:nvSpPr>
        <p:spPr>
          <a:xfrm>
            <a:off x="883251" y="2133155"/>
            <a:ext cx="4661229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El Vernier o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Paquímetro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es un instrumento de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presición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 conocido normalmente conocido  Pie de Rey o Pie de Metro, se utiliza en múltiples mediciones de componentes del motor. Hoy se encuentran disponibles en formatos análogos y digitales. Además, las escalas que están dispuestas pueden ser en milímetros (mm) y en pulgadas (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inch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). </a:t>
            </a:r>
          </a:p>
        </p:txBody>
      </p:sp>
      <p:sp>
        <p:nvSpPr>
          <p:cNvPr id="11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¿QUÉ ES EL VERNIER?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5265708" y="3205845"/>
            <a:ext cx="3995741" cy="399574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pic>
        <p:nvPicPr>
          <p:cNvPr id="4" name="Imagen 3" descr="lla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42" y="3531079"/>
            <a:ext cx="3345272" cy="33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5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9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PARTES COMPONENTES DEL VERNIER</a:t>
            </a:r>
            <a:endParaRPr lang="es-CL" sz="3100" dirty="0">
              <a:solidFill>
                <a:srgbClr val="ED423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3" name="Google Shape;159;p18"/>
          <p:cNvSpPr/>
          <p:nvPr/>
        </p:nvSpPr>
        <p:spPr>
          <a:xfrm>
            <a:off x="511278" y="1842970"/>
            <a:ext cx="8707293" cy="5009149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mtClean="0"/>
              <a:t> </a:t>
            </a:r>
            <a:endParaRPr dirty="0"/>
          </a:p>
        </p:txBody>
      </p:sp>
      <p:pic>
        <p:nvPicPr>
          <p:cNvPr id="5" name="Imagen 4" descr="llave-vernier-infograf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8" y="1577975"/>
            <a:ext cx="79502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3;p1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_tradnl" sz="1100" dirty="0" smtClean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6</a:t>
            </a:r>
            <a:r>
              <a:rPr lang="es-ES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</a:t>
            </a:r>
            <a:r>
              <a:rPr lang="es-CL" sz="1100" dirty="0" smtClean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MECÁNICA </a:t>
            </a:r>
            <a:r>
              <a:rPr lang="es-CL" sz="1100" dirty="0">
                <a:solidFill>
                  <a:srgbClr val="741B47"/>
                </a:solidFill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AUTOMOTRIZ</a:t>
            </a:r>
            <a:r>
              <a:rPr lang="es-CL" sz="1100" dirty="0">
                <a:latin typeface="Calibri" panose="020F0502020204030204" pitchFamily="34" charset="0"/>
                <a:ea typeface="Roboto Medium"/>
                <a:cs typeface="Calibri" panose="020F0502020204030204" pitchFamily="34" charset="0"/>
                <a:sym typeface="Roboto Medium"/>
              </a:rPr>
              <a:t> | 3° Medio | Presentación</a:t>
            </a:r>
            <a:endParaRPr lang="es-CL" sz="1100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3" name="Google Shape;159;p18"/>
          <p:cNvSpPr/>
          <p:nvPr/>
        </p:nvSpPr>
        <p:spPr>
          <a:xfrm>
            <a:off x="432889" y="1939366"/>
            <a:ext cx="8205602" cy="2195711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14" name="Rectángulo 13"/>
          <p:cNvSpPr/>
          <p:nvPr/>
        </p:nvSpPr>
        <p:spPr>
          <a:xfrm>
            <a:off x="804861" y="2144669"/>
            <a:ext cx="66290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De acuerdo a lo visto anteriormente el Vernier, </a:t>
            </a:r>
            <a:r>
              <a:rPr lang="es-ES_tradnl" sz="1600" dirty="0" err="1">
                <a:latin typeface="Calibri"/>
                <a:ea typeface="Roboto Medium"/>
                <a:cs typeface="Calibri"/>
                <a:sym typeface="Roboto Medium"/>
              </a:rPr>
              <a:t>Paquímetro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, Pie de Rey, Pie de Metro o Calibre, sirve para realizar diferentes mediciones tales como: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Diámetro </a:t>
            </a: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interior.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Resalto.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Diámetro exterior.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Profundidad.</a:t>
            </a:r>
          </a:p>
        </p:txBody>
      </p:sp>
      <p:sp>
        <p:nvSpPr>
          <p:cNvPr id="7" name="Google Shape;159;p18"/>
          <p:cNvSpPr/>
          <p:nvPr/>
        </p:nvSpPr>
        <p:spPr>
          <a:xfrm>
            <a:off x="2726417" y="4351656"/>
            <a:ext cx="6638670" cy="2447211"/>
          </a:xfrm>
          <a:prstGeom prst="roundRect">
            <a:avLst>
              <a:gd name="adj" fmla="val 10785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 </a:t>
            </a:r>
            <a:endParaRPr dirty="0"/>
          </a:p>
        </p:txBody>
      </p:sp>
      <p:sp>
        <p:nvSpPr>
          <p:cNvPr id="8" name="Rectángulo 7"/>
          <p:cNvSpPr/>
          <p:nvPr/>
        </p:nvSpPr>
        <p:spPr>
          <a:xfrm>
            <a:off x="3004550" y="4488427"/>
            <a:ext cx="573032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Lo importante además de las medidas que realiza, es saber leer e interpretar las lecturas que arroja, sobre todo cuando su lectura la arroja en pulgadas, en milímetros puede ser un poco más fácil. 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Los tipos de lectura que se deben interpretar los veremos en</a:t>
            </a:r>
            <a:r>
              <a:rPr lang="es-ES_tradnl" sz="1600" dirty="0" smtClean="0">
                <a:latin typeface="Calibri"/>
                <a:ea typeface="Roboto Medium"/>
                <a:cs typeface="Calibri"/>
                <a:sym typeface="Roboto Medium"/>
              </a:rPr>
              <a:t>:</a:t>
            </a:r>
            <a:endParaRPr lang="es-ES_tradnl" sz="1600" dirty="0">
              <a:latin typeface="Calibri"/>
              <a:ea typeface="Roboto Medium"/>
              <a:cs typeface="Calibri"/>
              <a:sym typeface="Roboto Medium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Milímetros.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•"/>
            </a:pPr>
            <a:r>
              <a:rPr lang="es-ES_tradnl" sz="1600" dirty="0">
                <a:latin typeface="Calibri"/>
                <a:ea typeface="Roboto Medium"/>
                <a:cs typeface="Calibri"/>
                <a:sym typeface="Roboto Medium"/>
              </a:rPr>
              <a:t>Pulgadas.</a:t>
            </a:r>
          </a:p>
        </p:txBody>
      </p:sp>
      <p:sp>
        <p:nvSpPr>
          <p:cNvPr id="15" name="Google Shape;96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" sz="28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USO DEL </a:t>
            </a:r>
            <a:r>
              <a:rPr lang="es-ES" sz="2800" dirty="0" smtClean="0">
                <a:solidFill>
                  <a:srgbClr val="ED423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VERNIER</a:t>
            </a:r>
            <a:endParaRPr lang="es-CL" sz="31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072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2189</Words>
  <Application>Microsoft Office PowerPoint</Application>
  <PresentationFormat>Personalizado</PresentationFormat>
  <Paragraphs>309</Paragraphs>
  <Slides>32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Avenir</vt:lpstr>
      <vt:lpstr>Calibri</vt:lpstr>
      <vt:lpstr>Roboto</vt:lpstr>
      <vt:lpstr>Roboto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192</cp:revision>
  <dcterms:modified xsi:type="dcterms:W3CDTF">2021-01-15T19:13:54Z</dcterms:modified>
</cp:coreProperties>
</file>