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3"/>
  </p:notesMasterIdLst>
  <p:sldIdLst>
    <p:sldId id="278" r:id="rId2"/>
    <p:sldId id="256" r:id="rId3"/>
    <p:sldId id="397" r:id="rId4"/>
    <p:sldId id="257" r:id="rId5"/>
    <p:sldId id="258" r:id="rId6"/>
    <p:sldId id="259" r:id="rId7"/>
    <p:sldId id="261" r:id="rId8"/>
    <p:sldId id="262" r:id="rId9"/>
    <p:sldId id="380" r:id="rId10"/>
    <p:sldId id="381" r:id="rId11"/>
    <p:sldId id="382" r:id="rId12"/>
    <p:sldId id="383" r:id="rId13"/>
    <p:sldId id="384" r:id="rId14"/>
    <p:sldId id="385" r:id="rId15"/>
    <p:sldId id="386" r:id="rId16"/>
    <p:sldId id="387" r:id="rId17"/>
    <p:sldId id="388" r:id="rId18"/>
    <p:sldId id="389" r:id="rId19"/>
    <p:sldId id="390" r:id="rId20"/>
    <p:sldId id="391" r:id="rId21"/>
    <p:sldId id="392" r:id="rId22"/>
    <p:sldId id="393" r:id="rId23"/>
    <p:sldId id="395" r:id="rId24"/>
    <p:sldId id="304" r:id="rId25"/>
    <p:sldId id="394" r:id="rId26"/>
    <p:sldId id="396" r:id="rId27"/>
    <p:sldId id="365" r:id="rId28"/>
    <p:sldId id="276" r:id="rId29"/>
    <p:sldId id="398" r:id="rId30"/>
    <p:sldId id="280" r:id="rId31"/>
    <p:sldId id="279" r:id="rId32"/>
  </p:sldIdLst>
  <p:sldSz cx="9720263" cy="7559675"/>
  <p:notesSz cx="6858000" cy="9144000"/>
  <p:embeddedFontLst>
    <p:embeddedFont>
      <p:font typeface="Calibri" panose="020F050202020403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061">
          <p15:clr>
            <a:srgbClr val="A4A3A4"/>
          </p15:clr>
        </p15:guide>
      </p15:sldGuideLst>
    </p:ext>
    <p:ext uri="http://customooxmlschemas.google.com/">
      <go:slidesCustomData xmlns="" xmlns:p15="http://schemas.microsoft.com/office/powerpoint/2012/main" xmlns:go="http://customooxmlschemas.google.com/" roundtripDataSignature="AMtx7mgjbSJL1E6rjwpjpEM/hfryUi4rDg==" r:id="rId57"/>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9BA5"/>
    <a:srgbClr val="F3F3F3"/>
    <a:srgbClr val="76384D"/>
    <a:srgbClr val="E9E1E4"/>
    <a:srgbClr val="ED423D"/>
    <a:srgbClr val="1A9FDF"/>
    <a:srgbClr val="F1E9C7"/>
    <a:srgbClr val="CCB038"/>
    <a:srgbClr val="F9C4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94093"/>
  </p:normalViewPr>
  <p:slideViewPr>
    <p:cSldViewPr snapToGrid="0">
      <p:cViewPr varScale="1">
        <p:scale>
          <a:sx n="66" d="100"/>
          <a:sy n="66" d="100"/>
        </p:scale>
        <p:origin x="1308" y="72"/>
      </p:cViewPr>
      <p:guideLst>
        <p:guide orient="horz" pos="2381"/>
        <p:guide pos="30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2113756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0466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20418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2752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4610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311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7407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1488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5585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9423f9ec96_0_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9423f9ec9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9723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3249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7867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36c9504a1_0_3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36c9504a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2672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8151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0805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863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423f9ec96_0_4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423f9ec9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369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4719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36c9504a1_0_3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36c9504a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8983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936c9504a1_0_30: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936c9504a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8249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36c9504a1_0_92: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36c9504a1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3473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936c9504a1_0_3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936c9504a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8601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423f9ec96_0_2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423f9ec9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6356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5755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0931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4180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70b88fe2e_1_4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70b88fe2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04869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ecánica Automotriz" type="title">
  <p:cSld name="TITLE">
    <p:spTree>
      <p:nvGrpSpPr>
        <p:cNvPr id="1" name="Shape 7"/>
        <p:cNvGrpSpPr/>
        <p:nvPr/>
      </p:nvGrpSpPr>
      <p:grpSpPr>
        <a:xfrm>
          <a:off x="0" y="0"/>
          <a:ext cx="0" cy="0"/>
          <a:chOff x="0" y="0"/>
          <a:chExt cx="0" cy="0"/>
        </a:xfrm>
      </p:grpSpPr>
      <p:sp>
        <p:nvSpPr>
          <p:cNvPr id="17" name="Google Shape;8;p2"/>
          <p:cNvSpPr/>
          <p:nvPr userDrawn="1"/>
        </p:nvSpPr>
        <p:spPr>
          <a:xfrm>
            <a:off x="212950" y="1756550"/>
            <a:ext cx="9346500" cy="5602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11;p2"/>
          <p:cNvPicPr preferRelativeResize="0"/>
          <p:nvPr userDrawn="1"/>
        </p:nvPicPr>
        <p:blipFill>
          <a:blip r:embed="rId2">
            <a:alphaModFix/>
          </a:blip>
          <a:stretch>
            <a:fillRect/>
          </a:stretch>
        </p:blipFill>
        <p:spPr>
          <a:xfrm>
            <a:off x="436350" y="419800"/>
            <a:ext cx="3659450" cy="680475"/>
          </a:xfrm>
          <a:prstGeom prst="rect">
            <a:avLst/>
          </a:prstGeom>
          <a:noFill/>
          <a:ln>
            <a:noFill/>
          </a:ln>
        </p:spPr>
      </p:pic>
      <p:pic>
        <p:nvPicPr>
          <p:cNvPr id="20" name="Google Shape;12;p2"/>
          <p:cNvPicPr preferRelativeResize="0"/>
          <p:nvPr userDrawn="1"/>
        </p:nvPicPr>
        <p:blipFill>
          <a:blip r:embed="rId3">
            <a:alphaModFix/>
          </a:blip>
          <a:stretch>
            <a:fillRect/>
          </a:stretch>
        </p:blipFill>
        <p:spPr>
          <a:xfrm>
            <a:off x="8527725" y="6464000"/>
            <a:ext cx="747675" cy="680475"/>
          </a:xfrm>
          <a:prstGeom prst="rect">
            <a:avLst/>
          </a:prstGeom>
          <a:noFill/>
          <a:ln>
            <a:noFill/>
          </a:ln>
        </p:spPr>
      </p:pic>
      <p:sp>
        <p:nvSpPr>
          <p:cNvPr id="21" name="Google Shape;62;p13"/>
          <p:cNvSpPr txBox="1"/>
          <p:nvPr userDrawn="1"/>
        </p:nvSpPr>
        <p:spPr>
          <a:xfrm>
            <a:off x="1139100" y="834800"/>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sz="1200" b="1" dirty="0">
                <a:solidFill>
                  <a:srgbClr val="741B47"/>
                </a:solidFill>
                <a:latin typeface="Calibri" panose="020F0502020204030204" pitchFamily="34" charset="0"/>
                <a:ea typeface="Roboto"/>
                <a:cs typeface="Calibri" panose="020F0502020204030204" pitchFamily="34" charset="0"/>
                <a:sym typeface="Roboto"/>
              </a:rPr>
              <a:t>MÓDULO </a:t>
            </a:r>
            <a:r>
              <a:rPr lang="es-ES" sz="1200" b="1" dirty="0">
                <a:solidFill>
                  <a:srgbClr val="741B47"/>
                </a:solidFill>
                <a:latin typeface="Calibri" panose="020F0502020204030204" pitchFamily="34" charset="0"/>
                <a:ea typeface="Roboto"/>
                <a:cs typeface="Calibri" panose="020F0502020204030204" pitchFamily="34" charset="0"/>
                <a:sym typeface="Roboto"/>
              </a:rPr>
              <a:t>1</a:t>
            </a:r>
            <a:r>
              <a:rPr lang="x-none" sz="1200" b="1" dirty="0">
                <a:solidFill>
                  <a:srgbClr val="741B47"/>
                </a:solidFill>
                <a:latin typeface="Calibri" panose="020F0502020204030204" pitchFamily="34" charset="0"/>
                <a:ea typeface="Roboto"/>
                <a:cs typeface="Calibri" panose="020F0502020204030204" pitchFamily="34" charset="0"/>
                <a:sym typeface="Roboto"/>
              </a:rPr>
              <a:t> </a:t>
            </a:r>
            <a:r>
              <a:rPr lang="x-none" sz="1200" dirty="0">
                <a:solidFill>
                  <a:srgbClr val="741B47"/>
                </a:solidFill>
                <a:latin typeface="Calibri" panose="020F0502020204030204" pitchFamily="34" charset="0"/>
                <a:ea typeface="Roboto Medium"/>
                <a:cs typeface="Calibri" panose="020F0502020204030204" pitchFamily="34" charset="0"/>
                <a:sym typeface="Roboto Medium"/>
              </a:rPr>
              <a:t>| </a:t>
            </a:r>
            <a:r>
              <a:rPr lang="es-ES" sz="1200" dirty="0">
                <a:solidFill>
                  <a:srgbClr val="741B47"/>
                </a:solidFill>
                <a:latin typeface="Calibri" panose="020F0502020204030204" pitchFamily="34" charset="0"/>
                <a:ea typeface="Roboto Medium"/>
                <a:cs typeface="Calibri" panose="020F0502020204030204" pitchFamily="34" charset="0"/>
                <a:sym typeface="Roboto Medium"/>
              </a:rPr>
              <a:t>AJUSTES DE MOTORES</a:t>
            </a:r>
            <a:endParaRPr sz="1200" dirty="0">
              <a:solidFill>
                <a:srgbClr val="741B47"/>
              </a:solidFill>
              <a:latin typeface="Calibri" panose="020F0502020204030204" pitchFamily="34" charset="0"/>
              <a:ea typeface="Roboto Medium"/>
              <a:cs typeface="Calibri" panose="020F0502020204030204" pitchFamily="34" charset="0"/>
              <a:sym typeface="Roboto Medium"/>
            </a:endParaRPr>
          </a:p>
        </p:txBody>
      </p:sp>
      <p:pic>
        <p:nvPicPr>
          <p:cNvPr id="22" name="Imagen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23" name="Imagen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34"/>
        <p:cNvGrpSpPr/>
        <p:nvPr/>
      </p:nvGrpSpPr>
      <p:grpSpPr>
        <a:xfrm>
          <a:off x="0" y="0"/>
          <a:ext cx="0" cy="0"/>
          <a:chOff x="0" y="0"/>
          <a:chExt cx="0" cy="0"/>
        </a:xfrm>
      </p:grpSpPr>
      <p:sp>
        <p:nvSpPr>
          <p:cNvPr id="18" name="Google Shape;9;p23"/>
          <p:cNvSpPr/>
          <p:nvPr userDrawn="1"/>
        </p:nvSpPr>
        <p:spPr>
          <a:xfrm>
            <a:off x="242856" y="1756550"/>
            <a:ext cx="9346500" cy="5675922"/>
          </a:xfrm>
          <a:prstGeom prst="round1Rect">
            <a:avLst>
              <a:gd name="adj" fmla="val 15350"/>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0" name="Google Shape;11;p23"/>
          <p:cNvPicPr preferRelativeResize="0"/>
          <p:nvPr userDrawn="1"/>
        </p:nvPicPr>
        <p:blipFill rotWithShape="1">
          <a:blip r:embed="rId2">
            <a:alphaModFix/>
          </a:blip>
          <a:srcRect/>
          <a:stretch/>
        </p:blipFill>
        <p:spPr>
          <a:xfrm>
            <a:off x="436350" y="419800"/>
            <a:ext cx="3659450" cy="680475"/>
          </a:xfrm>
          <a:prstGeom prst="rect">
            <a:avLst/>
          </a:prstGeom>
          <a:noFill/>
          <a:ln>
            <a:noFill/>
          </a:ln>
        </p:spPr>
      </p:pic>
      <p:sp>
        <p:nvSpPr>
          <p:cNvPr id="21" name="Google Shape;13;p23"/>
          <p:cNvSpPr/>
          <p:nvPr userDrawn="1"/>
        </p:nvSpPr>
        <p:spPr>
          <a:xfrm>
            <a:off x="436350" y="6464001"/>
            <a:ext cx="7891862" cy="680474"/>
          </a:xfrm>
          <a:prstGeom prst="roundRect">
            <a:avLst>
              <a:gd name="adj" fmla="val 19335"/>
            </a:avLst>
          </a:prstGeom>
          <a:solidFill>
            <a:srgbClr val="BB9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2" name="Google Shape;14;p23"/>
          <p:cNvPicPr preferRelativeResize="0"/>
          <p:nvPr userDrawn="1"/>
        </p:nvPicPr>
        <p:blipFill rotWithShape="1">
          <a:blip r:embed="rId3">
            <a:alphaModFix/>
          </a:blip>
          <a:srcRect/>
          <a:stretch/>
        </p:blipFill>
        <p:spPr>
          <a:xfrm>
            <a:off x="433441" y="6464000"/>
            <a:ext cx="690482" cy="680475"/>
          </a:xfrm>
          <a:prstGeom prst="rect">
            <a:avLst/>
          </a:prstGeom>
          <a:noFill/>
          <a:ln>
            <a:noFill/>
          </a:ln>
        </p:spPr>
      </p:pic>
      <p:pic>
        <p:nvPicPr>
          <p:cNvPr id="23" name="Imagen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24" name="Imagen 2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25" name="Google Shape;12;p23"/>
          <p:cNvPicPr preferRelativeResize="0">
            <a:picLocks noChangeAspect="1"/>
          </p:cNvPicPr>
          <p:nvPr userDrawn="1"/>
        </p:nvPicPr>
        <p:blipFill rotWithShape="1">
          <a:blip r:embed="rId6">
            <a:alphaModFix/>
          </a:blip>
          <a:srcRect/>
          <a:stretch/>
        </p:blipFill>
        <p:spPr>
          <a:xfrm>
            <a:off x="8521706" y="6387272"/>
            <a:ext cx="830659" cy="756000"/>
          </a:xfrm>
          <a:prstGeom prst="rect">
            <a:avLst/>
          </a:prstGeom>
          <a:noFill/>
          <a:ln>
            <a:noFill/>
          </a:ln>
        </p:spPr>
      </p:pic>
      <p:sp>
        <p:nvSpPr>
          <p:cNvPr id="26" name="Google Shape;62;p13"/>
          <p:cNvSpPr txBox="1"/>
          <p:nvPr userDrawn="1"/>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sz="1200" b="1" dirty="0">
                <a:solidFill>
                  <a:srgbClr val="741B47"/>
                </a:solidFill>
                <a:latin typeface="Calibri" panose="020F0502020204030204" pitchFamily="34" charset="0"/>
                <a:ea typeface="Roboto"/>
                <a:cs typeface="Calibri" panose="020F0502020204030204" pitchFamily="34" charset="0"/>
                <a:sym typeface="Roboto"/>
              </a:rPr>
              <a:t>SECTOR METALMECÁNICA </a:t>
            </a:r>
            <a:r>
              <a:rPr lang="x-none" sz="1200" dirty="0">
                <a:solidFill>
                  <a:srgbClr val="741B47"/>
                </a:solidFill>
                <a:latin typeface="Calibri" panose="020F0502020204030204" pitchFamily="34" charset="0"/>
                <a:ea typeface="Roboto Medium"/>
                <a:cs typeface="Calibri" panose="020F0502020204030204" pitchFamily="34" charset="0"/>
                <a:sym typeface="Roboto Medium"/>
              </a:rPr>
              <a:t>| NIVEL 3° MEDIO</a:t>
            </a:r>
            <a:endParaRPr sz="1200" dirty="0">
              <a:solidFill>
                <a:srgbClr val="741B47"/>
              </a:solidFill>
              <a:latin typeface="Calibri" panose="020F0502020204030204" pitchFamily="34" charset="0"/>
              <a:ea typeface="Roboto Medium"/>
              <a:cs typeface="Calibri" panose="020F0502020204030204" pitchFamily="34" charset="0"/>
              <a:sym typeface="Roboto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5" name="Google Shape;15;p3"/>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16" name="Google Shape;16;p3"/>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5" name="Google Shape;68;p14"/>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419" sz="1200" dirty="0">
                <a:latin typeface="Calibri" panose="020F0502020204030204" pitchFamily="34" charset="0"/>
                <a:ea typeface="Roboto Medium"/>
                <a:cs typeface="Calibri" panose="020F0502020204030204" pitchFamily="34" charset="0"/>
                <a:sym typeface="Roboto Medium"/>
              </a:rPr>
              <a:t>Actividad 9|</a:t>
            </a:r>
            <a:r>
              <a:rPr lang="es-419" sz="1600" dirty="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6" name="Google Shape;69;p14">
            <a:extLst>
              <a:ext uri="{FF2B5EF4-FFF2-40B4-BE49-F238E27FC236}">
                <a16:creationId xmlns:a16="http://schemas.microsoft.com/office/drawing/2014/main" id="{C532FFAC-AC06-444C-B632-11E9C5CE2D17}"/>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dirty="0">
                <a:solidFill>
                  <a:srgbClr val="FFFFFF"/>
                </a:solidFill>
                <a:latin typeface="Calibri" panose="020F0502020204030204" pitchFamily="34" charset="0"/>
                <a:ea typeface="Roboto"/>
                <a:cs typeface="Calibri" panose="020F0502020204030204" pitchFamily="34" charset="0"/>
                <a:sym typeface="Roboto"/>
              </a:rPr>
              <a:t>MÓDULO</a:t>
            </a:r>
            <a:r>
              <a:rPr lang="es-419" dirty="0">
                <a:solidFill>
                  <a:srgbClr val="FFFFFF"/>
                </a:solidFill>
                <a:latin typeface="Calibri" panose="020F0502020204030204" pitchFamily="34" charset="0"/>
                <a:ea typeface="Roboto"/>
                <a:cs typeface="Calibri" panose="020F0502020204030204" pitchFamily="34" charset="0"/>
                <a:sym typeface="Roboto"/>
              </a:rPr>
              <a:t> Ajuste de Motores</a:t>
            </a:r>
            <a:endParaRPr dirty="0">
              <a:solidFill>
                <a:srgbClr val="FFFFFF"/>
              </a:solidFill>
              <a:latin typeface="Calibri" panose="020F0502020204030204" pitchFamily="34" charset="0"/>
              <a:ea typeface="Roboto"/>
              <a:cs typeface="Calibri" panose="020F0502020204030204" pitchFamily="34" charset="0"/>
              <a:sym typeface="Robot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1" name="Google Shape;21;p4"/>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22" name="Google Shape;22;p4"/>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8" name="Google Shape;68;p14">
            <a:extLst>
              <a:ext uri="{FF2B5EF4-FFF2-40B4-BE49-F238E27FC236}">
                <a16:creationId xmlns:a16="http://schemas.microsoft.com/office/drawing/2014/main" id="{577443BB-795C-234C-B37D-8182896614C0}"/>
              </a:ext>
            </a:extLst>
          </p:cNvPr>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419" sz="1200" dirty="0">
                <a:latin typeface="Calibri" panose="020F0502020204030204" pitchFamily="34" charset="0"/>
                <a:ea typeface="Roboto Medium"/>
                <a:cs typeface="Calibri" panose="020F0502020204030204" pitchFamily="34" charset="0"/>
                <a:sym typeface="Roboto Medium"/>
              </a:rPr>
              <a:t>Actividad 9|</a:t>
            </a:r>
            <a:r>
              <a:rPr lang="es-419" sz="1600" dirty="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1" name="Google Shape;69;p14">
            <a:extLst>
              <a:ext uri="{FF2B5EF4-FFF2-40B4-BE49-F238E27FC236}">
                <a16:creationId xmlns:a16="http://schemas.microsoft.com/office/drawing/2014/main" id="{68962B0D-147F-A74B-8348-A846D1182FF5}"/>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dirty="0">
                <a:solidFill>
                  <a:srgbClr val="FFFFFF"/>
                </a:solidFill>
                <a:latin typeface="Calibri" panose="020F0502020204030204" pitchFamily="34" charset="0"/>
                <a:ea typeface="Roboto"/>
                <a:cs typeface="Calibri" panose="020F0502020204030204" pitchFamily="34" charset="0"/>
                <a:sym typeface="Roboto"/>
              </a:rPr>
              <a:t>MÓDULO</a:t>
            </a:r>
            <a:r>
              <a:rPr lang="es-419" dirty="0">
                <a:solidFill>
                  <a:srgbClr val="FFFFFF"/>
                </a:solidFill>
                <a:latin typeface="Calibri" panose="020F0502020204030204" pitchFamily="34" charset="0"/>
                <a:ea typeface="Roboto"/>
                <a:cs typeface="Calibri" panose="020F0502020204030204" pitchFamily="34" charset="0"/>
                <a:sym typeface="Roboto"/>
              </a:rPr>
              <a:t> Ajuste de Motores</a:t>
            </a:r>
            <a:endParaRPr dirty="0">
              <a:solidFill>
                <a:srgbClr val="FFFFFF"/>
              </a:solidFill>
              <a:latin typeface="Calibri" panose="020F0502020204030204" pitchFamily="34" charset="0"/>
              <a:ea typeface="Roboto"/>
              <a:cs typeface="Calibri" panose="020F0502020204030204" pitchFamily="34" charset="0"/>
              <a:sym typeface="Robo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p:nvPr/>
        </p:nvSpPr>
        <p:spPr>
          <a:xfrm rot="10800000" flipH="1">
            <a:off x="181650" y="822025"/>
            <a:ext cx="9356700" cy="6531300"/>
          </a:xfrm>
          <a:prstGeom prst="round1Rect">
            <a:avLst>
              <a:gd name="adj" fmla="val 15350"/>
            </a:avLst>
          </a:prstGeom>
          <a:solidFill>
            <a:srgbClr val="BA9BA5">
              <a:alpha val="2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5"/>
          <p:cNvSpPr/>
          <p:nvPr userDrawn="1"/>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6" name="Google Shape;26;p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27" name="Google Shape;27;p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8" name="Google Shape;68;p14">
            <a:extLst>
              <a:ext uri="{FF2B5EF4-FFF2-40B4-BE49-F238E27FC236}">
                <a16:creationId xmlns:a16="http://schemas.microsoft.com/office/drawing/2014/main" id="{1085480A-89E9-6E44-8565-69D225CD0D3D}"/>
              </a:ext>
            </a:extLst>
          </p:cNvPr>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419" sz="1200" dirty="0">
                <a:latin typeface="Calibri" panose="020F0502020204030204" pitchFamily="34" charset="0"/>
                <a:ea typeface="Roboto Medium"/>
                <a:cs typeface="Calibri" panose="020F0502020204030204" pitchFamily="34" charset="0"/>
                <a:sym typeface="Roboto Medium"/>
              </a:rPr>
              <a:t>Actividad 9|</a:t>
            </a:r>
            <a:r>
              <a:rPr lang="es-419" sz="1600" dirty="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0" name="Google Shape;69;p14">
            <a:extLst>
              <a:ext uri="{FF2B5EF4-FFF2-40B4-BE49-F238E27FC236}">
                <a16:creationId xmlns:a16="http://schemas.microsoft.com/office/drawing/2014/main" id="{44AAA0E6-842F-AC43-83A3-5EDE55CC93E6}"/>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dirty="0">
                <a:solidFill>
                  <a:srgbClr val="FFFFFF"/>
                </a:solidFill>
                <a:latin typeface="Calibri" panose="020F0502020204030204" pitchFamily="34" charset="0"/>
                <a:ea typeface="Roboto"/>
                <a:cs typeface="Calibri" panose="020F0502020204030204" pitchFamily="34" charset="0"/>
                <a:sym typeface="Roboto"/>
              </a:rPr>
              <a:t>MÓDULO</a:t>
            </a:r>
            <a:r>
              <a:rPr lang="es-419" dirty="0">
                <a:solidFill>
                  <a:srgbClr val="FFFFFF"/>
                </a:solidFill>
                <a:latin typeface="Calibri" panose="020F0502020204030204" pitchFamily="34" charset="0"/>
                <a:ea typeface="Roboto"/>
                <a:cs typeface="Calibri" panose="020F0502020204030204" pitchFamily="34" charset="0"/>
                <a:sym typeface="Roboto"/>
              </a:rPr>
              <a:t> Ajuste de Motores</a:t>
            </a:r>
            <a:endParaRPr dirty="0">
              <a:solidFill>
                <a:srgbClr val="FFFFFF"/>
              </a:solidFill>
              <a:latin typeface="Calibri" panose="020F0502020204030204" pitchFamily="34" charset="0"/>
              <a:ea typeface="Roboto"/>
              <a:cs typeface="Calibri" panose="020F0502020204030204" pitchFamily="34" charset="0"/>
              <a:sym typeface="Robo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30" name="Google Shape;30;p6"/>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6"/>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32" name="Google Shape;32;p6"/>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33" name="Google Shape;33;p6"/>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s-419"/>
              <a:t> </a:t>
            </a:r>
            <a:endParaRPr/>
          </a:p>
        </p:txBody>
      </p:sp>
      <p:sp>
        <p:nvSpPr>
          <p:cNvPr id="8" name="Google Shape;68;p14">
            <a:extLst>
              <a:ext uri="{FF2B5EF4-FFF2-40B4-BE49-F238E27FC236}">
                <a16:creationId xmlns:a16="http://schemas.microsoft.com/office/drawing/2014/main" id="{EAF41905-F7C6-EC4F-949D-CDDB16CB4569}"/>
              </a:ext>
            </a:extLst>
          </p:cNvPr>
          <p:cNvSpPr txBox="1"/>
          <p:nvPr userDrawn="1"/>
        </p:nvSpPr>
        <p:spPr>
          <a:xfrm>
            <a:off x="8453450" y="280975"/>
            <a:ext cx="1166700" cy="34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419" sz="1200" dirty="0">
                <a:latin typeface="Calibri" panose="020F0502020204030204" pitchFamily="34" charset="0"/>
                <a:ea typeface="Roboto Medium"/>
                <a:cs typeface="Calibri" panose="020F0502020204030204" pitchFamily="34" charset="0"/>
                <a:sym typeface="Roboto Medium"/>
              </a:rPr>
              <a:t>Actividad 9|</a:t>
            </a:r>
            <a:r>
              <a:rPr lang="es-419" sz="1600" dirty="0">
                <a:solidFill>
                  <a:srgbClr val="741B47"/>
                </a:solidFill>
                <a:latin typeface="Calibri" panose="020F0502020204030204" pitchFamily="34" charset="0"/>
                <a:ea typeface="Roboto"/>
                <a:cs typeface="Calibri" panose="020F0502020204030204" pitchFamily="34" charset="0"/>
                <a:sym typeface="Roboto"/>
              </a:rPr>
              <a:t>2</a:t>
            </a:r>
            <a:endParaRPr sz="16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1" name="Google Shape;69;p14">
            <a:extLst>
              <a:ext uri="{FF2B5EF4-FFF2-40B4-BE49-F238E27FC236}">
                <a16:creationId xmlns:a16="http://schemas.microsoft.com/office/drawing/2014/main" id="{2CFAC0DE-4B43-274F-94D2-B51E8EC34765}"/>
              </a:ext>
            </a:extLst>
          </p:cNvPr>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dirty="0">
                <a:solidFill>
                  <a:srgbClr val="FFFFFF"/>
                </a:solidFill>
                <a:latin typeface="Calibri" panose="020F0502020204030204" pitchFamily="34" charset="0"/>
                <a:ea typeface="Roboto"/>
                <a:cs typeface="Calibri" panose="020F0502020204030204" pitchFamily="34" charset="0"/>
                <a:sym typeface="Roboto"/>
              </a:rPr>
              <a:t>MÓDULO</a:t>
            </a:r>
            <a:r>
              <a:rPr lang="es-419" dirty="0">
                <a:solidFill>
                  <a:srgbClr val="FFFFFF"/>
                </a:solidFill>
                <a:latin typeface="Calibri" panose="020F0502020204030204" pitchFamily="34" charset="0"/>
                <a:ea typeface="Roboto"/>
                <a:cs typeface="Calibri" panose="020F0502020204030204" pitchFamily="34" charset="0"/>
                <a:sym typeface="Roboto"/>
              </a:rPr>
              <a:t> Ajuste de Motores</a:t>
            </a:r>
            <a:endParaRPr dirty="0">
              <a:solidFill>
                <a:srgbClr val="FFFFFF"/>
              </a:solidFill>
              <a:latin typeface="Calibri" panose="020F0502020204030204" pitchFamily="34" charset="0"/>
              <a:ea typeface="Roboto"/>
              <a:cs typeface="Calibri" panose="020F0502020204030204" pitchFamily="34" charset="0"/>
              <a:sym typeface="Robot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4" name="Google Shape;30;p6"/>
          <p:cNvSpPr/>
          <p:nvPr userDrawn="1"/>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1;p6"/>
          <p:cNvSpPr/>
          <p:nvPr userDrawn="1"/>
        </p:nvSpPr>
        <p:spPr>
          <a:xfrm>
            <a:off x="181651" y="180900"/>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8" name="Google Shape;32;p6"/>
          <p:cNvSpPr/>
          <p:nvPr userDrawn="1"/>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x-none"/>
              <a:t> </a:t>
            </a:r>
            <a:endParaRPr/>
          </a:p>
        </p:txBody>
      </p:sp>
      <p:sp>
        <p:nvSpPr>
          <p:cNvPr id="9" name="Google Shape;33;p6"/>
          <p:cNvSpPr/>
          <p:nvPr userDrawn="1"/>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x-none"/>
              <a:t> </a:t>
            </a:r>
            <a:endParaRPr/>
          </a:p>
        </p:txBody>
      </p:sp>
    </p:spTree>
    <p:extLst>
      <p:ext uri="{BB962C8B-B14F-4D97-AF65-F5344CB8AC3E}">
        <p14:creationId xmlns:p14="http://schemas.microsoft.com/office/powerpoint/2010/main" val="2453267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9006156" y="6854072"/>
            <a:ext cx="583200" cy="578400"/>
          </a:xfrm>
          <a:prstGeom prst="rect">
            <a:avLst/>
          </a:prstGeom>
          <a:noFill/>
          <a:ln>
            <a:noFill/>
          </a:ln>
        </p:spPr>
        <p:txBody>
          <a:bodyPr spcFirstLastPara="1" wrap="square" lIns="109575" tIns="109575" rIns="109575" bIns="109575" anchor="ctr" anchorCtr="0">
            <a:no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marL="0" lvl="0" indent="0" algn="r" rtl="0">
              <a:spcBef>
                <a:spcPts val="0"/>
              </a:spcBef>
              <a:spcAft>
                <a:spcPts val="0"/>
              </a:spcAft>
              <a:buNone/>
            </a:pPr>
            <a:fld id="{00000000-1234-1234-1234-123412341234}" type="slidenum">
              <a:rPr lang="es-419"/>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49" r:id="rId3"/>
    <p:sldLayoutId id="2147483650" r:id="rId4"/>
    <p:sldLayoutId id="2147483651" r:id="rId5"/>
    <p:sldLayoutId id="2147483652" r:id="rId6"/>
    <p:sldLayoutId id="214748366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22.tiff"/></Relationships>
</file>

<file path=ppt/slides/_rels/slide1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6.tiff"/></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8.tiff"/><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hyperlink" Target="https://www.youtube.com/watch?v=0L1XEroRyLY&amp;feature=emb_logo"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8;p10"/>
          <p:cNvSpPr txBox="1">
            <a:spLocks/>
          </p:cNvSpPr>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200" b="0" i="0" u="none" strike="noStrike" cap="none" baseline="0">
                <a:solidFill>
                  <a:srgbClr val="000000"/>
                </a:solidFill>
                <a:latin typeface="Calibri" panose="020F0502020204030204" pitchFamily="34" charset="0"/>
                <a:ea typeface="Arial"/>
                <a:cs typeface="Calibri" panose="020F0502020204030204" pitchFamily="34" charset="0"/>
                <a:sym typeface="Arial"/>
              </a:defRPr>
            </a:lvl1pPr>
            <a:lvl2pPr marR="0" lvl="1" algn="just" rtl="0">
              <a:lnSpc>
                <a:spcPct val="100000"/>
              </a:lnSpc>
              <a:spcBef>
                <a:spcPts val="0"/>
              </a:spcBef>
              <a:spcAft>
                <a:spcPts val="0"/>
              </a:spcAft>
              <a:buClr>
                <a:srgbClr val="000000"/>
              </a:buClr>
              <a:buFont typeface="Arial"/>
              <a:defRPr sz="1100" b="0" i="0" u="none" strike="noStrike" cap="none">
                <a:solidFill>
                  <a:schemeClr val="bg1"/>
                </a:solidFill>
                <a:latin typeface="Calibri" panose="020F0502020204030204" pitchFamily="34" charset="0"/>
                <a:ea typeface="Arial"/>
                <a:cs typeface="Calibri" panose="020F0502020204030204" pitchFamily="34" charset="0"/>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s-CL"/>
              <a:t>En estos documentos se utilizarán de manera inclusiva términos como: el estudiante, el docente, el compañero u otras palabras equivalentes y sus respectivos plurales, es decir, con ellas, se hace referencia tanto a hombres como a mujeres.</a:t>
            </a:r>
            <a:endParaRPr lang="es-CL" dirty="0"/>
          </a:p>
        </p:txBody>
      </p:sp>
      <p:sp>
        <p:nvSpPr>
          <p:cNvPr id="9" name="Google Shape;60;p13"/>
          <p:cNvSpPr txBox="1">
            <a:spLocks/>
          </p:cNvSpPr>
          <p:nvPr/>
        </p:nvSpPr>
        <p:spPr>
          <a:xfrm>
            <a:off x="374950" y="2144650"/>
            <a:ext cx="1444325" cy="1783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CL" sz="1500" b="1" dirty="0">
                <a:latin typeface="Calibri" panose="020F0502020204030204" pitchFamily="34" charset="0"/>
                <a:ea typeface="Roboto"/>
                <a:cs typeface="Calibri" panose="020F0502020204030204" pitchFamily="34" charset="0"/>
                <a:sym typeface="Roboto"/>
              </a:rPr>
              <a:t>MÓDULO 1</a:t>
            </a:r>
          </a:p>
          <a:p>
            <a:endParaRPr lang="es-CL" sz="1500" b="1" dirty="0">
              <a:latin typeface="Calibri" panose="020F0502020204030204" pitchFamily="34" charset="0"/>
              <a:ea typeface="Roboto"/>
              <a:cs typeface="Calibri" panose="020F0502020204030204" pitchFamily="34" charset="0"/>
              <a:sym typeface="Roboto"/>
            </a:endParaRPr>
          </a:p>
        </p:txBody>
      </p:sp>
      <p:sp>
        <p:nvSpPr>
          <p:cNvPr id="10" name="Google Shape;61;p13"/>
          <p:cNvSpPr txBox="1">
            <a:spLocks/>
          </p:cNvSpPr>
          <p:nvPr/>
        </p:nvSpPr>
        <p:spPr>
          <a:xfrm>
            <a:off x="365424" y="2395842"/>
            <a:ext cx="4749501" cy="3027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 sz="3600" b="1" dirty="0">
                <a:solidFill>
                  <a:srgbClr val="741B47"/>
                </a:solidFill>
                <a:latin typeface="Calibri" panose="020F0502020204030204" pitchFamily="34" charset="0"/>
                <a:ea typeface="Roboto"/>
                <a:cs typeface="Calibri" panose="020F0502020204030204" pitchFamily="34" charset="0"/>
                <a:sym typeface="Roboto"/>
              </a:rPr>
              <a:t>AJUSTES DE MOTORES</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12" name="Imagen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424" y="2025948"/>
            <a:ext cx="7722524" cy="4840778"/>
          </a:xfrm>
          <a:prstGeom prst="rect">
            <a:avLst/>
          </a:prstGeom>
        </p:spPr>
      </p:pic>
    </p:spTree>
    <p:extLst>
      <p:ext uri="{BB962C8B-B14F-4D97-AF65-F5344CB8AC3E}">
        <p14:creationId xmlns:p14="http://schemas.microsoft.com/office/powerpoint/2010/main" val="2492718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1"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7</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6" name="Google Shape;96;p15">
            <a:extLst>
              <a:ext uri="{FF2B5EF4-FFF2-40B4-BE49-F238E27FC236}">
                <a16:creationId xmlns:a16="http://schemas.microsoft.com/office/drawing/2014/main" id="{0ECFF546-8A80-6146-9B96-74914FFEEB71}"/>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MICRÓMETRO </a:t>
            </a:r>
            <a:r>
              <a:rPr lang="es-CL" sz="2800" dirty="0">
                <a:solidFill>
                  <a:srgbClr val="ED423D"/>
                </a:solidFill>
                <a:latin typeface="Calibri" panose="020F0502020204030204" pitchFamily="34" charset="0"/>
                <a:ea typeface="Roboto"/>
                <a:cs typeface="Calibri" panose="020F0502020204030204" pitchFamily="34" charset="0"/>
                <a:sym typeface="Roboto"/>
              </a:rPr>
              <a:t>DE INTERIOR</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8" name="Google Shape;175;p19">
            <a:extLst>
              <a:ext uri="{FF2B5EF4-FFF2-40B4-BE49-F238E27FC236}">
                <a16:creationId xmlns:a16="http://schemas.microsoft.com/office/drawing/2014/main" id="{D881A9CF-2E54-3442-935B-5E78FE8EA973}"/>
              </a:ext>
            </a:extLst>
          </p:cNvPr>
          <p:cNvSpPr txBox="1"/>
          <p:nvPr/>
        </p:nvSpPr>
        <p:spPr>
          <a:xfrm>
            <a:off x="1415500" y="6037729"/>
            <a:ext cx="3896088" cy="1450120"/>
          </a:xfrm>
          <a:prstGeom prst="rect">
            <a:avLst/>
          </a:prstGeom>
          <a:noFill/>
          <a:ln>
            <a:noFill/>
          </a:ln>
        </p:spPr>
        <p:txBody>
          <a:bodyPr spcFirstLastPara="1" wrap="square" lIns="91425" tIns="91425" rIns="91425" bIns="91425" anchor="ctr" anchorCtr="0">
            <a:noAutofit/>
          </a:bodyPr>
          <a:lstStyle/>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12" name="Google Shape;174;p19">
            <a:extLst>
              <a:ext uri="{FF2B5EF4-FFF2-40B4-BE49-F238E27FC236}">
                <a16:creationId xmlns:a16="http://schemas.microsoft.com/office/drawing/2014/main" id="{D6AA6CC8-6613-3A46-A56E-8315E02503EB}"/>
              </a:ext>
            </a:extLst>
          </p:cNvPr>
          <p:cNvSpPr/>
          <p:nvPr/>
        </p:nvSpPr>
        <p:spPr>
          <a:xfrm>
            <a:off x="444928" y="2175047"/>
            <a:ext cx="8634904" cy="749879"/>
          </a:xfrm>
          <a:prstGeom prst="roundRect">
            <a:avLst>
              <a:gd name="adj" fmla="val 24850"/>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3" name="Google Shape;175;p19">
            <a:extLst>
              <a:ext uri="{FF2B5EF4-FFF2-40B4-BE49-F238E27FC236}">
                <a16:creationId xmlns:a16="http://schemas.microsoft.com/office/drawing/2014/main" id="{4B17AA24-08B2-444F-9AA3-B743CA687158}"/>
              </a:ext>
            </a:extLst>
          </p:cNvPr>
          <p:cNvSpPr txBox="1"/>
          <p:nvPr/>
        </p:nvSpPr>
        <p:spPr>
          <a:xfrm>
            <a:off x="716253" y="2216301"/>
            <a:ext cx="8363579" cy="663024"/>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micrómetro para medir diámetros interiores, posee un calibrador para ajustar la medida mínima.</a:t>
            </a:r>
          </a:p>
        </p:txBody>
      </p:sp>
      <p:pic>
        <p:nvPicPr>
          <p:cNvPr id="18" name="Imagen 17">
            <a:extLst>
              <a:ext uri="{FF2B5EF4-FFF2-40B4-BE49-F238E27FC236}">
                <a16:creationId xmlns:a16="http://schemas.microsoft.com/office/drawing/2014/main" id="{9F217A1D-D9D4-9F4E-9F75-312D8CAF3F99}"/>
              </a:ext>
            </a:extLst>
          </p:cNvPr>
          <p:cNvPicPr>
            <a:picLocks noChangeAspect="1"/>
          </p:cNvPicPr>
          <p:nvPr/>
        </p:nvPicPr>
        <p:blipFill>
          <a:blip r:embed="rId3"/>
          <a:stretch>
            <a:fillRect/>
          </a:stretch>
        </p:blipFill>
        <p:spPr>
          <a:xfrm>
            <a:off x="5745611" y="3181386"/>
            <a:ext cx="3516393" cy="849914"/>
          </a:xfrm>
          <a:prstGeom prst="rect">
            <a:avLst/>
          </a:prstGeom>
        </p:spPr>
      </p:pic>
      <p:pic>
        <p:nvPicPr>
          <p:cNvPr id="20" name="Imagen 19">
            <a:extLst>
              <a:ext uri="{FF2B5EF4-FFF2-40B4-BE49-F238E27FC236}">
                <a16:creationId xmlns:a16="http://schemas.microsoft.com/office/drawing/2014/main" id="{66579E5F-4E34-2441-82B4-935D64D4060F}"/>
              </a:ext>
            </a:extLst>
          </p:cNvPr>
          <p:cNvPicPr>
            <a:picLocks noChangeAspect="1"/>
          </p:cNvPicPr>
          <p:nvPr/>
        </p:nvPicPr>
        <p:blipFill>
          <a:blip r:embed="rId4"/>
          <a:stretch>
            <a:fillRect/>
          </a:stretch>
        </p:blipFill>
        <p:spPr>
          <a:xfrm>
            <a:off x="6176620" y="5361594"/>
            <a:ext cx="2827390" cy="1161591"/>
          </a:xfrm>
          <a:prstGeom prst="rect">
            <a:avLst/>
          </a:prstGeom>
        </p:spPr>
      </p:pic>
      <p:sp>
        <p:nvSpPr>
          <p:cNvPr id="21" name="Google Shape;174;p19">
            <a:extLst>
              <a:ext uri="{FF2B5EF4-FFF2-40B4-BE49-F238E27FC236}">
                <a16:creationId xmlns:a16="http://schemas.microsoft.com/office/drawing/2014/main" id="{AC95013E-274A-CC4C-BE35-12644DC207FB}"/>
              </a:ext>
            </a:extLst>
          </p:cNvPr>
          <p:cNvSpPr/>
          <p:nvPr/>
        </p:nvSpPr>
        <p:spPr>
          <a:xfrm>
            <a:off x="444927" y="3170042"/>
            <a:ext cx="5118511" cy="907824"/>
          </a:xfrm>
          <a:prstGeom prst="roundRect">
            <a:avLst>
              <a:gd name="adj" fmla="val 24850"/>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2" name="Rectángulo 1">
            <a:extLst>
              <a:ext uri="{FF2B5EF4-FFF2-40B4-BE49-F238E27FC236}">
                <a16:creationId xmlns:a16="http://schemas.microsoft.com/office/drawing/2014/main" id="{92DB2ABD-54F1-BF41-A594-A5988E6AF448}"/>
              </a:ext>
            </a:extLst>
          </p:cNvPr>
          <p:cNvSpPr/>
          <p:nvPr/>
        </p:nvSpPr>
        <p:spPr>
          <a:xfrm>
            <a:off x="716253" y="3051505"/>
            <a:ext cx="4857750" cy="873124"/>
          </a:xfrm>
          <a:prstGeom prst="rect">
            <a:avLst/>
          </a:prstGeom>
        </p:spPr>
        <p:txBody>
          <a:bodyPr>
            <a:spAutoFit/>
          </a:bodyPr>
          <a:lstStyle/>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En la imagen se observa un micrómetro de interior extendible desde </a:t>
            </a: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5 hasta 200 mm.</a:t>
            </a:r>
          </a:p>
        </p:txBody>
      </p:sp>
      <p:sp>
        <p:nvSpPr>
          <p:cNvPr id="23" name="Google Shape;174;p19">
            <a:extLst>
              <a:ext uri="{FF2B5EF4-FFF2-40B4-BE49-F238E27FC236}">
                <a16:creationId xmlns:a16="http://schemas.microsoft.com/office/drawing/2014/main" id="{8E2B936A-1DB6-994A-A4A8-FCE30E77DBBC}"/>
              </a:ext>
            </a:extLst>
          </p:cNvPr>
          <p:cNvSpPr/>
          <p:nvPr/>
        </p:nvSpPr>
        <p:spPr>
          <a:xfrm>
            <a:off x="444927" y="4300270"/>
            <a:ext cx="5118511" cy="907824"/>
          </a:xfrm>
          <a:prstGeom prst="roundRect">
            <a:avLst>
              <a:gd name="adj" fmla="val 24850"/>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24" name="Rectángulo 23">
            <a:extLst>
              <a:ext uri="{FF2B5EF4-FFF2-40B4-BE49-F238E27FC236}">
                <a16:creationId xmlns:a16="http://schemas.microsoft.com/office/drawing/2014/main" id="{AE19B874-2187-8143-975C-D07817D8ACB1}"/>
              </a:ext>
            </a:extLst>
          </p:cNvPr>
          <p:cNvSpPr/>
          <p:nvPr/>
        </p:nvSpPr>
        <p:spPr>
          <a:xfrm>
            <a:off x="716253" y="4181733"/>
            <a:ext cx="4595335" cy="873124"/>
          </a:xfrm>
          <a:prstGeom prst="rect">
            <a:avLst/>
          </a:prstGeom>
        </p:spPr>
        <p:txBody>
          <a:bodyPr wrap="square">
            <a:spAutoFit/>
          </a:bodyPr>
          <a:lstStyle/>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En la imagen se observa un micrómetro de interior desde </a:t>
            </a: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125 a 150 mm.</a:t>
            </a:r>
          </a:p>
        </p:txBody>
      </p:sp>
      <p:sp>
        <p:nvSpPr>
          <p:cNvPr id="25" name="Google Shape;174;p19">
            <a:extLst>
              <a:ext uri="{FF2B5EF4-FFF2-40B4-BE49-F238E27FC236}">
                <a16:creationId xmlns:a16="http://schemas.microsoft.com/office/drawing/2014/main" id="{144402AB-2723-1045-AE56-759022852B94}"/>
              </a:ext>
            </a:extLst>
          </p:cNvPr>
          <p:cNvSpPr/>
          <p:nvPr/>
        </p:nvSpPr>
        <p:spPr>
          <a:xfrm>
            <a:off x="444927" y="5424752"/>
            <a:ext cx="5118511" cy="907824"/>
          </a:xfrm>
          <a:prstGeom prst="roundRect">
            <a:avLst>
              <a:gd name="adj" fmla="val 24850"/>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26" name="Rectángulo 25">
            <a:extLst>
              <a:ext uri="{FF2B5EF4-FFF2-40B4-BE49-F238E27FC236}">
                <a16:creationId xmlns:a16="http://schemas.microsoft.com/office/drawing/2014/main" id="{4DE30B0E-B22F-8142-A1C8-F03028BBE475}"/>
              </a:ext>
            </a:extLst>
          </p:cNvPr>
          <p:cNvSpPr/>
          <p:nvPr/>
        </p:nvSpPr>
        <p:spPr>
          <a:xfrm>
            <a:off x="716252" y="5304728"/>
            <a:ext cx="4595335" cy="1138581"/>
          </a:xfrm>
          <a:prstGeom prst="rect">
            <a:avLst/>
          </a:prstGeom>
        </p:spPr>
        <p:txBody>
          <a:bodyPr wrap="square">
            <a:spAutoFit/>
          </a:bodyPr>
          <a:lstStyle/>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En la imagen se observa un micrómetro de interior  desde </a:t>
            </a: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50 a 75 mm.</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pic>
        <p:nvPicPr>
          <p:cNvPr id="4" name="Imagen 3">
            <a:extLst>
              <a:ext uri="{FF2B5EF4-FFF2-40B4-BE49-F238E27FC236}">
                <a16:creationId xmlns:a16="http://schemas.microsoft.com/office/drawing/2014/main" id="{2F73FF5C-C113-C049-8BFB-EF438C934DCE}"/>
              </a:ext>
            </a:extLst>
          </p:cNvPr>
          <p:cNvPicPr>
            <a:picLocks noChangeAspect="1"/>
          </p:cNvPicPr>
          <p:nvPr/>
        </p:nvPicPr>
        <p:blipFill>
          <a:blip r:embed="rId5"/>
          <a:stretch>
            <a:fillRect/>
          </a:stretch>
        </p:blipFill>
        <p:spPr>
          <a:xfrm>
            <a:off x="5546029" y="4166135"/>
            <a:ext cx="3715975" cy="1174193"/>
          </a:xfrm>
          <a:prstGeom prst="rect">
            <a:avLst/>
          </a:prstGeom>
        </p:spPr>
      </p:pic>
    </p:spTree>
    <p:extLst>
      <p:ext uri="{BB962C8B-B14F-4D97-AF65-F5344CB8AC3E}">
        <p14:creationId xmlns:p14="http://schemas.microsoft.com/office/powerpoint/2010/main" val="299481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1"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8</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6" name="Google Shape;96;p15">
            <a:extLst>
              <a:ext uri="{FF2B5EF4-FFF2-40B4-BE49-F238E27FC236}">
                <a16:creationId xmlns:a16="http://schemas.microsoft.com/office/drawing/2014/main" id="{0ECFF546-8A80-6146-9B96-74914FFEEB71}"/>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COMPONENTES DEL </a:t>
            </a:r>
            <a:r>
              <a:rPr lang="es-CL" sz="2800" dirty="0">
                <a:solidFill>
                  <a:srgbClr val="ED423D"/>
                </a:solidFill>
                <a:latin typeface="Calibri" panose="020F0502020204030204" pitchFamily="34" charset="0"/>
                <a:ea typeface="Roboto"/>
                <a:cs typeface="Calibri" panose="020F0502020204030204" pitchFamily="34" charset="0"/>
                <a:sym typeface="Roboto"/>
              </a:rPr>
              <a:t>MICRÓMETRO DE INTERIOR</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pic>
        <p:nvPicPr>
          <p:cNvPr id="43" name="Imagen 42">
            <a:extLst>
              <a:ext uri="{FF2B5EF4-FFF2-40B4-BE49-F238E27FC236}">
                <a16:creationId xmlns:a16="http://schemas.microsoft.com/office/drawing/2014/main" id="{8502EEE5-384D-5746-8C87-3F48EC49A4A5}"/>
              </a:ext>
            </a:extLst>
          </p:cNvPr>
          <p:cNvPicPr>
            <a:picLocks noChangeAspect="1"/>
          </p:cNvPicPr>
          <p:nvPr/>
        </p:nvPicPr>
        <p:blipFill>
          <a:blip r:embed="rId3"/>
          <a:stretch>
            <a:fillRect/>
          </a:stretch>
        </p:blipFill>
        <p:spPr>
          <a:xfrm>
            <a:off x="2375520" y="3508318"/>
            <a:ext cx="5626100" cy="2311400"/>
          </a:xfrm>
          <a:prstGeom prst="rect">
            <a:avLst/>
          </a:prstGeom>
        </p:spPr>
      </p:pic>
      <p:cxnSp>
        <p:nvCxnSpPr>
          <p:cNvPr id="45" name="Conector recto de flecha 44">
            <a:extLst>
              <a:ext uri="{FF2B5EF4-FFF2-40B4-BE49-F238E27FC236}">
                <a16:creationId xmlns:a16="http://schemas.microsoft.com/office/drawing/2014/main" id="{059481CA-40CE-0745-97AD-91E3138EF84C}"/>
              </a:ext>
            </a:extLst>
          </p:cNvPr>
          <p:cNvCxnSpPr>
            <a:cxnSpLocks/>
          </p:cNvCxnSpPr>
          <p:nvPr/>
        </p:nvCxnSpPr>
        <p:spPr>
          <a:xfrm>
            <a:off x="1625008" y="4552317"/>
            <a:ext cx="986536" cy="59275"/>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48" name="Google Shape;159;p18">
            <a:extLst>
              <a:ext uri="{FF2B5EF4-FFF2-40B4-BE49-F238E27FC236}">
                <a16:creationId xmlns:a16="http://schemas.microsoft.com/office/drawing/2014/main" id="{A1422EA0-C46B-214B-A942-15B063C60DF4}"/>
              </a:ext>
            </a:extLst>
          </p:cNvPr>
          <p:cNvSpPr/>
          <p:nvPr/>
        </p:nvSpPr>
        <p:spPr>
          <a:xfrm>
            <a:off x="769837" y="4392970"/>
            <a:ext cx="865804" cy="31869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49" name="Rectángulo 48">
            <a:extLst>
              <a:ext uri="{FF2B5EF4-FFF2-40B4-BE49-F238E27FC236}">
                <a16:creationId xmlns:a16="http://schemas.microsoft.com/office/drawing/2014/main" id="{9F9B77FB-EFD1-EB49-A3A9-A227A40993D9}"/>
              </a:ext>
            </a:extLst>
          </p:cNvPr>
          <p:cNvSpPr/>
          <p:nvPr/>
        </p:nvSpPr>
        <p:spPr>
          <a:xfrm>
            <a:off x="783284" y="4398034"/>
            <a:ext cx="827471"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YUNQUE</a:t>
            </a:r>
          </a:p>
        </p:txBody>
      </p:sp>
      <p:sp>
        <p:nvSpPr>
          <p:cNvPr id="52" name="Google Shape;159;p18">
            <a:extLst>
              <a:ext uri="{FF2B5EF4-FFF2-40B4-BE49-F238E27FC236}">
                <a16:creationId xmlns:a16="http://schemas.microsoft.com/office/drawing/2014/main" id="{074AC70A-551A-BC4A-9F95-E3A0BA9401AE}"/>
              </a:ext>
            </a:extLst>
          </p:cNvPr>
          <p:cNvSpPr/>
          <p:nvPr/>
        </p:nvSpPr>
        <p:spPr>
          <a:xfrm>
            <a:off x="1045091" y="2708594"/>
            <a:ext cx="1066670" cy="586176"/>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53" name="Rectángulo 52">
            <a:extLst>
              <a:ext uri="{FF2B5EF4-FFF2-40B4-BE49-F238E27FC236}">
                <a16:creationId xmlns:a16="http://schemas.microsoft.com/office/drawing/2014/main" id="{9C1D01E1-B4C5-DA48-927D-806B78BB55FC}"/>
              </a:ext>
            </a:extLst>
          </p:cNvPr>
          <p:cNvSpPr/>
          <p:nvPr/>
        </p:nvSpPr>
        <p:spPr>
          <a:xfrm>
            <a:off x="1097812" y="2740553"/>
            <a:ext cx="998991"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SEGURO O </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BLOQUEO</a:t>
            </a:r>
          </a:p>
        </p:txBody>
      </p:sp>
      <p:cxnSp>
        <p:nvCxnSpPr>
          <p:cNvPr id="54" name="Conector recto de flecha 53">
            <a:extLst>
              <a:ext uri="{FF2B5EF4-FFF2-40B4-BE49-F238E27FC236}">
                <a16:creationId xmlns:a16="http://schemas.microsoft.com/office/drawing/2014/main" id="{417B5A44-EEE9-8743-8C2A-F43B9D29ECBF}"/>
              </a:ext>
            </a:extLst>
          </p:cNvPr>
          <p:cNvCxnSpPr>
            <a:cxnSpLocks/>
          </p:cNvCxnSpPr>
          <p:nvPr/>
        </p:nvCxnSpPr>
        <p:spPr>
          <a:xfrm>
            <a:off x="1930930" y="3100171"/>
            <a:ext cx="1242482" cy="930146"/>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55" name="Google Shape;159;p18">
            <a:extLst>
              <a:ext uri="{FF2B5EF4-FFF2-40B4-BE49-F238E27FC236}">
                <a16:creationId xmlns:a16="http://schemas.microsoft.com/office/drawing/2014/main" id="{6B4A5F39-6C08-5F43-BE4E-A0015A22FCF6}"/>
              </a:ext>
            </a:extLst>
          </p:cNvPr>
          <p:cNvSpPr/>
          <p:nvPr/>
        </p:nvSpPr>
        <p:spPr>
          <a:xfrm>
            <a:off x="2987134" y="2417749"/>
            <a:ext cx="865804" cy="31869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57" name="Rectángulo 56">
            <a:extLst>
              <a:ext uri="{FF2B5EF4-FFF2-40B4-BE49-F238E27FC236}">
                <a16:creationId xmlns:a16="http://schemas.microsoft.com/office/drawing/2014/main" id="{F865C73A-A133-CD43-979E-4F43D59A2020}"/>
              </a:ext>
            </a:extLst>
          </p:cNvPr>
          <p:cNvSpPr/>
          <p:nvPr/>
        </p:nvSpPr>
        <p:spPr>
          <a:xfrm>
            <a:off x="2987134" y="2444079"/>
            <a:ext cx="888385"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CILINDRO</a:t>
            </a:r>
          </a:p>
        </p:txBody>
      </p:sp>
      <p:cxnSp>
        <p:nvCxnSpPr>
          <p:cNvPr id="61" name="Conector recto de flecha 60">
            <a:extLst>
              <a:ext uri="{FF2B5EF4-FFF2-40B4-BE49-F238E27FC236}">
                <a16:creationId xmlns:a16="http://schemas.microsoft.com/office/drawing/2014/main" id="{B3CB4FEA-A4CB-EA4C-BE1E-06D633AFDF82}"/>
              </a:ext>
            </a:extLst>
          </p:cNvPr>
          <p:cNvCxnSpPr>
            <a:cxnSpLocks/>
          </p:cNvCxnSpPr>
          <p:nvPr/>
        </p:nvCxnSpPr>
        <p:spPr>
          <a:xfrm>
            <a:off x="3420036" y="2696102"/>
            <a:ext cx="125284" cy="1204438"/>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65" name="Google Shape;159;p18">
            <a:extLst>
              <a:ext uri="{FF2B5EF4-FFF2-40B4-BE49-F238E27FC236}">
                <a16:creationId xmlns:a16="http://schemas.microsoft.com/office/drawing/2014/main" id="{2F183A30-50F2-5149-91B8-1106BEEDE97D}"/>
              </a:ext>
            </a:extLst>
          </p:cNvPr>
          <p:cNvSpPr/>
          <p:nvPr/>
        </p:nvSpPr>
        <p:spPr>
          <a:xfrm>
            <a:off x="4175931" y="2613141"/>
            <a:ext cx="1066670" cy="586176"/>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67" name="Rectángulo 66">
            <a:extLst>
              <a:ext uri="{FF2B5EF4-FFF2-40B4-BE49-F238E27FC236}">
                <a16:creationId xmlns:a16="http://schemas.microsoft.com/office/drawing/2014/main" id="{239C2A74-3F0E-6C40-8421-C6D69F2B2442}"/>
              </a:ext>
            </a:extLst>
          </p:cNvPr>
          <p:cNvSpPr/>
          <p:nvPr/>
        </p:nvSpPr>
        <p:spPr>
          <a:xfrm>
            <a:off x="4191963" y="2655733"/>
            <a:ext cx="1045479"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ESCALA</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GRADUADA</a:t>
            </a:r>
          </a:p>
        </p:txBody>
      </p:sp>
      <p:cxnSp>
        <p:nvCxnSpPr>
          <p:cNvPr id="68" name="Conector recto de flecha 67">
            <a:extLst>
              <a:ext uri="{FF2B5EF4-FFF2-40B4-BE49-F238E27FC236}">
                <a16:creationId xmlns:a16="http://schemas.microsoft.com/office/drawing/2014/main" id="{5D91CEFC-DFEF-F74C-BB2E-F85B670FC6F5}"/>
              </a:ext>
            </a:extLst>
          </p:cNvPr>
          <p:cNvCxnSpPr>
            <a:cxnSpLocks/>
          </p:cNvCxnSpPr>
          <p:nvPr/>
        </p:nvCxnSpPr>
        <p:spPr>
          <a:xfrm flipH="1">
            <a:off x="3582847" y="3100171"/>
            <a:ext cx="690098" cy="1175994"/>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69" name="Google Shape;159;p18">
            <a:extLst>
              <a:ext uri="{FF2B5EF4-FFF2-40B4-BE49-F238E27FC236}">
                <a16:creationId xmlns:a16="http://schemas.microsoft.com/office/drawing/2014/main" id="{5A1F928B-C060-2F4F-8F8E-0B6763BA51CC}"/>
              </a:ext>
            </a:extLst>
          </p:cNvPr>
          <p:cNvSpPr/>
          <p:nvPr/>
        </p:nvSpPr>
        <p:spPr>
          <a:xfrm>
            <a:off x="5593194" y="2718069"/>
            <a:ext cx="1066670" cy="586176"/>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70" name="Rectángulo 69">
            <a:extLst>
              <a:ext uri="{FF2B5EF4-FFF2-40B4-BE49-F238E27FC236}">
                <a16:creationId xmlns:a16="http://schemas.microsoft.com/office/drawing/2014/main" id="{D6641E22-8827-D64E-8F46-21F2DD71AD3F}"/>
              </a:ext>
            </a:extLst>
          </p:cNvPr>
          <p:cNvSpPr/>
          <p:nvPr/>
        </p:nvSpPr>
        <p:spPr>
          <a:xfrm>
            <a:off x="5589990" y="2747214"/>
            <a:ext cx="1083951"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ESCALA</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DE TAMBOR</a:t>
            </a:r>
          </a:p>
        </p:txBody>
      </p:sp>
      <p:cxnSp>
        <p:nvCxnSpPr>
          <p:cNvPr id="71" name="Conector recto de flecha 70">
            <a:extLst>
              <a:ext uri="{FF2B5EF4-FFF2-40B4-BE49-F238E27FC236}">
                <a16:creationId xmlns:a16="http://schemas.microsoft.com/office/drawing/2014/main" id="{66D31219-3DEB-0441-8058-C77D36635C02}"/>
              </a:ext>
            </a:extLst>
          </p:cNvPr>
          <p:cNvCxnSpPr>
            <a:cxnSpLocks/>
          </p:cNvCxnSpPr>
          <p:nvPr/>
        </p:nvCxnSpPr>
        <p:spPr>
          <a:xfrm flipH="1">
            <a:off x="3899393" y="3241909"/>
            <a:ext cx="1782639" cy="1070379"/>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73" name="Google Shape;159;p18">
            <a:extLst>
              <a:ext uri="{FF2B5EF4-FFF2-40B4-BE49-F238E27FC236}">
                <a16:creationId xmlns:a16="http://schemas.microsoft.com/office/drawing/2014/main" id="{3BE7A8E3-53A7-284F-AAA1-ACD4CD06C178}"/>
              </a:ext>
            </a:extLst>
          </p:cNvPr>
          <p:cNvSpPr/>
          <p:nvPr/>
        </p:nvSpPr>
        <p:spPr>
          <a:xfrm>
            <a:off x="6927546" y="2537656"/>
            <a:ext cx="1614223" cy="641297"/>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74" name="Rectángulo 73">
            <a:extLst>
              <a:ext uri="{FF2B5EF4-FFF2-40B4-BE49-F238E27FC236}">
                <a16:creationId xmlns:a16="http://schemas.microsoft.com/office/drawing/2014/main" id="{0C32FA49-24E2-E74D-8C6F-3AC18A897D7A}"/>
              </a:ext>
            </a:extLst>
          </p:cNvPr>
          <p:cNvSpPr/>
          <p:nvPr/>
        </p:nvSpPr>
        <p:spPr>
          <a:xfrm>
            <a:off x="6962090" y="2595028"/>
            <a:ext cx="1547218"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SECTOR PARA</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GIRAR EL TAMBOR</a:t>
            </a:r>
          </a:p>
        </p:txBody>
      </p:sp>
      <p:cxnSp>
        <p:nvCxnSpPr>
          <p:cNvPr id="76" name="Conector recto de flecha 75">
            <a:extLst>
              <a:ext uri="{FF2B5EF4-FFF2-40B4-BE49-F238E27FC236}">
                <a16:creationId xmlns:a16="http://schemas.microsoft.com/office/drawing/2014/main" id="{3194555A-63C1-0349-9BA6-96B6F558B59F}"/>
              </a:ext>
            </a:extLst>
          </p:cNvPr>
          <p:cNvCxnSpPr>
            <a:cxnSpLocks/>
          </p:cNvCxnSpPr>
          <p:nvPr/>
        </p:nvCxnSpPr>
        <p:spPr>
          <a:xfrm flipH="1">
            <a:off x="6468036" y="3118248"/>
            <a:ext cx="1321297" cy="697475"/>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78" name="Google Shape;159;p18">
            <a:extLst>
              <a:ext uri="{FF2B5EF4-FFF2-40B4-BE49-F238E27FC236}">
                <a16:creationId xmlns:a16="http://schemas.microsoft.com/office/drawing/2014/main" id="{E153B522-0535-EA4B-AD76-DE9BF61A27FE}"/>
              </a:ext>
            </a:extLst>
          </p:cNvPr>
          <p:cNvSpPr/>
          <p:nvPr/>
        </p:nvSpPr>
        <p:spPr>
          <a:xfrm>
            <a:off x="8151193" y="3800026"/>
            <a:ext cx="865804" cy="31869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79" name="Rectángulo 78">
            <a:extLst>
              <a:ext uri="{FF2B5EF4-FFF2-40B4-BE49-F238E27FC236}">
                <a16:creationId xmlns:a16="http://schemas.microsoft.com/office/drawing/2014/main" id="{4C609886-88D0-AD47-9FED-EDBDB39E57B2}"/>
              </a:ext>
            </a:extLst>
          </p:cNvPr>
          <p:cNvSpPr/>
          <p:nvPr/>
        </p:nvSpPr>
        <p:spPr>
          <a:xfrm>
            <a:off x="8191534" y="3815723"/>
            <a:ext cx="808235"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HUSILLO</a:t>
            </a:r>
          </a:p>
        </p:txBody>
      </p:sp>
      <p:cxnSp>
        <p:nvCxnSpPr>
          <p:cNvPr id="80" name="Conector recto de flecha 79">
            <a:extLst>
              <a:ext uri="{FF2B5EF4-FFF2-40B4-BE49-F238E27FC236}">
                <a16:creationId xmlns:a16="http://schemas.microsoft.com/office/drawing/2014/main" id="{F7535660-4377-3144-B181-C56B59191220}"/>
              </a:ext>
            </a:extLst>
          </p:cNvPr>
          <p:cNvCxnSpPr>
            <a:cxnSpLocks/>
          </p:cNvCxnSpPr>
          <p:nvPr/>
        </p:nvCxnSpPr>
        <p:spPr>
          <a:xfrm flipH="1">
            <a:off x="7734657" y="4030317"/>
            <a:ext cx="498307" cy="581275"/>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81" name="Google Shape;159;p18">
            <a:extLst>
              <a:ext uri="{FF2B5EF4-FFF2-40B4-BE49-F238E27FC236}">
                <a16:creationId xmlns:a16="http://schemas.microsoft.com/office/drawing/2014/main" id="{88360561-A616-E94F-B6B4-5C538A0B294B}"/>
              </a:ext>
            </a:extLst>
          </p:cNvPr>
          <p:cNvSpPr/>
          <p:nvPr/>
        </p:nvSpPr>
        <p:spPr>
          <a:xfrm>
            <a:off x="6285308" y="6005383"/>
            <a:ext cx="865804" cy="31869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83" name="Rectángulo 82">
            <a:extLst>
              <a:ext uri="{FF2B5EF4-FFF2-40B4-BE49-F238E27FC236}">
                <a16:creationId xmlns:a16="http://schemas.microsoft.com/office/drawing/2014/main" id="{7342B8A9-2CD0-A64A-9064-F1515C9D552A}"/>
              </a:ext>
            </a:extLst>
          </p:cNvPr>
          <p:cNvSpPr/>
          <p:nvPr/>
        </p:nvSpPr>
        <p:spPr>
          <a:xfrm>
            <a:off x="6297234" y="6011289"/>
            <a:ext cx="868911" cy="307777"/>
          </a:xfrm>
          <a:prstGeom prst="rect">
            <a:avLst/>
          </a:prstGeom>
        </p:spPr>
        <p:txBody>
          <a:bodyPr wrap="squar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TAMBOR</a:t>
            </a:r>
            <a:endParaRPr lang="es-CL" dirty="0"/>
          </a:p>
        </p:txBody>
      </p:sp>
      <p:cxnSp>
        <p:nvCxnSpPr>
          <p:cNvPr id="84" name="Conector recto de flecha 83">
            <a:extLst>
              <a:ext uri="{FF2B5EF4-FFF2-40B4-BE49-F238E27FC236}">
                <a16:creationId xmlns:a16="http://schemas.microsoft.com/office/drawing/2014/main" id="{8FC5FE6C-114E-FA49-810A-AE6D167AFBCB}"/>
              </a:ext>
            </a:extLst>
          </p:cNvPr>
          <p:cNvCxnSpPr>
            <a:cxnSpLocks/>
          </p:cNvCxnSpPr>
          <p:nvPr/>
        </p:nvCxnSpPr>
        <p:spPr>
          <a:xfrm flipV="1">
            <a:off x="6701312" y="5188781"/>
            <a:ext cx="41010" cy="897346"/>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92" name="Conector recto de flecha 91">
            <a:extLst>
              <a:ext uri="{FF2B5EF4-FFF2-40B4-BE49-F238E27FC236}">
                <a16:creationId xmlns:a16="http://schemas.microsoft.com/office/drawing/2014/main" id="{9F3A5B48-A9FF-CE48-9180-038D35AB8968}"/>
              </a:ext>
            </a:extLst>
          </p:cNvPr>
          <p:cNvCxnSpPr>
            <a:cxnSpLocks/>
            <a:stCxn id="96" idx="0"/>
          </p:cNvCxnSpPr>
          <p:nvPr/>
        </p:nvCxnSpPr>
        <p:spPr>
          <a:xfrm flipH="1" flipV="1">
            <a:off x="3663381" y="4542574"/>
            <a:ext cx="882956" cy="1253418"/>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95" name="Google Shape;159;p18">
            <a:extLst>
              <a:ext uri="{FF2B5EF4-FFF2-40B4-BE49-F238E27FC236}">
                <a16:creationId xmlns:a16="http://schemas.microsoft.com/office/drawing/2014/main" id="{0A9717E3-E0BA-5E46-B37E-D1247D838139}"/>
              </a:ext>
            </a:extLst>
          </p:cNvPr>
          <p:cNvSpPr/>
          <p:nvPr/>
        </p:nvSpPr>
        <p:spPr>
          <a:xfrm>
            <a:off x="4007565" y="5766847"/>
            <a:ext cx="1066670" cy="586176"/>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96" name="Rectángulo 95">
            <a:extLst>
              <a:ext uri="{FF2B5EF4-FFF2-40B4-BE49-F238E27FC236}">
                <a16:creationId xmlns:a16="http://schemas.microsoft.com/office/drawing/2014/main" id="{92C6FD6E-6B36-D140-96E1-75EBB1734A1D}"/>
              </a:ext>
            </a:extLst>
          </p:cNvPr>
          <p:cNvSpPr/>
          <p:nvPr/>
        </p:nvSpPr>
        <p:spPr>
          <a:xfrm>
            <a:off x="4037223" y="5795992"/>
            <a:ext cx="1018228"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ESCALA</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DE NONIOS</a:t>
            </a:r>
          </a:p>
        </p:txBody>
      </p:sp>
      <p:sp>
        <p:nvSpPr>
          <p:cNvPr id="99" name="Google Shape;73;p14">
            <a:extLst>
              <a:ext uri="{FF2B5EF4-FFF2-40B4-BE49-F238E27FC236}">
                <a16:creationId xmlns:a16="http://schemas.microsoft.com/office/drawing/2014/main" id="{20292735-4010-9744-9BDB-9C5B7C4437A0}"/>
              </a:ext>
            </a:extLst>
          </p:cNvPr>
          <p:cNvSpPr/>
          <p:nvPr/>
        </p:nvSpPr>
        <p:spPr>
          <a:xfrm>
            <a:off x="463258" y="2186261"/>
            <a:ext cx="8754604" cy="4496925"/>
          </a:xfrm>
          <a:prstGeom prst="roundRect">
            <a:avLst>
              <a:gd name="adj" fmla="val 114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Tree>
    <p:extLst>
      <p:ext uri="{BB962C8B-B14F-4D97-AF65-F5344CB8AC3E}">
        <p14:creationId xmlns:p14="http://schemas.microsoft.com/office/powerpoint/2010/main" val="3216731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1"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9</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33" name="Google Shape;96;p15">
            <a:extLst>
              <a:ext uri="{FF2B5EF4-FFF2-40B4-BE49-F238E27FC236}">
                <a16:creationId xmlns:a16="http://schemas.microsoft.com/office/drawing/2014/main" id="{5E08E2E5-19E8-AD49-8955-718ECFEE8770}"/>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MICRÓMETRO PARA MEDIR INTERIORES PEQUEÑOS</a:t>
            </a:r>
          </a:p>
        </p:txBody>
      </p:sp>
      <p:sp>
        <p:nvSpPr>
          <p:cNvPr id="34" name="Google Shape;96;p15">
            <a:extLst>
              <a:ext uri="{FF2B5EF4-FFF2-40B4-BE49-F238E27FC236}">
                <a16:creationId xmlns:a16="http://schemas.microsoft.com/office/drawing/2014/main" id="{B63E2FA1-7A5A-FF42-85CB-8B8B586AAF89}"/>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COMPONENTES DEL </a:t>
            </a:r>
            <a:r>
              <a:rPr lang="es-CL" sz="2800" dirty="0">
                <a:solidFill>
                  <a:srgbClr val="ED423D"/>
                </a:solidFill>
                <a:latin typeface="Calibri" panose="020F0502020204030204" pitchFamily="34" charset="0"/>
                <a:ea typeface="Roboto"/>
                <a:cs typeface="Calibri" panose="020F0502020204030204" pitchFamily="34" charset="0"/>
                <a:sym typeface="Roboto"/>
              </a:rPr>
              <a:t>MICRÓMETRO DE INTERIOR</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pic>
        <p:nvPicPr>
          <p:cNvPr id="35" name="Imagen 34">
            <a:extLst>
              <a:ext uri="{FF2B5EF4-FFF2-40B4-BE49-F238E27FC236}">
                <a16:creationId xmlns:a16="http://schemas.microsoft.com/office/drawing/2014/main" id="{20B686E0-46C4-7142-B56D-A762A1E30EE1}"/>
              </a:ext>
            </a:extLst>
          </p:cNvPr>
          <p:cNvPicPr>
            <a:picLocks noChangeAspect="1"/>
          </p:cNvPicPr>
          <p:nvPr/>
        </p:nvPicPr>
        <p:blipFill>
          <a:blip r:embed="rId3"/>
          <a:stretch>
            <a:fillRect/>
          </a:stretch>
        </p:blipFill>
        <p:spPr>
          <a:xfrm>
            <a:off x="2282265" y="3232015"/>
            <a:ext cx="5664200" cy="2374900"/>
          </a:xfrm>
          <a:prstGeom prst="rect">
            <a:avLst/>
          </a:prstGeom>
        </p:spPr>
      </p:pic>
      <p:cxnSp>
        <p:nvCxnSpPr>
          <p:cNvPr id="36" name="Conector recto de flecha 35">
            <a:extLst>
              <a:ext uri="{FF2B5EF4-FFF2-40B4-BE49-F238E27FC236}">
                <a16:creationId xmlns:a16="http://schemas.microsoft.com/office/drawing/2014/main" id="{5B4754BD-0F76-3F44-B056-830367ED9EBE}"/>
              </a:ext>
            </a:extLst>
          </p:cNvPr>
          <p:cNvCxnSpPr>
            <a:cxnSpLocks/>
            <a:stCxn id="37" idx="3"/>
          </p:cNvCxnSpPr>
          <p:nvPr/>
        </p:nvCxnSpPr>
        <p:spPr>
          <a:xfrm>
            <a:off x="2239313" y="3429453"/>
            <a:ext cx="986536" cy="59275"/>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37" name="Google Shape;159;p18">
            <a:extLst>
              <a:ext uri="{FF2B5EF4-FFF2-40B4-BE49-F238E27FC236}">
                <a16:creationId xmlns:a16="http://schemas.microsoft.com/office/drawing/2014/main" id="{5617E56C-E428-7C43-8627-82528DCED34C}"/>
              </a:ext>
            </a:extLst>
          </p:cNvPr>
          <p:cNvSpPr/>
          <p:nvPr/>
        </p:nvSpPr>
        <p:spPr>
          <a:xfrm>
            <a:off x="1373509" y="3270106"/>
            <a:ext cx="865804" cy="31869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38" name="Rectángulo 37">
            <a:extLst>
              <a:ext uri="{FF2B5EF4-FFF2-40B4-BE49-F238E27FC236}">
                <a16:creationId xmlns:a16="http://schemas.microsoft.com/office/drawing/2014/main" id="{C48E017D-14DE-A244-BA24-DBF860186D29}"/>
              </a:ext>
            </a:extLst>
          </p:cNvPr>
          <p:cNvSpPr/>
          <p:nvPr/>
        </p:nvSpPr>
        <p:spPr>
          <a:xfrm>
            <a:off x="1386956" y="3275170"/>
            <a:ext cx="827471"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YUNQUE</a:t>
            </a:r>
          </a:p>
        </p:txBody>
      </p:sp>
      <p:sp>
        <p:nvSpPr>
          <p:cNvPr id="39" name="Google Shape;159;p18">
            <a:extLst>
              <a:ext uri="{FF2B5EF4-FFF2-40B4-BE49-F238E27FC236}">
                <a16:creationId xmlns:a16="http://schemas.microsoft.com/office/drawing/2014/main" id="{7F9867C6-1224-E543-9E8D-184B5D14AE19}"/>
              </a:ext>
            </a:extLst>
          </p:cNvPr>
          <p:cNvSpPr/>
          <p:nvPr/>
        </p:nvSpPr>
        <p:spPr>
          <a:xfrm>
            <a:off x="4082963" y="2734691"/>
            <a:ext cx="865804" cy="31869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40" name="Rectángulo 39">
            <a:extLst>
              <a:ext uri="{FF2B5EF4-FFF2-40B4-BE49-F238E27FC236}">
                <a16:creationId xmlns:a16="http://schemas.microsoft.com/office/drawing/2014/main" id="{FD883223-183F-134A-9971-56C72A135969}"/>
              </a:ext>
            </a:extLst>
          </p:cNvPr>
          <p:cNvSpPr/>
          <p:nvPr/>
        </p:nvSpPr>
        <p:spPr>
          <a:xfrm>
            <a:off x="4123304" y="2739755"/>
            <a:ext cx="808235"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HUSILLO</a:t>
            </a:r>
          </a:p>
        </p:txBody>
      </p:sp>
      <p:cxnSp>
        <p:nvCxnSpPr>
          <p:cNvPr id="41" name="Conector recto de flecha 40">
            <a:extLst>
              <a:ext uri="{FF2B5EF4-FFF2-40B4-BE49-F238E27FC236}">
                <a16:creationId xmlns:a16="http://schemas.microsoft.com/office/drawing/2014/main" id="{2BD7C5E3-B27A-284D-B3EB-AE4C0B3B5FFF}"/>
              </a:ext>
            </a:extLst>
          </p:cNvPr>
          <p:cNvCxnSpPr>
            <a:cxnSpLocks/>
          </p:cNvCxnSpPr>
          <p:nvPr/>
        </p:nvCxnSpPr>
        <p:spPr>
          <a:xfrm flipH="1">
            <a:off x="3666427" y="2964982"/>
            <a:ext cx="498307" cy="581275"/>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42" name="Google Shape;159;p18">
            <a:extLst>
              <a:ext uri="{FF2B5EF4-FFF2-40B4-BE49-F238E27FC236}">
                <a16:creationId xmlns:a16="http://schemas.microsoft.com/office/drawing/2014/main" id="{DC322541-B870-E84A-9CEC-47764BBF4E51}"/>
              </a:ext>
            </a:extLst>
          </p:cNvPr>
          <p:cNvSpPr/>
          <p:nvPr/>
        </p:nvSpPr>
        <p:spPr>
          <a:xfrm>
            <a:off x="4487346" y="3270106"/>
            <a:ext cx="865804" cy="31869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44" name="Rectángulo 43">
            <a:extLst>
              <a:ext uri="{FF2B5EF4-FFF2-40B4-BE49-F238E27FC236}">
                <a16:creationId xmlns:a16="http://schemas.microsoft.com/office/drawing/2014/main" id="{AABDBF85-6389-D040-9F4F-540F95B6D2B2}"/>
              </a:ext>
            </a:extLst>
          </p:cNvPr>
          <p:cNvSpPr/>
          <p:nvPr/>
        </p:nvSpPr>
        <p:spPr>
          <a:xfrm>
            <a:off x="4487346" y="3275170"/>
            <a:ext cx="888385"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CILINDRO</a:t>
            </a:r>
          </a:p>
        </p:txBody>
      </p:sp>
      <p:cxnSp>
        <p:nvCxnSpPr>
          <p:cNvPr id="46" name="Conector recto de flecha 45">
            <a:extLst>
              <a:ext uri="{FF2B5EF4-FFF2-40B4-BE49-F238E27FC236}">
                <a16:creationId xmlns:a16="http://schemas.microsoft.com/office/drawing/2014/main" id="{2BC13578-7186-D34B-995C-4674E84D806B}"/>
              </a:ext>
            </a:extLst>
          </p:cNvPr>
          <p:cNvCxnSpPr>
            <a:cxnSpLocks/>
          </p:cNvCxnSpPr>
          <p:nvPr/>
        </p:nvCxnSpPr>
        <p:spPr>
          <a:xfrm flipH="1">
            <a:off x="4591865" y="3548459"/>
            <a:ext cx="314936" cy="821834"/>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47" name="Google Shape;159;p18">
            <a:extLst>
              <a:ext uri="{FF2B5EF4-FFF2-40B4-BE49-F238E27FC236}">
                <a16:creationId xmlns:a16="http://schemas.microsoft.com/office/drawing/2014/main" id="{13E7A33C-8F55-A645-9FF7-BB4F824048B4}"/>
              </a:ext>
            </a:extLst>
          </p:cNvPr>
          <p:cNvSpPr/>
          <p:nvPr/>
        </p:nvSpPr>
        <p:spPr>
          <a:xfrm>
            <a:off x="5438956" y="2651780"/>
            <a:ext cx="1066670" cy="586176"/>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50" name="Rectángulo 49">
            <a:extLst>
              <a:ext uri="{FF2B5EF4-FFF2-40B4-BE49-F238E27FC236}">
                <a16:creationId xmlns:a16="http://schemas.microsoft.com/office/drawing/2014/main" id="{9E851113-5F0F-E648-BCF6-62BBFC91CFFA}"/>
              </a:ext>
            </a:extLst>
          </p:cNvPr>
          <p:cNvSpPr/>
          <p:nvPr/>
        </p:nvSpPr>
        <p:spPr>
          <a:xfrm>
            <a:off x="5454988" y="2683739"/>
            <a:ext cx="1045479"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ESCALA</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GRADUADA</a:t>
            </a:r>
          </a:p>
        </p:txBody>
      </p:sp>
      <p:cxnSp>
        <p:nvCxnSpPr>
          <p:cNvPr id="51" name="Conector recto de flecha 50">
            <a:extLst>
              <a:ext uri="{FF2B5EF4-FFF2-40B4-BE49-F238E27FC236}">
                <a16:creationId xmlns:a16="http://schemas.microsoft.com/office/drawing/2014/main" id="{7C8A8974-05B1-8D4B-BCDC-689E58CB5E74}"/>
              </a:ext>
            </a:extLst>
          </p:cNvPr>
          <p:cNvCxnSpPr>
            <a:cxnSpLocks/>
          </p:cNvCxnSpPr>
          <p:nvPr/>
        </p:nvCxnSpPr>
        <p:spPr>
          <a:xfrm flipH="1">
            <a:off x="4750428" y="3184168"/>
            <a:ext cx="1221863" cy="1319807"/>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56" name="Google Shape;159;p18">
            <a:extLst>
              <a:ext uri="{FF2B5EF4-FFF2-40B4-BE49-F238E27FC236}">
                <a16:creationId xmlns:a16="http://schemas.microsoft.com/office/drawing/2014/main" id="{E91E5BB2-CD79-3D4D-912E-AAE90A6FBC64}"/>
              </a:ext>
            </a:extLst>
          </p:cNvPr>
          <p:cNvSpPr/>
          <p:nvPr/>
        </p:nvSpPr>
        <p:spPr>
          <a:xfrm>
            <a:off x="6294217" y="3335126"/>
            <a:ext cx="1066670" cy="586176"/>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58" name="Rectángulo 57">
            <a:extLst>
              <a:ext uri="{FF2B5EF4-FFF2-40B4-BE49-F238E27FC236}">
                <a16:creationId xmlns:a16="http://schemas.microsoft.com/office/drawing/2014/main" id="{EEF6B234-9975-D749-A37D-27469D017753}"/>
              </a:ext>
            </a:extLst>
          </p:cNvPr>
          <p:cNvSpPr/>
          <p:nvPr/>
        </p:nvSpPr>
        <p:spPr>
          <a:xfrm>
            <a:off x="6291013" y="3364271"/>
            <a:ext cx="1083951"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ESCALA</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DE TAMBOR</a:t>
            </a:r>
          </a:p>
        </p:txBody>
      </p:sp>
      <p:cxnSp>
        <p:nvCxnSpPr>
          <p:cNvPr id="59" name="Conector recto de flecha 58">
            <a:extLst>
              <a:ext uri="{FF2B5EF4-FFF2-40B4-BE49-F238E27FC236}">
                <a16:creationId xmlns:a16="http://schemas.microsoft.com/office/drawing/2014/main" id="{87DD3B60-8E7E-4444-8346-D5B8658781AB}"/>
              </a:ext>
            </a:extLst>
          </p:cNvPr>
          <p:cNvCxnSpPr>
            <a:cxnSpLocks/>
          </p:cNvCxnSpPr>
          <p:nvPr/>
        </p:nvCxnSpPr>
        <p:spPr>
          <a:xfrm flipH="1">
            <a:off x="5721482" y="3779837"/>
            <a:ext cx="778985" cy="572630"/>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ector recto de flecha 59">
            <a:extLst>
              <a:ext uri="{FF2B5EF4-FFF2-40B4-BE49-F238E27FC236}">
                <a16:creationId xmlns:a16="http://schemas.microsoft.com/office/drawing/2014/main" id="{4051265D-D20E-E344-B33D-362F93589D98}"/>
              </a:ext>
            </a:extLst>
          </p:cNvPr>
          <p:cNvCxnSpPr>
            <a:cxnSpLocks/>
          </p:cNvCxnSpPr>
          <p:nvPr/>
        </p:nvCxnSpPr>
        <p:spPr>
          <a:xfrm flipV="1">
            <a:off x="7574116" y="4624366"/>
            <a:ext cx="0" cy="927106"/>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62" name="Google Shape;159;p18">
            <a:extLst>
              <a:ext uri="{FF2B5EF4-FFF2-40B4-BE49-F238E27FC236}">
                <a16:creationId xmlns:a16="http://schemas.microsoft.com/office/drawing/2014/main" id="{79FC88AB-CFFC-404F-8FF5-309E0DA9B810}"/>
              </a:ext>
            </a:extLst>
          </p:cNvPr>
          <p:cNvSpPr/>
          <p:nvPr/>
        </p:nvSpPr>
        <p:spPr>
          <a:xfrm>
            <a:off x="7000627" y="5321583"/>
            <a:ext cx="1195987" cy="586176"/>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63" name="Rectángulo 62">
            <a:extLst>
              <a:ext uri="{FF2B5EF4-FFF2-40B4-BE49-F238E27FC236}">
                <a16:creationId xmlns:a16="http://schemas.microsoft.com/office/drawing/2014/main" id="{F825AB3F-BB31-364F-AB8A-A5C47BE44BAF}"/>
              </a:ext>
            </a:extLst>
          </p:cNvPr>
          <p:cNvSpPr/>
          <p:nvPr/>
        </p:nvSpPr>
        <p:spPr>
          <a:xfrm>
            <a:off x="6975251" y="5350728"/>
            <a:ext cx="1208985"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TRINQUETE</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O CHICHARRA</a:t>
            </a:r>
          </a:p>
        </p:txBody>
      </p:sp>
      <p:cxnSp>
        <p:nvCxnSpPr>
          <p:cNvPr id="64" name="Conector recto de flecha 63">
            <a:extLst>
              <a:ext uri="{FF2B5EF4-FFF2-40B4-BE49-F238E27FC236}">
                <a16:creationId xmlns:a16="http://schemas.microsoft.com/office/drawing/2014/main" id="{05427615-9BAA-5C45-9961-F0838D4B6B45}"/>
              </a:ext>
            </a:extLst>
          </p:cNvPr>
          <p:cNvCxnSpPr>
            <a:cxnSpLocks/>
          </p:cNvCxnSpPr>
          <p:nvPr/>
        </p:nvCxnSpPr>
        <p:spPr>
          <a:xfrm flipV="1">
            <a:off x="5849471" y="4766285"/>
            <a:ext cx="757542" cy="923346"/>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66" name="Google Shape;159;p18">
            <a:extLst>
              <a:ext uri="{FF2B5EF4-FFF2-40B4-BE49-F238E27FC236}">
                <a16:creationId xmlns:a16="http://schemas.microsoft.com/office/drawing/2014/main" id="{7AE60976-6C3C-E744-A283-973E2B145725}"/>
              </a:ext>
            </a:extLst>
          </p:cNvPr>
          <p:cNvSpPr/>
          <p:nvPr/>
        </p:nvSpPr>
        <p:spPr>
          <a:xfrm>
            <a:off x="5222921" y="5527688"/>
            <a:ext cx="1614223" cy="641297"/>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72" name="Rectángulo 71">
            <a:extLst>
              <a:ext uri="{FF2B5EF4-FFF2-40B4-BE49-F238E27FC236}">
                <a16:creationId xmlns:a16="http://schemas.microsoft.com/office/drawing/2014/main" id="{36A29BD8-D9E9-A74B-874F-C592683E1441}"/>
              </a:ext>
            </a:extLst>
          </p:cNvPr>
          <p:cNvSpPr/>
          <p:nvPr/>
        </p:nvSpPr>
        <p:spPr>
          <a:xfrm>
            <a:off x="5257465" y="5585060"/>
            <a:ext cx="1547218"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SECTOR PARA</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GIRAR EL TAMBOR</a:t>
            </a:r>
          </a:p>
        </p:txBody>
      </p:sp>
      <p:sp>
        <p:nvSpPr>
          <p:cNvPr id="75" name="Google Shape;159;p18">
            <a:extLst>
              <a:ext uri="{FF2B5EF4-FFF2-40B4-BE49-F238E27FC236}">
                <a16:creationId xmlns:a16="http://schemas.microsoft.com/office/drawing/2014/main" id="{6EF835C9-8237-CC43-A811-5639FC59993D}"/>
              </a:ext>
            </a:extLst>
          </p:cNvPr>
          <p:cNvSpPr/>
          <p:nvPr/>
        </p:nvSpPr>
        <p:spPr>
          <a:xfrm>
            <a:off x="3648061" y="5720044"/>
            <a:ext cx="1066670" cy="586176"/>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77" name="Rectángulo 76">
            <a:extLst>
              <a:ext uri="{FF2B5EF4-FFF2-40B4-BE49-F238E27FC236}">
                <a16:creationId xmlns:a16="http://schemas.microsoft.com/office/drawing/2014/main" id="{A8B02BF1-82AD-8C44-9B3A-82550A212796}"/>
              </a:ext>
            </a:extLst>
          </p:cNvPr>
          <p:cNvSpPr/>
          <p:nvPr/>
        </p:nvSpPr>
        <p:spPr>
          <a:xfrm>
            <a:off x="3700782" y="5762636"/>
            <a:ext cx="998991"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SEGURO O </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BLOQUEO</a:t>
            </a:r>
          </a:p>
        </p:txBody>
      </p:sp>
      <p:cxnSp>
        <p:nvCxnSpPr>
          <p:cNvPr id="82" name="Conector recto de flecha 81">
            <a:extLst>
              <a:ext uri="{FF2B5EF4-FFF2-40B4-BE49-F238E27FC236}">
                <a16:creationId xmlns:a16="http://schemas.microsoft.com/office/drawing/2014/main" id="{0520361C-352D-8748-8FE3-8C248EC533DD}"/>
              </a:ext>
            </a:extLst>
          </p:cNvPr>
          <p:cNvCxnSpPr>
            <a:cxnSpLocks/>
          </p:cNvCxnSpPr>
          <p:nvPr/>
        </p:nvCxnSpPr>
        <p:spPr>
          <a:xfrm flipH="1" flipV="1">
            <a:off x="2930893" y="5350729"/>
            <a:ext cx="838382" cy="453624"/>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86" name="Google Shape;73;p14">
            <a:extLst>
              <a:ext uri="{FF2B5EF4-FFF2-40B4-BE49-F238E27FC236}">
                <a16:creationId xmlns:a16="http://schemas.microsoft.com/office/drawing/2014/main" id="{2F2EF4C1-AD51-6346-923E-E8CF787AEC46}"/>
              </a:ext>
            </a:extLst>
          </p:cNvPr>
          <p:cNvSpPr/>
          <p:nvPr/>
        </p:nvSpPr>
        <p:spPr>
          <a:xfrm>
            <a:off x="463258" y="2186261"/>
            <a:ext cx="8754604" cy="4496925"/>
          </a:xfrm>
          <a:prstGeom prst="roundRect">
            <a:avLst>
              <a:gd name="adj" fmla="val 114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Tree>
    <p:extLst>
      <p:ext uri="{BB962C8B-B14F-4D97-AF65-F5344CB8AC3E}">
        <p14:creationId xmlns:p14="http://schemas.microsoft.com/office/powerpoint/2010/main" val="1164902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1"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10</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6" name="Google Shape;96;p15">
            <a:extLst>
              <a:ext uri="{FF2B5EF4-FFF2-40B4-BE49-F238E27FC236}">
                <a16:creationId xmlns:a16="http://schemas.microsoft.com/office/drawing/2014/main" id="{0ECFF546-8A80-6146-9B96-74914FFEEB71}"/>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MICRÓMETRO </a:t>
            </a:r>
            <a:r>
              <a:rPr lang="es-CL" sz="2800" dirty="0">
                <a:solidFill>
                  <a:srgbClr val="ED423D"/>
                </a:solidFill>
                <a:latin typeface="Calibri" panose="020F0502020204030204" pitchFamily="34" charset="0"/>
                <a:ea typeface="Roboto"/>
                <a:cs typeface="Calibri" panose="020F0502020204030204" pitchFamily="34" charset="0"/>
                <a:sym typeface="Roboto"/>
              </a:rPr>
              <a:t>DE PROFUNDIDAD</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2" name="Google Shape;174;p19">
            <a:extLst>
              <a:ext uri="{FF2B5EF4-FFF2-40B4-BE49-F238E27FC236}">
                <a16:creationId xmlns:a16="http://schemas.microsoft.com/office/drawing/2014/main" id="{D6AA6CC8-6613-3A46-A56E-8315E02503EB}"/>
              </a:ext>
            </a:extLst>
          </p:cNvPr>
          <p:cNvSpPr/>
          <p:nvPr/>
        </p:nvSpPr>
        <p:spPr>
          <a:xfrm>
            <a:off x="444928" y="2175047"/>
            <a:ext cx="8345011" cy="1319484"/>
          </a:xfrm>
          <a:prstGeom prst="roundRect">
            <a:avLst>
              <a:gd name="adj" fmla="val 24850"/>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3" name="Google Shape;175;p19">
            <a:extLst>
              <a:ext uri="{FF2B5EF4-FFF2-40B4-BE49-F238E27FC236}">
                <a16:creationId xmlns:a16="http://schemas.microsoft.com/office/drawing/2014/main" id="{4B17AA24-08B2-444F-9AA3-B743CA687158}"/>
              </a:ext>
            </a:extLst>
          </p:cNvPr>
          <p:cNvSpPr txBox="1"/>
          <p:nvPr/>
        </p:nvSpPr>
        <p:spPr>
          <a:xfrm>
            <a:off x="716254" y="2291354"/>
            <a:ext cx="8073686" cy="1328183"/>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Como su nombre lo indica, este instrumento sirve para medir profundidades. Además, </a:t>
            </a: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también se proveen de a 25 mm, es decir, de 0 a 25 mm, de 25 a 50 mm, de 50 a 75 mm, etc.</a:t>
            </a: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Sus partes componentes son similares a las ya mencionadas.</a:t>
            </a:r>
          </a:p>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pic>
        <p:nvPicPr>
          <p:cNvPr id="17" name="Imagen 16">
            <a:extLst>
              <a:ext uri="{FF2B5EF4-FFF2-40B4-BE49-F238E27FC236}">
                <a16:creationId xmlns:a16="http://schemas.microsoft.com/office/drawing/2014/main" id="{B7BED846-A294-0540-8AF6-B5CA7C4C9763}"/>
              </a:ext>
            </a:extLst>
          </p:cNvPr>
          <p:cNvPicPr>
            <a:picLocks noChangeAspect="1"/>
          </p:cNvPicPr>
          <p:nvPr/>
        </p:nvPicPr>
        <p:blipFill>
          <a:blip r:embed="rId3"/>
          <a:stretch>
            <a:fillRect/>
          </a:stretch>
        </p:blipFill>
        <p:spPr>
          <a:xfrm>
            <a:off x="1950060" y="3897154"/>
            <a:ext cx="4981568" cy="2560419"/>
          </a:xfrm>
          <a:prstGeom prst="rect">
            <a:avLst/>
          </a:prstGeom>
        </p:spPr>
      </p:pic>
      <p:cxnSp>
        <p:nvCxnSpPr>
          <p:cNvPr id="22" name="Conector recto de flecha 21">
            <a:extLst>
              <a:ext uri="{FF2B5EF4-FFF2-40B4-BE49-F238E27FC236}">
                <a16:creationId xmlns:a16="http://schemas.microsoft.com/office/drawing/2014/main" id="{7578CAAA-12E5-324A-A334-21313736D37A}"/>
              </a:ext>
            </a:extLst>
          </p:cNvPr>
          <p:cNvCxnSpPr>
            <a:cxnSpLocks/>
            <a:stCxn id="27" idx="3"/>
          </p:cNvCxnSpPr>
          <p:nvPr/>
        </p:nvCxnSpPr>
        <p:spPr>
          <a:xfrm>
            <a:off x="2012983" y="4389134"/>
            <a:ext cx="569089" cy="3369"/>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27" name="Google Shape;159;p18">
            <a:extLst>
              <a:ext uri="{FF2B5EF4-FFF2-40B4-BE49-F238E27FC236}">
                <a16:creationId xmlns:a16="http://schemas.microsoft.com/office/drawing/2014/main" id="{D9E522D6-D055-6A45-BC58-996F3D549882}"/>
              </a:ext>
            </a:extLst>
          </p:cNvPr>
          <p:cNvSpPr/>
          <p:nvPr/>
        </p:nvSpPr>
        <p:spPr>
          <a:xfrm>
            <a:off x="1147179" y="4229787"/>
            <a:ext cx="865804" cy="31869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8" name="Rectángulo 27">
            <a:extLst>
              <a:ext uri="{FF2B5EF4-FFF2-40B4-BE49-F238E27FC236}">
                <a16:creationId xmlns:a16="http://schemas.microsoft.com/office/drawing/2014/main" id="{F80EABA3-8AF0-A94C-99BA-DFBA5B0EDBDA}"/>
              </a:ext>
            </a:extLst>
          </p:cNvPr>
          <p:cNvSpPr/>
          <p:nvPr/>
        </p:nvSpPr>
        <p:spPr>
          <a:xfrm>
            <a:off x="1171259" y="4234851"/>
            <a:ext cx="827471"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YUNQUE</a:t>
            </a:r>
          </a:p>
        </p:txBody>
      </p:sp>
      <p:sp>
        <p:nvSpPr>
          <p:cNvPr id="29" name="Google Shape;159;p18">
            <a:extLst>
              <a:ext uri="{FF2B5EF4-FFF2-40B4-BE49-F238E27FC236}">
                <a16:creationId xmlns:a16="http://schemas.microsoft.com/office/drawing/2014/main" id="{D58EF614-DC26-114C-BAC7-490A55C93E81}"/>
              </a:ext>
            </a:extLst>
          </p:cNvPr>
          <p:cNvSpPr/>
          <p:nvPr/>
        </p:nvSpPr>
        <p:spPr>
          <a:xfrm>
            <a:off x="1164407" y="5530040"/>
            <a:ext cx="865804" cy="31869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30" name="Rectángulo 29">
            <a:extLst>
              <a:ext uri="{FF2B5EF4-FFF2-40B4-BE49-F238E27FC236}">
                <a16:creationId xmlns:a16="http://schemas.microsoft.com/office/drawing/2014/main" id="{2738098F-743B-014D-B16D-EA558F71E619}"/>
              </a:ext>
            </a:extLst>
          </p:cNvPr>
          <p:cNvSpPr/>
          <p:nvPr/>
        </p:nvSpPr>
        <p:spPr>
          <a:xfrm>
            <a:off x="1204748" y="5535104"/>
            <a:ext cx="808235"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HUSILLO</a:t>
            </a:r>
          </a:p>
        </p:txBody>
      </p:sp>
      <p:cxnSp>
        <p:nvCxnSpPr>
          <p:cNvPr id="31" name="Conector recto de flecha 30">
            <a:extLst>
              <a:ext uri="{FF2B5EF4-FFF2-40B4-BE49-F238E27FC236}">
                <a16:creationId xmlns:a16="http://schemas.microsoft.com/office/drawing/2014/main" id="{35EF097B-546D-F949-AE51-1BCB15E6A721}"/>
              </a:ext>
            </a:extLst>
          </p:cNvPr>
          <p:cNvCxnSpPr>
            <a:cxnSpLocks/>
          </p:cNvCxnSpPr>
          <p:nvPr/>
        </p:nvCxnSpPr>
        <p:spPr>
          <a:xfrm flipV="1">
            <a:off x="1619499" y="5132652"/>
            <a:ext cx="569560" cy="402452"/>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ector recto de flecha 33">
            <a:extLst>
              <a:ext uri="{FF2B5EF4-FFF2-40B4-BE49-F238E27FC236}">
                <a16:creationId xmlns:a16="http://schemas.microsoft.com/office/drawing/2014/main" id="{47CE4D89-80FE-7645-85F1-9F317A143EEF}"/>
              </a:ext>
            </a:extLst>
          </p:cNvPr>
          <p:cNvCxnSpPr>
            <a:cxnSpLocks/>
          </p:cNvCxnSpPr>
          <p:nvPr/>
        </p:nvCxnSpPr>
        <p:spPr>
          <a:xfrm flipH="1">
            <a:off x="3548158" y="4199919"/>
            <a:ext cx="24449" cy="464381"/>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35" name="Google Shape;159;p18">
            <a:extLst>
              <a:ext uri="{FF2B5EF4-FFF2-40B4-BE49-F238E27FC236}">
                <a16:creationId xmlns:a16="http://schemas.microsoft.com/office/drawing/2014/main" id="{F2D8F21B-42AF-5445-B7AA-26E5A92E7690}"/>
              </a:ext>
            </a:extLst>
          </p:cNvPr>
          <p:cNvSpPr/>
          <p:nvPr/>
        </p:nvSpPr>
        <p:spPr>
          <a:xfrm>
            <a:off x="3031635" y="3783037"/>
            <a:ext cx="1066670" cy="586176"/>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36" name="Rectángulo 35">
            <a:extLst>
              <a:ext uri="{FF2B5EF4-FFF2-40B4-BE49-F238E27FC236}">
                <a16:creationId xmlns:a16="http://schemas.microsoft.com/office/drawing/2014/main" id="{623BD2C5-42D1-0442-929A-525CFF0D0329}"/>
              </a:ext>
            </a:extLst>
          </p:cNvPr>
          <p:cNvSpPr/>
          <p:nvPr/>
        </p:nvSpPr>
        <p:spPr>
          <a:xfrm>
            <a:off x="3084356" y="3825629"/>
            <a:ext cx="998991"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SEGURO O </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BLOQUEO</a:t>
            </a:r>
          </a:p>
        </p:txBody>
      </p:sp>
      <p:sp>
        <p:nvSpPr>
          <p:cNvPr id="37" name="Google Shape;159;p18">
            <a:extLst>
              <a:ext uri="{FF2B5EF4-FFF2-40B4-BE49-F238E27FC236}">
                <a16:creationId xmlns:a16="http://schemas.microsoft.com/office/drawing/2014/main" id="{87383265-5ABA-D74E-B82D-406332A82D0B}"/>
              </a:ext>
            </a:extLst>
          </p:cNvPr>
          <p:cNvSpPr/>
          <p:nvPr/>
        </p:nvSpPr>
        <p:spPr>
          <a:xfrm>
            <a:off x="4247836" y="4010858"/>
            <a:ext cx="865804" cy="31869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38" name="Rectángulo 37">
            <a:extLst>
              <a:ext uri="{FF2B5EF4-FFF2-40B4-BE49-F238E27FC236}">
                <a16:creationId xmlns:a16="http://schemas.microsoft.com/office/drawing/2014/main" id="{22FDBCAF-98B6-9048-8F9B-B3032186A851}"/>
              </a:ext>
            </a:extLst>
          </p:cNvPr>
          <p:cNvSpPr/>
          <p:nvPr/>
        </p:nvSpPr>
        <p:spPr>
          <a:xfrm>
            <a:off x="4247836" y="4015922"/>
            <a:ext cx="888385"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CILINDRO</a:t>
            </a:r>
          </a:p>
        </p:txBody>
      </p:sp>
      <p:cxnSp>
        <p:nvCxnSpPr>
          <p:cNvPr id="39" name="Conector recto de flecha 38">
            <a:extLst>
              <a:ext uri="{FF2B5EF4-FFF2-40B4-BE49-F238E27FC236}">
                <a16:creationId xmlns:a16="http://schemas.microsoft.com/office/drawing/2014/main" id="{F9DC8069-8FE2-F842-86E1-48AB9E5FC4E2}"/>
              </a:ext>
            </a:extLst>
          </p:cNvPr>
          <p:cNvCxnSpPr>
            <a:cxnSpLocks/>
          </p:cNvCxnSpPr>
          <p:nvPr/>
        </p:nvCxnSpPr>
        <p:spPr>
          <a:xfrm flipH="1">
            <a:off x="4078602" y="4273303"/>
            <a:ext cx="613230" cy="732351"/>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a:extLst>
              <a:ext uri="{FF2B5EF4-FFF2-40B4-BE49-F238E27FC236}">
                <a16:creationId xmlns:a16="http://schemas.microsoft.com/office/drawing/2014/main" id="{7EB496A6-46B7-A142-BF17-045009B41A12}"/>
              </a:ext>
            </a:extLst>
          </p:cNvPr>
          <p:cNvCxnSpPr>
            <a:cxnSpLocks/>
          </p:cNvCxnSpPr>
          <p:nvPr/>
        </p:nvCxnSpPr>
        <p:spPr>
          <a:xfrm flipH="1">
            <a:off x="4312815" y="4309855"/>
            <a:ext cx="1481488" cy="863234"/>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43" name="Google Shape;159;p18">
            <a:extLst>
              <a:ext uri="{FF2B5EF4-FFF2-40B4-BE49-F238E27FC236}">
                <a16:creationId xmlns:a16="http://schemas.microsoft.com/office/drawing/2014/main" id="{1F8E73F2-E8C1-204E-AE3E-033C0A2B0DFB}"/>
              </a:ext>
            </a:extLst>
          </p:cNvPr>
          <p:cNvSpPr/>
          <p:nvPr/>
        </p:nvSpPr>
        <p:spPr>
          <a:xfrm>
            <a:off x="6785830" y="4203072"/>
            <a:ext cx="1614223" cy="641297"/>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44" name="Rectángulo 43">
            <a:extLst>
              <a:ext uri="{FF2B5EF4-FFF2-40B4-BE49-F238E27FC236}">
                <a16:creationId xmlns:a16="http://schemas.microsoft.com/office/drawing/2014/main" id="{F84B08D3-7EB5-6943-B9C9-B3E152707ED0}"/>
              </a:ext>
            </a:extLst>
          </p:cNvPr>
          <p:cNvSpPr/>
          <p:nvPr/>
        </p:nvSpPr>
        <p:spPr>
          <a:xfrm>
            <a:off x="6820374" y="4260444"/>
            <a:ext cx="1547218"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SECTOR PARA</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GIRAR EL TAMBOR</a:t>
            </a:r>
          </a:p>
        </p:txBody>
      </p:sp>
      <p:cxnSp>
        <p:nvCxnSpPr>
          <p:cNvPr id="45" name="Conector recto de flecha 44">
            <a:extLst>
              <a:ext uri="{FF2B5EF4-FFF2-40B4-BE49-F238E27FC236}">
                <a16:creationId xmlns:a16="http://schemas.microsoft.com/office/drawing/2014/main" id="{A4C95831-4EA2-D04C-BC3D-70C58FA9E8B0}"/>
              </a:ext>
            </a:extLst>
          </p:cNvPr>
          <p:cNvCxnSpPr>
            <a:cxnSpLocks/>
          </p:cNvCxnSpPr>
          <p:nvPr/>
        </p:nvCxnSpPr>
        <p:spPr>
          <a:xfrm flipH="1">
            <a:off x="5731380" y="4783664"/>
            <a:ext cx="1088994" cy="301533"/>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46" name="Google Shape;159;p18">
            <a:extLst>
              <a:ext uri="{FF2B5EF4-FFF2-40B4-BE49-F238E27FC236}">
                <a16:creationId xmlns:a16="http://schemas.microsoft.com/office/drawing/2014/main" id="{1635BDE9-00E3-3842-83FE-AB8E4706E3A3}"/>
              </a:ext>
            </a:extLst>
          </p:cNvPr>
          <p:cNvSpPr/>
          <p:nvPr/>
        </p:nvSpPr>
        <p:spPr>
          <a:xfrm>
            <a:off x="7141945" y="5308362"/>
            <a:ext cx="1195987" cy="586176"/>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47" name="Rectángulo 46">
            <a:extLst>
              <a:ext uri="{FF2B5EF4-FFF2-40B4-BE49-F238E27FC236}">
                <a16:creationId xmlns:a16="http://schemas.microsoft.com/office/drawing/2014/main" id="{6AB0912E-CB84-9348-9F45-FA590C9C6802}"/>
              </a:ext>
            </a:extLst>
          </p:cNvPr>
          <p:cNvSpPr/>
          <p:nvPr/>
        </p:nvSpPr>
        <p:spPr>
          <a:xfrm>
            <a:off x="7127202" y="5337507"/>
            <a:ext cx="1208985"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TRINQUETE</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O CHICHARRA</a:t>
            </a:r>
          </a:p>
        </p:txBody>
      </p:sp>
      <p:cxnSp>
        <p:nvCxnSpPr>
          <p:cNvPr id="48" name="Conector recto de flecha 47">
            <a:extLst>
              <a:ext uri="{FF2B5EF4-FFF2-40B4-BE49-F238E27FC236}">
                <a16:creationId xmlns:a16="http://schemas.microsoft.com/office/drawing/2014/main" id="{D4958AE6-A934-D349-B054-43B4B85DB86A}"/>
              </a:ext>
            </a:extLst>
          </p:cNvPr>
          <p:cNvCxnSpPr>
            <a:cxnSpLocks/>
          </p:cNvCxnSpPr>
          <p:nvPr/>
        </p:nvCxnSpPr>
        <p:spPr>
          <a:xfrm flipH="1" flipV="1">
            <a:off x="6653037" y="5210275"/>
            <a:ext cx="505764" cy="192792"/>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ector recto de flecha 51">
            <a:extLst>
              <a:ext uri="{FF2B5EF4-FFF2-40B4-BE49-F238E27FC236}">
                <a16:creationId xmlns:a16="http://schemas.microsoft.com/office/drawing/2014/main" id="{FF199D10-217C-1D4F-A832-68AAC6A16CA1}"/>
              </a:ext>
            </a:extLst>
          </p:cNvPr>
          <p:cNvCxnSpPr>
            <a:cxnSpLocks/>
          </p:cNvCxnSpPr>
          <p:nvPr/>
        </p:nvCxnSpPr>
        <p:spPr>
          <a:xfrm flipH="1" flipV="1">
            <a:off x="4995109" y="5364662"/>
            <a:ext cx="1003897" cy="708187"/>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57" name="Google Shape;159;p18">
            <a:extLst>
              <a:ext uri="{FF2B5EF4-FFF2-40B4-BE49-F238E27FC236}">
                <a16:creationId xmlns:a16="http://schemas.microsoft.com/office/drawing/2014/main" id="{F5208A38-AD67-7D43-9DCA-0F48A7492754}"/>
              </a:ext>
            </a:extLst>
          </p:cNvPr>
          <p:cNvSpPr/>
          <p:nvPr/>
        </p:nvSpPr>
        <p:spPr>
          <a:xfrm>
            <a:off x="5414340" y="5949373"/>
            <a:ext cx="865804" cy="31869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58" name="Rectángulo 57">
            <a:extLst>
              <a:ext uri="{FF2B5EF4-FFF2-40B4-BE49-F238E27FC236}">
                <a16:creationId xmlns:a16="http://schemas.microsoft.com/office/drawing/2014/main" id="{A468AA18-85D8-8C4A-AE4D-4ECC28CB3BBE}"/>
              </a:ext>
            </a:extLst>
          </p:cNvPr>
          <p:cNvSpPr/>
          <p:nvPr/>
        </p:nvSpPr>
        <p:spPr>
          <a:xfrm>
            <a:off x="5426266" y="5955279"/>
            <a:ext cx="868911" cy="307777"/>
          </a:xfrm>
          <a:prstGeom prst="rect">
            <a:avLst/>
          </a:prstGeom>
        </p:spPr>
        <p:txBody>
          <a:bodyPr wrap="squar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TAMBOR</a:t>
            </a:r>
            <a:endParaRPr lang="es-CL" dirty="0"/>
          </a:p>
        </p:txBody>
      </p:sp>
      <p:sp>
        <p:nvSpPr>
          <p:cNvPr id="59" name="Google Shape;159;p18">
            <a:extLst>
              <a:ext uri="{FF2B5EF4-FFF2-40B4-BE49-F238E27FC236}">
                <a16:creationId xmlns:a16="http://schemas.microsoft.com/office/drawing/2014/main" id="{B00011C4-C1C5-ED44-9F80-B45FF2B3DAD8}"/>
              </a:ext>
            </a:extLst>
          </p:cNvPr>
          <p:cNvSpPr/>
          <p:nvPr/>
        </p:nvSpPr>
        <p:spPr>
          <a:xfrm>
            <a:off x="3485157" y="5952801"/>
            <a:ext cx="1066670" cy="586176"/>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60" name="Rectángulo 59">
            <a:extLst>
              <a:ext uri="{FF2B5EF4-FFF2-40B4-BE49-F238E27FC236}">
                <a16:creationId xmlns:a16="http://schemas.microsoft.com/office/drawing/2014/main" id="{D94F5196-D2AE-1C43-A6C3-E866176A9079}"/>
              </a:ext>
            </a:extLst>
          </p:cNvPr>
          <p:cNvSpPr/>
          <p:nvPr/>
        </p:nvSpPr>
        <p:spPr>
          <a:xfrm>
            <a:off x="3504182" y="5981946"/>
            <a:ext cx="1018228"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ESCALA</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DE NONIOS</a:t>
            </a:r>
          </a:p>
        </p:txBody>
      </p:sp>
      <p:cxnSp>
        <p:nvCxnSpPr>
          <p:cNvPr id="61" name="Conector recto de flecha 60">
            <a:extLst>
              <a:ext uri="{FF2B5EF4-FFF2-40B4-BE49-F238E27FC236}">
                <a16:creationId xmlns:a16="http://schemas.microsoft.com/office/drawing/2014/main" id="{EEAFEED9-1AF5-2243-B73A-F9B42ECBF81A}"/>
              </a:ext>
            </a:extLst>
          </p:cNvPr>
          <p:cNvCxnSpPr>
            <a:cxnSpLocks/>
            <a:stCxn id="60" idx="0"/>
          </p:cNvCxnSpPr>
          <p:nvPr/>
        </p:nvCxnSpPr>
        <p:spPr>
          <a:xfrm flipV="1">
            <a:off x="4013296" y="5323544"/>
            <a:ext cx="71131" cy="658402"/>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64" name="Google Shape;73;p14">
            <a:extLst>
              <a:ext uri="{FF2B5EF4-FFF2-40B4-BE49-F238E27FC236}">
                <a16:creationId xmlns:a16="http://schemas.microsoft.com/office/drawing/2014/main" id="{087BC845-26AB-A24D-8FD1-42C996C3B4BB}"/>
              </a:ext>
            </a:extLst>
          </p:cNvPr>
          <p:cNvSpPr/>
          <p:nvPr/>
        </p:nvSpPr>
        <p:spPr>
          <a:xfrm>
            <a:off x="463258" y="3623887"/>
            <a:ext cx="8326681" cy="3110899"/>
          </a:xfrm>
          <a:prstGeom prst="roundRect">
            <a:avLst>
              <a:gd name="adj" fmla="val 114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65" name="Google Shape;159;p18">
            <a:extLst>
              <a:ext uri="{FF2B5EF4-FFF2-40B4-BE49-F238E27FC236}">
                <a16:creationId xmlns:a16="http://schemas.microsoft.com/office/drawing/2014/main" id="{A2B25C5D-3693-604B-8877-11E37B06D816}"/>
              </a:ext>
            </a:extLst>
          </p:cNvPr>
          <p:cNvSpPr/>
          <p:nvPr/>
        </p:nvSpPr>
        <p:spPr>
          <a:xfrm>
            <a:off x="5627376" y="3854562"/>
            <a:ext cx="1066670" cy="586176"/>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66" name="Rectángulo 65">
            <a:extLst>
              <a:ext uri="{FF2B5EF4-FFF2-40B4-BE49-F238E27FC236}">
                <a16:creationId xmlns:a16="http://schemas.microsoft.com/office/drawing/2014/main" id="{836A7D1B-7772-3546-9AE6-FE35167A2D72}"/>
              </a:ext>
            </a:extLst>
          </p:cNvPr>
          <p:cNvSpPr/>
          <p:nvPr/>
        </p:nvSpPr>
        <p:spPr>
          <a:xfrm>
            <a:off x="5643408" y="3875888"/>
            <a:ext cx="1045479"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ESCALA</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GRADUADA</a:t>
            </a:r>
          </a:p>
        </p:txBody>
      </p:sp>
    </p:spTree>
    <p:extLst>
      <p:ext uri="{BB962C8B-B14F-4D97-AF65-F5344CB8AC3E}">
        <p14:creationId xmlns:p14="http://schemas.microsoft.com/office/powerpoint/2010/main" val="2970392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8" name="Google Shape;175;p19">
            <a:extLst>
              <a:ext uri="{FF2B5EF4-FFF2-40B4-BE49-F238E27FC236}">
                <a16:creationId xmlns:a16="http://schemas.microsoft.com/office/drawing/2014/main" id="{D881A9CF-2E54-3442-935B-5E78FE8EA973}"/>
              </a:ext>
            </a:extLst>
          </p:cNvPr>
          <p:cNvSpPr txBox="1"/>
          <p:nvPr/>
        </p:nvSpPr>
        <p:spPr>
          <a:xfrm>
            <a:off x="1415500" y="6037729"/>
            <a:ext cx="3896088" cy="1450120"/>
          </a:xfrm>
          <a:prstGeom prst="rect">
            <a:avLst/>
          </a:prstGeom>
          <a:noFill/>
          <a:ln>
            <a:noFill/>
          </a:ln>
        </p:spPr>
        <p:txBody>
          <a:bodyPr spcFirstLastPara="1" wrap="square" lIns="91425" tIns="91425" rIns="91425" bIns="91425" anchor="ctr" anchorCtr="0">
            <a:noAutofit/>
          </a:bodyPr>
          <a:lstStyle/>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12" name="Google Shape;174;p19">
            <a:extLst>
              <a:ext uri="{FF2B5EF4-FFF2-40B4-BE49-F238E27FC236}">
                <a16:creationId xmlns:a16="http://schemas.microsoft.com/office/drawing/2014/main" id="{D6AA6CC8-6613-3A46-A56E-8315E02503EB}"/>
              </a:ext>
            </a:extLst>
          </p:cNvPr>
          <p:cNvSpPr/>
          <p:nvPr/>
        </p:nvSpPr>
        <p:spPr>
          <a:xfrm>
            <a:off x="444928" y="2175047"/>
            <a:ext cx="8809310" cy="749879"/>
          </a:xfrm>
          <a:prstGeom prst="roundRect">
            <a:avLst>
              <a:gd name="adj" fmla="val 24850"/>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3" name="Google Shape;175;p19">
            <a:extLst>
              <a:ext uri="{FF2B5EF4-FFF2-40B4-BE49-F238E27FC236}">
                <a16:creationId xmlns:a16="http://schemas.microsoft.com/office/drawing/2014/main" id="{4B17AA24-08B2-444F-9AA3-B743CA687158}"/>
              </a:ext>
            </a:extLst>
          </p:cNvPr>
          <p:cNvSpPr txBox="1"/>
          <p:nvPr/>
        </p:nvSpPr>
        <p:spPr>
          <a:xfrm>
            <a:off x="716253" y="2205668"/>
            <a:ext cx="8363579" cy="663024"/>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Antes de utilizar un micrómetro de exterior, es necesario verificar si está bien calibrado, esto se realiza siguiendo los siguientes pasos:</a:t>
            </a:r>
          </a:p>
        </p:txBody>
      </p:sp>
      <p:sp>
        <p:nvSpPr>
          <p:cNvPr id="21" name="Google Shape;174;p19">
            <a:extLst>
              <a:ext uri="{FF2B5EF4-FFF2-40B4-BE49-F238E27FC236}">
                <a16:creationId xmlns:a16="http://schemas.microsoft.com/office/drawing/2014/main" id="{AC95013E-274A-CC4C-BE35-12644DC207FB}"/>
              </a:ext>
            </a:extLst>
          </p:cNvPr>
          <p:cNvSpPr/>
          <p:nvPr/>
        </p:nvSpPr>
        <p:spPr>
          <a:xfrm>
            <a:off x="444927" y="3028375"/>
            <a:ext cx="6453414" cy="1106123"/>
          </a:xfrm>
          <a:prstGeom prst="roundRect">
            <a:avLst>
              <a:gd name="adj" fmla="val 24850"/>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2" name="Rectángulo 1">
            <a:extLst>
              <a:ext uri="{FF2B5EF4-FFF2-40B4-BE49-F238E27FC236}">
                <a16:creationId xmlns:a16="http://schemas.microsoft.com/office/drawing/2014/main" id="{92DB2ABD-54F1-BF41-A594-A5988E6AF448}"/>
              </a:ext>
            </a:extLst>
          </p:cNvPr>
          <p:cNvSpPr/>
          <p:nvPr/>
        </p:nvSpPr>
        <p:spPr>
          <a:xfrm>
            <a:off x="716252" y="3144041"/>
            <a:ext cx="5832465" cy="873124"/>
          </a:xfrm>
          <a:prstGeom prst="rect">
            <a:avLst/>
          </a:prstGeom>
        </p:spPr>
        <p:txBody>
          <a:bodyPr wrap="square">
            <a:spAutoFit/>
          </a:bodyPr>
          <a:lstStyle/>
          <a:p>
            <a:pPr marL="342900" lvl="0" indent="-342900">
              <a:lnSpc>
                <a:spcPct val="115000"/>
              </a:lnSpc>
              <a:buClr>
                <a:srgbClr val="76384D"/>
              </a:buClr>
              <a:buFont typeface="+mj-lt"/>
              <a:buAutoNum type="arabicPeriod"/>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Introducir una hoja de papel limpio entre el yunque y el husillo apretar desde la chicharra o trinquete hasta que suene la chicharra (también llamado embrague).</a:t>
            </a:r>
          </a:p>
        </p:txBody>
      </p:sp>
      <p:sp>
        <p:nvSpPr>
          <p:cNvPr id="17" name="Google Shape;174;p19">
            <a:extLst>
              <a:ext uri="{FF2B5EF4-FFF2-40B4-BE49-F238E27FC236}">
                <a16:creationId xmlns:a16="http://schemas.microsoft.com/office/drawing/2014/main" id="{D4B59288-28C7-9E43-AA6F-A99E9E8BC419}"/>
              </a:ext>
            </a:extLst>
          </p:cNvPr>
          <p:cNvSpPr/>
          <p:nvPr/>
        </p:nvSpPr>
        <p:spPr>
          <a:xfrm>
            <a:off x="444927" y="4252045"/>
            <a:ext cx="6453414" cy="1113680"/>
          </a:xfrm>
          <a:prstGeom prst="roundRect">
            <a:avLst>
              <a:gd name="adj" fmla="val 24850"/>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22" name="Rectángulo 21">
            <a:extLst>
              <a:ext uri="{FF2B5EF4-FFF2-40B4-BE49-F238E27FC236}">
                <a16:creationId xmlns:a16="http://schemas.microsoft.com/office/drawing/2014/main" id="{F6256115-F716-9640-AD4E-3F63531C5D16}"/>
              </a:ext>
            </a:extLst>
          </p:cNvPr>
          <p:cNvSpPr/>
          <p:nvPr/>
        </p:nvSpPr>
        <p:spPr>
          <a:xfrm>
            <a:off x="716252" y="4354264"/>
            <a:ext cx="6087959" cy="820994"/>
          </a:xfrm>
          <a:prstGeom prst="rect">
            <a:avLst/>
          </a:prstGeom>
        </p:spPr>
        <p:txBody>
          <a:bodyPr wrap="square">
            <a:spAutoFit/>
          </a:bodyPr>
          <a:lstStyle/>
          <a:p>
            <a:pPr marL="342900" lvl="0" indent="-342900">
              <a:lnSpc>
                <a:spcPct val="115000"/>
              </a:lnSpc>
              <a:buClr>
                <a:srgbClr val="76384D"/>
              </a:buClr>
              <a:buFont typeface="+mj-lt"/>
              <a:buAutoNum type="arabicPeriod" startAt="2"/>
            </a:pPr>
            <a:r>
              <a:rPr lang="es-419" dirty="0">
                <a:solidFill>
                  <a:schemeClr val="dk1"/>
                </a:solidFill>
                <a:latin typeface="Calibri" panose="020F0502020204030204" pitchFamily="34" charset="0"/>
                <a:ea typeface="Roboto Medium"/>
                <a:cs typeface="Calibri" panose="020F0502020204030204" pitchFamily="34" charset="0"/>
                <a:sym typeface="Roboto Medium"/>
              </a:rPr>
              <a:t>Retirar la hoja en línea recta del micrómetro y observar que la hoja no quede con marcas de suciedad, de quedar registro de suciedad se debe abrir el micrómetro, limpiar el yunque y husillo y repetir la prueba nuevamente.</a:t>
            </a:r>
          </a:p>
        </p:txBody>
      </p:sp>
      <p:sp>
        <p:nvSpPr>
          <p:cNvPr id="27" name="Google Shape;174;p19">
            <a:extLst>
              <a:ext uri="{FF2B5EF4-FFF2-40B4-BE49-F238E27FC236}">
                <a16:creationId xmlns:a16="http://schemas.microsoft.com/office/drawing/2014/main" id="{CACD48E7-0810-1546-B2FA-890CF8AD1071}"/>
              </a:ext>
            </a:extLst>
          </p:cNvPr>
          <p:cNvSpPr/>
          <p:nvPr/>
        </p:nvSpPr>
        <p:spPr>
          <a:xfrm>
            <a:off x="444927" y="5476639"/>
            <a:ext cx="6453414" cy="1269810"/>
          </a:xfrm>
          <a:prstGeom prst="roundRect">
            <a:avLst>
              <a:gd name="adj" fmla="val 18989"/>
            </a:avLst>
          </a:prstGeom>
          <a:solidFill>
            <a:srgbClr val="E9E1E4"/>
          </a:solidFill>
          <a:ln>
            <a:noFill/>
          </a:ln>
        </p:spPr>
        <p:txBody>
          <a:bodyPr spcFirstLastPara="1" wrap="square" lIns="91425" tIns="91425" rIns="91425" bIns="91425" anchor="ctr" anchorCtr="0">
            <a:noAutofit/>
          </a:bodyPr>
          <a:lstStyle/>
          <a:p>
            <a:pPr marL="342900" lvl="0" indent="-342900">
              <a:lnSpc>
                <a:spcPct val="115000"/>
              </a:lnSpc>
              <a:buClr>
                <a:srgbClr val="76384D"/>
              </a:buClr>
              <a:buFont typeface="+mj-lt"/>
              <a:buAutoNum type="arabicPeriod" startAt="2"/>
            </a:pPr>
            <a:endParaRPr lang="es-419"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28" name="Rectángulo 27">
            <a:extLst>
              <a:ext uri="{FF2B5EF4-FFF2-40B4-BE49-F238E27FC236}">
                <a16:creationId xmlns:a16="http://schemas.microsoft.com/office/drawing/2014/main" id="{A2B706ED-757C-F24D-8215-66A89736B7AA}"/>
              </a:ext>
            </a:extLst>
          </p:cNvPr>
          <p:cNvSpPr/>
          <p:nvPr/>
        </p:nvSpPr>
        <p:spPr>
          <a:xfrm>
            <a:off x="716253" y="5538310"/>
            <a:ext cx="5832464" cy="607667"/>
          </a:xfrm>
          <a:prstGeom prst="rect">
            <a:avLst/>
          </a:prstGeom>
        </p:spPr>
        <p:txBody>
          <a:bodyPr wrap="square">
            <a:spAutoFit/>
          </a:bodyPr>
          <a:lstStyle/>
          <a:p>
            <a:pPr marL="342900" lvl="0" indent="-342900">
              <a:lnSpc>
                <a:spcPct val="115000"/>
              </a:lnSpc>
              <a:buClr>
                <a:srgbClr val="76384D"/>
              </a:buClr>
              <a:buFont typeface="+mj-lt"/>
              <a:buAutoNum type="arabicPeriod" startAt="3"/>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Una vez limpio el yunque y husillo, cerrar completamente el micrómetro y verificar: </a:t>
            </a:r>
          </a:p>
        </p:txBody>
      </p:sp>
      <p:sp>
        <p:nvSpPr>
          <p:cNvPr id="3" name="Rectángulo 2">
            <a:extLst>
              <a:ext uri="{FF2B5EF4-FFF2-40B4-BE49-F238E27FC236}">
                <a16:creationId xmlns:a16="http://schemas.microsoft.com/office/drawing/2014/main" id="{54820B7B-72C5-FD42-951F-227D73E61BD1}"/>
              </a:ext>
            </a:extLst>
          </p:cNvPr>
          <p:cNvSpPr/>
          <p:nvPr/>
        </p:nvSpPr>
        <p:spPr>
          <a:xfrm>
            <a:off x="1020883" y="6042283"/>
            <a:ext cx="5301502" cy="607667"/>
          </a:xfrm>
          <a:prstGeom prst="rect">
            <a:avLst/>
          </a:prstGeom>
        </p:spPr>
        <p:txBody>
          <a:bodyPr wrap="square">
            <a:spAutoFit/>
          </a:bodyPr>
          <a:lstStyle/>
          <a:p>
            <a:pPr marL="342900" lvl="0" indent="-342900">
              <a:lnSpc>
                <a:spcPct val="115000"/>
              </a:lnSpc>
              <a:buClr>
                <a:srgbClr val="76384D"/>
              </a:buClr>
              <a:buFont typeface="Courier New" panose="02070309020205020404" pitchFamily="49" charset="0"/>
              <a:buChar char="o"/>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Unión entre yunque y husillo.</a:t>
            </a:r>
          </a:p>
          <a:p>
            <a:pPr marL="342900" lvl="0" indent="-342900">
              <a:lnSpc>
                <a:spcPct val="115000"/>
              </a:lnSpc>
              <a:buClr>
                <a:srgbClr val="76384D"/>
              </a:buClr>
              <a:buFont typeface="Courier New" panose="02070309020205020404" pitchFamily="49" charset="0"/>
              <a:buChar char="o"/>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Que el 0 del tambor coincida con la línea de lectura.</a:t>
            </a:r>
          </a:p>
        </p:txBody>
      </p:sp>
      <p:pic>
        <p:nvPicPr>
          <p:cNvPr id="14" name="Imagen 13">
            <a:extLst>
              <a:ext uri="{FF2B5EF4-FFF2-40B4-BE49-F238E27FC236}">
                <a16:creationId xmlns:a16="http://schemas.microsoft.com/office/drawing/2014/main" id="{C090CAE1-6702-FD46-B80A-085DA31943C9}"/>
              </a:ext>
            </a:extLst>
          </p:cNvPr>
          <p:cNvPicPr>
            <a:picLocks noChangeAspect="1"/>
          </p:cNvPicPr>
          <p:nvPr/>
        </p:nvPicPr>
        <p:blipFill>
          <a:blip r:embed="rId3"/>
          <a:stretch>
            <a:fillRect/>
          </a:stretch>
        </p:blipFill>
        <p:spPr>
          <a:xfrm>
            <a:off x="7155413" y="4249205"/>
            <a:ext cx="2098825" cy="1211262"/>
          </a:xfrm>
          <a:prstGeom prst="rect">
            <a:avLst/>
          </a:prstGeom>
        </p:spPr>
      </p:pic>
      <p:pic>
        <p:nvPicPr>
          <p:cNvPr id="30" name="Imagen 29">
            <a:extLst>
              <a:ext uri="{FF2B5EF4-FFF2-40B4-BE49-F238E27FC236}">
                <a16:creationId xmlns:a16="http://schemas.microsoft.com/office/drawing/2014/main" id="{B83A7AA5-3381-9340-8D3B-09F54B4D1BB3}"/>
              </a:ext>
            </a:extLst>
          </p:cNvPr>
          <p:cNvPicPr>
            <a:picLocks noChangeAspect="1"/>
          </p:cNvPicPr>
          <p:nvPr/>
        </p:nvPicPr>
        <p:blipFill>
          <a:blip r:embed="rId4"/>
          <a:stretch>
            <a:fillRect/>
          </a:stretch>
        </p:blipFill>
        <p:spPr>
          <a:xfrm>
            <a:off x="7162575" y="3009685"/>
            <a:ext cx="2098825" cy="1211262"/>
          </a:xfrm>
          <a:prstGeom prst="rect">
            <a:avLst/>
          </a:prstGeom>
        </p:spPr>
      </p:pic>
      <p:pic>
        <p:nvPicPr>
          <p:cNvPr id="32" name="Imagen 31">
            <a:extLst>
              <a:ext uri="{FF2B5EF4-FFF2-40B4-BE49-F238E27FC236}">
                <a16:creationId xmlns:a16="http://schemas.microsoft.com/office/drawing/2014/main" id="{CCD49F94-51FE-0444-93AE-AB3B945D82B0}"/>
              </a:ext>
            </a:extLst>
          </p:cNvPr>
          <p:cNvPicPr>
            <a:picLocks noChangeAspect="1"/>
          </p:cNvPicPr>
          <p:nvPr/>
        </p:nvPicPr>
        <p:blipFill>
          <a:blip r:embed="rId5"/>
          <a:stretch>
            <a:fillRect/>
          </a:stretch>
        </p:blipFill>
        <p:spPr>
          <a:xfrm>
            <a:off x="7156219" y="5488725"/>
            <a:ext cx="2098824" cy="1211262"/>
          </a:xfrm>
          <a:prstGeom prst="rect">
            <a:avLst/>
          </a:prstGeom>
        </p:spPr>
      </p:pic>
      <p:sp>
        <p:nvSpPr>
          <p:cNvPr id="18" name="Google Shape;83;p14">
            <a:extLst>
              <a:ext uri="{FF2B5EF4-FFF2-40B4-BE49-F238E27FC236}">
                <a16:creationId xmlns:a16="http://schemas.microsoft.com/office/drawing/2014/main" id="{9F87FA4E-67F0-7F4F-90FC-CC0EA2357B7C}"/>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11</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9" name="Google Shape;96;p15">
            <a:extLst>
              <a:ext uri="{FF2B5EF4-FFF2-40B4-BE49-F238E27FC236}">
                <a16:creationId xmlns:a16="http://schemas.microsoft.com/office/drawing/2014/main" id="{6A2D9BC0-BAC1-7040-A507-E45E5083878A}"/>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CALIBRACIÓN DEL </a:t>
            </a:r>
            <a:r>
              <a:rPr lang="es-CL" sz="2800" dirty="0">
                <a:solidFill>
                  <a:srgbClr val="ED423D"/>
                </a:solidFill>
                <a:latin typeface="Calibri" panose="020F0502020204030204" pitchFamily="34" charset="0"/>
                <a:ea typeface="Roboto"/>
                <a:cs typeface="Calibri" panose="020F0502020204030204" pitchFamily="34" charset="0"/>
                <a:sym typeface="Roboto"/>
              </a:rPr>
              <a:t>MICRÓMETRO DE EXTERIOR</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4203461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 name="Google Shape;96;p15">
            <a:extLst>
              <a:ext uri="{FF2B5EF4-FFF2-40B4-BE49-F238E27FC236}">
                <a16:creationId xmlns:a16="http://schemas.microsoft.com/office/drawing/2014/main" id="{0ECFF546-8A80-6146-9B96-74914FFEEB71}"/>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CALIBRACIÓN DEL </a:t>
            </a:r>
            <a:r>
              <a:rPr lang="es-CL" sz="2800" dirty="0">
                <a:solidFill>
                  <a:srgbClr val="ED423D"/>
                </a:solidFill>
                <a:latin typeface="Calibri" panose="020F0502020204030204" pitchFamily="34" charset="0"/>
                <a:ea typeface="Roboto"/>
                <a:cs typeface="Calibri" panose="020F0502020204030204" pitchFamily="34" charset="0"/>
                <a:sym typeface="Roboto"/>
              </a:rPr>
              <a:t>MICRÓMETRO DE EXTERIOR</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8" name="Google Shape;175;p19">
            <a:extLst>
              <a:ext uri="{FF2B5EF4-FFF2-40B4-BE49-F238E27FC236}">
                <a16:creationId xmlns:a16="http://schemas.microsoft.com/office/drawing/2014/main" id="{D881A9CF-2E54-3442-935B-5E78FE8EA973}"/>
              </a:ext>
            </a:extLst>
          </p:cNvPr>
          <p:cNvSpPr txBox="1"/>
          <p:nvPr/>
        </p:nvSpPr>
        <p:spPr>
          <a:xfrm>
            <a:off x="1415500" y="6037729"/>
            <a:ext cx="3896088" cy="1450120"/>
          </a:xfrm>
          <a:prstGeom prst="rect">
            <a:avLst/>
          </a:prstGeom>
          <a:noFill/>
          <a:ln>
            <a:noFill/>
          </a:ln>
        </p:spPr>
        <p:txBody>
          <a:bodyPr spcFirstLastPara="1" wrap="square" lIns="91425" tIns="91425" rIns="91425" bIns="91425" anchor="ctr" anchorCtr="0">
            <a:noAutofit/>
          </a:bodyPr>
          <a:lstStyle/>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27" name="Google Shape;174;p19">
            <a:extLst>
              <a:ext uri="{FF2B5EF4-FFF2-40B4-BE49-F238E27FC236}">
                <a16:creationId xmlns:a16="http://schemas.microsoft.com/office/drawing/2014/main" id="{CACD48E7-0810-1546-B2FA-890CF8AD1071}"/>
              </a:ext>
            </a:extLst>
          </p:cNvPr>
          <p:cNvSpPr/>
          <p:nvPr/>
        </p:nvSpPr>
        <p:spPr>
          <a:xfrm>
            <a:off x="444927" y="3914150"/>
            <a:ext cx="8881548" cy="1269810"/>
          </a:xfrm>
          <a:prstGeom prst="roundRect">
            <a:avLst>
              <a:gd name="adj" fmla="val 18989"/>
            </a:avLst>
          </a:prstGeom>
          <a:solidFill>
            <a:srgbClr val="E9E1E4"/>
          </a:solidFill>
          <a:ln>
            <a:noFill/>
          </a:ln>
        </p:spPr>
        <p:txBody>
          <a:bodyPr spcFirstLastPara="1" wrap="square" lIns="91425" tIns="91425" rIns="91425" bIns="91425" anchor="ctr" anchorCtr="0">
            <a:noAutofit/>
          </a:bodyPr>
          <a:lstStyle/>
          <a:p>
            <a:pPr marL="342900" lvl="0" indent="-342900">
              <a:lnSpc>
                <a:spcPct val="115000"/>
              </a:lnSpc>
              <a:buClr>
                <a:srgbClr val="76384D"/>
              </a:buClr>
              <a:buFont typeface="+mj-lt"/>
              <a:buAutoNum type="arabicPeriod" startAt="2"/>
            </a:pPr>
            <a:endParaRPr lang="es-419"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28" name="Rectángulo 27">
            <a:extLst>
              <a:ext uri="{FF2B5EF4-FFF2-40B4-BE49-F238E27FC236}">
                <a16:creationId xmlns:a16="http://schemas.microsoft.com/office/drawing/2014/main" id="{A2B706ED-757C-F24D-8215-66A89736B7AA}"/>
              </a:ext>
            </a:extLst>
          </p:cNvPr>
          <p:cNvSpPr/>
          <p:nvPr/>
        </p:nvSpPr>
        <p:spPr>
          <a:xfrm>
            <a:off x="716253" y="4101667"/>
            <a:ext cx="8610222" cy="873124"/>
          </a:xfrm>
          <a:prstGeom prst="rect">
            <a:avLst/>
          </a:prstGeom>
        </p:spPr>
        <p:txBody>
          <a:bodyPr wrap="square">
            <a:spAutoFit/>
          </a:bodyPr>
          <a:lstStyle/>
          <a:p>
            <a:pPr marL="342900" lvl="0" indent="-342900">
              <a:lnSpc>
                <a:spcPct val="115000"/>
              </a:lnSpc>
              <a:buClr>
                <a:srgbClr val="76384D"/>
              </a:buClr>
              <a:buFont typeface="+mj-lt"/>
              <a:buAutoNum type="arabicPeriod" startAt="6"/>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Para la calibración del instrumento se debe emplear la llave de gancho que es suministrada al momento de comprar el micrómetro. Se gira el cilindro (no el tambor) en el sentido que sea necesario hasta que las líneas de cilindro y tambor queden totalmente enfrentadas, como se muestra en la imagen.</a:t>
            </a:r>
          </a:p>
        </p:txBody>
      </p:sp>
      <p:sp>
        <p:nvSpPr>
          <p:cNvPr id="18" name="Google Shape;174;p19">
            <a:extLst>
              <a:ext uri="{FF2B5EF4-FFF2-40B4-BE49-F238E27FC236}">
                <a16:creationId xmlns:a16="http://schemas.microsoft.com/office/drawing/2014/main" id="{677CBE54-ACFE-564B-AD0D-BD1046BFEA60}"/>
              </a:ext>
            </a:extLst>
          </p:cNvPr>
          <p:cNvSpPr/>
          <p:nvPr/>
        </p:nvSpPr>
        <p:spPr>
          <a:xfrm>
            <a:off x="444927" y="2167504"/>
            <a:ext cx="6717648" cy="871531"/>
          </a:xfrm>
          <a:prstGeom prst="roundRect">
            <a:avLst>
              <a:gd name="adj" fmla="val 24850"/>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20" name="Google Shape;174;p19">
            <a:extLst>
              <a:ext uri="{FF2B5EF4-FFF2-40B4-BE49-F238E27FC236}">
                <a16:creationId xmlns:a16="http://schemas.microsoft.com/office/drawing/2014/main" id="{A5C71538-7C83-9142-A72B-E96AB41B5293}"/>
              </a:ext>
            </a:extLst>
          </p:cNvPr>
          <p:cNvSpPr/>
          <p:nvPr/>
        </p:nvSpPr>
        <p:spPr>
          <a:xfrm>
            <a:off x="444925" y="3130198"/>
            <a:ext cx="6717648" cy="649640"/>
          </a:xfrm>
          <a:prstGeom prst="roundRect">
            <a:avLst>
              <a:gd name="adj" fmla="val 24850"/>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24" name="Google Shape;174;p19">
            <a:extLst>
              <a:ext uri="{FF2B5EF4-FFF2-40B4-BE49-F238E27FC236}">
                <a16:creationId xmlns:a16="http://schemas.microsoft.com/office/drawing/2014/main" id="{9DCFE074-6875-2344-BD9B-8012352EFEC9}"/>
              </a:ext>
            </a:extLst>
          </p:cNvPr>
          <p:cNvSpPr/>
          <p:nvPr/>
        </p:nvSpPr>
        <p:spPr>
          <a:xfrm>
            <a:off x="444928" y="5294885"/>
            <a:ext cx="8809310" cy="749879"/>
          </a:xfrm>
          <a:prstGeom prst="roundRect">
            <a:avLst>
              <a:gd name="adj" fmla="val 24850"/>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25" name="Google Shape;175;p19">
            <a:extLst>
              <a:ext uri="{FF2B5EF4-FFF2-40B4-BE49-F238E27FC236}">
                <a16:creationId xmlns:a16="http://schemas.microsoft.com/office/drawing/2014/main" id="{641F32CD-9C4D-D640-BD00-C70EC0132458}"/>
              </a:ext>
            </a:extLst>
          </p:cNvPr>
          <p:cNvSpPr txBox="1"/>
          <p:nvPr/>
        </p:nvSpPr>
        <p:spPr>
          <a:xfrm>
            <a:off x="716253" y="5336139"/>
            <a:ext cx="8363579" cy="663024"/>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La calibración de los otros tipos de micrómetro se realiza de la misma forma para enfrentar la línea del cilindro con la línes del tambor.</a:t>
            </a:r>
          </a:p>
        </p:txBody>
      </p:sp>
      <p:sp>
        <p:nvSpPr>
          <p:cNvPr id="29" name="Rectángulo 28">
            <a:extLst>
              <a:ext uri="{FF2B5EF4-FFF2-40B4-BE49-F238E27FC236}">
                <a16:creationId xmlns:a16="http://schemas.microsoft.com/office/drawing/2014/main" id="{B3B0AD99-DFBC-1146-85CD-37F98186642F}"/>
              </a:ext>
            </a:extLst>
          </p:cNvPr>
          <p:cNvSpPr/>
          <p:nvPr/>
        </p:nvSpPr>
        <p:spPr>
          <a:xfrm>
            <a:off x="716252" y="2290362"/>
            <a:ext cx="5740543" cy="607667"/>
          </a:xfrm>
          <a:prstGeom prst="rect">
            <a:avLst/>
          </a:prstGeom>
        </p:spPr>
        <p:txBody>
          <a:bodyPr wrap="square">
            <a:spAutoFit/>
          </a:bodyPr>
          <a:lstStyle/>
          <a:p>
            <a:pPr marL="342900" lvl="0" indent="-342900">
              <a:lnSpc>
                <a:spcPct val="115000"/>
              </a:lnSpc>
              <a:buClr>
                <a:srgbClr val="76384D"/>
              </a:buClr>
              <a:buFont typeface="+mj-lt"/>
              <a:buAutoNum type="arabicPeriod" startAt="4"/>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Si coinciden las líneas el micrómetro esta bien calibrado y se puede utilizar sin problemas.</a:t>
            </a:r>
          </a:p>
        </p:txBody>
      </p:sp>
      <p:sp>
        <p:nvSpPr>
          <p:cNvPr id="31" name="Rectángulo 30">
            <a:extLst>
              <a:ext uri="{FF2B5EF4-FFF2-40B4-BE49-F238E27FC236}">
                <a16:creationId xmlns:a16="http://schemas.microsoft.com/office/drawing/2014/main" id="{A9E2B0B1-966E-634D-ACCA-18E558EBBB46}"/>
              </a:ext>
            </a:extLst>
          </p:cNvPr>
          <p:cNvSpPr/>
          <p:nvPr/>
        </p:nvSpPr>
        <p:spPr>
          <a:xfrm>
            <a:off x="716252" y="3272997"/>
            <a:ext cx="5907831" cy="342210"/>
          </a:xfrm>
          <a:prstGeom prst="rect">
            <a:avLst/>
          </a:prstGeom>
        </p:spPr>
        <p:txBody>
          <a:bodyPr wrap="square">
            <a:spAutoFit/>
          </a:bodyPr>
          <a:lstStyle/>
          <a:p>
            <a:pPr marL="342900" lvl="0" indent="-342900">
              <a:lnSpc>
                <a:spcPct val="115000"/>
              </a:lnSpc>
              <a:buClr>
                <a:srgbClr val="76384D"/>
              </a:buClr>
              <a:buFont typeface="+mj-lt"/>
              <a:buAutoNum type="arabicPeriod" startAt="5"/>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 Si las líneas no coinciden se debe calibrar el instrumento.</a:t>
            </a:r>
          </a:p>
        </p:txBody>
      </p:sp>
      <p:sp>
        <p:nvSpPr>
          <p:cNvPr id="14" name="Google Shape;83;p14">
            <a:extLst>
              <a:ext uri="{FF2B5EF4-FFF2-40B4-BE49-F238E27FC236}">
                <a16:creationId xmlns:a16="http://schemas.microsoft.com/office/drawing/2014/main" id="{5D01F835-3B57-2640-8589-1ADD44BC6CA9}"/>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12</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3" name="Imagen 2">
            <a:extLst>
              <a:ext uri="{FF2B5EF4-FFF2-40B4-BE49-F238E27FC236}">
                <a16:creationId xmlns:a16="http://schemas.microsoft.com/office/drawing/2014/main" id="{7594D537-143F-EB48-AE8C-FC887442786E}"/>
              </a:ext>
            </a:extLst>
          </p:cNvPr>
          <p:cNvPicPr>
            <a:picLocks noChangeAspect="1"/>
          </p:cNvPicPr>
          <p:nvPr/>
        </p:nvPicPr>
        <p:blipFill>
          <a:blip r:embed="rId3"/>
          <a:stretch>
            <a:fillRect/>
          </a:stretch>
        </p:blipFill>
        <p:spPr>
          <a:xfrm>
            <a:off x="6895408" y="1822178"/>
            <a:ext cx="2933238" cy="2291592"/>
          </a:xfrm>
          <a:prstGeom prst="rect">
            <a:avLst/>
          </a:prstGeom>
        </p:spPr>
      </p:pic>
    </p:spTree>
    <p:extLst>
      <p:ext uri="{BB962C8B-B14F-4D97-AF65-F5344CB8AC3E}">
        <p14:creationId xmlns:p14="http://schemas.microsoft.com/office/powerpoint/2010/main" val="2995958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 name="Google Shape;96;p15">
            <a:extLst>
              <a:ext uri="{FF2B5EF4-FFF2-40B4-BE49-F238E27FC236}">
                <a16:creationId xmlns:a16="http://schemas.microsoft.com/office/drawing/2014/main" id="{0ECFF546-8A80-6146-9B96-74914FFEEB71}"/>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USO DEL </a:t>
            </a:r>
            <a:r>
              <a:rPr lang="es-CL" sz="2800" dirty="0">
                <a:solidFill>
                  <a:srgbClr val="ED423D"/>
                </a:solidFill>
                <a:latin typeface="Calibri" panose="020F0502020204030204" pitchFamily="34" charset="0"/>
                <a:ea typeface="Roboto"/>
                <a:cs typeface="Calibri" panose="020F0502020204030204" pitchFamily="34" charset="0"/>
                <a:sym typeface="Roboto"/>
              </a:rPr>
              <a:t>MICRÓMETRO</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2" name="Google Shape;174;p19">
            <a:extLst>
              <a:ext uri="{FF2B5EF4-FFF2-40B4-BE49-F238E27FC236}">
                <a16:creationId xmlns:a16="http://schemas.microsoft.com/office/drawing/2014/main" id="{D6AA6CC8-6613-3A46-A56E-8315E02503EB}"/>
              </a:ext>
            </a:extLst>
          </p:cNvPr>
          <p:cNvSpPr/>
          <p:nvPr/>
        </p:nvSpPr>
        <p:spPr>
          <a:xfrm>
            <a:off x="444929" y="2836888"/>
            <a:ext cx="3051306" cy="2746577"/>
          </a:xfrm>
          <a:prstGeom prst="roundRect">
            <a:avLst>
              <a:gd name="adj" fmla="val 14541"/>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3" name="Google Shape;175;p19">
            <a:extLst>
              <a:ext uri="{FF2B5EF4-FFF2-40B4-BE49-F238E27FC236}">
                <a16:creationId xmlns:a16="http://schemas.microsoft.com/office/drawing/2014/main" id="{4B17AA24-08B2-444F-9AA3-B743CA687158}"/>
              </a:ext>
            </a:extLst>
          </p:cNvPr>
          <p:cNvSpPr txBox="1"/>
          <p:nvPr/>
        </p:nvSpPr>
        <p:spPr>
          <a:xfrm>
            <a:off x="716254" y="2931929"/>
            <a:ext cx="2602917" cy="2490171"/>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Como se mencionó, existen micrómetros para medir exteriores, alturas, interiores </a:t>
            </a:r>
          </a:p>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y profundidades, pero sin importar lo que midan la forma de interpretar su lectura es igual en todos los casos, salvo cuando es digital.</a:t>
            </a:r>
          </a:p>
        </p:txBody>
      </p:sp>
      <p:pic>
        <p:nvPicPr>
          <p:cNvPr id="50" name="Imagen 49">
            <a:extLst>
              <a:ext uri="{FF2B5EF4-FFF2-40B4-BE49-F238E27FC236}">
                <a16:creationId xmlns:a16="http://schemas.microsoft.com/office/drawing/2014/main" id="{96055342-EAEC-CF45-B7CE-C5011B1EFE2F}"/>
              </a:ext>
            </a:extLst>
          </p:cNvPr>
          <p:cNvPicPr>
            <a:picLocks noChangeAspect="1"/>
          </p:cNvPicPr>
          <p:nvPr/>
        </p:nvPicPr>
        <p:blipFill>
          <a:blip r:embed="rId3"/>
          <a:stretch>
            <a:fillRect/>
          </a:stretch>
        </p:blipFill>
        <p:spPr>
          <a:xfrm>
            <a:off x="3862828" y="3437551"/>
            <a:ext cx="2767617" cy="1196100"/>
          </a:xfrm>
          <a:prstGeom prst="rect">
            <a:avLst/>
          </a:prstGeom>
        </p:spPr>
      </p:pic>
      <p:sp>
        <p:nvSpPr>
          <p:cNvPr id="53" name="Cerrar llave 52">
            <a:extLst>
              <a:ext uri="{FF2B5EF4-FFF2-40B4-BE49-F238E27FC236}">
                <a16:creationId xmlns:a16="http://schemas.microsoft.com/office/drawing/2014/main" id="{E0789969-5795-CF44-BACB-078BCE2CF092}"/>
              </a:ext>
            </a:extLst>
          </p:cNvPr>
          <p:cNvSpPr/>
          <p:nvPr/>
        </p:nvSpPr>
        <p:spPr>
          <a:xfrm>
            <a:off x="6608505" y="3452275"/>
            <a:ext cx="436254" cy="1158226"/>
          </a:xfrm>
          <a:prstGeom prst="rightBrace">
            <a:avLst/>
          </a:prstGeom>
          <a:ln w="38100">
            <a:solidFill>
              <a:srgbClr val="ED42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54" name="Google Shape;159;p18">
            <a:extLst>
              <a:ext uri="{FF2B5EF4-FFF2-40B4-BE49-F238E27FC236}">
                <a16:creationId xmlns:a16="http://schemas.microsoft.com/office/drawing/2014/main" id="{E098456D-BC0C-8C4C-962B-B66041788A10}"/>
              </a:ext>
            </a:extLst>
          </p:cNvPr>
          <p:cNvSpPr/>
          <p:nvPr/>
        </p:nvSpPr>
        <p:spPr>
          <a:xfrm>
            <a:off x="6974150" y="3624824"/>
            <a:ext cx="2164848" cy="810812"/>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55" name="Rectángulo 54">
            <a:extLst>
              <a:ext uri="{FF2B5EF4-FFF2-40B4-BE49-F238E27FC236}">
                <a16:creationId xmlns:a16="http://schemas.microsoft.com/office/drawing/2014/main" id="{0AECDEF5-D522-5B42-89EB-14E7FD807469}"/>
              </a:ext>
            </a:extLst>
          </p:cNvPr>
          <p:cNvSpPr/>
          <p:nvPr/>
        </p:nvSpPr>
        <p:spPr>
          <a:xfrm>
            <a:off x="7031943" y="3665073"/>
            <a:ext cx="2030215" cy="738664"/>
          </a:xfrm>
          <a:prstGeom prst="rect">
            <a:avLst/>
          </a:prstGeom>
        </p:spPr>
        <p:txBody>
          <a:bodyPr wrap="squar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UNA VUELTA COMPLETA </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DEL TAMBOR EQUIVALE </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A 0,50 MM </a:t>
            </a:r>
          </a:p>
        </p:txBody>
      </p:sp>
      <p:cxnSp>
        <p:nvCxnSpPr>
          <p:cNvPr id="56" name="Conector recto de flecha 55">
            <a:extLst>
              <a:ext uri="{FF2B5EF4-FFF2-40B4-BE49-F238E27FC236}">
                <a16:creationId xmlns:a16="http://schemas.microsoft.com/office/drawing/2014/main" id="{310EE020-09BC-824A-A7D9-0C4AB25851E1}"/>
              </a:ext>
            </a:extLst>
          </p:cNvPr>
          <p:cNvCxnSpPr>
            <a:cxnSpLocks/>
          </p:cNvCxnSpPr>
          <p:nvPr/>
        </p:nvCxnSpPr>
        <p:spPr>
          <a:xfrm flipV="1">
            <a:off x="4443135" y="4143419"/>
            <a:ext cx="71131" cy="658402"/>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62" name="Google Shape;159;p18">
            <a:extLst>
              <a:ext uri="{FF2B5EF4-FFF2-40B4-BE49-F238E27FC236}">
                <a16:creationId xmlns:a16="http://schemas.microsoft.com/office/drawing/2014/main" id="{A9FF7280-C98F-D249-A79D-834075B260D3}"/>
              </a:ext>
            </a:extLst>
          </p:cNvPr>
          <p:cNvSpPr/>
          <p:nvPr/>
        </p:nvSpPr>
        <p:spPr>
          <a:xfrm>
            <a:off x="4134155" y="4800633"/>
            <a:ext cx="2092060" cy="573823"/>
          </a:xfrm>
          <a:prstGeom prst="roundRect">
            <a:avLst>
              <a:gd name="adj" fmla="val 31916"/>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63" name="Rectángulo 62">
            <a:extLst>
              <a:ext uri="{FF2B5EF4-FFF2-40B4-BE49-F238E27FC236}">
                <a16:creationId xmlns:a16="http://schemas.microsoft.com/office/drawing/2014/main" id="{114AA0EB-796F-9F4A-8096-BB4D978F8B55}"/>
              </a:ext>
            </a:extLst>
          </p:cNvPr>
          <p:cNvSpPr/>
          <p:nvPr/>
        </p:nvSpPr>
        <p:spPr>
          <a:xfrm>
            <a:off x="4178841" y="4835797"/>
            <a:ext cx="2023281" cy="523220"/>
          </a:xfrm>
          <a:prstGeom prst="rect">
            <a:avLst/>
          </a:prstGeom>
        </p:spPr>
        <p:txBody>
          <a:bodyPr wrap="squar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CADA RALLA DEL NONIO</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ES 0.5 MILÍMETRO</a:t>
            </a:r>
          </a:p>
        </p:txBody>
      </p:sp>
      <p:sp>
        <p:nvSpPr>
          <p:cNvPr id="65" name="Google Shape;159;p18">
            <a:extLst>
              <a:ext uri="{FF2B5EF4-FFF2-40B4-BE49-F238E27FC236}">
                <a16:creationId xmlns:a16="http://schemas.microsoft.com/office/drawing/2014/main" id="{0B7969E0-3CF6-214A-85A4-C9B586E901D9}"/>
              </a:ext>
            </a:extLst>
          </p:cNvPr>
          <p:cNvSpPr/>
          <p:nvPr/>
        </p:nvSpPr>
        <p:spPr>
          <a:xfrm>
            <a:off x="5358129" y="2749985"/>
            <a:ext cx="2691146" cy="436245"/>
          </a:xfrm>
          <a:prstGeom prst="roundRect">
            <a:avLst>
              <a:gd name="adj" fmla="val 36691"/>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66" name="Rectángulo 65">
            <a:extLst>
              <a:ext uri="{FF2B5EF4-FFF2-40B4-BE49-F238E27FC236}">
                <a16:creationId xmlns:a16="http://schemas.microsoft.com/office/drawing/2014/main" id="{4E8D3BE1-DEE5-D841-94C2-51FE62353D2E}"/>
              </a:ext>
            </a:extLst>
          </p:cNvPr>
          <p:cNvSpPr/>
          <p:nvPr/>
        </p:nvSpPr>
        <p:spPr>
          <a:xfrm>
            <a:off x="5315441" y="2810171"/>
            <a:ext cx="2767617" cy="307777"/>
          </a:xfrm>
          <a:prstGeom prst="rect">
            <a:avLst/>
          </a:prstGeom>
        </p:spPr>
        <p:txBody>
          <a:bodyPr wrap="squar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CADA RALLA ES UN MILÍMETRO</a:t>
            </a:r>
          </a:p>
        </p:txBody>
      </p:sp>
      <p:cxnSp>
        <p:nvCxnSpPr>
          <p:cNvPr id="67" name="Conector recto de flecha 66">
            <a:extLst>
              <a:ext uri="{FF2B5EF4-FFF2-40B4-BE49-F238E27FC236}">
                <a16:creationId xmlns:a16="http://schemas.microsoft.com/office/drawing/2014/main" id="{B1D9B5DF-EE95-484A-BE39-A647D1D977CC}"/>
              </a:ext>
            </a:extLst>
          </p:cNvPr>
          <p:cNvCxnSpPr>
            <a:cxnSpLocks/>
          </p:cNvCxnSpPr>
          <p:nvPr/>
        </p:nvCxnSpPr>
        <p:spPr>
          <a:xfrm flipH="1">
            <a:off x="4175498" y="3241721"/>
            <a:ext cx="1251412" cy="659818"/>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68" name="Google Shape;73;p14">
            <a:extLst>
              <a:ext uri="{FF2B5EF4-FFF2-40B4-BE49-F238E27FC236}">
                <a16:creationId xmlns:a16="http://schemas.microsoft.com/office/drawing/2014/main" id="{4E79F76D-DF1E-2B43-BA78-F70B5950150F}"/>
              </a:ext>
            </a:extLst>
          </p:cNvPr>
          <p:cNvSpPr/>
          <p:nvPr/>
        </p:nvSpPr>
        <p:spPr>
          <a:xfrm>
            <a:off x="3749609" y="2646826"/>
            <a:ext cx="5576866" cy="3110899"/>
          </a:xfrm>
          <a:prstGeom prst="roundRect">
            <a:avLst>
              <a:gd name="adj" fmla="val 114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7" name="Google Shape;83;p14">
            <a:extLst>
              <a:ext uri="{FF2B5EF4-FFF2-40B4-BE49-F238E27FC236}">
                <a16:creationId xmlns:a16="http://schemas.microsoft.com/office/drawing/2014/main" id="{513A5885-24AB-5842-BC0A-EAF2EB6F3527}"/>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13</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18" name="Imagen 17">
            <a:extLst>
              <a:ext uri="{FF2B5EF4-FFF2-40B4-BE49-F238E27FC236}">
                <a16:creationId xmlns:a16="http://schemas.microsoft.com/office/drawing/2014/main" id="{9DA520B6-A60B-0D46-84AB-6FABC337965A}"/>
              </a:ext>
            </a:extLst>
          </p:cNvPr>
          <p:cNvPicPr>
            <a:picLocks noChangeAspect="1"/>
          </p:cNvPicPr>
          <p:nvPr/>
        </p:nvPicPr>
        <p:blipFill>
          <a:blip r:embed="rId4"/>
          <a:stretch>
            <a:fillRect/>
          </a:stretch>
        </p:blipFill>
        <p:spPr>
          <a:xfrm>
            <a:off x="7000634" y="4600982"/>
            <a:ext cx="2164848" cy="973124"/>
          </a:xfrm>
          <a:prstGeom prst="rect">
            <a:avLst/>
          </a:prstGeom>
        </p:spPr>
      </p:pic>
    </p:spTree>
    <p:extLst>
      <p:ext uri="{BB962C8B-B14F-4D97-AF65-F5344CB8AC3E}">
        <p14:creationId xmlns:p14="http://schemas.microsoft.com/office/powerpoint/2010/main" val="3440829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 name="Google Shape;96;p15">
            <a:extLst>
              <a:ext uri="{FF2B5EF4-FFF2-40B4-BE49-F238E27FC236}">
                <a16:creationId xmlns:a16="http://schemas.microsoft.com/office/drawing/2014/main" id="{0ECFF546-8A80-6146-9B96-74914FFEEB71}"/>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EJEMPLOS DE </a:t>
            </a:r>
            <a:r>
              <a:rPr lang="es-CL" sz="2800" dirty="0">
                <a:solidFill>
                  <a:srgbClr val="ED423D"/>
                </a:solidFill>
                <a:latin typeface="Calibri" panose="020F0502020204030204" pitchFamily="34" charset="0"/>
                <a:ea typeface="Roboto"/>
                <a:cs typeface="Calibri" panose="020F0502020204030204" pitchFamily="34" charset="0"/>
                <a:sym typeface="Roboto"/>
              </a:rPr>
              <a:t>LECTURAS</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pic>
        <p:nvPicPr>
          <p:cNvPr id="25" name="Imagen 24">
            <a:extLst>
              <a:ext uri="{FF2B5EF4-FFF2-40B4-BE49-F238E27FC236}">
                <a16:creationId xmlns:a16="http://schemas.microsoft.com/office/drawing/2014/main" id="{C6F580DF-262A-1D45-B37E-1B7488BDE61E}"/>
              </a:ext>
            </a:extLst>
          </p:cNvPr>
          <p:cNvPicPr>
            <a:picLocks noChangeAspect="1"/>
          </p:cNvPicPr>
          <p:nvPr/>
        </p:nvPicPr>
        <p:blipFill>
          <a:blip r:embed="rId3"/>
          <a:stretch>
            <a:fillRect/>
          </a:stretch>
        </p:blipFill>
        <p:spPr>
          <a:xfrm>
            <a:off x="4789716" y="3476679"/>
            <a:ext cx="2580468" cy="1205863"/>
          </a:xfrm>
          <a:prstGeom prst="rect">
            <a:avLst/>
          </a:prstGeom>
        </p:spPr>
      </p:pic>
      <p:pic>
        <p:nvPicPr>
          <p:cNvPr id="26" name="Imagen 25">
            <a:extLst>
              <a:ext uri="{FF2B5EF4-FFF2-40B4-BE49-F238E27FC236}">
                <a16:creationId xmlns:a16="http://schemas.microsoft.com/office/drawing/2014/main" id="{7BF0226A-A98E-B94D-B359-E40D2FC9852E}"/>
              </a:ext>
            </a:extLst>
          </p:cNvPr>
          <p:cNvPicPr>
            <a:picLocks noChangeAspect="1"/>
          </p:cNvPicPr>
          <p:nvPr/>
        </p:nvPicPr>
        <p:blipFill>
          <a:blip r:embed="rId4"/>
          <a:stretch>
            <a:fillRect/>
          </a:stretch>
        </p:blipFill>
        <p:spPr>
          <a:xfrm>
            <a:off x="4789716" y="4862156"/>
            <a:ext cx="2580468" cy="1286864"/>
          </a:xfrm>
          <a:prstGeom prst="rect">
            <a:avLst/>
          </a:prstGeom>
        </p:spPr>
      </p:pic>
      <p:pic>
        <p:nvPicPr>
          <p:cNvPr id="27" name="Imagen 26">
            <a:extLst>
              <a:ext uri="{FF2B5EF4-FFF2-40B4-BE49-F238E27FC236}">
                <a16:creationId xmlns:a16="http://schemas.microsoft.com/office/drawing/2014/main" id="{1102E993-7FFB-BD4C-89BD-38CDA4C3E965}"/>
              </a:ext>
            </a:extLst>
          </p:cNvPr>
          <p:cNvPicPr>
            <a:picLocks noChangeAspect="1"/>
          </p:cNvPicPr>
          <p:nvPr/>
        </p:nvPicPr>
        <p:blipFill>
          <a:blip r:embed="rId5"/>
          <a:stretch>
            <a:fillRect/>
          </a:stretch>
        </p:blipFill>
        <p:spPr>
          <a:xfrm>
            <a:off x="4776269" y="2181847"/>
            <a:ext cx="2580468" cy="1115218"/>
          </a:xfrm>
          <a:prstGeom prst="rect">
            <a:avLst/>
          </a:prstGeom>
        </p:spPr>
      </p:pic>
      <p:sp>
        <p:nvSpPr>
          <p:cNvPr id="29" name="Google Shape;159;p18">
            <a:extLst>
              <a:ext uri="{FF2B5EF4-FFF2-40B4-BE49-F238E27FC236}">
                <a16:creationId xmlns:a16="http://schemas.microsoft.com/office/drawing/2014/main" id="{CF0D604C-0374-AC41-BF26-6BA06D0785ED}"/>
              </a:ext>
            </a:extLst>
          </p:cNvPr>
          <p:cNvSpPr/>
          <p:nvPr/>
        </p:nvSpPr>
        <p:spPr>
          <a:xfrm>
            <a:off x="7728879" y="2556423"/>
            <a:ext cx="956334" cy="319500"/>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30" name="Rectángulo 29">
            <a:extLst>
              <a:ext uri="{FF2B5EF4-FFF2-40B4-BE49-F238E27FC236}">
                <a16:creationId xmlns:a16="http://schemas.microsoft.com/office/drawing/2014/main" id="{7A8F3B8B-CE6F-6144-9784-9BFF1DB9CD9D}"/>
              </a:ext>
            </a:extLst>
          </p:cNvPr>
          <p:cNvSpPr/>
          <p:nvPr/>
        </p:nvSpPr>
        <p:spPr>
          <a:xfrm>
            <a:off x="7742326" y="2561487"/>
            <a:ext cx="942887"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12.66 MM</a:t>
            </a:r>
          </a:p>
        </p:txBody>
      </p:sp>
      <p:cxnSp>
        <p:nvCxnSpPr>
          <p:cNvPr id="31" name="Conector recto de flecha 30">
            <a:extLst>
              <a:ext uri="{FF2B5EF4-FFF2-40B4-BE49-F238E27FC236}">
                <a16:creationId xmlns:a16="http://schemas.microsoft.com/office/drawing/2014/main" id="{7D711A8C-2D1C-F447-A0A4-10DE60AFF380}"/>
              </a:ext>
            </a:extLst>
          </p:cNvPr>
          <p:cNvCxnSpPr>
            <a:cxnSpLocks/>
          </p:cNvCxnSpPr>
          <p:nvPr/>
        </p:nvCxnSpPr>
        <p:spPr>
          <a:xfrm flipH="1">
            <a:off x="7087796" y="2726009"/>
            <a:ext cx="667977" cy="7968"/>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35" name="Google Shape;159;p18">
            <a:extLst>
              <a:ext uri="{FF2B5EF4-FFF2-40B4-BE49-F238E27FC236}">
                <a16:creationId xmlns:a16="http://schemas.microsoft.com/office/drawing/2014/main" id="{A585D94C-1220-1F43-8F9E-9C57F3312733}"/>
              </a:ext>
            </a:extLst>
          </p:cNvPr>
          <p:cNvSpPr/>
          <p:nvPr/>
        </p:nvSpPr>
        <p:spPr>
          <a:xfrm>
            <a:off x="7715432" y="3831793"/>
            <a:ext cx="1047704" cy="32347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36" name="Rectángulo 35">
            <a:extLst>
              <a:ext uri="{FF2B5EF4-FFF2-40B4-BE49-F238E27FC236}">
                <a16:creationId xmlns:a16="http://schemas.microsoft.com/office/drawing/2014/main" id="{85411F59-6613-904B-8514-074D24468E4F}"/>
              </a:ext>
            </a:extLst>
          </p:cNvPr>
          <p:cNvSpPr/>
          <p:nvPr/>
        </p:nvSpPr>
        <p:spPr>
          <a:xfrm>
            <a:off x="7728879" y="3847490"/>
            <a:ext cx="1034257"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16.355 MM</a:t>
            </a:r>
          </a:p>
        </p:txBody>
      </p:sp>
      <p:cxnSp>
        <p:nvCxnSpPr>
          <p:cNvPr id="37" name="Conector recto de flecha 36">
            <a:extLst>
              <a:ext uri="{FF2B5EF4-FFF2-40B4-BE49-F238E27FC236}">
                <a16:creationId xmlns:a16="http://schemas.microsoft.com/office/drawing/2014/main" id="{CDD832D5-3563-5D4F-A0EE-18FA181961FD}"/>
              </a:ext>
            </a:extLst>
          </p:cNvPr>
          <p:cNvCxnSpPr>
            <a:cxnSpLocks/>
          </p:cNvCxnSpPr>
          <p:nvPr/>
        </p:nvCxnSpPr>
        <p:spPr>
          <a:xfrm flipH="1">
            <a:off x="7074349" y="4001379"/>
            <a:ext cx="667977" cy="7968"/>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39" name="Google Shape;159;p18">
            <a:extLst>
              <a:ext uri="{FF2B5EF4-FFF2-40B4-BE49-F238E27FC236}">
                <a16:creationId xmlns:a16="http://schemas.microsoft.com/office/drawing/2014/main" id="{0CB660D4-D2FA-CF4C-929F-96A20B44153D}"/>
              </a:ext>
            </a:extLst>
          </p:cNvPr>
          <p:cNvSpPr/>
          <p:nvPr/>
        </p:nvSpPr>
        <p:spPr>
          <a:xfrm>
            <a:off x="7728879" y="5293424"/>
            <a:ext cx="820078" cy="32347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40" name="Rectángulo 39">
            <a:extLst>
              <a:ext uri="{FF2B5EF4-FFF2-40B4-BE49-F238E27FC236}">
                <a16:creationId xmlns:a16="http://schemas.microsoft.com/office/drawing/2014/main" id="{8C5A00D3-7DE9-9143-A64A-A20264523CA5}"/>
              </a:ext>
            </a:extLst>
          </p:cNvPr>
          <p:cNvSpPr/>
          <p:nvPr/>
        </p:nvSpPr>
        <p:spPr>
          <a:xfrm>
            <a:off x="7742326" y="5309121"/>
            <a:ext cx="806631"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766 MM</a:t>
            </a:r>
          </a:p>
        </p:txBody>
      </p:sp>
      <p:cxnSp>
        <p:nvCxnSpPr>
          <p:cNvPr id="41" name="Conector recto de flecha 40">
            <a:extLst>
              <a:ext uri="{FF2B5EF4-FFF2-40B4-BE49-F238E27FC236}">
                <a16:creationId xmlns:a16="http://schemas.microsoft.com/office/drawing/2014/main" id="{1DD0671B-6106-9547-8EFB-1A37B35DA1B7}"/>
              </a:ext>
            </a:extLst>
          </p:cNvPr>
          <p:cNvCxnSpPr>
            <a:cxnSpLocks/>
          </p:cNvCxnSpPr>
          <p:nvPr/>
        </p:nvCxnSpPr>
        <p:spPr>
          <a:xfrm flipH="1">
            <a:off x="7087796" y="5463010"/>
            <a:ext cx="667977" cy="7968"/>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3F67EF46-DD8B-994A-BCFC-6018C9D78DEC}"/>
              </a:ext>
            </a:extLst>
          </p:cNvPr>
          <p:cNvPicPr>
            <a:picLocks noChangeAspect="1"/>
          </p:cNvPicPr>
          <p:nvPr/>
        </p:nvPicPr>
        <p:blipFill>
          <a:blip r:embed="rId6"/>
          <a:stretch>
            <a:fillRect/>
          </a:stretch>
        </p:blipFill>
        <p:spPr>
          <a:xfrm>
            <a:off x="1916818" y="3362626"/>
            <a:ext cx="2552700" cy="1473200"/>
          </a:xfrm>
          <a:prstGeom prst="rect">
            <a:avLst/>
          </a:prstGeom>
        </p:spPr>
      </p:pic>
      <p:sp>
        <p:nvSpPr>
          <p:cNvPr id="44" name="Google Shape;73;p14">
            <a:extLst>
              <a:ext uri="{FF2B5EF4-FFF2-40B4-BE49-F238E27FC236}">
                <a16:creationId xmlns:a16="http://schemas.microsoft.com/office/drawing/2014/main" id="{7DB3FB6A-101D-3D48-9261-308C97735F93}"/>
              </a:ext>
            </a:extLst>
          </p:cNvPr>
          <p:cNvSpPr/>
          <p:nvPr/>
        </p:nvSpPr>
        <p:spPr>
          <a:xfrm>
            <a:off x="2042138" y="3422716"/>
            <a:ext cx="2259106" cy="1342387"/>
          </a:xfrm>
          <a:prstGeom prst="roundRect">
            <a:avLst>
              <a:gd name="adj" fmla="val 17872"/>
            </a:avLst>
          </a:prstGeom>
          <a:noFill/>
          <a:ln w="63500" cap="flat" cmpd="sng">
            <a:solidFill>
              <a:srgbClr val="E9E1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cxnSp>
        <p:nvCxnSpPr>
          <p:cNvPr id="45" name="Conector recto de flecha 44">
            <a:extLst>
              <a:ext uri="{FF2B5EF4-FFF2-40B4-BE49-F238E27FC236}">
                <a16:creationId xmlns:a16="http://schemas.microsoft.com/office/drawing/2014/main" id="{77338475-3CF0-3E4A-A0BA-1D28BCD38295}"/>
              </a:ext>
            </a:extLst>
          </p:cNvPr>
          <p:cNvCxnSpPr>
            <a:cxnSpLocks/>
          </p:cNvCxnSpPr>
          <p:nvPr/>
        </p:nvCxnSpPr>
        <p:spPr>
          <a:xfrm>
            <a:off x="2560229" y="2715364"/>
            <a:ext cx="452612" cy="1173328"/>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a:extLst>
              <a:ext uri="{FF2B5EF4-FFF2-40B4-BE49-F238E27FC236}">
                <a16:creationId xmlns:a16="http://schemas.microsoft.com/office/drawing/2014/main" id="{CDA1C46E-2745-3540-B7F8-222C87CB1491}"/>
              </a:ext>
            </a:extLst>
          </p:cNvPr>
          <p:cNvCxnSpPr>
            <a:cxnSpLocks/>
          </p:cNvCxnSpPr>
          <p:nvPr/>
        </p:nvCxnSpPr>
        <p:spPr>
          <a:xfrm flipH="1">
            <a:off x="3171694" y="3051109"/>
            <a:ext cx="1025008" cy="1028849"/>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ector recto de flecha 48">
            <a:extLst>
              <a:ext uri="{FF2B5EF4-FFF2-40B4-BE49-F238E27FC236}">
                <a16:creationId xmlns:a16="http://schemas.microsoft.com/office/drawing/2014/main" id="{639D8AC9-EFFB-BE49-8A07-10E38048882A}"/>
              </a:ext>
            </a:extLst>
          </p:cNvPr>
          <p:cNvCxnSpPr>
            <a:cxnSpLocks/>
          </p:cNvCxnSpPr>
          <p:nvPr/>
        </p:nvCxnSpPr>
        <p:spPr>
          <a:xfrm flipV="1">
            <a:off x="2812997" y="4330453"/>
            <a:ext cx="311251" cy="1397989"/>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57" name="Google Shape;159;p18">
            <a:extLst>
              <a:ext uri="{FF2B5EF4-FFF2-40B4-BE49-F238E27FC236}">
                <a16:creationId xmlns:a16="http://schemas.microsoft.com/office/drawing/2014/main" id="{62EEF7A6-A89F-8845-91CC-24441020771C}"/>
              </a:ext>
            </a:extLst>
          </p:cNvPr>
          <p:cNvSpPr/>
          <p:nvPr/>
        </p:nvSpPr>
        <p:spPr>
          <a:xfrm>
            <a:off x="2075338" y="2469029"/>
            <a:ext cx="662039" cy="319500"/>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58" name="Rectángulo 57">
            <a:extLst>
              <a:ext uri="{FF2B5EF4-FFF2-40B4-BE49-F238E27FC236}">
                <a16:creationId xmlns:a16="http://schemas.microsoft.com/office/drawing/2014/main" id="{7F23099E-3763-9C41-B072-42338F4B0871}"/>
              </a:ext>
            </a:extLst>
          </p:cNvPr>
          <p:cNvSpPr/>
          <p:nvPr/>
        </p:nvSpPr>
        <p:spPr>
          <a:xfrm>
            <a:off x="2102855" y="2474093"/>
            <a:ext cx="623889"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5 MM</a:t>
            </a:r>
          </a:p>
        </p:txBody>
      </p:sp>
      <p:sp>
        <p:nvSpPr>
          <p:cNvPr id="61" name="Google Shape;159;p18">
            <a:extLst>
              <a:ext uri="{FF2B5EF4-FFF2-40B4-BE49-F238E27FC236}">
                <a16:creationId xmlns:a16="http://schemas.microsoft.com/office/drawing/2014/main" id="{C5882AF0-FFDA-6D4F-B141-124957C14266}"/>
              </a:ext>
            </a:extLst>
          </p:cNvPr>
          <p:cNvSpPr/>
          <p:nvPr/>
        </p:nvSpPr>
        <p:spPr>
          <a:xfrm>
            <a:off x="2436575" y="5716512"/>
            <a:ext cx="820078" cy="32347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64" name="Rectángulo 63">
            <a:extLst>
              <a:ext uri="{FF2B5EF4-FFF2-40B4-BE49-F238E27FC236}">
                <a16:creationId xmlns:a16="http://schemas.microsoft.com/office/drawing/2014/main" id="{82671273-F698-5A41-B103-56B4E92E8DC8}"/>
              </a:ext>
            </a:extLst>
          </p:cNvPr>
          <p:cNvSpPr/>
          <p:nvPr/>
        </p:nvSpPr>
        <p:spPr>
          <a:xfrm>
            <a:off x="2436575" y="5721576"/>
            <a:ext cx="851515"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0.50 MM</a:t>
            </a:r>
          </a:p>
        </p:txBody>
      </p:sp>
      <p:sp>
        <p:nvSpPr>
          <p:cNvPr id="69" name="Google Shape;159;p18">
            <a:extLst>
              <a:ext uri="{FF2B5EF4-FFF2-40B4-BE49-F238E27FC236}">
                <a16:creationId xmlns:a16="http://schemas.microsoft.com/office/drawing/2014/main" id="{1317BE48-9C33-EF41-B0FA-4519351E6E82}"/>
              </a:ext>
            </a:extLst>
          </p:cNvPr>
          <p:cNvSpPr/>
          <p:nvPr/>
        </p:nvSpPr>
        <p:spPr>
          <a:xfrm>
            <a:off x="3797838" y="2786279"/>
            <a:ext cx="820078" cy="32347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70" name="Rectángulo 69">
            <a:extLst>
              <a:ext uri="{FF2B5EF4-FFF2-40B4-BE49-F238E27FC236}">
                <a16:creationId xmlns:a16="http://schemas.microsoft.com/office/drawing/2014/main" id="{35D2B6EC-DB98-BD43-8E86-D540C010F9C7}"/>
              </a:ext>
            </a:extLst>
          </p:cNvPr>
          <p:cNvSpPr/>
          <p:nvPr/>
        </p:nvSpPr>
        <p:spPr>
          <a:xfrm>
            <a:off x="3797838" y="2791343"/>
            <a:ext cx="851515"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0.28 MM</a:t>
            </a:r>
          </a:p>
        </p:txBody>
      </p:sp>
      <p:sp>
        <p:nvSpPr>
          <p:cNvPr id="75" name="Google Shape;159;p18">
            <a:extLst>
              <a:ext uri="{FF2B5EF4-FFF2-40B4-BE49-F238E27FC236}">
                <a16:creationId xmlns:a16="http://schemas.microsoft.com/office/drawing/2014/main" id="{1FB30CC6-9A58-844C-98EC-81475F97DA5F}"/>
              </a:ext>
            </a:extLst>
          </p:cNvPr>
          <p:cNvSpPr/>
          <p:nvPr/>
        </p:nvSpPr>
        <p:spPr>
          <a:xfrm>
            <a:off x="810961" y="3374717"/>
            <a:ext cx="1123532" cy="1473199"/>
          </a:xfrm>
          <a:prstGeom prst="roundRect">
            <a:avLst>
              <a:gd name="adj" fmla="val 17505"/>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76" name="Rectángulo 75">
            <a:extLst>
              <a:ext uri="{FF2B5EF4-FFF2-40B4-BE49-F238E27FC236}">
                <a16:creationId xmlns:a16="http://schemas.microsoft.com/office/drawing/2014/main" id="{1932833E-0915-8D4E-AA27-DB0D21B65E16}"/>
              </a:ext>
            </a:extLst>
          </p:cNvPr>
          <p:cNvSpPr/>
          <p:nvPr/>
        </p:nvSpPr>
        <p:spPr>
          <a:xfrm>
            <a:off x="933118" y="3542543"/>
            <a:ext cx="899541" cy="1169551"/>
          </a:xfrm>
          <a:prstGeom prst="rect">
            <a:avLst/>
          </a:prstGeom>
        </p:spPr>
        <p:txBody>
          <a:bodyPr wrap="squar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5.0   MM</a:t>
            </a:r>
          </a:p>
          <a:p>
            <a:r>
              <a:rPr lang="es-419" dirty="0">
                <a:solidFill>
                  <a:schemeClr val="bg1"/>
                </a:solidFill>
                <a:latin typeface="Calibri" panose="020F0502020204030204" pitchFamily="34" charset="0"/>
                <a:ea typeface="Roboto Medium"/>
                <a:cs typeface="Calibri" panose="020F0502020204030204" pitchFamily="34" charset="0"/>
                <a:sym typeface="Roboto Medium"/>
              </a:rPr>
              <a:t>0.50 MM</a:t>
            </a:r>
          </a:p>
          <a:p>
            <a:r>
              <a:rPr lang="es-419" dirty="0">
                <a:solidFill>
                  <a:schemeClr val="bg1"/>
                </a:solidFill>
                <a:latin typeface="Calibri" panose="020F0502020204030204" pitchFamily="34" charset="0"/>
                <a:ea typeface="Roboto Medium"/>
                <a:cs typeface="Calibri" panose="020F0502020204030204" pitchFamily="34" charset="0"/>
                <a:sym typeface="Roboto Medium"/>
              </a:rPr>
              <a:t>0.28 MM</a:t>
            </a:r>
          </a:p>
          <a:p>
            <a:endParaRPr lang="es-419" dirty="0">
              <a:solidFill>
                <a:schemeClr val="bg1"/>
              </a:solidFill>
              <a:latin typeface="Calibri" panose="020F0502020204030204" pitchFamily="34" charset="0"/>
              <a:ea typeface="Roboto Medium"/>
              <a:cs typeface="Calibri" panose="020F0502020204030204" pitchFamily="34" charset="0"/>
              <a:sym typeface="Roboto Medium"/>
            </a:endParaRPr>
          </a:p>
          <a:p>
            <a:r>
              <a:rPr lang="es-419" dirty="0">
                <a:solidFill>
                  <a:schemeClr val="bg1"/>
                </a:solidFill>
                <a:latin typeface="Calibri" panose="020F0502020204030204" pitchFamily="34" charset="0"/>
                <a:ea typeface="Roboto Medium"/>
                <a:cs typeface="Calibri" panose="020F0502020204030204" pitchFamily="34" charset="0"/>
                <a:sym typeface="Roboto Medium"/>
              </a:rPr>
              <a:t>5.78 MM</a:t>
            </a:r>
          </a:p>
        </p:txBody>
      </p:sp>
      <p:sp>
        <p:nvSpPr>
          <p:cNvPr id="77" name="Rectángulo 76">
            <a:extLst>
              <a:ext uri="{FF2B5EF4-FFF2-40B4-BE49-F238E27FC236}">
                <a16:creationId xmlns:a16="http://schemas.microsoft.com/office/drawing/2014/main" id="{9B50C2DE-EE47-0341-8FEF-E4CC87BE69D0}"/>
              </a:ext>
            </a:extLst>
          </p:cNvPr>
          <p:cNvSpPr/>
          <p:nvPr/>
        </p:nvSpPr>
        <p:spPr>
          <a:xfrm>
            <a:off x="1660059" y="3745668"/>
            <a:ext cx="287258" cy="338554"/>
          </a:xfrm>
          <a:prstGeom prst="rect">
            <a:avLst/>
          </a:prstGeom>
        </p:spPr>
        <p:txBody>
          <a:bodyPr wrap="none">
            <a:spAutoFit/>
          </a:bodyPr>
          <a:lstStyle/>
          <a:p>
            <a:r>
              <a:rPr lang="es-419" sz="1600" b="1" dirty="0">
                <a:solidFill>
                  <a:schemeClr val="bg1"/>
                </a:solidFill>
                <a:latin typeface="Calibri" panose="020F0502020204030204" pitchFamily="34" charset="0"/>
                <a:ea typeface="Roboto Medium"/>
                <a:cs typeface="Calibri" panose="020F0502020204030204" pitchFamily="34" charset="0"/>
                <a:sym typeface="Roboto Medium"/>
              </a:rPr>
              <a:t>+</a:t>
            </a:r>
          </a:p>
        </p:txBody>
      </p:sp>
      <p:cxnSp>
        <p:nvCxnSpPr>
          <p:cNvPr id="79" name="Conector recto 78">
            <a:extLst>
              <a:ext uri="{FF2B5EF4-FFF2-40B4-BE49-F238E27FC236}">
                <a16:creationId xmlns:a16="http://schemas.microsoft.com/office/drawing/2014/main" id="{A75B1EA8-7A38-5D41-8FD3-B36C0AD920DE}"/>
              </a:ext>
            </a:extLst>
          </p:cNvPr>
          <p:cNvCxnSpPr/>
          <p:nvPr/>
        </p:nvCxnSpPr>
        <p:spPr>
          <a:xfrm>
            <a:off x="881952" y="4335233"/>
            <a:ext cx="9372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Google Shape;73;p14">
            <a:extLst>
              <a:ext uri="{FF2B5EF4-FFF2-40B4-BE49-F238E27FC236}">
                <a16:creationId xmlns:a16="http://schemas.microsoft.com/office/drawing/2014/main" id="{7215A727-8D36-1741-82D2-31CE25F13FF3}"/>
              </a:ext>
            </a:extLst>
          </p:cNvPr>
          <p:cNvSpPr/>
          <p:nvPr/>
        </p:nvSpPr>
        <p:spPr>
          <a:xfrm>
            <a:off x="463258" y="2186261"/>
            <a:ext cx="8754604" cy="4214539"/>
          </a:xfrm>
          <a:prstGeom prst="roundRect">
            <a:avLst>
              <a:gd name="adj" fmla="val 114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34" name="Google Shape;83;p14">
            <a:extLst>
              <a:ext uri="{FF2B5EF4-FFF2-40B4-BE49-F238E27FC236}">
                <a16:creationId xmlns:a16="http://schemas.microsoft.com/office/drawing/2014/main" id="{AF2BF8B0-6403-5D48-A615-40F38D8AE862}"/>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14</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2154117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25" name="Imagen 124">
            <a:extLst>
              <a:ext uri="{FF2B5EF4-FFF2-40B4-BE49-F238E27FC236}">
                <a16:creationId xmlns:a16="http://schemas.microsoft.com/office/drawing/2014/main" id="{6BBD6BC6-8497-4548-B38F-5CA5F7AEA889}"/>
              </a:ext>
            </a:extLst>
          </p:cNvPr>
          <p:cNvPicPr>
            <a:picLocks noChangeAspect="1"/>
          </p:cNvPicPr>
          <p:nvPr/>
        </p:nvPicPr>
        <p:blipFill>
          <a:blip r:embed="rId3"/>
          <a:stretch>
            <a:fillRect/>
          </a:stretch>
        </p:blipFill>
        <p:spPr>
          <a:xfrm rot="1383372">
            <a:off x="4379729" y="4111698"/>
            <a:ext cx="4228195" cy="2389166"/>
          </a:xfrm>
          <a:prstGeom prst="rect">
            <a:avLst/>
          </a:prstGeom>
        </p:spPr>
      </p:pic>
      <p:cxnSp>
        <p:nvCxnSpPr>
          <p:cNvPr id="127" name="Conector recto de flecha 126">
            <a:extLst>
              <a:ext uri="{FF2B5EF4-FFF2-40B4-BE49-F238E27FC236}">
                <a16:creationId xmlns:a16="http://schemas.microsoft.com/office/drawing/2014/main" id="{43E42E1A-7C10-F440-AEA3-6376E2E02229}"/>
              </a:ext>
            </a:extLst>
          </p:cNvPr>
          <p:cNvCxnSpPr>
            <a:cxnSpLocks/>
          </p:cNvCxnSpPr>
          <p:nvPr/>
        </p:nvCxnSpPr>
        <p:spPr>
          <a:xfrm flipH="1" flipV="1">
            <a:off x="5007445" y="5450128"/>
            <a:ext cx="1675830" cy="805207"/>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Conector recto de flecha 127">
            <a:extLst>
              <a:ext uri="{FF2B5EF4-FFF2-40B4-BE49-F238E27FC236}">
                <a16:creationId xmlns:a16="http://schemas.microsoft.com/office/drawing/2014/main" id="{CCC09CE5-981A-6B44-9AEB-A633BEDE23C1}"/>
              </a:ext>
            </a:extLst>
          </p:cNvPr>
          <p:cNvCxnSpPr>
            <a:cxnSpLocks/>
          </p:cNvCxnSpPr>
          <p:nvPr/>
        </p:nvCxnSpPr>
        <p:spPr>
          <a:xfrm flipV="1">
            <a:off x="6683275" y="5487041"/>
            <a:ext cx="251563" cy="784787"/>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Conector recto de flecha 128">
            <a:extLst>
              <a:ext uri="{FF2B5EF4-FFF2-40B4-BE49-F238E27FC236}">
                <a16:creationId xmlns:a16="http://schemas.microsoft.com/office/drawing/2014/main" id="{129CA7F8-104A-444B-A041-0DF32D614879}"/>
              </a:ext>
            </a:extLst>
          </p:cNvPr>
          <p:cNvCxnSpPr>
            <a:cxnSpLocks/>
          </p:cNvCxnSpPr>
          <p:nvPr/>
        </p:nvCxnSpPr>
        <p:spPr>
          <a:xfrm flipV="1">
            <a:off x="6691134" y="5342951"/>
            <a:ext cx="1837649" cy="914217"/>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Conector recto de flecha 129">
            <a:extLst>
              <a:ext uri="{FF2B5EF4-FFF2-40B4-BE49-F238E27FC236}">
                <a16:creationId xmlns:a16="http://schemas.microsoft.com/office/drawing/2014/main" id="{996BE9E2-F743-F344-92EE-0C169A8AD12D}"/>
              </a:ext>
            </a:extLst>
          </p:cNvPr>
          <p:cNvCxnSpPr>
            <a:cxnSpLocks/>
          </p:cNvCxnSpPr>
          <p:nvPr/>
        </p:nvCxnSpPr>
        <p:spPr>
          <a:xfrm rot="131662" flipH="1">
            <a:off x="5304295" y="3819468"/>
            <a:ext cx="1071154" cy="1317765"/>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Conector recto de flecha 130">
            <a:extLst>
              <a:ext uri="{FF2B5EF4-FFF2-40B4-BE49-F238E27FC236}">
                <a16:creationId xmlns:a16="http://schemas.microsoft.com/office/drawing/2014/main" id="{3B3EBB1E-2213-F44B-9B10-3405836DEC27}"/>
              </a:ext>
            </a:extLst>
          </p:cNvPr>
          <p:cNvCxnSpPr>
            <a:cxnSpLocks/>
          </p:cNvCxnSpPr>
          <p:nvPr/>
        </p:nvCxnSpPr>
        <p:spPr>
          <a:xfrm rot="131662" flipH="1">
            <a:off x="5605246" y="3863233"/>
            <a:ext cx="770203" cy="1280795"/>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Conector recto de flecha 131">
            <a:extLst>
              <a:ext uri="{FF2B5EF4-FFF2-40B4-BE49-F238E27FC236}">
                <a16:creationId xmlns:a16="http://schemas.microsoft.com/office/drawing/2014/main" id="{BFC29C66-43C9-294B-8616-AB4489CD3F85}"/>
              </a:ext>
            </a:extLst>
          </p:cNvPr>
          <p:cNvCxnSpPr>
            <a:cxnSpLocks/>
          </p:cNvCxnSpPr>
          <p:nvPr/>
        </p:nvCxnSpPr>
        <p:spPr>
          <a:xfrm rot="131662" flipH="1">
            <a:off x="6257883" y="3863233"/>
            <a:ext cx="117566" cy="1280795"/>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Conector recto de flecha 132">
            <a:extLst>
              <a:ext uri="{FF2B5EF4-FFF2-40B4-BE49-F238E27FC236}">
                <a16:creationId xmlns:a16="http://schemas.microsoft.com/office/drawing/2014/main" id="{D7DCF3AA-BFF8-0F42-8797-11C2D8AD2E17}"/>
              </a:ext>
            </a:extLst>
          </p:cNvPr>
          <p:cNvCxnSpPr>
            <a:cxnSpLocks/>
          </p:cNvCxnSpPr>
          <p:nvPr/>
        </p:nvCxnSpPr>
        <p:spPr>
          <a:xfrm rot="131662">
            <a:off x="6375449" y="3863233"/>
            <a:ext cx="251700" cy="1260686"/>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Conector recto de flecha 133">
            <a:extLst>
              <a:ext uri="{FF2B5EF4-FFF2-40B4-BE49-F238E27FC236}">
                <a16:creationId xmlns:a16="http://schemas.microsoft.com/office/drawing/2014/main" id="{804069C5-4D7E-2F47-A559-40472A99F6D3}"/>
              </a:ext>
            </a:extLst>
          </p:cNvPr>
          <p:cNvCxnSpPr>
            <a:cxnSpLocks/>
          </p:cNvCxnSpPr>
          <p:nvPr/>
        </p:nvCxnSpPr>
        <p:spPr>
          <a:xfrm rot="131662">
            <a:off x="6375449" y="3837756"/>
            <a:ext cx="927463" cy="1304451"/>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Conector recto de flecha 134">
            <a:extLst>
              <a:ext uri="{FF2B5EF4-FFF2-40B4-BE49-F238E27FC236}">
                <a16:creationId xmlns:a16="http://schemas.microsoft.com/office/drawing/2014/main" id="{86A9E097-750A-734B-8484-8EC79DC13B3E}"/>
              </a:ext>
            </a:extLst>
          </p:cNvPr>
          <p:cNvCxnSpPr>
            <a:cxnSpLocks/>
          </p:cNvCxnSpPr>
          <p:nvPr/>
        </p:nvCxnSpPr>
        <p:spPr>
          <a:xfrm rot="131662">
            <a:off x="6372608" y="3859063"/>
            <a:ext cx="1214221" cy="1274000"/>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Conector recto de flecha 135">
            <a:extLst>
              <a:ext uri="{FF2B5EF4-FFF2-40B4-BE49-F238E27FC236}">
                <a16:creationId xmlns:a16="http://schemas.microsoft.com/office/drawing/2014/main" id="{2A26FC9C-266E-964A-9829-60D35C3C6120}"/>
              </a:ext>
            </a:extLst>
          </p:cNvPr>
          <p:cNvCxnSpPr>
            <a:cxnSpLocks/>
          </p:cNvCxnSpPr>
          <p:nvPr/>
        </p:nvCxnSpPr>
        <p:spPr>
          <a:xfrm>
            <a:off x="6397627" y="3817571"/>
            <a:ext cx="1699326" cy="13741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Conector recto de flecha 136">
            <a:extLst>
              <a:ext uri="{FF2B5EF4-FFF2-40B4-BE49-F238E27FC236}">
                <a16:creationId xmlns:a16="http://schemas.microsoft.com/office/drawing/2014/main" id="{5163DF45-0DEC-4F47-9015-359A8B8624A7}"/>
              </a:ext>
            </a:extLst>
          </p:cNvPr>
          <p:cNvCxnSpPr>
            <a:cxnSpLocks/>
          </p:cNvCxnSpPr>
          <p:nvPr/>
        </p:nvCxnSpPr>
        <p:spPr>
          <a:xfrm rot="131662">
            <a:off x="6365895" y="3863337"/>
            <a:ext cx="1953876" cy="1304451"/>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Conector recto de flecha 137">
            <a:extLst>
              <a:ext uri="{FF2B5EF4-FFF2-40B4-BE49-F238E27FC236}">
                <a16:creationId xmlns:a16="http://schemas.microsoft.com/office/drawing/2014/main" id="{5EAE7D8A-9E5E-374A-A73E-BA60DC72472B}"/>
              </a:ext>
            </a:extLst>
          </p:cNvPr>
          <p:cNvCxnSpPr>
            <a:cxnSpLocks/>
          </p:cNvCxnSpPr>
          <p:nvPr/>
        </p:nvCxnSpPr>
        <p:spPr>
          <a:xfrm flipV="1">
            <a:off x="4347741" y="5410023"/>
            <a:ext cx="169750" cy="402193"/>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Conector recto de flecha 138">
            <a:extLst>
              <a:ext uri="{FF2B5EF4-FFF2-40B4-BE49-F238E27FC236}">
                <a16:creationId xmlns:a16="http://schemas.microsoft.com/office/drawing/2014/main" id="{5BC11436-0330-F24E-8C8E-1BA472CC5B09}"/>
              </a:ext>
            </a:extLst>
          </p:cNvPr>
          <p:cNvCxnSpPr>
            <a:cxnSpLocks/>
            <a:stCxn id="146" idx="2"/>
          </p:cNvCxnSpPr>
          <p:nvPr/>
        </p:nvCxnSpPr>
        <p:spPr>
          <a:xfrm>
            <a:off x="8273218" y="4355151"/>
            <a:ext cx="313682" cy="741443"/>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38" name="Google Shape;96;p15">
            <a:extLst>
              <a:ext uri="{FF2B5EF4-FFF2-40B4-BE49-F238E27FC236}">
                <a16:creationId xmlns:a16="http://schemas.microsoft.com/office/drawing/2014/main" id="{6F9E8F5F-B18C-B947-9C94-CB3844CAA049}"/>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DE MICRÓMETRO DE DIÁMETRO EXTERIOR</a:t>
            </a:r>
          </a:p>
        </p:txBody>
      </p:sp>
      <p:sp>
        <p:nvSpPr>
          <p:cNvPr id="42" name="Google Shape;96;p15">
            <a:extLst>
              <a:ext uri="{FF2B5EF4-FFF2-40B4-BE49-F238E27FC236}">
                <a16:creationId xmlns:a16="http://schemas.microsoft.com/office/drawing/2014/main" id="{E0D8066E-0BF9-894E-AC62-8B548A6A007B}"/>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EJEMPLOS DE MEDICIÓN </a:t>
            </a:r>
            <a:r>
              <a:rPr lang="es-CL" sz="2800" b="1" dirty="0">
                <a:solidFill>
                  <a:srgbClr val="ED423D"/>
                </a:solidFill>
                <a:latin typeface="Calibri" panose="020F0502020204030204" pitchFamily="34" charset="0"/>
                <a:ea typeface="Roboto"/>
                <a:cs typeface="Calibri" panose="020F0502020204030204" pitchFamily="34" charset="0"/>
                <a:sym typeface="Roboto"/>
              </a:rPr>
              <a:t>EN EL MOTOR </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pic>
        <p:nvPicPr>
          <p:cNvPr id="55" name="Imagen 54">
            <a:extLst>
              <a:ext uri="{FF2B5EF4-FFF2-40B4-BE49-F238E27FC236}">
                <a16:creationId xmlns:a16="http://schemas.microsoft.com/office/drawing/2014/main" id="{C553F35F-C068-3E45-84F6-B115A159C055}"/>
              </a:ext>
            </a:extLst>
          </p:cNvPr>
          <p:cNvPicPr>
            <a:picLocks noChangeAspect="1"/>
          </p:cNvPicPr>
          <p:nvPr/>
        </p:nvPicPr>
        <p:blipFill>
          <a:blip r:embed="rId4"/>
          <a:stretch>
            <a:fillRect/>
          </a:stretch>
        </p:blipFill>
        <p:spPr>
          <a:xfrm>
            <a:off x="744724" y="3134511"/>
            <a:ext cx="4485940" cy="1752056"/>
          </a:xfrm>
          <a:prstGeom prst="rect">
            <a:avLst/>
          </a:prstGeom>
        </p:spPr>
      </p:pic>
      <p:cxnSp>
        <p:nvCxnSpPr>
          <p:cNvPr id="63" name="Conector recto de flecha 62">
            <a:extLst>
              <a:ext uri="{FF2B5EF4-FFF2-40B4-BE49-F238E27FC236}">
                <a16:creationId xmlns:a16="http://schemas.microsoft.com/office/drawing/2014/main" id="{B18351D7-17F3-E644-B7C4-6C838D4D13AD}"/>
              </a:ext>
            </a:extLst>
          </p:cNvPr>
          <p:cNvCxnSpPr>
            <a:cxnSpLocks/>
            <a:stCxn id="83" idx="2"/>
          </p:cNvCxnSpPr>
          <p:nvPr/>
        </p:nvCxnSpPr>
        <p:spPr>
          <a:xfrm flipH="1">
            <a:off x="928874" y="3177484"/>
            <a:ext cx="371592" cy="682832"/>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ector recto de flecha 64">
            <a:extLst>
              <a:ext uri="{FF2B5EF4-FFF2-40B4-BE49-F238E27FC236}">
                <a16:creationId xmlns:a16="http://schemas.microsoft.com/office/drawing/2014/main" id="{555D79FC-295A-704D-A09F-8B0AFD5F7C93}"/>
              </a:ext>
            </a:extLst>
          </p:cNvPr>
          <p:cNvCxnSpPr/>
          <p:nvPr/>
        </p:nvCxnSpPr>
        <p:spPr>
          <a:xfrm>
            <a:off x="5078522" y="3038654"/>
            <a:ext cx="0" cy="725865"/>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ector recto de flecha 65">
            <a:extLst>
              <a:ext uri="{FF2B5EF4-FFF2-40B4-BE49-F238E27FC236}">
                <a16:creationId xmlns:a16="http://schemas.microsoft.com/office/drawing/2014/main" id="{B91A559F-0999-5348-B018-DF012F5354BD}"/>
              </a:ext>
            </a:extLst>
          </p:cNvPr>
          <p:cNvCxnSpPr>
            <a:cxnSpLocks/>
          </p:cNvCxnSpPr>
          <p:nvPr/>
        </p:nvCxnSpPr>
        <p:spPr>
          <a:xfrm flipH="1">
            <a:off x="1113026" y="2820939"/>
            <a:ext cx="1943460" cy="1189600"/>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ector recto de flecha 66">
            <a:extLst>
              <a:ext uri="{FF2B5EF4-FFF2-40B4-BE49-F238E27FC236}">
                <a16:creationId xmlns:a16="http://schemas.microsoft.com/office/drawing/2014/main" id="{6EAE70C8-136D-8F41-8A42-A4EE6B077067}"/>
              </a:ext>
            </a:extLst>
          </p:cNvPr>
          <p:cNvCxnSpPr/>
          <p:nvPr/>
        </p:nvCxnSpPr>
        <p:spPr>
          <a:xfrm flipH="1">
            <a:off x="2050646" y="2820939"/>
            <a:ext cx="1005840" cy="1189600"/>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ector recto de flecha 67">
            <a:extLst>
              <a:ext uri="{FF2B5EF4-FFF2-40B4-BE49-F238E27FC236}">
                <a16:creationId xmlns:a16="http://schemas.microsoft.com/office/drawing/2014/main" id="{7E625808-BC4A-3F4F-9322-0802587F617D}"/>
              </a:ext>
            </a:extLst>
          </p:cNvPr>
          <p:cNvCxnSpPr/>
          <p:nvPr/>
        </p:nvCxnSpPr>
        <p:spPr>
          <a:xfrm flipH="1">
            <a:off x="2899732" y="2820939"/>
            <a:ext cx="143691" cy="1039377"/>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ector recto de flecha 70">
            <a:extLst>
              <a:ext uri="{FF2B5EF4-FFF2-40B4-BE49-F238E27FC236}">
                <a16:creationId xmlns:a16="http://schemas.microsoft.com/office/drawing/2014/main" id="{C8ED4005-C9FD-FD48-9BFA-7EE655E0010F}"/>
              </a:ext>
            </a:extLst>
          </p:cNvPr>
          <p:cNvCxnSpPr/>
          <p:nvPr/>
        </p:nvCxnSpPr>
        <p:spPr>
          <a:xfrm>
            <a:off x="3043039" y="2820939"/>
            <a:ext cx="714099" cy="1189600"/>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ector recto de flecha 71">
            <a:extLst>
              <a:ext uri="{FF2B5EF4-FFF2-40B4-BE49-F238E27FC236}">
                <a16:creationId xmlns:a16="http://schemas.microsoft.com/office/drawing/2014/main" id="{614C2784-CE6F-BF49-A3BF-CF9566B9B819}"/>
              </a:ext>
            </a:extLst>
          </p:cNvPr>
          <p:cNvCxnSpPr/>
          <p:nvPr/>
        </p:nvCxnSpPr>
        <p:spPr>
          <a:xfrm>
            <a:off x="3046326" y="2820939"/>
            <a:ext cx="1671784" cy="1189600"/>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ector recto de flecha 72">
            <a:extLst>
              <a:ext uri="{FF2B5EF4-FFF2-40B4-BE49-F238E27FC236}">
                <a16:creationId xmlns:a16="http://schemas.microsoft.com/office/drawing/2014/main" id="{7E6623E4-0F4B-7241-A328-DF99764AFEC3}"/>
              </a:ext>
            </a:extLst>
          </p:cNvPr>
          <p:cNvCxnSpPr>
            <a:cxnSpLocks/>
          </p:cNvCxnSpPr>
          <p:nvPr/>
        </p:nvCxnSpPr>
        <p:spPr>
          <a:xfrm flipH="1" flipV="1">
            <a:off x="1652713" y="4539586"/>
            <a:ext cx="1400870" cy="827318"/>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ector recto de flecha 73">
            <a:extLst>
              <a:ext uri="{FF2B5EF4-FFF2-40B4-BE49-F238E27FC236}">
                <a16:creationId xmlns:a16="http://schemas.microsoft.com/office/drawing/2014/main" id="{88630E52-3842-4F45-8B19-B58251DCECF0}"/>
              </a:ext>
            </a:extLst>
          </p:cNvPr>
          <p:cNvCxnSpPr>
            <a:cxnSpLocks/>
          </p:cNvCxnSpPr>
          <p:nvPr/>
        </p:nvCxnSpPr>
        <p:spPr>
          <a:xfrm flipH="1" flipV="1">
            <a:off x="2476887" y="3764519"/>
            <a:ext cx="582986" cy="1602385"/>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ector recto de flecha 77">
            <a:extLst>
              <a:ext uri="{FF2B5EF4-FFF2-40B4-BE49-F238E27FC236}">
                <a16:creationId xmlns:a16="http://schemas.microsoft.com/office/drawing/2014/main" id="{CD365C40-B64F-F94E-A1E3-14C11557072A}"/>
              </a:ext>
            </a:extLst>
          </p:cNvPr>
          <p:cNvCxnSpPr>
            <a:cxnSpLocks/>
          </p:cNvCxnSpPr>
          <p:nvPr/>
        </p:nvCxnSpPr>
        <p:spPr>
          <a:xfrm flipV="1">
            <a:off x="3043423" y="3860317"/>
            <a:ext cx="326572" cy="1506587"/>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ector recto de flecha 79">
            <a:extLst>
              <a:ext uri="{FF2B5EF4-FFF2-40B4-BE49-F238E27FC236}">
                <a16:creationId xmlns:a16="http://schemas.microsoft.com/office/drawing/2014/main" id="{E96412D0-1B34-C44E-815A-77BBC1456730}"/>
              </a:ext>
            </a:extLst>
          </p:cNvPr>
          <p:cNvCxnSpPr>
            <a:cxnSpLocks/>
          </p:cNvCxnSpPr>
          <p:nvPr/>
        </p:nvCxnSpPr>
        <p:spPr>
          <a:xfrm flipV="1">
            <a:off x="3036650" y="4539586"/>
            <a:ext cx="1152424" cy="827318"/>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83" name="Google Shape;159;p18">
            <a:extLst>
              <a:ext uri="{FF2B5EF4-FFF2-40B4-BE49-F238E27FC236}">
                <a16:creationId xmlns:a16="http://schemas.microsoft.com/office/drawing/2014/main" id="{92C425F7-286D-DB4A-B089-7E5F6F30F655}"/>
              </a:ext>
            </a:extLst>
          </p:cNvPr>
          <p:cNvSpPr/>
          <p:nvPr/>
        </p:nvSpPr>
        <p:spPr>
          <a:xfrm>
            <a:off x="767131" y="2591308"/>
            <a:ext cx="1066670" cy="586176"/>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84" name="Rectángulo 83">
            <a:extLst>
              <a:ext uri="{FF2B5EF4-FFF2-40B4-BE49-F238E27FC236}">
                <a16:creationId xmlns:a16="http://schemas.microsoft.com/office/drawing/2014/main" id="{C2623FDD-B17F-E54C-AA1F-F616E6A9FA86}"/>
              </a:ext>
            </a:extLst>
          </p:cNvPr>
          <p:cNvSpPr/>
          <p:nvPr/>
        </p:nvSpPr>
        <p:spPr>
          <a:xfrm>
            <a:off x="830114" y="2622325"/>
            <a:ext cx="939681"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PUNTA DE</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CIGÜEÑAL</a:t>
            </a:r>
          </a:p>
        </p:txBody>
      </p:sp>
      <p:sp>
        <p:nvSpPr>
          <p:cNvPr id="87" name="Google Shape;159;p18">
            <a:extLst>
              <a:ext uri="{FF2B5EF4-FFF2-40B4-BE49-F238E27FC236}">
                <a16:creationId xmlns:a16="http://schemas.microsoft.com/office/drawing/2014/main" id="{1CE1A231-2759-F640-BC92-A512D301DAD1}"/>
              </a:ext>
            </a:extLst>
          </p:cNvPr>
          <p:cNvSpPr/>
          <p:nvPr/>
        </p:nvSpPr>
        <p:spPr>
          <a:xfrm>
            <a:off x="2520248" y="2300027"/>
            <a:ext cx="1066670" cy="586176"/>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88" name="Rectángulo 87">
            <a:extLst>
              <a:ext uri="{FF2B5EF4-FFF2-40B4-BE49-F238E27FC236}">
                <a16:creationId xmlns:a16="http://schemas.microsoft.com/office/drawing/2014/main" id="{9E7C560E-0408-BF4D-968D-E9B094D0E592}"/>
              </a:ext>
            </a:extLst>
          </p:cNvPr>
          <p:cNvSpPr/>
          <p:nvPr/>
        </p:nvSpPr>
        <p:spPr>
          <a:xfrm>
            <a:off x="2600491" y="2331044"/>
            <a:ext cx="947695"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PUÑOS DE</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BANCADA</a:t>
            </a:r>
          </a:p>
        </p:txBody>
      </p:sp>
      <p:sp>
        <p:nvSpPr>
          <p:cNvPr id="91" name="Google Shape;159;p18">
            <a:extLst>
              <a:ext uri="{FF2B5EF4-FFF2-40B4-BE49-F238E27FC236}">
                <a16:creationId xmlns:a16="http://schemas.microsoft.com/office/drawing/2014/main" id="{F4345AEA-2CEA-A444-8048-FCC1B4FC6BF0}"/>
              </a:ext>
            </a:extLst>
          </p:cNvPr>
          <p:cNvSpPr/>
          <p:nvPr/>
        </p:nvSpPr>
        <p:spPr>
          <a:xfrm>
            <a:off x="4422970" y="2532734"/>
            <a:ext cx="1503272" cy="573823"/>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92" name="Rectángulo 91">
            <a:extLst>
              <a:ext uri="{FF2B5EF4-FFF2-40B4-BE49-F238E27FC236}">
                <a16:creationId xmlns:a16="http://schemas.microsoft.com/office/drawing/2014/main" id="{BFD0EA43-E451-0F4E-A884-C8080985B48C}"/>
              </a:ext>
            </a:extLst>
          </p:cNvPr>
          <p:cNvSpPr/>
          <p:nvPr/>
        </p:nvSpPr>
        <p:spPr>
          <a:xfrm>
            <a:off x="4457024" y="2556323"/>
            <a:ext cx="1434492" cy="523220"/>
          </a:xfrm>
          <a:prstGeom prst="rect">
            <a:avLst/>
          </a:prstGeom>
        </p:spPr>
        <p:txBody>
          <a:bodyPr wrap="squar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PARTE TRASERA</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DE CIGÜEÑAL</a:t>
            </a:r>
          </a:p>
        </p:txBody>
      </p:sp>
      <p:sp>
        <p:nvSpPr>
          <p:cNvPr id="95" name="Google Shape;159;p18">
            <a:extLst>
              <a:ext uri="{FF2B5EF4-FFF2-40B4-BE49-F238E27FC236}">
                <a16:creationId xmlns:a16="http://schemas.microsoft.com/office/drawing/2014/main" id="{A8810F24-8B80-D14B-B548-DC61E93F3970}"/>
              </a:ext>
            </a:extLst>
          </p:cNvPr>
          <p:cNvSpPr/>
          <p:nvPr/>
        </p:nvSpPr>
        <p:spPr>
          <a:xfrm>
            <a:off x="2520248" y="5121865"/>
            <a:ext cx="1066670" cy="586176"/>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96" name="Rectángulo 95">
            <a:extLst>
              <a:ext uri="{FF2B5EF4-FFF2-40B4-BE49-F238E27FC236}">
                <a16:creationId xmlns:a16="http://schemas.microsoft.com/office/drawing/2014/main" id="{009A549C-94F0-5E42-A350-1B21D8EEC6BD}"/>
              </a:ext>
            </a:extLst>
          </p:cNvPr>
          <p:cNvSpPr/>
          <p:nvPr/>
        </p:nvSpPr>
        <p:spPr>
          <a:xfrm>
            <a:off x="2588916" y="5164457"/>
            <a:ext cx="947695"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PUÑOS DE</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BIELA</a:t>
            </a:r>
          </a:p>
        </p:txBody>
      </p:sp>
      <p:sp>
        <p:nvSpPr>
          <p:cNvPr id="140" name="Google Shape;159;p18">
            <a:extLst>
              <a:ext uri="{FF2B5EF4-FFF2-40B4-BE49-F238E27FC236}">
                <a16:creationId xmlns:a16="http://schemas.microsoft.com/office/drawing/2014/main" id="{8D6ACEF5-62F2-8247-8B9D-345B73BB2B86}"/>
              </a:ext>
            </a:extLst>
          </p:cNvPr>
          <p:cNvSpPr/>
          <p:nvPr/>
        </p:nvSpPr>
        <p:spPr>
          <a:xfrm>
            <a:off x="5628601" y="3392342"/>
            <a:ext cx="1503272" cy="573823"/>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41" name="Rectángulo 140">
            <a:extLst>
              <a:ext uri="{FF2B5EF4-FFF2-40B4-BE49-F238E27FC236}">
                <a16:creationId xmlns:a16="http://schemas.microsoft.com/office/drawing/2014/main" id="{093BFF9A-72FF-2544-B589-E0EFA1211553}"/>
              </a:ext>
            </a:extLst>
          </p:cNvPr>
          <p:cNvSpPr/>
          <p:nvPr/>
        </p:nvSpPr>
        <p:spPr>
          <a:xfrm>
            <a:off x="5604780" y="3415931"/>
            <a:ext cx="1577450" cy="523220"/>
          </a:xfrm>
          <a:prstGeom prst="rect">
            <a:avLst/>
          </a:prstGeom>
        </p:spPr>
        <p:txBody>
          <a:bodyPr wrap="squar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ALTURA Y</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ANCHO DE LEVAS</a:t>
            </a:r>
          </a:p>
        </p:txBody>
      </p:sp>
      <p:sp>
        <p:nvSpPr>
          <p:cNvPr id="142" name="Google Shape;159;p18">
            <a:extLst>
              <a:ext uri="{FF2B5EF4-FFF2-40B4-BE49-F238E27FC236}">
                <a16:creationId xmlns:a16="http://schemas.microsoft.com/office/drawing/2014/main" id="{89F303E7-3827-3949-BD27-E77BC23530ED}"/>
              </a:ext>
            </a:extLst>
          </p:cNvPr>
          <p:cNvSpPr/>
          <p:nvPr/>
        </p:nvSpPr>
        <p:spPr>
          <a:xfrm>
            <a:off x="3641172" y="5692461"/>
            <a:ext cx="1503272" cy="573823"/>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43" name="Rectángulo 142">
            <a:extLst>
              <a:ext uri="{FF2B5EF4-FFF2-40B4-BE49-F238E27FC236}">
                <a16:creationId xmlns:a16="http://schemas.microsoft.com/office/drawing/2014/main" id="{C72A4874-42D7-5849-816E-404A3958B876}"/>
              </a:ext>
            </a:extLst>
          </p:cNvPr>
          <p:cNvSpPr/>
          <p:nvPr/>
        </p:nvSpPr>
        <p:spPr>
          <a:xfrm>
            <a:off x="3675226" y="5705417"/>
            <a:ext cx="1434492" cy="523220"/>
          </a:xfrm>
          <a:prstGeom prst="rect">
            <a:avLst/>
          </a:prstGeom>
        </p:spPr>
        <p:txBody>
          <a:bodyPr wrap="squar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PUNTA DE</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ÁRBOL DE LEVAS</a:t>
            </a:r>
          </a:p>
        </p:txBody>
      </p:sp>
      <p:sp>
        <p:nvSpPr>
          <p:cNvPr id="144" name="Google Shape;159;p18">
            <a:extLst>
              <a:ext uri="{FF2B5EF4-FFF2-40B4-BE49-F238E27FC236}">
                <a16:creationId xmlns:a16="http://schemas.microsoft.com/office/drawing/2014/main" id="{3B92346C-4A0D-A940-B3B8-5A1D4E51227D}"/>
              </a:ext>
            </a:extLst>
          </p:cNvPr>
          <p:cNvSpPr/>
          <p:nvPr/>
        </p:nvSpPr>
        <p:spPr>
          <a:xfrm>
            <a:off x="6036402" y="5963614"/>
            <a:ext cx="1503272" cy="573823"/>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45" name="Rectángulo 144">
            <a:extLst>
              <a:ext uri="{FF2B5EF4-FFF2-40B4-BE49-F238E27FC236}">
                <a16:creationId xmlns:a16="http://schemas.microsoft.com/office/drawing/2014/main" id="{45414636-E813-9F4A-A87E-359CBE7A3A47}"/>
              </a:ext>
            </a:extLst>
          </p:cNvPr>
          <p:cNvSpPr/>
          <p:nvPr/>
        </p:nvSpPr>
        <p:spPr>
          <a:xfrm>
            <a:off x="6012581" y="5987203"/>
            <a:ext cx="1577450" cy="523220"/>
          </a:xfrm>
          <a:prstGeom prst="rect">
            <a:avLst/>
          </a:prstGeom>
        </p:spPr>
        <p:txBody>
          <a:bodyPr wrap="squar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DESCANSOS DE</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ÁRBOL DE LEVAS</a:t>
            </a:r>
          </a:p>
        </p:txBody>
      </p:sp>
      <p:sp>
        <p:nvSpPr>
          <p:cNvPr id="146" name="Google Shape;159;p18">
            <a:extLst>
              <a:ext uri="{FF2B5EF4-FFF2-40B4-BE49-F238E27FC236}">
                <a16:creationId xmlns:a16="http://schemas.microsoft.com/office/drawing/2014/main" id="{1CFD349D-9D0E-C24C-B4C3-22CE1A7C3403}"/>
              </a:ext>
            </a:extLst>
          </p:cNvPr>
          <p:cNvSpPr/>
          <p:nvPr/>
        </p:nvSpPr>
        <p:spPr>
          <a:xfrm>
            <a:off x="7553537" y="3553960"/>
            <a:ext cx="1439361" cy="801191"/>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47" name="Rectángulo 146">
            <a:extLst>
              <a:ext uri="{FF2B5EF4-FFF2-40B4-BE49-F238E27FC236}">
                <a16:creationId xmlns:a16="http://schemas.microsoft.com/office/drawing/2014/main" id="{1AE2B092-0572-BE44-972C-FAEBA59E9F55}"/>
              </a:ext>
            </a:extLst>
          </p:cNvPr>
          <p:cNvSpPr/>
          <p:nvPr/>
        </p:nvSpPr>
        <p:spPr>
          <a:xfrm>
            <a:off x="7481065" y="3590488"/>
            <a:ext cx="1577450" cy="738664"/>
          </a:xfrm>
          <a:prstGeom prst="rect">
            <a:avLst/>
          </a:prstGeom>
        </p:spPr>
        <p:txBody>
          <a:bodyPr wrap="squar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PARTE TRASERA</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DE ÁRBOL </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DE LEVAS</a:t>
            </a:r>
          </a:p>
        </p:txBody>
      </p:sp>
      <p:sp>
        <p:nvSpPr>
          <p:cNvPr id="149" name="Google Shape;73;p14">
            <a:extLst>
              <a:ext uri="{FF2B5EF4-FFF2-40B4-BE49-F238E27FC236}">
                <a16:creationId xmlns:a16="http://schemas.microsoft.com/office/drawing/2014/main" id="{D80D3AFE-4436-FF42-8337-71F3DCBBA3EE}"/>
              </a:ext>
            </a:extLst>
          </p:cNvPr>
          <p:cNvSpPr/>
          <p:nvPr/>
        </p:nvSpPr>
        <p:spPr>
          <a:xfrm>
            <a:off x="463258" y="2186261"/>
            <a:ext cx="8754604" cy="4496925"/>
          </a:xfrm>
          <a:prstGeom prst="roundRect">
            <a:avLst>
              <a:gd name="adj" fmla="val 114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48" name="Google Shape;83;p14">
            <a:extLst>
              <a:ext uri="{FF2B5EF4-FFF2-40B4-BE49-F238E27FC236}">
                <a16:creationId xmlns:a16="http://schemas.microsoft.com/office/drawing/2014/main" id="{96D90945-68E2-F446-A23B-4E347827E1EF}"/>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15</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1567442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43" name="Google Shape;73;p14"/>
          <p:cNvSpPr/>
          <p:nvPr/>
        </p:nvSpPr>
        <p:spPr>
          <a:xfrm>
            <a:off x="371783" y="2258677"/>
            <a:ext cx="5468185" cy="2097421"/>
          </a:xfrm>
          <a:prstGeom prst="roundRect">
            <a:avLst>
              <a:gd name="adj" fmla="val 9635"/>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pic>
        <p:nvPicPr>
          <p:cNvPr id="207" name="Google Shape;207;p22"/>
          <p:cNvPicPr preferRelativeResize="0"/>
          <p:nvPr/>
        </p:nvPicPr>
        <p:blipFill>
          <a:blip r:embed="rId3">
            <a:alphaModFix/>
          </a:blip>
          <a:stretch>
            <a:fillRect/>
          </a:stretch>
        </p:blipFill>
        <p:spPr>
          <a:xfrm>
            <a:off x="6073984" y="1526056"/>
            <a:ext cx="2832082" cy="5093079"/>
          </a:xfrm>
          <a:prstGeom prst="rect">
            <a:avLst/>
          </a:prstGeom>
          <a:noFill/>
          <a:ln>
            <a:noFill/>
          </a:ln>
        </p:spPr>
      </p:pic>
      <p:sp>
        <p:nvSpPr>
          <p:cNvPr id="10"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REFLEXIONEMOS</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1" name="Google Shape;70;p14">
            <a:extLst>
              <a:ext uri="{FF2B5EF4-FFF2-40B4-BE49-F238E27FC236}">
                <a16:creationId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HAGAMOS UNA PAUSA</a:t>
            </a:r>
          </a:p>
          <a:p>
            <a:endParaRPr lang="es-419" b="1" dirty="0">
              <a:latin typeface="Calibri" panose="020F0502020204030204" pitchFamily="34" charset="0"/>
              <a:ea typeface="Roboto"/>
              <a:cs typeface="Calibri" panose="020F0502020204030204" pitchFamily="34" charset="0"/>
              <a:sym typeface="Roboto"/>
            </a:endParaRPr>
          </a:p>
        </p:txBody>
      </p:sp>
      <p:pic>
        <p:nvPicPr>
          <p:cNvPr id="32" name="Google Shape;91;p15"/>
          <p:cNvPicPr preferRelativeResize="0"/>
          <p:nvPr/>
        </p:nvPicPr>
        <p:blipFill>
          <a:blip r:embed="rId4">
            <a:alphaModFix/>
          </a:blip>
          <a:stretch>
            <a:fillRect/>
          </a:stretch>
        </p:blipFill>
        <p:spPr>
          <a:xfrm>
            <a:off x="5586518" y="2061749"/>
            <a:ext cx="506900" cy="477100"/>
          </a:xfrm>
          <a:prstGeom prst="rect">
            <a:avLst/>
          </a:prstGeom>
          <a:noFill/>
          <a:ln>
            <a:noFill/>
          </a:ln>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7923" y="3801081"/>
            <a:ext cx="3817418" cy="3616716"/>
          </a:xfrm>
          <a:prstGeom prst="rect">
            <a:avLst/>
          </a:prstGeom>
        </p:spPr>
      </p:pic>
      <p:sp>
        <p:nvSpPr>
          <p:cNvPr id="34" name="Google Shape;99;p15">
            <a:extLst>
              <a:ext uri="{FF2B5EF4-FFF2-40B4-BE49-F238E27FC236}">
                <a16:creationId xmlns:a16="http://schemas.microsoft.com/office/drawing/2014/main" id="{D3BFC07A-B750-F14E-AC42-E28F3EFD4064}"/>
              </a:ext>
            </a:extLst>
          </p:cNvPr>
          <p:cNvSpPr txBox="1"/>
          <p:nvPr/>
        </p:nvSpPr>
        <p:spPr>
          <a:xfrm>
            <a:off x="506729" y="5822930"/>
            <a:ext cx="4995614" cy="319500"/>
          </a:xfrm>
          <a:prstGeom prst="rect">
            <a:avLst/>
          </a:prstGeom>
          <a:noFill/>
          <a:ln>
            <a:noFill/>
          </a:ln>
        </p:spPr>
        <p:txBody>
          <a:bodyPr spcFirstLastPara="1" wrap="square" lIns="91425" tIns="91425" rIns="91425" bIns="91425" anchor="ctr" anchorCtr="0">
            <a:noAutofit/>
          </a:bodyPr>
          <a:lstStyle/>
          <a:p>
            <a:pPr lvl="0"/>
            <a:r>
              <a:rPr lang="es-419" sz="2100" dirty="0">
                <a:solidFill>
                  <a:srgbClr val="741B47"/>
                </a:solidFill>
                <a:latin typeface="Calibri" panose="020F0502020204030204" pitchFamily="34" charset="0"/>
                <a:ea typeface="Roboto"/>
                <a:cs typeface="Calibri" panose="020F0502020204030204" pitchFamily="34" charset="0"/>
                <a:sym typeface="Roboto"/>
              </a:rPr>
              <a:t>¡Investiga en </a:t>
            </a:r>
            <a:r>
              <a:rPr lang="es-419" sz="2100" dirty="0">
                <a:solidFill>
                  <a:srgbClr val="ED423D"/>
                </a:solidFill>
                <a:latin typeface="Calibri" panose="020F0502020204030204" pitchFamily="34" charset="0"/>
                <a:ea typeface="Roboto"/>
                <a:cs typeface="Calibri" panose="020F0502020204030204" pitchFamily="34" charset="0"/>
                <a:sym typeface="Roboto"/>
              </a:rPr>
              <a:t>internet</a:t>
            </a:r>
          </a:p>
          <a:p>
            <a:pPr lvl="0"/>
            <a:r>
              <a:rPr lang="es-419" sz="2100" dirty="0">
                <a:solidFill>
                  <a:srgbClr val="741B47"/>
                </a:solidFill>
                <a:latin typeface="Calibri" panose="020F0502020204030204" pitchFamily="34" charset="0"/>
                <a:ea typeface="Roboto"/>
                <a:cs typeface="Calibri" panose="020F0502020204030204" pitchFamily="34" charset="0"/>
                <a:sym typeface="Roboto"/>
              </a:rPr>
              <a:t>ocupando tu celular!  </a:t>
            </a:r>
          </a:p>
          <a:p>
            <a:pPr lvl="0"/>
            <a:r>
              <a:rPr lang="es-419" sz="2100" b="1" dirty="0">
                <a:solidFill>
                  <a:srgbClr val="741B47"/>
                </a:solidFill>
                <a:latin typeface="Calibri" panose="020F0502020204030204" pitchFamily="34" charset="0"/>
                <a:ea typeface="Roboto"/>
                <a:cs typeface="Calibri" panose="020F0502020204030204" pitchFamily="34" charset="0"/>
                <a:sym typeface="Roboto"/>
              </a:rPr>
              <a:t>¡Comparte tus respuestas!</a:t>
            </a:r>
          </a:p>
        </p:txBody>
      </p:sp>
      <p:sp>
        <p:nvSpPr>
          <p:cNvPr id="14" name="Google Shape;80;p14">
            <a:extLst>
              <a:ext uri="{FF2B5EF4-FFF2-40B4-BE49-F238E27FC236}">
                <a16:creationId xmlns:a16="http://schemas.microsoft.com/office/drawing/2014/main" id="{47D94BBE-EB68-804F-8DAD-916820F3981A}"/>
              </a:ext>
            </a:extLst>
          </p:cNvPr>
          <p:cNvSpPr txBox="1"/>
          <p:nvPr/>
        </p:nvSpPr>
        <p:spPr>
          <a:xfrm>
            <a:off x="627664" y="3301910"/>
            <a:ext cx="4699079" cy="538200"/>
          </a:xfrm>
          <a:prstGeom prst="rect">
            <a:avLst/>
          </a:prstGeom>
          <a:noFill/>
          <a:ln>
            <a:noFill/>
          </a:ln>
        </p:spPr>
        <p:txBody>
          <a:bodyPr spcFirstLastPara="1" wrap="square" lIns="91425" tIns="91425" rIns="91425" bIns="91425" anchor="ctr" anchorCtr="0">
            <a:noAutofit/>
          </a:bodyPr>
          <a:lstStyle/>
          <a:p>
            <a:pPr marL="285750" lvl="0" indent="-285750">
              <a:lnSpc>
                <a:spcPct val="115000"/>
              </a:lnSpc>
              <a:buFont typeface="Arial" panose="020B0604020202020204" pitchFamily="34" charset="0"/>
              <a:buChar char="•"/>
            </a:pPr>
            <a:endParaRPr lang="es-419" sz="1600" dirty="0">
              <a:latin typeface="Calibri" panose="020F0502020204030204" pitchFamily="34" charset="0"/>
              <a:ea typeface="Roboto"/>
              <a:cs typeface="Calibri" panose="020F0502020204030204" pitchFamily="34" charset="0"/>
              <a:sym typeface="Roboto"/>
            </a:endParaRPr>
          </a:p>
          <a:p>
            <a:pPr marL="285750" lvl="0" indent="-285750">
              <a:lnSpc>
                <a:spcPct val="115000"/>
              </a:lnSpc>
              <a:buFont typeface="Arial" panose="020B0604020202020204" pitchFamily="34" charset="0"/>
              <a:buChar char="•"/>
            </a:pPr>
            <a:r>
              <a:rPr lang="es-419" sz="1600" dirty="0">
                <a:latin typeface="Calibri" panose="020F0502020204030204" pitchFamily="34" charset="0"/>
                <a:ea typeface="Roboto"/>
                <a:cs typeface="Calibri" panose="020F0502020204030204" pitchFamily="34" charset="0"/>
                <a:sym typeface="Roboto"/>
              </a:rPr>
              <a:t>¿Qué otras partes del automóvil se pueden medir con el micrómetro?</a:t>
            </a:r>
          </a:p>
          <a:p>
            <a:pPr marL="285750" lvl="0" indent="-285750">
              <a:lnSpc>
                <a:spcPct val="115000"/>
              </a:lnSpc>
              <a:buFont typeface="Arial" panose="020B0604020202020204" pitchFamily="34" charset="0"/>
              <a:buChar char="•"/>
            </a:pPr>
            <a:endParaRPr lang="es-419" sz="1600" dirty="0">
              <a:latin typeface="Calibri" panose="020F0502020204030204" pitchFamily="34" charset="0"/>
              <a:ea typeface="Roboto"/>
              <a:cs typeface="Calibri" panose="020F0502020204030204" pitchFamily="34" charset="0"/>
              <a:sym typeface="Roboto"/>
            </a:endParaRPr>
          </a:p>
          <a:p>
            <a:pPr marL="285750" lvl="0" indent="-285750">
              <a:lnSpc>
                <a:spcPct val="115000"/>
              </a:lnSpc>
              <a:buFont typeface="Arial" panose="020B0604020202020204" pitchFamily="34" charset="0"/>
              <a:buChar char="•"/>
            </a:pPr>
            <a:r>
              <a:rPr lang="es-419" sz="1600" dirty="0">
                <a:latin typeface="Calibri" panose="020F0502020204030204" pitchFamily="34" charset="0"/>
                <a:ea typeface="Roboto"/>
                <a:cs typeface="Calibri" panose="020F0502020204030204" pitchFamily="34" charset="0"/>
                <a:sym typeface="Roboto"/>
              </a:rPr>
              <a:t>¿Qué ventajas tiene la utilización de este elemento en el </a:t>
            </a:r>
            <a:r>
              <a:rPr lang="es-419" sz="1600" b="1" dirty="0">
                <a:latin typeface="Calibri" panose="020F0502020204030204" pitchFamily="34" charset="0"/>
                <a:ea typeface="Roboto"/>
                <a:cs typeface="Calibri" panose="020F0502020204030204" pitchFamily="34" charset="0"/>
                <a:sym typeface="Roboto"/>
              </a:rPr>
              <a:t>ajuste del motor?</a:t>
            </a:r>
          </a:p>
          <a:p>
            <a:pPr marL="285750" lvl="0" indent="-285750">
              <a:lnSpc>
                <a:spcPct val="115000"/>
              </a:lnSpc>
              <a:buFont typeface="Arial" panose="020B0604020202020204" pitchFamily="34" charset="0"/>
              <a:buChar char="•"/>
            </a:pPr>
            <a:endParaRPr lang="es-419" sz="1600" dirty="0">
              <a:latin typeface="Calibri" panose="020F0502020204030204" pitchFamily="34" charset="0"/>
              <a:ea typeface="Roboto"/>
              <a:cs typeface="Calibri" panose="020F0502020204030204" pitchFamily="34" charset="0"/>
              <a:sym typeface="Roboto"/>
            </a:endParaRPr>
          </a:p>
          <a:p>
            <a:pPr marL="285750" lvl="0" indent="-285750">
              <a:lnSpc>
                <a:spcPct val="115000"/>
              </a:lnSpc>
              <a:buFont typeface="Arial" panose="020B0604020202020204" pitchFamily="34" charset="0"/>
              <a:buChar char="•"/>
            </a:pPr>
            <a:endParaRPr lang="es-419" sz="1600" dirty="0">
              <a:latin typeface="Calibri" panose="020F0502020204030204" pitchFamily="34" charset="0"/>
              <a:ea typeface="Roboto"/>
              <a:cs typeface="Calibri" panose="020F0502020204030204" pitchFamily="34" charset="0"/>
              <a:sym typeface="Roboto"/>
            </a:endParaRPr>
          </a:p>
          <a:p>
            <a:pPr marL="285750" lvl="0" indent="-285750">
              <a:lnSpc>
                <a:spcPct val="115000"/>
              </a:lnSpc>
              <a:buFont typeface="Arial" panose="020B0604020202020204" pitchFamily="34" charset="0"/>
              <a:buChar char="•"/>
            </a:pPr>
            <a:endParaRPr lang="es-419" sz="1600" dirty="0">
              <a:latin typeface="Calibri" panose="020F0502020204030204" pitchFamily="34" charset="0"/>
              <a:ea typeface="Roboto"/>
              <a:cs typeface="Calibri" panose="020F0502020204030204" pitchFamily="34" charset="0"/>
              <a:sym typeface="Roboto"/>
            </a:endParaRPr>
          </a:p>
        </p:txBody>
      </p:sp>
      <p:sp>
        <p:nvSpPr>
          <p:cNvPr id="12" name="Google Shape;83;p14">
            <a:extLst>
              <a:ext uri="{FF2B5EF4-FFF2-40B4-BE49-F238E27FC236}">
                <a16:creationId xmlns:a16="http://schemas.microsoft.com/office/drawing/2014/main" id="{F5AA7935-215F-A246-AA0A-83E887DE02BD}"/>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16</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1502708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subTitle" idx="1"/>
          </p:nvPr>
        </p:nvSpPr>
        <p:spPr>
          <a:xfrm>
            <a:off x="365425" y="2144650"/>
            <a:ext cx="1444325" cy="1783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CL" sz="1500" b="1" dirty="0">
                <a:solidFill>
                  <a:srgbClr val="000000"/>
                </a:solidFill>
                <a:latin typeface="Calibri" panose="020F0502020204030204" pitchFamily="34" charset="0"/>
                <a:ea typeface="Roboto"/>
                <a:cs typeface="Calibri" panose="020F0502020204030204" pitchFamily="34" charset="0"/>
                <a:sym typeface="Roboto"/>
              </a:rPr>
              <a:t>ACTIVIDAD 9</a:t>
            </a:r>
            <a:endParaRPr sz="1500" b="1" dirty="0">
              <a:solidFill>
                <a:srgbClr val="000000"/>
              </a:solidFill>
              <a:latin typeface="Calibri" panose="020F0502020204030204" pitchFamily="34" charset="0"/>
              <a:ea typeface="Roboto"/>
              <a:cs typeface="Calibri" panose="020F0502020204030204" pitchFamily="34" charset="0"/>
              <a:sym typeface="Roboto"/>
            </a:endParaRPr>
          </a:p>
          <a:p>
            <a:pPr marL="0" lvl="0" indent="0" algn="l" rtl="0">
              <a:spcBef>
                <a:spcPts val="0"/>
              </a:spcBef>
              <a:spcAft>
                <a:spcPts val="0"/>
              </a:spcAft>
              <a:buNone/>
            </a:pPr>
            <a:endParaRPr sz="1500" b="1" dirty="0">
              <a:latin typeface="Calibri" panose="020F0502020204030204" pitchFamily="34" charset="0"/>
              <a:ea typeface="Roboto"/>
              <a:cs typeface="Calibri" panose="020F0502020204030204" pitchFamily="34" charset="0"/>
              <a:sym typeface="Roboto"/>
            </a:endParaRPr>
          </a:p>
        </p:txBody>
      </p:sp>
      <p:pic>
        <p:nvPicPr>
          <p:cNvPr id="3" name="Imagen 2">
            <a:extLst>
              <a:ext uri="{FF2B5EF4-FFF2-40B4-BE49-F238E27FC236}">
                <a16:creationId xmlns:a16="http://schemas.microsoft.com/office/drawing/2014/main" id="{3A23AB0A-1F90-4D4C-B807-FED7CE556FB0}"/>
              </a:ext>
            </a:extLst>
          </p:cNvPr>
          <p:cNvPicPr>
            <a:picLocks noChangeAspect="1"/>
          </p:cNvPicPr>
          <p:nvPr/>
        </p:nvPicPr>
        <p:blipFill>
          <a:blip r:embed="rId3"/>
          <a:stretch>
            <a:fillRect/>
          </a:stretch>
        </p:blipFill>
        <p:spPr>
          <a:xfrm>
            <a:off x="1389413" y="2499198"/>
            <a:ext cx="7566467" cy="5004851"/>
          </a:xfrm>
          <a:prstGeom prst="rect">
            <a:avLst/>
          </a:prstGeom>
        </p:spPr>
      </p:pic>
      <p:sp>
        <p:nvSpPr>
          <p:cNvPr id="10" name="Google Shape;61;p13">
            <a:extLst>
              <a:ext uri="{FF2B5EF4-FFF2-40B4-BE49-F238E27FC236}">
                <a16:creationId xmlns:a16="http://schemas.microsoft.com/office/drawing/2014/main" id="{0CC219CD-ACC1-8C41-893B-2F08978E751A}"/>
              </a:ext>
            </a:extLst>
          </p:cNvPr>
          <p:cNvSpPr txBox="1">
            <a:spLocks/>
          </p:cNvSpPr>
          <p:nvPr/>
        </p:nvSpPr>
        <p:spPr>
          <a:xfrm>
            <a:off x="365424" y="2604180"/>
            <a:ext cx="7078729" cy="8826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419" sz="3600" b="1" dirty="0">
                <a:solidFill>
                  <a:srgbClr val="741B47"/>
                </a:solidFill>
                <a:latin typeface="Calibri" panose="020F0502020204030204" pitchFamily="34" charset="0"/>
                <a:ea typeface="Roboto"/>
                <a:cs typeface="Calibri" panose="020F0502020204030204" pitchFamily="34" charset="0"/>
                <a:sym typeface="Roboto"/>
              </a:rPr>
              <a:t>USO DEL MICRÓMETRO</a:t>
            </a:r>
          </a:p>
          <a:p>
            <a:pPr>
              <a:lnSpc>
                <a:spcPct val="90000"/>
              </a:lnSpc>
              <a:buClr>
                <a:schemeClr val="dk1"/>
              </a:buClr>
              <a:buSzPts val="1100"/>
            </a:pPr>
            <a:r>
              <a:rPr lang="es-419" sz="3600" b="1" dirty="0">
                <a:solidFill>
                  <a:srgbClr val="741B47"/>
                </a:solidFill>
                <a:latin typeface="Calibri" panose="020F0502020204030204" pitchFamily="34" charset="0"/>
                <a:ea typeface="Roboto"/>
                <a:cs typeface="Calibri" panose="020F0502020204030204" pitchFamily="34" charset="0"/>
                <a:sym typeface="Roboto"/>
              </a:rPr>
              <a:t>EN EL AJUSTE </a:t>
            </a:r>
          </a:p>
          <a:p>
            <a:pPr>
              <a:lnSpc>
                <a:spcPct val="90000"/>
              </a:lnSpc>
              <a:buClr>
                <a:schemeClr val="dk1"/>
              </a:buClr>
              <a:buSzPts val="1100"/>
            </a:pPr>
            <a:r>
              <a:rPr lang="es-419" sz="3600" b="1" dirty="0">
                <a:solidFill>
                  <a:srgbClr val="741B47"/>
                </a:solidFill>
                <a:latin typeface="Calibri" panose="020F0502020204030204" pitchFamily="34" charset="0"/>
                <a:ea typeface="Roboto"/>
                <a:cs typeface="Calibri" panose="020F0502020204030204" pitchFamily="34" charset="0"/>
                <a:sym typeface="Roboto"/>
              </a:rPr>
              <a:t>DEL MOTOR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22" name="Imagen 21">
            <a:extLst>
              <a:ext uri="{FF2B5EF4-FFF2-40B4-BE49-F238E27FC236}">
                <a16:creationId xmlns:a16="http://schemas.microsoft.com/office/drawing/2014/main" id="{96A88264-6F68-9C43-9EC7-1AD8666EFF15}"/>
              </a:ext>
            </a:extLst>
          </p:cNvPr>
          <p:cNvPicPr>
            <a:picLocks noChangeAspect="1"/>
          </p:cNvPicPr>
          <p:nvPr/>
        </p:nvPicPr>
        <p:blipFill>
          <a:blip r:embed="rId3"/>
          <a:stretch>
            <a:fillRect/>
          </a:stretch>
        </p:blipFill>
        <p:spPr>
          <a:xfrm>
            <a:off x="7042710" y="4359826"/>
            <a:ext cx="2277152" cy="1949313"/>
          </a:xfrm>
          <a:prstGeom prst="rect">
            <a:avLst/>
          </a:prstGeom>
        </p:spPr>
      </p:pic>
      <p:sp>
        <p:nvSpPr>
          <p:cNvPr id="24" name="Google Shape;73;p14">
            <a:extLst>
              <a:ext uri="{FF2B5EF4-FFF2-40B4-BE49-F238E27FC236}">
                <a16:creationId xmlns:a16="http://schemas.microsoft.com/office/drawing/2014/main" id="{9451D4F0-26C1-884A-A557-84A366166976}"/>
              </a:ext>
            </a:extLst>
          </p:cNvPr>
          <p:cNvSpPr/>
          <p:nvPr/>
        </p:nvSpPr>
        <p:spPr>
          <a:xfrm>
            <a:off x="6863487" y="4305227"/>
            <a:ext cx="2451113" cy="2074026"/>
          </a:xfrm>
          <a:prstGeom prst="roundRect">
            <a:avLst>
              <a:gd name="adj" fmla="val 114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38" name="Google Shape;174;p19">
            <a:extLst>
              <a:ext uri="{FF2B5EF4-FFF2-40B4-BE49-F238E27FC236}">
                <a16:creationId xmlns:a16="http://schemas.microsoft.com/office/drawing/2014/main" id="{A4556450-F917-994F-95E5-A625615773FE}"/>
              </a:ext>
            </a:extLst>
          </p:cNvPr>
          <p:cNvSpPr/>
          <p:nvPr/>
        </p:nvSpPr>
        <p:spPr>
          <a:xfrm>
            <a:off x="444927" y="2150733"/>
            <a:ext cx="8881548" cy="2074026"/>
          </a:xfrm>
          <a:prstGeom prst="roundRect">
            <a:avLst>
              <a:gd name="adj" fmla="val 20041"/>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3" name="Google Shape;175;p19">
            <a:extLst>
              <a:ext uri="{FF2B5EF4-FFF2-40B4-BE49-F238E27FC236}">
                <a16:creationId xmlns:a16="http://schemas.microsoft.com/office/drawing/2014/main" id="{4B17AA24-08B2-444F-9AA3-B743CA687158}"/>
              </a:ext>
            </a:extLst>
          </p:cNvPr>
          <p:cNvSpPr txBox="1"/>
          <p:nvPr/>
        </p:nvSpPr>
        <p:spPr>
          <a:xfrm>
            <a:off x="716253" y="2949226"/>
            <a:ext cx="8363579" cy="663024"/>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Al medir los puños de cigüeñal tanto de bancadas como de bielas y a la vez los descansos del árbol de levas, se debe medir de la siguiente forma:</a:t>
            </a:r>
          </a:p>
          <a:p>
            <a:pPr marL="342900" lvl="0" indent="-342900">
              <a:lnSpc>
                <a:spcPct val="115000"/>
              </a:lnSpc>
              <a:buClr>
                <a:schemeClr val="tx1"/>
              </a:buClr>
              <a:buFont typeface="Arial" panose="020B0604020202020204" pitchFamily="34" charset="0"/>
              <a:buChar char="•"/>
            </a:pP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Medir en un sentido y luego a 90</a:t>
            </a:r>
            <a:r>
              <a:rPr lang="es-CL" sz="1600" b="1" dirty="0">
                <a:latin typeface="Avenir Book" panose="02000503020000020003" pitchFamily="2" charset="0"/>
              </a:rPr>
              <a:t>º</a:t>
            </a: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a:t>
            </a:r>
          </a:p>
          <a:p>
            <a:pPr lvl="0">
              <a:lnSpc>
                <a:spcPct val="115000"/>
              </a:lnSpc>
              <a:buClr>
                <a:srgbClr val="76384D"/>
              </a:buCl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Lo que se está haciendo es observar si algún puño tiene un desgaste del tipo ovalado. Si midiera un valor en un sentido, y otro diferente a 90</a:t>
            </a:r>
            <a:r>
              <a:rPr lang="es-CL" dirty="0">
                <a:latin typeface="Avenir Book" panose="02000503020000020003" pitchFamily="2" charset="0"/>
              </a:rPr>
              <a:t>º</a:t>
            </a:r>
            <a:r>
              <a:rPr lang="es-419" sz="1500" dirty="0">
                <a:solidFill>
                  <a:schemeClr val="dk1"/>
                </a:solidFill>
                <a:latin typeface="Calibri" panose="020F0502020204030204" pitchFamily="34" charset="0"/>
                <a:ea typeface="Roboto Medium"/>
                <a:cs typeface="Calibri" panose="020F0502020204030204" pitchFamily="34" charset="0"/>
                <a:sym typeface="Roboto Medium"/>
              </a:rPr>
              <a:t> estaría indicando que existe una ovalación en el puño medido. Debe medir exactamente lo mismo en ambos sentidos. Se debe medir en los extremos del puño.</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18" name="Google Shape;96;p15">
            <a:extLst>
              <a:ext uri="{FF2B5EF4-FFF2-40B4-BE49-F238E27FC236}">
                <a16:creationId xmlns:a16="http://schemas.microsoft.com/office/drawing/2014/main" id="{86F1AA89-0A4E-C143-944E-C74212A2256D}"/>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DE MICRÓMETRO DE DIÁMETRO EXTERIOR</a:t>
            </a:r>
          </a:p>
        </p:txBody>
      </p:sp>
      <p:sp>
        <p:nvSpPr>
          <p:cNvPr id="19" name="Google Shape;96;p15">
            <a:extLst>
              <a:ext uri="{FF2B5EF4-FFF2-40B4-BE49-F238E27FC236}">
                <a16:creationId xmlns:a16="http://schemas.microsoft.com/office/drawing/2014/main" id="{39120CF3-7180-D041-86E2-90CB4971A92B}"/>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EJEMPLOS DE MEDICIÓN </a:t>
            </a:r>
            <a:r>
              <a:rPr lang="es-CL" sz="2800" b="1" dirty="0">
                <a:solidFill>
                  <a:srgbClr val="ED423D"/>
                </a:solidFill>
                <a:latin typeface="Calibri" panose="020F0502020204030204" pitchFamily="34" charset="0"/>
                <a:ea typeface="Roboto"/>
                <a:cs typeface="Calibri" panose="020F0502020204030204" pitchFamily="34" charset="0"/>
                <a:sym typeface="Roboto"/>
              </a:rPr>
              <a:t>EN EL MOTOR </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20" name="Google Shape;174;p19">
            <a:extLst>
              <a:ext uri="{FF2B5EF4-FFF2-40B4-BE49-F238E27FC236}">
                <a16:creationId xmlns:a16="http://schemas.microsoft.com/office/drawing/2014/main" id="{9EB03689-9139-A145-BB68-793FF45307E1}"/>
              </a:ext>
            </a:extLst>
          </p:cNvPr>
          <p:cNvSpPr/>
          <p:nvPr/>
        </p:nvSpPr>
        <p:spPr>
          <a:xfrm>
            <a:off x="470630" y="4305227"/>
            <a:ext cx="6312135" cy="1757787"/>
          </a:xfrm>
          <a:prstGeom prst="roundRect">
            <a:avLst>
              <a:gd name="adj" fmla="val 17849"/>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23" name="Rectángulo 22">
            <a:extLst>
              <a:ext uri="{FF2B5EF4-FFF2-40B4-BE49-F238E27FC236}">
                <a16:creationId xmlns:a16="http://schemas.microsoft.com/office/drawing/2014/main" id="{5174F7DD-7F1C-914C-A029-7E7CB2BB4DCA}"/>
              </a:ext>
            </a:extLst>
          </p:cNvPr>
          <p:cNvSpPr/>
          <p:nvPr/>
        </p:nvSpPr>
        <p:spPr>
          <a:xfrm>
            <a:off x="716251" y="4454164"/>
            <a:ext cx="5765571" cy="1421736"/>
          </a:xfrm>
          <a:prstGeom prst="rect">
            <a:avLst/>
          </a:prstGeom>
        </p:spPr>
        <p:txBody>
          <a:bodyPr wrap="square">
            <a:spAutoFit/>
          </a:bodyPr>
          <a:lstStyle/>
          <a:p>
            <a:pPr marL="342900" lvl="0" indent="-342900">
              <a:lnSpc>
                <a:spcPct val="115000"/>
              </a:lnSpc>
              <a:buClr>
                <a:schemeClr val="tx1"/>
              </a:buClr>
              <a:buFont typeface="Arial" panose="020B0604020202020204" pitchFamily="34" charset="0"/>
              <a:buChar char="•"/>
            </a:pP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Medir en los dos extremos del puño:</a:t>
            </a:r>
          </a:p>
          <a:p>
            <a:pPr lvl="0">
              <a:lnSpc>
                <a:spcPct val="115000"/>
              </a:lnSpc>
              <a:buClr>
                <a:srgbClr val="76384D"/>
              </a:buCl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En este caso se debe medir en ambos extremos del puño para observar una posible conicidad. Si existe una medida diferente en ambos casos el puño medido está cónico. Esta prueba se debe repetir a 90</a:t>
            </a:r>
            <a:r>
              <a:rPr lang="es-CL" sz="1600" dirty="0">
                <a:latin typeface="Avenir Book" panose="02000503020000020003" pitchFamily="2" charset="0"/>
              </a:rPr>
              <a:t>º</a:t>
            </a:r>
            <a:r>
              <a:rPr lang="es-419" sz="1500" dirty="0">
                <a:solidFill>
                  <a:schemeClr val="dk1"/>
                </a:solidFill>
                <a:latin typeface="Calibri" panose="020F0502020204030204" pitchFamily="34" charset="0"/>
                <a:ea typeface="Roboto Medium"/>
                <a:cs typeface="Calibri" panose="020F0502020204030204" pitchFamily="34" charset="0"/>
                <a:sym typeface="Roboto Medium"/>
              </a:rPr>
              <a:t> para tener la seguridad que no existe deformación.</a:t>
            </a:r>
          </a:p>
        </p:txBody>
      </p:sp>
      <p:sp>
        <p:nvSpPr>
          <p:cNvPr id="36" name="Elipse 35">
            <a:extLst>
              <a:ext uri="{FF2B5EF4-FFF2-40B4-BE49-F238E27FC236}">
                <a16:creationId xmlns:a16="http://schemas.microsoft.com/office/drawing/2014/main" id="{EF14A533-B465-FA4C-BBF8-6978ED611E3E}"/>
              </a:ext>
            </a:extLst>
          </p:cNvPr>
          <p:cNvSpPr/>
          <p:nvPr/>
        </p:nvSpPr>
        <p:spPr>
          <a:xfrm>
            <a:off x="7103200" y="4557514"/>
            <a:ext cx="680848" cy="680848"/>
          </a:xfrm>
          <a:prstGeom prst="ellipse">
            <a:avLst/>
          </a:prstGeom>
          <a:noFill/>
          <a:ln w="60325" cap="flat" cmpd="sng" algn="ctr">
            <a:solidFill>
              <a:srgbClr val="ED423D"/>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CL">
              <a:ln>
                <a:solidFill>
                  <a:srgbClr val="ED423D"/>
                </a:solidFill>
              </a:ln>
              <a:solidFill>
                <a:srgbClr val="ED423D"/>
              </a:solidFill>
            </a:endParaRPr>
          </a:p>
        </p:txBody>
      </p:sp>
      <p:sp>
        <p:nvSpPr>
          <p:cNvPr id="37" name="Elipse 36">
            <a:extLst>
              <a:ext uri="{FF2B5EF4-FFF2-40B4-BE49-F238E27FC236}">
                <a16:creationId xmlns:a16="http://schemas.microsoft.com/office/drawing/2014/main" id="{A141528B-3DA2-144B-9D8F-06053A802CE8}"/>
              </a:ext>
            </a:extLst>
          </p:cNvPr>
          <p:cNvSpPr/>
          <p:nvPr/>
        </p:nvSpPr>
        <p:spPr>
          <a:xfrm>
            <a:off x="7115075" y="5276559"/>
            <a:ext cx="680848" cy="929326"/>
          </a:xfrm>
          <a:prstGeom prst="ellipse">
            <a:avLst/>
          </a:prstGeom>
          <a:noFill/>
          <a:ln w="60325" cap="flat" cmpd="sng" algn="ctr">
            <a:solidFill>
              <a:srgbClr val="ED423D"/>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CL" dirty="0">
              <a:ln>
                <a:solidFill>
                  <a:srgbClr val="ED423D"/>
                </a:solidFill>
              </a:ln>
              <a:solidFill>
                <a:srgbClr val="ED423D"/>
              </a:solidFill>
            </a:endParaRPr>
          </a:p>
        </p:txBody>
      </p:sp>
      <p:sp>
        <p:nvSpPr>
          <p:cNvPr id="4" name="Rectángulo 3">
            <a:extLst>
              <a:ext uri="{FF2B5EF4-FFF2-40B4-BE49-F238E27FC236}">
                <a16:creationId xmlns:a16="http://schemas.microsoft.com/office/drawing/2014/main" id="{A1144579-C013-534B-A8E2-FDF1CFA12C06}"/>
              </a:ext>
            </a:extLst>
          </p:cNvPr>
          <p:cNvSpPr/>
          <p:nvPr/>
        </p:nvSpPr>
        <p:spPr>
          <a:xfrm>
            <a:off x="375975" y="6170640"/>
            <a:ext cx="7991812" cy="276999"/>
          </a:xfrm>
          <a:prstGeom prst="rect">
            <a:avLst/>
          </a:prstGeom>
        </p:spPr>
        <p:txBody>
          <a:bodyPr wrap="square">
            <a:spAutoFit/>
          </a:bodyPr>
          <a:lstStyle/>
          <a:p>
            <a:r>
              <a:rPr lang="es-419" sz="1200" i="1" dirty="0">
                <a:solidFill>
                  <a:srgbClr val="76384D"/>
                </a:solidFill>
                <a:latin typeface="Calibri" panose="020F0502020204030204" pitchFamily="34" charset="0"/>
                <a:ea typeface="Roboto Medium"/>
                <a:cs typeface="Calibri" panose="020F0502020204030204" pitchFamily="34" charset="0"/>
                <a:sym typeface="Roboto Medium"/>
              </a:rPr>
              <a:t>Los datos de los diámetros de los diferentes componentes del motor los entgrea el </a:t>
            </a:r>
            <a:r>
              <a:rPr lang="es-419" sz="1200" b="1" i="1" dirty="0">
                <a:solidFill>
                  <a:srgbClr val="76384D"/>
                </a:solidFill>
                <a:latin typeface="Calibri" panose="020F0502020204030204" pitchFamily="34" charset="0"/>
                <a:ea typeface="Roboto Medium"/>
                <a:cs typeface="Calibri" panose="020F0502020204030204" pitchFamily="34" charset="0"/>
                <a:sym typeface="Roboto Medium"/>
              </a:rPr>
              <a:t>manual de servicio.</a:t>
            </a:r>
          </a:p>
        </p:txBody>
      </p:sp>
      <p:sp>
        <p:nvSpPr>
          <p:cNvPr id="25" name="Google Shape;83;p14">
            <a:extLst>
              <a:ext uri="{FF2B5EF4-FFF2-40B4-BE49-F238E27FC236}">
                <a16:creationId xmlns:a16="http://schemas.microsoft.com/office/drawing/2014/main" id="{3FEA0F59-4878-954E-A375-878671D9A08D}"/>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17</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1884594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7" name="Google Shape;174;p19">
            <a:extLst>
              <a:ext uri="{FF2B5EF4-FFF2-40B4-BE49-F238E27FC236}">
                <a16:creationId xmlns:a16="http://schemas.microsoft.com/office/drawing/2014/main" id="{B7722A96-F20D-EC44-9A02-D4F73085BF2D}"/>
              </a:ext>
            </a:extLst>
          </p:cNvPr>
          <p:cNvSpPr/>
          <p:nvPr/>
        </p:nvSpPr>
        <p:spPr>
          <a:xfrm>
            <a:off x="470630" y="5072982"/>
            <a:ext cx="6252308" cy="1675359"/>
          </a:xfrm>
          <a:prstGeom prst="roundRect">
            <a:avLst>
              <a:gd name="adj" fmla="val 17849"/>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38" name="Google Shape;174;p19">
            <a:extLst>
              <a:ext uri="{FF2B5EF4-FFF2-40B4-BE49-F238E27FC236}">
                <a16:creationId xmlns:a16="http://schemas.microsoft.com/office/drawing/2014/main" id="{A4556450-F917-994F-95E5-A625615773FE}"/>
              </a:ext>
            </a:extLst>
          </p:cNvPr>
          <p:cNvSpPr/>
          <p:nvPr/>
        </p:nvSpPr>
        <p:spPr>
          <a:xfrm>
            <a:off x="444927" y="2150732"/>
            <a:ext cx="8664350" cy="2795845"/>
          </a:xfrm>
          <a:prstGeom prst="roundRect">
            <a:avLst>
              <a:gd name="adj" fmla="val 11273"/>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3" name="Google Shape;175;p19">
            <a:extLst>
              <a:ext uri="{FF2B5EF4-FFF2-40B4-BE49-F238E27FC236}">
                <a16:creationId xmlns:a16="http://schemas.microsoft.com/office/drawing/2014/main" id="{4B17AA24-08B2-444F-9AA3-B743CA687158}"/>
              </a:ext>
            </a:extLst>
          </p:cNvPr>
          <p:cNvSpPr txBox="1"/>
          <p:nvPr/>
        </p:nvSpPr>
        <p:spPr>
          <a:xfrm>
            <a:off x="716254" y="2708775"/>
            <a:ext cx="8287754" cy="2690816"/>
          </a:xfrm>
          <a:prstGeom prst="rect">
            <a:avLst/>
          </a:prstGeom>
          <a:noFill/>
          <a:ln>
            <a:noFill/>
          </a:ln>
        </p:spPr>
        <p:txBody>
          <a:bodyPr spcFirstLastPara="1" wrap="square" lIns="91425" tIns="91425" rIns="91425" bIns="91425" anchor="ctr" anchorCtr="0">
            <a:noAutofit/>
          </a:bodyPr>
          <a:lstStyle/>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Si existe una diferencia en uno o más puños de biela, se deben rectificar todos puños de biela            a la misma medida.</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Si existe una diferencia en uno o más puños de bancada, se deben rectificar todos puños de   bancada a la misma medida.</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Si no se puede rectificar el cigüeñal porque queda fuera de medida, se debe cambiar por uno nuevo.</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Igual cosa ocurre con los descansos de los árboles de levas, si existe una diferencia entre ellos,         se deben rectificar.</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Si no se puede rectificar porque queda fuera de medida, se debe                                               reemplazar por uno árbol de levas nuevo.</a:t>
            </a:r>
          </a:p>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18" name="Google Shape;96;p15">
            <a:extLst>
              <a:ext uri="{FF2B5EF4-FFF2-40B4-BE49-F238E27FC236}">
                <a16:creationId xmlns:a16="http://schemas.microsoft.com/office/drawing/2014/main" id="{86F1AA89-0A4E-C143-944E-C74212A2256D}"/>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DE MICRÓMETRO DE DIÁMETRO EXTERIOR</a:t>
            </a:r>
          </a:p>
        </p:txBody>
      </p:sp>
      <p:sp>
        <p:nvSpPr>
          <p:cNvPr id="19" name="Google Shape;96;p15">
            <a:extLst>
              <a:ext uri="{FF2B5EF4-FFF2-40B4-BE49-F238E27FC236}">
                <a16:creationId xmlns:a16="http://schemas.microsoft.com/office/drawing/2014/main" id="{39120CF3-7180-D041-86E2-90CB4971A92B}"/>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EJEMPLOS DE MEDICIÓN </a:t>
            </a:r>
            <a:r>
              <a:rPr lang="es-CL" sz="2800" b="1" dirty="0">
                <a:solidFill>
                  <a:srgbClr val="ED423D"/>
                </a:solidFill>
                <a:latin typeface="Calibri" panose="020F0502020204030204" pitchFamily="34" charset="0"/>
                <a:ea typeface="Roboto"/>
                <a:cs typeface="Calibri" panose="020F0502020204030204" pitchFamily="34" charset="0"/>
                <a:sym typeface="Roboto"/>
              </a:rPr>
              <a:t>EN EL MOTOR </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6" name="Rectángulo 15">
            <a:extLst>
              <a:ext uri="{FF2B5EF4-FFF2-40B4-BE49-F238E27FC236}">
                <a16:creationId xmlns:a16="http://schemas.microsoft.com/office/drawing/2014/main" id="{888B2041-8D6E-5644-AE79-ED092A62E758}"/>
              </a:ext>
            </a:extLst>
          </p:cNvPr>
          <p:cNvSpPr/>
          <p:nvPr/>
        </p:nvSpPr>
        <p:spPr>
          <a:xfrm>
            <a:off x="716254" y="5211288"/>
            <a:ext cx="5815175" cy="1404039"/>
          </a:xfrm>
          <a:prstGeom prst="rect">
            <a:avLst/>
          </a:prstGeom>
        </p:spPr>
        <p:txBody>
          <a:bodyPr wrap="square">
            <a:spAutoFit/>
          </a:bodyPr>
          <a:lstStyle/>
          <a:p>
            <a:pPr lvl="0">
              <a:lnSpc>
                <a:spcPct val="115000"/>
              </a:lnSpc>
              <a:buClr>
                <a:schemeClr val="tx1"/>
              </a:buCl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Además, en el motor se puede medir altura y ancho de levas del árbol de levas, pasadores de pistón, vástagos de válvulas, pistones o cualquier componente que se desee medir su diámetro exterior. También se puede utilizar para regular válvulas en algunos motores, al medir la altura de las pastillas de regulación.</a:t>
            </a:r>
          </a:p>
        </p:txBody>
      </p:sp>
      <p:sp>
        <p:nvSpPr>
          <p:cNvPr id="12" name="Elipse 11">
            <a:extLst>
              <a:ext uri="{FF2B5EF4-FFF2-40B4-BE49-F238E27FC236}">
                <a16:creationId xmlns:a16="http://schemas.microsoft.com/office/drawing/2014/main" id="{4258B468-9F74-B04D-B60A-BB9DA96A0468}"/>
              </a:ext>
            </a:extLst>
          </p:cNvPr>
          <p:cNvSpPr/>
          <p:nvPr/>
        </p:nvSpPr>
        <p:spPr>
          <a:xfrm>
            <a:off x="6476741" y="4039015"/>
            <a:ext cx="2854276" cy="28542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1" name="Imagen 20">
            <a:extLst>
              <a:ext uri="{FF2B5EF4-FFF2-40B4-BE49-F238E27FC236}">
                <a16:creationId xmlns:a16="http://schemas.microsoft.com/office/drawing/2014/main" id="{C8173E31-5DE6-9942-A96E-8806A47E7A9E}"/>
              </a:ext>
            </a:extLst>
          </p:cNvPr>
          <p:cNvPicPr>
            <a:picLocks noChangeAspect="1"/>
          </p:cNvPicPr>
          <p:nvPr/>
        </p:nvPicPr>
        <p:blipFill>
          <a:blip r:embed="rId3"/>
          <a:stretch>
            <a:fillRect/>
          </a:stretch>
        </p:blipFill>
        <p:spPr>
          <a:xfrm>
            <a:off x="6317672" y="4095353"/>
            <a:ext cx="3325091" cy="2759826"/>
          </a:xfrm>
          <a:prstGeom prst="rect">
            <a:avLst/>
          </a:prstGeom>
        </p:spPr>
      </p:pic>
      <p:sp>
        <p:nvSpPr>
          <p:cNvPr id="14" name="Google Shape;83;p14">
            <a:extLst>
              <a:ext uri="{FF2B5EF4-FFF2-40B4-BE49-F238E27FC236}">
                <a16:creationId xmlns:a16="http://schemas.microsoft.com/office/drawing/2014/main" id="{D9C85975-9776-A14F-B228-BF05E0023028}"/>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18</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1987742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7" name="Google Shape;174;p19">
            <a:extLst>
              <a:ext uri="{FF2B5EF4-FFF2-40B4-BE49-F238E27FC236}">
                <a16:creationId xmlns:a16="http://schemas.microsoft.com/office/drawing/2014/main" id="{B7722A96-F20D-EC44-9A02-D4F73085BF2D}"/>
              </a:ext>
            </a:extLst>
          </p:cNvPr>
          <p:cNvSpPr/>
          <p:nvPr/>
        </p:nvSpPr>
        <p:spPr>
          <a:xfrm>
            <a:off x="470630" y="4946224"/>
            <a:ext cx="5907021" cy="1575940"/>
          </a:xfrm>
          <a:prstGeom prst="roundRect">
            <a:avLst>
              <a:gd name="adj" fmla="val 17849"/>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38" name="Google Shape;174;p19">
            <a:extLst>
              <a:ext uri="{FF2B5EF4-FFF2-40B4-BE49-F238E27FC236}">
                <a16:creationId xmlns:a16="http://schemas.microsoft.com/office/drawing/2014/main" id="{A4556450-F917-994F-95E5-A625615773FE}"/>
              </a:ext>
            </a:extLst>
          </p:cNvPr>
          <p:cNvSpPr/>
          <p:nvPr/>
        </p:nvSpPr>
        <p:spPr>
          <a:xfrm>
            <a:off x="444927" y="2150733"/>
            <a:ext cx="8664350" cy="2690816"/>
          </a:xfrm>
          <a:prstGeom prst="roundRect">
            <a:avLst>
              <a:gd name="adj" fmla="val 11273"/>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3" name="Google Shape;175;p19">
            <a:extLst>
              <a:ext uri="{FF2B5EF4-FFF2-40B4-BE49-F238E27FC236}">
                <a16:creationId xmlns:a16="http://schemas.microsoft.com/office/drawing/2014/main" id="{4B17AA24-08B2-444F-9AA3-B743CA687158}"/>
              </a:ext>
            </a:extLst>
          </p:cNvPr>
          <p:cNvSpPr txBox="1"/>
          <p:nvPr/>
        </p:nvSpPr>
        <p:spPr>
          <a:xfrm>
            <a:off x="716254" y="2224957"/>
            <a:ext cx="8287754" cy="2690816"/>
          </a:xfrm>
          <a:prstGeom prst="rect">
            <a:avLst/>
          </a:prstGeom>
          <a:noFill/>
          <a:ln>
            <a:noFill/>
          </a:ln>
        </p:spPr>
        <p:txBody>
          <a:bodyPr spcFirstLastPara="1" wrap="square" lIns="91425" tIns="91425" rIns="91425" bIns="91425" anchor="ctr" anchorCtr="0">
            <a:noAutofit/>
          </a:bodyPr>
          <a:lstStyle/>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Como se observa en la imagen, se está midiendo el diámetro interior de un cilindro del motor.      Esto habitulamente se realiza cuando se rectifican los cilindros.</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En los motores más antíguos, existían sobre medidas para rectificar los cilindros, estás son:    Standard, </a:t>
            </a: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0.25 mm, 0.50 mm, 0.75 mm hasta 1 mm.</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Por ejemplo, si un cilindro tiene un diámetro interior de </a:t>
            </a: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75 mm, puede quedar en 75.25 mm,    75.50 mm, 75.75 mm hasta 76 mm.</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En caso de medidas inglesas (pulgadas), también existían sobre medidas,                                            estas son: </a:t>
            </a:r>
            <a:r>
              <a:rPr lang="es-419" sz="1500" b="1" dirty="0">
                <a:solidFill>
                  <a:schemeClr val="dk1"/>
                </a:solidFill>
                <a:latin typeface="Calibri" panose="020F0502020204030204" pitchFamily="34" charset="0"/>
                <a:ea typeface="Roboto Medium"/>
                <a:cs typeface="Calibri" panose="020F0502020204030204" pitchFamily="34" charset="0"/>
                <a:sym typeface="Roboto Medium"/>
              </a:rPr>
              <a:t>0.010”, 0.020”, 0.030”, 0.040”, 0.050” hasta 0.060”.</a:t>
            </a:r>
          </a:p>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18" name="Google Shape;96;p15">
            <a:extLst>
              <a:ext uri="{FF2B5EF4-FFF2-40B4-BE49-F238E27FC236}">
                <a16:creationId xmlns:a16="http://schemas.microsoft.com/office/drawing/2014/main" id="{86F1AA89-0A4E-C143-944E-C74212A2256D}"/>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DE MICRÓMETRO DE DIÁMETRO INTERIOR</a:t>
            </a:r>
          </a:p>
        </p:txBody>
      </p:sp>
      <p:sp>
        <p:nvSpPr>
          <p:cNvPr id="19" name="Google Shape;96;p15">
            <a:extLst>
              <a:ext uri="{FF2B5EF4-FFF2-40B4-BE49-F238E27FC236}">
                <a16:creationId xmlns:a16="http://schemas.microsoft.com/office/drawing/2014/main" id="{39120CF3-7180-D041-86E2-90CB4971A92B}"/>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EJEMPLOS DE MEDICIÓN </a:t>
            </a:r>
            <a:r>
              <a:rPr lang="es-CL" sz="2800" b="1" dirty="0">
                <a:solidFill>
                  <a:srgbClr val="ED423D"/>
                </a:solidFill>
                <a:latin typeface="Calibri" panose="020F0502020204030204" pitchFamily="34" charset="0"/>
                <a:ea typeface="Roboto"/>
                <a:cs typeface="Calibri" panose="020F0502020204030204" pitchFamily="34" charset="0"/>
                <a:sym typeface="Roboto"/>
              </a:rPr>
              <a:t>EN EL MOTOR </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6" name="Rectángulo 15">
            <a:extLst>
              <a:ext uri="{FF2B5EF4-FFF2-40B4-BE49-F238E27FC236}">
                <a16:creationId xmlns:a16="http://schemas.microsoft.com/office/drawing/2014/main" id="{888B2041-8D6E-5644-AE79-ED092A62E758}"/>
              </a:ext>
            </a:extLst>
          </p:cNvPr>
          <p:cNvSpPr/>
          <p:nvPr/>
        </p:nvSpPr>
        <p:spPr>
          <a:xfrm>
            <a:off x="716254" y="5168353"/>
            <a:ext cx="5337305" cy="1138581"/>
          </a:xfrm>
          <a:prstGeom prst="rect">
            <a:avLst/>
          </a:prstGeom>
        </p:spPr>
        <p:txBody>
          <a:bodyPr wrap="square">
            <a:spAutoFit/>
          </a:bodyPr>
          <a:lstStyle/>
          <a:p>
            <a:pPr lvl="0">
              <a:lnSpc>
                <a:spcPct val="115000"/>
              </a:lnSpc>
              <a:buClr>
                <a:schemeClr val="tx1"/>
              </a:buCl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En la actualidad, debido a las nuevas tecnologías y nuevas normas de emisiones, la cantidad de repuestos a sobre medida se han reducido, incluso hoy no existen repuestos de sobre medida, </a:t>
            </a:r>
          </a:p>
          <a:p>
            <a:pPr lvl="0">
              <a:lnSpc>
                <a:spcPct val="115000"/>
              </a:lnSpc>
              <a:buClr>
                <a:schemeClr val="tx1"/>
              </a:buCl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solo Standard.</a:t>
            </a:r>
          </a:p>
        </p:txBody>
      </p:sp>
      <p:sp>
        <p:nvSpPr>
          <p:cNvPr id="20" name="Elipse 19">
            <a:extLst>
              <a:ext uri="{FF2B5EF4-FFF2-40B4-BE49-F238E27FC236}">
                <a16:creationId xmlns:a16="http://schemas.microsoft.com/office/drawing/2014/main" id="{3C3AB9B6-BB7A-9D4A-9E94-D9FC5BE7FA0C}"/>
              </a:ext>
            </a:extLst>
          </p:cNvPr>
          <p:cNvSpPr/>
          <p:nvPr/>
        </p:nvSpPr>
        <p:spPr>
          <a:xfrm>
            <a:off x="6476741" y="3920265"/>
            <a:ext cx="2854276" cy="28542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5" name="Imagen 24">
            <a:extLst>
              <a:ext uri="{FF2B5EF4-FFF2-40B4-BE49-F238E27FC236}">
                <a16:creationId xmlns:a16="http://schemas.microsoft.com/office/drawing/2014/main" id="{07D701E1-67A8-AC42-94CD-2CB742EB486A}"/>
              </a:ext>
            </a:extLst>
          </p:cNvPr>
          <p:cNvPicPr>
            <a:picLocks noChangeAspect="1"/>
          </p:cNvPicPr>
          <p:nvPr/>
        </p:nvPicPr>
        <p:blipFill>
          <a:blip r:embed="rId3"/>
          <a:stretch>
            <a:fillRect/>
          </a:stretch>
        </p:blipFill>
        <p:spPr>
          <a:xfrm>
            <a:off x="6077340" y="3920824"/>
            <a:ext cx="3619173" cy="2827479"/>
          </a:xfrm>
          <a:prstGeom prst="rect">
            <a:avLst/>
          </a:prstGeom>
        </p:spPr>
      </p:pic>
      <p:sp>
        <p:nvSpPr>
          <p:cNvPr id="12" name="Google Shape;83;p14">
            <a:extLst>
              <a:ext uri="{FF2B5EF4-FFF2-40B4-BE49-F238E27FC236}">
                <a16:creationId xmlns:a16="http://schemas.microsoft.com/office/drawing/2014/main" id="{C12AAEC4-9E18-8F49-9504-834062A6FB59}"/>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19</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138698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38" name="Google Shape;174;p19">
            <a:extLst>
              <a:ext uri="{FF2B5EF4-FFF2-40B4-BE49-F238E27FC236}">
                <a16:creationId xmlns:a16="http://schemas.microsoft.com/office/drawing/2014/main" id="{A4556450-F917-994F-95E5-A625615773FE}"/>
              </a:ext>
            </a:extLst>
          </p:cNvPr>
          <p:cNvSpPr/>
          <p:nvPr/>
        </p:nvSpPr>
        <p:spPr>
          <a:xfrm>
            <a:off x="444927" y="2150732"/>
            <a:ext cx="8664350" cy="4403329"/>
          </a:xfrm>
          <a:prstGeom prst="roundRect">
            <a:avLst>
              <a:gd name="adj" fmla="val 11273"/>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13" name="Google Shape;175;p19">
            <a:extLst>
              <a:ext uri="{FF2B5EF4-FFF2-40B4-BE49-F238E27FC236}">
                <a16:creationId xmlns:a16="http://schemas.microsoft.com/office/drawing/2014/main" id="{4B17AA24-08B2-444F-9AA3-B743CA687158}"/>
              </a:ext>
            </a:extLst>
          </p:cNvPr>
          <p:cNvSpPr txBox="1"/>
          <p:nvPr/>
        </p:nvSpPr>
        <p:spPr>
          <a:xfrm>
            <a:off x="716254" y="2213082"/>
            <a:ext cx="8287754" cy="2465796"/>
          </a:xfrm>
          <a:prstGeom prst="rect">
            <a:avLst/>
          </a:prstGeom>
          <a:noFill/>
          <a:ln>
            <a:noFill/>
          </a:ln>
        </p:spPr>
        <p:txBody>
          <a:bodyPr spcFirstLastPara="1" wrap="square" lIns="91425" tIns="91425" rIns="91425" bIns="91425" anchor="ctr" anchorCtr="0">
            <a:noAutofit/>
          </a:bodyPr>
          <a:lstStyle/>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Como se observa en la imagen, se está midiendo el diámetro interior de una tuerca. Este tipo de micrómetro funciona al revés, es decir, mientras se expanden las puntas medidoras, el tambor         se va cerrando, ya que la escala en el cilindro está dispuesta al revés. </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La lectura de este instrumento se debe realizar al revés, es decir, de derecha a izquierda, como se observa en la siguiente figura.</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En este caso, el tambor al girarlo se va cerrando, por lo tanto, se va acercando a 60 mm, esa lectura corresponde a:</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18" name="Google Shape;96;p15">
            <a:extLst>
              <a:ext uri="{FF2B5EF4-FFF2-40B4-BE49-F238E27FC236}">
                <a16:creationId xmlns:a16="http://schemas.microsoft.com/office/drawing/2014/main" id="{86F1AA89-0A4E-C143-944E-C74212A2256D}"/>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DE MICRÓMETRO DE DIÁMETRO INTERIOR</a:t>
            </a:r>
          </a:p>
        </p:txBody>
      </p:sp>
      <p:sp>
        <p:nvSpPr>
          <p:cNvPr id="19" name="Google Shape;96;p15">
            <a:extLst>
              <a:ext uri="{FF2B5EF4-FFF2-40B4-BE49-F238E27FC236}">
                <a16:creationId xmlns:a16="http://schemas.microsoft.com/office/drawing/2014/main" id="{39120CF3-7180-D041-86E2-90CB4971A92B}"/>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EJEMPLOS DE MEDICIÓN </a:t>
            </a:r>
            <a:r>
              <a:rPr lang="es-CL" sz="2800" b="1" dirty="0">
                <a:solidFill>
                  <a:srgbClr val="ED423D"/>
                </a:solidFill>
                <a:latin typeface="Calibri" panose="020F0502020204030204" pitchFamily="34" charset="0"/>
                <a:ea typeface="Roboto"/>
                <a:cs typeface="Calibri" panose="020F0502020204030204" pitchFamily="34" charset="0"/>
                <a:sym typeface="Roboto"/>
              </a:rPr>
              <a:t>EN EL MOTOR </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2" name="Google Shape;159;p18">
            <a:extLst>
              <a:ext uri="{FF2B5EF4-FFF2-40B4-BE49-F238E27FC236}">
                <a16:creationId xmlns:a16="http://schemas.microsoft.com/office/drawing/2014/main" id="{060E9A00-F2AE-6A4A-BB9C-B155320E5D27}"/>
              </a:ext>
            </a:extLst>
          </p:cNvPr>
          <p:cNvSpPr/>
          <p:nvPr/>
        </p:nvSpPr>
        <p:spPr>
          <a:xfrm>
            <a:off x="1095968" y="4385038"/>
            <a:ext cx="1302847" cy="1473199"/>
          </a:xfrm>
          <a:prstGeom prst="roundRect">
            <a:avLst>
              <a:gd name="adj" fmla="val 18416"/>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4" name="Rectángulo 13">
            <a:extLst>
              <a:ext uri="{FF2B5EF4-FFF2-40B4-BE49-F238E27FC236}">
                <a16:creationId xmlns:a16="http://schemas.microsoft.com/office/drawing/2014/main" id="{A40FCDCB-FAC9-B843-A000-8A9A8BD8517D}"/>
              </a:ext>
            </a:extLst>
          </p:cNvPr>
          <p:cNvSpPr/>
          <p:nvPr/>
        </p:nvSpPr>
        <p:spPr>
          <a:xfrm>
            <a:off x="1218126" y="4552864"/>
            <a:ext cx="1157421" cy="1169551"/>
          </a:xfrm>
          <a:prstGeom prst="rect">
            <a:avLst/>
          </a:prstGeom>
        </p:spPr>
        <p:txBody>
          <a:bodyPr wrap="squar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58.00 MM</a:t>
            </a:r>
          </a:p>
          <a:p>
            <a:r>
              <a:rPr lang="es-419" dirty="0">
                <a:solidFill>
                  <a:schemeClr val="bg1"/>
                </a:solidFill>
                <a:latin typeface="Calibri" panose="020F0502020204030204" pitchFamily="34" charset="0"/>
                <a:ea typeface="Roboto Medium"/>
                <a:cs typeface="Calibri" panose="020F0502020204030204" pitchFamily="34" charset="0"/>
                <a:sym typeface="Roboto Medium"/>
              </a:rPr>
              <a:t>  0.50 MM</a:t>
            </a:r>
          </a:p>
          <a:p>
            <a:r>
              <a:rPr lang="es-419" dirty="0">
                <a:solidFill>
                  <a:schemeClr val="bg1"/>
                </a:solidFill>
                <a:latin typeface="Calibri" panose="020F0502020204030204" pitchFamily="34" charset="0"/>
                <a:ea typeface="Roboto Medium"/>
                <a:cs typeface="Calibri" panose="020F0502020204030204" pitchFamily="34" charset="0"/>
                <a:sym typeface="Roboto Medium"/>
              </a:rPr>
              <a:t>  0.00 MM</a:t>
            </a:r>
          </a:p>
          <a:p>
            <a:endParaRPr lang="es-419" dirty="0">
              <a:solidFill>
                <a:schemeClr val="bg1"/>
              </a:solidFill>
              <a:latin typeface="Calibri" panose="020F0502020204030204" pitchFamily="34" charset="0"/>
              <a:ea typeface="Roboto Medium"/>
              <a:cs typeface="Calibri" panose="020F0502020204030204" pitchFamily="34" charset="0"/>
              <a:sym typeface="Roboto Medium"/>
            </a:endParaRPr>
          </a:p>
          <a:p>
            <a:r>
              <a:rPr lang="es-419" dirty="0">
                <a:solidFill>
                  <a:schemeClr val="bg1"/>
                </a:solidFill>
                <a:latin typeface="Calibri" panose="020F0502020204030204" pitchFamily="34" charset="0"/>
                <a:ea typeface="Roboto Medium"/>
                <a:cs typeface="Calibri" panose="020F0502020204030204" pitchFamily="34" charset="0"/>
                <a:sym typeface="Roboto Medium"/>
              </a:rPr>
              <a:t>58.50 MM</a:t>
            </a:r>
          </a:p>
        </p:txBody>
      </p:sp>
      <p:sp>
        <p:nvSpPr>
          <p:cNvPr id="15" name="Rectángulo 14">
            <a:extLst>
              <a:ext uri="{FF2B5EF4-FFF2-40B4-BE49-F238E27FC236}">
                <a16:creationId xmlns:a16="http://schemas.microsoft.com/office/drawing/2014/main" id="{3926AF66-545B-2C45-80B3-621FC666891F}"/>
              </a:ext>
            </a:extLst>
          </p:cNvPr>
          <p:cNvSpPr/>
          <p:nvPr/>
        </p:nvSpPr>
        <p:spPr>
          <a:xfrm>
            <a:off x="2069077" y="4748403"/>
            <a:ext cx="329738" cy="369332"/>
          </a:xfrm>
          <a:prstGeom prst="rect">
            <a:avLst/>
          </a:prstGeom>
        </p:spPr>
        <p:txBody>
          <a:bodyPr wrap="square">
            <a:spAutoFit/>
          </a:bodyPr>
          <a:lstStyle/>
          <a:p>
            <a:r>
              <a:rPr lang="es-419" sz="1800" b="1" dirty="0">
                <a:solidFill>
                  <a:schemeClr val="bg1"/>
                </a:solidFill>
                <a:latin typeface="Calibri" panose="020F0502020204030204" pitchFamily="34" charset="0"/>
                <a:ea typeface="Roboto Medium"/>
                <a:cs typeface="Calibri" panose="020F0502020204030204" pitchFamily="34" charset="0"/>
                <a:sym typeface="Roboto Medium"/>
              </a:rPr>
              <a:t>+</a:t>
            </a:r>
          </a:p>
        </p:txBody>
      </p:sp>
      <p:cxnSp>
        <p:nvCxnSpPr>
          <p:cNvPr id="21" name="Conector recto 20">
            <a:extLst>
              <a:ext uri="{FF2B5EF4-FFF2-40B4-BE49-F238E27FC236}">
                <a16:creationId xmlns:a16="http://schemas.microsoft.com/office/drawing/2014/main" id="{91D660D4-2C4C-944F-A464-3B7DA38C3733}"/>
              </a:ext>
            </a:extLst>
          </p:cNvPr>
          <p:cNvCxnSpPr/>
          <p:nvPr/>
        </p:nvCxnSpPr>
        <p:spPr>
          <a:xfrm>
            <a:off x="1230755" y="5345554"/>
            <a:ext cx="9372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027F0248-2E68-D445-A0E3-72FABD0C5364}"/>
              </a:ext>
            </a:extLst>
          </p:cNvPr>
          <p:cNvPicPr>
            <a:picLocks noChangeAspect="1"/>
          </p:cNvPicPr>
          <p:nvPr/>
        </p:nvPicPr>
        <p:blipFill>
          <a:blip r:embed="rId3"/>
          <a:stretch>
            <a:fillRect/>
          </a:stretch>
        </p:blipFill>
        <p:spPr>
          <a:xfrm>
            <a:off x="2646874" y="4106564"/>
            <a:ext cx="5159095" cy="2062149"/>
          </a:xfrm>
          <a:prstGeom prst="rect">
            <a:avLst/>
          </a:prstGeom>
        </p:spPr>
      </p:pic>
      <p:pic>
        <p:nvPicPr>
          <p:cNvPr id="6" name="Imagen 5">
            <a:extLst>
              <a:ext uri="{FF2B5EF4-FFF2-40B4-BE49-F238E27FC236}">
                <a16:creationId xmlns:a16="http://schemas.microsoft.com/office/drawing/2014/main" id="{60EC8997-CC8D-D545-8948-CA434313481F}"/>
              </a:ext>
            </a:extLst>
          </p:cNvPr>
          <p:cNvPicPr>
            <a:picLocks noChangeAspect="1"/>
          </p:cNvPicPr>
          <p:nvPr/>
        </p:nvPicPr>
        <p:blipFill>
          <a:blip r:embed="rId4"/>
          <a:stretch>
            <a:fillRect/>
          </a:stretch>
        </p:blipFill>
        <p:spPr>
          <a:xfrm>
            <a:off x="5623115" y="3959447"/>
            <a:ext cx="4160116" cy="3250091"/>
          </a:xfrm>
          <a:prstGeom prst="rect">
            <a:avLst/>
          </a:prstGeom>
        </p:spPr>
      </p:pic>
      <p:cxnSp>
        <p:nvCxnSpPr>
          <p:cNvPr id="22" name="Conector recto de flecha 21">
            <a:extLst>
              <a:ext uri="{FF2B5EF4-FFF2-40B4-BE49-F238E27FC236}">
                <a16:creationId xmlns:a16="http://schemas.microsoft.com/office/drawing/2014/main" id="{50D7C6D4-48B8-E741-8946-1CA37402BC6C}"/>
              </a:ext>
            </a:extLst>
          </p:cNvPr>
          <p:cNvCxnSpPr>
            <a:cxnSpLocks/>
          </p:cNvCxnSpPr>
          <p:nvPr/>
        </p:nvCxnSpPr>
        <p:spPr>
          <a:xfrm flipH="1" flipV="1">
            <a:off x="7442107" y="5616245"/>
            <a:ext cx="498382" cy="540593"/>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28AAC8C1-8796-A841-9FDA-04094EA37833}"/>
              </a:ext>
            </a:extLst>
          </p:cNvPr>
          <p:cNvCxnSpPr>
            <a:cxnSpLocks/>
          </p:cNvCxnSpPr>
          <p:nvPr/>
        </p:nvCxnSpPr>
        <p:spPr>
          <a:xfrm flipV="1">
            <a:off x="6977497" y="5746255"/>
            <a:ext cx="288831" cy="678988"/>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1F419AC4-B350-0E4A-B8F1-3A48E6287F3E}"/>
              </a:ext>
            </a:extLst>
          </p:cNvPr>
          <p:cNvCxnSpPr>
            <a:cxnSpLocks/>
          </p:cNvCxnSpPr>
          <p:nvPr/>
        </p:nvCxnSpPr>
        <p:spPr>
          <a:xfrm>
            <a:off x="7098162" y="4825995"/>
            <a:ext cx="166900" cy="697579"/>
          </a:xfrm>
          <a:prstGeom prst="straightConnector1">
            <a:avLst/>
          </a:prstGeom>
          <a:ln w="28575">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28" name="Google Shape;83;p14">
            <a:extLst>
              <a:ext uri="{FF2B5EF4-FFF2-40B4-BE49-F238E27FC236}">
                <a16:creationId xmlns:a16="http://schemas.microsoft.com/office/drawing/2014/main" id="{96BF065C-EE81-E844-941C-06D5988DA799}"/>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20</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1741374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3" name="Google Shape;174;p19">
            <a:extLst>
              <a:ext uri="{FF2B5EF4-FFF2-40B4-BE49-F238E27FC236}">
                <a16:creationId xmlns:a16="http://schemas.microsoft.com/office/drawing/2014/main" id="{A549C404-C8F0-4345-A992-820C2BE7401D}"/>
              </a:ext>
            </a:extLst>
          </p:cNvPr>
          <p:cNvSpPr/>
          <p:nvPr/>
        </p:nvSpPr>
        <p:spPr>
          <a:xfrm>
            <a:off x="444926" y="2150732"/>
            <a:ext cx="6229005" cy="2731325"/>
          </a:xfrm>
          <a:prstGeom prst="roundRect">
            <a:avLst>
              <a:gd name="adj" fmla="val 15516"/>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34" name="Rectángulo 33">
            <a:extLst>
              <a:ext uri="{FF2B5EF4-FFF2-40B4-BE49-F238E27FC236}">
                <a16:creationId xmlns:a16="http://schemas.microsoft.com/office/drawing/2014/main" id="{643108C9-EF52-3A4F-80C8-230D3B268767}"/>
              </a:ext>
            </a:extLst>
          </p:cNvPr>
          <p:cNvSpPr/>
          <p:nvPr/>
        </p:nvSpPr>
        <p:spPr>
          <a:xfrm>
            <a:off x="716252" y="2374214"/>
            <a:ext cx="5732049" cy="2731325"/>
          </a:xfrm>
          <a:prstGeom prst="rect">
            <a:avLst/>
          </a:prstGeom>
        </p:spPr>
        <p:txBody>
          <a:bodyPr wrap="square">
            <a:spAutoFit/>
          </a:bodyPr>
          <a:lstStyle/>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micrómetro para medir profundidades posee una serie de vástagos intercambialbles, lo que permite medir diferentes profundidades.</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Estos vástagos o varillas son intercambiables como se observa en la siguiente figura. </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El micrómetro para medir profundidades posee un patrón para calibrar a cero, o a la escala que correponda, dependiendo la extensión que se encuentre instalada. </a:t>
            </a: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a:p>
            <a:pPr lvl="0">
              <a:lnSpc>
                <a:spcPct val="115000"/>
              </a:lnSpc>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pic>
        <p:nvPicPr>
          <p:cNvPr id="44" name="Imagen 43">
            <a:extLst>
              <a:ext uri="{FF2B5EF4-FFF2-40B4-BE49-F238E27FC236}">
                <a16:creationId xmlns:a16="http://schemas.microsoft.com/office/drawing/2014/main" id="{94C962E5-05EF-084D-962E-5D5512CD2E5F}"/>
              </a:ext>
            </a:extLst>
          </p:cNvPr>
          <p:cNvPicPr>
            <a:picLocks noChangeAspect="1"/>
          </p:cNvPicPr>
          <p:nvPr/>
        </p:nvPicPr>
        <p:blipFill>
          <a:blip r:embed="rId3"/>
          <a:stretch>
            <a:fillRect/>
          </a:stretch>
        </p:blipFill>
        <p:spPr>
          <a:xfrm>
            <a:off x="5699052" y="2106624"/>
            <a:ext cx="3446433" cy="4946400"/>
          </a:xfrm>
          <a:prstGeom prst="rect">
            <a:avLst/>
          </a:prstGeom>
        </p:spPr>
      </p:pic>
      <p:pic>
        <p:nvPicPr>
          <p:cNvPr id="46" name="Imagen 45">
            <a:extLst>
              <a:ext uri="{FF2B5EF4-FFF2-40B4-BE49-F238E27FC236}">
                <a16:creationId xmlns:a16="http://schemas.microsoft.com/office/drawing/2014/main" id="{CC9802C8-74AC-D941-9D1F-08751A1AE351}"/>
              </a:ext>
            </a:extLst>
          </p:cNvPr>
          <p:cNvPicPr>
            <a:picLocks noChangeAspect="1"/>
          </p:cNvPicPr>
          <p:nvPr/>
        </p:nvPicPr>
        <p:blipFill>
          <a:blip r:embed="rId4"/>
          <a:stretch>
            <a:fillRect/>
          </a:stretch>
        </p:blipFill>
        <p:spPr>
          <a:xfrm rot="10800000">
            <a:off x="1203283" y="5105539"/>
            <a:ext cx="4453237" cy="1672129"/>
          </a:xfrm>
          <a:prstGeom prst="rect">
            <a:avLst/>
          </a:prstGeom>
        </p:spPr>
      </p:pic>
      <p:sp>
        <p:nvSpPr>
          <p:cNvPr id="11" name="Google Shape;83;p14">
            <a:extLst>
              <a:ext uri="{FF2B5EF4-FFF2-40B4-BE49-F238E27FC236}">
                <a16:creationId xmlns:a16="http://schemas.microsoft.com/office/drawing/2014/main" id="{8547F76C-51B7-9744-85DB-299A272C63B4}"/>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21</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2" name="Google Shape;96;p15">
            <a:extLst>
              <a:ext uri="{FF2B5EF4-FFF2-40B4-BE49-F238E27FC236}">
                <a16:creationId xmlns:a16="http://schemas.microsoft.com/office/drawing/2014/main" id="{9EFB5D9D-B994-B344-91CF-3C608430C0B8}"/>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DE PROFUNDIDAD</a:t>
            </a:r>
          </a:p>
        </p:txBody>
      </p:sp>
      <p:sp>
        <p:nvSpPr>
          <p:cNvPr id="13" name="Google Shape;96;p15">
            <a:extLst>
              <a:ext uri="{FF2B5EF4-FFF2-40B4-BE49-F238E27FC236}">
                <a16:creationId xmlns:a16="http://schemas.microsoft.com/office/drawing/2014/main" id="{21240BC1-6FA5-9540-B9F3-08C5D8E1B966}"/>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EJEMPLOS DE MEDICIÓN </a:t>
            </a:r>
            <a:r>
              <a:rPr lang="es-CL" sz="2800" b="1" dirty="0">
                <a:solidFill>
                  <a:srgbClr val="ED423D"/>
                </a:solidFill>
                <a:latin typeface="Calibri" panose="020F0502020204030204" pitchFamily="34" charset="0"/>
                <a:ea typeface="Roboto"/>
                <a:cs typeface="Calibri" panose="020F0502020204030204" pitchFamily="34" charset="0"/>
                <a:sym typeface="Roboto"/>
              </a:rPr>
              <a:t>CON EL MICRÓMETRO </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730085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1" name="Google Shape;174;p19">
            <a:extLst>
              <a:ext uri="{FF2B5EF4-FFF2-40B4-BE49-F238E27FC236}">
                <a16:creationId xmlns:a16="http://schemas.microsoft.com/office/drawing/2014/main" id="{6C3B2A5F-2983-274D-AC82-C08274A35E0B}"/>
              </a:ext>
            </a:extLst>
          </p:cNvPr>
          <p:cNvSpPr/>
          <p:nvPr/>
        </p:nvSpPr>
        <p:spPr>
          <a:xfrm>
            <a:off x="444927" y="2150732"/>
            <a:ext cx="7903426" cy="4035243"/>
          </a:xfrm>
          <a:prstGeom prst="roundRect">
            <a:avLst>
              <a:gd name="adj" fmla="val 11273"/>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dirty="0"/>
              <a:t>    </a:t>
            </a:r>
            <a:endParaRPr dirty="0"/>
          </a:p>
        </p:txBody>
      </p:sp>
      <p:sp>
        <p:nvSpPr>
          <p:cNvPr id="34" name="Rectángulo 33">
            <a:extLst>
              <a:ext uri="{FF2B5EF4-FFF2-40B4-BE49-F238E27FC236}">
                <a16:creationId xmlns:a16="http://schemas.microsoft.com/office/drawing/2014/main" id="{643108C9-EF52-3A4F-80C8-230D3B268767}"/>
              </a:ext>
            </a:extLst>
          </p:cNvPr>
          <p:cNvSpPr/>
          <p:nvPr/>
        </p:nvSpPr>
        <p:spPr>
          <a:xfrm>
            <a:off x="716252" y="2374214"/>
            <a:ext cx="6147686" cy="2465868"/>
          </a:xfrm>
          <a:prstGeom prst="rect">
            <a:avLst/>
          </a:prstGeom>
        </p:spPr>
        <p:txBody>
          <a:bodyPr wrap="square">
            <a:spAutoFit/>
          </a:bodyPr>
          <a:lstStyle/>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Para efectuar la medición se apoya la base y luego se gira el tambor desde la chicharra o embrague, hasta que el husillo toque el fondo que se está midiendo. Luego se asegura la medida y se lee. </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La lectura de este instrumento se debe realizar igual a como se lee en el micrómetro de interior, es decir, al revés, ya que el tambor se desplaza de la misma forma. </a:t>
            </a:r>
          </a:p>
          <a:p>
            <a:pPr marL="285750" lvl="0" indent="-285750">
              <a:lnSpc>
                <a:spcPct val="115000"/>
              </a:lnSpc>
              <a:buFont typeface="Arial" panose="020B0604020202020204" pitchFamily="34" charset="0"/>
              <a:buChar char="•"/>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En este caso, el tambor al girarlo se va cerrando, por lo tanto, se va acercando a 10 mm, esa lectura corresponde a:</a:t>
            </a:r>
          </a:p>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9" name="Google Shape;96;p15">
            <a:extLst>
              <a:ext uri="{FF2B5EF4-FFF2-40B4-BE49-F238E27FC236}">
                <a16:creationId xmlns:a16="http://schemas.microsoft.com/office/drawing/2014/main" id="{44157151-788B-EB4E-A5E5-F8AA85819928}"/>
              </a:ext>
            </a:extLst>
          </p:cNvPr>
          <p:cNvSpPr txBox="1"/>
          <p:nvPr/>
        </p:nvSpPr>
        <p:spPr>
          <a:xfrm>
            <a:off x="384881" y="1701438"/>
            <a:ext cx="8950500" cy="319500"/>
          </a:xfrm>
          <a:prstGeom prst="rect">
            <a:avLst/>
          </a:prstGeom>
          <a:noFill/>
          <a:ln>
            <a:noFill/>
          </a:ln>
        </p:spPr>
        <p:txBody>
          <a:bodyPr spcFirstLastPara="1" wrap="square" lIns="91425" tIns="91425" rIns="91425" bIns="91425" anchor="ctr" anchorCtr="0">
            <a:noAutofit/>
          </a:bodyPr>
          <a:lstStyle/>
          <a:p>
            <a:pPr lvl="0">
              <a:lnSpc>
                <a:spcPct val="80000"/>
              </a:lnSpc>
            </a:pPr>
            <a:r>
              <a:rPr lang="es-ES" sz="1800" dirty="0">
                <a:solidFill>
                  <a:srgbClr val="741B47"/>
                </a:solidFill>
                <a:latin typeface="Calibri" panose="020F0502020204030204" pitchFamily="34" charset="0"/>
                <a:ea typeface="Roboto"/>
                <a:cs typeface="Calibri" panose="020F0502020204030204" pitchFamily="34" charset="0"/>
                <a:sym typeface="Roboto"/>
              </a:rPr>
              <a:t>DE MICRÓMETRO DE DIÁMETRO INTERIOR</a:t>
            </a:r>
          </a:p>
        </p:txBody>
      </p:sp>
      <p:sp>
        <p:nvSpPr>
          <p:cNvPr id="10" name="Google Shape;96;p15">
            <a:extLst>
              <a:ext uri="{FF2B5EF4-FFF2-40B4-BE49-F238E27FC236}">
                <a16:creationId xmlns:a16="http://schemas.microsoft.com/office/drawing/2014/main" id="{C98E366F-D4A4-954F-B29F-2B57F62D2D35}"/>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EJEMPLOS DE MEDICIÓN </a:t>
            </a:r>
            <a:r>
              <a:rPr lang="es-CL" sz="2800" b="1" dirty="0">
                <a:solidFill>
                  <a:srgbClr val="ED423D"/>
                </a:solidFill>
                <a:latin typeface="Calibri" panose="020F0502020204030204" pitchFamily="34" charset="0"/>
                <a:ea typeface="Roboto"/>
                <a:cs typeface="Calibri" panose="020F0502020204030204" pitchFamily="34" charset="0"/>
                <a:sym typeface="Roboto"/>
              </a:rPr>
              <a:t>EN EL MOTOR</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12" name="Google Shape;159;p18">
            <a:extLst>
              <a:ext uri="{FF2B5EF4-FFF2-40B4-BE49-F238E27FC236}">
                <a16:creationId xmlns:a16="http://schemas.microsoft.com/office/drawing/2014/main" id="{BF81019C-5242-2943-A6E4-8EB891E77E7A}"/>
              </a:ext>
            </a:extLst>
          </p:cNvPr>
          <p:cNvSpPr/>
          <p:nvPr/>
        </p:nvSpPr>
        <p:spPr>
          <a:xfrm>
            <a:off x="3881645" y="4588297"/>
            <a:ext cx="1302847" cy="1332885"/>
          </a:xfrm>
          <a:prstGeom prst="roundRect">
            <a:avLst>
              <a:gd name="adj" fmla="val 18416"/>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3" name="Rectángulo 12">
            <a:extLst>
              <a:ext uri="{FF2B5EF4-FFF2-40B4-BE49-F238E27FC236}">
                <a16:creationId xmlns:a16="http://schemas.microsoft.com/office/drawing/2014/main" id="{8DB6BC6B-4AB2-FF41-B39B-7DFCB256C948}"/>
              </a:ext>
            </a:extLst>
          </p:cNvPr>
          <p:cNvSpPr/>
          <p:nvPr/>
        </p:nvSpPr>
        <p:spPr>
          <a:xfrm>
            <a:off x="4003803" y="4709099"/>
            <a:ext cx="1157421" cy="1169551"/>
          </a:xfrm>
          <a:prstGeom prst="rect">
            <a:avLst/>
          </a:prstGeom>
        </p:spPr>
        <p:txBody>
          <a:bodyPr wrap="squar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  8.00 MM</a:t>
            </a:r>
          </a:p>
          <a:p>
            <a:r>
              <a:rPr lang="es-419" dirty="0">
                <a:solidFill>
                  <a:schemeClr val="bg1"/>
                </a:solidFill>
                <a:latin typeface="Calibri" panose="020F0502020204030204" pitchFamily="34" charset="0"/>
                <a:ea typeface="Roboto Medium"/>
                <a:cs typeface="Calibri" panose="020F0502020204030204" pitchFamily="34" charset="0"/>
                <a:sym typeface="Roboto Medium"/>
              </a:rPr>
              <a:t>  0.50 MM</a:t>
            </a:r>
          </a:p>
          <a:p>
            <a:r>
              <a:rPr lang="es-419" dirty="0">
                <a:solidFill>
                  <a:schemeClr val="bg1"/>
                </a:solidFill>
                <a:latin typeface="Calibri" panose="020F0502020204030204" pitchFamily="34" charset="0"/>
                <a:ea typeface="Roboto Medium"/>
                <a:cs typeface="Calibri" panose="020F0502020204030204" pitchFamily="34" charset="0"/>
                <a:sym typeface="Roboto Medium"/>
              </a:rPr>
              <a:t>  0.45 MM</a:t>
            </a:r>
          </a:p>
          <a:p>
            <a:endParaRPr lang="es-419" dirty="0">
              <a:solidFill>
                <a:schemeClr val="bg1"/>
              </a:solidFill>
              <a:latin typeface="Calibri" panose="020F0502020204030204" pitchFamily="34" charset="0"/>
              <a:ea typeface="Roboto Medium"/>
              <a:cs typeface="Calibri" panose="020F0502020204030204" pitchFamily="34" charset="0"/>
              <a:sym typeface="Roboto Medium"/>
            </a:endParaRPr>
          </a:p>
          <a:p>
            <a:r>
              <a:rPr lang="es-419" dirty="0">
                <a:solidFill>
                  <a:schemeClr val="bg1"/>
                </a:solidFill>
                <a:latin typeface="Calibri" panose="020F0502020204030204" pitchFamily="34" charset="0"/>
                <a:ea typeface="Roboto Medium"/>
                <a:cs typeface="Calibri" panose="020F0502020204030204" pitchFamily="34" charset="0"/>
                <a:sym typeface="Roboto Medium"/>
              </a:rPr>
              <a:t>  7.55 MM</a:t>
            </a:r>
          </a:p>
        </p:txBody>
      </p:sp>
      <p:sp>
        <p:nvSpPr>
          <p:cNvPr id="14" name="Rectángulo 13">
            <a:extLst>
              <a:ext uri="{FF2B5EF4-FFF2-40B4-BE49-F238E27FC236}">
                <a16:creationId xmlns:a16="http://schemas.microsoft.com/office/drawing/2014/main" id="{632DC006-A072-0C4E-8C04-97B98109BE93}"/>
              </a:ext>
            </a:extLst>
          </p:cNvPr>
          <p:cNvSpPr/>
          <p:nvPr/>
        </p:nvSpPr>
        <p:spPr>
          <a:xfrm>
            <a:off x="4854754" y="4894005"/>
            <a:ext cx="329738" cy="369332"/>
          </a:xfrm>
          <a:prstGeom prst="rect">
            <a:avLst/>
          </a:prstGeom>
        </p:spPr>
        <p:txBody>
          <a:bodyPr wrap="square">
            <a:spAutoFit/>
          </a:bodyPr>
          <a:lstStyle/>
          <a:p>
            <a:r>
              <a:rPr lang="es-419" sz="1800" b="1" dirty="0">
                <a:solidFill>
                  <a:schemeClr val="bg1"/>
                </a:solidFill>
                <a:latin typeface="Calibri" panose="020F0502020204030204" pitchFamily="34" charset="0"/>
                <a:ea typeface="Roboto Medium"/>
                <a:cs typeface="Calibri" panose="020F0502020204030204" pitchFamily="34" charset="0"/>
                <a:sym typeface="Roboto Medium"/>
              </a:rPr>
              <a:t>+</a:t>
            </a:r>
          </a:p>
        </p:txBody>
      </p:sp>
      <p:cxnSp>
        <p:nvCxnSpPr>
          <p:cNvPr id="15" name="Conector recto 14">
            <a:extLst>
              <a:ext uri="{FF2B5EF4-FFF2-40B4-BE49-F238E27FC236}">
                <a16:creationId xmlns:a16="http://schemas.microsoft.com/office/drawing/2014/main" id="{C23159EC-E97B-D94C-9694-49F82A6B6A55}"/>
              </a:ext>
            </a:extLst>
          </p:cNvPr>
          <p:cNvCxnSpPr/>
          <p:nvPr/>
        </p:nvCxnSpPr>
        <p:spPr>
          <a:xfrm>
            <a:off x="4027068" y="5491156"/>
            <a:ext cx="9372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ángulo 1">
            <a:extLst>
              <a:ext uri="{FF2B5EF4-FFF2-40B4-BE49-F238E27FC236}">
                <a16:creationId xmlns:a16="http://schemas.microsoft.com/office/drawing/2014/main" id="{33DBF518-2CCE-7B42-B6A1-B1E094E6F655}"/>
              </a:ext>
            </a:extLst>
          </p:cNvPr>
          <p:cNvSpPr/>
          <p:nvPr/>
        </p:nvSpPr>
        <p:spPr>
          <a:xfrm>
            <a:off x="1005424" y="4655802"/>
            <a:ext cx="4857750" cy="871649"/>
          </a:xfrm>
          <a:prstGeom prst="rect">
            <a:avLst/>
          </a:prstGeom>
        </p:spPr>
        <p:txBody>
          <a:bodyPr>
            <a:spAutoFit/>
          </a:bodyPr>
          <a:lstStyle/>
          <a:p>
            <a:pPr marL="285750" lvl="0" indent="-285750">
              <a:lnSpc>
                <a:spcPct val="115000"/>
              </a:lnSpc>
              <a:buFont typeface="Courier New" panose="02070309020205020404" pitchFamily="49" charset="0"/>
              <a:buChar char="o"/>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 La línea del tambor no llega a </a:t>
            </a:r>
          </a:p>
          <a:p>
            <a:pPr marL="285750" lvl="0" indent="-285750">
              <a:lnSpc>
                <a:spcPct val="115000"/>
              </a:lnSpc>
              <a:buFont typeface="Courier New" panose="02070309020205020404" pitchFamily="49" charset="0"/>
              <a:buChar char="o"/>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 Ya se pasó por la línea de        </a:t>
            </a:r>
          </a:p>
          <a:p>
            <a:pPr marL="285750" lvl="0" indent="-285750">
              <a:lnSpc>
                <a:spcPct val="115000"/>
              </a:lnSpc>
              <a:buFont typeface="Courier New" panose="02070309020205020404" pitchFamily="49" charset="0"/>
              <a:buChar char="o"/>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 El tambor giro después            </a:t>
            </a:r>
            <a:endParaRPr lang="es-CL" sz="1500" dirty="0"/>
          </a:p>
        </p:txBody>
      </p:sp>
      <p:pic>
        <p:nvPicPr>
          <p:cNvPr id="17" name="Imagen 16">
            <a:extLst>
              <a:ext uri="{FF2B5EF4-FFF2-40B4-BE49-F238E27FC236}">
                <a16:creationId xmlns:a16="http://schemas.microsoft.com/office/drawing/2014/main" id="{4B60F06F-835E-BA43-A0B4-2455E675B1F8}"/>
              </a:ext>
            </a:extLst>
          </p:cNvPr>
          <p:cNvPicPr>
            <a:picLocks noChangeAspect="1"/>
          </p:cNvPicPr>
          <p:nvPr/>
        </p:nvPicPr>
        <p:blipFill>
          <a:blip r:embed="rId3"/>
          <a:stretch>
            <a:fillRect/>
          </a:stretch>
        </p:blipFill>
        <p:spPr>
          <a:xfrm>
            <a:off x="5714205" y="4122248"/>
            <a:ext cx="3502941" cy="2736673"/>
          </a:xfrm>
          <a:prstGeom prst="rect">
            <a:avLst/>
          </a:prstGeom>
        </p:spPr>
      </p:pic>
      <p:sp>
        <p:nvSpPr>
          <p:cNvPr id="21" name="Google Shape;83;p14">
            <a:extLst>
              <a:ext uri="{FF2B5EF4-FFF2-40B4-BE49-F238E27FC236}">
                <a16:creationId xmlns:a16="http://schemas.microsoft.com/office/drawing/2014/main" id="{43842DEA-0093-1B4F-9104-D391BACA7C84}"/>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22</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1583984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 name="Google Shape;96;p15">
            <a:extLst>
              <a:ext uri="{FF2B5EF4-FFF2-40B4-BE49-F238E27FC236}">
                <a16:creationId xmlns:a16="http://schemas.microsoft.com/office/drawing/2014/main" id="{0ECFF546-8A80-6146-9B96-74914FFEEB71}"/>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MICRÓMETROS </a:t>
            </a:r>
            <a:r>
              <a:rPr lang="es-CL" sz="2800" dirty="0">
                <a:solidFill>
                  <a:srgbClr val="ED423D"/>
                </a:solidFill>
                <a:latin typeface="Calibri" panose="020F0502020204030204" pitchFamily="34" charset="0"/>
                <a:ea typeface="Roboto"/>
                <a:cs typeface="Calibri" panose="020F0502020204030204" pitchFamily="34" charset="0"/>
                <a:sym typeface="Roboto"/>
              </a:rPr>
              <a:t>ACTUALES</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sp>
        <p:nvSpPr>
          <p:cNvPr id="81" name="Google Shape;73;p14">
            <a:extLst>
              <a:ext uri="{FF2B5EF4-FFF2-40B4-BE49-F238E27FC236}">
                <a16:creationId xmlns:a16="http://schemas.microsoft.com/office/drawing/2014/main" id="{7215A727-8D36-1741-82D2-31CE25F13FF3}"/>
              </a:ext>
            </a:extLst>
          </p:cNvPr>
          <p:cNvSpPr/>
          <p:nvPr/>
        </p:nvSpPr>
        <p:spPr>
          <a:xfrm>
            <a:off x="463259" y="2186261"/>
            <a:ext cx="6786600" cy="3651013"/>
          </a:xfrm>
          <a:prstGeom prst="roundRect">
            <a:avLst>
              <a:gd name="adj" fmla="val 114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pic>
        <p:nvPicPr>
          <p:cNvPr id="32" name="Imagen 31">
            <a:extLst>
              <a:ext uri="{FF2B5EF4-FFF2-40B4-BE49-F238E27FC236}">
                <a16:creationId xmlns:a16="http://schemas.microsoft.com/office/drawing/2014/main" id="{BDD8A90B-B42F-0443-8AE8-D592F8E13CF9}"/>
              </a:ext>
            </a:extLst>
          </p:cNvPr>
          <p:cNvPicPr>
            <a:picLocks noChangeAspect="1"/>
          </p:cNvPicPr>
          <p:nvPr/>
        </p:nvPicPr>
        <p:blipFill>
          <a:blip r:embed="rId3"/>
          <a:stretch>
            <a:fillRect/>
          </a:stretch>
        </p:blipFill>
        <p:spPr>
          <a:xfrm>
            <a:off x="981992" y="4147240"/>
            <a:ext cx="2796951" cy="1180078"/>
          </a:xfrm>
          <a:prstGeom prst="rect">
            <a:avLst/>
          </a:prstGeom>
        </p:spPr>
      </p:pic>
      <p:pic>
        <p:nvPicPr>
          <p:cNvPr id="33" name="Imagen 32">
            <a:extLst>
              <a:ext uri="{FF2B5EF4-FFF2-40B4-BE49-F238E27FC236}">
                <a16:creationId xmlns:a16="http://schemas.microsoft.com/office/drawing/2014/main" id="{DAFF0373-70F6-FF49-87F7-51F61B7F2A1F}"/>
              </a:ext>
            </a:extLst>
          </p:cNvPr>
          <p:cNvPicPr>
            <a:picLocks noChangeAspect="1"/>
          </p:cNvPicPr>
          <p:nvPr/>
        </p:nvPicPr>
        <p:blipFill>
          <a:blip r:embed="rId4"/>
          <a:stretch>
            <a:fillRect/>
          </a:stretch>
        </p:blipFill>
        <p:spPr>
          <a:xfrm>
            <a:off x="3860891" y="2746227"/>
            <a:ext cx="3064926" cy="760460"/>
          </a:xfrm>
          <a:prstGeom prst="rect">
            <a:avLst/>
          </a:prstGeom>
        </p:spPr>
      </p:pic>
      <p:pic>
        <p:nvPicPr>
          <p:cNvPr id="34" name="Imagen 33">
            <a:extLst>
              <a:ext uri="{FF2B5EF4-FFF2-40B4-BE49-F238E27FC236}">
                <a16:creationId xmlns:a16="http://schemas.microsoft.com/office/drawing/2014/main" id="{DD0FD169-804B-4B43-89C6-EC81FBF553D9}"/>
              </a:ext>
            </a:extLst>
          </p:cNvPr>
          <p:cNvPicPr>
            <a:picLocks noChangeAspect="1"/>
          </p:cNvPicPr>
          <p:nvPr/>
        </p:nvPicPr>
        <p:blipFill>
          <a:blip r:embed="rId5"/>
          <a:stretch>
            <a:fillRect/>
          </a:stretch>
        </p:blipFill>
        <p:spPr>
          <a:xfrm>
            <a:off x="3927465" y="3779837"/>
            <a:ext cx="2769830" cy="1415675"/>
          </a:xfrm>
          <a:prstGeom prst="rect">
            <a:avLst/>
          </a:prstGeom>
        </p:spPr>
      </p:pic>
      <p:pic>
        <p:nvPicPr>
          <p:cNvPr id="38" name="Imagen 37">
            <a:extLst>
              <a:ext uri="{FF2B5EF4-FFF2-40B4-BE49-F238E27FC236}">
                <a16:creationId xmlns:a16="http://schemas.microsoft.com/office/drawing/2014/main" id="{E536654A-8E3F-DD41-B1CC-254869480C8B}"/>
              </a:ext>
            </a:extLst>
          </p:cNvPr>
          <p:cNvPicPr>
            <a:picLocks noChangeAspect="1"/>
          </p:cNvPicPr>
          <p:nvPr/>
        </p:nvPicPr>
        <p:blipFill>
          <a:blip r:embed="rId6"/>
          <a:stretch>
            <a:fillRect/>
          </a:stretch>
        </p:blipFill>
        <p:spPr>
          <a:xfrm>
            <a:off x="714017" y="2641623"/>
            <a:ext cx="3064926" cy="1331756"/>
          </a:xfrm>
          <a:prstGeom prst="rect">
            <a:avLst/>
          </a:prstGeom>
        </p:spPr>
      </p:pic>
      <p:sp>
        <p:nvSpPr>
          <p:cNvPr id="42" name="Google Shape;83;p14">
            <a:extLst>
              <a:ext uri="{FF2B5EF4-FFF2-40B4-BE49-F238E27FC236}">
                <a16:creationId xmlns:a16="http://schemas.microsoft.com/office/drawing/2014/main" id="{C2081DB5-5695-F248-B285-39DCE537BAAD}"/>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23</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2248384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11" name="Google Shape;83;p14">
            <a:extLst>
              <a:ext uri="{FF2B5EF4-FFF2-40B4-BE49-F238E27FC236}">
                <a16:creationId xmlns:a16="http://schemas.microsoft.com/office/drawing/2014/main" id="{3918752D-05FC-D54B-94FE-7C8EE7B96688}"/>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24</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28" y="1850099"/>
            <a:ext cx="7016441" cy="4871642"/>
          </a:xfrm>
          <a:prstGeom prst="rect">
            <a:avLst/>
          </a:prstGeom>
        </p:spPr>
      </p:pic>
      <p:sp>
        <p:nvSpPr>
          <p:cNvPr id="12" name="Botón de acción: Hacia delante o Siguiente 11">
            <a:hlinkClick r:id="rId4" highlightClick="1"/>
          </p:cNvPr>
          <p:cNvSpPr/>
          <p:nvPr/>
        </p:nvSpPr>
        <p:spPr>
          <a:xfrm>
            <a:off x="1873180" y="3611783"/>
            <a:ext cx="491851" cy="491851"/>
          </a:xfrm>
          <a:prstGeom prst="actionButtonForwardNext">
            <a:avLst/>
          </a:prstGeom>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s-CL" dirty="0">
              <a:ln w="0">
                <a:noFill/>
              </a:ln>
              <a:solidFill>
                <a:schemeClr val="tx1"/>
              </a:solidFill>
              <a:effectLst>
                <a:outerShdw blurRad="38100" dist="19050" dir="2700000" algn="tl" rotWithShape="0">
                  <a:schemeClr val="dk1">
                    <a:alpha val="40000"/>
                  </a:schemeClr>
                </a:outerShdw>
              </a:effectLst>
            </a:endParaRPr>
          </a:p>
        </p:txBody>
      </p:sp>
      <p:sp>
        <p:nvSpPr>
          <p:cNvPr id="15" name="Google Shape;80;p14">
            <a:extLst>
              <a:ext uri="{FF2B5EF4-FFF2-40B4-BE49-F238E27FC236}">
                <a16:creationId xmlns:a16="http://schemas.microsoft.com/office/drawing/2014/main" id="{80B05D3B-B6F2-4040-A8A8-0F75AC422395}"/>
              </a:ext>
            </a:extLst>
          </p:cNvPr>
          <p:cNvSpPr txBox="1"/>
          <p:nvPr/>
        </p:nvSpPr>
        <p:spPr>
          <a:xfrm>
            <a:off x="2716650" y="3711850"/>
            <a:ext cx="2602903" cy="373966"/>
          </a:xfrm>
          <a:prstGeom prst="rect">
            <a:avLst/>
          </a:prstGeom>
          <a:noFill/>
          <a:ln>
            <a:noFill/>
          </a:ln>
        </p:spPr>
        <p:txBody>
          <a:bodyPr spcFirstLastPara="1" wrap="square" lIns="91425" tIns="91425" rIns="91425" bIns="91425" anchor="ctr" anchorCtr="0">
            <a:noAutofit/>
          </a:bodyPr>
          <a:lstStyle/>
          <a:p>
            <a:pPr>
              <a:lnSpc>
                <a:spcPct val="115000"/>
              </a:lnSpc>
            </a:pPr>
            <a:r>
              <a:rPr lang="es-CL" sz="1600" b="1" dirty="0">
                <a:solidFill>
                  <a:srgbClr val="731D47"/>
                </a:solidFill>
                <a:latin typeface="Calibri" panose="020F0502020204030204" pitchFamily="34" charset="0"/>
                <a:ea typeface="Roboto"/>
                <a:cs typeface="Calibri" panose="020F0502020204030204" pitchFamily="34" charset="0"/>
                <a:sym typeface="Roboto"/>
              </a:rPr>
              <a:t> Veamos el siguiente video Resumen</a:t>
            </a:r>
          </a:p>
        </p:txBody>
      </p:sp>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174254" y="3979724"/>
            <a:ext cx="4636302" cy="3844875"/>
          </a:xfrm>
          <a:prstGeom prst="rect">
            <a:avLst/>
          </a:prstGeom>
        </p:spPr>
      </p:pic>
      <p:grpSp>
        <p:nvGrpSpPr>
          <p:cNvPr id="17" name="Grupo 16"/>
          <p:cNvGrpSpPr/>
          <p:nvPr/>
        </p:nvGrpSpPr>
        <p:grpSpPr>
          <a:xfrm>
            <a:off x="366450" y="1239978"/>
            <a:ext cx="8966551" cy="577341"/>
            <a:chOff x="366450" y="1220100"/>
            <a:chExt cx="8966551" cy="577341"/>
          </a:xfrm>
        </p:grpSpPr>
        <p:sp>
          <p:nvSpPr>
            <p:cNvPr id="18" name="Google Shape;206;p7"/>
            <p:cNvSpPr txBox="1"/>
            <p:nvPr/>
          </p:nvSpPr>
          <p:spPr>
            <a:xfrm>
              <a:off x="382499" y="1261272"/>
              <a:ext cx="8950502" cy="536169"/>
            </a:xfrm>
            <a:prstGeom prst="rect">
              <a:avLst/>
            </a:prstGeom>
            <a:noFill/>
            <a:ln>
              <a:noFill/>
            </a:ln>
          </p:spPr>
          <p:txBody>
            <a:bodyPr spcFirstLastPara="1" wrap="square" lIns="91400" tIns="91400" rIns="91400" bIns="91400" anchor="ctr" anchorCtr="0">
              <a:spAutoFit/>
            </a:bodyPr>
            <a:lstStyle/>
            <a:p>
              <a:pPr lvl="0">
                <a:lnSpc>
                  <a:spcPct val="80000"/>
                </a:lnSpc>
                <a:buClr>
                  <a:srgbClr val="741B47"/>
                </a:buClr>
                <a:buSzPts val="2800"/>
              </a:pPr>
              <a:r>
                <a:rPr lang="en-US" sz="2800" b="1" dirty="0">
                  <a:solidFill>
                    <a:srgbClr val="741B47"/>
                  </a:solidFill>
                  <a:latin typeface="Calibri"/>
                  <a:ea typeface="Calibri"/>
                  <a:cs typeface="Calibri"/>
                  <a:sym typeface="Calibri"/>
                </a:rPr>
                <a:t>VIDEO</a:t>
              </a:r>
              <a:endParaRPr lang="en-US" sz="2800" dirty="0"/>
            </a:p>
          </p:txBody>
        </p:sp>
        <p:sp>
          <p:nvSpPr>
            <p:cNvPr id="19" name="Google Shape;443;p2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b="1" dirty="0">
                  <a:latin typeface="Calibri"/>
                  <a:ea typeface="Calibri"/>
                  <a:cs typeface="Calibri"/>
                  <a:sym typeface="Calibri"/>
                </a:rPr>
                <a:t>VEAMOS EL SIGUIENTE</a:t>
              </a:r>
              <a:endParaRPr sz="14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dirty="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419859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13"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¿CUÁNTO APRENDIMOS?</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grpSp>
        <p:nvGrpSpPr>
          <p:cNvPr id="16" name="Grupo 15"/>
          <p:cNvGrpSpPr/>
          <p:nvPr/>
        </p:nvGrpSpPr>
        <p:grpSpPr>
          <a:xfrm>
            <a:off x="2035277" y="2911885"/>
            <a:ext cx="6999671" cy="2696553"/>
            <a:chOff x="4461133" y="3098700"/>
            <a:chExt cx="4657800" cy="1525000"/>
          </a:xfrm>
        </p:grpSpPr>
        <p:sp>
          <p:nvSpPr>
            <p:cNvPr id="17" name="Google Shape;73;p14"/>
            <p:cNvSpPr/>
            <p:nvPr/>
          </p:nvSpPr>
          <p:spPr>
            <a:xfrm>
              <a:off x="4461133" y="3098700"/>
              <a:ext cx="4657800" cy="1525000"/>
            </a:xfrm>
            <a:prstGeom prst="roundRect">
              <a:avLst>
                <a:gd name="adj" fmla="val 16667"/>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8" name="Google Shape;80;p14"/>
            <p:cNvSpPr txBox="1"/>
            <p:nvPr/>
          </p:nvSpPr>
          <p:spPr>
            <a:xfrm>
              <a:off x="5442536" y="3618875"/>
              <a:ext cx="3323687" cy="438026"/>
            </a:xfrm>
            <a:prstGeom prst="rect">
              <a:avLst/>
            </a:prstGeom>
            <a:noFill/>
            <a:ln>
              <a:noFill/>
            </a:ln>
          </p:spPr>
          <p:txBody>
            <a:bodyPr spcFirstLastPara="1" wrap="square" lIns="91425" tIns="91425" rIns="91425" bIns="91425" anchor="ctr" anchorCtr="0">
              <a:noAutofit/>
            </a:bodyPr>
            <a:lstStyle/>
            <a:p>
              <a:pPr lvl="0">
                <a:lnSpc>
                  <a:spcPct val="115000"/>
                </a:lnSpc>
              </a:pPr>
              <a:r>
                <a:rPr lang="es-CL" sz="2000" dirty="0">
                  <a:solidFill>
                    <a:srgbClr val="741B47"/>
                  </a:solidFill>
                  <a:latin typeface="Calibri" panose="020F0502020204030204" pitchFamily="34" charset="0"/>
                  <a:ea typeface="Roboto"/>
                  <a:cs typeface="Calibri" panose="020F0502020204030204" pitchFamily="34" charset="0"/>
                  <a:sym typeface="Roboto"/>
                </a:rPr>
                <a:t>USO DEL MICRÓMETRO </a:t>
              </a:r>
            </a:p>
            <a:p>
              <a:pPr lvl="0">
                <a:lnSpc>
                  <a:spcPct val="115000"/>
                </a:lnSpc>
              </a:pPr>
              <a:r>
                <a:rPr lang="es-CL" sz="2000" b="1" dirty="0">
                  <a:solidFill>
                    <a:srgbClr val="741B47"/>
                  </a:solidFill>
                  <a:latin typeface="Calibri" panose="020F0502020204030204" pitchFamily="34" charset="0"/>
                  <a:ea typeface="Roboto"/>
                  <a:cs typeface="Calibri" panose="020F0502020204030204" pitchFamily="34" charset="0"/>
                  <a:sym typeface="Roboto"/>
                </a:rPr>
                <a:t>EN EL AJUSTE DEL MOTOR </a:t>
              </a:r>
            </a:p>
            <a:p>
              <a:pPr lvl="0">
                <a:lnSpc>
                  <a:spcPct val="115000"/>
                </a:lnSpc>
              </a:pPr>
              <a:endParaRPr lang="es-419" sz="1600" dirty="0">
                <a:latin typeface="Calibri" panose="020F0502020204030204" pitchFamily="34" charset="0"/>
                <a:ea typeface="Roboto"/>
                <a:cs typeface="Calibri" panose="020F0502020204030204" pitchFamily="34" charset="0"/>
                <a:sym typeface="Roboto"/>
              </a:endParaRPr>
            </a:p>
            <a:p>
              <a:pPr>
                <a:lnSpc>
                  <a:spcPct val="115000"/>
                </a:lnSpc>
              </a:pPr>
              <a:r>
                <a:rPr lang="es-419" sz="1600" dirty="0">
                  <a:latin typeface="Calibri" panose="020F0502020204030204" pitchFamily="34" charset="0"/>
                  <a:ea typeface="Roboto"/>
                  <a:cs typeface="Calibri" panose="020F0502020204030204" pitchFamily="34" charset="0"/>
                  <a:sym typeface="Roboto"/>
                </a:rPr>
                <a:t>¡Ahora realizaremos una actividad que resume todo lo que hemos visto! </a:t>
              </a:r>
              <a:r>
                <a:rPr lang="es-419" sz="1600" b="1" dirty="0">
                  <a:solidFill>
                    <a:srgbClr val="76384D"/>
                  </a:solidFill>
                  <a:latin typeface="Calibri" panose="020F0502020204030204" pitchFamily="34" charset="0"/>
                  <a:ea typeface="Roboto"/>
                  <a:cs typeface="Calibri" panose="020F0502020204030204" pitchFamily="34" charset="0"/>
                  <a:sym typeface="Roboto"/>
                </a:rPr>
                <a:t>¡Atentos!</a:t>
              </a:r>
            </a:p>
          </p:txBody>
        </p:sp>
      </p:grpSp>
      <p:sp>
        <p:nvSpPr>
          <p:cNvPr id="29" name="Google Shape;70;p14">
            <a:extLst>
              <a:ext uri="{FF2B5EF4-FFF2-40B4-BE49-F238E27FC236}">
                <a16:creationId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REVISEMOS</a:t>
            </a:r>
          </a:p>
          <a:p>
            <a:endParaRPr lang="es-419" b="1" dirty="0">
              <a:latin typeface="Calibri" panose="020F0502020204030204" pitchFamily="34" charset="0"/>
              <a:ea typeface="Roboto"/>
              <a:cs typeface="Calibri" panose="020F0502020204030204" pitchFamily="34" charset="0"/>
              <a:sym typeface="Roboto"/>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2" y="2592933"/>
            <a:ext cx="3793269" cy="3593837"/>
          </a:xfrm>
          <a:prstGeom prst="rect">
            <a:avLst/>
          </a:prstGeom>
        </p:spPr>
      </p:pic>
      <p:sp>
        <p:nvSpPr>
          <p:cNvPr id="46" name="Google Shape;82;p14"/>
          <p:cNvSpPr txBox="1"/>
          <p:nvPr/>
        </p:nvSpPr>
        <p:spPr>
          <a:xfrm>
            <a:off x="4149211" y="1205044"/>
            <a:ext cx="559356" cy="409500"/>
          </a:xfrm>
          <a:prstGeom prst="rect">
            <a:avLst/>
          </a:prstGeom>
          <a:noFill/>
          <a:ln>
            <a:noFill/>
          </a:ln>
        </p:spPr>
        <p:txBody>
          <a:bodyPr spcFirstLastPara="1" wrap="square" lIns="91425" tIns="91425" rIns="91425" bIns="91425" anchor="ctr" anchorCtr="0">
            <a:noAutofit/>
          </a:bodyPr>
          <a:lstStyle/>
          <a:p>
            <a:pPr marL="0" lvl="0" indent="0" algn="r" rtl="0">
              <a:lnSpc>
                <a:spcPct val="90000"/>
              </a:lnSpc>
              <a:spcBef>
                <a:spcPts val="0"/>
              </a:spcBef>
              <a:spcAft>
                <a:spcPts val="0"/>
              </a:spcAft>
              <a:buNone/>
            </a:pPr>
            <a:r>
              <a:rPr lang="es-419" sz="6000" dirty="0">
                <a:solidFill>
                  <a:srgbClr val="BB9BA5"/>
                </a:solidFill>
                <a:latin typeface="Calibri" panose="020F0502020204030204" pitchFamily="34" charset="0"/>
                <a:ea typeface="Roboto"/>
                <a:cs typeface="Calibri" panose="020F0502020204030204" pitchFamily="34" charset="0"/>
                <a:sym typeface="Roboto"/>
              </a:rPr>
              <a:t>9</a:t>
            </a:r>
            <a:endParaRPr sz="6000" dirty="0">
              <a:solidFill>
                <a:srgbClr val="BB9BA5"/>
              </a:solidFill>
              <a:latin typeface="Calibri" panose="020F0502020204030204" pitchFamily="34" charset="0"/>
              <a:cs typeface="Calibri" panose="020F0502020204030204" pitchFamily="34" charset="0"/>
            </a:endParaRPr>
          </a:p>
        </p:txBody>
      </p:sp>
      <p:sp>
        <p:nvSpPr>
          <p:cNvPr id="10" name="Google Shape;83;p14">
            <a:extLst>
              <a:ext uri="{FF2B5EF4-FFF2-40B4-BE49-F238E27FC236}">
                <a16:creationId xmlns:a16="http://schemas.microsoft.com/office/drawing/2014/main" id="{4302D679-328D-9442-9514-F142E48DAFB7}"/>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25</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3549278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99;p32"/>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ANTES DE COMENZAR LA ACTIVIDAD:</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3" name="Google Shape;700;p32"/>
          <p:cNvSpPr txBox="1"/>
          <p:nvPr/>
        </p:nvSpPr>
        <p:spPr>
          <a:xfrm>
            <a:off x="375977" y="1342004"/>
            <a:ext cx="1983765"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ED423D"/>
                </a:solidFill>
                <a:latin typeface="Calibri"/>
                <a:ea typeface="Calibri"/>
                <a:cs typeface="Calibri"/>
                <a:sym typeface="Calibri"/>
              </a:rPr>
              <a:t>¡ATENCIÓN!</a:t>
            </a:r>
            <a:endParaRPr sz="3100" b="1" i="0" u="none" strike="noStrike" cap="none">
              <a:solidFill>
                <a:srgbClr val="ED423D"/>
              </a:solidFill>
              <a:latin typeface="Calibri"/>
              <a:ea typeface="Calibri"/>
              <a:cs typeface="Calibri"/>
              <a:sym typeface="Calibri"/>
            </a:endParaRPr>
          </a:p>
        </p:txBody>
      </p:sp>
      <p:grpSp>
        <p:nvGrpSpPr>
          <p:cNvPr id="4" name="Google Shape;701;p32"/>
          <p:cNvGrpSpPr/>
          <p:nvPr/>
        </p:nvGrpSpPr>
        <p:grpSpPr>
          <a:xfrm>
            <a:off x="-4655" y="1788831"/>
            <a:ext cx="9168320" cy="5162139"/>
            <a:chOff x="-4655" y="1788831"/>
            <a:chExt cx="9168320" cy="5162139"/>
          </a:xfrm>
        </p:grpSpPr>
        <p:sp>
          <p:nvSpPr>
            <p:cNvPr id="5" name="Google Shape;702;p32"/>
            <p:cNvSpPr txBox="1"/>
            <p:nvPr/>
          </p:nvSpPr>
          <p:spPr>
            <a:xfrm>
              <a:off x="1229039" y="1794200"/>
              <a:ext cx="7934626"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600" b="1" i="0" u="none" strike="noStrike" cap="none" dirty="0">
                  <a:solidFill>
                    <a:srgbClr val="741B47"/>
                  </a:solidFill>
                  <a:latin typeface="Calibri"/>
                  <a:ea typeface="Calibri"/>
                  <a:cs typeface="Calibri"/>
                  <a:sym typeface="Calibri"/>
                </a:rPr>
                <a:t>MATERIALES INFLAMABLES: </a:t>
              </a:r>
              <a:r>
                <a:rPr lang="es-CL" sz="1400" b="0" i="0" u="none" strike="noStrike" cap="none" dirty="0">
                  <a:solidFill>
                    <a:schemeClr val="dk1"/>
                  </a:solidFill>
                  <a:latin typeface="Calibri"/>
                  <a:ea typeface="Calibri"/>
                  <a:cs typeface="Calibri"/>
                  <a:sym typeface="Calibri"/>
                </a:rPr>
                <a:t>Tener máxima precaución al momento de  manipular o extraer el combustible de los sistemas del vehículo (bomba combustible, mangueras de inyección, </a:t>
              </a:r>
              <a:r>
                <a:rPr lang="es-CL" sz="1400" b="0" i="0" u="none" strike="noStrike" cap="none" dirty="0" err="1">
                  <a:solidFill>
                    <a:schemeClr val="dk1"/>
                  </a:solidFill>
                  <a:latin typeface="Calibri"/>
                  <a:ea typeface="Calibri"/>
                  <a:cs typeface="Calibri"/>
                  <a:sym typeface="Calibri"/>
                </a:rPr>
                <a:t>etc</a:t>
              </a:r>
              <a:r>
                <a:rPr lang="es-CL" sz="1400" b="0" i="0" u="none" strike="noStrike" cap="none" dirty="0">
                  <a:solidFill>
                    <a:schemeClr val="dk1"/>
                  </a:solidFill>
                  <a:latin typeface="Calibri"/>
                  <a:ea typeface="Calibri"/>
                  <a:cs typeface="Calibri"/>
                  <a:sym typeface="Calibri"/>
                </a:rPr>
                <a:t>). </a:t>
              </a:r>
              <a:endParaRPr sz="1400" b="0" i="0" u="none" strike="noStrike" cap="none" dirty="0">
                <a:solidFill>
                  <a:schemeClr val="dk1"/>
                </a:solidFill>
                <a:latin typeface="Calibri"/>
                <a:ea typeface="Calibri"/>
                <a:cs typeface="Calibri"/>
                <a:sym typeface="Calibri"/>
              </a:endParaRPr>
            </a:p>
          </p:txBody>
        </p:sp>
        <p:sp>
          <p:nvSpPr>
            <p:cNvPr id="6" name="Google Shape;703;p32"/>
            <p:cNvSpPr txBox="1"/>
            <p:nvPr/>
          </p:nvSpPr>
          <p:spPr>
            <a:xfrm>
              <a:off x="1229039" y="2476287"/>
              <a:ext cx="7669155" cy="7848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741B47"/>
                  </a:solidFill>
                  <a:latin typeface="Calibri"/>
                  <a:ea typeface="Calibri"/>
                  <a:cs typeface="Calibri"/>
                  <a:sym typeface="Calibri"/>
                </a:rPr>
                <a:t>PROTECCIÓN OBLIGATORIA DE LA VISTA: </a:t>
              </a:r>
              <a:r>
                <a:rPr lang="es-CL" sz="1400" b="0" i="0" u="none" strike="noStrike" cap="none">
                  <a:solidFill>
                    <a:schemeClr val="dk1"/>
                  </a:solidFill>
                  <a:latin typeface="Calibri"/>
                  <a:ea typeface="Calibri"/>
                  <a:cs typeface="Calibri"/>
                  <a:sym typeface="Calibri"/>
                </a:rPr>
                <a:t>Se utilizarán antiparras siempre que exista riesgo de proyección de partículas a los ojos. (aceites, líquidos refrigerantes y de freno, virutas del disco de freno, uso de circuitos eléctricos, etc).</a:t>
              </a:r>
              <a:endParaRPr sz="1400" b="0" i="0" u="none" strike="noStrike" cap="none">
                <a:solidFill>
                  <a:schemeClr val="dk1"/>
                </a:solidFill>
                <a:latin typeface="Calibri"/>
                <a:ea typeface="Calibri"/>
                <a:cs typeface="Calibri"/>
                <a:sym typeface="Calibri"/>
              </a:endParaRPr>
            </a:p>
          </p:txBody>
        </p:sp>
        <p:sp>
          <p:nvSpPr>
            <p:cNvPr id="7" name="Google Shape;704;p32"/>
            <p:cNvSpPr txBox="1"/>
            <p:nvPr/>
          </p:nvSpPr>
          <p:spPr>
            <a:xfrm>
              <a:off x="1229039" y="4302125"/>
              <a:ext cx="786580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741B47"/>
                  </a:solidFill>
                  <a:latin typeface="Calibri"/>
                  <a:ea typeface="Calibri"/>
                  <a:cs typeface="Calibri"/>
                  <a:sym typeface="Calibri"/>
                </a:rPr>
                <a:t>PROTECCIÓN OBLIGATORIA DE LOS PIES: </a:t>
              </a:r>
              <a:r>
                <a:rPr lang="es-CL" sz="1400" b="0" i="0" u="none" strike="noStrike" cap="none">
                  <a:solidFill>
                    <a:srgbClr val="000000"/>
                  </a:solidFill>
                  <a:latin typeface="Calibri"/>
                  <a:ea typeface="Calibri"/>
                  <a:cs typeface="Calibri"/>
                  <a:sym typeface="Calibri"/>
                </a:rPr>
                <a:t>Uso obligatorio de zapatos de seguridad al entrar al taller o laboratorio, en casos que exista riesgo de caídas de objetos pesados.</a:t>
              </a:r>
              <a:endParaRPr sz="1400" b="0" i="0" u="none" strike="noStrike" cap="none">
                <a:solidFill>
                  <a:schemeClr val="lt1"/>
                </a:solidFill>
                <a:latin typeface="Calibri"/>
                <a:ea typeface="Calibri"/>
                <a:cs typeface="Calibri"/>
                <a:sym typeface="Calibri"/>
              </a:endParaRPr>
            </a:p>
          </p:txBody>
        </p:sp>
        <p:sp>
          <p:nvSpPr>
            <p:cNvPr id="8" name="Google Shape;705;p32"/>
            <p:cNvSpPr txBox="1"/>
            <p:nvPr/>
          </p:nvSpPr>
          <p:spPr>
            <a:xfrm>
              <a:off x="1229039" y="4984212"/>
              <a:ext cx="703006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400" b="1" i="0" u="none" strike="noStrike" cap="none">
                  <a:solidFill>
                    <a:srgbClr val="741B47"/>
                  </a:solidFill>
                  <a:latin typeface="Calibri"/>
                  <a:ea typeface="Calibri"/>
                  <a:cs typeface="Calibri"/>
                  <a:sym typeface="Calibri"/>
                </a:rPr>
                <a:t>Manipular herramientas </a:t>
              </a:r>
              <a:r>
                <a:rPr lang="es-CL" sz="1400" b="0" i="0" u="none" strike="noStrike" cap="none">
                  <a:solidFill>
                    <a:srgbClr val="000000"/>
                  </a:solidFill>
                  <a:latin typeface="Calibri"/>
                  <a:ea typeface="Calibri"/>
                  <a:cs typeface="Calibri"/>
                  <a:sym typeface="Calibri"/>
                </a:rPr>
                <a:t>cuidadosamente.</a:t>
              </a:r>
              <a:endParaRPr sz="1400" b="0" i="0" u="none" strike="noStrike" cap="none">
                <a:solidFill>
                  <a:schemeClr val="lt1"/>
                </a:solidFill>
                <a:latin typeface="Calibri"/>
                <a:ea typeface="Calibri"/>
                <a:cs typeface="Calibri"/>
                <a:sym typeface="Calibri"/>
              </a:endParaRPr>
            </a:p>
          </p:txBody>
        </p:sp>
        <p:sp>
          <p:nvSpPr>
            <p:cNvPr id="9" name="Google Shape;706;p32"/>
            <p:cNvSpPr txBox="1"/>
            <p:nvPr/>
          </p:nvSpPr>
          <p:spPr>
            <a:xfrm>
              <a:off x="1229039" y="5420078"/>
              <a:ext cx="475880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400" b="1" i="0" u="none" strike="noStrike" cap="none">
                  <a:solidFill>
                    <a:srgbClr val="741B47"/>
                  </a:solidFill>
                  <a:latin typeface="Calibri"/>
                  <a:ea typeface="Calibri"/>
                  <a:cs typeface="Calibri"/>
                  <a:sym typeface="Calibri"/>
                </a:rPr>
                <a:t>Asegurar la integridad física </a:t>
              </a:r>
              <a:r>
                <a:rPr lang="es-CL" sz="1400" b="0" i="0" u="none" strike="noStrike" cap="none">
                  <a:solidFill>
                    <a:srgbClr val="000000"/>
                  </a:solidFill>
                  <a:latin typeface="Calibri"/>
                  <a:ea typeface="Calibri"/>
                  <a:cs typeface="Calibri"/>
                  <a:sym typeface="Calibri"/>
                </a:rPr>
                <a:t>propia y del grupo de trabajo.</a:t>
              </a:r>
              <a:endParaRPr sz="1400" b="0" i="0" u="none" strike="noStrike" cap="none">
                <a:solidFill>
                  <a:schemeClr val="lt1"/>
                </a:solidFill>
                <a:latin typeface="Calibri"/>
                <a:ea typeface="Calibri"/>
                <a:cs typeface="Calibri"/>
                <a:sym typeface="Calibri"/>
              </a:endParaRPr>
            </a:p>
          </p:txBody>
        </p:sp>
        <p:sp>
          <p:nvSpPr>
            <p:cNvPr id="10" name="Google Shape;707;p32"/>
            <p:cNvSpPr txBox="1"/>
            <p:nvPr/>
          </p:nvSpPr>
          <p:spPr>
            <a:xfrm>
              <a:off x="1229039" y="5855944"/>
              <a:ext cx="703006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Calibri"/>
                  <a:ea typeface="Calibri"/>
                  <a:cs typeface="Calibri"/>
                  <a:sym typeface="Calibri"/>
                </a:rPr>
                <a:t>Circular solo por las </a:t>
              </a:r>
              <a:r>
                <a:rPr lang="es-CL" sz="1400" b="1" i="0" u="none" strike="noStrike" cap="none">
                  <a:solidFill>
                    <a:srgbClr val="741B47"/>
                  </a:solidFill>
                  <a:latin typeface="Calibri"/>
                  <a:ea typeface="Calibri"/>
                  <a:cs typeface="Calibri"/>
                  <a:sym typeface="Calibri"/>
                </a:rPr>
                <a:t>zonas de seguridad </a:t>
              </a:r>
              <a:r>
                <a:rPr lang="es-CL" sz="1400" b="0" i="0" u="none" strike="noStrike" cap="none">
                  <a:solidFill>
                    <a:srgbClr val="000000"/>
                  </a:solidFill>
                  <a:latin typeface="Calibri"/>
                  <a:ea typeface="Calibri"/>
                  <a:cs typeface="Calibri"/>
                  <a:sym typeface="Calibri"/>
                </a:rPr>
                <a:t>demarcadas.</a:t>
              </a:r>
              <a:endParaRPr sz="1400" b="0" i="0" u="none" strike="noStrike" cap="none">
                <a:solidFill>
                  <a:schemeClr val="lt1"/>
                </a:solidFill>
                <a:latin typeface="Calibri"/>
                <a:ea typeface="Calibri"/>
                <a:cs typeface="Calibri"/>
                <a:sym typeface="Calibri"/>
              </a:endParaRPr>
            </a:p>
          </p:txBody>
        </p:sp>
        <p:sp>
          <p:nvSpPr>
            <p:cNvPr id="11" name="Google Shape;708;p32"/>
            <p:cNvSpPr txBox="1"/>
            <p:nvPr/>
          </p:nvSpPr>
          <p:spPr>
            <a:xfrm>
              <a:off x="1229039" y="6291811"/>
              <a:ext cx="388373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Calibri"/>
                  <a:ea typeface="Calibri"/>
                  <a:cs typeface="Calibri"/>
                  <a:sym typeface="Calibri"/>
                </a:rPr>
                <a:t>Toda actividad debe desarrollarse </a:t>
              </a:r>
              <a:r>
                <a:rPr lang="es-CL" sz="1400" b="1" i="0" u="none" strike="noStrike" cap="none">
                  <a:solidFill>
                    <a:srgbClr val="741B47"/>
                  </a:solidFill>
                  <a:latin typeface="Calibri"/>
                  <a:ea typeface="Calibri"/>
                  <a:cs typeface="Calibri"/>
                  <a:sym typeface="Calibri"/>
                </a:rPr>
                <a:t>bajo supervisión </a:t>
              </a:r>
              <a:r>
                <a:rPr lang="es-CL" sz="1400" b="0" i="0" u="none" strike="noStrike" cap="none">
                  <a:solidFill>
                    <a:srgbClr val="000000"/>
                  </a:solidFill>
                  <a:latin typeface="Calibri"/>
                  <a:ea typeface="Calibri"/>
                  <a:cs typeface="Calibri"/>
                  <a:sym typeface="Calibri"/>
                </a:rPr>
                <a:t>de la persona a cargo del taller o laboratorio.</a:t>
              </a:r>
              <a:endParaRPr sz="1400" b="0" i="0" u="none" strike="noStrike" cap="none">
                <a:solidFill>
                  <a:schemeClr val="lt1"/>
                </a:solidFill>
                <a:latin typeface="Calibri"/>
                <a:ea typeface="Calibri"/>
                <a:cs typeface="Calibri"/>
                <a:sym typeface="Calibri"/>
              </a:endParaRPr>
            </a:p>
          </p:txBody>
        </p:sp>
        <p:grpSp>
          <p:nvGrpSpPr>
            <p:cNvPr id="12" name="Google Shape;709;p32"/>
            <p:cNvGrpSpPr/>
            <p:nvPr/>
          </p:nvGrpSpPr>
          <p:grpSpPr>
            <a:xfrm>
              <a:off x="-4655" y="1788831"/>
              <a:ext cx="1135367" cy="783005"/>
              <a:chOff x="-4655" y="1877319"/>
              <a:chExt cx="1135367" cy="783005"/>
            </a:xfrm>
          </p:grpSpPr>
          <p:sp>
            <p:nvSpPr>
              <p:cNvPr id="29" name="Google Shape;710;p32"/>
              <p:cNvSpPr/>
              <p:nvPr/>
            </p:nvSpPr>
            <p:spPr>
              <a:xfrm rot="5400000">
                <a:off x="171526" y="1701138"/>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0" name="Google Shape;711;p32"/>
              <p:cNvPicPr preferRelativeResize="0"/>
              <p:nvPr/>
            </p:nvPicPr>
            <p:blipFill rotWithShape="1">
              <a:blip r:embed="rId2">
                <a:alphaModFix/>
              </a:blip>
              <a:srcRect/>
              <a:stretch/>
            </p:blipFill>
            <p:spPr>
              <a:xfrm>
                <a:off x="337197" y="2035280"/>
                <a:ext cx="629465" cy="530549"/>
              </a:xfrm>
              <a:prstGeom prst="rect">
                <a:avLst/>
              </a:prstGeom>
              <a:noFill/>
              <a:ln>
                <a:noFill/>
              </a:ln>
            </p:spPr>
          </p:pic>
        </p:grpSp>
        <p:sp>
          <p:nvSpPr>
            <p:cNvPr id="13" name="Google Shape;712;p32"/>
            <p:cNvSpPr txBox="1"/>
            <p:nvPr/>
          </p:nvSpPr>
          <p:spPr>
            <a:xfrm>
              <a:off x="1229039" y="3389206"/>
              <a:ext cx="7865800" cy="7848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741B47"/>
                  </a:solidFill>
                  <a:latin typeface="Calibri"/>
                  <a:ea typeface="Calibri"/>
                  <a:cs typeface="Calibri"/>
                  <a:sym typeface="Calibri"/>
                </a:rPr>
                <a:t>PROTECCIÓN OBLIGATORIA DE LAS MANOS: </a:t>
              </a:r>
              <a:r>
                <a:rPr lang="es-CL" sz="1400" b="0" i="0" u="none" strike="noStrike" cap="none">
                  <a:solidFill>
                    <a:schemeClr val="dk1"/>
                  </a:solidFill>
                  <a:latin typeface="Calibri"/>
                  <a:ea typeface="Calibri"/>
                  <a:cs typeface="Calibri"/>
                  <a:sym typeface="Calibri"/>
                </a:rPr>
                <a:t>Se utilizarán siempre guantes de protección cuando se manipulen cualquier tipo de fluidos, en uso de herramientas e intervención del motor, desarme de partes y trabajo en sistemas eléctricos. </a:t>
              </a:r>
              <a:endParaRPr/>
            </a:p>
          </p:txBody>
        </p:sp>
        <p:grpSp>
          <p:nvGrpSpPr>
            <p:cNvPr id="14" name="Google Shape;713;p32"/>
            <p:cNvGrpSpPr/>
            <p:nvPr/>
          </p:nvGrpSpPr>
          <p:grpSpPr>
            <a:xfrm>
              <a:off x="-4655" y="2661654"/>
              <a:ext cx="1135367" cy="783005"/>
              <a:chOff x="-4655" y="2735448"/>
              <a:chExt cx="1135367" cy="783005"/>
            </a:xfrm>
          </p:grpSpPr>
          <p:sp>
            <p:nvSpPr>
              <p:cNvPr id="27" name="Google Shape;714;p32"/>
              <p:cNvSpPr/>
              <p:nvPr/>
            </p:nvSpPr>
            <p:spPr>
              <a:xfrm rot="5400000">
                <a:off x="171526" y="2559267"/>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8" name="Google Shape;715;p32"/>
              <p:cNvPicPr preferRelativeResize="0"/>
              <p:nvPr/>
            </p:nvPicPr>
            <p:blipFill rotWithShape="1">
              <a:blip r:embed="rId3">
                <a:alphaModFix/>
              </a:blip>
              <a:srcRect/>
              <a:stretch/>
            </p:blipFill>
            <p:spPr>
              <a:xfrm>
                <a:off x="331947" y="2879412"/>
                <a:ext cx="639965" cy="539399"/>
              </a:xfrm>
              <a:prstGeom prst="rect">
                <a:avLst/>
              </a:prstGeom>
              <a:noFill/>
              <a:ln>
                <a:noFill/>
              </a:ln>
            </p:spPr>
          </p:pic>
        </p:grpSp>
        <p:grpSp>
          <p:nvGrpSpPr>
            <p:cNvPr id="15" name="Google Shape;716;p32"/>
            <p:cNvGrpSpPr/>
            <p:nvPr/>
          </p:nvGrpSpPr>
          <p:grpSpPr>
            <a:xfrm>
              <a:off x="-4655" y="3534477"/>
              <a:ext cx="1135367" cy="783005"/>
              <a:chOff x="-4655" y="3593577"/>
              <a:chExt cx="1135367" cy="783005"/>
            </a:xfrm>
          </p:grpSpPr>
          <p:sp>
            <p:nvSpPr>
              <p:cNvPr id="25" name="Google Shape;717;p32"/>
              <p:cNvSpPr/>
              <p:nvPr/>
            </p:nvSpPr>
            <p:spPr>
              <a:xfrm rot="5400000">
                <a:off x="171526" y="3417396"/>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6" name="Google Shape;718;p32"/>
              <p:cNvPicPr preferRelativeResize="0"/>
              <p:nvPr/>
            </p:nvPicPr>
            <p:blipFill rotWithShape="1">
              <a:blip r:embed="rId4">
                <a:alphaModFix/>
              </a:blip>
              <a:srcRect/>
              <a:stretch/>
            </p:blipFill>
            <p:spPr>
              <a:xfrm>
                <a:off x="350751" y="3729725"/>
                <a:ext cx="602356" cy="507700"/>
              </a:xfrm>
              <a:prstGeom prst="rect">
                <a:avLst/>
              </a:prstGeom>
              <a:noFill/>
              <a:ln>
                <a:noFill/>
              </a:ln>
            </p:spPr>
          </p:pic>
        </p:grpSp>
        <p:grpSp>
          <p:nvGrpSpPr>
            <p:cNvPr id="16" name="Google Shape;719;p32"/>
            <p:cNvGrpSpPr/>
            <p:nvPr/>
          </p:nvGrpSpPr>
          <p:grpSpPr>
            <a:xfrm>
              <a:off x="-4655" y="4407300"/>
              <a:ext cx="1135367" cy="783005"/>
              <a:chOff x="-4655" y="4451706"/>
              <a:chExt cx="1135367" cy="783005"/>
            </a:xfrm>
          </p:grpSpPr>
          <p:sp>
            <p:nvSpPr>
              <p:cNvPr id="23" name="Google Shape;720;p32"/>
              <p:cNvSpPr/>
              <p:nvPr/>
            </p:nvSpPr>
            <p:spPr>
              <a:xfrm rot="5400000">
                <a:off x="171526" y="4275525"/>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4" name="Google Shape;721;p32"/>
              <p:cNvPicPr preferRelativeResize="0"/>
              <p:nvPr/>
            </p:nvPicPr>
            <p:blipFill rotWithShape="1">
              <a:blip r:embed="rId5">
                <a:alphaModFix/>
              </a:blip>
              <a:srcRect/>
              <a:stretch/>
            </p:blipFill>
            <p:spPr>
              <a:xfrm>
                <a:off x="342982" y="4590635"/>
                <a:ext cx="610125" cy="514248"/>
              </a:xfrm>
              <a:prstGeom prst="rect">
                <a:avLst/>
              </a:prstGeom>
              <a:noFill/>
              <a:ln>
                <a:noFill/>
              </a:ln>
            </p:spPr>
          </p:pic>
        </p:grpSp>
        <p:grpSp>
          <p:nvGrpSpPr>
            <p:cNvPr id="17" name="Google Shape;722;p32"/>
            <p:cNvGrpSpPr/>
            <p:nvPr/>
          </p:nvGrpSpPr>
          <p:grpSpPr>
            <a:xfrm>
              <a:off x="-4655" y="6167965"/>
              <a:ext cx="1135367" cy="783005"/>
              <a:chOff x="-4655" y="6167965"/>
              <a:chExt cx="1135367" cy="783005"/>
            </a:xfrm>
          </p:grpSpPr>
          <p:sp>
            <p:nvSpPr>
              <p:cNvPr id="21" name="Google Shape;723;p32"/>
              <p:cNvSpPr/>
              <p:nvPr/>
            </p:nvSpPr>
            <p:spPr>
              <a:xfrm rot="5400000">
                <a:off x="171526" y="599178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2" name="Google Shape;724;p32"/>
              <p:cNvPicPr preferRelativeResize="0"/>
              <p:nvPr/>
            </p:nvPicPr>
            <p:blipFill rotWithShape="1">
              <a:blip r:embed="rId6">
                <a:alphaModFix/>
              </a:blip>
              <a:srcRect/>
              <a:stretch/>
            </p:blipFill>
            <p:spPr>
              <a:xfrm>
                <a:off x="318928" y="6295340"/>
                <a:ext cx="666001" cy="561343"/>
              </a:xfrm>
              <a:prstGeom prst="rect">
                <a:avLst/>
              </a:prstGeom>
              <a:noFill/>
              <a:ln>
                <a:noFill/>
              </a:ln>
            </p:spPr>
          </p:pic>
        </p:grpSp>
        <p:grpSp>
          <p:nvGrpSpPr>
            <p:cNvPr id="18" name="Google Shape;725;p32"/>
            <p:cNvGrpSpPr/>
            <p:nvPr/>
          </p:nvGrpSpPr>
          <p:grpSpPr>
            <a:xfrm>
              <a:off x="-4655" y="5117148"/>
              <a:ext cx="1193246" cy="1156253"/>
              <a:chOff x="-4655" y="5146860"/>
              <a:chExt cx="1193246" cy="1156253"/>
            </a:xfrm>
          </p:grpSpPr>
          <p:sp>
            <p:nvSpPr>
              <p:cNvPr id="19" name="Google Shape;726;p32"/>
              <p:cNvSpPr/>
              <p:nvPr/>
            </p:nvSpPr>
            <p:spPr>
              <a:xfrm rot="5400000">
                <a:off x="171526" y="513365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0" name="Google Shape;727;p32"/>
              <p:cNvPicPr preferRelativeResize="0"/>
              <p:nvPr/>
            </p:nvPicPr>
            <p:blipFill rotWithShape="1">
              <a:blip r:embed="rId7">
                <a:alphaModFix/>
              </a:blip>
              <a:srcRect/>
              <a:stretch/>
            </p:blipFill>
            <p:spPr>
              <a:xfrm rot="-2193866">
                <a:off x="141403" y="5342117"/>
                <a:ext cx="908505" cy="765740"/>
              </a:xfrm>
              <a:prstGeom prst="rect">
                <a:avLst/>
              </a:prstGeom>
              <a:noFill/>
              <a:ln>
                <a:noFill/>
              </a:ln>
            </p:spPr>
          </p:pic>
        </p:grpSp>
      </p:grpSp>
      <p:pic>
        <p:nvPicPr>
          <p:cNvPr id="31" name="Google Shape;731;p32"/>
          <p:cNvPicPr preferRelativeResize="0"/>
          <p:nvPr/>
        </p:nvPicPr>
        <p:blipFill rotWithShape="1">
          <a:blip r:embed="rId8">
            <a:alphaModFix/>
          </a:blip>
          <a:srcRect/>
          <a:stretch/>
        </p:blipFill>
        <p:spPr>
          <a:xfrm>
            <a:off x="5086605" y="4721503"/>
            <a:ext cx="4442178" cy="3442688"/>
          </a:xfrm>
          <a:prstGeom prst="rect">
            <a:avLst/>
          </a:prstGeom>
          <a:noFill/>
          <a:ln>
            <a:noFill/>
          </a:ln>
        </p:spPr>
      </p:pic>
      <p:sp>
        <p:nvSpPr>
          <p:cNvPr id="32" name="Google Shape;88;p29"/>
          <p:cNvSpPr txBox="1"/>
          <p:nvPr/>
        </p:nvSpPr>
        <p:spPr>
          <a:xfrm>
            <a:off x="8170651" y="288449"/>
            <a:ext cx="1166701" cy="372209"/>
          </a:xfrm>
          <a:prstGeom prst="rect">
            <a:avLst/>
          </a:prstGeom>
          <a:noFill/>
          <a:ln>
            <a:noFill/>
          </a:ln>
        </p:spPr>
        <p:txBody>
          <a:bodyPr spcFirstLastPara="1" wrap="square" lIns="91400" tIns="91400" rIns="91400" bIns="91400" anchor="t" anchorCtr="0">
            <a:spAutoFit/>
          </a:bodyPr>
          <a:lstStyle/>
          <a:p>
            <a:pPr marL="0" marR="0" lvl="0" indent="0" algn="r" rtl="0">
              <a:lnSpc>
                <a:spcPct val="100000"/>
              </a:lnSpc>
              <a:spcBef>
                <a:spcPts val="0"/>
              </a:spcBef>
              <a:spcAft>
                <a:spcPts val="0"/>
              </a:spcAft>
              <a:buClr>
                <a:srgbClr val="000000"/>
              </a:buClr>
              <a:buSzPts val="1400"/>
              <a:buFont typeface="Calibri"/>
              <a:buNone/>
            </a:pPr>
            <a:r>
              <a:rPr lang="en-US" sz="1400" b="1" i="0" u="none" strike="noStrike" cap="none" dirty="0">
                <a:solidFill>
                  <a:srgbClr val="000000"/>
                </a:solidFill>
                <a:latin typeface="Calibri"/>
                <a:ea typeface="Calibri"/>
                <a:cs typeface="Calibri"/>
                <a:sym typeface="Calibri"/>
              </a:rPr>
              <a:t>¡</a:t>
            </a:r>
            <a:r>
              <a:rPr lang="en-US" sz="1400" b="1" i="0" u="none" strike="noStrike" cap="none" dirty="0" err="1">
                <a:solidFill>
                  <a:srgbClr val="000000"/>
                </a:solidFill>
                <a:latin typeface="Calibri"/>
                <a:ea typeface="Calibri"/>
                <a:cs typeface="Calibri"/>
                <a:sym typeface="Calibri"/>
              </a:rPr>
              <a:t>Atención</a:t>
            </a:r>
            <a:r>
              <a:rPr lang="en-US" sz="1400" b="1" i="0" u="none" strike="noStrike" cap="none" dirty="0">
                <a:solidFill>
                  <a:srgbClr val="000000"/>
                </a:solidFill>
                <a:latin typeface="Calibri"/>
                <a:ea typeface="Calibri"/>
                <a:cs typeface="Calibri"/>
                <a:sym typeface="Calibri"/>
              </a:rPr>
              <a:t>!</a:t>
            </a:r>
            <a:endParaRPr dirty="0"/>
          </a:p>
        </p:txBody>
      </p:sp>
    </p:spTree>
    <p:extLst>
      <p:ext uri="{BB962C8B-B14F-4D97-AF65-F5344CB8AC3E}">
        <p14:creationId xmlns:p14="http://schemas.microsoft.com/office/powerpoint/2010/main" val="3973080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375973" y="1265365"/>
            <a:ext cx="8959096" cy="5568053"/>
            <a:chOff x="375973" y="1265365"/>
            <a:chExt cx="8959096" cy="5568053"/>
          </a:xfrm>
        </p:grpSpPr>
        <p:sp>
          <p:nvSpPr>
            <p:cNvPr id="3" name="Rectángulo redondeado"/>
            <p:cNvSpPr/>
            <p:nvPr/>
          </p:nvSpPr>
          <p:spPr>
            <a:xfrm>
              <a:off x="481777" y="1887790"/>
              <a:ext cx="4090227" cy="3864081"/>
            </a:xfrm>
            <a:prstGeom prst="roundRect">
              <a:avLst>
                <a:gd name="adj" fmla="val 8420"/>
              </a:avLst>
            </a:prstGeom>
            <a:solidFill>
              <a:srgbClr val="FFFFFF"/>
            </a:solidFill>
            <a:ln w="9525" cap="flat">
              <a:solidFill>
                <a:srgbClr val="585858"/>
              </a:solidFill>
              <a:prstDash val="solid"/>
              <a:round/>
            </a:ln>
            <a:effectLst/>
          </p:spPr>
          <p:txBody>
            <a:bodyPr wrap="square" lIns="0" tIns="0" rIns="0" bIns="0" numCol="1" anchor="ctr">
              <a:noAutofit/>
            </a:bodyPr>
            <a:lstStyle/>
            <a:p>
              <a:pPr>
                <a:defRPr>
                  <a:latin typeface="+mn-lt"/>
                  <a:ea typeface="+mn-ea"/>
                  <a:cs typeface="+mn-cs"/>
                  <a:sym typeface="Arial"/>
                </a:defRPr>
              </a:pPr>
              <a:endParaRPr/>
            </a:p>
          </p:txBody>
        </p:sp>
        <p:pic>
          <p:nvPicPr>
            <p:cNvPr id="4" name="Imagen 21" descr="Imagen 21"/>
            <p:cNvPicPr>
              <a:picLocks noChangeAspect="1"/>
            </p:cNvPicPr>
            <p:nvPr/>
          </p:nvPicPr>
          <p:blipFill>
            <a:blip r:embed="rId2"/>
            <a:stretch>
              <a:fillRect/>
            </a:stretch>
          </p:blipFill>
          <p:spPr>
            <a:xfrm>
              <a:off x="375973" y="1796207"/>
              <a:ext cx="719665" cy="686194"/>
            </a:xfrm>
            <a:prstGeom prst="rect">
              <a:avLst/>
            </a:prstGeom>
            <a:ln w="12700">
              <a:miter lim="400000"/>
            </a:ln>
          </p:spPr>
        </p:pic>
        <p:sp>
          <p:nvSpPr>
            <p:cNvPr id="5" name="Google Shape;95;p3"/>
            <p:cNvSpPr txBox="1"/>
            <p:nvPr/>
          </p:nvSpPr>
          <p:spPr>
            <a:xfrm>
              <a:off x="375975" y="1265365"/>
              <a:ext cx="4864619" cy="536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1" tIns="91421" rIns="91421" bIns="91421" anchor="ctr">
              <a:spAutoFit/>
            </a:bodyPr>
            <a:lstStyle>
              <a:lvl1pPr>
                <a:lnSpc>
                  <a:spcPct val="80000"/>
                </a:lnSpc>
                <a:defRPr sz="2800" b="1">
                  <a:solidFill>
                    <a:srgbClr val="741B47"/>
                  </a:solidFill>
                  <a:latin typeface="Calibri"/>
                  <a:ea typeface="Calibri"/>
                  <a:cs typeface="Calibri"/>
                  <a:sym typeface="Calibri"/>
                </a:defRPr>
              </a:lvl1pPr>
            </a:lstStyle>
            <a:p>
              <a:r>
                <a:t>OBJETIVO DE APRENDIZAJE</a:t>
              </a:r>
            </a:p>
          </p:txBody>
        </p:sp>
        <p:pic>
          <p:nvPicPr>
            <p:cNvPr id="6" name="Imagen 26" descr="Imagen 26"/>
            <p:cNvPicPr>
              <a:picLocks noChangeAspect="1"/>
            </p:cNvPicPr>
            <p:nvPr/>
          </p:nvPicPr>
          <p:blipFill>
            <a:blip r:embed="rId3"/>
            <a:stretch>
              <a:fillRect/>
            </a:stretch>
          </p:blipFill>
          <p:spPr>
            <a:xfrm>
              <a:off x="3485784" y="2354963"/>
              <a:ext cx="5849285" cy="4478455"/>
            </a:xfrm>
            <a:prstGeom prst="rect">
              <a:avLst/>
            </a:prstGeom>
            <a:ln w="12700">
              <a:miter lim="400000"/>
            </a:ln>
          </p:spPr>
        </p:pic>
        <p:sp>
          <p:nvSpPr>
            <p:cNvPr id="7" name="Google Shape;84;p38"/>
            <p:cNvSpPr txBox="1"/>
            <p:nvPr/>
          </p:nvSpPr>
          <p:spPr>
            <a:xfrm>
              <a:off x="648955" y="2482401"/>
              <a:ext cx="3283513" cy="2662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nchor="ctr">
              <a:spAutoFit/>
            </a:bodyPr>
            <a:lstStyle>
              <a:lvl1pPr>
                <a:lnSpc>
                  <a:spcPct val="115000"/>
                </a:lnSpc>
                <a:defRPr sz="1600">
                  <a:latin typeface="Calibri"/>
                  <a:ea typeface="Calibri"/>
                  <a:cs typeface="Calibri"/>
                  <a:sym typeface="Calibri"/>
                </a:defRPr>
              </a:lvl1pPr>
            </a:lstStyle>
            <a:p>
              <a:r>
                <a:rPr lang="es-ES" sz="1400" dirty="0"/>
                <a:t>Reparar y probar el funcionamiento de motores de gasolina, diésel, gas e híbridos, tanto convencionales como de inyección electrónica y sus sistemas de control de emisiones, conjunto o subconjuntos mecánicos del motor, de lubricación y refrigeración, entre otros, utilizando las herramientas e instrumentos apropiados, de acuerdo a las especificaciones técnicas del fabricante.</a:t>
              </a:r>
              <a:endParaRPr lang="es-CL" sz="1400" dirty="0"/>
            </a:p>
          </p:txBody>
        </p:sp>
      </p:grpSp>
    </p:spTree>
    <p:extLst>
      <p:ext uri="{BB962C8B-B14F-4D97-AF65-F5344CB8AC3E}">
        <p14:creationId xmlns:p14="http://schemas.microsoft.com/office/powerpoint/2010/main" val="3677726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ACTIVIDAD PRÁCTICA</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3" name="Google Shape;82;p14"/>
          <p:cNvSpPr txBox="1"/>
          <p:nvPr/>
        </p:nvSpPr>
        <p:spPr>
          <a:xfrm>
            <a:off x="3618271" y="1224708"/>
            <a:ext cx="559356" cy="409500"/>
          </a:xfrm>
          <a:prstGeom prst="rect">
            <a:avLst/>
          </a:prstGeom>
          <a:noFill/>
          <a:ln>
            <a:noFill/>
          </a:ln>
        </p:spPr>
        <p:txBody>
          <a:bodyPr spcFirstLastPara="1" wrap="square" lIns="91425" tIns="91425" rIns="91425" bIns="91425" anchor="ctr" anchorCtr="0">
            <a:noAutofit/>
          </a:bodyPr>
          <a:lstStyle/>
          <a:p>
            <a:pPr marL="0" lvl="0" indent="0" algn="r" rtl="0">
              <a:lnSpc>
                <a:spcPct val="90000"/>
              </a:lnSpc>
              <a:spcBef>
                <a:spcPts val="0"/>
              </a:spcBef>
              <a:spcAft>
                <a:spcPts val="0"/>
              </a:spcAft>
              <a:buNone/>
            </a:pPr>
            <a:r>
              <a:rPr lang="es-419" sz="6000" dirty="0">
                <a:solidFill>
                  <a:srgbClr val="BB9BA5"/>
                </a:solidFill>
                <a:latin typeface="Calibri" panose="020F0502020204030204" pitchFamily="34" charset="0"/>
                <a:ea typeface="Roboto"/>
                <a:cs typeface="Calibri" panose="020F0502020204030204" pitchFamily="34" charset="0"/>
                <a:sym typeface="Roboto"/>
              </a:rPr>
              <a:t>4</a:t>
            </a:r>
            <a:endParaRPr sz="6000" dirty="0">
              <a:solidFill>
                <a:srgbClr val="BB9BA5"/>
              </a:solidFill>
              <a:latin typeface="Calibri" panose="020F0502020204030204" pitchFamily="34" charset="0"/>
              <a:cs typeface="Calibri" panose="020F0502020204030204" pitchFamily="34" charset="0"/>
            </a:endParaRPr>
          </a:p>
        </p:txBody>
      </p:sp>
      <p:sp>
        <p:nvSpPr>
          <p:cNvPr id="4" name="Google Shape;73;p14"/>
          <p:cNvSpPr/>
          <p:nvPr/>
        </p:nvSpPr>
        <p:spPr>
          <a:xfrm>
            <a:off x="375975" y="2370247"/>
            <a:ext cx="8839201" cy="3238192"/>
          </a:xfrm>
          <a:prstGeom prst="roundRect">
            <a:avLst>
              <a:gd name="adj" fmla="val 16667"/>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7" name="Rectángulo 6"/>
          <p:cNvSpPr/>
          <p:nvPr/>
        </p:nvSpPr>
        <p:spPr>
          <a:xfrm>
            <a:off x="5279923" y="7354529"/>
            <a:ext cx="2723535" cy="205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Google Shape;70;p14">
            <a:extLst>
              <a:ext uri="{FF2B5EF4-FFF2-40B4-BE49-F238E27FC236}">
                <a16:creationId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¡PRACTIQUEMOS!</a:t>
            </a:r>
          </a:p>
          <a:p>
            <a:endParaRPr lang="es-419" b="1" dirty="0">
              <a:latin typeface="Calibri" panose="020F0502020204030204" pitchFamily="34" charset="0"/>
              <a:ea typeface="Roboto"/>
              <a:cs typeface="Calibri" panose="020F0502020204030204" pitchFamily="34" charset="0"/>
              <a:sym typeface="Roboto"/>
            </a:endParaRPr>
          </a:p>
        </p:txBody>
      </p:sp>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8464" y="2370247"/>
            <a:ext cx="4539997" cy="5336912"/>
          </a:xfrm>
          <a:prstGeom prst="rect">
            <a:avLst/>
          </a:prstGeom>
        </p:spPr>
      </p:pic>
      <p:sp>
        <p:nvSpPr>
          <p:cNvPr id="16" name="Google Shape;80;p14"/>
          <p:cNvSpPr txBox="1"/>
          <p:nvPr/>
        </p:nvSpPr>
        <p:spPr>
          <a:xfrm>
            <a:off x="958646" y="3590354"/>
            <a:ext cx="5807913"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s-CL" sz="2000" dirty="0">
                <a:solidFill>
                  <a:srgbClr val="FF0000"/>
                </a:solidFill>
                <a:latin typeface="Calibri" panose="020F0502020204030204" pitchFamily="34" charset="0"/>
                <a:ea typeface="Roboto"/>
                <a:cs typeface="Calibri" panose="020F0502020204030204" pitchFamily="34" charset="0"/>
                <a:sym typeface="Roboto"/>
              </a:rPr>
              <a:t>USO DEL MICRÓMETRO</a:t>
            </a:r>
          </a:p>
          <a:p>
            <a:pPr lvl="0">
              <a:lnSpc>
                <a:spcPct val="115000"/>
              </a:lnSpc>
            </a:pPr>
            <a:r>
              <a:rPr lang="es-CL" sz="2000" b="1" dirty="0">
                <a:solidFill>
                  <a:srgbClr val="741B47"/>
                </a:solidFill>
                <a:latin typeface="Calibri" panose="020F0502020204030204" pitchFamily="34" charset="0"/>
                <a:ea typeface="Roboto"/>
                <a:cs typeface="Calibri" panose="020F0502020204030204" pitchFamily="34" charset="0"/>
                <a:sym typeface="Roboto"/>
              </a:rPr>
              <a:t>EN EL AJUSTE DEL MOTOR</a:t>
            </a:r>
          </a:p>
          <a:p>
            <a:pPr lvl="0">
              <a:lnSpc>
                <a:spcPct val="115000"/>
              </a:lnSpc>
            </a:pPr>
            <a:endParaRPr lang="es-CL" sz="1600" dirty="0">
              <a:latin typeface="Calibri" panose="020F0502020204030204" pitchFamily="34" charset="0"/>
              <a:ea typeface="Roboto"/>
              <a:cs typeface="Calibri" panose="020F0502020204030204" pitchFamily="34" charset="0"/>
              <a:sym typeface="Roboto"/>
            </a:endParaRPr>
          </a:p>
          <a:p>
            <a:pPr>
              <a:lnSpc>
                <a:spcPct val="115000"/>
              </a:lnSpc>
            </a:pPr>
            <a:r>
              <a:rPr lang="es-CL" sz="1600" dirty="0">
                <a:latin typeface="Calibri" panose="020F0502020204030204" pitchFamily="34" charset="0"/>
                <a:ea typeface="Roboto"/>
                <a:cs typeface="Calibri" panose="020F0502020204030204" pitchFamily="34" charset="0"/>
                <a:sym typeface="Roboto"/>
              </a:rPr>
              <a:t>Ahora realizaremos una </a:t>
            </a:r>
            <a:r>
              <a:rPr lang="es-CL" sz="1600" dirty="0">
                <a:solidFill>
                  <a:schemeClr val="tx1"/>
                </a:solidFill>
                <a:latin typeface="Calibri" panose="020F0502020204030204" pitchFamily="34" charset="0"/>
                <a:ea typeface="Roboto"/>
                <a:cs typeface="Calibri" panose="020F0502020204030204" pitchFamily="34" charset="0"/>
                <a:sym typeface="Roboto"/>
              </a:rPr>
              <a:t>actividad práctica.</a:t>
            </a:r>
          </a:p>
          <a:p>
            <a:pPr>
              <a:lnSpc>
                <a:spcPct val="115000"/>
              </a:lnSpc>
            </a:pPr>
            <a:r>
              <a:rPr lang="es-CL" sz="1600" dirty="0">
                <a:latin typeface="Calibri" panose="020F0502020204030204" pitchFamily="34" charset="0"/>
                <a:ea typeface="Roboto"/>
                <a:cs typeface="Calibri" panose="020F0502020204030204" pitchFamily="34" charset="0"/>
                <a:sym typeface="Roboto"/>
              </a:rPr>
              <a:t>Te sugerimos </a:t>
            </a:r>
            <a:r>
              <a:rPr lang="es-CL" sz="1600" b="1" dirty="0">
                <a:solidFill>
                  <a:srgbClr val="76384D"/>
                </a:solidFill>
                <a:latin typeface="Calibri" panose="020F0502020204030204" pitchFamily="34" charset="0"/>
                <a:ea typeface="Roboto"/>
                <a:cs typeface="Calibri" panose="020F0502020204030204" pitchFamily="34" charset="0"/>
                <a:sym typeface="Roboto"/>
              </a:rPr>
              <a:t>seguir las instrucciones </a:t>
            </a:r>
            <a:r>
              <a:rPr lang="es-CL" sz="1600" dirty="0">
                <a:latin typeface="Calibri" panose="020F0502020204030204" pitchFamily="34" charset="0"/>
                <a:ea typeface="Roboto"/>
                <a:cs typeface="Calibri" panose="020F0502020204030204" pitchFamily="34" charset="0"/>
                <a:sym typeface="Roboto"/>
              </a:rPr>
              <a:t>que van</a:t>
            </a:r>
          </a:p>
          <a:p>
            <a:pPr>
              <a:lnSpc>
                <a:spcPct val="115000"/>
              </a:lnSpc>
            </a:pPr>
            <a:r>
              <a:rPr lang="es-CL" sz="1600" dirty="0">
                <a:latin typeface="Calibri" panose="020F0502020204030204" pitchFamily="34" charset="0"/>
                <a:ea typeface="Roboto"/>
                <a:cs typeface="Calibri" panose="020F0502020204030204" pitchFamily="34" charset="0"/>
                <a:sym typeface="Roboto"/>
              </a:rPr>
              <a:t>Adjuntas en la guía que el profesor te entregará.</a:t>
            </a:r>
            <a:endParaRPr lang="es-CL" sz="1600" b="1" dirty="0">
              <a:solidFill>
                <a:srgbClr val="76384D"/>
              </a:solidFill>
              <a:latin typeface="Calibri" panose="020F0502020204030204" pitchFamily="34" charset="0"/>
              <a:ea typeface="Roboto"/>
              <a:cs typeface="Calibri" panose="020F0502020204030204" pitchFamily="34" charset="0"/>
              <a:sym typeface="Roboto"/>
            </a:endParaRPr>
          </a:p>
        </p:txBody>
      </p:sp>
      <p:sp>
        <p:nvSpPr>
          <p:cNvPr id="11" name="Google Shape;83;p14">
            <a:extLst>
              <a:ext uri="{FF2B5EF4-FFF2-40B4-BE49-F238E27FC236}">
                <a16:creationId xmlns:a16="http://schemas.microsoft.com/office/drawing/2014/main" id="{D606EC93-A110-7947-9B12-5E8498DF78F5}"/>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26</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Tree>
    <p:extLst>
      <p:ext uri="{BB962C8B-B14F-4D97-AF65-F5344CB8AC3E}">
        <p14:creationId xmlns:p14="http://schemas.microsoft.com/office/powerpoint/2010/main" val="2761842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73;p14"/>
          <p:cNvSpPr/>
          <p:nvPr/>
        </p:nvSpPr>
        <p:spPr>
          <a:xfrm>
            <a:off x="383456" y="2370247"/>
            <a:ext cx="8839201" cy="3238192"/>
          </a:xfrm>
          <a:prstGeom prst="roundRect">
            <a:avLst>
              <a:gd name="adj" fmla="val 16667"/>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8" name="Google Shape;80;p14"/>
          <p:cNvSpPr txBox="1"/>
          <p:nvPr/>
        </p:nvSpPr>
        <p:spPr>
          <a:xfrm>
            <a:off x="986221" y="2803598"/>
            <a:ext cx="6217282"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s-CL" sz="2000" dirty="0">
                <a:solidFill>
                  <a:srgbClr val="FF0000"/>
                </a:solidFill>
                <a:latin typeface="Calibri" panose="020F0502020204030204" pitchFamily="34" charset="0"/>
                <a:ea typeface="Roboto"/>
                <a:cs typeface="Calibri" panose="020F0502020204030204" pitchFamily="34" charset="0"/>
                <a:sym typeface="Roboto"/>
              </a:rPr>
              <a:t>USO DEL MICRÓMETRO</a:t>
            </a:r>
          </a:p>
          <a:p>
            <a:pPr lvl="0">
              <a:lnSpc>
                <a:spcPct val="115000"/>
              </a:lnSpc>
            </a:pPr>
            <a:r>
              <a:rPr lang="es-CL" sz="2000" b="1" dirty="0">
                <a:solidFill>
                  <a:srgbClr val="741B47"/>
                </a:solidFill>
                <a:latin typeface="Calibri" panose="020F0502020204030204" pitchFamily="34" charset="0"/>
                <a:ea typeface="Roboto"/>
                <a:cs typeface="Calibri" panose="020F0502020204030204" pitchFamily="34" charset="0"/>
                <a:sym typeface="Roboto"/>
              </a:rPr>
              <a:t>EN EL AJUSTE DEL MOTOR</a:t>
            </a:r>
          </a:p>
        </p:txBody>
      </p:sp>
      <p:sp>
        <p:nvSpPr>
          <p:cNvPr id="4" name="Rectángulo 3"/>
          <p:cNvSpPr/>
          <p:nvPr/>
        </p:nvSpPr>
        <p:spPr>
          <a:xfrm>
            <a:off x="5279923" y="7354529"/>
            <a:ext cx="2723535" cy="205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2940" y="2710743"/>
            <a:ext cx="5190655" cy="4917756"/>
          </a:xfrm>
          <a:prstGeom prst="rect">
            <a:avLst/>
          </a:prstGeom>
        </p:spPr>
      </p:pic>
      <p:sp>
        <p:nvSpPr>
          <p:cNvPr id="16" name="Google Shape;123;p1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TICKET DE SALIDA</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20" name="Google Shape;70;p14">
            <a:extLst>
              <a:ext uri="{FF2B5EF4-FFF2-40B4-BE49-F238E27FC236}">
                <a16:creationId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ANTES DE TERMINAR:</a:t>
            </a:r>
          </a:p>
          <a:p>
            <a:endParaRPr lang="es-419" b="1" dirty="0">
              <a:latin typeface="Calibri" panose="020F0502020204030204" pitchFamily="34" charset="0"/>
              <a:ea typeface="Roboto"/>
              <a:cs typeface="Calibri" panose="020F0502020204030204" pitchFamily="34" charset="0"/>
              <a:sym typeface="Roboto"/>
            </a:endParaRPr>
          </a:p>
        </p:txBody>
      </p:sp>
      <p:sp>
        <p:nvSpPr>
          <p:cNvPr id="9" name="Google Shape;83;p14">
            <a:extLst>
              <a:ext uri="{FF2B5EF4-FFF2-40B4-BE49-F238E27FC236}">
                <a16:creationId xmlns:a16="http://schemas.microsoft.com/office/drawing/2014/main" id="{8D478939-3557-4C4E-BC37-6530BCCF4A3D}"/>
              </a:ext>
            </a:extLst>
          </p:cNvPr>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27</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grpSp>
        <p:nvGrpSpPr>
          <p:cNvPr id="10" name="Grupo 9"/>
          <p:cNvGrpSpPr/>
          <p:nvPr/>
        </p:nvGrpSpPr>
        <p:grpSpPr>
          <a:xfrm>
            <a:off x="972821" y="4281535"/>
            <a:ext cx="4567082" cy="774531"/>
            <a:chOff x="972821" y="4281535"/>
            <a:chExt cx="4567082" cy="774531"/>
          </a:xfrm>
        </p:grpSpPr>
        <p:sp>
          <p:nvSpPr>
            <p:cNvPr id="11" name="Google Shape;445;p20"/>
            <p:cNvSpPr txBox="1"/>
            <p:nvPr/>
          </p:nvSpPr>
          <p:spPr>
            <a:xfrm>
              <a:off x="972821" y="4281535"/>
              <a:ext cx="4567082" cy="774531"/>
            </a:xfrm>
            <a:prstGeom prst="rect">
              <a:avLst/>
            </a:prstGeom>
            <a:noFill/>
            <a:ln>
              <a:noFill/>
            </a:ln>
          </p:spPr>
          <p:txBody>
            <a:bodyPr spcFirstLastPara="1" wrap="square" lIns="91425" tIns="91425" rIns="91425" bIns="91425" anchor="ctr" anchorCtr="0">
              <a:noAutofit/>
            </a:bodyPr>
            <a:lstStyle/>
            <a:p>
              <a:pPr lvl="0">
                <a:lnSpc>
                  <a:spcPct val="115000"/>
                </a:lnSpc>
              </a:pPr>
              <a:r>
                <a:rPr lang="es-CL" sz="1600" dirty="0">
                  <a:latin typeface="Calibri"/>
                  <a:ea typeface="Calibri"/>
                  <a:cs typeface="Calibri"/>
                  <a:sym typeface="Calibri"/>
                </a:rPr>
                <a:t>¡No olvides contestar la Autoevaluación y entregar el Ticket de Salida!</a:t>
              </a:r>
            </a:p>
            <a:p>
              <a:pPr lvl="0">
                <a:lnSpc>
                  <a:spcPct val="115000"/>
                </a:lnSpc>
              </a:pPr>
              <a:endParaRPr lang="es-CL" sz="1600" dirty="0"/>
            </a:p>
            <a:p>
              <a:pPr lvl="0">
                <a:lnSpc>
                  <a:spcPct val="115000"/>
                </a:lnSpc>
              </a:pPr>
              <a:r>
                <a:rPr lang="es-CL" sz="2100" b="1" dirty="0">
                  <a:solidFill>
                    <a:srgbClr val="741B47"/>
                  </a:solidFill>
                  <a:latin typeface="Calibri"/>
                  <a:ea typeface="Calibri"/>
                  <a:cs typeface="Calibri"/>
                  <a:sym typeface="Calibri"/>
                </a:rPr>
                <a:t>¡Hasta la próxima! </a:t>
              </a:r>
              <a:endParaRPr lang="es-CL" sz="2100" b="1" dirty="0">
                <a:solidFill>
                  <a:srgbClr val="741B47"/>
                </a:solidFill>
              </a:endParaRPr>
            </a:p>
            <a:p>
              <a:br>
                <a:rPr lang="es-CL" sz="1600" u="sng" dirty="0"/>
              </a:br>
              <a:endParaRPr sz="1600" b="1" i="0" u="sng" strike="noStrike" cap="none" dirty="0">
                <a:solidFill>
                  <a:srgbClr val="76384D"/>
                </a:solidFill>
                <a:latin typeface="Calibri"/>
                <a:ea typeface="Calibri"/>
                <a:cs typeface="Calibri"/>
                <a:sym typeface="Calibri"/>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188" y="4372324"/>
              <a:ext cx="673176" cy="603722"/>
            </a:xfrm>
            <a:prstGeom prst="rect">
              <a:avLst/>
            </a:prstGeom>
          </p:spPr>
        </p:pic>
      </p:grpSp>
    </p:spTree>
    <p:extLst>
      <p:ext uri="{BB962C8B-B14F-4D97-AF65-F5344CB8AC3E}">
        <p14:creationId xmlns:p14="http://schemas.microsoft.com/office/powerpoint/2010/main" val="2774294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grpSp>
        <p:nvGrpSpPr>
          <p:cNvPr id="29" name="Grupo 28">
            <a:extLst>
              <a:ext uri="{FF2B5EF4-FFF2-40B4-BE49-F238E27FC236}">
                <a16:creationId xmlns:a16="http://schemas.microsoft.com/office/drawing/2014/main" id="{90A9AA12-F956-A948-A54E-F09434ABBBBE}"/>
              </a:ext>
            </a:extLst>
          </p:cNvPr>
          <p:cNvGrpSpPr/>
          <p:nvPr/>
        </p:nvGrpSpPr>
        <p:grpSpPr>
          <a:xfrm>
            <a:off x="375767" y="3098700"/>
            <a:ext cx="4845900" cy="1525000"/>
            <a:chOff x="459600" y="3098700"/>
            <a:chExt cx="4845900" cy="1525000"/>
          </a:xfrm>
        </p:grpSpPr>
        <p:sp>
          <p:nvSpPr>
            <p:cNvPr id="30" name="Google Shape;80;p14">
              <a:extLst>
                <a:ext uri="{FF2B5EF4-FFF2-40B4-BE49-F238E27FC236}">
                  <a16:creationId xmlns:a16="http://schemas.microsoft.com/office/drawing/2014/main" id="{3C48116F-9B1E-934E-A4FB-00E4DBA79E97}"/>
                </a:ext>
              </a:extLst>
            </p:cNvPr>
            <p:cNvSpPr txBox="1"/>
            <p:nvPr/>
          </p:nvSpPr>
          <p:spPr>
            <a:xfrm>
              <a:off x="1022399" y="3577827"/>
              <a:ext cx="4044451"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a:cs typeface="Calibri" panose="020F0502020204030204" pitchFamily="34" charset="0"/>
                  <a:sym typeface="Roboto"/>
                </a:rPr>
                <a:t>Conociste el uso del alexómetro en el ajuste del motor. ¿Cuáles eran sus componentes?</a:t>
              </a:r>
            </a:p>
          </p:txBody>
        </p:sp>
        <p:grpSp>
          <p:nvGrpSpPr>
            <p:cNvPr id="31" name="Grupo 30">
              <a:extLst>
                <a:ext uri="{FF2B5EF4-FFF2-40B4-BE49-F238E27FC236}">
                  <a16:creationId xmlns:a16="http://schemas.microsoft.com/office/drawing/2014/main" id="{B2227668-B8AA-AB4F-AE8F-EC98BD5AA48D}"/>
                </a:ext>
              </a:extLst>
            </p:cNvPr>
            <p:cNvGrpSpPr/>
            <p:nvPr/>
          </p:nvGrpSpPr>
          <p:grpSpPr>
            <a:xfrm>
              <a:off x="459600" y="3098700"/>
              <a:ext cx="4845900" cy="1525000"/>
              <a:chOff x="459600" y="3098700"/>
              <a:chExt cx="4845900" cy="1525000"/>
            </a:xfrm>
          </p:grpSpPr>
          <p:sp>
            <p:nvSpPr>
              <p:cNvPr id="32" name="Google Shape;73;p14">
                <a:extLst>
                  <a:ext uri="{FF2B5EF4-FFF2-40B4-BE49-F238E27FC236}">
                    <a16:creationId xmlns:a16="http://schemas.microsoft.com/office/drawing/2014/main" id="{3F008E6A-7770-634A-BBD6-6ABC147E0350}"/>
                  </a:ext>
                </a:extLst>
              </p:cNvPr>
              <p:cNvSpPr/>
              <p:nvPr/>
            </p:nvSpPr>
            <p:spPr>
              <a:xfrm>
                <a:off x="647700" y="3098700"/>
                <a:ext cx="4657800" cy="1525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grpSp>
            <p:nvGrpSpPr>
              <p:cNvPr id="33" name="Google Shape;74;p14">
                <a:extLst>
                  <a:ext uri="{FF2B5EF4-FFF2-40B4-BE49-F238E27FC236}">
                    <a16:creationId xmlns:a16="http://schemas.microsoft.com/office/drawing/2014/main" id="{8B85F78C-F3F8-D648-A6BD-1B0C9CFD9D40}"/>
                  </a:ext>
                </a:extLst>
              </p:cNvPr>
              <p:cNvGrpSpPr/>
              <p:nvPr/>
            </p:nvGrpSpPr>
            <p:grpSpPr>
              <a:xfrm>
                <a:off x="459600" y="3673062"/>
                <a:ext cx="376200" cy="395325"/>
                <a:chOff x="476000" y="3499650"/>
                <a:chExt cx="376200" cy="395325"/>
              </a:xfrm>
            </p:grpSpPr>
            <p:sp>
              <p:nvSpPr>
                <p:cNvPr id="34" name="Google Shape;75;p14">
                  <a:extLst>
                    <a:ext uri="{FF2B5EF4-FFF2-40B4-BE49-F238E27FC236}">
                      <a16:creationId xmlns:a16="http://schemas.microsoft.com/office/drawing/2014/main" id="{281C89FA-E2C4-434E-825F-9659C6C947B3}"/>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6;p14">
                  <a:extLst>
                    <a:ext uri="{FF2B5EF4-FFF2-40B4-BE49-F238E27FC236}">
                      <a16:creationId xmlns:a16="http://schemas.microsoft.com/office/drawing/2014/main" id="{2F355EAE-9A72-C04D-89C6-6EC4CC1289ED}"/>
                    </a:ext>
                  </a:extLst>
                </p:cNvPr>
                <p:cNvSpPr txBox="1"/>
                <p:nvPr/>
              </p:nvSpPr>
              <p:spPr>
                <a:xfrm>
                  <a:off x="485525" y="3499650"/>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2800" b="1" dirty="0">
                      <a:solidFill>
                        <a:srgbClr val="FFFFFF"/>
                      </a:solidFill>
                      <a:latin typeface="Calibri"/>
                      <a:ea typeface="Calibri"/>
                      <a:cs typeface="Calibri"/>
                      <a:sym typeface="Calibri"/>
                    </a:rPr>
                    <a:t>1</a:t>
                  </a:r>
                  <a:endParaRPr sz="2800" b="1" dirty="0">
                    <a:solidFill>
                      <a:srgbClr val="FFFFFF"/>
                    </a:solidFill>
                    <a:latin typeface="Calibri"/>
                    <a:ea typeface="Calibri"/>
                    <a:cs typeface="Calibri"/>
                    <a:sym typeface="Calibri"/>
                  </a:endParaRPr>
                </a:p>
              </p:txBody>
            </p:sp>
          </p:grpSp>
        </p:grpSp>
      </p:grpSp>
      <p:sp>
        <p:nvSpPr>
          <p:cNvPr id="70" name="Google Shape;70;p14"/>
          <p:cNvSpPr txBox="1">
            <a:spLocks noGrp="1"/>
          </p:cNvSpPr>
          <p:nvPr>
            <p:ph type="subTitle" id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419" b="1" dirty="0">
                <a:latin typeface="Calibri" panose="020F0502020204030204" pitchFamily="34" charset="0"/>
                <a:ea typeface="Roboto"/>
                <a:cs typeface="Calibri" panose="020F0502020204030204" pitchFamily="34" charset="0"/>
                <a:sym typeface="Roboto"/>
              </a:rPr>
              <a:t>RECORDEMOS</a:t>
            </a:r>
            <a:endParaRPr b="1" dirty="0">
              <a:solidFill>
                <a:srgbClr val="000000"/>
              </a:solidFill>
              <a:latin typeface="Calibri" panose="020F0502020204030204" pitchFamily="34" charset="0"/>
              <a:ea typeface="Roboto"/>
              <a:cs typeface="Calibri" panose="020F0502020204030204" pitchFamily="34" charset="0"/>
              <a:sym typeface="Roboto"/>
            </a:endParaRPr>
          </a:p>
          <a:p>
            <a:pPr marL="0" lvl="0" indent="0" algn="l" rtl="0">
              <a:spcBef>
                <a:spcPts val="0"/>
              </a:spcBef>
              <a:spcAft>
                <a:spcPts val="0"/>
              </a:spcAft>
              <a:buNone/>
            </a:pPr>
            <a:endParaRPr b="1" dirty="0">
              <a:latin typeface="Calibri" panose="020F0502020204030204" pitchFamily="34" charset="0"/>
              <a:ea typeface="Roboto"/>
              <a:cs typeface="Calibri" panose="020F0502020204030204" pitchFamily="34" charset="0"/>
              <a:sym typeface="Roboto"/>
            </a:endParaRPr>
          </a:p>
        </p:txBody>
      </p:sp>
      <p:sp>
        <p:nvSpPr>
          <p:cNvPr id="71" name="Google Shape;71;p14"/>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¿QUÉ APRENDIMOS EN LA ACTIVIDAD ANTERIOR?</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83"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1</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grpSp>
        <p:nvGrpSpPr>
          <p:cNvPr id="18" name="Grupo 17"/>
          <p:cNvGrpSpPr/>
          <p:nvPr/>
        </p:nvGrpSpPr>
        <p:grpSpPr>
          <a:xfrm>
            <a:off x="5353488" y="2177435"/>
            <a:ext cx="3939993" cy="3232580"/>
            <a:chOff x="5348625" y="2188910"/>
            <a:chExt cx="3939993" cy="3232580"/>
          </a:xfrm>
        </p:grpSpPr>
        <p:sp>
          <p:nvSpPr>
            <p:cNvPr id="39" name="Elipse 38"/>
            <p:cNvSpPr/>
            <p:nvPr/>
          </p:nvSpPr>
          <p:spPr>
            <a:xfrm>
              <a:off x="8113253" y="2470416"/>
              <a:ext cx="1175365" cy="1175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Elipse 37"/>
            <p:cNvSpPr/>
            <p:nvPr/>
          </p:nvSpPr>
          <p:spPr>
            <a:xfrm>
              <a:off x="5348625" y="4246125"/>
              <a:ext cx="1175365" cy="1175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Elipse 16"/>
            <p:cNvSpPr/>
            <p:nvPr/>
          </p:nvSpPr>
          <p:spPr>
            <a:xfrm>
              <a:off x="5763621" y="2188910"/>
              <a:ext cx="1175365" cy="1175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6" name="Grupo 35">
            <a:extLst>
              <a:ext uri="{FF2B5EF4-FFF2-40B4-BE49-F238E27FC236}">
                <a16:creationId xmlns:a16="http://schemas.microsoft.com/office/drawing/2014/main" id="{7ACB5AB6-75D3-1A4E-9AEB-6EC923FDF828}"/>
              </a:ext>
            </a:extLst>
          </p:cNvPr>
          <p:cNvGrpSpPr/>
          <p:nvPr/>
        </p:nvGrpSpPr>
        <p:grpSpPr>
          <a:xfrm>
            <a:off x="375767" y="4889825"/>
            <a:ext cx="4822350" cy="1525000"/>
            <a:chOff x="459600" y="4889825"/>
            <a:chExt cx="4822350" cy="1525000"/>
          </a:xfrm>
        </p:grpSpPr>
        <p:sp>
          <p:nvSpPr>
            <p:cNvPr id="37" name="Google Shape;81;p14">
              <a:extLst>
                <a:ext uri="{FF2B5EF4-FFF2-40B4-BE49-F238E27FC236}">
                  <a16:creationId xmlns:a16="http://schemas.microsoft.com/office/drawing/2014/main" id="{ABA3E19F-CD7D-6B4B-811A-1A66161CAF04}"/>
                </a:ext>
              </a:extLst>
            </p:cNvPr>
            <p:cNvSpPr txBox="1"/>
            <p:nvPr/>
          </p:nvSpPr>
          <p:spPr>
            <a:xfrm>
              <a:off x="1022399" y="5486900"/>
              <a:ext cx="4023826" cy="538200"/>
            </a:xfrm>
            <a:prstGeom prst="rect">
              <a:avLst/>
            </a:prstGeom>
            <a:noFill/>
            <a:ln>
              <a:noFill/>
            </a:ln>
          </p:spPr>
          <p:txBody>
            <a:bodyPr spcFirstLastPara="1" wrap="square" lIns="91425" tIns="91425" rIns="91425" bIns="91425" anchor="ctr" anchorCtr="0">
              <a:noAutofit/>
            </a:bodyPr>
            <a:lstStyle/>
            <a:p>
              <a:pPr>
                <a:lnSpc>
                  <a:spcPct val="115000"/>
                </a:lnSpc>
              </a:pPr>
              <a:r>
                <a:rPr lang="es-419" sz="1600" dirty="0">
                  <a:latin typeface="Calibri" panose="020F0502020204030204" pitchFamily="34" charset="0"/>
                  <a:ea typeface="Roboto"/>
                  <a:cs typeface="Calibri" panose="020F0502020204030204" pitchFamily="34" charset="0"/>
                  <a:sym typeface="Roboto"/>
                </a:rPr>
                <a:t>Aplicaste el  uso del alexómetro en el ajuste del motor. </a:t>
              </a:r>
            </a:p>
            <a:p>
              <a:pPr>
                <a:lnSpc>
                  <a:spcPct val="115000"/>
                </a:lnSpc>
              </a:pPr>
              <a:r>
                <a:rPr lang="es-419" sz="1600" b="1" dirty="0">
                  <a:solidFill>
                    <a:srgbClr val="76384D"/>
                  </a:solidFill>
                  <a:latin typeface="Calibri" panose="020F0502020204030204" pitchFamily="34" charset="0"/>
                  <a:ea typeface="Roboto"/>
                  <a:cs typeface="Calibri" panose="020F0502020204030204" pitchFamily="34" charset="0"/>
                  <a:sym typeface="Roboto"/>
                </a:rPr>
                <a:t>¿Qué dificultades tuviste en este proceso?</a:t>
              </a:r>
            </a:p>
            <a:p>
              <a:pPr>
                <a:lnSpc>
                  <a:spcPct val="115000"/>
                </a:lnSpc>
              </a:pPr>
              <a:endParaRPr lang="es-419" sz="1600" b="1" dirty="0">
                <a:solidFill>
                  <a:srgbClr val="76384D"/>
                </a:solidFill>
                <a:latin typeface="Calibri" panose="020F0502020204030204" pitchFamily="34" charset="0"/>
                <a:ea typeface="Roboto"/>
                <a:cs typeface="Calibri" panose="020F0502020204030204" pitchFamily="34" charset="0"/>
                <a:sym typeface="Roboto"/>
              </a:endParaRPr>
            </a:p>
          </p:txBody>
        </p:sp>
        <p:grpSp>
          <p:nvGrpSpPr>
            <p:cNvPr id="41" name="Grupo 40">
              <a:extLst>
                <a:ext uri="{FF2B5EF4-FFF2-40B4-BE49-F238E27FC236}">
                  <a16:creationId xmlns:a16="http://schemas.microsoft.com/office/drawing/2014/main" id="{C2BF3CEC-CF1A-C24A-AD63-7F9EB7CA20BE}"/>
                </a:ext>
              </a:extLst>
            </p:cNvPr>
            <p:cNvGrpSpPr/>
            <p:nvPr/>
          </p:nvGrpSpPr>
          <p:grpSpPr>
            <a:xfrm>
              <a:off x="459600" y="4889825"/>
              <a:ext cx="4822350" cy="1525000"/>
              <a:chOff x="611750" y="4889825"/>
              <a:chExt cx="4822350" cy="1525000"/>
            </a:xfrm>
          </p:grpSpPr>
          <p:sp>
            <p:nvSpPr>
              <p:cNvPr id="42" name="Google Shape;73;p14">
                <a:extLst>
                  <a:ext uri="{FF2B5EF4-FFF2-40B4-BE49-F238E27FC236}">
                    <a16:creationId xmlns:a16="http://schemas.microsoft.com/office/drawing/2014/main" id="{E334D951-04E9-FA48-9DE6-63BE0B7D5525}"/>
                  </a:ext>
                </a:extLst>
              </p:cNvPr>
              <p:cNvSpPr/>
              <p:nvPr/>
            </p:nvSpPr>
            <p:spPr>
              <a:xfrm>
                <a:off x="776300" y="4889825"/>
                <a:ext cx="4657800" cy="1525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grpSp>
            <p:nvGrpSpPr>
              <p:cNvPr id="43" name="Google Shape;77;p14">
                <a:extLst>
                  <a:ext uri="{FF2B5EF4-FFF2-40B4-BE49-F238E27FC236}">
                    <a16:creationId xmlns:a16="http://schemas.microsoft.com/office/drawing/2014/main" id="{699291B4-AA55-FA42-9149-E82D97A61FD4}"/>
                  </a:ext>
                </a:extLst>
              </p:cNvPr>
              <p:cNvGrpSpPr/>
              <p:nvPr/>
            </p:nvGrpSpPr>
            <p:grpSpPr>
              <a:xfrm>
                <a:off x="611750" y="5472625"/>
                <a:ext cx="376200" cy="385800"/>
                <a:chOff x="123575" y="4337875"/>
                <a:chExt cx="376200" cy="385800"/>
              </a:xfrm>
            </p:grpSpPr>
            <p:sp>
              <p:nvSpPr>
                <p:cNvPr id="44" name="Google Shape;78;p14">
                  <a:extLst>
                    <a:ext uri="{FF2B5EF4-FFF2-40B4-BE49-F238E27FC236}">
                      <a16:creationId xmlns:a16="http://schemas.microsoft.com/office/drawing/2014/main" id="{A7F107D2-4697-484E-91FA-070914FDE6FE}"/>
                    </a:ext>
                  </a:extLst>
                </p:cNvPr>
                <p:cNvSpPr/>
                <p:nvPr/>
              </p:nvSpPr>
              <p:spPr>
                <a:xfrm>
                  <a:off x="123575" y="43378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p14">
                  <a:extLst>
                    <a:ext uri="{FF2B5EF4-FFF2-40B4-BE49-F238E27FC236}">
                      <a16:creationId xmlns:a16="http://schemas.microsoft.com/office/drawing/2014/main" id="{F99C98D5-C992-7C49-951E-44E7D798D38D}"/>
                    </a:ext>
                  </a:extLst>
                </p:cNvPr>
                <p:cNvSpPr txBox="1"/>
                <p:nvPr/>
              </p:nvSpPr>
              <p:spPr>
                <a:xfrm>
                  <a:off x="132754" y="4337875"/>
                  <a:ext cx="290775"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2800" b="1" dirty="0">
                      <a:solidFill>
                        <a:srgbClr val="FFFFFF"/>
                      </a:solidFill>
                      <a:latin typeface="Calibri"/>
                      <a:ea typeface="Calibri"/>
                      <a:cs typeface="Calibri"/>
                      <a:sym typeface="Calibri"/>
                    </a:rPr>
                    <a:t>2</a:t>
                  </a:r>
                  <a:endParaRPr sz="2800" b="1" dirty="0">
                    <a:solidFill>
                      <a:srgbClr val="FFFFFF"/>
                    </a:solidFill>
                    <a:latin typeface="Calibri"/>
                    <a:ea typeface="Calibri"/>
                    <a:cs typeface="Calibri"/>
                    <a:sym typeface="Calibri"/>
                  </a:endParaRPr>
                </a:p>
              </p:txBody>
            </p:sp>
          </p:grpSp>
        </p:grpSp>
      </p:grpSp>
      <p:sp>
        <p:nvSpPr>
          <p:cNvPr id="54" name="Google Shape;82;p14">
            <a:extLst>
              <a:ext uri="{FF2B5EF4-FFF2-40B4-BE49-F238E27FC236}">
                <a16:creationId xmlns:a16="http://schemas.microsoft.com/office/drawing/2014/main" id="{5451E2D9-A30C-5844-AED4-B8C3FA083973}"/>
              </a:ext>
            </a:extLst>
          </p:cNvPr>
          <p:cNvSpPr txBox="1"/>
          <p:nvPr/>
        </p:nvSpPr>
        <p:spPr>
          <a:xfrm>
            <a:off x="375767" y="2471846"/>
            <a:ext cx="5192504" cy="4095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s-ES" sz="2000" dirty="0">
                <a:solidFill>
                  <a:srgbClr val="741B47"/>
                </a:solidFill>
                <a:latin typeface="Calibri" panose="020F0502020204030204" pitchFamily="34" charset="0"/>
                <a:ea typeface="Roboto"/>
                <a:cs typeface="Calibri" panose="020F0502020204030204" pitchFamily="34" charset="0"/>
                <a:sym typeface="Roboto"/>
              </a:rPr>
              <a:t>USO DEL ALEXÓMETRO </a:t>
            </a:r>
          </a:p>
          <a:p>
            <a:pPr marL="0" lvl="0" indent="0" rtl="0">
              <a:lnSpc>
                <a:spcPct val="90000"/>
              </a:lnSpc>
              <a:spcBef>
                <a:spcPts val="0"/>
              </a:spcBef>
              <a:spcAft>
                <a:spcPts val="0"/>
              </a:spcAft>
              <a:buNone/>
            </a:pPr>
            <a:r>
              <a:rPr lang="es-ES" sz="2000" dirty="0">
                <a:solidFill>
                  <a:srgbClr val="741B47"/>
                </a:solidFill>
                <a:latin typeface="Calibri" panose="020F0502020204030204" pitchFamily="34" charset="0"/>
                <a:ea typeface="Roboto"/>
                <a:cs typeface="Calibri" panose="020F0502020204030204" pitchFamily="34" charset="0"/>
                <a:sym typeface="Roboto"/>
              </a:rPr>
              <a:t>EN EL AJUSTE DEL MOTOR</a:t>
            </a:r>
            <a:endParaRPr sz="2000" dirty="0">
              <a:latin typeface="Calibri" panose="020F0502020204030204" pitchFamily="34" charset="0"/>
              <a:cs typeface="Calibri" panose="020F0502020204030204" pitchFamily="34" charset="0"/>
            </a:endParaRPr>
          </a:p>
        </p:txBody>
      </p:sp>
      <p:pic>
        <p:nvPicPr>
          <p:cNvPr id="47" name="Google Shape;124;p3" descr="Google Shape;124;p3"/>
          <p:cNvPicPr>
            <a:picLocks noChangeAspect="1"/>
          </p:cNvPicPr>
          <p:nvPr/>
        </p:nvPicPr>
        <p:blipFill>
          <a:blip r:embed="rId3"/>
          <a:stretch>
            <a:fillRect/>
          </a:stretch>
        </p:blipFill>
        <p:spPr>
          <a:xfrm>
            <a:off x="4844759" y="2500810"/>
            <a:ext cx="4863922" cy="4608203"/>
          </a:xfrm>
          <a:prstGeom prst="rect">
            <a:avLst/>
          </a:prstGeom>
          <a:ln w="12700" cap="flat">
            <a:noFill/>
            <a:miter lim="400000"/>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6" name="Google Shape;9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800" b="1" dirty="0">
                <a:solidFill>
                  <a:srgbClr val="741B47"/>
                </a:solidFill>
                <a:latin typeface="Calibri" panose="020F0502020204030204" pitchFamily="34" charset="0"/>
                <a:ea typeface="Roboto"/>
                <a:cs typeface="Calibri" panose="020F0502020204030204" pitchFamily="34" charset="0"/>
                <a:sym typeface="Roboto"/>
              </a:rPr>
              <a:t>ANTES DE COMENZAR</a:t>
            </a:r>
            <a:endParaRPr sz="3100" b="1" dirty="0">
              <a:solidFill>
                <a:srgbClr val="741B47"/>
              </a:solidFill>
              <a:latin typeface="Calibri" panose="020F0502020204030204" pitchFamily="34" charset="0"/>
              <a:ea typeface="Roboto"/>
              <a:cs typeface="Calibri" panose="020F0502020204030204" pitchFamily="34" charset="0"/>
              <a:sym typeface="Roboto"/>
            </a:endParaRPr>
          </a:p>
        </p:txBody>
      </p:sp>
      <p:sp>
        <p:nvSpPr>
          <p:cNvPr id="99" name="Google Shape;99;p15"/>
          <p:cNvSpPr txBox="1"/>
          <p:nvPr/>
        </p:nvSpPr>
        <p:spPr>
          <a:xfrm>
            <a:off x="506729" y="6208822"/>
            <a:ext cx="5388800" cy="198385"/>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s-419" sz="2100" b="1" dirty="0">
                <a:solidFill>
                  <a:srgbClr val="76384D"/>
                </a:solidFill>
                <a:latin typeface="Calibri" panose="020F0502020204030204" pitchFamily="34" charset="0"/>
                <a:ea typeface="Roboto"/>
                <a:cs typeface="Calibri" panose="020F0502020204030204" pitchFamily="34" charset="0"/>
                <a:sym typeface="Roboto"/>
              </a:rPr>
              <a:t>¡Compartan experiencias </a:t>
            </a:r>
            <a:r>
              <a:rPr lang="es-419" sz="2100" dirty="0">
                <a:solidFill>
                  <a:srgbClr val="76384D"/>
                </a:solidFill>
                <a:latin typeface="Calibri" panose="020F0502020204030204" pitchFamily="34" charset="0"/>
                <a:ea typeface="Roboto"/>
                <a:cs typeface="Calibri" panose="020F0502020204030204" pitchFamily="34" charset="0"/>
                <a:sym typeface="Roboto"/>
              </a:rPr>
              <a:t>con sus compañeros! </a:t>
            </a:r>
            <a:endParaRPr sz="2000" dirty="0">
              <a:solidFill>
                <a:srgbClr val="76384D"/>
              </a:solidFill>
              <a:latin typeface="Calibri" panose="020F0502020204030204" pitchFamily="34" charset="0"/>
              <a:ea typeface="Roboto"/>
              <a:cs typeface="Calibri" panose="020F0502020204030204" pitchFamily="34" charset="0"/>
              <a:sym typeface="Roboto"/>
            </a:endParaRPr>
          </a:p>
        </p:txBody>
      </p:sp>
      <p:pic>
        <p:nvPicPr>
          <p:cNvPr id="103" name="Google Shape;103;p15"/>
          <p:cNvPicPr preferRelativeResize="0"/>
          <p:nvPr/>
        </p:nvPicPr>
        <p:blipFill>
          <a:blip r:embed="rId3">
            <a:alphaModFix/>
          </a:blip>
          <a:stretch>
            <a:fillRect/>
          </a:stretch>
        </p:blipFill>
        <p:spPr>
          <a:xfrm>
            <a:off x="6545737" y="1296900"/>
            <a:ext cx="2677425" cy="5696166"/>
          </a:xfrm>
          <a:prstGeom prst="rect">
            <a:avLst/>
          </a:prstGeom>
          <a:noFill/>
          <a:ln>
            <a:noFill/>
          </a:ln>
        </p:spPr>
      </p:pic>
      <p:sp>
        <p:nvSpPr>
          <p:cNvPr id="22" name="Google Shape;70;p14">
            <a:extLst>
              <a:ext uri="{FF2B5EF4-FFF2-40B4-BE49-F238E27FC236}">
                <a16:creationId xmlns:a16="http://schemas.microsoft.com/office/drawing/2014/main" id="{3C5EA18A-4979-4B4F-89E8-76D78BAC99AB}"/>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ALGUNAS PREGUNTAS</a:t>
            </a:r>
          </a:p>
          <a:p>
            <a:endParaRPr lang="es-419" b="1" dirty="0">
              <a:latin typeface="Calibri" panose="020F0502020204030204" pitchFamily="34" charset="0"/>
              <a:ea typeface="Roboto"/>
              <a:cs typeface="Calibri" panose="020F0502020204030204" pitchFamily="34" charset="0"/>
              <a:sym typeface="Roboto"/>
            </a:endParaRPr>
          </a:p>
        </p:txBody>
      </p:sp>
      <p:sp>
        <p:nvSpPr>
          <p:cNvPr id="42"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2</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18" name="Imagen 17">
            <a:extLst>
              <a:ext uri="{FF2B5EF4-FFF2-40B4-BE49-F238E27FC236}">
                <a16:creationId xmlns:a16="http://schemas.microsoft.com/office/drawing/2014/main" id="{8BCFAA89-13ED-A44D-B99F-245FFCCFC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6476" y="2164300"/>
            <a:ext cx="773861" cy="561957"/>
          </a:xfrm>
          <a:prstGeom prst="rect">
            <a:avLst/>
          </a:prstGeom>
        </p:spPr>
      </p:pic>
      <p:sp>
        <p:nvSpPr>
          <p:cNvPr id="25" name="Google Shape;82;p14">
            <a:extLst>
              <a:ext uri="{FF2B5EF4-FFF2-40B4-BE49-F238E27FC236}">
                <a16:creationId xmlns:a16="http://schemas.microsoft.com/office/drawing/2014/main" id="{751B638E-B985-E945-8D43-A70D58251FE5}"/>
              </a:ext>
            </a:extLst>
          </p:cNvPr>
          <p:cNvSpPr txBox="1"/>
          <p:nvPr/>
        </p:nvSpPr>
        <p:spPr>
          <a:xfrm>
            <a:off x="375767" y="2310173"/>
            <a:ext cx="6169970" cy="409500"/>
          </a:xfrm>
          <a:prstGeom prst="rect">
            <a:avLst/>
          </a:prstGeom>
          <a:noFill/>
          <a:ln>
            <a:noFill/>
          </a:ln>
        </p:spPr>
        <p:txBody>
          <a:bodyPr spcFirstLastPara="1" wrap="square" lIns="91425" tIns="91425" rIns="91425" bIns="91425" anchor="ctr" anchorCtr="0">
            <a:noAutofit/>
          </a:bodyPr>
          <a:lstStyle/>
          <a:p>
            <a:pPr lvl="0">
              <a:lnSpc>
                <a:spcPct val="90000"/>
              </a:lnSpc>
            </a:pPr>
            <a:r>
              <a:rPr lang="es-419" sz="1800" dirty="0">
                <a:solidFill>
                  <a:srgbClr val="741B47"/>
                </a:solidFill>
                <a:latin typeface="Calibri" panose="020F0502020204030204" pitchFamily="34" charset="0"/>
                <a:ea typeface="Roboto"/>
                <a:cs typeface="Calibri" panose="020F0502020204030204" pitchFamily="34" charset="0"/>
                <a:sym typeface="Roboto"/>
              </a:rPr>
              <a:t>USO DEL MICRÓMETRO EN EL AJUSTE DEL MOTOR</a:t>
            </a:r>
            <a:endParaRPr lang="es-419" sz="1800" dirty="0">
              <a:latin typeface="Calibri" panose="020F0502020204030204" pitchFamily="34" charset="0"/>
              <a:cs typeface="Calibri" panose="020F0502020204030204" pitchFamily="34" charset="0"/>
            </a:endParaRPr>
          </a:p>
        </p:txBody>
      </p:sp>
      <p:grpSp>
        <p:nvGrpSpPr>
          <p:cNvPr id="51" name="Google Shape;89;p15">
            <a:extLst>
              <a:ext uri="{FF2B5EF4-FFF2-40B4-BE49-F238E27FC236}">
                <a16:creationId xmlns:a16="http://schemas.microsoft.com/office/drawing/2014/main" id="{6D255FB6-2EFB-2B40-A9D2-DDCABD6BE730}"/>
              </a:ext>
            </a:extLst>
          </p:cNvPr>
          <p:cNvGrpSpPr/>
          <p:nvPr/>
        </p:nvGrpSpPr>
        <p:grpSpPr>
          <a:xfrm>
            <a:off x="466025" y="2533651"/>
            <a:ext cx="6254725" cy="803853"/>
            <a:chOff x="466025" y="2231975"/>
            <a:chExt cx="6254725" cy="803853"/>
          </a:xfrm>
        </p:grpSpPr>
        <p:sp>
          <p:nvSpPr>
            <p:cNvPr id="52" name="Google Shape;90;p15">
              <a:extLst>
                <a:ext uri="{FF2B5EF4-FFF2-40B4-BE49-F238E27FC236}">
                  <a16:creationId xmlns:a16="http://schemas.microsoft.com/office/drawing/2014/main" id="{404CEB69-DFD3-684B-BD73-0DAC6D7C6368}"/>
                </a:ext>
              </a:extLst>
            </p:cNvPr>
            <p:cNvSpPr/>
            <p:nvPr/>
          </p:nvSpPr>
          <p:spPr>
            <a:xfrm>
              <a:off x="466025" y="2483000"/>
              <a:ext cx="6054300" cy="552828"/>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pic>
          <p:nvPicPr>
            <p:cNvPr id="53" name="Google Shape;91;p15">
              <a:extLst>
                <a:ext uri="{FF2B5EF4-FFF2-40B4-BE49-F238E27FC236}">
                  <a16:creationId xmlns:a16="http://schemas.microsoft.com/office/drawing/2014/main" id="{46DA1969-B131-974B-8F73-C68C8AAD9F4E}"/>
                </a:ext>
              </a:extLst>
            </p:cNvPr>
            <p:cNvPicPr preferRelativeResize="0"/>
            <p:nvPr/>
          </p:nvPicPr>
          <p:blipFill>
            <a:blip r:embed="rId5">
              <a:alphaModFix/>
            </a:blip>
            <a:stretch>
              <a:fillRect/>
            </a:stretch>
          </p:blipFill>
          <p:spPr>
            <a:xfrm>
              <a:off x="6243650" y="2231975"/>
              <a:ext cx="477100" cy="477100"/>
            </a:xfrm>
            <a:prstGeom prst="rect">
              <a:avLst/>
            </a:prstGeom>
            <a:noFill/>
            <a:ln>
              <a:noFill/>
            </a:ln>
          </p:spPr>
        </p:pic>
      </p:grpSp>
      <p:sp>
        <p:nvSpPr>
          <p:cNvPr id="54" name="Google Shape;97;p15">
            <a:extLst>
              <a:ext uri="{FF2B5EF4-FFF2-40B4-BE49-F238E27FC236}">
                <a16:creationId xmlns:a16="http://schemas.microsoft.com/office/drawing/2014/main" id="{4B2BAF42-B7F7-664C-81CC-8C68EA52C4ED}"/>
              </a:ext>
            </a:extLst>
          </p:cNvPr>
          <p:cNvSpPr txBox="1"/>
          <p:nvPr/>
        </p:nvSpPr>
        <p:spPr>
          <a:xfrm>
            <a:off x="676250" y="2880120"/>
            <a:ext cx="5440500" cy="3636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Medium"/>
                <a:cs typeface="Calibri" panose="020F0502020204030204" pitchFamily="34" charset="0"/>
                <a:sym typeface="Roboto Medium"/>
              </a:rPr>
              <a:t> ¿Conocen este instrumento? </a:t>
            </a:r>
          </a:p>
        </p:txBody>
      </p:sp>
      <p:grpSp>
        <p:nvGrpSpPr>
          <p:cNvPr id="55" name="Google Shape;89;p15">
            <a:extLst>
              <a:ext uri="{FF2B5EF4-FFF2-40B4-BE49-F238E27FC236}">
                <a16:creationId xmlns:a16="http://schemas.microsoft.com/office/drawing/2014/main" id="{A767FB27-AF31-F744-909F-AF4C706E4364}"/>
              </a:ext>
            </a:extLst>
          </p:cNvPr>
          <p:cNvGrpSpPr/>
          <p:nvPr/>
        </p:nvGrpSpPr>
        <p:grpSpPr>
          <a:xfrm>
            <a:off x="466025" y="3377910"/>
            <a:ext cx="6254725" cy="803853"/>
            <a:chOff x="466025" y="2231975"/>
            <a:chExt cx="6254725" cy="803853"/>
          </a:xfrm>
        </p:grpSpPr>
        <p:sp>
          <p:nvSpPr>
            <p:cNvPr id="56" name="Google Shape;90;p15">
              <a:extLst>
                <a:ext uri="{FF2B5EF4-FFF2-40B4-BE49-F238E27FC236}">
                  <a16:creationId xmlns:a16="http://schemas.microsoft.com/office/drawing/2014/main" id="{C1C8DD64-DBF1-E044-938B-805DAF2F1EB9}"/>
                </a:ext>
              </a:extLst>
            </p:cNvPr>
            <p:cNvSpPr/>
            <p:nvPr/>
          </p:nvSpPr>
          <p:spPr>
            <a:xfrm>
              <a:off x="466025" y="2483000"/>
              <a:ext cx="6054300" cy="552828"/>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pic>
          <p:nvPicPr>
            <p:cNvPr id="57" name="Google Shape;91;p15">
              <a:extLst>
                <a:ext uri="{FF2B5EF4-FFF2-40B4-BE49-F238E27FC236}">
                  <a16:creationId xmlns:a16="http://schemas.microsoft.com/office/drawing/2014/main" id="{9E2A23D3-4D40-A14E-AD5C-FA56CF0CFBA0}"/>
                </a:ext>
              </a:extLst>
            </p:cNvPr>
            <p:cNvPicPr preferRelativeResize="0"/>
            <p:nvPr/>
          </p:nvPicPr>
          <p:blipFill>
            <a:blip r:embed="rId5">
              <a:alphaModFix/>
            </a:blip>
            <a:stretch>
              <a:fillRect/>
            </a:stretch>
          </p:blipFill>
          <p:spPr>
            <a:xfrm>
              <a:off x="6243650" y="2231975"/>
              <a:ext cx="477100" cy="477100"/>
            </a:xfrm>
            <a:prstGeom prst="rect">
              <a:avLst/>
            </a:prstGeom>
            <a:noFill/>
            <a:ln>
              <a:noFill/>
            </a:ln>
          </p:spPr>
        </p:pic>
      </p:grpSp>
      <p:sp>
        <p:nvSpPr>
          <p:cNvPr id="58" name="Google Shape;97;p15">
            <a:extLst>
              <a:ext uri="{FF2B5EF4-FFF2-40B4-BE49-F238E27FC236}">
                <a16:creationId xmlns:a16="http://schemas.microsoft.com/office/drawing/2014/main" id="{1544F3F6-BCB0-A442-A6BD-A6B6DBE429DD}"/>
              </a:ext>
            </a:extLst>
          </p:cNvPr>
          <p:cNvSpPr txBox="1"/>
          <p:nvPr/>
        </p:nvSpPr>
        <p:spPr>
          <a:xfrm>
            <a:off x="676250" y="3724379"/>
            <a:ext cx="5440500" cy="3636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Medium"/>
                <a:cs typeface="Calibri" panose="020F0502020204030204" pitchFamily="34" charset="0"/>
                <a:sym typeface="Roboto Medium"/>
              </a:rPr>
              <a:t>¿Cuáles son sus características? </a:t>
            </a:r>
          </a:p>
        </p:txBody>
      </p:sp>
      <p:grpSp>
        <p:nvGrpSpPr>
          <p:cNvPr id="59" name="Google Shape;89;p15">
            <a:extLst>
              <a:ext uri="{FF2B5EF4-FFF2-40B4-BE49-F238E27FC236}">
                <a16:creationId xmlns:a16="http://schemas.microsoft.com/office/drawing/2014/main" id="{17326DBE-526B-8249-A774-5394732DAE50}"/>
              </a:ext>
            </a:extLst>
          </p:cNvPr>
          <p:cNvGrpSpPr/>
          <p:nvPr/>
        </p:nvGrpSpPr>
        <p:grpSpPr>
          <a:xfrm>
            <a:off x="466025" y="4230983"/>
            <a:ext cx="6254725" cy="803853"/>
            <a:chOff x="466025" y="2231975"/>
            <a:chExt cx="6254725" cy="803853"/>
          </a:xfrm>
        </p:grpSpPr>
        <p:sp>
          <p:nvSpPr>
            <p:cNvPr id="60" name="Google Shape;90;p15">
              <a:extLst>
                <a:ext uri="{FF2B5EF4-FFF2-40B4-BE49-F238E27FC236}">
                  <a16:creationId xmlns:a16="http://schemas.microsoft.com/office/drawing/2014/main" id="{87D5C69B-6CD2-6042-8E77-FC0608E85C4C}"/>
                </a:ext>
              </a:extLst>
            </p:cNvPr>
            <p:cNvSpPr/>
            <p:nvPr/>
          </p:nvSpPr>
          <p:spPr>
            <a:xfrm>
              <a:off x="466025" y="2483000"/>
              <a:ext cx="6054300" cy="552828"/>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pic>
          <p:nvPicPr>
            <p:cNvPr id="61" name="Google Shape;91;p15">
              <a:extLst>
                <a:ext uri="{FF2B5EF4-FFF2-40B4-BE49-F238E27FC236}">
                  <a16:creationId xmlns:a16="http://schemas.microsoft.com/office/drawing/2014/main" id="{69A1F475-51DE-D149-A233-067D6EBFBEA7}"/>
                </a:ext>
              </a:extLst>
            </p:cNvPr>
            <p:cNvPicPr preferRelativeResize="0"/>
            <p:nvPr/>
          </p:nvPicPr>
          <p:blipFill>
            <a:blip r:embed="rId5">
              <a:alphaModFix/>
            </a:blip>
            <a:stretch>
              <a:fillRect/>
            </a:stretch>
          </p:blipFill>
          <p:spPr>
            <a:xfrm>
              <a:off x="6243650" y="2231975"/>
              <a:ext cx="477100" cy="477100"/>
            </a:xfrm>
            <a:prstGeom prst="rect">
              <a:avLst/>
            </a:prstGeom>
            <a:noFill/>
            <a:ln>
              <a:noFill/>
            </a:ln>
          </p:spPr>
        </p:pic>
      </p:grpSp>
      <p:sp>
        <p:nvSpPr>
          <p:cNvPr id="62" name="Google Shape;97;p15">
            <a:extLst>
              <a:ext uri="{FF2B5EF4-FFF2-40B4-BE49-F238E27FC236}">
                <a16:creationId xmlns:a16="http://schemas.microsoft.com/office/drawing/2014/main" id="{1CAF5E32-8266-EA48-9CB4-A196549A9456}"/>
              </a:ext>
            </a:extLst>
          </p:cNvPr>
          <p:cNvSpPr txBox="1"/>
          <p:nvPr/>
        </p:nvSpPr>
        <p:spPr>
          <a:xfrm>
            <a:off x="676250" y="4577452"/>
            <a:ext cx="5440500" cy="3636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Medium"/>
                <a:cs typeface="Calibri" panose="020F0502020204030204" pitchFamily="34" charset="0"/>
                <a:sym typeface="Roboto Medium"/>
              </a:rPr>
              <a:t>¿Cuál es su uso? </a:t>
            </a:r>
          </a:p>
        </p:txBody>
      </p:sp>
      <p:grpSp>
        <p:nvGrpSpPr>
          <p:cNvPr id="63" name="Google Shape;89;p15">
            <a:extLst>
              <a:ext uri="{FF2B5EF4-FFF2-40B4-BE49-F238E27FC236}">
                <a16:creationId xmlns:a16="http://schemas.microsoft.com/office/drawing/2014/main" id="{5B29E8FB-ADBA-F74C-AD0F-AB03F0095B5B}"/>
              </a:ext>
            </a:extLst>
          </p:cNvPr>
          <p:cNvGrpSpPr/>
          <p:nvPr/>
        </p:nvGrpSpPr>
        <p:grpSpPr>
          <a:xfrm>
            <a:off x="466025" y="5090684"/>
            <a:ext cx="6254725" cy="803853"/>
            <a:chOff x="466025" y="2231975"/>
            <a:chExt cx="6254725" cy="803853"/>
          </a:xfrm>
        </p:grpSpPr>
        <p:sp>
          <p:nvSpPr>
            <p:cNvPr id="64" name="Google Shape;90;p15">
              <a:extLst>
                <a:ext uri="{FF2B5EF4-FFF2-40B4-BE49-F238E27FC236}">
                  <a16:creationId xmlns:a16="http://schemas.microsoft.com/office/drawing/2014/main" id="{987E3475-CA3F-F04D-A197-B010153DB388}"/>
                </a:ext>
              </a:extLst>
            </p:cNvPr>
            <p:cNvSpPr/>
            <p:nvPr/>
          </p:nvSpPr>
          <p:spPr>
            <a:xfrm>
              <a:off x="466025" y="2483000"/>
              <a:ext cx="6054300" cy="552828"/>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pic>
          <p:nvPicPr>
            <p:cNvPr id="65" name="Google Shape;91;p15">
              <a:extLst>
                <a:ext uri="{FF2B5EF4-FFF2-40B4-BE49-F238E27FC236}">
                  <a16:creationId xmlns:a16="http://schemas.microsoft.com/office/drawing/2014/main" id="{D434F6EE-6BCF-7C43-A04A-6A21A141E8ED}"/>
                </a:ext>
              </a:extLst>
            </p:cNvPr>
            <p:cNvPicPr preferRelativeResize="0"/>
            <p:nvPr/>
          </p:nvPicPr>
          <p:blipFill>
            <a:blip r:embed="rId5">
              <a:alphaModFix/>
            </a:blip>
            <a:stretch>
              <a:fillRect/>
            </a:stretch>
          </p:blipFill>
          <p:spPr>
            <a:xfrm>
              <a:off x="6243650" y="2231975"/>
              <a:ext cx="477100" cy="477100"/>
            </a:xfrm>
            <a:prstGeom prst="rect">
              <a:avLst/>
            </a:prstGeom>
            <a:noFill/>
            <a:ln>
              <a:noFill/>
            </a:ln>
          </p:spPr>
        </p:pic>
      </p:grpSp>
      <p:sp>
        <p:nvSpPr>
          <p:cNvPr id="66" name="Google Shape;97;p15">
            <a:extLst>
              <a:ext uri="{FF2B5EF4-FFF2-40B4-BE49-F238E27FC236}">
                <a16:creationId xmlns:a16="http://schemas.microsoft.com/office/drawing/2014/main" id="{265578FF-B9F7-DC4E-869F-DAD6F5FEC773}"/>
              </a:ext>
            </a:extLst>
          </p:cNvPr>
          <p:cNvSpPr txBox="1"/>
          <p:nvPr/>
        </p:nvSpPr>
        <p:spPr>
          <a:xfrm>
            <a:off x="676250" y="5437153"/>
            <a:ext cx="5440500" cy="3636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Medium"/>
                <a:cs typeface="Calibri" panose="020F0502020204030204" pitchFamily="34" charset="0"/>
                <a:sym typeface="Roboto Medium"/>
              </a:rPr>
              <a:t>¿Qué importancia tiene para en el </a:t>
            </a:r>
            <a:r>
              <a:rPr lang="es-419" sz="1600" b="1" dirty="0">
                <a:latin typeface="Calibri" panose="020F0502020204030204" pitchFamily="34" charset="0"/>
                <a:ea typeface="Roboto Medium"/>
                <a:cs typeface="Calibri" panose="020F0502020204030204" pitchFamily="34" charset="0"/>
                <a:sym typeface="Roboto Medium"/>
              </a:rPr>
              <a:t>ajuste de un motor?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pSp>
        <p:nvGrpSpPr>
          <p:cNvPr id="25" name="Google Shape;151;p5"/>
          <p:cNvGrpSpPr/>
          <p:nvPr/>
        </p:nvGrpSpPr>
        <p:grpSpPr>
          <a:xfrm>
            <a:off x="4063481" y="3141876"/>
            <a:ext cx="5095871" cy="3508579"/>
            <a:chOff x="0" y="0"/>
            <a:chExt cx="5095869" cy="3508578"/>
          </a:xfrm>
        </p:grpSpPr>
        <p:sp>
          <p:nvSpPr>
            <p:cNvPr id="26" name="Rectángulo redondeado"/>
            <p:cNvSpPr/>
            <p:nvPr/>
          </p:nvSpPr>
          <p:spPr>
            <a:xfrm>
              <a:off x="0" y="0"/>
              <a:ext cx="5095870" cy="3508579"/>
            </a:xfrm>
            <a:prstGeom prst="roundRect">
              <a:avLst>
                <a:gd name="adj" fmla="val 5168"/>
              </a:avLst>
            </a:prstGeom>
            <a:solidFill>
              <a:srgbClr val="FFFFFF"/>
            </a:solidFill>
            <a:ln w="9525" cap="flat">
              <a:solidFill>
                <a:srgbClr val="000000"/>
              </a:solidFill>
              <a:prstDash val="solid"/>
              <a:round/>
            </a:ln>
            <a:effectLst/>
          </p:spPr>
          <p:txBody>
            <a:bodyPr wrap="square" lIns="0" tIns="0" rIns="0" bIns="0" numCol="1" anchor="ctr">
              <a:noAutofit/>
            </a:bodyPr>
            <a:lstStyle/>
            <a:p>
              <a:endParaRPr/>
            </a:p>
          </p:txBody>
        </p:sp>
        <p:sp>
          <p:nvSpPr>
            <p:cNvPr id="28" name="Texto"/>
            <p:cNvSpPr txBox="1"/>
            <p:nvPr/>
          </p:nvSpPr>
          <p:spPr>
            <a:xfrm>
              <a:off x="53108" y="1564172"/>
              <a:ext cx="4989654" cy="3802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r>
                <a:t>    </a:t>
              </a:r>
            </a:p>
          </p:txBody>
        </p:sp>
      </p:grpSp>
      <p:grpSp>
        <p:nvGrpSpPr>
          <p:cNvPr id="29" name="Google Shape;112;p16">
            <a:extLst>
              <a:ext uri="{FF2B5EF4-FFF2-40B4-BE49-F238E27FC236}">
                <a16:creationId xmlns:a16="http://schemas.microsoft.com/office/drawing/2014/main" id="{11E870C6-43B6-2649-B232-D6746085D47C}"/>
              </a:ext>
            </a:extLst>
          </p:cNvPr>
          <p:cNvGrpSpPr/>
          <p:nvPr/>
        </p:nvGrpSpPr>
        <p:grpSpPr>
          <a:xfrm>
            <a:off x="3891655" y="3693941"/>
            <a:ext cx="376200" cy="442686"/>
            <a:chOff x="476000" y="3474977"/>
            <a:chExt cx="376200" cy="442686"/>
          </a:xfrm>
        </p:grpSpPr>
        <p:sp>
          <p:nvSpPr>
            <p:cNvPr id="43" name="Google Shape;113;p16">
              <a:extLst>
                <a:ext uri="{FF2B5EF4-FFF2-40B4-BE49-F238E27FC236}">
                  <a16:creationId xmlns:a16="http://schemas.microsoft.com/office/drawing/2014/main" id="{5750A403-94D3-8841-A15B-7A8FA486AB40}"/>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4;p16">
              <a:extLst>
                <a:ext uri="{FF2B5EF4-FFF2-40B4-BE49-F238E27FC236}">
                  <a16:creationId xmlns:a16="http://schemas.microsoft.com/office/drawing/2014/main" id="{D96B5EFF-40BA-1E43-817B-6A402D7E3895}"/>
                </a:ext>
              </a:extLst>
            </p:cNvPr>
            <p:cNvSpPr txBox="1"/>
            <p:nvPr/>
          </p:nvSpPr>
          <p:spPr>
            <a:xfrm>
              <a:off x="493813" y="3474977"/>
              <a:ext cx="300300" cy="44268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sz="2800" b="1" dirty="0">
                  <a:solidFill>
                    <a:srgbClr val="FFFFFF"/>
                  </a:solidFill>
                  <a:latin typeface="Calibri"/>
                  <a:ea typeface="Calibri"/>
                  <a:cs typeface="Calibri"/>
                  <a:sym typeface="Calibri"/>
                </a:rPr>
                <a:t>1</a:t>
              </a:r>
              <a:endParaRPr sz="2800" b="1" dirty="0">
                <a:solidFill>
                  <a:srgbClr val="FFFFFF"/>
                </a:solidFill>
                <a:latin typeface="Calibri"/>
                <a:ea typeface="Calibri"/>
                <a:cs typeface="Calibri"/>
                <a:sym typeface="Calibri"/>
              </a:endParaRPr>
            </a:p>
          </p:txBody>
        </p:sp>
      </p:grpSp>
      <p:grpSp>
        <p:nvGrpSpPr>
          <p:cNvPr id="45" name="Google Shape;112;p16">
            <a:extLst>
              <a:ext uri="{FF2B5EF4-FFF2-40B4-BE49-F238E27FC236}">
                <a16:creationId xmlns:a16="http://schemas.microsoft.com/office/drawing/2014/main" id="{E3F26645-D0BA-E14C-B7E9-1511A0D80D67}"/>
              </a:ext>
            </a:extLst>
          </p:cNvPr>
          <p:cNvGrpSpPr/>
          <p:nvPr/>
        </p:nvGrpSpPr>
        <p:grpSpPr>
          <a:xfrm>
            <a:off x="3891655" y="4700159"/>
            <a:ext cx="376200" cy="387025"/>
            <a:chOff x="476000" y="3507950"/>
            <a:chExt cx="376200" cy="387025"/>
          </a:xfrm>
        </p:grpSpPr>
        <p:sp>
          <p:nvSpPr>
            <p:cNvPr id="46" name="Google Shape;113;p16">
              <a:extLst>
                <a:ext uri="{FF2B5EF4-FFF2-40B4-BE49-F238E27FC236}">
                  <a16:creationId xmlns:a16="http://schemas.microsoft.com/office/drawing/2014/main" id="{6165CBD5-DF34-144E-970C-4B5E3DF3DC6B}"/>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4;p16">
              <a:extLst>
                <a:ext uri="{FF2B5EF4-FFF2-40B4-BE49-F238E27FC236}">
                  <a16:creationId xmlns:a16="http://schemas.microsoft.com/office/drawing/2014/main" id="{5F80F95F-34F3-9942-8AFB-260CABDAD3E3}"/>
                </a:ext>
              </a:extLst>
            </p:cNvPr>
            <p:cNvSpPr txBox="1"/>
            <p:nvPr/>
          </p:nvSpPr>
          <p:spPr>
            <a:xfrm>
              <a:off x="493813" y="3507950"/>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x-none" sz="2800" b="1" dirty="0">
                  <a:solidFill>
                    <a:srgbClr val="FFFFFF"/>
                  </a:solidFill>
                  <a:latin typeface="Calibri"/>
                  <a:ea typeface="Calibri"/>
                  <a:cs typeface="Calibri"/>
                  <a:sym typeface="Calibri"/>
                </a:rPr>
                <a:t>2</a:t>
              </a:r>
              <a:endParaRPr sz="2800" b="1" dirty="0">
                <a:solidFill>
                  <a:srgbClr val="FFFFFF"/>
                </a:solidFill>
                <a:latin typeface="Calibri"/>
                <a:ea typeface="Calibri"/>
                <a:cs typeface="Calibri"/>
                <a:sym typeface="Calibri"/>
              </a:endParaRPr>
            </a:p>
          </p:txBody>
        </p:sp>
      </p:grpSp>
      <p:pic>
        <p:nvPicPr>
          <p:cNvPr id="48" name="Google Shape;164;p5" descr="Google Shape;164;p5"/>
          <p:cNvPicPr>
            <a:picLocks noChangeAspect="1"/>
          </p:cNvPicPr>
          <p:nvPr/>
        </p:nvPicPr>
        <p:blipFill>
          <a:blip r:embed="rId3"/>
          <a:stretch>
            <a:fillRect/>
          </a:stretch>
        </p:blipFill>
        <p:spPr>
          <a:xfrm>
            <a:off x="663221" y="2420783"/>
            <a:ext cx="2965719" cy="4328992"/>
          </a:xfrm>
          <a:prstGeom prst="rect">
            <a:avLst/>
          </a:prstGeom>
          <a:ln w="12700">
            <a:miter lim="400000"/>
          </a:ln>
        </p:spPr>
      </p:pic>
      <p:sp>
        <p:nvSpPr>
          <p:cNvPr id="49" name="Google Shape;167;p5"/>
          <p:cNvSpPr txBox="1"/>
          <p:nvPr/>
        </p:nvSpPr>
        <p:spPr>
          <a:xfrm>
            <a:off x="4017017" y="1096159"/>
            <a:ext cx="466494" cy="877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lnSpc>
                <a:spcPct val="90000"/>
              </a:lnSpc>
              <a:defRPr sz="5000">
                <a:solidFill>
                  <a:srgbClr val="BA9BA5"/>
                </a:solidFill>
                <a:latin typeface="Calibri"/>
                <a:ea typeface="Calibri"/>
                <a:cs typeface="Calibri"/>
                <a:sym typeface="Calibri"/>
              </a:defRPr>
            </a:lvl1pPr>
          </a:lstStyle>
          <a:p>
            <a:r>
              <a:rPr lang="es-CL" dirty="0"/>
              <a:t>9</a:t>
            </a:r>
            <a:endParaRPr dirty="0"/>
          </a:p>
        </p:txBody>
      </p:sp>
      <p:sp>
        <p:nvSpPr>
          <p:cNvPr id="50" name="Google Shape;168;p5"/>
          <p:cNvSpPr txBox="1"/>
          <p:nvPr/>
        </p:nvSpPr>
        <p:spPr>
          <a:xfrm>
            <a:off x="375975" y="1318374"/>
            <a:ext cx="3872883" cy="5361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rPr dirty="0"/>
              <a:t>MENÚ DE LA ACTIVIDAD</a:t>
            </a:r>
          </a:p>
        </p:txBody>
      </p:sp>
      <p:sp>
        <p:nvSpPr>
          <p:cNvPr id="55" name="Google Shape;196;p6"/>
          <p:cNvSpPr txBox="1"/>
          <p:nvPr/>
        </p:nvSpPr>
        <p:spPr>
          <a:xfrm>
            <a:off x="4063851" y="2629453"/>
            <a:ext cx="4932407" cy="338463"/>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1" i="0" u="none" strike="noStrike" cap="none" dirty="0">
                <a:solidFill>
                  <a:srgbClr val="741B47"/>
                </a:solidFill>
                <a:latin typeface="Calibri"/>
                <a:ea typeface="Calibri"/>
                <a:cs typeface="Calibri"/>
                <a:sym typeface="Calibri"/>
              </a:rPr>
              <a:t>Al </a:t>
            </a:r>
            <a:r>
              <a:rPr lang="en-US" sz="1600" b="1" i="0" u="none" strike="noStrike" cap="none" dirty="0" err="1">
                <a:solidFill>
                  <a:srgbClr val="741B47"/>
                </a:solidFill>
                <a:latin typeface="Calibri"/>
                <a:ea typeface="Calibri"/>
                <a:cs typeface="Calibri"/>
                <a:sym typeface="Calibri"/>
              </a:rPr>
              <a:t>término</a:t>
            </a:r>
            <a:r>
              <a:rPr lang="en-US" sz="1600" b="1" i="0" u="none" strike="noStrike" cap="none" dirty="0">
                <a:solidFill>
                  <a:srgbClr val="741B47"/>
                </a:solidFill>
                <a:latin typeface="Calibri"/>
                <a:ea typeface="Calibri"/>
                <a:cs typeface="Calibri"/>
                <a:sym typeface="Calibri"/>
              </a:rPr>
              <a:t> de la </a:t>
            </a:r>
            <a:r>
              <a:rPr lang="en-US" sz="1600" b="1" i="0" u="none" strike="noStrike" cap="none" dirty="0" err="1">
                <a:solidFill>
                  <a:srgbClr val="741B47"/>
                </a:solidFill>
                <a:latin typeface="Calibri"/>
                <a:ea typeface="Calibri"/>
                <a:cs typeface="Calibri"/>
                <a:sym typeface="Calibri"/>
              </a:rPr>
              <a:t>actividad</a:t>
            </a:r>
            <a:r>
              <a:rPr lang="en-US" sz="1600" b="1" i="0" u="none" strike="noStrike" cap="none" dirty="0">
                <a:solidFill>
                  <a:srgbClr val="741B47"/>
                </a:solidFill>
                <a:latin typeface="Calibri"/>
                <a:ea typeface="Calibri"/>
                <a:cs typeface="Calibri"/>
                <a:sym typeface="Calibri"/>
              </a:rPr>
              <a:t> </a:t>
            </a:r>
            <a:r>
              <a:rPr lang="en-US" sz="1600" b="1" i="0" u="none" strike="noStrike" cap="none" dirty="0" err="1">
                <a:solidFill>
                  <a:srgbClr val="741B47"/>
                </a:solidFill>
                <a:latin typeface="Calibri"/>
                <a:ea typeface="Calibri"/>
                <a:cs typeface="Calibri"/>
                <a:sym typeface="Calibri"/>
              </a:rPr>
              <a:t>estarás</a:t>
            </a:r>
            <a:r>
              <a:rPr lang="en-US" sz="1600" b="1" i="0" u="none" strike="noStrike" cap="none" dirty="0">
                <a:solidFill>
                  <a:srgbClr val="741B47"/>
                </a:solidFill>
                <a:latin typeface="Calibri"/>
                <a:ea typeface="Calibri"/>
                <a:cs typeface="Calibri"/>
                <a:sym typeface="Calibri"/>
              </a:rPr>
              <a:t> en </a:t>
            </a:r>
            <a:r>
              <a:rPr lang="en-US" sz="1600" b="1" i="0" u="none" strike="noStrike" cap="none" dirty="0" err="1">
                <a:solidFill>
                  <a:srgbClr val="741B47"/>
                </a:solidFill>
                <a:latin typeface="Calibri"/>
                <a:ea typeface="Calibri"/>
                <a:cs typeface="Calibri"/>
                <a:sym typeface="Calibri"/>
              </a:rPr>
              <a:t>condiciones</a:t>
            </a:r>
            <a:r>
              <a:rPr lang="en-US" sz="1600" b="1" i="0" u="none" strike="noStrike" cap="none" dirty="0">
                <a:solidFill>
                  <a:srgbClr val="741B47"/>
                </a:solidFill>
                <a:latin typeface="Calibri"/>
                <a:ea typeface="Calibri"/>
                <a:cs typeface="Calibri"/>
                <a:sym typeface="Calibri"/>
              </a:rPr>
              <a:t> de:</a:t>
            </a:r>
            <a:endParaRPr dirty="0">
              <a:solidFill>
                <a:srgbClr val="741B47"/>
              </a:solidFill>
            </a:endParaRPr>
          </a:p>
        </p:txBody>
      </p:sp>
      <p:sp>
        <p:nvSpPr>
          <p:cNvPr id="57"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3</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33" name="Google Shape;118;p16">
            <a:extLst>
              <a:ext uri="{FF2B5EF4-FFF2-40B4-BE49-F238E27FC236}">
                <a16:creationId xmlns:a16="http://schemas.microsoft.com/office/drawing/2014/main" id="{BF3F7D49-7101-234D-8738-77459CC0AF6A}"/>
              </a:ext>
            </a:extLst>
          </p:cNvPr>
          <p:cNvSpPr txBox="1"/>
          <p:nvPr/>
        </p:nvSpPr>
        <p:spPr>
          <a:xfrm>
            <a:off x="4749745" y="3665338"/>
            <a:ext cx="3924400"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a:cs typeface="Calibri" panose="020F0502020204030204" pitchFamily="34" charset="0"/>
                <a:sym typeface="Roboto"/>
              </a:rPr>
              <a:t>Identificarás el uso del micrómetro en el ajuste del motor.</a:t>
            </a:r>
          </a:p>
        </p:txBody>
      </p:sp>
      <p:sp>
        <p:nvSpPr>
          <p:cNvPr id="38" name="Google Shape;118;p16">
            <a:extLst>
              <a:ext uri="{FF2B5EF4-FFF2-40B4-BE49-F238E27FC236}">
                <a16:creationId xmlns:a16="http://schemas.microsoft.com/office/drawing/2014/main" id="{D997DA48-8826-9442-9F13-117057D2C3E7}"/>
              </a:ext>
            </a:extLst>
          </p:cNvPr>
          <p:cNvSpPr txBox="1"/>
          <p:nvPr/>
        </p:nvSpPr>
        <p:spPr>
          <a:xfrm>
            <a:off x="4749745" y="4634555"/>
            <a:ext cx="3924400"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a:cs typeface="Calibri" panose="020F0502020204030204" pitchFamily="34" charset="0"/>
                <a:sym typeface="Roboto"/>
              </a:rPr>
              <a:t>Aplicarás el uso del micrómetro en el ajuste del motor.</a:t>
            </a:r>
          </a:p>
        </p:txBody>
      </p:sp>
      <p:sp>
        <p:nvSpPr>
          <p:cNvPr id="54" name="Google Shape;118;p16">
            <a:extLst>
              <a:ext uri="{FF2B5EF4-FFF2-40B4-BE49-F238E27FC236}">
                <a16:creationId xmlns:a16="http://schemas.microsoft.com/office/drawing/2014/main" id="{F45D5DB5-C5F1-DF4A-BC14-C53C4DC61650}"/>
              </a:ext>
            </a:extLst>
          </p:cNvPr>
          <p:cNvSpPr txBox="1"/>
          <p:nvPr/>
        </p:nvSpPr>
        <p:spPr>
          <a:xfrm>
            <a:off x="4749745" y="5541148"/>
            <a:ext cx="3924400" cy="538200"/>
          </a:xfrm>
          <a:prstGeom prst="rect">
            <a:avLst/>
          </a:prstGeom>
          <a:noFill/>
          <a:ln>
            <a:noFill/>
          </a:ln>
        </p:spPr>
        <p:txBody>
          <a:bodyPr spcFirstLastPara="1" wrap="square" lIns="91425" tIns="91425" rIns="91425" bIns="91425" anchor="ctr" anchorCtr="0">
            <a:noAutofit/>
          </a:bodyPr>
          <a:lstStyle/>
          <a:p>
            <a:pPr lvl="0">
              <a:lnSpc>
                <a:spcPct val="115000"/>
              </a:lnSpc>
            </a:pPr>
            <a:r>
              <a:rPr lang="es-419" sz="1600" dirty="0">
                <a:latin typeface="Calibri" panose="020F0502020204030204" pitchFamily="34" charset="0"/>
                <a:ea typeface="Roboto"/>
                <a:cs typeface="Calibri" panose="020F0502020204030204" pitchFamily="34" charset="0"/>
                <a:sym typeface="Roboto"/>
              </a:rPr>
              <a:t>Medirás diferentes partes y piezas del </a:t>
            </a:r>
            <a:r>
              <a:rPr lang="es-419" sz="1600" b="1" dirty="0">
                <a:solidFill>
                  <a:srgbClr val="76384D"/>
                </a:solidFill>
                <a:latin typeface="Calibri" panose="020F0502020204030204" pitchFamily="34" charset="0"/>
                <a:ea typeface="Roboto"/>
                <a:cs typeface="Calibri" panose="020F0502020204030204" pitchFamily="34" charset="0"/>
                <a:sym typeface="Roboto"/>
              </a:rPr>
              <a:t>automóvil, ocupando un micrómetro.</a:t>
            </a:r>
          </a:p>
        </p:txBody>
      </p:sp>
      <p:grpSp>
        <p:nvGrpSpPr>
          <p:cNvPr id="56" name="Google Shape;112;p16">
            <a:extLst>
              <a:ext uri="{FF2B5EF4-FFF2-40B4-BE49-F238E27FC236}">
                <a16:creationId xmlns:a16="http://schemas.microsoft.com/office/drawing/2014/main" id="{E3F26645-D0BA-E14C-B7E9-1511A0D80D67}"/>
              </a:ext>
            </a:extLst>
          </p:cNvPr>
          <p:cNvGrpSpPr/>
          <p:nvPr/>
        </p:nvGrpSpPr>
        <p:grpSpPr>
          <a:xfrm>
            <a:off x="3909468" y="5637392"/>
            <a:ext cx="376200" cy="387025"/>
            <a:chOff x="476000" y="3507950"/>
            <a:chExt cx="376200" cy="387025"/>
          </a:xfrm>
        </p:grpSpPr>
        <p:sp>
          <p:nvSpPr>
            <p:cNvPr id="58" name="Google Shape;113;p16">
              <a:extLst>
                <a:ext uri="{FF2B5EF4-FFF2-40B4-BE49-F238E27FC236}">
                  <a16:creationId xmlns:a16="http://schemas.microsoft.com/office/drawing/2014/main" id="{6165CBD5-DF34-144E-970C-4B5E3DF3DC6B}"/>
                </a:ext>
              </a:extLst>
            </p:cNvPr>
            <p:cNvSpPr/>
            <p:nvPr/>
          </p:nvSpPr>
          <p:spPr>
            <a:xfrm>
              <a:off x="476000" y="3509175"/>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4;p16">
              <a:extLst>
                <a:ext uri="{FF2B5EF4-FFF2-40B4-BE49-F238E27FC236}">
                  <a16:creationId xmlns:a16="http://schemas.microsoft.com/office/drawing/2014/main" id="{5F80F95F-34F3-9942-8AFB-260CABDAD3E3}"/>
                </a:ext>
              </a:extLst>
            </p:cNvPr>
            <p:cNvSpPr txBox="1"/>
            <p:nvPr/>
          </p:nvSpPr>
          <p:spPr>
            <a:xfrm>
              <a:off x="493813" y="3507950"/>
              <a:ext cx="300300" cy="3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CL" sz="2800" b="1" dirty="0">
                  <a:solidFill>
                    <a:srgbClr val="FFFFFF"/>
                  </a:solidFill>
                  <a:latin typeface="Calibri"/>
                  <a:ea typeface="Calibri"/>
                  <a:cs typeface="Calibri"/>
                  <a:sym typeface="Calibri"/>
                </a:rPr>
                <a:t>3</a:t>
              </a:r>
              <a:endParaRPr sz="2800" b="1" dirty="0">
                <a:solidFill>
                  <a:srgbClr val="FFFFFF"/>
                </a:solidFill>
                <a:latin typeface="Calibri"/>
                <a:ea typeface="Calibri"/>
                <a:cs typeface="Calibri"/>
                <a:sym typeface="Calibri"/>
              </a:endParaRPr>
            </a:p>
          </p:txBody>
        </p:sp>
      </p:grpSp>
      <p:sp>
        <p:nvSpPr>
          <p:cNvPr id="60" name="Google Shape;82;p14">
            <a:extLst>
              <a:ext uri="{FF2B5EF4-FFF2-40B4-BE49-F238E27FC236}">
                <a16:creationId xmlns:a16="http://schemas.microsoft.com/office/drawing/2014/main" id="{77841958-8B1F-B847-ABEE-1D59428C88CD}"/>
              </a:ext>
            </a:extLst>
          </p:cNvPr>
          <p:cNvSpPr txBox="1"/>
          <p:nvPr/>
        </p:nvSpPr>
        <p:spPr>
          <a:xfrm>
            <a:off x="4483511" y="1338858"/>
            <a:ext cx="5192504" cy="4095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s-419" sz="2000" dirty="0">
                <a:solidFill>
                  <a:srgbClr val="FF0000"/>
                </a:solidFill>
                <a:latin typeface="Calibri" panose="020F0502020204030204" pitchFamily="34" charset="0"/>
                <a:ea typeface="Roboto"/>
                <a:cs typeface="Calibri" panose="020F0502020204030204" pitchFamily="34" charset="0"/>
                <a:sym typeface="Roboto"/>
              </a:rPr>
              <a:t>USO DEL MICRÓMETRO</a:t>
            </a:r>
          </a:p>
          <a:p>
            <a:pPr marL="0" lvl="0" indent="0" rtl="0">
              <a:lnSpc>
                <a:spcPct val="90000"/>
              </a:lnSpc>
              <a:spcBef>
                <a:spcPts val="0"/>
              </a:spcBef>
              <a:spcAft>
                <a:spcPts val="0"/>
              </a:spcAft>
              <a:buNone/>
            </a:pPr>
            <a:r>
              <a:rPr lang="es-419" sz="2000" b="1" dirty="0">
                <a:solidFill>
                  <a:srgbClr val="741B47"/>
                </a:solidFill>
                <a:latin typeface="Calibri" panose="020F0502020204030204" pitchFamily="34" charset="0"/>
                <a:ea typeface="Roboto"/>
                <a:cs typeface="Calibri" panose="020F0502020204030204" pitchFamily="34" charset="0"/>
                <a:sym typeface="Roboto"/>
              </a:rPr>
              <a:t>EN EL AJUSTE DEL MOTOR</a:t>
            </a:r>
            <a:endParaRPr sz="2000" b="1" dirty="0">
              <a:latin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 name="Google Shape;159;p18">
            <a:extLst>
              <a:ext uri="{FF2B5EF4-FFF2-40B4-BE49-F238E27FC236}">
                <a16:creationId xmlns:a16="http://schemas.microsoft.com/office/drawing/2014/main" id="{69C4CE75-0F89-A049-B9D4-F075C64A3499}"/>
              </a:ext>
            </a:extLst>
          </p:cNvPr>
          <p:cNvSpPr/>
          <p:nvPr/>
        </p:nvSpPr>
        <p:spPr>
          <a:xfrm>
            <a:off x="511279" y="4212052"/>
            <a:ext cx="7533619" cy="2388695"/>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solidFill>
                  <a:srgbClr val="E9E1E4"/>
                </a:solidFill>
              </a:rPr>
              <a:t>    </a:t>
            </a:r>
            <a:endParaRPr>
              <a:solidFill>
                <a:srgbClr val="E9E1E4"/>
              </a:solidFill>
            </a:endParaRPr>
          </a:p>
        </p:txBody>
      </p:sp>
      <p:sp>
        <p:nvSpPr>
          <p:cNvPr id="159" name="Google Shape;159;p18"/>
          <p:cNvSpPr/>
          <p:nvPr/>
        </p:nvSpPr>
        <p:spPr>
          <a:xfrm>
            <a:off x="511279" y="2232087"/>
            <a:ext cx="7533619" cy="1704000"/>
          </a:xfrm>
          <a:prstGeom prst="roundRect">
            <a:avLst>
              <a:gd name="adj" fmla="val 16667"/>
            </a:avLst>
          </a:prstGeom>
          <a:solidFill>
            <a:srgbClr val="E9E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solidFill>
                  <a:srgbClr val="E9E1E4"/>
                </a:solidFill>
              </a:rPr>
              <a:t>    </a:t>
            </a:r>
            <a:endParaRPr>
              <a:solidFill>
                <a:srgbClr val="E9E1E4"/>
              </a:solidFil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891" y="2044059"/>
            <a:ext cx="500373" cy="477100"/>
          </a:xfrm>
          <a:prstGeom prst="rect">
            <a:avLst/>
          </a:prstGeom>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711" y="4048950"/>
            <a:ext cx="500373" cy="477100"/>
          </a:xfrm>
          <a:prstGeom prst="rect">
            <a:avLst/>
          </a:prstGeom>
        </p:spPr>
      </p:pic>
      <p:sp>
        <p:nvSpPr>
          <p:cNvPr id="3" name="Elipse 2"/>
          <p:cNvSpPr/>
          <p:nvPr/>
        </p:nvSpPr>
        <p:spPr>
          <a:xfrm>
            <a:off x="6965774" y="4819097"/>
            <a:ext cx="2498353" cy="24983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4</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6" name="Google Shape;160;p18">
            <a:extLst>
              <a:ext uri="{FF2B5EF4-FFF2-40B4-BE49-F238E27FC236}">
                <a16:creationId xmlns:a16="http://schemas.microsoft.com/office/drawing/2014/main" id="{AC8B1306-F312-9F48-A00A-BA89758E95B5}"/>
              </a:ext>
            </a:extLst>
          </p:cNvPr>
          <p:cNvSpPr txBox="1"/>
          <p:nvPr/>
        </p:nvSpPr>
        <p:spPr>
          <a:xfrm>
            <a:off x="883252" y="2521159"/>
            <a:ext cx="6661274" cy="1136441"/>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latin typeface="Calibri" panose="020F0502020204030204" pitchFamily="34" charset="0"/>
                <a:ea typeface="Roboto Medium"/>
                <a:cs typeface="Calibri" panose="020F0502020204030204" pitchFamily="34" charset="0"/>
                <a:sym typeface="Roboto Medium"/>
              </a:rPr>
              <a:t>El micrómetro es un instrumento de medición de precisión que se utiliza para medir diámetros exteriores, alturas, diámetros interiores y profundidades. Con esto se logra identificar posibles deformaciones que puedan existir en los elementos medidos.</a:t>
            </a:r>
          </a:p>
        </p:txBody>
      </p:sp>
      <p:sp>
        <p:nvSpPr>
          <p:cNvPr id="21" name="Google Shape;96;p15">
            <a:extLst>
              <a:ext uri="{FF2B5EF4-FFF2-40B4-BE49-F238E27FC236}">
                <a16:creationId xmlns:a16="http://schemas.microsoft.com/office/drawing/2014/main" id="{ECFD614E-41E1-124E-AAD6-C59E154A3DC2}"/>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¿QUÉ ES EL MICRÓMETRO?</a:t>
            </a:r>
          </a:p>
        </p:txBody>
      </p:sp>
      <p:sp>
        <p:nvSpPr>
          <p:cNvPr id="22" name="Google Shape;70;p14">
            <a:extLst>
              <a:ext uri="{FF2B5EF4-FFF2-40B4-BE49-F238E27FC236}">
                <a16:creationId xmlns:a16="http://schemas.microsoft.com/office/drawing/2014/main" id="{496490C3-ACE4-0B43-87B2-726E19F5D798}"/>
              </a:ext>
            </a:extLst>
          </p:cNvPr>
          <p:cNvSpPr txBox="1">
            <a:spLocks/>
          </p:cNvSpPr>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s-419" b="1" dirty="0">
                <a:latin typeface="Calibri" panose="020F0502020204030204" pitchFamily="34" charset="0"/>
                <a:ea typeface="Roboto"/>
                <a:cs typeface="Calibri" panose="020F0502020204030204" pitchFamily="34" charset="0"/>
                <a:sym typeface="Roboto"/>
              </a:rPr>
              <a:t>DEFINICIÓN</a:t>
            </a:r>
          </a:p>
          <a:p>
            <a:endParaRPr lang="es-419" b="1" dirty="0">
              <a:latin typeface="Calibri" panose="020F0502020204030204" pitchFamily="34" charset="0"/>
              <a:ea typeface="Roboto"/>
              <a:cs typeface="Calibri" panose="020F0502020204030204" pitchFamily="34" charset="0"/>
              <a:sym typeface="Roboto"/>
            </a:endParaRPr>
          </a:p>
        </p:txBody>
      </p:sp>
      <p:sp>
        <p:nvSpPr>
          <p:cNvPr id="13" name="Google Shape;160;p18">
            <a:extLst>
              <a:ext uri="{FF2B5EF4-FFF2-40B4-BE49-F238E27FC236}">
                <a16:creationId xmlns:a16="http://schemas.microsoft.com/office/drawing/2014/main" id="{EF24610B-1B81-EF4C-91CB-6D9B793B1780}"/>
              </a:ext>
            </a:extLst>
          </p:cNvPr>
          <p:cNvSpPr txBox="1"/>
          <p:nvPr/>
        </p:nvSpPr>
        <p:spPr>
          <a:xfrm>
            <a:off x="883250" y="4952069"/>
            <a:ext cx="6726917" cy="1136441"/>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b="1" dirty="0">
                <a:latin typeface="Calibri" panose="020F0502020204030204" pitchFamily="34" charset="0"/>
                <a:ea typeface="Roboto Medium"/>
                <a:cs typeface="Calibri" panose="020F0502020204030204" pitchFamily="34" charset="0"/>
                <a:sym typeface="Roboto Medium"/>
              </a:rPr>
              <a:t>Micrómetro de Exterior:</a:t>
            </a:r>
          </a:p>
          <a:p>
            <a:pPr lvl="0">
              <a:lnSpc>
                <a:spcPct val="115000"/>
              </a:lnSpc>
            </a:pPr>
            <a:r>
              <a:rPr lang="es-419" sz="1500" dirty="0">
                <a:latin typeface="Calibri" panose="020F0502020204030204" pitchFamily="34" charset="0"/>
                <a:ea typeface="Roboto Medium"/>
                <a:cs typeface="Calibri" panose="020F0502020204030204" pitchFamily="34" charset="0"/>
                <a:sym typeface="Roboto Medium"/>
              </a:rPr>
              <a:t>Existen algunos con un cierto rango de medición solamente como de                           0 a 25 mm, 25 a 50 mm, 50 a 75 mm, 75 a 100 mm.</a:t>
            </a:r>
          </a:p>
          <a:p>
            <a:pPr lvl="0">
              <a:lnSpc>
                <a:spcPct val="115000"/>
              </a:lnSpc>
            </a:pPr>
            <a:endParaRPr lang="es-419" sz="1500" dirty="0">
              <a:latin typeface="Calibri" panose="020F0502020204030204" pitchFamily="34" charset="0"/>
              <a:ea typeface="Roboto Medium"/>
              <a:cs typeface="Calibri" panose="020F0502020204030204" pitchFamily="34" charset="0"/>
              <a:sym typeface="Roboto Medium"/>
            </a:endParaRPr>
          </a:p>
          <a:p>
            <a:pPr lvl="0">
              <a:lnSpc>
                <a:spcPct val="115000"/>
              </a:lnSpc>
            </a:pPr>
            <a:r>
              <a:rPr lang="es-419" sz="1500" dirty="0">
                <a:latin typeface="Calibri" panose="020F0502020204030204" pitchFamily="34" charset="0"/>
                <a:ea typeface="Roboto Medium"/>
                <a:cs typeface="Calibri" panose="020F0502020204030204" pitchFamily="34" charset="0"/>
                <a:sym typeface="Roboto Medium"/>
              </a:rPr>
              <a:t>Otros en cambio dan la posibilidad de cubrir desde 0 a 100 mm, </a:t>
            </a:r>
          </a:p>
          <a:p>
            <a:pPr lvl="0">
              <a:lnSpc>
                <a:spcPct val="115000"/>
              </a:lnSpc>
            </a:pPr>
            <a:r>
              <a:rPr lang="es-419" sz="1500" dirty="0">
                <a:latin typeface="Calibri" panose="020F0502020204030204" pitchFamily="34" charset="0"/>
                <a:ea typeface="Roboto Medium"/>
                <a:cs typeface="Calibri" panose="020F0502020204030204" pitchFamily="34" charset="0"/>
                <a:sym typeface="Roboto Medium"/>
              </a:rPr>
              <a:t>utilizando extensiones como se observa en la imagen:</a:t>
            </a:r>
          </a:p>
          <a:p>
            <a:pPr lvl="0">
              <a:lnSpc>
                <a:spcPct val="115000"/>
              </a:lnSpc>
            </a:pPr>
            <a:endParaRPr lang="es-419" sz="1500" dirty="0">
              <a:latin typeface="Calibri" panose="020F0502020204030204" pitchFamily="34" charset="0"/>
              <a:ea typeface="Roboto Medium"/>
              <a:cs typeface="Calibri" panose="020F0502020204030204" pitchFamily="34" charset="0"/>
              <a:sym typeface="Roboto Medium"/>
            </a:endParaRPr>
          </a:p>
        </p:txBody>
      </p:sp>
      <p:pic>
        <p:nvPicPr>
          <p:cNvPr id="18" name="Imagen 17">
            <a:extLst>
              <a:ext uri="{FF2B5EF4-FFF2-40B4-BE49-F238E27FC236}">
                <a16:creationId xmlns:a16="http://schemas.microsoft.com/office/drawing/2014/main" id="{56492FA4-EE86-5D48-9414-920172479F19}"/>
              </a:ext>
            </a:extLst>
          </p:cNvPr>
          <p:cNvPicPr>
            <a:picLocks noChangeAspect="1"/>
          </p:cNvPicPr>
          <p:nvPr/>
        </p:nvPicPr>
        <p:blipFill>
          <a:blip r:embed="rId4"/>
          <a:stretch>
            <a:fillRect/>
          </a:stretch>
        </p:blipFill>
        <p:spPr>
          <a:xfrm>
            <a:off x="6835342" y="4842356"/>
            <a:ext cx="2982913" cy="247581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9" name="Imagen 8">
            <a:extLst>
              <a:ext uri="{FF2B5EF4-FFF2-40B4-BE49-F238E27FC236}">
                <a16:creationId xmlns:a16="http://schemas.microsoft.com/office/drawing/2014/main" id="{B9BB2072-7894-F24C-B81A-C4DEE77CB20E}"/>
              </a:ext>
            </a:extLst>
          </p:cNvPr>
          <p:cNvPicPr>
            <a:picLocks noChangeAspect="1"/>
          </p:cNvPicPr>
          <p:nvPr/>
        </p:nvPicPr>
        <p:blipFill>
          <a:blip r:embed="rId3"/>
          <a:stretch>
            <a:fillRect/>
          </a:stretch>
        </p:blipFill>
        <p:spPr>
          <a:xfrm>
            <a:off x="6633460" y="5041049"/>
            <a:ext cx="2867507" cy="1519427"/>
          </a:xfrm>
          <a:prstGeom prst="rect">
            <a:avLst/>
          </a:prstGeom>
        </p:spPr>
      </p:pic>
      <p:sp>
        <p:nvSpPr>
          <p:cNvPr id="12" name="Llamada de flecha a la derecha 11"/>
          <p:cNvSpPr/>
          <p:nvPr/>
        </p:nvSpPr>
        <p:spPr>
          <a:xfrm>
            <a:off x="375975" y="4655886"/>
            <a:ext cx="6338821" cy="2057701"/>
          </a:xfrm>
          <a:prstGeom prst="rightArrowCallout">
            <a:avLst>
              <a:gd name="adj1" fmla="val 38455"/>
              <a:gd name="adj2" fmla="val 35932"/>
              <a:gd name="adj3" fmla="val 34250"/>
              <a:gd name="adj4" fmla="val 8619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5</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6" name="Google Shape;96;p15">
            <a:extLst>
              <a:ext uri="{FF2B5EF4-FFF2-40B4-BE49-F238E27FC236}">
                <a16:creationId xmlns:a16="http://schemas.microsoft.com/office/drawing/2014/main" id="{0ECFF546-8A80-6146-9B96-74914FFEEB71}"/>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MICRÓMETRO </a:t>
            </a:r>
            <a:r>
              <a:rPr lang="es-CL" sz="2800" dirty="0">
                <a:solidFill>
                  <a:srgbClr val="ED423D"/>
                </a:solidFill>
                <a:latin typeface="Calibri" panose="020F0502020204030204" pitchFamily="34" charset="0"/>
                <a:ea typeface="Roboto"/>
                <a:cs typeface="Calibri" panose="020F0502020204030204" pitchFamily="34" charset="0"/>
                <a:sym typeface="Roboto"/>
              </a:rPr>
              <a:t>DE EXTERIOR</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pic>
        <p:nvPicPr>
          <p:cNvPr id="10" name="Imagen 9">
            <a:extLst>
              <a:ext uri="{FF2B5EF4-FFF2-40B4-BE49-F238E27FC236}">
                <a16:creationId xmlns:a16="http://schemas.microsoft.com/office/drawing/2014/main" id="{FEF778FD-3CAE-3C4B-8F96-FB792B3138BF}"/>
              </a:ext>
            </a:extLst>
          </p:cNvPr>
          <p:cNvPicPr>
            <a:picLocks noChangeAspect="1"/>
          </p:cNvPicPr>
          <p:nvPr/>
        </p:nvPicPr>
        <p:blipFill>
          <a:blip r:embed="rId4"/>
          <a:stretch>
            <a:fillRect/>
          </a:stretch>
        </p:blipFill>
        <p:spPr>
          <a:xfrm>
            <a:off x="284208" y="2825819"/>
            <a:ext cx="2489847" cy="1354072"/>
          </a:xfrm>
          <a:prstGeom prst="rect">
            <a:avLst/>
          </a:prstGeom>
        </p:spPr>
      </p:pic>
      <p:sp>
        <p:nvSpPr>
          <p:cNvPr id="2" name="Rectángulo 1"/>
          <p:cNvSpPr/>
          <p:nvPr/>
        </p:nvSpPr>
        <p:spPr>
          <a:xfrm>
            <a:off x="375975" y="1764888"/>
            <a:ext cx="8180095" cy="340093"/>
          </a:xfrm>
          <a:prstGeom prst="rect">
            <a:avLst/>
          </a:prstGeom>
        </p:spPr>
        <p:txBody>
          <a:bodyPr wrap="square">
            <a:spAutoFit/>
          </a:bodyPr>
          <a:lstStyle/>
          <a:p>
            <a:pPr lvl="0">
              <a:lnSpc>
                <a:spcPct val="115000"/>
              </a:lnSpc>
            </a:pPr>
            <a:r>
              <a:rPr lang="es-419" dirty="0">
                <a:solidFill>
                  <a:schemeClr val="dk1"/>
                </a:solidFill>
                <a:latin typeface="Calibri" panose="020F0502020204030204" pitchFamily="34" charset="0"/>
                <a:ea typeface="Roboto Medium"/>
                <a:cs typeface="Calibri" panose="020F0502020204030204" pitchFamily="34" charset="0"/>
                <a:sym typeface="Roboto Medium"/>
              </a:rPr>
              <a:t>El micrómetro para medir diámetros exteriores o alturas posee un calibrador para ajustar la medida mínima.</a:t>
            </a:r>
          </a:p>
        </p:txBody>
      </p:sp>
      <p:sp>
        <p:nvSpPr>
          <p:cNvPr id="3" name="Llamada de flecha a la derecha 2"/>
          <p:cNvSpPr/>
          <p:nvPr/>
        </p:nvSpPr>
        <p:spPr>
          <a:xfrm flipH="1">
            <a:off x="2656091" y="2366053"/>
            <a:ext cx="6338821" cy="2057701"/>
          </a:xfrm>
          <a:prstGeom prst="rightArrowCallout">
            <a:avLst>
              <a:gd name="adj1" fmla="val 38455"/>
              <a:gd name="adj2" fmla="val 35932"/>
              <a:gd name="adj3" fmla="val 34250"/>
              <a:gd name="adj4" fmla="val 8619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Google Shape;175;p19">
            <a:extLst>
              <a:ext uri="{FF2B5EF4-FFF2-40B4-BE49-F238E27FC236}">
                <a16:creationId xmlns:a16="http://schemas.microsoft.com/office/drawing/2014/main" id="{D881A9CF-2E54-3442-935B-5E78FE8EA973}"/>
              </a:ext>
            </a:extLst>
          </p:cNvPr>
          <p:cNvSpPr txBox="1"/>
          <p:nvPr/>
        </p:nvSpPr>
        <p:spPr>
          <a:xfrm>
            <a:off x="847169" y="4916186"/>
            <a:ext cx="4591242" cy="1804952"/>
          </a:xfrm>
          <a:prstGeom prst="rect">
            <a:avLst/>
          </a:prstGeom>
          <a:noFill/>
          <a:ln>
            <a:noFill/>
          </a:ln>
        </p:spPr>
        <p:txBody>
          <a:bodyPr spcFirstLastPara="1" wrap="square" lIns="91425" tIns="91425" rIns="91425" bIns="91425" anchor="ctr" anchorCtr="0">
            <a:no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En la imagen del lado derecho se observan los calibres (Patrones) necesarios para calibrar 0 cuando es de 0 a  25 mm, calibrar 25 cuando es de 25 a 50 mm, calibrar  50 cuando es de 50 a 75 mm y para calibrar 75 cuando es de 75 a 100 mm, etc.</a:t>
            </a:r>
          </a:p>
          <a:p>
            <a:pPr marL="285750" lvl="0" indent="-285750">
              <a:lnSpc>
                <a:spcPct val="115000"/>
              </a:lnSpc>
              <a:buFont typeface="Arial" panose="020B0604020202020204" pitchFamily="34" charset="0"/>
              <a:buChar char="•"/>
            </a:pPr>
            <a:endParaRPr lang="es-419" sz="1500" dirty="0">
              <a:solidFill>
                <a:schemeClr val="dk1"/>
              </a:solidFill>
              <a:latin typeface="Calibri" panose="020F0502020204030204" pitchFamily="34" charset="0"/>
              <a:ea typeface="Roboto Medium"/>
              <a:cs typeface="Calibri" panose="020F0502020204030204" pitchFamily="34" charset="0"/>
              <a:sym typeface="Roboto Medium"/>
            </a:endParaRPr>
          </a:p>
        </p:txBody>
      </p:sp>
      <p:sp>
        <p:nvSpPr>
          <p:cNvPr id="4" name="Rectángulo 3"/>
          <p:cNvSpPr/>
          <p:nvPr/>
        </p:nvSpPr>
        <p:spPr>
          <a:xfrm>
            <a:off x="3769275" y="2838939"/>
            <a:ext cx="4857750" cy="873124"/>
          </a:xfrm>
          <a:prstGeom prst="rect">
            <a:avLst/>
          </a:prstGeom>
        </p:spPr>
        <p:txBody>
          <a:bodyPr>
            <a:spAutoFit/>
          </a:bodyPr>
          <a:lstStyle/>
          <a:p>
            <a:pPr lvl="0">
              <a:lnSpc>
                <a:spcPct val="115000"/>
              </a:lnSpc>
            </a:pPr>
            <a:r>
              <a:rPr lang="es-419" sz="1500" dirty="0">
                <a:solidFill>
                  <a:schemeClr val="dk1"/>
                </a:solidFill>
                <a:latin typeface="Calibri" panose="020F0502020204030204" pitchFamily="34" charset="0"/>
                <a:ea typeface="Roboto Medium"/>
                <a:cs typeface="Calibri" panose="020F0502020204030204" pitchFamily="34" charset="0"/>
                <a:sym typeface="Roboto Medium"/>
              </a:rPr>
              <a:t>En la imagen del lado izquierdo se observa un micrómetro de 0 a 100 mm con sus extensiones para medir de 0 a 25 mm, de 25 a 50 mm, de 50 a 75 mm y  de 75 a 100 mm, etc.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1" name="Google Shape;83;p1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lvl="0"/>
            <a:r>
              <a:rPr lang="es-419" sz="1100" dirty="0">
                <a:latin typeface="Calibri" panose="020F0502020204030204" pitchFamily="34" charset="0"/>
                <a:ea typeface="Roboto Medium"/>
                <a:cs typeface="Calibri" panose="020F0502020204030204" pitchFamily="34" charset="0"/>
                <a:sym typeface="Roboto Medium"/>
              </a:rPr>
              <a:t>6</a:t>
            </a:r>
            <a:r>
              <a:rPr lang="es-419" sz="1100" dirty="0">
                <a:solidFill>
                  <a:srgbClr val="741B47"/>
                </a:solidFill>
                <a:latin typeface="Calibri" panose="020F0502020204030204" pitchFamily="34" charset="0"/>
                <a:ea typeface="Roboto Medium"/>
                <a:cs typeface="Calibri" panose="020F0502020204030204" pitchFamily="34" charset="0"/>
                <a:sym typeface="Roboto Medium"/>
              </a:rPr>
              <a:t>       </a:t>
            </a:r>
            <a:r>
              <a:rPr lang="es-CL" sz="1100" dirty="0">
                <a:solidFill>
                  <a:srgbClr val="741B47"/>
                </a:solidFill>
                <a:latin typeface="Calibri" panose="020F0502020204030204" pitchFamily="34" charset="0"/>
                <a:ea typeface="Roboto Medium"/>
                <a:cs typeface="Calibri" panose="020F0502020204030204" pitchFamily="34" charset="0"/>
                <a:sym typeface="Roboto Medium"/>
              </a:rPr>
              <a:t>MECÁNICA AUTOMOTRIZ</a:t>
            </a:r>
            <a:r>
              <a:rPr lang="es-CL" sz="1100" dirty="0">
                <a:latin typeface="Calibri" panose="020F0502020204030204" pitchFamily="34" charset="0"/>
                <a:ea typeface="Roboto Medium"/>
                <a:cs typeface="Calibri" panose="020F0502020204030204" pitchFamily="34" charset="0"/>
                <a:sym typeface="Roboto Medium"/>
              </a:rPr>
              <a:t> | 3° Medio | Presentación</a:t>
            </a:r>
            <a:endParaRPr lang="es-CL" sz="1100" dirty="0">
              <a:solidFill>
                <a:srgbClr val="741B47"/>
              </a:solidFill>
              <a:latin typeface="Calibri" panose="020F0502020204030204" pitchFamily="34" charset="0"/>
              <a:ea typeface="Roboto"/>
              <a:cs typeface="Calibri" panose="020F0502020204030204" pitchFamily="34" charset="0"/>
              <a:sym typeface="Roboto"/>
            </a:endParaRPr>
          </a:p>
        </p:txBody>
      </p:sp>
      <p:sp>
        <p:nvSpPr>
          <p:cNvPr id="16" name="Google Shape;96;p15">
            <a:extLst>
              <a:ext uri="{FF2B5EF4-FFF2-40B4-BE49-F238E27FC236}">
                <a16:creationId xmlns:a16="http://schemas.microsoft.com/office/drawing/2014/main" id="{0ECFF546-8A80-6146-9B96-74914FFEEB71}"/>
              </a:ext>
            </a:extLst>
          </p:cNvPr>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a:lnSpc>
                <a:spcPct val="80000"/>
              </a:lnSpc>
            </a:pPr>
            <a:r>
              <a:rPr lang="es-419" sz="2800" b="1" dirty="0">
                <a:solidFill>
                  <a:srgbClr val="741B47"/>
                </a:solidFill>
                <a:latin typeface="Calibri" panose="020F0502020204030204" pitchFamily="34" charset="0"/>
                <a:ea typeface="Roboto"/>
                <a:cs typeface="Calibri" panose="020F0502020204030204" pitchFamily="34" charset="0"/>
                <a:sym typeface="Roboto"/>
              </a:rPr>
              <a:t>COMPONENTES DEL </a:t>
            </a:r>
            <a:r>
              <a:rPr lang="es-CL" sz="2800" dirty="0">
                <a:solidFill>
                  <a:srgbClr val="ED423D"/>
                </a:solidFill>
                <a:latin typeface="Calibri" panose="020F0502020204030204" pitchFamily="34" charset="0"/>
                <a:ea typeface="Roboto"/>
                <a:cs typeface="Calibri" panose="020F0502020204030204" pitchFamily="34" charset="0"/>
                <a:sym typeface="Roboto"/>
              </a:rPr>
              <a:t>MICRÓMETRO DE EXTERIOR</a:t>
            </a:r>
            <a:endParaRPr lang="es-CL" sz="3100" dirty="0">
              <a:solidFill>
                <a:srgbClr val="ED423D"/>
              </a:solidFill>
              <a:latin typeface="Calibri" panose="020F0502020204030204" pitchFamily="34" charset="0"/>
              <a:ea typeface="Roboto"/>
              <a:cs typeface="Calibri" panose="020F0502020204030204" pitchFamily="34" charset="0"/>
              <a:sym typeface="Roboto"/>
            </a:endParaRPr>
          </a:p>
        </p:txBody>
      </p:sp>
      <p:pic>
        <p:nvPicPr>
          <p:cNvPr id="13" name="Imagen 12">
            <a:extLst>
              <a:ext uri="{FF2B5EF4-FFF2-40B4-BE49-F238E27FC236}">
                <a16:creationId xmlns:a16="http://schemas.microsoft.com/office/drawing/2014/main" id="{50A187B2-4E7C-054D-9BA8-EE92DF0B55FD}"/>
              </a:ext>
            </a:extLst>
          </p:cNvPr>
          <p:cNvPicPr>
            <a:picLocks noChangeAspect="1"/>
          </p:cNvPicPr>
          <p:nvPr/>
        </p:nvPicPr>
        <p:blipFill>
          <a:blip r:embed="rId3"/>
          <a:stretch>
            <a:fillRect/>
          </a:stretch>
        </p:blipFill>
        <p:spPr>
          <a:xfrm>
            <a:off x="2150190" y="3647237"/>
            <a:ext cx="5214092" cy="2253147"/>
          </a:xfrm>
          <a:prstGeom prst="rect">
            <a:avLst/>
          </a:prstGeom>
        </p:spPr>
      </p:pic>
      <p:cxnSp>
        <p:nvCxnSpPr>
          <p:cNvPr id="15" name="Conector recto de flecha 14">
            <a:extLst>
              <a:ext uri="{FF2B5EF4-FFF2-40B4-BE49-F238E27FC236}">
                <a16:creationId xmlns:a16="http://schemas.microsoft.com/office/drawing/2014/main" id="{44839159-71F3-3544-A4E6-669B944D28CF}"/>
              </a:ext>
            </a:extLst>
          </p:cNvPr>
          <p:cNvCxnSpPr>
            <a:cxnSpLocks/>
          </p:cNvCxnSpPr>
          <p:nvPr/>
        </p:nvCxnSpPr>
        <p:spPr>
          <a:xfrm>
            <a:off x="2255074" y="3156399"/>
            <a:ext cx="538665" cy="811945"/>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17" name="Google Shape;159;p18">
            <a:extLst>
              <a:ext uri="{FF2B5EF4-FFF2-40B4-BE49-F238E27FC236}">
                <a16:creationId xmlns:a16="http://schemas.microsoft.com/office/drawing/2014/main" id="{D13DBB37-D688-D64C-8349-609B456CCE5C}"/>
              </a:ext>
            </a:extLst>
          </p:cNvPr>
          <p:cNvSpPr/>
          <p:nvPr/>
        </p:nvSpPr>
        <p:spPr>
          <a:xfrm>
            <a:off x="1555008" y="3036835"/>
            <a:ext cx="865804" cy="31869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5" name="Rectángulo 4">
            <a:extLst>
              <a:ext uri="{FF2B5EF4-FFF2-40B4-BE49-F238E27FC236}">
                <a16:creationId xmlns:a16="http://schemas.microsoft.com/office/drawing/2014/main" id="{E6E5258F-937C-604B-9165-D79BD9E0B69A}"/>
              </a:ext>
            </a:extLst>
          </p:cNvPr>
          <p:cNvSpPr/>
          <p:nvPr/>
        </p:nvSpPr>
        <p:spPr>
          <a:xfrm>
            <a:off x="1568455" y="3041899"/>
            <a:ext cx="827471"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YUNQUE</a:t>
            </a:r>
          </a:p>
        </p:txBody>
      </p:sp>
      <p:sp>
        <p:nvSpPr>
          <p:cNvPr id="19" name="Google Shape;159;p18">
            <a:extLst>
              <a:ext uri="{FF2B5EF4-FFF2-40B4-BE49-F238E27FC236}">
                <a16:creationId xmlns:a16="http://schemas.microsoft.com/office/drawing/2014/main" id="{02FDBD93-4479-DD4C-AB2E-9DD13A29CB89}"/>
              </a:ext>
            </a:extLst>
          </p:cNvPr>
          <p:cNvSpPr/>
          <p:nvPr/>
        </p:nvSpPr>
        <p:spPr>
          <a:xfrm>
            <a:off x="2827244" y="2911273"/>
            <a:ext cx="865804" cy="31869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cxnSp>
        <p:nvCxnSpPr>
          <p:cNvPr id="21" name="Conector recto de flecha 20">
            <a:extLst>
              <a:ext uri="{FF2B5EF4-FFF2-40B4-BE49-F238E27FC236}">
                <a16:creationId xmlns:a16="http://schemas.microsoft.com/office/drawing/2014/main" id="{2E055492-673E-914F-85D8-030E83C1B165}"/>
              </a:ext>
            </a:extLst>
          </p:cNvPr>
          <p:cNvCxnSpPr>
            <a:cxnSpLocks/>
          </p:cNvCxnSpPr>
          <p:nvPr/>
        </p:nvCxnSpPr>
        <p:spPr>
          <a:xfrm>
            <a:off x="3269023" y="3102753"/>
            <a:ext cx="92744" cy="865591"/>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42AEA6DF-371F-4F48-AC11-38388B94DD5B}"/>
              </a:ext>
            </a:extLst>
          </p:cNvPr>
          <p:cNvCxnSpPr>
            <a:cxnSpLocks/>
            <a:stCxn id="29" idx="2"/>
          </p:cNvCxnSpPr>
          <p:nvPr/>
        </p:nvCxnSpPr>
        <p:spPr>
          <a:xfrm flipH="1">
            <a:off x="4213301" y="3096900"/>
            <a:ext cx="201266" cy="997059"/>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26" name="Google Shape;159;p18">
            <a:extLst>
              <a:ext uri="{FF2B5EF4-FFF2-40B4-BE49-F238E27FC236}">
                <a16:creationId xmlns:a16="http://schemas.microsoft.com/office/drawing/2014/main" id="{55708A59-326C-F445-954F-C2E11889BCB3}"/>
              </a:ext>
            </a:extLst>
          </p:cNvPr>
          <p:cNvSpPr/>
          <p:nvPr/>
        </p:nvSpPr>
        <p:spPr>
          <a:xfrm>
            <a:off x="3862350" y="2541721"/>
            <a:ext cx="1066670" cy="586176"/>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29" name="Rectángulo 28">
            <a:extLst>
              <a:ext uri="{FF2B5EF4-FFF2-40B4-BE49-F238E27FC236}">
                <a16:creationId xmlns:a16="http://schemas.microsoft.com/office/drawing/2014/main" id="{0254044A-0CEC-CA45-BED6-0C156B685359}"/>
              </a:ext>
            </a:extLst>
          </p:cNvPr>
          <p:cNvSpPr/>
          <p:nvPr/>
        </p:nvSpPr>
        <p:spPr>
          <a:xfrm>
            <a:off x="3915071" y="2573680"/>
            <a:ext cx="998991"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SEGURO O </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BLOQUEO</a:t>
            </a:r>
          </a:p>
        </p:txBody>
      </p:sp>
      <p:sp>
        <p:nvSpPr>
          <p:cNvPr id="36" name="Rectángulo 35">
            <a:extLst>
              <a:ext uri="{FF2B5EF4-FFF2-40B4-BE49-F238E27FC236}">
                <a16:creationId xmlns:a16="http://schemas.microsoft.com/office/drawing/2014/main" id="{121B9316-61D4-E14B-8BC3-5725ECA76011}"/>
              </a:ext>
            </a:extLst>
          </p:cNvPr>
          <p:cNvSpPr/>
          <p:nvPr/>
        </p:nvSpPr>
        <p:spPr>
          <a:xfrm>
            <a:off x="2867585" y="2916337"/>
            <a:ext cx="808235"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HUSILLO</a:t>
            </a:r>
          </a:p>
        </p:txBody>
      </p:sp>
      <p:sp>
        <p:nvSpPr>
          <p:cNvPr id="37" name="Google Shape;159;p18">
            <a:extLst>
              <a:ext uri="{FF2B5EF4-FFF2-40B4-BE49-F238E27FC236}">
                <a16:creationId xmlns:a16="http://schemas.microsoft.com/office/drawing/2014/main" id="{54E7A6F4-8251-244D-B474-267A51F218DB}"/>
              </a:ext>
            </a:extLst>
          </p:cNvPr>
          <p:cNvSpPr/>
          <p:nvPr/>
        </p:nvSpPr>
        <p:spPr>
          <a:xfrm>
            <a:off x="5098322" y="2352664"/>
            <a:ext cx="865804" cy="31869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38" name="Rectángulo 37">
            <a:extLst>
              <a:ext uri="{FF2B5EF4-FFF2-40B4-BE49-F238E27FC236}">
                <a16:creationId xmlns:a16="http://schemas.microsoft.com/office/drawing/2014/main" id="{FBC9C29D-817B-BC47-8C83-E22AA93D282F}"/>
              </a:ext>
            </a:extLst>
          </p:cNvPr>
          <p:cNvSpPr/>
          <p:nvPr/>
        </p:nvSpPr>
        <p:spPr>
          <a:xfrm>
            <a:off x="5098322" y="2357728"/>
            <a:ext cx="888385" cy="307777"/>
          </a:xfrm>
          <a:prstGeom prst="rect">
            <a:avLst/>
          </a:prstGeom>
        </p:spPr>
        <p:txBody>
          <a:bodyPr wrap="non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CILINDRO</a:t>
            </a:r>
          </a:p>
        </p:txBody>
      </p:sp>
      <p:cxnSp>
        <p:nvCxnSpPr>
          <p:cNvPr id="39" name="Conector recto de flecha 38">
            <a:extLst>
              <a:ext uri="{FF2B5EF4-FFF2-40B4-BE49-F238E27FC236}">
                <a16:creationId xmlns:a16="http://schemas.microsoft.com/office/drawing/2014/main" id="{35AF6FB0-E2B9-BC47-BBD5-E77DD9502148}"/>
              </a:ext>
            </a:extLst>
          </p:cNvPr>
          <p:cNvCxnSpPr>
            <a:cxnSpLocks/>
          </p:cNvCxnSpPr>
          <p:nvPr/>
        </p:nvCxnSpPr>
        <p:spPr>
          <a:xfrm flipH="1">
            <a:off x="4630627" y="2608188"/>
            <a:ext cx="794251" cy="1150122"/>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a:extLst>
              <a:ext uri="{FF2B5EF4-FFF2-40B4-BE49-F238E27FC236}">
                <a16:creationId xmlns:a16="http://schemas.microsoft.com/office/drawing/2014/main" id="{966AC483-613D-0348-B113-4D81E6EAAC50}"/>
              </a:ext>
            </a:extLst>
          </p:cNvPr>
          <p:cNvCxnSpPr>
            <a:cxnSpLocks/>
          </p:cNvCxnSpPr>
          <p:nvPr/>
        </p:nvCxnSpPr>
        <p:spPr>
          <a:xfrm flipH="1">
            <a:off x="4688389" y="3039085"/>
            <a:ext cx="1145740" cy="887663"/>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50" name="Google Shape;159;p18">
            <a:extLst>
              <a:ext uri="{FF2B5EF4-FFF2-40B4-BE49-F238E27FC236}">
                <a16:creationId xmlns:a16="http://schemas.microsoft.com/office/drawing/2014/main" id="{6D9A1020-CED4-8C4D-95BD-DE6B1E38B336}"/>
              </a:ext>
            </a:extLst>
          </p:cNvPr>
          <p:cNvSpPr/>
          <p:nvPr/>
        </p:nvSpPr>
        <p:spPr>
          <a:xfrm>
            <a:off x="5629618" y="2746429"/>
            <a:ext cx="1066670" cy="586176"/>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51" name="Rectángulo 50">
            <a:extLst>
              <a:ext uri="{FF2B5EF4-FFF2-40B4-BE49-F238E27FC236}">
                <a16:creationId xmlns:a16="http://schemas.microsoft.com/office/drawing/2014/main" id="{D19A6ACE-7712-474B-8261-32FE1EA1DEAE}"/>
              </a:ext>
            </a:extLst>
          </p:cNvPr>
          <p:cNvSpPr/>
          <p:nvPr/>
        </p:nvSpPr>
        <p:spPr>
          <a:xfrm>
            <a:off x="5645650" y="2778388"/>
            <a:ext cx="1045479"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ESCALA</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GRADUADA</a:t>
            </a:r>
          </a:p>
        </p:txBody>
      </p:sp>
      <p:cxnSp>
        <p:nvCxnSpPr>
          <p:cNvPr id="56" name="Conector recto de flecha 55">
            <a:extLst>
              <a:ext uri="{FF2B5EF4-FFF2-40B4-BE49-F238E27FC236}">
                <a16:creationId xmlns:a16="http://schemas.microsoft.com/office/drawing/2014/main" id="{D2D694B7-BBBB-0D44-9122-5391BC143DEE}"/>
              </a:ext>
            </a:extLst>
          </p:cNvPr>
          <p:cNvCxnSpPr>
            <a:cxnSpLocks/>
          </p:cNvCxnSpPr>
          <p:nvPr/>
        </p:nvCxnSpPr>
        <p:spPr>
          <a:xfrm flipH="1">
            <a:off x="5163469" y="3250419"/>
            <a:ext cx="2200813" cy="639321"/>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58" name="Google Shape;159;p18">
            <a:extLst>
              <a:ext uri="{FF2B5EF4-FFF2-40B4-BE49-F238E27FC236}">
                <a16:creationId xmlns:a16="http://schemas.microsoft.com/office/drawing/2014/main" id="{C4D8B33B-FF6C-094A-BA6D-4E1F074F7633}"/>
              </a:ext>
            </a:extLst>
          </p:cNvPr>
          <p:cNvSpPr/>
          <p:nvPr/>
        </p:nvSpPr>
        <p:spPr>
          <a:xfrm>
            <a:off x="7348250" y="2946217"/>
            <a:ext cx="1066670" cy="586176"/>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59" name="Rectángulo 58">
            <a:extLst>
              <a:ext uri="{FF2B5EF4-FFF2-40B4-BE49-F238E27FC236}">
                <a16:creationId xmlns:a16="http://schemas.microsoft.com/office/drawing/2014/main" id="{B6359D9C-59CD-BF47-82D1-F43666A1359A}"/>
              </a:ext>
            </a:extLst>
          </p:cNvPr>
          <p:cNvSpPr/>
          <p:nvPr/>
        </p:nvSpPr>
        <p:spPr>
          <a:xfrm>
            <a:off x="7345046" y="2975362"/>
            <a:ext cx="1083951"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ESCALA</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DE TAMBOR</a:t>
            </a:r>
          </a:p>
        </p:txBody>
      </p:sp>
      <p:cxnSp>
        <p:nvCxnSpPr>
          <p:cNvPr id="60" name="Conector recto de flecha 59">
            <a:extLst>
              <a:ext uri="{FF2B5EF4-FFF2-40B4-BE49-F238E27FC236}">
                <a16:creationId xmlns:a16="http://schemas.microsoft.com/office/drawing/2014/main" id="{47247E4B-3DD6-5340-BC45-8A3080FAF342}"/>
              </a:ext>
            </a:extLst>
          </p:cNvPr>
          <p:cNvCxnSpPr>
            <a:cxnSpLocks/>
          </p:cNvCxnSpPr>
          <p:nvPr/>
        </p:nvCxnSpPr>
        <p:spPr>
          <a:xfrm flipH="1" flipV="1">
            <a:off x="7078258" y="3986446"/>
            <a:ext cx="845870" cy="313295"/>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62" name="Google Shape;159;p18">
            <a:extLst>
              <a:ext uri="{FF2B5EF4-FFF2-40B4-BE49-F238E27FC236}">
                <a16:creationId xmlns:a16="http://schemas.microsoft.com/office/drawing/2014/main" id="{F27EEA28-520B-914A-92DE-C440B594B9C1}"/>
              </a:ext>
            </a:extLst>
          </p:cNvPr>
          <p:cNvSpPr/>
          <p:nvPr/>
        </p:nvSpPr>
        <p:spPr>
          <a:xfrm>
            <a:off x="7807758" y="3976670"/>
            <a:ext cx="1195987" cy="586176"/>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63" name="Rectángulo 62">
            <a:extLst>
              <a:ext uri="{FF2B5EF4-FFF2-40B4-BE49-F238E27FC236}">
                <a16:creationId xmlns:a16="http://schemas.microsoft.com/office/drawing/2014/main" id="{3BB04788-5C59-154C-B242-A035880435B7}"/>
              </a:ext>
            </a:extLst>
          </p:cNvPr>
          <p:cNvSpPr/>
          <p:nvPr/>
        </p:nvSpPr>
        <p:spPr>
          <a:xfrm>
            <a:off x="7793015" y="4005815"/>
            <a:ext cx="1208985"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TRINQUETE</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O CHICHARRA</a:t>
            </a:r>
          </a:p>
        </p:txBody>
      </p:sp>
      <p:sp>
        <p:nvSpPr>
          <p:cNvPr id="64" name="Google Shape;159;p18">
            <a:extLst>
              <a:ext uri="{FF2B5EF4-FFF2-40B4-BE49-F238E27FC236}">
                <a16:creationId xmlns:a16="http://schemas.microsoft.com/office/drawing/2014/main" id="{1F3CB5AF-ADCA-8F40-9970-B57F4E2E3034}"/>
              </a:ext>
            </a:extLst>
          </p:cNvPr>
          <p:cNvSpPr/>
          <p:nvPr/>
        </p:nvSpPr>
        <p:spPr>
          <a:xfrm>
            <a:off x="655767" y="4237062"/>
            <a:ext cx="1186481" cy="32578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cxnSp>
        <p:nvCxnSpPr>
          <p:cNvPr id="66" name="Conector recto de flecha 65">
            <a:extLst>
              <a:ext uri="{FF2B5EF4-FFF2-40B4-BE49-F238E27FC236}">
                <a16:creationId xmlns:a16="http://schemas.microsoft.com/office/drawing/2014/main" id="{4FE5B1AC-37A0-C646-AD58-DE49FF333FFB}"/>
              </a:ext>
            </a:extLst>
          </p:cNvPr>
          <p:cNvCxnSpPr>
            <a:cxnSpLocks/>
          </p:cNvCxnSpPr>
          <p:nvPr/>
        </p:nvCxnSpPr>
        <p:spPr>
          <a:xfrm>
            <a:off x="1732090" y="4459182"/>
            <a:ext cx="795572" cy="881154"/>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72" name="Rectángulo 71">
            <a:extLst>
              <a:ext uri="{FF2B5EF4-FFF2-40B4-BE49-F238E27FC236}">
                <a16:creationId xmlns:a16="http://schemas.microsoft.com/office/drawing/2014/main" id="{D3D2EAD4-CEC1-1C44-9DCF-AEBE7ADA2343}"/>
              </a:ext>
            </a:extLst>
          </p:cNvPr>
          <p:cNvSpPr/>
          <p:nvPr/>
        </p:nvSpPr>
        <p:spPr>
          <a:xfrm>
            <a:off x="682663" y="4242932"/>
            <a:ext cx="1173032" cy="307777"/>
          </a:xfrm>
          <a:prstGeom prst="rect">
            <a:avLst/>
          </a:prstGeom>
        </p:spPr>
        <p:txBody>
          <a:bodyPr wrap="squar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MARCO EN C</a:t>
            </a:r>
          </a:p>
        </p:txBody>
      </p:sp>
      <p:cxnSp>
        <p:nvCxnSpPr>
          <p:cNvPr id="75" name="Conector recto de flecha 74">
            <a:extLst>
              <a:ext uri="{FF2B5EF4-FFF2-40B4-BE49-F238E27FC236}">
                <a16:creationId xmlns:a16="http://schemas.microsoft.com/office/drawing/2014/main" id="{E0337039-EF5B-E04E-B221-07466DC56230}"/>
              </a:ext>
            </a:extLst>
          </p:cNvPr>
          <p:cNvCxnSpPr>
            <a:cxnSpLocks/>
          </p:cNvCxnSpPr>
          <p:nvPr/>
        </p:nvCxnSpPr>
        <p:spPr>
          <a:xfrm flipH="1" flipV="1">
            <a:off x="2815005" y="4110229"/>
            <a:ext cx="1619925" cy="1749134"/>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ector recto de flecha 76">
            <a:extLst>
              <a:ext uri="{FF2B5EF4-FFF2-40B4-BE49-F238E27FC236}">
                <a16:creationId xmlns:a16="http://schemas.microsoft.com/office/drawing/2014/main" id="{11EFAA91-62D0-F645-B8DB-7931A47FFE0F}"/>
              </a:ext>
            </a:extLst>
          </p:cNvPr>
          <p:cNvCxnSpPr>
            <a:cxnSpLocks/>
          </p:cNvCxnSpPr>
          <p:nvPr/>
        </p:nvCxnSpPr>
        <p:spPr>
          <a:xfrm flipH="1" flipV="1">
            <a:off x="3025917" y="4019263"/>
            <a:ext cx="1658535" cy="1840100"/>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82" name="Google Shape;159;p18">
            <a:extLst>
              <a:ext uri="{FF2B5EF4-FFF2-40B4-BE49-F238E27FC236}">
                <a16:creationId xmlns:a16="http://schemas.microsoft.com/office/drawing/2014/main" id="{76FBCAE6-A802-7748-8A2C-948BE5227A0C}"/>
              </a:ext>
            </a:extLst>
          </p:cNvPr>
          <p:cNvSpPr/>
          <p:nvPr/>
        </p:nvSpPr>
        <p:spPr>
          <a:xfrm>
            <a:off x="4134315" y="5769776"/>
            <a:ext cx="1648205" cy="641297"/>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85" name="Rectángulo 84">
            <a:extLst>
              <a:ext uri="{FF2B5EF4-FFF2-40B4-BE49-F238E27FC236}">
                <a16:creationId xmlns:a16="http://schemas.microsoft.com/office/drawing/2014/main" id="{88D49E76-AE75-8D48-B1B9-E8D0B25DA57F}"/>
              </a:ext>
            </a:extLst>
          </p:cNvPr>
          <p:cNvSpPr/>
          <p:nvPr/>
        </p:nvSpPr>
        <p:spPr>
          <a:xfrm>
            <a:off x="4120179" y="5832776"/>
            <a:ext cx="1665841"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CARAS DEL YUNQUE</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Y DEL HUSILLO</a:t>
            </a:r>
          </a:p>
        </p:txBody>
      </p:sp>
      <p:cxnSp>
        <p:nvCxnSpPr>
          <p:cNvPr id="86" name="Conector recto de flecha 85">
            <a:extLst>
              <a:ext uri="{FF2B5EF4-FFF2-40B4-BE49-F238E27FC236}">
                <a16:creationId xmlns:a16="http://schemas.microsoft.com/office/drawing/2014/main" id="{16CE2574-DC28-0045-B832-5F3EB9AF483D}"/>
              </a:ext>
            </a:extLst>
          </p:cNvPr>
          <p:cNvCxnSpPr>
            <a:cxnSpLocks/>
          </p:cNvCxnSpPr>
          <p:nvPr/>
        </p:nvCxnSpPr>
        <p:spPr>
          <a:xfrm flipH="1" flipV="1">
            <a:off x="4664090" y="4039472"/>
            <a:ext cx="845674" cy="1041403"/>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89" name="Google Shape;159;p18">
            <a:extLst>
              <a:ext uri="{FF2B5EF4-FFF2-40B4-BE49-F238E27FC236}">
                <a16:creationId xmlns:a16="http://schemas.microsoft.com/office/drawing/2014/main" id="{C8C3E801-BCD9-EA4E-AE60-423F5FE9A62B}"/>
              </a:ext>
            </a:extLst>
          </p:cNvPr>
          <p:cNvSpPr/>
          <p:nvPr/>
        </p:nvSpPr>
        <p:spPr>
          <a:xfrm>
            <a:off x="4933100" y="4900966"/>
            <a:ext cx="1066670" cy="586176"/>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90" name="Rectángulo 89">
            <a:extLst>
              <a:ext uri="{FF2B5EF4-FFF2-40B4-BE49-F238E27FC236}">
                <a16:creationId xmlns:a16="http://schemas.microsoft.com/office/drawing/2014/main" id="{AA942474-8BC2-5A4C-BC8C-372E48B46951}"/>
              </a:ext>
            </a:extLst>
          </p:cNvPr>
          <p:cNvSpPr/>
          <p:nvPr/>
        </p:nvSpPr>
        <p:spPr>
          <a:xfrm>
            <a:off x="4952125" y="4930111"/>
            <a:ext cx="1018228"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ESCALA</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DE NONIOS</a:t>
            </a:r>
          </a:p>
        </p:txBody>
      </p:sp>
      <p:cxnSp>
        <p:nvCxnSpPr>
          <p:cNvPr id="91" name="Conector recto de flecha 90">
            <a:extLst>
              <a:ext uri="{FF2B5EF4-FFF2-40B4-BE49-F238E27FC236}">
                <a16:creationId xmlns:a16="http://schemas.microsoft.com/office/drawing/2014/main" id="{FC16FDEC-FE49-3643-BC84-9688636FF47A}"/>
              </a:ext>
            </a:extLst>
          </p:cNvPr>
          <p:cNvCxnSpPr>
            <a:cxnSpLocks/>
            <a:stCxn id="93" idx="0"/>
          </p:cNvCxnSpPr>
          <p:nvPr/>
        </p:nvCxnSpPr>
        <p:spPr>
          <a:xfrm flipH="1" flipV="1">
            <a:off x="5575708" y="4220371"/>
            <a:ext cx="922414" cy="1269130"/>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93" name="Google Shape;159;p18">
            <a:extLst>
              <a:ext uri="{FF2B5EF4-FFF2-40B4-BE49-F238E27FC236}">
                <a16:creationId xmlns:a16="http://schemas.microsoft.com/office/drawing/2014/main" id="{91F20F52-F413-4747-949B-8004207C827C}"/>
              </a:ext>
            </a:extLst>
          </p:cNvPr>
          <p:cNvSpPr/>
          <p:nvPr/>
        </p:nvSpPr>
        <p:spPr>
          <a:xfrm>
            <a:off x="6065220" y="5489501"/>
            <a:ext cx="865804" cy="318694"/>
          </a:xfrm>
          <a:prstGeom prst="roundRect">
            <a:avLst>
              <a:gd name="adj" fmla="val 3597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cxnSp>
        <p:nvCxnSpPr>
          <p:cNvPr id="98" name="Conector recto de flecha 97">
            <a:extLst>
              <a:ext uri="{FF2B5EF4-FFF2-40B4-BE49-F238E27FC236}">
                <a16:creationId xmlns:a16="http://schemas.microsoft.com/office/drawing/2014/main" id="{38EA43AB-E83F-7A42-A163-66095336276E}"/>
              </a:ext>
            </a:extLst>
          </p:cNvPr>
          <p:cNvCxnSpPr>
            <a:cxnSpLocks/>
          </p:cNvCxnSpPr>
          <p:nvPr/>
        </p:nvCxnSpPr>
        <p:spPr>
          <a:xfrm flipH="1" flipV="1">
            <a:off x="6263877" y="4170538"/>
            <a:ext cx="1013790" cy="1133798"/>
          </a:xfrm>
          <a:prstGeom prst="straightConnector1">
            <a:avLst/>
          </a:prstGeom>
          <a:ln w="38100">
            <a:solidFill>
              <a:srgbClr val="ED423D"/>
            </a:solidFill>
            <a:tailEnd type="triangle"/>
          </a:ln>
        </p:spPr>
        <p:style>
          <a:lnRef idx="1">
            <a:schemeClr val="accent1"/>
          </a:lnRef>
          <a:fillRef idx="0">
            <a:schemeClr val="accent1"/>
          </a:fillRef>
          <a:effectRef idx="0">
            <a:schemeClr val="accent1"/>
          </a:effectRef>
          <a:fontRef idx="minor">
            <a:schemeClr val="tx1"/>
          </a:fontRef>
        </p:style>
      </p:cxnSp>
      <p:sp>
        <p:nvSpPr>
          <p:cNvPr id="103" name="Google Shape;159;p18">
            <a:extLst>
              <a:ext uri="{FF2B5EF4-FFF2-40B4-BE49-F238E27FC236}">
                <a16:creationId xmlns:a16="http://schemas.microsoft.com/office/drawing/2014/main" id="{0D108041-3433-8B46-9D81-67F88BDEE876}"/>
              </a:ext>
            </a:extLst>
          </p:cNvPr>
          <p:cNvSpPr/>
          <p:nvPr/>
        </p:nvSpPr>
        <p:spPr>
          <a:xfrm>
            <a:off x="7170990" y="5235767"/>
            <a:ext cx="1614223" cy="641297"/>
          </a:xfrm>
          <a:prstGeom prst="roundRect">
            <a:avLst>
              <a:gd name="adj" fmla="val 24504"/>
            </a:avLst>
          </a:prstGeom>
          <a:solidFill>
            <a:srgbClr val="ED4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
        <p:nvSpPr>
          <p:cNvPr id="104" name="Rectángulo 103">
            <a:extLst>
              <a:ext uri="{FF2B5EF4-FFF2-40B4-BE49-F238E27FC236}">
                <a16:creationId xmlns:a16="http://schemas.microsoft.com/office/drawing/2014/main" id="{27997C8C-7D8C-1445-8F9E-433C50BE8F9B}"/>
              </a:ext>
            </a:extLst>
          </p:cNvPr>
          <p:cNvSpPr/>
          <p:nvPr/>
        </p:nvSpPr>
        <p:spPr>
          <a:xfrm>
            <a:off x="7205534" y="5293139"/>
            <a:ext cx="1547218" cy="523220"/>
          </a:xfrm>
          <a:prstGeom prst="rect">
            <a:avLst/>
          </a:prstGeom>
        </p:spPr>
        <p:txBody>
          <a:bodyPr wrap="none">
            <a:spAutoFit/>
          </a:bodyPr>
          <a:lstStyle/>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SECTOR PARA</a:t>
            </a:r>
          </a:p>
          <a:p>
            <a:pPr algn="ctr"/>
            <a:r>
              <a:rPr lang="es-419" dirty="0">
                <a:solidFill>
                  <a:schemeClr val="bg1"/>
                </a:solidFill>
                <a:latin typeface="Calibri" panose="020F0502020204030204" pitchFamily="34" charset="0"/>
                <a:ea typeface="Roboto Medium"/>
                <a:cs typeface="Calibri" panose="020F0502020204030204" pitchFamily="34" charset="0"/>
                <a:sym typeface="Roboto Medium"/>
              </a:rPr>
              <a:t>GIRAR EL TAMBOR</a:t>
            </a:r>
          </a:p>
        </p:txBody>
      </p:sp>
      <p:sp>
        <p:nvSpPr>
          <p:cNvPr id="111" name="Rectángulo 110">
            <a:extLst>
              <a:ext uri="{FF2B5EF4-FFF2-40B4-BE49-F238E27FC236}">
                <a16:creationId xmlns:a16="http://schemas.microsoft.com/office/drawing/2014/main" id="{360C2D66-26F3-314A-9094-1C93B6156877}"/>
              </a:ext>
            </a:extLst>
          </p:cNvPr>
          <p:cNvSpPr/>
          <p:nvPr/>
        </p:nvSpPr>
        <p:spPr>
          <a:xfrm>
            <a:off x="6077146" y="5495407"/>
            <a:ext cx="868911" cy="307777"/>
          </a:xfrm>
          <a:prstGeom prst="rect">
            <a:avLst/>
          </a:prstGeom>
        </p:spPr>
        <p:txBody>
          <a:bodyPr wrap="square">
            <a:spAutoFit/>
          </a:bodyPr>
          <a:lstStyle/>
          <a:p>
            <a:r>
              <a:rPr lang="es-419" dirty="0">
                <a:solidFill>
                  <a:schemeClr val="bg1"/>
                </a:solidFill>
                <a:latin typeface="Calibri" panose="020F0502020204030204" pitchFamily="34" charset="0"/>
                <a:ea typeface="Roboto Medium"/>
                <a:cs typeface="Calibri" panose="020F0502020204030204" pitchFamily="34" charset="0"/>
                <a:sym typeface="Roboto Medium"/>
              </a:rPr>
              <a:t>TAMBOR</a:t>
            </a:r>
            <a:endParaRPr lang="es-CL" dirty="0"/>
          </a:p>
        </p:txBody>
      </p:sp>
      <p:sp>
        <p:nvSpPr>
          <p:cNvPr id="113" name="Google Shape;73;p14">
            <a:extLst>
              <a:ext uri="{FF2B5EF4-FFF2-40B4-BE49-F238E27FC236}">
                <a16:creationId xmlns:a16="http://schemas.microsoft.com/office/drawing/2014/main" id="{B3EA3331-766D-4F43-98A5-865FD7757931}"/>
              </a:ext>
            </a:extLst>
          </p:cNvPr>
          <p:cNvSpPr/>
          <p:nvPr/>
        </p:nvSpPr>
        <p:spPr>
          <a:xfrm>
            <a:off x="463258" y="2186261"/>
            <a:ext cx="8754604" cy="4496925"/>
          </a:xfrm>
          <a:prstGeom prst="roundRect">
            <a:avLst>
              <a:gd name="adj" fmla="val 114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a:t>    </a:t>
            </a:r>
            <a:endParaRPr/>
          </a:p>
        </p:txBody>
      </p:sp>
    </p:spTree>
    <p:extLst>
      <p:ext uri="{BB962C8B-B14F-4D97-AF65-F5344CB8AC3E}">
        <p14:creationId xmlns:p14="http://schemas.microsoft.com/office/powerpoint/2010/main" val="55225220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4686</TotalTime>
  <Words>2710</Words>
  <Application>Microsoft Office PowerPoint</Application>
  <PresentationFormat>Personalizado</PresentationFormat>
  <Paragraphs>412</Paragraphs>
  <Slides>31</Slides>
  <Notes>26</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31</vt:i4>
      </vt:variant>
    </vt:vector>
  </HeadingPairs>
  <TitlesOfParts>
    <vt:vector size="36" baseType="lpstr">
      <vt:lpstr>Arial</vt:lpstr>
      <vt:lpstr>Courier New</vt:lpstr>
      <vt:lpstr>Avenir Book</vt:lpstr>
      <vt:lpstr>Calibri</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Edison Ahumada</cp:lastModifiedBy>
  <cp:revision>418</cp:revision>
  <dcterms:modified xsi:type="dcterms:W3CDTF">2021-02-12T16:09:21Z</dcterms:modified>
</cp:coreProperties>
</file>