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257" r:id="rId3"/>
    <p:sldId id="290"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aGDLJ4fasEqnTAb3SeB5qRPDBD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BA5"/>
    <a:srgbClr val="D5C7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746" y="84"/>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customschemas.google.com/relationships/presentationmetadata" Target="meta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46"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0-10T15:20:20.029" idx="2">
    <p:pos x="236" y="865"/>
    <p:text>Lo mismo. Es Alexómetro.</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fDu8T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216568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3257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7912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8134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930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148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3620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80069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0786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94299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44961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036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73522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12319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7113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5598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30877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68176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0525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79013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6245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59579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251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4329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247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98415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p3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0680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4" name="Google Shape;734;p3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5872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p3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264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6077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63464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793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7252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40886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59286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
        <p:cNvGrpSpPr/>
        <p:nvPr/>
      </p:nvGrpSpPr>
      <p:grpSpPr>
        <a:xfrm>
          <a:off x="0" y="0"/>
          <a:ext cx="0" cy="0"/>
          <a:chOff x="0" y="0"/>
          <a:chExt cx="0" cy="0"/>
        </a:xfrm>
      </p:grpSpPr>
      <p:sp>
        <p:nvSpPr>
          <p:cNvPr id="23" name="Google Shape;9;p23"/>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4" name="Google Shape;11;p23"/>
          <p:cNvPicPr preferRelativeResize="0"/>
          <p:nvPr userDrawn="1"/>
        </p:nvPicPr>
        <p:blipFill rotWithShape="1">
          <a:blip r:embed="rId2">
            <a:alphaModFix/>
          </a:blip>
          <a:srcRect/>
          <a:stretch/>
        </p:blipFill>
        <p:spPr>
          <a:xfrm>
            <a:off x="436350" y="419800"/>
            <a:ext cx="3659450" cy="680475"/>
          </a:xfrm>
          <a:prstGeom prst="rect">
            <a:avLst/>
          </a:prstGeom>
          <a:noFill/>
          <a:ln>
            <a:noFill/>
          </a:ln>
        </p:spPr>
      </p:pic>
      <p:sp>
        <p:nvSpPr>
          <p:cNvPr id="25" name="Google Shape;13;p23"/>
          <p:cNvSpPr/>
          <p:nvPr userDrawn="1"/>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 name="Google Shape;14;p23"/>
          <p:cNvPicPr preferRelativeResize="0"/>
          <p:nvPr userDrawn="1"/>
        </p:nvPicPr>
        <p:blipFill rotWithShape="1">
          <a:blip r:embed="rId3">
            <a:alphaModFix/>
          </a:blip>
          <a:srcRect/>
          <a:stretch/>
        </p:blipFill>
        <p:spPr>
          <a:xfrm>
            <a:off x="433441" y="6464000"/>
            <a:ext cx="690482" cy="680475"/>
          </a:xfrm>
          <a:prstGeom prst="rect">
            <a:avLst/>
          </a:prstGeom>
          <a:noFill/>
          <a:ln>
            <a:noFill/>
          </a:ln>
        </p:spPr>
      </p:pic>
      <p:pic>
        <p:nvPicPr>
          <p:cNvPr id="27" name="Imagen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8" name="Imagen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29"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
        <p:nvSpPr>
          <p:cNvPr id="30"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16"/>
        <p:cNvGrpSpPr/>
        <p:nvPr/>
      </p:nvGrpSpPr>
      <p:grpSpPr>
        <a:xfrm>
          <a:off x="0" y="0"/>
          <a:ext cx="0" cy="0"/>
          <a:chOff x="0" y="0"/>
          <a:chExt cx="0" cy="0"/>
        </a:xfrm>
      </p:grpSpPr>
      <p:sp>
        <p:nvSpPr>
          <p:cNvPr id="12" name="Google Shape;8;p2"/>
          <p:cNvSpPr/>
          <p:nvPr userDrawn="1"/>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1;p2"/>
          <p:cNvPicPr preferRelativeResize="0"/>
          <p:nvPr userDrawn="1"/>
        </p:nvPicPr>
        <p:blipFill>
          <a:blip r:embed="rId2">
            <a:alphaModFix/>
          </a:blip>
          <a:stretch>
            <a:fillRect/>
          </a:stretch>
        </p:blipFill>
        <p:spPr>
          <a:xfrm>
            <a:off x="436350" y="419800"/>
            <a:ext cx="3659450" cy="680475"/>
          </a:xfrm>
          <a:prstGeom prst="rect">
            <a:avLst/>
          </a:prstGeom>
          <a:noFill/>
          <a:ln>
            <a:noFill/>
          </a:ln>
        </p:spPr>
      </p:pic>
      <p:pic>
        <p:nvPicPr>
          <p:cNvPr id="15" name="Google Shape;12;p2"/>
          <p:cNvPicPr preferRelativeResize="0"/>
          <p:nvPr userDrawn="1"/>
        </p:nvPicPr>
        <p:blipFill>
          <a:blip r:embed="rId3">
            <a:alphaModFix/>
          </a:blip>
          <a:stretch>
            <a:fillRect/>
          </a:stretch>
        </p:blipFill>
        <p:spPr>
          <a:xfrm>
            <a:off x="8527725" y="6464000"/>
            <a:ext cx="747675" cy="680475"/>
          </a:xfrm>
          <a:prstGeom prst="rect">
            <a:avLst/>
          </a:prstGeom>
          <a:noFill/>
          <a:ln>
            <a:noFill/>
          </a:ln>
        </p:spPr>
      </p:pic>
      <p:sp>
        <p:nvSpPr>
          <p:cNvPr id="16"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MÓDULO </a:t>
            </a:r>
            <a:r>
              <a:rPr lang="es-ES" sz="1200" b="1" dirty="0" smtClean="0">
                <a:solidFill>
                  <a:srgbClr val="741B47"/>
                </a:solidFill>
                <a:latin typeface="Calibri" panose="020F0502020204030204" pitchFamily="34" charset="0"/>
                <a:ea typeface="Roboto"/>
                <a:cs typeface="Calibri" panose="020F0502020204030204" pitchFamily="34" charset="0"/>
                <a:sym typeface="Roboto"/>
              </a:rPr>
              <a:t>1</a:t>
            </a:r>
            <a:r>
              <a:rPr lang="x-none" sz="1200" b="1" dirty="0" smtClean="0">
                <a:solidFill>
                  <a:srgbClr val="741B47"/>
                </a:solidFill>
                <a:latin typeface="Calibri" panose="020F0502020204030204" pitchFamily="34" charset="0"/>
                <a:ea typeface="Roboto"/>
                <a:cs typeface="Calibri" panose="020F0502020204030204" pitchFamily="34" charset="0"/>
                <a:sym typeface="Roboto"/>
              </a:rPr>
              <a:t>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a:t>
            </a:r>
            <a:r>
              <a:rPr lang="es-ES" sz="1200" dirty="0">
                <a:solidFill>
                  <a:srgbClr val="741B47"/>
                </a:solidFill>
                <a:latin typeface="Calibri" panose="020F0502020204030204" pitchFamily="34" charset="0"/>
                <a:ea typeface="Roboto Medium"/>
                <a:cs typeface="Calibri" panose="020F0502020204030204" pitchFamily="34" charset="0"/>
                <a:sym typeface="Roboto Medium"/>
              </a:rPr>
              <a:t>AJUSTES DE </a:t>
            </a:r>
            <a:r>
              <a:rPr lang="es-ES" sz="1200" dirty="0" smtClean="0">
                <a:solidFill>
                  <a:srgbClr val="741B47"/>
                </a:solidFill>
                <a:latin typeface="Calibri" panose="020F0502020204030204" pitchFamily="34" charset="0"/>
                <a:ea typeface="Roboto Medium"/>
                <a:cs typeface="Calibri" panose="020F0502020204030204" pitchFamily="34" charset="0"/>
                <a:sym typeface="Roboto Medium"/>
              </a:rPr>
              <a:t>MOTORES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pic>
        <p:nvPicPr>
          <p:cNvPr id="22" name="Imagen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3" name="Imagen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38"/>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 name="Google Shape;26;p3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 name="Google Shape;27;p38"/>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8|</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28" name="Google Shape;28;p38"/>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39"/>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9"/>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9"/>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39"/>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 name="Google Shape;34;p39"/>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8|</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8" name="Google Shape;28;p38"/>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0"/>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0"/>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 name="Google Shape;39;p40"/>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0" name="Google Shape;40;p40"/>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8|</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7" name="Google Shape;28;p38"/>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41"/>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1"/>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1"/>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 name="Google Shape;46;p41"/>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 name="Google Shape;47;p41"/>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8|</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8" name="Google Shape;28;p38"/>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lt1"/>
        </a:solidFill>
        <a:effectLst/>
      </p:bgPr>
    </p:bg>
    <p:spTree>
      <p:nvGrpSpPr>
        <p:cNvPr id="1" name="Shape 49"/>
        <p:cNvGrpSpPr/>
        <p:nvPr/>
      </p:nvGrpSpPr>
      <p:grpSpPr>
        <a:xfrm>
          <a:off x="0" y="0"/>
          <a:ext cx="0" cy="0"/>
          <a:chOff x="0" y="0"/>
          <a:chExt cx="0" cy="0"/>
        </a:xfrm>
      </p:grpSpPr>
      <p:sp>
        <p:nvSpPr>
          <p:cNvPr id="51" name="Google Shape;51;p43"/>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3" name="Google Shape;53;p4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a:t>En estos documentos se utilizarán de manera inclusiva términos como: el estudiante, el docente, el compañero u otras palabras equivalentes y sus respectivos plurales, es decir, con ellas, se hace referencia tanto a hombres como a mujeres.</a:t>
            </a:r>
            <a:endParaRPr lang="es-CL" dirty="0"/>
          </a:p>
        </p:txBody>
      </p:sp>
      <p:sp>
        <p:nvSpPr>
          <p:cNvPr id="7"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a:t>
            </a:r>
            <a:r>
              <a:rPr lang="es-CL" sz="1500" b="1" dirty="0" smtClean="0">
                <a:latin typeface="Calibri" panose="020F0502020204030204" pitchFamily="34" charset="0"/>
                <a:ea typeface="Roboto"/>
                <a:cs typeface="Calibri" panose="020F0502020204030204" pitchFamily="34" charset="0"/>
                <a:sym typeface="Roboto"/>
              </a:rPr>
              <a:t>1</a:t>
            </a:r>
            <a:endParaRPr lang="es-CL" sz="1500" b="1" dirty="0">
              <a:latin typeface="Calibri" panose="020F0502020204030204" pitchFamily="34" charset="0"/>
              <a:ea typeface="Roboto"/>
              <a:cs typeface="Calibri" panose="020F0502020204030204" pitchFamily="34" charset="0"/>
              <a:sym typeface="Roboto"/>
            </a:endParaRPr>
          </a:p>
          <a:p>
            <a:endParaRPr lang="es-CL" sz="1500" b="1" dirty="0">
              <a:latin typeface="Calibri" panose="020F0502020204030204" pitchFamily="34" charset="0"/>
              <a:ea typeface="Roboto"/>
              <a:cs typeface="Calibri" panose="020F0502020204030204" pitchFamily="34" charset="0"/>
              <a:sym typeface="Roboto"/>
            </a:endParaRPr>
          </a:p>
        </p:txBody>
      </p:sp>
      <p:sp>
        <p:nvSpPr>
          <p:cNvPr id="8" name="Google Shape;61;p13"/>
          <p:cNvSpPr txBox="1">
            <a:spLocks/>
          </p:cNvSpPr>
          <p:nvPr/>
        </p:nvSpPr>
        <p:spPr>
          <a:xfrm>
            <a:off x="365424" y="2395842"/>
            <a:ext cx="4749501" cy="3027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AJUSTES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24" y="2025948"/>
            <a:ext cx="7722524" cy="4840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9"/>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7</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248" name="Google Shape;248;p9"/>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FUNCIONAMIENTO DEL </a:t>
            </a:r>
            <a:r>
              <a:rPr lang="es-CL" sz="2800" b="0" i="0" u="none" strike="noStrike" cap="none">
                <a:solidFill>
                  <a:srgbClr val="ED423D"/>
                </a:solidFill>
                <a:latin typeface="Calibri"/>
                <a:ea typeface="Calibri"/>
                <a:cs typeface="Calibri"/>
                <a:sym typeface="Calibri"/>
              </a:rPr>
              <a:t>ALEXÓMETRO</a:t>
            </a:r>
            <a:endParaRPr sz="3100" b="0" i="0" u="none" strike="noStrike" cap="none">
              <a:solidFill>
                <a:srgbClr val="ED423D"/>
              </a:solidFill>
              <a:latin typeface="Calibri"/>
              <a:ea typeface="Calibri"/>
              <a:cs typeface="Calibri"/>
              <a:sym typeface="Calibri"/>
            </a:endParaRPr>
          </a:p>
        </p:txBody>
      </p:sp>
      <p:sp>
        <p:nvSpPr>
          <p:cNvPr id="249" name="Google Shape;249;p9"/>
          <p:cNvSpPr/>
          <p:nvPr/>
        </p:nvSpPr>
        <p:spPr>
          <a:xfrm>
            <a:off x="466023" y="3222533"/>
            <a:ext cx="8669663" cy="1017811"/>
          </a:xfrm>
          <a:prstGeom prst="roundRect">
            <a:avLst>
              <a:gd name="adj" fmla="val 11129"/>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0" name="Google Shape;250;p9"/>
          <p:cNvSpPr/>
          <p:nvPr/>
        </p:nvSpPr>
        <p:spPr>
          <a:xfrm>
            <a:off x="828799" y="3315940"/>
            <a:ext cx="799790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Sin importar donde se utilice, lo más importante es prepararlo antes de usarlo.</a:t>
            </a:r>
            <a:endParaRPr/>
          </a:p>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Como se observa en la figura, el alexómetro tiene una serie de accesorios para su uso, todo depende de donde se utilice.  </a:t>
            </a:r>
            <a:endParaRPr sz="1600" b="0" i="0" u="none" strike="noStrike" cap="none">
              <a:solidFill>
                <a:srgbClr val="000000"/>
              </a:solidFill>
              <a:latin typeface="Calibri"/>
              <a:ea typeface="Calibri"/>
              <a:cs typeface="Calibri"/>
              <a:sym typeface="Calibri"/>
            </a:endParaRPr>
          </a:p>
        </p:txBody>
      </p:sp>
      <p:sp>
        <p:nvSpPr>
          <p:cNvPr id="251" name="Google Shape;251;p9"/>
          <p:cNvSpPr/>
          <p:nvPr/>
        </p:nvSpPr>
        <p:spPr>
          <a:xfrm>
            <a:off x="448191" y="2250192"/>
            <a:ext cx="8687495" cy="843152"/>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2" name="Google Shape;252;p9"/>
          <p:cNvSpPr/>
          <p:nvPr/>
        </p:nvSpPr>
        <p:spPr>
          <a:xfrm>
            <a:off x="783325" y="2379381"/>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Donde se utiliza con mayor frecuencia el Alexómetro es en mediciones en el motor para observar posibles deformaciones o desgaste de cilindros. </a:t>
            </a:r>
            <a:endParaRPr/>
          </a:p>
        </p:txBody>
      </p:sp>
      <p:sp>
        <p:nvSpPr>
          <p:cNvPr id="253" name="Google Shape;253;p9"/>
          <p:cNvSpPr/>
          <p:nvPr/>
        </p:nvSpPr>
        <p:spPr>
          <a:xfrm>
            <a:off x="466024" y="4369533"/>
            <a:ext cx="4801892" cy="2290212"/>
          </a:xfrm>
          <a:prstGeom prst="roundRect">
            <a:avLst>
              <a:gd name="adj" fmla="val 6889"/>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4" name="Google Shape;254;p9"/>
          <p:cNvSpPr/>
          <p:nvPr/>
        </p:nvSpPr>
        <p:spPr>
          <a:xfrm>
            <a:off x="828800" y="4462940"/>
            <a:ext cx="4010238" cy="20621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Lo más importante es tener claro cual es la medida del elemento que se va a medir, para lo cual es existen 2 posibilidades:</a:t>
            </a:r>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Tener la información del Manual de Servicio (la más exacta).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Medir el componente en un lugar donde no existe desgaste.</a:t>
            </a:r>
            <a:endParaRPr/>
          </a:p>
        </p:txBody>
      </p:sp>
      <p:pic>
        <p:nvPicPr>
          <p:cNvPr id="255" name="Google Shape;255;p9"/>
          <p:cNvPicPr preferRelativeResize="0"/>
          <p:nvPr/>
        </p:nvPicPr>
        <p:blipFill rotWithShape="1">
          <a:blip r:embed="rId3">
            <a:alphaModFix/>
          </a:blip>
          <a:srcRect/>
          <a:stretch/>
        </p:blipFill>
        <p:spPr>
          <a:xfrm>
            <a:off x="5470914" y="4369533"/>
            <a:ext cx="3718562" cy="23830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1" name="Google Shape;261;p10"/>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8</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262" name="Google Shape;262;p1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dirty="0">
                <a:solidFill>
                  <a:srgbClr val="741B47"/>
                </a:solidFill>
                <a:latin typeface="Calibri"/>
                <a:ea typeface="Calibri"/>
                <a:cs typeface="Calibri"/>
                <a:sym typeface="Calibri"/>
              </a:rPr>
              <a:t>FUNCIONAMIENTO DEL </a:t>
            </a:r>
            <a:r>
              <a:rPr lang="es-CL" sz="2800" b="0" i="0" u="none" strike="noStrike" cap="none" dirty="0">
                <a:solidFill>
                  <a:srgbClr val="ED423D"/>
                </a:solidFill>
                <a:latin typeface="Calibri"/>
                <a:ea typeface="Calibri"/>
                <a:cs typeface="Calibri"/>
                <a:sym typeface="Calibri"/>
              </a:rPr>
              <a:t>ALEXÓMETRO</a:t>
            </a:r>
            <a:endParaRPr sz="3100" b="0" i="0" u="none" strike="noStrike" cap="none" dirty="0">
              <a:solidFill>
                <a:srgbClr val="FF0000"/>
              </a:solidFill>
              <a:latin typeface="Calibri"/>
              <a:ea typeface="Calibri"/>
              <a:cs typeface="Calibri"/>
              <a:sym typeface="Calibri"/>
            </a:endParaRPr>
          </a:p>
        </p:txBody>
      </p:sp>
      <p:sp>
        <p:nvSpPr>
          <p:cNvPr id="263" name="Google Shape;263;p10"/>
          <p:cNvSpPr/>
          <p:nvPr/>
        </p:nvSpPr>
        <p:spPr>
          <a:xfrm>
            <a:off x="466023" y="4293281"/>
            <a:ext cx="5433071" cy="2036987"/>
          </a:xfrm>
          <a:prstGeom prst="roundRect">
            <a:avLst>
              <a:gd name="adj" fmla="val 672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4" name="Google Shape;264;p10"/>
          <p:cNvSpPr/>
          <p:nvPr/>
        </p:nvSpPr>
        <p:spPr>
          <a:xfrm>
            <a:off x="828799" y="4399634"/>
            <a:ext cx="4538962" cy="20621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Además, se debe medir en sentido de cigüeñal, ya que en esa zona no roza la falda del pistón (costados). </a:t>
            </a: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Como se observa en el pistón, medir en sentido de cigüeñal, es equivalente a la ubicación que lleva el pasador de pistón, en esa zona el pistón está rebajado.</a:t>
            </a:r>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sp>
        <p:nvSpPr>
          <p:cNvPr id="265" name="Google Shape;265;p10"/>
          <p:cNvSpPr/>
          <p:nvPr/>
        </p:nvSpPr>
        <p:spPr>
          <a:xfrm>
            <a:off x="466024" y="2250191"/>
            <a:ext cx="7106628" cy="1911672"/>
          </a:xfrm>
          <a:prstGeom prst="roundRect">
            <a:avLst>
              <a:gd name="adj" fmla="val 11099"/>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6" name="Google Shape;266;p10"/>
          <p:cNvSpPr/>
          <p:nvPr/>
        </p:nvSpPr>
        <p:spPr>
          <a:xfrm>
            <a:off x="783325" y="2477399"/>
            <a:ext cx="4587665" cy="18158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Para el ejemplo se explicará la medición de cilidros. </a:t>
            </a: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Si no se tiene la información del manual de servicio, es aconsejable medir el diámetro interior del cilindro en la parte baja de él, ya que en ese punto no existe roce de anillos ni pistón contra las paredes del cilindro (parte oscura del cilindro).</a:t>
            </a:r>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pic>
        <p:nvPicPr>
          <p:cNvPr id="267" name="Google Shape;267;p10"/>
          <p:cNvPicPr preferRelativeResize="0"/>
          <p:nvPr/>
        </p:nvPicPr>
        <p:blipFill rotWithShape="1">
          <a:blip r:embed="rId3">
            <a:alphaModFix/>
          </a:blip>
          <a:srcRect/>
          <a:stretch/>
        </p:blipFill>
        <p:spPr>
          <a:xfrm>
            <a:off x="5525339" y="2224723"/>
            <a:ext cx="3831699" cy="1998125"/>
          </a:xfrm>
          <a:prstGeom prst="rect">
            <a:avLst/>
          </a:prstGeom>
          <a:noFill/>
          <a:ln w="9525" cap="flat" cmpd="sng">
            <a:solidFill>
              <a:schemeClr val="dk1"/>
            </a:solidFill>
            <a:prstDash val="solid"/>
            <a:round/>
            <a:headEnd type="none" w="sm" len="sm"/>
            <a:tailEnd type="none" w="sm" len="sm"/>
          </a:ln>
        </p:spPr>
      </p:pic>
      <p:pic>
        <p:nvPicPr>
          <p:cNvPr id="268" name="Google Shape;268;p10"/>
          <p:cNvPicPr preferRelativeResize="0"/>
          <p:nvPr/>
        </p:nvPicPr>
        <p:blipFill rotWithShape="1">
          <a:blip r:embed="rId4">
            <a:alphaModFix/>
          </a:blip>
          <a:srcRect/>
          <a:stretch/>
        </p:blipFill>
        <p:spPr>
          <a:xfrm>
            <a:off x="6606371" y="4419666"/>
            <a:ext cx="2202612" cy="1964920"/>
          </a:xfrm>
          <a:prstGeom prst="rect">
            <a:avLst/>
          </a:prstGeom>
          <a:noFill/>
          <a:ln>
            <a:noFill/>
          </a:ln>
        </p:spPr>
      </p:pic>
      <p:cxnSp>
        <p:nvCxnSpPr>
          <p:cNvPr id="269" name="Google Shape;269;p10"/>
          <p:cNvCxnSpPr/>
          <p:nvPr/>
        </p:nvCxnSpPr>
        <p:spPr>
          <a:xfrm rot="10800000" flipH="1">
            <a:off x="5674735" y="2286182"/>
            <a:ext cx="3532909" cy="1815373"/>
          </a:xfrm>
          <a:prstGeom prst="straightConnector1">
            <a:avLst/>
          </a:prstGeom>
          <a:noFill/>
          <a:ln w="38100" cap="flat" cmpd="sng">
            <a:solidFill>
              <a:srgbClr val="FF0000"/>
            </a:solidFill>
            <a:prstDash val="solid"/>
            <a:round/>
            <a:headEnd type="triangl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11"/>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9</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277" name="Google Shape;277;p11"/>
          <p:cNvSpPr/>
          <p:nvPr/>
        </p:nvSpPr>
        <p:spPr>
          <a:xfrm>
            <a:off x="448192" y="2364125"/>
            <a:ext cx="7921572" cy="845067"/>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8" name="Google Shape;278;p11"/>
          <p:cNvSpPr txBox="1"/>
          <p:nvPr/>
        </p:nvSpPr>
        <p:spPr>
          <a:xfrm>
            <a:off x="800933" y="2494271"/>
            <a:ext cx="7411249"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Una vez obtenido el diámetro del cilindro desde el manual de servicio o midiéndolo directamente seguir los siguientes pasos:</a:t>
            </a:r>
            <a:endParaRPr/>
          </a:p>
        </p:txBody>
      </p:sp>
      <p:sp>
        <p:nvSpPr>
          <p:cNvPr id="279" name="Google Shape;279;p11"/>
          <p:cNvSpPr/>
          <p:nvPr/>
        </p:nvSpPr>
        <p:spPr>
          <a:xfrm>
            <a:off x="448192" y="3341097"/>
            <a:ext cx="7921572" cy="570449"/>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0" name="Google Shape;280;p11"/>
          <p:cNvSpPr txBox="1"/>
          <p:nvPr/>
        </p:nvSpPr>
        <p:spPr>
          <a:xfrm>
            <a:off x="800933" y="3457044"/>
            <a:ext cx="7411249"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Traspasar la medida a un micrómetro de diámetro exterior.</a:t>
            </a:r>
            <a:endParaRPr/>
          </a:p>
        </p:txBody>
      </p:sp>
      <p:grpSp>
        <p:nvGrpSpPr>
          <p:cNvPr id="281" name="Google Shape;281;p11"/>
          <p:cNvGrpSpPr/>
          <p:nvPr/>
        </p:nvGrpSpPr>
        <p:grpSpPr>
          <a:xfrm>
            <a:off x="270950" y="3428420"/>
            <a:ext cx="376200" cy="395803"/>
            <a:chOff x="476000" y="3499172"/>
            <a:chExt cx="376200" cy="395803"/>
          </a:xfrm>
        </p:grpSpPr>
        <p:sp>
          <p:nvSpPr>
            <p:cNvPr id="282" name="Google Shape;282;p11"/>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1"/>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a:t>
              </a:r>
              <a:endParaRPr sz="2800" b="1" i="0" u="none" strike="noStrike" cap="none">
                <a:solidFill>
                  <a:srgbClr val="FFFFFF"/>
                </a:solidFill>
                <a:latin typeface="Calibri"/>
                <a:ea typeface="Calibri"/>
                <a:cs typeface="Calibri"/>
                <a:sym typeface="Calibri"/>
              </a:endParaRPr>
            </a:p>
          </p:txBody>
        </p:sp>
      </p:grpSp>
      <p:sp>
        <p:nvSpPr>
          <p:cNvPr id="284" name="Google Shape;284;p11"/>
          <p:cNvSpPr/>
          <p:nvPr/>
        </p:nvSpPr>
        <p:spPr>
          <a:xfrm>
            <a:off x="448192" y="4043450"/>
            <a:ext cx="5003702" cy="1008488"/>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5" name="Google Shape;285;p11"/>
          <p:cNvSpPr txBox="1"/>
          <p:nvPr/>
        </p:nvSpPr>
        <p:spPr>
          <a:xfrm>
            <a:off x="800933" y="4173596"/>
            <a:ext cx="4265917"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Seleccionar las extensiones adecuadas del Alexómetro y armarlo para obtener la longitud deseada.</a:t>
            </a:r>
            <a:endParaRPr/>
          </a:p>
        </p:txBody>
      </p:sp>
      <p:grpSp>
        <p:nvGrpSpPr>
          <p:cNvPr id="286" name="Google Shape;286;p11"/>
          <p:cNvGrpSpPr/>
          <p:nvPr/>
        </p:nvGrpSpPr>
        <p:grpSpPr>
          <a:xfrm>
            <a:off x="270950" y="4349793"/>
            <a:ext cx="376200" cy="395803"/>
            <a:chOff x="476000" y="3499172"/>
            <a:chExt cx="376200" cy="395803"/>
          </a:xfrm>
        </p:grpSpPr>
        <p:sp>
          <p:nvSpPr>
            <p:cNvPr id="287" name="Google Shape;287;p11"/>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1"/>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2</a:t>
              </a:r>
              <a:endParaRPr sz="2800" b="1" i="0" u="none" strike="noStrike" cap="none">
                <a:solidFill>
                  <a:srgbClr val="FFFFFF"/>
                </a:solidFill>
                <a:latin typeface="Calibri"/>
                <a:ea typeface="Calibri"/>
                <a:cs typeface="Calibri"/>
                <a:sym typeface="Calibri"/>
              </a:endParaRPr>
            </a:p>
          </p:txBody>
        </p:sp>
      </p:grpSp>
      <p:sp>
        <p:nvSpPr>
          <p:cNvPr id="289" name="Google Shape;289;p11"/>
          <p:cNvSpPr/>
          <p:nvPr/>
        </p:nvSpPr>
        <p:spPr>
          <a:xfrm>
            <a:off x="448192" y="5414235"/>
            <a:ext cx="5003702" cy="1351617"/>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0" name="Google Shape;290;p11"/>
          <p:cNvSpPr txBox="1"/>
          <p:nvPr/>
        </p:nvSpPr>
        <p:spPr>
          <a:xfrm>
            <a:off x="800933" y="5544381"/>
            <a:ext cx="4265917"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Traspasar la medida del micrómetro al alexómetro, pero antes de desmontar el alexómetro del micrómetro asegúrese del paso siguiente.</a:t>
            </a:r>
            <a:endParaRPr/>
          </a:p>
        </p:txBody>
      </p:sp>
      <p:grpSp>
        <p:nvGrpSpPr>
          <p:cNvPr id="291" name="Google Shape;291;p11"/>
          <p:cNvGrpSpPr/>
          <p:nvPr/>
        </p:nvGrpSpPr>
        <p:grpSpPr>
          <a:xfrm>
            <a:off x="270950" y="5885088"/>
            <a:ext cx="376200" cy="395803"/>
            <a:chOff x="476000" y="3499172"/>
            <a:chExt cx="376200" cy="395803"/>
          </a:xfrm>
        </p:grpSpPr>
        <p:sp>
          <p:nvSpPr>
            <p:cNvPr id="292" name="Google Shape;292;p11"/>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1"/>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3</a:t>
              </a:r>
              <a:endParaRPr sz="2800" b="1" i="0" u="none" strike="noStrike" cap="none">
                <a:solidFill>
                  <a:srgbClr val="FFFFFF"/>
                </a:solidFill>
                <a:latin typeface="Calibri"/>
                <a:ea typeface="Calibri"/>
                <a:cs typeface="Calibri"/>
                <a:sym typeface="Calibri"/>
              </a:endParaRPr>
            </a:p>
          </p:txBody>
        </p:sp>
      </p:grpSp>
      <p:pic>
        <p:nvPicPr>
          <p:cNvPr id="294" name="Google Shape;294;p11"/>
          <p:cNvPicPr preferRelativeResize="0"/>
          <p:nvPr/>
        </p:nvPicPr>
        <p:blipFill rotWithShape="1">
          <a:blip r:embed="rId3">
            <a:alphaModFix/>
          </a:blip>
          <a:srcRect/>
          <a:stretch/>
        </p:blipFill>
        <p:spPr>
          <a:xfrm>
            <a:off x="5994931" y="5246599"/>
            <a:ext cx="2642854" cy="1643827"/>
          </a:xfrm>
          <a:prstGeom prst="rect">
            <a:avLst/>
          </a:prstGeom>
          <a:noFill/>
          <a:ln w="9525" cap="flat" cmpd="sng">
            <a:solidFill>
              <a:schemeClr val="dk1"/>
            </a:solidFill>
            <a:prstDash val="solid"/>
            <a:round/>
            <a:headEnd type="none" w="sm" len="sm"/>
            <a:tailEnd type="none" w="sm" len="sm"/>
          </a:ln>
        </p:spPr>
      </p:pic>
      <p:pic>
        <p:nvPicPr>
          <p:cNvPr id="295" name="Google Shape;295;p11"/>
          <p:cNvPicPr preferRelativeResize="0"/>
          <p:nvPr/>
        </p:nvPicPr>
        <p:blipFill rotWithShape="1">
          <a:blip r:embed="rId4">
            <a:alphaModFix/>
          </a:blip>
          <a:srcRect/>
          <a:stretch/>
        </p:blipFill>
        <p:spPr>
          <a:xfrm>
            <a:off x="6127801" y="3452152"/>
            <a:ext cx="2314064" cy="1725533"/>
          </a:xfrm>
          <a:prstGeom prst="rect">
            <a:avLst/>
          </a:prstGeom>
          <a:noFill/>
          <a:ln w="9525" cap="flat" cmpd="sng">
            <a:solidFill>
              <a:schemeClr val="dk1"/>
            </a:solidFill>
            <a:prstDash val="solid"/>
            <a:round/>
            <a:headEnd type="none" w="sm" len="sm"/>
            <a:tailEnd type="none" w="sm" len="sm"/>
          </a:ln>
        </p:spPr>
      </p:pic>
      <p:sp>
        <p:nvSpPr>
          <p:cNvPr id="24" name="Google Shape;262;p1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dirty="0">
                <a:solidFill>
                  <a:srgbClr val="741B47"/>
                </a:solidFill>
                <a:latin typeface="Calibri"/>
                <a:ea typeface="Calibri"/>
                <a:cs typeface="Calibri"/>
                <a:sym typeface="Calibri"/>
              </a:rPr>
              <a:t>FUNCIONAMIENTO DEL </a:t>
            </a:r>
            <a:r>
              <a:rPr lang="es-CL" sz="2800" b="0" i="0" u="none" strike="noStrike" cap="none" dirty="0">
                <a:solidFill>
                  <a:srgbClr val="ED423D"/>
                </a:solidFill>
                <a:latin typeface="Calibri"/>
                <a:ea typeface="Calibri"/>
                <a:cs typeface="Calibri"/>
                <a:sym typeface="Calibri"/>
              </a:rPr>
              <a:t>ALEXÓMETRO</a:t>
            </a:r>
            <a:endParaRPr sz="3100" b="0" i="0" u="none" strike="noStrike" cap="none"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p12"/>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10</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302" name="Google Shape;302;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dirty="0" smtClean="0">
                <a:solidFill>
                  <a:srgbClr val="741B47"/>
                </a:solidFill>
                <a:latin typeface="Calibri"/>
                <a:ea typeface="Calibri"/>
                <a:cs typeface="Calibri"/>
                <a:sym typeface="Calibri"/>
              </a:rPr>
              <a:t>FUNCIONAMIENTO </a:t>
            </a:r>
            <a:r>
              <a:rPr lang="es-CL" sz="2800" b="1" i="0" u="none" strike="noStrike" cap="none" dirty="0">
                <a:solidFill>
                  <a:srgbClr val="741B47"/>
                </a:solidFill>
                <a:latin typeface="Calibri"/>
                <a:ea typeface="Calibri"/>
                <a:cs typeface="Calibri"/>
                <a:sym typeface="Calibri"/>
              </a:rPr>
              <a:t>DEL </a:t>
            </a:r>
            <a:r>
              <a:rPr lang="es-CL" sz="2800" b="0" i="0" u="none" strike="noStrike" cap="none" dirty="0">
                <a:solidFill>
                  <a:srgbClr val="ED423D"/>
                </a:solidFill>
                <a:latin typeface="Calibri"/>
                <a:ea typeface="Calibri"/>
                <a:cs typeface="Calibri"/>
                <a:sym typeface="Calibri"/>
              </a:rPr>
              <a:t>ALEXÓMETRO</a:t>
            </a:r>
            <a:endParaRPr sz="3100" b="0" i="0" u="none" strike="noStrike" cap="none" dirty="0">
              <a:solidFill>
                <a:srgbClr val="ED423D"/>
              </a:solidFill>
              <a:latin typeface="Calibri"/>
              <a:ea typeface="Calibri"/>
              <a:cs typeface="Calibri"/>
              <a:sym typeface="Calibri"/>
            </a:endParaRPr>
          </a:p>
        </p:txBody>
      </p:sp>
      <p:sp>
        <p:nvSpPr>
          <p:cNvPr id="303" name="Google Shape;303;p12"/>
          <p:cNvSpPr/>
          <p:nvPr/>
        </p:nvSpPr>
        <p:spPr>
          <a:xfrm>
            <a:off x="448192" y="1897619"/>
            <a:ext cx="7921572" cy="845067"/>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04" name="Google Shape;304;p12"/>
          <p:cNvSpPr txBox="1"/>
          <p:nvPr/>
        </p:nvSpPr>
        <p:spPr>
          <a:xfrm>
            <a:off x="800933" y="2027765"/>
            <a:ext cx="7411249" cy="63094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momento de traspasar la medida es muy importante dar una precarga que permita a la aguja del alexómetro moverse en ambas direcciones registrando la medida</a:t>
            </a:r>
            <a:r>
              <a:rPr lang="es-CL" sz="1900" b="0" i="0" u="none" strike="noStrike" cap="none">
                <a:solidFill>
                  <a:srgbClr val="000000"/>
                </a:solidFill>
                <a:latin typeface="Avenir"/>
                <a:ea typeface="Avenir"/>
                <a:cs typeface="Avenir"/>
                <a:sym typeface="Avenir"/>
              </a:rPr>
              <a:t>.</a:t>
            </a:r>
            <a:endParaRPr/>
          </a:p>
        </p:txBody>
      </p:sp>
      <p:sp>
        <p:nvSpPr>
          <p:cNvPr id="305" name="Google Shape;305;p12"/>
          <p:cNvSpPr/>
          <p:nvPr/>
        </p:nvSpPr>
        <p:spPr>
          <a:xfrm>
            <a:off x="448192" y="2874591"/>
            <a:ext cx="7921572" cy="1566428"/>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06" name="Google Shape;306;p12"/>
          <p:cNvSpPr txBox="1"/>
          <p:nvPr/>
        </p:nvSpPr>
        <p:spPr>
          <a:xfrm>
            <a:off x="800933" y="2990538"/>
            <a:ext cx="4650961"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Esto se obtiene dejando la aguja pequeña del nonio en 1 mm aprox. ya que eso permite un rango de tolerancia de 1 mm en el cual la aguja se prodrá mover en sentido horario o antihorario 1 vuelta completa registrando la medida.</a:t>
            </a:r>
            <a:endParaRPr sz="1600" b="0" i="0" u="none" strike="noStrike" cap="none">
              <a:solidFill>
                <a:srgbClr val="000000"/>
              </a:solidFill>
              <a:latin typeface="Calibri"/>
              <a:ea typeface="Calibri"/>
              <a:cs typeface="Calibri"/>
              <a:sym typeface="Calibri"/>
            </a:endParaRPr>
          </a:p>
        </p:txBody>
      </p:sp>
      <p:grpSp>
        <p:nvGrpSpPr>
          <p:cNvPr id="307" name="Google Shape;307;p12"/>
          <p:cNvGrpSpPr/>
          <p:nvPr/>
        </p:nvGrpSpPr>
        <p:grpSpPr>
          <a:xfrm>
            <a:off x="270950" y="3391311"/>
            <a:ext cx="376200" cy="395803"/>
            <a:chOff x="476000" y="3499172"/>
            <a:chExt cx="376200" cy="395803"/>
          </a:xfrm>
        </p:grpSpPr>
        <p:sp>
          <p:nvSpPr>
            <p:cNvPr id="308" name="Google Shape;308;p12"/>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2"/>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5</a:t>
              </a:r>
              <a:endParaRPr sz="2800" b="1" i="0" u="none" strike="noStrike" cap="none">
                <a:solidFill>
                  <a:srgbClr val="FFFFFF"/>
                </a:solidFill>
                <a:latin typeface="Calibri"/>
                <a:ea typeface="Calibri"/>
                <a:cs typeface="Calibri"/>
                <a:sym typeface="Calibri"/>
              </a:endParaRPr>
            </a:p>
          </p:txBody>
        </p:sp>
      </p:grpSp>
      <p:sp>
        <p:nvSpPr>
          <p:cNvPr id="310" name="Google Shape;310;p12"/>
          <p:cNvSpPr/>
          <p:nvPr/>
        </p:nvSpPr>
        <p:spPr>
          <a:xfrm>
            <a:off x="448192" y="4571165"/>
            <a:ext cx="5003702" cy="1008488"/>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1" name="Google Shape;311;p12"/>
          <p:cNvSpPr txBox="1"/>
          <p:nvPr/>
        </p:nvSpPr>
        <p:spPr>
          <a:xfrm>
            <a:off x="800933" y="4659911"/>
            <a:ext cx="4650961"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Girar ahora la esfera del alexómetro en el sentido que sea necesario, hasta que la aguja del alexómetro quede marcando 0 en la escala del comparador.</a:t>
            </a:r>
            <a:endParaRPr/>
          </a:p>
        </p:txBody>
      </p:sp>
      <p:grpSp>
        <p:nvGrpSpPr>
          <p:cNvPr id="312" name="Google Shape;312;p12"/>
          <p:cNvGrpSpPr/>
          <p:nvPr/>
        </p:nvGrpSpPr>
        <p:grpSpPr>
          <a:xfrm>
            <a:off x="270950" y="4877508"/>
            <a:ext cx="376200" cy="395803"/>
            <a:chOff x="476000" y="3499172"/>
            <a:chExt cx="376200" cy="395803"/>
          </a:xfrm>
        </p:grpSpPr>
        <p:sp>
          <p:nvSpPr>
            <p:cNvPr id="313" name="Google Shape;313;p12"/>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2"/>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6</a:t>
              </a:r>
              <a:endParaRPr sz="2800" b="1" i="0" u="none" strike="noStrike" cap="none">
                <a:solidFill>
                  <a:srgbClr val="FFFFFF"/>
                </a:solidFill>
                <a:latin typeface="Calibri"/>
                <a:ea typeface="Calibri"/>
                <a:cs typeface="Calibri"/>
                <a:sym typeface="Calibri"/>
              </a:endParaRPr>
            </a:p>
          </p:txBody>
        </p:sp>
      </p:grpSp>
      <p:sp>
        <p:nvSpPr>
          <p:cNvPr id="315" name="Google Shape;315;p12"/>
          <p:cNvSpPr/>
          <p:nvPr/>
        </p:nvSpPr>
        <p:spPr>
          <a:xfrm>
            <a:off x="448192" y="5716238"/>
            <a:ext cx="5003702" cy="95381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6" name="Google Shape;316;p12"/>
          <p:cNvSpPr txBox="1"/>
          <p:nvPr/>
        </p:nvSpPr>
        <p:spPr>
          <a:xfrm>
            <a:off x="800933" y="5846383"/>
            <a:ext cx="4265917"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Ahora se encuentra en condiciones de comenzar a efectuar las mediciones en los cilidros del motor.</a:t>
            </a:r>
            <a:endParaRPr/>
          </a:p>
        </p:txBody>
      </p:sp>
      <p:grpSp>
        <p:nvGrpSpPr>
          <p:cNvPr id="317" name="Google Shape;317;p12"/>
          <p:cNvGrpSpPr/>
          <p:nvPr/>
        </p:nvGrpSpPr>
        <p:grpSpPr>
          <a:xfrm>
            <a:off x="270950" y="6016142"/>
            <a:ext cx="376200" cy="395803"/>
            <a:chOff x="476000" y="3499172"/>
            <a:chExt cx="376200" cy="395803"/>
          </a:xfrm>
        </p:grpSpPr>
        <p:sp>
          <p:nvSpPr>
            <p:cNvPr id="318" name="Google Shape;318;p12"/>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2"/>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7</a:t>
              </a:r>
              <a:endParaRPr sz="2800" b="1" i="0" u="none" strike="noStrike" cap="none">
                <a:solidFill>
                  <a:srgbClr val="FFFFFF"/>
                </a:solidFill>
                <a:latin typeface="Calibri"/>
                <a:ea typeface="Calibri"/>
                <a:cs typeface="Calibri"/>
                <a:sym typeface="Calibri"/>
              </a:endParaRPr>
            </a:p>
          </p:txBody>
        </p:sp>
      </p:grpSp>
      <p:grpSp>
        <p:nvGrpSpPr>
          <p:cNvPr id="320" name="Google Shape;320;p12"/>
          <p:cNvGrpSpPr/>
          <p:nvPr/>
        </p:nvGrpSpPr>
        <p:grpSpPr>
          <a:xfrm>
            <a:off x="270950" y="2133778"/>
            <a:ext cx="376200" cy="395803"/>
            <a:chOff x="476000" y="3499172"/>
            <a:chExt cx="376200" cy="395803"/>
          </a:xfrm>
        </p:grpSpPr>
        <p:sp>
          <p:nvSpPr>
            <p:cNvPr id="321" name="Google Shape;321;p12"/>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2"/>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4</a:t>
              </a:r>
              <a:endParaRPr sz="2800" b="1" i="0" u="none" strike="noStrike" cap="none">
                <a:solidFill>
                  <a:srgbClr val="FFFFFF"/>
                </a:solidFill>
                <a:latin typeface="Calibri"/>
                <a:ea typeface="Calibri"/>
                <a:cs typeface="Calibri"/>
                <a:sym typeface="Calibri"/>
              </a:endParaRPr>
            </a:p>
          </p:txBody>
        </p:sp>
      </p:grpSp>
      <p:pic>
        <p:nvPicPr>
          <p:cNvPr id="323" name="Google Shape;323;p12"/>
          <p:cNvPicPr preferRelativeResize="0"/>
          <p:nvPr/>
        </p:nvPicPr>
        <p:blipFill rotWithShape="1">
          <a:blip r:embed="rId3">
            <a:alphaModFix/>
          </a:blip>
          <a:srcRect/>
          <a:stretch/>
        </p:blipFill>
        <p:spPr>
          <a:xfrm>
            <a:off x="6209698" y="2858657"/>
            <a:ext cx="2477040" cy="2202883"/>
          </a:xfrm>
          <a:prstGeom prst="rect">
            <a:avLst/>
          </a:prstGeom>
          <a:noFill/>
          <a:ln w="9525" cap="flat" cmpd="sng">
            <a:solidFill>
              <a:schemeClr val="dk1"/>
            </a:solidFill>
            <a:prstDash val="solid"/>
            <a:round/>
            <a:headEnd type="none" w="sm" len="sm"/>
            <a:tailEnd type="none" w="sm" len="sm"/>
          </a:ln>
        </p:spPr>
      </p:pic>
      <p:sp>
        <p:nvSpPr>
          <p:cNvPr id="324" name="Google Shape;324;p12"/>
          <p:cNvSpPr/>
          <p:nvPr/>
        </p:nvSpPr>
        <p:spPr>
          <a:xfrm>
            <a:off x="6831985" y="3500112"/>
            <a:ext cx="1232465" cy="1092941"/>
          </a:xfrm>
          <a:prstGeom prst="donut">
            <a:avLst>
              <a:gd name="adj" fmla="val 3601"/>
            </a:avLst>
          </a:prstGeom>
          <a:solidFill>
            <a:srgbClr val="FF0000"/>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25" name="Google Shape;325;p12"/>
          <p:cNvPicPr preferRelativeResize="0"/>
          <p:nvPr/>
        </p:nvPicPr>
        <p:blipFill rotWithShape="1">
          <a:blip r:embed="rId4">
            <a:alphaModFix/>
          </a:blip>
          <a:srcRect/>
          <a:stretch/>
        </p:blipFill>
        <p:spPr>
          <a:xfrm>
            <a:off x="6209698" y="5084754"/>
            <a:ext cx="2477040" cy="2105168"/>
          </a:xfrm>
          <a:prstGeom prst="rect">
            <a:avLst/>
          </a:prstGeom>
          <a:noFill/>
          <a:ln w="9525" cap="flat" cmpd="sng">
            <a:solidFill>
              <a:schemeClr val="dk1"/>
            </a:solidFill>
            <a:prstDash val="solid"/>
            <a:round/>
            <a:headEnd type="none" w="sm" len="sm"/>
            <a:tailEnd type="none" w="sm" len="sm"/>
          </a:ln>
        </p:spPr>
      </p:pic>
      <p:cxnSp>
        <p:nvCxnSpPr>
          <p:cNvPr id="326" name="Google Shape;326;p12"/>
          <p:cNvCxnSpPr/>
          <p:nvPr/>
        </p:nvCxnSpPr>
        <p:spPr>
          <a:xfrm rot="10800000">
            <a:off x="8012538" y="5643895"/>
            <a:ext cx="693593" cy="1185863"/>
          </a:xfrm>
          <a:prstGeom prst="straightConnector1">
            <a:avLst/>
          </a:prstGeom>
          <a:noFill/>
          <a:ln w="38100" cap="flat" cmpd="sng">
            <a:solidFill>
              <a:srgbClr val="FF0000"/>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1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333" name="Google Shape;333;p1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a:t>
            </a:r>
            <a:r>
              <a:rPr lang="es-CL" sz="2800" b="0" i="0" u="none" strike="noStrike" cap="none">
                <a:solidFill>
                  <a:srgbClr val="ED423D"/>
                </a:solidFill>
                <a:latin typeface="Calibri"/>
                <a:ea typeface="Calibri"/>
                <a:cs typeface="Calibri"/>
                <a:sym typeface="Calibri"/>
              </a:rPr>
              <a:t>CILINDROS</a:t>
            </a:r>
            <a:endParaRPr sz="3100" b="0" i="0" u="none" strike="noStrike" cap="none">
              <a:solidFill>
                <a:srgbClr val="ED423D"/>
              </a:solidFill>
              <a:latin typeface="Calibri"/>
              <a:ea typeface="Calibri"/>
              <a:cs typeface="Calibri"/>
              <a:sym typeface="Calibri"/>
            </a:endParaRPr>
          </a:p>
        </p:txBody>
      </p:sp>
      <p:sp>
        <p:nvSpPr>
          <p:cNvPr id="334" name="Google Shape;334;p13"/>
          <p:cNvSpPr/>
          <p:nvPr/>
        </p:nvSpPr>
        <p:spPr>
          <a:xfrm>
            <a:off x="448192" y="1897619"/>
            <a:ext cx="7921572" cy="845067"/>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5" name="Google Shape;335;p13"/>
          <p:cNvSpPr txBox="1"/>
          <p:nvPr/>
        </p:nvSpPr>
        <p:spPr>
          <a:xfrm>
            <a:off x="800933" y="2027765"/>
            <a:ext cx="7411249"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momento introducir el Alexómetro dentro del cilindro, primero ingresar la zona donde se monta el palpador y luego el extremo opuesto donde se encuentra el tope.</a:t>
            </a:r>
            <a:endParaRPr/>
          </a:p>
        </p:txBody>
      </p:sp>
      <p:sp>
        <p:nvSpPr>
          <p:cNvPr id="336" name="Google Shape;336;p13"/>
          <p:cNvSpPr/>
          <p:nvPr/>
        </p:nvSpPr>
        <p:spPr>
          <a:xfrm>
            <a:off x="448192" y="2874591"/>
            <a:ext cx="7921572" cy="982671"/>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7" name="Google Shape;337;p13"/>
          <p:cNvSpPr txBox="1"/>
          <p:nvPr/>
        </p:nvSpPr>
        <p:spPr>
          <a:xfrm>
            <a:off x="800933" y="2950428"/>
            <a:ext cx="6100199"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medir los cilindros, lo que se está buscando es posibles desgastes o deformaciones de los mismos, por lo que se debe efectuar 6 mediciones en cada cilindro.</a:t>
            </a:r>
            <a:endParaRPr/>
          </a:p>
        </p:txBody>
      </p:sp>
      <p:grpSp>
        <p:nvGrpSpPr>
          <p:cNvPr id="338" name="Google Shape;338;p13"/>
          <p:cNvGrpSpPr/>
          <p:nvPr/>
        </p:nvGrpSpPr>
        <p:grpSpPr>
          <a:xfrm>
            <a:off x="270950" y="3168025"/>
            <a:ext cx="376200" cy="395803"/>
            <a:chOff x="476000" y="3499172"/>
            <a:chExt cx="376200" cy="395803"/>
          </a:xfrm>
        </p:grpSpPr>
        <p:sp>
          <p:nvSpPr>
            <p:cNvPr id="339" name="Google Shape;339;p13"/>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3"/>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5</a:t>
              </a:r>
              <a:endParaRPr sz="2800" b="1" i="0" u="none" strike="noStrike" cap="none">
                <a:solidFill>
                  <a:srgbClr val="FFFFFF"/>
                </a:solidFill>
                <a:latin typeface="Calibri"/>
                <a:ea typeface="Calibri"/>
                <a:cs typeface="Calibri"/>
                <a:sym typeface="Calibri"/>
              </a:endParaRPr>
            </a:p>
          </p:txBody>
        </p:sp>
      </p:grpSp>
      <p:sp>
        <p:nvSpPr>
          <p:cNvPr id="341" name="Google Shape;341;p13"/>
          <p:cNvSpPr/>
          <p:nvPr/>
        </p:nvSpPr>
        <p:spPr>
          <a:xfrm>
            <a:off x="448192" y="3986913"/>
            <a:ext cx="7921572" cy="1892997"/>
          </a:xfrm>
          <a:prstGeom prst="roundRect">
            <a:avLst>
              <a:gd name="adj" fmla="val 1211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2" name="Google Shape;342;p13"/>
          <p:cNvSpPr txBox="1"/>
          <p:nvPr/>
        </p:nvSpPr>
        <p:spPr>
          <a:xfrm>
            <a:off x="800933" y="4148581"/>
            <a:ext cx="6100199" cy="15696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chemeClr val="dk1"/>
                </a:solidFill>
                <a:latin typeface="Calibri"/>
                <a:ea typeface="Calibri"/>
                <a:cs typeface="Calibri"/>
                <a:sym typeface="Calibri"/>
              </a:rPr>
              <a:t>Estas mediciones se realizan de la siguiente forma:</a:t>
            </a:r>
            <a:endParaRPr/>
          </a:p>
          <a:p>
            <a:pPr marL="0" marR="0" lvl="0" indent="0" algn="just" rtl="0">
              <a:lnSpc>
                <a:spcPct val="100000"/>
              </a:lnSpc>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En sentido de cigüeñal (conicidad):</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Arriba.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Centro </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Abajo.</a:t>
            </a:r>
            <a:endParaRPr/>
          </a:p>
        </p:txBody>
      </p:sp>
      <p:grpSp>
        <p:nvGrpSpPr>
          <p:cNvPr id="343" name="Google Shape;343;p13"/>
          <p:cNvGrpSpPr/>
          <p:nvPr/>
        </p:nvGrpSpPr>
        <p:grpSpPr>
          <a:xfrm>
            <a:off x="270950" y="4735510"/>
            <a:ext cx="376200" cy="395803"/>
            <a:chOff x="476000" y="3499172"/>
            <a:chExt cx="376200" cy="395803"/>
          </a:xfrm>
        </p:grpSpPr>
        <p:sp>
          <p:nvSpPr>
            <p:cNvPr id="344" name="Google Shape;344;p13"/>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3"/>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6</a:t>
              </a:r>
              <a:endParaRPr sz="2800" b="1" i="0" u="none" strike="noStrike" cap="none">
                <a:solidFill>
                  <a:srgbClr val="FFFFFF"/>
                </a:solidFill>
                <a:latin typeface="Calibri"/>
                <a:ea typeface="Calibri"/>
                <a:cs typeface="Calibri"/>
                <a:sym typeface="Calibri"/>
              </a:endParaRPr>
            </a:p>
          </p:txBody>
        </p:sp>
      </p:grpSp>
      <p:grpSp>
        <p:nvGrpSpPr>
          <p:cNvPr id="346" name="Google Shape;346;p13"/>
          <p:cNvGrpSpPr/>
          <p:nvPr/>
        </p:nvGrpSpPr>
        <p:grpSpPr>
          <a:xfrm>
            <a:off x="270950" y="2133778"/>
            <a:ext cx="376200" cy="395803"/>
            <a:chOff x="476000" y="3499172"/>
            <a:chExt cx="376200" cy="395803"/>
          </a:xfrm>
        </p:grpSpPr>
        <p:sp>
          <p:nvSpPr>
            <p:cNvPr id="347" name="Google Shape;347;p13"/>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3"/>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4</a:t>
              </a:r>
              <a:endParaRPr sz="2800" b="1" i="0" u="none" strike="noStrike" cap="none">
                <a:solidFill>
                  <a:srgbClr val="FFFFFF"/>
                </a:solidFill>
                <a:latin typeface="Calibri"/>
                <a:ea typeface="Calibri"/>
                <a:cs typeface="Calibri"/>
                <a:sym typeface="Calibri"/>
              </a:endParaRPr>
            </a:p>
          </p:txBody>
        </p:sp>
      </p:grpSp>
      <p:pic>
        <p:nvPicPr>
          <p:cNvPr id="349" name="Google Shape;349;p13"/>
          <p:cNvPicPr preferRelativeResize="0"/>
          <p:nvPr/>
        </p:nvPicPr>
        <p:blipFill rotWithShape="1">
          <a:blip r:embed="rId3">
            <a:alphaModFix/>
          </a:blip>
          <a:srcRect/>
          <a:stretch/>
        </p:blipFill>
        <p:spPr>
          <a:xfrm>
            <a:off x="5748992" y="2519578"/>
            <a:ext cx="4045656" cy="4045656"/>
          </a:xfrm>
          <a:prstGeom prst="rect">
            <a:avLst/>
          </a:prstGeom>
          <a:noFill/>
          <a:ln>
            <a:noFill/>
          </a:ln>
        </p:spPr>
      </p:pic>
      <p:sp>
        <p:nvSpPr>
          <p:cNvPr id="350" name="Google Shape;350;p13"/>
          <p:cNvSpPr/>
          <p:nvPr/>
        </p:nvSpPr>
        <p:spPr>
          <a:xfrm>
            <a:off x="4408978" y="4394802"/>
            <a:ext cx="2492154"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A 90ª (ovalamiento):</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Arriba.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Centro </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Abajo.</a:t>
            </a:r>
            <a:endParaRPr sz="1600" b="0" i="0" u="none" strike="noStrike" cap="none">
              <a:solidFill>
                <a:srgbClr val="000000"/>
              </a:solidFill>
              <a:latin typeface="Calibri"/>
              <a:ea typeface="Calibri"/>
              <a:cs typeface="Calibri"/>
              <a:sym typeface="Calibri"/>
            </a:endParaRPr>
          </a:p>
        </p:txBody>
      </p:sp>
      <p:grpSp>
        <p:nvGrpSpPr>
          <p:cNvPr id="351" name="Google Shape;351;p13"/>
          <p:cNvGrpSpPr/>
          <p:nvPr/>
        </p:nvGrpSpPr>
        <p:grpSpPr>
          <a:xfrm>
            <a:off x="5388652" y="5429483"/>
            <a:ext cx="1376287" cy="1902745"/>
            <a:chOff x="4455030" y="5073481"/>
            <a:chExt cx="1842653" cy="2547505"/>
          </a:xfrm>
        </p:grpSpPr>
        <p:sp>
          <p:nvSpPr>
            <p:cNvPr id="352" name="Google Shape;352;p13"/>
            <p:cNvSpPr/>
            <p:nvPr/>
          </p:nvSpPr>
          <p:spPr>
            <a:xfrm>
              <a:off x="4455030" y="5073481"/>
              <a:ext cx="1828800" cy="926511"/>
            </a:xfrm>
            <a:prstGeom prst="donut">
              <a:avLst>
                <a:gd name="adj" fmla="val 954"/>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3" name="Google Shape;353;p13"/>
            <p:cNvSpPr/>
            <p:nvPr/>
          </p:nvSpPr>
          <p:spPr>
            <a:xfrm>
              <a:off x="4468880" y="6694475"/>
              <a:ext cx="1828800" cy="926511"/>
            </a:xfrm>
            <a:prstGeom prst="donut">
              <a:avLst>
                <a:gd name="adj" fmla="val 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54" name="Google Shape;354;p13"/>
            <p:cNvCxnSpPr/>
            <p:nvPr/>
          </p:nvCxnSpPr>
          <p:spPr>
            <a:xfrm>
              <a:off x="4455030" y="5536737"/>
              <a:ext cx="13850" cy="1620994"/>
            </a:xfrm>
            <a:prstGeom prst="straightConnector1">
              <a:avLst/>
            </a:prstGeom>
            <a:noFill/>
            <a:ln w="19050" cap="flat" cmpd="sng">
              <a:solidFill>
                <a:schemeClr val="dk1"/>
              </a:solidFill>
              <a:prstDash val="solid"/>
              <a:round/>
              <a:headEnd type="none" w="sm" len="sm"/>
              <a:tailEnd type="none" w="sm" len="sm"/>
            </a:ln>
          </p:spPr>
        </p:cxnSp>
        <p:cxnSp>
          <p:nvCxnSpPr>
            <p:cNvPr id="355" name="Google Shape;355;p13"/>
            <p:cNvCxnSpPr/>
            <p:nvPr/>
          </p:nvCxnSpPr>
          <p:spPr>
            <a:xfrm>
              <a:off x="6283833" y="5523760"/>
              <a:ext cx="13850" cy="1634843"/>
            </a:xfrm>
            <a:prstGeom prst="straightConnector1">
              <a:avLst/>
            </a:prstGeom>
            <a:noFill/>
            <a:ln w="19050" cap="flat" cmpd="sng">
              <a:solidFill>
                <a:schemeClr val="dk1"/>
              </a:solidFill>
              <a:prstDash val="solid"/>
              <a:round/>
              <a:headEnd type="none" w="sm" len="sm"/>
              <a:tailEnd type="none" w="sm" len="sm"/>
            </a:ln>
          </p:spPr>
        </p:cxnSp>
        <p:cxnSp>
          <p:nvCxnSpPr>
            <p:cNvPr id="356" name="Google Shape;356;p13"/>
            <p:cNvCxnSpPr/>
            <p:nvPr/>
          </p:nvCxnSpPr>
          <p:spPr>
            <a:xfrm>
              <a:off x="5355575" y="5073481"/>
              <a:ext cx="0" cy="926511"/>
            </a:xfrm>
            <a:prstGeom prst="straightConnector1">
              <a:avLst/>
            </a:prstGeom>
            <a:noFill/>
            <a:ln w="38100" cap="flat" cmpd="sng">
              <a:solidFill>
                <a:srgbClr val="FF0000"/>
              </a:solidFill>
              <a:prstDash val="solid"/>
              <a:round/>
              <a:headEnd type="triangle" w="med" len="med"/>
              <a:tailEnd type="triangle" w="med" len="med"/>
            </a:ln>
          </p:spPr>
        </p:cxnSp>
        <p:cxnSp>
          <p:nvCxnSpPr>
            <p:cNvPr id="357" name="Google Shape;357;p13"/>
            <p:cNvCxnSpPr/>
            <p:nvPr/>
          </p:nvCxnSpPr>
          <p:spPr>
            <a:xfrm>
              <a:off x="4455030" y="5536737"/>
              <a:ext cx="1828800" cy="0"/>
            </a:xfrm>
            <a:prstGeom prst="straightConnector1">
              <a:avLst/>
            </a:prstGeom>
            <a:noFill/>
            <a:ln w="38100" cap="flat" cmpd="sng">
              <a:solidFill>
                <a:srgbClr val="FF0000"/>
              </a:solidFill>
              <a:prstDash val="solid"/>
              <a:round/>
              <a:headEnd type="triangle" w="med" len="med"/>
              <a:tailEnd type="triangle" w="med" len="med"/>
            </a:ln>
          </p:spPr>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12</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364" name="Google Shape;364;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a:t>
            </a:r>
            <a:r>
              <a:rPr lang="es-CL" sz="2800" b="0" i="0" u="none" strike="noStrike" cap="none">
                <a:solidFill>
                  <a:srgbClr val="ED423D"/>
                </a:solidFill>
                <a:latin typeface="Calibri"/>
                <a:ea typeface="Calibri"/>
                <a:cs typeface="Calibri"/>
                <a:sym typeface="Calibri"/>
              </a:rPr>
              <a:t>CILINDROS</a:t>
            </a:r>
            <a:endParaRPr sz="3100" b="0" i="0" u="none" strike="noStrike" cap="none">
              <a:solidFill>
                <a:srgbClr val="ED423D"/>
              </a:solidFill>
              <a:latin typeface="Calibri"/>
              <a:ea typeface="Calibri"/>
              <a:cs typeface="Calibri"/>
              <a:sym typeface="Calibri"/>
            </a:endParaRPr>
          </a:p>
        </p:txBody>
      </p:sp>
      <p:sp>
        <p:nvSpPr>
          <p:cNvPr id="365" name="Google Shape;365;p14"/>
          <p:cNvSpPr/>
          <p:nvPr/>
        </p:nvSpPr>
        <p:spPr>
          <a:xfrm>
            <a:off x="448192" y="1897619"/>
            <a:ext cx="7921572" cy="1054973"/>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66" name="Google Shape;366;p14"/>
          <p:cNvSpPr txBox="1"/>
          <p:nvPr/>
        </p:nvSpPr>
        <p:spPr>
          <a:xfrm>
            <a:off x="800933" y="2009607"/>
            <a:ext cx="7411249"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La medida superior debe ser realizada un par de centímetros más abajo del borde superior del cilindro, debajo de la zona negra que muestra la imagen del cilindro, ya que eso es carbonilla, la zona de trabajo de anillos comienza en la parte más clara.</a:t>
            </a:r>
            <a:endParaRPr/>
          </a:p>
        </p:txBody>
      </p:sp>
      <p:sp>
        <p:nvSpPr>
          <p:cNvPr id="367" name="Google Shape;367;p14"/>
          <p:cNvSpPr/>
          <p:nvPr/>
        </p:nvSpPr>
        <p:spPr>
          <a:xfrm>
            <a:off x="448192" y="3151540"/>
            <a:ext cx="7921572" cy="982671"/>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68" name="Google Shape;368;p14"/>
          <p:cNvSpPr txBox="1"/>
          <p:nvPr/>
        </p:nvSpPr>
        <p:spPr>
          <a:xfrm>
            <a:off x="800933" y="3350488"/>
            <a:ext cx="6100199"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La zona negra que se observa en el cilindro, es la equivalente a la parte alta del pistón, antes de la primera ranura de anillos.</a:t>
            </a:r>
            <a:endParaRPr/>
          </a:p>
        </p:txBody>
      </p:sp>
      <p:grpSp>
        <p:nvGrpSpPr>
          <p:cNvPr id="369" name="Google Shape;369;p14"/>
          <p:cNvGrpSpPr/>
          <p:nvPr/>
        </p:nvGrpSpPr>
        <p:grpSpPr>
          <a:xfrm>
            <a:off x="184687" y="3444974"/>
            <a:ext cx="726196" cy="395803"/>
            <a:chOff x="389737" y="3499172"/>
            <a:chExt cx="726196" cy="395803"/>
          </a:xfrm>
        </p:grpSpPr>
        <p:sp>
          <p:nvSpPr>
            <p:cNvPr id="370" name="Google Shape;370;p14"/>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4"/>
            <p:cNvSpPr txBox="1"/>
            <p:nvPr/>
          </p:nvSpPr>
          <p:spPr>
            <a:xfrm>
              <a:off x="389737" y="3499172"/>
              <a:ext cx="726196"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12</a:t>
              </a:r>
              <a:endParaRPr sz="2800" b="1" i="0" u="none" strike="noStrike" cap="none">
                <a:solidFill>
                  <a:srgbClr val="FFFFFF"/>
                </a:solidFill>
                <a:latin typeface="Calibri"/>
                <a:ea typeface="Calibri"/>
                <a:cs typeface="Calibri"/>
                <a:sym typeface="Calibri"/>
              </a:endParaRPr>
            </a:p>
          </p:txBody>
        </p:sp>
      </p:grpSp>
      <p:grpSp>
        <p:nvGrpSpPr>
          <p:cNvPr id="372" name="Google Shape;372;p14"/>
          <p:cNvGrpSpPr/>
          <p:nvPr/>
        </p:nvGrpSpPr>
        <p:grpSpPr>
          <a:xfrm>
            <a:off x="184689" y="2227204"/>
            <a:ext cx="591692" cy="395803"/>
            <a:chOff x="389739" y="3499172"/>
            <a:chExt cx="591692" cy="395803"/>
          </a:xfrm>
        </p:grpSpPr>
        <p:sp>
          <p:nvSpPr>
            <p:cNvPr id="373" name="Google Shape;373;p14"/>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4"/>
            <p:cNvSpPr txBox="1"/>
            <p:nvPr/>
          </p:nvSpPr>
          <p:spPr>
            <a:xfrm>
              <a:off x="389739" y="3499172"/>
              <a:ext cx="59169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11</a:t>
              </a:r>
              <a:endParaRPr sz="2800" b="1" i="0" u="none" strike="noStrike" cap="none">
                <a:solidFill>
                  <a:srgbClr val="FFFFFF"/>
                </a:solidFill>
                <a:latin typeface="Calibri"/>
                <a:ea typeface="Calibri"/>
                <a:cs typeface="Calibri"/>
                <a:sym typeface="Calibri"/>
              </a:endParaRPr>
            </a:p>
          </p:txBody>
        </p:sp>
      </p:grpSp>
      <p:pic>
        <p:nvPicPr>
          <p:cNvPr id="375" name="Google Shape;375;p14"/>
          <p:cNvPicPr preferRelativeResize="0"/>
          <p:nvPr/>
        </p:nvPicPr>
        <p:blipFill rotWithShape="1">
          <a:blip r:embed="rId3">
            <a:alphaModFix/>
          </a:blip>
          <a:srcRect/>
          <a:stretch/>
        </p:blipFill>
        <p:spPr>
          <a:xfrm>
            <a:off x="5447588" y="4268737"/>
            <a:ext cx="3639528" cy="27471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1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13</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382" name="Google Shape;382;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a:t>
            </a:r>
            <a:r>
              <a:rPr lang="es-CL" sz="2800" b="0" i="0" u="none" strike="noStrike" cap="none">
                <a:solidFill>
                  <a:srgbClr val="ED423D"/>
                </a:solidFill>
                <a:latin typeface="Calibri"/>
                <a:ea typeface="Calibri"/>
                <a:cs typeface="Calibri"/>
                <a:sym typeface="Calibri"/>
              </a:rPr>
              <a:t>CILINDROS</a:t>
            </a:r>
            <a:endParaRPr sz="3100" b="0" i="0" u="none" strike="noStrike" cap="none">
              <a:solidFill>
                <a:srgbClr val="ED423D"/>
              </a:solidFill>
              <a:latin typeface="Calibri"/>
              <a:ea typeface="Calibri"/>
              <a:cs typeface="Calibri"/>
              <a:sym typeface="Calibri"/>
            </a:endParaRPr>
          </a:p>
        </p:txBody>
      </p:sp>
      <p:sp>
        <p:nvSpPr>
          <p:cNvPr id="383" name="Google Shape;383;p15"/>
          <p:cNvSpPr/>
          <p:nvPr/>
        </p:nvSpPr>
        <p:spPr>
          <a:xfrm>
            <a:off x="448192" y="1897620"/>
            <a:ext cx="7921572" cy="725388"/>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4" name="Google Shape;384;p15"/>
          <p:cNvSpPr txBox="1"/>
          <p:nvPr/>
        </p:nvSpPr>
        <p:spPr>
          <a:xfrm>
            <a:off x="800933" y="1967927"/>
            <a:ext cx="7411249"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La medida inferior debe ser realizada en la parte baja del cilindro, pero en la zona donde trabajan los anillos.</a:t>
            </a:r>
            <a:endParaRPr/>
          </a:p>
        </p:txBody>
      </p:sp>
      <p:sp>
        <p:nvSpPr>
          <p:cNvPr id="385" name="Google Shape;385;p15"/>
          <p:cNvSpPr/>
          <p:nvPr/>
        </p:nvSpPr>
        <p:spPr>
          <a:xfrm>
            <a:off x="448192" y="2828101"/>
            <a:ext cx="7921572" cy="1717646"/>
          </a:xfrm>
          <a:prstGeom prst="roundRect">
            <a:avLst>
              <a:gd name="adj" fmla="val 1172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6" name="Google Shape;386;p15"/>
          <p:cNvSpPr txBox="1"/>
          <p:nvPr/>
        </p:nvSpPr>
        <p:spPr>
          <a:xfrm>
            <a:off x="800933" y="3025204"/>
            <a:ext cx="6100199" cy="1323439"/>
          </a:xfrm>
          <a:prstGeom prst="rect">
            <a:avLst/>
          </a:prstGeom>
          <a:noFill/>
          <a:ln>
            <a:noFill/>
          </a:ln>
        </p:spPr>
        <p:txBody>
          <a:bodyPr spcFirstLastPara="1" wrap="square" lIns="91425" tIns="45700" rIns="91425" bIns="45700" anchor="t" anchorCtr="0">
            <a:spAutoFit/>
          </a:bodyPr>
          <a:lstStyle/>
          <a:p>
            <a:pPr marL="538163" marR="0" lvl="0" indent="-538163"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síntesis, las medidas deben ser realizadas:</a:t>
            </a:r>
            <a:endParaRPr/>
          </a:p>
          <a:p>
            <a:pPr marL="538163" marR="0" lvl="0" indent="-538163"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Arriba.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Centro.</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Abajo.</a:t>
            </a:r>
            <a:endParaRPr/>
          </a:p>
        </p:txBody>
      </p:sp>
      <p:grpSp>
        <p:nvGrpSpPr>
          <p:cNvPr id="387" name="Google Shape;387;p15"/>
          <p:cNvGrpSpPr/>
          <p:nvPr/>
        </p:nvGrpSpPr>
        <p:grpSpPr>
          <a:xfrm>
            <a:off x="184687" y="3434589"/>
            <a:ext cx="726196" cy="395803"/>
            <a:chOff x="389737" y="3082470"/>
            <a:chExt cx="726196" cy="395803"/>
          </a:xfrm>
        </p:grpSpPr>
        <p:sp>
          <p:nvSpPr>
            <p:cNvPr id="388" name="Google Shape;388;p15"/>
            <p:cNvSpPr/>
            <p:nvPr/>
          </p:nvSpPr>
          <p:spPr>
            <a:xfrm>
              <a:off x="476000" y="3092473"/>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15"/>
            <p:cNvSpPr txBox="1"/>
            <p:nvPr/>
          </p:nvSpPr>
          <p:spPr>
            <a:xfrm>
              <a:off x="389737" y="3082470"/>
              <a:ext cx="726196"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14</a:t>
              </a:r>
              <a:endParaRPr sz="2800" b="1" i="0" u="none" strike="noStrike" cap="none">
                <a:solidFill>
                  <a:srgbClr val="FFFFFF"/>
                </a:solidFill>
                <a:latin typeface="Calibri"/>
                <a:ea typeface="Calibri"/>
                <a:cs typeface="Calibri"/>
                <a:sym typeface="Calibri"/>
              </a:endParaRPr>
            </a:p>
          </p:txBody>
        </p:sp>
      </p:grpSp>
      <p:grpSp>
        <p:nvGrpSpPr>
          <p:cNvPr id="390" name="Google Shape;390;p15"/>
          <p:cNvGrpSpPr/>
          <p:nvPr/>
        </p:nvGrpSpPr>
        <p:grpSpPr>
          <a:xfrm>
            <a:off x="184689" y="2062413"/>
            <a:ext cx="591692" cy="395803"/>
            <a:chOff x="389739" y="3499172"/>
            <a:chExt cx="591692" cy="395803"/>
          </a:xfrm>
        </p:grpSpPr>
        <p:sp>
          <p:nvSpPr>
            <p:cNvPr id="391" name="Google Shape;391;p15"/>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15"/>
            <p:cNvSpPr txBox="1"/>
            <p:nvPr/>
          </p:nvSpPr>
          <p:spPr>
            <a:xfrm>
              <a:off x="389739" y="3499172"/>
              <a:ext cx="59169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13</a:t>
              </a:r>
              <a:endParaRPr sz="2800" b="1" i="0" u="none" strike="noStrike" cap="none">
                <a:solidFill>
                  <a:srgbClr val="FFFFFF"/>
                </a:solidFill>
                <a:latin typeface="Calibri"/>
                <a:ea typeface="Calibri"/>
                <a:cs typeface="Calibri"/>
                <a:sym typeface="Calibri"/>
              </a:endParaRPr>
            </a:p>
          </p:txBody>
        </p:sp>
      </p:grpSp>
      <p:pic>
        <p:nvPicPr>
          <p:cNvPr id="393" name="Google Shape;393;p15"/>
          <p:cNvPicPr preferRelativeResize="0"/>
          <p:nvPr/>
        </p:nvPicPr>
        <p:blipFill rotWithShape="1">
          <a:blip r:embed="rId3">
            <a:alphaModFix/>
          </a:blip>
          <a:srcRect/>
          <a:stretch/>
        </p:blipFill>
        <p:spPr>
          <a:xfrm>
            <a:off x="6901132" y="2694147"/>
            <a:ext cx="2326651" cy="3465458"/>
          </a:xfrm>
          <a:prstGeom prst="rect">
            <a:avLst/>
          </a:prstGeom>
          <a:noFill/>
          <a:ln w="9525" cap="flat" cmpd="sng">
            <a:solidFill>
              <a:schemeClr val="dk1"/>
            </a:solidFill>
            <a:prstDash val="solid"/>
            <a:round/>
            <a:headEnd type="none" w="sm" len="sm"/>
            <a:tailEnd type="none" w="sm" len="sm"/>
          </a:ln>
        </p:spPr>
      </p:pic>
      <p:sp>
        <p:nvSpPr>
          <p:cNvPr id="394" name="Google Shape;394;p15"/>
          <p:cNvSpPr/>
          <p:nvPr/>
        </p:nvSpPr>
        <p:spPr>
          <a:xfrm>
            <a:off x="448192" y="4708144"/>
            <a:ext cx="5596620" cy="725388"/>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5" name="Google Shape;395;p15"/>
          <p:cNvSpPr txBox="1"/>
          <p:nvPr/>
        </p:nvSpPr>
        <p:spPr>
          <a:xfrm>
            <a:off x="800933" y="4778451"/>
            <a:ext cx="4880911"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chemeClr val="dk1"/>
                </a:solidFill>
                <a:latin typeface="Calibri"/>
                <a:ea typeface="Calibri"/>
                <a:cs typeface="Calibri"/>
                <a:sym typeface="Calibri"/>
              </a:rPr>
              <a:t>Midiendo el diámetro interior del cilindro, en sentido de cigüeñal y luego a 90º.</a:t>
            </a:r>
            <a:endParaRPr sz="16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1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14</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02" name="Google Shape;402;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MOVIMIENTO DEL </a:t>
            </a:r>
            <a:r>
              <a:rPr lang="es-CL" sz="2800" b="0" i="0" u="none" strike="noStrike" cap="none">
                <a:solidFill>
                  <a:srgbClr val="ED423D"/>
                </a:solidFill>
                <a:latin typeface="Calibri"/>
                <a:ea typeface="Calibri"/>
                <a:cs typeface="Calibri"/>
                <a:sym typeface="Calibri"/>
              </a:rPr>
              <a:t>ALEXÓMETRO</a:t>
            </a:r>
            <a:endParaRPr sz="3100" b="0" i="0" u="none" strike="noStrike" cap="none">
              <a:solidFill>
                <a:srgbClr val="FF0000"/>
              </a:solidFill>
              <a:latin typeface="Calibri"/>
              <a:ea typeface="Calibri"/>
              <a:cs typeface="Calibri"/>
              <a:sym typeface="Calibri"/>
            </a:endParaRPr>
          </a:p>
        </p:txBody>
      </p:sp>
      <p:sp>
        <p:nvSpPr>
          <p:cNvPr id="403" name="Google Shape;403;p16"/>
          <p:cNvSpPr/>
          <p:nvPr/>
        </p:nvSpPr>
        <p:spPr>
          <a:xfrm>
            <a:off x="466024" y="2265380"/>
            <a:ext cx="8571444" cy="816266"/>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04" name="Google Shape;404;p16"/>
          <p:cNvSpPr/>
          <p:nvPr/>
        </p:nvSpPr>
        <p:spPr>
          <a:xfrm>
            <a:off x="783325" y="2381126"/>
            <a:ext cx="7863525" cy="584775"/>
          </a:xfrm>
          <a:prstGeom prst="rect">
            <a:avLst/>
          </a:prstGeom>
          <a:noFill/>
          <a:ln>
            <a:noFill/>
          </a:ln>
        </p:spPr>
        <p:txBody>
          <a:bodyPr spcFirstLastPara="1" wrap="square" lIns="91425" tIns="45700" rIns="91425" bIns="45700" anchor="t" anchorCtr="0">
            <a:spAutoFit/>
          </a:bodyPr>
          <a:lstStyle/>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momento de efectuar cada verificación, se debe mover el alexómetro hacia los costados, observando que la aguja se mueva a sentido antihorario y luego a sentido horario.</a:t>
            </a:r>
            <a:endParaRPr/>
          </a:p>
        </p:txBody>
      </p:sp>
      <p:grpSp>
        <p:nvGrpSpPr>
          <p:cNvPr id="405" name="Google Shape;405;p16"/>
          <p:cNvGrpSpPr/>
          <p:nvPr/>
        </p:nvGrpSpPr>
        <p:grpSpPr>
          <a:xfrm>
            <a:off x="6160230" y="3787346"/>
            <a:ext cx="3267931" cy="2537336"/>
            <a:chOff x="4960568" y="3346624"/>
            <a:chExt cx="4404014" cy="3419431"/>
          </a:xfrm>
        </p:grpSpPr>
        <p:pic>
          <p:nvPicPr>
            <p:cNvPr id="406" name="Google Shape;406;p16"/>
            <p:cNvPicPr preferRelativeResize="0"/>
            <p:nvPr/>
          </p:nvPicPr>
          <p:blipFill rotWithShape="1">
            <a:blip r:embed="rId3">
              <a:alphaModFix/>
            </a:blip>
            <a:srcRect/>
            <a:stretch/>
          </p:blipFill>
          <p:spPr>
            <a:xfrm>
              <a:off x="4960568" y="3346624"/>
              <a:ext cx="4404014" cy="3419431"/>
            </a:xfrm>
            <a:prstGeom prst="rect">
              <a:avLst/>
            </a:prstGeom>
            <a:noFill/>
            <a:ln>
              <a:noFill/>
            </a:ln>
          </p:spPr>
        </p:pic>
        <p:pic>
          <p:nvPicPr>
            <p:cNvPr id="407" name="Google Shape;407;p16"/>
            <p:cNvPicPr preferRelativeResize="0"/>
            <p:nvPr/>
          </p:nvPicPr>
          <p:blipFill rotWithShape="1">
            <a:blip r:embed="rId4">
              <a:alphaModFix/>
            </a:blip>
            <a:srcRect/>
            <a:stretch/>
          </p:blipFill>
          <p:spPr>
            <a:xfrm rot="-206879">
              <a:off x="6041652" y="3422823"/>
              <a:ext cx="457200" cy="2311400"/>
            </a:xfrm>
            <a:prstGeom prst="rect">
              <a:avLst/>
            </a:prstGeom>
            <a:noFill/>
            <a:ln>
              <a:noFill/>
            </a:ln>
          </p:spPr>
        </p:pic>
        <p:pic>
          <p:nvPicPr>
            <p:cNvPr id="408" name="Google Shape;408;p16"/>
            <p:cNvPicPr preferRelativeResize="0"/>
            <p:nvPr/>
          </p:nvPicPr>
          <p:blipFill rotWithShape="1">
            <a:blip r:embed="rId4">
              <a:alphaModFix/>
            </a:blip>
            <a:srcRect/>
            <a:stretch/>
          </p:blipFill>
          <p:spPr>
            <a:xfrm rot="280254">
              <a:off x="6179764" y="3432343"/>
              <a:ext cx="457200" cy="2311400"/>
            </a:xfrm>
            <a:prstGeom prst="rect">
              <a:avLst/>
            </a:prstGeom>
            <a:noFill/>
            <a:ln>
              <a:noFill/>
            </a:ln>
          </p:spPr>
        </p:pic>
      </p:grpSp>
      <p:grpSp>
        <p:nvGrpSpPr>
          <p:cNvPr id="409" name="Google Shape;409;p16"/>
          <p:cNvGrpSpPr/>
          <p:nvPr/>
        </p:nvGrpSpPr>
        <p:grpSpPr>
          <a:xfrm>
            <a:off x="4600128" y="3333084"/>
            <a:ext cx="1659098" cy="1410021"/>
            <a:chOff x="2917457" y="4507114"/>
            <a:chExt cx="2235876" cy="1900209"/>
          </a:xfrm>
        </p:grpSpPr>
        <p:pic>
          <p:nvPicPr>
            <p:cNvPr id="410" name="Google Shape;410;p16"/>
            <p:cNvPicPr preferRelativeResize="0"/>
            <p:nvPr/>
          </p:nvPicPr>
          <p:blipFill rotWithShape="1">
            <a:blip r:embed="rId5">
              <a:alphaModFix/>
            </a:blip>
            <a:srcRect/>
            <a:stretch/>
          </p:blipFill>
          <p:spPr>
            <a:xfrm>
              <a:off x="2917457" y="4507114"/>
              <a:ext cx="2235876" cy="1900209"/>
            </a:xfrm>
            <a:prstGeom prst="rect">
              <a:avLst/>
            </a:prstGeom>
            <a:noFill/>
            <a:ln w="9525" cap="flat" cmpd="sng">
              <a:solidFill>
                <a:schemeClr val="dk1"/>
              </a:solidFill>
              <a:prstDash val="solid"/>
              <a:round/>
              <a:headEnd type="none" w="sm" len="sm"/>
              <a:tailEnd type="none" w="sm" len="sm"/>
            </a:ln>
          </p:spPr>
        </p:pic>
        <p:sp>
          <p:nvSpPr>
            <p:cNvPr id="411" name="Google Shape;411;p16"/>
            <p:cNvSpPr/>
            <p:nvPr/>
          </p:nvSpPr>
          <p:spPr>
            <a:xfrm flipH="1">
              <a:off x="3046042" y="4611429"/>
              <a:ext cx="1914523" cy="555636"/>
            </a:xfrm>
            <a:prstGeom prst="curvedDownArrow">
              <a:avLst>
                <a:gd name="adj1" fmla="val 25000"/>
                <a:gd name="adj2" fmla="val 53091"/>
                <a:gd name="adj3" fmla="val 42999"/>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 name="Google Shape;412;p16"/>
            <p:cNvSpPr/>
            <p:nvPr/>
          </p:nvSpPr>
          <p:spPr>
            <a:xfrm>
              <a:off x="3152082" y="4606666"/>
              <a:ext cx="1914523" cy="555636"/>
            </a:xfrm>
            <a:prstGeom prst="curvedDownArrow">
              <a:avLst>
                <a:gd name="adj1" fmla="val 25000"/>
                <a:gd name="adj2" fmla="val 53091"/>
                <a:gd name="adj3" fmla="val 42999"/>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413" name="Google Shape;413;p16"/>
          <p:cNvSpPr/>
          <p:nvPr/>
        </p:nvSpPr>
        <p:spPr>
          <a:xfrm>
            <a:off x="466024" y="3293072"/>
            <a:ext cx="3914590" cy="1576627"/>
          </a:xfrm>
          <a:prstGeom prst="roundRect">
            <a:avLst>
              <a:gd name="adj" fmla="val 1147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4" name="Google Shape;414;p16"/>
          <p:cNvSpPr/>
          <p:nvPr/>
        </p:nvSpPr>
        <p:spPr>
          <a:xfrm>
            <a:off x="783326" y="3419666"/>
            <a:ext cx="3298650"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Cuando la aguja se mueve en sentido antihorario, quiere decir que el palpador sale del Alexómetro, es decir, aumenta el diámetro del cilindro hasta que se detiene.</a:t>
            </a:r>
            <a:endParaRPr/>
          </a:p>
        </p:txBody>
      </p:sp>
      <p:sp>
        <p:nvSpPr>
          <p:cNvPr id="415" name="Google Shape;415;p16"/>
          <p:cNvSpPr/>
          <p:nvPr/>
        </p:nvSpPr>
        <p:spPr>
          <a:xfrm>
            <a:off x="466024" y="5081125"/>
            <a:ext cx="5793202" cy="1303910"/>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6" name="Google Shape;416;p16"/>
          <p:cNvSpPr/>
          <p:nvPr/>
        </p:nvSpPr>
        <p:spPr>
          <a:xfrm>
            <a:off x="783325" y="5196872"/>
            <a:ext cx="520280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Cuando la aguja se mueve en sentido horario, al detenerse, indica el diámetro más pequeño del cilindro, por lo tanto, ese es el punto que se debe observar con mayor detención.</a:t>
            </a:r>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todas las mediciones se debe tener la misma precaución.</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17"/>
          <p:cNvPicPr preferRelativeResize="0"/>
          <p:nvPr/>
        </p:nvPicPr>
        <p:blipFill rotWithShape="1">
          <a:blip r:embed="rId3">
            <a:alphaModFix/>
          </a:blip>
          <a:srcRect/>
          <a:stretch/>
        </p:blipFill>
        <p:spPr>
          <a:xfrm>
            <a:off x="6073984" y="1526056"/>
            <a:ext cx="2832082" cy="5093079"/>
          </a:xfrm>
          <a:prstGeom prst="rect">
            <a:avLst/>
          </a:prstGeom>
          <a:noFill/>
          <a:ln>
            <a:noFill/>
          </a:ln>
        </p:spPr>
      </p:pic>
      <p:sp>
        <p:nvSpPr>
          <p:cNvPr id="422" name="Google Shape;422;p17"/>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423" name="Google Shape;423;p17"/>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24" name="Google Shape;424;p17"/>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2100" b="1" i="0" u="none" strike="noStrike" cap="none">
                <a:solidFill>
                  <a:srgbClr val="741B47"/>
                </a:solidFill>
                <a:latin typeface="Calibri"/>
                <a:ea typeface="Calibri"/>
                <a:cs typeface="Calibri"/>
                <a:sym typeface="Calibri"/>
              </a:rPr>
              <a:t>¡Comparte tus respuestas!</a:t>
            </a:r>
            <a:endParaRPr/>
          </a:p>
        </p:txBody>
      </p:sp>
      <p:grpSp>
        <p:nvGrpSpPr>
          <p:cNvPr id="425" name="Google Shape;425;p17"/>
          <p:cNvGrpSpPr/>
          <p:nvPr/>
        </p:nvGrpSpPr>
        <p:grpSpPr>
          <a:xfrm>
            <a:off x="371783" y="2623897"/>
            <a:ext cx="5721635" cy="2294349"/>
            <a:chOff x="371783" y="2623897"/>
            <a:chExt cx="5721635" cy="2294349"/>
          </a:xfrm>
        </p:grpSpPr>
        <p:sp>
          <p:nvSpPr>
            <p:cNvPr id="426" name="Google Shape;426;p17"/>
            <p:cNvSpPr/>
            <p:nvPr/>
          </p:nvSpPr>
          <p:spPr>
            <a:xfrm>
              <a:off x="371783" y="2820825"/>
              <a:ext cx="5468185" cy="2097421"/>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7" name="Google Shape;427;p17"/>
            <p:cNvPicPr preferRelativeResize="0"/>
            <p:nvPr/>
          </p:nvPicPr>
          <p:blipFill rotWithShape="1">
            <a:blip r:embed="rId4">
              <a:alphaModFix/>
            </a:blip>
            <a:srcRect/>
            <a:stretch/>
          </p:blipFill>
          <p:spPr>
            <a:xfrm>
              <a:off x="5586518" y="2623897"/>
              <a:ext cx="506900" cy="477100"/>
            </a:xfrm>
            <a:prstGeom prst="rect">
              <a:avLst/>
            </a:prstGeom>
            <a:noFill/>
            <a:ln>
              <a:noFill/>
            </a:ln>
          </p:spPr>
        </p:pic>
        <p:sp>
          <p:nvSpPr>
            <p:cNvPr id="428" name="Google Shape;428;p17"/>
            <p:cNvSpPr txBox="1"/>
            <p:nvPr/>
          </p:nvSpPr>
          <p:spPr>
            <a:xfrm>
              <a:off x="627665" y="2979514"/>
              <a:ext cx="5025910" cy="1738801"/>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¿Cuántos tipos de alexómetros existen?</a:t>
              </a:r>
              <a:endParaRPr sz="1600" b="0" i="0" u="none" strike="noStrike" cap="none">
                <a:solidFill>
                  <a:srgbClr val="000000"/>
                </a:solidFill>
                <a:latin typeface="Calibri"/>
                <a:ea typeface="Calibri"/>
                <a:cs typeface="Calibri"/>
                <a:sym typeface="Calibri"/>
              </a:endParaRPr>
            </a:p>
            <a:p>
              <a:pPr marL="285750" marR="0" lvl="0" indent="-285750" algn="l" rtl="0">
                <a:lnSpc>
                  <a:spcPct val="115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¿Cuáles son los cuidados que debes considerar al momento de manipular este instrumento?</a:t>
              </a:r>
              <a:endParaRPr sz="1600" b="0" i="0" u="none" strike="noStrike" cap="none">
                <a:solidFill>
                  <a:srgbClr val="000000"/>
                </a:solidFill>
                <a:latin typeface="Calibri"/>
                <a:ea typeface="Calibri"/>
                <a:cs typeface="Calibri"/>
                <a:sym typeface="Calibri"/>
              </a:endParaRPr>
            </a:p>
          </p:txBody>
        </p:sp>
      </p:grpSp>
      <p:sp>
        <p:nvSpPr>
          <p:cNvPr id="429" name="Google Shape;429;p1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15</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35" name="Google Shape;435;p1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16</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36" name="Google Shape;436;p18"/>
          <p:cNvSpPr/>
          <p:nvPr/>
        </p:nvSpPr>
        <p:spPr>
          <a:xfrm>
            <a:off x="466024" y="4314633"/>
            <a:ext cx="8571444" cy="1073315"/>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7" name="Google Shape;437;p18"/>
          <p:cNvSpPr/>
          <p:nvPr/>
        </p:nvSpPr>
        <p:spPr>
          <a:xfrm>
            <a:off x="466024" y="2265380"/>
            <a:ext cx="8571444" cy="545618"/>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8" name="Google Shape;438;p18"/>
          <p:cNvSpPr/>
          <p:nvPr/>
        </p:nvSpPr>
        <p:spPr>
          <a:xfrm>
            <a:off x="783325" y="2381126"/>
            <a:ext cx="7863525"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efectuar la medición el resultado se anotará en la siguiente tabla:</a:t>
            </a:r>
            <a:endParaRPr sz="1600" b="0" i="0" u="none" strike="noStrike" cap="none">
              <a:solidFill>
                <a:srgbClr val="000000"/>
              </a:solidFill>
              <a:latin typeface="Calibri"/>
              <a:ea typeface="Calibri"/>
              <a:cs typeface="Calibri"/>
              <a:sym typeface="Calibri"/>
            </a:endParaRPr>
          </a:p>
        </p:txBody>
      </p:sp>
      <p:sp>
        <p:nvSpPr>
          <p:cNvPr id="439" name="Google Shape;439;p18"/>
          <p:cNvSpPr/>
          <p:nvPr/>
        </p:nvSpPr>
        <p:spPr>
          <a:xfrm>
            <a:off x="700471" y="4442198"/>
            <a:ext cx="8102550" cy="830997"/>
          </a:xfrm>
          <a:prstGeom prst="rect">
            <a:avLst/>
          </a:prstGeom>
          <a:noFill/>
          <a:ln>
            <a:noFill/>
          </a:ln>
        </p:spPr>
        <p:txBody>
          <a:bodyPr spcFirstLastPara="1" wrap="square" lIns="91425" tIns="45700" rIns="91425" bIns="45700" anchor="t" anchorCtr="0">
            <a:spAutoFit/>
          </a:bodyPr>
          <a:lstStyle/>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Si la información que se obtuvo del manual de servicio, o la medida que se obtuvo al medir la parte baja del cilindro arrojó un diámetro de cilindros de </a:t>
            </a:r>
            <a:r>
              <a:rPr lang="es-CL" sz="1600" b="1" i="0" u="none" strike="noStrike" cap="none">
                <a:solidFill>
                  <a:srgbClr val="76384D"/>
                </a:solidFill>
                <a:latin typeface="Calibri"/>
                <a:ea typeface="Calibri"/>
                <a:cs typeface="Calibri"/>
                <a:sym typeface="Calibri"/>
              </a:rPr>
              <a:t>85mm</a:t>
            </a:r>
            <a:r>
              <a:rPr lang="es-CL" sz="1600" b="0" i="0" u="none" strike="noStrike" cap="none">
                <a:solidFill>
                  <a:srgbClr val="76384D"/>
                </a:solidFill>
                <a:latin typeface="Calibri"/>
                <a:ea typeface="Calibri"/>
                <a:cs typeface="Calibri"/>
                <a:sym typeface="Calibri"/>
              </a:rPr>
              <a:t>.</a:t>
            </a:r>
            <a:r>
              <a:rPr lang="es-CL" sz="1600" b="0" i="0" u="none" strike="noStrike" cap="none">
                <a:solidFill>
                  <a:srgbClr val="000000"/>
                </a:solidFill>
                <a:latin typeface="Calibri"/>
                <a:ea typeface="Calibri"/>
                <a:cs typeface="Calibri"/>
                <a:sym typeface="Calibri"/>
              </a:rPr>
              <a:t> standard, con la medición realizada el diámetro de cada cilindro queda como se observa en la siguiente tabla:</a:t>
            </a:r>
            <a:endParaRPr/>
          </a:p>
        </p:txBody>
      </p:sp>
      <p:sp>
        <p:nvSpPr>
          <p:cNvPr id="440" name="Google Shape;440;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RESULTADOS DE LA </a:t>
            </a:r>
            <a:r>
              <a:rPr lang="es-CL" sz="2800" b="0" i="0" u="none" strike="noStrike" cap="none">
                <a:solidFill>
                  <a:srgbClr val="ED423D"/>
                </a:solidFill>
                <a:latin typeface="Calibri"/>
                <a:ea typeface="Calibri"/>
                <a:cs typeface="Calibri"/>
                <a:sym typeface="Calibri"/>
              </a:rPr>
              <a:t>MEDICIÓN DE CILINDROS</a:t>
            </a:r>
            <a:endParaRPr sz="3200" b="0" i="0" u="none" strike="noStrike" cap="none">
              <a:solidFill>
                <a:srgbClr val="FF0000"/>
              </a:solidFill>
              <a:latin typeface="Calibri"/>
              <a:ea typeface="Calibri"/>
              <a:cs typeface="Calibri"/>
              <a:sym typeface="Calibri"/>
            </a:endParaRPr>
          </a:p>
        </p:txBody>
      </p:sp>
      <p:pic>
        <p:nvPicPr>
          <p:cNvPr id="441" name="Google Shape;441;p18"/>
          <p:cNvPicPr preferRelativeResize="0"/>
          <p:nvPr/>
        </p:nvPicPr>
        <p:blipFill rotWithShape="1">
          <a:blip r:embed="rId3">
            <a:alphaModFix/>
          </a:blip>
          <a:srcRect/>
          <a:stretch/>
        </p:blipFill>
        <p:spPr>
          <a:xfrm>
            <a:off x="1173588" y="5517127"/>
            <a:ext cx="7332459" cy="1235494"/>
          </a:xfrm>
          <a:prstGeom prst="rect">
            <a:avLst/>
          </a:prstGeom>
          <a:noFill/>
          <a:ln>
            <a:noFill/>
          </a:ln>
        </p:spPr>
      </p:pic>
      <p:pic>
        <p:nvPicPr>
          <p:cNvPr id="442" name="Google Shape;442;p18"/>
          <p:cNvPicPr preferRelativeResize="0"/>
          <p:nvPr/>
        </p:nvPicPr>
        <p:blipFill rotWithShape="1">
          <a:blip r:embed="rId4">
            <a:alphaModFix/>
          </a:blip>
          <a:srcRect/>
          <a:stretch/>
        </p:blipFill>
        <p:spPr>
          <a:xfrm>
            <a:off x="1173588" y="2941543"/>
            <a:ext cx="7426765" cy="1199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CL" sz="1500" b="1" i="0" u="none" strike="noStrike" cap="none">
                <a:solidFill>
                  <a:srgbClr val="000000"/>
                </a:solidFill>
                <a:latin typeface="Calibri"/>
                <a:ea typeface="Calibri"/>
                <a:cs typeface="Calibri"/>
                <a:sym typeface="Calibri"/>
              </a:rPr>
              <a:t>ACTIVIDAD 8</a:t>
            </a:r>
            <a:endParaRPr sz="15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p:txBody>
      </p:sp>
      <p:sp>
        <p:nvSpPr>
          <p:cNvPr id="74" name="Google Shape;74;p2"/>
          <p:cNvSpPr txBox="1">
            <a:spLocks noGrp="1"/>
          </p:cNvSpPr>
          <p:nvPr>
            <p:ph type="subTitle" idx="2"/>
          </p:nvPr>
        </p:nvSpPr>
        <p:spPr>
          <a:xfrm>
            <a:off x="365424" y="2364630"/>
            <a:ext cx="8821105" cy="84921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3600" b="1" i="0" u="none" strike="noStrike" cap="none">
                <a:solidFill>
                  <a:srgbClr val="741B47"/>
                </a:solidFill>
                <a:latin typeface="Calibri"/>
                <a:ea typeface="Calibri"/>
                <a:cs typeface="Calibri"/>
                <a:sym typeface="Calibri"/>
              </a:rPr>
              <a:t>USO DEL ALEXÓMETRO</a:t>
            </a:r>
            <a:endParaRPr sz="3600" b="1" i="0" u="none" strike="noStrike" cap="none">
              <a:solidFill>
                <a:srgbClr val="741B47"/>
              </a:solidFill>
              <a:latin typeface="Calibri"/>
              <a:ea typeface="Calibri"/>
              <a:cs typeface="Calibri"/>
              <a:sym typeface="Calibri"/>
            </a:endParaRPr>
          </a:p>
          <a:p>
            <a:pPr marL="0" marR="0" lvl="0" indent="0" algn="l" rtl="0">
              <a:lnSpc>
                <a:spcPct val="90000"/>
              </a:lnSpc>
              <a:spcBef>
                <a:spcPts val="0"/>
              </a:spcBef>
              <a:spcAft>
                <a:spcPts val="0"/>
              </a:spcAft>
              <a:buNone/>
            </a:pPr>
            <a:r>
              <a:rPr lang="es-CL" sz="3600" b="1" i="0" u="none" strike="noStrike" cap="none">
                <a:solidFill>
                  <a:srgbClr val="741B47"/>
                </a:solidFill>
                <a:latin typeface="Calibri"/>
                <a:ea typeface="Calibri"/>
                <a:cs typeface="Calibri"/>
                <a:sym typeface="Calibri"/>
              </a:rPr>
              <a:t>EN EL AJUSTE DEL MOTOR</a:t>
            </a:r>
            <a:endParaRPr sz="3600" b="1" i="0" u="none" strike="noStrike" cap="none">
              <a:solidFill>
                <a:srgbClr val="741B47"/>
              </a:solidFill>
              <a:latin typeface="Calibri"/>
              <a:ea typeface="Calibri"/>
              <a:cs typeface="Calibri"/>
              <a:sym typeface="Calibri"/>
            </a:endParaRPr>
          </a:p>
        </p:txBody>
      </p:sp>
      <p:pic>
        <p:nvPicPr>
          <p:cNvPr id="75" name="Google Shape;75;p2"/>
          <p:cNvPicPr preferRelativeResize="0"/>
          <p:nvPr/>
        </p:nvPicPr>
        <p:blipFill rotWithShape="1">
          <a:blip r:embed="rId3">
            <a:alphaModFix/>
          </a:blip>
          <a:srcRect/>
          <a:stretch/>
        </p:blipFill>
        <p:spPr>
          <a:xfrm>
            <a:off x="987409" y="3213847"/>
            <a:ext cx="8199120" cy="48798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48" name="Google Shape;448;p19"/>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17</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49" name="Google Shape;449;p19"/>
          <p:cNvSpPr/>
          <p:nvPr/>
        </p:nvSpPr>
        <p:spPr>
          <a:xfrm>
            <a:off x="466024" y="3963278"/>
            <a:ext cx="8571444" cy="1841618"/>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0" name="Google Shape;450;p19"/>
          <p:cNvSpPr/>
          <p:nvPr/>
        </p:nvSpPr>
        <p:spPr>
          <a:xfrm>
            <a:off x="466024" y="2265380"/>
            <a:ext cx="8571444" cy="545618"/>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1" name="Google Shape;451;p19"/>
          <p:cNvSpPr/>
          <p:nvPr/>
        </p:nvSpPr>
        <p:spPr>
          <a:xfrm>
            <a:off x="700471" y="4090843"/>
            <a:ext cx="8102550" cy="1815882"/>
          </a:xfrm>
          <a:prstGeom prst="rect">
            <a:avLst/>
          </a:prstGeom>
          <a:noFill/>
          <a:ln>
            <a:noFill/>
          </a:ln>
        </p:spPr>
        <p:txBody>
          <a:bodyPr spcFirstLastPara="1" wrap="square" lIns="91425" tIns="45700" rIns="91425" bIns="45700" anchor="t" anchorCtr="0">
            <a:spAutoFit/>
          </a:bodyPr>
          <a:lstStyle/>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este caso se aprecia que el mayor desgaste (donde mayor diámetro tiene el cilindro), es en el cilindro nº 2 a 90º, ya que el diámetro en esa zona es de </a:t>
            </a:r>
            <a:r>
              <a:rPr lang="es-CL" sz="1600" b="1" i="0" u="none" strike="noStrike" cap="none">
                <a:solidFill>
                  <a:srgbClr val="76384D"/>
                </a:solidFill>
                <a:latin typeface="Calibri"/>
                <a:ea typeface="Calibri"/>
                <a:cs typeface="Calibri"/>
                <a:sym typeface="Calibri"/>
              </a:rPr>
              <a:t>85.20 mm</a:t>
            </a:r>
            <a:r>
              <a:rPr lang="es-CL" sz="1600" b="0" i="0" u="none" strike="noStrike" cap="none">
                <a:solidFill>
                  <a:srgbClr val="000000"/>
                </a:solidFill>
                <a:latin typeface="Calibri"/>
                <a:ea typeface="Calibri"/>
                <a:cs typeface="Calibri"/>
                <a:sym typeface="Calibri"/>
              </a:rPr>
              <a:t>.</a:t>
            </a:r>
            <a:endParaRPr/>
          </a:p>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Habitualmente el máximo desgaste de cilindros permitido es de 0.05 mm (hasta 0.10 mm.) solamente, es decir, el mayor diámetro permitido es de </a:t>
            </a:r>
            <a:r>
              <a:rPr lang="es-CL" sz="1600" b="1" i="0" u="none" strike="noStrike" cap="none">
                <a:solidFill>
                  <a:srgbClr val="76384D"/>
                </a:solidFill>
                <a:latin typeface="Calibri"/>
                <a:ea typeface="Calibri"/>
                <a:cs typeface="Calibri"/>
                <a:sym typeface="Calibri"/>
              </a:rPr>
              <a:t>85.10 mm </a:t>
            </a:r>
            <a:r>
              <a:rPr lang="es-CL" sz="1600" b="0" i="0" u="none" strike="noStrike" cap="none">
                <a:solidFill>
                  <a:srgbClr val="000000"/>
                </a:solidFill>
                <a:latin typeface="Calibri"/>
                <a:ea typeface="Calibri"/>
                <a:cs typeface="Calibri"/>
                <a:sym typeface="Calibri"/>
              </a:rPr>
              <a:t>máximo.</a:t>
            </a:r>
            <a:endParaRPr/>
          </a:p>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Como el mayor diámetro es de </a:t>
            </a:r>
            <a:r>
              <a:rPr lang="es-CL" sz="1600" b="1" i="0" u="none" strike="noStrike" cap="none">
                <a:solidFill>
                  <a:srgbClr val="76384D"/>
                </a:solidFill>
                <a:latin typeface="Calibri"/>
                <a:ea typeface="Calibri"/>
                <a:cs typeface="Calibri"/>
                <a:sym typeface="Calibri"/>
              </a:rPr>
              <a:t>85.20 mm</a:t>
            </a:r>
            <a:r>
              <a:rPr lang="es-CL" sz="1600" b="0" i="0" u="none" strike="noStrike" cap="none">
                <a:solidFill>
                  <a:srgbClr val="7638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lo que corresponde es rectificar los cilindros o reemplazarlos por cilindros nuevos, en aquellos motores con cilindros desmontables.    </a:t>
            </a:r>
            <a:endParaRPr/>
          </a:p>
          <a:p>
            <a:pPr marL="12700" marR="0" lvl="0" indent="-1270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sp>
        <p:nvSpPr>
          <p:cNvPr id="452" name="Google Shape;452;p19"/>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RESULTADOS DE LA </a:t>
            </a:r>
            <a:r>
              <a:rPr lang="es-CL" sz="2800" b="0" i="0" u="none" strike="noStrike" cap="none">
                <a:solidFill>
                  <a:srgbClr val="ED423D"/>
                </a:solidFill>
                <a:latin typeface="Calibri"/>
                <a:ea typeface="Calibri"/>
                <a:cs typeface="Calibri"/>
                <a:sym typeface="Calibri"/>
              </a:rPr>
              <a:t>MEDICIÓN DE CILINDROS</a:t>
            </a:r>
            <a:endParaRPr sz="3200" b="0" i="0" u="none" strike="noStrike" cap="none">
              <a:solidFill>
                <a:srgbClr val="FF0000"/>
              </a:solidFill>
              <a:latin typeface="Calibri"/>
              <a:ea typeface="Calibri"/>
              <a:cs typeface="Calibri"/>
              <a:sym typeface="Calibri"/>
            </a:endParaRPr>
          </a:p>
        </p:txBody>
      </p:sp>
      <p:grpSp>
        <p:nvGrpSpPr>
          <p:cNvPr id="453" name="Google Shape;453;p19"/>
          <p:cNvGrpSpPr/>
          <p:nvPr/>
        </p:nvGrpSpPr>
        <p:grpSpPr>
          <a:xfrm>
            <a:off x="466024" y="2247255"/>
            <a:ext cx="8567878" cy="1443658"/>
            <a:chOff x="466024" y="2261113"/>
            <a:chExt cx="10571018" cy="1781180"/>
          </a:xfrm>
        </p:grpSpPr>
        <p:pic>
          <p:nvPicPr>
            <p:cNvPr id="454" name="Google Shape;454;p19"/>
            <p:cNvPicPr preferRelativeResize="0"/>
            <p:nvPr/>
          </p:nvPicPr>
          <p:blipFill rotWithShape="1">
            <a:blip r:embed="rId3">
              <a:alphaModFix/>
            </a:blip>
            <a:srcRect/>
            <a:stretch/>
          </p:blipFill>
          <p:spPr>
            <a:xfrm>
              <a:off x="466024" y="2261113"/>
              <a:ext cx="10571018" cy="1781180"/>
            </a:xfrm>
            <a:prstGeom prst="rect">
              <a:avLst/>
            </a:prstGeom>
            <a:noFill/>
            <a:ln>
              <a:noFill/>
            </a:ln>
          </p:spPr>
        </p:pic>
        <p:sp>
          <p:nvSpPr>
            <p:cNvPr id="455" name="Google Shape;455;p19"/>
            <p:cNvSpPr/>
            <p:nvPr/>
          </p:nvSpPr>
          <p:spPr>
            <a:xfrm>
              <a:off x="5007717" y="3129079"/>
              <a:ext cx="1042988" cy="300037"/>
            </a:xfrm>
            <a:prstGeom prst="frame">
              <a:avLst>
                <a:gd name="adj1" fmla="val 125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0"/>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18</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61" name="Google Shape;461;p20"/>
          <p:cNvSpPr/>
          <p:nvPr/>
        </p:nvSpPr>
        <p:spPr>
          <a:xfrm>
            <a:off x="466023" y="3390434"/>
            <a:ext cx="6696552" cy="1113193"/>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2" name="Google Shape;462;p20"/>
          <p:cNvSpPr/>
          <p:nvPr/>
        </p:nvSpPr>
        <p:spPr>
          <a:xfrm>
            <a:off x="828799" y="3531532"/>
            <a:ext cx="5614531"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Desgaste cónico: </a:t>
            </a:r>
            <a:r>
              <a:rPr lang="es-CL" sz="1600" b="0" i="0" u="none" strike="noStrike" cap="none">
                <a:solidFill>
                  <a:schemeClr val="dk1"/>
                </a:solidFill>
                <a:latin typeface="Calibri"/>
                <a:ea typeface="Calibri"/>
                <a:cs typeface="Calibri"/>
                <a:sym typeface="Calibri"/>
              </a:rPr>
              <a:t>este tipo de desgaste se produce por 3 razones:</a:t>
            </a:r>
            <a:endParaRPr sz="16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Zona de trabajo de anillos.</a:t>
            </a:r>
            <a:endParaRPr sz="16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Falta de lubricación en la parte alta del cilindro.</a:t>
            </a:r>
            <a:endParaRPr sz="1600" b="0" i="0" u="none" strike="noStrike" cap="none">
              <a:solidFill>
                <a:srgbClr val="000000"/>
              </a:solidFill>
              <a:latin typeface="Calibri"/>
              <a:ea typeface="Calibri"/>
              <a:cs typeface="Calibri"/>
              <a:sym typeface="Calibri"/>
            </a:endParaRPr>
          </a:p>
        </p:txBody>
      </p:sp>
      <p:sp>
        <p:nvSpPr>
          <p:cNvPr id="463" name="Google Shape;463;p20"/>
          <p:cNvSpPr/>
          <p:nvPr/>
        </p:nvSpPr>
        <p:spPr>
          <a:xfrm>
            <a:off x="477448" y="4635329"/>
            <a:ext cx="6696553" cy="974756"/>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4" name="Google Shape;464;p20"/>
          <p:cNvSpPr/>
          <p:nvPr/>
        </p:nvSpPr>
        <p:spPr>
          <a:xfrm>
            <a:off x="840224" y="4710686"/>
            <a:ext cx="5508207"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Zona de trabajo de anillos: </a:t>
            </a:r>
            <a:r>
              <a:rPr lang="es-CL" sz="1600" b="0" i="0" u="none" strike="noStrike" cap="none">
                <a:solidFill>
                  <a:srgbClr val="000000"/>
                </a:solidFill>
                <a:latin typeface="Calibri"/>
                <a:ea typeface="Calibri"/>
                <a:cs typeface="Calibri"/>
                <a:sym typeface="Calibri"/>
              </a:rPr>
              <a:t>Mientras más se acerca el pistón al PMS en compresión, más fuerza expansiva realizan los anillos contra las paredes del cilindro. </a:t>
            </a:r>
            <a:endParaRPr/>
          </a:p>
        </p:txBody>
      </p:sp>
      <p:sp>
        <p:nvSpPr>
          <p:cNvPr id="465" name="Google Shape;465;p20"/>
          <p:cNvSpPr/>
          <p:nvPr/>
        </p:nvSpPr>
        <p:spPr>
          <a:xfrm>
            <a:off x="466022" y="5741786"/>
            <a:ext cx="6696553" cy="1186531"/>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6" name="Google Shape;466;p20"/>
          <p:cNvSpPr/>
          <p:nvPr/>
        </p:nvSpPr>
        <p:spPr>
          <a:xfrm>
            <a:off x="828798" y="5817144"/>
            <a:ext cx="5508207"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Falta de lubricación en la parte alta del cilintro: </a:t>
            </a:r>
            <a:r>
              <a:rPr lang="es-CL" sz="1600" b="0" i="0" u="none" strike="noStrike" cap="none">
                <a:solidFill>
                  <a:srgbClr val="000000"/>
                </a:solidFill>
                <a:latin typeface="Calibri"/>
                <a:ea typeface="Calibri"/>
                <a:cs typeface="Calibri"/>
                <a:sym typeface="Calibri"/>
              </a:rPr>
              <a:t>La parte alta del cilindro casi no recibe lubricación, ya que al haber aceite en esa zona se quemará en el proceso de combustión produciendo un aumento de gases contaminantes. </a:t>
            </a:r>
            <a:endParaRPr/>
          </a:p>
        </p:txBody>
      </p:sp>
      <p:sp>
        <p:nvSpPr>
          <p:cNvPr id="467" name="Google Shape;467;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68" name="Google Shape;46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DESGASTE DE </a:t>
            </a:r>
            <a:r>
              <a:rPr lang="es-CL" sz="2800" b="0" i="0" u="none" strike="noStrike" cap="none">
                <a:solidFill>
                  <a:srgbClr val="FF0000"/>
                </a:solidFill>
                <a:latin typeface="Calibri"/>
                <a:ea typeface="Calibri"/>
                <a:cs typeface="Calibri"/>
                <a:sym typeface="Calibri"/>
              </a:rPr>
              <a:t>CILINDROS</a:t>
            </a:r>
            <a:endParaRPr sz="3100" b="0" i="0" u="none" strike="noStrike" cap="none">
              <a:solidFill>
                <a:srgbClr val="FF0000"/>
              </a:solidFill>
              <a:latin typeface="Calibri"/>
              <a:ea typeface="Calibri"/>
              <a:cs typeface="Calibri"/>
              <a:sym typeface="Calibri"/>
            </a:endParaRPr>
          </a:p>
        </p:txBody>
      </p:sp>
      <p:sp>
        <p:nvSpPr>
          <p:cNvPr id="469" name="Google Shape;469;p20"/>
          <p:cNvSpPr/>
          <p:nvPr/>
        </p:nvSpPr>
        <p:spPr>
          <a:xfrm>
            <a:off x="466024" y="2250191"/>
            <a:ext cx="8677976" cy="1013697"/>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0" name="Google Shape;470;p20"/>
          <p:cNvSpPr/>
          <p:nvPr/>
        </p:nvSpPr>
        <p:spPr>
          <a:xfrm>
            <a:off x="783325" y="2341541"/>
            <a:ext cx="8043375" cy="830997"/>
          </a:xfrm>
          <a:prstGeom prst="rect">
            <a:avLst/>
          </a:prstGeom>
          <a:noFill/>
          <a:ln>
            <a:noFill/>
          </a:ln>
        </p:spPr>
        <p:txBody>
          <a:bodyPr spcFirstLastPara="1" wrap="square" lIns="91425" tIns="45700" rIns="91425" bIns="45700" anchor="t" anchorCtr="0">
            <a:spAutoFit/>
          </a:bodyPr>
          <a:lstStyle/>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Como se mencionó anteriormente, los cilindros sufren desgaste de 2 tipos:</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1" i="0" u="none" strike="noStrike" cap="none">
                <a:solidFill>
                  <a:srgbClr val="76384D"/>
                </a:solidFill>
                <a:latin typeface="Calibri"/>
                <a:ea typeface="Calibri"/>
                <a:cs typeface="Calibri"/>
                <a:sym typeface="Calibri"/>
              </a:rPr>
              <a:t>Cónico</a:t>
            </a:r>
            <a:endParaRPr sz="1600" b="1" i="0" u="none" strike="noStrike" cap="none">
              <a:solidFill>
                <a:srgbClr val="76384D"/>
              </a:solidFill>
              <a:latin typeface="Calibri"/>
              <a:ea typeface="Calibri"/>
              <a:cs typeface="Calibri"/>
              <a:sym typeface="Calibri"/>
            </a:endParaRPr>
          </a:p>
          <a:p>
            <a:pPr marL="285750" marR="0" lvl="0" indent="-285750" algn="just" rtl="0">
              <a:lnSpc>
                <a:spcPct val="100000"/>
              </a:lnSpc>
              <a:spcBef>
                <a:spcPts val="0"/>
              </a:spcBef>
              <a:spcAft>
                <a:spcPts val="0"/>
              </a:spcAft>
              <a:buClr>
                <a:srgbClr val="76384D"/>
              </a:buClr>
              <a:buSzPts val="1600"/>
              <a:buFont typeface="Arial"/>
              <a:buChar char="•"/>
            </a:pPr>
            <a:r>
              <a:rPr lang="es-CL" sz="1600" b="1" i="0" u="none" strike="noStrike" cap="none">
                <a:solidFill>
                  <a:srgbClr val="76384D"/>
                </a:solidFill>
                <a:latin typeface="Calibri"/>
                <a:ea typeface="Calibri"/>
                <a:cs typeface="Calibri"/>
                <a:sym typeface="Calibri"/>
              </a:rPr>
              <a:t>Ovalado</a:t>
            </a:r>
            <a:endParaRPr sz="1600" b="0" i="0" u="none" strike="noStrike" cap="none">
              <a:solidFill>
                <a:srgbClr val="76384D"/>
              </a:solidFill>
              <a:latin typeface="Calibri"/>
              <a:ea typeface="Calibri"/>
              <a:cs typeface="Calibri"/>
              <a:sym typeface="Calibri"/>
            </a:endParaRPr>
          </a:p>
        </p:txBody>
      </p:sp>
      <p:sp>
        <p:nvSpPr>
          <p:cNvPr id="471" name="Google Shape;471;p20"/>
          <p:cNvSpPr/>
          <p:nvPr/>
        </p:nvSpPr>
        <p:spPr>
          <a:xfrm>
            <a:off x="6443330" y="4362530"/>
            <a:ext cx="3041094" cy="304109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472" name="Google Shape;472;p20"/>
          <p:cNvGrpSpPr/>
          <p:nvPr/>
        </p:nvGrpSpPr>
        <p:grpSpPr>
          <a:xfrm>
            <a:off x="6713465" y="4542150"/>
            <a:ext cx="2430975" cy="2718754"/>
            <a:chOff x="6443330" y="-140180"/>
            <a:chExt cx="2152667" cy="2407500"/>
          </a:xfrm>
        </p:grpSpPr>
        <p:cxnSp>
          <p:nvCxnSpPr>
            <p:cNvPr id="473" name="Google Shape;473;p20"/>
            <p:cNvCxnSpPr/>
            <p:nvPr/>
          </p:nvCxnSpPr>
          <p:spPr>
            <a:xfrm>
              <a:off x="6571917" y="73547"/>
              <a:ext cx="228600" cy="2193773"/>
            </a:xfrm>
            <a:prstGeom prst="straightConnector1">
              <a:avLst/>
            </a:prstGeom>
            <a:noFill/>
            <a:ln w="12700" cap="flat" cmpd="sng">
              <a:solidFill>
                <a:schemeClr val="dk1"/>
              </a:solidFill>
              <a:prstDash val="solid"/>
              <a:round/>
              <a:headEnd type="none" w="sm" len="sm"/>
              <a:tailEnd type="none" w="sm" len="sm"/>
            </a:ln>
          </p:spPr>
        </p:cxnSp>
        <p:cxnSp>
          <p:nvCxnSpPr>
            <p:cNvPr id="474" name="Google Shape;474;p20"/>
            <p:cNvCxnSpPr/>
            <p:nvPr/>
          </p:nvCxnSpPr>
          <p:spPr>
            <a:xfrm flipH="1">
              <a:off x="8300705" y="59259"/>
              <a:ext cx="123828" cy="2193773"/>
            </a:xfrm>
            <a:prstGeom prst="straightConnector1">
              <a:avLst/>
            </a:prstGeom>
            <a:noFill/>
            <a:ln w="12700" cap="flat" cmpd="sng">
              <a:solidFill>
                <a:schemeClr val="dk1"/>
              </a:solidFill>
              <a:prstDash val="solid"/>
              <a:round/>
              <a:headEnd type="none" w="sm" len="sm"/>
              <a:tailEnd type="none" w="sm" len="sm"/>
            </a:ln>
          </p:spPr>
        </p:cxnSp>
        <p:cxnSp>
          <p:nvCxnSpPr>
            <p:cNvPr id="475" name="Google Shape;475;p20"/>
            <p:cNvCxnSpPr/>
            <p:nvPr/>
          </p:nvCxnSpPr>
          <p:spPr>
            <a:xfrm>
              <a:off x="6557621" y="73547"/>
              <a:ext cx="128596" cy="0"/>
            </a:xfrm>
            <a:prstGeom prst="straightConnector1">
              <a:avLst/>
            </a:prstGeom>
            <a:noFill/>
            <a:ln w="12700" cap="flat" cmpd="sng">
              <a:solidFill>
                <a:schemeClr val="dk1"/>
              </a:solidFill>
              <a:prstDash val="solid"/>
              <a:round/>
              <a:headEnd type="none" w="sm" len="sm"/>
              <a:tailEnd type="none" w="sm" len="sm"/>
            </a:ln>
          </p:spPr>
        </p:cxnSp>
        <p:cxnSp>
          <p:nvCxnSpPr>
            <p:cNvPr id="476" name="Google Shape;476;p20"/>
            <p:cNvCxnSpPr/>
            <p:nvPr/>
          </p:nvCxnSpPr>
          <p:spPr>
            <a:xfrm rot="10800000">
              <a:off x="6686217" y="-92552"/>
              <a:ext cx="0" cy="166099"/>
            </a:xfrm>
            <a:prstGeom prst="straightConnector1">
              <a:avLst/>
            </a:prstGeom>
            <a:noFill/>
            <a:ln w="12700" cap="flat" cmpd="sng">
              <a:solidFill>
                <a:schemeClr val="dk1"/>
              </a:solidFill>
              <a:prstDash val="solid"/>
              <a:round/>
              <a:headEnd type="none" w="sm" len="sm"/>
              <a:tailEnd type="none" w="sm" len="sm"/>
            </a:ln>
          </p:spPr>
        </p:cxnSp>
        <p:cxnSp>
          <p:nvCxnSpPr>
            <p:cNvPr id="477" name="Google Shape;477;p20"/>
            <p:cNvCxnSpPr/>
            <p:nvPr/>
          </p:nvCxnSpPr>
          <p:spPr>
            <a:xfrm rot="10800000">
              <a:off x="8310233" y="-125896"/>
              <a:ext cx="0" cy="166099"/>
            </a:xfrm>
            <a:prstGeom prst="straightConnector1">
              <a:avLst/>
            </a:prstGeom>
            <a:noFill/>
            <a:ln w="12700" cap="flat" cmpd="sng">
              <a:solidFill>
                <a:schemeClr val="dk1"/>
              </a:solidFill>
              <a:prstDash val="solid"/>
              <a:round/>
              <a:headEnd type="none" w="sm" len="sm"/>
              <a:tailEnd type="none" w="sm" len="sm"/>
            </a:ln>
          </p:spPr>
        </p:cxnSp>
        <p:cxnSp>
          <p:nvCxnSpPr>
            <p:cNvPr id="478" name="Google Shape;478;p20"/>
            <p:cNvCxnSpPr/>
            <p:nvPr/>
          </p:nvCxnSpPr>
          <p:spPr>
            <a:xfrm>
              <a:off x="6443330" y="-92552"/>
              <a:ext cx="257175" cy="0"/>
            </a:xfrm>
            <a:prstGeom prst="straightConnector1">
              <a:avLst/>
            </a:prstGeom>
            <a:noFill/>
            <a:ln w="12700" cap="flat" cmpd="sng">
              <a:solidFill>
                <a:schemeClr val="dk1"/>
              </a:solidFill>
              <a:prstDash val="solid"/>
              <a:round/>
              <a:headEnd type="none" w="sm" len="sm"/>
              <a:tailEnd type="none" w="sm" len="sm"/>
            </a:ln>
          </p:spPr>
        </p:cxnSp>
        <p:cxnSp>
          <p:nvCxnSpPr>
            <p:cNvPr id="479" name="Google Shape;479;p20"/>
            <p:cNvCxnSpPr/>
            <p:nvPr/>
          </p:nvCxnSpPr>
          <p:spPr>
            <a:xfrm>
              <a:off x="8295958" y="-125896"/>
              <a:ext cx="257175" cy="0"/>
            </a:xfrm>
            <a:prstGeom prst="straightConnector1">
              <a:avLst/>
            </a:prstGeom>
            <a:noFill/>
            <a:ln w="12700" cap="flat" cmpd="sng">
              <a:solidFill>
                <a:schemeClr val="dk1"/>
              </a:solidFill>
              <a:prstDash val="solid"/>
              <a:round/>
              <a:headEnd type="none" w="sm" len="sm"/>
              <a:tailEnd type="none" w="sm" len="sm"/>
            </a:ln>
          </p:spPr>
        </p:cxnSp>
        <p:cxnSp>
          <p:nvCxnSpPr>
            <p:cNvPr id="480" name="Google Shape;480;p20"/>
            <p:cNvCxnSpPr/>
            <p:nvPr/>
          </p:nvCxnSpPr>
          <p:spPr>
            <a:xfrm>
              <a:off x="6443330" y="-92552"/>
              <a:ext cx="114291" cy="2359872"/>
            </a:xfrm>
            <a:prstGeom prst="straightConnector1">
              <a:avLst/>
            </a:prstGeom>
            <a:noFill/>
            <a:ln w="12700" cap="flat" cmpd="sng">
              <a:solidFill>
                <a:schemeClr val="dk1"/>
              </a:solidFill>
              <a:prstDash val="solid"/>
              <a:round/>
              <a:headEnd type="none" w="sm" len="sm"/>
              <a:tailEnd type="none" w="sm" len="sm"/>
            </a:ln>
          </p:spPr>
        </p:cxnSp>
        <p:cxnSp>
          <p:nvCxnSpPr>
            <p:cNvPr id="481" name="Google Shape;481;p20"/>
            <p:cNvCxnSpPr/>
            <p:nvPr/>
          </p:nvCxnSpPr>
          <p:spPr>
            <a:xfrm>
              <a:off x="8538844" y="-140180"/>
              <a:ext cx="42865" cy="2407500"/>
            </a:xfrm>
            <a:prstGeom prst="straightConnector1">
              <a:avLst/>
            </a:prstGeom>
            <a:noFill/>
            <a:ln w="12700" cap="flat" cmpd="sng">
              <a:solidFill>
                <a:schemeClr val="dk1"/>
              </a:solidFill>
              <a:prstDash val="solid"/>
              <a:round/>
              <a:headEnd type="none" w="sm" len="sm"/>
              <a:tailEnd type="none" w="sm" len="sm"/>
            </a:ln>
          </p:spPr>
        </p:cxnSp>
        <p:cxnSp>
          <p:nvCxnSpPr>
            <p:cNvPr id="482" name="Google Shape;482;p20"/>
            <p:cNvCxnSpPr/>
            <p:nvPr/>
          </p:nvCxnSpPr>
          <p:spPr>
            <a:xfrm>
              <a:off x="6571917" y="2264885"/>
              <a:ext cx="228600" cy="0"/>
            </a:xfrm>
            <a:prstGeom prst="straightConnector1">
              <a:avLst/>
            </a:prstGeom>
            <a:noFill/>
            <a:ln w="12700" cap="flat" cmpd="sng">
              <a:solidFill>
                <a:schemeClr val="dk1"/>
              </a:solidFill>
              <a:prstDash val="solid"/>
              <a:round/>
              <a:headEnd type="none" w="sm" len="sm"/>
              <a:tailEnd type="none" w="sm" len="sm"/>
            </a:ln>
          </p:spPr>
        </p:cxnSp>
        <p:cxnSp>
          <p:nvCxnSpPr>
            <p:cNvPr id="483" name="Google Shape;483;p20"/>
            <p:cNvCxnSpPr/>
            <p:nvPr/>
          </p:nvCxnSpPr>
          <p:spPr>
            <a:xfrm>
              <a:off x="8300696" y="2245829"/>
              <a:ext cx="295301" cy="7203"/>
            </a:xfrm>
            <a:prstGeom prst="straightConnector1">
              <a:avLst/>
            </a:prstGeom>
            <a:noFill/>
            <a:ln w="12700" cap="flat" cmpd="sng">
              <a:solidFill>
                <a:schemeClr val="dk1"/>
              </a:solidFill>
              <a:prstDash val="solid"/>
              <a:round/>
              <a:headEnd type="none" w="sm" len="sm"/>
              <a:tailEnd type="none" w="sm" len="sm"/>
            </a:ln>
          </p:spPr>
        </p:cxnSp>
        <p:cxnSp>
          <p:nvCxnSpPr>
            <p:cNvPr id="484" name="Google Shape;484;p20"/>
            <p:cNvCxnSpPr/>
            <p:nvPr/>
          </p:nvCxnSpPr>
          <p:spPr>
            <a:xfrm>
              <a:off x="6700501" y="264132"/>
              <a:ext cx="1595440" cy="0"/>
            </a:xfrm>
            <a:prstGeom prst="straightConnector1">
              <a:avLst/>
            </a:prstGeom>
            <a:noFill/>
            <a:ln w="38100" cap="flat" cmpd="sng">
              <a:solidFill>
                <a:srgbClr val="FF0000"/>
              </a:solidFill>
              <a:prstDash val="solid"/>
              <a:round/>
              <a:headEnd type="triangle" w="med" len="med"/>
              <a:tailEnd type="triangle" w="med" len="med"/>
            </a:ln>
          </p:spPr>
        </p:cxnSp>
        <p:cxnSp>
          <p:nvCxnSpPr>
            <p:cNvPr id="485" name="Google Shape;485;p20"/>
            <p:cNvCxnSpPr/>
            <p:nvPr/>
          </p:nvCxnSpPr>
          <p:spPr>
            <a:xfrm>
              <a:off x="6724309" y="1745280"/>
              <a:ext cx="1595440" cy="0"/>
            </a:xfrm>
            <a:prstGeom prst="straightConnector1">
              <a:avLst/>
            </a:prstGeom>
            <a:noFill/>
            <a:ln w="38100" cap="flat" cmpd="sng">
              <a:solidFill>
                <a:srgbClr val="FF0000"/>
              </a:solidFill>
              <a:prstDash val="solid"/>
              <a:round/>
              <a:headEnd type="triangle" w="med" len="med"/>
              <a:tailEnd type="triangle" w="med" len="med"/>
            </a:ln>
          </p:spPr>
        </p:cxnSp>
        <p:cxnSp>
          <p:nvCxnSpPr>
            <p:cNvPr id="486" name="Google Shape;486;p20"/>
            <p:cNvCxnSpPr/>
            <p:nvPr/>
          </p:nvCxnSpPr>
          <p:spPr>
            <a:xfrm>
              <a:off x="6710021" y="1045193"/>
              <a:ext cx="1595440" cy="0"/>
            </a:xfrm>
            <a:prstGeom prst="straightConnector1">
              <a:avLst/>
            </a:prstGeom>
            <a:noFill/>
            <a:ln w="38100" cap="flat" cmpd="sng">
              <a:solidFill>
                <a:srgbClr val="FF0000"/>
              </a:solidFill>
              <a:prstDash val="solid"/>
              <a:round/>
              <a:headEnd type="triangle" w="med" len="med"/>
              <a:tailEnd type="triangle" w="med" len="med"/>
            </a:ln>
          </p:spPr>
        </p:cxnSp>
        <p:cxnSp>
          <p:nvCxnSpPr>
            <p:cNvPr id="487" name="Google Shape;487;p20"/>
            <p:cNvCxnSpPr/>
            <p:nvPr/>
          </p:nvCxnSpPr>
          <p:spPr>
            <a:xfrm>
              <a:off x="8295937" y="54491"/>
              <a:ext cx="128596" cy="0"/>
            </a:xfrm>
            <a:prstGeom prst="straightConnector1">
              <a:avLst/>
            </a:prstGeom>
            <a:noFill/>
            <a:ln w="12700" cap="flat" cmpd="sng">
              <a:solidFill>
                <a:schemeClr val="dk1"/>
              </a:solidFill>
              <a:prstDash val="solid"/>
              <a:round/>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1"/>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19</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93" name="Google Shape;493;p21"/>
          <p:cNvSpPr/>
          <p:nvPr/>
        </p:nvSpPr>
        <p:spPr>
          <a:xfrm>
            <a:off x="466022" y="4548480"/>
            <a:ext cx="6696553" cy="1542723"/>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4" name="Google Shape;494;p21"/>
          <p:cNvSpPr/>
          <p:nvPr/>
        </p:nvSpPr>
        <p:spPr>
          <a:xfrm>
            <a:off x="828798" y="4623838"/>
            <a:ext cx="5508207"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Falta de lubricación en la parte alta del cilintro: </a:t>
            </a:r>
            <a:r>
              <a:rPr lang="es-CL" sz="1600" b="0" i="0" u="none" strike="noStrike" cap="none">
                <a:solidFill>
                  <a:srgbClr val="000000"/>
                </a:solidFill>
                <a:latin typeface="Calibri"/>
                <a:ea typeface="Calibri"/>
                <a:cs typeface="Calibri"/>
                <a:sym typeface="Calibri"/>
              </a:rPr>
              <a:t>Al montar anillos nuevos que son totalmente cilíndricos, no podrán adaptarse al desgaste que existe en los cilindros, por lo que se pasará la compresión al carter o parte baja del motor, cuando el pistón suba en proceso de compresión. </a:t>
            </a:r>
            <a:endParaRPr/>
          </a:p>
        </p:txBody>
      </p:sp>
      <p:sp>
        <p:nvSpPr>
          <p:cNvPr id="495" name="Google Shape;495;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96" name="Google Shape;496;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DESGASTE DE </a:t>
            </a:r>
            <a:r>
              <a:rPr lang="es-CL" sz="2800" b="0" i="0" u="none" strike="noStrike" cap="none">
                <a:solidFill>
                  <a:srgbClr val="FF0000"/>
                </a:solidFill>
                <a:latin typeface="Calibri"/>
                <a:ea typeface="Calibri"/>
                <a:cs typeface="Calibri"/>
                <a:sym typeface="Calibri"/>
              </a:rPr>
              <a:t>CILINDROS</a:t>
            </a:r>
            <a:endParaRPr sz="3100" b="0" i="0" u="none" strike="noStrike" cap="none">
              <a:solidFill>
                <a:srgbClr val="FF0000"/>
              </a:solidFill>
              <a:latin typeface="Calibri"/>
              <a:ea typeface="Calibri"/>
              <a:cs typeface="Calibri"/>
              <a:sym typeface="Calibri"/>
            </a:endParaRPr>
          </a:p>
        </p:txBody>
      </p:sp>
      <p:sp>
        <p:nvSpPr>
          <p:cNvPr id="497" name="Google Shape;497;p21"/>
          <p:cNvSpPr/>
          <p:nvPr/>
        </p:nvSpPr>
        <p:spPr>
          <a:xfrm>
            <a:off x="466024" y="2250191"/>
            <a:ext cx="8677976" cy="1521185"/>
          </a:xfrm>
          <a:prstGeom prst="roundRect">
            <a:avLst>
              <a:gd name="adj" fmla="val 10701"/>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8" name="Google Shape;498;p21"/>
          <p:cNvSpPr/>
          <p:nvPr/>
        </p:nvSpPr>
        <p:spPr>
          <a:xfrm>
            <a:off x="783325" y="2349064"/>
            <a:ext cx="5099585"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Desgaste cónico: </a:t>
            </a:r>
            <a:r>
              <a:rPr lang="es-CL" sz="1600" b="0" i="0" u="none" strike="noStrike" cap="none">
                <a:solidFill>
                  <a:srgbClr val="000000"/>
                </a:solidFill>
                <a:latin typeface="Calibri"/>
                <a:ea typeface="Calibri"/>
                <a:cs typeface="Calibri"/>
                <a:sym typeface="Calibri"/>
              </a:rPr>
              <a:t>Al hacer los anillos del pistón fuerza expansiva contra las paredes del cilindro en el proceso de compresión, las puntas de anillos quedan más abiertas y se escapa compresión hacia el carter o parte baja del motor. En consecuencia, se pierde compresión.</a:t>
            </a:r>
            <a:endParaRPr/>
          </a:p>
        </p:txBody>
      </p:sp>
      <p:sp>
        <p:nvSpPr>
          <p:cNvPr id="499" name="Google Shape;499;p21"/>
          <p:cNvSpPr/>
          <p:nvPr/>
        </p:nvSpPr>
        <p:spPr>
          <a:xfrm>
            <a:off x="6443330" y="1462534"/>
            <a:ext cx="3041094" cy="304109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0" name="Google Shape;500;p21"/>
          <p:cNvSpPr/>
          <p:nvPr/>
        </p:nvSpPr>
        <p:spPr>
          <a:xfrm>
            <a:off x="6443330" y="3672503"/>
            <a:ext cx="3041094" cy="304109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01" name="Google Shape;501;p21"/>
          <p:cNvGrpSpPr/>
          <p:nvPr/>
        </p:nvGrpSpPr>
        <p:grpSpPr>
          <a:xfrm>
            <a:off x="6713465" y="1642154"/>
            <a:ext cx="2430975" cy="2718754"/>
            <a:chOff x="6443330" y="-140180"/>
            <a:chExt cx="2152667" cy="2407500"/>
          </a:xfrm>
        </p:grpSpPr>
        <p:cxnSp>
          <p:nvCxnSpPr>
            <p:cNvPr id="502" name="Google Shape;502;p21"/>
            <p:cNvCxnSpPr/>
            <p:nvPr/>
          </p:nvCxnSpPr>
          <p:spPr>
            <a:xfrm>
              <a:off x="6571917" y="73547"/>
              <a:ext cx="228600" cy="2193773"/>
            </a:xfrm>
            <a:prstGeom prst="straightConnector1">
              <a:avLst/>
            </a:prstGeom>
            <a:noFill/>
            <a:ln w="12700" cap="flat" cmpd="sng">
              <a:solidFill>
                <a:schemeClr val="dk1"/>
              </a:solidFill>
              <a:prstDash val="solid"/>
              <a:round/>
              <a:headEnd type="none" w="sm" len="sm"/>
              <a:tailEnd type="none" w="sm" len="sm"/>
            </a:ln>
          </p:spPr>
        </p:cxnSp>
        <p:cxnSp>
          <p:nvCxnSpPr>
            <p:cNvPr id="503" name="Google Shape;503;p21"/>
            <p:cNvCxnSpPr/>
            <p:nvPr/>
          </p:nvCxnSpPr>
          <p:spPr>
            <a:xfrm flipH="1">
              <a:off x="8300705" y="59259"/>
              <a:ext cx="123828" cy="2193773"/>
            </a:xfrm>
            <a:prstGeom prst="straightConnector1">
              <a:avLst/>
            </a:prstGeom>
            <a:noFill/>
            <a:ln w="12700" cap="flat" cmpd="sng">
              <a:solidFill>
                <a:schemeClr val="dk1"/>
              </a:solidFill>
              <a:prstDash val="solid"/>
              <a:round/>
              <a:headEnd type="none" w="sm" len="sm"/>
              <a:tailEnd type="none" w="sm" len="sm"/>
            </a:ln>
          </p:spPr>
        </p:cxnSp>
        <p:cxnSp>
          <p:nvCxnSpPr>
            <p:cNvPr id="504" name="Google Shape;504;p21"/>
            <p:cNvCxnSpPr/>
            <p:nvPr/>
          </p:nvCxnSpPr>
          <p:spPr>
            <a:xfrm>
              <a:off x="6557621" y="73547"/>
              <a:ext cx="128596" cy="0"/>
            </a:xfrm>
            <a:prstGeom prst="straightConnector1">
              <a:avLst/>
            </a:prstGeom>
            <a:noFill/>
            <a:ln w="12700" cap="flat" cmpd="sng">
              <a:solidFill>
                <a:schemeClr val="dk1"/>
              </a:solidFill>
              <a:prstDash val="solid"/>
              <a:round/>
              <a:headEnd type="none" w="sm" len="sm"/>
              <a:tailEnd type="none" w="sm" len="sm"/>
            </a:ln>
          </p:spPr>
        </p:cxnSp>
        <p:cxnSp>
          <p:nvCxnSpPr>
            <p:cNvPr id="505" name="Google Shape;505;p21"/>
            <p:cNvCxnSpPr/>
            <p:nvPr/>
          </p:nvCxnSpPr>
          <p:spPr>
            <a:xfrm rot="10800000">
              <a:off x="6686217" y="-92552"/>
              <a:ext cx="0" cy="166099"/>
            </a:xfrm>
            <a:prstGeom prst="straightConnector1">
              <a:avLst/>
            </a:prstGeom>
            <a:noFill/>
            <a:ln w="12700" cap="flat" cmpd="sng">
              <a:solidFill>
                <a:schemeClr val="dk1"/>
              </a:solidFill>
              <a:prstDash val="solid"/>
              <a:round/>
              <a:headEnd type="none" w="sm" len="sm"/>
              <a:tailEnd type="none" w="sm" len="sm"/>
            </a:ln>
          </p:spPr>
        </p:cxnSp>
        <p:cxnSp>
          <p:nvCxnSpPr>
            <p:cNvPr id="506" name="Google Shape;506;p21"/>
            <p:cNvCxnSpPr/>
            <p:nvPr/>
          </p:nvCxnSpPr>
          <p:spPr>
            <a:xfrm rot="10800000">
              <a:off x="8310233" y="-125896"/>
              <a:ext cx="0" cy="166099"/>
            </a:xfrm>
            <a:prstGeom prst="straightConnector1">
              <a:avLst/>
            </a:prstGeom>
            <a:noFill/>
            <a:ln w="12700" cap="flat" cmpd="sng">
              <a:solidFill>
                <a:schemeClr val="dk1"/>
              </a:solidFill>
              <a:prstDash val="solid"/>
              <a:round/>
              <a:headEnd type="none" w="sm" len="sm"/>
              <a:tailEnd type="none" w="sm" len="sm"/>
            </a:ln>
          </p:spPr>
        </p:cxnSp>
        <p:cxnSp>
          <p:nvCxnSpPr>
            <p:cNvPr id="507" name="Google Shape;507;p21"/>
            <p:cNvCxnSpPr/>
            <p:nvPr/>
          </p:nvCxnSpPr>
          <p:spPr>
            <a:xfrm>
              <a:off x="6443330" y="-92552"/>
              <a:ext cx="257175" cy="0"/>
            </a:xfrm>
            <a:prstGeom prst="straightConnector1">
              <a:avLst/>
            </a:prstGeom>
            <a:noFill/>
            <a:ln w="12700" cap="flat" cmpd="sng">
              <a:solidFill>
                <a:schemeClr val="dk1"/>
              </a:solidFill>
              <a:prstDash val="solid"/>
              <a:round/>
              <a:headEnd type="none" w="sm" len="sm"/>
              <a:tailEnd type="none" w="sm" len="sm"/>
            </a:ln>
          </p:spPr>
        </p:cxnSp>
        <p:cxnSp>
          <p:nvCxnSpPr>
            <p:cNvPr id="508" name="Google Shape;508;p21"/>
            <p:cNvCxnSpPr/>
            <p:nvPr/>
          </p:nvCxnSpPr>
          <p:spPr>
            <a:xfrm>
              <a:off x="8295958" y="-125896"/>
              <a:ext cx="257175" cy="0"/>
            </a:xfrm>
            <a:prstGeom prst="straightConnector1">
              <a:avLst/>
            </a:prstGeom>
            <a:noFill/>
            <a:ln w="12700" cap="flat" cmpd="sng">
              <a:solidFill>
                <a:schemeClr val="dk1"/>
              </a:solidFill>
              <a:prstDash val="solid"/>
              <a:round/>
              <a:headEnd type="none" w="sm" len="sm"/>
              <a:tailEnd type="none" w="sm" len="sm"/>
            </a:ln>
          </p:spPr>
        </p:cxnSp>
        <p:cxnSp>
          <p:nvCxnSpPr>
            <p:cNvPr id="509" name="Google Shape;509;p21"/>
            <p:cNvCxnSpPr/>
            <p:nvPr/>
          </p:nvCxnSpPr>
          <p:spPr>
            <a:xfrm>
              <a:off x="6443330" y="-92552"/>
              <a:ext cx="114291" cy="2359872"/>
            </a:xfrm>
            <a:prstGeom prst="straightConnector1">
              <a:avLst/>
            </a:prstGeom>
            <a:noFill/>
            <a:ln w="12700" cap="flat" cmpd="sng">
              <a:solidFill>
                <a:schemeClr val="dk1"/>
              </a:solidFill>
              <a:prstDash val="solid"/>
              <a:round/>
              <a:headEnd type="none" w="sm" len="sm"/>
              <a:tailEnd type="none" w="sm" len="sm"/>
            </a:ln>
          </p:spPr>
        </p:cxnSp>
        <p:cxnSp>
          <p:nvCxnSpPr>
            <p:cNvPr id="510" name="Google Shape;510;p21"/>
            <p:cNvCxnSpPr/>
            <p:nvPr/>
          </p:nvCxnSpPr>
          <p:spPr>
            <a:xfrm>
              <a:off x="8538844" y="-140180"/>
              <a:ext cx="42865" cy="2407500"/>
            </a:xfrm>
            <a:prstGeom prst="straightConnector1">
              <a:avLst/>
            </a:prstGeom>
            <a:noFill/>
            <a:ln w="12700" cap="flat" cmpd="sng">
              <a:solidFill>
                <a:schemeClr val="dk1"/>
              </a:solidFill>
              <a:prstDash val="solid"/>
              <a:round/>
              <a:headEnd type="none" w="sm" len="sm"/>
              <a:tailEnd type="none" w="sm" len="sm"/>
            </a:ln>
          </p:spPr>
        </p:cxnSp>
        <p:cxnSp>
          <p:nvCxnSpPr>
            <p:cNvPr id="511" name="Google Shape;511;p21"/>
            <p:cNvCxnSpPr/>
            <p:nvPr/>
          </p:nvCxnSpPr>
          <p:spPr>
            <a:xfrm>
              <a:off x="6571917" y="2264885"/>
              <a:ext cx="228600" cy="0"/>
            </a:xfrm>
            <a:prstGeom prst="straightConnector1">
              <a:avLst/>
            </a:prstGeom>
            <a:noFill/>
            <a:ln w="12700" cap="flat" cmpd="sng">
              <a:solidFill>
                <a:schemeClr val="dk1"/>
              </a:solidFill>
              <a:prstDash val="solid"/>
              <a:round/>
              <a:headEnd type="none" w="sm" len="sm"/>
              <a:tailEnd type="none" w="sm" len="sm"/>
            </a:ln>
          </p:spPr>
        </p:cxnSp>
        <p:cxnSp>
          <p:nvCxnSpPr>
            <p:cNvPr id="512" name="Google Shape;512;p21"/>
            <p:cNvCxnSpPr/>
            <p:nvPr/>
          </p:nvCxnSpPr>
          <p:spPr>
            <a:xfrm>
              <a:off x="8300696" y="2245829"/>
              <a:ext cx="295301" cy="7203"/>
            </a:xfrm>
            <a:prstGeom prst="straightConnector1">
              <a:avLst/>
            </a:prstGeom>
            <a:noFill/>
            <a:ln w="12700" cap="flat" cmpd="sng">
              <a:solidFill>
                <a:schemeClr val="dk1"/>
              </a:solidFill>
              <a:prstDash val="solid"/>
              <a:round/>
              <a:headEnd type="none" w="sm" len="sm"/>
              <a:tailEnd type="none" w="sm" len="sm"/>
            </a:ln>
          </p:spPr>
        </p:cxnSp>
        <p:cxnSp>
          <p:nvCxnSpPr>
            <p:cNvPr id="513" name="Google Shape;513;p21"/>
            <p:cNvCxnSpPr/>
            <p:nvPr/>
          </p:nvCxnSpPr>
          <p:spPr>
            <a:xfrm>
              <a:off x="6700501" y="264132"/>
              <a:ext cx="1595440" cy="0"/>
            </a:xfrm>
            <a:prstGeom prst="straightConnector1">
              <a:avLst/>
            </a:prstGeom>
            <a:noFill/>
            <a:ln w="38100" cap="flat" cmpd="sng">
              <a:solidFill>
                <a:srgbClr val="FF0000"/>
              </a:solidFill>
              <a:prstDash val="solid"/>
              <a:round/>
              <a:headEnd type="triangle" w="med" len="med"/>
              <a:tailEnd type="triangle" w="med" len="med"/>
            </a:ln>
          </p:spPr>
        </p:cxnSp>
        <p:cxnSp>
          <p:nvCxnSpPr>
            <p:cNvPr id="514" name="Google Shape;514;p21"/>
            <p:cNvCxnSpPr/>
            <p:nvPr/>
          </p:nvCxnSpPr>
          <p:spPr>
            <a:xfrm>
              <a:off x="6724309" y="1745280"/>
              <a:ext cx="1595440" cy="0"/>
            </a:xfrm>
            <a:prstGeom prst="straightConnector1">
              <a:avLst/>
            </a:prstGeom>
            <a:noFill/>
            <a:ln w="38100" cap="flat" cmpd="sng">
              <a:solidFill>
                <a:srgbClr val="FF0000"/>
              </a:solidFill>
              <a:prstDash val="solid"/>
              <a:round/>
              <a:headEnd type="triangle" w="med" len="med"/>
              <a:tailEnd type="triangle" w="med" len="med"/>
            </a:ln>
          </p:spPr>
        </p:cxnSp>
        <p:cxnSp>
          <p:nvCxnSpPr>
            <p:cNvPr id="515" name="Google Shape;515;p21"/>
            <p:cNvCxnSpPr/>
            <p:nvPr/>
          </p:nvCxnSpPr>
          <p:spPr>
            <a:xfrm>
              <a:off x="6710021" y="1045193"/>
              <a:ext cx="1595440" cy="0"/>
            </a:xfrm>
            <a:prstGeom prst="straightConnector1">
              <a:avLst/>
            </a:prstGeom>
            <a:noFill/>
            <a:ln w="38100" cap="flat" cmpd="sng">
              <a:solidFill>
                <a:srgbClr val="FF0000"/>
              </a:solidFill>
              <a:prstDash val="solid"/>
              <a:round/>
              <a:headEnd type="triangle" w="med" len="med"/>
              <a:tailEnd type="triangle" w="med" len="med"/>
            </a:ln>
          </p:spPr>
        </p:cxnSp>
        <p:cxnSp>
          <p:nvCxnSpPr>
            <p:cNvPr id="516" name="Google Shape;516;p21"/>
            <p:cNvCxnSpPr/>
            <p:nvPr/>
          </p:nvCxnSpPr>
          <p:spPr>
            <a:xfrm>
              <a:off x="8295937" y="54491"/>
              <a:ext cx="128596" cy="0"/>
            </a:xfrm>
            <a:prstGeom prst="straightConnector1">
              <a:avLst/>
            </a:prstGeom>
            <a:noFill/>
            <a:ln w="12700" cap="flat" cmpd="sng">
              <a:solidFill>
                <a:schemeClr val="dk1"/>
              </a:solidFill>
              <a:prstDash val="solid"/>
              <a:round/>
              <a:headEnd type="none" w="sm" len="sm"/>
              <a:tailEnd type="none" w="sm" len="sm"/>
            </a:ln>
          </p:spPr>
        </p:cxnSp>
      </p:grpSp>
      <p:sp>
        <p:nvSpPr>
          <p:cNvPr id="517" name="Google Shape;517;p21"/>
          <p:cNvSpPr/>
          <p:nvPr/>
        </p:nvSpPr>
        <p:spPr>
          <a:xfrm>
            <a:off x="6781469" y="4377039"/>
            <a:ext cx="2314565" cy="1857890"/>
          </a:xfrm>
          <a:prstGeom prst="donut">
            <a:avLst>
              <a:gd name="adj" fmla="val 111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8" name="Google Shape;518;p21"/>
          <p:cNvSpPr/>
          <p:nvPr/>
        </p:nvSpPr>
        <p:spPr>
          <a:xfrm>
            <a:off x="6924336" y="4425729"/>
            <a:ext cx="2046575" cy="1809201"/>
          </a:xfrm>
          <a:prstGeom prst="donut">
            <a:avLst>
              <a:gd name="adj" fmla="val 2043"/>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2"/>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20</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24" name="Google Shape;524;p22"/>
          <p:cNvSpPr/>
          <p:nvPr/>
        </p:nvSpPr>
        <p:spPr>
          <a:xfrm>
            <a:off x="466023" y="3472927"/>
            <a:ext cx="6696552" cy="1238101"/>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5" name="Google Shape;525;p22"/>
          <p:cNvSpPr/>
          <p:nvPr/>
        </p:nvSpPr>
        <p:spPr>
          <a:xfrm>
            <a:off x="828799" y="3572662"/>
            <a:ext cx="5962618"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Este cabeceo que realiza el pistón dentro del cilindro se debe básicamente a las fuerzas de acción y reacción que realiza el pistón dentro del cilindro en los procesos de compresión y explosión mencionados anteriormente. </a:t>
            </a:r>
            <a:endParaRPr/>
          </a:p>
        </p:txBody>
      </p:sp>
      <p:sp>
        <p:nvSpPr>
          <p:cNvPr id="526" name="Google Shape;526;p22"/>
          <p:cNvSpPr/>
          <p:nvPr/>
        </p:nvSpPr>
        <p:spPr>
          <a:xfrm>
            <a:off x="466024" y="2250191"/>
            <a:ext cx="8677976" cy="1028257"/>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7" name="Google Shape;527;p22"/>
          <p:cNvSpPr/>
          <p:nvPr/>
        </p:nvSpPr>
        <p:spPr>
          <a:xfrm>
            <a:off x="783325" y="2383710"/>
            <a:ext cx="8043375"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El desgaste ovalado </a:t>
            </a:r>
            <a:r>
              <a:rPr lang="es-CL" sz="1600" b="0" i="0" u="none" strike="noStrike" cap="none">
                <a:solidFill>
                  <a:srgbClr val="000000"/>
                </a:solidFill>
                <a:latin typeface="Calibri"/>
                <a:ea typeface="Calibri"/>
                <a:cs typeface="Calibri"/>
                <a:sym typeface="Calibri"/>
              </a:rPr>
              <a:t>se produce por el trabajo que realiza el pistón moviéndose entre los puntos muertos, especialmente en los procesos de Compresión y Explosión, ya que el pistón tiende a cabecear chocando con las paredes del cilindro en su parte lateral.</a:t>
            </a:r>
            <a:endParaRPr sz="1600" b="0" i="0" u="none" strike="noStrike" cap="none">
              <a:solidFill>
                <a:srgbClr val="000000"/>
              </a:solidFill>
              <a:latin typeface="Calibri"/>
              <a:ea typeface="Calibri"/>
              <a:cs typeface="Calibri"/>
              <a:sym typeface="Calibri"/>
            </a:endParaRPr>
          </a:p>
        </p:txBody>
      </p:sp>
      <p:sp>
        <p:nvSpPr>
          <p:cNvPr id="528" name="Google Shape;528;p2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DESGASTE DE </a:t>
            </a:r>
            <a:r>
              <a:rPr lang="es-CL" sz="2800" b="0" i="0" u="none" strike="noStrike" cap="none">
                <a:solidFill>
                  <a:srgbClr val="FF0000"/>
                </a:solidFill>
                <a:latin typeface="Calibri"/>
                <a:ea typeface="Calibri"/>
                <a:cs typeface="Calibri"/>
                <a:sym typeface="Calibri"/>
              </a:rPr>
              <a:t>CILINDROS</a:t>
            </a:r>
            <a:endParaRPr sz="3100" b="0" i="0" u="none" strike="noStrike" cap="none">
              <a:solidFill>
                <a:srgbClr val="FF0000"/>
              </a:solidFill>
              <a:latin typeface="Calibri"/>
              <a:ea typeface="Calibri"/>
              <a:cs typeface="Calibri"/>
              <a:sym typeface="Calibri"/>
            </a:endParaRPr>
          </a:p>
        </p:txBody>
      </p:sp>
      <p:pic>
        <p:nvPicPr>
          <p:cNvPr id="529" name="Google Shape;529;p22"/>
          <p:cNvPicPr preferRelativeResize="0"/>
          <p:nvPr/>
        </p:nvPicPr>
        <p:blipFill rotWithShape="1">
          <a:blip r:embed="rId3">
            <a:alphaModFix/>
          </a:blip>
          <a:srcRect/>
          <a:stretch/>
        </p:blipFill>
        <p:spPr>
          <a:xfrm>
            <a:off x="7315200" y="3411967"/>
            <a:ext cx="2161676" cy="38833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35" name="Google Shape;535;p2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TÚNEL </a:t>
            </a:r>
            <a:r>
              <a:rPr lang="es-CL" sz="2800" b="0" i="0" u="none" strike="noStrike" cap="none">
                <a:solidFill>
                  <a:srgbClr val="FF0000"/>
                </a:solidFill>
                <a:latin typeface="Calibri"/>
                <a:ea typeface="Calibri"/>
                <a:cs typeface="Calibri"/>
                <a:sym typeface="Calibri"/>
              </a:rPr>
              <a:t>DE BIELA O BANCADA</a:t>
            </a:r>
            <a:endParaRPr sz="3100" b="0" i="0" u="none" strike="noStrike" cap="none">
              <a:solidFill>
                <a:srgbClr val="FF0000"/>
              </a:solidFill>
              <a:latin typeface="Calibri"/>
              <a:ea typeface="Calibri"/>
              <a:cs typeface="Calibri"/>
              <a:sym typeface="Calibri"/>
            </a:endParaRPr>
          </a:p>
        </p:txBody>
      </p:sp>
      <p:sp>
        <p:nvSpPr>
          <p:cNvPr id="536" name="Google Shape;536;p23"/>
          <p:cNvSpPr/>
          <p:nvPr/>
        </p:nvSpPr>
        <p:spPr>
          <a:xfrm>
            <a:off x="466024" y="2250191"/>
            <a:ext cx="8677976" cy="1075635"/>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37" name="Google Shape;537;p23"/>
          <p:cNvSpPr/>
          <p:nvPr/>
        </p:nvSpPr>
        <p:spPr>
          <a:xfrm>
            <a:off x="783325" y="2383710"/>
            <a:ext cx="8043375"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Para medir los túneles de bancada y biela, por ejemplo, se debe preparar el alexómetro igual como se preparó para medir desgaste de cilindros, es decir, se debe obtener la información del diámetro del túnel de biela o bancada desde el manual de servicio.</a:t>
            </a:r>
            <a:endParaRPr/>
          </a:p>
        </p:txBody>
      </p:sp>
      <p:sp>
        <p:nvSpPr>
          <p:cNvPr id="538" name="Google Shape;538;p23"/>
          <p:cNvSpPr txBox="1"/>
          <p:nvPr/>
        </p:nvSpPr>
        <p:spPr>
          <a:xfrm>
            <a:off x="379718" y="3942661"/>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1</a:t>
            </a:r>
            <a:endParaRPr sz="1800" b="1" i="0" u="none" strike="noStrike" cap="none">
              <a:solidFill>
                <a:schemeClr val="lt1"/>
              </a:solidFill>
              <a:latin typeface="Calibri"/>
              <a:ea typeface="Calibri"/>
              <a:cs typeface="Calibri"/>
              <a:sym typeface="Calibri"/>
            </a:endParaRPr>
          </a:p>
        </p:txBody>
      </p:sp>
      <p:sp>
        <p:nvSpPr>
          <p:cNvPr id="539" name="Google Shape;539;p23"/>
          <p:cNvSpPr txBox="1"/>
          <p:nvPr/>
        </p:nvSpPr>
        <p:spPr>
          <a:xfrm>
            <a:off x="379718" y="4643626"/>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1</a:t>
            </a:r>
            <a:endParaRPr sz="1800" b="1" i="0" u="none" strike="noStrike" cap="none">
              <a:solidFill>
                <a:schemeClr val="lt1"/>
              </a:solidFill>
              <a:latin typeface="Calibri"/>
              <a:ea typeface="Calibri"/>
              <a:cs typeface="Calibri"/>
              <a:sym typeface="Calibri"/>
            </a:endParaRPr>
          </a:p>
        </p:txBody>
      </p:sp>
      <p:sp>
        <p:nvSpPr>
          <p:cNvPr id="540" name="Google Shape;540;p23"/>
          <p:cNvSpPr/>
          <p:nvPr/>
        </p:nvSpPr>
        <p:spPr>
          <a:xfrm>
            <a:off x="511280" y="4508911"/>
            <a:ext cx="4780912" cy="625650"/>
          </a:xfrm>
          <a:prstGeom prst="roundRect">
            <a:avLst>
              <a:gd name="adj" fmla="val 1107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1" name="Google Shape;541;p23"/>
          <p:cNvSpPr txBox="1"/>
          <p:nvPr/>
        </p:nvSpPr>
        <p:spPr>
          <a:xfrm>
            <a:off x="883250" y="4569677"/>
            <a:ext cx="4183600" cy="501108"/>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Traspasar la medica a un micrómetro de diámetro exterior.</a:t>
            </a:r>
            <a:endParaRPr/>
          </a:p>
        </p:txBody>
      </p:sp>
      <p:sp>
        <p:nvSpPr>
          <p:cNvPr id="542" name="Google Shape;542;p23"/>
          <p:cNvSpPr/>
          <p:nvPr/>
        </p:nvSpPr>
        <p:spPr>
          <a:xfrm>
            <a:off x="361855" y="4641898"/>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543" name="Google Shape;543;p23"/>
          <p:cNvSpPr txBox="1"/>
          <p:nvPr/>
        </p:nvSpPr>
        <p:spPr>
          <a:xfrm>
            <a:off x="379718" y="4641898"/>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1</a:t>
            </a:r>
            <a:endParaRPr sz="1800" b="1" i="0" u="none" strike="noStrike" cap="none">
              <a:solidFill>
                <a:schemeClr val="lt1"/>
              </a:solidFill>
              <a:latin typeface="Calibri"/>
              <a:ea typeface="Calibri"/>
              <a:cs typeface="Calibri"/>
              <a:sym typeface="Calibri"/>
            </a:endParaRPr>
          </a:p>
        </p:txBody>
      </p:sp>
      <p:sp>
        <p:nvSpPr>
          <p:cNvPr id="544" name="Google Shape;544;p23"/>
          <p:cNvSpPr/>
          <p:nvPr/>
        </p:nvSpPr>
        <p:spPr>
          <a:xfrm>
            <a:off x="511279" y="5262049"/>
            <a:ext cx="4780913" cy="744732"/>
          </a:xfrm>
          <a:prstGeom prst="roundRect">
            <a:avLst>
              <a:gd name="adj" fmla="val 1107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5" name="Google Shape;545;p23"/>
          <p:cNvSpPr txBox="1"/>
          <p:nvPr/>
        </p:nvSpPr>
        <p:spPr>
          <a:xfrm>
            <a:off x="883250" y="5383861"/>
            <a:ext cx="4183600" cy="501108"/>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Seleccionar las extensiones adecuadas del Alexómetro y armarlo para obtener la longitud deseada.</a:t>
            </a:r>
            <a:endParaRPr/>
          </a:p>
        </p:txBody>
      </p:sp>
      <p:sp>
        <p:nvSpPr>
          <p:cNvPr id="546" name="Google Shape;546;p23"/>
          <p:cNvSpPr/>
          <p:nvPr/>
        </p:nvSpPr>
        <p:spPr>
          <a:xfrm>
            <a:off x="361855" y="5395036"/>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547" name="Google Shape;547;p23"/>
          <p:cNvSpPr txBox="1"/>
          <p:nvPr/>
        </p:nvSpPr>
        <p:spPr>
          <a:xfrm>
            <a:off x="379718" y="5395036"/>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2</a:t>
            </a:r>
            <a:endParaRPr sz="1800" b="1" i="0" u="none" strike="noStrike" cap="none">
              <a:solidFill>
                <a:schemeClr val="lt1"/>
              </a:solidFill>
              <a:latin typeface="Calibri"/>
              <a:ea typeface="Calibri"/>
              <a:cs typeface="Calibri"/>
              <a:sym typeface="Calibri"/>
            </a:endParaRPr>
          </a:p>
        </p:txBody>
      </p:sp>
      <p:sp>
        <p:nvSpPr>
          <p:cNvPr id="548" name="Google Shape;548;p23"/>
          <p:cNvSpPr/>
          <p:nvPr/>
        </p:nvSpPr>
        <p:spPr>
          <a:xfrm>
            <a:off x="466024" y="3434423"/>
            <a:ext cx="8677976" cy="841865"/>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9" name="Google Shape;549;p23"/>
          <p:cNvSpPr/>
          <p:nvPr/>
        </p:nvSpPr>
        <p:spPr>
          <a:xfrm>
            <a:off x="783325" y="3567942"/>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De no tener la información, se debe montar las tapas de biela o bancadas y torquearlas según manual de servicio y luego medir el diámetro interior de los túneles respectivos.</a:t>
            </a:r>
            <a:endParaRPr sz="1600" b="0" i="0" u="none" strike="noStrike" cap="none">
              <a:solidFill>
                <a:srgbClr val="000000"/>
              </a:solidFill>
              <a:latin typeface="Calibri"/>
              <a:ea typeface="Calibri"/>
              <a:cs typeface="Calibri"/>
              <a:sym typeface="Calibri"/>
            </a:endParaRPr>
          </a:p>
        </p:txBody>
      </p:sp>
      <p:pic>
        <p:nvPicPr>
          <p:cNvPr id="550" name="Google Shape;550;p23"/>
          <p:cNvPicPr preferRelativeResize="0"/>
          <p:nvPr/>
        </p:nvPicPr>
        <p:blipFill rotWithShape="1">
          <a:blip r:embed="rId3">
            <a:alphaModFix/>
          </a:blip>
          <a:srcRect/>
          <a:stretch/>
        </p:blipFill>
        <p:spPr>
          <a:xfrm>
            <a:off x="6162549" y="4725169"/>
            <a:ext cx="2314064" cy="1725533"/>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2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22</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56" name="Google Shape;556;p24"/>
          <p:cNvSpPr/>
          <p:nvPr/>
        </p:nvSpPr>
        <p:spPr>
          <a:xfrm>
            <a:off x="448192" y="1897619"/>
            <a:ext cx="7921572" cy="1034939"/>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7" name="Google Shape;557;p24"/>
          <p:cNvSpPr txBox="1"/>
          <p:nvPr/>
        </p:nvSpPr>
        <p:spPr>
          <a:xfrm>
            <a:off x="800934" y="1999590"/>
            <a:ext cx="4968688"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Traspasar la medida del micrómetro al alexómetro, pero antes de desmontar el alexómetro del micrómetro asegúrese del paso siguiente.</a:t>
            </a:r>
            <a:endParaRPr sz="1600" b="0" i="0" u="none" strike="noStrike" cap="none">
              <a:solidFill>
                <a:srgbClr val="000000"/>
              </a:solidFill>
              <a:latin typeface="Calibri"/>
              <a:ea typeface="Calibri"/>
              <a:cs typeface="Calibri"/>
              <a:sym typeface="Calibri"/>
            </a:endParaRPr>
          </a:p>
        </p:txBody>
      </p:sp>
      <p:sp>
        <p:nvSpPr>
          <p:cNvPr id="558" name="Google Shape;558;p24"/>
          <p:cNvSpPr/>
          <p:nvPr/>
        </p:nvSpPr>
        <p:spPr>
          <a:xfrm>
            <a:off x="448192" y="3115558"/>
            <a:ext cx="7921572" cy="982671"/>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9" name="Google Shape;559;p24"/>
          <p:cNvSpPr txBox="1"/>
          <p:nvPr/>
        </p:nvSpPr>
        <p:spPr>
          <a:xfrm>
            <a:off x="800934" y="3191395"/>
            <a:ext cx="4968688"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momento de traspasar la medida es muy importante dar una precarga que permita a la aguja del alexómetro moverse en ambas direcciones registrando la medida.</a:t>
            </a:r>
            <a:endParaRPr/>
          </a:p>
        </p:txBody>
      </p:sp>
      <p:grpSp>
        <p:nvGrpSpPr>
          <p:cNvPr id="560" name="Google Shape;560;p24"/>
          <p:cNvGrpSpPr/>
          <p:nvPr/>
        </p:nvGrpSpPr>
        <p:grpSpPr>
          <a:xfrm>
            <a:off x="270950" y="3408992"/>
            <a:ext cx="376200" cy="395803"/>
            <a:chOff x="476000" y="3499172"/>
            <a:chExt cx="376200" cy="395803"/>
          </a:xfrm>
        </p:grpSpPr>
        <p:sp>
          <p:nvSpPr>
            <p:cNvPr id="561" name="Google Shape;561;p24"/>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4"/>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4</a:t>
              </a:r>
              <a:endParaRPr sz="2800" b="1" i="0" u="none" strike="noStrike" cap="none">
                <a:solidFill>
                  <a:srgbClr val="FFFFFF"/>
                </a:solidFill>
                <a:latin typeface="Calibri"/>
                <a:ea typeface="Calibri"/>
                <a:cs typeface="Calibri"/>
                <a:sym typeface="Calibri"/>
              </a:endParaRPr>
            </a:p>
          </p:txBody>
        </p:sp>
      </p:grpSp>
      <p:sp>
        <p:nvSpPr>
          <p:cNvPr id="563" name="Google Shape;563;p24"/>
          <p:cNvSpPr/>
          <p:nvPr/>
        </p:nvSpPr>
        <p:spPr>
          <a:xfrm>
            <a:off x="448192" y="4281229"/>
            <a:ext cx="7921572" cy="1485107"/>
          </a:xfrm>
          <a:prstGeom prst="roundRect">
            <a:avLst>
              <a:gd name="adj" fmla="val 1211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64" name="Google Shape;564;p24"/>
          <p:cNvSpPr txBox="1"/>
          <p:nvPr/>
        </p:nvSpPr>
        <p:spPr>
          <a:xfrm>
            <a:off x="800934" y="4362063"/>
            <a:ext cx="4968688"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Esto se obtiene dejando la aguja pequeña del nonio en 1 mm. aprox., ya que eso permite un rango de tolerancia de 1 mm en el cual la aguja se prodrá mover en sentido horario o antihorario 1 vuelta completa registrando la medida.</a:t>
            </a:r>
            <a:endParaRPr sz="1600" b="0" i="0" u="none" strike="noStrike" cap="none">
              <a:solidFill>
                <a:srgbClr val="000000"/>
              </a:solidFill>
              <a:latin typeface="Calibri"/>
              <a:ea typeface="Calibri"/>
              <a:cs typeface="Calibri"/>
              <a:sym typeface="Calibri"/>
            </a:endParaRPr>
          </a:p>
        </p:txBody>
      </p:sp>
      <p:grpSp>
        <p:nvGrpSpPr>
          <p:cNvPr id="565" name="Google Shape;565;p24"/>
          <p:cNvGrpSpPr/>
          <p:nvPr/>
        </p:nvGrpSpPr>
        <p:grpSpPr>
          <a:xfrm>
            <a:off x="270950" y="4825881"/>
            <a:ext cx="376200" cy="395803"/>
            <a:chOff x="476000" y="3499172"/>
            <a:chExt cx="376200" cy="395803"/>
          </a:xfrm>
        </p:grpSpPr>
        <p:sp>
          <p:nvSpPr>
            <p:cNvPr id="566" name="Google Shape;566;p24"/>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4"/>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5</a:t>
              </a:r>
              <a:endParaRPr sz="2800" b="1" i="0" u="none" strike="noStrike" cap="none">
                <a:solidFill>
                  <a:srgbClr val="FFFFFF"/>
                </a:solidFill>
                <a:latin typeface="Calibri"/>
                <a:ea typeface="Calibri"/>
                <a:cs typeface="Calibri"/>
                <a:sym typeface="Calibri"/>
              </a:endParaRPr>
            </a:p>
          </p:txBody>
        </p:sp>
      </p:grpSp>
      <p:grpSp>
        <p:nvGrpSpPr>
          <p:cNvPr id="568" name="Google Shape;568;p24"/>
          <p:cNvGrpSpPr/>
          <p:nvPr/>
        </p:nvGrpSpPr>
        <p:grpSpPr>
          <a:xfrm>
            <a:off x="270950" y="2217187"/>
            <a:ext cx="376200" cy="395803"/>
            <a:chOff x="476000" y="3499172"/>
            <a:chExt cx="376200" cy="395803"/>
          </a:xfrm>
        </p:grpSpPr>
        <p:sp>
          <p:nvSpPr>
            <p:cNvPr id="569" name="Google Shape;569;p24"/>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4"/>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3</a:t>
              </a:r>
              <a:endParaRPr sz="2800" b="1" i="0" u="none" strike="noStrike" cap="none">
                <a:solidFill>
                  <a:srgbClr val="FFFFFF"/>
                </a:solidFill>
                <a:latin typeface="Calibri"/>
                <a:ea typeface="Calibri"/>
                <a:cs typeface="Calibri"/>
                <a:sym typeface="Calibri"/>
              </a:endParaRPr>
            </a:p>
          </p:txBody>
        </p:sp>
      </p:grpSp>
      <p:sp>
        <p:nvSpPr>
          <p:cNvPr id="571" name="Google Shape;571;p2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TÚNEL </a:t>
            </a:r>
            <a:r>
              <a:rPr lang="es-CL" sz="2800" b="0" i="0" u="none" strike="noStrike" cap="none">
                <a:solidFill>
                  <a:srgbClr val="FF0000"/>
                </a:solidFill>
                <a:latin typeface="Calibri"/>
                <a:ea typeface="Calibri"/>
                <a:cs typeface="Calibri"/>
                <a:sym typeface="Calibri"/>
              </a:rPr>
              <a:t>DE BIELA O BANCADA</a:t>
            </a:r>
            <a:endParaRPr sz="3100" b="0" i="0" u="none" strike="noStrike" cap="none">
              <a:solidFill>
                <a:srgbClr val="FF0000"/>
              </a:solidFill>
              <a:latin typeface="Calibri"/>
              <a:ea typeface="Calibri"/>
              <a:cs typeface="Calibri"/>
              <a:sym typeface="Calibri"/>
            </a:endParaRPr>
          </a:p>
        </p:txBody>
      </p:sp>
      <p:pic>
        <p:nvPicPr>
          <p:cNvPr id="572" name="Google Shape;572;p24"/>
          <p:cNvPicPr preferRelativeResize="0"/>
          <p:nvPr/>
        </p:nvPicPr>
        <p:blipFill rotWithShape="1">
          <a:blip r:embed="rId3">
            <a:alphaModFix/>
          </a:blip>
          <a:srcRect/>
          <a:stretch/>
        </p:blipFill>
        <p:spPr>
          <a:xfrm>
            <a:off x="6242428" y="1897619"/>
            <a:ext cx="3002349" cy="1867429"/>
          </a:xfrm>
          <a:prstGeom prst="rect">
            <a:avLst/>
          </a:prstGeom>
          <a:noFill/>
          <a:ln w="9525" cap="flat" cmpd="sng">
            <a:solidFill>
              <a:schemeClr val="dk1"/>
            </a:solidFill>
            <a:prstDash val="solid"/>
            <a:round/>
            <a:headEnd type="none" w="sm" len="sm"/>
            <a:tailEnd type="none" w="sm" len="sm"/>
          </a:ln>
        </p:spPr>
      </p:pic>
      <p:pic>
        <p:nvPicPr>
          <p:cNvPr id="573" name="Google Shape;573;p24"/>
          <p:cNvPicPr preferRelativeResize="0"/>
          <p:nvPr/>
        </p:nvPicPr>
        <p:blipFill rotWithShape="1">
          <a:blip r:embed="rId4">
            <a:alphaModFix/>
          </a:blip>
          <a:srcRect/>
          <a:stretch/>
        </p:blipFill>
        <p:spPr>
          <a:xfrm>
            <a:off x="6285292" y="3765048"/>
            <a:ext cx="2951595" cy="2624914"/>
          </a:xfrm>
          <a:prstGeom prst="rect">
            <a:avLst/>
          </a:prstGeom>
          <a:noFill/>
          <a:ln w="9525" cap="flat" cmpd="sng">
            <a:solidFill>
              <a:schemeClr val="dk1"/>
            </a:solidFill>
            <a:prstDash val="solid"/>
            <a:round/>
            <a:headEnd type="none" w="sm" len="sm"/>
            <a:tailEnd type="none" w="sm" len="sm"/>
          </a:ln>
        </p:spPr>
      </p:pic>
      <p:cxnSp>
        <p:nvCxnSpPr>
          <p:cNvPr id="574" name="Google Shape;574;p24"/>
          <p:cNvCxnSpPr/>
          <p:nvPr/>
        </p:nvCxnSpPr>
        <p:spPr>
          <a:xfrm flipH="1">
            <a:off x="7809869" y="3898501"/>
            <a:ext cx="1715335" cy="923330"/>
          </a:xfrm>
          <a:prstGeom prst="straightConnector1">
            <a:avLst/>
          </a:prstGeom>
          <a:noFill/>
          <a:ln w="38100" cap="flat" cmpd="sng">
            <a:solidFill>
              <a:srgbClr val="FF0000"/>
            </a:solidFill>
            <a:prstDash val="solid"/>
            <a:round/>
            <a:headEnd type="none" w="sm" len="sm"/>
            <a:tailEnd type="triangle" w="med" len="med"/>
          </a:ln>
        </p:spPr>
      </p:cxnSp>
      <p:sp>
        <p:nvSpPr>
          <p:cNvPr id="575" name="Google Shape;575;p24"/>
          <p:cNvSpPr/>
          <p:nvPr/>
        </p:nvSpPr>
        <p:spPr>
          <a:xfrm>
            <a:off x="6950888" y="4528557"/>
            <a:ext cx="1468582" cy="1302328"/>
          </a:xfrm>
          <a:prstGeom prst="donut">
            <a:avLst>
              <a:gd name="adj" fmla="val 3601"/>
            </a:avLst>
          </a:prstGeom>
          <a:solidFill>
            <a:srgbClr val="FF0000"/>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23</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81" name="Google Shape;581;p25"/>
          <p:cNvSpPr/>
          <p:nvPr/>
        </p:nvSpPr>
        <p:spPr>
          <a:xfrm>
            <a:off x="448192" y="1897619"/>
            <a:ext cx="7921572" cy="1291605"/>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82" name="Google Shape;582;p25"/>
          <p:cNvSpPr txBox="1"/>
          <p:nvPr/>
        </p:nvSpPr>
        <p:spPr>
          <a:xfrm>
            <a:off x="800934" y="2116774"/>
            <a:ext cx="4968688"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Girar ahora la esfera del alexómetro en el sentido que sea necesario, hasta que la aguja del alexómetro quede marcando 0 en la escala del comparador</a:t>
            </a:r>
            <a:r>
              <a:rPr lang="es-CL" sz="1600" b="0" i="0" u="none" strike="noStrike" cap="none">
                <a:solidFill>
                  <a:srgbClr val="000000"/>
                </a:solidFill>
                <a:latin typeface="Avenir"/>
                <a:ea typeface="Avenir"/>
                <a:cs typeface="Avenir"/>
                <a:sym typeface="Avenir"/>
              </a:rPr>
              <a:t>.</a:t>
            </a:r>
            <a:endParaRPr/>
          </a:p>
        </p:txBody>
      </p:sp>
      <p:sp>
        <p:nvSpPr>
          <p:cNvPr id="583" name="Google Shape;583;p25"/>
          <p:cNvSpPr/>
          <p:nvPr/>
        </p:nvSpPr>
        <p:spPr>
          <a:xfrm>
            <a:off x="448192" y="4345210"/>
            <a:ext cx="7921572" cy="79374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84" name="Google Shape;584;p25"/>
          <p:cNvSpPr txBox="1"/>
          <p:nvPr/>
        </p:nvSpPr>
        <p:spPr>
          <a:xfrm>
            <a:off x="800934" y="4449693"/>
            <a:ext cx="4968688"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Ahora se encuentra en condiciones de comenzar a medir los túneles de bancada o de biela.</a:t>
            </a:r>
            <a:endParaRPr sz="1600" b="0" i="0" u="none" strike="noStrike" cap="none">
              <a:solidFill>
                <a:srgbClr val="000000"/>
              </a:solidFill>
              <a:latin typeface="Calibri"/>
              <a:ea typeface="Calibri"/>
              <a:cs typeface="Calibri"/>
              <a:sym typeface="Calibri"/>
            </a:endParaRPr>
          </a:p>
        </p:txBody>
      </p:sp>
      <p:grpSp>
        <p:nvGrpSpPr>
          <p:cNvPr id="585" name="Google Shape;585;p25"/>
          <p:cNvGrpSpPr/>
          <p:nvPr/>
        </p:nvGrpSpPr>
        <p:grpSpPr>
          <a:xfrm>
            <a:off x="270950" y="4544179"/>
            <a:ext cx="376200" cy="395803"/>
            <a:chOff x="476000" y="3499172"/>
            <a:chExt cx="376200" cy="395803"/>
          </a:xfrm>
        </p:grpSpPr>
        <p:sp>
          <p:nvSpPr>
            <p:cNvPr id="586" name="Google Shape;586;p25"/>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5"/>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7</a:t>
              </a:r>
              <a:endParaRPr sz="2800" b="1" i="0" u="none" strike="noStrike" cap="none">
                <a:solidFill>
                  <a:srgbClr val="FFFFFF"/>
                </a:solidFill>
                <a:latin typeface="Calibri"/>
                <a:ea typeface="Calibri"/>
                <a:cs typeface="Calibri"/>
                <a:sym typeface="Calibri"/>
              </a:endParaRPr>
            </a:p>
          </p:txBody>
        </p:sp>
      </p:grpSp>
      <p:grpSp>
        <p:nvGrpSpPr>
          <p:cNvPr id="588" name="Google Shape;588;p25"/>
          <p:cNvGrpSpPr/>
          <p:nvPr/>
        </p:nvGrpSpPr>
        <p:grpSpPr>
          <a:xfrm>
            <a:off x="270950" y="2345520"/>
            <a:ext cx="376200" cy="395803"/>
            <a:chOff x="476000" y="3499172"/>
            <a:chExt cx="376200" cy="395803"/>
          </a:xfrm>
        </p:grpSpPr>
        <p:sp>
          <p:nvSpPr>
            <p:cNvPr id="589" name="Google Shape;589;p25"/>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5"/>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6</a:t>
              </a:r>
              <a:endParaRPr sz="2800" b="1" i="0" u="none" strike="noStrike" cap="none">
                <a:solidFill>
                  <a:srgbClr val="FFFFFF"/>
                </a:solidFill>
                <a:latin typeface="Calibri"/>
                <a:ea typeface="Calibri"/>
                <a:cs typeface="Calibri"/>
                <a:sym typeface="Calibri"/>
              </a:endParaRPr>
            </a:p>
          </p:txBody>
        </p:sp>
      </p:grpSp>
      <p:sp>
        <p:nvSpPr>
          <p:cNvPr id="591" name="Google Shape;591;p2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TÚNEL </a:t>
            </a:r>
            <a:r>
              <a:rPr lang="es-CL" sz="2800" b="0" i="0" u="none" strike="noStrike" cap="none">
                <a:solidFill>
                  <a:srgbClr val="FF0000"/>
                </a:solidFill>
                <a:latin typeface="Calibri"/>
                <a:ea typeface="Calibri"/>
                <a:cs typeface="Calibri"/>
                <a:sym typeface="Calibri"/>
              </a:rPr>
              <a:t>DE BIELA O BANCADA</a:t>
            </a:r>
            <a:endParaRPr sz="3100" b="0" i="0" u="none" strike="noStrike" cap="none">
              <a:solidFill>
                <a:srgbClr val="FF0000"/>
              </a:solidFill>
              <a:latin typeface="Calibri"/>
              <a:ea typeface="Calibri"/>
              <a:cs typeface="Calibri"/>
              <a:sym typeface="Calibri"/>
            </a:endParaRPr>
          </a:p>
        </p:txBody>
      </p:sp>
      <p:grpSp>
        <p:nvGrpSpPr>
          <p:cNvPr id="592" name="Google Shape;592;p25"/>
          <p:cNvGrpSpPr/>
          <p:nvPr/>
        </p:nvGrpSpPr>
        <p:grpSpPr>
          <a:xfrm>
            <a:off x="6285292" y="1901043"/>
            <a:ext cx="2559303" cy="2073498"/>
            <a:chOff x="6285292" y="1876767"/>
            <a:chExt cx="3239912" cy="2624914"/>
          </a:xfrm>
        </p:grpSpPr>
        <p:pic>
          <p:nvPicPr>
            <p:cNvPr id="593" name="Google Shape;593;p25"/>
            <p:cNvPicPr preferRelativeResize="0"/>
            <p:nvPr/>
          </p:nvPicPr>
          <p:blipFill rotWithShape="1">
            <a:blip r:embed="rId3">
              <a:alphaModFix/>
            </a:blip>
            <a:srcRect/>
            <a:stretch/>
          </p:blipFill>
          <p:spPr>
            <a:xfrm>
              <a:off x="6285292" y="1876767"/>
              <a:ext cx="2951595" cy="2624914"/>
            </a:xfrm>
            <a:prstGeom prst="rect">
              <a:avLst/>
            </a:prstGeom>
            <a:noFill/>
            <a:ln w="9525" cap="flat" cmpd="sng">
              <a:solidFill>
                <a:schemeClr val="dk1"/>
              </a:solidFill>
              <a:prstDash val="solid"/>
              <a:round/>
              <a:headEnd type="none" w="sm" len="sm"/>
              <a:tailEnd type="none" w="sm" len="sm"/>
            </a:ln>
          </p:spPr>
        </p:pic>
        <p:cxnSp>
          <p:nvCxnSpPr>
            <p:cNvPr id="594" name="Google Shape;594;p25"/>
            <p:cNvCxnSpPr/>
            <p:nvPr/>
          </p:nvCxnSpPr>
          <p:spPr>
            <a:xfrm flipH="1">
              <a:off x="7809869" y="2010220"/>
              <a:ext cx="1715335" cy="923330"/>
            </a:xfrm>
            <a:prstGeom prst="straightConnector1">
              <a:avLst/>
            </a:prstGeom>
            <a:noFill/>
            <a:ln w="38100" cap="flat" cmpd="sng">
              <a:solidFill>
                <a:srgbClr val="FF0000"/>
              </a:solidFill>
              <a:prstDash val="solid"/>
              <a:round/>
              <a:headEnd type="none" w="sm" len="sm"/>
              <a:tailEnd type="triangle" w="med" len="med"/>
            </a:ln>
          </p:spPr>
        </p:cxnSp>
        <p:sp>
          <p:nvSpPr>
            <p:cNvPr id="595" name="Google Shape;595;p25"/>
            <p:cNvSpPr/>
            <p:nvPr/>
          </p:nvSpPr>
          <p:spPr>
            <a:xfrm>
              <a:off x="6950888" y="2640276"/>
              <a:ext cx="1468582" cy="1302328"/>
            </a:xfrm>
            <a:prstGeom prst="donut">
              <a:avLst>
                <a:gd name="adj" fmla="val 3601"/>
              </a:avLst>
            </a:prstGeom>
            <a:solidFill>
              <a:srgbClr val="FF0000"/>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596" name="Google Shape;596;p25"/>
          <p:cNvGrpSpPr/>
          <p:nvPr/>
        </p:nvGrpSpPr>
        <p:grpSpPr>
          <a:xfrm>
            <a:off x="6285293" y="4136029"/>
            <a:ext cx="2368846" cy="2013217"/>
            <a:chOff x="7771823" y="3775342"/>
            <a:chExt cx="2951595" cy="2508479"/>
          </a:xfrm>
        </p:grpSpPr>
        <p:pic>
          <p:nvPicPr>
            <p:cNvPr id="597" name="Google Shape;597;p25"/>
            <p:cNvPicPr preferRelativeResize="0"/>
            <p:nvPr/>
          </p:nvPicPr>
          <p:blipFill rotWithShape="1">
            <a:blip r:embed="rId4">
              <a:alphaModFix/>
            </a:blip>
            <a:srcRect/>
            <a:stretch/>
          </p:blipFill>
          <p:spPr>
            <a:xfrm>
              <a:off x="7771823" y="3775342"/>
              <a:ext cx="2951595" cy="2508479"/>
            </a:xfrm>
            <a:prstGeom prst="rect">
              <a:avLst/>
            </a:prstGeom>
            <a:noFill/>
            <a:ln w="9525" cap="flat" cmpd="sng">
              <a:solidFill>
                <a:schemeClr val="dk1"/>
              </a:solidFill>
              <a:prstDash val="solid"/>
              <a:round/>
              <a:headEnd type="none" w="sm" len="sm"/>
              <a:tailEnd type="none" w="sm" len="sm"/>
            </a:ln>
          </p:spPr>
        </p:pic>
        <p:cxnSp>
          <p:nvCxnSpPr>
            <p:cNvPr id="598" name="Google Shape;598;p25"/>
            <p:cNvCxnSpPr/>
            <p:nvPr/>
          </p:nvCxnSpPr>
          <p:spPr>
            <a:xfrm rot="10800000">
              <a:off x="10029825" y="4386261"/>
              <a:ext cx="693593" cy="1185863"/>
            </a:xfrm>
            <a:prstGeom prst="straightConnector1">
              <a:avLst/>
            </a:prstGeom>
            <a:noFill/>
            <a:ln w="38100" cap="flat" cmpd="sng">
              <a:solidFill>
                <a:srgbClr val="FF0000"/>
              </a:solidFill>
              <a:prstDash val="solid"/>
              <a:round/>
              <a:headEnd type="none" w="sm" len="sm"/>
              <a:tailEnd type="triangle" w="med" len="med"/>
            </a:ln>
          </p:spPr>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26"/>
          <p:cNvSpPr txBox="1"/>
          <p:nvPr/>
        </p:nvSpPr>
        <p:spPr>
          <a:xfrm>
            <a:off x="375975" y="6849731"/>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24</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04" name="Google Shape;604;p26"/>
          <p:cNvSpPr/>
          <p:nvPr/>
        </p:nvSpPr>
        <p:spPr>
          <a:xfrm>
            <a:off x="448192" y="1897619"/>
            <a:ext cx="7921572" cy="1291605"/>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05" name="Google Shape;605;p26"/>
          <p:cNvSpPr txBox="1"/>
          <p:nvPr/>
        </p:nvSpPr>
        <p:spPr>
          <a:xfrm>
            <a:off x="800934" y="2004812"/>
            <a:ext cx="4968688"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efectuar la medición de túneles de Bancada o Biela se debe torquear a la medida que indique el Manual de Servicio y sin metales instalados, realizar la medición como  muestra la figura:</a:t>
            </a:r>
            <a:endParaRPr/>
          </a:p>
        </p:txBody>
      </p:sp>
      <p:grpSp>
        <p:nvGrpSpPr>
          <p:cNvPr id="606" name="Google Shape;606;p26"/>
          <p:cNvGrpSpPr/>
          <p:nvPr/>
        </p:nvGrpSpPr>
        <p:grpSpPr>
          <a:xfrm>
            <a:off x="270950" y="2345520"/>
            <a:ext cx="376200" cy="395803"/>
            <a:chOff x="476000" y="3499172"/>
            <a:chExt cx="376200" cy="395803"/>
          </a:xfrm>
        </p:grpSpPr>
        <p:sp>
          <p:nvSpPr>
            <p:cNvPr id="607" name="Google Shape;607;p26"/>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6"/>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6</a:t>
              </a:r>
              <a:endParaRPr sz="2800" b="1" i="0" u="none" strike="noStrike" cap="none">
                <a:solidFill>
                  <a:srgbClr val="FFFFFF"/>
                </a:solidFill>
                <a:latin typeface="Calibri"/>
                <a:ea typeface="Calibri"/>
                <a:cs typeface="Calibri"/>
                <a:sym typeface="Calibri"/>
              </a:endParaRPr>
            </a:p>
          </p:txBody>
        </p:sp>
      </p:grpSp>
      <p:sp>
        <p:nvSpPr>
          <p:cNvPr id="609" name="Google Shape;609;p2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TÚNEL </a:t>
            </a:r>
            <a:r>
              <a:rPr lang="es-CL" sz="2800" b="0" i="0" u="none" strike="noStrike" cap="none">
                <a:solidFill>
                  <a:srgbClr val="FF0000"/>
                </a:solidFill>
                <a:latin typeface="Calibri"/>
                <a:ea typeface="Calibri"/>
                <a:cs typeface="Calibri"/>
                <a:sym typeface="Calibri"/>
              </a:rPr>
              <a:t>DE BIELA O BANCADA</a:t>
            </a:r>
            <a:endParaRPr sz="3100" b="0" i="0" u="none" strike="noStrike" cap="none">
              <a:solidFill>
                <a:srgbClr val="FF0000"/>
              </a:solidFill>
              <a:latin typeface="Calibri"/>
              <a:ea typeface="Calibri"/>
              <a:cs typeface="Calibri"/>
              <a:sym typeface="Calibri"/>
            </a:endParaRPr>
          </a:p>
        </p:txBody>
      </p:sp>
      <p:pic>
        <p:nvPicPr>
          <p:cNvPr id="610" name="Google Shape;610;p26"/>
          <p:cNvPicPr preferRelativeResize="0"/>
          <p:nvPr/>
        </p:nvPicPr>
        <p:blipFill rotWithShape="1">
          <a:blip r:embed="rId3">
            <a:alphaModFix/>
          </a:blip>
          <a:srcRect/>
          <a:stretch/>
        </p:blipFill>
        <p:spPr>
          <a:xfrm>
            <a:off x="5842741" y="1897619"/>
            <a:ext cx="3553721" cy="2197696"/>
          </a:xfrm>
          <a:prstGeom prst="rect">
            <a:avLst/>
          </a:prstGeom>
          <a:noFill/>
          <a:ln>
            <a:noFill/>
          </a:ln>
        </p:spPr>
      </p:pic>
      <p:sp>
        <p:nvSpPr>
          <p:cNvPr id="611" name="Google Shape;611;p26"/>
          <p:cNvSpPr/>
          <p:nvPr/>
        </p:nvSpPr>
        <p:spPr>
          <a:xfrm>
            <a:off x="448192" y="3295222"/>
            <a:ext cx="5677479" cy="1267369"/>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12" name="Google Shape;612;p26"/>
          <p:cNvSpPr txBox="1"/>
          <p:nvPr/>
        </p:nvSpPr>
        <p:spPr>
          <a:xfrm>
            <a:off x="800934" y="3399706"/>
            <a:ext cx="4968688"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Las mediciones </a:t>
            </a:r>
            <a:r>
              <a:rPr lang="es-CL" sz="1600" b="1" i="0" u="none" strike="noStrike" cap="none">
                <a:solidFill>
                  <a:srgbClr val="76384D"/>
                </a:solidFill>
                <a:latin typeface="Calibri"/>
                <a:ea typeface="Calibri"/>
                <a:cs typeface="Calibri"/>
                <a:sym typeface="Calibri"/>
              </a:rPr>
              <a:t>A</a:t>
            </a:r>
            <a:r>
              <a:rPr lang="es-CL" sz="1600" b="0" i="0" u="none" strike="noStrike" cap="none">
                <a:solidFill>
                  <a:srgbClr val="76384D"/>
                </a:solidFill>
                <a:latin typeface="Calibri"/>
                <a:ea typeface="Calibri"/>
                <a:cs typeface="Calibri"/>
                <a:sym typeface="Calibri"/>
              </a:rPr>
              <a:t>, </a:t>
            </a:r>
            <a:r>
              <a:rPr lang="es-CL" sz="1600" b="1" i="0" u="none" strike="noStrike" cap="none">
                <a:solidFill>
                  <a:srgbClr val="76384D"/>
                </a:solidFill>
                <a:latin typeface="Calibri"/>
                <a:ea typeface="Calibri"/>
                <a:cs typeface="Calibri"/>
                <a:sym typeface="Calibri"/>
              </a:rPr>
              <a:t>B</a:t>
            </a:r>
            <a:r>
              <a:rPr lang="es-CL" sz="1600" b="0" i="0" u="none" strike="noStrike" cap="none">
                <a:solidFill>
                  <a:srgbClr val="76384D"/>
                </a:solidFill>
                <a:latin typeface="Calibri"/>
                <a:ea typeface="Calibri"/>
                <a:cs typeface="Calibri"/>
                <a:sym typeface="Calibri"/>
              </a:rPr>
              <a:t> y </a:t>
            </a:r>
            <a:r>
              <a:rPr lang="es-CL" sz="1600" b="1" i="0" u="none" strike="noStrike" cap="none">
                <a:solidFill>
                  <a:srgbClr val="76384D"/>
                </a:solidFill>
                <a:latin typeface="Calibri"/>
                <a:ea typeface="Calibri"/>
                <a:cs typeface="Calibri"/>
                <a:sym typeface="Calibri"/>
              </a:rPr>
              <a:t>C</a:t>
            </a:r>
            <a:r>
              <a:rPr lang="es-CL" sz="1600" b="0" i="0" u="none" strike="noStrike" cap="none">
                <a:solidFill>
                  <a:srgbClr val="7638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se realizan para observar un posible ovalamiento de los túneles. Las medidas </a:t>
            </a:r>
            <a:r>
              <a:rPr lang="es-CL" sz="1600" b="1" i="0" u="none" strike="noStrike" cap="none">
                <a:solidFill>
                  <a:srgbClr val="76384D"/>
                </a:solidFill>
                <a:latin typeface="Calibri"/>
                <a:ea typeface="Calibri"/>
                <a:cs typeface="Calibri"/>
                <a:sym typeface="Calibri"/>
              </a:rPr>
              <a:t>B</a:t>
            </a:r>
            <a:r>
              <a:rPr lang="es-CL" sz="1600" b="0" i="0" u="none" strike="noStrike" cap="none">
                <a:solidFill>
                  <a:srgbClr val="76384D"/>
                </a:solidFill>
                <a:latin typeface="Calibri"/>
                <a:ea typeface="Calibri"/>
                <a:cs typeface="Calibri"/>
                <a:sym typeface="Calibri"/>
              </a:rPr>
              <a:t> y </a:t>
            </a:r>
            <a:r>
              <a:rPr lang="es-CL" sz="1600" b="1" i="0" u="none" strike="noStrike" cap="none">
                <a:solidFill>
                  <a:srgbClr val="76384D"/>
                </a:solidFill>
                <a:latin typeface="Calibri"/>
                <a:ea typeface="Calibri"/>
                <a:cs typeface="Calibri"/>
                <a:sym typeface="Calibri"/>
              </a:rPr>
              <a:t>C</a:t>
            </a:r>
            <a:r>
              <a:rPr lang="es-CL" sz="1600" b="0" i="0" u="none" strike="noStrike" cap="none">
                <a:solidFill>
                  <a:srgbClr val="7638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se realizan a </a:t>
            </a:r>
            <a:r>
              <a:rPr lang="es-CL" sz="1600" b="1" i="0" u="none" strike="noStrike" cap="none">
                <a:solidFill>
                  <a:srgbClr val="76384D"/>
                </a:solidFill>
                <a:latin typeface="Calibri"/>
                <a:ea typeface="Calibri"/>
                <a:cs typeface="Calibri"/>
                <a:sym typeface="Calibri"/>
              </a:rPr>
              <a:t>30º</a:t>
            </a:r>
            <a:r>
              <a:rPr lang="es-CL" sz="1600" b="0" i="0" u="none" strike="noStrike" cap="none">
                <a:solidFill>
                  <a:srgbClr val="000000"/>
                </a:solidFill>
                <a:latin typeface="Calibri"/>
                <a:ea typeface="Calibri"/>
                <a:cs typeface="Calibri"/>
                <a:sym typeface="Calibri"/>
              </a:rPr>
              <a:t> de la unión entre la tapa y la bancada o entre la tapa y la  biela.</a:t>
            </a:r>
            <a:endParaRPr sz="1600" b="0" i="0" u="none" strike="noStrike" cap="none">
              <a:solidFill>
                <a:srgbClr val="000000"/>
              </a:solidFill>
              <a:latin typeface="Calibri"/>
              <a:ea typeface="Calibri"/>
              <a:cs typeface="Calibri"/>
              <a:sym typeface="Calibri"/>
            </a:endParaRPr>
          </a:p>
        </p:txBody>
      </p:sp>
      <p:grpSp>
        <p:nvGrpSpPr>
          <p:cNvPr id="613" name="Google Shape;613;p26"/>
          <p:cNvGrpSpPr/>
          <p:nvPr/>
        </p:nvGrpSpPr>
        <p:grpSpPr>
          <a:xfrm>
            <a:off x="270950" y="3731004"/>
            <a:ext cx="376200" cy="395803"/>
            <a:chOff x="476000" y="3499172"/>
            <a:chExt cx="376200" cy="395803"/>
          </a:xfrm>
        </p:grpSpPr>
        <p:sp>
          <p:nvSpPr>
            <p:cNvPr id="614" name="Google Shape;614;p26"/>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6"/>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7</a:t>
              </a:r>
              <a:endParaRPr sz="2800" b="1" i="0" u="none" strike="noStrike" cap="none">
                <a:solidFill>
                  <a:srgbClr val="FFFFFF"/>
                </a:solidFill>
                <a:latin typeface="Calibri"/>
                <a:ea typeface="Calibri"/>
                <a:cs typeface="Calibri"/>
                <a:sym typeface="Calibri"/>
              </a:endParaRPr>
            </a:p>
          </p:txBody>
        </p:sp>
      </p:grpSp>
      <p:sp>
        <p:nvSpPr>
          <p:cNvPr id="616" name="Google Shape;616;p26"/>
          <p:cNvSpPr/>
          <p:nvPr/>
        </p:nvSpPr>
        <p:spPr>
          <a:xfrm>
            <a:off x="448192" y="4667076"/>
            <a:ext cx="8711992" cy="592748"/>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17" name="Google Shape;617;p26"/>
          <p:cNvSpPr txBox="1"/>
          <p:nvPr/>
        </p:nvSpPr>
        <p:spPr>
          <a:xfrm>
            <a:off x="800933" y="4771559"/>
            <a:ext cx="7744255"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Las mediciones </a:t>
            </a:r>
            <a:r>
              <a:rPr lang="es-CL" sz="1600" b="1" i="0" u="none" strike="noStrike" cap="none">
                <a:solidFill>
                  <a:srgbClr val="76384D"/>
                </a:solidFill>
                <a:latin typeface="Calibri"/>
                <a:ea typeface="Calibri"/>
                <a:cs typeface="Calibri"/>
                <a:sym typeface="Calibri"/>
              </a:rPr>
              <a:t>1</a:t>
            </a:r>
            <a:r>
              <a:rPr lang="es-CL" sz="1600" b="0" i="0" u="none" strike="noStrike" cap="none">
                <a:solidFill>
                  <a:srgbClr val="76384D"/>
                </a:solidFill>
                <a:latin typeface="Calibri"/>
                <a:ea typeface="Calibri"/>
                <a:cs typeface="Calibri"/>
                <a:sym typeface="Calibri"/>
              </a:rPr>
              <a:t> y </a:t>
            </a:r>
            <a:r>
              <a:rPr lang="es-CL" sz="1600" b="1" i="0" u="none" strike="noStrike" cap="none">
                <a:solidFill>
                  <a:srgbClr val="76384D"/>
                </a:solidFill>
                <a:latin typeface="Calibri"/>
                <a:ea typeface="Calibri"/>
                <a:cs typeface="Calibri"/>
                <a:sym typeface="Calibri"/>
              </a:rPr>
              <a:t>2</a:t>
            </a:r>
            <a:r>
              <a:rPr lang="es-CL" sz="1600" b="0" i="0" u="none" strike="noStrike" cap="none">
                <a:solidFill>
                  <a:srgbClr val="7638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se realizan para observar una posible conicidad de los túneles.</a:t>
            </a:r>
            <a:endParaRPr/>
          </a:p>
        </p:txBody>
      </p:sp>
      <p:grpSp>
        <p:nvGrpSpPr>
          <p:cNvPr id="618" name="Google Shape;618;p26"/>
          <p:cNvGrpSpPr/>
          <p:nvPr/>
        </p:nvGrpSpPr>
        <p:grpSpPr>
          <a:xfrm>
            <a:off x="270950" y="4765548"/>
            <a:ext cx="376200" cy="395803"/>
            <a:chOff x="476000" y="3499172"/>
            <a:chExt cx="376200" cy="395803"/>
          </a:xfrm>
        </p:grpSpPr>
        <p:sp>
          <p:nvSpPr>
            <p:cNvPr id="619" name="Google Shape;619;p26"/>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6"/>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8</a:t>
              </a:r>
              <a:endParaRPr sz="2800" b="1" i="0" u="none" strike="noStrike" cap="none">
                <a:solidFill>
                  <a:srgbClr val="FFFFFF"/>
                </a:solidFill>
                <a:latin typeface="Calibri"/>
                <a:ea typeface="Calibri"/>
                <a:cs typeface="Calibri"/>
                <a:sym typeface="Calibri"/>
              </a:endParaRPr>
            </a:p>
          </p:txBody>
        </p:sp>
      </p:grpSp>
      <p:sp>
        <p:nvSpPr>
          <p:cNvPr id="621" name="Google Shape;621;p26"/>
          <p:cNvSpPr/>
          <p:nvPr/>
        </p:nvSpPr>
        <p:spPr>
          <a:xfrm>
            <a:off x="448192" y="5358297"/>
            <a:ext cx="8711992" cy="1050595"/>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22" name="Google Shape;622;p26"/>
          <p:cNvSpPr txBox="1"/>
          <p:nvPr/>
        </p:nvSpPr>
        <p:spPr>
          <a:xfrm>
            <a:off x="800934" y="5462781"/>
            <a:ext cx="7946556"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El método de medición con el alexómetro es igual a como se realiza en los cilindros del motor. Es decir, debe mover el alexómetro hacia los costados, observando que la aguja se mueva a sentido antihorario y luego a sentido horario.</a:t>
            </a:r>
            <a:endParaRPr/>
          </a:p>
        </p:txBody>
      </p:sp>
      <p:grpSp>
        <p:nvGrpSpPr>
          <p:cNvPr id="623" name="Google Shape;623;p26"/>
          <p:cNvGrpSpPr/>
          <p:nvPr/>
        </p:nvGrpSpPr>
        <p:grpSpPr>
          <a:xfrm>
            <a:off x="270950" y="5700663"/>
            <a:ext cx="376200" cy="395803"/>
            <a:chOff x="476000" y="3499172"/>
            <a:chExt cx="376200" cy="395803"/>
          </a:xfrm>
        </p:grpSpPr>
        <p:sp>
          <p:nvSpPr>
            <p:cNvPr id="624" name="Google Shape;624;p26"/>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26"/>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9</a:t>
              </a:r>
              <a:endParaRPr sz="2800" b="1"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27"/>
          <p:cNvPicPr preferRelativeResize="0"/>
          <p:nvPr/>
        </p:nvPicPr>
        <p:blipFill rotWithShape="1">
          <a:blip r:embed="rId3">
            <a:alphaModFix/>
          </a:blip>
          <a:srcRect/>
          <a:stretch/>
        </p:blipFill>
        <p:spPr>
          <a:xfrm>
            <a:off x="6073984" y="1526056"/>
            <a:ext cx="2832082" cy="5093079"/>
          </a:xfrm>
          <a:prstGeom prst="rect">
            <a:avLst/>
          </a:prstGeom>
          <a:noFill/>
          <a:ln>
            <a:noFill/>
          </a:ln>
        </p:spPr>
      </p:pic>
      <p:sp>
        <p:nvSpPr>
          <p:cNvPr id="631" name="Google Shape;631;p27"/>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632" name="Google Shape;632;p27"/>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633" name="Google Shape;633;p27"/>
          <p:cNvGrpSpPr/>
          <p:nvPr/>
        </p:nvGrpSpPr>
        <p:grpSpPr>
          <a:xfrm>
            <a:off x="371783" y="2623897"/>
            <a:ext cx="5721635" cy="2294349"/>
            <a:chOff x="371783" y="2623897"/>
            <a:chExt cx="5721635" cy="2294349"/>
          </a:xfrm>
        </p:grpSpPr>
        <p:sp>
          <p:nvSpPr>
            <p:cNvPr id="634" name="Google Shape;634;p27"/>
            <p:cNvSpPr/>
            <p:nvPr/>
          </p:nvSpPr>
          <p:spPr>
            <a:xfrm>
              <a:off x="371783" y="2820825"/>
              <a:ext cx="5468185" cy="2097421"/>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35" name="Google Shape;635;p27"/>
            <p:cNvPicPr preferRelativeResize="0"/>
            <p:nvPr/>
          </p:nvPicPr>
          <p:blipFill rotWithShape="1">
            <a:blip r:embed="rId4">
              <a:alphaModFix/>
            </a:blip>
            <a:srcRect/>
            <a:stretch/>
          </p:blipFill>
          <p:spPr>
            <a:xfrm>
              <a:off x="5586518" y="2623897"/>
              <a:ext cx="506900" cy="477100"/>
            </a:xfrm>
            <a:prstGeom prst="rect">
              <a:avLst/>
            </a:prstGeom>
            <a:noFill/>
            <a:ln>
              <a:noFill/>
            </a:ln>
          </p:spPr>
        </p:pic>
        <p:sp>
          <p:nvSpPr>
            <p:cNvPr id="636" name="Google Shape;636;p27"/>
            <p:cNvSpPr txBox="1"/>
            <p:nvPr/>
          </p:nvSpPr>
          <p:spPr>
            <a:xfrm>
              <a:off x="627665" y="2979514"/>
              <a:ext cx="5025910" cy="1738801"/>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¿Qué otras herramientas de precisión se ocupan en el ajuste de un motor?</a:t>
              </a:r>
              <a:endParaRPr/>
            </a:p>
            <a:p>
              <a:pPr marL="285750" marR="0" lvl="0" indent="-285750" algn="l" rtl="0">
                <a:lnSpc>
                  <a:spcPct val="115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¿Qué otras piezas automotrices se pueden medir con este instrumento?</a:t>
              </a:r>
              <a:endParaRPr sz="1600" b="0" i="0" u="none" strike="noStrike" cap="none">
                <a:solidFill>
                  <a:srgbClr val="000000"/>
                </a:solidFill>
                <a:latin typeface="Calibri"/>
                <a:ea typeface="Calibri"/>
                <a:cs typeface="Calibri"/>
                <a:sym typeface="Calibri"/>
              </a:endParaRPr>
            </a:p>
          </p:txBody>
        </p:sp>
      </p:grpSp>
      <p:sp>
        <p:nvSpPr>
          <p:cNvPr id="637" name="Google Shape;637;p2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25</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638" name="Google Shape;638;p27"/>
          <p:cNvPicPr preferRelativeResize="0"/>
          <p:nvPr/>
        </p:nvPicPr>
        <p:blipFill rotWithShape="1">
          <a:blip r:embed="rId5">
            <a:alphaModFix/>
          </a:blip>
          <a:srcRect/>
          <a:stretch/>
        </p:blipFill>
        <p:spPr>
          <a:xfrm>
            <a:off x="3712396" y="4208760"/>
            <a:ext cx="3817418" cy="3616716"/>
          </a:xfrm>
          <a:prstGeom prst="rect">
            <a:avLst/>
          </a:prstGeom>
          <a:noFill/>
          <a:ln>
            <a:noFill/>
          </a:ln>
        </p:spPr>
      </p:pic>
      <p:sp>
        <p:nvSpPr>
          <p:cNvPr id="639" name="Google Shape;639;p27"/>
          <p:cNvSpPr txBox="1"/>
          <p:nvPr/>
        </p:nvSpPr>
        <p:spPr>
          <a:xfrm>
            <a:off x="659129" y="59753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2100" b="0" i="0" u="none" strike="noStrike" cap="none">
                <a:solidFill>
                  <a:srgbClr val="741B47"/>
                </a:solidFill>
                <a:latin typeface="Calibri"/>
                <a:ea typeface="Calibri"/>
                <a:cs typeface="Calibri"/>
                <a:sym typeface="Calibri"/>
              </a:rPr>
              <a:t>¡Investiga en </a:t>
            </a:r>
            <a:r>
              <a:rPr lang="es-CL" sz="2100" b="0" i="0" u="none" strike="noStrike" cap="none">
                <a:solidFill>
                  <a:srgbClr val="ED423D"/>
                </a:solidFill>
                <a:latin typeface="Calibri"/>
                <a:ea typeface="Calibri"/>
                <a:cs typeface="Calibri"/>
                <a:sym typeface="Calibri"/>
              </a:rPr>
              <a:t>internet</a:t>
            </a:r>
            <a:endParaRPr/>
          </a:p>
          <a:p>
            <a:pPr marL="0" marR="0" lvl="0" indent="0" algn="l" rtl="0">
              <a:lnSpc>
                <a:spcPct val="100000"/>
              </a:lnSpc>
              <a:spcBef>
                <a:spcPts val="0"/>
              </a:spcBef>
              <a:spcAft>
                <a:spcPts val="0"/>
              </a:spcAft>
              <a:buNone/>
            </a:pPr>
            <a:r>
              <a:rPr lang="es-CL" sz="2100" b="0" i="0" u="none" strike="noStrike" cap="none">
                <a:solidFill>
                  <a:srgbClr val="741B47"/>
                </a:solidFill>
                <a:latin typeface="Calibri"/>
                <a:ea typeface="Calibri"/>
                <a:cs typeface="Calibri"/>
                <a:sym typeface="Calibri"/>
              </a:rPr>
              <a:t>ocupando tu celular!  </a:t>
            </a:r>
            <a:endParaRPr/>
          </a:p>
          <a:p>
            <a:pPr marL="0" marR="0" lvl="0" indent="0" algn="l" rtl="0">
              <a:lnSpc>
                <a:spcPct val="100000"/>
              </a:lnSpc>
              <a:spcBef>
                <a:spcPts val="0"/>
              </a:spcBef>
              <a:spcAft>
                <a:spcPts val="0"/>
              </a:spcAft>
              <a:buNone/>
            </a:pPr>
            <a:r>
              <a:rPr lang="es-CL" sz="2100" b="1" i="0" u="none" strike="noStrike" cap="none">
                <a:solidFill>
                  <a:srgbClr val="741B47"/>
                </a:solidFill>
                <a:latin typeface="Calibri"/>
                <a:ea typeface="Calibri"/>
                <a:cs typeface="Calibri"/>
                <a:sym typeface="Calibri"/>
              </a:rPr>
              <a:t>¡Comparte tus respuestas!</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26</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45" name="Google Shape;645;p28"/>
          <p:cNvSpPr/>
          <p:nvPr/>
        </p:nvSpPr>
        <p:spPr>
          <a:xfrm>
            <a:off x="466024" y="3352869"/>
            <a:ext cx="6873452" cy="1023105"/>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46" name="Google Shape;646;p28"/>
          <p:cNvSpPr/>
          <p:nvPr/>
        </p:nvSpPr>
        <p:spPr>
          <a:xfrm>
            <a:off x="466024" y="2265380"/>
            <a:ext cx="8571444" cy="943127"/>
          </a:xfrm>
          <a:prstGeom prst="roundRect">
            <a:avLst>
              <a:gd name="adj" fmla="val 15274"/>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47" name="Google Shape;647;p28"/>
          <p:cNvSpPr/>
          <p:nvPr/>
        </p:nvSpPr>
        <p:spPr>
          <a:xfrm>
            <a:off x="783326" y="2321445"/>
            <a:ext cx="6379250"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Cuando la aguja se mueve en sentido antihorario, quiere decir que el palpador sale del Alexómetro, es decir, aumenta el diámetro del túnel hasta que se detiene.</a:t>
            </a:r>
            <a:endParaRPr sz="1600" b="0" i="0" u="none" strike="noStrike" cap="none">
              <a:solidFill>
                <a:srgbClr val="000000"/>
              </a:solidFill>
              <a:latin typeface="Calibri"/>
              <a:ea typeface="Calibri"/>
              <a:cs typeface="Calibri"/>
              <a:sym typeface="Calibri"/>
            </a:endParaRPr>
          </a:p>
        </p:txBody>
      </p:sp>
      <p:sp>
        <p:nvSpPr>
          <p:cNvPr id="648" name="Google Shape;648;p28"/>
          <p:cNvSpPr/>
          <p:nvPr/>
        </p:nvSpPr>
        <p:spPr>
          <a:xfrm>
            <a:off x="828799" y="3480434"/>
            <a:ext cx="6269305"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Cuando la aguja se mueve en sentido horario, al detenerse, indica el diámetro más pequeño del túnel, por lo tanto, ese es el punto que se debe observar con mayor detención.</a:t>
            </a:r>
            <a:endParaRPr/>
          </a:p>
        </p:txBody>
      </p:sp>
      <p:sp>
        <p:nvSpPr>
          <p:cNvPr id="649" name="Google Shape;649;p28"/>
          <p:cNvSpPr/>
          <p:nvPr/>
        </p:nvSpPr>
        <p:spPr>
          <a:xfrm>
            <a:off x="466024" y="4520336"/>
            <a:ext cx="8571444" cy="694878"/>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50" name="Google Shape;650;p28"/>
          <p:cNvSpPr/>
          <p:nvPr/>
        </p:nvSpPr>
        <p:spPr>
          <a:xfrm>
            <a:off x="828798" y="4550412"/>
            <a:ext cx="7818052"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todas las mediciones se debe tener la misma precaución.</a:t>
            </a:r>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El resultado de la medición se anotará en la siguiente tabla:</a:t>
            </a:r>
            <a:endParaRPr sz="1600" b="0" i="0" u="none" strike="noStrike" cap="none">
              <a:solidFill>
                <a:srgbClr val="000000"/>
              </a:solidFill>
              <a:latin typeface="Calibri"/>
              <a:ea typeface="Calibri"/>
              <a:cs typeface="Calibri"/>
              <a:sym typeface="Calibri"/>
            </a:endParaRPr>
          </a:p>
        </p:txBody>
      </p:sp>
      <p:grpSp>
        <p:nvGrpSpPr>
          <p:cNvPr id="651" name="Google Shape;651;p28"/>
          <p:cNvGrpSpPr/>
          <p:nvPr/>
        </p:nvGrpSpPr>
        <p:grpSpPr>
          <a:xfrm>
            <a:off x="7525351" y="2728430"/>
            <a:ext cx="1659098" cy="1410021"/>
            <a:chOff x="2917457" y="4507114"/>
            <a:chExt cx="2235876" cy="1900209"/>
          </a:xfrm>
        </p:grpSpPr>
        <p:pic>
          <p:nvPicPr>
            <p:cNvPr id="652" name="Google Shape;652;p28"/>
            <p:cNvPicPr preferRelativeResize="0"/>
            <p:nvPr/>
          </p:nvPicPr>
          <p:blipFill rotWithShape="1">
            <a:blip r:embed="rId3">
              <a:alphaModFix/>
            </a:blip>
            <a:srcRect/>
            <a:stretch/>
          </p:blipFill>
          <p:spPr>
            <a:xfrm>
              <a:off x="2917457" y="4507114"/>
              <a:ext cx="2235876" cy="1900209"/>
            </a:xfrm>
            <a:prstGeom prst="rect">
              <a:avLst/>
            </a:prstGeom>
            <a:noFill/>
            <a:ln w="9525" cap="flat" cmpd="sng">
              <a:solidFill>
                <a:schemeClr val="dk1"/>
              </a:solidFill>
              <a:prstDash val="solid"/>
              <a:round/>
              <a:headEnd type="none" w="sm" len="sm"/>
              <a:tailEnd type="none" w="sm" len="sm"/>
            </a:ln>
          </p:spPr>
        </p:pic>
        <p:sp>
          <p:nvSpPr>
            <p:cNvPr id="653" name="Google Shape;653;p28"/>
            <p:cNvSpPr/>
            <p:nvPr/>
          </p:nvSpPr>
          <p:spPr>
            <a:xfrm flipH="1">
              <a:off x="3046042" y="4611429"/>
              <a:ext cx="1914523" cy="555636"/>
            </a:xfrm>
            <a:prstGeom prst="curvedDownArrow">
              <a:avLst>
                <a:gd name="adj1" fmla="val 25000"/>
                <a:gd name="adj2" fmla="val 53091"/>
                <a:gd name="adj3" fmla="val 42999"/>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54" name="Google Shape;654;p28"/>
            <p:cNvSpPr/>
            <p:nvPr/>
          </p:nvSpPr>
          <p:spPr>
            <a:xfrm>
              <a:off x="3152082" y="4606666"/>
              <a:ext cx="1914523" cy="555636"/>
            </a:xfrm>
            <a:prstGeom prst="curvedDownArrow">
              <a:avLst>
                <a:gd name="adj1" fmla="val 25000"/>
                <a:gd name="adj2" fmla="val 53091"/>
                <a:gd name="adj3" fmla="val 42999"/>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pic>
        <p:nvPicPr>
          <p:cNvPr id="655" name="Google Shape;655;p28"/>
          <p:cNvPicPr preferRelativeResize="0"/>
          <p:nvPr/>
        </p:nvPicPr>
        <p:blipFill rotWithShape="1">
          <a:blip r:embed="rId4">
            <a:alphaModFix/>
          </a:blip>
          <a:srcRect/>
          <a:stretch/>
        </p:blipFill>
        <p:spPr>
          <a:xfrm>
            <a:off x="1343279" y="5359576"/>
            <a:ext cx="6888280" cy="1003590"/>
          </a:xfrm>
          <a:prstGeom prst="rect">
            <a:avLst/>
          </a:prstGeom>
          <a:noFill/>
          <a:ln>
            <a:noFill/>
          </a:ln>
        </p:spPr>
      </p:pic>
      <p:sp>
        <p:nvSpPr>
          <p:cNvPr id="656" name="Google Shape;656;p2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MEDICIÓN DE TÚNEL </a:t>
            </a:r>
            <a:r>
              <a:rPr lang="es-CL" sz="2800" b="0" i="0" u="none" strike="noStrike" cap="none">
                <a:solidFill>
                  <a:srgbClr val="FF0000"/>
                </a:solidFill>
                <a:latin typeface="Calibri"/>
                <a:ea typeface="Calibri"/>
                <a:cs typeface="Calibri"/>
                <a:sym typeface="Calibri"/>
              </a:rPr>
              <a:t>DE BIELA O BANCADA</a:t>
            </a:r>
            <a:endParaRPr sz="3100" b="0" i="0" u="none" strike="noStrike" cap="none">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75973" y="1265365"/>
            <a:ext cx="8959096" cy="5568053"/>
            <a:chOff x="375973" y="1265365"/>
            <a:chExt cx="8959096" cy="5568053"/>
          </a:xfrm>
        </p:grpSpPr>
        <p:sp>
          <p:nvSpPr>
            <p:cNvPr id="3" name="Rectángulo redondeado"/>
            <p:cNvSpPr/>
            <p:nvPr/>
          </p:nvSpPr>
          <p:spPr>
            <a:xfrm>
              <a:off x="481777" y="1887790"/>
              <a:ext cx="4090227" cy="3864081"/>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pic>
          <p:nvPicPr>
            <p:cNvPr id="4" name="Imagen 21" descr="Imagen 21"/>
            <p:cNvPicPr>
              <a:picLocks noChangeAspect="1"/>
            </p:cNvPicPr>
            <p:nvPr/>
          </p:nvPicPr>
          <p:blipFill>
            <a:blip r:embed="rId2"/>
            <a:stretch>
              <a:fillRect/>
            </a:stretch>
          </p:blipFill>
          <p:spPr>
            <a:xfrm>
              <a:off x="375973" y="1796207"/>
              <a:ext cx="719665" cy="686194"/>
            </a:xfrm>
            <a:prstGeom prst="rect">
              <a:avLst/>
            </a:prstGeom>
            <a:ln w="12700">
              <a:miter lim="400000"/>
            </a:ln>
          </p:spPr>
        </p:pic>
        <p:sp>
          <p:nvSpPr>
            <p:cNvPr id="5" name="Google Shape;95;p3"/>
            <p:cNvSpPr txBox="1"/>
            <p:nvPr/>
          </p:nvSpPr>
          <p:spPr>
            <a:xfrm>
              <a:off x="375975" y="1265365"/>
              <a:ext cx="4864619" cy="536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6"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7" name="Google Shape;84;p38"/>
            <p:cNvSpPr txBox="1"/>
            <p:nvPr/>
          </p:nvSpPr>
          <p:spPr>
            <a:xfrm>
              <a:off x="648955" y="2482401"/>
              <a:ext cx="3283513" cy="2662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 sz="1400" dirty="0"/>
                <a:t>Reparar y probar el funcionamiento de motores de gasolina, diésel, gas e híbridos, tanto convencionales como de inyección electrónica y sus sistemas de control de emisiones, conjunto o subconjuntos mecánicos del motor, de lubricación y refrigeración, entre otros, utilizando las herramientas e instrumentos apropiados, de acuerdo a las especificaciones técnicas del fabricante.</a:t>
              </a:r>
              <a:endParaRPr lang="es-CL" sz="1400" dirty="0"/>
            </a:p>
          </p:txBody>
        </p:sp>
      </p:grpSp>
    </p:spTree>
    <p:extLst>
      <p:ext uri="{BB962C8B-B14F-4D97-AF65-F5344CB8AC3E}">
        <p14:creationId xmlns:p14="http://schemas.microsoft.com/office/powerpoint/2010/main" val="164695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62" name="Google Shape;662;p29"/>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27</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63" name="Google Shape;663;p29"/>
          <p:cNvSpPr/>
          <p:nvPr/>
        </p:nvSpPr>
        <p:spPr>
          <a:xfrm>
            <a:off x="466024" y="3790238"/>
            <a:ext cx="8571444" cy="1073315"/>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64" name="Google Shape;664;p29"/>
          <p:cNvSpPr/>
          <p:nvPr/>
        </p:nvSpPr>
        <p:spPr>
          <a:xfrm>
            <a:off x="466024" y="2265380"/>
            <a:ext cx="8571444" cy="545618"/>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65" name="Google Shape;665;p29"/>
          <p:cNvSpPr/>
          <p:nvPr/>
        </p:nvSpPr>
        <p:spPr>
          <a:xfrm>
            <a:off x="700471" y="3917803"/>
            <a:ext cx="8102550" cy="830997"/>
          </a:xfrm>
          <a:prstGeom prst="rect">
            <a:avLst/>
          </a:prstGeom>
          <a:noFill/>
          <a:ln>
            <a:noFill/>
          </a:ln>
        </p:spPr>
        <p:txBody>
          <a:bodyPr spcFirstLastPara="1" wrap="square" lIns="91425" tIns="45700" rIns="91425" bIns="45700" anchor="t" anchorCtr="0">
            <a:spAutoFit/>
          </a:bodyPr>
          <a:lstStyle/>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Si la información que se obtuvo del manual de servicio, o la medida que se obtuvo al medir los túneles de bancada arrojó un diámetro del túnel de </a:t>
            </a:r>
            <a:r>
              <a:rPr lang="es-CL" sz="1600" b="1" i="0" u="none" strike="noStrike" cap="none">
                <a:solidFill>
                  <a:srgbClr val="76384D"/>
                </a:solidFill>
                <a:latin typeface="Calibri"/>
                <a:ea typeface="Calibri"/>
                <a:cs typeface="Calibri"/>
                <a:sym typeface="Calibri"/>
              </a:rPr>
              <a:t>55mm</a:t>
            </a:r>
            <a:r>
              <a:rPr lang="es-CL" sz="1600" b="0" i="0" u="none" strike="noStrike" cap="none">
                <a:solidFill>
                  <a:srgbClr val="7638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standard, con la medición realizada el diámetro de cada túnel de bancada queda como se observa en la siguiente tabla:</a:t>
            </a:r>
            <a:endParaRPr/>
          </a:p>
        </p:txBody>
      </p:sp>
      <p:sp>
        <p:nvSpPr>
          <p:cNvPr id="666" name="Google Shape;666;p29"/>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RESULTADOS DE LA </a:t>
            </a:r>
            <a:r>
              <a:rPr lang="es-CL" sz="2800" b="0" i="0" u="none" strike="noStrike" cap="none">
                <a:solidFill>
                  <a:srgbClr val="ED423D"/>
                </a:solidFill>
                <a:latin typeface="Calibri"/>
                <a:ea typeface="Calibri"/>
                <a:cs typeface="Calibri"/>
                <a:sym typeface="Calibri"/>
              </a:rPr>
              <a:t>MEDICIÓN DE CILINDROS</a:t>
            </a:r>
            <a:endParaRPr sz="3200" b="0" i="0" u="none" strike="noStrike" cap="none">
              <a:solidFill>
                <a:srgbClr val="FF0000"/>
              </a:solidFill>
              <a:latin typeface="Calibri"/>
              <a:ea typeface="Calibri"/>
              <a:cs typeface="Calibri"/>
              <a:sym typeface="Calibri"/>
            </a:endParaRPr>
          </a:p>
        </p:txBody>
      </p:sp>
      <p:pic>
        <p:nvPicPr>
          <p:cNvPr id="667" name="Google Shape;667;p29"/>
          <p:cNvPicPr preferRelativeResize="0"/>
          <p:nvPr/>
        </p:nvPicPr>
        <p:blipFill rotWithShape="1">
          <a:blip r:embed="rId3">
            <a:alphaModFix/>
          </a:blip>
          <a:srcRect/>
          <a:stretch/>
        </p:blipFill>
        <p:spPr>
          <a:xfrm>
            <a:off x="466024" y="2265380"/>
            <a:ext cx="8571444" cy="1248820"/>
          </a:xfrm>
          <a:prstGeom prst="rect">
            <a:avLst/>
          </a:prstGeom>
          <a:noFill/>
          <a:ln>
            <a:noFill/>
          </a:ln>
        </p:spPr>
      </p:pic>
      <p:pic>
        <p:nvPicPr>
          <p:cNvPr id="668" name="Google Shape;668;p29"/>
          <p:cNvPicPr preferRelativeResize="0"/>
          <p:nvPr/>
        </p:nvPicPr>
        <p:blipFill rotWithShape="1">
          <a:blip r:embed="rId4">
            <a:alphaModFix/>
          </a:blip>
          <a:srcRect/>
          <a:stretch/>
        </p:blipFill>
        <p:spPr>
          <a:xfrm>
            <a:off x="466024" y="5139592"/>
            <a:ext cx="8571444" cy="12488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74" name="Google Shape;674;p30"/>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28</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75" name="Google Shape;675;p30"/>
          <p:cNvSpPr/>
          <p:nvPr/>
        </p:nvSpPr>
        <p:spPr>
          <a:xfrm>
            <a:off x="466024" y="3790238"/>
            <a:ext cx="8571444" cy="1874187"/>
          </a:xfrm>
          <a:prstGeom prst="roundRect">
            <a:avLst>
              <a:gd name="adj" fmla="val 1584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76" name="Google Shape;676;p30"/>
          <p:cNvSpPr/>
          <p:nvPr/>
        </p:nvSpPr>
        <p:spPr>
          <a:xfrm>
            <a:off x="466024" y="2265380"/>
            <a:ext cx="8571444" cy="545618"/>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77" name="Google Shape;677;p30"/>
          <p:cNvSpPr/>
          <p:nvPr/>
        </p:nvSpPr>
        <p:spPr>
          <a:xfrm>
            <a:off x="700471" y="3917803"/>
            <a:ext cx="8102550" cy="1569660"/>
          </a:xfrm>
          <a:prstGeom prst="rect">
            <a:avLst/>
          </a:prstGeom>
          <a:noFill/>
          <a:ln>
            <a:noFill/>
          </a:ln>
        </p:spPr>
        <p:txBody>
          <a:bodyPr spcFirstLastPara="1" wrap="square" lIns="91425" tIns="45700" rIns="91425" bIns="45700" anchor="t" anchorCtr="0">
            <a:spAutoFit/>
          </a:bodyPr>
          <a:lstStyle/>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este caso se aprecia que el tunél más deformado, se encuentre en el túnel de bancada 2, en la posición </a:t>
            </a:r>
            <a:r>
              <a:rPr lang="es-CL" sz="1600" b="1" i="0" u="none" strike="noStrike" cap="none">
                <a:solidFill>
                  <a:srgbClr val="000000"/>
                </a:solidFill>
                <a:latin typeface="Calibri"/>
                <a:ea typeface="Calibri"/>
                <a:cs typeface="Calibri"/>
                <a:sym typeface="Calibri"/>
              </a:rPr>
              <a:t>1A</a:t>
            </a:r>
            <a:r>
              <a:rPr lang="es-CL" sz="1600" b="0" i="0" u="none" strike="noStrike" cap="none">
                <a:solidFill>
                  <a:srgbClr val="000000"/>
                </a:solidFill>
                <a:latin typeface="Calibri"/>
                <a:ea typeface="Calibri"/>
                <a:cs typeface="Calibri"/>
                <a:sym typeface="Calibri"/>
              </a:rPr>
              <a:t> es en ese túnel que el diámetro es de </a:t>
            </a:r>
            <a:r>
              <a:rPr lang="es-CL" sz="1600" b="1" i="0" u="none" strike="noStrike" cap="none">
                <a:solidFill>
                  <a:srgbClr val="000000"/>
                </a:solidFill>
                <a:latin typeface="Calibri"/>
                <a:ea typeface="Calibri"/>
                <a:cs typeface="Calibri"/>
                <a:sym typeface="Calibri"/>
              </a:rPr>
              <a:t>55.06 mm</a:t>
            </a:r>
            <a:r>
              <a:rPr lang="es-CL" sz="1600" b="0" i="0" u="none" strike="noStrike" cap="none">
                <a:solidFill>
                  <a:srgbClr val="000000"/>
                </a:solidFill>
                <a:latin typeface="Calibri"/>
                <a:ea typeface="Calibri"/>
                <a:cs typeface="Calibri"/>
                <a:sym typeface="Calibri"/>
              </a:rPr>
              <a:t>.</a:t>
            </a:r>
            <a:endParaRPr/>
          </a:p>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Habitualmente la máxima deformación de túnel permitido es de 0.01 mm (hasta 0.15 mm.) solamente, es decir, el mayor diámetro permitido es de </a:t>
            </a:r>
            <a:r>
              <a:rPr lang="es-CL" sz="1600" b="1" i="0" u="none" strike="noStrike" cap="none">
                <a:solidFill>
                  <a:srgbClr val="000000"/>
                </a:solidFill>
                <a:latin typeface="Calibri"/>
                <a:ea typeface="Calibri"/>
                <a:cs typeface="Calibri"/>
                <a:sym typeface="Calibri"/>
              </a:rPr>
              <a:t>55.15 mm </a:t>
            </a:r>
            <a:r>
              <a:rPr lang="es-CL" sz="1600" b="0" i="0" u="none" strike="noStrike" cap="none">
                <a:solidFill>
                  <a:srgbClr val="000000"/>
                </a:solidFill>
                <a:latin typeface="Calibri"/>
                <a:ea typeface="Calibri"/>
                <a:cs typeface="Calibri"/>
                <a:sym typeface="Calibri"/>
              </a:rPr>
              <a:t>máximo.</a:t>
            </a:r>
            <a:endParaRPr/>
          </a:p>
          <a:p>
            <a:pPr marL="12700" marR="0" lvl="0" indent="-1270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Como el mayor diámetro es de </a:t>
            </a:r>
            <a:r>
              <a:rPr lang="es-CL" sz="1600" b="1" i="0" u="none" strike="noStrike" cap="none">
                <a:solidFill>
                  <a:srgbClr val="000000"/>
                </a:solidFill>
                <a:latin typeface="Calibri"/>
                <a:ea typeface="Calibri"/>
                <a:cs typeface="Calibri"/>
                <a:sym typeface="Calibri"/>
              </a:rPr>
              <a:t>55.06 mm</a:t>
            </a:r>
            <a:r>
              <a:rPr lang="es-CL" sz="1600" b="0" i="0" u="none" strike="noStrike" cap="none">
                <a:solidFill>
                  <a:srgbClr val="000000"/>
                </a:solidFill>
                <a:latin typeface="Calibri"/>
                <a:ea typeface="Calibri"/>
                <a:cs typeface="Calibri"/>
                <a:sym typeface="Calibri"/>
              </a:rPr>
              <a:t>., lo que corresponde es reemplazar el block de  cilindros por uno nuevo, debido al excesivo desgaste del túnel de bancada nº 2.   </a:t>
            </a:r>
            <a:endParaRPr/>
          </a:p>
        </p:txBody>
      </p:sp>
      <p:sp>
        <p:nvSpPr>
          <p:cNvPr id="678" name="Google Shape;678;p3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RESULTADOS DE LA </a:t>
            </a:r>
            <a:r>
              <a:rPr lang="es-CL" sz="2800" b="0" i="0" u="none" strike="noStrike" cap="none">
                <a:solidFill>
                  <a:srgbClr val="ED423D"/>
                </a:solidFill>
                <a:latin typeface="Calibri"/>
                <a:ea typeface="Calibri"/>
                <a:cs typeface="Calibri"/>
                <a:sym typeface="Calibri"/>
              </a:rPr>
              <a:t>MEDICIÓN DE CILINDROS</a:t>
            </a:r>
            <a:endParaRPr sz="3200" b="0" i="0" u="none" strike="noStrike" cap="none">
              <a:solidFill>
                <a:srgbClr val="FF0000"/>
              </a:solidFill>
              <a:latin typeface="Calibri"/>
              <a:ea typeface="Calibri"/>
              <a:cs typeface="Calibri"/>
              <a:sym typeface="Calibri"/>
            </a:endParaRPr>
          </a:p>
        </p:txBody>
      </p:sp>
      <p:grpSp>
        <p:nvGrpSpPr>
          <p:cNvPr id="679" name="Google Shape;679;p30"/>
          <p:cNvGrpSpPr/>
          <p:nvPr/>
        </p:nvGrpSpPr>
        <p:grpSpPr>
          <a:xfrm>
            <a:off x="466024" y="2266238"/>
            <a:ext cx="8571444" cy="1248820"/>
            <a:chOff x="854213" y="1299131"/>
            <a:chExt cx="10460181" cy="1524000"/>
          </a:xfrm>
        </p:grpSpPr>
        <p:pic>
          <p:nvPicPr>
            <p:cNvPr id="680" name="Google Shape;680;p30"/>
            <p:cNvPicPr preferRelativeResize="0"/>
            <p:nvPr/>
          </p:nvPicPr>
          <p:blipFill rotWithShape="1">
            <a:blip r:embed="rId3">
              <a:alphaModFix/>
            </a:blip>
            <a:srcRect/>
            <a:stretch/>
          </p:blipFill>
          <p:spPr>
            <a:xfrm>
              <a:off x="854213" y="1299131"/>
              <a:ext cx="10460181" cy="1524000"/>
            </a:xfrm>
            <a:prstGeom prst="rect">
              <a:avLst/>
            </a:prstGeom>
            <a:noFill/>
            <a:ln>
              <a:noFill/>
            </a:ln>
          </p:spPr>
        </p:pic>
        <p:sp>
          <p:nvSpPr>
            <p:cNvPr id="681" name="Google Shape;681;p30"/>
            <p:cNvSpPr/>
            <p:nvPr/>
          </p:nvSpPr>
          <p:spPr>
            <a:xfrm>
              <a:off x="4071925" y="1893640"/>
              <a:ext cx="885825" cy="300037"/>
            </a:xfrm>
            <a:prstGeom prst="frame">
              <a:avLst>
                <a:gd name="adj1" fmla="val 125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1"/>
          <p:cNvSpPr txBox="1"/>
          <p:nvPr/>
        </p:nvSpPr>
        <p:spPr>
          <a:xfrm>
            <a:off x="375975" y="1406332"/>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687" name="Google Shape;687;p31"/>
          <p:cNvGrpSpPr/>
          <p:nvPr/>
        </p:nvGrpSpPr>
        <p:grpSpPr>
          <a:xfrm>
            <a:off x="2035277" y="2911885"/>
            <a:ext cx="6999671" cy="2696553"/>
            <a:chOff x="4461133" y="3098700"/>
            <a:chExt cx="4657800" cy="1525000"/>
          </a:xfrm>
        </p:grpSpPr>
        <p:sp>
          <p:nvSpPr>
            <p:cNvPr id="688" name="Google Shape;688;p31"/>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89" name="Google Shape;689;p31"/>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2000" b="0" i="0" u="none" strike="noStrike" cap="none">
                  <a:solidFill>
                    <a:srgbClr val="741B47"/>
                  </a:solidFill>
                  <a:latin typeface="Calibri"/>
                  <a:ea typeface="Calibri"/>
                  <a:cs typeface="Calibri"/>
                  <a:sym typeface="Calibri"/>
                </a:rPr>
                <a:t>USO DEL </a:t>
              </a:r>
              <a:r>
                <a:rPr lang="es-CL" sz="2000" b="1" i="0" u="none" strike="noStrike" cap="none">
                  <a:solidFill>
                    <a:srgbClr val="741B47"/>
                  </a:solidFill>
                  <a:latin typeface="Calibri"/>
                  <a:ea typeface="Calibri"/>
                  <a:cs typeface="Calibri"/>
                  <a:sym typeface="Calibri"/>
                </a:rPr>
                <a:t>ALEXÓMETRO EN EL </a:t>
              </a:r>
              <a:endParaRPr/>
            </a:p>
            <a:p>
              <a:pPr marL="0" marR="0" lvl="0" indent="0" algn="l" rtl="0">
                <a:lnSpc>
                  <a:spcPct val="90000"/>
                </a:lnSpc>
                <a:spcBef>
                  <a:spcPts val="0"/>
                </a:spcBef>
                <a:spcAft>
                  <a:spcPts val="0"/>
                </a:spcAft>
                <a:buNone/>
              </a:pPr>
              <a:r>
                <a:rPr lang="es-CL" sz="2000" b="1" i="0" u="none" strike="noStrike" cap="none">
                  <a:solidFill>
                    <a:srgbClr val="741B47"/>
                  </a:solidFill>
                  <a:latin typeface="Calibri"/>
                  <a:ea typeface="Calibri"/>
                  <a:cs typeface="Calibri"/>
                  <a:sym typeface="Calibri"/>
                </a:rPr>
                <a:t>AJUSTE DEL MOTOR</a:t>
              </a:r>
              <a:endParaRPr sz="2000" b="1" i="0" u="none" strike="noStrike" cap="none">
                <a:solidFill>
                  <a:srgbClr val="741B47"/>
                </a:solidFill>
                <a:latin typeface="Calibri"/>
                <a:ea typeface="Calibri"/>
                <a:cs typeface="Calibri"/>
                <a:sym typeface="Calibri"/>
              </a:endParaRPr>
            </a:p>
            <a:p>
              <a:pPr marL="0" marR="0" lvl="0" indent="0" algn="l" rtl="0">
                <a:lnSpc>
                  <a:spcPct val="9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¡Ahora realizaremos una actividad que resume todo lo que hemos visto! </a:t>
              </a:r>
              <a:r>
                <a:rPr lang="es-CL" sz="1600" b="1" i="0" u="none" strike="noStrike" cap="none">
                  <a:solidFill>
                    <a:srgbClr val="76384D"/>
                  </a:solidFill>
                  <a:latin typeface="Calibri"/>
                  <a:ea typeface="Calibri"/>
                  <a:cs typeface="Calibri"/>
                  <a:sym typeface="Calibri"/>
                </a:rPr>
                <a:t>¡Atentos!</a:t>
              </a:r>
              <a:endParaRPr/>
            </a:p>
          </p:txBody>
        </p:sp>
      </p:grpSp>
      <p:sp>
        <p:nvSpPr>
          <p:cNvPr id="690" name="Google Shape;690;p3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91" name="Google Shape;691;p31"/>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29</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692" name="Google Shape;692;p31"/>
          <p:cNvPicPr preferRelativeResize="0"/>
          <p:nvPr/>
        </p:nvPicPr>
        <p:blipFill rotWithShape="1">
          <a:blip r:embed="rId3">
            <a:alphaModFix/>
          </a:blip>
          <a:srcRect/>
          <a:stretch/>
        </p:blipFill>
        <p:spPr>
          <a:xfrm>
            <a:off x="-7172" y="2592933"/>
            <a:ext cx="3793269" cy="3593837"/>
          </a:xfrm>
          <a:prstGeom prst="rect">
            <a:avLst/>
          </a:prstGeom>
          <a:noFill/>
          <a:ln>
            <a:noFill/>
          </a:ln>
        </p:spPr>
      </p:pic>
      <p:sp>
        <p:nvSpPr>
          <p:cNvPr id="693" name="Google Shape;693;p31"/>
          <p:cNvSpPr txBox="1"/>
          <p:nvPr/>
        </p:nvSpPr>
        <p:spPr>
          <a:xfrm>
            <a:off x="4149211" y="1277183"/>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s-CL" sz="6000" b="0" i="0" u="none" strike="noStrike" cap="none">
                <a:solidFill>
                  <a:schemeClr val="lt1"/>
                </a:solidFill>
                <a:latin typeface="Calibri"/>
                <a:ea typeface="Calibri"/>
                <a:cs typeface="Calibri"/>
                <a:sym typeface="Calibri"/>
              </a:rPr>
              <a:t>8</a:t>
            </a:r>
            <a:endParaRPr sz="60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9" name="Google Shape;699;p3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700" name="Google Shape;700;p32"/>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grpSp>
        <p:nvGrpSpPr>
          <p:cNvPr id="701" name="Google Shape;701;p32"/>
          <p:cNvGrpSpPr/>
          <p:nvPr/>
        </p:nvGrpSpPr>
        <p:grpSpPr>
          <a:xfrm>
            <a:off x="-4655" y="1788831"/>
            <a:ext cx="9168320" cy="5162139"/>
            <a:chOff x="-4655" y="1788831"/>
            <a:chExt cx="9168320" cy="5162139"/>
          </a:xfrm>
        </p:grpSpPr>
        <p:sp>
          <p:nvSpPr>
            <p:cNvPr id="702" name="Google Shape;702;p32"/>
            <p:cNvSpPr txBox="1"/>
            <p:nvPr/>
          </p:nvSpPr>
          <p:spPr>
            <a:xfrm>
              <a:off x="1229039" y="1794200"/>
              <a:ext cx="793462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MATERIALES INFLAMABLES: </a:t>
              </a:r>
              <a:r>
                <a:rPr lang="es-CL" sz="1400" b="0" i="0" u="none" strike="noStrike" cap="none">
                  <a:solidFill>
                    <a:schemeClr val="dk1"/>
                  </a:solidFill>
                  <a:latin typeface="Calibri"/>
                  <a:ea typeface="Calibri"/>
                  <a:cs typeface="Calibri"/>
                  <a:sym typeface="Calibri"/>
                </a:rPr>
                <a:t>Tener máxima precaución al momento de  manipular o extraer el combustible de los sistemas del vehículo (bomba combustible, mangueras de inyección, etc). </a:t>
              </a:r>
              <a:endParaRPr sz="1400" b="0" i="0" u="none" strike="noStrike" cap="none">
                <a:solidFill>
                  <a:schemeClr val="dk1"/>
                </a:solidFill>
                <a:latin typeface="Calibri"/>
                <a:ea typeface="Calibri"/>
                <a:cs typeface="Calibri"/>
                <a:sym typeface="Calibri"/>
              </a:endParaRPr>
            </a:p>
          </p:txBody>
        </p:sp>
        <p:sp>
          <p:nvSpPr>
            <p:cNvPr id="703" name="Google Shape;703;p32"/>
            <p:cNvSpPr txBox="1"/>
            <p:nvPr/>
          </p:nvSpPr>
          <p:spPr>
            <a:xfrm>
              <a:off x="1229039" y="2476287"/>
              <a:ext cx="7669155"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LA VISTA: </a:t>
              </a:r>
              <a:r>
                <a:rPr lang="es-CL" sz="1400" b="0" i="0" u="none" strike="noStrike" cap="none">
                  <a:solidFill>
                    <a:schemeClr val="dk1"/>
                  </a:solidFill>
                  <a:latin typeface="Calibri"/>
                  <a:ea typeface="Calibri"/>
                  <a:cs typeface="Calibri"/>
                  <a:sym typeface="Calibri"/>
                </a:rPr>
                <a:t>Se utilizarán antiparras siempre que exista riesgo de proyección de partículas a los ojos. (aceites, líquidos refrigerantes y de freno, virutas del disco de freno, uso de circuitos eléctricos, etc).</a:t>
              </a:r>
              <a:endParaRPr sz="1400" b="0" i="0" u="none" strike="noStrike" cap="none">
                <a:solidFill>
                  <a:schemeClr val="dk1"/>
                </a:solidFill>
                <a:latin typeface="Calibri"/>
                <a:ea typeface="Calibri"/>
                <a:cs typeface="Calibri"/>
                <a:sym typeface="Calibri"/>
              </a:endParaRPr>
            </a:p>
          </p:txBody>
        </p:sp>
        <p:sp>
          <p:nvSpPr>
            <p:cNvPr id="704" name="Google Shape;704;p32"/>
            <p:cNvSpPr txBox="1"/>
            <p:nvPr/>
          </p:nvSpPr>
          <p:spPr>
            <a:xfrm>
              <a:off x="1229039" y="4302125"/>
              <a:ext cx="78658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LOS PIES: </a:t>
              </a:r>
              <a:r>
                <a:rPr lang="es-CL" sz="1400" b="0" i="0" u="none" strike="noStrike" cap="none">
                  <a:solidFill>
                    <a:srgbClr val="000000"/>
                  </a:solidFill>
                  <a:latin typeface="Calibri"/>
                  <a:ea typeface="Calibri"/>
                  <a:cs typeface="Calibri"/>
                  <a:sym typeface="Calibri"/>
                </a:rPr>
                <a:t>Uso obligatorio de zapatos de seguridad al entrar al taller o laboratorio, en casos que exista riesgo de caídas de objetos pesados.</a:t>
              </a:r>
              <a:endParaRPr sz="1400" b="0" i="0" u="none" strike="noStrike" cap="none">
                <a:solidFill>
                  <a:schemeClr val="lt1"/>
                </a:solidFill>
                <a:latin typeface="Calibri"/>
                <a:ea typeface="Calibri"/>
                <a:cs typeface="Calibri"/>
                <a:sym typeface="Calibri"/>
              </a:endParaRPr>
            </a:p>
          </p:txBody>
        </p:sp>
        <p:sp>
          <p:nvSpPr>
            <p:cNvPr id="705" name="Google Shape;705;p32"/>
            <p:cNvSpPr txBox="1"/>
            <p:nvPr/>
          </p:nvSpPr>
          <p:spPr>
            <a:xfrm>
              <a:off x="1229039" y="4984212"/>
              <a:ext cx="70300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741B47"/>
                  </a:solidFill>
                  <a:latin typeface="Calibri"/>
                  <a:ea typeface="Calibri"/>
                  <a:cs typeface="Calibri"/>
                  <a:sym typeface="Calibri"/>
                </a:rPr>
                <a:t>Manipular herramientas </a:t>
              </a:r>
              <a:r>
                <a:rPr lang="es-CL" sz="1400" b="0" i="0" u="none" strike="noStrike" cap="none">
                  <a:solidFill>
                    <a:srgbClr val="000000"/>
                  </a:solidFill>
                  <a:latin typeface="Calibri"/>
                  <a:ea typeface="Calibri"/>
                  <a:cs typeface="Calibri"/>
                  <a:sym typeface="Calibri"/>
                </a:rPr>
                <a:t>cuidadosamente.</a:t>
              </a:r>
              <a:endParaRPr sz="1400" b="0" i="0" u="none" strike="noStrike" cap="none">
                <a:solidFill>
                  <a:schemeClr val="lt1"/>
                </a:solidFill>
                <a:latin typeface="Calibri"/>
                <a:ea typeface="Calibri"/>
                <a:cs typeface="Calibri"/>
                <a:sym typeface="Calibri"/>
              </a:endParaRPr>
            </a:p>
          </p:txBody>
        </p:sp>
        <p:sp>
          <p:nvSpPr>
            <p:cNvPr id="706" name="Google Shape;706;p32"/>
            <p:cNvSpPr txBox="1"/>
            <p:nvPr/>
          </p:nvSpPr>
          <p:spPr>
            <a:xfrm>
              <a:off x="1229039" y="5420078"/>
              <a:ext cx="47588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741B47"/>
                  </a:solidFill>
                  <a:latin typeface="Calibri"/>
                  <a:ea typeface="Calibri"/>
                  <a:cs typeface="Calibri"/>
                  <a:sym typeface="Calibri"/>
                </a:rPr>
                <a:t>Asegurar la integridad física </a:t>
              </a:r>
              <a:r>
                <a:rPr lang="es-CL" sz="1400" b="0" i="0" u="none" strike="noStrike" cap="none">
                  <a:solidFill>
                    <a:srgbClr val="000000"/>
                  </a:solidFill>
                  <a:latin typeface="Calibri"/>
                  <a:ea typeface="Calibri"/>
                  <a:cs typeface="Calibri"/>
                  <a:sym typeface="Calibri"/>
                </a:rPr>
                <a:t>propia y del grupo de trabajo.</a:t>
              </a:r>
              <a:endParaRPr sz="1400" b="0" i="0" u="none" strike="noStrike" cap="none">
                <a:solidFill>
                  <a:schemeClr val="lt1"/>
                </a:solidFill>
                <a:latin typeface="Calibri"/>
                <a:ea typeface="Calibri"/>
                <a:cs typeface="Calibri"/>
                <a:sym typeface="Calibri"/>
              </a:endParaRPr>
            </a:p>
          </p:txBody>
        </p:sp>
        <p:sp>
          <p:nvSpPr>
            <p:cNvPr id="707" name="Google Shape;707;p32"/>
            <p:cNvSpPr txBox="1"/>
            <p:nvPr/>
          </p:nvSpPr>
          <p:spPr>
            <a:xfrm>
              <a:off x="1229039" y="5855944"/>
              <a:ext cx="70300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Circular solo por las </a:t>
              </a:r>
              <a:r>
                <a:rPr lang="es-CL" sz="1400" b="1" i="0" u="none" strike="noStrike" cap="none">
                  <a:solidFill>
                    <a:srgbClr val="741B47"/>
                  </a:solidFill>
                  <a:latin typeface="Calibri"/>
                  <a:ea typeface="Calibri"/>
                  <a:cs typeface="Calibri"/>
                  <a:sym typeface="Calibri"/>
                </a:rPr>
                <a:t>zonas de seguridad </a:t>
              </a:r>
              <a:r>
                <a:rPr lang="es-CL" sz="1400" b="0" i="0" u="none" strike="noStrike" cap="none">
                  <a:solidFill>
                    <a:srgbClr val="000000"/>
                  </a:solidFill>
                  <a:latin typeface="Calibri"/>
                  <a:ea typeface="Calibri"/>
                  <a:cs typeface="Calibri"/>
                  <a:sym typeface="Calibri"/>
                </a:rPr>
                <a:t>demarcadas.</a:t>
              </a:r>
              <a:endParaRPr sz="1400" b="0" i="0" u="none" strike="noStrike" cap="none">
                <a:solidFill>
                  <a:schemeClr val="lt1"/>
                </a:solidFill>
                <a:latin typeface="Calibri"/>
                <a:ea typeface="Calibri"/>
                <a:cs typeface="Calibri"/>
                <a:sym typeface="Calibri"/>
              </a:endParaRPr>
            </a:p>
          </p:txBody>
        </p:sp>
        <p:sp>
          <p:nvSpPr>
            <p:cNvPr id="708" name="Google Shape;708;p32"/>
            <p:cNvSpPr txBox="1"/>
            <p:nvPr/>
          </p:nvSpPr>
          <p:spPr>
            <a:xfrm>
              <a:off x="1229039" y="6291811"/>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Toda actividad debe desarrollarse </a:t>
              </a:r>
              <a:r>
                <a:rPr lang="es-CL" sz="1400" b="1" i="0" u="none" strike="noStrike" cap="none">
                  <a:solidFill>
                    <a:srgbClr val="741B47"/>
                  </a:solidFill>
                  <a:latin typeface="Calibri"/>
                  <a:ea typeface="Calibri"/>
                  <a:cs typeface="Calibri"/>
                  <a:sym typeface="Calibri"/>
                </a:rPr>
                <a:t>bajo supervisión </a:t>
              </a:r>
              <a:r>
                <a:rPr lang="es-CL" sz="1400" b="0" i="0" u="none" strike="noStrike" cap="none">
                  <a:solidFill>
                    <a:srgbClr val="000000"/>
                  </a:solidFill>
                  <a:latin typeface="Calibri"/>
                  <a:ea typeface="Calibri"/>
                  <a:cs typeface="Calibri"/>
                  <a:sym typeface="Calibri"/>
                </a:rPr>
                <a:t>de la persona a cargo del taller o laboratorio.</a:t>
              </a:r>
              <a:endParaRPr sz="1400" b="0" i="0" u="none" strike="noStrike" cap="none">
                <a:solidFill>
                  <a:schemeClr val="lt1"/>
                </a:solidFill>
                <a:latin typeface="Calibri"/>
                <a:ea typeface="Calibri"/>
                <a:cs typeface="Calibri"/>
                <a:sym typeface="Calibri"/>
              </a:endParaRPr>
            </a:p>
          </p:txBody>
        </p:sp>
        <p:grpSp>
          <p:nvGrpSpPr>
            <p:cNvPr id="709" name="Google Shape;709;p32"/>
            <p:cNvGrpSpPr/>
            <p:nvPr/>
          </p:nvGrpSpPr>
          <p:grpSpPr>
            <a:xfrm>
              <a:off x="-4655" y="1788831"/>
              <a:ext cx="1135367" cy="783005"/>
              <a:chOff x="-4655" y="1877319"/>
              <a:chExt cx="1135367" cy="783005"/>
            </a:xfrm>
          </p:grpSpPr>
          <p:sp>
            <p:nvSpPr>
              <p:cNvPr id="710" name="Google Shape;710;p32"/>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11" name="Google Shape;711;p32"/>
              <p:cNvPicPr preferRelativeResize="0"/>
              <p:nvPr/>
            </p:nvPicPr>
            <p:blipFill rotWithShape="1">
              <a:blip r:embed="rId3">
                <a:alphaModFix/>
              </a:blip>
              <a:srcRect/>
              <a:stretch/>
            </p:blipFill>
            <p:spPr>
              <a:xfrm>
                <a:off x="337197" y="2035280"/>
                <a:ext cx="629465" cy="530549"/>
              </a:xfrm>
              <a:prstGeom prst="rect">
                <a:avLst/>
              </a:prstGeom>
              <a:noFill/>
              <a:ln>
                <a:noFill/>
              </a:ln>
            </p:spPr>
          </p:pic>
        </p:grpSp>
        <p:sp>
          <p:nvSpPr>
            <p:cNvPr id="712" name="Google Shape;712;p32"/>
            <p:cNvSpPr txBox="1"/>
            <p:nvPr/>
          </p:nvSpPr>
          <p:spPr>
            <a:xfrm>
              <a:off x="1229039" y="3389206"/>
              <a:ext cx="7865800"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LAS MANOS: </a:t>
              </a:r>
              <a:r>
                <a:rPr lang="es-CL" sz="1400" b="0" i="0" u="none" strike="noStrike" cap="none">
                  <a:solidFill>
                    <a:schemeClr val="dk1"/>
                  </a:solidFill>
                  <a:latin typeface="Calibri"/>
                  <a:ea typeface="Calibri"/>
                  <a:cs typeface="Calibri"/>
                  <a:sym typeface="Calibri"/>
                </a:rPr>
                <a:t>Se utilizarán siempre guantes de protección cuando se manipulen cualquier tipo de fluidos, en uso de herramientas e intervención del motor, desarme de partes y trabajo en sistemas eléctricos. </a:t>
              </a:r>
              <a:endParaRPr/>
            </a:p>
          </p:txBody>
        </p:sp>
        <p:grpSp>
          <p:nvGrpSpPr>
            <p:cNvPr id="713" name="Google Shape;713;p32"/>
            <p:cNvGrpSpPr/>
            <p:nvPr/>
          </p:nvGrpSpPr>
          <p:grpSpPr>
            <a:xfrm>
              <a:off x="-4655" y="2661654"/>
              <a:ext cx="1135367" cy="783005"/>
              <a:chOff x="-4655" y="2735448"/>
              <a:chExt cx="1135367" cy="783005"/>
            </a:xfrm>
          </p:grpSpPr>
          <p:sp>
            <p:nvSpPr>
              <p:cNvPr id="714" name="Google Shape;714;p32"/>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15" name="Google Shape;715;p32"/>
              <p:cNvPicPr preferRelativeResize="0"/>
              <p:nvPr/>
            </p:nvPicPr>
            <p:blipFill rotWithShape="1">
              <a:blip r:embed="rId4">
                <a:alphaModFix/>
              </a:blip>
              <a:srcRect/>
              <a:stretch/>
            </p:blipFill>
            <p:spPr>
              <a:xfrm>
                <a:off x="331947" y="2879412"/>
                <a:ext cx="639965" cy="539399"/>
              </a:xfrm>
              <a:prstGeom prst="rect">
                <a:avLst/>
              </a:prstGeom>
              <a:noFill/>
              <a:ln>
                <a:noFill/>
              </a:ln>
            </p:spPr>
          </p:pic>
        </p:grpSp>
        <p:grpSp>
          <p:nvGrpSpPr>
            <p:cNvPr id="716" name="Google Shape;716;p32"/>
            <p:cNvGrpSpPr/>
            <p:nvPr/>
          </p:nvGrpSpPr>
          <p:grpSpPr>
            <a:xfrm>
              <a:off x="-4655" y="3534477"/>
              <a:ext cx="1135367" cy="783005"/>
              <a:chOff x="-4655" y="3593577"/>
              <a:chExt cx="1135367" cy="783005"/>
            </a:xfrm>
          </p:grpSpPr>
          <p:sp>
            <p:nvSpPr>
              <p:cNvPr id="717" name="Google Shape;717;p32"/>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18" name="Google Shape;718;p32"/>
              <p:cNvPicPr preferRelativeResize="0"/>
              <p:nvPr/>
            </p:nvPicPr>
            <p:blipFill rotWithShape="1">
              <a:blip r:embed="rId5">
                <a:alphaModFix/>
              </a:blip>
              <a:srcRect/>
              <a:stretch/>
            </p:blipFill>
            <p:spPr>
              <a:xfrm>
                <a:off x="350751" y="3729725"/>
                <a:ext cx="602356" cy="507700"/>
              </a:xfrm>
              <a:prstGeom prst="rect">
                <a:avLst/>
              </a:prstGeom>
              <a:noFill/>
              <a:ln>
                <a:noFill/>
              </a:ln>
            </p:spPr>
          </p:pic>
        </p:grpSp>
        <p:grpSp>
          <p:nvGrpSpPr>
            <p:cNvPr id="719" name="Google Shape;719;p32"/>
            <p:cNvGrpSpPr/>
            <p:nvPr/>
          </p:nvGrpSpPr>
          <p:grpSpPr>
            <a:xfrm>
              <a:off x="-4655" y="4407300"/>
              <a:ext cx="1135367" cy="783005"/>
              <a:chOff x="-4655" y="4451706"/>
              <a:chExt cx="1135367" cy="783005"/>
            </a:xfrm>
          </p:grpSpPr>
          <p:sp>
            <p:nvSpPr>
              <p:cNvPr id="720" name="Google Shape;720;p32"/>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21" name="Google Shape;721;p32"/>
              <p:cNvPicPr preferRelativeResize="0"/>
              <p:nvPr/>
            </p:nvPicPr>
            <p:blipFill rotWithShape="1">
              <a:blip r:embed="rId6">
                <a:alphaModFix/>
              </a:blip>
              <a:srcRect/>
              <a:stretch/>
            </p:blipFill>
            <p:spPr>
              <a:xfrm>
                <a:off x="342982" y="4590635"/>
                <a:ext cx="610125" cy="514248"/>
              </a:xfrm>
              <a:prstGeom prst="rect">
                <a:avLst/>
              </a:prstGeom>
              <a:noFill/>
              <a:ln>
                <a:noFill/>
              </a:ln>
            </p:spPr>
          </p:pic>
        </p:grpSp>
        <p:grpSp>
          <p:nvGrpSpPr>
            <p:cNvPr id="722" name="Google Shape;722;p32"/>
            <p:cNvGrpSpPr/>
            <p:nvPr/>
          </p:nvGrpSpPr>
          <p:grpSpPr>
            <a:xfrm>
              <a:off x="-4655" y="6167965"/>
              <a:ext cx="1135367" cy="783005"/>
              <a:chOff x="-4655" y="6167965"/>
              <a:chExt cx="1135367" cy="783005"/>
            </a:xfrm>
          </p:grpSpPr>
          <p:sp>
            <p:nvSpPr>
              <p:cNvPr id="723" name="Google Shape;723;p32"/>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24" name="Google Shape;724;p32"/>
              <p:cNvPicPr preferRelativeResize="0"/>
              <p:nvPr/>
            </p:nvPicPr>
            <p:blipFill rotWithShape="1">
              <a:blip r:embed="rId7">
                <a:alphaModFix/>
              </a:blip>
              <a:srcRect/>
              <a:stretch/>
            </p:blipFill>
            <p:spPr>
              <a:xfrm>
                <a:off x="318928" y="6295340"/>
                <a:ext cx="666001" cy="561343"/>
              </a:xfrm>
              <a:prstGeom prst="rect">
                <a:avLst/>
              </a:prstGeom>
              <a:noFill/>
              <a:ln>
                <a:noFill/>
              </a:ln>
            </p:spPr>
          </p:pic>
        </p:grpSp>
        <p:grpSp>
          <p:nvGrpSpPr>
            <p:cNvPr id="725" name="Google Shape;725;p32"/>
            <p:cNvGrpSpPr/>
            <p:nvPr/>
          </p:nvGrpSpPr>
          <p:grpSpPr>
            <a:xfrm>
              <a:off x="-4655" y="5117148"/>
              <a:ext cx="1193246" cy="1156253"/>
              <a:chOff x="-4655" y="5146860"/>
              <a:chExt cx="1193246" cy="1156253"/>
            </a:xfrm>
          </p:grpSpPr>
          <p:sp>
            <p:nvSpPr>
              <p:cNvPr id="726" name="Google Shape;726;p32"/>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27" name="Google Shape;727;p32"/>
              <p:cNvPicPr preferRelativeResize="0"/>
              <p:nvPr/>
            </p:nvPicPr>
            <p:blipFill rotWithShape="1">
              <a:blip r:embed="rId8">
                <a:alphaModFix/>
              </a:blip>
              <a:srcRect/>
              <a:stretch/>
            </p:blipFill>
            <p:spPr>
              <a:xfrm rot="-2193866">
                <a:off x="141403" y="5342117"/>
                <a:ext cx="908505" cy="765740"/>
              </a:xfrm>
              <a:prstGeom prst="rect">
                <a:avLst/>
              </a:prstGeom>
              <a:noFill/>
              <a:ln>
                <a:noFill/>
              </a:ln>
            </p:spPr>
          </p:pic>
        </p:grpSp>
      </p:grpSp>
      <p:pic>
        <p:nvPicPr>
          <p:cNvPr id="731" name="Google Shape;731;p32"/>
          <p:cNvPicPr preferRelativeResize="0"/>
          <p:nvPr/>
        </p:nvPicPr>
        <p:blipFill rotWithShape="1">
          <a:blip r:embed="rId9">
            <a:alphaModFix/>
          </a:blip>
          <a:srcRect/>
          <a:stretch/>
        </p:blipFill>
        <p:spPr>
          <a:xfrm>
            <a:off x="5086605" y="4721503"/>
            <a:ext cx="4442178" cy="3442688"/>
          </a:xfrm>
          <a:prstGeom prst="rect">
            <a:avLst/>
          </a:prstGeom>
          <a:noFill/>
          <a:ln>
            <a:noFill/>
          </a:ln>
        </p:spPr>
      </p:pic>
      <p:sp>
        <p:nvSpPr>
          <p:cNvPr id="36" name="Google Shape;88;p29"/>
          <p:cNvSpPr txBox="1"/>
          <p:nvPr/>
        </p:nvSpPr>
        <p:spPr>
          <a:xfrm>
            <a:off x="8170651" y="288449"/>
            <a:ext cx="1166701" cy="372209"/>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t>
            </a:r>
            <a:r>
              <a:rPr lang="en-US" sz="1400" b="1" i="0" u="none" strike="noStrike" cap="none" dirty="0" err="1">
                <a:solidFill>
                  <a:srgbClr val="000000"/>
                </a:solidFill>
                <a:latin typeface="Calibri"/>
                <a:ea typeface="Calibri"/>
                <a:cs typeface="Calibri"/>
                <a:sym typeface="Calibri"/>
              </a:rPr>
              <a:t>Atención</a:t>
            </a:r>
            <a:r>
              <a:rPr lang="en-US" sz="1400" b="1" i="0" u="none" strike="noStrike" cap="none" dirty="0">
                <a:solidFill>
                  <a:srgbClr val="000000"/>
                </a:solidFill>
                <a:latin typeface="Calibri"/>
                <a:ea typeface="Calibri"/>
                <a:cs typeface="Calibri"/>
                <a:sym typeface="Calibri"/>
              </a:rPr>
              <a:t>!</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737" name="Google Shape;737;p33"/>
          <p:cNvSpPr txBox="1"/>
          <p:nvPr/>
        </p:nvSpPr>
        <p:spPr>
          <a:xfrm>
            <a:off x="3618271" y="122470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s-CL" sz="6000" b="0" i="0" u="none" strike="noStrike" cap="none" dirty="0">
                <a:solidFill>
                  <a:srgbClr val="BB9BA5"/>
                </a:solidFill>
                <a:latin typeface="Calibri"/>
                <a:ea typeface="Calibri"/>
                <a:cs typeface="Calibri"/>
                <a:sym typeface="Calibri"/>
              </a:rPr>
              <a:t>8</a:t>
            </a:r>
            <a:endParaRPr sz="6000" b="0" i="0" u="none" strike="noStrike" cap="none" dirty="0">
              <a:solidFill>
                <a:srgbClr val="BB9BA5"/>
              </a:solidFill>
              <a:latin typeface="Calibri"/>
              <a:ea typeface="Calibri"/>
              <a:cs typeface="Calibri"/>
              <a:sym typeface="Calibri"/>
            </a:endParaRPr>
          </a:p>
        </p:txBody>
      </p:sp>
      <p:sp>
        <p:nvSpPr>
          <p:cNvPr id="738" name="Google Shape;738;p33"/>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39" name="Google Shape;739;p3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30</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740" name="Google Shape;740;p33"/>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1" name="Google Shape;741;p33"/>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¡PRACTIQUEMOS!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742" name="Google Shape;742;p33"/>
          <p:cNvPicPr preferRelativeResize="0"/>
          <p:nvPr/>
        </p:nvPicPr>
        <p:blipFill rotWithShape="1">
          <a:blip r:embed="rId3">
            <a:alphaModFix/>
          </a:blip>
          <a:srcRect/>
          <a:stretch/>
        </p:blipFill>
        <p:spPr>
          <a:xfrm>
            <a:off x="5188464" y="2370247"/>
            <a:ext cx="4539997" cy="5336912"/>
          </a:xfrm>
          <a:prstGeom prst="rect">
            <a:avLst/>
          </a:prstGeom>
          <a:noFill/>
          <a:ln>
            <a:noFill/>
          </a:ln>
        </p:spPr>
      </p:pic>
      <p:sp>
        <p:nvSpPr>
          <p:cNvPr id="743" name="Google Shape;743;p33"/>
          <p:cNvSpPr txBox="1"/>
          <p:nvPr/>
        </p:nvSpPr>
        <p:spPr>
          <a:xfrm>
            <a:off x="958647" y="3602077"/>
            <a:ext cx="4704736" cy="774531"/>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2000" b="0" i="0" u="none" strike="noStrike" cap="none" dirty="0">
                <a:solidFill>
                  <a:srgbClr val="FF0000"/>
                </a:solidFill>
                <a:latin typeface="Calibri"/>
                <a:ea typeface="Calibri"/>
                <a:cs typeface="Calibri"/>
                <a:sym typeface="Calibri"/>
              </a:rPr>
              <a:t>USO DEL </a:t>
            </a:r>
            <a:r>
              <a:rPr lang="es-CL" sz="2000" b="1" i="0" u="none" strike="noStrike" cap="none" dirty="0">
                <a:solidFill>
                  <a:srgbClr val="741B47"/>
                </a:solidFill>
                <a:latin typeface="Calibri"/>
                <a:ea typeface="Calibri"/>
                <a:cs typeface="Calibri"/>
                <a:sym typeface="Calibri"/>
              </a:rPr>
              <a:t>ALEXÓMETRO EN EL </a:t>
            </a:r>
            <a:endParaRPr dirty="0"/>
          </a:p>
          <a:p>
            <a:pPr marL="0" marR="0" lvl="0" indent="0" algn="l" rtl="0">
              <a:lnSpc>
                <a:spcPct val="90000"/>
              </a:lnSpc>
              <a:spcBef>
                <a:spcPts val="0"/>
              </a:spcBef>
              <a:spcAft>
                <a:spcPts val="0"/>
              </a:spcAft>
              <a:buNone/>
            </a:pPr>
            <a:r>
              <a:rPr lang="es-CL" sz="2000" b="1" i="0" u="none" strike="noStrike" cap="none" dirty="0">
                <a:solidFill>
                  <a:srgbClr val="741B47"/>
                </a:solidFill>
                <a:latin typeface="Calibri"/>
                <a:ea typeface="Calibri"/>
                <a:cs typeface="Calibri"/>
                <a:sym typeface="Calibri"/>
              </a:rPr>
              <a:t>AJUSTE DEL MOTOR</a:t>
            </a:r>
            <a:endParaRPr sz="2000" b="1" i="0" u="none" strike="noStrike" cap="none" dirty="0">
              <a:solidFill>
                <a:srgbClr val="741B47"/>
              </a:solidFill>
              <a:latin typeface="Calibri"/>
              <a:ea typeface="Calibri"/>
              <a:cs typeface="Calibri"/>
              <a:sym typeface="Calibri"/>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Ahora realizaremos una </a:t>
            </a:r>
            <a:r>
              <a:rPr lang="es-CL" sz="1600" b="0" i="0" u="none" strike="noStrike" cap="none" dirty="0">
                <a:solidFill>
                  <a:schemeClr val="dk1"/>
                </a:solidFill>
                <a:latin typeface="Calibri"/>
                <a:ea typeface="Calibri"/>
                <a:cs typeface="Calibri"/>
                <a:sym typeface="Calibri"/>
              </a:rPr>
              <a:t>actividad práctica.</a:t>
            </a:r>
            <a:endParaRPr dirty="0"/>
          </a:p>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Te sugerimos </a:t>
            </a:r>
            <a:r>
              <a:rPr lang="es-CL" sz="1600" b="1" i="0" u="none" strike="noStrike" cap="none" dirty="0">
                <a:solidFill>
                  <a:srgbClr val="76384D"/>
                </a:solidFill>
                <a:latin typeface="Calibri"/>
                <a:ea typeface="Calibri"/>
                <a:cs typeface="Calibri"/>
                <a:sym typeface="Calibri"/>
              </a:rPr>
              <a:t>seguir las instrucciones </a:t>
            </a:r>
            <a:r>
              <a:rPr lang="es-CL" sz="1600" b="0" i="0" u="none" strike="noStrike" cap="none" dirty="0">
                <a:solidFill>
                  <a:srgbClr val="000000"/>
                </a:solidFill>
                <a:latin typeface="Calibri"/>
                <a:ea typeface="Calibri"/>
                <a:cs typeface="Calibri"/>
                <a:sym typeface="Calibri"/>
              </a:rPr>
              <a:t>que van</a:t>
            </a:r>
            <a:endParaRPr dirty="0"/>
          </a:p>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Adjuntas en la guía que el profesor te entregará.</a:t>
            </a:r>
            <a:endParaRPr sz="1600" b="1" i="0" u="none" strike="noStrike" cap="none" dirty="0">
              <a:solidFill>
                <a:srgbClr val="76384D"/>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34"/>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49" name="Google Shape;749;p34"/>
          <p:cNvSpPr txBox="1"/>
          <p:nvPr/>
        </p:nvSpPr>
        <p:spPr>
          <a:xfrm>
            <a:off x="1001121" y="2803598"/>
            <a:ext cx="4713171" cy="774531"/>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2000" b="0" i="0" u="none" strike="noStrike" cap="none" dirty="0">
                <a:solidFill>
                  <a:srgbClr val="FF0000"/>
                </a:solidFill>
                <a:latin typeface="Calibri"/>
                <a:ea typeface="Calibri"/>
                <a:cs typeface="Calibri"/>
                <a:sym typeface="Calibri"/>
              </a:rPr>
              <a:t>USO DEL </a:t>
            </a:r>
            <a:r>
              <a:rPr lang="es-CL" sz="2000" b="1" i="0" u="none" strike="noStrike" cap="none" dirty="0">
                <a:solidFill>
                  <a:srgbClr val="741B47"/>
                </a:solidFill>
                <a:latin typeface="Calibri"/>
                <a:ea typeface="Calibri"/>
                <a:cs typeface="Calibri"/>
                <a:sym typeface="Calibri"/>
              </a:rPr>
              <a:t>ALEXÓMETRO EN EL </a:t>
            </a:r>
            <a:endParaRPr dirty="0"/>
          </a:p>
          <a:p>
            <a:pPr marL="0" marR="0" lvl="0" indent="0" algn="l" rtl="0">
              <a:lnSpc>
                <a:spcPct val="90000"/>
              </a:lnSpc>
              <a:spcBef>
                <a:spcPts val="0"/>
              </a:spcBef>
              <a:spcAft>
                <a:spcPts val="0"/>
              </a:spcAft>
              <a:buNone/>
            </a:pPr>
            <a:r>
              <a:rPr lang="es-CL" sz="2000" b="1" i="0" u="none" strike="noStrike" cap="none" dirty="0">
                <a:solidFill>
                  <a:srgbClr val="741B47"/>
                </a:solidFill>
                <a:latin typeface="Calibri"/>
                <a:ea typeface="Calibri"/>
                <a:cs typeface="Calibri"/>
                <a:sym typeface="Calibri"/>
              </a:rPr>
              <a:t>AJUSTE DEL </a:t>
            </a:r>
            <a:r>
              <a:rPr lang="es-CL" sz="2000" b="1" i="0" u="none" strike="noStrike" cap="none" dirty="0" smtClean="0">
                <a:solidFill>
                  <a:srgbClr val="741B47"/>
                </a:solidFill>
                <a:latin typeface="Calibri"/>
                <a:ea typeface="Calibri"/>
                <a:cs typeface="Calibri"/>
                <a:sym typeface="Calibri"/>
              </a:rPr>
              <a:t>MOTOR</a:t>
            </a:r>
            <a:endParaRPr sz="2000" b="1" i="0" u="none" strike="noStrike" cap="none" dirty="0">
              <a:solidFill>
                <a:srgbClr val="741B47"/>
              </a:solidFill>
              <a:latin typeface="Calibri"/>
              <a:ea typeface="Calibri"/>
              <a:cs typeface="Calibri"/>
              <a:sym typeface="Calibri"/>
            </a:endParaRPr>
          </a:p>
        </p:txBody>
      </p:sp>
      <p:sp>
        <p:nvSpPr>
          <p:cNvPr id="750" name="Google Shape;750;p3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751" name="Google Shape;751;p34"/>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52" name="Google Shape;752;p34"/>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753" name="Google Shape;753;p3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754" name="Google Shape;754;p3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TERMINAR:</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9" name="Grupo 8"/>
          <p:cNvGrpSpPr/>
          <p:nvPr/>
        </p:nvGrpSpPr>
        <p:grpSpPr>
          <a:xfrm>
            <a:off x="972821" y="4281535"/>
            <a:ext cx="4567082" cy="774531"/>
            <a:chOff x="972821" y="4281535"/>
            <a:chExt cx="4567082" cy="774531"/>
          </a:xfrm>
        </p:grpSpPr>
        <p:sp>
          <p:nvSpPr>
            <p:cNvPr id="10" name="Google Shape;445;p20"/>
            <p:cNvSpPr txBox="1"/>
            <p:nvPr/>
          </p:nvSpPr>
          <p:spPr>
            <a:xfrm>
              <a:off x="972821" y="4281535"/>
              <a:ext cx="45670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smtClean="0">
                  <a:latin typeface="Calibri"/>
                  <a:ea typeface="Calibri"/>
                  <a:cs typeface="Calibri"/>
                  <a:sym typeface="Calibri"/>
                </a:rPr>
                <a:t>¡</a:t>
              </a: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u="sng" dirty="0"/>
                <a:t/>
              </a:r>
              <a:br>
                <a:rPr lang="es-CL" sz="1600" u="sng" dirty="0"/>
              </a:br>
              <a:endParaRPr sz="1600" b="1" i="0" u="sng" strike="noStrike" cap="none" dirty="0">
                <a:solidFill>
                  <a:srgbClr val="76384D"/>
                </a:solidFill>
                <a:latin typeface="Calibri"/>
                <a:ea typeface="Calibri"/>
                <a:cs typeface="Calibri"/>
                <a:sym typeface="Calibri"/>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188" y="4372324"/>
              <a:ext cx="673176" cy="60372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3"/>
          <p:cNvGrpSpPr/>
          <p:nvPr/>
        </p:nvGrpSpPr>
        <p:grpSpPr>
          <a:xfrm>
            <a:off x="375767" y="3098701"/>
            <a:ext cx="4845900" cy="1061460"/>
            <a:chOff x="459600" y="3098701"/>
            <a:chExt cx="4845900" cy="1061460"/>
          </a:xfrm>
        </p:grpSpPr>
        <p:sp>
          <p:nvSpPr>
            <p:cNvPr id="81" name="Google Shape;81;p3"/>
            <p:cNvSpPr txBox="1"/>
            <p:nvPr/>
          </p:nvSpPr>
          <p:spPr>
            <a:xfrm>
              <a:off x="1022399" y="3208452"/>
              <a:ext cx="4123622" cy="865228"/>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Aprendimos a  conocer diferentes mediciones de torque en el ajuste del motor. </a:t>
              </a:r>
              <a:r>
                <a:rPr lang="es-CL" sz="1600" b="1" i="0" u="none" strike="noStrike" cap="none">
                  <a:solidFill>
                    <a:srgbClr val="76384D"/>
                  </a:solidFill>
                  <a:latin typeface="Calibri"/>
                  <a:ea typeface="Calibri"/>
                  <a:cs typeface="Calibri"/>
                  <a:sym typeface="Calibri"/>
                </a:rPr>
                <a:t>¿Recuerdas alguna específica?</a:t>
              </a:r>
              <a:endParaRPr sz="1600" b="1" i="0" u="none" strike="noStrike" cap="none">
                <a:solidFill>
                  <a:srgbClr val="76384D"/>
                </a:solidFill>
                <a:latin typeface="Calibri"/>
                <a:ea typeface="Calibri"/>
                <a:cs typeface="Calibri"/>
                <a:sym typeface="Calibri"/>
              </a:endParaRPr>
            </a:p>
          </p:txBody>
        </p:sp>
        <p:grpSp>
          <p:nvGrpSpPr>
            <p:cNvPr id="82" name="Google Shape;82;p3"/>
            <p:cNvGrpSpPr/>
            <p:nvPr/>
          </p:nvGrpSpPr>
          <p:grpSpPr>
            <a:xfrm>
              <a:off x="459600" y="3098701"/>
              <a:ext cx="4845900" cy="1061460"/>
              <a:chOff x="459600" y="3098701"/>
              <a:chExt cx="4845900" cy="1061460"/>
            </a:xfrm>
          </p:grpSpPr>
          <p:sp>
            <p:nvSpPr>
              <p:cNvPr id="83" name="Google Shape;83;p3"/>
              <p:cNvSpPr/>
              <p:nvPr/>
            </p:nvSpPr>
            <p:spPr>
              <a:xfrm>
                <a:off x="647700" y="3098701"/>
                <a:ext cx="4657800" cy="106146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84" name="Google Shape;84;p3"/>
              <p:cNvGrpSpPr/>
              <p:nvPr/>
            </p:nvGrpSpPr>
            <p:grpSpPr>
              <a:xfrm>
                <a:off x="459600" y="3453144"/>
                <a:ext cx="376200" cy="395325"/>
                <a:chOff x="476000" y="3279732"/>
                <a:chExt cx="376200" cy="395325"/>
              </a:xfrm>
            </p:grpSpPr>
            <p:sp>
              <p:nvSpPr>
                <p:cNvPr id="85" name="Google Shape;85;p3"/>
                <p:cNvSpPr/>
                <p:nvPr/>
              </p:nvSpPr>
              <p:spPr>
                <a:xfrm>
                  <a:off x="476000" y="3289257"/>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
                <p:cNvSpPr txBox="1"/>
                <p:nvPr/>
              </p:nvSpPr>
              <p:spPr>
                <a:xfrm>
                  <a:off x="485525" y="327973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a:t>
                  </a:r>
                  <a:endParaRPr sz="2800" b="1" i="0" u="none" strike="noStrike" cap="none">
                    <a:solidFill>
                      <a:srgbClr val="FFFFFF"/>
                    </a:solidFill>
                    <a:latin typeface="Calibri"/>
                    <a:ea typeface="Calibri"/>
                    <a:cs typeface="Calibri"/>
                    <a:sym typeface="Calibri"/>
                  </a:endParaRPr>
                </a:p>
              </p:txBody>
            </p:sp>
          </p:grpSp>
        </p:grpSp>
      </p:grpSp>
      <p:grpSp>
        <p:nvGrpSpPr>
          <p:cNvPr id="87" name="Google Shape;87;p3"/>
          <p:cNvGrpSpPr/>
          <p:nvPr/>
        </p:nvGrpSpPr>
        <p:grpSpPr>
          <a:xfrm>
            <a:off x="375767" y="4280304"/>
            <a:ext cx="4822350" cy="1605660"/>
            <a:chOff x="459600" y="4280304"/>
            <a:chExt cx="4822350" cy="1605660"/>
          </a:xfrm>
        </p:grpSpPr>
        <p:sp>
          <p:nvSpPr>
            <p:cNvPr id="88" name="Google Shape;88;p3"/>
            <p:cNvSpPr txBox="1"/>
            <p:nvPr/>
          </p:nvSpPr>
          <p:spPr>
            <a:xfrm>
              <a:off x="1022399" y="4554249"/>
              <a:ext cx="3756601" cy="1014783"/>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Aprendimos a identificar el uso de llave de Torque o llave Dinamométrica  para realizar el apriete o torque de los principales componentes del Motor. </a:t>
              </a: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¿Cuántas llaves existían?</a:t>
              </a:r>
              <a:endParaRPr sz="1600" b="1" i="0" u="none" strike="noStrike" cap="none">
                <a:solidFill>
                  <a:srgbClr val="76384D"/>
                </a:solidFill>
                <a:latin typeface="Calibri"/>
                <a:ea typeface="Calibri"/>
                <a:cs typeface="Calibri"/>
                <a:sym typeface="Calibri"/>
              </a:endParaRPr>
            </a:p>
          </p:txBody>
        </p:sp>
        <p:grpSp>
          <p:nvGrpSpPr>
            <p:cNvPr id="89" name="Google Shape;89;p3"/>
            <p:cNvGrpSpPr/>
            <p:nvPr/>
          </p:nvGrpSpPr>
          <p:grpSpPr>
            <a:xfrm>
              <a:off x="459600" y="4280304"/>
              <a:ext cx="4822350" cy="1605660"/>
              <a:chOff x="611750" y="4280304"/>
              <a:chExt cx="4822350" cy="1605660"/>
            </a:xfrm>
          </p:grpSpPr>
          <p:sp>
            <p:nvSpPr>
              <p:cNvPr id="90" name="Google Shape;90;p3"/>
              <p:cNvSpPr/>
              <p:nvPr/>
            </p:nvSpPr>
            <p:spPr>
              <a:xfrm>
                <a:off x="776300" y="4280304"/>
                <a:ext cx="4657800" cy="160566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91" name="Google Shape;91;p3"/>
              <p:cNvGrpSpPr/>
              <p:nvPr/>
            </p:nvGrpSpPr>
            <p:grpSpPr>
              <a:xfrm>
                <a:off x="611750" y="4846564"/>
                <a:ext cx="376200" cy="387421"/>
                <a:chOff x="123575" y="3711814"/>
                <a:chExt cx="376200" cy="387421"/>
              </a:xfrm>
            </p:grpSpPr>
            <p:sp>
              <p:nvSpPr>
                <p:cNvPr id="92" name="Google Shape;92;p3"/>
                <p:cNvSpPr/>
                <p:nvPr/>
              </p:nvSpPr>
              <p:spPr>
                <a:xfrm>
                  <a:off x="123575" y="371343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
                <p:cNvSpPr txBox="1"/>
                <p:nvPr/>
              </p:nvSpPr>
              <p:spPr>
                <a:xfrm>
                  <a:off x="133100" y="3711814"/>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2</a:t>
                  </a:r>
                  <a:endParaRPr sz="2800" b="1" i="0" u="none" strike="noStrike" cap="none">
                    <a:solidFill>
                      <a:srgbClr val="FFFFFF"/>
                    </a:solidFill>
                    <a:latin typeface="Calibri"/>
                    <a:ea typeface="Calibri"/>
                    <a:cs typeface="Calibri"/>
                    <a:sym typeface="Calibri"/>
                  </a:endParaRPr>
                </a:p>
              </p:txBody>
            </p:sp>
          </p:grpSp>
        </p:grpSp>
      </p:grpSp>
      <p:sp>
        <p:nvSpPr>
          <p:cNvPr id="94" name="Google Shape;94;p3"/>
          <p:cNvSpPr txBox="1">
            <a:spLocks noGrp="1"/>
          </p:cNvSpPr>
          <p:nvPr>
            <p:ph type="subTitle" id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CL"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¿QUÉ APRENDIMOS EN LA ACTIVIDAD ANTERIOR?</a:t>
            </a:r>
            <a:endParaRPr sz="3100" b="1" i="0" u="none" strike="noStrike" cap="none">
              <a:solidFill>
                <a:srgbClr val="741B47"/>
              </a:solidFill>
              <a:latin typeface="Calibri"/>
              <a:ea typeface="Calibri"/>
              <a:cs typeface="Calibri"/>
              <a:sym typeface="Calibri"/>
            </a:endParaRPr>
          </a:p>
        </p:txBody>
      </p:sp>
      <p:sp>
        <p:nvSpPr>
          <p:cNvPr id="96" name="Google Shape;96;p3"/>
          <p:cNvSpPr txBox="1"/>
          <p:nvPr/>
        </p:nvSpPr>
        <p:spPr>
          <a:xfrm>
            <a:off x="375767" y="2471846"/>
            <a:ext cx="4392878" cy="409500"/>
          </a:xfrm>
          <a:prstGeom prst="rect">
            <a:avLst/>
          </a:prstGeom>
          <a:noFill/>
          <a:ln>
            <a:noFill/>
          </a:ln>
        </p:spPr>
        <p:txBody>
          <a:bodyPr spcFirstLastPara="1" wrap="square" lIns="91425" tIns="91425" rIns="91425" bIns="91425" anchor="ctr" anchorCtr="0">
            <a:noAutofit/>
          </a:bodyPr>
          <a:lstStyle/>
          <a:p>
            <a:pPr lvl="0">
              <a:lnSpc>
                <a:spcPct val="90000"/>
              </a:lnSpc>
              <a:buSzPts val="2000"/>
            </a:pPr>
            <a:r>
              <a:rPr lang="es-CL" sz="2000" dirty="0" smtClean="0">
                <a:solidFill>
                  <a:srgbClr val="741B47"/>
                </a:solidFill>
                <a:latin typeface="Calibri"/>
                <a:ea typeface="Calibri"/>
                <a:cs typeface="Calibri"/>
                <a:sym typeface="Calibri"/>
              </a:rPr>
              <a:t>UNIDADES DE TORQUE Y MEDICIÓN EN EL AJUSTE DE MOTOR</a:t>
            </a:r>
            <a:endParaRPr lang="es-CL" sz="2000" b="0" i="0" u="none" strike="noStrike" cap="none" dirty="0">
              <a:solidFill>
                <a:srgbClr val="000000"/>
              </a:solidFill>
              <a:latin typeface="Calibri"/>
              <a:ea typeface="Calibri"/>
              <a:cs typeface="Calibri"/>
              <a:sym typeface="Calibri"/>
            </a:endParaRPr>
          </a:p>
        </p:txBody>
      </p:sp>
      <p:sp>
        <p:nvSpPr>
          <p:cNvPr id="97" name="Google Shape;97;p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29" name="Google Shape;124;p3" descr="Google Shape;124;p3"/>
          <p:cNvPicPr>
            <a:picLocks noChangeAspect="1"/>
          </p:cNvPicPr>
          <p:nvPr/>
        </p:nvPicPr>
        <p:blipFill>
          <a:blip r:embed="rId3"/>
          <a:stretch>
            <a:fillRect/>
          </a:stretch>
        </p:blipFill>
        <p:spPr>
          <a:xfrm>
            <a:off x="4844759" y="2500810"/>
            <a:ext cx="4863922" cy="4608203"/>
          </a:xfrm>
          <a:prstGeom prst="rect">
            <a:avLst/>
          </a:prstGeom>
          <a:ln w="12700" cap="flat">
            <a:noFill/>
            <a:miter lim="400000"/>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pic>
        <p:nvPicPr>
          <p:cNvPr id="112" name="Google Shape;112;p4"/>
          <p:cNvPicPr preferRelativeResize="0"/>
          <p:nvPr/>
        </p:nvPicPr>
        <p:blipFill rotWithShape="1">
          <a:blip r:embed="rId3">
            <a:alphaModFix/>
          </a:blip>
          <a:srcRect/>
          <a:stretch/>
        </p:blipFill>
        <p:spPr>
          <a:xfrm>
            <a:off x="6545737" y="1296900"/>
            <a:ext cx="2677425" cy="5696166"/>
          </a:xfrm>
          <a:prstGeom prst="rect">
            <a:avLst/>
          </a:prstGeom>
          <a:noFill/>
          <a:ln>
            <a:noFill/>
          </a:ln>
        </p:spPr>
      </p:pic>
      <p:sp>
        <p:nvSpPr>
          <p:cNvPr id="113" name="Google Shape;113;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14" name="Google Shape;114;p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15" name="Google Shape;115;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s-CL" sz="2100" b="1" i="0" u="none" strike="noStrike" cap="none">
                <a:solidFill>
                  <a:srgbClr val="76384D"/>
                </a:solidFill>
                <a:latin typeface="Calibri"/>
                <a:ea typeface="Calibri"/>
                <a:cs typeface="Calibri"/>
                <a:sym typeface="Calibri"/>
              </a:rPr>
              <a:t>¡Compartan experiencias </a:t>
            </a:r>
            <a:r>
              <a:rPr lang="es-CL" sz="2100" b="0" i="0" u="none" strike="noStrike" cap="none">
                <a:solidFill>
                  <a:srgbClr val="76384D"/>
                </a:solidFill>
                <a:latin typeface="Calibri"/>
                <a:ea typeface="Calibri"/>
                <a:cs typeface="Calibri"/>
                <a:sym typeface="Calibri"/>
              </a:rPr>
              <a:t>con sus compañeros! </a:t>
            </a:r>
            <a:endParaRPr sz="2000" b="0" i="0" u="none" strike="noStrike" cap="none">
              <a:solidFill>
                <a:srgbClr val="76384D"/>
              </a:solidFill>
              <a:latin typeface="Calibri"/>
              <a:ea typeface="Calibri"/>
              <a:cs typeface="Calibri"/>
              <a:sym typeface="Calibri"/>
            </a:endParaRPr>
          </a:p>
        </p:txBody>
      </p:sp>
      <p:grpSp>
        <p:nvGrpSpPr>
          <p:cNvPr id="116" name="Google Shape;116;p4"/>
          <p:cNvGrpSpPr/>
          <p:nvPr/>
        </p:nvGrpSpPr>
        <p:grpSpPr>
          <a:xfrm>
            <a:off x="375767" y="2891844"/>
            <a:ext cx="5889275" cy="912472"/>
            <a:chOff x="375767" y="2891844"/>
            <a:chExt cx="5889275" cy="912472"/>
          </a:xfrm>
        </p:grpSpPr>
        <p:sp>
          <p:nvSpPr>
            <p:cNvPr id="117" name="Google Shape;117;p4"/>
            <p:cNvSpPr/>
            <p:nvPr/>
          </p:nvSpPr>
          <p:spPr>
            <a:xfrm>
              <a:off x="375767" y="3099018"/>
              <a:ext cx="5660042" cy="705298"/>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 name="Google Shape;118;p4"/>
            <p:cNvSpPr txBox="1"/>
            <p:nvPr/>
          </p:nvSpPr>
          <p:spPr>
            <a:xfrm>
              <a:off x="628650" y="3255228"/>
              <a:ext cx="5266878" cy="3588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¿Qué es un alexómetro?</a:t>
              </a:r>
              <a:endParaRPr sz="1600" b="1" i="0" u="none" strike="noStrike" cap="none">
                <a:solidFill>
                  <a:srgbClr val="76384D"/>
                </a:solidFill>
                <a:latin typeface="Calibri"/>
                <a:ea typeface="Calibri"/>
                <a:cs typeface="Calibri"/>
                <a:sym typeface="Calibri"/>
              </a:endParaRPr>
            </a:p>
          </p:txBody>
        </p:sp>
        <p:pic>
          <p:nvPicPr>
            <p:cNvPr id="119" name="Google Shape;119;p4"/>
            <p:cNvPicPr preferRelativeResize="0"/>
            <p:nvPr/>
          </p:nvPicPr>
          <p:blipFill rotWithShape="1">
            <a:blip r:embed="rId4">
              <a:alphaModFix/>
            </a:blip>
            <a:srcRect/>
            <a:stretch/>
          </p:blipFill>
          <p:spPr>
            <a:xfrm>
              <a:off x="5787942" y="2891844"/>
              <a:ext cx="477100" cy="477100"/>
            </a:xfrm>
            <a:prstGeom prst="rect">
              <a:avLst/>
            </a:prstGeom>
            <a:noFill/>
            <a:ln>
              <a:noFill/>
            </a:ln>
          </p:spPr>
        </p:pic>
      </p:grpSp>
      <p:grpSp>
        <p:nvGrpSpPr>
          <p:cNvPr id="120" name="Google Shape;120;p4"/>
          <p:cNvGrpSpPr/>
          <p:nvPr/>
        </p:nvGrpSpPr>
        <p:grpSpPr>
          <a:xfrm>
            <a:off x="375767" y="3877681"/>
            <a:ext cx="5889275" cy="912472"/>
            <a:chOff x="375767" y="3877681"/>
            <a:chExt cx="5889275" cy="912472"/>
          </a:xfrm>
        </p:grpSpPr>
        <p:sp>
          <p:nvSpPr>
            <p:cNvPr id="121" name="Google Shape;121;p4"/>
            <p:cNvSpPr/>
            <p:nvPr/>
          </p:nvSpPr>
          <p:spPr>
            <a:xfrm>
              <a:off x="375767" y="4084855"/>
              <a:ext cx="5660042" cy="705298"/>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4"/>
            <p:cNvSpPr txBox="1"/>
            <p:nvPr/>
          </p:nvSpPr>
          <p:spPr>
            <a:xfrm>
              <a:off x="628650" y="4258096"/>
              <a:ext cx="4988364" cy="35881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¿Para qué sirve?</a:t>
              </a:r>
              <a:endParaRPr sz="1600" b="1" i="0" u="none" strike="noStrike" cap="none">
                <a:solidFill>
                  <a:srgbClr val="76384D"/>
                </a:solidFill>
                <a:latin typeface="Calibri"/>
                <a:ea typeface="Calibri"/>
                <a:cs typeface="Calibri"/>
                <a:sym typeface="Calibri"/>
              </a:endParaRPr>
            </a:p>
          </p:txBody>
        </p:sp>
        <p:pic>
          <p:nvPicPr>
            <p:cNvPr id="123" name="Google Shape;123;p4"/>
            <p:cNvPicPr preferRelativeResize="0"/>
            <p:nvPr/>
          </p:nvPicPr>
          <p:blipFill rotWithShape="1">
            <a:blip r:embed="rId4">
              <a:alphaModFix/>
            </a:blip>
            <a:srcRect/>
            <a:stretch/>
          </p:blipFill>
          <p:spPr>
            <a:xfrm>
              <a:off x="5787942" y="3877681"/>
              <a:ext cx="477100" cy="477100"/>
            </a:xfrm>
            <a:prstGeom prst="rect">
              <a:avLst/>
            </a:prstGeom>
            <a:noFill/>
            <a:ln>
              <a:noFill/>
            </a:ln>
          </p:spPr>
        </p:pic>
      </p:grpSp>
      <p:grpSp>
        <p:nvGrpSpPr>
          <p:cNvPr id="124" name="Google Shape;124;p4"/>
          <p:cNvGrpSpPr/>
          <p:nvPr/>
        </p:nvGrpSpPr>
        <p:grpSpPr>
          <a:xfrm>
            <a:off x="375767" y="4886809"/>
            <a:ext cx="5889275" cy="912472"/>
            <a:chOff x="375767" y="4886809"/>
            <a:chExt cx="5889275" cy="912472"/>
          </a:xfrm>
        </p:grpSpPr>
        <p:sp>
          <p:nvSpPr>
            <p:cNvPr id="125" name="Google Shape;125;p4"/>
            <p:cNvSpPr/>
            <p:nvPr/>
          </p:nvSpPr>
          <p:spPr>
            <a:xfrm>
              <a:off x="375767" y="5093983"/>
              <a:ext cx="5660042" cy="705298"/>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 name="Google Shape;126;p4"/>
            <p:cNvSpPr txBox="1"/>
            <p:nvPr/>
          </p:nvSpPr>
          <p:spPr>
            <a:xfrm>
              <a:off x="628649" y="5277355"/>
              <a:ext cx="526687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¿Has tenido experiencia previa con este instrumento?</a:t>
              </a:r>
              <a:endParaRPr sz="1600" b="1" i="0" u="none" strike="noStrike" cap="none">
                <a:solidFill>
                  <a:srgbClr val="76384D"/>
                </a:solidFill>
                <a:latin typeface="Calibri"/>
                <a:ea typeface="Calibri"/>
                <a:cs typeface="Calibri"/>
                <a:sym typeface="Calibri"/>
              </a:endParaRPr>
            </a:p>
          </p:txBody>
        </p:sp>
        <p:pic>
          <p:nvPicPr>
            <p:cNvPr id="127" name="Google Shape;127;p4"/>
            <p:cNvPicPr preferRelativeResize="0"/>
            <p:nvPr/>
          </p:nvPicPr>
          <p:blipFill rotWithShape="1">
            <a:blip r:embed="rId4">
              <a:alphaModFix/>
            </a:blip>
            <a:srcRect/>
            <a:stretch/>
          </p:blipFill>
          <p:spPr>
            <a:xfrm>
              <a:off x="5787942" y="4886809"/>
              <a:ext cx="477100" cy="477100"/>
            </a:xfrm>
            <a:prstGeom prst="rect">
              <a:avLst/>
            </a:prstGeom>
            <a:noFill/>
            <a:ln>
              <a:noFill/>
            </a:ln>
          </p:spPr>
        </p:pic>
      </p:grpSp>
      <p:grpSp>
        <p:nvGrpSpPr>
          <p:cNvPr id="128" name="Google Shape;128;p4"/>
          <p:cNvGrpSpPr/>
          <p:nvPr/>
        </p:nvGrpSpPr>
        <p:grpSpPr>
          <a:xfrm>
            <a:off x="375767" y="2199341"/>
            <a:ext cx="6169970" cy="780817"/>
            <a:chOff x="375767" y="2199341"/>
            <a:chExt cx="6169970" cy="780817"/>
          </a:xfrm>
        </p:grpSpPr>
        <p:sp>
          <p:nvSpPr>
            <p:cNvPr id="129" name="Google Shape;129;p4"/>
            <p:cNvSpPr txBox="1"/>
            <p:nvPr/>
          </p:nvSpPr>
          <p:spPr>
            <a:xfrm>
              <a:off x="375767" y="2363194"/>
              <a:ext cx="616997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s-CL" sz="2000" b="0" i="0" u="none" strike="noStrike" cap="none">
                  <a:solidFill>
                    <a:srgbClr val="741B47"/>
                  </a:solidFill>
                  <a:latin typeface="Calibri"/>
                  <a:ea typeface="Calibri"/>
                  <a:cs typeface="Calibri"/>
                  <a:sym typeface="Calibri"/>
                </a:rPr>
                <a:t>TORQUE Y AJUSTE DEL MOTOR</a:t>
              </a:r>
              <a:endParaRPr sz="2000" b="0" i="0" u="none" strike="noStrike" cap="none">
                <a:solidFill>
                  <a:srgbClr val="000000"/>
                </a:solidFill>
                <a:latin typeface="Calibri"/>
                <a:ea typeface="Calibri"/>
                <a:cs typeface="Calibri"/>
                <a:sym typeface="Calibri"/>
              </a:endParaRPr>
            </a:p>
          </p:txBody>
        </p:sp>
        <p:pic>
          <p:nvPicPr>
            <p:cNvPr id="130" name="Google Shape;130;p4"/>
            <p:cNvPicPr preferRelativeResize="0"/>
            <p:nvPr/>
          </p:nvPicPr>
          <p:blipFill rotWithShape="1">
            <a:blip r:embed="rId5">
              <a:alphaModFix/>
            </a:blip>
            <a:srcRect/>
            <a:stretch/>
          </p:blipFill>
          <p:spPr>
            <a:xfrm>
              <a:off x="3813235" y="2199341"/>
              <a:ext cx="1075249" cy="780817"/>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pSp>
        <p:nvGrpSpPr>
          <p:cNvPr id="22" name="Google Shape;151;p5"/>
          <p:cNvGrpSpPr/>
          <p:nvPr/>
        </p:nvGrpSpPr>
        <p:grpSpPr>
          <a:xfrm>
            <a:off x="4063481" y="3141876"/>
            <a:ext cx="5095871" cy="3508579"/>
            <a:chOff x="0" y="0"/>
            <a:chExt cx="5095869" cy="3508578"/>
          </a:xfrm>
        </p:grpSpPr>
        <p:sp>
          <p:nvSpPr>
            <p:cNvPr id="23"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24"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r>
                <a:t>    </a:t>
              </a:r>
            </a:p>
          </p:txBody>
        </p:sp>
      </p:grpSp>
      <p:grpSp>
        <p:nvGrpSpPr>
          <p:cNvPr id="25" name="Google Shape;112;p16">
            <a:extLst>
              <a:ext uri="{FF2B5EF4-FFF2-40B4-BE49-F238E27FC236}">
                <a16:creationId xmlns:a16="http://schemas.microsoft.com/office/drawing/2014/main" xmlns="" id="{11E870C6-43B6-2649-B232-D6746085D47C}"/>
              </a:ext>
            </a:extLst>
          </p:cNvPr>
          <p:cNvGrpSpPr/>
          <p:nvPr/>
        </p:nvGrpSpPr>
        <p:grpSpPr>
          <a:xfrm>
            <a:off x="3891655" y="3813209"/>
            <a:ext cx="376200" cy="442686"/>
            <a:chOff x="476000" y="3474977"/>
            <a:chExt cx="376200" cy="442686"/>
          </a:xfrm>
        </p:grpSpPr>
        <p:sp>
          <p:nvSpPr>
            <p:cNvPr id="26" name="Google Shape;113;p16">
              <a:extLst>
                <a:ext uri="{FF2B5EF4-FFF2-40B4-BE49-F238E27FC236}">
                  <a16:creationId xmlns:a16="http://schemas.microsoft.com/office/drawing/2014/main" xmlns="" id="{5750A403-94D3-8841-A15B-7A8FA486AB40}"/>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p16">
              <a:extLst>
                <a:ext uri="{FF2B5EF4-FFF2-40B4-BE49-F238E27FC236}">
                  <a16:creationId xmlns:a16="http://schemas.microsoft.com/office/drawing/2014/main" xmlns="" id="{D96B5EFF-40BA-1E43-817B-6A402D7E3895}"/>
                </a:ext>
              </a:extLst>
            </p:cNvPr>
            <p:cNvSpPr txBox="1"/>
            <p:nvPr/>
          </p:nvSpPr>
          <p:spPr>
            <a:xfrm>
              <a:off x="493813" y="3474977"/>
              <a:ext cx="300300" cy="4426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nvGrpSpPr>
          <p:cNvPr id="28" name="Google Shape;112;p16">
            <a:extLst>
              <a:ext uri="{FF2B5EF4-FFF2-40B4-BE49-F238E27FC236}">
                <a16:creationId xmlns:a16="http://schemas.microsoft.com/office/drawing/2014/main" xmlns="" id="{E3F26645-D0BA-E14C-B7E9-1511A0D80D67}"/>
              </a:ext>
            </a:extLst>
          </p:cNvPr>
          <p:cNvGrpSpPr/>
          <p:nvPr/>
        </p:nvGrpSpPr>
        <p:grpSpPr>
          <a:xfrm>
            <a:off x="3891655" y="4987320"/>
            <a:ext cx="376200" cy="387025"/>
            <a:chOff x="476000" y="3507950"/>
            <a:chExt cx="376200" cy="387025"/>
          </a:xfrm>
        </p:grpSpPr>
        <p:sp>
          <p:nvSpPr>
            <p:cNvPr id="29" name="Google Shape;113;p16">
              <a:extLst>
                <a:ext uri="{FF2B5EF4-FFF2-40B4-BE49-F238E27FC236}">
                  <a16:creationId xmlns:a16="http://schemas.microsoft.com/office/drawing/2014/main" xmlns=""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p16">
              <a:extLst>
                <a:ext uri="{FF2B5EF4-FFF2-40B4-BE49-F238E27FC236}">
                  <a16:creationId xmlns:a16="http://schemas.microsoft.com/office/drawing/2014/main" xmlns=""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pic>
        <p:nvPicPr>
          <p:cNvPr id="31" name="Google Shape;164;p5" descr="Google Shape;164;p5"/>
          <p:cNvPicPr>
            <a:picLocks noChangeAspect="1"/>
          </p:cNvPicPr>
          <p:nvPr/>
        </p:nvPicPr>
        <p:blipFill>
          <a:blip r:embed="rId3">
            <a:extLst/>
          </a:blip>
          <a:stretch>
            <a:fillRect/>
          </a:stretch>
        </p:blipFill>
        <p:spPr>
          <a:xfrm>
            <a:off x="663221" y="2420783"/>
            <a:ext cx="2965719" cy="4328992"/>
          </a:xfrm>
          <a:prstGeom prst="rect">
            <a:avLst/>
          </a:prstGeom>
          <a:ln w="12700">
            <a:miter lim="400000"/>
          </a:ln>
        </p:spPr>
      </p:pic>
      <p:sp>
        <p:nvSpPr>
          <p:cNvPr id="32" name="Google Shape;167;p5"/>
          <p:cNvSpPr txBox="1"/>
          <p:nvPr/>
        </p:nvSpPr>
        <p:spPr>
          <a:xfrm>
            <a:off x="4017017" y="1096159"/>
            <a:ext cx="466494" cy="877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CL" dirty="0" smtClean="0"/>
              <a:t>8</a:t>
            </a:r>
            <a:endParaRPr dirty="0"/>
          </a:p>
        </p:txBody>
      </p:sp>
      <p:sp>
        <p:nvSpPr>
          <p:cNvPr id="33" name="Google Shape;168;p5"/>
          <p:cNvSpPr txBox="1"/>
          <p:nvPr/>
        </p:nvSpPr>
        <p:spPr>
          <a:xfrm>
            <a:off x="375975" y="1318374"/>
            <a:ext cx="3872883" cy="536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MENÚ DE LA ACTIVIDAD</a:t>
            </a:r>
          </a:p>
        </p:txBody>
      </p:sp>
      <p:sp>
        <p:nvSpPr>
          <p:cNvPr id="35" name="Google Shape;196;p6"/>
          <p:cNvSpPr txBox="1"/>
          <p:nvPr/>
        </p:nvSpPr>
        <p:spPr>
          <a:xfrm>
            <a:off x="4063851" y="2629453"/>
            <a:ext cx="4932407" cy="33846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dirty="0">
                <a:solidFill>
                  <a:srgbClr val="741B47"/>
                </a:solidFill>
                <a:latin typeface="Calibri"/>
                <a:ea typeface="Calibri"/>
                <a:cs typeface="Calibri"/>
                <a:sym typeface="Calibri"/>
              </a:rPr>
              <a:t>Al </a:t>
            </a:r>
            <a:r>
              <a:rPr lang="en-US" sz="1600" b="1" i="0" u="none" strike="noStrike" cap="none" dirty="0" err="1">
                <a:solidFill>
                  <a:srgbClr val="741B47"/>
                </a:solidFill>
                <a:latin typeface="Calibri"/>
                <a:ea typeface="Calibri"/>
                <a:cs typeface="Calibri"/>
                <a:sym typeface="Calibri"/>
              </a:rPr>
              <a:t>término</a:t>
            </a:r>
            <a:r>
              <a:rPr lang="en-US" sz="1600" b="1" i="0" u="none" strike="noStrike" cap="none" dirty="0">
                <a:solidFill>
                  <a:srgbClr val="741B47"/>
                </a:solidFill>
                <a:latin typeface="Calibri"/>
                <a:ea typeface="Calibri"/>
                <a:cs typeface="Calibri"/>
                <a:sym typeface="Calibri"/>
              </a:rPr>
              <a:t> de la </a:t>
            </a:r>
            <a:r>
              <a:rPr lang="en-US" sz="1600" b="1" i="0" u="none" strike="noStrike" cap="none" dirty="0" err="1">
                <a:solidFill>
                  <a:srgbClr val="741B47"/>
                </a:solidFill>
                <a:latin typeface="Calibri"/>
                <a:ea typeface="Calibri"/>
                <a:cs typeface="Calibri"/>
                <a:sym typeface="Calibri"/>
              </a:rPr>
              <a:t>actividad</a:t>
            </a:r>
            <a:r>
              <a:rPr lang="en-US" sz="1600" b="1" i="0" u="none" strike="noStrike" cap="none" dirty="0">
                <a:solidFill>
                  <a:srgbClr val="741B47"/>
                </a:solidFill>
                <a:latin typeface="Calibri"/>
                <a:ea typeface="Calibri"/>
                <a:cs typeface="Calibri"/>
                <a:sym typeface="Calibri"/>
              </a:rPr>
              <a:t> </a:t>
            </a:r>
            <a:r>
              <a:rPr lang="en-US" sz="1600" b="1" i="0" u="none" strike="noStrike" cap="none" dirty="0" err="1">
                <a:solidFill>
                  <a:srgbClr val="741B47"/>
                </a:solidFill>
                <a:latin typeface="Calibri"/>
                <a:ea typeface="Calibri"/>
                <a:cs typeface="Calibri"/>
                <a:sym typeface="Calibri"/>
              </a:rPr>
              <a:t>estarás</a:t>
            </a:r>
            <a:r>
              <a:rPr lang="en-US" sz="1600" b="1" i="0" u="none" strike="noStrike" cap="none" dirty="0">
                <a:solidFill>
                  <a:srgbClr val="741B47"/>
                </a:solidFill>
                <a:latin typeface="Calibri"/>
                <a:ea typeface="Calibri"/>
                <a:cs typeface="Calibri"/>
                <a:sym typeface="Calibri"/>
              </a:rPr>
              <a:t> en </a:t>
            </a:r>
            <a:r>
              <a:rPr lang="en-US" sz="1600" b="1" i="0" u="none" strike="noStrike" cap="none" dirty="0" err="1">
                <a:solidFill>
                  <a:srgbClr val="741B47"/>
                </a:solidFill>
                <a:latin typeface="Calibri"/>
                <a:ea typeface="Calibri"/>
                <a:cs typeface="Calibri"/>
                <a:sym typeface="Calibri"/>
              </a:rPr>
              <a:t>condiciones</a:t>
            </a:r>
            <a:r>
              <a:rPr lang="en-US" sz="1600" b="1" i="0" u="none" strike="noStrike" cap="none" dirty="0">
                <a:solidFill>
                  <a:srgbClr val="741B47"/>
                </a:solidFill>
                <a:latin typeface="Calibri"/>
                <a:ea typeface="Calibri"/>
                <a:cs typeface="Calibri"/>
                <a:sym typeface="Calibri"/>
              </a:rPr>
              <a:t> de:</a:t>
            </a:r>
            <a:endParaRPr dirty="0">
              <a:solidFill>
                <a:srgbClr val="741B47"/>
              </a:solidFill>
            </a:endParaRPr>
          </a:p>
        </p:txBody>
      </p:sp>
      <p:sp>
        <p:nvSpPr>
          <p:cNvPr id="140" name="Google Shape;140;p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42" name="Google Shape;142;p5"/>
          <p:cNvSpPr/>
          <p:nvPr/>
        </p:nvSpPr>
        <p:spPr>
          <a:xfrm>
            <a:off x="1809750" y="-659180"/>
            <a:ext cx="44005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8B4B5F"/>
                </a:solidFill>
                <a:latin typeface="Arial"/>
                <a:ea typeface="Arial"/>
                <a:cs typeface="Arial"/>
                <a:sym typeface="Arial"/>
              </a:rPr>
              <a:t>CICLOS DE TRABAJO DE MOTORES DIESEL Y GASOLINA</a:t>
            </a:r>
            <a:endParaRPr sz="1400" b="0" i="0" u="none" strike="noStrike" cap="none">
              <a:solidFill>
                <a:srgbClr val="8B4B5F"/>
              </a:solidFill>
              <a:latin typeface="Arial"/>
              <a:ea typeface="Arial"/>
              <a:cs typeface="Arial"/>
              <a:sym typeface="Arial"/>
            </a:endParaRPr>
          </a:p>
        </p:txBody>
      </p:sp>
      <p:sp>
        <p:nvSpPr>
          <p:cNvPr id="148" name="Google Shape;148;p5"/>
          <p:cNvSpPr txBox="1"/>
          <p:nvPr/>
        </p:nvSpPr>
        <p:spPr>
          <a:xfrm>
            <a:off x="4749745" y="3782003"/>
            <a:ext cx="3924400" cy="642182"/>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Conocerás el uso del alexómetro en el ajuste del motor.</a:t>
            </a:r>
            <a:endParaRPr sz="1600" b="0" i="0" u="none" strike="noStrike" cap="none">
              <a:solidFill>
                <a:srgbClr val="000000"/>
              </a:solidFill>
              <a:latin typeface="Calibri"/>
              <a:ea typeface="Calibri"/>
              <a:cs typeface="Calibri"/>
              <a:sym typeface="Calibri"/>
            </a:endParaRPr>
          </a:p>
        </p:txBody>
      </p:sp>
      <p:sp>
        <p:nvSpPr>
          <p:cNvPr id="154" name="Google Shape;154;p5"/>
          <p:cNvSpPr txBox="1"/>
          <p:nvPr/>
        </p:nvSpPr>
        <p:spPr>
          <a:xfrm>
            <a:off x="4749745" y="4901419"/>
            <a:ext cx="3790699" cy="59454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Aplicarás el uso del </a:t>
            </a:r>
            <a:r>
              <a:rPr lang="es-CL" sz="1600" b="0" i="0" u="none" strike="noStrike" cap="none" dirty="0" err="1">
                <a:solidFill>
                  <a:srgbClr val="000000"/>
                </a:solidFill>
                <a:latin typeface="Calibri"/>
                <a:ea typeface="Calibri"/>
                <a:cs typeface="Calibri"/>
                <a:sym typeface="Calibri"/>
              </a:rPr>
              <a:t>alexómetro</a:t>
            </a:r>
            <a:r>
              <a:rPr lang="es-CL" sz="1600" b="0" i="0" u="none" strike="noStrike" cap="none" dirty="0">
                <a:solidFill>
                  <a:srgbClr val="000000"/>
                </a:solidFill>
                <a:latin typeface="Calibri"/>
                <a:ea typeface="Calibri"/>
                <a:cs typeface="Calibri"/>
                <a:sym typeface="Calibri"/>
              </a:rPr>
              <a:t> en el ajuste del motor.</a:t>
            </a:r>
            <a:endParaRPr sz="1600" b="0" i="0" u="none" strike="noStrike" cap="none" dirty="0">
              <a:solidFill>
                <a:srgbClr val="000000"/>
              </a:solidFill>
              <a:latin typeface="Calibri"/>
              <a:ea typeface="Calibri"/>
              <a:cs typeface="Calibri"/>
              <a:sym typeface="Calibri"/>
            </a:endParaRPr>
          </a:p>
        </p:txBody>
      </p:sp>
      <p:sp>
        <p:nvSpPr>
          <p:cNvPr id="36" name="Google Shape;138;p5"/>
          <p:cNvSpPr txBox="1"/>
          <p:nvPr/>
        </p:nvSpPr>
        <p:spPr>
          <a:xfrm>
            <a:off x="4468401" y="1321190"/>
            <a:ext cx="4026670" cy="409500"/>
          </a:xfrm>
          <a:prstGeom prst="rect">
            <a:avLst/>
          </a:prstGeom>
          <a:noFill/>
          <a:ln>
            <a:noFill/>
          </a:ln>
        </p:spPr>
        <p:txBody>
          <a:bodyPr spcFirstLastPara="1" wrap="square" lIns="91425" tIns="91425" rIns="91425" bIns="91425" anchor="ctr" anchorCtr="0">
            <a:noAutofit/>
          </a:bodyPr>
          <a:lstStyle/>
          <a:p>
            <a:pPr marL="0" marR="0" lvl="0" indent="0" rtl="0">
              <a:lnSpc>
                <a:spcPct val="90000"/>
              </a:lnSpc>
              <a:spcBef>
                <a:spcPts val="0"/>
              </a:spcBef>
              <a:spcAft>
                <a:spcPts val="0"/>
              </a:spcAft>
              <a:buClr>
                <a:srgbClr val="000000"/>
              </a:buClr>
              <a:buSzPts val="2000"/>
              <a:buFont typeface="Arial"/>
              <a:buNone/>
            </a:pPr>
            <a:r>
              <a:rPr lang="es-CL" sz="2000" b="0" i="0" u="none" strike="noStrike" cap="none" dirty="0">
                <a:solidFill>
                  <a:srgbClr val="FF0000"/>
                </a:solidFill>
                <a:latin typeface="Calibri"/>
                <a:ea typeface="Calibri"/>
                <a:cs typeface="Calibri"/>
                <a:sym typeface="Calibri"/>
              </a:rPr>
              <a:t>USO DEL </a:t>
            </a:r>
            <a:r>
              <a:rPr lang="es-CL" sz="2000" b="1" i="0" u="none" strike="noStrike" cap="none" dirty="0">
                <a:solidFill>
                  <a:srgbClr val="741B47"/>
                </a:solidFill>
                <a:latin typeface="Calibri"/>
                <a:ea typeface="Calibri"/>
                <a:cs typeface="Calibri"/>
                <a:sym typeface="Calibri"/>
              </a:rPr>
              <a:t>ALEXÓMETRO EN EL AJUSTE DEL MOTOR</a:t>
            </a:r>
            <a:endParaRPr sz="2000" b="1" i="0" u="none" strike="noStrike" cap="none"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p:nvPr/>
        </p:nvSpPr>
        <p:spPr>
          <a:xfrm>
            <a:off x="448191" y="2250191"/>
            <a:ext cx="8687495" cy="1213978"/>
          </a:xfrm>
          <a:prstGeom prst="roundRect">
            <a:avLst>
              <a:gd name="adj" fmla="val 1304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0" name="Google Shape;160;p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61" name="Google Shape;161;p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4</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62" name="Google Shape;162;p6"/>
          <p:cNvSpPr/>
          <p:nvPr/>
        </p:nvSpPr>
        <p:spPr>
          <a:xfrm>
            <a:off x="783325" y="2429289"/>
            <a:ext cx="8043375"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El </a:t>
            </a:r>
            <a:r>
              <a:rPr lang="es-CL" sz="1600" b="0" i="0" u="none" strike="noStrike" cap="none" dirty="0" err="1">
                <a:solidFill>
                  <a:srgbClr val="000000"/>
                </a:solidFill>
                <a:latin typeface="Calibri"/>
                <a:ea typeface="Calibri"/>
                <a:cs typeface="Calibri"/>
                <a:sym typeface="Calibri"/>
              </a:rPr>
              <a:t>Alexómetro</a:t>
            </a:r>
            <a:r>
              <a:rPr lang="es-CL" sz="1600" b="0" i="0" u="none" strike="noStrike" cap="none">
                <a:solidFill>
                  <a:srgbClr val="000000"/>
                </a:solidFill>
                <a:latin typeface="Calibri"/>
                <a:ea typeface="Calibri"/>
                <a:cs typeface="Calibri"/>
                <a:sym typeface="Calibri"/>
              </a:rPr>
              <a:t> es un instrumento de medición de precisión, que se utiliza para medir los cilindros, túneles de bancada, túnel de biela, etc</a:t>
            </a:r>
            <a:r>
              <a:rPr lang="es-CL" sz="1600" b="0" i="0" u="none" strike="noStrike" cap="none" smtClean="0">
                <a:solidFill>
                  <a:srgbClr val="000000"/>
                </a:solidFill>
                <a:latin typeface="Calibri"/>
                <a:ea typeface="Calibri"/>
                <a:cs typeface="Calibri"/>
                <a:sym typeface="Calibri"/>
              </a:rPr>
              <a:t>., </a:t>
            </a:r>
            <a:r>
              <a:rPr lang="es-CL" sz="1600" b="0" i="0" u="none" strike="noStrike" cap="none" dirty="0">
                <a:solidFill>
                  <a:srgbClr val="000000"/>
                </a:solidFill>
                <a:latin typeface="Calibri"/>
                <a:ea typeface="Calibri"/>
                <a:cs typeface="Calibri"/>
                <a:sym typeface="Calibri"/>
              </a:rPr>
              <a:t>del motor. Con estas mediciones se logra identificar posibles desgastes o deformaciones que puedan existir.</a:t>
            </a:r>
            <a:endParaRPr dirty="0"/>
          </a:p>
        </p:txBody>
      </p:sp>
      <p:sp>
        <p:nvSpPr>
          <p:cNvPr id="163" name="Google Shape;163;p6"/>
          <p:cNvSpPr txBox="1"/>
          <p:nvPr/>
        </p:nvSpPr>
        <p:spPr>
          <a:xfrm>
            <a:off x="9539654" y="2822331"/>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64" name="Google Shape;164;p6"/>
          <p:cNvPicPr preferRelativeResize="0"/>
          <p:nvPr/>
        </p:nvPicPr>
        <p:blipFill rotWithShape="1">
          <a:blip r:embed="rId3">
            <a:alphaModFix/>
          </a:blip>
          <a:srcRect/>
          <a:stretch/>
        </p:blipFill>
        <p:spPr>
          <a:xfrm>
            <a:off x="5045368" y="3706665"/>
            <a:ext cx="784514" cy="2952686"/>
          </a:xfrm>
          <a:prstGeom prst="rect">
            <a:avLst/>
          </a:prstGeom>
          <a:noFill/>
          <a:ln>
            <a:noFill/>
          </a:ln>
        </p:spPr>
      </p:pic>
      <p:pic>
        <p:nvPicPr>
          <p:cNvPr id="165" name="Google Shape;165;p6"/>
          <p:cNvPicPr preferRelativeResize="0"/>
          <p:nvPr/>
        </p:nvPicPr>
        <p:blipFill rotWithShape="1">
          <a:blip r:embed="rId4">
            <a:alphaModFix/>
          </a:blip>
          <a:srcRect/>
          <a:stretch/>
        </p:blipFill>
        <p:spPr>
          <a:xfrm>
            <a:off x="900067" y="3859542"/>
            <a:ext cx="3633165" cy="2703552"/>
          </a:xfrm>
          <a:prstGeom prst="rect">
            <a:avLst/>
          </a:prstGeom>
          <a:noFill/>
          <a:ln>
            <a:noFill/>
          </a:ln>
        </p:spPr>
      </p:pic>
      <p:pic>
        <p:nvPicPr>
          <p:cNvPr id="166" name="Google Shape;166;p6"/>
          <p:cNvPicPr preferRelativeResize="0"/>
          <p:nvPr/>
        </p:nvPicPr>
        <p:blipFill rotWithShape="1">
          <a:blip r:embed="rId5">
            <a:alphaModFix/>
          </a:blip>
          <a:srcRect/>
          <a:stretch/>
        </p:blipFill>
        <p:spPr>
          <a:xfrm>
            <a:off x="6912456" y="3641825"/>
            <a:ext cx="1590935" cy="3062319"/>
          </a:xfrm>
          <a:prstGeom prst="rect">
            <a:avLst/>
          </a:prstGeom>
          <a:noFill/>
          <a:ln>
            <a:noFill/>
          </a:ln>
        </p:spPr>
      </p:pic>
      <p:sp>
        <p:nvSpPr>
          <p:cNvPr id="167" name="Google Shape;167;p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¿QUÉ ES EL </a:t>
            </a:r>
            <a:r>
              <a:rPr lang="es-CL" sz="2800" b="0" i="0" u="none" strike="noStrike" cap="none">
                <a:solidFill>
                  <a:srgbClr val="ED423D"/>
                </a:solidFill>
                <a:latin typeface="Calibri"/>
                <a:ea typeface="Calibri"/>
                <a:cs typeface="Calibri"/>
                <a:sym typeface="Calibri"/>
              </a:rPr>
              <a:t>ALEXÓMETRO?</a:t>
            </a:r>
            <a:endParaRPr sz="3100" b="0" i="0" u="none" strike="noStrike" cap="none">
              <a:solidFill>
                <a:srgbClr val="ED423D"/>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dirty="0">
                <a:solidFill>
                  <a:srgbClr val="000000"/>
                </a:solidFill>
                <a:latin typeface="Calibri"/>
                <a:ea typeface="Calibri"/>
                <a:cs typeface="Calibri"/>
                <a:sym typeface="Calibri"/>
              </a:rPr>
              <a:t>DEFINICIÓN</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73" name="Google Shape;173;p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5</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74" name="Google Shape;174;p7"/>
          <p:cNvSpPr/>
          <p:nvPr/>
        </p:nvSpPr>
        <p:spPr>
          <a:xfrm>
            <a:off x="448191" y="2250191"/>
            <a:ext cx="8687495" cy="657691"/>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5" name="Google Shape;175;p7"/>
          <p:cNvSpPr/>
          <p:nvPr/>
        </p:nvSpPr>
        <p:spPr>
          <a:xfrm>
            <a:off x="783325" y="2429289"/>
            <a:ext cx="8043375"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El Alexómetro se compone de los siguientes componentes:</a:t>
            </a:r>
            <a:endParaRPr sz="1600" b="0" i="0" u="none" strike="noStrike" cap="none">
              <a:solidFill>
                <a:srgbClr val="000000"/>
              </a:solidFill>
              <a:latin typeface="Calibri"/>
              <a:ea typeface="Calibri"/>
              <a:cs typeface="Calibri"/>
              <a:sym typeface="Calibri"/>
            </a:endParaRPr>
          </a:p>
        </p:txBody>
      </p:sp>
      <p:sp>
        <p:nvSpPr>
          <p:cNvPr id="176" name="Google Shape;176;p7"/>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PARTES DEL </a:t>
            </a:r>
            <a:r>
              <a:rPr lang="es-CL" sz="2800" b="0" i="0" u="none" strike="noStrike" cap="none">
                <a:solidFill>
                  <a:srgbClr val="ED423D"/>
                </a:solidFill>
                <a:latin typeface="Calibri"/>
                <a:ea typeface="Calibri"/>
                <a:cs typeface="Calibri"/>
                <a:sym typeface="Calibri"/>
              </a:rPr>
              <a:t>ALEXÓMETRO</a:t>
            </a:r>
            <a:endParaRPr sz="3100" b="0" i="0" u="none" strike="noStrike" cap="none">
              <a:solidFill>
                <a:srgbClr val="ED423D"/>
              </a:solidFill>
              <a:latin typeface="Calibri"/>
              <a:ea typeface="Calibri"/>
              <a:cs typeface="Calibri"/>
              <a:sym typeface="Calibri"/>
            </a:endParaRPr>
          </a:p>
        </p:txBody>
      </p:sp>
      <p:pic>
        <p:nvPicPr>
          <p:cNvPr id="177" name="Google Shape;177;p7"/>
          <p:cNvPicPr preferRelativeResize="0"/>
          <p:nvPr/>
        </p:nvPicPr>
        <p:blipFill rotWithShape="1">
          <a:blip r:embed="rId3">
            <a:alphaModFix/>
          </a:blip>
          <a:srcRect/>
          <a:stretch/>
        </p:blipFill>
        <p:spPr>
          <a:xfrm>
            <a:off x="2470530" y="3198661"/>
            <a:ext cx="4761390" cy="3543100"/>
          </a:xfrm>
          <a:prstGeom prst="rect">
            <a:avLst/>
          </a:prstGeom>
          <a:noFill/>
          <a:ln>
            <a:noFill/>
          </a:ln>
        </p:spPr>
      </p:pic>
      <p:sp>
        <p:nvSpPr>
          <p:cNvPr id="178" name="Google Shape;178;p7"/>
          <p:cNvSpPr/>
          <p:nvPr/>
        </p:nvSpPr>
        <p:spPr>
          <a:xfrm>
            <a:off x="2470530" y="3106627"/>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9" name="Google Shape;179;p7"/>
          <p:cNvSpPr/>
          <p:nvPr/>
        </p:nvSpPr>
        <p:spPr>
          <a:xfrm>
            <a:off x="2633514" y="3126159"/>
            <a:ext cx="1795684"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RELOJ COMPARADOR</a:t>
            </a:r>
            <a:endParaRPr sz="1400" b="1" i="0" u="none" strike="noStrike" cap="none">
              <a:solidFill>
                <a:schemeClr val="lt1"/>
              </a:solidFill>
              <a:latin typeface="Calibri"/>
              <a:ea typeface="Calibri"/>
              <a:cs typeface="Calibri"/>
              <a:sym typeface="Calibri"/>
            </a:endParaRPr>
          </a:p>
        </p:txBody>
      </p:sp>
      <p:sp>
        <p:nvSpPr>
          <p:cNvPr id="180" name="Google Shape;180;p7"/>
          <p:cNvSpPr/>
          <p:nvPr/>
        </p:nvSpPr>
        <p:spPr>
          <a:xfrm>
            <a:off x="1750583" y="3774672"/>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1" name="Google Shape;181;p7"/>
          <p:cNvSpPr/>
          <p:nvPr/>
        </p:nvSpPr>
        <p:spPr>
          <a:xfrm>
            <a:off x="2291075" y="3794204"/>
            <a:ext cx="1040670"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EXTENSIÓN</a:t>
            </a:r>
            <a:endParaRPr sz="1400" b="1" i="0" u="none" strike="noStrike" cap="none">
              <a:solidFill>
                <a:schemeClr val="lt1"/>
              </a:solidFill>
              <a:latin typeface="Calibri"/>
              <a:ea typeface="Calibri"/>
              <a:cs typeface="Calibri"/>
              <a:sym typeface="Calibri"/>
            </a:endParaRPr>
          </a:p>
        </p:txBody>
      </p:sp>
      <p:sp>
        <p:nvSpPr>
          <p:cNvPr id="182" name="Google Shape;182;p7"/>
          <p:cNvSpPr/>
          <p:nvPr/>
        </p:nvSpPr>
        <p:spPr>
          <a:xfrm>
            <a:off x="6867706" y="6388963"/>
            <a:ext cx="1463343"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3" name="Google Shape;183;p7"/>
          <p:cNvSpPr/>
          <p:nvPr/>
        </p:nvSpPr>
        <p:spPr>
          <a:xfrm>
            <a:off x="7196863" y="6408495"/>
            <a:ext cx="805029"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MANGO</a:t>
            </a:r>
            <a:endParaRPr sz="1400" b="1" i="0" u="none" strike="noStrike" cap="none">
              <a:solidFill>
                <a:schemeClr val="lt1"/>
              </a:solidFill>
              <a:latin typeface="Calibri"/>
              <a:ea typeface="Calibri"/>
              <a:cs typeface="Calibri"/>
              <a:sym typeface="Calibri"/>
            </a:endParaRPr>
          </a:p>
        </p:txBody>
      </p:sp>
      <p:sp>
        <p:nvSpPr>
          <p:cNvPr id="184" name="Google Shape;184;p7"/>
          <p:cNvSpPr/>
          <p:nvPr/>
        </p:nvSpPr>
        <p:spPr>
          <a:xfrm>
            <a:off x="7363357" y="5692815"/>
            <a:ext cx="1463343"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5" name="Google Shape;185;p7"/>
          <p:cNvSpPr/>
          <p:nvPr/>
        </p:nvSpPr>
        <p:spPr>
          <a:xfrm>
            <a:off x="7689309" y="5712347"/>
            <a:ext cx="811441"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SEGURO</a:t>
            </a:r>
            <a:endParaRPr sz="1400" b="1" i="0" u="none" strike="noStrike" cap="none">
              <a:solidFill>
                <a:schemeClr val="lt1"/>
              </a:solidFill>
              <a:latin typeface="Calibri"/>
              <a:ea typeface="Calibri"/>
              <a:cs typeface="Calibri"/>
              <a:sym typeface="Calibri"/>
            </a:endParaRPr>
          </a:p>
        </p:txBody>
      </p:sp>
      <p:sp>
        <p:nvSpPr>
          <p:cNvPr id="186" name="Google Shape;186;p7"/>
          <p:cNvSpPr/>
          <p:nvPr/>
        </p:nvSpPr>
        <p:spPr>
          <a:xfrm>
            <a:off x="3613530" y="5895499"/>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7" name="Google Shape;187;p7"/>
          <p:cNvSpPr/>
          <p:nvPr/>
        </p:nvSpPr>
        <p:spPr>
          <a:xfrm>
            <a:off x="4067461" y="5915031"/>
            <a:ext cx="1213795"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EXTENSIONES</a:t>
            </a:r>
            <a:endParaRPr sz="1400" b="1" i="0" u="none" strike="noStrike" cap="none">
              <a:solidFill>
                <a:schemeClr val="lt1"/>
              </a:solidFill>
              <a:latin typeface="Calibri"/>
              <a:ea typeface="Calibri"/>
              <a:cs typeface="Calibri"/>
              <a:sym typeface="Calibri"/>
            </a:endParaRPr>
          </a:p>
        </p:txBody>
      </p:sp>
      <p:sp>
        <p:nvSpPr>
          <p:cNvPr id="188" name="Google Shape;188;p7"/>
          <p:cNvSpPr/>
          <p:nvPr/>
        </p:nvSpPr>
        <p:spPr>
          <a:xfrm>
            <a:off x="780221" y="5692815"/>
            <a:ext cx="1463343"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9" name="Google Shape;189;p7"/>
          <p:cNvSpPr/>
          <p:nvPr/>
        </p:nvSpPr>
        <p:spPr>
          <a:xfrm>
            <a:off x="1008391" y="5712347"/>
            <a:ext cx="1007007"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PALPADOR</a:t>
            </a:r>
            <a:endParaRPr sz="1400" b="1" i="0" u="none" strike="noStrike" cap="none">
              <a:solidFill>
                <a:schemeClr val="lt1"/>
              </a:solidFill>
              <a:latin typeface="Calibri"/>
              <a:ea typeface="Calibri"/>
              <a:cs typeface="Calibri"/>
              <a:sym typeface="Calibri"/>
            </a:endParaRPr>
          </a:p>
        </p:txBody>
      </p:sp>
      <p:sp>
        <p:nvSpPr>
          <p:cNvPr id="190" name="Google Shape;190;p7"/>
          <p:cNvSpPr/>
          <p:nvPr/>
        </p:nvSpPr>
        <p:spPr>
          <a:xfrm>
            <a:off x="780221" y="5125551"/>
            <a:ext cx="1463343"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1" name="Google Shape;191;p7"/>
          <p:cNvSpPr/>
          <p:nvPr/>
        </p:nvSpPr>
        <p:spPr>
          <a:xfrm>
            <a:off x="1068505" y="5145083"/>
            <a:ext cx="886782"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SOPORTE</a:t>
            </a:r>
            <a:endParaRPr sz="1400" b="1" i="0" u="none" strike="noStrike" cap="none">
              <a:solidFill>
                <a:schemeClr val="lt1"/>
              </a:solidFill>
              <a:latin typeface="Calibri"/>
              <a:ea typeface="Calibri"/>
              <a:cs typeface="Calibri"/>
              <a:sym typeface="Calibri"/>
            </a:endParaRPr>
          </a:p>
        </p:txBody>
      </p:sp>
      <p:cxnSp>
        <p:nvCxnSpPr>
          <p:cNvPr id="192" name="Google Shape;192;p7"/>
          <p:cNvCxnSpPr/>
          <p:nvPr/>
        </p:nvCxnSpPr>
        <p:spPr>
          <a:xfrm>
            <a:off x="4429198" y="3301550"/>
            <a:ext cx="1477988" cy="574535"/>
          </a:xfrm>
          <a:prstGeom prst="straightConnector1">
            <a:avLst/>
          </a:prstGeom>
          <a:noFill/>
          <a:ln w="38100" cap="flat" cmpd="sng">
            <a:solidFill>
              <a:srgbClr val="ED423D"/>
            </a:solidFill>
            <a:prstDash val="solid"/>
            <a:round/>
            <a:headEnd type="none" w="sm" len="sm"/>
            <a:tailEnd type="none" w="sm" len="sm"/>
          </a:ln>
        </p:spPr>
      </p:cxnSp>
      <p:cxnSp>
        <p:nvCxnSpPr>
          <p:cNvPr id="193" name="Google Shape;193;p7"/>
          <p:cNvCxnSpPr/>
          <p:nvPr/>
        </p:nvCxnSpPr>
        <p:spPr>
          <a:xfrm>
            <a:off x="3746612" y="3940821"/>
            <a:ext cx="1076241" cy="1351370"/>
          </a:xfrm>
          <a:prstGeom prst="straightConnector1">
            <a:avLst/>
          </a:prstGeom>
          <a:noFill/>
          <a:ln w="38100" cap="flat" cmpd="sng">
            <a:solidFill>
              <a:srgbClr val="ED423D"/>
            </a:solidFill>
            <a:prstDash val="solid"/>
            <a:round/>
            <a:headEnd type="none" w="sm" len="sm"/>
            <a:tailEnd type="none" w="sm" len="sm"/>
          </a:ln>
        </p:spPr>
      </p:cxnSp>
      <p:cxnSp>
        <p:nvCxnSpPr>
          <p:cNvPr id="194" name="Google Shape;194;p7"/>
          <p:cNvCxnSpPr/>
          <p:nvPr/>
        </p:nvCxnSpPr>
        <p:spPr>
          <a:xfrm rot="10800000">
            <a:off x="6336064" y="5496398"/>
            <a:ext cx="1353245" cy="1001506"/>
          </a:xfrm>
          <a:prstGeom prst="straightConnector1">
            <a:avLst/>
          </a:prstGeom>
          <a:noFill/>
          <a:ln w="38100" cap="flat" cmpd="sng">
            <a:solidFill>
              <a:srgbClr val="ED423D"/>
            </a:solidFill>
            <a:prstDash val="solid"/>
            <a:round/>
            <a:headEnd type="none" w="sm" len="sm"/>
            <a:tailEnd type="none" w="sm" len="sm"/>
          </a:ln>
        </p:spPr>
      </p:cxnSp>
      <p:cxnSp>
        <p:nvCxnSpPr>
          <p:cNvPr id="195" name="Google Shape;195;p7"/>
          <p:cNvCxnSpPr/>
          <p:nvPr/>
        </p:nvCxnSpPr>
        <p:spPr>
          <a:xfrm rot="10800000">
            <a:off x="7040071" y="5623965"/>
            <a:ext cx="649238" cy="291066"/>
          </a:xfrm>
          <a:prstGeom prst="straightConnector1">
            <a:avLst/>
          </a:prstGeom>
          <a:noFill/>
          <a:ln w="38100" cap="flat" cmpd="sng">
            <a:solidFill>
              <a:srgbClr val="ED423D"/>
            </a:solidFill>
            <a:prstDash val="solid"/>
            <a:round/>
            <a:headEnd type="none" w="sm" len="sm"/>
            <a:tailEnd type="none" w="sm" len="sm"/>
          </a:ln>
        </p:spPr>
      </p:cxnSp>
      <p:cxnSp>
        <p:nvCxnSpPr>
          <p:cNvPr id="196" name="Google Shape;196;p7"/>
          <p:cNvCxnSpPr/>
          <p:nvPr/>
        </p:nvCxnSpPr>
        <p:spPr>
          <a:xfrm>
            <a:off x="2015398" y="5292191"/>
            <a:ext cx="824906" cy="0"/>
          </a:xfrm>
          <a:prstGeom prst="straightConnector1">
            <a:avLst/>
          </a:prstGeom>
          <a:noFill/>
          <a:ln w="38100" cap="flat" cmpd="sng">
            <a:solidFill>
              <a:srgbClr val="ED423D"/>
            </a:solidFill>
            <a:prstDash val="solid"/>
            <a:round/>
            <a:headEnd type="none" w="sm" len="sm"/>
            <a:tailEnd type="none" w="sm" len="sm"/>
          </a:ln>
        </p:spPr>
      </p:cxnSp>
      <p:cxnSp>
        <p:nvCxnSpPr>
          <p:cNvPr id="197" name="Google Shape;197;p7"/>
          <p:cNvCxnSpPr/>
          <p:nvPr/>
        </p:nvCxnSpPr>
        <p:spPr>
          <a:xfrm rot="10800000" flipH="1">
            <a:off x="2015398" y="5712347"/>
            <a:ext cx="873459" cy="202684"/>
          </a:xfrm>
          <a:prstGeom prst="straightConnector1">
            <a:avLst/>
          </a:prstGeom>
          <a:noFill/>
          <a:ln w="38100" cap="flat" cmpd="sng">
            <a:solidFill>
              <a:srgbClr val="ED423D"/>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203" name="Google Shape;203;p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6</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204" name="Google Shape;204;p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dirty="0" smtClean="0">
                <a:solidFill>
                  <a:srgbClr val="741B47"/>
                </a:solidFill>
                <a:latin typeface="Calibri"/>
                <a:ea typeface="Calibri"/>
                <a:cs typeface="Calibri"/>
                <a:sym typeface="Calibri"/>
              </a:rPr>
              <a:t>PARTES DEL </a:t>
            </a:r>
            <a:r>
              <a:rPr lang="es-CL" sz="2800" b="0" i="0" u="none" strike="noStrike" cap="none" dirty="0" smtClean="0">
                <a:solidFill>
                  <a:srgbClr val="ED423D"/>
                </a:solidFill>
                <a:latin typeface="Calibri"/>
                <a:ea typeface="Calibri"/>
                <a:cs typeface="Calibri"/>
                <a:sym typeface="Calibri"/>
              </a:rPr>
              <a:t>RELOJ COMPARADOR</a:t>
            </a:r>
            <a:endParaRPr sz="3100" b="0" i="0" u="none" strike="noStrike" cap="none" dirty="0">
              <a:solidFill>
                <a:srgbClr val="ED423D"/>
              </a:solidFill>
              <a:latin typeface="Calibri"/>
              <a:ea typeface="Calibri"/>
              <a:cs typeface="Calibri"/>
              <a:sym typeface="Calibri"/>
            </a:endParaRPr>
          </a:p>
        </p:txBody>
      </p:sp>
      <p:grpSp>
        <p:nvGrpSpPr>
          <p:cNvPr id="205" name="Google Shape;205;p8"/>
          <p:cNvGrpSpPr/>
          <p:nvPr/>
        </p:nvGrpSpPr>
        <p:grpSpPr>
          <a:xfrm>
            <a:off x="270950" y="2364125"/>
            <a:ext cx="8098814" cy="1019754"/>
            <a:chOff x="270950" y="2364125"/>
            <a:chExt cx="8098814" cy="1019754"/>
          </a:xfrm>
        </p:grpSpPr>
        <p:sp>
          <p:nvSpPr>
            <p:cNvPr id="206" name="Google Shape;206;p8"/>
            <p:cNvSpPr/>
            <p:nvPr/>
          </p:nvSpPr>
          <p:spPr>
            <a:xfrm>
              <a:off x="448192" y="2364125"/>
              <a:ext cx="7921572" cy="1019754"/>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7" name="Google Shape;207;p8"/>
            <p:cNvSpPr txBox="1"/>
            <p:nvPr/>
          </p:nvSpPr>
          <p:spPr>
            <a:xfrm>
              <a:off x="800934" y="2458504"/>
              <a:ext cx="4778064"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Esfera con escala en milímetros, cada número equivale a 0,1 mm. entre los números hay 10 divisiones, cada una equivale a 0.01 mm.</a:t>
              </a:r>
              <a:endParaRPr/>
            </a:p>
          </p:txBody>
        </p:sp>
        <p:grpSp>
          <p:nvGrpSpPr>
            <p:cNvPr id="208" name="Google Shape;208;p8"/>
            <p:cNvGrpSpPr/>
            <p:nvPr/>
          </p:nvGrpSpPr>
          <p:grpSpPr>
            <a:xfrm>
              <a:off x="270950" y="2676101"/>
              <a:ext cx="376200" cy="395803"/>
              <a:chOff x="476000" y="3499172"/>
              <a:chExt cx="376200" cy="395803"/>
            </a:xfrm>
          </p:grpSpPr>
          <p:sp>
            <p:nvSpPr>
              <p:cNvPr id="209" name="Google Shape;209;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a:t>
                </a:r>
                <a:endParaRPr sz="2800" b="1" i="0" u="none" strike="noStrike" cap="none">
                  <a:solidFill>
                    <a:srgbClr val="FFFFFF"/>
                  </a:solidFill>
                  <a:latin typeface="Calibri"/>
                  <a:ea typeface="Calibri"/>
                  <a:cs typeface="Calibri"/>
                  <a:sym typeface="Calibri"/>
                </a:endParaRPr>
              </a:p>
            </p:txBody>
          </p:sp>
        </p:grpSp>
      </p:grpSp>
      <p:grpSp>
        <p:nvGrpSpPr>
          <p:cNvPr id="211" name="Google Shape;211;p8"/>
          <p:cNvGrpSpPr/>
          <p:nvPr/>
        </p:nvGrpSpPr>
        <p:grpSpPr>
          <a:xfrm>
            <a:off x="270950" y="3538239"/>
            <a:ext cx="8098814" cy="847195"/>
            <a:chOff x="270950" y="3538239"/>
            <a:chExt cx="8098814" cy="847195"/>
          </a:xfrm>
        </p:grpSpPr>
        <p:sp>
          <p:nvSpPr>
            <p:cNvPr id="212" name="Google Shape;212;p8"/>
            <p:cNvSpPr/>
            <p:nvPr/>
          </p:nvSpPr>
          <p:spPr>
            <a:xfrm>
              <a:off x="448192" y="3538239"/>
              <a:ext cx="7921572" cy="847195"/>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3" name="Google Shape;213;p8"/>
            <p:cNvSpPr txBox="1"/>
            <p:nvPr/>
          </p:nvSpPr>
          <p:spPr>
            <a:xfrm>
              <a:off x="800934" y="3669449"/>
              <a:ext cx="4778064"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Escala de Nonio, cada número equivale a 1 milímetro (vuelta completa de la aguja).</a:t>
              </a:r>
              <a:endParaRPr/>
            </a:p>
          </p:txBody>
        </p:sp>
        <p:grpSp>
          <p:nvGrpSpPr>
            <p:cNvPr id="214" name="Google Shape;214;p8"/>
            <p:cNvGrpSpPr/>
            <p:nvPr/>
          </p:nvGrpSpPr>
          <p:grpSpPr>
            <a:xfrm>
              <a:off x="270950" y="3763935"/>
              <a:ext cx="376200" cy="395803"/>
              <a:chOff x="476000" y="3499172"/>
              <a:chExt cx="376200" cy="395803"/>
            </a:xfrm>
          </p:grpSpPr>
          <p:sp>
            <p:nvSpPr>
              <p:cNvPr id="215" name="Google Shape;215;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2</a:t>
                </a:r>
                <a:endParaRPr sz="2800" b="1" i="0" u="none" strike="noStrike" cap="none">
                  <a:solidFill>
                    <a:srgbClr val="FFFFFF"/>
                  </a:solidFill>
                  <a:latin typeface="Calibri"/>
                  <a:ea typeface="Calibri"/>
                  <a:cs typeface="Calibri"/>
                  <a:sym typeface="Calibri"/>
                </a:endParaRPr>
              </a:p>
            </p:txBody>
          </p:sp>
        </p:grpSp>
      </p:grpSp>
      <p:grpSp>
        <p:nvGrpSpPr>
          <p:cNvPr id="217" name="Google Shape;217;p8"/>
          <p:cNvGrpSpPr/>
          <p:nvPr/>
        </p:nvGrpSpPr>
        <p:grpSpPr>
          <a:xfrm>
            <a:off x="270950" y="4553197"/>
            <a:ext cx="8098814" cy="1036926"/>
            <a:chOff x="270950" y="4553197"/>
            <a:chExt cx="8098814" cy="1036926"/>
          </a:xfrm>
        </p:grpSpPr>
        <p:sp>
          <p:nvSpPr>
            <p:cNvPr id="218" name="Google Shape;218;p8"/>
            <p:cNvSpPr/>
            <p:nvPr/>
          </p:nvSpPr>
          <p:spPr>
            <a:xfrm>
              <a:off x="448192" y="4553197"/>
              <a:ext cx="7921572" cy="1036926"/>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9" name="Google Shape;219;p8"/>
            <p:cNvSpPr txBox="1"/>
            <p:nvPr/>
          </p:nvSpPr>
          <p:spPr>
            <a:xfrm>
              <a:off x="800934" y="4683343"/>
              <a:ext cx="4778064"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Aguja indicadora, se mueve en sentido horario o anti horario. Una vuelta completa de la aguja sin importar el sentido es equivalente a 1 mm.</a:t>
              </a:r>
              <a:endParaRPr/>
            </a:p>
          </p:txBody>
        </p:sp>
        <p:grpSp>
          <p:nvGrpSpPr>
            <p:cNvPr id="220" name="Google Shape;220;p8"/>
            <p:cNvGrpSpPr/>
            <p:nvPr/>
          </p:nvGrpSpPr>
          <p:grpSpPr>
            <a:xfrm>
              <a:off x="270950" y="4873759"/>
              <a:ext cx="376200" cy="395803"/>
              <a:chOff x="476000" y="3499172"/>
              <a:chExt cx="376200" cy="395803"/>
            </a:xfrm>
          </p:grpSpPr>
          <p:sp>
            <p:nvSpPr>
              <p:cNvPr id="221" name="Google Shape;221;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3</a:t>
                </a:r>
                <a:endParaRPr sz="2800" b="1" i="0" u="none" strike="noStrike" cap="none">
                  <a:solidFill>
                    <a:srgbClr val="FFFFFF"/>
                  </a:solidFill>
                  <a:latin typeface="Calibri"/>
                  <a:ea typeface="Calibri"/>
                  <a:cs typeface="Calibri"/>
                  <a:sym typeface="Calibri"/>
                </a:endParaRPr>
              </a:p>
            </p:txBody>
          </p:sp>
        </p:grpSp>
      </p:grpSp>
      <p:grpSp>
        <p:nvGrpSpPr>
          <p:cNvPr id="223" name="Google Shape;223;p8"/>
          <p:cNvGrpSpPr/>
          <p:nvPr/>
        </p:nvGrpSpPr>
        <p:grpSpPr>
          <a:xfrm>
            <a:off x="270950" y="5720396"/>
            <a:ext cx="2075740" cy="541286"/>
            <a:chOff x="270950" y="5720396"/>
            <a:chExt cx="2075740" cy="541286"/>
          </a:xfrm>
        </p:grpSpPr>
        <p:sp>
          <p:nvSpPr>
            <p:cNvPr id="224" name="Google Shape;224;p8"/>
            <p:cNvSpPr/>
            <p:nvPr/>
          </p:nvSpPr>
          <p:spPr>
            <a:xfrm>
              <a:off x="448192" y="5720396"/>
              <a:ext cx="1898498" cy="541286"/>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5" name="Google Shape;225;p8"/>
            <p:cNvSpPr txBox="1"/>
            <p:nvPr/>
          </p:nvSpPr>
          <p:spPr>
            <a:xfrm>
              <a:off x="800933" y="5821762"/>
              <a:ext cx="1027867"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Pulsador.</a:t>
              </a:r>
              <a:endParaRPr/>
            </a:p>
          </p:txBody>
        </p:sp>
        <p:grpSp>
          <p:nvGrpSpPr>
            <p:cNvPr id="226" name="Google Shape;226;p8"/>
            <p:cNvGrpSpPr/>
            <p:nvPr/>
          </p:nvGrpSpPr>
          <p:grpSpPr>
            <a:xfrm>
              <a:off x="270950" y="5793138"/>
              <a:ext cx="376200" cy="395803"/>
              <a:chOff x="476000" y="3499172"/>
              <a:chExt cx="376200" cy="395803"/>
            </a:xfrm>
          </p:grpSpPr>
          <p:sp>
            <p:nvSpPr>
              <p:cNvPr id="227" name="Google Shape;227;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4</a:t>
                </a:r>
                <a:endParaRPr sz="2800" b="1" i="0" u="none" strike="noStrike" cap="none">
                  <a:solidFill>
                    <a:srgbClr val="FFFFFF"/>
                  </a:solidFill>
                  <a:latin typeface="Calibri"/>
                  <a:ea typeface="Calibri"/>
                  <a:cs typeface="Calibri"/>
                  <a:sym typeface="Calibri"/>
                </a:endParaRPr>
              </a:p>
            </p:txBody>
          </p:sp>
        </p:grpSp>
      </p:grpSp>
      <p:pic>
        <p:nvPicPr>
          <p:cNvPr id="229" name="Google Shape;229;p8"/>
          <p:cNvPicPr preferRelativeResize="0"/>
          <p:nvPr/>
        </p:nvPicPr>
        <p:blipFill rotWithShape="1">
          <a:blip r:embed="rId3">
            <a:alphaModFix/>
          </a:blip>
          <a:srcRect/>
          <a:stretch/>
        </p:blipFill>
        <p:spPr>
          <a:xfrm>
            <a:off x="5578997" y="1836836"/>
            <a:ext cx="4141265" cy="4141265"/>
          </a:xfrm>
          <a:prstGeom prst="rect">
            <a:avLst/>
          </a:prstGeom>
          <a:noFill/>
          <a:ln>
            <a:noFill/>
          </a:ln>
        </p:spPr>
      </p:pic>
      <p:grpSp>
        <p:nvGrpSpPr>
          <p:cNvPr id="230" name="Google Shape;230;p8"/>
          <p:cNvGrpSpPr/>
          <p:nvPr/>
        </p:nvGrpSpPr>
        <p:grpSpPr>
          <a:xfrm>
            <a:off x="7827690" y="3826674"/>
            <a:ext cx="376200" cy="395803"/>
            <a:chOff x="476000" y="3499172"/>
            <a:chExt cx="376200" cy="395803"/>
          </a:xfrm>
        </p:grpSpPr>
        <p:sp>
          <p:nvSpPr>
            <p:cNvPr id="231" name="Google Shape;231;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a:t>
              </a:r>
              <a:endParaRPr sz="2800" b="1" i="0" u="none" strike="noStrike" cap="none">
                <a:solidFill>
                  <a:srgbClr val="FFFFFF"/>
                </a:solidFill>
                <a:latin typeface="Calibri"/>
                <a:ea typeface="Calibri"/>
                <a:cs typeface="Calibri"/>
                <a:sym typeface="Calibri"/>
              </a:endParaRPr>
            </a:p>
          </p:txBody>
        </p:sp>
      </p:grpSp>
      <p:grpSp>
        <p:nvGrpSpPr>
          <p:cNvPr id="233" name="Google Shape;233;p8"/>
          <p:cNvGrpSpPr/>
          <p:nvPr/>
        </p:nvGrpSpPr>
        <p:grpSpPr>
          <a:xfrm>
            <a:off x="7534392" y="3142436"/>
            <a:ext cx="376200" cy="395803"/>
            <a:chOff x="476000" y="3499172"/>
            <a:chExt cx="376200" cy="395803"/>
          </a:xfrm>
        </p:grpSpPr>
        <p:sp>
          <p:nvSpPr>
            <p:cNvPr id="234" name="Google Shape;234;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2</a:t>
              </a:r>
              <a:endParaRPr sz="2800" b="1" i="0" u="none" strike="noStrike" cap="none">
                <a:solidFill>
                  <a:srgbClr val="FFFFFF"/>
                </a:solidFill>
                <a:latin typeface="Calibri"/>
                <a:ea typeface="Calibri"/>
                <a:cs typeface="Calibri"/>
                <a:sym typeface="Calibri"/>
              </a:endParaRPr>
            </a:p>
          </p:txBody>
        </p:sp>
      </p:grpSp>
      <p:grpSp>
        <p:nvGrpSpPr>
          <p:cNvPr id="236" name="Google Shape;236;p8"/>
          <p:cNvGrpSpPr/>
          <p:nvPr/>
        </p:nvGrpSpPr>
        <p:grpSpPr>
          <a:xfrm>
            <a:off x="6974475" y="3320378"/>
            <a:ext cx="376200" cy="395803"/>
            <a:chOff x="476000" y="3499172"/>
            <a:chExt cx="376200" cy="395803"/>
          </a:xfrm>
        </p:grpSpPr>
        <p:sp>
          <p:nvSpPr>
            <p:cNvPr id="237" name="Google Shape;237;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3</a:t>
              </a:r>
              <a:endParaRPr sz="2800" b="1" i="0" u="none" strike="noStrike" cap="none">
                <a:solidFill>
                  <a:srgbClr val="FFFFFF"/>
                </a:solidFill>
                <a:latin typeface="Calibri"/>
                <a:ea typeface="Calibri"/>
                <a:cs typeface="Calibri"/>
                <a:sym typeface="Calibri"/>
              </a:endParaRPr>
            </a:p>
          </p:txBody>
        </p:sp>
      </p:grpSp>
      <p:grpSp>
        <p:nvGrpSpPr>
          <p:cNvPr id="239" name="Google Shape;239;p8"/>
          <p:cNvGrpSpPr/>
          <p:nvPr/>
        </p:nvGrpSpPr>
        <p:grpSpPr>
          <a:xfrm>
            <a:off x="7458492" y="5432133"/>
            <a:ext cx="376200" cy="395803"/>
            <a:chOff x="476000" y="3499172"/>
            <a:chExt cx="376200" cy="395803"/>
          </a:xfrm>
        </p:grpSpPr>
        <p:sp>
          <p:nvSpPr>
            <p:cNvPr id="240" name="Google Shape;240;p8"/>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8"/>
            <p:cNvSpPr txBox="1"/>
            <p:nvPr/>
          </p:nvSpPr>
          <p:spPr>
            <a:xfrm>
              <a:off x="476000" y="349917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4</a:t>
              </a:r>
              <a:endParaRPr sz="2800" b="1"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3057</Words>
  <Application>Microsoft Office PowerPoint</Application>
  <PresentationFormat>Personalizado</PresentationFormat>
  <Paragraphs>349</Paragraphs>
  <Slides>35</Slides>
  <Notes>34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Arial</vt:lpstr>
      <vt:lpstr>Avenir</vt:lpstr>
      <vt:lpstr>Calibri</vt:lpstr>
      <vt:lpstr>Roboto</vt:lpstr>
      <vt:lpstr>Roboto Medium</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10</cp:revision>
  <dcterms:modified xsi:type="dcterms:W3CDTF">2021-01-19T02:44:51Z</dcterms:modified>
</cp:coreProperties>
</file>