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278" r:id="rId2"/>
    <p:sldId id="256" r:id="rId3"/>
    <p:sldId id="306" r:id="rId4"/>
    <p:sldId id="257" r:id="rId5"/>
    <p:sldId id="258" r:id="rId6"/>
    <p:sldId id="259" r:id="rId7"/>
    <p:sldId id="286" r:id="rId8"/>
    <p:sldId id="287" r:id="rId9"/>
    <p:sldId id="303" r:id="rId10"/>
    <p:sldId id="290" r:id="rId11"/>
    <p:sldId id="304" r:id="rId12"/>
    <p:sldId id="291" r:id="rId13"/>
    <p:sldId id="292" r:id="rId14"/>
    <p:sldId id="293" r:id="rId15"/>
    <p:sldId id="276" r:id="rId16"/>
    <p:sldId id="305" r:id="rId17"/>
    <p:sldId id="280" r:id="rId18"/>
    <p:sldId id="279" r:id="rId19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912">
          <p15:clr>
            <a:srgbClr val="A4A3A4"/>
          </p15:clr>
        </p15:guide>
        <p15:guide id="5" pos="2685">
          <p15:clr>
            <a:srgbClr val="A4A3A4"/>
          </p15:clr>
        </p15:guide>
        <p15:guide id="6" orient="horz" pos="4761">
          <p15:clr>
            <a:srgbClr val="A4A3A4"/>
          </p15:clr>
        </p15:guide>
        <p15:guide id="7" pos="2794">
          <p15:clr>
            <a:srgbClr val="A4A3A4"/>
          </p15:clr>
        </p15:guide>
        <p15:guide id="8" pos="81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jGA4UuxvJfNmW9M3F+4NIIZL+n/g==" r:id="rId41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384D"/>
    <a:srgbClr val="BB9BA5"/>
    <a:srgbClr val="592B43"/>
    <a:srgbClr val="442931"/>
    <a:srgbClr val="ED423D"/>
    <a:srgbClr val="E9E1E4"/>
    <a:srgbClr val="F1E9C7"/>
    <a:srgbClr val="CCB038"/>
    <a:srgbClr val="F9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7013" autoAdjust="0"/>
  </p:normalViewPr>
  <p:slideViewPr>
    <p:cSldViewPr snapToGrid="0">
      <p:cViewPr varScale="1">
        <p:scale>
          <a:sx n="99" d="100"/>
          <a:sy n="99" d="100"/>
        </p:scale>
        <p:origin x="1986" y="78"/>
      </p:cViewPr>
      <p:guideLst>
        <p:guide orient="horz" pos="2381"/>
        <p:guide pos="3061"/>
        <p:guide orient="horz"/>
        <p:guide orient="horz" pos="2912"/>
        <p:guide pos="2685"/>
        <p:guide orient="horz" pos="4761"/>
        <p:guide pos="2794"/>
        <p:guide pos="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22CE-C483-004A-89C9-CA62D7CD21A2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7CB3B-19D6-A944-AD13-EC097F169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75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137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46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12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4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67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36c9504a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36c9504a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47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6c9504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6c9504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0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12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ánica Automotriz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8;p2"/>
          <p:cNvSpPr/>
          <p:nvPr userDrawn="1"/>
        </p:nvSpPr>
        <p:spPr>
          <a:xfrm>
            <a:off x="212950" y="1756550"/>
            <a:ext cx="9346500" cy="5602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11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;p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62;p13"/>
          <p:cNvSpPr txBox="1"/>
          <p:nvPr userDrawn="1"/>
        </p:nvSpPr>
        <p:spPr>
          <a:xfrm>
            <a:off x="1139100" y="834800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ES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</a:t>
            </a: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x-none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</a:t>
            </a:r>
            <a:r>
              <a:rPr lang="es-ES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AJUSTES DE </a:t>
            </a:r>
            <a:r>
              <a:rPr lang="es-ES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MOTORES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;p23"/>
          <p:cNvSpPr/>
          <p:nvPr userDrawn="1"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7" name="Google Shape;12;p23"/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2;p13"/>
          <p:cNvSpPr txBox="1"/>
          <p:nvPr userDrawn="1"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SECTOR METALMECÁNICA </a:t>
            </a:r>
            <a:r>
              <a:rPr lang="x-none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NIVEL 3° MEDIO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5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6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</a:t>
            </a:r>
            <a:r>
              <a:rPr lang="x-none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CL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Ajuste de Motores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6|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lang="es-ES_tradnl"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CL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Ajuste de Motores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6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6|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lang="es-ES_tradnl"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CL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Ajuste de Motores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6|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lang="es-ES_tradnl"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CL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Ajuste de Motores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;p6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2;p6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33;p6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96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49" r:id="rId3"/>
    <p:sldLayoutId id="2147483650" r:id="rId4"/>
    <p:sldLayoutId id="2147483651" r:id="rId5"/>
    <p:sldLayoutId id="2147483652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yBzITCEOHHc&amp;feature=emb_logo&amp;ab_channel=ToolsadAutomotiv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8;p10"/>
          <p:cNvSpPr txBox="1">
            <a:spLocks/>
          </p:cNvSpPr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/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lang="es-CL" dirty="0"/>
          </a:p>
        </p:txBody>
      </p:sp>
      <p:sp>
        <p:nvSpPr>
          <p:cNvPr id="8" name="Google Shape;60;p13"/>
          <p:cNvSpPr txBox="1">
            <a:spLocks/>
          </p:cNvSpPr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sz="1500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CL" sz="1500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</a:t>
            </a:r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61;p13"/>
          <p:cNvSpPr txBox="1">
            <a:spLocks/>
          </p:cNvSpPr>
          <p:nvPr/>
        </p:nvSpPr>
        <p:spPr>
          <a:xfrm>
            <a:off x="365424" y="2395842"/>
            <a:ext cx="4749501" cy="30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AJUSTES DE MOTORES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4" y="2025948"/>
            <a:ext cx="7722524" cy="48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7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Google Shape;159;p18"/>
          <p:cNvSpPr/>
          <p:nvPr/>
        </p:nvSpPr>
        <p:spPr>
          <a:xfrm>
            <a:off x="432889" y="2125210"/>
            <a:ext cx="8205602" cy="1779087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4" name="Rectángulo 13"/>
          <p:cNvSpPr/>
          <p:nvPr/>
        </p:nvSpPr>
        <p:spPr>
          <a:xfrm>
            <a:off x="804861" y="2418779"/>
            <a:ext cx="4447216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Para efectuar esta prueba de fuga, se debe dejar el pistón del cilindro a medir en el punto muerto superior (P.M.S.) y al final del proceso de compresión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7" name="Google Shape;159;p18"/>
          <p:cNvSpPr/>
          <p:nvPr/>
        </p:nvSpPr>
        <p:spPr>
          <a:xfrm>
            <a:off x="2726417" y="4668865"/>
            <a:ext cx="6638670" cy="1536284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Rectángulo 7"/>
          <p:cNvSpPr/>
          <p:nvPr/>
        </p:nvSpPr>
        <p:spPr>
          <a:xfrm>
            <a:off x="4262438" y="4805635"/>
            <a:ext cx="4908770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 startAt="2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Desmonte la tapa de radiador, varilla de nivel de aceite, tapa de llenado de aceite y conexión del filtro de aire al cuerpo de aceleración. Eso se realiza para observar el lugar de la fuga, en caso que existiera.</a:t>
            </a:r>
          </a:p>
        </p:txBody>
      </p:sp>
      <p:pic>
        <p:nvPicPr>
          <p:cNvPr id="2" name="Imagen 1" descr="fug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95" y="1699104"/>
            <a:ext cx="4495800" cy="3048000"/>
          </a:xfrm>
          <a:prstGeom prst="rect">
            <a:avLst/>
          </a:prstGeom>
        </p:spPr>
      </p:pic>
      <p:pic>
        <p:nvPicPr>
          <p:cNvPr id="3" name="Imagen 2" descr="fuga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2" y="4144045"/>
            <a:ext cx="3965516" cy="2688485"/>
          </a:xfrm>
          <a:prstGeom prst="rect">
            <a:avLst/>
          </a:prstGeom>
        </p:spPr>
      </p:pic>
      <p:sp>
        <p:nvSpPr>
          <p:cNvPr id="15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PROCEDIMIENTO DE ANÁLISIS DE </a:t>
            </a:r>
            <a:r>
              <a:rPr lang="es-ES" sz="28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FUGA DE CILINDROS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072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8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47778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Google Shape;159;p18"/>
          <p:cNvSpPr/>
          <p:nvPr/>
        </p:nvSpPr>
        <p:spPr>
          <a:xfrm>
            <a:off x="432889" y="2382892"/>
            <a:ext cx="8205602" cy="1340049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4" name="Rectángulo 13"/>
          <p:cNvSpPr/>
          <p:nvPr/>
        </p:nvSpPr>
        <p:spPr>
          <a:xfrm>
            <a:off x="804861" y="2676461"/>
            <a:ext cx="444721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 startAt="3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Conectar el flexible del analizador de fugas al cilindro a medir.</a:t>
            </a:r>
          </a:p>
        </p:txBody>
      </p:sp>
      <p:sp>
        <p:nvSpPr>
          <p:cNvPr id="7" name="Google Shape;159;p18"/>
          <p:cNvSpPr/>
          <p:nvPr/>
        </p:nvSpPr>
        <p:spPr>
          <a:xfrm>
            <a:off x="2726417" y="4734854"/>
            <a:ext cx="6638670" cy="1148380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Rectángulo 7"/>
          <p:cNvSpPr/>
          <p:nvPr/>
        </p:nvSpPr>
        <p:spPr>
          <a:xfrm>
            <a:off x="4262438" y="4871624"/>
            <a:ext cx="490877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 startAt="4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Conectar del otro extremo el flexible del analizador de fugas al analizador.</a:t>
            </a:r>
          </a:p>
        </p:txBody>
      </p:sp>
      <p:pic>
        <p:nvPicPr>
          <p:cNvPr id="4" name="Imagen 3" descr="fuga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00" y="1872712"/>
            <a:ext cx="3151891" cy="2363918"/>
          </a:xfrm>
          <a:prstGeom prst="rect">
            <a:avLst/>
          </a:prstGeom>
        </p:spPr>
      </p:pic>
      <p:pic>
        <p:nvPicPr>
          <p:cNvPr id="5" name="Imagen 4" descr="fuga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6" y="3845827"/>
            <a:ext cx="3611620" cy="2708715"/>
          </a:xfrm>
          <a:prstGeom prst="rect">
            <a:avLst/>
          </a:prstGeom>
        </p:spPr>
      </p:pic>
      <p:sp>
        <p:nvSpPr>
          <p:cNvPr id="11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PROCEDIMIENTO DE ANÁLISIS DE </a:t>
            </a:r>
            <a:r>
              <a:rPr lang="es-ES" sz="28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FUGA DE CILINDROS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386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0" name="Google Shape;159;p18"/>
          <p:cNvSpPr/>
          <p:nvPr/>
        </p:nvSpPr>
        <p:spPr>
          <a:xfrm>
            <a:off x="511279" y="2172885"/>
            <a:ext cx="8130576" cy="2391178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1" name="Rectángulo 10"/>
          <p:cNvSpPr/>
          <p:nvPr/>
        </p:nvSpPr>
        <p:spPr>
          <a:xfrm>
            <a:off x="883251" y="2466455"/>
            <a:ext cx="41493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 startAt="3"/>
            </a:pP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Abrir 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la válvula de paso de aire gradualmente, hasta ingresar los 2 bares (29 o 30 PSI) que registra el primer manómetro. 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 startAt="3"/>
            </a:pP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Observar 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el porcentaje de fuga en el segundo manómetro.</a:t>
            </a:r>
          </a:p>
        </p:txBody>
      </p:sp>
      <p:pic>
        <p:nvPicPr>
          <p:cNvPr id="2" name="Imagen 1" descr="fug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42" y="2533348"/>
            <a:ext cx="4064000" cy="3048000"/>
          </a:xfrm>
          <a:prstGeom prst="rect">
            <a:avLst/>
          </a:prstGeom>
        </p:spPr>
      </p:pic>
      <p:sp>
        <p:nvSpPr>
          <p:cNvPr id="7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PROCEDIMIENTO DE ANÁLISIS DE </a:t>
            </a:r>
            <a:r>
              <a:rPr lang="es-ES" sz="28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FUGA DE CILINDROS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39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10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159;p18"/>
          <p:cNvSpPr/>
          <p:nvPr/>
        </p:nvSpPr>
        <p:spPr>
          <a:xfrm>
            <a:off x="237901" y="1773503"/>
            <a:ext cx="8130576" cy="4891248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Google Shape;96;p15"/>
          <p:cNvSpPr txBox="1"/>
          <p:nvPr/>
        </p:nvSpPr>
        <p:spPr>
          <a:xfrm>
            <a:off x="511279" y="1268308"/>
            <a:ext cx="8641939" cy="50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ANÁLISIS DE FUGA DE CILINDROS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7324" y="2067073"/>
            <a:ext cx="683730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Si hubiese un porcentaje de fuga importante en el motor se podrá determinar por qué sector se produce. Esto es: 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Si la fuga es por pistón, cilindro y anillos (sector block de cilindros), se notará debido a que sentirá una expulsión de aire  a través de la boca de llenado de aceite y por el sector donde se monta la varilla medidora de aceite.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Si la fuga es por las válvulas (sector culata) se podrá percibir la expulsión de aire antes mencionada por el cuerpo de aceleración (si es por válvulas de admisión) o por el escape (si es por válvula de escape).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Si la fuga es por empaquetadura de culata, se notará </a:t>
            </a:r>
            <a:r>
              <a:rPr lang="es-ES_tradnl" sz="1600">
                <a:latin typeface="Calibri"/>
                <a:ea typeface="Roboto Medium"/>
                <a:cs typeface="Calibri"/>
                <a:sym typeface="Roboto Medium"/>
              </a:rPr>
              <a:t>porque </a:t>
            </a:r>
            <a:r>
              <a:rPr lang="es-ES_tradnl" sz="1600" smtClean="0">
                <a:latin typeface="Calibri"/>
                <a:ea typeface="Roboto Medium"/>
                <a:cs typeface="Calibri"/>
                <a:sym typeface="Roboto Medium"/>
              </a:rPr>
              <a:t>existirá un 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alza o rebalse por la tapa de radiador o por la tapa del depósito de expansión.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Repita esta operación en cada cilindro que tenga el motor, sin olvidar dejar el pistón al final de compresión y en el PMS en cada cilindro. </a:t>
            </a:r>
          </a:p>
        </p:txBody>
      </p:sp>
      <p:sp>
        <p:nvSpPr>
          <p:cNvPr id="3" name="Elipse 2"/>
          <p:cNvSpPr/>
          <p:nvPr/>
        </p:nvSpPr>
        <p:spPr>
          <a:xfrm>
            <a:off x="7088957" y="4694548"/>
            <a:ext cx="2743200" cy="2743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v</a:t>
            </a:r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41" y="4898432"/>
            <a:ext cx="2335433" cy="23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11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2" y="1815299"/>
            <a:ext cx="7016441" cy="4871642"/>
          </a:xfrm>
          <a:prstGeom prst="rect">
            <a:avLst/>
          </a:prstGeom>
        </p:spPr>
      </p:pic>
      <p:sp>
        <p:nvSpPr>
          <p:cNvPr id="9" name="Botón de acción: Hacia delante o Siguiente 8">
            <a:hlinkClick r:id="rId4" highlightClick="1"/>
          </p:cNvPr>
          <p:cNvSpPr/>
          <p:nvPr/>
        </p:nvSpPr>
        <p:spPr>
          <a:xfrm>
            <a:off x="2079500" y="3655179"/>
            <a:ext cx="491851" cy="491851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Google Shape;80;p14">
            <a:extLst>
              <a:ext uri="{FF2B5EF4-FFF2-40B4-BE49-F238E27FC236}">
                <a16:creationId xmlns="" xmlns:a16="http://schemas.microsoft.com/office/drawing/2014/main" id="{80B05D3B-B6F2-4040-A8A8-0F75AC422395}"/>
              </a:ext>
            </a:extLst>
          </p:cNvPr>
          <p:cNvSpPr txBox="1"/>
          <p:nvPr/>
        </p:nvSpPr>
        <p:spPr>
          <a:xfrm>
            <a:off x="2571351" y="3714121"/>
            <a:ext cx="2602903" cy="37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CL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Probador de fugas de cilindro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4254" y="3959846"/>
            <a:ext cx="4636302" cy="3844875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366450" y="1220100"/>
            <a:ext cx="8966551" cy="577341"/>
            <a:chOff x="366450" y="1220100"/>
            <a:chExt cx="8966551" cy="577341"/>
          </a:xfrm>
        </p:grpSpPr>
        <p:sp>
          <p:nvSpPr>
            <p:cNvPr id="19" name="Google Shape;206;p7"/>
            <p:cNvSpPr txBox="1"/>
            <p:nvPr/>
          </p:nvSpPr>
          <p:spPr>
            <a:xfrm>
              <a:off x="382499" y="1261272"/>
              <a:ext cx="8950502" cy="536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lvl="0">
                <a:lnSpc>
                  <a:spcPct val="80000"/>
                </a:lnSpc>
                <a:buClr>
                  <a:srgbClr val="741B47"/>
                </a:buClr>
                <a:buSzPts val="2800"/>
              </a:pPr>
              <a:r>
                <a:rPr lang="en-US" sz="2800" b="1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VIDEO</a:t>
              </a:r>
              <a:endParaRPr lang="en-US" sz="2800" dirty="0"/>
            </a:p>
          </p:txBody>
        </p:sp>
        <p:sp>
          <p:nvSpPr>
            <p:cNvPr id="20" name="Google Shape;443;p20"/>
            <p:cNvSpPr txBox="1"/>
            <p:nvPr/>
          </p:nvSpPr>
          <p:spPr>
            <a:xfrm>
              <a:off x="366450" y="1220100"/>
              <a:ext cx="4700400" cy="1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latin typeface="Calibri"/>
                  <a:ea typeface="Calibri"/>
                  <a:cs typeface="Calibri"/>
                  <a:sym typeface="Calibri"/>
                </a:rPr>
                <a:t>VEAMOS EL SIGUIENTE</a:t>
              </a:r>
              <a:endParaRPr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6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¿CUÁNTO APRENDIMOS?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7" name="Google Shape;73;p14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 </a:t>
              </a:r>
              <a:endParaRPr dirty="0"/>
            </a:p>
          </p:txBody>
        </p:sp>
        <p:sp>
          <p:nvSpPr>
            <p:cNvPr id="18" name="Google Shape;80;p14"/>
            <p:cNvSpPr txBox="1"/>
            <p:nvPr/>
          </p:nvSpPr>
          <p:spPr>
            <a:xfrm>
              <a:off x="5442536" y="3625505"/>
              <a:ext cx="3498048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2000" dirty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PRACTICANDO CON </a:t>
              </a:r>
              <a:r>
                <a:rPr lang="es-CL" sz="2000" b="1" dirty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USO DEL </a:t>
              </a:r>
              <a:r>
                <a:rPr lang="es-CL" sz="2000" b="1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ANALIZADOR </a:t>
              </a:r>
              <a:r>
                <a:rPr lang="es-CL" sz="2000" b="1" smtClean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DE  </a:t>
              </a:r>
              <a:r>
                <a:rPr lang="es-CL" sz="2000" b="1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FUGA DE CILINDROS EN EL AJUSTE DEL MOTOR.</a:t>
              </a:r>
              <a:endParaRPr lang="x-none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115000"/>
                </a:lnSpc>
              </a:pPr>
              <a:r>
                <a:rPr lang="x-none" sz="1600" dirty="0" smtClean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</a:t>
              </a:r>
              <a:r>
                <a:rPr lang="x-none" sz="16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Ahora realizaremos una actividad que resume todo lo que hemos visto</a:t>
              </a:r>
              <a:r>
                <a:rPr lang="x-none" sz="1600" dirty="0" smtClean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! </a:t>
              </a:r>
              <a:r>
                <a:rPr lang="x-none" sz="1600" b="1" dirty="0" smtClean="0">
                  <a:solidFill>
                    <a:srgbClr val="76384D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¡Atentos!</a:t>
              </a:r>
              <a:endParaRPr lang="x-none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sp>
        <p:nvSpPr>
          <p:cNvPr id="29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REVISEMOS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12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" y="2592933"/>
            <a:ext cx="3793269" cy="3593837"/>
          </a:xfrm>
          <a:prstGeom prst="rect">
            <a:avLst/>
          </a:prstGeom>
        </p:spPr>
      </p:pic>
      <p:sp>
        <p:nvSpPr>
          <p:cNvPr id="46" name="Google Shape;82;p14"/>
          <p:cNvSpPr txBox="1"/>
          <p:nvPr/>
        </p:nvSpPr>
        <p:spPr>
          <a:xfrm>
            <a:off x="4149211" y="1205044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6000" dirty="0" smtClean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6</a:t>
            </a:r>
            <a:endParaRPr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 LA ACTIVIDAD: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123;p16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CL" sz="2800" b="1" dirty="0" smtClean="0">
                <a:solidFill>
                  <a:srgbClr val="ED42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¡ATENCIÓN!</a:t>
            </a:r>
            <a:endParaRPr sz="3100" b="1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4655" y="1788831"/>
            <a:ext cx="9168320" cy="5162139"/>
            <a:chOff x="-4655" y="1788831"/>
            <a:chExt cx="9168320" cy="5162139"/>
          </a:xfrm>
        </p:grpSpPr>
        <p:sp>
          <p:nvSpPr>
            <p:cNvPr id="6" name="CuadroTexto 5"/>
            <p:cNvSpPr txBox="1"/>
            <p:nvPr/>
          </p:nvSpPr>
          <p:spPr>
            <a:xfrm>
              <a:off x="1229039" y="1794200"/>
              <a:ext cx="79346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MATERIALES INFLAMABLES: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Tener máxima precaución al momento de  manipular o extraer el combustible de los sistemas del vehículo (bomba combustible, mangueras de inyección, </a:t>
              </a:r>
              <a:r>
                <a:rPr lang="es-CL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 </a:t>
              </a:r>
              <a:endPara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1229039" y="2476287"/>
              <a:ext cx="76691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LA VISTA: 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utilizarán antiparras siempre que exista riesgo de proyección de partículas a los ojos. (aceites, líquidos refrigerantes y de freno, virutas del disco de freno, uso de circuitos eléctricos, </a:t>
              </a:r>
              <a:r>
                <a:rPr lang="es-CL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229039" y="4302125"/>
              <a:ext cx="7865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LOS </a:t>
              </a:r>
              <a:r>
                <a:rPr lang="es-CL" sz="1600" b="1" dirty="0" smtClean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PIES: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Uso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obligatorio de zapatos de seguridad 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al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entrar al taller o laboratorio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, en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casos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que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exista riesgo de caídas de objetos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pesados.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229039" y="4984212"/>
              <a:ext cx="703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Manipular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herramientas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cuidadosamente.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229039" y="5420078"/>
              <a:ext cx="4758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Asegurar la integridad física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propia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y del grupo de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trabajo.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229039" y="5855944"/>
              <a:ext cx="703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Circular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solo por las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zonas de seguridad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demarcadas.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229039" y="6291811"/>
              <a:ext cx="3883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Toda actividad debe desarrollarse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bajo supervisión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de la persona a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cargo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del taller o laboratorio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-4655" y="1788831"/>
              <a:ext cx="1135367" cy="783005"/>
              <a:chOff x="-4655" y="1877319"/>
              <a:chExt cx="1135367" cy="783005"/>
            </a:xfrm>
          </p:grpSpPr>
          <p:sp>
            <p:nvSpPr>
              <p:cNvPr id="30" name="Redondear rectángulo de esquina del mismo lado 29"/>
              <p:cNvSpPr/>
              <p:nvPr/>
            </p:nvSpPr>
            <p:spPr>
              <a:xfrm rot="5400000">
                <a:off x="171526" y="1701138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97" y="2035280"/>
                <a:ext cx="629465" cy="530549"/>
              </a:xfrm>
              <a:prstGeom prst="rect">
                <a:avLst/>
              </a:prstGeom>
            </p:spPr>
          </p:pic>
        </p:grpSp>
        <p:sp>
          <p:nvSpPr>
            <p:cNvPr id="14" name="CuadroTexto 13"/>
            <p:cNvSpPr txBox="1"/>
            <p:nvPr/>
          </p:nvSpPr>
          <p:spPr>
            <a:xfrm>
              <a:off x="1229039" y="3389206"/>
              <a:ext cx="7865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LAS MANOS: 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utilizarán siempre guantes de protección cuando 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manipulen cualquier tipo de fluidos, en uso de herramientas e intervención del motor, desarme de partes y trabajo en sistemas eléctricos. </a:t>
              </a:r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-4655" y="2661654"/>
              <a:ext cx="1135367" cy="783005"/>
              <a:chOff x="-4655" y="2735448"/>
              <a:chExt cx="1135367" cy="783005"/>
            </a:xfrm>
          </p:grpSpPr>
          <p:sp>
            <p:nvSpPr>
              <p:cNvPr id="28" name="Redondear rectángulo de esquina del mismo lado 27"/>
              <p:cNvSpPr/>
              <p:nvPr/>
            </p:nvSpPr>
            <p:spPr>
              <a:xfrm rot="5400000">
                <a:off x="171526" y="2559267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29" name="Imagen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947" y="2879412"/>
                <a:ext cx="639965" cy="539399"/>
              </a:xfrm>
              <a:prstGeom prst="rect">
                <a:avLst/>
              </a:prstGeom>
            </p:spPr>
          </p:pic>
        </p:grpSp>
        <p:grpSp>
          <p:nvGrpSpPr>
            <p:cNvPr id="16" name="Grupo 15"/>
            <p:cNvGrpSpPr/>
            <p:nvPr/>
          </p:nvGrpSpPr>
          <p:grpSpPr>
            <a:xfrm>
              <a:off x="-4655" y="3534477"/>
              <a:ext cx="1135367" cy="783005"/>
              <a:chOff x="-4655" y="3593577"/>
              <a:chExt cx="1135367" cy="783005"/>
            </a:xfrm>
          </p:grpSpPr>
          <p:sp>
            <p:nvSpPr>
              <p:cNvPr id="26" name="Redondear rectángulo de esquina del mismo lado 25"/>
              <p:cNvSpPr/>
              <p:nvPr/>
            </p:nvSpPr>
            <p:spPr>
              <a:xfrm rot="5400000">
                <a:off x="171526" y="3417396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27" name="Imagen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1" y="3729725"/>
                <a:ext cx="602356" cy="507700"/>
              </a:xfrm>
              <a:prstGeom prst="rect">
                <a:avLst/>
              </a:prstGeom>
            </p:spPr>
          </p:pic>
        </p:grpSp>
        <p:grpSp>
          <p:nvGrpSpPr>
            <p:cNvPr id="17" name="Grupo 16"/>
            <p:cNvGrpSpPr/>
            <p:nvPr/>
          </p:nvGrpSpPr>
          <p:grpSpPr>
            <a:xfrm>
              <a:off x="-4655" y="4407300"/>
              <a:ext cx="1135367" cy="783005"/>
              <a:chOff x="-4655" y="4451706"/>
              <a:chExt cx="1135367" cy="783005"/>
            </a:xfrm>
          </p:grpSpPr>
          <p:sp>
            <p:nvSpPr>
              <p:cNvPr id="24" name="Redondear rectángulo de esquina del mismo lado 23"/>
              <p:cNvSpPr/>
              <p:nvPr/>
            </p:nvSpPr>
            <p:spPr>
              <a:xfrm rot="5400000">
                <a:off x="171526" y="4275525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82" y="4590635"/>
                <a:ext cx="610125" cy="514248"/>
              </a:xfrm>
              <a:prstGeom prst="rect">
                <a:avLst/>
              </a:prstGeom>
            </p:spPr>
          </p:pic>
        </p:grpSp>
        <p:grpSp>
          <p:nvGrpSpPr>
            <p:cNvPr id="18" name="Grupo 17"/>
            <p:cNvGrpSpPr/>
            <p:nvPr/>
          </p:nvGrpSpPr>
          <p:grpSpPr>
            <a:xfrm>
              <a:off x="-4655" y="6167965"/>
              <a:ext cx="1135367" cy="783005"/>
              <a:chOff x="-4655" y="6167965"/>
              <a:chExt cx="1135367" cy="783005"/>
            </a:xfrm>
          </p:grpSpPr>
          <p:sp>
            <p:nvSpPr>
              <p:cNvPr id="22" name="Redondear rectángulo de esquina del mismo lado 21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</p:spPr>
          </p:pic>
        </p:grpSp>
        <p:grpSp>
          <p:nvGrpSpPr>
            <p:cNvPr id="19" name="Grupo 18"/>
            <p:cNvGrpSpPr/>
            <p:nvPr/>
          </p:nvGrpSpPr>
          <p:grpSpPr>
            <a:xfrm>
              <a:off x="-4655" y="5280123"/>
              <a:ext cx="1135367" cy="798022"/>
              <a:chOff x="-4655" y="5309835"/>
              <a:chExt cx="1135367" cy="798022"/>
            </a:xfrm>
          </p:grpSpPr>
          <p:sp>
            <p:nvSpPr>
              <p:cNvPr id="20" name="Redondear rectángulo de esquina del mismo lado 19"/>
              <p:cNvSpPr/>
              <p:nvPr/>
            </p:nvSpPr>
            <p:spPr>
              <a:xfrm rot="5400000">
                <a:off x="171526" y="5133654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06134">
                <a:off x="141403" y="5342117"/>
                <a:ext cx="908505" cy="765740"/>
              </a:xfrm>
              <a:prstGeom prst="rect">
                <a:avLst/>
              </a:prstGeom>
            </p:spPr>
          </p:pic>
        </p:grpSp>
      </p:grpSp>
      <p:pic>
        <p:nvPicPr>
          <p:cNvPr id="35" name="Imagen 34" descr="PresentacionSegurida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46" y="4677126"/>
            <a:ext cx="4859386" cy="3766024"/>
          </a:xfrm>
          <a:prstGeom prst="rect">
            <a:avLst/>
          </a:prstGeom>
        </p:spPr>
      </p:pic>
      <p:sp>
        <p:nvSpPr>
          <p:cNvPr id="36" name="Google Shape;88;p29"/>
          <p:cNvSpPr txBox="1"/>
          <p:nvPr/>
        </p:nvSpPr>
        <p:spPr>
          <a:xfrm>
            <a:off x="8170651" y="288449"/>
            <a:ext cx="1166701" cy="3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0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PRÁCTICA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" name="Google Shape;82;p14"/>
          <p:cNvSpPr txBox="1"/>
          <p:nvPr/>
        </p:nvSpPr>
        <p:spPr>
          <a:xfrm>
            <a:off x="3618271" y="122470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6000" dirty="0" smtClean="0">
                <a:solidFill>
                  <a:srgbClr val="BB9BA5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6</a:t>
            </a:r>
            <a:endParaRPr sz="6000" dirty="0">
              <a:solidFill>
                <a:srgbClr val="BB9B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3;p14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¡PRACTIQUEMOS!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4" y="2370247"/>
            <a:ext cx="4539997" cy="5336912"/>
          </a:xfrm>
          <a:prstGeom prst="rect">
            <a:avLst/>
          </a:prstGeom>
        </p:spPr>
      </p:pic>
      <p:sp>
        <p:nvSpPr>
          <p:cNvPr id="16" name="Google Shape;80;p14"/>
          <p:cNvSpPr txBox="1"/>
          <p:nvPr/>
        </p:nvSpPr>
        <p:spPr>
          <a:xfrm>
            <a:off x="958646" y="3602077"/>
            <a:ext cx="5272471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PRACTICANDO CON </a:t>
            </a: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ANALIZADOR DE  FUGA DE CILINDROS EN EL AJUSTE DEL </a:t>
            </a:r>
            <a:r>
              <a:rPr lang="es-CL" sz="20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MOTOR</a:t>
            </a:r>
            <a:endParaRPr lang="es-CL" sz="1600" dirty="0" smtClean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Ahora realizaremos una </a:t>
            </a: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</a:t>
            </a:r>
            <a:r>
              <a:rPr lang="es-CL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práctica.</a:t>
            </a:r>
          </a:p>
          <a:p>
            <a:pPr>
              <a:lnSpc>
                <a:spcPct val="115000"/>
              </a:lnSpc>
            </a:pP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Te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sugerimos </a:t>
            </a:r>
            <a:r>
              <a:rPr lang="es-CL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seguir las instrucciones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que </a:t>
            </a: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van</a:t>
            </a: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</a:t>
            </a: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djuntas en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la guía que el profesor te entregará.</a:t>
            </a:r>
            <a:endParaRPr lang="es-CL" sz="16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618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73;p14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mtClean="0"/>
              <a:t> </a:t>
            </a:r>
            <a:endParaRPr dirty="0"/>
          </a:p>
        </p:txBody>
      </p:sp>
      <p:sp>
        <p:nvSpPr>
          <p:cNvPr id="8" name="Google Shape;80;p14"/>
          <p:cNvSpPr txBox="1"/>
          <p:nvPr/>
        </p:nvSpPr>
        <p:spPr>
          <a:xfrm>
            <a:off x="972821" y="2803599"/>
            <a:ext cx="5248117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PRACTICANDO CON </a:t>
            </a: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ANALIZADOR DE  FUGA DE CILINDROS EN EL AJUSTE DEL </a:t>
            </a:r>
            <a:r>
              <a:rPr lang="es-CL" sz="20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MOTOR</a:t>
            </a:r>
          </a:p>
        </p:txBody>
      </p:sp>
      <p:sp>
        <p:nvSpPr>
          <p:cNvPr id="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15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40" y="2710743"/>
            <a:ext cx="5190655" cy="4917756"/>
          </a:xfrm>
          <a:prstGeom prst="rect">
            <a:avLst/>
          </a:prstGeom>
        </p:spPr>
      </p:pic>
      <p:sp>
        <p:nvSpPr>
          <p:cNvPr id="16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TICKET DE SALIDA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0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TERMINAR: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72821" y="4281535"/>
            <a:ext cx="4567082" cy="774531"/>
            <a:chOff x="972821" y="4281535"/>
            <a:chExt cx="4567082" cy="774531"/>
          </a:xfrm>
        </p:grpSpPr>
        <p:sp>
          <p:nvSpPr>
            <p:cNvPr id="10" name="Google Shape;445;p20"/>
            <p:cNvSpPr txBox="1"/>
            <p:nvPr/>
          </p:nvSpPr>
          <p:spPr>
            <a:xfrm>
              <a:off x="972821" y="4281535"/>
              <a:ext cx="4567082" cy="774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1600" dirty="0" smtClean="0"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s-CL" sz="1600" dirty="0">
                  <a:latin typeface="Calibri"/>
                  <a:ea typeface="Calibri"/>
                  <a:cs typeface="Calibri"/>
                  <a:sym typeface="Calibri"/>
                </a:rPr>
                <a:t>No olvides contestar la Autoevaluación y entregar el Ticket de Salida!</a:t>
              </a:r>
            </a:p>
            <a:p>
              <a:pPr lvl="0">
                <a:lnSpc>
                  <a:spcPct val="115000"/>
                </a:lnSpc>
              </a:pPr>
              <a:endParaRPr lang="es-CL" sz="1600" dirty="0"/>
            </a:p>
            <a:p>
              <a:pPr lvl="0">
                <a:lnSpc>
                  <a:spcPct val="115000"/>
                </a:lnSpc>
              </a:pPr>
              <a:r>
                <a:rPr lang="es-CL" sz="2100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¡Hasta la próxima! </a:t>
              </a:r>
              <a:endParaRPr lang="es-CL" sz="2100" b="1" dirty="0">
                <a:solidFill>
                  <a:srgbClr val="741B47"/>
                </a:solidFill>
              </a:endParaRPr>
            </a:p>
            <a:p>
              <a:r>
                <a:rPr lang="es-CL" sz="1600" u="sng" dirty="0"/>
                <a:t/>
              </a:r>
              <a:br>
                <a:rPr lang="es-CL" sz="1600" u="sng" dirty="0"/>
              </a:br>
              <a:endParaRPr sz="1600" b="1" i="0" u="sng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188" y="4372324"/>
              <a:ext cx="673176" cy="603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2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 b="1" dirty="0" smtClean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6</a:t>
            </a:r>
            <a:endParaRPr sz="1500"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 descr="portada-3-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03" y="1834549"/>
            <a:ext cx="5010457" cy="5346848"/>
          </a:xfrm>
          <a:prstGeom prst="rect">
            <a:avLst/>
          </a:prstGeom>
        </p:spPr>
      </p:pic>
      <p:sp>
        <p:nvSpPr>
          <p:cNvPr id="61" name="Google Shape;61;p13"/>
          <p:cNvSpPr txBox="1">
            <a:spLocks noGrp="1"/>
          </p:cNvSpPr>
          <p:nvPr>
            <p:ph type="subTitle" idx="2"/>
          </p:nvPr>
        </p:nvSpPr>
        <p:spPr>
          <a:xfrm>
            <a:off x="365424" y="2223850"/>
            <a:ext cx="7941178" cy="71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ANALIZADOR DE FUGA DE CILINDROS EN EL AJUSTE DEL MOTOR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 descr="portada-3-6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41" y="3326175"/>
            <a:ext cx="3645060" cy="3890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75973" y="1265365"/>
            <a:ext cx="8959096" cy="5568053"/>
            <a:chOff x="375973" y="1265365"/>
            <a:chExt cx="8959096" cy="5568053"/>
          </a:xfrm>
        </p:grpSpPr>
        <p:sp>
          <p:nvSpPr>
            <p:cNvPr id="7" name="Rectángulo redondeado"/>
            <p:cNvSpPr/>
            <p:nvPr/>
          </p:nvSpPr>
          <p:spPr>
            <a:xfrm>
              <a:off x="481777" y="1887790"/>
              <a:ext cx="4090227" cy="3864081"/>
            </a:xfrm>
            <a:prstGeom prst="roundRect">
              <a:avLst>
                <a:gd name="adj" fmla="val 8420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pic>
          <p:nvPicPr>
            <p:cNvPr id="8" name="Imagen 21" descr="Imagen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973" y="1796207"/>
              <a:ext cx="719665" cy="68619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Google Shape;95;p3"/>
            <p:cNvSpPr txBox="1"/>
            <p:nvPr/>
          </p:nvSpPr>
          <p:spPr>
            <a:xfrm>
              <a:off x="375975" y="1265365"/>
              <a:ext cx="4864619" cy="5361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1421" tIns="91421" rIns="91421" bIns="91421" anchor="ctr">
              <a:spAutoFit/>
            </a:bodyPr>
            <a:lstStyle>
              <a:lvl1pPr>
                <a:lnSpc>
                  <a:spcPct val="80000"/>
                </a:lnSpc>
                <a:defRPr sz="28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OBJETIVO DE APRENDIZAJE</a:t>
              </a:r>
            </a:p>
          </p:txBody>
        </p:sp>
        <p:pic>
          <p:nvPicPr>
            <p:cNvPr id="10" name="Imagen 26" descr="Imagen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5784" y="2354963"/>
              <a:ext cx="5849285" cy="44784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Google Shape;84;p38"/>
            <p:cNvSpPr txBox="1"/>
            <p:nvPr/>
          </p:nvSpPr>
          <p:spPr>
            <a:xfrm>
              <a:off x="648955" y="2482401"/>
              <a:ext cx="3283513" cy="26622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sz="1400" dirty="0"/>
                <a:t>Reparar y probar el funcionamiento de motores de gasolina, diésel, gas e híbridos, tanto convencionales como de inyección electrónica y sus sistemas de control de emisiones, conjunto o subconjuntos mecánicos del motor, de lubricación y refrigeración, entre otros, utilizando las herramientas e instrumentos apropiados, de acuerdo a las especificaciones técnicas del fabricante.</a:t>
              </a:r>
              <a:endParaRPr lang="es-C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64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APRENDIMOS </a:t>
            </a:r>
            <a:r>
              <a:rPr lang="es-ES_tradnl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</a:t>
            </a: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LA </a:t>
            </a: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ANTERIOR?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375767" y="2928513"/>
            <a:ext cx="45103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CL" sz="20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 COMPRESÍMETRO EN EL AJUSTE DEL MOTOR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3" name="Google Shape;80;p14"/>
          <p:cNvSpPr txBox="1"/>
          <p:nvPr/>
        </p:nvSpPr>
        <p:spPr>
          <a:xfrm>
            <a:off x="938567" y="4068873"/>
            <a:ext cx="366118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Identificaste y aplicaste el uso del </a:t>
            </a:r>
            <a:r>
              <a:rPr lang="es-ES_tradnl" sz="1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compresímetro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en el ajuste del motor. </a:t>
            </a:r>
          </a:p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problemas tuviste en ese procedimiento?</a:t>
            </a:r>
          </a:p>
        </p:txBody>
      </p:sp>
      <p:sp>
        <p:nvSpPr>
          <p:cNvPr id="35" name="Google Shape;73;p14"/>
          <p:cNvSpPr/>
          <p:nvPr/>
        </p:nvSpPr>
        <p:spPr>
          <a:xfrm>
            <a:off x="563867" y="3505063"/>
            <a:ext cx="4657800" cy="166582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grpSp>
        <p:nvGrpSpPr>
          <p:cNvPr id="36" name="Google Shape;74;p14"/>
          <p:cNvGrpSpPr/>
          <p:nvPr/>
        </p:nvGrpSpPr>
        <p:grpSpPr>
          <a:xfrm>
            <a:off x="375767" y="4140311"/>
            <a:ext cx="376200" cy="395325"/>
            <a:chOff x="476000" y="3499650"/>
            <a:chExt cx="376200" cy="395325"/>
          </a:xfrm>
        </p:grpSpPr>
        <p:sp>
          <p:nvSpPr>
            <p:cNvPr id="37" name="Google Shape;75;p14"/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;p14"/>
            <p:cNvSpPr txBox="1"/>
            <p:nvPr/>
          </p:nvSpPr>
          <p:spPr>
            <a:xfrm>
              <a:off x="485525" y="34996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oogle Shape;124;p3" descr="Google Shape;124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59" y="2500810"/>
            <a:ext cx="4863922" cy="46082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737" y="1296900"/>
            <a:ext cx="2677425" cy="5696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ALGUNAS PREGUNTAS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0" name="Google Shape;99;p15"/>
          <p:cNvSpPr txBox="1"/>
          <p:nvPr/>
        </p:nvSpPr>
        <p:spPr>
          <a:xfrm>
            <a:off x="6210437" y="7031579"/>
            <a:ext cx="3267836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¡Compartan </a:t>
            </a:r>
            <a:r>
              <a:rPr lang="x-none" sz="2100" b="1" dirty="0" smtClean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experiencias</a:t>
            </a:r>
            <a:endParaRPr lang="es-ES_tradnl" sz="2100" b="1" dirty="0" smtClean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dirty="0" smtClean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 </a:t>
            </a:r>
            <a:r>
              <a:rPr lang="x-none" sz="2100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sus compañeros! </a:t>
            </a:r>
            <a:endParaRPr sz="2000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32687" y="2134672"/>
            <a:ext cx="5903210" cy="786328"/>
            <a:chOff x="232687" y="2134672"/>
            <a:chExt cx="5903210" cy="786328"/>
          </a:xfrm>
        </p:grpSpPr>
        <p:grpSp>
          <p:nvGrpSpPr>
            <p:cNvPr id="32" name="Agrupar 31"/>
            <p:cNvGrpSpPr/>
            <p:nvPr/>
          </p:nvGrpSpPr>
          <p:grpSpPr>
            <a:xfrm>
              <a:off x="232687" y="2134672"/>
              <a:ext cx="5903210" cy="786328"/>
              <a:chOff x="232687" y="2134672"/>
              <a:chExt cx="5903210" cy="786328"/>
            </a:xfrm>
          </p:grpSpPr>
          <p:sp>
            <p:nvSpPr>
              <p:cNvPr id="33" name="Google Shape;95;p15"/>
              <p:cNvSpPr/>
              <p:nvPr/>
            </p:nvSpPr>
            <p:spPr>
              <a:xfrm>
                <a:off x="232687" y="2371589"/>
                <a:ext cx="5714049" cy="549411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dirty="0" smtClean="0"/>
                  <a:t> </a:t>
                </a:r>
                <a:endParaRPr dirty="0"/>
              </a:p>
            </p:txBody>
          </p:sp>
          <p:pic>
            <p:nvPicPr>
              <p:cNvPr id="34" name="Google Shape;96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685610" y="2134672"/>
                <a:ext cx="450287" cy="450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" name="Google Shape;105;p15"/>
            <p:cNvSpPr txBox="1"/>
            <p:nvPr/>
          </p:nvSpPr>
          <p:spPr>
            <a:xfrm>
              <a:off x="267498" y="2448925"/>
              <a:ext cx="5135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ES_tradnl" sz="1800" dirty="0">
                  <a:latin typeface="Calibri"/>
                  <a:ea typeface="Roboto Medium"/>
                  <a:cs typeface="Calibri"/>
                  <a:sym typeface="Roboto Medium"/>
                </a:rPr>
                <a:t>¿Conocen este </a:t>
              </a:r>
              <a:r>
                <a:rPr lang="es-ES_tradnl" sz="1800">
                  <a:latin typeface="Calibri"/>
                  <a:ea typeface="Roboto Medium"/>
                  <a:cs typeface="Calibri"/>
                  <a:sym typeface="Roboto Medium"/>
                </a:rPr>
                <a:t>instrumento</a:t>
              </a:r>
              <a:r>
                <a:rPr lang="es-ES_tradnl" sz="1800" smtClean="0">
                  <a:latin typeface="Calibri"/>
                  <a:ea typeface="Roboto Medium"/>
                  <a:cs typeface="Calibri"/>
                  <a:sym typeface="Roboto Medium"/>
                </a:rPr>
                <a:t>?</a:t>
              </a:r>
              <a:endParaRPr lang="es-ES_tradnl" sz="1800" dirty="0">
                <a:latin typeface="Calibri"/>
                <a:ea typeface="Roboto Medium"/>
                <a:cs typeface="Calibri"/>
                <a:sym typeface="Roboto Medium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32687" y="2815559"/>
            <a:ext cx="5903210" cy="786328"/>
            <a:chOff x="232687" y="3058597"/>
            <a:chExt cx="5903210" cy="786328"/>
          </a:xfrm>
        </p:grpSpPr>
        <p:sp>
          <p:nvSpPr>
            <p:cNvPr id="44" name="Google Shape;106;p15"/>
            <p:cNvSpPr txBox="1"/>
            <p:nvPr/>
          </p:nvSpPr>
          <p:spPr>
            <a:xfrm>
              <a:off x="267498" y="3286782"/>
              <a:ext cx="5135100" cy="4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ES_tradnl" sz="1800" dirty="0">
                  <a:latin typeface="Calibri"/>
                  <a:ea typeface="Roboto Medium"/>
                  <a:cs typeface="Calibri"/>
                  <a:sym typeface="Roboto Medium"/>
                </a:rPr>
                <a:t>¿Cuáles son sus características</a:t>
              </a:r>
              <a:r>
                <a:rPr lang="es-ES_tradnl" sz="1800" dirty="0" smtClean="0">
                  <a:latin typeface="Calibri"/>
                  <a:ea typeface="Roboto Medium"/>
                  <a:cs typeface="Calibri"/>
                  <a:sym typeface="Roboto Medium"/>
                </a:rPr>
                <a:t>?</a:t>
              </a:r>
              <a:endParaRPr lang="es-ES_tradnl" sz="1800" dirty="0">
                <a:latin typeface="Calibri"/>
                <a:ea typeface="Roboto Medium"/>
                <a:cs typeface="Calibri"/>
                <a:sym typeface="Roboto Medium"/>
              </a:endParaRPr>
            </a:p>
          </p:txBody>
        </p:sp>
        <p:grpSp>
          <p:nvGrpSpPr>
            <p:cNvPr id="47" name="Agrupar 46"/>
            <p:cNvGrpSpPr/>
            <p:nvPr/>
          </p:nvGrpSpPr>
          <p:grpSpPr>
            <a:xfrm>
              <a:off x="232687" y="3058597"/>
              <a:ext cx="5903210" cy="786328"/>
              <a:chOff x="232687" y="2134672"/>
              <a:chExt cx="5903210" cy="786328"/>
            </a:xfrm>
          </p:grpSpPr>
          <p:sp>
            <p:nvSpPr>
              <p:cNvPr id="48" name="Google Shape;95;p15"/>
              <p:cNvSpPr/>
              <p:nvPr/>
            </p:nvSpPr>
            <p:spPr>
              <a:xfrm>
                <a:off x="232687" y="2371589"/>
                <a:ext cx="5714049" cy="549411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dirty="0" smtClean="0"/>
                  <a:t> </a:t>
                </a:r>
                <a:endParaRPr dirty="0"/>
              </a:p>
            </p:txBody>
          </p:sp>
          <p:pic>
            <p:nvPicPr>
              <p:cNvPr id="49" name="Google Shape;96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685610" y="2134672"/>
                <a:ext cx="450287" cy="450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" name="Grupo 5"/>
          <p:cNvGrpSpPr/>
          <p:nvPr/>
        </p:nvGrpSpPr>
        <p:grpSpPr>
          <a:xfrm>
            <a:off x="232687" y="3496446"/>
            <a:ext cx="5903210" cy="786328"/>
            <a:chOff x="232687" y="3982522"/>
            <a:chExt cx="5903210" cy="786328"/>
          </a:xfrm>
        </p:grpSpPr>
        <p:sp>
          <p:nvSpPr>
            <p:cNvPr id="45" name="Google Shape;107;p15"/>
            <p:cNvSpPr txBox="1"/>
            <p:nvPr/>
          </p:nvSpPr>
          <p:spPr>
            <a:xfrm>
              <a:off x="267498" y="4294001"/>
              <a:ext cx="4826105" cy="368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ES_tradnl" sz="1800" dirty="0" smtClean="0">
                  <a:latin typeface="Calibri"/>
                  <a:ea typeface="Roboto Medium"/>
                  <a:cs typeface="Calibri"/>
                  <a:sym typeface="Roboto Medium"/>
                </a:rPr>
                <a:t>¿</a:t>
              </a:r>
              <a:r>
                <a:rPr lang="es-ES_tradnl" sz="1800" dirty="0">
                  <a:latin typeface="Calibri"/>
                  <a:ea typeface="Roboto Medium"/>
                  <a:cs typeface="Calibri"/>
                  <a:sym typeface="Roboto Medium"/>
                </a:rPr>
                <a:t>Cuál es su uso</a:t>
              </a:r>
              <a:r>
                <a:rPr lang="es-ES_tradnl" sz="1800" dirty="0" smtClean="0">
                  <a:latin typeface="Calibri"/>
                  <a:ea typeface="Roboto Medium"/>
                  <a:cs typeface="Calibri"/>
                  <a:sym typeface="Roboto Medium"/>
                </a:rPr>
                <a:t>?</a:t>
              </a:r>
              <a:endParaRPr lang="es-ES_tradnl" sz="1800" dirty="0">
                <a:latin typeface="Calibri"/>
                <a:ea typeface="Roboto Medium"/>
                <a:cs typeface="Calibri"/>
                <a:sym typeface="Roboto Medium"/>
              </a:endParaRPr>
            </a:p>
          </p:txBody>
        </p:sp>
        <p:grpSp>
          <p:nvGrpSpPr>
            <p:cNvPr id="50" name="Agrupar 49"/>
            <p:cNvGrpSpPr/>
            <p:nvPr/>
          </p:nvGrpSpPr>
          <p:grpSpPr>
            <a:xfrm>
              <a:off x="232687" y="3982522"/>
              <a:ext cx="5903210" cy="786328"/>
              <a:chOff x="232687" y="2134672"/>
              <a:chExt cx="5903210" cy="786328"/>
            </a:xfrm>
          </p:grpSpPr>
          <p:sp>
            <p:nvSpPr>
              <p:cNvPr id="51" name="Google Shape;95;p15"/>
              <p:cNvSpPr/>
              <p:nvPr/>
            </p:nvSpPr>
            <p:spPr>
              <a:xfrm>
                <a:off x="232687" y="2371589"/>
                <a:ext cx="5714049" cy="549411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dirty="0" smtClean="0"/>
                  <a:t> </a:t>
                </a:r>
                <a:endParaRPr dirty="0"/>
              </a:p>
            </p:txBody>
          </p:sp>
          <p:pic>
            <p:nvPicPr>
              <p:cNvPr id="52" name="Google Shape;96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685610" y="2134672"/>
                <a:ext cx="450287" cy="450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" name="Grupo 1"/>
          <p:cNvGrpSpPr/>
          <p:nvPr/>
        </p:nvGrpSpPr>
        <p:grpSpPr>
          <a:xfrm>
            <a:off x="232687" y="4177333"/>
            <a:ext cx="5903210" cy="786328"/>
            <a:chOff x="232687" y="4906447"/>
            <a:chExt cx="5903210" cy="786328"/>
          </a:xfrm>
        </p:grpSpPr>
        <p:sp>
          <p:nvSpPr>
            <p:cNvPr id="31" name="Google Shape;93;p15"/>
            <p:cNvSpPr txBox="1"/>
            <p:nvPr/>
          </p:nvSpPr>
          <p:spPr>
            <a:xfrm>
              <a:off x="267498" y="5239682"/>
              <a:ext cx="5515608" cy="3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_tradnl" sz="1800" dirty="0" smtClean="0">
                  <a:latin typeface="Calibri"/>
                  <a:ea typeface="Roboto Medium"/>
                  <a:cs typeface="Calibri"/>
                  <a:sym typeface="Roboto Medium"/>
                </a:rPr>
                <a:t>¿</a:t>
              </a:r>
              <a:r>
                <a:rPr lang="es-ES_tradnl" sz="1800" dirty="0">
                  <a:latin typeface="Calibri"/>
                  <a:ea typeface="Roboto Medium"/>
                  <a:cs typeface="Calibri"/>
                  <a:sym typeface="Roboto Medium"/>
                </a:rPr>
                <a:t>Qué importancia tiene para en el ajuste de un motor</a:t>
              </a:r>
              <a:r>
                <a:rPr lang="es-ES_tradnl" sz="1800" dirty="0" smtClean="0">
                  <a:latin typeface="Calibri"/>
                  <a:ea typeface="Roboto Medium"/>
                  <a:cs typeface="Calibri"/>
                  <a:sym typeface="Roboto Medium"/>
                </a:rPr>
                <a:t>?</a:t>
              </a:r>
              <a:endParaRPr lang="es-ES_tradnl" sz="1800" dirty="0">
                <a:latin typeface="Calibri"/>
                <a:ea typeface="Roboto Medium"/>
                <a:cs typeface="Calibri"/>
                <a:sym typeface="Roboto Medium"/>
              </a:endParaRPr>
            </a:p>
          </p:txBody>
        </p:sp>
        <p:grpSp>
          <p:nvGrpSpPr>
            <p:cNvPr id="53" name="Agrupar 52"/>
            <p:cNvGrpSpPr/>
            <p:nvPr/>
          </p:nvGrpSpPr>
          <p:grpSpPr>
            <a:xfrm>
              <a:off x="232687" y="4906447"/>
              <a:ext cx="5903210" cy="786328"/>
              <a:chOff x="232687" y="2134672"/>
              <a:chExt cx="5903210" cy="786328"/>
            </a:xfrm>
          </p:grpSpPr>
          <p:sp>
            <p:nvSpPr>
              <p:cNvPr id="54" name="Google Shape;95;p15"/>
              <p:cNvSpPr/>
              <p:nvPr/>
            </p:nvSpPr>
            <p:spPr>
              <a:xfrm>
                <a:off x="232687" y="2371589"/>
                <a:ext cx="5714049" cy="549411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dirty="0" smtClean="0"/>
                  <a:t> </a:t>
                </a:r>
                <a:endParaRPr dirty="0"/>
              </a:p>
            </p:txBody>
          </p:sp>
          <p:pic>
            <p:nvPicPr>
              <p:cNvPr id="55" name="Google Shape;96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685610" y="2134672"/>
                <a:ext cx="450287" cy="450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" name="Grupo 2"/>
          <p:cNvGrpSpPr/>
          <p:nvPr/>
        </p:nvGrpSpPr>
        <p:grpSpPr>
          <a:xfrm>
            <a:off x="232687" y="4858221"/>
            <a:ext cx="5903210" cy="786328"/>
            <a:chOff x="232687" y="5830372"/>
            <a:chExt cx="5903210" cy="786328"/>
          </a:xfrm>
        </p:grpSpPr>
        <p:sp>
          <p:nvSpPr>
            <p:cNvPr id="46" name="Google Shape;93;p15"/>
            <p:cNvSpPr txBox="1"/>
            <p:nvPr/>
          </p:nvSpPr>
          <p:spPr>
            <a:xfrm>
              <a:off x="267498" y="6162183"/>
              <a:ext cx="5254482" cy="3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_tradnl" sz="1800" dirty="0" smtClean="0">
                  <a:latin typeface="Calibri"/>
                  <a:ea typeface="Roboto Medium"/>
                  <a:cs typeface="Calibri"/>
                  <a:sym typeface="Roboto Medium"/>
                </a:rPr>
                <a:t>¿Han </a:t>
              </a:r>
              <a:r>
                <a:rPr lang="es-ES_tradnl" sz="1800" dirty="0">
                  <a:latin typeface="Calibri"/>
                  <a:ea typeface="Roboto Medium"/>
                  <a:cs typeface="Calibri"/>
                  <a:sym typeface="Roboto Medium"/>
                </a:rPr>
                <a:t>tenido experiencia ocupando este instrumento, en sus vidas cotidianas?</a:t>
              </a:r>
            </a:p>
          </p:txBody>
        </p:sp>
        <p:grpSp>
          <p:nvGrpSpPr>
            <p:cNvPr id="56" name="Agrupar 55"/>
            <p:cNvGrpSpPr/>
            <p:nvPr/>
          </p:nvGrpSpPr>
          <p:grpSpPr>
            <a:xfrm>
              <a:off x="232687" y="5830372"/>
              <a:ext cx="5903210" cy="786328"/>
              <a:chOff x="232687" y="2134672"/>
              <a:chExt cx="5903210" cy="786328"/>
            </a:xfrm>
          </p:grpSpPr>
          <p:sp>
            <p:nvSpPr>
              <p:cNvPr id="57" name="Google Shape;95;p15"/>
              <p:cNvSpPr/>
              <p:nvPr/>
            </p:nvSpPr>
            <p:spPr>
              <a:xfrm>
                <a:off x="232687" y="2371589"/>
                <a:ext cx="5714049" cy="549411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dirty="0" smtClean="0"/>
                  <a:t> </a:t>
                </a:r>
                <a:endParaRPr dirty="0"/>
              </a:p>
            </p:txBody>
          </p:sp>
          <p:pic>
            <p:nvPicPr>
              <p:cNvPr id="58" name="Google Shape;96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685610" y="2134672"/>
                <a:ext cx="450287" cy="450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5" name="Google Shape;99;p15">
            <a:extLst>
              <a:ext uri="{FF2B5EF4-FFF2-40B4-BE49-F238E27FC236}">
                <a16:creationId xmlns:a16="http://schemas.microsoft.com/office/drawing/2014/main" xmlns="" id="{3B73195F-A2BA-8648-98EB-AD82CD32CA55}"/>
              </a:ext>
            </a:extLst>
          </p:cNvPr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¡Compartan experiencias </a:t>
            </a:r>
            <a:r>
              <a:rPr lang="x-none" sz="2100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 sus compañeros! </a:t>
            </a:r>
            <a:endParaRPr sz="2000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51;p5"/>
          <p:cNvGrpSpPr/>
          <p:nvPr/>
        </p:nvGrpSpPr>
        <p:grpSpPr>
          <a:xfrm>
            <a:off x="4063481" y="3141876"/>
            <a:ext cx="5095871" cy="3508579"/>
            <a:chOff x="0" y="0"/>
            <a:chExt cx="5095869" cy="3508578"/>
          </a:xfrm>
        </p:grpSpPr>
        <p:sp>
          <p:nvSpPr>
            <p:cNvPr id="20" name="Rectángulo redondeado"/>
            <p:cNvSpPr/>
            <p:nvPr/>
          </p:nvSpPr>
          <p:spPr>
            <a:xfrm>
              <a:off x="0" y="0"/>
              <a:ext cx="5095870" cy="3508579"/>
            </a:xfrm>
            <a:prstGeom prst="roundRect">
              <a:avLst>
                <a:gd name="adj" fmla="val 5168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Texto"/>
            <p:cNvSpPr txBox="1"/>
            <p:nvPr/>
          </p:nvSpPr>
          <p:spPr>
            <a:xfrm>
              <a:off x="53108" y="1564172"/>
              <a:ext cx="4989654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grpSp>
        <p:nvGrpSpPr>
          <p:cNvPr id="23" name="Google Shape;112;p16">
            <a:extLst>
              <a:ext uri="{FF2B5EF4-FFF2-40B4-BE49-F238E27FC236}">
                <a16:creationId xmlns:a16="http://schemas.microsoft.com/office/drawing/2014/main" xmlns="" id="{11E870C6-43B6-2649-B232-D6746085D47C}"/>
              </a:ext>
            </a:extLst>
          </p:cNvPr>
          <p:cNvGrpSpPr/>
          <p:nvPr/>
        </p:nvGrpSpPr>
        <p:grpSpPr>
          <a:xfrm>
            <a:off x="3891655" y="3967214"/>
            <a:ext cx="376200" cy="442686"/>
            <a:chOff x="476000" y="3474977"/>
            <a:chExt cx="376200" cy="442686"/>
          </a:xfrm>
        </p:grpSpPr>
        <p:sp>
          <p:nvSpPr>
            <p:cNvPr id="25" name="Google Shape;113;p16">
              <a:extLst>
                <a:ext uri="{FF2B5EF4-FFF2-40B4-BE49-F238E27FC236}">
                  <a16:creationId xmlns:a16="http://schemas.microsoft.com/office/drawing/2014/main" xmlns="" id="{5750A403-94D3-8841-A15B-7A8FA486AB40}"/>
                </a:ext>
              </a:extLst>
            </p:cNvPr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;p16">
              <a:extLst>
                <a:ext uri="{FF2B5EF4-FFF2-40B4-BE49-F238E27FC236}">
                  <a16:creationId xmlns:a16="http://schemas.microsoft.com/office/drawing/2014/main" xmlns="" id="{D96B5EFF-40BA-1E43-817B-6A402D7E3895}"/>
                </a:ext>
              </a:extLst>
            </p:cNvPr>
            <p:cNvSpPr txBox="1"/>
            <p:nvPr/>
          </p:nvSpPr>
          <p:spPr>
            <a:xfrm>
              <a:off x="493813" y="3474977"/>
              <a:ext cx="300300" cy="442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112;p16">
            <a:extLst>
              <a:ext uri="{FF2B5EF4-FFF2-40B4-BE49-F238E27FC236}">
                <a16:creationId xmlns:a16="http://schemas.microsoft.com/office/drawing/2014/main" xmlns="" id="{E3F26645-D0BA-E14C-B7E9-1511A0D80D67}"/>
              </a:ext>
            </a:extLst>
          </p:cNvPr>
          <p:cNvGrpSpPr/>
          <p:nvPr/>
        </p:nvGrpSpPr>
        <p:grpSpPr>
          <a:xfrm>
            <a:off x="3891655" y="5152280"/>
            <a:ext cx="376200" cy="387025"/>
            <a:chOff x="476000" y="3507950"/>
            <a:chExt cx="376200" cy="387025"/>
          </a:xfrm>
        </p:grpSpPr>
        <p:sp>
          <p:nvSpPr>
            <p:cNvPr id="28" name="Google Shape;113;p16">
              <a:extLst>
                <a:ext uri="{FF2B5EF4-FFF2-40B4-BE49-F238E27FC236}">
                  <a16:creationId xmlns:a16="http://schemas.microsoft.com/office/drawing/2014/main" xmlns="" id="{6165CBD5-DF34-144E-970C-4B5E3DF3DC6B}"/>
                </a:ext>
              </a:extLst>
            </p:cNvPr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4;p16">
              <a:extLst>
                <a:ext uri="{FF2B5EF4-FFF2-40B4-BE49-F238E27FC236}">
                  <a16:creationId xmlns:a16="http://schemas.microsoft.com/office/drawing/2014/main" xmlns="" id="{5F80F95F-34F3-9942-8AFB-260CABDAD3E3}"/>
                </a:ext>
              </a:extLst>
            </p:cNvPr>
            <p:cNvSpPr txBox="1"/>
            <p:nvPr/>
          </p:nvSpPr>
          <p:spPr>
            <a:xfrm>
              <a:off x="493813" y="35079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Google Shape;164;p5" descr="Google Shape;164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221" y="2420783"/>
            <a:ext cx="2965719" cy="4328992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Google Shape;167;p5"/>
          <p:cNvSpPr txBox="1"/>
          <p:nvPr/>
        </p:nvSpPr>
        <p:spPr>
          <a:xfrm>
            <a:off x="4017017" y="1096159"/>
            <a:ext cx="466494" cy="877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 smtClean="0"/>
              <a:t>6</a:t>
            </a:r>
            <a:endParaRPr dirty="0"/>
          </a:p>
        </p:txBody>
      </p:sp>
      <p:sp>
        <p:nvSpPr>
          <p:cNvPr id="42" name="Google Shape;168;p5"/>
          <p:cNvSpPr txBox="1"/>
          <p:nvPr/>
        </p:nvSpPr>
        <p:spPr>
          <a:xfrm>
            <a:off x="375975" y="1318374"/>
            <a:ext cx="3872883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MENÚ DE LA ACTIVIDAD</a:t>
            </a:r>
          </a:p>
        </p:txBody>
      </p:sp>
      <p:sp>
        <p:nvSpPr>
          <p:cNvPr id="44" name="Google Shape;196;p6"/>
          <p:cNvSpPr txBox="1"/>
          <p:nvPr/>
        </p:nvSpPr>
        <p:spPr>
          <a:xfrm>
            <a:off x="4063851" y="2629453"/>
            <a:ext cx="4932407" cy="3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estarás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de:</a:t>
            </a:r>
            <a:endParaRPr dirty="0">
              <a:solidFill>
                <a:srgbClr val="741B47"/>
              </a:solidFill>
            </a:endParaRPr>
          </a:p>
        </p:txBody>
      </p:sp>
      <p:sp>
        <p:nvSpPr>
          <p:cNvPr id="24" name="Google Shape;80;p14"/>
          <p:cNvSpPr txBox="1"/>
          <p:nvPr/>
        </p:nvSpPr>
        <p:spPr>
          <a:xfrm>
            <a:off x="4851225" y="3944636"/>
            <a:ext cx="4044451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Identificarás el  modo de  uso del analizador de fuga en el ajuste del motor.</a:t>
            </a:r>
          </a:p>
        </p:txBody>
      </p:sp>
      <p:sp>
        <p:nvSpPr>
          <p:cNvPr id="34" name="Google Shape;81;p14"/>
          <p:cNvSpPr txBox="1"/>
          <p:nvPr/>
        </p:nvSpPr>
        <p:spPr>
          <a:xfrm>
            <a:off x="4851225" y="5039299"/>
            <a:ext cx="3756601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Aplicarás el  modo de  uso del analizador de fuga en el ajuste del motor, considerando lo propuesto en el manual del fabricante.</a:t>
            </a:r>
          </a:p>
        </p:txBody>
      </p:sp>
      <p:sp>
        <p:nvSpPr>
          <p:cNvPr id="5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5" name="Google Shape;82;p14"/>
          <p:cNvSpPr txBox="1"/>
          <p:nvPr/>
        </p:nvSpPr>
        <p:spPr>
          <a:xfrm>
            <a:off x="4483511" y="1340149"/>
            <a:ext cx="364104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</a:t>
            </a:r>
            <a:r>
              <a:rPr lang="es-CL" sz="2000" dirty="0" smtClean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CL" sz="20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ANALIZADOR DE FUGA</a:t>
            </a:r>
            <a:endParaRPr lang="es-CL" sz="2000" b="1" dirty="0" smtClean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>
              <a:lnSpc>
                <a:spcPct val="90000"/>
              </a:lnSpc>
            </a:pPr>
            <a:r>
              <a:rPr lang="es-CL" sz="20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</a:t>
            </a: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AJUSTE DE MOTOR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159;p18"/>
          <p:cNvSpPr/>
          <p:nvPr/>
        </p:nvSpPr>
        <p:spPr>
          <a:xfrm>
            <a:off x="511279" y="1842970"/>
            <a:ext cx="8525146" cy="4019137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5" name="Rectángulo 4"/>
          <p:cNvSpPr/>
          <p:nvPr/>
        </p:nvSpPr>
        <p:spPr>
          <a:xfrm>
            <a:off x="883251" y="2133155"/>
            <a:ext cx="755074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El analizador de fuga de cilindros es un instrumento que permite medir el porcentaje de fuga de compresión que puede existir en los cilindros del motor.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Este instrumento puede ser utilizado indiferentemente en motor a gasolina o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diesel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Para utilizar este instrumento, es necesario conectar el instrumento a una línea de aire externa, ya que requiere suministrar aire a presión a los cilindros del motor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pic>
        <p:nvPicPr>
          <p:cNvPr id="3" name="Imagen 2" descr="analiza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58" y="4332204"/>
            <a:ext cx="4495800" cy="304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83251" y="4445721"/>
            <a:ext cx="3991962" cy="107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Permite ubicar correctamente problemas de fuga de compresión por Válvulas, por sector pistón, cilindro y anillos, así como también por empaquetaduras de culata en mal estado.</a:t>
            </a:r>
          </a:p>
        </p:txBody>
      </p:sp>
      <p:sp>
        <p:nvSpPr>
          <p:cNvPr id="11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ES UN ANALIZADOR DE FUGA DE CILINDROS?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8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5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ES UN ANALIZADOR DE FUGA DE CILINDROS?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Google Shape;159;p18"/>
          <p:cNvSpPr/>
          <p:nvPr/>
        </p:nvSpPr>
        <p:spPr>
          <a:xfrm>
            <a:off x="511278" y="1842970"/>
            <a:ext cx="8707293" cy="5009149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mtClean="0"/>
              <a:t> </a:t>
            </a:r>
            <a:endParaRPr dirty="0"/>
          </a:p>
        </p:txBody>
      </p:sp>
      <p:sp>
        <p:nvSpPr>
          <p:cNvPr id="14" name="Rectángulo 13"/>
          <p:cNvSpPr/>
          <p:nvPr/>
        </p:nvSpPr>
        <p:spPr>
          <a:xfrm>
            <a:off x="883250" y="2136541"/>
            <a:ext cx="7959053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Este instrumento cuenta con 2 manómetros: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El primero registra la cantidad de aire que pasa hacia los cilindros.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El segundo registra el porcentaje (%) de fuga del cilindro medido.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Antes de comenzar la prueba es importante chequear el estado y comportamiento de los manómetros a utilizar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. Este 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chequeo se realiza aplicando aire comprimido al instrumento desconectado, para observar su comportamiento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pic>
        <p:nvPicPr>
          <p:cNvPr id="7" name="Imagen 6" descr="analiza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58" y="4332204"/>
            <a:ext cx="4495800" cy="304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83250" y="4688073"/>
            <a:ext cx="3981179" cy="1821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Se debe conectar la línea de aire a la entrada del instrumento. Abrir la válvula de paso de aire gradualmente, hasta que el manómetro que registra el porcentaje de fuga marque 0 % de fuga.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Habitualmente es necesario introducir alrededor de 2 bares de presión (29 PSI).</a:t>
            </a:r>
          </a:p>
        </p:txBody>
      </p:sp>
      <p:sp>
        <p:nvSpPr>
          <p:cNvPr id="3" name="Elipse 2"/>
          <p:cNvSpPr/>
          <p:nvPr/>
        </p:nvSpPr>
        <p:spPr>
          <a:xfrm>
            <a:off x="6004614" y="4766692"/>
            <a:ext cx="924992" cy="893754"/>
          </a:xfrm>
          <a:prstGeom prst="ellipse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6960963" y="4766692"/>
            <a:ext cx="924992" cy="893754"/>
          </a:xfrm>
          <a:prstGeom prst="ellipse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 rot="19403685">
            <a:off x="4624964" y="6115163"/>
            <a:ext cx="1003382" cy="51743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19403685">
            <a:off x="5095300" y="6648280"/>
            <a:ext cx="1003382" cy="51743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4"/>
          <p:cNvSpPr/>
          <p:nvPr/>
        </p:nvSpPr>
        <p:spPr>
          <a:xfrm>
            <a:off x="371783" y="2258677"/>
            <a:ext cx="5146719" cy="144946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pic>
        <p:nvPicPr>
          <p:cNvPr id="3" name="Google Shape;20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3984" y="1526056"/>
            <a:ext cx="2832082" cy="509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REFLEXIONEMOS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HAGAMOS UNA PAUSA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6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651" y="2061749"/>
            <a:ext cx="4771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BF7A6C5-B3CF-D846-9F57-59C3D6D041A3}"/>
              </a:ext>
            </a:extLst>
          </p:cNvPr>
          <p:cNvSpPr/>
          <p:nvPr/>
        </p:nvSpPr>
        <p:spPr>
          <a:xfrm>
            <a:off x="591560" y="2411266"/>
            <a:ext cx="4407655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¿Son iguales todos los analizadores de fuga?</a:t>
            </a:r>
          </a:p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s-ES_tradnl" sz="1600" dirty="0" smtClean="0">
              <a:solidFill>
                <a:schemeClr val="dk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</a:t>
            </a:r>
            <a:r>
              <a:rPr lang="es-ES_tradnl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Qué cuidados debes tener al momento de manipular este elemento</a:t>
            </a:r>
            <a:r>
              <a:rPr lang="es-ES_tradnl" sz="1600" dirty="0" smtClean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?</a:t>
            </a:r>
            <a:endParaRPr lang="x-none" sz="1600" dirty="0">
              <a:solidFill>
                <a:schemeClr val="dk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1" y="3942959"/>
            <a:ext cx="3817418" cy="3616716"/>
          </a:xfrm>
          <a:prstGeom prst="rect">
            <a:avLst/>
          </a:prstGeom>
        </p:spPr>
      </p:pic>
      <p:sp>
        <p:nvSpPr>
          <p:cNvPr id="9" name="Google Shape;99;p15">
            <a:extLst>
              <a:ext uri="{FF2B5EF4-FFF2-40B4-BE49-F238E27FC236}">
                <a16:creationId xmlns="" xmlns:a16="http://schemas.microsoft.com/office/drawing/2014/main" id="{D3BFC07A-B750-F14E-AC42-E28F3EFD4064}"/>
              </a:ext>
            </a:extLst>
          </p:cNvPr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x-none" sz="21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¡Investiga en </a:t>
            </a:r>
            <a:r>
              <a:rPr lang="x-none" sz="21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internet</a:t>
            </a:r>
          </a:p>
          <a:p>
            <a:pPr lvl="0"/>
            <a:r>
              <a:rPr lang="x-none" sz="21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ocupando tu celular!</a:t>
            </a:r>
            <a:r>
              <a:rPr lang="es-ES" sz="21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endParaRPr lang="x-none" sz="2100" dirty="0" smtClean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/>
            <a:r>
              <a:rPr lang="x-none" sz="21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</a:t>
            </a:r>
            <a:r>
              <a:rPr lang="x-none" sz="21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Comparte tus respuestas!</a:t>
            </a:r>
          </a:p>
        </p:txBody>
      </p:sp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6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87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1310</Words>
  <Application>Microsoft Office PowerPoint</Application>
  <PresentationFormat>Personalizado</PresentationFormat>
  <Paragraphs>142</Paragraphs>
  <Slides>18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Roboto</vt:lpstr>
      <vt:lpstr>Roboto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178</cp:revision>
  <dcterms:modified xsi:type="dcterms:W3CDTF">2021-01-19T02:34:32Z</dcterms:modified>
</cp:coreProperties>
</file>