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3" roundtripDataSignature="AMtx7mgCbkwjgC/6GXZBAMcCaAgPUfa+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16:notes"/>
          <p:cNvSpPr/>
          <p:nvPr>
            <p:ph idx="2" type="sldImg"/>
          </p:nvPr>
        </p:nvSpPr>
        <p:spPr>
          <a:xfrm>
            <a:off x="1225550" y="685800"/>
            <a:ext cx="440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Clr>
                <a:schemeClr val="dk1"/>
              </a:buClr>
              <a:buSzPts val="1800"/>
              <a:buFont typeface="Arial"/>
              <a:buNone/>
            </a:pPr>
            <a:r>
              <a:rPr lang="en-US" sz="1800" u="sng">
                <a:solidFill>
                  <a:srgbClr val="29754D"/>
                </a:solidFill>
                <a:latin typeface="Calibri"/>
                <a:ea typeface="Calibri"/>
                <a:cs typeface="Calibri"/>
                <a:sym typeface="Calibri"/>
              </a:rPr>
              <a:t>https://www.youtube.com/watch?v=NN-7PQuJttE&amp;ab_channel=Netnolog%C3%ADa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19"/>
          <p:cNvSpPr/>
          <p:nvPr/>
        </p:nvSpPr>
        <p:spPr>
          <a:xfrm>
            <a:off x="270565" y="1747314"/>
            <a:ext cx="9346500" cy="5675922"/>
          </a:xfrm>
          <a:prstGeom prst="round1Rect">
            <a:avLst>
              <a:gd fmla="val 15350" name="adj"/>
            </a:avLst>
          </a:prstGeom>
          <a:solidFill>
            <a:srgbClr val="C4D7CD">
              <a:alpha val="6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19"/>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19"/>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19"/>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19"/>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19"/>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19"/>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0"/>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0"/>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20"/>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20"/>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1"/>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1"/>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1"/>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1"/>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1"/>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5" name="Google Shape;25;p21"/>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26" name="Google Shape;26;p21"/>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21"/>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2"/>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2"/>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2"/>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2"/>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2"/>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2"/>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22"/>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FFFFFF"/>
              </a:solidFill>
              <a:latin typeface="Calibri"/>
              <a:ea typeface="Calibri"/>
              <a:cs typeface="Calibri"/>
              <a:sym typeface="Calibri"/>
            </a:endParaRPr>
          </a:p>
        </p:txBody>
      </p:sp>
      <p:sp>
        <p:nvSpPr>
          <p:cNvPr id="36" name="Google Shape;36;p22"/>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3"/>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3"/>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3"/>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3"/>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2" name="Google Shape;42;p23"/>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43" name="Google Shape;43;p23"/>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3"/>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1_One column text 2">
    <p:bg>
      <p:bgPr>
        <a:solidFill>
          <a:schemeClr val="lt1"/>
        </a:solidFill>
      </p:bgPr>
    </p:bg>
    <p:spTree>
      <p:nvGrpSpPr>
        <p:cNvPr id="45" name="Shape 45"/>
        <p:cNvGrpSpPr/>
        <p:nvPr/>
      </p:nvGrpSpPr>
      <p:grpSpPr>
        <a:xfrm>
          <a:off x="0" y="0"/>
          <a:ext cx="0" cy="0"/>
          <a:chOff x="0" y="0"/>
          <a:chExt cx="0" cy="0"/>
        </a:xfrm>
      </p:grpSpPr>
      <p:sp>
        <p:nvSpPr>
          <p:cNvPr id="46" name="Google Shape;46;p24"/>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4"/>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24"/>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4"/>
          <p:cNvSpPr/>
          <p:nvPr/>
        </p:nvSpPr>
        <p:spPr>
          <a:xfrm>
            <a:off x="181651" y="180900"/>
            <a:ext cx="7909200" cy="651000"/>
          </a:xfrm>
          <a:prstGeom prst="round2SameRect">
            <a:avLst>
              <a:gd fmla="val 16667" name="adj1"/>
              <a:gd fmla="val 0" name="adj2"/>
            </a:avLst>
          </a:prstGeom>
          <a:blipFill rotWithShape="1">
            <a:blip r:embed="rId2">
              <a:alphaModFix/>
            </a:blip>
            <a:tile algn="tl" flip="none" tx="0" sx="99996" ty="0" sy="99996"/>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4"/>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51" name="Google Shape;51;p24"/>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2" name="Google Shape;52;p24"/>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p25"/>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6" name="Google Shape;56;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8" name="Google Shape;58;p2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61" name="Google Shape;61;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34.png"/><Relationship Id="rId11" Type="http://schemas.openxmlformats.org/officeDocument/2006/relationships/image" Target="../media/image35.png"/><Relationship Id="rId10" Type="http://schemas.openxmlformats.org/officeDocument/2006/relationships/image" Target="../media/image31.png"/><Relationship Id="rId9" Type="http://schemas.openxmlformats.org/officeDocument/2006/relationships/image" Target="../media/image37.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NN-7PQuJttE&amp;ab_channel=Netnolog%C3%ADa"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4° MEDIO</a:t>
            </a:r>
            <a:endParaRPr b="0" i="0" sz="1200" u="none" cap="none" strike="noStrike">
              <a:solidFill>
                <a:srgbClr val="29754D"/>
              </a:solidFill>
              <a:latin typeface="Calibri"/>
              <a:ea typeface="Calibri"/>
              <a:cs typeface="Calibri"/>
              <a:sym typeface="Calibri"/>
            </a:endParaRPr>
          </a:p>
        </p:txBody>
      </p:sp>
      <p:sp>
        <p:nvSpPr>
          <p:cNvPr id="68" name="Google Shape;68;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1"/>
          <p:cNvSpPr txBox="1"/>
          <p:nvPr/>
        </p:nvSpPr>
        <p:spPr>
          <a:xfrm>
            <a:off x="365425" y="1993950"/>
            <a:ext cx="8742600" cy="2078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INSTALACIÓN DE SISTEMAS DE CONTROL ELÉCTRICO INDUSTRIAL</a:t>
            </a:r>
            <a:endParaRPr b="0" i="0" sz="1400" u="none" cap="none" strike="noStrike">
              <a:solidFill>
                <a:srgbClr val="000000"/>
              </a:solidFill>
              <a:latin typeface="Arial"/>
              <a:ea typeface="Arial"/>
              <a:cs typeface="Arial"/>
              <a:sym typeface="Arial"/>
            </a:endParaRPr>
          </a:p>
        </p:txBody>
      </p:sp>
      <p:pic>
        <p:nvPicPr>
          <p:cNvPr id="70" name="Google Shape;70;p1"/>
          <p:cNvPicPr preferRelativeResize="0"/>
          <p:nvPr/>
        </p:nvPicPr>
        <p:blipFill rotWithShape="1">
          <a:blip r:embed="rId3">
            <a:alphaModFix/>
          </a:blip>
          <a:srcRect b="5861" l="0" r="0" t="28695"/>
          <a:stretch/>
        </p:blipFill>
        <p:spPr>
          <a:xfrm>
            <a:off x="3024554" y="2894286"/>
            <a:ext cx="6601799" cy="3485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6" name="Google Shape;176;p10"/>
          <p:cNvSpPr txBox="1"/>
          <p:nvPr/>
        </p:nvSpPr>
        <p:spPr>
          <a:xfrm>
            <a:off x="688181" y="2159338"/>
            <a:ext cx="3452233" cy="35274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Otra recomendación del fabricante es dejar las distancias mínimas para la ventilación del dispositivo, debido al calentamiento por trabajo normal. </a:t>
            </a:r>
            <a:r>
              <a:rPr b="1" i="0" lang="en-US" sz="1800" u="none" cap="none" strike="noStrike">
                <a:solidFill>
                  <a:srgbClr val="29754D"/>
                </a:solidFill>
                <a:latin typeface="Calibri"/>
                <a:ea typeface="Calibri"/>
                <a:cs typeface="Calibri"/>
                <a:sym typeface="Calibri"/>
              </a:rPr>
              <a:t>También se debe colocar ventiladores que extraigan el calor en el tablero</a:t>
            </a:r>
            <a:r>
              <a:rPr b="0" i="0" lang="en-US" sz="1800" u="none" cap="none" strike="noStrike">
                <a:solidFill>
                  <a:schemeClr val="dk1"/>
                </a:solidFill>
                <a:latin typeface="Calibri"/>
                <a:ea typeface="Calibri"/>
                <a:cs typeface="Calibri"/>
                <a:sym typeface="Calibri"/>
              </a:rPr>
              <a:t>, a fin de realizar una refrigeración de los dispositivos que se encuentran dentro.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10"/>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VENTILACIÓN DEL VARIADOR</a:t>
            </a:r>
            <a:endParaRPr b="0" i="0" sz="1400" u="none" cap="none" strike="noStrike">
              <a:solidFill>
                <a:srgbClr val="000000"/>
              </a:solidFill>
              <a:latin typeface="Arial"/>
              <a:ea typeface="Arial"/>
              <a:cs typeface="Arial"/>
              <a:sym typeface="Arial"/>
            </a:endParaRPr>
          </a:p>
        </p:txBody>
      </p:sp>
      <p:sp>
        <p:nvSpPr>
          <p:cNvPr id="178" name="Google Shape;178;p10"/>
          <p:cNvSpPr/>
          <p:nvPr/>
        </p:nvSpPr>
        <p:spPr>
          <a:xfrm>
            <a:off x="4460240" y="2123439"/>
            <a:ext cx="4551522" cy="4175761"/>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10"/>
          <p:cNvSpPr txBox="1"/>
          <p:nvPr/>
        </p:nvSpPr>
        <p:spPr>
          <a:xfrm>
            <a:off x="7105694" y="5923132"/>
            <a:ext cx="1578345" cy="17352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Fuente: SIEMENS</a:t>
            </a:r>
            <a:endParaRPr b="0" i="0" sz="1400" u="none" cap="none" strike="noStrike">
              <a:solidFill>
                <a:srgbClr val="000000"/>
              </a:solidFill>
              <a:latin typeface="Arial"/>
              <a:ea typeface="Arial"/>
              <a:cs typeface="Arial"/>
              <a:sym typeface="Arial"/>
            </a:endParaRPr>
          </a:p>
        </p:txBody>
      </p:sp>
      <p:pic>
        <p:nvPicPr>
          <p:cNvPr id="180" name="Google Shape;180;p10"/>
          <p:cNvPicPr preferRelativeResize="0"/>
          <p:nvPr/>
        </p:nvPicPr>
        <p:blipFill rotWithShape="1">
          <a:blip r:embed="rId3">
            <a:alphaModFix/>
          </a:blip>
          <a:srcRect b="0" l="0" r="0" t="0"/>
          <a:stretch/>
        </p:blipFill>
        <p:spPr>
          <a:xfrm>
            <a:off x="4765366" y="2434500"/>
            <a:ext cx="3928833" cy="32522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6" name="Google Shape;186;p11"/>
          <p:cNvSpPr txBox="1"/>
          <p:nvPr/>
        </p:nvSpPr>
        <p:spPr>
          <a:xfrm>
            <a:off x="688181" y="2159338"/>
            <a:ext cx="3452233" cy="24365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El fabricante además nos entrega un esquema con los componentes que debe contar el conexionado del variador el tablero. Aquí podemos disponer, además, de algunos componentes de manera opcional que favorecen el buen funcionamiento del dispositivo.</a:t>
            </a:r>
            <a:endParaRPr b="0" i="0" sz="1400" u="none" cap="none" strike="noStrike">
              <a:solidFill>
                <a:srgbClr val="000000"/>
              </a:solidFill>
              <a:latin typeface="Arial"/>
              <a:ea typeface="Arial"/>
              <a:cs typeface="Arial"/>
              <a:sym typeface="Arial"/>
            </a:endParaRPr>
          </a:p>
        </p:txBody>
      </p:sp>
      <p:sp>
        <p:nvSpPr>
          <p:cNvPr id="187" name="Google Shape;187;p11"/>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DIAGRAMA DEL FABRICANTE</a:t>
            </a:r>
            <a:endParaRPr b="0" i="0" sz="1400" u="none" cap="none" strike="noStrike">
              <a:solidFill>
                <a:srgbClr val="000000"/>
              </a:solidFill>
              <a:latin typeface="Arial"/>
              <a:ea typeface="Arial"/>
              <a:cs typeface="Arial"/>
              <a:sym typeface="Arial"/>
            </a:endParaRPr>
          </a:p>
        </p:txBody>
      </p:sp>
      <p:sp>
        <p:nvSpPr>
          <p:cNvPr id="188" name="Google Shape;188;p11"/>
          <p:cNvSpPr/>
          <p:nvPr/>
        </p:nvSpPr>
        <p:spPr>
          <a:xfrm>
            <a:off x="4460240" y="1950721"/>
            <a:ext cx="4551522" cy="4430862"/>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11"/>
          <p:cNvSpPr txBox="1"/>
          <p:nvPr/>
        </p:nvSpPr>
        <p:spPr>
          <a:xfrm>
            <a:off x="7105694" y="6061562"/>
            <a:ext cx="1578345" cy="17352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Fuente: SIEMENS</a:t>
            </a:r>
            <a:endParaRPr b="0" i="0" sz="1400" u="none" cap="none" strike="noStrike">
              <a:solidFill>
                <a:srgbClr val="000000"/>
              </a:solidFill>
              <a:latin typeface="Arial"/>
              <a:ea typeface="Arial"/>
              <a:cs typeface="Arial"/>
              <a:sym typeface="Arial"/>
            </a:endParaRPr>
          </a:p>
        </p:txBody>
      </p:sp>
      <p:pic>
        <p:nvPicPr>
          <p:cNvPr id="190" name="Google Shape;190;p11"/>
          <p:cNvPicPr preferRelativeResize="0"/>
          <p:nvPr/>
        </p:nvPicPr>
        <p:blipFill rotWithShape="1">
          <a:blip r:embed="rId3">
            <a:alphaModFix/>
          </a:blip>
          <a:srcRect b="0" l="0" r="0" t="0"/>
          <a:stretch/>
        </p:blipFill>
        <p:spPr>
          <a:xfrm>
            <a:off x="5054212" y="2254798"/>
            <a:ext cx="3396147" cy="36120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6" name="Google Shape;196;p12"/>
          <p:cNvSpPr txBox="1"/>
          <p:nvPr/>
        </p:nvSpPr>
        <p:spPr>
          <a:xfrm>
            <a:off x="817837" y="2159338"/>
            <a:ext cx="3452233" cy="1882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Observando el manual del fabricante podemos realizar un arranque por medio de pulsadores en las entradas, o bien, regular la velocidad mediante un potenciómetro.</a:t>
            </a:r>
            <a:endParaRPr b="0" i="0" sz="1400" u="none" cap="none" strike="noStrike">
              <a:solidFill>
                <a:srgbClr val="000000"/>
              </a:solidFill>
              <a:latin typeface="Arial"/>
              <a:ea typeface="Arial"/>
              <a:cs typeface="Arial"/>
              <a:sym typeface="Arial"/>
            </a:endParaRPr>
          </a:p>
        </p:txBody>
      </p:sp>
      <p:sp>
        <p:nvSpPr>
          <p:cNvPr id="197" name="Google Shape;197;p12"/>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CONEXIÓN DE SENSOR A PLC</a:t>
            </a:r>
            <a:endParaRPr b="0" i="0" sz="1400" u="none" cap="none" strike="noStrike">
              <a:solidFill>
                <a:srgbClr val="000000"/>
              </a:solidFill>
              <a:latin typeface="Arial"/>
              <a:ea typeface="Arial"/>
              <a:cs typeface="Arial"/>
              <a:sym typeface="Arial"/>
            </a:endParaRPr>
          </a:p>
        </p:txBody>
      </p:sp>
      <p:sp>
        <p:nvSpPr>
          <p:cNvPr id="198" name="Google Shape;198;p12"/>
          <p:cNvSpPr/>
          <p:nvPr/>
        </p:nvSpPr>
        <p:spPr>
          <a:xfrm>
            <a:off x="4724400" y="1950720"/>
            <a:ext cx="4287362" cy="4531359"/>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9" name="Google Shape;199;p12"/>
          <p:cNvSpPr txBox="1"/>
          <p:nvPr/>
        </p:nvSpPr>
        <p:spPr>
          <a:xfrm>
            <a:off x="7105694" y="6173322"/>
            <a:ext cx="1578345" cy="17352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Fuente: SIEMENS</a:t>
            </a:r>
            <a:endParaRPr b="0" i="0" sz="1400" u="none" cap="none" strike="noStrike">
              <a:solidFill>
                <a:srgbClr val="000000"/>
              </a:solidFill>
              <a:latin typeface="Arial"/>
              <a:ea typeface="Arial"/>
              <a:cs typeface="Arial"/>
              <a:sym typeface="Arial"/>
            </a:endParaRPr>
          </a:p>
        </p:txBody>
      </p:sp>
      <p:pic>
        <p:nvPicPr>
          <p:cNvPr id="200" name="Google Shape;200;p12"/>
          <p:cNvPicPr preferRelativeResize="0"/>
          <p:nvPr/>
        </p:nvPicPr>
        <p:blipFill rotWithShape="1">
          <a:blip r:embed="rId3">
            <a:alphaModFix/>
          </a:blip>
          <a:srcRect b="0" l="17181" r="0" t="0"/>
          <a:stretch/>
        </p:blipFill>
        <p:spPr>
          <a:xfrm>
            <a:off x="5309754" y="2028029"/>
            <a:ext cx="3116654" cy="40335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6" name="Google Shape;206;p13"/>
          <p:cNvSpPr txBox="1"/>
          <p:nvPr/>
        </p:nvSpPr>
        <p:spPr>
          <a:xfrm>
            <a:off x="817836" y="1901951"/>
            <a:ext cx="8082323" cy="7745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Es posible realizar la selección de configuraciones dentro del variador de frecuencia. A estas configuraciones se les conoce con el nombre de macro de conexión.</a:t>
            </a:r>
            <a:endParaRPr b="0" i="0" sz="1400" u="none" cap="none" strike="noStrike">
              <a:solidFill>
                <a:srgbClr val="000000"/>
              </a:solidFill>
              <a:latin typeface="Arial"/>
              <a:ea typeface="Arial"/>
              <a:cs typeface="Arial"/>
              <a:sym typeface="Arial"/>
            </a:endParaRPr>
          </a:p>
        </p:txBody>
      </p:sp>
      <p:sp>
        <p:nvSpPr>
          <p:cNvPr id="207" name="Google Shape;207;p13"/>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MACRO DE CONEXIÓN DEL VARIADOR</a:t>
            </a:r>
            <a:endParaRPr b="0" i="0" sz="1400" u="none" cap="none" strike="noStrike">
              <a:solidFill>
                <a:srgbClr val="000000"/>
              </a:solidFill>
              <a:latin typeface="Arial"/>
              <a:ea typeface="Arial"/>
              <a:cs typeface="Arial"/>
              <a:sym typeface="Arial"/>
            </a:endParaRPr>
          </a:p>
        </p:txBody>
      </p:sp>
      <p:sp>
        <p:nvSpPr>
          <p:cNvPr id="208" name="Google Shape;208;p13"/>
          <p:cNvSpPr/>
          <p:nvPr/>
        </p:nvSpPr>
        <p:spPr>
          <a:xfrm>
            <a:off x="910519" y="2763520"/>
            <a:ext cx="7866204" cy="3718559"/>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9" name="Google Shape;209;p13"/>
          <p:cNvPicPr preferRelativeResize="0"/>
          <p:nvPr/>
        </p:nvPicPr>
        <p:blipFill rotWithShape="1">
          <a:blip r:embed="rId3">
            <a:alphaModFix/>
          </a:blip>
          <a:srcRect b="0" l="15451" r="3858" t="28792"/>
          <a:stretch/>
        </p:blipFill>
        <p:spPr>
          <a:xfrm>
            <a:off x="2184770" y="3027865"/>
            <a:ext cx="5364655" cy="2938348"/>
          </a:xfrm>
          <a:prstGeom prst="rect">
            <a:avLst/>
          </a:prstGeom>
          <a:noFill/>
          <a:ln>
            <a:noFill/>
          </a:ln>
        </p:spPr>
      </p:pic>
      <p:sp>
        <p:nvSpPr>
          <p:cNvPr id="210" name="Google Shape;210;p13"/>
          <p:cNvSpPr txBox="1"/>
          <p:nvPr/>
        </p:nvSpPr>
        <p:spPr>
          <a:xfrm>
            <a:off x="6760254" y="6223601"/>
            <a:ext cx="1578345" cy="17352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Fuente: SIEMENS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6" name="Google Shape;216;p14"/>
          <p:cNvSpPr/>
          <p:nvPr/>
        </p:nvSpPr>
        <p:spPr>
          <a:xfrm>
            <a:off x="910519" y="2763520"/>
            <a:ext cx="7866204" cy="3718559"/>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7" name="Google Shape;217;p14"/>
          <p:cNvSpPr txBox="1"/>
          <p:nvPr/>
        </p:nvSpPr>
        <p:spPr>
          <a:xfrm>
            <a:off x="817836" y="1901951"/>
            <a:ext cx="8082323" cy="7745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Otro modo de trabajo y probablemente uno de los  más utilizados es mediante la conexión de un potenciómetro para establecer las velocidades.</a:t>
            </a:r>
            <a:endParaRPr b="0" i="0" sz="1400" u="none" cap="none" strike="noStrike">
              <a:solidFill>
                <a:srgbClr val="000000"/>
              </a:solidFill>
              <a:latin typeface="Arial"/>
              <a:ea typeface="Arial"/>
              <a:cs typeface="Arial"/>
              <a:sym typeface="Arial"/>
            </a:endParaRPr>
          </a:p>
        </p:txBody>
      </p:sp>
      <p:sp>
        <p:nvSpPr>
          <p:cNvPr id="218" name="Google Shape;218;p14"/>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MACRO DE CONEXIÓN DEL VARIADOR</a:t>
            </a:r>
            <a:endParaRPr b="0" i="0" sz="1400" u="none" cap="none" strike="noStrike">
              <a:solidFill>
                <a:srgbClr val="000000"/>
              </a:solidFill>
              <a:latin typeface="Arial"/>
              <a:ea typeface="Arial"/>
              <a:cs typeface="Arial"/>
              <a:sym typeface="Arial"/>
            </a:endParaRPr>
          </a:p>
        </p:txBody>
      </p:sp>
      <p:pic>
        <p:nvPicPr>
          <p:cNvPr id="219" name="Google Shape;219;p14"/>
          <p:cNvPicPr preferRelativeResize="0"/>
          <p:nvPr/>
        </p:nvPicPr>
        <p:blipFill rotWithShape="1">
          <a:blip r:embed="rId3">
            <a:alphaModFix/>
          </a:blip>
          <a:srcRect b="0" l="8827" r="0" t="2845"/>
          <a:stretch/>
        </p:blipFill>
        <p:spPr>
          <a:xfrm>
            <a:off x="2107383" y="2978772"/>
            <a:ext cx="5503228" cy="3092514"/>
          </a:xfrm>
          <a:prstGeom prst="rect">
            <a:avLst/>
          </a:prstGeom>
          <a:noFill/>
          <a:ln>
            <a:noFill/>
          </a:ln>
        </p:spPr>
      </p:pic>
      <p:sp>
        <p:nvSpPr>
          <p:cNvPr id="220" name="Google Shape;220;p14"/>
          <p:cNvSpPr txBox="1"/>
          <p:nvPr/>
        </p:nvSpPr>
        <p:spPr>
          <a:xfrm>
            <a:off x="6760254" y="6223601"/>
            <a:ext cx="1578345" cy="17352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Fuente: SIEMENS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226" name="Google Shape;226;p15"/>
          <p:cNvGrpSpPr/>
          <p:nvPr/>
        </p:nvGrpSpPr>
        <p:grpSpPr>
          <a:xfrm>
            <a:off x="2035277" y="2911885"/>
            <a:ext cx="6999671" cy="2696553"/>
            <a:chOff x="4461133" y="3098700"/>
            <a:chExt cx="4657800" cy="1525000"/>
          </a:xfrm>
        </p:grpSpPr>
        <p:sp>
          <p:nvSpPr>
            <p:cNvPr id="227" name="Google Shape;227;p15"/>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8" name="Google Shape;228;p15"/>
            <p:cNvSpPr txBox="1"/>
            <p:nvPr/>
          </p:nvSpPr>
          <p:spPr>
            <a:xfrm>
              <a:off x="5442536"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VELOCIDAD DE UN MOTOR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¡Atentos, atentas!</a:t>
              </a:r>
              <a:endParaRPr b="0" i="0" sz="1400" u="none" cap="none" strike="noStrike">
                <a:solidFill>
                  <a:srgbClr val="000000"/>
                </a:solidFill>
                <a:latin typeface="Arial"/>
                <a:ea typeface="Arial"/>
                <a:cs typeface="Arial"/>
                <a:sym typeface="Arial"/>
              </a:endParaRPr>
            </a:p>
          </p:txBody>
        </p:sp>
      </p:grpSp>
      <p:sp>
        <p:nvSpPr>
          <p:cNvPr id="229" name="Google Shape;229;p1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30" name="Google Shape;230;p15"/>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8</a:t>
            </a:r>
            <a:endParaRPr b="0" i="0" sz="5000" u="none" cap="none" strike="noStrike">
              <a:solidFill>
                <a:srgbClr val="8EB99F"/>
              </a:solidFill>
              <a:latin typeface="Calibri"/>
              <a:ea typeface="Calibri"/>
              <a:cs typeface="Calibri"/>
              <a:sym typeface="Calibri"/>
            </a:endParaRPr>
          </a:p>
        </p:txBody>
      </p:sp>
      <p:pic>
        <p:nvPicPr>
          <p:cNvPr id="231" name="Google Shape;231;p15"/>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232" name="Google Shape;232;p15"/>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233" name="Google Shape;233;p15"/>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p16"/>
          <p:cNvGrpSpPr/>
          <p:nvPr/>
        </p:nvGrpSpPr>
        <p:grpSpPr>
          <a:xfrm>
            <a:off x="24701" y="2705494"/>
            <a:ext cx="5835378" cy="1156253"/>
            <a:chOff x="-4788" y="2600094"/>
            <a:chExt cx="5835378" cy="1156253"/>
          </a:xfrm>
        </p:grpSpPr>
        <p:sp>
          <p:nvSpPr>
            <p:cNvPr id="239" name="Google Shape;239;p16"/>
            <p:cNvSpPr txBox="1"/>
            <p:nvPr/>
          </p:nvSpPr>
          <p:spPr>
            <a:xfrm>
              <a:off x="1238190" y="2992823"/>
              <a:ext cx="4592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240" name="Google Shape;240;p16"/>
            <p:cNvGrpSpPr/>
            <p:nvPr/>
          </p:nvGrpSpPr>
          <p:grpSpPr>
            <a:xfrm>
              <a:off x="-4788" y="2600094"/>
              <a:ext cx="1193379" cy="1156253"/>
              <a:chOff x="-4788" y="5117148"/>
              <a:chExt cx="1193379" cy="1156253"/>
            </a:xfrm>
          </p:grpSpPr>
          <p:sp>
            <p:nvSpPr>
              <p:cNvPr id="241" name="Google Shape;241;p16"/>
              <p:cNvSpPr/>
              <p:nvPr/>
            </p:nvSpPr>
            <p:spPr>
              <a:xfrm rot="5400000">
                <a:off x="171462" y="5103873"/>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2" name="Google Shape;242;p16"/>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243" name="Google Shape;243;p16"/>
          <p:cNvGrpSpPr/>
          <p:nvPr/>
        </p:nvGrpSpPr>
        <p:grpSpPr>
          <a:xfrm>
            <a:off x="24701" y="5827421"/>
            <a:ext cx="5833674" cy="783000"/>
            <a:chOff x="-4788" y="5414468"/>
            <a:chExt cx="5833674" cy="783000"/>
          </a:xfrm>
        </p:grpSpPr>
        <p:grpSp>
          <p:nvGrpSpPr>
            <p:cNvPr id="244" name="Google Shape;244;p16"/>
            <p:cNvGrpSpPr/>
            <p:nvPr/>
          </p:nvGrpSpPr>
          <p:grpSpPr>
            <a:xfrm>
              <a:off x="-4788" y="5414468"/>
              <a:ext cx="1135500" cy="783000"/>
              <a:chOff x="-4788" y="6167965"/>
              <a:chExt cx="1135500" cy="783000"/>
            </a:xfrm>
          </p:grpSpPr>
          <p:sp>
            <p:nvSpPr>
              <p:cNvPr id="245" name="Google Shape;245;p16"/>
              <p:cNvSpPr/>
              <p:nvPr/>
            </p:nvSpPr>
            <p:spPr>
              <a:xfrm rot="5400000">
                <a:off x="171462" y="5991715"/>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6" name="Google Shape;246;p16"/>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247" name="Google Shape;247;p16"/>
            <p:cNvSpPr txBox="1"/>
            <p:nvPr/>
          </p:nvSpPr>
          <p:spPr>
            <a:xfrm>
              <a:off x="1267686" y="5513603"/>
              <a:ext cx="4561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248" name="Google Shape;248;p16"/>
          <p:cNvGrpSpPr/>
          <p:nvPr/>
        </p:nvGrpSpPr>
        <p:grpSpPr>
          <a:xfrm>
            <a:off x="-4685" y="1887157"/>
            <a:ext cx="9306000" cy="783000"/>
            <a:chOff x="-4685" y="1887157"/>
            <a:chExt cx="9306000" cy="783000"/>
          </a:xfrm>
        </p:grpSpPr>
        <p:sp>
          <p:nvSpPr>
            <p:cNvPr id="249" name="Google Shape;249;p16"/>
            <p:cNvSpPr/>
            <p:nvPr/>
          </p:nvSpPr>
          <p:spPr>
            <a:xfrm rot="5400000">
              <a:off x="4256815" y="-2374343"/>
              <a:ext cx="783000" cy="93060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 name="Google Shape;250;p16"/>
            <p:cNvSpPr txBox="1"/>
            <p:nvPr/>
          </p:nvSpPr>
          <p:spPr>
            <a:xfrm>
              <a:off x="4015218" y="2109402"/>
              <a:ext cx="2975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251" name="Google Shape;251;p16"/>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252" name="Google Shape;252;p16"/>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253" name="Google Shape;253;p16"/>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254" name="Google Shape;254;p16"/>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255" name="Google Shape;255;p16"/>
          <p:cNvGrpSpPr/>
          <p:nvPr/>
        </p:nvGrpSpPr>
        <p:grpSpPr>
          <a:xfrm>
            <a:off x="24701" y="4846110"/>
            <a:ext cx="5764674" cy="783000"/>
            <a:chOff x="-4788" y="3650215"/>
            <a:chExt cx="5764674" cy="783000"/>
          </a:xfrm>
        </p:grpSpPr>
        <p:sp>
          <p:nvSpPr>
            <p:cNvPr id="256" name="Google Shape;256;p16"/>
            <p:cNvSpPr txBox="1"/>
            <p:nvPr/>
          </p:nvSpPr>
          <p:spPr>
            <a:xfrm>
              <a:off x="1267686" y="3872460"/>
              <a:ext cx="4492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257" name="Google Shape;257;p16"/>
            <p:cNvGrpSpPr/>
            <p:nvPr/>
          </p:nvGrpSpPr>
          <p:grpSpPr>
            <a:xfrm>
              <a:off x="-4788" y="3650215"/>
              <a:ext cx="1135500" cy="783000"/>
              <a:chOff x="-4788" y="4407300"/>
              <a:chExt cx="1135500" cy="783000"/>
            </a:xfrm>
          </p:grpSpPr>
          <p:sp>
            <p:nvSpPr>
              <p:cNvPr id="258" name="Google Shape;258;p16"/>
              <p:cNvSpPr/>
              <p:nvPr/>
            </p:nvSpPr>
            <p:spPr>
              <a:xfrm rot="5400000">
                <a:off x="171462" y="4231050"/>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9" name="Google Shape;259;p16"/>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260" name="Google Shape;260;p16"/>
          <p:cNvGrpSpPr/>
          <p:nvPr/>
        </p:nvGrpSpPr>
        <p:grpSpPr>
          <a:xfrm>
            <a:off x="24701" y="3864798"/>
            <a:ext cx="6503939" cy="783000"/>
            <a:chOff x="2348" y="4582469"/>
            <a:chExt cx="6503939" cy="783000"/>
          </a:xfrm>
        </p:grpSpPr>
        <p:sp>
          <p:nvSpPr>
            <p:cNvPr id="261" name="Google Shape;261;p16"/>
            <p:cNvSpPr txBox="1"/>
            <p:nvPr/>
          </p:nvSpPr>
          <p:spPr>
            <a:xfrm>
              <a:off x="1267687" y="4681604"/>
              <a:ext cx="523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262" name="Google Shape;262;p16"/>
            <p:cNvGrpSpPr/>
            <p:nvPr/>
          </p:nvGrpSpPr>
          <p:grpSpPr>
            <a:xfrm>
              <a:off x="2348" y="4582469"/>
              <a:ext cx="1135500" cy="783000"/>
              <a:chOff x="2348" y="5287632"/>
              <a:chExt cx="1135500" cy="783000"/>
            </a:xfrm>
          </p:grpSpPr>
          <p:sp>
            <p:nvSpPr>
              <p:cNvPr id="263" name="Google Shape;263;p16"/>
              <p:cNvSpPr/>
              <p:nvPr/>
            </p:nvSpPr>
            <p:spPr>
              <a:xfrm rot="5400000">
                <a:off x="178598" y="5111382"/>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64" name="Google Shape;264;p16"/>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265" name="Google Shape;265;p16"/>
          <p:cNvPicPr preferRelativeResize="0"/>
          <p:nvPr/>
        </p:nvPicPr>
        <p:blipFill rotWithShape="1">
          <a:blip r:embed="rId11">
            <a:alphaModFix/>
          </a:blip>
          <a:srcRect b="0" l="0" r="0" t="0"/>
          <a:stretch/>
        </p:blipFill>
        <p:spPr>
          <a:xfrm>
            <a:off x="5836197" y="3780266"/>
            <a:ext cx="3760094" cy="3779408"/>
          </a:xfrm>
          <a:prstGeom prst="rect">
            <a:avLst/>
          </a:prstGeom>
          <a:noFill/>
          <a:ln>
            <a:noFill/>
          </a:ln>
        </p:spPr>
      </p:pic>
      <p:sp>
        <p:nvSpPr>
          <p:cNvPr id="266" name="Google Shape;266;p16"/>
          <p:cNvSpPr txBox="1"/>
          <p:nvPr/>
        </p:nvSpPr>
        <p:spPr>
          <a:xfrm>
            <a:off x="375975" y="1373700"/>
            <a:ext cx="46908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267" name="Google Shape;267;p16"/>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LA 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3" name="Google Shape;273;p17"/>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274" name="Google Shape;274;p17"/>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75" name="Google Shape;275;p17"/>
          <p:cNvSpPr txBox="1"/>
          <p:nvPr/>
        </p:nvSpPr>
        <p:spPr>
          <a:xfrm>
            <a:off x="958647" y="298414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VELOCIDAD DE UN MOTOR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¡No olvides contestar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276" name="Google Shape;276;p17"/>
          <p:cNvPicPr preferRelativeResize="0"/>
          <p:nvPr/>
        </p:nvPicPr>
        <p:blipFill rotWithShape="1">
          <a:blip r:embed="rId3">
            <a:alphaModFix/>
          </a:blip>
          <a:srcRect b="0" l="0" r="0" t="0"/>
          <a:stretch/>
        </p:blipFill>
        <p:spPr>
          <a:xfrm>
            <a:off x="3210793" y="4394152"/>
            <a:ext cx="674379" cy="604800"/>
          </a:xfrm>
          <a:prstGeom prst="rect">
            <a:avLst/>
          </a:prstGeom>
          <a:noFill/>
          <a:ln>
            <a:noFill/>
          </a:ln>
        </p:spPr>
      </p:pic>
      <p:pic>
        <p:nvPicPr>
          <p:cNvPr id="277" name="Google Shape;277;p17"/>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nvSpPr>
        <p:spPr>
          <a:xfrm>
            <a:off x="1139099" y="834799"/>
            <a:ext cx="5524459"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MÓDULO 5 </a:t>
            </a:r>
            <a:r>
              <a:rPr b="0" i="0" lang="en-US" sz="1200" u="none" cap="none" strike="noStrike">
                <a:solidFill>
                  <a:srgbClr val="29754D"/>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76" name="Google Shape;76;p2"/>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7" name="Google Shape;77;p2"/>
          <p:cNvSpPr txBox="1"/>
          <p:nvPr/>
        </p:nvSpPr>
        <p:spPr>
          <a:xfrm>
            <a:off x="365425" y="2323030"/>
            <a:ext cx="4970504" cy="10639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CONTROL DE VELOCIDAD DE UN MOTOR</a:t>
            </a:r>
            <a:endParaRPr b="0" i="0" sz="1400" u="none" cap="none" strike="noStrike">
              <a:solidFill>
                <a:srgbClr val="000000"/>
              </a:solidFill>
              <a:latin typeface="Arial"/>
              <a:ea typeface="Arial"/>
              <a:cs typeface="Arial"/>
              <a:sym typeface="Arial"/>
            </a:endParaRPr>
          </a:p>
        </p:txBody>
      </p:sp>
      <p:pic>
        <p:nvPicPr>
          <p:cNvPr id="78" name="Google Shape;78;p2"/>
          <p:cNvPicPr preferRelativeResize="0"/>
          <p:nvPr/>
        </p:nvPicPr>
        <p:blipFill rotWithShape="1">
          <a:blip r:embed="rId3">
            <a:alphaModFix/>
          </a:blip>
          <a:srcRect b="0" l="0" r="0" t="0"/>
          <a:stretch/>
        </p:blipFill>
        <p:spPr>
          <a:xfrm>
            <a:off x="2556605" y="2778823"/>
            <a:ext cx="6362700" cy="463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grpSp>
        <p:nvGrpSpPr>
          <p:cNvPr id="83" name="Google Shape;83;p3"/>
          <p:cNvGrpSpPr/>
          <p:nvPr/>
        </p:nvGrpSpPr>
        <p:grpSpPr>
          <a:xfrm>
            <a:off x="4917644" y="1631343"/>
            <a:ext cx="4122332" cy="4227328"/>
            <a:chOff x="1541397" y="1631343"/>
            <a:chExt cx="4122332" cy="4227328"/>
          </a:xfrm>
        </p:grpSpPr>
        <p:sp>
          <p:nvSpPr>
            <p:cNvPr id="84" name="Google Shape;84;p3"/>
            <p:cNvSpPr/>
            <p:nvPr/>
          </p:nvSpPr>
          <p:spPr>
            <a:xfrm>
              <a:off x="1541397"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85" name="Google Shape;85;p3"/>
            <p:cNvPicPr preferRelativeResize="0"/>
            <p:nvPr/>
          </p:nvPicPr>
          <p:blipFill rotWithShape="1">
            <a:blip r:embed="rId3">
              <a:alphaModFix/>
            </a:blip>
            <a:srcRect b="0" l="0" r="0" t="0"/>
            <a:stretch/>
          </p:blipFill>
          <p:spPr>
            <a:xfrm>
              <a:off x="2605009" y="1631343"/>
              <a:ext cx="853288" cy="813600"/>
            </a:xfrm>
            <a:prstGeom prst="rect">
              <a:avLst/>
            </a:prstGeom>
            <a:noFill/>
            <a:ln>
              <a:noFill/>
            </a:ln>
          </p:spPr>
        </p:pic>
        <p:pic>
          <p:nvPicPr>
            <p:cNvPr id="86" name="Google Shape;86;p3"/>
            <p:cNvPicPr preferRelativeResize="0"/>
            <p:nvPr/>
          </p:nvPicPr>
          <p:blipFill rotWithShape="1">
            <a:blip r:embed="rId4">
              <a:alphaModFix/>
            </a:blip>
            <a:srcRect b="0" l="0" r="0" t="0"/>
            <a:stretch/>
          </p:blipFill>
          <p:spPr>
            <a:xfrm>
              <a:off x="2375354" y="2432559"/>
              <a:ext cx="3288375" cy="3035128"/>
            </a:xfrm>
            <a:prstGeom prst="rect">
              <a:avLst/>
            </a:prstGeom>
            <a:noFill/>
            <a:ln>
              <a:noFill/>
            </a:ln>
          </p:spPr>
        </p:pic>
        <p:sp>
          <p:nvSpPr>
            <p:cNvPr id="87" name="Google Shape;87;p3"/>
            <p:cNvSpPr txBox="1"/>
            <p:nvPr/>
          </p:nvSpPr>
          <p:spPr>
            <a:xfrm>
              <a:off x="1681318" y="3395582"/>
              <a:ext cx="2548691"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Instala circuitos de control utilizando dispositivos electrónicos de potencia de acuerdo a los requerimientos técnicos.   </a:t>
              </a:r>
              <a:endParaRPr b="0" i="0" sz="1400" u="none" cap="none" strike="noStrike">
                <a:solidFill>
                  <a:srgbClr val="000000"/>
                </a:solidFill>
                <a:latin typeface="Arial"/>
                <a:ea typeface="Arial"/>
                <a:cs typeface="Arial"/>
                <a:sym typeface="Arial"/>
              </a:endParaRPr>
            </a:p>
          </p:txBody>
        </p:sp>
        <p:sp>
          <p:nvSpPr>
            <p:cNvPr id="88" name="Google Shape;88;p3"/>
            <p:cNvSpPr txBox="1"/>
            <p:nvPr/>
          </p:nvSpPr>
          <p:spPr>
            <a:xfrm>
              <a:off x="1833297" y="26197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grpSp>
      <p:grpSp>
        <p:nvGrpSpPr>
          <p:cNvPr id="89" name="Google Shape;89;p3"/>
          <p:cNvGrpSpPr/>
          <p:nvPr/>
        </p:nvGrpSpPr>
        <p:grpSpPr>
          <a:xfrm>
            <a:off x="1775857" y="1631343"/>
            <a:ext cx="2980513" cy="4227328"/>
            <a:chOff x="4727195" y="1631343"/>
            <a:chExt cx="2980513" cy="4227328"/>
          </a:xfrm>
        </p:grpSpPr>
        <p:sp>
          <p:nvSpPr>
            <p:cNvPr id="90" name="Google Shape;90;p3"/>
            <p:cNvSpPr/>
            <p:nvPr/>
          </p:nvSpPr>
          <p:spPr>
            <a:xfrm>
              <a:off x="4727195"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1" name="Google Shape;91;p3"/>
            <p:cNvPicPr preferRelativeResize="0"/>
            <p:nvPr/>
          </p:nvPicPr>
          <p:blipFill rotWithShape="1">
            <a:blip r:embed="rId5">
              <a:alphaModFix/>
            </a:blip>
            <a:srcRect b="0" l="0" r="0" t="0"/>
            <a:stretch/>
          </p:blipFill>
          <p:spPr>
            <a:xfrm>
              <a:off x="5789940" y="1631343"/>
              <a:ext cx="853288" cy="813600"/>
            </a:xfrm>
            <a:prstGeom prst="rect">
              <a:avLst/>
            </a:prstGeom>
            <a:noFill/>
            <a:ln>
              <a:noFill/>
            </a:ln>
          </p:spPr>
        </p:pic>
        <p:sp>
          <p:nvSpPr>
            <p:cNvPr id="92" name="Google Shape;92;p3"/>
            <p:cNvSpPr txBox="1"/>
            <p:nvPr/>
          </p:nvSpPr>
          <p:spPr>
            <a:xfrm>
              <a:off x="4832426" y="26197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93" name="Google Shape;93;p3"/>
            <p:cNvSpPr txBox="1"/>
            <p:nvPr/>
          </p:nvSpPr>
          <p:spPr>
            <a:xfrm>
              <a:off x="4865415" y="3336967"/>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Demostración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guiada</a:t>
              </a:r>
              <a:endParaRPr b="0" i="0" sz="1400" u="none" cap="none" strike="noStrike">
                <a:solidFill>
                  <a:srgbClr val="000000"/>
                </a:solidFill>
                <a:latin typeface="Arial"/>
                <a:ea typeface="Arial"/>
                <a:cs typeface="Arial"/>
                <a:sym typeface="Arial"/>
              </a:endParaRPr>
            </a:p>
          </p:txBody>
        </p:sp>
      </p:grpSp>
      <p:pic>
        <p:nvPicPr>
          <p:cNvPr id="94" name="Google Shape;94;p3"/>
          <p:cNvPicPr preferRelativeResize="0"/>
          <p:nvPr/>
        </p:nvPicPr>
        <p:blipFill rotWithShape="1">
          <a:blip r:embed="rId6">
            <a:alphaModFix/>
          </a:blip>
          <a:srcRect b="0" l="0" r="0" t="0"/>
          <a:stretch/>
        </p:blipFill>
        <p:spPr>
          <a:xfrm flipH="1">
            <a:off x="-304796" y="2515210"/>
            <a:ext cx="3197631" cy="4419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p:nvPr/>
        </p:nvSpPr>
        <p:spPr>
          <a:xfrm>
            <a:off x="4139385" y="2218944"/>
            <a:ext cx="4414306" cy="3967031"/>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0" name="Google Shape;100;p4"/>
          <p:cNvSpPr txBox="1"/>
          <p:nvPr/>
        </p:nvSpPr>
        <p:spPr>
          <a:xfrm>
            <a:off x="4428998" y="2344343"/>
            <a:ext cx="4107535" cy="34353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de conocimientos previos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Control Manual de Velocidad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Variador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Conexión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Cuánto Aprendimos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grpSp>
        <p:nvGrpSpPr>
          <p:cNvPr id="101" name="Google Shape;101;p4"/>
          <p:cNvGrpSpPr/>
          <p:nvPr/>
        </p:nvGrpSpPr>
        <p:grpSpPr>
          <a:xfrm>
            <a:off x="4008135" y="2675505"/>
            <a:ext cx="272043" cy="288596"/>
            <a:chOff x="4074489" y="2145477"/>
            <a:chExt cx="272043" cy="288596"/>
          </a:xfrm>
        </p:grpSpPr>
        <p:sp>
          <p:nvSpPr>
            <p:cNvPr id="102" name="Google Shape;102;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03" name="Google Shape;103;p4"/>
            <p:cNvSpPr txBox="1"/>
            <p:nvPr/>
          </p:nvSpPr>
          <p:spPr>
            <a:xfrm>
              <a:off x="4074489" y="214547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104" name="Google Shape;104;p4"/>
          <p:cNvGrpSpPr/>
          <p:nvPr/>
        </p:nvGrpSpPr>
        <p:grpSpPr>
          <a:xfrm>
            <a:off x="4008135" y="3214110"/>
            <a:ext cx="272043" cy="288596"/>
            <a:chOff x="4069726" y="2809534"/>
            <a:chExt cx="272043" cy="288596"/>
          </a:xfrm>
        </p:grpSpPr>
        <p:sp>
          <p:nvSpPr>
            <p:cNvPr id="105" name="Google Shape;105;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
            <p:cNvSpPr txBox="1"/>
            <p:nvPr/>
          </p:nvSpPr>
          <p:spPr>
            <a:xfrm>
              <a:off x="4069726" y="280953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07" name="Google Shape;107;p4"/>
          <p:cNvGrpSpPr/>
          <p:nvPr/>
        </p:nvGrpSpPr>
        <p:grpSpPr>
          <a:xfrm>
            <a:off x="4008135" y="3769967"/>
            <a:ext cx="272043" cy="288596"/>
            <a:chOff x="4069726" y="3506452"/>
            <a:chExt cx="272043" cy="288596"/>
          </a:xfrm>
        </p:grpSpPr>
        <p:sp>
          <p:nvSpPr>
            <p:cNvPr id="108" name="Google Shape;108;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
            <p:cNvSpPr txBox="1"/>
            <p:nvPr/>
          </p:nvSpPr>
          <p:spPr>
            <a:xfrm>
              <a:off x="4069726" y="3506452"/>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10" name="Google Shape;110;p4"/>
          <p:cNvSpPr txBox="1"/>
          <p:nvPr/>
        </p:nvSpPr>
        <p:spPr>
          <a:xfrm>
            <a:off x="4139385" y="1394107"/>
            <a:ext cx="4506904" cy="28690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9754D"/>
                </a:solidFill>
                <a:latin typeface="Calibri"/>
                <a:ea typeface="Calibri"/>
                <a:cs typeface="Calibri"/>
                <a:sym typeface="Calibri"/>
              </a:rPr>
              <a:t>CONTROL DE VELOCIDAD DE UN MOTOR</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13" name="Google Shape;113;p4"/>
          <p:cNvGrpSpPr/>
          <p:nvPr/>
        </p:nvGrpSpPr>
        <p:grpSpPr>
          <a:xfrm>
            <a:off x="4008135" y="4317357"/>
            <a:ext cx="272043" cy="297063"/>
            <a:chOff x="4120013" y="4058527"/>
            <a:chExt cx="272043" cy="297063"/>
          </a:xfrm>
        </p:grpSpPr>
        <p:sp>
          <p:nvSpPr>
            <p:cNvPr id="114" name="Google Shape;114;p4"/>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4120013" y="405852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16" name="Google Shape;116;p4"/>
          <p:cNvGrpSpPr/>
          <p:nvPr/>
        </p:nvGrpSpPr>
        <p:grpSpPr>
          <a:xfrm>
            <a:off x="4008135" y="4881681"/>
            <a:ext cx="272043" cy="288596"/>
            <a:chOff x="4180218" y="4710821"/>
            <a:chExt cx="272043" cy="288596"/>
          </a:xfrm>
        </p:grpSpPr>
        <p:sp>
          <p:nvSpPr>
            <p:cNvPr id="117" name="Google Shape;117;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a:off x="4180218" y="471082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19" name="Google Shape;119;p4"/>
          <p:cNvGrpSpPr/>
          <p:nvPr/>
        </p:nvGrpSpPr>
        <p:grpSpPr>
          <a:xfrm>
            <a:off x="4008135" y="5476657"/>
            <a:ext cx="272043" cy="288596"/>
            <a:chOff x="4180218" y="4710821"/>
            <a:chExt cx="272043" cy="288596"/>
          </a:xfrm>
        </p:grpSpPr>
        <p:sp>
          <p:nvSpPr>
            <p:cNvPr id="120" name="Google Shape;120;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4180218" y="471082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7" name="Google Shape;127;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28" name="Google Shape;128;p5"/>
          <p:cNvSpPr txBox="1"/>
          <p:nvPr/>
        </p:nvSpPr>
        <p:spPr>
          <a:xfrm>
            <a:off x="816853" y="3218280"/>
            <a:ext cx="4542225"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VELOCIDAD</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DE UN MOTOR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Veamos cómo lo que has aprendido refuerza y mejora lo que estás a punto de aprender.</a:t>
            </a:r>
            <a:endParaRPr b="0" i="0" sz="1400" u="none" cap="none" strike="noStrike">
              <a:solidFill>
                <a:srgbClr val="000000"/>
              </a:solidFill>
              <a:latin typeface="Arial"/>
              <a:ea typeface="Arial"/>
              <a:cs typeface="Arial"/>
              <a:sym typeface="Arial"/>
            </a:endParaRPr>
          </a:p>
        </p:txBody>
      </p:sp>
      <p:sp>
        <p:nvSpPr>
          <p:cNvPr id="129" name="Google Shape;129;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30" name="Google Shape;130;p5"/>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
        <p:nvSpPr>
          <p:cNvPr id="131" name="Google Shape;131;p5"/>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8</a:t>
            </a:r>
            <a:endParaRPr b="0" i="0" sz="5000" u="none" cap="none" strike="noStrik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p:nvPr/>
        </p:nvSpPr>
        <p:spPr>
          <a:xfrm>
            <a:off x="763929" y="2654537"/>
            <a:ext cx="7372911" cy="3838860"/>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7" name="Google Shape;137;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CONTROL MANUAL DE VELOCIDAD</a:t>
            </a:r>
            <a:endParaRPr b="0" i="0" sz="1400" u="none" cap="none" strike="noStrike">
              <a:solidFill>
                <a:srgbClr val="000000"/>
              </a:solidFill>
              <a:latin typeface="Arial"/>
              <a:ea typeface="Arial"/>
              <a:cs typeface="Arial"/>
              <a:sym typeface="Arial"/>
            </a:endParaRPr>
          </a:p>
        </p:txBody>
      </p:sp>
      <p:sp>
        <p:nvSpPr>
          <p:cNvPr id="138" name="Google Shape;138;p6"/>
          <p:cNvSpPr txBox="1"/>
          <p:nvPr/>
        </p:nvSpPr>
        <p:spPr>
          <a:xfrm>
            <a:off x="1041722" y="3032567"/>
            <a:ext cx="6886936" cy="27186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 puede establecer el control de velocidad de un motor mediante la conexión de un potenciómetro. Con este elemento podemos ajustar la velocidad de trabajo estableciendo velocidades fijas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También es posible seleccionar la velocidad del motor mediante la conexión  de tres cables empleando pulsadores para velocidades fijas.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Link de video demostrativo: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rPr b="0" i="0" lang="en-US" sz="1800" u="sng" cap="none" strike="noStrike">
                <a:solidFill>
                  <a:schemeClr val="hlink"/>
                </a:solidFill>
                <a:latin typeface="Calibri"/>
                <a:ea typeface="Calibri"/>
                <a:cs typeface="Calibri"/>
                <a:sym typeface="Calibri"/>
                <a:hlinkClick r:id="rId3"/>
              </a:rPr>
              <a:t>https://www.youtube.com/watch?v=NN-7PQuJttE&amp;ab_channel=Netnolog%C3%ADa</a:t>
            </a:r>
            <a:endParaRPr b="0" i="0" sz="1400" u="none" cap="none" strike="noStrike">
              <a:solidFill>
                <a:srgbClr val="000000"/>
              </a:solidFill>
              <a:latin typeface="Arial"/>
              <a:ea typeface="Arial"/>
              <a:cs typeface="Arial"/>
              <a:sym typeface="Arial"/>
            </a:endParaRPr>
          </a:p>
        </p:txBody>
      </p:sp>
      <p:pic>
        <p:nvPicPr>
          <p:cNvPr id="139" name="Google Shape;139;p6"/>
          <p:cNvPicPr preferRelativeResize="0"/>
          <p:nvPr/>
        </p:nvPicPr>
        <p:blipFill rotWithShape="1">
          <a:blip r:embed="rId4">
            <a:alphaModFix/>
          </a:blip>
          <a:srcRect b="0" l="0" r="0" t="0"/>
          <a:stretch/>
        </p:blipFill>
        <p:spPr>
          <a:xfrm>
            <a:off x="7498605" y="2859298"/>
            <a:ext cx="1827870" cy="32525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5" name="Google Shape;145;p7"/>
          <p:cNvSpPr txBox="1"/>
          <p:nvPr/>
        </p:nvSpPr>
        <p:spPr>
          <a:xfrm>
            <a:off x="718137" y="1951353"/>
            <a:ext cx="8447633" cy="7745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Tomando como ejemplo un variador siemens modelo v20 el fabricante nos expone como realizar el montaje del dispositivo en tablero eléctrico.</a:t>
            </a:r>
            <a:endParaRPr b="0" i="0" sz="1400" u="none" cap="none" strike="noStrike">
              <a:solidFill>
                <a:srgbClr val="000000"/>
              </a:solidFill>
              <a:latin typeface="Arial"/>
              <a:ea typeface="Arial"/>
              <a:cs typeface="Arial"/>
              <a:sym typeface="Arial"/>
            </a:endParaRPr>
          </a:p>
        </p:txBody>
      </p:sp>
      <p:sp>
        <p:nvSpPr>
          <p:cNvPr id="146" name="Google Shape;146;p7"/>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VARIADOR</a:t>
            </a:r>
            <a:endParaRPr b="0" i="0" sz="1400" u="none" cap="none" strike="noStrike">
              <a:solidFill>
                <a:srgbClr val="000000"/>
              </a:solidFill>
              <a:latin typeface="Arial"/>
              <a:ea typeface="Arial"/>
              <a:cs typeface="Arial"/>
              <a:sym typeface="Arial"/>
            </a:endParaRPr>
          </a:p>
        </p:txBody>
      </p:sp>
      <p:sp>
        <p:nvSpPr>
          <p:cNvPr id="147" name="Google Shape;147;p7"/>
          <p:cNvSpPr/>
          <p:nvPr/>
        </p:nvSpPr>
        <p:spPr>
          <a:xfrm>
            <a:off x="718137" y="2710621"/>
            <a:ext cx="8277008" cy="3670961"/>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8" name="Google Shape;148;p7"/>
          <p:cNvSpPr txBox="1"/>
          <p:nvPr/>
        </p:nvSpPr>
        <p:spPr>
          <a:xfrm>
            <a:off x="5825225" y="5960990"/>
            <a:ext cx="2895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Fuente: SIEMENS</a:t>
            </a:r>
            <a:endParaRPr b="0" i="0" sz="1400" u="none" cap="none" strike="noStrike">
              <a:solidFill>
                <a:srgbClr val="000000"/>
              </a:solidFill>
              <a:latin typeface="Arial"/>
              <a:ea typeface="Arial"/>
              <a:cs typeface="Arial"/>
              <a:sym typeface="Arial"/>
            </a:endParaRPr>
          </a:p>
        </p:txBody>
      </p:sp>
      <p:pic>
        <p:nvPicPr>
          <p:cNvPr id="149" name="Google Shape;149;p7"/>
          <p:cNvPicPr preferRelativeResize="0"/>
          <p:nvPr/>
        </p:nvPicPr>
        <p:blipFill rotWithShape="1">
          <a:blip r:embed="rId3">
            <a:alphaModFix/>
          </a:blip>
          <a:srcRect b="0" l="0" r="0" t="0"/>
          <a:stretch/>
        </p:blipFill>
        <p:spPr>
          <a:xfrm>
            <a:off x="865023" y="2856942"/>
            <a:ext cx="3717996" cy="3154848"/>
          </a:xfrm>
          <a:prstGeom prst="rect">
            <a:avLst/>
          </a:prstGeom>
          <a:noFill/>
          <a:ln>
            <a:noFill/>
          </a:ln>
        </p:spPr>
      </p:pic>
      <p:pic>
        <p:nvPicPr>
          <p:cNvPr id="150" name="Google Shape;150;p7"/>
          <p:cNvPicPr preferRelativeResize="0"/>
          <p:nvPr/>
        </p:nvPicPr>
        <p:blipFill rotWithShape="1">
          <a:blip r:embed="rId4">
            <a:alphaModFix/>
          </a:blip>
          <a:srcRect b="0" l="0" r="0" t="0"/>
          <a:stretch/>
        </p:blipFill>
        <p:spPr>
          <a:xfrm>
            <a:off x="4583019" y="3329253"/>
            <a:ext cx="4316921" cy="17737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6" name="Google Shape;156;p8"/>
          <p:cNvSpPr txBox="1"/>
          <p:nvPr/>
        </p:nvSpPr>
        <p:spPr>
          <a:xfrm>
            <a:off x="730299" y="2144756"/>
            <a:ext cx="3472863" cy="1882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 la hora de trabajar con un variador de frecuencia es muy útil la información que nos entrega el fabricante en su hoja característica acerca de la disposición de la bornea de control del equipo.</a:t>
            </a:r>
            <a:endParaRPr b="0" i="0" sz="1400" u="none" cap="none" strike="noStrike">
              <a:solidFill>
                <a:srgbClr val="000000"/>
              </a:solidFill>
              <a:latin typeface="Arial"/>
              <a:ea typeface="Arial"/>
              <a:cs typeface="Arial"/>
              <a:sym typeface="Arial"/>
            </a:endParaRPr>
          </a:p>
        </p:txBody>
      </p:sp>
      <p:sp>
        <p:nvSpPr>
          <p:cNvPr id="157" name="Google Shape;157;p8"/>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DISPOSICIÓN DE LA BORNERA DE CONEXIÓN</a:t>
            </a:r>
            <a:endParaRPr b="0" i="0" sz="1400" u="none" cap="none" strike="noStrike">
              <a:solidFill>
                <a:srgbClr val="000000"/>
              </a:solidFill>
              <a:latin typeface="Arial"/>
              <a:ea typeface="Arial"/>
              <a:cs typeface="Arial"/>
              <a:sym typeface="Arial"/>
            </a:endParaRPr>
          </a:p>
        </p:txBody>
      </p:sp>
      <p:sp>
        <p:nvSpPr>
          <p:cNvPr id="158" name="Google Shape;158;p8"/>
          <p:cNvSpPr/>
          <p:nvPr/>
        </p:nvSpPr>
        <p:spPr>
          <a:xfrm>
            <a:off x="4632960" y="2052320"/>
            <a:ext cx="4357004" cy="4329262"/>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9" name="Google Shape;159;p8"/>
          <p:cNvPicPr preferRelativeResize="0"/>
          <p:nvPr/>
        </p:nvPicPr>
        <p:blipFill rotWithShape="1">
          <a:blip r:embed="rId3">
            <a:alphaModFix/>
          </a:blip>
          <a:srcRect b="0" l="0" r="0" t="0"/>
          <a:stretch/>
        </p:blipFill>
        <p:spPr>
          <a:xfrm>
            <a:off x="4959053" y="2198482"/>
            <a:ext cx="3704817" cy="3952239"/>
          </a:xfrm>
          <a:prstGeom prst="rect">
            <a:avLst/>
          </a:prstGeom>
          <a:noFill/>
          <a:ln>
            <a:noFill/>
          </a:ln>
        </p:spPr>
      </p:pic>
      <p:sp>
        <p:nvSpPr>
          <p:cNvPr id="160" name="Google Shape;160;p8"/>
          <p:cNvSpPr txBox="1"/>
          <p:nvPr/>
        </p:nvSpPr>
        <p:spPr>
          <a:xfrm>
            <a:off x="2743200" y="6150721"/>
            <a:ext cx="1632176" cy="23086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Fuente: SIEMENS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6" name="Google Shape;166;p9"/>
          <p:cNvSpPr txBox="1"/>
          <p:nvPr/>
        </p:nvSpPr>
        <p:spPr>
          <a:xfrm>
            <a:off x="708501" y="2050413"/>
            <a:ext cx="8133806" cy="7745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Para la conexión del motor se debe utilizar terminales de horquilla acorde al calibre del cable. Se recomienda utilizar cable flexible.</a:t>
            </a:r>
            <a:endParaRPr b="0" i="0" sz="1400" u="none" cap="none" strike="noStrike">
              <a:solidFill>
                <a:srgbClr val="000000"/>
              </a:solidFill>
              <a:latin typeface="Arial"/>
              <a:ea typeface="Arial"/>
              <a:cs typeface="Arial"/>
              <a:sym typeface="Arial"/>
            </a:endParaRPr>
          </a:p>
        </p:txBody>
      </p:sp>
      <p:sp>
        <p:nvSpPr>
          <p:cNvPr id="167" name="Google Shape;167;p9"/>
          <p:cNvSpPr txBox="1"/>
          <p:nvPr/>
        </p:nvSpPr>
        <p:spPr>
          <a:xfrm>
            <a:off x="375974" y="1178093"/>
            <a:ext cx="6993656"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RECOMENDACIONES</a:t>
            </a:r>
            <a:endParaRPr b="0" i="0" sz="1400" u="none" cap="none" strike="noStrike">
              <a:solidFill>
                <a:srgbClr val="000000"/>
              </a:solidFill>
              <a:latin typeface="Arial"/>
              <a:ea typeface="Arial"/>
              <a:cs typeface="Arial"/>
              <a:sym typeface="Arial"/>
            </a:endParaRPr>
          </a:p>
        </p:txBody>
      </p:sp>
      <p:sp>
        <p:nvSpPr>
          <p:cNvPr id="168" name="Google Shape;168;p9"/>
          <p:cNvSpPr/>
          <p:nvPr/>
        </p:nvSpPr>
        <p:spPr>
          <a:xfrm>
            <a:off x="708501" y="2984569"/>
            <a:ext cx="8270240" cy="3263831"/>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9" name="Google Shape;169;p9"/>
          <p:cNvPicPr preferRelativeResize="0"/>
          <p:nvPr/>
        </p:nvPicPr>
        <p:blipFill rotWithShape="1">
          <a:blip r:embed="rId3">
            <a:alphaModFix/>
          </a:blip>
          <a:srcRect b="0" l="0" r="0" t="0"/>
          <a:stretch/>
        </p:blipFill>
        <p:spPr>
          <a:xfrm>
            <a:off x="1019835" y="3702369"/>
            <a:ext cx="7599390" cy="1768242"/>
          </a:xfrm>
          <a:prstGeom prst="rect">
            <a:avLst/>
          </a:prstGeom>
          <a:noFill/>
          <a:ln>
            <a:noFill/>
          </a:ln>
        </p:spPr>
      </p:pic>
      <p:sp>
        <p:nvSpPr>
          <p:cNvPr id="170" name="Google Shape;170;p9"/>
          <p:cNvSpPr txBox="1"/>
          <p:nvPr/>
        </p:nvSpPr>
        <p:spPr>
          <a:xfrm>
            <a:off x="5723625" y="5836371"/>
            <a:ext cx="2895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Fuente: SIEMENS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