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9" roundtripDataSignature="AMtx7mhV6C4lAPBvs3v975Sorb4sz0C3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21: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p2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4"/>
          <p:cNvSpPr/>
          <p:nvPr/>
        </p:nvSpPr>
        <p:spPr>
          <a:xfrm>
            <a:off x="270565" y="1747314"/>
            <a:ext cx="9346500" cy="5675922"/>
          </a:xfrm>
          <a:prstGeom prst="round1Rect">
            <a:avLst>
              <a:gd fmla="val 15350" name="adj"/>
            </a:avLst>
          </a:prstGeom>
          <a:solidFill>
            <a:srgbClr val="C4D7CD">
              <a:alpha val="6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4"/>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4"/>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4"/>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4"/>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34"/>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 name="Google Shape;79;p3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34"/>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4"/>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82" name="Google Shape;82;p3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83" name="Google Shape;83;p34"/>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34"/>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35"/>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5"/>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0" name="Google Shape;90;p3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92" name="Google Shape;92;p3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3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36"/>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3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8" name="Google Shape;98;p36"/>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9" name="Google Shape;99;p3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101" name="Google Shape;101;p3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102" name="Google Shape;102;p3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n-US" sz="1400" u="none" cap="none" strike="noStrike">
                <a:solidFill>
                  <a:schemeClr val="lt1"/>
                </a:solidFill>
                <a:latin typeface="Calibri"/>
                <a:ea typeface="Calibri"/>
                <a:cs typeface="Calibri"/>
                <a:sym typeface="Calibri"/>
              </a:rPr>
              <a:t>MÓDULO </a:t>
            </a:r>
            <a:r>
              <a:rPr b="0" i="0" lang="en-US"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5"/>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5"/>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5"/>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5"/>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 name="Google Shape;25;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7"/>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 name="Google Shape;42;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31"/>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3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31"/>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31"/>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1"/>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2" name="Google Shape;52;p31"/>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53" name="Google Shape;53;p3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5" ty="0" sy="99995"/>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3" name="Shape 63"/>
        <p:cNvGrpSpPr/>
        <p:nvPr/>
      </p:nvGrpSpPr>
      <p:grpSpPr>
        <a:xfrm>
          <a:off x="0" y="0"/>
          <a:ext cx="0" cy="0"/>
          <a:chOff x="0" y="0"/>
          <a:chExt cx="0" cy="0"/>
        </a:xfrm>
      </p:grpSpPr>
      <p:sp>
        <p:nvSpPr>
          <p:cNvPr id="64" name="Google Shape;64;p32"/>
          <p:cNvSpPr/>
          <p:nvPr/>
        </p:nvSpPr>
        <p:spPr>
          <a:xfrm>
            <a:off x="270565" y="1747314"/>
            <a:ext cx="9346500" cy="5676000"/>
          </a:xfrm>
          <a:prstGeom prst="round1Rect">
            <a:avLst>
              <a:gd fmla="val 15350" name="adj"/>
            </a:avLst>
          </a:prstGeom>
          <a:solidFill>
            <a:srgbClr val="29754D">
              <a:alpha val="2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 name="Google Shape;65;p32"/>
          <p:cNvSpPr/>
          <p:nvPr/>
        </p:nvSpPr>
        <p:spPr>
          <a:xfrm>
            <a:off x="436350" y="6464001"/>
            <a:ext cx="7891800" cy="680400"/>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 name="Google Shape;66;p32"/>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67" name="Google Shape;67;p32"/>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68" name="Google Shape;68;p32"/>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69" name="Google Shape;69;p32"/>
          <p:cNvPicPr preferRelativeResize="0"/>
          <p:nvPr/>
        </p:nvPicPr>
        <p:blipFill rotWithShape="1">
          <a:blip r:embed="rId5">
            <a:alphaModFix/>
          </a:blip>
          <a:srcRect b="0" l="0" r="0" t="0"/>
          <a:stretch/>
        </p:blipFill>
        <p:spPr>
          <a:xfrm>
            <a:off x="433441" y="419875"/>
            <a:ext cx="4210921" cy="680400"/>
          </a:xfrm>
          <a:prstGeom prst="rect">
            <a:avLst/>
          </a:prstGeom>
          <a:noFill/>
          <a:ln>
            <a:noFill/>
          </a:ln>
        </p:spPr>
      </p:pic>
      <p:pic>
        <p:nvPicPr>
          <p:cNvPr id="70" name="Google Shape;70;p32"/>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pic>
        <p:nvPicPr>
          <p:cNvPr id="72" name="Google Shape;72;p3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73" name="Google Shape;73;p3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74" name="Google Shape;74;p33"/>
          <p:cNvPicPr preferRelativeResize="0"/>
          <p:nvPr/>
        </p:nvPicPr>
        <p:blipFill rotWithShape="1">
          <a:blip r:embed="rId4">
            <a:alphaModFix/>
          </a:blip>
          <a:srcRect b="0" l="0" r="0" t="0"/>
          <a:stretch/>
        </p:blipFill>
        <p:spPr>
          <a:xfrm>
            <a:off x="433441" y="419875"/>
            <a:ext cx="4210921" cy="680400"/>
          </a:xfrm>
          <a:prstGeom prst="rect">
            <a:avLst/>
          </a:prstGeom>
          <a:noFill/>
          <a:ln>
            <a:noFill/>
          </a:ln>
        </p:spPr>
      </p:pic>
      <p:sp>
        <p:nvSpPr>
          <p:cNvPr id="75" name="Google Shape;75;p33"/>
          <p:cNvSpPr/>
          <p:nvPr/>
        </p:nvSpPr>
        <p:spPr>
          <a:xfrm>
            <a:off x="242856" y="1756550"/>
            <a:ext cx="9346500" cy="5676000"/>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21.jp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7.png"/><Relationship Id="rId11" Type="http://schemas.openxmlformats.org/officeDocument/2006/relationships/image" Target="../media/image33.png"/><Relationship Id="rId10" Type="http://schemas.openxmlformats.org/officeDocument/2006/relationships/image" Target="../media/image34.png"/><Relationship Id="rId9"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7.png"/><Relationship Id="rId8"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08" name="Google Shape;10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109" name="Google Shape;10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0" name="Google Shape;110;p1"/>
          <p:cNvSpPr txBox="1"/>
          <p:nvPr/>
        </p:nvSpPr>
        <p:spPr>
          <a:xfrm>
            <a:off x="374950" y="1871400"/>
            <a:ext cx="81780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CONSTRUCCIÓN DE TABLERO DOMICILIARIO</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4" name="Google Shape;214;p10"/>
          <p:cNvSpPr txBox="1"/>
          <p:nvPr/>
        </p:nvSpPr>
        <p:spPr>
          <a:xfrm>
            <a:off x="672814" y="1725162"/>
            <a:ext cx="3813211" cy="36625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TDA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un tablero domiciliario básico debe tener, al menos, los siguientes componentes: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Disyuntor principal.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Disyuntor cto. Alumbrado.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Disyuntor cto. Enchufes.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Protector diferencial cto. Enchufes.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10"/>
          <p:cNvSpPr/>
          <p:nvPr/>
        </p:nvSpPr>
        <p:spPr>
          <a:xfrm>
            <a:off x="5291822" y="1911927"/>
            <a:ext cx="3372592" cy="4469655"/>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16" name="Google Shape;216;p10"/>
          <p:cNvGrpSpPr/>
          <p:nvPr/>
        </p:nvGrpSpPr>
        <p:grpSpPr>
          <a:xfrm>
            <a:off x="6564909" y="2144904"/>
            <a:ext cx="1018902" cy="3771165"/>
            <a:chOff x="6564909" y="2144904"/>
            <a:chExt cx="1018902" cy="3771165"/>
          </a:xfrm>
        </p:grpSpPr>
        <p:sp>
          <p:nvSpPr>
            <p:cNvPr id="217" name="Google Shape;217;p10"/>
            <p:cNvSpPr/>
            <p:nvPr/>
          </p:nvSpPr>
          <p:spPr>
            <a:xfrm>
              <a:off x="6564909" y="2144904"/>
              <a:ext cx="1018902" cy="76635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E</a:t>
              </a:r>
              <a:endParaRPr b="1" i="0" sz="1800" u="none" cap="none" strike="noStrike">
                <a:solidFill>
                  <a:schemeClr val="dk1"/>
                </a:solidFill>
                <a:latin typeface="Calibri"/>
                <a:ea typeface="Calibri"/>
                <a:cs typeface="Calibri"/>
                <a:sym typeface="Calibri"/>
              </a:endParaRPr>
            </a:p>
          </p:txBody>
        </p:sp>
        <p:sp>
          <p:nvSpPr>
            <p:cNvPr id="218" name="Google Shape;218;p10"/>
            <p:cNvSpPr/>
            <p:nvPr/>
          </p:nvSpPr>
          <p:spPr>
            <a:xfrm>
              <a:off x="6564909" y="5149715"/>
              <a:ext cx="1018902" cy="76635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TDA</a:t>
              </a:r>
              <a:endParaRPr b="1" i="0" sz="1800" u="none" cap="none" strike="noStrike">
                <a:solidFill>
                  <a:schemeClr val="dk1"/>
                </a:solidFill>
                <a:latin typeface="Calibri"/>
                <a:ea typeface="Calibri"/>
                <a:cs typeface="Calibri"/>
                <a:sym typeface="Calibri"/>
              </a:endParaRPr>
            </a:p>
          </p:txBody>
        </p:sp>
        <p:cxnSp>
          <p:nvCxnSpPr>
            <p:cNvPr id="219" name="Google Shape;219;p10"/>
            <p:cNvCxnSpPr>
              <a:stCxn id="217" idx="2"/>
              <a:endCxn id="218" idx="0"/>
            </p:cNvCxnSpPr>
            <p:nvPr/>
          </p:nvCxnSpPr>
          <p:spPr>
            <a:xfrm>
              <a:off x="7074360" y="2911258"/>
              <a:ext cx="0" cy="22386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1"/>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DIAGRAMA UNILINEAL</a:t>
            </a:r>
            <a:endParaRPr b="0" i="0" sz="1400" u="none" cap="none" strike="noStrike">
              <a:solidFill>
                <a:srgbClr val="000000"/>
              </a:solidFill>
              <a:latin typeface="Arial"/>
              <a:ea typeface="Arial"/>
              <a:cs typeface="Arial"/>
              <a:sym typeface="Arial"/>
            </a:endParaRPr>
          </a:p>
        </p:txBody>
      </p:sp>
      <p:sp>
        <p:nvSpPr>
          <p:cNvPr id="225" name="Google Shape;225;p11"/>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6" name="Google Shape;226;p11"/>
          <p:cNvSpPr txBox="1"/>
          <p:nvPr/>
        </p:nvSpPr>
        <p:spPr>
          <a:xfrm>
            <a:off x="672814" y="2144904"/>
            <a:ext cx="3813211" cy="21851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Para el ejemplo dado anteriormente, el TDA debe contener la representación de los componentes en el tablero eléctrico, por lo cual se suele dibujar con las capacidades nominales de los componentes y la identificación de cada circuito.</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4860131" y="1911927"/>
            <a:ext cx="4070113" cy="4469655"/>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8" name="Google Shape;228;p11"/>
          <p:cNvPicPr preferRelativeResize="0"/>
          <p:nvPr/>
        </p:nvPicPr>
        <p:blipFill rotWithShape="1">
          <a:blip r:embed="rId3">
            <a:alphaModFix/>
          </a:blip>
          <a:srcRect b="0" l="0" r="0" t="0"/>
          <a:stretch/>
        </p:blipFill>
        <p:spPr>
          <a:xfrm>
            <a:off x="5249734" y="2089474"/>
            <a:ext cx="3290906" cy="42921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TIPOS DE TABLEROS </a:t>
            </a:r>
            <a:endParaRPr b="0" i="0" sz="1400" u="none" cap="none" strike="noStrike">
              <a:solidFill>
                <a:srgbClr val="000000"/>
              </a:solidFill>
              <a:latin typeface="Arial"/>
              <a:ea typeface="Arial"/>
              <a:cs typeface="Arial"/>
              <a:sym typeface="Arial"/>
            </a:endParaRPr>
          </a:p>
        </p:txBody>
      </p:sp>
      <p:sp>
        <p:nvSpPr>
          <p:cNvPr id="234" name="Google Shape;234;p12"/>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5" name="Google Shape;235;p12"/>
          <p:cNvSpPr txBox="1"/>
          <p:nvPr/>
        </p:nvSpPr>
        <p:spPr>
          <a:xfrm>
            <a:off x="672814" y="1871042"/>
            <a:ext cx="8257430" cy="8001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Existen dos tipos de tableros principales: sobrepuestos y embutidos. Su uso depende de si la instalación está canalizada por dentro del muro o a la vista.</a:t>
            </a:r>
            <a:endParaRPr b="0" i="0" sz="1400" u="none" cap="none" strike="noStrike">
              <a:solidFill>
                <a:srgbClr val="000000"/>
              </a:solidFill>
              <a:latin typeface="Arial"/>
              <a:ea typeface="Arial"/>
              <a:cs typeface="Arial"/>
              <a:sym typeface="Arial"/>
            </a:endParaRPr>
          </a:p>
        </p:txBody>
      </p:sp>
      <p:sp>
        <p:nvSpPr>
          <p:cNvPr id="236" name="Google Shape;236;p12"/>
          <p:cNvSpPr/>
          <p:nvPr/>
        </p:nvSpPr>
        <p:spPr>
          <a:xfrm>
            <a:off x="795647" y="2945083"/>
            <a:ext cx="8134597" cy="3436499"/>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7" name="Google Shape;237;p12"/>
          <p:cNvPicPr preferRelativeResize="0"/>
          <p:nvPr/>
        </p:nvPicPr>
        <p:blipFill rotWithShape="1">
          <a:blip r:embed="rId3">
            <a:alphaModFix/>
          </a:blip>
          <a:srcRect b="15018" l="6500" r="18500" t="13811"/>
          <a:stretch/>
        </p:blipFill>
        <p:spPr>
          <a:xfrm>
            <a:off x="1309191" y="3492202"/>
            <a:ext cx="2618728" cy="2484883"/>
          </a:xfrm>
          <a:prstGeom prst="rect">
            <a:avLst/>
          </a:prstGeom>
          <a:noFill/>
          <a:ln>
            <a:noFill/>
          </a:ln>
        </p:spPr>
      </p:pic>
      <p:pic>
        <p:nvPicPr>
          <p:cNvPr id="238" name="Google Shape;238;p12"/>
          <p:cNvPicPr preferRelativeResize="0"/>
          <p:nvPr/>
        </p:nvPicPr>
        <p:blipFill rotWithShape="1">
          <a:blip r:embed="rId4">
            <a:alphaModFix/>
          </a:blip>
          <a:srcRect b="16605" l="0" r="14165" t="22728"/>
          <a:stretch/>
        </p:blipFill>
        <p:spPr>
          <a:xfrm>
            <a:off x="4801529" y="3667760"/>
            <a:ext cx="3267315" cy="2309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244" name="Google Shape;244;p13"/>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5" name="Google Shape;245;p13"/>
          <p:cNvSpPr/>
          <p:nvPr/>
        </p:nvSpPr>
        <p:spPr>
          <a:xfrm>
            <a:off x="795647" y="2185061"/>
            <a:ext cx="8134597" cy="4096986"/>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46" name="Google Shape;246;p13"/>
          <p:cNvGrpSpPr/>
          <p:nvPr/>
        </p:nvGrpSpPr>
        <p:grpSpPr>
          <a:xfrm>
            <a:off x="1293108" y="3830220"/>
            <a:ext cx="7134046" cy="1138687"/>
            <a:chOff x="1475514" y="4538859"/>
            <a:chExt cx="7134046" cy="1138687"/>
          </a:xfrm>
        </p:grpSpPr>
        <p:sp>
          <p:nvSpPr>
            <p:cNvPr id="247" name="Google Shape;247;p13"/>
            <p:cNvSpPr/>
            <p:nvPr/>
          </p:nvSpPr>
          <p:spPr>
            <a:xfrm>
              <a:off x="1475514" y="4538859"/>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13"/>
            <p:cNvSpPr/>
            <p:nvPr/>
          </p:nvSpPr>
          <p:spPr>
            <a:xfrm>
              <a:off x="1717053" y="495292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13"/>
            <p:cNvSpPr/>
            <p:nvPr/>
          </p:nvSpPr>
          <p:spPr>
            <a:xfrm>
              <a:off x="2489589" y="495292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13"/>
            <p:cNvSpPr/>
            <p:nvPr/>
          </p:nvSpPr>
          <p:spPr>
            <a:xfrm>
              <a:off x="3302041"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13"/>
            <p:cNvSpPr/>
            <p:nvPr/>
          </p:nvSpPr>
          <p:spPr>
            <a:xfrm>
              <a:off x="4114493"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13"/>
            <p:cNvSpPr/>
            <p:nvPr/>
          </p:nvSpPr>
          <p:spPr>
            <a:xfrm>
              <a:off x="4874672"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13"/>
            <p:cNvSpPr/>
            <p:nvPr/>
          </p:nvSpPr>
          <p:spPr>
            <a:xfrm>
              <a:off x="5605118"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13"/>
            <p:cNvSpPr/>
            <p:nvPr/>
          </p:nvSpPr>
          <p:spPr>
            <a:xfrm>
              <a:off x="6335564"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3"/>
            <p:cNvSpPr/>
            <p:nvPr/>
          </p:nvSpPr>
          <p:spPr>
            <a:xfrm>
              <a:off x="7122554"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13"/>
            <p:cNvSpPr/>
            <p:nvPr/>
          </p:nvSpPr>
          <p:spPr>
            <a:xfrm>
              <a:off x="7833181" y="4971312"/>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57" name="Google Shape;257;p13"/>
            <p:cNvCxnSpPr/>
            <p:nvPr/>
          </p:nvCxnSpPr>
          <p:spPr>
            <a:xfrm>
              <a:off x="1475514" y="4737266"/>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258" name="Google Shape;258;p13"/>
            <p:cNvCxnSpPr/>
            <p:nvPr/>
          </p:nvCxnSpPr>
          <p:spPr>
            <a:xfrm>
              <a:off x="1475514" y="5459009"/>
              <a:ext cx="7134046" cy="0"/>
            </a:xfrm>
            <a:prstGeom prst="straightConnector1">
              <a:avLst/>
            </a:prstGeom>
            <a:noFill/>
            <a:ln cap="flat" cmpd="sng" w="9525">
              <a:solidFill>
                <a:schemeClr val="dk1"/>
              </a:solidFill>
              <a:prstDash val="solid"/>
              <a:miter lim="800000"/>
              <a:headEnd len="sm" w="sm" type="none"/>
              <a:tailEnd len="sm" w="sm" type="none"/>
            </a:ln>
          </p:spPr>
        </p:cxnSp>
      </p:grpSp>
      <p:cxnSp>
        <p:nvCxnSpPr>
          <p:cNvPr id="259" name="Google Shape;259;p13"/>
          <p:cNvCxnSpPr/>
          <p:nvPr/>
        </p:nvCxnSpPr>
        <p:spPr>
          <a:xfrm flipH="1">
            <a:off x="1674421" y="3160111"/>
            <a:ext cx="2085830" cy="569343"/>
          </a:xfrm>
          <a:prstGeom prst="straightConnector1">
            <a:avLst/>
          </a:prstGeom>
          <a:noFill/>
          <a:ln cap="flat" cmpd="sng" w="9525">
            <a:solidFill>
              <a:schemeClr val="dk1"/>
            </a:solidFill>
            <a:prstDash val="solid"/>
            <a:miter lim="800000"/>
            <a:headEnd len="sm" w="sm" type="none"/>
            <a:tailEnd len="med" w="med" type="triangle"/>
          </a:ln>
        </p:spPr>
      </p:cxnSp>
      <p:sp>
        <p:nvSpPr>
          <p:cNvPr id="260" name="Google Shape;260;p13"/>
          <p:cNvSpPr txBox="1"/>
          <p:nvPr/>
        </p:nvSpPr>
        <p:spPr>
          <a:xfrm>
            <a:off x="2544409" y="2513821"/>
            <a:ext cx="2702602" cy="6462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Riel DIN del armario del tablero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266" name="Google Shape;266;p14"/>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7" name="Google Shape;267;p14"/>
          <p:cNvSpPr/>
          <p:nvPr/>
        </p:nvSpPr>
        <p:spPr>
          <a:xfrm>
            <a:off x="795647" y="1927412"/>
            <a:ext cx="8134597" cy="445417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14"/>
          <p:cNvSpPr/>
          <p:nvPr/>
        </p:nvSpPr>
        <p:spPr>
          <a:xfrm>
            <a:off x="1293108" y="3587574"/>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14"/>
          <p:cNvSpPr/>
          <p:nvPr/>
        </p:nvSpPr>
        <p:spPr>
          <a:xfrm>
            <a:off x="1534647"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14"/>
          <p:cNvSpPr/>
          <p:nvPr/>
        </p:nvSpPr>
        <p:spPr>
          <a:xfrm>
            <a:off x="2307183"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14"/>
          <p:cNvSpPr/>
          <p:nvPr/>
        </p:nvSpPr>
        <p:spPr>
          <a:xfrm>
            <a:off x="311963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14"/>
          <p:cNvSpPr/>
          <p:nvPr/>
        </p:nvSpPr>
        <p:spPr>
          <a:xfrm>
            <a:off x="3932087"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14"/>
          <p:cNvSpPr/>
          <p:nvPr/>
        </p:nvSpPr>
        <p:spPr>
          <a:xfrm>
            <a:off x="4692266"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14"/>
          <p:cNvSpPr/>
          <p:nvPr/>
        </p:nvSpPr>
        <p:spPr>
          <a:xfrm>
            <a:off x="5422712"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14"/>
          <p:cNvSpPr/>
          <p:nvPr/>
        </p:nvSpPr>
        <p:spPr>
          <a:xfrm>
            <a:off x="615315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14"/>
          <p:cNvSpPr/>
          <p:nvPr/>
        </p:nvSpPr>
        <p:spPr>
          <a:xfrm>
            <a:off x="694014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14"/>
          <p:cNvSpPr/>
          <p:nvPr/>
        </p:nvSpPr>
        <p:spPr>
          <a:xfrm>
            <a:off x="765077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78" name="Google Shape;278;p14"/>
          <p:cNvCxnSpPr/>
          <p:nvPr/>
        </p:nvCxnSpPr>
        <p:spPr>
          <a:xfrm>
            <a:off x="1293108" y="3785981"/>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279" name="Google Shape;279;p14"/>
          <p:cNvCxnSpPr/>
          <p:nvPr/>
        </p:nvCxnSpPr>
        <p:spPr>
          <a:xfrm>
            <a:off x="1293108" y="4507724"/>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280" name="Google Shape;280;p14"/>
          <p:cNvCxnSpPr/>
          <p:nvPr/>
        </p:nvCxnSpPr>
        <p:spPr>
          <a:xfrm flipH="1">
            <a:off x="2779600" y="2667955"/>
            <a:ext cx="1152487" cy="379615"/>
          </a:xfrm>
          <a:prstGeom prst="straightConnector1">
            <a:avLst/>
          </a:prstGeom>
          <a:noFill/>
          <a:ln cap="flat" cmpd="sng" w="9525">
            <a:solidFill>
              <a:schemeClr val="dk1"/>
            </a:solidFill>
            <a:prstDash val="solid"/>
            <a:miter lim="800000"/>
            <a:headEnd len="sm" w="sm" type="none"/>
            <a:tailEnd len="med" w="med" type="triangle"/>
          </a:ln>
        </p:spPr>
      </p:cxnSp>
      <p:sp>
        <p:nvSpPr>
          <p:cNvPr id="281" name="Google Shape;281;p14"/>
          <p:cNvSpPr txBox="1"/>
          <p:nvPr/>
        </p:nvSpPr>
        <p:spPr>
          <a:xfrm>
            <a:off x="3576444" y="2301714"/>
            <a:ext cx="1914041"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Disyuntor principal</a:t>
            </a:r>
            <a:endParaRPr b="0" i="0" sz="1800" u="none" cap="none" strike="noStrike">
              <a:solidFill>
                <a:schemeClr val="dk1"/>
              </a:solidFill>
              <a:latin typeface="Calibri"/>
              <a:ea typeface="Calibri"/>
              <a:cs typeface="Calibri"/>
              <a:sym typeface="Calibri"/>
            </a:endParaRPr>
          </a:p>
        </p:txBody>
      </p:sp>
      <p:pic>
        <p:nvPicPr>
          <p:cNvPr id="282" name="Google Shape;282;p14"/>
          <p:cNvPicPr preferRelativeResize="0"/>
          <p:nvPr/>
        </p:nvPicPr>
        <p:blipFill rotWithShape="1">
          <a:blip r:embed="rId3">
            <a:alphaModFix/>
          </a:blip>
          <a:srcRect b="0" l="6675" r="7702" t="0"/>
          <a:stretch/>
        </p:blipFill>
        <p:spPr>
          <a:xfrm>
            <a:off x="1771873" y="2122254"/>
            <a:ext cx="879731" cy="4096986"/>
          </a:xfrm>
          <a:prstGeom prst="rect">
            <a:avLst/>
          </a:prstGeom>
          <a:noFill/>
          <a:ln>
            <a:noFill/>
          </a:ln>
        </p:spPr>
      </p:pic>
      <p:sp>
        <p:nvSpPr>
          <p:cNvPr id="283" name="Google Shape;283;p14"/>
          <p:cNvSpPr/>
          <p:nvPr/>
        </p:nvSpPr>
        <p:spPr>
          <a:xfrm>
            <a:off x="193036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C25</a:t>
            </a:r>
            <a:endParaRPr b="0" i="0" sz="17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289" name="Google Shape;289;p15"/>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795647" y="1927412"/>
            <a:ext cx="8134597" cy="445417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15"/>
          <p:cNvSpPr/>
          <p:nvPr/>
        </p:nvSpPr>
        <p:spPr>
          <a:xfrm>
            <a:off x="1293108" y="3587574"/>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5"/>
          <p:cNvSpPr/>
          <p:nvPr/>
        </p:nvSpPr>
        <p:spPr>
          <a:xfrm>
            <a:off x="1534647"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15"/>
          <p:cNvSpPr/>
          <p:nvPr/>
        </p:nvSpPr>
        <p:spPr>
          <a:xfrm>
            <a:off x="2307183"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15"/>
          <p:cNvSpPr/>
          <p:nvPr/>
        </p:nvSpPr>
        <p:spPr>
          <a:xfrm>
            <a:off x="311963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15"/>
          <p:cNvSpPr/>
          <p:nvPr/>
        </p:nvSpPr>
        <p:spPr>
          <a:xfrm>
            <a:off x="3932087"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15"/>
          <p:cNvSpPr/>
          <p:nvPr/>
        </p:nvSpPr>
        <p:spPr>
          <a:xfrm>
            <a:off x="4692266"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p15"/>
          <p:cNvSpPr/>
          <p:nvPr/>
        </p:nvSpPr>
        <p:spPr>
          <a:xfrm>
            <a:off x="5422712"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15"/>
          <p:cNvSpPr/>
          <p:nvPr/>
        </p:nvSpPr>
        <p:spPr>
          <a:xfrm>
            <a:off x="615315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15"/>
          <p:cNvSpPr/>
          <p:nvPr/>
        </p:nvSpPr>
        <p:spPr>
          <a:xfrm>
            <a:off x="694014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p15"/>
          <p:cNvSpPr/>
          <p:nvPr/>
        </p:nvSpPr>
        <p:spPr>
          <a:xfrm>
            <a:off x="765077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01" name="Google Shape;301;p15"/>
          <p:cNvCxnSpPr/>
          <p:nvPr/>
        </p:nvCxnSpPr>
        <p:spPr>
          <a:xfrm>
            <a:off x="1293108" y="3785981"/>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302" name="Google Shape;302;p15"/>
          <p:cNvCxnSpPr/>
          <p:nvPr/>
        </p:nvCxnSpPr>
        <p:spPr>
          <a:xfrm>
            <a:off x="1293108" y="4507724"/>
            <a:ext cx="7134046" cy="0"/>
          </a:xfrm>
          <a:prstGeom prst="straightConnector1">
            <a:avLst/>
          </a:prstGeom>
          <a:noFill/>
          <a:ln cap="flat" cmpd="sng" w="9525">
            <a:solidFill>
              <a:schemeClr val="dk1"/>
            </a:solidFill>
            <a:prstDash val="solid"/>
            <a:miter lim="800000"/>
            <a:headEnd len="sm" w="sm" type="none"/>
            <a:tailEnd len="sm" w="sm" type="none"/>
          </a:ln>
        </p:spPr>
      </p:cxnSp>
      <p:pic>
        <p:nvPicPr>
          <p:cNvPr id="303" name="Google Shape;303;p15"/>
          <p:cNvPicPr preferRelativeResize="0"/>
          <p:nvPr/>
        </p:nvPicPr>
        <p:blipFill rotWithShape="1">
          <a:blip r:embed="rId3">
            <a:alphaModFix/>
          </a:blip>
          <a:srcRect b="0" l="6675" r="7702" t="0"/>
          <a:stretch/>
        </p:blipFill>
        <p:spPr>
          <a:xfrm>
            <a:off x="1771873" y="2122254"/>
            <a:ext cx="879731" cy="4096986"/>
          </a:xfrm>
          <a:prstGeom prst="rect">
            <a:avLst/>
          </a:prstGeom>
          <a:noFill/>
          <a:ln>
            <a:noFill/>
          </a:ln>
        </p:spPr>
      </p:pic>
      <p:sp>
        <p:nvSpPr>
          <p:cNvPr id="304" name="Google Shape;304;p15"/>
          <p:cNvSpPr/>
          <p:nvPr/>
        </p:nvSpPr>
        <p:spPr>
          <a:xfrm>
            <a:off x="193036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C25</a:t>
            </a:r>
            <a:endParaRPr b="0" i="0" sz="1700" u="none" cap="none" strike="noStrike">
              <a:solidFill>
                <a:schemeClr val="lt1"/>
              </a:solidFill>
              <a:latin typeface="Calibri"/>
              <a:ea typeface="Calibri"/>
              <a:cs typeface="Calibri"/>
              <a:sym typeface="Calibri"/>
            </a:endParaRPr>
          </a:p>
        </p:txBody>
      </p:sp>
      <p:pic>
        <p:nvPicPr>
          <p:cNvPr id="305" name="Google Shape;305;p15"/>
          <p:cNvPicPr preferRelativeResize="0"/>
          <p:nvPr/>
        </p:nvPicPr>
        <p:blipFill rotWithShape="1">
          <a:blip r:embed="rId3">
            <a:alphaModFix/>
          </a:blip>
          <a:srcRect b="0" l="6675" r="7702" t="0"/>
          <a:stretch/>
        </p:blipFill>
        <p:spPr>
          <a:xfrm>
            <a:off x="2708044" y="2122254"/>
            <a:ext cx="879731" cy="4096986"/>
          </a:xfrm>
          <a:prstGeom prst="rect">
            <a:avLst/>
          </a:prstGeom>
          <a:noFill/>
          <a:ln>
            <a:noFill/>
          </a:ln>
        </p:spPr>
      </p:pic>
      <p:sp>
        <p:nvSpPr>
          <p:cNvPr id="306" name="Google Shape;306;p15"/>
          <p:cNvSpPr txBox="1"/>
          <p:nvPr/>
        </p:nvSpPr>
        <p:spPr>
          <a:xfrm>
            <a:off x="4843621" y="2417908"/>
            <a:ext cx="1914041"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Disyuntor circuito de alumbrado</a:t>
            </a:r>
            <a:endParaRPr b="0" i="0" sz="1800" u="none" cap="none" strike="noStrike">
              <a:solidFill>
                <a:schemeClr val="dk1"/>
              </a:solidFill>
              <a:latin typeface="Calibri"/>
              <a:ea typeface="Calibri"/>
              <a:cs typeface="Calibri"/>
              <a:sym typeface="Calibri"/>
            </a:endParaRPr>
          </a:p>
        </p:txBody>
      </p:sp>
      <p:sp>
        <p:nvSpPr>
          <p:cNvPr id="307" name="Google Shape;307;p15"/>
          <p:cNvSpPr/>
          <p:nvPr/>
        </p:nvSpPr>
        <p:spPr>
          <a:xfrm>
            <a:off x="286000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C10</a:t>
            </a:r>
            <a:endParaRPr b="0" i="0" sz="1700" u="none" cap="none" strike="noStrike">
              <a:solidFill>
                <a:schemeClr val="lt1"/>
              </a:solidFill>
              <a:latin typeface="Calibri"/>
              <a:ea typeface="Calibri"/>
              <a:cs typeface="Calibri"/>
              <a:sym typeface="Calibri"/>
            </a:endParaRPr>
          </a:p>
        </p:txBody>
      </p:sp>
      <p:cxnSp>
        <p:nvCxnSpPr>
          <p:cNvPr id="308" name="Google Shape;308;p15"/>
          <p:cNvCxnSpPr/>
          <p:nvPr/>
        </p:nvCxnSpPr>
        <p:spPr>
          <a:xfrm flipH="1">
            <a:off x="3358052" y="2750806"/>
            <a:ext cx="1404132" cy="197241"/>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314" name="Google Shape;314;p16"/>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5" name="Google Shape;315;p16"/>
          <p:cNvSpPr/>
          <p:nvPr/>
        </p:nvSpPr>
        <p:spPr>
          <a:xfrm>
            <a:off x="795647" y="1927412"/>
            <a:ext cx="8134597" cy="445417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6" name="Google Shape;316;p16"/>
          <p:cNvSpPr/>
          <p:nvPr/>
        </p:nvSpPr>
        <p:spPr>
          <a:xfrm>
            <a:off x="1293108" y="3587574"/>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p16"/>
          <p:cNvSpPr/>
          <p:nvPr/>
        </p:nvSpPr>
        <p:spPr>
          <a:xfrm>
            <a:off x="1534647"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16"/>
          <p:cNvSpPr/>
          <p:nvPr/>
        </p:nvSpPr>
        <p:spPr>
          <a:xfrm>
            <a:off x="2307183"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16"/>
          <p:cNvSpPr/>
          <p:nvPr/>
        </p:nvSpPr>
        <p:spPr>
          <a:xfrm>
            <a:off x="311963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16"/>
          <p:cNvSpPr/>
          <p:nvPr/>
        </p:nvSpPr>
        <p:spPr>
          <a:xfrm>
            <a:off x="3932087"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16"/>
          <p:cNvSpPr/>
          <p:nvPr/>
        </p:nvSpPr>
        <p:spPr>
          <a:xfrm>
            <a:off x="4692266"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16"/>
          <p:cNvSpPr/>
          <p:nvPr/>
        </p:nvSpPr>
        <p:spPr>
          <a:xfrm>
            <a:off x="5422712"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16"/>
          <p:cNvSpPr/>
          <p:nvPr/>
        </p:nvSpPr>
        <p:spPr>
          <a:xfrm>
            <a:off x="615315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16"/>
          <p:cNvSpPr/>
          <p:nvPr/>
        </p:nvSpPr>
        <p:spPr>
          <a:xfrm>
            <a:off x="694014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16"/>
          <p:cNvSpPr/>
          <p:nvPr/>
        </p:nvSpPr>
        <p:spPr>
          <a:xfrm>
            <a:off x="765077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26" name="Google Shape;326;p16"/>
          <p:cNvCxnSpPr/>
          <p:nvPr/>
        </p:nvCxnSpPr>
        <p:spPr>
          <a:xfrm>
            <a:off x="1293108" y="3785981"/>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327" name="Google Shape;327;p16"/>
          <p:cNvCxnSpPr/>
          <p:nvPr/>
        </p:nvCxnSpPr>
        <p:spPr>
          <a:xfrm>
            <a:off x="1293108" y="4507724"/>
            <a:ext cx="7134046" cy="0"/>
          </a:xfrm>
          <a:prstGeom prst="straightConnector1">
            <a:avLst/>
          </a:prstGeom>
          <a:noFill/>
          <a:ln cap="flat" cmpd="sng" w="9525">
            <a:solidFill>
              <a:schemeClr val="dk1"/>
            </a:solidFill>
            <a:prstDash val="solid"/>
            <a:miter lim="800000"/>
            <a:headEnd len="sm" w="sm" type="none"/>
            <a:tailEnd len="sm" w="sm" type="none"/>
          </a:ln>
        </p:spPr>
      </p:cxnSp>
      <p:pic>
        <p:nvPicPr>
          <p:cNvPr id="328" name="Google Shape;328;p16"/>
          <p:cNvPicPr preferRelativeResize="0"/>
          <p:nvPr/>
        </p:nvPicPr>
        <p:blipFill rotWithShape="1">
          <a:blip r:embed="rId3">
            <a:alphaModFix/>
          </a:blip>
          <a:srcRect b="0" l="6675" r="7702" t="0"/>
          <a:stretch/>
        </p:blipFill>
        <p:spPr>
          <a:xfrm>
            <a:off x="1771873" y="2122254"/>
            <a:ext cx="879731" cy="4096986"/>
          </a:xfrm>
          <a:prstGeom prst="rect">
            <a:avLst/>
          </a:prstGeom>
          <a:noFill/>
          <a:ln>
            <a:noFill/>
          </a:ln>
        </p:spPr>
      </p:pic>
      <p:sp>
        <p:nvSpPr>
          <p:cNvPr id="329" name="Google Shape;329;p16"/>
          <p:cNvSpPr/>
          <p:nvPr/>
        </p:nvSpPr>
        <p:spPr>
          <a:xfrm>
            <a:off x="193036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C25</a:t>
            </a:r>
            <a:endParaRPr b="0" i="0" sz="1700" u="none" cap="none" strike="noStrike">
              <a:solidFill>
                <a:schemeClr val="lt1"/>
              </a:solidFill>
              <a:latin typeface="Calibri"/>
              <a:ea typeface="Calibri"/>
              <a:cs typeface="Calibri"/>
              <a:sym typeface="Calibri"/>
            </a:endParaRPr>
          </a:p>
        </p:txBody>
      </p:sp>
      <p:pic>
        <p:nvPicPr>
          <p:cNvPr id="330" name="Google Shape;330;p16"/>
          <p:cNvPicPr preferRelativeResize="0"/>
          <p:nvPr/>
        </p:nvPicPr>
        <p:blipFill rotWithShape="1">
          <a:blip r:embed="rId3">
            <a:alphaModFix/>
          </a:blip>
          <a:srcRect b="0" l="6675" r="7702" t="0"/>
          <a:stretch/>
        </p:blipFill>
        <p:spPr>
          <a:xfrm>
            <a:off x="2708044" y="2122254"/>
            <a:ext cx="879731" cy="4096986"/>
          </a:xfrm>
          <a:prstGeom prst="rect">
            <a:avLst/>
          </a:prstGeom>
          <a:noFill/>
          <a:ln>
            <a:noFill/>
          </a:ln>
        </p:spPr>
      </p:pic>
      <p:sp>
        <p:nvSpPr>
          <p:cNvPr id="331" name="Google Shape;331;p16"/>
          <p:cNvSpPr txBox="1"/>
          <p:nvPr/>
        </p:nvSpPr>
        <p:spPr>
          <a:xfrm>
            <a:off x="5953107" y="2417908"/>
            <a:ext cx="1914041"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Disyuntor circuito de enchufes</a:t>
            </a:r>
            <a:endParaRPr b="0" i="0" sz="1400" u="none" cap="none" strike="noStrike">
              <a:solidFill>
                <a:srgbClr val="000000"/>
              </a:solidFill>
              <a:latin typeface="Arial"/>
              <a:ea typeface="Arial"/>
              <a:cs typeface="Arial"/>
              <a:sym typeface="Arial"/>
            </a:endParaRPr>
          </a:p>
        </p:txBody>
      </p:sp>
      <p:sp>
        <p:nvSpPr>
          <p:cNvPr id="332" name="Google Shape;332;p16"/>
          <p:cNvSpPr/>
          <p:nvPr/>
        </p:nvSpPr>
        <p:spPr>
          <a:xfrm>
            <a:off x="286000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C10</a:t>
            </a:r>
            <a:endParaRPr b="0" i="0" sz="1700" u="none" cap="none" strike="noStrike">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b="0" l="6675" r="7702" t="0"/>
          <a:stretch/>
        </p:blipFill>
        <p:spPr>
          <a:xfrm>
            <a:off x="3645304" y="2122254"/>
            <a:ext cx="879731" cy="4096986"/>
          </a:xfrm>
          <a:prstGeom prst="rect">
            <a:avLst/>
          </a:prstGeom>
          <a:noFill/>
          <a:ln>
            <a:noFill/>
          </a:ln>
        </p:spPr>
      </p:pic>
      <p:sp>
        <p:nvSpPr>
          <p:cNvPr id="334" name="Google Shape;334;p16"/>
          <p:cNvSpPr/>
          <p:nvPr/>
        </p:nvSpPr>
        <p:spPr>
          <a:xfrm>
            <a:off x="378964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C16</a:t>
            </a:r>
            <a:endParaRPr b="0" i="0" sz="1700" u="none" cap="none" strike="noStrike">
              <a:solidFill>
                <a:schemeClr val="lt1"/>
              </a:solidFill>
              <a:latin typeface="Calibri"/>
              <a:ea typeface="Calibri"/>
              <a:cs typeface="Calibri"/>
              <a:sym typeface="Calibri"/>
            </a:endParaRPr>
          </a:p>
        </p:txBody>
      </p:sp>
      <p:cxnSp>
        <p:nvCxnSpPr>
          <p:cNvPr id="335" name="Google Shape;335;p16"/>
          <p:cNvCxnSpPr/>
          <p:nvPr/>
        </p:nvCxnSpPr>
        <p:spPr>
          <a:xfrm flipH="1">
            <a:off x="4186432" y="2756294"/>
            <a:ext cx="1877025" cy="225948"/>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341" name="Google Shape;341;p17"/>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2" name="Google Shape;342;p17"/>
          <p:cNvSpPr/>
          <p:nvPr/>
        </p:nvSpPr>
        <p:spPr>
          <a:xfrm>
            <a:off x="706057" y="1927412"/>
            <a:ext cx="8224188" cy="4454170"/>
          </a:xfrm>
          <a:prstGeom prst="roundRect">
            <a:avLst>
              <a:gd fmla="val 622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p17"/>
          <p:cNvSpPr/>
          <p:nvPr/>
        </p:nvSpPr>
        <p:spPr>
          <a:xfrm>
            <a:off x="1293108" y="3587574"/>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17"/>
          <p:cNvSpPr/>
          <p:nvPr/>
        </p:nvSpPr>
        <p:spPr>
          <a:xfrm>
            <a:off x="1534647"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17"/>
          <p:cNvSpPr/>
          <p:nvPr/>
        </p:nvSpPr>
        <p:spPr>
          <a:xfrm>
            <a:off x="2307183" y="4001643"/>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7"/>
          <p:cNvSpPr/>
          <p:nvPr/>
        </p:nvSpPr>
        <p:spPr>
          <a:xfrm>
            <a:off x="311963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17"/>
          <p:cNvSpPr/>
          <p:nvPr/>
        </p:nvSpPr>
        <p:spPr>
          <a:xfrm>
            <a:off x="3932087"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17"/>
          <p:cNvSpPr/>
          <p:nvPr/>
        </p:nvSpPr>
        <p:spPr>
          <a:xfrm>
            <a:off x="4692266"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p17"/>
          <p:cNvSpPr/>
          <p:nvPr/>
        </p:nvSpPr>
        <p:spPr>
          <a:xfrm>
            <a:off x="5422712"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17"/>
          <p:cNvSpPr/>
          <p:nvPr/>
        </p:nvSpPr>
        <p:spPr>
          <a:xfrm>
            <a:off x="615315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17"/>
          <p:cNvSpPr/>
          <p:nvPr/>
        </p:nvSpPr>
        <p:spPr>
          <a:xfrm>
            <a:off x="6940148"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7"/>
          <p:cNvSpPr/>
          <p:nvPr/>
        </p:nvSpPr>
        <p:spPr>
          <a:xfrm>
            <a:off x="7650775" y="4020027"/>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53" name="Google Shape;353;p17"/>
          <p:cNvCxnSpPr/>
          <p:nvPr/>
        </p:nvCxnSpPr>
        <p:spPr>
          <a:xfrm>
            <a:off x="1293108" y="3785981"/>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354" name="Google Shape;354;p17"/>
          <p:cNvCxnSpPr/>
          <p:nvPr/>
        </p:nvCxnSpPr>
        <p:spPr>
          <a:xfrm>
            <a:off x="1293108" y="4507724"/>
            <a:ext cx="7134046" cy="0"/>
          </a:xfrm>
          <a:prstGeom prst="straightConnector1">
            <a:avLst/>
          </a:prstGeom>
          <a:noFill/>
          <a:ln cap="flat" cmpd="sng" w="9525">
            <a:solidFill>
              <a:schemeClr val="dk1"/>
            </a:solidFill>
            <a:prstDash val="solid"/>
            <a:miter lim="800000"/>
            <a:headEnd len="sm" w="sm" type="none"/>
            <a:tailEnd len="sm" w="sm" type="none"/>
          </a:ln>
        </p:spPr>
      </p:cxnSp>
      <p:pic>
        <p:nvPicPr>
          <p:cNvPr id="355" name="Google Shape;355;p17"/>
          <p:cNvPicPr preferRelativeResize="0"/>
          <p:nvPr/>
        </p:nvPicPr>
        <p:blipFill rotWithShape="1">
          <a:blip r:embed="rId3">
            <a:alphaModFix/>
          </a:blip>
          <a:srcRect b="0" l="6675" r="7702" t="0"/>
          <a:stretch/>
        </p:blipFill>
        <p:spPr>
          <a:xfrm>
            <a:off x="1771873" y="2122254"/>
            <a:ext cx="879731" cy="4096986"/>
          </a:xfrm>
          <a:prstGeom prst="rect">
            <a:avLst/>
          </a:prstGeom>
          <a:noFill/>
          <a:ln>
            <a:noFill/>
          </a:ln>
        </p:spPr>
      </p:pic>
      <p:sp>
        <p:nvSpPr>
          <p:cNvPr id="356" name="Google Shape;356;p17"/>
          <p:cNvSpPr/>
          <p:nvPr/>
        </p:nvSpPr>
        <p:spPr>
          <a:xfrm>
            <a:off x="193036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C25</a:t>
            </a:r>
            <a:endParaRPr b="0" i="0" sz="1700" u="none" cap="none" strike="noStrike">
              <a:solidFill>
                <a:schemeClr val="lt1"/>
              </a:solidFill>
              <a:latin typeface="Calibri"/>
              <a:ea typeface="Calibri"/>
              <a:cs typeface="Calibri"/>
              <a:sym typeface="Calibri"/>
            </a:endParaRPr>
          </a:p>
        </p:txBody>
      </p:sp>
      <p:pic>
        <p:nvPicPr>
          <p:cNvPr id="357" name="Google Shape;357;p17"/>
          <p:cNvPicPr preferRelativeResize="0"/>
          <p:nvPr/>
        </p:nvPicPr>
        <p:blipFill rotWithShape="1">
          <a:blip r:embed="rId3">
            <a:alphaModFix/>
          </a:blip>
          <a:srcRect b="0" l="6675" r="7702" t="0"/>
          <a:stretch/>
        </p:blipFill>
        <p:spPr>
          <a:xfrm>
            <a:off x="2708044" y="2122254"/>
            <a:ext cx="879731" cy="4096986"/>
          </a:xfrm>
          <a:prstGeom prst="rect">
            <a:avLst/>
          </a:prstGeom>
          <a:noFill/>
          <a:ln>
            <a:noFill/>
          </a:ln>
        </p:spPr>
      </p:pic>
      <p:sp>
        <p:nvSpPr>
          <p:cNvPr id="358" name="Google Shape;358;p17"/>
          <p:cNvSpPr/>
          <p:nvPr/>
        </p:nvSpPr>
        <p:spPr>
          <a:xfrm>
            <a:off x="286000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C10</a:t>
            </a:r>
            <a:endParaRPr b="0" i="0" sz="1700" u="none" cap="none" strike="noStrike">
              <a:solidFill>
                <a:schemeClr val="lt1"/>
              </a:solidFill>
              <a:latin typeface="Calibri"/>
              <a:ea typeface="Calibri"/>
              <a:cs typeface="Calibri"/>
              <a:sym typeface="Calibri"/>
            </a:endParaRPr>
          </a:p>
        </p:txBody>
      </p:sp>
      <p:pic>
        <p:nvPicPr>
          <p:cNvPr id="359" name="Google Shape;359;p17"/>
          <p:cNvPicPr preferRelativeResize="0"/>
          <p:nvPr/>
        </p:nvPicPr>
        <p:blipFill rotWithShape="1">
          <a:blip r:embed="rId3">
            <a:alphaModFix/>
          </a:blip>
          <a:srcRect b="0" l="6675" r="7702" t="0"/>
          <a:stretch/>
        </p:blipFill>
        <p:spPr>
          <a:xfrm>
            <a:off x="3645304" y="2122254"/>
            <a:ext cx="879731" cy="4096986"/>
          </a:xfrm>
          <a:prstGeom prst="rect">
            <a:avLst/>
          </a:prstGeom>
          <a:noFill/>
          <a:ln>
            <a:noFill/>
          </a:ln>
        </p:spPr>
      </p:pic>
      <p:sp>
        <p:nvSpPr>
          <p:cNvPr id="360" name="Google Shape;360;p17"/>
          <p:cNvSpPr/>
          <p:nvPr/>
        </p:nvSpPr>
        <p:spPr>
          <a:xfrm>
            <a:off x="3789649" y="4474473"/>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C16</a:t>
            </a:r>
            <a:endParaRPr b="0" i="0" sz="1700" u="none" cap="none" strike="noStrike">
              <a:solidFill>
                <a:schemeClr val="lt1"/>
              </a:solidFill>
              <a:latin typeface="Calibri"/>
              <a:ea typeface="Calibri"/>
              <a:cs typeface="Calibri"/>
              <a:sym typeface="Calibri"/>
            </a:endParaRPr>
          </a:p>
        </p:txBody>
      </p:sp>
      <p:pic>
        <p:nvPicPr>
          <p:cNvPr id="361" name="Google Shape;361;p17"/>
          <p:cNvPicPr preferRelativeResize="0"/>
          <p:nvPr/>
        </p:nvPicPr>
        <p:blipFill rotWithShape="1">
          <a:blip r:embed="rId4">
            <a:alphaModFix/>
          </a:blip>
          <a:srcRect b="0" l="4915" r="3824" t="0"/>
          <a:stretch/>
        </p:blipFill>
        <p:spPr>
          <a:xfrm>
            <a:off x="4569329" y="2122254"/>
            <a:ext cx="1683129" cy="4183864"/>
          </a:xfrm>
          <a:prstGeom prst="rect">
            <a:avLst/>
          </a:prstGeom>
          <a:noFill/>
          <a:ln>
            <a:noFill/>
          </a:ln>
        </p:spPr>
      </p:pic>
      <p:sp>
        <p:nvSpPr>
          <p:cNvPr id="362" name="Google Shape;362;p17"/>
          <p:cNvSpPr txBox="1"/>
          <p:nvPr/>
        </p:nvSpPr>
        <p:spPr>
          <a:xfrm>
            <a:off x="6627611" y="2276992"/>
            <a:ext cx="2248501" cy="6462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Protector diferencial circuito de enchufes</a:t>
            </a:r>
            <a:endParaRPr b="0" i="0" sz="1400" u="none" cap="none" strike="noStrike">
              <a:solidFill>
                <a:srgbClr val="000000"/>
              </a:solidFill>
              <a:latin typeface="Arial"/>
              <a:ea typeface="Arial"/>
              <a:cs typeface="Arial"/>
              <a:sym typeface="Arial"/>
            </a:endParaRPr>
          </a:p>
        </p:txBody>
      </p:sp>
      <p:cxnSp>
        <p:nvCxnSpPr>
          <p:cNvPr id="363" name="Google Shape;363;p17"/>
          <p:cNvCxnSpPr/>
          <p:nvPr/>
        </p:nvCxnSpPr>
        <p:spPr>
          <a:xfrm flipH="1">
            <a:off x="5897166" y="2688356"/>
            <a:ext cx="774965" cy="216924"/>
          </a:xfrm>
          <a:prstGeom prst="straightConnector1">
            <a:avLst/>
          </a:prstGeom>
          <a:noFill/>
          <a:ln cap="flat" cmpd="sng" w="9525">
            <a:solidFill>
              <a:schemeClr val="dk1"/>
            </a:solidFill>
            <a:prstDash val="solid"/>
            <a:miter lim="800000"/>
            <a:headEnd len="sm" w="sm" type="none"/>
            <a:tailEnd len="med" w="med" type="triangle"/>
          </a:ln>
        </p:spPr>
      </p:cxnSp>
      <p:sp>
        <p:nvSpPr>
          <p:cNvPr id="364" name="Google Shape;364;p17"/>
          <p:cNvSpPr/>
          <p:nvPr/>
        </p:nvSpPr>
        <p:spPr>
          <a:xfrm>
            <a:off x="4741372" y="4586441"/>
            <a:ext cx="538511" cy="285034"/>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25A</a:t>
            </a:r>
            <a:endParaRPr b="0" i="0" sz="17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ARMADO DE TABLERO DOMICILIARIO</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375974" y="1643606"/>
            <a:ext cx="8935294" cy="501183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567159" y="1840375"/>
            <a:ext cx="8518968" cy="4629873"/>
          </a:xfrm>
          <a:prstGeom prst="roundRect">
            <a:avLst>
              <a:gd fmla="val 430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72" name="Google Shape;372;p18"/>
          <p:cNvGrpSpPr/>
          <p:nvPr/>
        </p:nvGrpSpPr>
        <p:grpSpPr>
          <a:xfrm>
            <a:off x="190415" y="2175215"/>
            <a:ext cx="8712225" cy="4755737"/>
            <a:chOff x="-680083" y="1120810"/>
            <a:chExt cx="10630799" cy="5803029"/>
          </a:xfrm>
        </p:grpSpPr>
        <p:cxnSp>
          <p:nvCxnSpPr>
            <p:cNvPr id="373" name="Google Shape;373;p18"/>
            <p:cNvCxnSpPr/>
            <p:nvPr/>
          </p:nvCxnSpPr>
          <p:spPr>
            <a:xfrm flipH="1">
              <a:off x="4237315" y="1315881"/>
              <a:ext cx="17658" cy="4605133"/>
            </a:xfrm>
            <a:prstGeom prst="straightConnector1">
              <a:avLst/>
            </a:prstGeom>
            <a:noFill/>
            <a:ln cap="flat" cmpd="sng" w="19050">
              <a:solidFill>
                <a:srgbClr val="FF0000"/>
              </a:solidFill>
              <a:prstDash val="solid"/>
              <a:miter lim="800000"/>
              <a:headEnd len="sm" w="sm" type="none"/>
              <a:tailEnd len="sm" w="sm" type="none"/>
            </a:ln>
          </p:spPr>
        </p:cxnSp>
        <p:cxnSp>
          <p:nvCxnSpPr>
            <p:cNvPr id="374" name="Google Shape;374;p18"/>
            <p:cNvCxnSpPr/>
            <p:nvPr/>
          </p:nvCxnSpPr>
          <p:spPr>
            <a:xfrm flipH="1">
              <a:off x="6183091" y="1315881"/>
              <a:ext cx="17658" cy="4605133"/>
            </a:xfrm>
            <a:prstGeom prst="straightConnector1">
              <a:avLst/>
            </a:prstGeom>
            <a:noFill/>
            <a:ln cap="flat" cmpd="sng" w="19050">
              <a:solidFill>
                <a:srgbClr val="FF0000"/>
              </a:solidFill>
              <a:prstDash val="solid"/>
              <a:miter lim="800000"/>
              <a:headEnd len="sm" w="sm" type="none"/>
              <a:tailEnd len="sm" w="sm" type="none"/>
            </a:ln>
          </p:spPr>
        </p:cxnSp>
        <p:sp>
          <p:nvSpPr>
            <p:cNvPr id="375" name="Google Shape;375;p18"/>
            <p:cNvSpPr/>
            <p:nvPr/>
          </p:nvSpPr>
          <p:spPr>
            <a:xfrm>
              <a:off x="2816670" y="2994795"/>
              <a:ext cx="7134046" cy="1138687"/>
            </a:xfrm>
            <a:prstGeom prst="rect">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18"/>
            <p:cNvSpPr/>
            <p:nvPr/>
          </p:nvSpPr>
          <p:spPr>
            <a:xfrm>
              <a:off x="3058209" y="3408864"/>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18"/>
            <p:cNvSpPr/>
            <p:nvPr/>
          </p:nvSpPr>
          <p:spPr>
            <a:xfrm>
              <a:off x="3830745" y="3408864"/>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p18"/>
            <p:cNvSpPr/>
            <p:nvPr/>
          </p:nvSpPr>
          <p:spPr>
            <a:xfrm>
              <a:off x="4643197"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p18"/>
            <p:cNvSpPr/>
            <p:nvPr/>
          </p:nvSpPr>
          <p:spPr>
            <a:xfrm>
              <a:off x="5455649"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18"/>
            <p:cNvSpPr/>
            <p:nvPr/>
          </p:nvSpPr>
          <p:spPr>
            <a:xfrm>
              <a:off x="6215828"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18"/>
            <p:cNvSpPr/>
            <p:nvPr/>
          </p:nvSpPr>
          <p:spPr>
            <a:xfrm>
              <a:off x="6946274"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18"/>
            <p:cNvSpPr/>
            <p:nvPr/>
          </p:nvSpPr>
          <p:spPr>
            <a:xfrm>
              <a:off x="7676720"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18"/>
            <p:cNvSpPr/>
            <p:nvPr/>
          </p:nvSpPr>
          <p:spPr>
            <a:xfrm>
              <a:off x="8463710"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8"/>
            <p:cNvSpPr/>
            <p:nvPr/>
          </p:nvSpPr>
          <p:spPr>
            <a:xfrm>
              <a:off x="9174337" y="3427248"/>
              <a:ext cx="474453" cy="27378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85" name="Google Shape;385;p18"/>
            <p:cNvCxnSpPr/>
            <p:nvPr/>
          </p:nvCxnSpPr>
          <p:spPr>
            <a:xfrm>
              <a:off x="2816670" y="3193202"/>
              <a:ext cx="7134046" cy="0"/>
            </a:xfrm>
            <a:prstGeom prst="straightConnector1">
              <a:avLst/>
            </a:prstGeom>
            <a:noFill/>
            <a:ln cap="flat" cmpd="sng" w="9525">
              <a:solidFill>
                <a:schemeClr val="dk1"/>
              </a:solidFill>
              <a:prstDash val="solid"/>
              <a:miter lim="800000"/>
              <a:headEnd len="sm" w="sm" type="none"/>
              <a:tailEnd len="sm" w="sm" type="none"/>
            </a:ln>
          </p:spPr>
        </p:cxnSp>
        <p:cxnSp>
          <p:nvCxnSpPr>
            <p:cNvPr id="386" name="Google Shape;386;p18"/>
            <p:cNvCxnSpPr/>
            <p:nvPr/>
          </p:nvCxnSpPr>
          <p:spPr>
            <a:xfrm>
              <a:off x="2816670" y="3914945"/>
              <a:ext cx="7134046" cy="0"/>
            </a:xfrm>
            <a:prstGeom prst="straightConnector1">
              <a:avLst/>
            </a:prstGeom>
            <a:noFill/>
            <a:ln cap="flat" cmpd="sng" w="9525">
              <a:solidFill>
                <a:schemeClr val="dk1"/>
              </a:solidFill>
              <a:prstDash val="solid"/>
              <a:miter lim="800000"/>
              <a:headEnd len="sm" w="sm" type="none"/>
              <a:tailEnd len="sm" w="sm" type="none"/>
            </a:ln>
          </p:spPr>
        </p:cxnSp>
        <p:pic>
          <p:nvPicPr>
            <p:cNvPr id="387" name="Google Shape;387;p18"/>
            <p:cNvPicPr preferRelativeResize="0"/>
            <p:nvPr/>
          </p:nvPicPr>
          <p:blipFill rotWithShape="1">
            <a:blip r:embed="rId3">
              <a:alphaModFix/>
            </a:blip>
            <a:srcRect b="0" l="6675" r="7702" t="0"/>
            <a:stretch/>
          </p:blipFill>
          <p:spPr>
            <a:xfrm>
              <a:off x="3274170" y="1336077"/>
              <a:ext cx="919381" cy="4449329"/>
            </a:xfrm>
            <a:prstGeom prst="rect">
              <a:avLst/>
            </a:prstGeom>
            <a:noFill/>
            <a:ln>
              <a:noFill/>
            </a:ln>
          </p:spPr>
        </p:pic>
        <p:pic>
          <p:nvPicPr>
            <p:cNvPr id="388" name="Google Shape;388;p18"/>
            <p:cNvPicPr preferRelativeResize="0"/>
            <p:nvPr/>
          </p:nvPicPr>
          <p:blipFill rotWithShape="1">
            <a:blip r:embed="rId3">
              <a:alphaModFix/>
            </a:blip>
            <a:srcRect b="0" l="6675" r="7702" t="0"/>
            <a:stretch/>
          </p:blipFill>
          <p:spPr>
            <a:xfrm>
              <a:off x="4280856" y="1339474"/>
              <a:ext cx="919381" cy="4449329"/>
            </a:xfrm>
            <a:prstGeom prst="rect">
              <a:avLst/>
            </a:prstGeom>
            <a:noFill/>
            <a:ln>
              <a:noFill/>
            </a:ln>
          </p:spPr>
        </p:pic>
        <p:sp>
          <p:nvSpPr>
            <p:cNvPr id="389" name="Google Shape;389;p18"/>
            <p:cNvSpPr/>
            <p:nvPr/>
          </p:nvSpPr>
          <p:spPr>
            <a:xfrm>
              <a:off x="3453931" y="3914946"/>
              <a:ext cx="572494" cy="331052"/>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C25</a:t>
              </a:r>
              <a:endParaRPr b="0" i="0" sz="1400" u="none" cap="none" strike="noStrike">
                <a:solidFill>
                  <a:schemeClr val="lt1"/>
                </a:solidFill>
                <a:latin typeface="Calibri"/>
                <a:ea typeface="Calibri"/>
                <a:cs typeface="Calibri"/>
                <a:sym typeface="Calibri"/>
              </a:endParaRPr>
            </a:p>
          </p:txBody>
        </p:sp>
        <p:sp>
          <p:nvSpPr>
            <p:cNvPr id="390" name="Google Shape;390;p18"/>
            <p:cNvSpPr/>
            <p:nvPr/>
          </p:nvSpPr>
          <p:spPr>
            <a:xfrm>
              <a:off x="4407334" y="3917583"/>
              <a:ext cx="572494" cy="331052"/>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C10</a:t>
              </a:r>
              <a:endParaRPr b="0" i="0" sz="1400" u="none" cap="none" strike="noStrike">
                <a:solidFill>
                  <a:schemeClr val="lt1"/>
                </a:solidFill>
                <a:latin typeface="Calibri"/>
                <a:ea typeface="Calibri"/>
                <a:cs typeface="Calibri"/>
                <a:sym typeface="Calibri"/>
              </a:endParaRPr>
            </a:p>
          </p:txBody>
        </p:sp>
        <p:pic>
          <p:nvPicPr>
            <p:cNvPr id="391" name="Google Shape;391;p18"/>
            <p:cNvPicPr preferRelativeResize="0"/>
            <p:nvPr/>
          </p:nvPicPr>
          <p:blipFill rotWithShape="1">
            <a:blip r:embed="rId3">
              <a:alphaModFix/>
            </a:blip>
            <a:srcRect b="0" l="6675" r="7702" t="0"/>
            <a:stretch/>
          </p:blipFill>
          <p:spPr>
            <a:xfrm>
              <a:off x="5205294" y="1331524"/>
              <a:ext cx="919381" cy="4449329"/>
            </a:xfrm>
            <a:prstGeom prst="rect">
              <a:avLst/>
            </a:prstGeom>
            <a:noFill/>
            <a:ln>
              <a:noFill/>
            </a:ln>
          </p:spPr>
        </p:pic>
        <p:sp>
          <p:nvSpPr>
            <p:cNvPr id="392" name="Google Shape;392;p18"/>
            <p:cNvSpPr/>
            <p:nvPr/>
          </p:nvSpPr>
          <p:spPr>
            <a:xfrm>
              <a:off x="5357608" y="3918793"/>
              <a:ext cx="572494" cy="331052"/>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C16</a:t>
              </a:r>
              <a:endParaRPr b="0" i="0" sz="1400" u="none" cap="none" strike="noStrike">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4">
              <a:alphaModFix/>
            </a:blip>
            <a:srcRect b="0" l="4915" r="3824" t="0"/>
            <a:stretch/>
          </p:blipFill>
          <p:spPr>
            <a:xfrm>
              <a:off x="6235824" y="1358387"/>
              <a:ext cx="1789044" cy="4447143"/>
            </a:xfrm>
            <a:prstGeom prst="rect">
              <a:avLst/>
            </a:prstGeom>
            <a:noFill/>
            <a:ln>
              <a:noFill/>
            </a:ln>
          </p:spPr>
        </p:pic>
        <p:cxnSp>
          <p:nvCxnSpPr>
            <p:cNvPr id="394" name="Google Shape;394;p18"/>
            <p:cNvCxnSpPr>
              <a:endCxn id="387" idx="0"/>
            </p:cNvCxnSpPr>
            <p:nvPr/>
          </p:nvCxnSpPr>
          <p:spPr>
            <a:xfrm>
              <a:off x="705360" y="1315977"/>
              <a:ext cx="3028500" cy="20100"/>
            </a:xfrm>
            <a:prstGeom prst="straightConnector1">
              <a:avLst/>
            </a:prstGeom>
            <a:noFill/>
            <a:ln cap="flat" cmpd="sng" w="19050">
              <a:solidFill>
                <a:srgbClr val="FF0000"/>
              </a:solidFill>
              <a:prstDash val="solid"/>
              <a:miter lim="800000"/>
              <a:headEnd len="sm" w="sm" type="none"/>
              <a:tailEnd len="sm" w="sm" type="none"/>
            </a:ln>
          </p:spPr>
        </p:cxnSp>
        <p:cxnSp>
          <p:nvCxnSpPr>
            <p:cNvPr id="395" name="Google Shape;395;p18"/>
            <p:cNvCxnSpPr>
              <a:stCxn id="387" idx="0"/>
            </p:cNvCxnSpPr>
            <p:nvPr/>
          </p:nvCxnSpPr>
          <p:spPr>
            <a:xfrm flipH="1">
              <a:off x="3731160" y="1336077"/>
              <a:ext cx="2700" cy="112500"/>
            </a:xfrm>
            <a:prstGeom prst="straightConnector1">
              <a:avLst/>
            </a:prstGeom>
            <a:noFill/>
            <a:ln cap="flat" cmpd="sng" w="19050">
              <a:solidFill>
                <a:srgbClr val="FF0000"/>
              </a:solidFill>
              <a:prstDash val="solid"/>
              <a:miter lim="800000"/>
              <a:headEnd len="sm" w="sm" type="none"/>
              <a:tailEnd len="sm" w="sm" type="none"/>
            </a:ln>
          </p:spPr>
        </p:cxnSp>
        <p:cxnSp>
          <p:nvCxnSpPr>
            <p:cNvPr id="396" name="Google Shape;396;p18"/>
            <p:cNvCxnSpPr/>
            <p:nvPr/>
          </p:nvCxnSpPr>
          <p:spPr>
            <a:xfrm>
              <a:off x="4237314" y="1327677"/>
              <a:ext cx="1455561" cy="0"/>
            </a:xfrm>
            <a:prstGeom prst="straightConnector1">
              <a:avLst/>
            </a:prstGeom>
            <a:noFill/>
            <a:ln cap="flat" cmpd="sng" w="19050">
              <a:solidFill>
                <a:srgbClr val="FF0000"/>
              </a:solidFill>
              <a:prstDash val="solid"/>
              <a:miter lim="800000"/>
              <a:headEnd len="sm" w="sm" type="none"/>
              <a:tailEnd len="sm" w="sm" type="none"/>
            </a:ln>
          </p:spPr>
        </p:cxnSp>
        <p:cxnSp>
          <p:nvCxnSpPr>
            <p:cNvPr id="397" name="Google Shape;397;p18"/>
            <p:cNvCxnSpPr/>
            <p:nvPr/>
          </p:nvCxnSpPr>
          <p:spPr>
            <a:xfrm flipH="1">
              <a:off x="4742969" y="1327677"/>
              <a:ext cx="2635" cy="112516"/>
            </a:xfrm>
            <a:prstGeom prst="straightConnector1">
              <a:avLst/>
            </a:prstGeom>
            <a:noFill/>
            <a:ln cap="flat" cmpd="sng" w="19050">
              <a:solidFill>
                <a:srgbClr val="FF0000"/>
              </a:solidFill>
              <a:prstDash val="solid"/>
              <a:miter lim="800000"/>
              <a:headEnd len="sm" w="sm" type="none"/>
              <a:tailEnd len="sm" w="sm" type="none"/>
            </a:ln>
          </p:spPr>
        </p:cxnSp>
        <p:cxnSp>
          <p:nvCxnSpPr>
            <p:cNvPr id="398" name="Google Shape;398;p18"/>
            <p:cNvCxnSpPr/>
            <p:nvPr/>
          </p:nvCxnSpPr>
          <p:spPr>
            <a:xfrm flipH="1">
              <a:off x="5692875" y="1321855"/>
              <a:ext cx="2635" cy="112516"/>
            </a:xfrm>
            <a:prstGeom prst="straightConnector1">
              <a:avLst/>
            </a:prstGeom>
            <a:noFill/>
            <a:ln cap="flat" cmpd="sng" w="19050">
              <a:solidFill>
                <a:srgbClr val="FF0000"/>
              </a:solidFill>
              <a:prstDash val="solid"/>
              <a:miter lim="800000"/>
              <a:headEnd len="sm" w="sm" type="none"/>
              <a:tailEnd len="sm" w="sm" type="none"/>
            </a:ln>
          </p:spPr>
        </p:cxnSp>
        <p:cxnSp>
          <p:nvCxnSpPr>
            <p:cNvPr id="399" name="Google Shape;399;p18"/>
            <p:cNvCxnSpPr/>
            <p:nvPr/>
          </p:nvCxnSpPr>
          <p:spPr>
            <a:xfrm flipH="1">
              <a:off x="3774550" y="5561923"/>
              <a:ext cx="3073" cy="370546"/>
            </a:xfrm>
            <a:prstGeom prst="straightConnector1">
              <a:avLst/>
            </a:prstGeom>
            <a:noFill/>
            <a:ln cap="flat" cmpd="sng" w="19050">
              <a:solidFill>
                <a:srgbClr val="FF0000"/>
              </a:solidFill>
              <a:prstDash val="solid"/>
              <a:miter lim="800000"/>
              <a:headEnd len="sm" w="sm" type="none"/>
              <a:tailEnd len="sm" w="sm" type="none"/>
            </a:ln>
          </p:spPr>
        </p:cxnSp>
        <p:cxnSp>
          <p:nvCxnSpPr>
            <p:cNvPr id="400" name="Google Shape;400;p18"/>
            <p:cNvCxnSpPr/>
            <p:nvPr/>
          </p:nvCxnSpPr>
          <p:spPr>
            <a:xfrm>
              <a:off x="3774550" y="5921014"/>
              <a:ext cx="462764" cy="0"/>
            </a:xfrm>
            <a:prstGeom prst="straightConnector1">
              <a:avLst/>
            </a:prstGeom>
            <a:noFill/>
            <a:ln cap="flat" cmpd="sng" w="19050">
              <a:solidFill>
                <a:srgbClr val="FF0000"/>
              </a:solidFill>
              <a:prstDash val="solid"/>
              <a:miter lim="800000"/>
              <a:headEnd len="sm" w="sm" type="none"/>
              <a:tailEnd len="sm" w="sm" type="none"/>
            </a:ln>
          </p:spPr>
        </p:cxnSp>
        <p:pic>
          <p:nvPicPr>
            <p:cNvPr id="401" name="Google Shape;401;p18"/>
            <p:cNvPicPr preferRelativeResize="0"/>
            <p:nvPr/>
          </p:nvPicPr>
          <p:blipFill rotWithShape="1">
            <a:blip r:embed="rId5">
              <a:alphaModFix/>
            </a:blip>
            <a:srcRect b="0" l="0" r="0" t="0"/>
            <a:stretch/>
          </p:blipFill>
          <p:spPr>
            <a:xfrm rot="4210437">
              <a:off x="364336" y="2274667"/>
              <a:ext cx="2194564" cy="2194564"/>
            </a:xfrm>
            <a:prstGeom prst="rect">
              <a:avLst/>
            </a:prstGeom>
            <a:noFill/>
            <a:ln>
              <a:noFill/>
            </a:ln>
          </p:spPr>
        </p:pic>
        <p:cxnSp>
          <p:nvCxnSpPr>
            <p:cNvPr id="402" name="Google Shape;402;p18"/>
            <p:cNvCxnSpPr/>
            <p:nvPr/>
          </p:nvCxnSpPr>
          <p:spPr>
            <a:xfrm>
              <a:off x="733891" y="1616194"/>
              <a:ext cx="760178" cy="10266"/>
            </a:xfrm>
            <a:prstGeom prst="straightConnector1">
              <a:avLst/>
            </a:prstGeom>
            <a:noFill/>
            <a:ln cap="flat" cmpd="sng" w="19050">
              <a:solidFill>
                <a:srgbClr val="A5A5A5"/>
              </a:solidFill>
              <a:prstDash val="solid"/>
              <a:miter lim="800000"/>
              <a:headEnd len="sm" w="sm" type="none"/>
              <a:tailEnd len="sm" w="sm" type="none"/>
            </a:ln>
          </p:spPr>
        </p:cxnSp>
        <p:cxnSp>
          <p:nvCxnSpPr>
            <p:cNvPr id="403" name="Google Shape;403;p18"/>
            <p:cNvCxnSpPr/>
            <p:nvPr/>
          </p:nvCxnSpPr>
          <p:spPr>
            <a:xfrm flipH="1">
              <a:off x="1492384" y="1616194"/>
              <a:ext cx="17311" cy="949206"/>
            </a:xfrm>
            <a:prstGeom prst="straightConnector1">
              <a:avLst/>
            </a:prstGeom>
            <a:noFill/>
            <a:ln cap="flat" cmpd="sng" w="19050">
              <a:solidFill>
                <a:srgbClr val="A5A5A5"/>
              </a:solidFill>
              <a:prstDash val="solid"/>
              <a:miter lim="800000"/>
              <a:headEnd len="sm" w="sm" type="none"/>
              <a:tailEnd len="sm" w="sm" type="none"/>
            </a:ln>
          </p:spPr>
        </p:cxnSp>
        <p:cxnSp>
          <p:nvCxnSpPr>
            <p:cNvPr id="404" name="Google Shape;404;p18"/>
            <p:cNvCxnSpPr/>
            <p:nvPr/>
          </p:nvCxnSpPr>
          <p:spPr>
            <a:xfrm>
              <a:off x="1670039" y="2926080"/>
              <a:ext cx="655973" cy="10160"/>
            </a:xfrm>
            <a:prstGeom prst="straightConnector1">
              <a:avLst/>
            </a:prstGeom>
            <a:noFill/>
            <a:ln cap="flat" cmpd="sng" w="19050">
              <a:solidFill>
                <a:srgbClr val="A5A5A5"/>
              </a:solidFill>
              <a:prstDash val="solid"/>
              <a:miter lim="800000"/>
              <a:headEnd len="sm" w="sm" type="none"/>
              <a:tailEnd len="sm" w="sm" type="none"/>
            </a:ln>
          </p:spPr>
        </p:cxnSp>
        <p:cxnSp>
          <p:nvCxnSpPr>
            <p:cNvPr id="405" name="Google Shape;405;p18"/>
            <p:cNvCxnSpPr/>
            <p:nvPr/>
          </p:nvCxnSpPr>
          <p:spPr>
            <a:xfrm flipH="1">
              <a:off x="2279136" y="1192534"/>
              <a:ext cx="17310" cy="1724176"/>
            </a:xfrm>
            <a:prstGeom prst="straightConnector1">
              <a:avLst/>
            </a:prstGeom>
            <a:noFill/>
            <a:ln cap="flat" cmpd="sng" w="19050">
              <a:solidFill>
                <a:srgbClr val="A5A5A5"/>
              </a:solidFill>
              <a:prstDash val="solid"/>
              <a:miter lim="800000"/>
              <a:headEnd len="sm" w="sm" type="none"/>
              <a:tailEnd len="sm" w="sm" type="none"/>
            </a:ln>
          </p:spPr>
        </p:cxnSp>
        <p:cxnSp>
          <p:nvCxnSpPr>
            <p:cNvPr id="406" name="Google Shape;406;p18"/>
            <p:cNvCxnSpPr/>
            <p:nvPr/>
          </p:nvCxnSpPr>
          <p:spPr>
            <a:xfrm flipH="1" rot="10800000">
              <a:off x="2338158" y="1201904"/>
              <a:ext cx="5169392" cy="2716"/>
            </a:xfrm>
            <a:prstGeom prst="straightConnector1">
              <a:avLst/>
            </a:prstGeom>
            <a:noFill/>
            <a:ln cap="flat" cmpd="sng" w="19050">
              <a:solidFill>
                <a:srgbClr val="A5A5A5"/>
              </a:solidFill>
              <a:prstDash val="solid"/>
              <a:miter lim="800000"/>
              <a:headEnd len="sm" w="sm" type="none"/>
              <a:tailEnd len="sm" w="sm" type="none"/>
            </a:ln>
          </p:spPr>
        </p:cxnSp>
        <p:cxnSp>
          <p:nvCxnSpPr>
            <p:cNvPr id="407" name="Google Shape;407;p18"/>
            <p:cNvCxnSpPr/>
            <p:nvPr/>
          </p:nvCxnSpPr>
          <p:spPr>
            <a:xfrm flipH="1">
              <a:off x="7498895" y="1201904"/>
              <a:ext cx="1" cy="193828"/>
            </a:xfrm>
            <a:prstGeom prst="straightConnector1">
              <a:avLst/>
            </a:prstGeom>
            <a:noFill/>
            <a:ln cap="flat" cmpd="sng" w="19050">
              <a:solidFill>
                <a:srgbClr val="A5A5A5"/>
              </a:solidFill>
              <a:prstDash val="solid"/>
              <a:miter lim="800000"/>
              <a:headEnd len="sm" w="sm" type="none"/>
              <a:tailEnd len="sm" w="sm" type="none"/>
            </a:ln>
          </p:spPr>
        </p:cxnSp>
        <p:sp>
          <p:nvSpPr>
            <p:cNvPr id="408" name="Google Shape;408;p18"/>
            <p:cNvSpPr/>
            <p:nvPr/>
          </p:nvSpPr>
          <p:spPr>
            <a:xfrm>
              <a:off x="6350519" y="3929975"/>
              <a:ext cx="572494" cy="331052"/>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25A</a:t>
              </a:r>
              <a:endParaRPr b="0" i="0" sz="1400" u="none" cap="none" strike="noStrike">
                <a:solidFill>
                  <a:schemeClr val="lt1"/>
                </a:solidFill>
                <a:latin typeface="Calibri"/>
                <a:ea typeface="Calibri"/>
                <a:cs typeface="Calibri"/>
                <a:sym typeface="Calibri"/>
              </a:endParaRPr>
            </a:p>
          </p:txBody>
        </p:sp>
        <p:cxnSp>
          <p:nvCxnSpPr>
            <p:cNvPr id="409" name="Google Shape;409;p18"/>
            <p:cNvCxnSpPr/>
            <p:nvPr/>
          </p:nvCxnSpPr>
          <p:spPr>
            <a:xfrm flipH="1">
              <a:off x="5684745" y="5527330"/>
              <a:ext cx="3073" cy="370546"/>
            </a:xfrm>
            <a:prstGeom prst="straightConnector1">
              <a:avLst/>
            </a:prstGeom>
            <a:noFill/>
            <a:ln cap="flat" cmpd="sng" w="19050">
              <a:solidFill>
                <a:srgbClr val="FF0000"/>
              </a:solidFill>
              <a:prstDash val="solid"/>
              <a:miter lim="800000"/>
              <a:headEnd len="sm" w="sm" type="none"/>
              <a:tailEnd len="sm" w="sm" type="none"/>
            </a:ln>
          </p:spPr>
        </p:cxnSp>
        <p:cxnSp>
          <p:nvCxnSpPr>
            <p:cNvPr id="410" name="Google Shape;410;p18"/>
            <p:cNvCxnSpPr/>
            <p:nvPr/>
          </p:nvCxnSpPr>
          <p:spPr>
            <a:xfrm>
              <a:off x="5684745" y="5897876"/>
              <a:ext cx="498346" cy="0"/>
            </a:xfrm>
            <a:prstGeom prst="straightConnector1">
              <a:avLst/>
            </a:prstGeom>
            <a:noFill/>
            <a:ln cap="flat" cmpd="sng" w="19050">
              <a:solidFill>
                <a:srgbClr val="FF0000"/>
              </a:solidFill>
              <a:prstDash val="solid"/>
              <a:miter lim="800000"/>
              <a:headEnd len="sm" w="sm" type="none"/>
              <a:tailEnd len="sm" w="sm" type="none"/>
            </a:ln>
          </p:spPr>
        </p:cxnSp>
        <p:cxnSp>
          <p:nvCxnSpPr>
            <p:cNvPr id="411" name="Google Shape;411;p18"/>
            <p:cNvCxnSpPr/>
            <p:nvPr/>
          </p:nvCxnSpPr>
          <p:spPr>
            <a:xfrm flipH="1">
              <a:off x="6685258" y="1311623"/>
              <a:ext cx="3072" cy="146093"/>
            </a:xfrm>
            <a:prstGeom prst="straightConnector1">
              <a:avLst/>
            </a:prstGeom>
            <a:noFill/>
            <a:ln cap="flat" cmpd="sng" w="19050">
              <a:solidFill>
                <a:srgbClr val="FF0000"/>
              </a:solidFill>
              <a:prstDash val="solid"/>
              <a:miter lim="800000"/>
              <a:headEnd len="sm" w="sm" type="none"/>
              <a:tailEnd len="sm" w="sm" type="none"/>
            </a:ln>
          </p:spPr>
        </p:cxnSp>
        <p:cxnSp>
          <p:nvCxnSpPr>
            <p:cNvPr id="412" name="Google Shape;412;p18"/>
            <p:cNvCxnSpPr/>
            <p:nvPr/>
          </p:nvCxnSpPr>
          <p:spPr>
            <a:xfrm>
              <a:off x="6191920" y="1311623"/>
              <a:ext cx="493338" cy="0"/>
            </a:xfrm>
            <a:prstGeom prst="straightConnector1">
              <a:avLst/>
            </a:prstGeom>
            <a:noFill/>
            <a:ln cap="flat" cmpd="sng" w="19050">
              <a:solidFill>
                <a:srgbClr val="FF0000"/>
              </a:solidFill>
              <a:prstDash val="solid"/>
              <a:miter lim="800000"/>
              <a:headEnd len="sm" w="sm" type="none"/>
              <a:tailEnd len="sm" w="sm" type="none"/>
            </a:ln>
          </p:spPr>
        </p:cxnSp>
        <p:sp>
          <p:nvSpPr>
            <p:cNvPr id="413" name="Google Shape;413;p18"/>
            <p:cNvSpPr txBox="1"/>
            <p:nvPr/>
          </p:nvSpPr>
          <p:spPr>
            <a:xfrm>
              <a:off x="-279654" y="2684641"/>
              <a:ext cx="181405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Repartidor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de neutro</a:t>
              </a:r>
              <a:endParaRPr b="0" i="0" sz="1200" u="none" cap="none" strike="noStrike">
                <a:solidFill>
                  <a:schemeClr val="dk1"/>
                </a:solidFill>
                <a:latin typeface="Calibri"/>
                <a:ea typeface="Calibri"/>
                <a:cs typeface="Calibri"/>
                <a:sym typeface="Calibri"/>
              </a:endParaRPr>
            </a:p>
          </p:txBody>
        </p:sp>
        <p:sp>
          <p:nvSpPr>
            <p:cNvPr id="414" name="Google Shape;414;p18"/>
            <p:cNvSpPr txBox="1"/>
            <p:nvPr/>
          </p:nvSpPr>
          <p:spPr>
            <a:xfrm>
              <a:off x="-672790" y="1120810"/>
              <a:ext cx="22071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Fase</a:t>
              </a:r>
              <a:endParaRPr b="0" i="0" sz="1800" u="none" cap="none" strike="noStrike">
                <a:solidFill>
                  <a:schemeClr val="dk1"/>
                </a:solidFill>
                <a:latin typeface="Calibri"/>
                <a:ea typeface="Calibri"/>
                <a:cs typeface="Calibri"/>
                <a:sym typeface="Calibri"/>
              </a:endParaRPr>
            </a:p>
          </p:txBody>
        </p:sp>
        <p:sp>
          <p:nvSpPr>
            <p:cNvPr id="415" name="Google Shape;415;p18"/>
            <p:cNvSpPr txBox="1"/>
            <p:nvPr/>
          </p:nvSpPr>
          <p:spPr>
            <a:xfrm>
              <a:off x="-584267" y="1637847"/>
              <a:ext cx="22071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Neutro</a:t>
              </a:r>
              <a:endParaRPr b="0" i="0" sz="1800" u="none" cap="none" strike="noStrike">
                <a:solidFill>
                  <a:schemeClr val="dk1"/>
                </a:solidFill>
                <a:latin typeface="Calibri"/>
                <a:ea typeface="Calibri"/>
                <a:cs typeface="Calibri"/>
                <a:sym typeface="Calibri"/>
              </a:endParaRPr>
            </a:p>
          </p:txBody>
        </p:sp>
        <p:pic>
          <p:nvPicPr>
            <p:cNvPr id="416" name="Google Shape;416;p18"/>
            <p:cNvPicPr preferRelativeResize="0"/>
            <p:nvPr/>
          </p:nvPicPr>
          <p:blipFill rotWithShape="1">
            <a:blip r:embed="rId5">
              <a:alphaModFix/>
            </a:blip>
            <a:srcRect b="0" l="0" r="0" t="0"/>
            <a:stretch/>
          </p:blipFill>
          <p:spPr>
            <a:xfrm rot="-1060071">
              <a:off x="959925" y="4448008"/>
              <a:ext cx="2194564" cy="2194564"/>
            </a:xfrm>
            <a:prstGeom prst="rect">
              <a:avLst/>
            </a:prstGeom>
            <a:noFill/>
            <a:ln>
              <a:noFill/>
            </a:ln>
          </p:spPr>
        </p:pic>
        <p:cxnSp>
          <p:nvCxnSpPr>
            <p:cNvPr id="417" name="Google Shape;417;p18"/>
            <p:cNvCxnSpPr/>
            <p:nvPr/>
          </p:nvCxnSpPr>
          <p:spPr>
            <a:xfrm>
              <a:off x="458380" y="5443654"/>
              <a:ext cx="655973" cy="10160"/>
            </a:xfrm>
            <a:prstGeom prst="straightConnector1">
              <a:avLst/>
            </a:prstGeom>
            <a:noFill/>
            <a:ln cap="flat" cmpd="sng" w="12700">
              <a:solidFill>
                <a:srgbClr val="00B050"/>
              </a:solidFill>
              <a:prstDash val="solid"/>
              <a:miter lim="800000"/>
              <a:headEnd len="sm" w="sm" type="none"/>
              <a:tailEnd len="sm" w="sm" type="none"/>
            </a:ln>
          </p:spPr>
        </p:cxnSp>
        <p:sp>
          <p:nvSpPr>
            <p:cNvPr id="418" name="Google Shape;418;p18"/>
            <p:cNvSpPr txBox="1"/>
            <p:nvPr/>
          </p:nvSpPr>
          <p:spPr>
            <a:xfrm>
              <a:off x="1546438" y="4812547"/>
              <a:ext cx="181405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Repartidor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de tierra</a:t>
              </a:r>
              <a:endParaRPr b="0" i="0" sz="1200" u="none" cap="none" strike="noStrike">
                <a:solidFill>
                  <a:schemeClr val="dk1"/>
                </a:solidFill>
                <a:latin typeface="Calibri"/>
                <a:ea typeface="Calibri"/>
                <a:cs typeface="Calibri"/>
                <a:sym typeface="Calibri"/>
              </a:endParaRPr>
            </a:p>
          </p:txBody>
        </p:sp>
        <p:sp>
          <p:nvSpPr>
            <p:cNvPr id="419" name="Google Shape;419;p18"/>
            <p:cNvSpPr/>
            <p:nvPr/>
          </p:nvSpPr>
          <p:spPr>
            <a:xfrm rot="-9272485">
              <a:off x="1178910" y="3432219"/>
              <a:ext cx="1498600" cy="2098040"/>
            </a:xfrm>
            <a:prstGeom prst="arc">
              <a:avLst>
                <a:gd fmla="val 16200000" name="adj1"/>
                <a:gd fmla="val 0" name="adj2"/>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p18"/>
            <p:cNvSpPr txBox="1"/>
            <p:nvPr/>
          </p:nvSpPr>
          <p:spPr>
            <a:xfrm>
              <a:off x="34870" y="4433769"/>
              <a:ext cx="1976225" cy="3505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Unión o neutralización</a:t>
              </a:r>
              <a:endParaRPr b="0" i="0" sz="1200" u="none" cap="none" strike="noStrike">
                <a:solidFill>
                  <a:schemeClr val="dk1"/>
                </a:solidFill>
                <a:latin typeface="Calibri"/>
                <a:ea typeface="Calibri"/>
                <a:cs typeface="Calibri"/>
                <a:sym typeface="Calibri"/>
              </a:endParaRPr>
            </a:p>
          </p:txBody>
        </p:sp>
        <p:sp>
          <p:nvSpPr>
            <p:cNvPr id="421" name="Google Shape;421;p18"/>
            <p:cNvSpPr txBox="1"/>
            <p:nvPr/>
          </p:nvSpPr>
          <p:spPr>
            <a:xfrm>
              <a:off x="-680083" y="4994370"/>
              <a:ext cx="22071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Tierra</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9"/>
          <p:cNvSpPr/>
          <p:nvPr/>
        </p:nvSpPr>
        <p:spPr>
          <a:xfrm>
            <a:off x="2185639" y="2153570"/>
            <a:ext cx="4772721" cy="3430037"/>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7" name="Google Shape;427;p19"/>
          <p:cNvSpPr txBox="1"/>
          <p:nvPr/>
        </p:nvSpPr>
        <p:spPr>
          <a:xfrm>
            <a:off x="2783331" y="2271117"/>
            <a:ext cx="3534936" cy="30174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Los tableros eléctricos de uso domiciliario no difieren de los de uso industrial. La principal diferencia radica en el uso de alimentación monofásica, lo cual simplifica el conexionado. No obstante, la normativa eléctrica es la misma y el conexionado de circuitos, también.</a:t>
            </a:r>
            <a:endParaRPr b="0" i="0" sz="1400" u="none" cap="none" strike="noStrike">
              <a:solidFill>
                <a:srgbClr val="000000"/>
              </a:solidFill>
              <a:latin typeface="Arial"/>
              <a:ea typeface="Arial"/>
              <a:cs typeface="Arial"/>
              <a:sym typeface="Arial"/>
            </a:endParaRPr>
          </a:p>
        </p:txBody>
      </p:sp>
      <p:pic>
        <p:nvPicPr>
          <p:cNvPr id="428" name="Google Shape;428;p19"/>
          <p:cNvPicPr preferRelativeResize="0"/>
          <p:nvPr/>
        </p:nvPicPr>
        <p:blipFill rotWithShape="1">
          <a:blip r:embed="rId3">
            <a:alphaModFix/>
          </a:blip>
          <a:srcRect b="0" l="0" r="0" t="0"/>
          <a:stretch/>
        </p:blipFill>
        <p:spPr>
          <a:xfrm>
            <a:off x="6318267" y="2153570"/>
            <a:ext cx="1827870" cy="32525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1139099" y="834799"/>
            <a:ext cx="5524459"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8" name="Google Shape;118;p2"/>
          <p:cNvSpPr txBox="1"/>
          <p:nvPr/>
        </p:nvSpPr>
        <p:spPr>
          <a:xfrm>
            <a:off x="365425" y="2323031"/>
            <a:ext cx="4348089" cy="121265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TABLERO DOMICILIARIO</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a:off x="3152528" y="1886068"/>
            <a:ext cx="5918319" cy="55344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434" name="Google Shape;434;p20"/>
          <p:cNvGrpSpPr/>
          <p:nvPr/>
        </p:nvGrpSpPr>
        <p:grpSpPr>
          <a:xfrm>
            <a:off x="2035277" y="2911885"/>
            <a:ext cx="6999671" cy="2696553"/>
            <a:chOff x="4461133" y="3098700"/>
            <a:chExt cx="4657800" cy="1525000"/>
          </a:xfrm>
        </p:grpSpPr>
        <p:sp>
          <p:nvSpPr>
            <p:cNvPr id="435" name="Google Shape;435;p20"/>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6" name="Google Shape;436;p20"/>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TABLERO DOMICILIARIO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437" name="Google Shape;437;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38" name="Google Shape;438;p20"/>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4</a:t>
            </a:r>
            <a:endParaRPr b="0" i="0" sz="5000" u="none" cap="none" strike="noStrike">
              <a:solidFill>
                <a:srgbClr val="8EB99F"/>
              </a:solidFill>
              <a:latin typeface="Calibri"/>
              <a:ea typeface="Calibri"/>
              <a:cs typeface="Calibri"/>
              <a:sym typeface="Calibri"/>
            </a:endParaRPr>
          </a:p>
        </p:txBody>
      </p:sp>
      <p:pic>
        <p:nvPicPr>
          <p:cNvPr id="439" name="Google Shape;439;p20"/>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440" name="Google Shape;440;p20"/>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441" name="Google Shape;441;p20"/>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21"/>
          <p:cNvGrpSpPr/>
          <p:nvPr/>
        </p:nvGrpSpPr>
        <p:grpSpPr>
          <a:xfrm>
            <a:off x="24701" y="2705494"/>
            <a:ext cx="5835378" cy="1156253"/>
            <a:chOff x="-4788" y="2600094"/>
            <a:chExt cx="5835378" cy="1156253"/>
          </a:xfrm>
        </p:grpSpPr>
        <p:sp>
          <p:nvSpPr>
            <p:cNvPr id="447" name="Google Shape;447;p21"/>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448" name="Google Shape;448;p21"/>
            <p:cNvGrpSpPr/>
            <p:nvPr/>
          </p:nvGrpSpPr>
          <p:grpSpPr>
            <a:xfrm>
              <a:off x="-4788" y="2600094"/>
              <a:ext cx="1193379" cy="1156253"/>
              <a:chOff x="-4788" y="5117148"/>
              <a:chExt cx="1193379" cy="1156253"/>
            </a:xfrm>
          </p:grpSpPr>
          <p:sp>
            <p:nvSpPr>
              <p:cNvPr id="449" name="Google Shape;449;p21"/>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0" name="Google Shape;450;p21"/>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451" name="Google Shape;451;p21"/>
          <p:cNvGrpSpPr/>
          <p:nvPr/>
        </p:nvGrpSpPr>
        <p:grpSpPr>
          <a:xfrm>
            <a:off x="24701" y="5827421"/>
            <a:ext cx="5833674" cy="783000"/>
            <a:chOff x="-4788" y="5414468"/>
            <a:chExt cx="5833674" cy="783000"/>
          </a:xfrm>
        </p:grpSpPr>
        <p:grpSp>
          <p:nvGrpSpPr>
            <p:cNvPr id="452" name="Google Shape;452;p21"/>
            <p:cNvGrpSpPr/>
            <p:nvPr/>
          </p:nvGrpSpPr>
          <p:grpSpPr>
            <a:xfrm>
              <a:off x="-4788" y="5414468"/>
              <a:ext cx="1135500" cy="783000"/>
              <a:chOff x="-4788" y="6167965"/>
              <a:chExt cx="1135500" cy="783000"/>
            </a:xfrm>
          </p:grpSpPr>
          <p:sp>
            <p:nvSpPr>
              <p:cNvPr id="453" name="Google Shape;453;p21"/>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4" name="Google Shape;454;p21"/>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455" name="Google Shape;455;p21"/>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456" name="Google Shape;456;p21"/>
          <p:cNvGrpSpPr/>
          <p:nvPr/>
        </p:nvGrpSpPr>
        <p:grpSpPr>
          <a:xfrm>
            <a:off x="-4685" y="1887157"/>
            <a:ext cx="9306000" cy="783000"/>
            <a:chOff x="-4685" y="1887157"/>
            <a:chExt cx="9306000" cy="783000"/>
          </a:xfrm>
        </p:grpSpPr>
        <p:sp>
          <p:nvSpPr>
            <p:cNvPr id="457" name="Google Shape;457;p21"/>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8" name="Google Shape;458;p21"/>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459" name="Google Shape;459;p21"/>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460" name="Google Shape;460;p21"/>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461" name="Google Shape;461;p21"/>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462" name="Google Shape;462;p21"/>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463" name="Google Shape;463;p21"/>
          <p:cNvGrpSpPr/>
          <p:nvPr/>
        </p:nvGrpSpPr>
        <p:grpSpPr>
          <a:xfrm>
            <a:off x="24701" y="4846110"/>
            <a:ext cx="5764674" cy="783000"/>
            <a:chOff x="-4788" y="3650215"/>
            <a:chExt cx="5764674" cy="783000"/>
          </a:xfrm>
        </p:grpSpPr>
        <p:sp>
          <p:nvSpPr>
            <p:cNvPr id="464" name="Google Shape;464;p21"/>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465" name="Google Shape;465;p21"/>
            <p:cNvGrpSpPr/>
            <p:nvPr/>
          </p:nvGrpSpPr>
          <p:grpSpPr>
            <a:xfrm>
              <a:off x="-4788" y="3650215"/>
              <a:ext cx="1135500" cy="783000"/>
              <a:chOff x="-4788" y="4407300"/>
              <a:chExt cx="1135500" cy="783000"/>
            </a:xfrm>
          </p:grpSpPr>
          <p:sp>
            <p:nvSpPr>
              <p:cNvPr id="466" name="Google Shape;466;p21"/>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7" name="Google Shape;467;p21"/>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468" name="Google Shape;468;p21"/>
          <p:cNvGrpSpPr/>
          <p:nvPr/>
        </p:nvGrpSpPr>
        <p:grpSpPr>
          <a:xfrm>
            <a:off x="24701" y="3864798"/>
            <a:ext cx="6503939" cy="783000"/>
            <a:chOff x="2348" y="4582469"/>
            <a:chExt cx="6503939" cy="783000"/>
          </a:xfrm>
        </p:grpSpPr>
        <p:sp>
          <p:nvSpPr>
            <p:cNvPr id="469" name="Google Shape;469;p21"/>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470" name="Google Shape;470;p21"/>
            <p:cNvGrpSpPr/>
            <p:nvPr/>
          </p:nvGrpSpPr>
          <p:grpSpPr>
            <a:xfrm>
              <a:off x="2348" y="4582469"/>
              <a:ext cx="1135500" cy="783000"/>
              <a:chOff x="2348" y="5287632"/>
              <a:chExt cx="1135500" cy="783000"/>
            </a:xfrm>
          </p:grpSpPr>
          <p:sp>
            <p:nvSpPr>
              <p:cNvPr id="471" name="Google Shape;471;p21"/>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2" name="Google Shape;472;p21"/>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473" name="Google Shape;473;p21"/>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474" name="Google Shape;474;p21"/>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475" name="Google Shape;475;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2"/>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1" name="Google Shape;481;p2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482" name="Google Shape;482;p2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83" name="Google Shape;483;p22"/>
          <p:cNvSpPr txBox="1"/>
          <p:nvPr/>
        </p:nvSpPr>
        <p:spPr>
          <a:xfrm>
            <a:off x="958647" y="298414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TABLERO DOMICILIARIO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84" name="Google Shape;484;p22"/>
          <p:cNvPicPr preferRelativeResize="0"/>
          <p:nvPr/>
        </p:nvPicPr>
        <p:blipFill rotWithShape="1">
          <a:blip r:embed="rId3">
            <a:alphaModFix/>
          </a:blip>
          <a:srcRect b="0" l="0" r="0" t="0"/>
          <a:stretch/>
        </p:blipFill>
        <p:spPr>
          <a:xfrm>
            <a:off x="3210793" y="4394152"/>
            <a:ext cx="674379" cy="604800"/>
          </a:xfrm>
          <a:prstGeom prst="rect">
            <a:avLst/>
          </a:prstGeom>
          <a:noFill/>
          <a:ln>
            <a:noFill/>
          </a:ln>
        </p:spPr>
      </p:pic>
      <p:pic>
        <p:nvPicPr>
          <p:cNvPr id="485" name="Google Shape;485;p22"/>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4917644" y="1631343"/>
            <a:ext cx="4122332" cy="4227328"/>
            <a:chOff x="1541397" y="1631343"/>
            <a:chExt cx="4122332" cy="4227328"/>
          </a:xfrm>
        </p:grpSpPr>
        <p:sp>
          <p:nvSpPr>
            <p:cNvPr id="125" name="Google Shape;125;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128" name="Google Shape;128;p3"/>
            <p:cNvSpPr txBox="1"/>
            <p:nvPr/>
          </p:nvSpPr>
          <p:spPr>
            <a:xfrm>
              <a:off x="1681318" y="3395582"/>
              <a:ext cx="2840592"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circuitos eléctricos para el control y comando de equipos, máquinas e instalaciones eléctricas, de acuerdo a la normativa vigente.</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130" name="Google Shape;130;p3"/>
          <p:cNvGrpSpPr/>
          <p:nvPr/>
        </p:nvGrpSpPr>
        <p:grpSpPr>
          <a:xfrm>
            <a:off x="1775857" y="1631343"/>
            <a:ext cx="2980513" cy="4227328"/>
            <a:chOff x="4727195" y="1631343"/>
            <a:chExt cx="2980513" cy="4227328"/>
          </a:xfrm>
        </p:grpSpPr>
        <p:sp>
          <p:nvSpPr>
            <p:cNvPr id="131" name="Google Shape;131;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133" name="Google Shape;133;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34" name="Google Shape;134;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ABP y Estaciones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de Trabajo</a:t>
              </a:r>
              <a:endParaRPr b="0" i="0" sz="1400" u="none" cap="none" strike="noStrike">
                <a:solidFill>
                  <a:srgbClr val="000000"/>
                </a:solidFill>
                <a:latin typeface="Arial"/>
                <a:ea typeface="Arial"/>
                <a:cs typeface="Arial"/>
                <a:sym typeface="Arial"/>
              </a:endParaRPr>
            </a:p>
          </p:txBody>
        </p:sp>
      </p:grpSp>
      <p:pic>
        <p:nvPicPr>
          <p:cNvPr id="135" name="Google Shape;135;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139385" y="2218944"/>
            <a:ext cx="4414306" cy="3967031"/>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428998" y="2218944"/>
            <a:ext cx="4107535" cy="354275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Tablero de distribución.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Circuitos de alumbrados y enchufes.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Tablero domiciliario: tipos, diagrama, armado.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42" name="Google Shape;142;p4"/>
          <p:cNvGrpSpPr/>
          <p:nvPr/>
        </p:nvGrpSpPr>
        <p:grpSpPr>
          <a:xfrm>
            <a:off x="4015276" y="2623431"/>
            <a:ext cx="264902" cy="271662"/>
            <a:chOff x="4081630" y="2162411"/>
            <a:chExt cx="264902" cy="271662"/>
          </a:xfrm>
        </p:grpSpPr>
        <p:sp>
          <p:nvSpPr>
            <p:cNvPr id="143" name="Google Shape;143;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44" name="Google Shape;144;p4"/>
            <p:cNvSpPr txBox="1"/>
            <p:nvPr/>
          </p:nvSpPr>
          <p:spPr>
            <a:xfrm>
              <a:off x="4108353" y="2162411"/>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45" name="Google Shape;145;p4"/>
          <p:cNvGrpSpPr/>
          <p:nvPr/>
        </p:nvGrpSpPr>
        <p:grpSpPr>
          <a:xfrm>
            <a:off x="4015276" y="3161366"/>
            <a:ext cx="264902" cy="271662"/>
            <a:chOff x="4076867" y="2826468"/>
            <a:chExt cx="264902" cy="271662"/>
          </a:xfrm>
        </p:grpSpPr>
        <p:sp>
          <p:nvSpPr>
            <p:cNvPr id="146" name="Google Shape;146;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103590" y="282646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48" name="Google Shape;148;p4"/>
          <p:cNvGrpSpPr/>
          <p:nvPr/>
        </p:nvGrpSpPr>
        <p:grpSpPr>
          <a:xfrm>
            <a:off x="4015276" y="3699301"/>
            <a:ext cx="264902" cy="271662"/>
            <a:chOff x="4076867" y="3523386"/>
            <a:chExt cx="264902" cy="271662"/>
          </a:xfrm>
        </p:grpSpPr>
        <p:sp>
          <p:nvSpPr>
            <p:cNvPr id="149" name="Google Shape;149;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103590" y="352338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51" name="Google Shape;151;p4"/>
          <p:cNvSpPr txBox="1"/>
          <p:nvPr/>
        </p:nvSpPr>
        <p:spPr>
          <a:xfrm>
            <a:off x="4139385" y="1394107"/>
            <a:ext cx="3444039" cy="2869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TABLERO DOMICILIARIO</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54" name="Google Shape;154;p4"/>
          <p:cNvGrpSpPr/>
          <p:nvPr/>
        </p:nvGrpSpPr>
        <p:grpSpPr>
          <a:xfrm>
            <a:off x="4015276" y="4289526"/>
            <a:ext cx="264902" cy="271662"/>
            <a:chOff x="4127154" y="4083928"/>
            <a:chExt cx="264902" cy="271662"/>
          </a:xfrm>
        </p:grpSpPr>
        <p:sp>
          <p:nvSpPr>
            <p:cNvPr id="155" name="Google Shape;155;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153877" y="408392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57" name="Google Shape;157;p4"/>
          <p:cNvGrpSpPr/>
          <p:nvPr/>
        </p:nvGrpSpPr>
        <p:grpSpPr>
          <a:xfrm>
            <a:off x="4015276" y="4860240"/>
            <a:ext cx="264902" cy="271662"/>
            <a:chOff x="4187359" y="4727755"/>
            <a:chExt cx="264902" cy="271662"/>
          </a:xfrm>
        </p:grpSpPr>
        <p:sp>
          <p:nvSpPr>
            <p:cNvPr id="158" name="Google Shape;158;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214082" y="472775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60" name="Google Shape;160;p4"/>
          <p:cNvGrpSpPr/>
          <p:nvPr/>
        </p:nvGrpSpPr>
        <p:grpSpPr>
          <a:xfrm>
            <a:off x="4015276" y="5420679"/>
            <a:ext cx="264902" cy="271662"/>
            <a:chOff x="4187359" y="4727755"/>
            <a:chExt cx="264902" cy="271662"/>
          </a:xfrm>
        </p:grpSpPr>
        <p:sp>
          <p:nvSpPr>
            <p:cNvPr id="161" name="Google Shape;161;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214082" y="472775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69" name="Google Shape;169;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TABLERO DOMICILIARIO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Veamos cómo lo que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71" name="Google Shape;171;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72" name="Google Shape;172;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4</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724395" y="2315688"/>
            <a:ext cx="8146474" cy="4339756"/>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TABLERO DE DISTRIBUCIÓN DE ALUMBRADO  </a:t>
            </a:r>
            <a:endParaRPr b="0" i="0" sz="1400" u="none" cap="none" strike="noStrike">
              <a:solidFill>
                <a:srgbClr val="000000"/>
              </a:solidFill>
              <a:latin typeface="Arial"/>
              <a:ea typeface="Arial"/>
              <a:cs typeface="Arial"/>
              <a:sym typeface="Arial"/>
            </a:endParaRPr>
          </a:p>
        </p:txBody>
      </p:sp>
      <p:sp>
        <p:nvSpPr>
          <p:cNvPr id="179" name="Google Shape;179;p6"/>
          <p:cNvSpPr txBox="1"/>
          <p:nvPr/>
        </p:nvSpPr>
        <p:spPr>
          <a:xfrm>
            <a:off x="1110653" y="2854746"/>
            <a:ext cx="3717342" cy="30674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Definición:</a:t>
            </a:r>
            <a:endParaRPr b="1" i="0" sz="1800" u="none" cap="none" strike="noStrike">
              <a:solidFill>
                <a:srgbClr val="29754D"/>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Los tableros de distribución de alumbrado (TDA) de uso domiciliario, normalmente son energizados por un empalme monofásico de 220v. Hay excepciones en las cuales se puede contratar servicio trifásico solo si en la propiedad también se destina el uso de un taller o fábrica que requiera alimentación trifásica.</a:t>
            </a:r>
            <a:endParaRPr b="0" i="0" sz="1400" u="none" cap="none" strike="noStrike">
              <a:solidFill>
                <a:srgbClr val="000000"/>
              </a:solidFill>
              <a:latin typeface="Arial"/>
              <a:ea typeface="Arial"/>
              <a:cs typeface="Arial"/>
              <a:sym typeface="Arial"/>
            </a:endParaRPr>
          </a:p>
        </p:txBody>
      </p:sp>
      <p:pic>
        <p:nvPicPr>
          <p:cNvPr id="180" name="Google Shape;180;p6"/>
          <p:cNvPicPr preferRelativeResize="0"/>
          <p:nvPr/>
        </p:nvPicPr>
        <p:blipFill rotWithShape="1">
          <a:blip r:embed="rId3">
            <a:alphaModFix/>
          </a:blip>
          <a:srcRect b="0" l="0" r="0" t="0"/>
          <a:stretch/>
        </p:blipFill>
        <p:spPr>
          <a:xfrm>
            <a:off x="5502405" y="2820268"/>
            <a:ext cx="2754081" cy="343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CIRCUITOS DE ALUMBRADO</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a:off x="657578" y="1980991"/>
            <a:ext cx="8302174" cy="10310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29754D"/>
                </a:solidFill>
                <a:latin typeface="Calibri"/>
                <a:ea typeface="Calibri"/>
                <a:cs typeface="Calibri"/>
                <a:sym typeface="Calibri"/>
              </a:rPr>
              <a:t>Según establece la normativa eléctrica, estos circuitos son utilizados para brindar energía eléctrica a las luminarias. Su capacidad no debe exceder los 10 A de consumo por circuito.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1" i="0" lang="en-US" sz="1700" u="none" cap="none" strike="noStrike">
                <a:solidFill>
                  <a:srgbClr val="29754D"/>
                </a:solidFill>
                <a:latin typeface="Calibri"/>
                <a:ea typeface="Calibri"/>
                <a:cs typeface="Calibri"/>
                <a:sym typeface="Calibri"/>
              </a:rPr>
              <a:t>Según la normativa eléctrica:</a:t>
            </a:r>
            <a:endParaRPr b="0" i="0" sz="1400" u="none" cap="none" strike="noStrike">
              <a:solidFill>
                <a:srgbClr val="000000"/>
              </a:solidFill>
              <a:latin typeface="Arial"/>
              <a:ea typeface="Arial"/>
              <a:cs typeface="Arial"/>
              <a:sym typeface="Arial"/>
            </a:endParaRPr>
          </a:p>
        </p:txBody>
      </p:sp>
      <p:grpSp>
        <p:nvGrpSpPr>
          <p:cNvPr id="188" name="Google Shape;188;p7"/>
          <p:cNvGrpSpPr/>
          <p:nvPr/>
        </p:nvGrpSpPr>
        <p:grpSpPr>
          <a:xfrm>
            <a:off x="703354" y="3124166"/>
            <a:ext cx="8256398" cy="3647613"/>
            <a:chOff x="635620" y="3238301"/>
            <a:chExt cx="8256398" cy="3647613"/>
          </a:xfrm>
        </p:grpSpPr>
        <p:sp>
          <p:nvSpPr>
            <p:cNvPr id="189" name="Google Shape;189;p7"/>
            <p:cNvSpPr/>
            <p:nvPr/>
          </p:nvSpPr>
          <p:spPr>
            <a:xfrm>
              <a:off x="635620" y="3238301"/>
              <a:ext cx="8256398" cy="3402318"/>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829906" y="3454205"/>
              <a:ext cx="7913601" cy="34317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11.0.4.4.- </a:t>
              </a:r>
              <a:r>
                <a:rPr b="0" i="0" lang="en-US" sz="1700" u="none" cap="none" strike="noStrike">
                  <a:solidFill>
                    <a:schemeClr val="dk1"/>
                  </a:solidFill>
                  <a:latin typeface="Calibri"/>
                  <a:ea typeface="Calibri"/>
                  <a:cs typeface="Calibri"/>
                  <a:sym typeface="Calibri"/>
                </a:rPr>
                <a:t>Los circuitos de 10 A podrán utilizarse normalmente en instalaciones de alumbrado de viviendas, locales comerciales pequeños, oficinas o recintos similares.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11.0.4.5.- </a:t>
              </a:r>
              <a:r>
                <a:rPr b="0" i="0" lang="en-US" sz="1700" u="none" cap="none" strike="noStrike">
                  <a:solidFill>
                    <a:schemeClr val="dk1"/>
                  </a:solidFill>
                  <a:latin typeface="Calibri"/>
                  <a:ea typeface="Calibri"/>
                  <a:cs typeface="Calibri"/>
                  <a:sym typeface="Calibri"/>
                </a:rPr>
                <a:t>Los circuitos de 15 y 16 A podrán utilizarse para la iluminación de recintos extensos que requieran de niveles de iluminación altos o bien en edificios en que, por la cantidad de centros concentrados en áreas pequeñas, el empleo de circuitos de capacidad inferior no resulte conveniente.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11.0.4.10.- </a:t>
              </a:r>
              <a:r>
                <a:rPr b="0" i="0" lang="en-US" sz="1700" u="none" cap="none" strike="noStrike">
                  <a:solidFill>
                    <a:schemeClr val="dk1"/>
                  </a:solidFill>
                  <a:latin typeface="Calibri"/>
                  <a:ea typeface="Calibri"/>
                  <a:cs typeface="Calibri"/>
                  <a:sym typeface="Calibri"/>
                </a:rPr>
                <a:t>Con objeto de fijar la cantidad de centros que es posible conectar a un circuito de alumbrado, se considerará la potencia nominal de cada artefacto de iluminación, incluidos sus accesorios. Si en algún caso particular dicha potencia no está definida, se estimará una potencia por centro de 100 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375974" y="1178092"/>
            <a:ext cx="8857235"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CIRCUITOS DE ENCHUFES</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791737" y="1827948"/>
            <a:ext cx="7393258" cy="4553635"/>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97" name="Google Shape;197;p8"/>
          <p:cNvPicPr preferRelativeResize="0"/>
          <p:nvPr/>
        </p:nvPicPr>
        <p:blipFill rotWithShape="1">
          <a:blip r:embed="rId3">
            <a:alphaModFix/>
          </a:blip>
          <a:srcRect b="0" l="0" r="0" t="0"/>
          <a:stretch/>
        </p:blipFill>
        <p:spPr>
          <a:xfrm>
            <a:off x="7544901" y="2658529"/>
            <a:ext cx="1827870" cy="3252534"/>
          </a:xfrm>
          <a:prstGeom prst="rect">
            <a:avLst/>
          </a:prstGeom>
          <a:noFill/>
          <a:ln>
            <a:noFill/>
          </a:ln>
        </p:spPr>
      </p:pic>
      <p:sp>
        <p:nvSpPr>
          <p:cNvPr id="198" name="Google Shape;198;p8"/>
          <p:cNvSpPr txBox="1"/>
          <p:nvPr/>
        </p:nvSpPr>
        <p:spPr>
          <a:xfrm>
            <a:off x="1038480" y="2140590"/>
            <a:ext cx="6573835" cy="286228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Los circuitos de enchufes serán protegidos por un disyuntor termo-magnético de 16 A aguas arriba y un diferencial de 25 A/30mA aguas abajo. En el mercado chileno solo se consiguen diferenciales de 25 A/30mA y 40 A/30mA.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Calibri"/>
                <a:ea typeface="Calibri"/>
                <a:cs typeface="Calibri"/>
                <a:sym typeface="Calibri"/>
              </a:rPr>
              <a:t>La potencia unitaria de cada enchufe hembra en un circuito de alumbrado se estimará en 150 W. Los enchufes múltiples de hasta tres salidas por unidad se considerarán como un centro de 150 W.</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8"/>
          <p:cNvSpPr/>
          <p:nvPr/>
        </p:nvSpPr>
        <p:spPr>
          <a:xfrm>
            <a:off x="1397935" y="4810636"/>
            <a:ext cx="6214380" cy="132343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NOTA: </a:t>
            </a:r>
            <a:r>
              <a:rPr b="0" i="0" lang="en-US" sz="1600" u="none" cap="none" strike="noStrike">
                <a:solidFill>
                  <a:srgbClr val="29754D"/>
                </a:solidFill>
                <a:latin typeface="Calibri"/>
                <a:ea typeface="Calibri"/>
                <a:cs typeface="Calibri"/>
                <a:sym typeface="Calibri"/>
              </a:rPr>
              <a:t>Los valores de 100 W y 150 W asignado a cada centro de alumbrado o enchufe no corresponde a la capacidad nominal de éstos, sino que es una base para establecer la potencia total estimada para cada circuito. Pueden considerarse como un valor promedio representativo de demanda diversificada de ellos.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ALUMBRADO DE VIVIENDAS</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9"/>
          <p:cNvSpPr/>
          <p:nvPr/>
        </p:nvSpPr>
        <p:spPr>
          <a:xfrm>
            <a:off x="617517" y="1935678"/>
            <a:ext cx="8455231" cy="4590806"/>
          </a:xfrm>
          <a:prstGeom prst="roundRect">
            <a:avLst>
              <a:gd fmla="val 499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9"/>
          <p:cNvSpPr txBox="1"/>
          <p:nvPr/>
        </p:nvSpPr>
        <p:spPr>
          <a:xfrm>
            <a:off x="784969" y="2092506"/>
            <a:ext cx="8038397" cy="42780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11.1.1.- </a:t>
            </a:r>
            <a:r>
              <a:rPr b="0" i="0" lang="en-US" sz="1700" u="none" cap="none" strike="noStrike">
                <a:solidFill>
                  <a:schemeClr val="dk1"/>
                </a:solidFill>
                <a:latin typeface="Calibri"/>
                <a:ea typeface="Calibri"/>
                <a:cs typeface="Calibri"/>
                <a:sym typeface="Calibri"/>
              </a:rPr>
              <a:t>En una vivienda se deberán cumplir las siguientes condiciones:</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11.1.1.1.- </a:t>
            </a:r>
            <a:r>
              <a:rPr b="0" i="0" lang="en-US" sz="1700" u="none" cap="none" strike="noStrike">
                <a:solidFill>
                  <a:schemeClr val="dk1"/>
                </a:solidFill>
                <a:latin typeface="Calibri"/>
                <a:ea typeface="Calibri"/>
                <a:cs typeface="Calibri"/>
                <a:sym typeface="Calibri"/>
              </a:rPr>
              <a:t>Deberá proyectarse, al menos, un circuito de 10 A por cada 70 m2 o fracción de superficie construida.</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11.1.1.2.- </a:t>
            </a:r>
            <a:r>
              <a:rPr b="0" i="0" lang="en-US" sz="1700" u="none" cap="none" strike="noStrike">
                <a:solidFill>
                  <a:schemeClr val="dk1"/>
                </a:solidFill>
                <a:latin typeface="Calibri"/>
                <a:ea typeface="Calibri"/>
                <a:cs typeface="Calibri"/>
                <a:sym typeface="Calibri"/>
              </a:rPr>
              <a:t>Todo circuito en que existan enchufes deberá estar protegido mediante un protector diferencial.</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11.1.1.3.- </a:t>
            </a:r>
            <a:r>
              <a:rPr b="0" i="0" lang="en-US" sz="1700" u="none" cap="none" strike="noStrike">
                <a:solidFill>
                  <a:schemeClr val="dk1"/>
                </a:solidFill>
                <a:latin typeface="Calibri"/>
                <a:ea typeface="Calibri"/>
                <a:cs typeface="Calibri"/>
                <a:sym typeface="Calibri"/>
              </a:rPr>
              <a:t>Para viviendas de superficie superior a 70 m2 podrán proyectarse circuitos mixtos de 10 A, pero deberá existir al menos un circuito que alimentará, exclusivamente, a enchufes instalados en la cocina y lavadero, con una capacidad mínima de 16 A. Se entenderá por circuito mixto aquel en que existan mezclados enchufes y artefactos de iluminación.</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11.1.2.- </a:t>
            </a:r>
            <a:r>
              <a:rPr b="0" i="0" lang="en-US" sz="1700" u="none" cap="none" strike="noStrike">
                <a:solidFill>
                  <a:schemeClr val="dk1"/>
                </a:solidFill>
                <a:latin typeface="Calibri"/>
                <a:ea typeface="Calibri"/>
                <a:cs typeface="Calibri"/>
                <a:sym typeface="Calibri"/>
              </a:rPr>
              <a:t>Para determinar la cantidad de centros a instalar en una vivienda se tomarán en cuenta los siguientes factores:</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11.1.2.1.- </a:t>
            </a:r>
            <a:r>
              <a:rPr b="0" i="0" lang="en-US" sz="1700" u="none" cap="none" strike="noStrike">
                <a:solidFill>
                  <a:schemeClr val="dk1"/>
                </a:solidFill>
                <a:latin typeface="Calibri"/>
                <a:ea typeface="Calibri"/>
                <a:cs typeface="Calibri"/>
                <a:sym typeface="Calibri"/>
              </a:rPr>
              <a:t>En cada habitación habrá, al menos, un portalámparas que no esté alimentado a través de enchufes.</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11.1.2.2.- </a:t>
            </a:r>
            <a:r>
              <a:rPr b="0" i="0" lang="en-US" sz="1700" u="none" cap="none" strike="noStrike">
                <a:solidFill>
                  <a:schemeClr val="dk1"/>
                </a:solidFill>
                <a:latin typeface="Calibri"/>
                <a:ea typeface="Calibri"/>
                <a:cs typeface="Calibri"/>
                <a:sym typeface="Calibri"/>
              </a:rPr>
              <a:t>Se proyectará un enchufe no comandado por cada 9 m de perímetro o fracción, en cada habitación</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