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Lst>
  <p:notesMasterIdLst>
    <p:notesMasterId r:id="rId58"/>
  </p:notesMasterIdLst>
  <p:sldIdLst>
    <p:sldId id="256" r:id="rId3"/>
    <p:sldId id="277" r:id="rId4"/>
    <p:sldId id="381" r:id="rId5"/>
    <p:sldId id="260" r:id="rId6"/>
    <p:sldId id="258" r:id="rId7"/>
    <p:sldId id="261"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 id="333" r:id="rId28"/>
    <p:sldId id="353" r:id="rId29"/>
    <p:sldId id="288" r:id="rId30"/>
    <p:sldId id="354" r:id="rId31"/>
    <p:sldId id="355" r:id="rId32"/>
    <p:sldId id="356" r:id="rId33"/>
    <p:sldId id="357" r:id="rId34"/>
    <p:sldId id="289" r:id="rId35"/>
    <p:sldId id="358" r:id="rId36"/>
    <p:sldId id="359" r:id="rId37"/>
    <p:sldId id="360" r:id="rId38"/>
    <p:sldId id="361" r:id="rId39"/>
    <p:sldId id="362" r:id="rId40"/>
    <p:sldId id="363" r:id="rId41"/>
    <p:sldId id="364" r:id="rId42"/>
    <p:sldId id="365" r:id="rId43"/>
    <p:sldId id="366" r:id="rId44"/>
    <p:sldId id="367" r:id="rId45"/>
    <p:sldId id="368" r:id="rId46"/>
    <p:sldId id="369" r:id="rId47"/>
    <p:sldId id="370" r:id="rId48"/>
    <p:sldId id="371" r:id="rId49"/>
    <p:sldId id="372" r:id="rId50"/>
    <p:sldId id="373" r:id="rId51"/>
    <p:sldId id="374" r:id="rId52"/>
    <p:sldId id="375" r:id="rId53"/>
    <p:sldId id="376" r:id="rId54"/>
    <p:sldId id="378" r:id="rId55"/>
    <p:sldId id="379" r:id="rId56"/>
    <p:sldId id="380" r:id="rId57"/>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guide id="3" orient="horz" pos="757">
          <p15:clr>
            <a:srgbClr val="A4A3A4"/>
          </p15:clr>
        </p15:guide>
        <p15:guide id="4" pos="309">
          <p15:clr>
            <a:srgbClr val="A4A3A4"/>
          </p15:clr>
        </p15:guide>
        <p15:guide id="5" orient="horz" pos="1397">
          <p15:clr>
            <a:srgbClr val="A4A3A4"/>
          </p15:clr>
        </p15:guide>
        <p15:guide id="6" pos="2992">
          <p15:clr>
            <a:srgbClr val="A4A3A4"/>
          </p15:clr>
        </p15:guide>
      </p15:sldGuideLst>
    </p:ext>
    <p:ext uri="http://customooxmlschemas.google.com/">
      <go:slidesCustomData xmlns:go="http://customooxmlschemas.google.com/" xmlns:p15="http://schemas.microsoft.com/office/powerpoint/2012/main" xmlns="" roundtripDataSignature="AMtx7mj6ho7Wgmz/U05Ubv55I2SHPNkWeA==" r:id="rId60"/>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54D"/>
    <a:srgbClr val="BEE20C"/>
    <a:srgbClr val="E3E90A"/>
    <a:srgbClr val="D7E3DC"/>
    <a:srgbClr val="C4D7CD"/>
    <a:srgbClr val="AFD214"/>
    <a:srgbClr val="71E30D"/>
    <a:srgbClr val="C73E32"/>
    <a:srgbClr val="EFEFEF"/>
    <a:srgbClr val="8EB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2"/>
    <p:restoredTop sz="94640"/>
  </p:normalViewPr>
  <p:slideViewPr>
    <p:cSldViewPr snapToGrid="0">
      <p:cViewPr varScale="1">
        <p:scale>
          <a:sx n="100" d="100"/>
          <a:sy n="100" d="100"/>
        </p:scale>
        <p:origin x="1602" y="84"/>
      </p:cViewPr>
      <p:guideLst>
        <p:guide orient="horz" pos="2381"/>
        <p:guide pos="3061"/>
        <p:guide orient="horz" pos="757"/>
        <p:guide pos="309"/>
        <p:guide orient="horz" pos="1397"/>
        <p:guide pos="29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customschemas.google.com/relationships/presentationmetadata" Target="meta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97225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0139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13668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78292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0895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2966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5207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3488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24329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5847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3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972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973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53306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04423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44804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6707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2718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61509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89946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5673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9861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56582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271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2227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20527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21525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26861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37813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83969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65515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183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2374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37063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28178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0544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07966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7461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5607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01551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30085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415007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4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264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9938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771570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2" name="Google Shape;362;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922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4436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7632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62266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99236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70565" y="1747314"/>
            <a:ext cx="9346500" cy="5675922"/>
          </a:xfrm>
          <a:prstGeom prst="round1Rect">
            <a:avLst>
              <a:gd name="adj" fmla="val 15350"/>
            </a:avLst>
          </a:prstGeom>
          <a:solidFill>
            <a:srgbClr val="C4D7CD">
              <a:alpha val="6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3;p23"/>
          <p:cNvSpPr/>
          <p:nvPr/>
        </p:nvSpPr>
        <p:spPr>
          <a:xfrm>
            <a:off x="436350" y="6464001"/>
            <a:ext cx="7891862" cy="680474"/>
          </a:xfrm>
          <a:prstGeom prst="roundRect">
            <a:avLst>
              <a:gd name="adj" fmla="val 19335"/>
            </a:avLst>
          </a:prstGeom>
          <a:solidFill>
            <a:srgbClr val="8EB99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 name="Imagen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4">
            <a:alphaModFix/>
          </a:blip>
          <a:srcRect/>
          <a:stretch/>
        </p:blipFill>
        <p:spPr>
          <a:xfrm>
            <a:off x="8521706" y="6387272"/>
            <a:ext cx="830659" cy="756000"/>
          </a:xfrm>
          <a:prstGeom prst="rect">
            <a:avLst/>
          </a:prstGeom>
          <a:noFill/>
          <a:ln>
            <a:noFill/>
          </a:ln>
        </p:spPr>
      </p:pic>
      <p:pic>
        <p:nvPicPr>
          <p:cNvPr id="15" name="Imagen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3443" y="419875"/>
            <a:ext cx="4210917" cy="680400"/>
          </a:xfrm>
          <a:prstGeom prst="rect">
            <a:avLst/>
          </a:prstGeom>
        </p:spPr>
      </p:pic>
      <p:pic>
        <p:nvPicPr>
          <p:cNvPr id="19" name="Imagen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3441" y="6464037"/>
            <a:ext cx="690406" cy="680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27"/>
          <p:cNvSpPr/>
          <p:nvPr/>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a:buSzPts val="1400"/>
            </a:pPr>
            <a:endParaRPr/>
          </a:p>
        </p:txBody>
      </p:sp>
      <p:sp>
        <p:nvSpPr>
          <p:cNvPr id="39" name="Google Shape;39;p27"/>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a:buSzPts val="1400"/>
            </a:pPr>
            <a:r>
              <a:rPr lang="en-US"/>
              <a:t> </a:t>
            </a:r>
            <a:endParaRPr/>
          </a:p>
        </p:txBody>
      </p:sp>
      <p:sp>
        <p:nvSpPr>
          <p:cNvPr id="40" name="Google Shape;40;p27"/>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a:buSzPts val="1400"/>
            </a:pPr>
            <a:r>
              <a:rPr lang="en-US"/>
              <a:t> </a:t>
            </a:r>
            <a:endParaRPr/>
          </a:p>
        </p:txBody>
      </p:sp>
      <p:sp>
        <p:nvSpPr>
          <p:cNvPr id="41" name="Google Shape;41;p27"/>
          <p:cNvSpPr txBox="1"/>
          <p:nvPr/>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algn="r">
              <a:buSzPts val="1200"/>
            </a:pPr>
            <a:r>
              <a:rPr lang="en-US" sz="1200">
                <a:latin typeface="Calibri"/>
                <a:ea typeface="Calibri"/>
                <a:cs typeface="Calibri"/>
                <a:sym typeface="Calibri"/>
              </a:rPr>
              <a:t>Actividad 1|</a:t>
            </a:r>
            <a:r>
              <a:rPr lang="en-US" sz="1600">
                <a:solidFill>
                  <a:srgbClr val="29754D"/>
                </a:solidFill>
                <a:latin typeface="Calibri"/>
                <a:ea typeface="Calibri"/>
                <a:cs typeface="Calibri"/>
                <a:sym typeface="Calibri"/>
              </a:rPr>
              <a:t>3</a:t>
            </a:r>
            <a:endParaRPr sz="1600">
              <a:solidFill>
                <a:srgbClr val="29754D"/>
              </a:solidFill>
              <a:latin typeface="Calibri"/>
              <a:ea typeface="Calibri"/>
              <a:cs typeface="Calibri"/>
              <a:sym typeface="Calibri"/>
            </a:endParaRPr>
          </a:p>
        </p:txBody>
      </p:sp>
      <p:sp>
        <p:nvSpPr>
          <p:cNvPr id="42" name="Google Shape;42;p27"/>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a:buSzPts val="1400"/>
            </a:pPr>
            <a:r>
              <a:rPr lang="en-US" b="1">
                <a:solidFill>
                  <a:srgbClr val="FFFFFF"/>
                </a:solidFill>
                <a:latin typeface="Calibri"/>
                <a:ea typeface="Calibri"/>
                <a:cs typeface="Calibri"/>
                <a:sym typeface="Calibri"/>
              </a:rPr>
              <a:t>MÓDULO</a:t>
            </a:r>
            <a:r>
              <a:rPr lang="en-US">
                <a:solidFill>
                  <a:srgbClr val="FFFFFF"/>
                </a:solidFill>
                <a:latin typeface="Calibri"/>
                <a:ea typeface="Calibri"/>
                <a:cs typeface="Calibri"/>
                <a:sym typeface="Calibri"/>
              </a:rPr>
              <a:t>  Nombre del Módulo</a:t>
            </a:r>
            <a:endParaRPr>
              <a:solidFill>
                <a:srgbClr val="FFFFFF"/>
              </a:solidFill>
              <a:latin typeface="Calibri"/>
              <a:ea typeface="Calibri"/>
              <a:cs typeface="Calibri"/>
              <a:sym typeface="Calibri"/>
            </a:endParaRPr>
          </a:p>
        </p:txBody>
      </p:sp>
      <p:sp>
        <p:nvSpPr>
          <p:cNvPr id="43" name="Google Shape;43;p27"/>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algn="r">
              <a:buSzPts val="1100"/>
            </a:pPr>
            <a:fld id="{00000000-1234-1234-1234-123412341234}" type="slidenum">
              <a:rPr lang="en-US" sz="1100">
                <a:latin typeface="Calibri"/>
                <a:ea typeface="Calibri"/>
                <a:cs typeface="Calibri"/>
                <a:sym typeface="Calibri"/>
              </a:rPr>
              <a:pPr algn="r">
                <a:buSzPts val="1100"/>
              </a:pPr>
              <a:t>‹Nº›</a:t>
            </a:fld>
            <a:endParaRPr sz="1100">
              <a:solidFill>
                <a:srgbClr val="741B47"/>
              </a:solidFill>
              <a:latin typeface="Calibri"/>
              <a:ea typeface="Calibri"/>
              <a:cs typeface="Calibri"/>
              <a:sym typeface="Calibri"/>
            </a:endParaRPr>
          </a:p>
        </p:txBody>
      </p:sp>
      <p:sp>
        <p:nvSpPr>
          <p:cNvPr id="44" name="Google Shape;44;p27"/>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a:buSzPts val="1100"/>
            </a:pPr>
            <a:r>
              <a:rPr lang="en-US" sz="1100">
                <a:solidFill>
                  <a:srgbClr val="741B47"/>
                </a:solidFill>
                <a:latin typeface="Calibri"/>
                <a:ea typeface="Calibri"/>
                <a:cs typeface="Calibri"/>
                <a:sym typeface="Calibri"/>
              </a:rPr>
              <a:t>       </a:t>
            </a:r>
            <a:r>
              <a:rPr lang="en-US" sz="1100">
                <a:solidFill>
                  <a:srgbClr val="29754D"/>
                </a:solidFill>
                <a:latin typeface="Calibri"/>
                <a:ea typeface="Calibri"/>
                <a:cs typeface="Calibri"/>
                <a:sym typeface="Calibri"/>
              </a:rPr>
              <a:t> ELECTRICIDAD </a:t>
            </a:r>
            <a:r>
              <a:rPr lang="en-US" sz="1100">
                <a:latin typeface="Calibri"/>
                <a:ea typeface="Calibri"/>
                <a:cs typeface="Calibri"/>
                <a:sym typeface="Calibri"/>
              </a:rPr>
              <a:t>| 3° Medio | Presentación</a:t>
            </a:r>
            <a:endParaRPr sz="1100">
              <a:solidFill>
                <a:srgbClr val="741B47"/>
              </a:solidFill>
              <a:latin typeface="Calibri"/>
              <a:ea typeface="Calibri"/>
              <a:cs typeface="Calibri"/>
              <a:sym typeface="Calibri"/>
            </a:endParaRPr>
          </a:p>
        </p:txBody>
      </p:sp>
    </p:spTree>
    <p:extLst>
      <p:ext uri="{BB962C8B-B14F-4D97-AF65-F5344CB8AC3E}">
        <p14:creationId xmlns:p14="http://schemas.microsoft.com/office/powerpoint/2010/main" val="243097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sp>
        <p:nvSpPr>
          <p:cNvPr id="46" name="Google Shape;46;p28"/>
          <p:cNvSpPr/>
          <p:nvPr/>
        </p:nvSpPr>
        <p:spPr>
          <a:xfrm rot="10800000" flipH="1">
            <a:off x="181650" y="822025"/>
            <a:ext cx="9356700" cy="6531300"/>
          </a:xfrm>
          <a:prstGeom prst="round1Rect">
            <a:avLst>
              <a:gd name="adj" fmla="val 15350"/>
            </a:avLst>
          </a:prstGeom>
          <a:solidFill>
            <a:srgbClr val="D7E3DC"/>
          </a:solidFill>
          <a:ln>
            <a:noFill/>
          </a:ln>
        </p:spPr>
        <p:txBody>
          <a:bodyPr spcFirstLastPara="1" wrap="square" lIns="91425" tIns="91425" rIns="91425" bIns="91425" anchor="ctr" anchorCtr="0">
            <a:noAutofit/>
          </a:bodyPr>
          <a:lstStyle/>
          <a:p>
            <a:pPr>
              <a:buSzPts val="1400"/>
            </a:pPr>
            <a:endParaRPr/>
          </a:p>
        </p:txBody>
      </p:sp>
      <p:sp>
        <p:nvSpPr>
          <p:cNvPr id="47" name="Google Shape;4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a:buSzPts val="1400"/>
            </a:pPr>
            <a:r>
              <a:rPr lang="en-US"/>
              <a:t> </a:t>
            </a:r>
            <a:endParaRPr/>
          </a:p>
        </p:txBody>
      </p:sp>
      <p:sp>
        <p:nvSpPr>
          <p:cNvPr id="48" name="Google Shape;4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a:buSzPts val="1400"/>
            </a:pPr>
            <a:r>
              <a:rPr lang="en-US"/>
              <a:t> </a:t>
            </a:r>
            <a:endParaRPr/>
          </a:p>
        </p:txBody>
      </p:sp>
      <p:sp>
        <p:nvSpPr>
          <p:cNvPr id="49" name="Google Shape;49;p28"/>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algn="r">
              <a:buSzPts val="1100"/>
            </a:pPr>
            <a:fld id="{00000000-1234-1234-1234-123412341234}" type="slidenum">
              <a:rPr lang="en-US" sz="1100">
                <a:latin typeface="Calibri"/>
                <a:ea typeface="Calibri"/>
                <a:cs typeface="Calibri"/>
                <a:sym typeface="Calibri"/>
              </a:rPr>
              <a:pPr algn="r">
                <a:buSzPts val="1100"/>
              </a:pPr>
              <a:t>‹Nº›</a:t>
            </a:fld>
            <a:endParaRPr sz="1100">
              <a:solidFill>
                <a:srgbClr val="741B47"/>
              </a:solidFill>
              <a:latin typeface="Calibri"/>
              <a:ea typeface="Calibri"/>
              <a:cs typeface="Calibri"/>
              <a:sym typeface="Calibri"/>
            </a:endParaRPr>
          </a:p>
        </p:txBody>
      </p:sp>
      <p:sp>
        <p:nvSpPr>
          <p:cNvPr id="50" name="Google Shape;50;p28"/>
          <p:cNvSpPr/>
          <p:nvPr/>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a:buSzPts val="1400"/>
            </a:pPr>
            <a:endParaRPr/>
          </a:p>
        </p:txBody>
      </p:sp>
      <p:sp>
        <p:nvSpPr>
          <p:cNvPr id="51" name="Google Shape;51;p28"/>
          <p:cNvSpPr txBox="1"/>
          <p:nvPr/>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algn="r">
              <a:buSzPts val="1200"/>
            </a:pPr>
            <a:r>
              <a:rPr lang="en-US" sz="1200">
                <a:latin typeface="Calibri"/>
                <a:ea typeface="Calibri"/>
                <a:cs typeface="Calibri"/>
                <a:sym typeface="Calibri"/>
              </a:rPr>
              <a:t>Actividad 1|</a:t>
            </a:r>
            <a:r>
              <a:rPr lang="en-US" sz="1600">
                <a:solidFill>
                  <a:srgbClr val="29754D"/>
                </a:solidFill>
                <a:latin typeface="Calibri"/>
                <a:ea typeface="Calibri"/>
                <a:cs typeface="Calibri"/>
                <a:sym typeface="Calibri"/>
              </a:rPr>
              <a:t>3</a:t>
            </a:r>
            <a:endParaRPr sz="1600">
              <a:solidFill>
                <a:srgbClr val="29754D"/>
              </a:solidFill>
              <a:latin typeface="Calibri"/>
              <a:ea typeface="Calibri"/>
              <a:cs typeface="Calibri"/>
              <a:sym typeface="Calibri"/>
            </a:endParaRPr>
          </a:p>
        </p:txBody>
      </p:sp>
      <p:sp>
        <p:nvSpPr>
          <p:cNvPr id="52" name="Google Shape;52;p28"/>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a:buSzPts val="1400"/>
            </a:pPr>
            <a:r>
              <a:rPr lang="en-US" b="1">
                <a:solidFill>
                  <a:srgbClr val="FFFFFF"/>
                </a:solidFill>
                <a:latin typeface="Calibri"/>
                <a:ea typeface="Calibri"/>
                <a:cs typeface="Calibri"/>
                <a:sym typeface="Calibri"/>
              </a:rPr>
              <a:t>MÓDULO</a:t>
            </a:r>
            <a:r>
              <a:rPr lang="en-US">
                <a:solidFill>
                  <a:srgbClr val="FFFFFF"/>
                </a:solidFill>
                <a:latin typeface="Calibri"/>
                <a:ea typeface="Calibri"/>
                <a:cs typeface="Calibri"/>
                <a:sym typeface="Calibri"/>
              </a:rPr>
              <a:t>  Nombre del Módulo</a:t>
            </a:r>
            <a:endParaRPr>
              <a:solidFill>
                <a:srgbClr val="FFFFFF"/>
              </a:solidFill>
              <a:latin typeface="Calibri"/>
              <a:ea typeface="Calibri"/>
              <a:cs typeface="Calibri"/>
              <a:sym typeface="Calibri"/>
            </a:endParaRPr>
          </a:p>
        </p:txBody>
      </p:sp>
      <p:sp>
        <p:nvSpPr>
          <p:cNvPr id="53" name="Google Shape;53;p28"/>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a:buSzPts val="1100"/>
            </a:pPr>
            <a:r>
              <a:rPr lang="en-US" sz="1100">
                <a:solidFill>
                  <a:srgbClr val="741B47"/>
                </a:solidFill>
                <a:latin typeface="Calibri"/>
                <a:ea typeface="Calibri"/>
                <a:cs typeface="Calibri"/>
                <a:sym typeface="Calibri"/>
              </a:rPr>
              <a:t>       </a:t>
            </a:r>
            <a:r>
              <a:rPr lang="en-US" sz="1100">
                <a:solidFill>
                  <a:srgbClr val="29754D"/>
                </a:solidFill>
                <a:latin typeface="Calibri"/>
                <a:ea typeface="Calibri"/>
                <a:cs typeface="Calibri"/>
                <a:sym typeface="Calibri"/>
              </a:rPr>
              <a:t> ELECTRICIDAD </a:t>
            </a:r>
            <a:r>
              <a:rPr lang="en-US" sz="1100">
                <a:latin typeface="Calibri"/>
                <a:ea typeface="Calibri"/>
                <a:cs typeface="Calibri"/>
                <a:sym typeface="Calibri"/>
              </a:rPr>
              <a:t>| 3° Medio | Presentación</a:t>
            </a:r>
            <a:endParaRPr sz="1100">
              <a:solidFill>
                <a:srgbClr val="741B47"/>
              </a:solidFill>
              <a:latin typeface="Calibri"/>
              <a:ea typeface="Calibri"/>
              <a:cs typeface="Calibri"/>
              <a:sym typeface="Calibri"/>
            </a:endParaRPr>
          </a:p>
        </p:txBody>
      </p:sp>
    </p:spTree>
    <p:extLst>
      <p:ext uri="{BB962C8B-B14F-4D97-AF65-F5344CB8AC3E}">
        <p14:creationId xmlns:p14="http://schemas.microsoft.com/office/powerpoint/2010/main" val="2262600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1_One column text">
    <p:bg>
      <p:bgPr>
        <a:solidFill>
          <a:schemeClr val="lt1"/>
        </a:solidFill>
        <a:effectLst/>
      </p:bgPr>
    </p:bg>
    <p:spTree>
      <p:nvGrpSpPr>
        <p:cNvPr id="1" name="Shape 54"/>
        <p:cNvGrpSpPr/>
        <p:nvPr/>
      </p:nvGrpSpPr>
      <p:grpSpPr>
        <a:xfrm>
          <a:off x="0" y="0"/>
          <a:ext cx="0" cy="0"/>
          <a:chOff x="0" y="0"/>
          <a:chExt cx="0" cy="0"/>
        </a:xfrm>
      </p:grpSpPr>
      <p:sp>
        <p:nvSpPr>
          <p:cNvPr id="55" name="Google Shape;55;p30"/>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a:buSzPts val="1400"/>
            </a:pPr>
            <a:endParaRPr/>
          </a:p>
        </p:txBody>
      </p:sp>
      <p:sp>
        <p:nvSpPr>
          <p:cNvPr id="56" name="Google Shape;56;p30"/>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a:buSzPts val="1400"/>
            </a:pPr>
            <a:r>
              <a:rPr lang="en-US"/>
              <a:t> </a:t>
            </a:r>
            <a:endParaRPr/>
          </a:p>
        </p:txBody>
      </p:sp>
      <p:sp>
        <p:nvSpPr>
          <p:cNvPr id="57" name="Google Shape;57;p30"/>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a:buSzPts val="1400"/>
            </a:pPr>
            <a:r>
              <a:rPr lang="en-US"/>
              <a:t> </a:t>
            </a:r>
            <a:endParaRPr/>
          </a:p>
        </p:txBody>
      </p:sp>
      <p:sp>
        <p:nvSpPr>
          <p:cNvPr id="58" name="Google Shape;58;p30"/>
          <p:cNvSpPr/>
          <p:nvPr/>
        </p:nvSpPr>
        <p:spPr>
          <a:xfrm>
            <a:off x="181651" y="180900"/>
            <a:ext cx="7909200" cy="651000"/>
          </a:xfrm>
          <a:prstGeom prst="round2SameRect">
            <a:avLst>
              <a:gd name="adj1" fmla="val 16667"/>
              <a:gd name="adj2" fmla="val 0"/>
            </a:avLst>
          </a:prstGeom>
          <a:blipFill rotWithShape="1">
            <a:blip r:embed="rId2">
              <a:alphaModFix/>
            </a:blip>
            <a:tile tx="0" ty="0" sx="100000" sy="100000" flip="none" algn="tl"/>
          </a:blipFill>
          <a:ln>
            <a:noFill/>
          </a:ln>
        </p:spPr>
        <p:txBody>
          <a:bodyPr spcFirstLastPara="1" wrap="square" lIns="91425" tIns="91425" rIns="91425" bIns="91425" anchor="b" anchorCtr="0">
            <a:noAutofit/>
          </a:bodyPr>
          <a:lstStyle/>
          <a:p>
            <a:pPr>
              <a:buSzPts val="1400"/>
            </a:pPr>
            <a:endParaRPr/>
          </a:p>
        </p:txBody>
      </p:sp>
      <p:sp>
        <p:nvSpPr>
          <p:cNvPr id="59" name="Google Shape;59;p30"/>
          <p:cNvSpPr txBox="1"/>
          <p:nvPr/>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algn="r">
              <a:buSzPts val="1200"/>
            </a:pPr>
            <a:r>
              <a:rPr lang="en-US" b="1">
                <a:latin typeface="Calibri"/>
                <a:ea typeface="Calibri"/>
                <a:cs typeface="Calibri"/>
                <a:sym typeface="Calibri"/>
              </a:rPr>
              <a:t>¡Atención!</a:t>
            </a:r>
            <a:endParaRPr b="1">
              <a:latin typeface="Calibri"/>
              <a:ea typeface="Calibri"/>
              <a:cs typeface="Calibri"/>
              <a:sym typeface="Calibri"/>
            </a:endParaRPr>
          </a:p>
        </p:txBody>
      </p:sp>
      <p:sp>
        <p:nvSpPr>
          <p:cNvPr id="60" name="Google Shape;60;p30"/>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algn="r">
              <a:buSzPts val="1100"/>
            </a:pPr>
            <a:fld id="{00000000-1234-1234-1234-123412341234}" type="slidenum">
              <a:rPr lang="en-US" sz="1100">
                <a:latin typeface="Calibri"/>
                <a:ea typeface="Calibri"/>
                <a:cs typeface="Calibri"/>
                <a:sym typeface="Calibri"/>
              </a:rPr>
              <a:pPr algn="r">
                <a:buSzPts val="1100"/>
              </a:pPr>
              <a:t>‹Nº›</a:t>
            </a:fld>
            <a:endParaRPr sz="1100">
              <a:solidFill>
                <a:srgbClr val="741B47"/>
              </a:solidFill>
              <a:latin typeface="Calibri"/>
              <a:ea typeface="Calibri"/>
              <a:cs typeface="Calibri"/>
              <a:sym typeface="Calibri"/>
            </a:endParaRPr>
          </a:p>
        </p:txBody>
      </p:sp>
      <p:sp>
        <p:nvSpPr>
          <p:cNvPr id="61" name="Google Shape;61;p30"/>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a:buSzPts val="1100"/>
            </a:pPr>
            <a:r>
              <a:rPr lang="en-US" sz="1100">
                <a:solidFill>
                  <a:srgbClr val="741B47"/>
                </a:solidFill>
                <a:latin typeface="Calibri"/>
                <a:ea typeface="Calibri"/>
                <a:cs typeface="Calibri"/>
                <a:sym typeface="Calibri"/>
              </a:rPr>
              <a:t>       </a:t>
            </a:r>
            <a:r>
              <a:rPr lang="en-US" sz="1100">
                <a:solidFill>
                  <a:srgbClr val="29754D"/>
                </a:solidFill>
                <a:latin typeface="Calibri"/>
                <a:ea typeface="Calibri"/>
                <a:cs typeface="Calibri"/>
                <a:sym typeface="Calibri"/>
              </a:rPr>
              <a:t> ELECTRICIDAD </a:t>
            </a:r>
            <a:r>
              <a:rPr lang="en-US" sz="1100">
                <a:latin typeface="Calibri"/>
                <a:ea typeface="Calibri"/>
                <a:cs typeface="Calibri"/>
                <a:sym typeface="Calibri"/>
              </a:rPr>
              <a:t>| 3° Medio | Presentación</a:t>
            </a:r>
            <a:endParaRPr sz="1100">
              <a:solidFill>
                <a:srgbClr val="741B47"/>
              </a:solidFill>
              <a:latin typeface="Calibri"/>
              <a:ea typeface="Calibri"/>
              <a:cs typeface="Calibri"/>
              <a:sym typeface="Calibri"/>
            </a:endParaRPr>
          </a:p>
        </p:txBody>
      </p:sp>
    </p:spTree>
    <p:extLst>
      <p:ext uri="{BB962C8B-B14F-4D97-AF65-F5344CB8AC3E}">
        <p14:creationId xmlns:p14="http://schemas.microsoft.com/office/powerpoint/2010/main" val="98072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7" name="Imagen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3443" y="419875"/>
            <a:ext cx="4210917" cy="680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2" name="Google Shape;31;p27"/>
          <p:cNvSpPr/>
          <p:nvPr userDrawn="1"/>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4|</a:t>
            </a:r>
            <a:r>
              <a:rPr lang="en-US" sz="1600" b="0" i="0" u="none" strike="noStrike" cap="none" dirty="0">
                <a:solidFill>
                  <a:srgbClr val="29754D"/>
                </a:solidFill>
                <a:latin typeface="Calibri"/>
                <a:ea typeface="Calibri"/>
                <a:cs typeface="Calibri"/>
                <a:sym typeface="Calibri"/>
              </a:rPr>
              <a:t>3</a:t>
            </a:r>
            <a:endParaRPr sz="1600" b="0" i="0" u="none" strike="noStrike" cap="none" dirty="0">
              <a:solidFill>
                <a:srgbClr val="29754D"/>
              </a:solidFill>
              <a:latin typeface="Calibri"/>
              <a:ea typeface="Calibri"/>
              <a:cs typeface="Calibri"/>
              <a:sym typeface="Calibri"/>
            </a:endParaRPr>
          </a:p>
        </p:txBody>
      </p:sp>
      <p:sp>
        <p:nvSpPr>
          <p:cNvPr id="15"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29754D"/>
                </a:solidFill>
                <a:latin typeface="Calibri"/>
                <a:ea typeface="Calibri"/>
                <a:cs typeface="Calibri"/>
                <a:sym typeface="Calibri"/>
              </a:rPr>
              <a:t> ELECTRICIDAD </a:t>
            </a:r>
            <a:r>
              <a:rPr lang="en-US" sz="1100" b="0" i="0" u="none" strike="noStrike" cap="none" dirty="0">
                <a:solidFill>
                  <a:srgbClr val="000000"/>
                </a:solidFill>
                <a:latin typeface="Calibri"/>
                <a:ea typeface="Calibri"/>
                <a:cs typeface="Calibri"/>
                <a:sym typeface="Calibri"/>
              </a:rPr>
              <a:t>| 3°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r>
              <a:rPr lang="en-US" sz="1400" b="1" i="0" u="none" strike="noStrike" cap="none" dirty="0">
                <a:solidFill>
                  <a:schemeClr val="bg1"/>
                </a:solidFill>
                <a:latin typeface="Calibri"/>
                <a:ea typeface="Calibri"/>
                <a:cs typeface="Calibri"/>
                <a:sym typeface="Calibri"/>
              </a:rPr>
              <a:t>MÓDULO</a:t>
            </a:r>
            <a:r>
              <a:rPr lang="en-US" sz="1400" b="0" i="0" u="none" strike="noStrike" cap="none" dirty="0">
                <a:solidFill>
                  <a:schemeClr val="bg1"/>
                </a:solidFill>
                <a:latin typeface="Calibri"/>
                <a:ea typeface="Calibri"/>
                <a:cs typeface="Calibri"/>
                <a:sym typeface="Calibri"/>
              </a:rPr>
              <a:t>  </a:t>
            </a:r>
            <a:r>
              <a:rPr lang="es-ES_tradnl" dirty="0">
                <a:solidFill>
                  <a:schemeClr val="bg1"/>
                </a:solidFill>
                <a:latin typeface="Calibri"/>
                <a:cs typeface="Calibri"/>
              </a:rPr>
              <a:t>Mantenimiento de máquinas, equipos y sistemas eléctricos</a:t>
            </a:r>
            <a:endParaRPr lang="es-ES" dirty="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31;p27"/>
          <p:cNvSpPr/>
          <p:nvPr userDrawn="1"/>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4|</a:t>
            </a:r>
            <a:r>
              <a:rPr lang="en-US" sz="1600" b="0" i="0" u="none" strike="noStrike" cap="none" dirty="0">
                <a:solidFill>
                  <a:srgbClr val="29754D"/>
                </a:solidFill>
                <a:latin typeface="Calibri"/>
                <a:ea typeface="Calibri"/>
                <a:cs typeface="Calibri"/>
                <a:sym typeface="Calibri"/>
              </a:rPr>
              <a:t>3</a:t>
            </a:r>
            <a:endParaRPr sz="1600" b="0" i="0" u="none" strike="noStrike" cap="none" dirty="0">
              <a:solidFill>
                <a:srgbClr val="29754D"/>
              </a:solidFill>
              <a:latin typeface="Calibri"/>
              <a:ea typeface="Calibri"/>
              <a:cs typeface="Calibri"/>
              <a:sym typeface="Calibri"/>
            </a:endParaRPr>
          </a:p>
        </p:txBody>
      </p:sp>
      <p:sp>
        <p:nvSpPr>
          <p:cNvPr id="14"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6"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a:solidFill>
                  <a:srgbClr val="741B47"/>
                </a:solidFill>
                <a:latin typeface="Calibri"/>
                <a:ea typeface="Calibri"/>
                <a:cs typeface="Calibri"/>
                <a:sym typeface="Calibri"/>
              </a:rPr>
              <a:t>       </a:t>
            </a:r>
            <a:r>
              <a:rPr lang="en-US" sz="1100" b="0" i="0" u="none" strike="noStrike" cap="none" dirty="0">
                <a:solidFill>
                  <a:srgbClr val="29754D"/>
                </a:solidFill>
                <a:latin typeface="Calibri"/>
                <a:ea typeface="Calibri"/>
                <a:cs typeface="Calibri"/>
                <a:sym typeface="Calibri"/>
              </a:rPr>
              <a:t> ELECTRICIDAD </a:t>
            </a:r>
            <a:r>
              <a:rPr lang="en-US" sz="1100" b="0" i="0" u="none" strike="noStrike" cap="none" dirty="0">
                <a:solidFill>
                  <a:srgbClr val="000000"/>
                </a:solidFill>
                <a:latin typeface="Calibri"/>
                <a:ea typeface="Calibri"/>
                <a:cs typeface="Calibri"/>
                <a:sym typeface="Calibri"/>
              </a:rPr>
              <a:t>| 3°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r>
              <a:rPr lang="en-US" sz="1400" b="1" i="0" u="none" strike="noStrike" cap="none" dirty="0">
                <a:solidFill>
                  <a:schemeClr val="bg1"/>
                </a:solidFill>
                <a:latin typeface="Calibri"/>
                <a:ea typeface="Calibri"/>
                <a:cs typeface="Calibri"/>
                <a:sym typeface="Calibri"/>
              </a:rPr>
              <a:t>MÓDULO</a:t>
            </a:r>
            <a:r>
              <a:rPr lang="en-US" sz="1400" b="0" i="0" u="none" strike="noStrike" cap="none" dirty="0">
                <a:solidFill>
                  <a:schemeClr val="bg1"/>
                </a:solidFill>
                <a:latin typeface="Calibri"/>
                <a:ea typeface="Calibri"/>
                <a:cs typeface="Calibri"/>
                <a:sym typeface="Calibri"/>
              </a:rPr>
              <a:t>  </a:t>
            </a:r>
            <a:r>
              <a:rPr lang="es-ES_tradnl" dirty="0">
                <a:solidFill>
                  <a:schemeClr val="bg1"/>
                </a:solidFill>
                <a:latin typeface="Calibri"/>
                <a:cs typeface="Calibri"/>
              </a:rPr>
              <a:t>Mantenimiento de máquinas, equipos y sistemas eléctricos</a:t>
            </a:r>
            <a:endParaRPr lang="es-ES"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sp>
        <p:nvSpPr>
          <p:cNvPr id="46" name="Google Shape;46;p28"/>
          <p:cNvSpPr/>
          <p:nvPr/>
        </p:nvSpPr>
        <p:spPr>
          <a:xfrm rot="10800000" flipH="1">
            <a:off x="181650" y="822025"/>
            <a:ext cx="9356700" cy="6531300"/>
          </a:xfrm>
          <a:prstGeom prst="round1Rect">
            <a:avLst>
              <a:gd name="adj" fmla="val 15350"/>
            </a:avLst>
          </a:prstGeom>
          <a:solidFill>
            <a:srgbClr val="D7E3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8" name="Google Shape;4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9" name="Google Shape;49;p28"/>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0000"/>
                </a:solidFill>
                <a:latin typeface="Calibri"/>
                <a:ea typeface="Calibri"/>
                <a:cs typeface="Calibri"/>
                <a:sym typeface="Calibri"/>
              </a:rPr>
              <a:t>‹Nº›</a:t>
            </a:fld>
            <a:endParaRPr sz="1100" b="0" i="0" u="none" strike="noStrike" cap="none">
              <a:solidFill>
                <a:srgbClr val="741B47"/>
              </a:solidFill>
              <a:latin typeface="Calibri"/>
              <a:ea typeface="Calibri"/>
              <a:cs typeface="Calibri"/>
              <a:sym typeface="Calibri"/>
            </a:endParaRPr>
          </a:p>
        </p:txBody>
      </p:sp>
      <p:sp>
        <p:nvSpPr>
          <p:cNvPr id="50" name="Google Shape;50;p28"/>
          <p:cNvSpPr/>
          <p:nvPr/>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8"/>
          <p:cNvSpPr txBox="1"/>
          <p:nvPr/>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Actividad 1|</a:t>
            </a:r>
            <a:r>
              <a:rPr lang="en-US" sz="1600" b="0" i="0" u="none" strike="noStrike" cap="none">
                <a:solidFill>
                  <a:srgbClr val="29754D"/>
                </a:solidFill>
                <a:latin typeface="Calibri"/>
                <a:ea typeface="Calibri"/>
                <a:cs typeface="Calibri"/>
                <a:sym typeface="Calibri"/>
              </a:rPr>
              <a:t>3</a:t>
            </a:r>
            <a:endParaRPr sz="1600" b="0" i="0" u="none" strike="noStrike" cap="none">
              <a:solidFill>
                <a:srgbClr val="29754D"/>
              </a:solidFill>
              <a:latin typeface="Calibri"/>
              <a:ea typeface="Calibri"/>
              <a:cs typeface="Calibri"/>
              <a:sym typeface="Calibri"/>
            </a:endParaRPr>
          </a:p>
        </p:txBody>
      </p:sp>
      <p:sp>
        <p:nvSpPr>
          <p:cNvPr id="52" name="Google Shape;52;p28"/>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Nombre del Módulo</a:t>
            </a:r>
            <a:endParaRPr sz="1400" b="0" i="0" u="none" strike="noStrike" cap="none">
              <a:solidFill>
                <a:srgbClr val="FFFFFF"/>
              </a:solidFill>
              <a:latin typeface="Calibri"/>
              <a:ea typeface="Calibri"/>
              <a:cs typeface="Calibri"/>
              <a:sym typeface="Calibri"/>
            </a:endParaRPr>
          </a:p>
        </p:txBody>
      </p:sp>
      <p:sp>
        <p:nvSpPr>
          <p:cNvPr id="53" name="Google Shape;53;p28"/>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29754D"/>
                </a:solidFill>
                <a:latin typeface="Calibri"/>
                <a:ea typeface="Calibri"/>
                <a:cs typeface="Calibri"/>
                <a:sym typeface="Calibri"/>
              </a:rPr>
              <a:t> ELECTRICIDAD </a:t>
            </a:r>
            <a:r>
              <a:rPr lang="en-US" sz="1100" b="0" i="0" u="none" strike="noStrike" cap="none">
                <a:solidFill>
                  <a:srgbClr val="000000"/>
                </a:solidFill>
                <a:latin typeface="Calibri"/>
                <a:ea typeface="Calibri"/>
                <a:cs typeface="Calibri"/>
                <a:sym typeface="Calibri"/>
              </a:rPr>
              <a:t>| 3° Medio | Presentación</a:t>
            </a:r>
            <a:endParaRPr sz="1100" b="0" i="0" u="none" strike="noStrike" cap="none">
              <a:solidFill>
                <a:srgbClr val="741B47"/>
              </a:solidFill>
              <a:latin typeface="Calibri"/>
              <a:ea typeface="Calibri"/>
              <a:cs typeface="Calibri"/>
              <a:sym typeface="Calibri"/>
            </a:endParaRPr>
          </a:p>
        </p:txBody>
      </p:sp>
    </p:spTree>
    <p:extLst>
      <p:ext uri="{BB962C8B-B14F-4D97-AF65-F5344CB8AC3E}">
        <p14:creationId xmlns:p14="http://schemas.microsoft.com/office/powerpoint/2010/main" val="428855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
        <p:cNvGrpSpPr/>
        <p:nvPr/>
      </p:nvGrpSpPr>
      <p:grpSpPr>
        <a:xfrm>
          <a:off x="0" y="0"/>
          <a:ext cx="0" cy="0"/>
          <a:chOff x="0" y="0"/>
          <a:chExt cx="0" cy="0"/>
        </a:xfrm>
      </p:grpSpPr>
      <p:sp>
        <p:nvSpPr>
          <p:cNvPr id="7" name="Google Shape;7;p23"/>
          <p:cNvSpPr/>
          <p:nvPr/>
        </p:nvSpPr>
        <p:spPr>
          <a:xfrm>
            <a:off x="270565" y="1747314"/>
            <a:ext cx="9346500" cy="5675922"/>
          </a:xfrm>
          <a:prstGeom prst="round1Rect">
            <a:avLst>
              <a:gd name="adj" fmla="val 15350"/>
            </a:avLst>
          </a:prstGeom>
          <a:solidFill>
            <a:srgbClr val="C4D7CD">
              <a:alpha val="64705"/>
            </a:srgbClr>
          </a:solidFill>
          <a:ln>
            <a:noFill/>
          </a:ln>
        </p:spPr>
        <p:txBody>
          <a:bodyPr spcFirstLastPara="1" wrap="square" lIns="91425" tIns="91425" rIns="91425" bIns="91425" anchor="ctr" anchorCtr="0">
            <a:noAutofit/>
          </a:bodyPr>
          <a:lstStyle/>
          <a:p>
            <a:pPr>
              <a:buSzPts val="1400"/>
            </a:pPr>
            <a:r>
              <a:rPr lang="en-US"/>
              <a:t> </a:t>
            </a:r>
            <a:endParaRPr/>
          </a:p>
        </p:txBody>
      </p:sp>
      <p:sp>
        <p:nvSpPr>
          <p:cNvPr id="8" name="Google Shape;8;p23"/>
          <p:cNvSpPr/>
          <p:nvPr/>
        </p:nvSpPr>
        <p:spPr>
          <a:xfrm>
            <a:off x="436350" y="6464001"/>
            <a:ext cx="7891862" cy="680474"/>
          </a:xfrm>
          <a:prstGeom prst="roundRect">
            <a:avLst>
              <a:gd name="adj" fmla="val 19335"/>
            </a:avLst>
          </a:prstGeom>
          <a:solidFill>
            <a:srgbClr val="8EB99F"/>
          </a:solidFill>
          <a:ln>
            <a:noFill/>
          </a:ln>
        </p:spPr>
        <p:txBody>
          <a:bodyPr spcFirstLastPara="1" wrap="square" lIns="91425" tIns="45700" rIns="91425" bIns="45700" anchor="ctr" anchorCtr="0">
            <a:noAutofit/>
          </a:bodyPr>
          <a:lstStyle/>
          <a:p>
            <a:pPr algn="ctr">
              <a:buSzPts val="1400"/>
            </a:pPr>
            <a:endParaRPr>
              <a:solidFill>
                <a:srgbClr val="FFFFFF"/>
              </a:solidFill>
            </a:endParaRPr>
          </a:p>
        </p:txBody>
      </p:sp>
      <p:pic>
        <p:nvPicPr>
          <p:cNvPr id="9" name="Google Shape;9;p23"/>
          <p:cNvPicPr preferRelativeResize="0"/>
          <p:nvPr/>
        </p:nvPicPr>
        <p:blipFill rotWithShape="1">
          <a:blip r:embed="rId2">
            <a:alphaModFix/>
          </a:blip>
          <a:srcRect/>
          <a:stretch/>
        </p:blipFill>
        <p:spPr>
          <a:xfrm>
            <a:off x="8272365" y="1222172"/>
            <a:ext cx="1080000" cy="241875"/>
          </a:xfrm>
          <a:prstGeom prst="rect">
            <a:avLst/>
          </a:prstGeom>
          <a:noFill/>
          <a:ln>
            <a:noFill/>
          </a:ln>
        </p:spPr>
      </p:pic>
      <p:pic>
        <p:nvPicPr>
          <p:cNvPr id="10" name="Google Shape;10;p23"/>
          <p:cNvPicPr preferRelativeResize="0"/>
          <p:nvPr/>
        </p:nvPicPr>
        <p:blipFill rotWithShape="1">
          <a:blip r:embed="rId3">
            <a:alphaModFix/>
          </a:blip>
          <a:srcRect/>
          <a:stretch/>
        </p:blipFill>
        <p:spPr>
          <a:xfrm>
            <a:off x="8272365" y="418596"/>
            <a:ext cx="1080000" cy="664778"/>
          </a:xfrm>
          <a:prstGeom prst="rect">
            <a:avLst/>
          </a:prstGeom>
          <a:noFill/>
          <a:ln>
            <a:noFill/>
          </a:ln>
        </p:spPr>
      </p:pic>
      <p:pic>
        <p:nvPicPr>
          <p:cNvPr id="11" name="Google Shape;11;p23"/>
          <p:cNvPicPr preferRelativeResize="0"/>
          <p:nvPr/>
        </p:nvPicPr>
        <p:blipFill rotWithShape="1">
          <a:blip r:embed="rId4">
            <a:alphaModFix/>
          </a:blip>
          <a:srcRect/>
          <a:stretch/>
        </p:blipFill>
        <p:spPr>
          <a:xfrm>
            <a:off x="8521706" y="6387272"/>
            <a:ext cx="830659" cy="756000"/>
          </a:xfrm>
          <a:prstGeom prst="rect">
            <a:avLst/>
          </a:prstGeom>
          <a:noFill/>
          <a:ln>
            <a:noFill/>
          </a:ln>
        </p:spPr>
      </p:pic>
      <p:pic>
        <p:nvPicPr>
          <p:cNvPr id="12" name="Google Shape;12;p23"/>
          <p:cNvPicPr preferRelativeResize="0"/>
          <p:nvPr/>
        </p:nvPicPr>
        <p:blipFill rotWithShape="1">
          <a:blip r:embed="rId5">
            <a:alphaModFix/>
          </a:blip>
          <a:srcRect/>
          <a:stretch/>
        </p:blipFill>
        <p:spPr>
          <a:xfrm>
            <a:off x="433441" y="419875"/>
            <a:ext cx="4210921" cy="680400"/>
          </a:xfrm>
          <a:prstGeom prst="rect">
            <a:avLst/>
          </a:prstGeom>
          <a:noFill/>
          <a:ln>
            <a:noFill/>
          </a:ln>
        </p:spPr>
      </p:pic>
      <p:pic>
        <p:nvPicPr>
          <p:cNvPr id="13" name="Google Shape;13;p23"/>
          <p:cNvPicPr preferRelativeResize="0"/>
          <p:nvPr/>
        </p:nvPicPr>
        <p:blipFill rotWithShape="1">
          <a:blip r:embed="rId6">
            <a:alphaModFix/>
          </a:blip>
          <a:srcRect/>
          <a:stretch/>
        </p:blipFill>
        <p:spPr>
          <a:xfrm>
            <a:off x="433441" y="6464037"/>
            <a:ext cx="690406" cy="680400"/>
          </a:xfrm>
          <a:prstGeom prst="rect">
            <a:avLst/>
          </a:prstGeom>
          <a:noFill/>
          <a:ln>
            <a:noFill/>
          </a:ln>
        </p:spPr>
      </p:pic>
    </p:spTree>
    <p:extLst>
      <p:ext uri="{BB962C8B-B14F-4D97-AF65-F5344CB8AC3E}">
        <p14:creationId xmlns:p14="http://schemas.microsoft.com/office/powerpoint/2010/main" val="17194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
        <p:nvSpPr>
          <p:cNvPr id="15" name="Google Shape;15;p24"/>
          <p:cNvSpPr/>
          <p:nvPr/>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a:buSzPts val="1400"/>
            </a:pPr>
            <a:r>
              <a:rPr lang="en-US"/>
              <a:t> </a:t>
            </a:r>
            <a:endParaRPr/>
          </a:p>
        </p:txBody>
      </p:sp>
      <p:pic>
        <p:nvPicPr>
          <p:cNvPr id="16" name="Google Shape;16;p24"/>
          <p:cNvPicPr preferRelativeResize="0"/>
          <p:nvPr/>
        </p:nvPicPr>
        <p:blipFill rotWithShape="1">
          <a:blip r:embed="rId2">
            <a:alphaModFix/>
          </a:blip>
          <a:srcRect/>
          <a:stretch/>
        </p:blipFill>
        <p:spPr>
          <a:xfrm>
            <a:off x="8272365" y="1222172"/>
            <a:ext cx="1080000" cy="241875"/>
          </a:xfrm>
          <a:prstGeom prst="rect">
            <a:avLst/>
          </a:prstGeom>
          <a:noFill/>
          <a:ln>
            <a:noFill/>
          </a:ln>
        </p:spPr>
      </p:pic>
      <p:pic>
        <p:nvPicPr>
          <p:cNvPr id="17" name="Google Shape;17;p24"/>
          <p:cNvPicPr preferRelativeResize="0"/>
          <p:nvPr/>
        </p:nvPicPr>
        <p:blipFill rotWithShape="1">
          <a:blip r:embed="rId3">
            <a:alphaModFix/>
          </a:blip>
          <a:srcRect/>
          <a:stretch/>
        </p:blipFill>
        <p:spPr>
          <a:xfrm>
            <a:off x="8272365" y="418596"/>
            <a:ext cx="1080000" cy="664778"/>
          </a:xfrm>
          <a:prstGeom prst="rect">
            <a:avLst/>
          </a:prstGeom>
          <a:noFill/>
          <a:ln>
            <a:noFill/>
          </a:ln>
        </p:spPr>
      </p:pic>
      <p:pic>
        <p:nvPicPr>
          <p:cNvPr id="18" name="Google Shape;18;p24"/>
          <p:cNvPicPr preferRelativeResize="0"/>
          <p:nvPr/>
        </p:nvPicPr>
        <p:blipFill rotWithShape="1">
          <a:blip r:embed="rId4">
            <a:alphaModFix/>
          </a:blip>
          <a:srcRect/>
          <a:stretch/>
        </p:blipFill>
        <p:spPr>
          <a:xfrm>
            <a:off x="433441" y="419875"/>
            <a:ext cx="4210921" cy="680400"/>
          </a:xfrm>
          <a:prstGeom prst="rect">
            <a:avLst/>
          </a:prstGeom>
          <a:noFill/>
          <a:ln>
            <a:noFill/>
          </a:ln>
        </p:spPr>
      </p:pic>
    </p:spTree>
    <p:extLst>
      <p:ext uri="{BB962C8B-B14F-4D97-AF65-F5344CB8AC3E}">
        <p14:creationId xmlns:p14="http://schemas.microsoft.com/office/powerpoint/2010/main" val="140603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
        <p:cNvGrpSpPr/>
        <p:nvPr/>
      </p:nvGrpSpPr>
      <p:grpSpPr>
        <a:xfrm>
          <a:off x="0" y="0"/>
          <a:ext cx="0" cy="0"/>
          <a:chOff x="0" y="0"/>
          <a:chExt cx="0" cy="0"/>
        </a:xfrm>
      </p:grpSpPr>
      <p:sp>
        <p:nvSpPr>
          <p:cNvPr id="20" name="Google Shape;20;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a:buSzPts val="1400"/>
            </a:pPr>
            <a:endParaRPr/>
          </a:p>
        </p:txBody>
      </p:sp>
      <p:sp>
        <p:nvSpPr>
          <p:cNvPr id="21" name="Google Shape;21;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a:buSzPts val="1400"/>
            </a:pPr>
            <a:r>
              <a:rPr lang="en-US"/>
              <a:t> </a:t>
            </a:r>
            <a:endParaRPr/>
          </a:p>
        </p:txBody>
      </p:sp>
      <p:sp>
        <p:nvSpPr>
          <p:cNvPr id="22" name="Google Shape;22;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a:buSzPts val="1400"/>
            </a:pPr>
            <a:r>
              <a:rPr lang="en-US"/>
              <a:t> </a:t>
            </a:r>
            <a:endParaRPr/>
          </a:p>
        </p:txBody>
      </p:sp>
      <p:sp>
        <p:nvSpPr>
          <p:cNvPr id="23" name="Google Shape;23;p26"/>
          <p:cNvSpPr/>
          <p:nvPr/>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a:buSzPts val="1400"/>
            </a:pPr>
            <a:endParaRPr/>
          </a:p>
        </p:txBody>
      </p:sp>
      <p:sp>
        <p:nvSpPr>
          <p:cNvPr id="24" name="Google Shape;24;p26"/>
          <p:cNvSpPr txBox="1"/>
          <p:nvPr/>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algn="r">
              <a:buSzPts val="1200"/>
            </a:pPr>
            <a:r>
              <a:rPr lang="en-US" sz="1200">
                <a:latin typeface="Calibri"/>
                <a:ea typeface="Calibri"/>
                <a:cs typeface="Calibri"/>
                <a:sym typeface="Calibri"/>
              </a:rPr>
              <a:t>Actividad 1|</a:t>
            </a:r>
            <a:r>
              <a:rPr lang="en-US" sz="1600">
                <a:solidFill>
                  <a:srgbClr val="29754D"/>
                </a:solidFill>
                <a:latin typeface="Calibri"/>
                <a:ea typeface="Calibri"/>
                <a:cs typeface="Calibri"/>
                <a:sym typeface="Calibri"/>
              </a:rPr>
              <a:t>3</a:t>
            </a:r>
            <a:endParaRPr sz="1600">
              <a:solidFill>
                <a:srgbClr val="29754D"/>
              </a:solidFill>
              <a:latin typeface="Calibri"/>
              <a:ea typeface="Calibri"/>
              <a:cs typeface="Calibri"/>
              <a:sym typeface="Calibri"/>
            </a:endParaRPr>
          </a:p>
        </p:txBody>
      </p:sp>
      <p:sp>
        <p:nvSpPr>
          <p:cNvPr id="25" name="Google Shape;25;p26"/>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a:buSzPts val="1400"/>
            </a:pPr>
            <a:r>
              <a:rPr lang="en-US" b="1">
                <a:solidFill>
                  <a:srgbClr val="FFFFFF"/>
                </a:solidFill>
                <a:latin typeface="Calibri"/>
                <a:ea typeface="Calibri"/>
                <a:cs typeface="Calibri"/>
                <a:sym typeface="Calibri"/>
              </a:rPr>
              <a:t>MÓDULO</a:t>
            </a:r>
            <a:r>
              <a:rPr lang="en-US">
                <a:solidFill>
                  <a:srgbClr val="FFFFFF"/>
                </a:solidFill>
                <a:latin typeface="Calibri"/>
                <a:ea typeface="Calibri"/>
                <a:cs typeface="Calibri"/>
                <a:sym typeface="Calibri"/>
              </a:rPr>
              <a:t>  Nombre del Módulo</a:t>
            </a:r>
            <a:endParaRPr>
              <a:solidFill>
                <a:srgbClr val="FFFFFF"/>
              </a:solidFill>
              <a:latin typeface="Calibri"/>
              <a:ea typeface="Calibri"/>
              <a:cs typeface="Calibri"/>
              <a:sym typeface="Calibri"/>
            </a:endParaRPr>
          </a:p>
        </p:txBody>
      </p:sp>
      <p:sp>
        <p:nvSpPr>
          <p:cNvPr id="26" name="Google Shape;26;p26"/>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algn="r">
              <a:buSzPts val="1100"/>
            </a:pPr>
            <a:fld id="{00000000-1234-1234-1234-123412341234}" type="slidenum">
              <a:rPr lang="en-US" sz="1100">
                <a:latin typeface="Calibri"/>
                <a:ea typeface="Calibri"/>
                <a:cs typeface="Calibri"/>
                <a:sym typeface="Calibri"/>
              </a:rPr>
              <a:pPr algn="r">
                <a:buSzPts val="1100"/>
              </a:pPr>
              <a:t>‹Nº›</a:t>
            </a:fld>
            <a:endParaRPr sz="1100">
              <a:solidFill>
                <a:srgbClr val="741B47"/>
              </a:solidFill>
              <a:latin typeface="Calibri"/>
              <a:ea typeface="Calibri"/>
              <a:cs typeface="Calibri"/>
              <a:sym typeface="Calibri"/>
            </a:endParaRPr>
          </a:p>
        </p:txBody>
      </p:sp>
      <p:sp>
        <p:nvSpPr>
          <p:cNvPr id="27" name="Google Shape;27;p26"/>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a:buSzPts val="1100"/>
            </a:pPr>
            <a:r>
              <a:rPr lang="en-US" sz="1100">
                <a:solidFill>
                  <a:srgbClr val="741B47"/>
                </a:solidFill>
                <a:latin typeface="Calibri"/>
                <a:ea typeface="Calibri"/>
                <a:cs typeface="Calibri"/>
                <a:sym typeface="Calibri"/>
              </a:rPr>
              <a:t>       </a:t>
            </a:r>
            <a:r>
              <a:rPr lang="en-US" sz="1100">
                <a:solidFill>
                  <a:srgbClr val="29754D"/>
                </a:solidFill>
                <a:latin typeface="Calibri"/>
                <a:ea typeface="Calibri"/>
                <a:cs typeface="Calibri"/>
                <a:sym typeface="Calibri"/>
              </a:rPr>
              <a:t> ELECTRICIDAD </a:t>
            </a:r>
            <a:r>
              <a:rPr lang="en-US" sz="1100">
                <a:latin typeface="Calibri"/>
                <a:ea typeface="Calibri"/>
                <a:cs typeface="Calibri"/>
                <a:sym typeface="Calibri"/>
              </a:rPr>
              <a:t>| 3° Medio | Presentación</a:t>
            </a:r>
            <a:endParaRPr sz="1100">
              <a:solidFill>
                <a:srgbClr val="741B47"/>
              </a:solidFill>
              <a:latin typeface="Calibri"/>
              <a:ea typeface="Calibri"/>
              <a:cs typeface="Calibri"/>
              <a:sym typeface="Calibri"/>
            </a:endParaRPr>
          </a:p>
        </p:txBody>
      </p:sp>
    </p:spTree>
    <p:extLst>
      <p:ext uri="{BB962C8B-B14F-4D97-AF65-F5344CB8AC3E}">
        <p14:creationId xmlns:p14="http://schemas.microsoft.com/office/powerpoint/2010/main" val="197252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a:buSzPts val="1400"/>
            </a:pPr>
            <a:endParaRPr/>
          </a:p>
        </p:txBody>
      </p:sp>
      <p:sp>
        <p:nvSpPr>
          <p:cNvPr id="30" name="Google Shape;30;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a:buSzPts val="1400"/>
            </a:pPr>
            <a:r>
              <a:rPr lang="en-US"/>
              <a:t> </a:t>
            </a:r>
            <a:endParaRPr/>
          </a:p>
        </p:txBody>
      </p:sp>
      <p:sp>
        <p:nvSpPr>
          <p:cNvPr id="31" name="Google Shape;31;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a:buSzPts val="1400"/>
            </a:pPr>
            <a:r>
              <a:rPr lang="en-US"/>
              <a:t> </a:t>
            </a:r>
            <a:endParaRPr/>
          </a:p>
        </p:txBody>
      </p:sp>
      <p:sp>
        <p:nvSpPr>
          <p:cNvPr id="32" name="Google Shape;32;p25"/>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algn="r">
              <a:buSzPts val="1100"/>
            </a:pPr>
            <a:fld id="{00000000-1234-1234-1234-123412341234}" type="slidenum">
              <a:rPr lang="en-US" sz="1100">
                <a:latin typeface="Calibri"/>
                <a:ea typeface="Calibri"/>
                <a:cs typeface="Calibri"/>
                <a:sym typeface="Calibri"/>
              </a:rPr>
              <a:pPr algn="r">
                <a:buSzPts val="1100"/>
              </a:pPr>
              <a:t>‹Nº›</a:t>
            </a:fld>
            <a:endParaRPr sz="1100">
              <a:solidFill>
                <a:srgbClr val="741B47"/>
              </a:solidFill>
              <a:latin typeface="Calibri"/>
              <a:ea typeface="Calibri"/>
              <a:cs typeface="Calibri"/>
              <a:sym typeface="Calibri"/>
            </a:endParaRPr>
          </a:p>
        </p:txBody>
      </p:sp>
      <p:sp>
        <p:nvSpPr>
          <p:cNvPr id="33" name="Google Shape;33;p25"/>
          <p:cNvSpPr/>
          <p:nvPr/>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a:buSzPts val="1400"/>
            </a:pPr>
            <a:endParaRPr/>
          </a:p>
        </p:txBody>
      </p:sp>
      <p:sp>
        <p:nvSpPr>
          <p:cNvPr id="34" name="Google Shape;34;p25"/>
          <p:cNvSpPr txBox="1"/>
          <p:nvPr/>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algn="r">
              <a:buSzPts val="1200"/>
            </a:pPr>
            <a:r>
              <a:rPr lang="en-US" sz="1200">
                <a:latin typeface="Calibri"/>
                <a:ea typeface="Calibri"/>
                <a:cs typeface="Calibri"/>
                <a:sym typeface="Calibri"/>
              </a:rPr>
              <a:t>Actividad 1|</a:t>
            </a:r>
            <a:r>
              <a:rPr lang="en-US" sz="1600">
                <a:solidFill>
                  <a:srgbClr val="29754D"/>
                </a:solidFill>
                <a:latin typeface="Calibri"/>
                <a:ea typeface="Calibri"/>
                <a:cs typeface="Calibri"/>
                <a:sym typeface="Calibri"/>
              </a:rPr>
              <a:t>3</a:t>
            </a:r>
            <a:endParaRPr sz="1600">
              <a:solidFill>
                <a:srgbClr val="29754D"/>
              </a:solidFill>
              <a:latin typeface="Calibri"/>
              <a:ea typeface="Calibri"/>
              <a:cs typeface="Calibri"/>
              <a:sym typeface="Calibri"/>
            </a:endParaRPr>
          </a:p>
        </p:txBody>
      </p:sp>
      <p:sp>
        <p:nvSpPr>
          <p:cNvPr id="35" name="Google Shape;35;p25"/>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a:buSzPts val="1400"/>
            </a:pPr>
            <a:r>
              <a:rPr lang="en-US" b="1">
                <a:solidFill>
                  <a:srgbClr val="FFFFFF"/>
                </a:solidFill>
                <a:latin typeface="Calibri"/>
                <a:ea typeface="Calibri"/>
                <a:cs typeface="Calibri"/>
                <a:sym typeface="Calibri"/>
              </a:rPr>
              <a:t>MÓDULO</a:t>
            </a:r>
            <a:r>
              <a:rPr lang="en-US">
                <a:solidFill>
                  <a:srgbClr val="FFFFFF"/>
                </a:solidFill>
                <a:latin typeface="Calibri"/>
                <a:ea typeface="Calibri"/>
                <a:cs typeface="Calibri"/>
                <a:sym typeface="Calibri"/>
              </a:rPr>
              <a:t>  Nombre del Módulo</a:t>
            </a:r>
            <a:endParaRPr>
              <a:solidFill>
                <a:srgbClr val="FFFFFF"/>
              </a:solidFill>
              <a:latin typeface="Calibri"/>
              <a:ea typeface="Calibri"/>
              <a:cs typeface="Calibri"/>
              <a:sym typeface="Calibri"/>
            </a:endParaRPr>
          </a:p>
        </p:txBody>
      </p:sp>
      <p:sp>
        <p:nvSpPr>
          <p:cNvPr id="36" name="Google Shape;36;p25"/>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a:buSzPts val="1100"/>
            </a:pPr>
            <a:r>
              <a:rPr lang="en-US" sz="1100">
                <a:solidFill>
                  <a:srgbClr val="741B47"/>
                </a:solidFill>
                <a:latin typeface="Calibri"/>
                <a:ea typeface="Calibri"/>
                <a:cs typeface="Calibri"/>
                <a:sym typeface="Calibri"/>
              </a:rPr>
              <a:t>       </a:t>
            </a:r>
            <a:r>
              <a:rPr lang="en-US" sz="1100">
                <a:solidFill>
                  <a:srgbClr val="29754D"/>
                </a:solidFill>
                <a:latin typeface="Calibri"/>
                <a:ea typeface="Calibri"/>
                <a:cs typeface="Calibri"/>
                <a:sym typeface="Calibri"/>
              </a:rPr>
              <a:t> ELECTRICIDAD </a:t>
            </a:r>
            <a:r>
              <a:rPr lang="en-US" sz="1100">
                <a:latin typeface="Calibri"/>
                <a:ea typeface="Calibri"/>
                <a:cs typeface="Calibri"/>
                <a:sym typeface="Calibri"/>
              </a:rPr>
              <a:t>| 3° Medio | Presentación</a:t>
            </a:r>
            <a:endParaRPr sz="1100">
              <a:solidFill>
                <a:srgbClr val="741B47"/>
              </a:solidFill>
              <a:latin typeface="Calibri"/>
              <a:ea typeface="Calibri"/>
              <a:cs typeface="Calibri"/>
              <a:sym typeface="Calibri"/>
            </a:endParaRPr>
          </a:p>
        </p:txBody>
      </p:sp>
    </p:spTree>
    <p:extLst>
      <p:ext uri="{BB962C8B-B14F-4D97-AF65-F5344CB8AC3E}">
        <p14:creationId xmlns:p14="http://schemas.microsoft.com/office/powerpoint/2010/main" val="2587143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89618909"/>
      </p:ext>
    </p:extLst>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file://localhost/Users/ivangonzalez/Desktop/IVAN%20G%202020/2020/DUOC/ARTES/TORRES_Mesa%20de%20trabajo%201.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file://localhost/Users/ivangonzalez/Desktop/IVAN%20G%202020/2020/DUOC/ARTES/TORRES_Mesa%20de%20trabajo%201.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file://localhost/Users/ivangonzalez/Desktop/IVAN%20G%202020/2020/DUOC/ARTES/TORRES_Mesa%20de%20trabajo%201.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file://localhost/Users/ivangonzalez/Desktop/IVAN%20G%202020/2020/DUOC/ARTES/TORRES_Mesa%20de%20trabajo%201.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file://localhost/Users/ivangonzalez/Desktop/IVAN%20G%202020/2020/DUOC/ARTES/TORRES_Mesa%20de%20trabajo%201.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7.gif"/></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7.gi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7.gif"/><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file://localhost/Users/ivangonzalez/Desktop/IVAN%20G%202020/2020/DUOC/ARTES/nucleo%202_Mesa%20de%20trabajo%201.p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s://www.youtube.com/watch?v=qFZc65yis1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29754D"/>
                </a:solidFill>
                <a:latin typeface="Calibri"/>
                <a:ea typeface="Calibri"/>
                <a:cs typeface="Calibri"/>
                <a:sym typeface="Calibri"/>
              </a:rPr>
              <a:t>SECTOR ELECTRICIDAD </a:t>
            </a:r>
            <a:r>
              <a:rPr lang="en-US" sz="1200" b="0" i="0" u="none" strike="noStrike" cap="none" dirty="0">
                <a:solidFill>
                  <a:srgbClr val="29754D"/>
                </a:solidFill>
                <a:latin typeface="Calibri"/>
                <a:ea typeface="Calibri"/>
                <a:cs typeface="Calibri"/>
                <a:sym typeface="Calibri"/>
              </a:rPr>
              <a:t>| NIVEL 3° MEDIO</a:t>
            </a:r>
            <a:endParaRPr sz="1200" b="0" i="0" u="none" strike="noStrike" cap="none" dirty="0">
              <a:solidFill>
                <a:srgbClr val="29754D"/>
              </a:solidFill>
              <a:latin typeface="Calibri"/>
              <a:ea typeface="Calibri"/>
              <a:cs typeface="Calibri"/>
              <a:sym typeface="Calibri"/>
            </a:endParaRPr>
          </a:p>
        </p:txBody>
      </p:sp>
      <p:sp>
        <p:nvSpPr>
          <p:cNvPr id="8" name="Google Shape;76;p1"/>
          <p:cNvSpPr txBox="1"/>
          <p:nvPr/>
        </p:nvSpPr>
        <p:spPr>
          <a:xfrm>
            <a:off x="349550" y="21319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4</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pic>
        <p:nvPicPr>
          <p:cNvPr id="9" name="Imagen 8" descr="Mono-Modulo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685" y="2313053"/>
            <a:ext cx="5426158" cy="3943116"/>
          </a:xfrm>
          <a:prstGeom prst="rect">
            <a:avLst/>
          </a:prstGeom>
        </p:spPr>
      </p:pic>
      <p:sp>
        <p:nvSpPr>
          <p:cNvPr id="10" name="Rectángulo 9"/>
          <p:cNvSpPr/>
          <p:nvPr/>
        </p:nvSpPr>
        <p:spPr>
          <a:xfrm>
            <a:off x="360363" y="2267506"/>
            <a:ext cx="5291138" cy="1365502"/>
          </a:xfrm>
          <a:prstGeom prst="rect">
            <a:avLst/>
          </a:prstGeom>
        </p:spPr>
        <p:txBody>
          <a:bodyPr wrap="square">
            <a:spAutoFit/>
          </a:bodyPr>
          <a:lstStyle/>
          <a:p>
            <a:pPr lvl="0">
              <a:lnSpc>
                <a:spcPct val="80000"/>
              </a:lnSpc>
              <a:buSzPts val="3700"/>
            </a:pPr>
            <a:r>
              <a:rPr lang="es-ES_tradnl" sz="3400" b="1" dirty="0">
                <a:solidFill>
                  <a:srgbClr val="29754D"/>
                </a:solidFill>
                <a:latin typeface="Calibri"/>
                <a:cs typeface="Calibri"/>
              </a:rPr>
              <a:t>MANTENIMIENTO DE </a:t>
            </a:r>
            <a:r>
              <a:rPr lang="es-ES_tradnl" sz="3400" b="1" dirty="0" smtClean="0">
                <a:solidFill>
                  <a:srgbClr val="29754D"/>
                </a:solidFill>
                <a:latin typeface="Calibri"/>
                <a:cs typeface="Calibri"/>
              </a:rPr>
              <a:t>MÁQUINAS</a:t>
            </a:r>
            <a:r>
              <a:rPr lang="es-ES_tradnl" sz="3400" b="1" dirty="0">
                <a:solidFill>
                  <a:srgbClr val="29754D"/>
                </a:solidFill>
                <a:latin typeface="Calibri"/>
                <a:cs typeface="Calibri"/>
              </a:rPr>
              <a:t>, EQUIPOS </a:t>
            </a:r>
            <a:r>
              <a:rPr lang="es-ES_tradnl" sz="3400" b="1" dirty="0" smtClean="0">
                <a:solidFill>
                  <a:srgbClr val="29754D"/>
                </a:solidFill>
                <a:latin typeface="Calibri"/>
                <a:cs typeface="Calibri"/>
              </a:rPr>
              <a:t/>
            </a:r>
            <a:br>
              <a:rPr lang="es-ES_tradnl" sz="3400" b="1" dirty="0" smtClean="0">
                <a:solidFill>
                  <a:srgbClr val="29754D"/>
                </a:solidFill>
                <a:latin typeface="Calibri"/>
                <a:cs typeface="Calibri"/>
              </a:rPr>
            </a:br>
            <a:r>
              <a:rPr lang="es-ES_tradnl" sz="3400" b="1" dirty="0" smtClean="0">
                <a:solidFill>
                  <a:srgbClr val="29754D"/>
                </a:solidFill>
                <a:latin typeface="Calibri"/>
                <a:cs typeface="Calibri"/>
              </a:rPr>
              <a:t>Y SISTEMAS </a:t>
            </a:r>
            <a:r>
              <a:rPr lang="es-ES_tradnl" sz="3400" b="1" dirty="0">
                <a:solidFill>
                  <a:srgbClr val="29754D"/>
                </a:solidFill>
                <a:latin typeface="Calibri"/>
                <a:cs typeface="Calibri"/>
              </a:rPr>
              <a:t>ELÉCTRICOS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84" name="Google Shape;101;p3">
            <a:extLst>
              <a:ext uri="{FF2B5EF4-FFF2-40B4-BE49-F238E27FC236}">
                <a16:creationId xmlns:a16="http://schemas.microsoft.com/office/drawing/2014/main" xmlns="" id="{79E2928E-1309-5D4F-A73A-C72E303EA723}"/>
              </a:ext>
            </a:extLst>
          </p:cNvPr>
          <p:cNvSpPr/>
          <p:nvPr/>
        </p:nvSpPr>
        <p:spPr>
          <a:xfrm>
            <a:off x="1182450" y="2203552"/>
            <a:ext cx="6621847" cy="4537490"/>
          </a:xfrm>
          <a:prstGeom prst="roundRect">
            <a:avLst>
              <a:gd name="adj" fmla="val 5451"/>
            </a:avLst>
          </a:prstGeom>
          <a:no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29754D"/>
                </a:solidFill>
                <a:latin typeface="Calibri"/>
                <a:ea typeface="Trebuchet MS"/>
                <a:cs typeface="Calibri"/>
                <a:sym typeface="Trebuchet MS"/>
              </a:rPr>
              <a:t>monofásicos </a:t>
            </a:r>
            <a:r>
              <a:rPr lang="es-ES_tradnl" sz="2200" dirty="0">
                <a:solidFill>
                  <a:srgbClr val="29754D"/>
                </a:solidFill>
                <a:latin typeface="Calibri"/>
                <a:ea typeface="Trebuchet MS"/>
                <a:cs typeface="Calibri"/>
                <a:sym typeface="Trebuchet MS"/>
              </a:rPr>
              <a:t>y trifásicos</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grpSp>
        <p:nvGrpSpPr>
          <p:cNvPr id="4" name="Grupo 3">
            <a:extLst>
              <a:ext uri="{FF2B5EF4-FFF2-40B4-BE49-F238E27FC236}">
                <a16:creationId xmlns:a16="http://schemas.microsoft.com/office/drawing/2014/main" xmlns="" id="{4AC3862F-42BB-D944-AF84-20EE74052EF7}"/>
              </a:ext>
            </a:extLst>
          </p:cNvPr>
          <p:cNvGrpSpPr/>
          <p:nvPr/>
        </p:nvGrpSpPr>
        <p:grpSpPr>
          <a:xfrm>
            <a:off x="1654504" y="2470158"/>
            <a:ext cx="5196001" cy="4026753"/>
            <a:chOff x="1654504" y="2395727"/>
            <a:chExt cx="5196001" cy="4026753"/>
          </a:xfrm>
        </p:grpSpPr>
        <p:sp>
          <p:nvSpPr>
            <p:cNvPr id="16" name="Google Shape;237;p7">
              <a:extLst>
                <a:ext uri="{FF2B5EF4-FFF2-40B4-BE49-F238E27FC236}">
                  <a16:creationId xmlns:a16="http://schemas.microsoft.com/office/drawing/2014/main" xmlns="" id="{374B71E0-AEB3-1249-A082-8276AC0D6EE9}"/>
                </a:ext>
              </a:extLst>
            </p:cNvPr>
            <p:cNvSpPr/>
            <p:nvPr/>
          </p:nvSpPr>
          <p:spPr>
            <a:xfrm rot="17350740">
              <a:off x="2471577" y="3889278"/>
              <a:ext cx="1083511"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38;p7">
              <a:extLst>
                <a:ext uri="{FF2B5EF4-FFF2-40B4-BE49-F238E27FC236}">
                  <a16:creationId xmlns:a16="http://schemas.microsoft.com/office/drawing/2014/main" xmlns="" id="{E35483A5-7E90-D74C-B63C-F37E0498D94C}"/>
                </a:ext>
              </a:extLst>
            </p:cNvPr>
            <p:cNvSpPr txBox="1"/>
            <p:nvPr/>
          </p:nvSpPr>
          <p:spPr>
            <a:xfrm rot="17350740">
              <a:off x="2986245" y="3870329"/>
              <a:ext cx="54175" cy="5417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18" name="Google Shape;239;p7">
              <a:extLst>
                <a:ext uri="{FF2B5EF4-FFF2-40B4-BE49-F238E27FC236}">
                  <a16:creationId xmlns:a16="http://schemas.microsoft.com/office/drawing/2014/main" xmlns="" id="{E48072DD-30C0-F94F-9F53-3BF6E717BEE5}"/>
                </a:ext>
              </a:extLst>
            </p:cNvPr>
            <p:cNvSpPr/>
            <p:nvPr/>
          </p:nvSpPr>
          <p:spPr>
            <a:xfrm>
              <a:off x="2978849" y="3163257"/>
              <a:ext cx="1102352" cy="444945"/>
            </a:xfrm>
            <a:prstGeom prst="roundRect">
              <a:avLst>
                <a:gd name="adj" fmla="val 10000"/>
              </a:avLst>
            </a:prstGeom>
            <a:solidFill>
              <a:srgbClr val="AD4C1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40;p7">
              <a:extLst>
                <a:ext uri="{FF2B5EF4-FFF2-40B4-BE49-F238E27FC236}">
                  <a16:creationId xmlns:a16="http://schemas.microsoft.com/office/drawing/2014/main" xmlns="" id="{D6FC518A-A078-3147-BC02-14ECA4CF32AF}"/>
                </a:ext>
              </a:extLst>
            </p:cNvPr>
            <p:cNvSpPr txBox="1"/>
            <p:nvPr/>
          </p:nvSpPr>
          <p:spPr>
            <a:xfrm>
              <a:off x="3047817" y="3242513"/>
              <a:ext cx="1020352" cy="31667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Monofásico</a:t>
              </a:r>
              <a:endParaRPr sz="15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0" name="Google Shape;241;p7">
              <a:extLst>
                <a:ext uri="{FF2B5EF4-FFF2-40B4-BE49-F238E27FC236}">
                  <a16:creationId xmlns:a16="http://schemas.microsoft.com/office/drawing/2014/main" xmlns="" id="{D7035958-21D3-B142-A7AF-4C8456F42867}"/>
                </a:ext>
              </a:extLst>
            </p:cNvPr>
            <p:cNvSpPr/>
            <p:nvPr/>
          </p:nvSpPr>
          <p:spPr>
            <a:xfrm rot="17692822">
              <a:off x="3836152" y="2993826"/>
              <a:ext cx="846053"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42;p7">
              <a:extLst>
                <a:ext uri="{FF2B5EF4-FFF2-40B4-BE49-F238E27FC236}">
                  <a16:creationId xmlns:a16="http://schemas.microsoft.com/office/drawing/2014/main" xmlns="" id="{0B49FA9D-EA93-3442-934C-5AF83D272FD7}"/>
                </a:ext>
              </a:extLst>
            </p:cNvPr>
            <p:cNvSpPr txBox="1"/>
            <p:nvPr/>
          </p:nvSpPr>
          <p:spPr>
            <a:xfrm rot="17692822">
              <a:off x="4238027" y="2980813"/>
              <a:ext cx="42303" cy="4230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22" name="Google Shape;243;p7">
              <a:extLst>
                <a:ext uri="{FF2B5EF4-FFF2-40B4-BE49-F238E27FC236}">
                  <a16:creationId xmlns:a16="http://schemas.microsoft.com/office/drawing/2014/main" xmlns="" id="{72D6D4E4-FE4E-5143-AA5A-CE443730571F}"/>
                </a:ext>
              </a:extLst>
            </p:cNvPr>
            <p:cNvSpPr/>
            <p:nvPr/>
          </p:nvSpPr>
          <p:spPr>
            <a:xfrm>
              <a:off x="4437157" y="2395727"/>
              <a:ext cx="889890" cy="444945"/>
            </a:xfrm>
            <a:prstGeom prst="roundRect">
              <a:avLst>
                <a:gd name="adj" fmla="val 10000"/>
              </a:avLst>
            </a:prstGeom>
            <a:solidFill>
              <a:srgbClr val="AD4C1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44;p7">
              <a:extLst>
                <a:ext uri="{FF2B5EF4-FFF2-40B4-BE49-F238E27FC236}">
                  <a16:creationId xmlns:a16="http://schemas.microsoft.com/office/drawing/2014/main" xmlns="" id="{E51B0975-DDD5-1A43-8C64-379CE9EC96E3}"/>
                </a:ext>
              </a:extLst>
            </p:cNvPr>
            <p:cNvSpPr txBox="1"/>
            <p:nvPr/>
          </p:nvSpPr>
          <p:spPr>
            <a:xfrm>
              <a:off x="4450189" y="2408759"/>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Voltaje LN (Volt)</a:t>
              </a:r>
              <a:endParaRPr sz="15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4" name="Google Shape;245;p7">
              <a:extLst>
                <a:ext uri="{FF2B5EF4-FFF2-40B4-BE49-F238E27FC236}">
                  <a16:creationId xmlns:a16="http://schemas.microsoft.com/office/drawing/2014/main" xmlns="" id="{7611E4C1-57A9-F647-A384-AA4A3EEBE7DD}"/>
                </a:ext>
              </a:extLst>
            </p:cNvPr>
            <p:cNvSpPr/>
            <p:nvPr/>
          </p:nvSpPr>
          <p:spPr>
            <a:xfrm rot="19457599">
              <a:off x="4039998" y="3249670"/>
              <a:ext cx="438361"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46;p7">
              <a:extLst>
                <a:ext uri="{FF2B5EF4-FFF2-40B4-BE49-F238E27FC236}">
                  <a16:creationId xmlns:a16="http://schemas.microsoft.com/office/drawing/2014/main" xmlns="" id="{B593946A-677E-0B46-82DB-F144706ACDCA}"/>
                </a:ext>
              </a:extLst>
            </p:cNvPr>
            <p:cNvSpPr txBox="1"/>
            <p:nvPr/>
          </p:nvSpPr>
          <p:spPr>
            <a:xfrm rot="19457599">
              <a:off x="4248220" y="3246849"/>
              <a:ext cx="21918" cy="2191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26" name="Google Shape;247;p7">
              <a:extLst>
                <a:ext uri="{FF2B5EF4-FFF2-40B4-BE49-F238E27FC236}">
                  <a16:creationId xmlns:a16="http://schemas.microsoft.com/office/drawing/2014/main" xmlns="" id="{8B3AC0D6-008F-6244-AD18-32EB331A829C}"/>
                </a:ext>
              </a:extLst>
            </p:cNvPr>
            <p:cNvSpPr/>
            <p:nvPr/>
          </p:nvSpPr>
          <p:spPr>
            <a:xfrm>
              <a:off x="4437157" y="2907414"/>
              <a:ext cx="889890" cy="444945"/>
            </a:xfrm>
            <a:prstGeom prst="roundRect">
              <a:avLst>
                <a:gd name="adj" fmla="val 10000"/>
              </a:avLst>
            </a:prstGeom>
            <a:solidFill>
              <a:srgbClr val="AD4C1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48;p7">
              <a:extLst>
                <a:ext uri="{FF2B5EF4-FFF2-40B4-BE49-F238E27FC236}">
                  <a16:creationId xmlns:a16="http://schemas.microsoft.com/office/drawing/2014/main" xmlns="" id="{C8C71BFB-7389-DD42-83E4-40D479AE521E}"/>
                </a:ext>
              </a:extLst>
            </p:cNvPr>
            <p:cNvSpPr txBox="1"/>
            <p:nvPr/>
          </p:nvSpPr>
          <p:spPr>
            <a:xfrm>
              <a:off x="4450189" y="2920446"/>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Corriente IL (A)</a:t>
              </a:r>
              <a:endParaRPr sz="15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8" name="Google Shape;249;p7">
              <a:extLst>
                <a:ext uri="{FF2B5EF4-FFF2-40B4-BE49-F238E27FC236}">
                  <a16:creationId xmlns:a16="http://schemas.microsoft.com/office/drawing/2014/main" xmlns="" id="{D48A9692-F102-504C-8352-089ADF07E593}"/>
                </a:ext>
              </a:extLst>
            </p:cNvPr>
            <p:cNvSpPr/>
            <p:nvPr/>
          </p:nvSpPr>
          <p:spPr>
            <a:xfrm rot="2142401">
              <a:off x="4039998" y="3505513"/>
              <a:ext cx="438361"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50;p7">
              <a:extLst>
                <a:ext uri="{FF2B5EF4-FFF2-40B4-BE49-F238E27FC236}">
                  <a16:creationId xmlns:a16="http://schemas.microsoft.com/office/drawing/2014/main" xmlns="" id="{7E043528-2412-094E-BAC4-385D0E16A4C0}"/>
                </a:ext>
              </a:extLst>
            </p:cNvPr>
            <p:cNvSpPr txBox="1"/>
            <p:nvPr/>
          </p:nvSpPr>
          <p:spPr>
            <a:xfrm rot="2142401">
              <a:off x="4248220" y="3502693"/>
              <a:ext cx="21918" cy="2191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30" name="Google Shape;251;p7">
              <a:extLst>
                <a:ext uri="{FF2B5EF4-FFF2-40B4-BE49-F238E27FC236}">
                  <a16:creationId xmlns:a16="http://schemas.microsoft.com/office/drawing/2014/main" xmlns="" id="{41BA9BA8-EADA-B542-880F-4612A1045F36}"/>
                </a:ext>
              </a:extLst>
            </p:cNvPr>
            <p:cNvSpPr/>
            <p:nvPr/>
          </p:nvSpPr>
          <p:spPr>
            <a:xfrm>
              <a:off x="4437157" y="3419101"/>
              <a:ext cx="889890" cy="444945"/>
            </a:xfrm>
            <a:prstGeom prst="roundRect">
              <a:avLst>
                <a:gd name="adj" fmla="val 10000"/>
              </a:avLst>
            </a:prstGeom>
            <a:solidFill>
              <a:srgbClr val="AD4C1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252;p7">
              <a:extLst>
                <a:ext uri="{FF2B5EF4-FFF2-40B4-BE49-F238E27FC236}">
                  <a16:creationId xmlns:a16="http://schemas.microsoft.com/office/drawing/2014/main" xmlns="" id="{2FF0C068-15C8-4540-8A00-E464852DDAEF}"/>
                </a:ext>
              </a:extLst>
            </p:cNvPr>
            <p:cNvSpPr txBox="1"/>
            <p:nvPr/>
          </p:nvSpPr>
          <p:spPr>
            <a:xfrm>
              <a:off x="4450189" y="3432133"/>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1F (W)</a:t>
              </a:r>
              <a:endParaRPr sz="15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2" name="Google Shape;253;p7">
              <a:extLst>
                <a:ext uri="{FF2B5EF4-FFF2-40B4-BE49-F238E27FC236}">
                  <a16:creationId xmlns:a16="http://schemas.microsoft.com/office/drawing/2014/main" xmlns="" id="{CEF2A116-A94F-164D-B867-D404125C6CE6}"/>
                </a:ext>
              </a:extLst>
            </p:cNvPr>
            <p:cNvSpPr/>
            <p:nvPr/>
          </p:nvSpPr>
          <p:spPr>
            <a:xfrm rot="18289469">
              <a:off x="5193366" y="3377591"/>
              <a:ext cx="623320"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254;p7">
              <a:extLst>
                <a:ext uri="{FF2B5EF4-FFF2-40B4-BE49-F238E27FC236}">
                  <a16:creationId xmlns:a16="http://schemas.microsoft.com/office/drawing/2014/main" xmlns="" id="{E39FF2D3-3D09-4848-AA98-E5BF2A946880}"/>
                </a:ext>
              </a:extLst>
            </p:cNvPr>
            <p:cNvSpPr txBox="1"/>
            <p:nvPr/>
          </p:nvSpPr>
          <p:spPr>
            <a:xfrm rot="18289469">
              <a:off x="5489442" y="3370147"/>
              <a:ext cx="31166" cy="311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34" name="Google Shape;255;p7">
              <a:extLst>
                <a:ext uri="{FF2B5EF4-FFF2-40B4-BE49-F238E27FC236}">
                  <a16:creationId xmlns:a16="http://schemas.microsoft.com/office/drawing/2014/main" xmlns="" id="{732C6CA1-360E-5B4A-9181-681F4893C01C}"/>
                </a:ext>
              </a:extLst>
            </p:cNvPr>
            <p:cNvSpPr/>
            <p:nvPr/>
          </p:nvSpPr>
          <p:spPr>
            <a:xfrm>
              <a:off x="5683003" y="2907414"/>
              <a:ext cx="1131902" cy="444945"/>
            </a:xfrm>
            <a:prstGeom prst="roundRect">
              <a:avLst>
                <a:gd name="adj" fmla="val 10000"/>
              </a:avLst>
            </a:prstGeom>
            <a:solidFill>
              <a:srgbClr val="AD4C1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256;p7">
              <a:extLst>
                <a:ext uri="{FF2B5EF4-FFF2-40B4-BE49-F238E27FC236}">
                  <a16:creationId xmlns:a16="http://schemas.microsoft.com/office/drawing/2014/main" xmlns="" id="{70D7A666-0350-C147-9836-11907CB23D2A}"/>
                </a:ext>
              </a:extLst>
            </p:cNvPr>
            <p:cNvSpPr txBox="1"/>
            <p:nvPr/>
          </p:nvSpPr>
          <p:spPr>
            <a:xfrm>
              <a:off x="5781177" y="2920446"/>
              <a:ext cx="960796"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1F Activa</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6" name="Google Shape;257;p7">
              <a:extLst>
                <a:ext uri="{FF2B5EF4-FFF2-40B4-BE49-F238E27FC236}">
                  <a16:creationId xmlns:a16="http://schemas.microsoft.com/office/drawing/2014/main" xmlns="" id="{12F59EA1-FCB4-8D44-A197-398BC908BB59}"/>
                </a:ext>
              </a:extLst>
            </p:cNvPr>
            <p:cNvSpPr/>
            <p:nvPr/>
          </p:nvSpPr>
          <p:spPr>
            <a:xfrm>
              <a:off x="5327048" y="3633434"/>
              <a:ext cx="355956"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259;p7">
              <a:extLst>
                <a:ext uri="{FF2B5EF4-FFF2-40B4-BE49-F238E27FC236}">
                  <a16:creationId xmlns:a16="http://schemas.microsoft.com/office/drawing/2014/main" xmlns="" id="{8CF5EC41-5CBF-2543-9D13-233904B11941}"/>
                </a:ext>
              </a:extLst>
            </p:cNvPr>
            <p:cNvSpPr/>
            <p:nvPr/>
          </p:nvSpPr>
          <p:spPr>
            <a:xfrm>
              <a:off x="5683002" y="3419101"/>
              <a:ext cx="1131903" cy="444945"/>
            </a:xfrm>
            <a:prstGeom prst="roundRect">
              <a:avLst>
                <a:gd name="adj" fmla="val 10000"/>
              </a:avLst>
            </a:prstGeom>
            <a:solidFill>
              <a:srgbClr val="AD4C1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260;p7">
              <a:extLst>
                <a:ext uri="{FF2B5EF4-FFF2-40B4-BE49-F238E27FC236}">
                  <a16:creationId xmlns:a16="http://schemas.microsoft.com/office/drawing/2014/main" xmlns="" id="{6B33BD39-2731-F94E-BE51-DC100A53E2E0}"/>
                </a:ext>
              </a:extLst>
            </p:cNvPr>
            <p:cNvSpPr txBox="1"/>
            <p:nvPr/>
          </p:nvSpPr>
          <p:spPr>
            <a:xfrm>
              <a:off x="5726016" y="3432133"/>
              <a:ext cx="1045936"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1F Reactiva</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0" name="Google Shape;261;p7">
              <a:extLst>
                <a:ext uri="{FF2B5EF4-FFF2-40B4-BE49-F238E27FC236}">
                  <a16:creationId xmlns:a16="http://schemas.microsoft.com/office/drawing/2014/main" xmlns="" id="{E400D4BE-64CC-444F-8353-317866E705C2}"/>
                </a:ext>
              </a:extLst>
            </p:cNvPr>
            <p:cNvSpPr/>
            <p:nvPr/>
          </p:nvSpPr>
          <p:spPr>
            <a:xfrm rot="3310531">
              <a:off x="5193366" y="3889278"/>
              <a:ext cx="623320"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263;p7">
              <a:extLst>
                <a:ext uri="{FF2B5EF4-FFF2-40B4-BE49-F238E27FC236}">
                  <a16:creationId xmlns:a16="http://schemas.microsoft.com/office/drawing/2014/main" xmlns="" id="{5F576197-86D2-FB41-B670-B1CE31879B36}"/>
                </a:ext>
              </a:extLst>
            </p:cNvPr>
            <p:cNvSpPr/>
            <p:nvPr/>
          </p:nvSpPr>
          <p:spPr>
            <a:xfrm>
              <a:off x="5683002" y="3930787"/>
              <a:ext cx="1149702" cy="444945"/>
            </a:xfrm>
            <a:prstGeom prst="roundRect">
              <a:avLst>
                <a:gd name="adj" fmla="val 10000"/>
              </a:avLst>
            </a:prstGeom>
            <a:solidFill>
              <a:srgbClr val="AD4C1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264;p7">
              <a:extLst>
                <a:ext uri="{FF2B5EF4-FFF2-40B4-BE49-F238E27FC236}">
                  <a16:creationId xmlns:a16="http://schemas.microsoft.com/office/drawing/2014/main" xmlns="" id="{E10B0493-E81B-4F46-A289-9EFED601255C}"/>
                </a:ext>
              </a:extLst>
            </p:cNvPr>
            <p:cNvSpPr txBox="1"/>
            <p:nvPr/>
          </p:nvSpPr>
          <p:spPr>
            <a:xfrm>
              <a:off x="5781176" y="3943820"/>
              <a:ext cx="960796"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1F Aparente</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4" name="Google Shape;265;p7">
              <a:extLst>
                <a:ext uri="{FF2B5EF4-FFF2-40B4-BE49-F238E27FC236}">
                  <a16:creationId xmlns:a16="http://schemas.microsoft.com/office/drawing/2014/main" xmlns="" id="{7D7EB1DB-106C-7645-AAB1-CA70FFEAE829}"/>
                </a:ext>
              </a:extLst>
            </p:cNvPr>
            <p:cNvSpPr/>
            <p:nvPr/>
          </p:nvSpPr>
          <p:spPr>
            <a:xfrm rot="3907178">
              <a:off x="3836152" y="3761356"/>
              <a:ext cx="846053"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266;p7">
              <a:extLst>
                <a:ext uri="{FF2B5EF4-FFF2-40B4-BE49-F238E27FC236}">
                  <a16:creationId xmlns:a16="http://schemas.microsoft.com/office/drawing/2014/main" xmlns="" id="{20C0A56F-C894-AF4B-8849-0630AFAA3682}"/>
                </a:ext>
              </a:extLst>
            </p:cNvPr>
            <p:cNvSpPr txBox="1"/>
            <p:nvPr/>
          </p:nvSpPr>
          <p:spPr>
            <a:xfrm rot="3907178">
              <a:off x="4238027" y="3748343"/>
              <a:ext cx="42303" cy="4230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46" name="Google Shape;267;p7">
              <a:extLst>
                <a:ext uri="{FF2B5EF4-FFF2-40B4-BE49-F238E27FC236}">
                  <a16:creationId xmlns:a16="http://schemas.microsoft.com/office/drawing/2014/main" xmlns="" id="{CCABAADD-FD15-6548-8BA5-8707380D8E85}"/>
                </a:ext>
              </a:extLst>
            </p:cNvPr>
            <p:cNvSpPr/>
            <p:nvPr/>
          </p:nvSpPr>
          <p:spPr>
            <a:xfrm>
              <a:off x="4437157" y="3930787"/>
              <a:ext cx="889890" cy="444945"/>
            </a:xfrm>
            <a:prstGeom prst="roundRect">
              <a:avLst>
                <a:gd name="adj" fmla="val 10000"/>
              </a:avLst>
            </a:prstGeom>
            <a:solidFill>
              <a:srgbClr val="AD4C1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268;p7">
              <a:extLst>
                <a:ext uri="{FF2B5EF4-FFF2-40B4-BE49-F238E27FC236}">
                  <a16:creationId xmlns:a16="http://schemas.microsoft.com/office/drawing/2014/main" xmlns="" id="{E1FD7A34-43F4-9143-91BB-04D952CAE5DC}"/>
                </a:ext>
              </a:extLst>
            </p:cNvPr>
            <p:cNvSpPr txBox="1"/>
            <p:nvPr/>
          </p:nvSpPr>
          <p:spPr>
            <a:xfrm>
              <a:off x="4450189" y="3943820"/>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Energía (Wh)</a:t>
              </a:r>
              <a:endParaRPr sz="15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8" name="Google Shape;269;p7">
              <a:extLst>
                <a:ext uri="{FF2B5EF4-FFF2-40B4-BE49-F238E27FC236}">
                  <a16:creationId xmlns:a16="http://schemas.microsoft.com/office/drawing/2014/main" xmlns="" id="{64CAF01C-2248-AB41-844A-04CE565BA659}"/>
                </a:ext>
              </a:extLst>
            </p:cNvPr>
            <p:cNvSpPr/>
            <p:nvPr/>
          </p:nvSpPr>
          <p:spPr>
            <a:xfrm rot="4249260">
              <a:off x="2471577" y="4912652"/>
              <a:ext cx="1083511"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270;p7">
              <a:extLst>
                <a:ext uri="{FF2B5EF4-FFF2-40B4-BE49-F238E27FC236}">
                  <a16:creationId xmlns:a16="http://schemas.microsoft.com/office/drawing/2014/main" xmlns="" id="{81ADD896-E9FE-C849-8BE8-DF4F697497FC}"/>
                </a:ext>
              </a:extLst>
            </p:cNvPr>
            <p:cNvSpPr txBox="1"/>
            <p:nvPr/>
          </p:nvSpPr>
          <p:spPr>
            <a:xfrm rot="4249260">
              <a:off x="2986245" y="4893703"/>
              <a:ext cx="54175" cy="5417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50" name="Google Shape;271;p7">
              <a:extLst>
                <a:ext uri="{FF2B5EF4-FFF2-40B4-BE49-F238E27FC236}">
                  <a16:creationId xmlns:a16="http://schemas.microsoft.com/office/drawing/2014/main" xmlns="" id="{45397DF8-30F2-7841-8376-66C1D122CFE1}"/>
                </a:ext>
              </a:extLst>
            </p:cNvPr>
            <p:cNvSpPr/>
            <p:nvPr/>
          </p:nvSpPr>
          <p:spPr>
            <a:xfrm>
              <a:off x="3125449" y="5210005"/>
              <a:ext cx="955752" cy="444945"/>
            </a:xfrm>
            <a:prstGeom prst="roundRect">
              <a:avLst>
                <a:gd name="adj" fmla="val 1000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272;p7">
              <a:extLst>
                <a:ext uri="{FF2B5EF4-FFF2-40B4-BE49-F238E27FC236}">
                  <a16:creationId xmlns:a16="http://schemas.microsoft.com/office/drawing/2014/main" xmlns="" id="{2986F2DB-2A5E-4D49-8284-21EC662D4E8E}"/>
                </a:ext>
              </a:extLst>
            </p:cNvPr>
            <p:cNvSpPr txBox="1"/>
            <p:nvPr/>
          </p:nvSpPr>
          <p:spPr>
            <a:xfrm>
              <a:off x="3204343" y="5223037"/>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Trifásico</a:t>
              </a:r>
              <a:endParaRPr sz="15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2" name="Google Shape;273;p7">
              <a:extLst>
                <a:ext uri="{FF2B5EF4-FFF2-40B4-BE49-F238E27FC236}">
                  <a16:creationId xmlns:a16="http://schemas.microsoft.com/office/drawing/2014/main" xmlns="" id="{2BBE15D5-AB84-B547-8B9E-2DE5DBBF271C}"/>
                </a:ext>
              </a:extLst>
            </p:cNvPr>
            <p:cNvSpPr/>
            <p:nvPr/>
          </p:nvSpPr>
          <p:spPr>
            <a:xfrm rot="17692822">
              <a:off x="3836152" y="5040574"/>
              <a:ext cx="846053"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274;p7">
              <a:extLst>
                <a:ext uri="{FF2B5EF4-FFF2-40B4-BE49-F238E27FC236}">
                  <a16:creationId xmlns:a16="http://schemas.microsoft.com/office/drawing/2014/main" xmlns="" id="{5ABD4E0C-1400-AE42-A59A-382212466212}"/>
                </a:ext>
              </a:extLst>
            </p:cNvPr>
            <p:cNvSpPr txBox="1"/>
            <p:nvPr/>
          </p:nvSpPr>
          <p:spPr>
            <a:xfrm rot="17692822">
              <a:off x="4238027" y="5027561"/>
              <a:ext cx="42303" cy="4230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54" name="Google Shape;275;p7">
              <a:extLst>
                <a:ext uri="{FF2B5EF4-FFF2-40B4-BE49-F238E27FC236}">
                  <a16:creationId xmlns:a16="http://schemas.microsoft.com/office/drawing/2014/main" xmlns="" id="{D48D4A27-83A7-5240-94A8-D790C2DE2DAD}"/>
                </a:ext>
              </a:extLst>
            </p:cNvPr>
            <p:cNvSpPr/>
            <p:nvPr/>
          </p:nvSpPr>
          <p:spPr>
            <a:xfrm>
              <a:off x="4437157" y="4442475"/>
              <a:ext cx="889890" cy="444945"/>
            </a:xfrm>
            <a:prstGeom prst="roundRect">
              <a:avLst>
                <a:gd name="adj" fmla="val 1000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276;p7">
              <a:extLst>
                <a:ext uri="{FF2B5EF4-FFF2-40B4-BE49-F238E27FC236}">
                  <a16:creationId xmlns:a16="http://schemas.microsoft.com/office/drawing/2014/main" xmlns="" id="{C900F859-C641-FA4A-AFC2-F550833BFA8C}"/>
                </a:ext>
              </a:extLst>
            </p:cNvPr>
            <p:cNvSpPr txBox="1"/>
            <p:nvPr/>
          </p:nvSpPr>
          <p:spPr>
            <a:xfrm>
              <a:off x="4450189" y="4455507"/>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Voltaje LL (Volt)</a:t>
              </a:r>
              <a:endParaRPr sz="15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6" name="Google Shape;277;p7">
              <a:extLst>
                <a:ext uri="{FF2B5EF4-FFF2-40B4-BE49-F238E27FC236}">
                  <a16:creationId xmlns:a16="http://schemas.microsoft.com/office/drawing/2014/main" xmlns="" id="{4A3DF7E5-EB32-994D-BCC4-212A771D933F}"/>
                </a:ext>
              </a:extLst>
            </p:cNvPr>
            <p:cNvSpPr/>
            <p:nvPr/>
          </p:nvSpPr>
          <p:spPr>
            <a:xfrm rot="19457599">
              <a:off x="4039998" y="5296417"/>
              <a:ext cx="438361"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279;p7">
              <a:extLst>
                <a:ext uri="{FF2B5EF4-FFF2-40B4-BE49-F238E27FC236}">
                  <a16:creationId xmlns:a16="http://schemas.microsoft.com/office/drawing/2014/main" xmlns="" id="{EAD85CF8-24AB-8A4B-B7BC-D3ED11C3C6E4}"/>
                </a:ext>
              </a:extLst>
            </p:cNvPr>
            <p:cNvSpPr/>
            <p:nvPr/>
          </p:nvSpPr>
          <p:spPr>
            <a:xfrm>
              <a:off x="4437157" y="4954161"/>
              <a:ext cx="889890" cy="444945"/>
            </a:xfrm>
            <a:prstGeom prst="roundRect">
              <a:avLst>
                <a:gd name="adj" fmla="val 1000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280;p7">
              <a:extLst>
                <a:ext uri="{FF2B5EF4-FFF2-40B4-BE49-F238E27FC236}">
                  <a16:creationId xmlns:a16="http://schemas.microsoft.com/office/drawing/2014/main" xmlns="" id="{BA166072-C637-5C46-BB3B-93AEF320DAF2}"/>
                </a:ext>
              </a:extLst>
            </p:cNvPr>
            <p:cNvSpPr txBox="1"/>
            <p:nvPr/>
          </p:nvSpPr>
          <p:spPr>
            <a:xfrm>
              <a:off x="4450189" y="4967194"/>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Corriente  IL (A)</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60" name="Google Shape;281;p7">
              <a:extLst>
                <a:ext uri="{FF2B5EF4-FFF2-40B4-BE49-F238E27FC236}">
                  <a16:creationId xmlns:a16="http://schemas.microsoft.com/office/drawing/2014/main" xmlns="" id="{7823F923-2435-1D46-9894-8752D428F678}"/>
                </a:ext>
              </a:extLst>
            </p:cNvPr>
            <p:cNvSpPr/>
            <p:nvPr/>
          </p:nvSpPr>
          <p:spPr>
            <a:xfrm rot="2142401">
              <a:off x="4039998" y="5552260"/>
              <a:ext cx="438361"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283;p7">
              <a:extLst>
                <a:ext uri="{FF2B5EF4-FFF2-40B4-BE49-F238E27FC236}">
                  <a16:creationId xmlns:a16="http://schemas.microsoft.com/office/drawing/2014/main" xmlns="" id="{2A444D34-7B3E-8241-B959-AC4F98AD9707}"/>
                </a:ext>
              </a:extLst>
            </p:cNvPr>
            <p:cNvSpPr/>
            <p:nvPr/>
          </p:nvSpPr>
          <p:spPr>
            <a:xfrm>
              <a:off x="4437157" y="5465848"/>
              <a:ext cx="889890" cy="444945"/>
            </a:xfrm>
            <a:prstGeom prst="roundRect">
              <a:avLst>
                <a:gd name="adj" fmla="val 1000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284;p7">
              <a:extLst>
                <a:ext uri="{FF2B5EF4-FFF2-40B4-BE49-F238E27FC236}">
                  <a16:creationId xmlns:a16="http://schemas.microsoft.com/office/drawing/2014/main" xmlns="" id="{2B2A83A6-12CA-4242-92BD-7888AC5DCC5E}"/>
                </a:ext>
              </a:extLst>
            </p:cNvPr>
            <p:cNvSpPr txBox="1"/>
            <p:nvPr/>
          </p:nvSpPr>
          <p:spPr>
            <a:xfrm>
              <a:off x="4450189" y="5478880"/>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3F (W)</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64" name="Google Shape;285;p7">
              <a:extLst>
                <a:ext uri="{FF2B5EF4-FFF2-40B4-BE49-F238E27FC236}">
                  <a16:creationId xmlns:a16="http://schemas.microsoft.com/office/drawing/2014/main" xmlns="" id="{9A9A5D35-9111-D94A-AE13-9B6068C63411}"/>
                </a:ext>
              </a:extLst>
            </p:cNvPr>
            <p:cNvSpPr/>
            <p:nvPr/>
          </p:nvSpPr>
          <p:spPr>
            <a:xfrm rot="18289469">
              <a:off x="5193366" y="5424338"/>
              <a:ext cx="623320"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286;p7">
              <a:extLst>
                <a:ext uri="{FF2B5EF4-FFF2-40B4-BE49-F238E27FC236}">
                  <a16:creationId xmlns:a16="http://schemas.microsoft.com/office/drawing/2014/main" xmlns="" id="{5CFCE875-FFAA-4249-883B-F7E0234EB9BC}"/>
                </a:ext>
              </a:extLst>
            </p:cNvPr>
            <p:cNvSpPr txBox="1"/>
            <p:nvPr/>
          </p:nvSpPr>
          <p:spPr>
            <a:xfrm rot="18289469">
              <a:off x="5489442" y="5416894"/>
              <a:ext cx="31166" cy="311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66" name="Google Shape;287;p7">
              <a:extLst>
                <a:ext uri="{FF2B5EF4-FFF2-40B4-BE49-F238E27FC236}">
                  <a16:creationId xmlns:a16="http://schemas.microsoft.com/office/drawing/2014/main" xmlns="" id="{8AB8DABC-8A19-854E-85DF-B4310D17A038}"/>
                </a:ext>
              </a:extLst>
            </p:cNvPr>
            <p:cNvSpPr/>
            <p:nvPr/>
          </p:nvSpPr>
          <p:spPr>
            <a:xfrm>
              <a:off x="5683003" y="4954161"/>
              <a:ext cx="1149702" cy="444945"/>
            </a:xfrm>
            <a:prstGeom prst="roundRect">
              <a:avLst>
                <a:gd name="adj" fmla="val 1000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288;p7">
              <a:extLst>
                <a:ext uri="{FF2B5EF4-FFF2-40B4-BE49-F238E27FC236}">
                  <a16:creationId xmlns:a16="http://schemas.microsoft.com/office/drawing/2014/main" xmlns="" id="{3040DEA1-2352-3548-8175-95078DF80F4E}"/>
                </a:ext>
              </a:extLst>
            </p:cNvPr>
            <p:cNvSpPr txBox="1"/>
            <p:nvPr/>
          </p:nvSpPr>
          <p:spPr>
            <a:xfrm>
              <a:off x="5825940" y="4967194"/>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3F Activa</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2" name="Google Shape;293;p7">
              <a:extLst>
                <a:ext uri="{FF2B5EF4-FFF2-40B4-BE49-F238E27FC236}">
                  <a16:creationId xmlns:a16="http://schemas.microsoft.com/office/drawing/2014/main" xmlns="" id="{8D32FB0F-9F67-9C41-B85B-7E809B26F87C}"/>
                </a:ext>
              </a:extLst>
            </p:cNvPr>
            <p:cNvSpPr/>
            <p:nvPr/>
          </p:nvSpPr>
          <p:spPr>
            <a:xfrm rot="3310531">
              <a:off x="5193366" y="5936026"/>
              <a:ext cx="623320"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294;p7">
              <a:extLst>
                <a:ext uri="{FF2B5EF4-FFF2-40B4-BE49-F238E27FC236}">
                  <a16:creationId xmlns:a16="http://schemas.microsoft.com/office/drawing/2014/main" xmlns="" id="{F195B38E-EA84-4741-8B57-5B14664D3BFC}"/>
                </a:ext>
              </a:extLst>
            </p:cNvPr>
            <p:cNvSpPr txBox="1"/>
            <p:nvPr/>
          </p:nvSpPr>
          <p:spPr>
            <a:xfrm rot="3310531">
              <a:off x="5489442" y="5928581"/>
              <a:ext cx="31166" cy="311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74" name="Google Shape;295;p7">
              <a:extLst>
                <a:ext uri="{FF2B5EF4-FFF2-40B4-BE49-F238E27FC236}">
                  <a16:creationId xmlns:a16="http://schemas.microsoft.com/office/drawing/2014/main" xmlns="" id="{DE6AB24E-71C5-E44B-889B-EEE1562BF302}"/>
                </a:ext>
              </a:extLst>
            </p:cNvPr>
            <p:cNvSpPr/>
            <p:nvPr/>
          </p:nvSpPr>
          <p:spPr>
            <a:xfrm>
              <a:off x="5683003" y="5977535"/>
              <a:ext cx="1167502" cy="444945"/>
            </a:xfrm>
            <a:prstGeom prst="roundRect">
              <a:avLst>
                <a:gd name="adj" fmla="val 1000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296;p7">
              <a:extLst>
                <a:ext uri="{FF2B5EF4-FFF2-40B4-BE49-F238E27FC236}">
                  <a16:creationId xmlns:a16="http://schemas.microsoft.com/office/drawing/2014/main" xmlns="" id="{2AA7BE09-B667-9A4E-B2C6-F0790442ADD5}"/>
                </a:ext>
              </a:extLst>
            </p:cNvPr>
            <p:cNvSpPr txBox="1"/>
            <p:nvPr/>
          </p:nvSpPr>
          <p:spPr>
            <a:xfrm>
              <a:off x="5781176" y="5990567"/>
              <a:ext cx="960796"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3F Aparente</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6" name="Google Shape;297;p7">
              <a:extLst>
                <a:ext uri="{FF2B5EF4-FFF2-40B4-BE49-F238E27FC236}">
                  <a16:creationId xmlns:a16="http://schemas.microsoft.com/office/drawing/2014/main" xmlns="" id="{8913DE38-7295-594C-AF40-844E0AD0C162}"/>
                </a:ext>
              </a:extLst>
            </p:cNvPr>
            <p:cNvSpPr/>
            <p:nvPr/>
          </p:nvSpPr>
          <p:spPr>
            <a:xfrm rot="3907178">
              <a:off x="3836152" y="5808104"/>
              <a:ext cx="846053"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298;p7">
              <a:extLst>
                <a:ext uri="{FF2B5EF4-FFF2-40B4-BE49-F238E27FC236}">
                  <a16:creationId xmlns:a16="http://schemas.microsoft.com/office/drawing/2014/main" xmlns="" id="{200C4DAD-819D-DB43-97A4-ED0826E2502F}"/>
                </a:ext>
              </a:extLst>
            </p:cNvPr>
            <p:cNvSpPr txBox="1"/>
            <p:nvPr/>
          </p:nvSpPr>
          <p:spPr>
            <a:xfrm rot="3907178">
              <a:off x="4238027" y="5795091"/>
              <a:ext cx="42303" cy="4230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78" name="Google Shape;299;p7">
              <a:extLst>
                <a:ext uri="{FF2B5EF4-FFF2-40B4-BE49-F238E27FC236}">
                  <a16:creationId xmlns:a16="http://schemas.microsoft.com/office/drawing/2014/main" xmlns="" id="{25070244-52F3-DE42-AA76-E0CD13232644}"/>
                </a:ext>
              </a:extLst>
            </p:cNvPr>
            <p:cNvSpPr/>
            <p:nvPr/>
          </p:nvSpPr>
          <p:spPr>
            <a:xfrm>
              <a:off x="4437157" y="5977535"/>
              <a:ext cx="889890" cy="444945"/>
            </a:xfrm>
            <a:prstGeom prst="roundRect">
              <a:avLst>
                <a:gd name="adj" fmla="val 1000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300;p7">
              <a:extLst>
                <a:ext uri="{FF2B5EF4-FFF2-40B4-BE49-F238E27FC236}">
                  <a16:creationId xmlns:a16="http://schemas.microsoft.com/office/drawing/2014/main" xmlns="" id="{A7D26762-6261-504D-8D0F-7DD8BD0E99E9}"/>
                </a:ext>
              </a:extLst>
            </p:cNvPr>
            <p:cNvSpPr txBox="1"/>
            <p:nvPr/>
          </p:nvSpPr>
          <p:spPr>
            <a:xfrm>
              <a:off x="4450189" y="5990567"/>
              <a:ext cx="863825"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Energía (Wh)</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grpSp>
          <p:nvGrpSpPr>
            <p:cNvPr id="80" name="Grupo 79">
              <a:extLst>
                <a:ext uri="{FF2B5EF4-FFF2-40B4-BE49-F238E27FC236}">
                  <a16:creationId xmlns:a16="http://schemas.microsoft.com/office/drawing/2014/main" xmlns="" id="{5F6BDD78-ECE6-5C4B-B156-9A71F814075A}"/>
                </a:ext>
              </a:extLst>
            </p:cNvPr>
            <p:cNvGrpSpPr/>
            <p:nvPr/>
          </p:nvGrpSpPr>
          <p:grpSpPr>
            <a:xfrm>
              <a:off x="1654504" y="4128946"/>
              <a:ext cx="1173163" cy="586581"/>
              <a:chOff x="2872831" y="4915942"/>
              <a:chExt cx="1173163" cy="586581"/>
            </a:xfrm>
          </p:grpSpPr>
          <p:sp>
            <p:nvSpPr>
              <p:cNvPr id="81" name="Google Shape;166;p4">
                <a:extLst>
                  <a:ext uri="{FF2B5EF4-FFF2-40B4-BE49-F238E27FC236}">
                    <a16:creationId xmlns:a16="http://schemas.microsoft.com/office/drawing/2014/main" xmlns="" id="{D437E62F-8467-E741-B6A2-934687BED1AE}"/>
                  </a:ext>
                </a:extLst>
              </p:cNvPr>
              <p:cNvSpPr/>
              <p:nvPr/>
            </p:nvSpPr>
            <p:spPr>
              <a:xfrm>
                <a:off x="2872831" y="4915942"/>
                <a:ext cx="1173163" cy="586581"/>
              </a:xfrm>
              <a:prstGeom prst="roundRect">
                <a:avLst>
                  <a:gd name="adj" fmla="val 10000"/>
                </a:avLst>
              </a:prstGeom>
              <a:solidFill>
                <a:srgbClr val="29754D"/>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167;p4">
                <a:extLst>
                  <a:ext uri="{FF2B5EF4-FFF2-40B4-BE49-F238E27FC236}">
                    <a16:creationId xmlns:a16="http://schemas.microsoft.com/office/drawing/2014/main" xmlns="" id="{8549DE0B-9601-5846-BEC6-B1BB251050F2}"/>
                  </a:ext>
                </a:extLst>
              </p:cNvPr>
              <p:cNvSpPr txBox="1"/>
              <p:nvPr/>
            </p:nvSpPr>
            <p:spPr>
              <a:xfrm>
                <a:off x="2971799" y="4933121"/>
                <a:ext cx="973667" cy="56940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s-CL" sz="20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Sistema CA</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grpSp>
        <p:sp>
          <p:nvSpPr>
            <p:cNvPr id="83" name="Google Shape;257;p7">
              <a:extLst>
                <a:ext uri="{FF2B5EF4-FFF2-40B4-BE49-F238E27FC236}">
                  <a16:creationId xmlns:a16="http://schemas.microsoft.com/office/drawing/2014/main" xmlns="" id="{CB3C6059-9713-E24F-ADE7-D65E36793033}"/>
                </a:ext>
              </a:extLst>
            </p:cNvPr>
            <p:cNvSpPr/>
            <p:nvPr/>
          </p:nvSpPr>
          <p:spPr>
            <a:xfrm>
              <a:off x="5327048" y="5672096"/>
              <a:ext cx="355956" cy="16277"/>
            </a:xfrm>
            <a:custGeom>
              <a:avLst/>
              <a:gdLst/>
              <a:ahLst/>
              <a:cxnLst/>
              <a:rect l="l" t="t" r="r" b="b"/>
              <a:pathLst>
                <a:path w="120000" h="120000" extrusionOk="0">
                  <a:moveTo>
                    <a:pt x="0" y="59997"/>
                  </a:moveTo>
                  <a:lnTo>
                    <a:pt x="120000" y="59997"/>
                  </a:lnTo>
                </a:path>
              </a:pathLst>
            </a:custGeom>
            <a:noFill/>
            <a:ln w="19050"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291;p7">
              <a:extLst>
                <a:ext uri="{FF2B5EF4-FFF2-40B4-BE49-F238E27FC236}">
                  <a16:creationId xmlns:a16="http://schemas.microsoft.com/office/drawing/2014/main" xmlns="" id="{67B0B3D0-0585-664B-896D-17EE4A7FA7F0}"/>
                </a:ext>
              </a:extLst>
            </p:cNvPr>
            <p:cNvSpPr/>
            <p:nvPr/>
          </p:nvSpPr>
          <p:spPr>
            <a:xfrm>
              <a:off x="5683002" y="5465848"/>
              <a:ext cx="1149703" cy="444945"/>
            </a:xfrm>
            <a:prstGeom prst="roundRect">
              <a:avLst>
                <a:gd name="adj" fmla="val 10000"/>
              </a:avLst>
            </a:prstGeom>
            <a:solidFill>
              <a:srgbClr val="002060"/>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292;p7">
              <a:extLst>
                <a:ext uri="{FF2B5EF4-FFF2-40B4-BE49-F238E27FC236}">
                  <a16:creationId xmlns:a16="http://schemas.microsoft.com/office/drawing/2014/main" xmlns="" id="{DA56DED6-0666-1F46-A9DC-81CD321AB720}"/>
                </a:ext>
              </a:extLst>
            </p:cNvPr>
            <p:cNvSpPr txBox="1"/>
            <p:nvPr/>
          </p:nvSpPr>
          <p:spPr>
            <a:xfrm>
              <a:off x="5781176" y="5478880"/>
              <a:ext cx="960796" cy="41888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CL" sz="15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3F Reactiva</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87697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85" name="Google Shape;101;p3">
            <a:extLst>
              <a:ext uri="{FF2B5EF4-FFF2-40B4-BE49-F238E27FC236}">
                <a16:creationId xmlns:a16="http://schemas.microsoft.com/office/drawing/2014/main" xmlns="" id="{0AB7CFD7-9872-3D48-B116-881A71E4F3D5}"/>
              </a:ext>
            </a:extLst>
          </p:cNvPr>
          <p:cNvSpPr/>
          <p:nvPr/>
        </p:nvSpPr>
        <p:spPr>
          <a:xfrm>
            <a:off x="579435" y="3942733"/>
            <a:ext cx="3601601" cy="2679631"/>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68" name="Google Shape;101;p3">
            <a:extLst>
              <a:ext uri="{FF2B5EF4-FFF2-40B4-BE49-F238E27FC236}">
                <a16:creationId xmlns:a16="http://schemas.microsoft.com/office/drawing/2014/main" xmlns="" id="{604E60FA-9368-9E42-9FC2-E6484A1776D0}"/>
              </a:ext>
            </a:extLst>
          </p:cNvPr>
          <p:cNvSpPr/>
          <p:nvPr/>
        </p:nvSpPr>
        <p:spPr>
          <a:xfrm>
            <a:off x="362310" y="2351001"/>
            <a:ext cx="4165323" cy="2069576"/>
          </a:xfrm>
          <a:prstGeom prst="roundRect">
            <a:avLst>
              <a:gd name="adj" fmla="val 5451"/>
            </a:avLst>
          </a:prstGeom>
          <a:solidFill>
            <a:schemeClr val="bg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6" name="Google Shape;313;p8">
            <a:extLst>
              <a:ext uri="{FF2B5EF4-FFF2-40B4-BE49-F238E27FC236}">
                <a16:creationId xmlns:a16="http://schemas.microsoft.com/office/drawing/2014/main" xmlns="" id="{7234155A-BC10-D446-AED4-C6B54E5E1E7A}"/>
              </a:ext>
            </a:extLst>
          </p:cNvPr>
          <p:cNvSpPr txBox="1"/>
          <p:nvPr/>
        </p:nvSpPr>
        <p:spPr>
          <a:xfrm>
            <a:off x="705174" y="4621588"/>
            <a:ext cx="3313540" cy="2031285"/>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buClr>
                <a:schemeClr val="dk1"/>
              </a:buClr>
              <a:buSzPts val="2000"/>
            </a:pPr>
            <a:r>
              <a:rPr lang="es-CL" sz="1800" b="1" i="0" u="none" strike="noStrike" cap="none" dirty="0">
                <a:solidFill>
                  <a:srgbClr val="29754D"/>
                </a:solidFill>
                <a:latin typeface="Calibri" panose="020F0502020204030204" pitchFamily="34" charset="0"/>
                <a:ea typeface="Trebuchet MS"/>
                <a:cs typeface="Calibri" panose="020F0502020204030204" pitchFamily="34" charset="0"/>
                <a:sym typeface="Trebuchet MS"/>
              </a:rPr>
              <a:t>1. </a:t>
            </a:r>
            <a:r>
              <a:rPr lang="es-CL" sz="1800" b="0"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Primero se genera la electricidad ya sea mediante centrales hidroeléctricas o parques fotovoltaicos, generadores eólicos u otro medio de generación. </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330200" rtl="0">
              <a:spcBef>
                <a:spcPts val="0"/>
              </a:spcBef>
              <a:spcAft>
                <a:spcPts val="0"/>
              </a:spcAft>
              <a:buClr>
                <a:schemeClr val="dk1"/>
              </a:buClr>
              <a:buSzPts val="2000"/>
              <a:buFont typeface="Trebuchet MS"/>
              <a:buNone/>
            </a:pPr>
            <a:endParaRPr sz="1800" b="0" i="0" u="none" strike="noStrike" cap="none"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4" name="Rectángulo 3"/>
          <p:cNvSpPr/>
          <p:nvPr/>
        </p:nvSpPr>
        <p:spPr>
          <a:xfrm>
            <a:off x="550968" y="2575653"/>
            <a:ext cx="3766797" cy="1611210"/>
          </a:xfrm>
          <a:prstGeom prst="rect">
            <a:avLst/>
          </a:prstGeom>
        </p:spPr>
        <p:txBody>
          <a:bodyPr wrap="square">
            <a:spAutoFit/>
          </a:bodyPr>
          <a:lstStyle/>
          <a:p>
            <a:pPr marL="162000" lvl="0" indent="-162000">
              <a:lnSpc>
                <a:spcPct val="110000"/>
              </a:lnSpc>
              <a:spcBef>
                <a:spcPts val="1200"/>
              </a:spcBef>
              <a:buClr>
                <a:srgbClr val="29754D"/>
              </a:buClr>
              <a:buSzPct val="110000"/>
              <a:buFont typeface="Arial"/>
              <a:buChar char="•"/>
            </a:pPr>
            <a:r>
              <a:rPr lang="es-CL" sz="1800" dirty="0">
                <a:solidFill>
                  <a:schemeClr val="dk1"/>
                </a:solidFill>
                <a:latin typeface="Calibri"/>
                <a:cs typeface="Calibri"/>
              </a:rPr>
              <a:t>Para comprender un poco los sistemas monofásicos y trifásicos veamos un poco cómo se genera y transmite la energía eléctrica hacia nuestros hogares.</a:t>
            </a:r>
          </a:p>
        </p:txBody>
      </p:sp>
      <p:sp>
        <p:nvSpPr>
          <p:cNvPr id="16"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monofásicos </a:t>
            </a:r>
            <a:r>
              <a:rPr lang="es-ES_tradnl" sz="2200" dirty="0">
                <a:solidFill>
                  <a:srgbClr val="800000"/>
                </a:solidFill>
                <a:latin typeface="Calibri"/>
                <a:ea typeface="Trebuchet MS"/>
                <a:cs typeface="Calibri"/>
                <a:sym typeface="Trebuchet MS"/>
              </a:rPr>
              <a:t>y trifásicos</a:t>
            </a:r>
          </a:p>
        </p:txBody>
      </p:sp>
      <p:pic>
        <p:nvPicPr>
          <p:cNvPr id="9" name="TORRES_Mesa de trabajo 1.png" descr="/Users/ivangonzalez/Desktop/IVAN G 2020/2020/DUOC/ARTES/TORRES_Mesa de trabajo 1.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4876800" y="2416176"/>
            <a:ext cx="4060824" cy="4060824"/>
          </a:xfrm>
          <a:prstGeom prst="rect">
            <a:avLst/>
          </a:prstGeom>
        </p:spPr>
      </p:pic>
    </p:spTree>
    <p:extLst>
      <p:ext uri="{BB962C8B-B14F-4D97-AF65-F5344CB8AC3E}">
        <p14:creationId xmlns:p14="http://schemas.microsoft.com/office/powerpoint/2010/main" val="1263728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85" name="Google Shape;101;p3">
            <a:extLst>
              <a:ext uri="{FF2B5EF4-FFF2-40B4-BE49-F238E27FC236}">
                <a16:creationId xmlns:a16="http://schemas.microsoft.com/office/drawing/2014/main" xmlns="" id="{0AB7CFD7-9872-3D48-B116-881A71E4F3D5}"/>
              </a:ext>
            </a:extLst>
          </p:cNvPr>
          <p:cNvSpPr/>
          <p:nvPr/>
        </p:nvSpPr>
        <p:spPr>
          <a:xfrm>
            <a:off x="579435" y="2317529"/>
            <a:ext cx="3724620" cy="4343677"/>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86" name="Google Shape;313;p8">
            <a:extLst>
              <a:ext uri="{FF2B5EF4-FFF2-40B4-BE49-F238E27FC236}">
                <a16:creationId xmlns:a16="http://schemas.microsoft.com/office/drawing/2014/main" xmlns="" id="{7234155A-BC10-D446-AED4-C6B54E5E1E7A}"/>
              </a:ext>
            </a:extLst>
          </p:cNvPr>
          <p:cNvSpPr txBox="1"/>
          <p:nvPr/>
        </p:nvSpPr>
        <p:spPr>
          <a:xfrm>
            <a:off x="705173" y="2448155"/>
            <a:ext cx="3554006" cy="4401164"/>
          </a:xfrm>
          <a:prstGeom prst="rect">
            <a:avLst/>
          </a:prstGeom>
          <a:noFill/>
          <a:ln>
            <a:noFill/>
          </a:ln>
        </p:spPr>
        <p:txBody>
          <a:bodyPr spcFirstLastPara="1" wrap="square" lIns="91425" tIns="45700" rIns="91425" bIns="45700" anchor="t" anchorCtr="0">
            <a:spAutoFit/>
          </a:bodyPr>
          <a:lstStyle/>
          <a:p>
            <a:pPr lvl="0">
              <a:buClr>
                <a:schemeClr val="dk1"/>
              </a:buClr>
              <a:buSzPts val="2000"/>
            </a:pPr>
            <a:r>
              <a:rPr lang="es-CL" sz="1800" b="1" dirty="0">
                <a:solidFill>
                  <a:srgbClr val="29754D"/>
                </a:solidFill>
                <a:latin typeface="Calibri" panose="020F0502020204030204" pitchFamily="34" charset="0"/>
                <a:ea typeface="Trebuchet MS"/>
                <a:cs typeface="Calibri" panose="020F0502020204030204" pitchFamily="34" charset="0"/>
                <a:sym typeface="Trebuchet MS"/>
              </a:rPr>
              <a:t>2. </a:t>
            </a:r>
            <a:r>
              <a:rPr lang="es-CL" sz="1800" dirty="0">
                <a:solidFill>
                  <a:schemeClr val="dk1"/>
                </a:solidFill>
                <a:latin typeface="Calibri" panose="020F0502020204030204" pitchFamily="34" charset="0"/>
                <a:ea typeface="Trebuchet MS"/>
                <a:cs typeface="Calibri" panose="020F0502020204030204" pitchFamily="34" charset="0"/>
                <a:sym typeface="Trebuchet MS"/>
              </a:rPr>
              <a:t>La energía se transporta con el máximo número de fases (conductores) que se pueda. Por propiedad de los alternadores (máquinas eléctricas para generar energía)  la máxima cantidad de fases en un sistema eléctrico son 3.</a:t>
            </a:r>
          </a:p>
          <a:p>
            <a:pPr lvl="0">
              <a:spcBef>
                <a:spcPts val="1200"/>
              </a:spcBef>
              <a:buClr>
                <a:schemeClr val="dk1"/>
              </a:buClr>
              <a:buSzPts val="2000"/>
            </a:pPr>
            <a:r>
              <a:rPr lang="es-CL" sz="1800" b="1" dirty="0">
                <a:solidFill>
                  <a:srgbClr val="29754D"/>
                </a:solidFill>
                <a:latin typeface="Calibri" panose="020F0502020204030204" pitchFamily="34" charset="0"/>
                <a:ea typeface="Trebuchet MS"/>
                <a:cs typeface="Calibri" panose="020F0502020204030204" pitchFamily="34" charset="0"/>
                <a:sym typeface="Trebuchet MS"/>
              </a:rPr>
              <a:t>3. </a:t>
            </a:r>
            <a:r>
              <a:rPr lang="es-CL" sz="1800" dirty="0">
                <a:solidFill>
                  <a:schemeClr val="dk1"/>
                </a:solidFill>
                <a:latin typeface="Calibri" panose="020F0502020204030204" pitchFamily="34" charset="0"/>
                <a:ea typeface="Trebuchet MS"/>
                <a:cs typeface="Calibri" panose="020F0502020204030204" pitchFamily="34" charset="0"/>
                <a:sym typeface="Trebuchet MS"/>
              </a:rPr>
              <a:t>Entonces se transporta la energía mediante el </a:t>
            </a:r>
            <a:r>
              <a:rPr lang="es-CL" sz="1800" b="1" dirty="0">
                <a:solidFill>
                  <a:schemeClr val="dk1"/>
                </a:solidFill>
                <a:latin typeface="Calibri" panose="020F0502020204030204" pitchFamily="34" charset="0"/>
                <a:ea typeface="Trebuchet MS"/>
                <a:cs typeface="Calibri" panose="020F0502020204030204" pitchFamily="34" charset="0"/>
                <a:sym typeface="Trebuchet MS"/>
              </a:rPr>
              <a:t>sistema de transmisión</a:t>
            </a:r>
            <a:r>
              <a:rPr lang="es-CL" sz="1800" dirty="0">
                <a:solidFill>
                  <a:schemeClr val="dk1"/>
                </a:solidFill>
                <a:latin typeface="Calibri" panose="020F0502020204030204" pitchFamily="34" charset="0"/>
                <a:ea typeface="Trebuchet MS"/>
                <a:cs typeface="Calibri" panose="020F0502020204030204" pitchFamily="34" charset="0"/>
                <a:sym typeface="Trebuchet MS"/>
              </a:rPr>
              <a:t>. Estas son las torres de alta tensión que se observan en la carretera. Las de mayor voltaje en Chile pueden alcanzar los 500.000 Volts.</a:t>
            </a:r>
          </a:p>
          <a:p>
            <a:pPr lvl="0">
              <a:buClr>
                <a:schemeClr val="dk1"/>
              </a:buClr>
              <a:buSzPts val="20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monofásicos </a:t>
            </a:r>
            <a:r>
              <a:rPr lang="es-ES_tradnl" sz="2200" dirty="0">
                <a:solidFill>
                  <a:srgbClr val="800000"/>
                </a:solidFill>
                <a:latin typeface="Calibri"/>
                <a:ea typeface="Trebuchet MS"/>
                <a:cs typeface="Calibri"/>
                <a:sym typeface="Trebuchet MS"/>
              </a:rPr>
              <a:t>y trifásicos</a:t>
            </a:r>
          </a:p>
        </p:txBody>
      </p:sp>
      <p:pic>
        <p:nvPicPr>
          <p:cNvPr id="7" name="TORRES_Mesa de trabajo 1.png" descr="/Users/ivangonzalez/Desktop/IVAN G 2020/2020/DUOC/ARTES/TORRES_Mesa de trabajo 1.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4876800" y="2416176"/>
            <a:ext cx="4060824" cy="4060824"/>
          </a:xfrm>
          <a:prstGeom prst="rect">
            <a:avLst/>
          </a:prstGeom>
        </p:spPr>
      </p:pic>
    </p:spTree>
    <p:extLst>
      <p:ext uri="{BB962C8B-B14F-4D97-AF65-F5344CB8AC3E}">
        <p14:creationId xmlns:p14="http://schemas.microsoft.com/office/powerpoint/2010/main" val="853151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85" name="Google Shape;101;p3">
            <a:extLst>
              <a:ext uri="{FF2B5EF4-FFF2-40B4-BE49-F238E27FC236}">
                <a16:creationId xmlns:a16="http://schemas.microsoft.com/office/drawing/2014/main" xmlns="" id="{0AB7CFD7-9872-3D48-B116-881A71E4F3D5}"/>
              </a:ext>
            </a:extLst>
          </p:cNvPr>
          <p:cNvSpPr/>
          <p:nvPr/>
        </p:nvSpPr>
        <p:spPr>
          <a:xfrm>
            <a:off x="579435" y="2317529"/>
            <a:ext cx="3724620" cy="4343677"/>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86" name="Google Shape;313;p8">
            <a:extLst>
              <a:ext uri="{FF2B5EF4-FFF2-40B4-BE49-F238E27FC236}">
                <a16:creationId xmlns:a16="http://schemas.microsoft.com/office/drawing/2014/main" xmlns="" id="{7234155A-BC10-D446-AED4-C6B54E5E1E7A}"/>
              </a:ext>
            </a:extLst>
          </p:cNvPr>
          <p:cNvSpPr txBox="1"/>
          <p:nvPr/>
        </p:nvSpPr>
        <p:spPr>
          <a:xfrm>
            <a:off x="705173" y="2477651"/>
            <a:ext cx="3554006" cy="4124166"/>
          </a:xfrm>
          <a:prstGeom prst="rect">
            <a:avLst/>
          </a:prstGeom>
          <a:noFill/>
          <a:ln>
            <a:noFill/>
          </a:ln>
        </p:spPr>
        <p:txBody>
          <a:bodyPr spcFirstLastPara="1" wrap="square" lIns="91425" tIns="45700" rIns="91425" bIns="45700" anchor="t" anchorCtr="0">
            <a:spAutoFit/>
          </a:bodyPr>
          <a:lstStyle/>
          <a:p>
            <a:pPr lvl="0">
              <a:buClr>
                <a:schemeClr val="dk1"/>
              </a:buClr>
              <a:buSzPts val="2000"/>
            </a:pPr>
            <a:r>
              <a:rPr lang="es-CL" sz="1800" b="1" dirty="0">
                <a:solidFill>
                  <a:srgbClr val="29754D"/>
                </a:solidFill>
                <a:latin typeface="Calibri" panose="020F0502020204030204" pitchFamily="34" charset="0"/>
                <a:ea typeface="Trebuchet MS"/>
                <a:cs typeface="Calibri" panose="020F0502020204030204" pitchFamily="34" charset="0"/>
                <a:sym typeface="Trebuchet MS"/>
              </a:rPr>
              <a:t>4. </a:t>
            </a:r>
            <a:r>
              <a:rPr lang="es-CL" sz="1800" dirty="0">
                <a:solidFill>
                  <a:schemeClr val="dk1"/>
                </a:solidFill>
                <a:latin typeface="Calibri" panose="020F0502020204030204" pitchFamily="34" charset="0"/>
                <a:ea typeface="Trebuchet MS"/>
                <a:cs typeface="Calibri" panose="020F0502020204030204" pitchFamily="34" charset="0"/>
                <a:sym typeface="Trebuchet MS"/>
              </a:rPr>
              <a:t>En los sistemas de transmisión se usan sistemas trifásicos ya que se puede transportar más energía con 3 fases que con 1 fase (monofásico).</a:t>
            </a:r>
          </a:p>
          <a:p>
            <a:pPr lvl="0">
              <a:spcBef>
                <a:spcPts val="1200"/>
              </a:spcBef>
              <a:buClr>
                <a:schemeClr val="dk1"/>
              </a:buClr>
              <a:buSzPts val="2000"/>
            </a:pPr>
            <a:r>
              <a:rPr lang="es-CL" sz="1800" b="1" dirty="0">
                <a:solidFill>
                  <a:srgbClr val="29754D"/>
                </a:solidFill>
                <a:latin typeface="Calibri" panose="020F0502020204030204" pitchFamily="34" charset="0"/>
                <a:ea typeface="Trebuchet MS"/>
                <a:cs typeface="Calibri" panose="020F0502020204030204" pitchFamily="34" charset="0"/>
                <a:sym typeface="Trebuchet MS"/>
              </a:rPr>
              <a:t>5. </a:t>
            </a:r>
            <a:r>
              <a:rPr lang="es-CL" sz="1800" dirty="0">
                <a:solidFill>
                  <a:schemeClr val="dk1"/>
                </a:solidFill>
                <a:latin typeface="Calibri" panose="020F0502020204030204" pitchFamily="34" charset="0"/>
                <a:ea typeface="Trebuchet MS"/>
                <a:cs typeface="Calibri" panose="020F0502020204030204" pitchFamily="34" charset="0"/>
                <a:sym typeface="Trebuchet MS"/>
              </a:rPr>
              <a:t>Cuando la electricidad llega a las ciudades, el transporte de energía pasa a llamarse </a:t>
            </a:r>
            <a:r>
              <a:rPr lang="es-CL" sz="1800" b="1" dirty="0">
                <a:solidFill>
                  <a:schemeClr val="dk1"/>
                </a:solidFill>
                <a:latin typeface="Calibri" panose="020F0502020204030204" pitchFamily="34" charset="0"/>
                <a:ea typeface="Trebuchet MS"/>
                <a:cs typeface="Calibri" panose="020F0502020204030204" pitchFamily="34" charset="0"/>
                <a:sym typeface="Trebuchet MS"/>
              </a:rPr>
              <a:t>sistema de distribución</a:t>
            </a:r>
            <a:r>
              <a:rPr lang="es-CL" sz="1800" dirty="0">
                <a:solidFill>
                  <a:schemeClr val="dk1"/>
                </a:solidFill>
                <a:latin typeface="Calibri" panose="020F0502020204030204" pitchFamily="34" charset="0"/>
                <a:ea typeface="Trebuchet MS"/>
                <a:cs typeface="Calibri" panose="020F0502020204030204" pitchFamily="34" charset="0"/>
                <a:sym typeface="Trebuchet MS"/>
              </a:rPr>
              <a:t> y se disminuye el nivel de tensión. Usualmente se usan 23.000 Volt pero se siguen usando un sistema trifásico para el transporte de electricidad.</a:t>
            </a:r>
          </a:p>
          <a:p>
            <a:pPr lvl="0">
              <a:buClr>
                <a:schemeClr val="dk1"/>
              </a:buClr>
              <a:buSzPts val="20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monofásicos </a:t>
            </a:r>
            <a:r>
              <a:rPr lang="es-ES_tradnl" sz="2200" dirty="0">
                <a:solidFill>
                  <a:srgbClr val="800000"/>
                </a:solidFill>
                <a:latin typeface="Calibri"/>
                <a:ea typeface="Trebuchet MS"/>
                <a:cs typeface="Calibri"/>
                <a:sym typeface="Trebuchet MS"/>
              </a:rPr>
              <a:t>y trifásicos</a:t>
            </a:r>
          </a:p>
        </p:txBody>
      </p:sp>
      <p:pic>
        <p:nvPicPr>
          <p:cNvPr id="15" name="TORRES_Mesa de trabajo 1.png" descr="/Users/ivangonzalez/Desktop/IVAN G 2020/2020/DUOC/ARTES/TORRES_Mesa de trabajo 1.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4876800" y="2416176"/>
            <a:ext cx="4060824" cy="4060824"/>
          </a:xfrm>
          <a:prstGeom prst="rect">
            <a:avLst/>
          </a:prstGeom>
        </p:spPr>
      </p:pic>
    </p:spTree>
    <p:extLst>
      <p:ext uri="{BB962C8B-B14F-4D97-AF65-F5344CB8AC3E}">
        <p14:creationId xmlns:p14="http://schemas.microsoft.com/office/powerpoint/2010/main" val="1342462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85" name="Google Shape;101;p3">
            <a:extLst>
              <a:ext uri="{FF2B5EF4-FFF2-40B4-BE49-F238E27FC236}">
                <a16:creationId xmlns:a16="http://schemas.microsoft.com/office/drawing/2014/main" xmlns="" id="{0AB7CFD7-9872-3D48-B116-881A71E4F3D5}"/>
              </a:ext>
            </a:extLst>
          </p:cNvPr>
          <p:cNvSpPr/>
          <p:nvPr/>
        </p:nvSpPr>
        <p:spPr>
          <a:xfrm>
            <a:off x="579435" y="2317529"/>
            <a:ext cx="3724620" cy="4343677"/>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86" name="Google Shape;313;p8">
            <a:extLst>
              <a:ext uri="{FF2B5EF4-FFF2-40B4-BE49-F238E27FC236}">
                <a16:creationId xmlns:a16="http://schemas.microsoft.com/office/drawing/2014/main" xmlns="" id="{7234155A-BC10-D446-AED4-C6B54E5E1E7A}"/>
              </a:ext>
            </a:extLst>
          </p:cNvPr>
          <p:cNvSpPr txBox="1"/>
          <p:nvPr/>
        </p:nvSpPr>
        <p:spPr>
          <a:xfrm>
            <a:off x="705173" y="2477651"/>
            <a:ext cx="3554006" cy="4601219"/>
          </a:xfrm>
          <a:prstGeom prst="rect">
            <a:avLst/>
          </a:prstGeom>
          <a:noFill/>
          <a:ln>
            <a:noFill/>
          </a:ln>
        </p:spPr>
        <p:txBody>
          <a:bodyPr spcFirstLastPara="1" wrap="square" lIns="91425" tIns="45700" rIns="91425" bIns="45700" anchor="t" anchorCtr="0">
            <a:spAutoFit/>
          </a:bodyPr>
          <a:lstStyle/>
          <a:p>
            <a:pPr lvl="0">
              <a:buClr>
                <a:schemeClr val="dk1"/>
              </a:buClr>
              <a:buSzPts val="2000"/>
            </a:pPr>
            <a:r>
              <a:rPr lang="es-CL" sz="1800" b="1" dirty="0">
                <a:solidFill>
                  <a:srgbClr val="29754D"/>
                </a:solidFill>
                <a:latin typeface="Calibri" panose="020F0502020204030204" pitchFamily="34" charset="0"/>
                <a:ea typeface="Trebuchet MS"/>
                <a:cs typeface="Calibri" panose="020F0502020204030204" pitchFamily="34" charset="0"/>
                <a:sym typeface="Trebuchet MS"/>
              </a:rPr>
              <a:t>6. </a:t>
            </a:r>
            <a:r>
              <a:rPr lang="es-CL" sz="1800" dirty="0">
                <a:solidFill>
                  <a:schemeClr val="dk1"/>
                </a:solidFill>
                <a:latin typeface="Calibri" panose="020F0502020204030204" pitchFamily="34" charset="0"/>
                <a:ea typeface="Trebuchet MS"/>
                <a:cs typeface="Calibri" panose="020F0502020204030204" pitchFamily="34" charset="0"/>
                <a:sym typeface="Trebuchet MS"/>
              </a:rPr>
              <a:t>Desde el sistema de distribución (trifásico) se entrega una fase para los clientes residenciales. Este sistema que usa una sola fase vuelve a disminuir su voltaje a 220 volt en Chile.</a:t>
            </a:r>
          </a:p>
          <a:p>
            <a:pPr lvl="0">
              <a:spcBef>
                <a:spcPts val="600"/>
              </a:spcBef>
              <a:buClr>
                <a:schemeClr val="dk1"/>
              </a:buClr>
              <a:buSzPts val="2000"/>
            </a:pPr>
            <a:r>
              <a:rPr lang="es-CL" sz="1800" dirty="0">
                <a:solidFill>
                  <a:schemeClr val="dk1"/>
                </a:solidFill>
                <a:latin typeface="Calibri" panose="020F0502020204030204" pitchFamily="34" charset="0"/>
                <a:ea typeface="Trebuchet MS"/>
                <a:cs typeface="Calibri" panose="020F0502020204030204" pitchFamily="34" charset="0"/>
                <a:sym typeface="Trebuchet MS"/>
              </a:rPr>
              <a:t>Cabe destacar que la compañía de distribución nos entrega una fase y un neutro, pero el sistema se denomina monofásico porque una sola fase es la que nos entrega energía en cambio por el neutro se devuelve la energía que no ocupamos.</a:t>
            </a:r>
          </a:p>
          <a:p>
            <a:pPr lvl="0">
              <a:buClr>
                <a:schemeClr val="dk1"/>
              </a:buClr>
              <a:buSzPts val="20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a:p>
            <a:pPr lvl="0">
              <a:buClr>
                <a:schemeClr val="dk1"/>
              </a:buClr>
              <a:buSzPts val="20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monofásicos </a:t>
            </a:r>
            <a:r>
              <a:rPr lang="es-ES_tradnl" sz="2200" dirty="0">
                <a:solidFill>
                  <a:srgbClr val="800000"/>
                </a:solidFill>
                <a:latin typeface="Calibri"/>
                <a:ea typeface="Trebuchet MS"/>
                <a:cs typeface="Calibri"/>
                <a:sym typeface="Trebuchet MS"/>
              </a:rPr>
              <a:t>y trifásicos</a:t>
            </a:r>
          </a:p>
        </p:txBody>
      </p:sp>
      <p:pic>
        <p:nvPicPr>
          <p:cNvPr id="14" name="TORRES_Mesa de trabajo 1.png" descr="/Users/ivangonzalez/Desktop/IVAN G 2020/2020/DUOC/ARTES/TORRES_Mesa de trabajo 1.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4876800" y="2403476"/>
            <a:ext cx="4060824" cy="4060824"/>
          </a:xfrm>
          <a:prstGeom prst="rect">
            <a:avLst/>
          </a:prstGeom>
        </p:spPr>
      </p:pic>
    </p:spTree>
    <p:extLst>
      <p:ext uri="{BB962C8B-B14F-4D97-AF65-F5344CB8AC3E}">
        <p14:creationId xmlns:p14="http://schemas.microsoft.com/office/powerpoint/2010/main" val="579211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85" name="Google Shape;101;p3">
            <a:extLst>
              <a:ext uri="{FF2B5EF4-FFF2-40B4-BE49-F238E27FC236}">
                <a16:creationId xmlns:a16="http://schemas.microsoft.com/office/drawing/2014/main" xmlns="" id="{0AB7CFD7-9872-3D48-B116-881A71E4F3D5}"/>
              </a:ext>
            </a:extLst>
          </p:cNvPr>
          <p:cNvSpPr/>
          <p:nvPr/>
        </p:nvSpPr>
        <p:spPr>
          <a:xfrm>
            <a:off x="579435" y="2317530"/>
            <a:ext cx="3724620" cy="3807968"/>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86" name="Google Shape;313;p8">
            <a:extLst>
              <a:ext uri="{FF2B5EF4-FFF2-40B4-BE49-F238E27FC236}">
                <a16:creationId xmlns:a16="http://schemas.microsoft.com/office/drawing/2014/main" xmlns="" id="{7234155A-BC10-D446-AED4-C6B54E5E1E7A}"/>
              </a:ext>
            </a:extLst>
          </p:cNvPr>
          <p:cNvSpPr txBox="1"/>
          <p:nvPr/>
        </p:nvSpPr>
        <p:spPr>
          <a:xfrm>
            <a:off x="705173" y="2477651"/>
            <a:ext cx="3554006" cy="3493224"/>
          </a:xfrm>
          <a:prstGeom prst="rect">
            <a:avLst/>
          </a:prstGeom>
          <a:noFill/>
          <a:ln>
            <a:noFill/>
          </a:ln>
        </p:spPr>
        <p:txBody>
          <a:bodyPr spcFirstLastPara="1" wrap="square" lIns="91425" tIns="45700" rIns="91425" bIns="45700" anchor="t" anchorCtr="0">
            <a:spAutoFit/>
          </a:bodyPr>
          <a:lstStyle/>
          <a:p>
            <a:pPr lvl="0">
              <a:buClr>
                <a:schemeClr val="dk1"/>
              </a:buClr>
              <a:buSzPts val="2000"/>
            </a:pPr>
            <a:r>
              <a:rPr lang="es-CL" sz="1800" b="1" dirty="0">
                <a:solidFill>
                  <a:srgbClr val="29754D"/>
                </a:solidFill>
                <a:latin typeface="Calibri" panose="020F0502020204030204" pitchFamily="34" charset="0"/>
                <a:ea typeface="Trebuchet MS"/>
                <a:cs typeface="Calibri" panose="020F0502020204030204" pitchFamily="34" charset="0"/>
                <a:sym typeface="Trebuchet MS"/>
              </a:rPr>
              <a:t>7. </a:t>
            </a:r>
            <a:r>
              <a:rPr lang="es-CL" sz="1800" dirty="0">
                <a:solidFill>
                  <a:schemeClr val="dk1"/>
                </a:solidFill>
                <a:latin typeface="Calibri" panose="020F0502020204030204" pitchFamily="34" charset="0"/>
                <a:ea typeface="Trebuchet MS"/>
                <a:cs typeface="Calibri" panose="020F0502020204030204" pitchFamily="34" charset="0"/>
                <a:sym typeface="Trebuchet MS"/>
              </a:rPr>
              <a:t>Por último la compañía distribuidora también proporciona energía a las grandes industria, pero como los consumos de las industrias son mayores a ellos se les entrega la energía en forma trifásica en 380 volts.</a:t>
            </a:r>
          </a:p>
          <a:p>
            <a:pPr lvl="0">
              <a:spcBef>
                <a:spcPts val="600"/>
              </a:spcBef>
              <a:buClr>
                <a:schemeClr val="dk1"/>
              </a:buClr>
              <a:buSzPts val="2000"/>
            </a:pPr>
            <a:r>
              <a:rPr lang="es-CL" sz="1800" dirty="0">
                <a:solidFill>
                  <a:schemeClr val="dk1"/>
                </a:solidFill>
                <a:latin typeface="Calibri" panose="020F0502020204030204" pitchFamily="34" charset="0"/>
                <a:ea typeface="Trebuchet MS"/>
                <a:cs typeface="Calibri" panose="020F0502020204030204" pitchFamily="34" charset="0"/>
                <a:sym typeface="Trebuchet MS"/>
              </a:rPr>
              <a:t>Cabe destacar que en un sistema trifásico es opcional tener Neutro, puesto que algunos equipos eléctricos así lo requieren pero otros no.</a:t>
            </a:r>
          </a:p>
        </p:txBody>
      </p:sp>
      <p:sp>
        <p:nvSpPr>
          <p:cNvPr id="13"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monofásicos </a:t>
            </a:r>
            <a:r>
              <a:rPr lang="es-ES_tradnl" sz="2200" dirty="0">
                <a:solidFill>
                  <a:srgbClr val="800000"/>
                </a:solidFill>
                <a:latin typeface="Calibri"/>
                <a:ea typeface="Trebuchet MS"/>
                <a:cs typeface="Calibri"/>
                <a:sym typeface="Trebuchet MS"/>
              </a:rPr>
              <a:t>y trifásicos</a:t>
            </a:r>
          </a:p>
        </p:txBody>
      </p:sp>
      <p:pic>
        <p:nvPicPr>
          <p:cNvPr id="15" name="TORRES_Mesa de trabajo 1.png" descr="/Users/ivangonzalez/Desktop/IVAN G 2020/2020/DUOC/ARTES/TORRES_Mesa de trabajo 1.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4876800" y="2403476"/>
            <a:ext cx="4060824" cy="4060824"/>
          </a:xfrm>
          <a:prstGeom prst="rect">
            <a:avLst/>
          </a:prstGeom>
        </p:spPr>
      </p:pic>
    </p:spTree>
    <p:extLst>
      <p:ext uri="{BB962C8B-B14F-4D97-AF65-F5344CB8AC3E}">
        <p14:creationId xmlns:p14="http://schemas.microsoft.com/office/powerpoint/2010/main" val="2494685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3" name="Google Shape;101;p3">
            <a:extLst>
              <a:ext uri="{FF2B5EF4-FFF2-40B4-BE49-F238E27FC236}">
                <a16:creationId xmlns:a16="http://schemas.microsoft.com/office/drawing/2014/main" xmlns="" id="{184526A1-5C31-4545-95A0-1021420A48D6}"/>
              </a:ext>
            </a:extLst>
          </p:cNvPr>
          <p:cNvSpPr/>
          <p:nvPr/>
        </p:nvSpPr>
        <p:spPr>
          <a:xfrm>
            <a:off x="490130" y="2351001"/>
            <a:ext cx="8526051" cy="126184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CE8D6D92-9737-7A4C-AF96-C1B7B15F150A}"/>
              </a:ext>
            </a:extLst>
          </p:cNvPr>
          <p:cNvSpPr/>
          <p:nvPr/>
        </p:nvSpPr>
        <p:spPr>
          <a:xfrm>
            <a:off x="552804" y="2263140"/>
            <a:ext cx="8374887" cy="1261844"/>
          </a:xfrm>
          <a:prstGeom prst="rect">
            <a:avLst/>
          </a:prstGeom>
          <a:noFill/>
          <a:ln>
            <a:noFill/>
          </a:ln>
        </p:spPr>
        <p:txBody>
          <a:bodyPr spcFirstLastPara="1" wrap="square" lIns="91425"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2000" dirty="0">
                <a:solidFill>
                  <a:schemeClr val="dk1"/>
                </a:solidFill>
                <a:latin typeface="Calibri"/>
                <a:cs typeface="Calibri"/>
              </a:rPr>
              <a:t>Como ya mencionamos, la corriente se transporta generalmente en circuitos trifásicos, pero a nuestras casas nos llega un sistema monofásico con fase y neutro.</a:t>
            </a:r>
          </a:p>
        </p:txBody>
      </p:sp>
      <p:pic>
        <p:nvPicPr>
          <p:cNvPr id="16" name="Google Shape;368;p13">
            <a:extLst>
              <a:ext uri="{FF2B5EF4-FFF2-40B4-BE49-F238E27FC236}">
                <a16:creationId xmlns:a16="http://schemas.microsoft.com/office/drawing/2014/main" xmlns="" id="{1E3FEED5-7854-8844-AC74-11A5C3EF7145}"/>
              </a:ext>
            </a:extLst>
          </p:cNvPr>
          <p:cNvPicPr preferRelativeResize="0"/>
          <p:nvPr/>
        </p:nvPicPr>
        <p:blipFill rotWithShape="1">
          <a:blip r:embed="rId3">
            <a:alphaModFix/>
          </a:blip>
          <a:srcRect r="6928"/>
          <a:stretch/>
        </p:blipFill>
        <p:spPr>
          <a:xfrm>
            <a:off x="5608053" y="4497359"/>
            <a:ext cx="3078748" cy="1775154"/>
          </a:xfrm>
          <a:prstGeom prst="rect">
            <a:avLst/>
          </a:prstGeom>
          <a:noFill/>
          <a:ln>
            <a:noFill/>
          </a:ln>
        </p:spPr>
      </p:pic>
      <p:pic>
        <p:nvPicPr>
          <p:cNvPr id="17" name="Google Shape;369;p13">
            <a:extLst>
              <a:ext uri="{FF2B5EF4-FFF2-40B4-BE49-F238E27FC236}">
                <a16:creationId xmlns:a16="http://schemas.microsoft.com/office/drawing/2014/main" xmlns="" id="{9DBE1F3D-C60C-7D4C-86F1-EFBE80D3EA00}"/>
              </a:ext>
            </a:extLst>
          </p:cNvPr>
          <p:cNvPicPr preferRelativeResize="0"/>
          <p:nvPr/>
        </p:nvPicPr>
        <p:blipFill rotWithShape="1">
          <a:blip r:embed="rId4">
            <a:alphaModFix/>
          </a:blip>
          <a:srcRect l="9564" t="16103" r="9674"/>
          <a:stretch/>
        </p:blipFill>
        <p:spPr>
          <a:xfrm>
            <a:off x="997929" y="4160887"/>
            <a:ext cx="3726472" cy="2268550"/>
          </a:xfrm>
          <a:prstGeom prst="rect">
            <a:avLst/>
          </a:prstGeom>
          <a:noFill/>
          <a:ln>
            <a:noFill/>
          </a:ln>
        </p:spPr>
      </p:pic>
      <p:sp>
        <p:nvSpPr>
          <p:cNvPr id="18" name="Google Shape;101;p3">
            <a:extLst>
              <a:ext uri="{FF2B5EF4-FFF2-40B4-BE49-F238E27FC236}">
                <a16:creationId xmlns:a16="http://schemas.microsoft.com/office/drawing/2014/main" xmlns="" id="{85C7DEF2-5B63-324E-93A4-1F27FC05F6D3}"/>
              </a:ext>
            </a:extLst>
          </p:cNvPr>
          <p:cNvSpPr/>
          <p:nvPr/>
        </p:nvSpPr>
        <p:spPr>
          <a:xfrm>
            <a:off x="490130" y="3779836"/>
            <a:ext cx="8526051" cy="2961205"/>
          </a:xfrm>
          <a:prstGeom prst="roundRect">
            <a:avLst>
              <a:gd name="adj" fmla="val 5451"/>
            </a:avLst>
          </a:prstGeom>
          <a:no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monofásicos </a:t>
            </a:r>
            <a:r>
              <a:rPr lang="es-ES_tradnl" sz="2200" dirty="0">
                <a:solidFill>
                  <a:srgbClr val="800000"/>
                </a:solidFill>
                <a:latin typeface="Calibri"/>
                <a:ea typeface="Trebuchet MS"/>
                <a:cs typeface="Calibri"/>
                <a:sym typeface="Trebuchet MS"/>
              </a:rPr>
              <a:t>y trifásicos</a:t>
            </a:r>
          </a:p>
        </p:txBody>
      </p:sp>
    </p:spTree>
    <p:extLst>
      <p:ext uri="{BB962C8B-B14F-4D97-AF65-F5344CB8AC3E}">
        <p14:creationId xmlns:p14="http://schemas.microsoft.com/office/powerpoint/2010/main" val="1953605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3" name="Google Shape;101;p3">
            <a:extLst>
              <a:ext uri="{FF2B5EF4-FFF2-40B4-BE49-F238E27FC236}">
                <a16:creationId xmlns:a16="http://schemas.microsoft.com/office/drawing/2014/main" xmlns="" id="{184526A1-5C31-4545-95A0-1021420A48D6}"/>
              </a:ext>
            </a:extLst>
          </p:cNvPr>
          <p:cNvSpPr/>
          <p:nvPr/>
        </p:nvSpPr>
        <p:spPr>
          <a:xfrm>
            <a:off x="490130" y="2351001"/>
            <a:ext cx="8526051" cy="126184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CE8D6D92-9737-7A4C-AF96-C1B7B15F150A}"/>
              </a:ext>
            </a:extLst>
          </p:cNvPr>
          <p:cNvSpPr/>
          <p:nvPr/>
        </p:nvSpPr>
        <p:spPr>
          <a:xfrm>
            <a:off x="552804" y="2263140"/>
            <a:ext cx="8374887" cy="1261844"/>
          </a:xfrm>
          <a:prstGeom prst="rect">
            <a:avLst/>
          </a:prstGeom>
          <a:noFill/>
          <a:ln>
            <a:noFill/>
          </a:ln>
        </p:spPr>
        <p:txBody>
          <a:bodyPr spcFirstLastPara="1" wrap="square" lIns="91425"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2000" dirty="0">
                <a:solidFill>
                  <a:schemeClr val="dk1"/>
                </a:solidFill>
                <a:latin typeface="Calibri"/>
                <a:cs typeface="Calibri"/>
              </a:rPr>
              <a:t>Si queremos medir la corriente en un sistema monofásico debemos medirla en la fase también denominada línea (L) y si queremos medir el voltaje debemos hacerlo entre la fase y el neutro.</a:t>
            </a:r>
          </a:p>
        </p:txBody>
      </p:sp>
      <p:sp>
        <p:nvSpPr>
          <p:cNvPr id="18" name="Google Shape;101;p3">
            <a:extLst>
              <a:ext uri="{FF2B5EF4-FFF2-40B4-BE49-F238E27FC236}">
                <a16:creationId xmlns:a16="http://schemas.microsoft.com/office/drawing/2014/main" xmlns="" id="{85C7DEF2-5B63-324E-93A4-1F27FC05F6D3}"/>
              </a:ext>
            </a:extLst>
          </p:cNvPr>
          <p:cNvSpPr/>
          <p:nvPr/>
        </p:nvSpPr>
        <p:spPr>
          <a:xfrm>
            <a:off x="1415844" y="3779836"/>
            <a:ext cx="6676103" cy="2961205"/>
          </a:xfrm>
          <a:prstGeom prst="roundRect">
            <a:avLst>
              <a:gd name="adj" fmla="val 5451"/>
            </a:avLst>
          </a:prstGeom>
          <a:no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 name="Google Shape;376;p14">
            <a:extLst>
              <a:ext uri="{FF2B5EF4-FFF2-40B4-BE49-F238E27FC236}">
                <a16:creationId xmlns:a16="http://schemas.microsoft.com/office/drawing/2014/main" xmlns="" id="{9F9115CE-B8AB-8641-BA4B-7DD50DBEBADB}"/>
              </a:ext>
            </a:extLst>
          </p:cNvPr>
          <p:cNvPicPr preferRelativeResize="0"/>
          <p:nvPr/>
        </p:nvPicPr>
        <p:blipFill rotWithShape="1">
          <a:blip r:embed="rId3">
            <a:alphaModFix/>
          </a:blip>
          <a:srcRect/>
          <a:stretch/>
        </p:blipFill>
        <p:spPr>
          <a:xfrm>
            <a:off x="1622648" y="3864698"/>
            <a:ext cx="6238990" cy="2737516"/>
          </a:xfrm>
          <a:prstGeom prst="rect">
            <a:avLst/>
          </a:prstGeom>
          <a:noFill/>
          <a:ln>
            <a:noFill/>
          </a:ln>
        </p:spPr>
      </p:pic>
      <p:sp>
        <p:nvSpPr>
          <p:cNvPr id="10"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monofásicos</a:t>
            </a:r>
            <a:endParaRPr lang="es-ES_tradnl" sz="2200" dirty="0">
              <a:solidFill>
                <a:srgbClr val="800000"/>
              </a:solidFill>
              <a:latin typeface="Calibri"/>
              <a:ea typeface="Trebuchet MS"/>
              <a:cs typeface="Calibri"/>
              <a:sym typeface="Trebuchet MS"/>
            </a:endParaRPr>
          </a:p>
        </p:txBody>
      </p:sp>
      <p:sp>
        <p:nvSpPr>
          <p:cNvPr id="2" name="Rectángulo 1"/>
          <p:cNvSpPr/>
          <p:nvPr/>
        </p:nvSpPr>
        <p:spPr>
          <a:xfrm>
            <a:off x="5892479" y="4851400"/>
            <a:ext cx="516438" cy="719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56881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 name="Google Shape;319;p12">
            <a:extLst>
              <a:ext uri="{FF2B5EF4-FFF2-40B4-BE49-F238E27FC236}">
                <a16:creationId xmlns:a16="http://schemas.microsoft.com/office/drawing/2014/main" xmlns="" id="{C185390E-DEFC-0A47-AABC-5984F85A0660}"/>
              </a:ext>
            </a:extLst>
          </p:cNvPr>
          <p:cNvSpPr/>
          <p:nvPr/>
        </p:nvSpPr>
        <p:spPr>
          <a:xfrm>
            <a:off x="5456865" y="4694238"/>
            <a:ext cx="3014035" cy="800101"/>
          </a:xfrm>
          <a:prstGeom prst="roundRect">
            <a:avLst>
              <a:gd name="adj" fmla="val 0"/>
            </a:avLst>
          </a:prstGeom>
          <a:solidFill>
            <a:schemeClr val="accent6">
              <a:lumMod val="40000"/>
              <a:lumOff val="60000"/>
            </a:schemeClr>
          </a:solidFill>
          <a:ln w="127"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3" name="Google Shape;101;p3">
            <a:extLst>
              <a:ext uri="{FF2B5EF4-FFF2-40B4-BE49-F238E27FC236}">
                <a16:creationId xmlns:a16="http://schemas.microsoft.com/office/drawing/2014/main" xmlns="" id="{184526A1-5C31-4545-95A0-1021420A48D6}"/>
              </a:ext>
            </a:extLst>
          </p:cNvPr>
          <p:cNvSpPr/>
          <p:nvPr/>
        </p:nvSpPr>
        <p:spPr>
          <a:xfrm>
            <a:off x="490130" y="2351001"/>
            <a:ext cx="8526051" cy="126184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CE8D6D92-9737-7A4C-AF96-C1B7B15F150A}"/>
              </a:ext>
            </a:extLst>
          </p:cNvPr>
          <p:cNvSpPr/>
          <p:nvPr/>
        </p:nvSpPr>
        <p:spPr>
          <a:xfrm>
            <a:off x="552804" y="2263140"/>
            <a:ext cx="8374887" cy="1261844"/>
          </a:xfrm>
          <a:prstGeom prst="rect">
            <a:avLst/>
          </a:prstGeom>
          <a:noFill/>
          <a:ln>
            <a:noFill/>
          </a:ln>
        </p:spPr>
        <p:txBody>
          <a:bodyPr spcFirstLastPara="1" wrap="square" lIns="91425"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2000" dirty="0">
                <a:solidFill>
                  <a:schemeClr val="dk1"/>
                </a:solidFill>
                <a:latin typeface="Calibri"/>
                <a:cs typeface="Calibri"/>
              </a:rPr>
              <a:t>Para calcular la potencia activa en un sistema monofásico, debemos multiplicar la corriente de fase o línea (Il) por el voltaje fase neutro (Vfn) todo esto por el factor de potencia.</a:t>
            </a:r>
          </a:p>
        </p:txBody>
      </p:sp>
      <p:sp>
        <p:nvSpPr>
          <p:cNvPr id="18" name="Google Shape;101;p3">
            <a:extLst>
              <a:ext uri="{FF2B5EF4-FFF2-40B4-BE49-F238E27FC236}">
                <a16:creationId xmlns:a16="http://schemas.microsoft.com/office/drawing/2014/main" xmlns="" id="{85C7DEF2-5B63-324E-93A4-1F27FC05F6D3}"/>
              </a:ext>
            </a:extLst>
          </p:cNvPr>
          <p:cNvSpPr/>
          <p:nvPr/>
        </p:nvSpPr>
        <p:spPr>
          <a:xfrm>
            <a:off x="766919" y="3779836"/>
            <a:ext cx="7924799" cy="2961205"/>
          </a:xfrm>
          <a:prstGeom prst="roundRect">
            <a:avLst>
              <a:gd name="adj" fmla="val 5451"/>
            </a:avLst>
          </a:prstGeom>
          <a:no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 name="Google Shape;383;p15">
            <a:extLst>
              <a:ext uri="{FF2B5EF4-FFF2-40B4-BE49-F238E27FC236}">
                <a16:creationId xmlns:a16="http://schemas.microsoft.com/office/drawing/2014/main" xmlns="" id="{308235B6-2205-2F48-87E4-5A0D80145A35}"/>
              </a:ext>
            </a:extLst>
          </p:cNvPr>
          <p:cNvPicPr preferRelativeResize="0"/>
          <p:nvPr/>
        </p:nvPicPr>
        <p:blipFill rotWithShape="1">
          <a:blip r:embed="rId3">
            <a:alphaModFix/>
          </a:blip>
          <a:srcRect/>
          <a:stretch/>
        </p:blipFill>
        <p:spPr>
          <a:xfrm>
            <a:off x="996902" y="3874263"/>
            <a:ext cx="4083653" cy="2724347"/>
          </a:xfrm>
          <a:prstGeom prst="rect">
            <a:avLst/>
          </a:prstGeom>
          <a:noFill/>
          <a:ln>
            <a:noFill/>
          </a:ln>
        </p:spPr>
      </p:pic>
      <p:sp>
        <p:nvSpPr>
          <p:cNvPr id="12"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monofásicos</a:t>
            </a:r>
            <a:endParaRPr lang="es-ES_tradnl" sz="2200" dirty="0">
              <a:solidFill>
                <a:srgbClr val="800000"/>
              </a:solidFill>
              <a:latin typeface="Calibri"/>
              <a:ea typeface="Trebuchet MS"/>
              <a:cs typeface="Calibri"/>
              <a:sym typeface="Trebuchet MS"/>
            </a:endParaRPr>
          </a:p>
        </p:txBody>
      </p:sp>
      <p:sp>
        <p:nvSpPr>
          <p:cNvPr id="19" name="Google Shape;384;p15">
            <a:extLst>
              <a:ext uri="{FF2B5EF4-FFF2-40B4-BE49-F238E27FC236}">
                <a16:creationId xmlns:a16="http://schemas.microsoft.com/office/drawing/2014/main" xmlns="" id="{9DC63F46-C704-0E46-8418-358514F8C69A}"/>
              </a:ext>
            </a:extLst>
          </p:cNvPr>
          <p:cNvSpPr txBox="1"/>
          <p:nvPr/>
        </p:nvSpPr>
        <p:spPr>
          <a:xfrm>
            <a:off x="5348510" y="4857608"/>
            <a:ext cx="315006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L" sz="2400" i="0" u="none" strike="noStrike" cap="none" dirty="0">
                <a:solidFill>
                  <a:schemeClr val="tx1"/>
                </a:solidFill>
                <a:latin typeface="Calibri" panose="020F0502020204030204" pitchFamily="34" charset="0"/>
                <a:cs typeface="Calibri" panose="020F0502020204030204" pitchFamily="34" charset="0"/>
                <a:sym typeface="Arial"/>
              </a:rPr>
              <a:t>P(1F) = Il x Vfn x CosΦ</a:t>
            </a:r>
            <a:endParaRPr sz="2400"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20" name="Rectángulo 19"/>
          <p:cNvSpPr/>
          <p:nvPr/>
        </p:nvSpPr>
        <p:spPr>
          <a:xfrm>
            <a:off x="3606799" y="4959350"/>
            <a:ext cx="382767" cy="719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48842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01;p3">
            <a:extLst>
              <a:ext uri="{FF2B5EF4-FFF2-40B4-BE49-F238E27FC236}">
                <a16:creationId xmlns:a16="http://schemas.microsoft.com/office/drawing/2014/main" xmlns="" id="{184526A1-5C31-4545-95A0-1021420A48D6}"/>
              </a:ext>
            </a:extLst>
          </p:cNvPr>
          <p:cNvSpPr/>
          <p:nvPr/>
        </p:nvSpPr>
        <p:spPr>
          <a:xfrm>
            <a:off x="490131" y="2311401"/>
            <a:ext cx="7778798" cy="3346380"/>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9" name="Google Shape;319;p12">
            <a:extLst>
              <a:ext uri="{FF2B5EF4-FFF2-40B4-BE49-F238E27FC236}">
                <a16:creationId xmlns:a16="http://schemas.microsoft.com/office/drawing/2014/main" xmlns="" id="{C185390E-DEFC-0A47-AABC-5984F85A0660}"/>
              </a:ext>
            </a:extLst>
          </p:cNvPr>
          <p:cNvSpPr/>
          <p:nvPr/>
        </p:nvSpPr>
        <p:spPr>
          <a:xfrm>
            <a:off x="5410200" y="5176838"/>
            <a:ext cx="3670300" cy="1427162"/>
          </a:xfrm>
          <a:prstGeom prst="roundRect">
            <a:avLst>
              <a:gd name="adj" fmla="val 0"/>
            </a:avLst>
          </a:prstGeom>
          <a:solidFill>
            <a:schemeClr val="accent6">
              <a:lumMod val="40000"/>
              <a:lumOff val="60000"/>
            </a:schemeClr>
          </a:solidFill>
          <a:ln w="127"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CE8D6D92-9737-7A4C-AF96-C1B7B15F150A}"/>
              </a:ext>
            </a:extLst>
          </p:cNvPr>
          <p:cNvSpPr/>
          <p:nvPr/>
        </p:nvSpPr>
        <p:spPr>
          <a:xfrm>
            <a:off x="552805" y="2454187"/>
            <a:ext cx="7548976" cy="1102826"/>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2000" dirty="0">
                <a:solidFill>
                  <a:schemeClr val="dk1"/>
                </a:solidFill>
                <a:latin typeface="Calibri"/>
                <a:cs typeface="Calibri"/>
              </a:rPr>
              <a:t>Supongamos que en mi casa (sistema monofásico) mido la corriente que consume el microondas y son 9 amperes. </a:t>
            </a:r>
            <a:r>
              <a:rPr lang="es-CL" sz="2000" dirty="0" smtClean="0">
                <a:solidFill>
                  <a:schemeClr val="dk1"/>
                </a:solidFill>
                <a:latin typeface="Calibri"/>
                <a:cs typeface="Calibri"/>
              </a:rPr>
              <a:t> </a:t>
            </a:r>
            <a:r>
              <a:rPr lang="es-CL" sz="2000" b="1" dirty="0" smtClean="0">
                <a:solidFill>
                  <a:schemeClr val="dk1"/>
                </a:solidFill>
                <a:latin typeface="Calibri"/>
                <a:cs typeface="Calibri"/>
              </a:rPr>
              <a:t>¿</a:t>
            </a:r>
            <a:r>
              <a:rPr lang="es-CL" sz="2000" b="1" dirty="0">
                <a:solidFill>
                  <a:schemeClr val="dk1"/>
                </a:solidFill>
                <a:latin typeface="Calibri"/>
                <a:cs typeface="Calibri"/>
              </a:rPr>
              <a:t>Cuánta es la potencia, si el factor de potencia es 1?</a:t>
            </a:r>
          </a:p>
        </p:txBody>
      </p:sp>
      <p:sp>
        <p:nvSpPr>
          <p:cNvPr id="4" name="Rectángulo 3">
            <a:extLst>
              <a:ext uri="{FF2B5EF4-FFF2-40B4-BE49-F238E27FC236}">
                <a16:creationId xmlns:a16="http://schemas.microsoft.com/office/drawing/2014/main" xmlns="" id="{21D88E85-EBCF-F64E-9407-E7754CF294ED}"/>
              </a:ext>
            </a:extLst>
          </p:cNvPr>
          <p:cNvSpPr/>
          <p:nvPr/>
        </p:nvSpPr>
        <p:spPr>
          <a:xfrm>
            <a:off x="536035" y="4433455"/>
            <a:ext cx="4857750" cy="1091068"/>
          </a:xfrm>
          <a:prstGeom prst="rect">
            <a:avLst/>
          </a:prstGeom>
        </p:spPr>
        <p:txBody>
          <a:bodyPr>
            <a:spAutoFit/>
          </a:bodyPr>
          <a:lstStyle/>
          <a:p>
            <a:pPr marL="342900" lvl="0" indent="-342900">
              <a:lnSpc>
                <a:spcPct val="110000"/>
              </a:lnSpc>
              <a:spcBef>
                <a:spcPts val="1200"/>
              </a:spcBef>
              <a:buClr>
                <a:srgbClr val="29754D"/>
              </a:buClr>
              <a:buSzPts val="2400"/>
              <a:buFont typeface="Arial"/>
              <a:buChar char="•"/>
            </a:pPr>
            <a:r>
              <a:rPr lang="es-CL" sz="2000" dirty="0">
                <a:solidFill>
                  <a:schemeClr val="dk1"/>
                </a:solidFill>
                <a:latin typeface="Calibri"/>
                <a:cs typeface="Calibri"/>
              </a:rPr>
              <a:t>Como se trata de un sistema monofásico sabemos que el voltaje fase neutro es de 220 volt, por lo tanto la potencia sería: </a:t>
            </a:r>
          </a:p>
        </p:txBody>
      </p:sp>
      <p:sp>
        <p:nvSpPr>
          <p:cNvPr id="5" name="Rectángulo 4">
            <a:extLst>
              <a:ext uri="{FF2B5EF4-FFF2-40B4-BE49-F238E27FC236}">
                <a16:creationId xmlns:a16="http://schemas.microsoft.com/office/drawing/2014/main" xmlns="" id="{1470BBA0-F3F6-B64A-8077-5B409DCB2566}"/>
              </a:ext>
            </a:extLst>
          </p:cNvPr>
          <p:cNvSpPr/>
          <p:nvPr/>
        </p:nvSpPr>
        <p:spPr>
          <a:xfrm>
            <a:off x="871230" y="3635168"/>
            <a:ext cx="7667266" cy="764312"/>
          </a:xfrm>
          <a:prstGeom prst="rect">
            <a:avLst/>
          </a:prstGeom>
        </p:spPr>
        <p:txBody>
          <a:bodyPr wrap="square">
            <a:spAutoFit/>
          </a:bodyPr>
          <a:lstStyle/>
          <a:p>
            <a:pPr lvl="0">
              <a:lnSpc>
                <a:spcPct val="110000"/>
              </a:lnSpc>
              <a:spcBef>
                <a:spcPts val="600"/>
              </a:spcBef>
              <a:buClr>
                <a:srgbClr val="29754D"/>
              </a:buClr>
              <a:buSzPts val="2400"/>
            </a:pPr>
            <a:r>
              <a:rPr lang="es-CL" sz="2000" i="1" dirty="0">
                <a:solidFill>
                  <a:schemeClr val="dk1"/>
                </a:solidFill>
                <a:latin typeface="Calibri"/>
                <a:cs typeface="Calibri"/>
              </a:rPr>
              <a:t>Reflexiona con tu equipo de trabajo y comparte con el resto de los grupos tu respuesta.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7" name="Google Shape;384;p15">
            <a:extLst>
              <a:ext uri="{FF2B5EF4-FFF2-40B4-BE49-F238E27FC236}">
                <a16:creationId xmlns:a16="http://schemas.microsoft.com/office/drawing/2014/main" xmlns="" id="{18B88E32-38A3-154D-984A-A3E326A8818E}"/>
              </a:ext>
            </a:extLst>
          </p:cNvPr>
          <p:cNvSpPr txBox="1"/>
          <p:nvPr/>
        </p:nvSpPr>
        <p:spPr>
          <a:xfrm>
            <a:off x="5632941" y="5362782"/>
            <a:ext cx="4204373" cy="1015622"/>
          </a:xfrm>
          <a:prstGeom prst="rect">
            <a:avLst/>
          </a:prstGeom>
          <a:noFill/>
          <a:ln>
            <a:noFill/>
          </a:ln>
        </p:spPr>
        <p:txBody>
          <a:bodyPr spcFirstLastPara="1" wrap="square" lIns="91425" tIns="45700" rIns="91425" bIns="45700" anchor="t" anchorCtr="0">
            <a:spAutoFit/>
          </a:bodyPr>
          <a:lstStyle/>
          <a:p>
            <a:pPr lvl="0">
              <a:buSzPts val="2800"/>
            </a:pPr>
            <a:r>
              <a:rPr lang="es-CL" sz="2000" dirty="0">
                <a:solidFill>
                  <a:schemeClr val="tx1"/>
                </a:solidFill>
                <a:latin typeface="Calibri" panose="020F0502020204030204" pitchFamily="34" charset="0"/>
                <a:cs typeface="Calibri" panose="020F0502020204030204" pitchFamily="34" charset="0"/>
              </a:rPr>
              <a:t>P(1F) = Il x Vfn x Cos(</a:t>
            </a:r>
            <a:r>
              <a:rPr lang="el-GR" sz="2000" dirty="0">
                <a:solidFill>
                  <a:schemeClr val="tx1"/>
                </a:solidFill>
                <a:latin typeface="Calibri" panose="020F0502020204030204" pitchFamily="34" charset="0"/>
                <a:cs typeface="Calibri" panose="020F0502020204030204" pitchFamily="34" charset="0"/>
              </a:rPr>
              <a:t>Φ) (</a:t>
            </a:r>
            <a:r>
              <a:rPr lang="es-CL" sz="2000" dirty="0">
                <a:solidFill>
                  <a:schemeClr val="tx1"/>
                </a:solidFill>
                <a:latin typeface="Calibri" panose="020F0502020204030204" pitchFamily="34" charset="0"/>
                <a:cs typeface="Calibri" panose="020F0502020204030204" pitchFamily="34" charset="0"/>
              </a:rPr>
              <a:t>Watt)</a:t>
            </a:r>
          </a:p>
          <a:p>
            <a:pPr lvl="0">
              <a:buSzPts val="2800"/>
            </a:pPr>
            <a:r>
              <a:rPr lang="es-CL" sz="2000" dirty="0">
                <a:solidFill>
                  <a:schemeClr val="tx1"/>
                </a:solidFill>
                <a:latin typeface="Calibri" panose="020F0502020204030204" pitchFamily="34" charset="0"/>
                <a:cs typeface="Calibri" panose="020F0502020204030204" pitchFamily="34" charset="0"/>
              </a:rPr>
              <a:t>P(1f) = 9 x 220 x 1 </a:t>
            </a:r>
          </a:p>
          <a:p>
            <a:pPr lvl="0">
              <a:buSzPts val="2800"/>
            </a:pPr>
            <a:r>
              <a:rPr lang="es-CL" sz="2000" dirty="0">
                <a:solidFill>
                  <a:schemeClr val="tx1"/>
                </a:solidFill>
                <a:latin typeface="Calibri" panose="020F0502020204030204" pitchFamily="34" charset="0"/>
                <a:cs typeface="Calibri" panose="020F0502020204030204" pitchFamily="34" charset="0"/>
              </a:rPr>
              <a:t>P(1F) = 1980 W</a:t>
            </a:r>
          </a:p>
        </p:txBody>
      </p:sp>
      <p:sp>
        <p:nvSpPr>
          <p:cNvPr id="18"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monofásicos</a:t>
            </a:r>
            <a:endParaRPr lang="es-ES_tradnl" sz="2200" dirty="0">
              <a:solidFill>
                <a:srgbClr val="800000"/>
              </a:solidFill>
              <a:latin typeface="Calibri"/>
              <a:ea typeface="Trebuchet MS"/>
              <a:cs typeface="Calibri"/>
              <a:sym typeface="Trebuchet MS"/>
            </a:endParaRPr>
          </a:p>
        </p:txBody>
      </p:sp>
    </p:spTree>
    <p:extLst>
      <p:ext uri="{BB962C8B-B14F-4D97-AF65-F5344CB8AC3E}">
        <p14:creationId xmlns:p14="http://schemas.microsoft.com/office/powerpoint/2010/main" val="410007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p23"/>
          <p:cNvSpPr txBox="1"/>
          <p:nvPr/>
        </p:nvSpPr>
        <p:spPr>
          <a:xfrm>
            <a:off x="1139099" y="834800"/>
            <a:ext cx="5965085" cy="431292"/>
          </a:xfrm>
          <a:prstGeom prst="rect">
            <a:avLst/>
          </a:prstGeom>
          <a:noFill/>
          <a:ln>
            <a:noFill/>
          </a:ln>
        </p:spPr>
        <p:txBody>
          <a:bodyPr spcFirstLastPara="1" wrap="square" lIns="91425" tIns="91425" rIns="91425" bIns="91425" anchor="t" anchorCtr="0">
            <a:noAutofit/>
          </a:bodyPr>
          <a:lstStyle/>
          <a:p>
            <a:pPr>
              <a:buSzPts val="1200"/>
            </a:pPr>
            <a:r>
              <a:rPr lang="en-US" sz="1200" b="1" i="0" u="none" strike="noStrike" cap="none" dirty="0">
                <a:solidFill>
                  <a:srgbClr val="29754D"/>
                </a:solidFill>
                <a:latin typeface="Calibri"/>
                <a:ea typeface="Calibri"/>
                <a:cs typeface="Calibri"/>
                <a:sym typeface="Calibri"/>
              </a:rPr>
              <a:t>MÓDULO </a:t>
            </a:r>
            <a:r>
              <a:rPr lang="en-US" sz="1200" b="1" i="0" u="none" strike="noStrike" cap="none" dirty="0" smtClean="0">
                <a:solidFill>
                  <a:srgbClr val="29754D"/>
                </a:solidFill>
                <a:latin typeface="Calibri"/>
                <a:ea typeface="Calibri"/>
                <a:cs typeface="Calibri"/>
                <a:sym typeface="Calibri"/>
              </a:rPr>
              <a:t>4 </a:t>
            </a:r>
            <a:r>
              <a:rPr lang="en-US" sz="1200" b="0" i="0" u="none" strike="noStrike" cap="none" dirty="0">
                <a:solidFill>
                  <a:srgbClr val="29754D"/>
                </a:solidFill>
                <a:latin typeface="Calibri"/>
                <a:ea typeface="Calibri"/>
                <a:cs typeface="Calibri"/>
                <a:sym typeface="Calibri"/>
              </a:rPr>
              <a:t>| </a:t>
            </a:r>
            <a:r>
              <a:rPr lang="en-US" sz="1200" dirty="0">
                <a:solidFill>
                  <a:srgbClr val="29754D"/>
                </a:solidFill>
                <a:latin typeface="Calibri"/>
                <a:ea typeface="Calibri"/>
                <a:cs typeface="Calibri"/>
                <a:sym typeface="Calibri"/>
              </a:rPr>
              <a:t>| MANTENIMIENTO DE  MÁQUINAS, EQUIPOS  Y SISTEMAS </a:t>
            </a:r>
            <a:r>
              <a:rPr lang="en-US" sz="1200" dirty="0" smtClean="0">
                <a:solidFill>
                  <a:srgbClr val="29754D"/>
                </a:solidFill>
                <a:latin typeface="Calibri"/>
                <a:ea typeface="Calibri"/>
                <a:cs typeface="Calibri"/>
                <a:sym typeface="Calibri"/>
              </a:rPr>
              <a:t>ELÉCTRICOS</a:t>
            </a:r>
            <a:endParaRPr lang="en-US" sz="1200" dirty="0">
              <a:solidFill>
                <a:srgbClr val="29754D"/>
              </a:solidFill>
              <a:latin typeface="Calibri"/>
              <a:ea typeface="Calibri"/>
              <a:cs typeface="Calibri"/>
              <a:sym typeface="Calibri"/>
            </a:endParaRPr>
          </a:p>
        </p:txBody>
      </p:sp>
      <p:sp>
        <p:nvSpPr>
          <p:cNvPr id="6" name="Google Shape;83;p2">
            <a:extLst>
              <a:ext uri="{FF2B5EF4-FFF2-40B4-BE49-F238E27FC236}">
                <a16:creationId xmlns:a16="http://schemas.microsoft.com/office/drawing/2014/main" xmlns="" id="{CFA0163B-6A0E-A347-8D9E-10630EF084A9}"/>
              </a:ext>
            </a:extLst>
          </p:cNvPr>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dirty="0">
                <a:latin typeface="Calibri"/>
                <a:ea typeface="Calibri"/>
                <a:cs typeface="Calibri"/>
                <a:sym typeface="Calibri"/>
              </a:rPr>
              <a:t>4</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pic>
        <p:nvPicPr>
          <p:cNvPr id="8" name="Imagen 7" descr="Mono-Actividad4.png">
            <a:extLst>
              <a:ext uri="{FF2B5EF4-FFF2-40B4-BE49-F238E27FC236}">
                <a16:creationId xmlns:a16="http://schemas.microsoft.com/office/drawing/2014/main" xmlns="" id="{DC6141C4-D071-074E-BBFD-68AE7C3A3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53855" y="2322746"/>
            <a:ext cx="7434147" cy="4949104"/>
          </a:xfrm>
          <a:prstGeom prst="rect">
            <a:avLst/>
          </a:prstGeom>
        </p:spPr>
      </p:pic>
      <p:sp>
        <p:nvSpPr>
          <p:cNvPr id="9" name="Google Shape;61;p13">
            <a:extLst>
              <a:ext uri="{FF2B5EF4-FFF2-40B4-BE49-F238E27FC236}">
                <a16:creationId xmlns:a16="http://schemas.microsoft.com/office/drawing/2014/main" xmlns="" id="{23DDB7D5-3BEA-9D4C-82B8-DF962EFE4D89}"/>
              </a:ext>
            </a:extLst>
          </p:cNvPr>
          <p:cNvSpPr txBox="1">
            <a:spLocks/>
          </p:cNvSpPr>
          <p:nvPr/>
        </p:nvSpPr>
        <p:spPr>
          <a:xfrm>
            <a:off x="365425" y="2341064"/>
            <a:ext cx="4884194"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00B050"/>
              </a:buClr>
              <a:buSzPts val="4400"/>
              <a:buFont typeface="Trebuchet MS"/>
              <a:buNone/>
            </a:pPr>
            <a:r>
              <a:rPr lang="es-ES_tradnl" sz="3600" b="1" spc="-20" dirty="0">
                <a:solidFill>
                  <a:srgbClr val="29754D"/>
                </a:solidFill>
                <a:latin typeface="Calibri"/>
                <a:ea typeface="Roboto"/>
                <a:cs typeface="Calibri"/>
              </a:rPr>
              <a:t>EQUIPOS, MÁQUINAS</a:t>
            </a:r>
          </a:p>
          <a:p>
            <a:pPr>
              <a:lnSpc>
                <a:spcPct val="90000"/>
              </a:lnSpc>
              <a:buClr>
                <a:srgbClr val="00B050"/>
              </a:buClr>
              <a:buSzPts val="4400"/>
              <a:buFont typeface="Trebuchet MS"/>
              <a:buNone/>
            </a:pPr>
            <a:r>
              <a:rPr lang="es-ES_tradnl" sz="3600" b="1" spc="-20" dirty="0">
                <a:solidFill>
                  <a:srgbClr val="29754D"/>
                </a:solidFill>
                <a:latin typeface="Calibri"/>
                <a:ea typeface="Roboto"/>
                <a:cs typeface="Calibri"/>
              </a:rPr>
              <a:t>Y SISTEMAS ELÉCTRICOS</a:t>
            </a:r>
            <a:r>
              <a:rPr lang="es-ES_tradnl" sz="3600" dirty="0">
                <a:latin typeface="Calibri"/>
                <a:cs typeface="Calibri"/>
              </a:rPr>
              <a:t> </a:t>
            </a:r>
          </a:p>
          <a:p>
            <a:pPr>
              <a:lnSpc>
                <a:spcPct val="90000"/>
              </a:lnSpc>
            </a:pPr>
            <a:endParaRPr lang="x-none" sz="3600" b="1" dirty="0">
              <a:solidFill>
                <a:srgbClr val="29754D"/>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105109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01;p3">
            <a:extLst>
              <a:ext uri="{FF2B5EF4-FFF2-40B4-BE49-F238E27FC236}">
                <a16:creationId xmlns:a16="http://schemas.microsoft.com/office/drawing/2014/main" xmlns="" id="{184526A1-5C31-4545-95A0-1021420A48D6}"/>
              </a:ext>
            </a:extLst>
          </p:cNvPr>
          <p:cNvSpPr/>
          <p:nvPr/>
        </p:nvSpPr>
        <p:spPr>
          <a:xfrm>
            <a:off x="772235" y="2398466"/>
            <a:ext cx="7778798" cy="1005795"/>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CE8D6D92-9737-7A4C-AF96-C1B7B15F150A}"/>
              </a:ext>
            </a:extLst>
          </p:cNvPr>
          <p:cNvSpPr/>
          <p:nvPr/>
        </p:nvSpPr>
        <p:spPr>
          <a:xfrm>
            <a:off x="834909" y="2412206"/>
            <a:ext cx="7548976" cy="923289"/>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2000" dirty="0">
                <a:solidFill>
                  <a:schemeClr val="dk1"/>
                </a:solidFill>
                <a:latin typeface="Calibri"/>
                <a:cs typeface="Calibri"/>
              </a:rPr>
              <a:t>A diferencia de los sistemas monofásicos en que teníamos una sola fase en un sistema trifásico tenemos 3 fases:</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8" name="Google Shape;101;p3">
            <a:extLst>
              <a:ext uri="{FF2B5EF4-FFF2-40B4-BE49-F238E27FC236}">
                <a16:creationId xmlns:a16="http://schemas.microsoft.com/office/drawing/2014/main" xmlns="" id="{CC1CCF3F-35BE-9342-9488-C615CA45BE03}"/>
              </a:ext>
            </a:extLst>
          </p:cNvPr>
          <p:cNvSpPr/>
          <p:nvPr/>
        </p:nvSpPr>
        <p:spPr>
          <a:xfrm>
            <a:off x="439476" y="3718501"/>
            <a:ext cx="8461455" cy="2786472"/>
          </a:xfrm>
          <a:prstGeom prst="roundRect">
            <a:avLst>
              <a:gd name="adj" fmla="val 5451"/>
            </a:avLst>
          </a:prstGeom>
          <a:no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trifásicos</a:t>
            </a:r>
            <a:endParaRPr lang="es-ES_tradnl" sz="2200" dirty="0">
              <a:solidFill>
                <a:srgbClr val="800000"/>
              </a:solidFill>
              <a:latin typeface="Calibri"/>
              <a:ea typeface="Trebuchet MS"/>
              <a:cs typeface="Calibri"/>
              <a:sym typeface="Trebuchet MS"/>
            </a:endParaRPr>
          </a:p>
        </p:txBody>
      </p:sp>
      <p:pic>
        <p:nvPicPr>
          <p:cNvPr id="11" name="Imagen 10" descr="esquema_motor_Act.4.pdf"/>
          <p:cNvPicPr>
            <a:picLocks noChangeAspect="1"/>
          </p:cNvPicPr>
          <p:nvPr/>
        </p:nvPicPr>
        <p:blipFill rotWithShape="1">
          <a:blip r:embed="rId3">
            <a:extLst>
              <a:ext uri="{28A0092B-C50C-407E-A947-70E740481C1C}">
                <a14:useLocalDpi xmlns:a14="http://schemas.microsoft.com/office/drawing/2010/main" val="0"/>
              </a:ext>
            </a:extLst>
          </a:blip>
          <a:srcRect l="12903" t="19164" r="11269" b="17504"/>
          <a:stretch/>
        </p:blipFill>
        <p:spPr>
          <a:xfrm>
            <a:off x="584201" y="3886200"/>
            <a:ext cx="8128000" cy="2425700"/>
          </a:xfrm>
          <a:prstGeom prst="rect">
            <a:avLst/>
          </a:prstGeom>
        </p:spPr>
      </p:pic>
    </p:spTree>
    <p:extLst>
      <p:ext uri="{BB962C8B-B14F-4D97-AF65-F5344CB8AC3E}">
        <p14:creationId xmlns:p14="http://schemas.microsoft.com/office/powerpoint/2010/main" val="17862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01;p3">
            <a:extLst>
              <a:ext uri="{FF2B5EF4-FFF2-40B4-BE49-F238E27FC236}">
                <a16:creationId xmlns:a16="http://schemas.microsoft.com/office/drawing/2014/main" xmlns="" id="{184526A1-5C31-4545-95A0-1021420A48D6}"/>
              </a:ext>
            </a:extLst>
          </p:cNvPr>
          <p:cNvSpPr/>
          <p:nvPr/>
        </p:nvSpPr>
        <p:spPr>
          <a:xfrm>
            <a:off x="711537" y="2289039"/>
            <a:ext cx="8247267" cy="855578"/>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CE8D6D92-9737-7A4C-AF96-C1B7B15F150A}"/>
              </a:ext>
            </a:extLst>
          </p:cNvPr>
          <p:cNvSpPr/>
          <p:nvPr/>
        </p:nvSpPr>
        <p:spPr>
          <a:xfrm>
            <a:off x="811760" y="2290077"/>
            <a:ext cx="8066022" cy="855578"/>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1800" dirty="0">
                <a:solidFill>
                  <a:schemeClr val="dk1"/>
                </a:solidFill>
                <a:latin typeface="Calibri"/>
                <a:cs typeface="Calibri"/>
              </a:rPr>
              <a:t>Si deseamos medir la corriente podemos medirla en las 3 fases o líneas. En un sistema equilibrado las 3 líneas deberían tener la misma corriente. </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0" name="Google Shape;101;p3">
            <a:extLst>
              <a:ext uri="{FF2B5EF4-FFF2-40B4-BE49-F238E27FC236}">
                <a16:creationId xmlns:a16="http://schemas.microsoft.com/office/drawing/2014/main" xmlns="" id="{C05B090D-044B-1246-9208-9EBED2FBA2AD}"/>
              </a:ext>
            </a:extLst>
          </p:cNvPr>
          <p:cNvSpPr/>
          <p:nvPr/>
        </p:nvSpPr>
        <p:spPr>
          <a:xfrm>
            <a:off x="711537" y="5597641"/>
            <a:ext cx="8247267" cy="1160277"/>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1" name="Google Shape;179;p5">
            <a:extLst>
              <a:ext uri="{FF2B5EF4-FFF2-40B4-BE49-F238E27FC236}">
                <a16:creationId xmlns:a16="http://schemas.microsoft.com/office/drawing/2014/main" xmlns="" id="{64C49449-354E-1942-9E44-639A81C04B5C}"/>
              </a:ext>
            </a:extLst>
          </p:cNvPr>
          <p:cNvSpPr/>
          <p:nvPr/>
        </p:nvSpPr>
        <p:spPr>
          <a:xfrm>
            <a:off x="811760" y="5635654"/>
            <a:ext cx="8066022" cy="1160277"/>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1800" dirty="0">
                <a:solidFill>
                  <a:schemeClr val="dk1"/>
                </a:solidFill>
                <a:latin typeface="Calibri"/>
                <a:cs typeface="Calibri"/>
              </a:rPr>
              <a:t>En el caso que las 3 líneas no tengan la misma corriente entonces estamos en presencia de una anomalía, que requiere de mantención, ya que esto puede conducir a alguna  falla.</a:t>
            </a:r>
          </a:p>
        </p:txBody>
      </p:sp>
      <p:sp>
        <p:nvSpPr>
          <p:cNvPr id="16"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trifásicos</a:t>
            </a:r>
            <a:endParaRPr lang="es-ES_tradnl" sz="2200" dirty="0">
              <a:solidFill>
                <a:srgbClr val="800000"/>
              </a:solidFill>
              <a:latin typeface="Calibri"/>
              <a:ea typeface="Trebuchet MS"/>
              <a:cs typeface="Calibri"/>
              <a:sym typeface="Trebuchet MS"/>
            </a:endParaRPr>
          </a:p>
        </p:txBody>
      </p:sp>
      <p:pic>
        <p:nvPicPr>
          <p:cNvPr id="17" name="Imagen 16" descr="esquema_motor_Act.4.pdf"/>
          <p:cNvPicPr>
            <a:picLocks noChangeAspect="1"/>
          </p:cNvPicPr>
          <p:nvPr/>
        </p:nvPicPr>
        <p:blipFill rotWithShape="1">
          <a:blip r:embed="rId3">
            <a:extLst>
              <a:ext uri="{28A0092B-C50C-407E-A947-70E740481C1C}">
                <a14:useLocalDpi xmlns:a14="http://schemas.microsoft.com/office/drawing/2010/main" val="0"/>
              </a:ext>
            </a:extLst>
          </a:blip>
          <a:srcRect l="12903" t="19164" r="11269" b="17504"/>
          <a:stretch/>
        </p:blipFill>
        <p:spPr>
          <a:xfrm>
            <a:off x="584201" y="3060700"/>
            <a:ext cx="8128000" cy="2425700"/>
          </a:xfrm>
          <a:prstGeom prst="rect">
            <a:avLst/>
          </a:prstGeom>
        </p:spPr>
      </p:pic>
    </p:spTree>
    <p:extLst>
      <p:ext uri="{BB962C8B-B14F-4D97-AF65-F5344CB8AC3E}">
        <p14:creationId xmlns:p14="http://schemas.microsoft.com/office/powerpoint/2010/main" val="1451811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01;p3">
            <a:extLst>
              <a:ext uri="{FF2B5EF4-FFF2-40B4-BE49-F238E27FC236}">
                <a16:creationId xmlns:a16="http://schemas.microsoft.com/office/drawing/2014/main" xmlns="" id="{184526A1-5C31-4545-95A0-1021420A48D6}"/>
              </a:ext>
            </a:extLst>
          </p:cNvPr>
          <p:cNvSpPr/>
          <p:nvPr/>
        </p:nvSpPr>
        <p:spPr>
          <a:xfrm>
            <a:off x="711537" y="2335339"/>
            <a:ext cx="8247267" cy="1314166"/>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CE8D6D92-9737-7A4C-AF96-C1B7B15F150A}"/>
              </a:ext>
            </a:extLst>
          </p:cNvPr>
          <p:cNvSpPr/>
          <p:nvPr/>
        </p:nvSpPr>
        <p:spPr>
          <a:xfrm>
            <a:off x="811760" y="2361777"/>
            <a:ext cx="8066022" cy="1314166"/>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1800" dirty="0">
                <a:solidFill>
                  <a:schemeClr val="dk1"/>
                </a:solidFill>
                <a:latin typeface="Calibri"/>
                <a:cs typeface="Calibri"/>
              </a:rPr>
              <a:t>Pero, ¿qué sucede si deseamos medir el voltaje?</a:t>
            </a:r>
          </a:p>
          <a:p>
            <a:pPr marL="342900" lvl="0" indent="-342900">
              <a:lnSpc>
                <a:spcPct val="110000"/>
              </a:lnSpc>
              <a:spcBef>
                <a:spcPts val="1200"/>
              </a:spcBef>
              <a:buClr>
                <a:srgbClr val="29754D"/>
              </a:buClr>
              <a:buSzPts val="2400"/>
              <a:buFont typeface="Arial"/>
              <a:buChar char="•"/>
            </a:pPr>
            <a:r>
              <a:rPr lang="es-CL" sz="1800" dirty="0">
                <a:solidFill>
                  <a:schemeClr val="dk1"/>
                </a:solidFill>
                <a:latin typeface="Calibri"/>
                <a:cs typeface="Calibri"/>
              </a:rPr>
              <a:t>A diferencia de los sistemas monofásicos los sistemas trifásicos pueden o no tener neutro y en este caso no lo posee, entonces, ¿cómo mido el voltaje?</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6" name="Google Shape;101;p3">
            <a:extLst>
              <a:ext uri="{FF2B5EF4-FFF2-40B4-BE49-F238E27FC236}">
                <a16:creationId xmlns:a16="http://schemas.microsoft.com/office/drawing/2014/main" xmlns="" id="{E7FCCBCF-264F-2646-B2B4-C72F9596ABA4}"/>
              </a:ext>
            </a:extLst>
          </p:cNvPr>
          <p:cNvSpPr/>
          <p:nvPr/>
        </p:nvSpPr>
        <p:spPr>
          <a:xfrm>
            <a:off x="711537" y="3978383"/>
            <a:ext cx="8247266" cy="2526590"/>
          </a:xfrm>
          <a:prstGeom prst="roundRect">
            <a:avLst>
              <a:gd name="adj" fmla="val 5451"/>
            </a:avLst>
          </a:prstGeom>
          <a:no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trifásicos</a:t>
            </a:r>
            <a:endParaRPr lang="es-ES_tradnl" sz="2200" dirty="0">
              <a:solidFill>
                <a:srgbClr val="800000"/>
              </a:solidFill>
              <a:latin typeface="Calibri"/>
              <a:ea typeface="Trebuchet MS"/>
              <a:cs typeface="Calibri"/>
              <a:sym typeface="Trebuchet MS"/>
            </a:endParaRPr>
          </a:p>
        </p:txBody>
      </p:sp>
      <p:pic>
        <p:nvPicPr>
          <p:cNvPr id="10" name="Imagen 9" descr="esquema_motor_Act.4.pdf"/>
          <p:cNvPicPr>
            <a:picLocks noChangeAspect="1"/>
          </p:cNvPicPr>
          <p:nvPr/>
        </p:nvPicPr>
        <p:blipFill rotWithShape="1">
          <a:blip r:embed="rId3">
            <a:extLst>
              <a:ext uri="{28A0092B-C50C-407E-A947-70E740481C1C}">
                <a14:useLocalDpi xmlns:a14="http://schemas.microsoft.com/office/drawing/2010/main" val="0"/>
              </a:ext>
            </a:extLst>
          </a:blip>
          <a:srcRect l="12903" t="19164" r="11269" b="17504"/>
          <a:stretch/>
        </p:blipFill>
        <p:spPr>
          <a:xfrm>
            <a:off x="749301" y="4013200"/>
            <a:ext cx="8128000" cy="2425700"/>
          </a:xfrm>
          <a:prstGeom prst="rect">
            <a:avLst/>
          </a:prstGeom>
        </p:spPr>
      </p:pic>
    </p:spTree>
    <p:extLst>
      <p:ext uri="{BB962C8B-B14F-4D97-AF65-F5344CB8AC3E}">
        <p14:creationId xmlns:p14="http://schemas.microsoft.com/office/powerpoint/2010/main" val="3451514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01;p3">
            <a:extLst>
              <a:ext uri="{FF2B5EF4-FFF2-40B4-BE49-F238E27FC236}">
                <a16:creationId xmlns:a16="http://schemas.microsoft.com/office/drawing/2014/main" xmlns="" id="{184526A1-5C31-4545-95A0-1021420A48D6}"/>
              </a:ext>
            </a:extLst>
          </p:cNvPr>
          <p:cNvSpPr/>
          <p:nvPr/>
        </p:nvSpPr>
        <p:spPr>
          <a:xfrm>
            <a:off x="711537" y="2335338"/>
            <a:ext cx="4439197" cy="4169633"/>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CE8D6D92-9737-7A4C-AF96-C1B7B15F150A}"/>
              </a:ext>
            </a:extLst>
          </p:cNvPr>
          <p:cNvSpPr/>
          <p:nvPr/>
        </p:nvSpPr>
        <p:spPr>
          <a:xfrm>
            <a:off x="811760" y="2393998"/>
            <a:ext cx="4188503" cy="2683338"/>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El voltaje se mide entre línea y línea y este voltaje recibe el nombre de voltaje entre líneas (Vll).</a:t>
            </a:r>
          </a:p>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Puedo medir voltaje entre:</a:t>
            </a:r>
          </a:p>
          <a:p>
            <a:pPr lvl="7">
              <a:lnSpc>
                <a:spcPct val="110000"/>
              </a:lnSpc>
              <a:spcBef>
                <a:spcPts val="600"/>
              </a:spcBef>
              <a:buClr>
                <a:srgbClr val="29754D"/>
              </a:buClr>
              <a:buSzPts val="2400"/>
            </a:pPr>
            <a:r>
              <a:rPr lang="es-CL" sz="1800" dirty="0">
                <a:solidFill>
                  <a:schemeClr val="dk1"/>
                </a:solidFill>
                <a:latin typeface="Calibri"/>
                <a:cs typeface="Calibri"/>
              </a:rPr>
              <a:t>       - L1 y L2</a:t>
            </a:r>
          </a:p>
          <a:p>
            <a:pPr lvl="7">
              <a:lnSpc>
                <a:spcPct val="110000"/>
              </a:lnSpc>
              <a:spcBef>
                <a:spcPts val="600"/>
              </a:spcBef>
              <a:buClr>
                <a:srgbClr val="29754D"/>
              </a:buClr>
              <a:buSzPts val="2400"/>
            </a:pPr>
            <a:r>
              <a:rPr lang="es-CL" sz="1800" dirty="0">
                <a:solidFill>
                  <a:schemeClr val="dk1"/>
                </a:solidFill>
                <a:latin typeface="Calibri"/>
                <a:cs typeface="Calibri"/>
              </a:rPr>
              <a:t>       - L2 y L3</a:t>
            </a:r>
          </a:p>
          <a:p>
            <a:pPr lvl="7">
              <a:lnSpc>
                <a:spcPct val="110000"/>
              </a:lnSpc>
              <a:spcBef>
                <a:spcPts val="600"/>
              </a:spcBef>
              <a:buClr>
                <a:srgbClr val="29754D"/>
              </a:buClr>
              <a:buSzPts val="2400"/>
            </a:pPr>
            <a:r>
              <a:rPr lang="es-CL" sz="1800" dirty="0">
                <a:solidFill>
                  <a:schemeClr val="dk1"/>
                </a:solidFill>
                <a:latin typeface="Calibri"/>
                <a:cs typeface="Calibri"/>
              </a:rPr>
              <a:t>       - L3 y L1</a:t>
            </a:r>
          </a:p>
        </p:txBody>
      </p:sp>
      <p:sp>
        <p:nvSpPr>
          <p:cNvPr id="9" name="Google Shape;179;p5">
            <a:extLst>
              <a:ext uri="{FF2B5EF4-FFF2-40B4-BE49-F238E27FC236}">
                <a16:creationId xmlns:a16="http://schemas.microsoft.com/office/drawing/2014/main" xmlns="" id="{B08D57F5-6E2F-674C-80F2-A0F32E6C40F8}"/>
              </a:ext>
            </a:extLst>
          </p:cNvPr>
          <p:cNvSpPr/>
          <p:nvPr/>
        </p:nvSpPr>
        <p:spPr>
          <a:xfrm>
            <a:off x="811760" y="4917278"/>
            <a:ext cx="3922286" cy="1388032"/>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El valor del voltaje entre líneas es de aproximadamente 380 Volt, el cual difiere de los 220 volt que representa el voltaje fase neutro.</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pic>
        <p:nvPicPr>
          <p:cNvPr id="10" name="Google Shape;417;p20">
            <a:extLst>
              <a:ext uri="{FF2B5EF4-FFF2-40B4-BE49-F238E27FC236}">
                <a16:creationId xmlns:a16="http://schemas.microsoft.com/office/drawing/2014/main" xmlns="" id="{87B7EEB4-041F-7C4F-8206-6DFDBB122E2D}"/>
              </a:ext>
            </a:extLst>
          </p:cNvPr>
          <p:cNvPicPr preferRelativeResize="0"/>
          <p:nvPr/>
        </p:nvPicPr>
        <p:blipFill rotWithShape="1">
          <a:blip r:embed="rId3">
            <a:alphaModFix/>
          </a:blip>
          <a:srcRect l="38994" t="30287" r="1" b="3476"/>
          <a:stretch/>
        </p:blipFill>
        <p:spPr>
          <a:xfrm>
            <a:off x="6800851" y="3779839"/>
            <a:ext cx="2424752" cy="2589212"/>
          </a:xfrm>
          <a:prstGeom prst="rect">
            <a:avLst/>
          </a:prstGeom>
          <a:noFill/>
          <a:ln>
            <a:noFill/>
          </a:ln>
        </p:spPr>
      </p:pic>
      <p:sp>
        <p:nvSpPr>
          <p:cNvPr id="8"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trifásicos</a:t>
            </a:r>
            <a:endParaRPr lang="es-ES_tradnl" sz="2200" dirty="0">
              <a:solidFill>
                <a:srgbClr val="800000"/>
              </a:solidFill>
              <a:latin typeface="Calibri"/>
              <a:ea typeface="Trebuchet MS"/>
              <a:cs typeface="Calibri"/>
              <a:sym typeface="Trebuchet MS"/>
            </a:endParaRPr>
          </a:p>
        </p:txBody>
      </p:sp>
      <p:pic>
        <p:nvPicPr>
          <p:cNvPr id="11" name="Imagen 10" descr="esquema_motor_Act.4.pdf"/>
          <p:cNvPicPr>
            <a:picLocks noChangeAspect="1"/>
          </p:cNvPicPr>
          <p:nvPr/>
        </p:nvPicPr>
        <p:blipFill rotWithShape="1">
          <a:blip r:embed="rId4">
            <a:extLst>
              <a:ext uri="{28A0092B-C50C-407E-A947-70E740481C1C}">
                <a14:useLocalDpi xmlns:a14="http://schemas.microsoft.com/office/drawing/2010/main" val="0"/>
              </a:ext>
            </a:extLst>
          </a:blip>
          <a:srcRect l="12903" t="33091" r="38165" b="17503"/>
          <a:stretch/>
        </p:blipFill>
        <p:spPr>
          <a:xfrm>
            <a:off x="5194771" y="2707698"/>
            <a:ext cx="4076228" cy="1470601"/>
          </a:xfrm>
          <a:prstGeom prst="rect">
            <a:avLst/>
          </a:prstGeom>
        </p:spPr>
      </p:pic>
      <p:sp>
        <p:nvSpPr>
          <p:cNvPr id="17" name="Rectángulo 16"/>
          <p:cNvSpPr/>
          <p:nvPr/>
        </p:nvSpPr>
        <p:spPr>
          <a:xfrm>
            <a:off x="6239605" y="3153304"/>
            <a:ext cx="372513" cy="1524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6248080" y="3661300"/>
            <a:ext cx="372513"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5" name="Conector recto 4"/>
          <p:cNvCxnSpPr/>
          <p:nvPr/>
        </p:nvCxnSpPr>
        <p:spPr>
          <a:xfrm>
            <a:off x="6815296" y="3242733"/>
            <a:ext cx="0" cy="3009375"/>
          </a:xfrm>
          <a:prstGeom prst="line">
            <a:avLst/>
          </a:prstGeom>
          <a:ln w="254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Conector recto 18"/>
          <p:cNvCxnSpPr/>
          <p:nvPr/>
        </p:nvCxnSpPr>
        <p:spPr>
          <a:xfrm>
            <a:off x="6718300" y="3740150"/>
            <a:ext cx="0" cy="2655878"/>
          </a:xfrm>
          <a:prstGeom prst="line">
            <a:avLst/>
          </a:prstGeom>
          <a:ln w="2032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Conector recto 20"/>
          <p:cNvCxnSpPr/>
          <p:nvPr/>
        </p:nvCxnSpPr>
        <p:spPr>
          <a:xfrm flipH="1">
            <a:off x="6731000" y="6381750"/>
            <a:ext cx="825500" cy="0"/>
          </a:xfrm>
          <a:prstGeom prst="line">
            <a:avLst/>
          </a:prstGeom>
          <a:ln w="2032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Conector recto 24"/>
          <p:cNvCxnSpPr/>
          <p:nvPr/>
        </p:nvCxnSpPr>
        <p:spPr>
          <a:xfrm flipH="1">
            <a:off x="6108700" y="3748088"/>
            <a:ext cx="596900" cy="0"/>
          </a:xfrm>
          <a:prstGeom prst="line">
            <a:avLst/>
          </a:prstGeom>
          <a:ln w="2032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Conector recto 32"/>
          <p:cNvCxnSpPr/>
          <p:nvPr/>
        </p:nvCxnSpPr>
        <p:spPr>
          <a:xfrm flipH="1">
            <a:off x="6127750" y="3240088"/>
            <a:ext cx="679450" cy="0"/>
          </a:xfrm>
          <a:prstGeom prst="line">
            <a:avLst/>
          </a:prstGeom>
          <a:ln w="2032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09159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01;p3">
            <a:extLst>
              <a:ext uri="{FF2B5EF4-FFF2-40B4-BE49-F238E27FC236}">
                <a16:creationId xmlns:a16="http://schemas.microsoft.com/office/drawing/2014/main" xmlns="" id="{184526A1-5C31-4545-95A0-1021420A48D6}"/>
              </a:ext>
            </a:extLst>
          </p:cNvPr>
          <p:cNvSpPr/>
          <p:nvPr/>
        </p:nvSpPr>
        <p:spPr>
          <a:xfrm>
            <a:off x="711537" y="2335339"/>
            <a:ext cx="7946326" cy="1444498"/>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CE8D6D92-9737-7A4C-AF96-C1B7B15F150A}"/>
              </a:ext>
            </a:extLst>
          </p:cNvPr>
          <p:cNvSpPr/>
          <p:nvPr/>
        </p:nvSpPr>
        <p:spPr>
          <a:xfrm>
            <a:off x="1010504" y="2405180"/>
            <a:ext cx="7348392" cy="1541920"/>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Es importante considerar que existe una relación entre voltaje línea a línea y voltaje fase neutro.</a:t>
            </a:r>
          </a:p>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EL voltaje línea a línea es raíz de 3 veces mayor al voltaje fase neutro</a:t>
            </a:r>
          </a:p>
          <a:p>
            <a:pPr marL="342900" lvl="0" indent="-342900">
              <a:lnSpc>
                <a:spcPct val="110000"/>
              </a:lnSpc>
              <a:spcBef>
                <a:spcPts val="600"/>
              </a:spcBef>
              <a:buClr>
                <a:srgbClr val="29754D"/>
              </a:buClr>
              <a:buSzPts val="2400"/>
              <a:buFont typeface="Arial"/>
              <a:buChar char="•"/>
            </a:pPr>
            <a:endParaRPr lang="es-CL" sz="1800" dirty="0">
              <a:solidFill>
                <a:schemeClr val="dk1"/>
              </a:solidFill>
              <a:latin typeface="Calibri"/>
              <a:cs typeface="Calibri"/>
            </a:endParaRP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grpSp>
        <p:nvGrpSpPr>
          <p:cNvPr id="2" name="Grupo 1">
            <a:extLst>
              <a:ext uri="{FF2B5EF4-FFF2-40B4-BE49-F238E27FC236}">
                <a16:creationId xmlns:a16="http://schemas.microsoft.com/office/drawing/2014/main" xmlns="" id="{86D33D68-6D46-9543-A7D0-9676927E25A5}"/>
              </a:ext>
            </a:extLst>
          </p:cNvPr>
          <p:cNvGrpSpPr/>
          <p:nvPr/>
        </p:nvGrpSpPr>
        <p:grpSpPr>
          <a:xfrm>
            <a:off x="3328178" y="4115650"/>
            <a:ext cx="2529723" cy="2031285"/>
            <a:chOff x="2330408" y="4167672"/>
            <a:chExt cx="2529723" cy="2031285"/>
          </a:xfrm>
        </p:grpSpPr>
        <p:sp>
          <p:nvSpPr>
            <p:cNvPr id="11" name="Google Shape;427;p21">
              <a:extLst>
                <a:ext uri="{FF2B5EF4-FFF2-40B4-BE49-F238E27FC236}">
                  <a16:creationId xmlns:a16="http://schemas.microsoft.com/office/drawing/2014/main" xmlns="" id="{870B0D23-964E-6F4C-A4FA-DFA0801BB80F}"/>
                </a:ext>
              </a:extLst>
            </p:cNvPr>
            <p:cNvSpPr txBox="1"/>
            <p:nvPr/>
          </p:nvSpPr>
          <p:spPr>
            <a:xfrm>
              <a:off x="2330408" y="4167672"/>
              <a:ext cx="2529723"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800"/>
                <a:buFont typeface="Arial"/>
                <a:buNone/>
              </a:pPr>
              <a:r>
                <a:rPr lang="es-CL" sz="2800" i="0" u="none" strike="noStrike" cap="none" dirty="0">
                  <a:solidFill>
                    <a:schemeClr val="dk1"/>
                  </a:solidFill>
                  <a:latin typeface="Calibri" panose="020F0502020204030204" pitchFamily="34" charset="0"/>
                  <a:cs typeface="Calibri" panose="020F0502020204030204" pitchFamily="34" charset="0"/>
                  <a:sym typeface="Arial"/>
                </a:rPr>
                <a:t>Vll =       x Vfn</a:t>
              </a:r>
              <a:endParaRPr sz="140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50000"/>
                </a:lnSpc>
                <a:spcBef>
                  <a:spcPts val="0"/>
                </a:spcBef>
                <a:spcAft>
                  <a:spcPts val="0"/>
                </a:spcAft>
                <a:buClr>
                  <a:srgbClr val="000000"/>
                </a:buClr>
                <a:buSzPts val="2800"/>
                <a:buFont typeface="Arial"/>
                <a:buNone/>
              </a:pPr>
              <a:r>
                <a:rPr lang="es-CL" sz="2800" i="0" u="none" strike="noStrike" cap="none" dirty="0">
                  <a:solidFill>
                    <a:schemeClr val="dk1"/>
                  </a:solidFill>
                  <a:latin typeface="Calibri" panose="020F0502020204030204" pitchFamily="34" charset="0"/>
                  <a:cs typeface="Calibri" panose="020F0502020204030204" pitchFamily="34" charset="0"/>
                  <a:sym typeface="Arial"/>
                </a:rPr>
                <a:t>Vll =       x 220 V</a:t>
              </a:r>
              <a:endParaRPr sz="140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50000"/>
                </a:lnSpc>
                <a:spcBef>
                  <a:spcPts val="0"/>
                </a:spcBef>
                <a:spcAft>
                  <a:spcPts val="0"/>
                </a:spcAft>
                <a:buClr>
                  <a:srgbClr val="000000"/>
                </a:buClr>
                <a:buSzPts val="2800"/>
                <a:buFont typeface="Arial"/>
                <a:buNone/>
              </a:pPr>
              <a:r>
                <a:rPr lang="es-CL" sz="2800" i="0" u="none" strike="noStrike" cap="none" dirty="0">
                  <a:solidFill>
                    <a:schemeClr val="dk1"/>
                  </a:solidFill>
                  <a:latin typeface="Calibri" panose="020F0502020204030204" pitchFamily="34" charset="0"/>
                  <a:cs typeface="Calibri" panose="020F0502020204030204" pitchFamily="34" charset="0"/>
                  <a:sym typeface="Arial"/>
                </a:rPr>
                <a:t>Vll = 380 V</a:t>
              </a:r>
              <a:endParaRPr sz="14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2" name="Google Shape;428;p21">
              <a:extLst>
                <a:ext uri="{FF2B5EF4-FFF2-40B4-BE49-F238E27FC236}">
                  <a16:creationId xmlns:a16="http://schemas.microsoft.com/office/drawing/2014/main" xmlns="" id="{768C16E9-6CCD-C148-974C-8F478E2BCBCB}"/>
                </a:ext>
              </a:extLst>
            </p:cNvPr>
            <p:cNvPicPr preferRelativeResize="0"/>
            <p:nvPr/>
          </p:nvPicPr>
          <p:blipFill rotWithShape="1">
            <a:blip r:embed="rId3">
              <a:alphaModFix/>
            </a:blip>
            <a:srcRect/>
            <a:stretch/>
          </p:blipFill>
          <p:spPr>
            <a:xfrm>
              <a:off x="3125360" y="4342939"/>
              <a:ext cx="490816" cy="474272"/>
            </a:xfrm>
            <a:prstGeom prst="rect">
              <a:avLst/>
            </a:prstGeom>
            <a:noFill/>
            <a:ln>
              <a:noFill/>
            </a:ln>
          </p:spPr>
        </p:pic>
        <p:pic>
          <p:nvPicPr>
            <p:cNvPr id="16" name="Google Shape;429;p21">
              <a:extLst>
                <a:ext uri="{FF2B5EF4-FFF2-40B4-BE49-F238E27FC236}">
                  <a16:creationId xmlns:a16="http://schemas.microsoft.com/office/drawing/2014/main" xmlns="" id="{069A270C-5D74-C14E-92E5-5F412DE4EA8D}"/>
                </a:ext>
              </a:extLst>
            </p:cNvPr>
            <p:cNvPicPr preferRelativeResize="0"/>
            <p:nvPr/>
          </p:nvPicPr>
          <p:blipFill rotWithShape="1">
            <a:blip r:embed="rId3">
              <a:alphaModFix/>
            </a:blip>
            <a:srcRect/>
            <a:stretch/>
          </p:blipFill>
          <p:spPr>
            <a:xfrm>
              <a:off x="3102211" y="4980903"/>
              <a:ext cx="490816" cy="474272"/>
            </a:xfrm>
            <a:prstGeom prst="rect">
              <a:avLst/>
            </a:prstGeom>
            <a:noFill/>
            <a:ln>
              <a:noFill/>
            </a:ln>
          </p:spPr>
        </p:pic>
      </p:grpSp>
      <p:sp>
        <p:nvSpPr>
          <p:cNvPr id="23" name="Google Shape;101;p3">
            <a:extLst>
              <a:ext uri="{FF2B5EF4-FFF2-40B4-BE49-F238E27FC236}">
                <a16:creationId xmlns:a16="http://schemas.microsoft.com/office/drawing/2014/main" xmlns="" id="{AB93EB49-04D8-4548-9E61-2249C3B94592}"/>
              </a:ext>
            </a:extLst>
          </p:cNvPr>
          <p:cNvSpPr/>
          <p:nvPr/>
        </p:nvSpPr>
        <p:spPr>
          <a:xfrm>
            <a:off x="2954174" y="4005594"/>
            <a:ext cx="3307730" cy="2262230"/>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7"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trifásicos</a:t>
            </a:r>
            <a:endParaRPr lang="es-ES_tradnl" sz="2200" dirty="0">
              <a:solidFill>
                <a:srgbClr val="800000"/>
              </a:solidFill>
              <a:latin typeface="Calibri"/>
              <a:ea typeface="Trebuchet MS"/>
              <a:cs typeface="Calibri"/>
              <a:sym typeface="Trebuchet MS"/>
            </a:endParaRPr>
          </a:p>
        </p:txBody>
      </p:sp>
    </p:spTree>
    <p:extLst>
      <p:ext uri="{BB962C8B-B14F-4D97-AF65-F5344CB8AC3E}">
        <p14:creationId xmlns:p14="http://schemas.microsoft.com/office/powerpoint/2010/main" val="4090275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2" name="Google Shape;101;p3">
            <a:extLst>
              <a:ext uri="{FF2B5EF4-FFF2-40B4-BE49-F238E27FC236}">
                <a16:creationId xmlns:a16="http://schemas.microsoft.com/office/drawing/2014/main" xmlns="" id="{C476D530-C55A-3341-8FCC-F126037F8FB6}"/>
              </a:ext>
            </a:extLst>
          </p:cNvPr>
          <p:cNvSpPr/>
          <p:nvPr/>
        </p:nvSpPr>
        <p:spPr>
          <a:xfrm>
            <a:off x="711537" y="2289039"/>
            <a:ext cx="7946326" cy="98398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1010504" y="2358880"/>
            <a:ext cx="7348392" cy="778634"/>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Para calcular la potencia en un sistema trifásico se puede hacer de las siguientes dos maneras.</a:t>
            </a:r>
          </a:p>
        </p:txBody>
      </p:sp>
      <p:pic>
        <p:nvPicPr>
          <p:cNvPr id="24" name="Google Shape;437;p22">
            <a:extLst>
              <a:ext uri="{FF2B5EF4-FFF2-40B4-BE49-F238E27FC236}">
                <a16:creationId xmlns:a16="http://schemas.microsoft.com/office/drawing/2014/main" xmlns="" id="{A5B94B35-3B52-9B4F-B48A-35360673867B}"/>
              </a:ext>
            </a:extLst>
          </p:cNvPr>
          <p:cNvPicPr preferRelativeResize="0"/>
          <p:nvPr/>
        </p:nvPicPr>
        <p:blipFill rotWithShape="1">
          <a:blip r:embed="rId3">
            <a:alphaModFix/>
          </a:blip>
          <a:srcRect/>
          <a:stretch/>
        </p:blipFill>
        <p:spPr>
          <a:xfrm>
            <a:off x="5590572" y="3462072"/>
            <a:ext cx="3514844" cy="3636046"/>
          </a:xfrm>
          <a:prstGeom prst="rect">
            <a:avLst/>
          </a:prstGeom>
          <a:noFill/>
          <a:ln>
            <a:noFill/>
          </a:ln>
        </p:spPr>
      </p:pic>
      <p:sp>
        <p:nvSpPr>
          <p:cNvPr id="25" name="Rectángulo 24">
            <a:extLst>
              <a:ext uri="{FF2B5EF4-FFF2-40B4-BE49-F238E27FC236}">
                <a16:creationId xmlns:a16="http://schemas.microsoft.com/office/drawing/2014/main" xmlns="" id="{7CA4EEA1-66D3-E742-B14F-C08E698BC503}"/>
              </a:ext>
            </a:extLst>
          </p:cNvPr>
          <p:cNvSpPr/>
          <p:nvPr/>
        </p:nvSpPr>
        <p:spPr>
          <a:xfrm>
            <a:off x="844542" y="3448143"/>
            <a:ext cx="4857750" cy="2585323"/>
          </a:xfrm>
          <a:prstGeom prst="rect">
            <a:avLst/>
          </a:prstGeom>
        </p:spPr>
        <p:txBody>
          <a:bodyPr>
            <a:spAutoFit/>
          </a:bodyPr>
          <a:lstStyle/>
          <a:p>
            <a:pPr lvl="0" algn="just">
              <a:buSzPts val="1800"/>
            </a:pPr>
            <a:r>
              <a:rPr lang="es-CL" sz="1800" dirty="0">
                <a:solidFill>
                  <a:schemeClr val="dk1"/>
                </a:solidFill>
                <a:latin typeface="Calibri" panose="020F0502020204030204" pitchFamily="34" charset="0"/>
                <a:ea typeface="Trebuchet MS"/>
                <a:cs typeface="Calibri" panose="020F0502020204030204" pitchFamily="34" charset="0"/>
                <a:sym typeface="Trebuchet MS"/>
              </a:rPr>
              <a:t>Como 3 veces la potencia monofásica</a:t>
            </a:r>
            <a:endParaRPr lang="es-CL" sz="1800" dirty="0">
              <a:latin typeface="Calibri" panose="020F0502020204030204" pitchFamily="34" charset="0"/>
              <a:cs typeface="Calibri" panose="020F0502020204030204" pitchFamily="34" charset="0"/>
            </a:endParaRPr>
          </a:p>
          <a:p>
            <a:pPr lvl="0" algn="just">
              <a:buSzPts val="18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a:p>
            <a:pPr lvl="0" algn="just">
              <a:buSzPts val="18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a:p>
            <a:pPr lvl="0" algn="just">
              <a:buSzPts val="18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a:p>
            <a:pPr lvl="0" algn="just">
              <a:buSzPts val="1800"/>
            </a:pPr>
            <a:r>
              <a:rPr lang="es-CL" sz="1800" dirty="0">
                <a:solidFill>
                  <a:schemeClr val="dk1"/>
                </a:solidFill>
                <a:latin typeface="Calibri" panose="020F0502020204030204" pitchFamily="34" charset="0"/>
                <a:ea typeface="Trebuchet MS"/>
                <a:cs typeface="Calibri" panose="020F0502020204030204" pitchFamily="34" charset="0"/>
                <a:sym typeface="Trebuchet MS"/>
              </a:rPr>
              <a:t>O también en función del voltaje entre líneas</a:t>
            </a:r>
            <a:endParaRPr lang="es-CL" sz="1800" dirty="0">
              <a:latin typeface="Calibri" panose="020F0502020204030204" pitchFamily="34" charset="0"/>
              <a:cs typeface="Calibri" panose="020F0502020204030204" pitchFamily="34" charset="0"/>
            </a:endParaRPr>
          </a:p>
          <a:p>
            <a:pPr lvl="0" algn="just">
              <a:buSzPts val="18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a:p>
            <a:pPr lvl="0" algn="just">
              <a:buSzPts val="18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a:p>
            <a:pPr lvl="0" algn="just">
              <a:buSzPts val="1800"/>
            </a:pPr>
            <a:endParaRPr lang="es-CL" sz="1800" dirty="0">
              <a:solidFill>
                <a:schemeClr val="dk1"/>
              </a:solidFill>
              <a:latin typeface="Calibri" panose="020F0502020204030204" pitchFamily="34" charset="0"/>
              <a:ea typeface="Trebuchet MS"/>
              <a:cs typeface="Calibri" panose="020F0502020204030204" pitchFamily="34" charset="0"/>
              <a:sym typeface="Trebuchet MS"/>
            </a:endParaRPr>
          </a:p>
          <a:p>
            <a:pPr lvl="0" algn="just">
              <a:buSzPts val="1800"/>
            </a:pPr>
            <a:r>
              <a:rPr lang="es-CL" sz="1800" dirty="0">
                <a:solidFill>
                  <a:schemeClr val="dk1"/>
                </a:solidFill>
                <a:latin typeface="Calibri" panose="020F0502020204030204" pitchFamily="34" charset="0"/>
                <a:ea typeface="Trebuchet MS"/>
                <a:cs typeface="Calibri" panose="020F0502020204030204" pitchFamily="34" charset="0"/>
                <a:sym typeface="Trebuchet MS"/>
              </a:rPr>
              <a:t>En el segundo caso siempre tener presente que</a:t>
            </a:r>
            <a:endParaRPr lang="es-CL" sz="1800" dirty="0">
              <a:latin typeface="Calibri" panose="020F0502020204030204" pitchFamily="34" charset="0"/>
              <a:cs typeface="Calibri" panose="020F0502020204030204" pitchFamily="34" charset="0"/>
            </a:endParaRPr>
          </a:p>
        </p:txBody>
      </p:sp>
      <p:sp>
        <p:nvSpPr>
          <p:cNvPr id="26" name="Google Shape;436;p22">
            <a:extLst>
              <a:ext uri="{FF2B5EF4-FFF2-40B4-BE49-F238E27FC236}">
                <a16:creationId xmlns:a16="http://schemas.microsoft.com/office/drawing/2014/main" xmlns="" id="{42E9C228-0B02-8341-A5A6-86DCE8534B8C}"/>
              </a:ext>
            </a:extLst>
          </p:cNvPr>
          <p:cNvSpPr txBox="1"/>
          <p:nvPr/>
        </p:nvSpPr>
        <p:spPr>
          <a:xfrm>
            <a:off x="1431355" y="3912371"/>
            <a:ext cx="2365141" cy="47701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s-CL" sz="2500" i="0" u="none" strike="noStrike" cap="none" dirty="0">
                <a:solidFill>
                  <a:schemeClr val="dk1"/>
                </a:solidFill>
                <a:latin typeface="Calibri" panose="020F0502020204030204" pitchFamily="34" charset="0"/>
                <a:cs typeface="Calibri" panose="020F0502020204030204" pitchFamily="34" charset="0"/>
                <a:sym typeface="Arial"/>
              </a:rPr>
              <a:t>P(3F)= 3 x P(1F)</a:t>
            </a:r>
            <a:endParaRPr sz="25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7" name="Google Shape;438;p22">
            <a:extLst>
              <a:ext uri="{FF2B5EF4-FFF2-40B4-BE49-F238E27FC236}">
                <a16:creationId xmlns:a16="http://schemas.microsoft.com/office/drawing/2014/main" xmlns="" id="{0B46AE0B-D43B-4643-B188-8C0EC6DFCB7E}"/>
              </a:ext>
            </a:extLst>
          </p:cNvPr>
          <p:cNvSpPr txBox="1"/>
          <p:nvPr/>
        </p:nvSpPr>
        <p:spPr>
          <a:xfrm>
            <a:off x="1431356" y="4972639"/>
            <a:ext cx="3082772" cy="47701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s-CL" sz="2500" i="0" u="none" strike="noStrike" cap="none" dirty="0">
                <a:solidFill>
                  <a:schemeClr val="dk1"/>
                </a:solidFill>
                <a:latin typeface="Calibri" panose="020F0502020204030204" pitchFamily="34" charset="0"/>
                <a:cs typeface="Calibri" panose="020F0502020204030204" pitchFamily="34" charset="0"/>
                <a:sym typeface="Arial"/>
              </a:rPr>
              <a:t>P(3F)= Il x Vll x Cos(Φ)</a:t>
            </a:r>
            <a:endParaRPr sz="2500" i="0" u="none" strike="noStrike" cap="none" dirty="0">
              <a:solidFill>
                <a:srgbClr val="000000"/>
              </a:solidFill>
              <a:latin typeface="Calibri" panose="020F0502020204030204" pitchFamily="34" charset="0"/>
              <a:cs typeface="Calibri" panose="020F0502020204030204" pitchFamily="34" charset="0"/>
              <a:sym typeface="Arial"/>
            </a:endParaRPr>
          </a:p>
        </p:txBody>
      </p:sp>
      <p:grpSp>
        <p:nvGrpSpPr>
          <p:cNvPr id="28" name="Grupo 27">
            <a:extLst>
              <a:ext uri="{FF2B5EF4-FFF2-40B4-BE49-F238E27FC236}">
                <a16:creationId xmlns:a16="http://schemas.microsoft.com/office/drawing/2014/main" xmlns="" id="{9ED6B709-968F-0E4B-89EA-020BD77645BE}"/>
              </a:ext>
            </a:extLst>
          </p:cNvPr>
          <p:cNvGrpSpPr/>
          <p:nvPr/>
        </p:nvGrpSpPr>
        <p:grpSpPr>
          <a:xfrm>
            <a:off x="1431355" y="6148697"/>
            <a:ext cx="2281648" cy="477013"/>
            <a:chOff x="1702334" y="6078195"/>
            <a:chExt cx="2281648" cy="477013"/>
          </a:xfrm>
        </p:grpSpPr>
        <p:sp>
          <p:nvSpPr>
            <p:cNvPr id="29" name="Google Shape;439;p22">
              <a:extLst>
                <a:ext uri="{FF2B5EF4-FFF2-40B4-BE49-F238E27FC236}">
                  <a16:creationId xmlns:a16="http://schemas.microsoft.com/office/drawing/2014/main" xmlns="" id="{ECFBEA22-3B39-E34F-9FF9-1AE223CA6D8B}"/>
                </a:ext>
              </a:extLst>
            </p:cNvPr>
            <p:cNvSpPr txBox="1"/>
            <p:nvPr/>
          </p:nvSpPr>
          <p:spPr>
            <a:xfrm>
              <a:off x="1702334" y="6078195"/>
              <a:ext cx="2281648" cy="47701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s-CL" sz="2500" i="0" u="none" strike="noStrike" cap="none" dirty="0">
                  <a:solidFill>
                    <a:schemeClr val="dk1"/>
                  </a:solidFill>
                  <a:latin typeface="Calibri" panose="020F0502020204030204" pitchFamily="34" charset="0"/>
                  <a:cs typeface="Calibri" panose="020F0502020204030204" pitchFamily="34" charset="0"/>
                  <a:sym typeface="Arial"/>
                </a:rPr>
                <a:t>Vll =       x Vfn</a:t>
              </a:r>
              <a:endParaRPr sz="25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0" name="Google Shape;428;p21">
              <a:extLst>
                <a:ext uri="{FF2B5EF4-FFF2-40B4-BE49-F238E27FC236}">
                  <a16:creationId xmlns:a16="http://schemas.microsoft.com/office/drawing/2014/main" xmlns="" id="{7D42CEDC-7211-F94B-BE95-1C9F4E0E2E7A}"/>
                </a:ext>
              </a:extLst>
            </p:cNvPr>
            <p:cNvPicPr preferRelativeResize="0"/>
            <p:nvPr/>
          </p:nvPicPr>
          <p:blipFill rotWithShape="1">
            <a:blip r:embed="rId4">
              <a:alphaModFix/>
            </a:blip>
            <a:srcRect/>
            <a:stretch/>
          </p:blipFill>
          <p:spPr>
            <a:xfrm>
              <a:off x="2388733" y="6115568"/>
              <a:ext cx="430660" cy="416144"/>
            </a:xfrm>
            <a:prstGeom prst="rect">
              <a:avLst/>
            </a:prstGeom>
            <a:noFill/>
            <a:ln>
              <a:noFill/>
            </a:ln>
          </p:spPr>
        </p:pic>
      </p:grpSp>
      <p:sp>
        <p:nvSpPr>
          <p:cNvPr id="31" name="Google Shape;101;p3">
            <a:extLst>
              <a:ext uri="{FF2B5EF4-FFF2-40B4-BE49-F238E27FC236}">
                <a16:creationId xmlns:a16="http://schemas.microsoft.com/office/drawing/2014/main" xmlns="" id="{4189770C-6B17-8542-BD6C-A0F7F718645F}"/>
              </a:ext>
            </a:extLst>
          </p:cNvPr>
          <p:cNvSpPr/>
          <p:nvPr/>
        </p:nvSpPr>
        <p:spPr>
          <a:xfrm>
            <a:off x="1263065" y="3907987"/>
            <a:ext cx="2533431" cy="527564"/>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32" name="Google Shape;101;p3">
            <a:extLst>
              <a:ext uri="{FF2B5EF4-FFF2-40B4-BE49-F238E27FC236}">
                <a16:creationId xmlns:a16="http://schemas.microsoft.com/office/drawing/2014/main" xmlns="" id="{07E8FBF9-4D27-964D-8B01-BC78AFD2CEDC}"/>
              </a:ext>
            </a:extLst>
          </p:cNvPr>
          <p:cNvSpPr/>
          <p:nvPr/>
        </p:nvSpPr>
        <p:spPr>
          <a:xfrm>
            <a:off x="1263064" y="4978949"/>
            <a:ext cx="3343659" cy="508076"/>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33" name="Google Shape;101;p3">
            <a:extLst>
              <a:ext uri="{FF2B5EF4-FFF2-40B4-BE49-F238E27FC236}">
                <a16:creationId xmlns:a16="http://schemas.microsoft.com/office/drawing/2014/main" xmlns="" id="{FE4B2B95-AE43-4543-8E63-EB154EAFAFB7}"/>
              </a:ext>
            </a:extLst>
          </p:cNvPr>
          <p:cNvSpPr/>
          <p:nvPr/>
        </p:nvSpPr>
        <p:spPr>
          <a:xfrm>
            <a:off x="1263064" y="6147994"/>
            <a:ext cx="2281649" cy="477013"/>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6" name="Google Shape;178;p6"/>
          <p:cNvSpPr txBox="1"/>
          <p:nvPr/>
        </p:nvSpPr>
        <p:spPr>
          <a:xfrm>
            <a:off x="439476" y="1327445"/>
            <a:ext cx="4805624"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SISTEMAS ELÉCTRICOS (CA) </a:t>
            </a:r>
            <a:r>
              <a:rPr lang="es-ES_tradnl" sz="2200" dirty="0" smtClean="0">
                <a:solidFill>
                  <a:srgbClr val="800000"/>
                </a:solidFill>
                <a:latin typeface="Calibri"/>
                <a:ea typeface="Trebuchet MS"/>
                <a:cs typeface="Calibri"/>
                <a:sym typeface="Trebuchet MS"/>
              </a:rPr>
              <a:t>trifásicos</a:t>
            </a:r>
            <a:endParaRPr lang="es-ES_tradnl" sz="2200" dirty="0">
              <a:solidFill>
                <a:srgbClr val="800000"/>
              </a:solidFill>
              <a:latin typeface="Calibri"/>
              <a:ea typeface="Trebuchet MS"/>
              <a:cs typeface="Calibri"/>
              <a:sym typeface="Trebuchet MS"/>
            </a:endParaRPr>
          </a:p>
        </p:txBody>
      </p:sp>
    </p:spTree>
    <p:extLst>
      <p:ext uri="{BB962C8B-B14F-4D97-AF65-F5344CB8AC3E}">
        <p14:creationId xmlns:p14="http://schemas.microsoft.com/office/powerpoint/2010/main" val="1790849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1;p3">
            <a:extLst>
              <a:ext uri="{FF2B5EF4-FFF2-40B4-BE49-F238E27FC236}">
                <a16:creationId xmlns:a16="http://schemas.microsoft.com/office/drawing/2014/main" xmlns="" id="{5D97955B-1366-BE45-933D-B25C21AADDF1}"/>
              </a:ext>
            </a:extLst>
          </p:cNvPr>
          <p:cNvSpPr/>
          <p:nvPr/>
        </p:nvSpPr>
        <p:spPr>
          <a:xfrm>
            <a:off x="439476" y="1872084"/>
            <a:ext cx="4896454" cy="4436345"/>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 name="Google Shape;178;p6">
            <a:extLst>
              <a:ext uri="{FF2B5EF4-FFF2-40B4-BE49-F238E27FC236}">
                <a16:creationId xmlns:a16="http://schemas.microsoft.com/office/drawing/2014/main" xmlns="" id="{2A2E53BF-35A0-534E-93AB-B5D43A5E0DB3}"/>
              </a:ext>
            </a:extLst>
          </p:cNvPr>
          <p:cNvSpPr txBox="1"/>
          <p:nvPr/>
        </p:nvSpPr>
        <p:spPr>
          <a:xfrm>
            <a:off x="439476" y="1251245"/>
            <a:ext cx="3009780"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800000"/>
                </a:solidFill>
                <a:latin typeface="Trebuchet MS"/>
                <a:ea typeface="Trebuchet MS"/>
                <a:cs typeface="Trebuchet MS"/>
                <a:sym typeface="Trebuchet MS"/>
              </a:rPr>
              <a:t>EJERCICIO</a:t>
            </a:r>
          </a:p>
        </p:txBody>
      </p:sp>
      <p:sp>
        <p:nvSpPr>
          <p:cNvPr id="3" name="Rectángulo 2">
            <a:extLst>
              <a:ext uri="{FF2B5EF4-FFF2-40B4-BE49-F238E27FC236}">
                <a16:creationId xmlns:a16="http://schemas.microsoft.com/office/drawing/2014/main" xmlns="" id="{C21C92DF-EB98-9544-9479-6F3BE59CB370}"/>
              </a:ext>
            </a:extLst>
          </p:cNvPr>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4" name="Google Shape;179;p5">
            <a:extLst>
              <a:ext uri="{FF2B5EF4-FFF2-40B4-BE49-F238E27FC236}">
                <a16:creationId xmlns:a16="http://schemas.microsoft.com/office/drawing/2014/main" xmlns="" id="{FBAD1AAB-BD80-AC49-8F0D-1A037900EBE8}"/>
              </a:ext>
            </a:extLst>
          </p:cNvPr>
          <p:cNvSpPr/>
          <p:nvPr/>
        </p:nvSpPr>
        <p:spPr>
          <a:xfrm>
            <a:off x="584984" y="2057938"/>
            <a:ext cx="4750946" cy="2228262"/>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Supongamos que tenemos el siguiente sistema trifásico con neutro cuyo voltaje entre líneas es de 400 volts, calcule:</a:t>
            </a:r>
          </a:p>
          <a:p>
            <a:pPr lvl="0">
              <a:lnSpc>
                <a:spcPct val="110000"/>
              </a:lnSpc>
              <a:spcBef>
                <a:spcPts val="600"/>
              </a:spcBef>
              <a:buClr>
                <a:srgbClr val="29754D"/>
              </a:buClr>
              <a:buSzPts val="2400"/>
            </a:pPr>
            <a:r>
              <a:rPr lang="es-CL" sz="1800" dirty="0">
                <a:solidFill>
                  <a:schemeClr val="dk1"/>
                </a:solidFill>
                <a:latin typeface="Calibri"/>
                <a:cs typeface="Calibri"/>
              </a:rPr>
              <a:t>       - Voltaje fase neutro rms</a:t>
            </a:r>
          </a:p>
          <a:p>
            <a:pPr lvl="0">
              <a:lnSpc>
                <a:spcPct val="110000"/>
              </a:lnSpc>
              <a:spcBef>
                <a:spcPts val="600"/>
              </a:spcBef>
              <a:buClr>
                <a:srgbClr val="29754D"/>
              </a:buClr>
              <a:buSzPts val="2400"/>
            </a:pPr>
            <a:r>
              <a:rPr lang="es-CL" sz="1800" dirty="0">
                <a:solidFill>
                  <a:schemeClr val="dk1"/>
                </a:solidFill>
                <a:latin typeface="Calibri"/>
                <a:cs typeface="Calibri"/>
              </a:rPr>
              <a:t>       - Voltaje fase neutro máximo</a:t>
            </a:r>
          </a:p>
          <a:p>
            <a:pPr lvl="0">
              <a:lnSpc>
                <a:spcPct val="110000"/>
              </a:lnSpc>
              <a:spcBef>
                <a:spcPts val="600"/>
              </a:spcBef>
              <a:buClr>
                <a:srgbClr val="29754D"/>
              </a:buClr>
              <a:buSzPts val="2400"/>
            </a:pPr>
            <a:r>
              <a:rPr lang="es-CL" sz="1800" dirty="0">
                <a:solidFill>
                  <a:schemeClr val="dk1"/>
                </a:solidFill>
                <a:latin typeface="Calibri"/>
                <a:cs typeface="Calibri"/>
              </a:rPr>
              <a:t>       - Voltaje entre líneas máximo</a:t>
            </a:r>
          </a:p>
        </p:txBody>
      </p:sp>
      <p:sp>
        <p:nvSpPr>
          <p:cNvPr id="5" name="Google Shape;179;p5">
            <a:extLst>
              <a:ext uri="{FF2B5EF4-FFF2-40B4-BE49-F238E27FC236}">
                <a16:creationId xmlns:a16="http://schemas.microsoft.com/office/drawing/2014/main" xmlns="" id="{DC526047-11DB-AB4A-AB4B-B5C4E7492432}"/>
              </a:ext>
            </a:extLst>
          </p:cNvPr>
          <p:cNvSpPr/>
          <p:nvPr/>
        </p:nvSpPr>
        <p:spPr>
          <a:xfrm>
            <a:off x="584984" y="4283318"/>
            <a:ext cx="4275148" cy="176967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Si la potencia activa monofásica es 10 kWatts, calcule la corriente rms, considere FP=1 .</a:t>
            </a:r>
          </a:p>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Calcule la potencia trifásica usando variables rms. </a:t>
            </a:r>
          </a:p>
        </p:txBody>
      </p:sp>
      <p:grpSp>
        <p:nvGrpSpPr>
          <p:cNvPr id="8" name="Grupo 7">
            <a:extLst>
              <a:ext uri="{FF2B5EF4-FFF2-40B4-BE49-F238E27FC236}">
                <a16:creationId xmlns:a16="http://schemas.microsoft.com/office/drawing/2014/main" xmlns="" id="{F3D97823-5AEE-CD4F-A976-CAD21741E040}"/>
              </a:ext>
            </a:extLst>
          </p:cNvPr>
          <p:cNvGrpSpPr/>
          <p:nvPr/>
        </p:nvGrpSpPr>
        <p:grpSpPr>
          <a:xfrm>
            <a:off x="4825406" y="3106443"/>
            <a:ext cx="4275148" cy="2376899"/>
            <a:chOff x="4860131" y="2870522"/>
            <a:chExt cx="4434340" cy="2465407"/>
          </a:xfrm>
        </p:grpSpPr>
        <p:sp>
          <p:nvSpPr>
            <p:cNvPr id="7" name="Google Shape;101;p3">
              <a:extLst>
                <a:ext uri="{FF2B5EF4-FFF2-40B4-BE49-F238E27FC236}">
                  <a16:creationId xmlns:a16="http://schemas.microsoft.com/office/drawing/2014/main" xmlns="" id="{3901532B-7AEA-FC41-AD7B-32BA4D7F743C}"/>
                </a:ext>
              </a:extLst>
            </p:cNvPr>
            <p:cNvSpPr/>
            <p:nvPr/>
          </p:nvSpPr>
          <p:spPr>
            <a:xfrm>
              <a:off x="4860131" y="2870522"/>
              <a:ext cx="4434340" cy="2465407"/>
            </a:xfrm>
            <a:prstGeom prst="roundRect">
              <a:avLst>
                <a:gd name="adj" fmla="val 5451"/>
              </a:avLst>
            </a:prstGeom>
            <a:solidFill>
              <a:schemeClr val="bg1"/>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6" name="Google Shape;447;p23">
              <a:extLst>
                <a:ext uri="{FF2B5EF4-FFF2-40B4-BE49-F238E27FC236}">
                  <a16:creationId xmlns:a16="http://schemas.microsoft.com/office/drawing/2014/main" xmlns="" id="{1B697328-D4D4-BE4E-A678-04832151969C}"/>
                </a:ext>
              </a:extLst>
            </p:cNvPr>
            <p:cNvPicPr preferRelativeResize="0"/>
            <p:nvPr/>
          </p:nvPicPr>
          <p:blipFill rotWithShape="1">
            <a:blip r:embed="rId2">
              <a:alphaModFix/>
            </a:blip>
            <a:srcRect l="3855" t="7912" r="5075" b="11050"/>
            <a:stretch/>
          </p:blipFill>
          <p:spPr>
            <a:xfrm>
              <a:off x="5150734" y="3068704"/>
              <a:ext cx="3877519" cy="2030080"/>
            </a:xfrm>
            <a:prstGeom prst="rect">
              <a:avLst/>
            </a:prstGeom>
            <a:noFill/>
            <a:ln>
              <a:noFill/>
            </a:ln>
          </p:spPr>
        </p:pic>
      </p:grpSp>
    </p:spTree>
    <p:extLst>
      <p:ext uri="{BB962C8B-B14F-4D97-AF65-F5344CB8AC3E}">
        <p14:creationId xmlns:p14="http://schemas.microsoft.com/office/powerpoint/2010/main" val="3097466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29754D"/>
                </a:solidFill>
                <a:latin typeface="Calibri"/>
                <a:ea typeface="Calibri"/>
                <a:cs typeface="Calibri"/>
                <a:sym typeface="Calibri"/>
              </a:rPr>
              <a:t>¿CUÁNTO APRENDIMOS?</a:t>
            </a:r>
            <a:endParaRPr sz="3100" b="1" i="0" u="none" strike="noStrike" cap="none" dirty="0">
              <a:solidFill>
                <a:srgbClr val="29754D"/>
              </a:solidFill>
              <a:latin typeface="Calibri"/>
              <a:ea typeface="Calibri"/>
              <a:cs typeface="Calibri"/>
              <a:sym typeface="Calibri"/>
            </a:endParaRPr>
          </a:p>
        </p:txBody>
      </p:sp>
      <p:grpSp>
        <p:nvGrpSpPr>
          <p:cNvPr id="389" name="Google Shape;389;p18"/>
          <p:cNvGrpSpPr/>
          <p:nvPr/>
        </p:nvGrpSpPr>
        <p:grpSpPr>
          <a:xfrm>
            <a:off x="2035277" y="2911885"/>
            <a:ext cx="6999671" cy="2696553"/>
            <a:chOff x="4461133" y="3098700"/>
            <a:chExt cx="4657800" cy="1525000"/>
          </a:xfrm>
        </p:grpSpPr>
        <p:sp>
          <p:nvSpPr>
            <p:cNvPr id="390" name="Google Shape;390;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442536" y="3474911"/>
              <a:ext cx="3323687" cy="762464"/>
            </a:xfrm>
            <a:prstGeom prst="rect">
              <a:avLst/>
            </a:prstGeom>
            <a:noFill/>
            <a:ln>
              <a:noFill/>
            </a:ln>
          </p:spPr>
          <p:txBody>
            <a:bodyPr spcFirstLastPara="1" wrap="square" lIns="91425" tIns="91425" rIns="91425" bIns="91425" anchor="ctr" anchorCtr="0">
              <a:noAutofit/>
            </a:bodyPr>
            <a:lstStyle/>
            <a:p>
              <a:pPr lvl="0">
                <a:lnSpc>
                  <a:spcPct val="115000"/>
                </a:lnSpc>
              </a:pPr>
              <a:r>
                <a:rPr lang="en-US" sz="2000" b="1" dirty="0">
                  <a:solidFill>
                    <a:srgbClr val="29754D"/>
                  </a:solidFill>
                  <a:latin typeface="Calibri"/>
                  <a:ea typeface="Calibri"/>
                  <a:cs typeface="Calibri"/>
                  <a:sym typeface="Calibri"/>
                </a:rPr>
                <a:t>EQUIPOS, MÁQUINAS Y SISTEMAS ELÉCTRICOS </a:t>
              </a:r>
            </a:p>
            <a:p>
              <a:pPr lvl="0">
                <a:lnSpc>
                  <a:spcPct val="115000"/>
                </a:lnSpc>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una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que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que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visto! </a:t>
              </a:r>
              <a:r>
                <a:rPr lang="en-US" sz="1600" b="1" dirty="0">
                  <a:solidFill>
                    <a:srgbClr val="29754D"/>
                  </a:solidFill>
                  <a:latin typeface="Calibri"/>
                  <a:ea typeface="Calibri"/>
                  <a:cs typeface="Calibri"/>
                  <a:sym typeface="Calibri"/>
                </a:rPr>
                <a:t>¡</a:t>
              </a:r>
              <a:r>
                <a:rPr lang="en-US" sz="1600" b="1" dirty="0" err="1">
                  <a:solidFill>
                    <a:srgbClr val="29754D"/>
                  </a:solidFill>
                  <a:latin typeface="Calibri"/>
                  <a:ea typeface="Calibri"/>
                  <a:cs typeface="Calibri"/>
                  <a:sym typeface="Calibri"/>
                </a:rPr>
                <a:t>Atentos</a:t>
              </a:r>
              <a:r>
                <a:rPr lang="en-US" sz="1600" b="1" dirty="0">
                  <a:solidFill>
                    <a:srgbClr val="29754D"/>
                  </a:solidFill>
                  <a:latin typeface="Calibri"/>
                  <a:ea typeface="Calibri"/>
                  <a:cs typeface="Calibri"/>
                  <a:sym typeface="Calibri"/>
                </a:rPr>
                <a:t>, </a:t>
              </a:r>
              <a:r>
                <a:rPr lang="en-US" sz="1600" b="1" dirty="0" err="1">
                  <a:solidFill>
                    <a:srgbClr val="29754D"/>
                  </a:solidFill>
                  <a:latin typeface="Calibri"/>
                  <a:ea typeface="Calibri"/>
                  <a:cs typeface="Calibri"/>
                  <a:sym typeface="Calibri"/>
                </a:rPr>
                <a:t>atentas</a:t>
              </a:r>
              <a:r>
                <a:rPr lang="en-US" sz="1600" b="1" dirty="0">
                  <a:solidFill>
                    <a:srgbClr val="29754D"/>
                  </a:solidFill>
                  <a:latin typeface="Calibri"/>
                  <a:ea typeface="Calibri"/>
                  <a:cs typeface="Calibri"/>
                  <a:sym typeface="Calibri"/>
                </a:rPr>
                <a:t>!</a:t>
              </a:r>
            </a:p>
          </p:txBody>
        </p:sp>
      </p:gr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REVISEMOS</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13" name="Google Shape;168;p5"/>
          <p:cNvSpPr txBox="1"/>
          <p:nvPr/>
        </p:nvSpPr>
        <p:spPr>
          <a:xfrm>
            <a:off x="41759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a:solidFill>
                  <a:srgbClr val="8EB99F"/>
                </a:solidFill>
                <a:latin typeface="Calibri"/>
                <a:ea typeface="Calibri"/>
                <a:cs typeface="Calibri"/>
                <a:sym typeface="Calibri"/>
              </a:rPr>
              <a:t>4</a:t>
            </a:r>
            <a:endParaRPr sz="5000" b="0" i="0" u="none" strike="noStrike" cap="none" dirty="0">
              <a:solidFill>
                <a:srgbClr val="8EB99F"/>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24" y="2473197"/>
            <a:ext cx="3856770" cy="3654000"/>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56194"/>
            <a:ext cx="1806825" cy="1348212"/>
          </a:xfrm>
          <a:prstGeom prst="rect">
            <a:avLst/>
          </a:prstGeom>
        </p:spPr>
      </p:pic>
    </p:spTree>
    <p:extLst>
      <p:ext uri="{BB962C8B-B14F-4D97-AF65-F5344CB8AC3E}">
        <p14:creationId xmlns:p14="http://schemas.microsoft.com/office/powerpoint/2010/main" val="18713148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319;p12">
            <a:extLst>
              <a:ext uri="{FF2B5EF4-FFF2-40B4-BE49-F238E27FC236}">
                <a16:creationId xmlns:a16="http://schemas.microsoft.com/office/drawing/2014/main" xmlns="" id="{C185390E-DEFC-0A47-AABC-5984F85A0660}"/>
              </a:ext>
            </a:extLst>
          </p:cNvPr>
          <p:cNvSpPr/>
          <p:nvPr/>
        </p:nvSpPr>
        <p:spPr>
          <a:xfrm>
            <a:off x="1392865" y="2973155"/>
            <a:ext cx="5890437" cy="3177228"/>
          </a:xfrm>
          <a:prstGeom prst="roundRect">
            <a:avLst>
              <a:gd name="adj" fmla="val 9635"/>
            </a:avLst>
          </a:prstGeom>
          <a:solidFill>
            <a:schemeClr val="accent6">
              <a:lumMod val="40000"/>
              <a:lumOff val="60000"/>
            </a:schemeClr>
          </a:solidFill>
          <a:ln w="127" cap="flat" cmpd="sng">
            <a:solidFill>
              <a:schemeClr val="tx1">
                <a:lumMod val="50000"/>
                <a:lumOff val="5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178;p6"/>
          <p:cNvSpPr txBox="1"/>
          <p:nvPr/>
        </p:nvSpPr>
        <p:spPr>
          <a:xfrm>
            <a:off x="439475" y="1251244"/>
            <a:ext cx="6164525" cy="742655"/>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INSTRUMENTACIÓN - CONTENIDO</a:t>
            </a:r>
          </a:p>
        </p:txBody>
      </p:sp>
      <p:sp>
        <p:nvSpPr>
          <p:cNvPr id="7" name="Rectángulo 6"/>
          <p:cNvSpPr/>
          <p:nvPr/>
        </p:nvSpPr>
        <p:spPr>
          <a:xfrm>
            <a:off x="401638" y="957461"/>
            <a:ext cx="3689131" cy="307777"/>
          </a:xfrm>
          <a:prstGeom prst="rect">
            <a:avLst/>
          </a:prstGeom>
        </p:spPr>
        <p:txBody>
          <a:bodyPr wrap="none">
            <a:spAutoFit/>
          </a:bodyPr>
          <a:lstStyle/>
          <a:p>
            <a:pPr>
              <a:buSzPts val="2000"/>
            </a:pPr>
            <a:r>
              <a:rPr lang="es-ES_tradnl" b="1" dirty="0">
                <a:latin typeface="Calibri"/>
                <a:cs typeface="Calibri"/>
                <a:sym typeface="Trebuchet MS"/>
              </a:rPr>
              <a:t>NORMATIVA DEL MANTENIMIENTO ELÉCTRICO</a:t>
            </a:r>
          </a:p>
        </p:txBody>
      </p:sp>
      <p:grpSp>
        <p:nvGrpSpPr>
          <p:cNvPr id="12" name="Grupo 11">
            <a:extLst>
              <a:ext uri="{FF2B5EF4-FFF2-40B4-BE49-F238E27FC236}">
                <a16:creationId xmlns:a16="http://schemas.microsoft.com/office/drawing/2014/main" xmlns="" id="{C821744A-92E8-CA4A-A39C-CE2893149035}"/>
              </a:ext>
            </a:extLst>
          </p:cNvPr>
          <p:cNvGrpSpPr/>
          <p:nvPr/>
        </p:nvGrpSpPr>
        <p:grpSpPr>
          <a:xfrm>
            <a:off x="4167962" y="2571140"/>
            <a:ext cx="4004931" cy="1621354"/>
            <a:chOff x="3232297" y="3166563"/>
            <a:chExt cx="4004931" cy="1621354"/>
          </a:xfrm>
        </p:grpSpPr>
        <p:grpSp>
          <p:nvGrpSpPr>
            <p:cNvPr id="13" name="Grupo 12">
              <a:extLst>
                <a:ext uri="{FF2B5EF4-FFF2-40B4-BE49-F238E27FC236}">
                  <a16:creationId xmlns:a16="http://schemas.microsoft.com/office/drawing/2014/main" xmlns="" id="{3D64A020-7EB3-3049-908D-DB1267AF15F2}"/>
                </a:ext>
              </a:extLst>
            </p:cNvPr>
            <p:cNvGrpSpPr/>
            <p:nvPr/>
          </p:nvGrpSpPr>
          <p:grpSpPr>
            <a:xfrm>
              <a:off x="3232297" y="3166563"/>
              <a:ext cx="4004931" cy="1621354"/>
              <a:chOff x="3983277" y="2843142"/>
              <a:chExt cx="3957594" cy="2567589"/>
            </a:xfrm>
            <a:solidFill>
              <a:srgbClr val="D7E3DC"/>
            </a:solidFill>
          </p:grpSpPr>
          <p:sp>
            <p:nvSpPr>
              <p:cNvPr id="15" name="Google Shape;101;p3">
                <a:extLst>
                  <a:ext uri="{FF2B5EF4-FFF2-40B4-BE49-F238E27FC236}">
                    <a16:creationId xmlns:a16="http://schemas.microsoft.com/office/drawing/2014/main" xmlns="" id="{AA644025-3E2C-794C-AD62-3367E5BD4DA9}"/>
                  </a:ext>
                </a:extLst>
              </p:cNvPr>
              <p:cNvSpPr/>
              <p:nvPr/>
            </p:nvSpPr>
            <p:spPr>
              <a:xfrm>
                <a:off x="4506820" y="2843142"/>
                <a:ext cx="3434051" cy="2567589"/>
              </a:xfrm>
              <a:prstGeom prst="roundRect">
                <a:avLst>
                  <a:gd name="adj" fmla="val 10157"/>
                </a:avLst>
              </a:pr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6" name="Triángulo isósceles 32">
                <a:extLst>
                  <a:ext uri="{FF2B5EF4-FFF2-40B4-BE49-F238E27FC236}">
                    <a16:creationId xmlns:a16="http://schemas.microsoft.com/office/drawing/2014/main" xmlns="" id="{C76F2065-6A94-D34D-B0A7-9C974479F5E3}"/>
                  </a:ext>
                </a:extLst>
              </p:cNvPr>
              <p:cNvSpPr/>
              <p:nvPr/>
            </p:nvSpPr>
            <p:spPr>
              <a:xfrm rot="16200000">
                <a:off x="4103448" y="4174462"/>
                <a:ext cx="493539" cy="733881"/>
              </a:xfrm>
              <a:prstGeom prst="triangle">
                <a:avLst>
                  <a:gd name="adj" fmla="val 404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pSp>
        <p:sp>
          <p:nvSpPr>
            <p:cNvPr id="14" name="Google Shape;178;p6">
              <a:extLst>
                <a:ext uri="{FF2B5EF4-FFF2-40B4-BE49-F238E27FC236}">
                  <a16:creationId xmlns:a16="http://schemas.microsoft.com/office/drawing/2014/main" xmlns="" id="{0724D179-F866-8144-8EE1-AA5B25412BE3}"/>
                </a:ext>
              </a:extLst>
            </p:cNvPr>
            <p:cNvSpPr txBox="1"/>
            <p:nvPr/>
          </p:nvSpPr>
          <p:spPr>
            <a:xfrm>
              <a:off x="3848937" y="3330428"/>
              <a:ext cx="3303230" cy="1151079"/>
            </a:xfrm>
            <a:prstGeom prst="rect">
              <a:avLst/>
            </a:prstGeom>
            <a:noFill/>
            <a:ln>
              <a:noFill/>
            </a:ln>
          </p:spPr>
          <p:txBody>
            <a:bodyPr spcFirstLastPara="1" wrap="square" lIns="91425" tIns="91425" rIns="91425" bIns="91425" anchor="ctr" anchorCtr="0">
              <a:noAutofit/>
            </a:bodyPr>
            <a:lstStyle/>
            <a:p>
              <a:pPr lvl="0" algn="ctr">
                <a:lnSpc>
                  <a:spcPct val="90000"/>
                </a:lnSpc>
                <a:spcBef>
                  <a:spcPts val="1200"/>
                </a:spcBef>
                <a:buSzPts val="2800"/>
              </a:pPr>
              <a:r>
                <a:rPr lang="es-ES_tradnl" sz="3000" b="1" dirty="0">
                  <a:solidFill>
                    <a:srgbClr val="29754D"/>
                  </a:solidFill>
                  <a:latin typeface="Calibri"/>
                  <a:ea typeface="Trebuchet MS"/>
                  <a:cs typeface="Calibri"/>
                  <a:sym typeface="Trebuchet MS"/>
                </a:rPr>
                <a:t>EQUIPOS Y MÁQUINAS ELÉCTRICAS</a:t>
              </a:r>
            </a:p>
          </p:txBody>
        </p:sp>
      </p:grpSp>
      <p:pic>
        <p:nvPicPr>
          <p:cNvPr id="17" name="Imagen 16">
            <a:extLst>
              <a:ext uri="{FF2B5EF4-FFF2-40B4-BE49-F238E27FC236}">
                <a16:creationId xmlns:a16="http://schemas.microsoft.com/office/drawing/2014/main" xmlns="" id="{A1911697-A4E5-A241-AE0B-611C2FAFF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01691" y="2790054"/>
            <a:ext cx="3231478" cy="3392228"/>
          </a:xfrm>
          <a:prstGeom prst="rect">
            <a:avLst/>
          </a:prstGeom>
        </p:spPr>
      </p:pic>
    </p:spTree>
    <p:extLst>
      <p:ext uri="{BB962C8B-B14F-4D97-AF65-F5344CB8AC3E}">
        <p14:creationId xmlns:p14="http://schemas.microsoft.com/office/powerpoint/2010/main" val="4179999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Equipos y máquinas eléctricas</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2" name="Google Shape;101;p3">
            <a:extLst>
              <a:ext uri="{FF2B5EF4-FFF2-40B4-BE49-F238E27FC236}">
                <a16:creationId xmlns:a16="http://schemas.microsoft.com/office/drawing/2014/main" xmlns="" id="{C476D530-C55A-3341-8FCC-F126037F8FB6}"/>
              </a:ext>
            </a:extLst>
          </p:cNvPr>
          <p:cNvSpPr/>
          <p:nvPr/>
        </p:nvSpPr>
        <p:spPr>
          <a:xfrm>
            <a:off x="607361" y="2289040"/>
            <a:ext cx="8297189" cy="62081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769681" y="2312580"/>
            <a:ext cx="7998222" cy="473936"/>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A continuación algunos equipos y máquinas eléctricas. ¿Pueden identificarlas?</a:t>
            </a:r>
          </a:p>
        </p:txBody>
      </p:sp>
      <p:sp>
        <p:nvSpPr>
          <p:cNvPr id="25" name="Rectángulo 24">
            <a:extLst>
              <a:ext uri="{FF2B5EF4-FFF2-40B4-BE49-F238E27FC236}">
                <a16:creationId xmlns:a16="http://schemas.microsoft.com/office/drawing/2014/main" xmlns="" id="{7CA4EEA1-66D3-E742-B14F-C08E698BC503}"/>
              </a:ext>
            </a:extLst>
          </p:cNvPr>
          <p:cNvSpPr/>
          <p:nvPr/>
        </p:nvSpPr>
        <p:spPr>
          <a:xfrm>
            <a:off x="711537" y="4553243"/>
            <a:ext cx="2529309" cy="292388"/>
          </a:xfrm>
          <a:prstGeom prst="rect">
            <a:avLst/>
          </a:prstGeom>
        </p:spPr>
        <p:txBody>
          <a:bodyPr wrap="square">
            <a:spAutoFit/>
          </a:bodyPr>
          <a:lstStyle/>
          <a:p>
            <a:pPr lvl="0" algn="ctr">
              <a:buSzPts val="1800"/>
            </a:pPr>
            <a:r>
              <a:rPr lang="es-CL" sz="1300" dirty="0">
                <a:solidFill>
                  <a:srgbClr val="29754D"/>
                </a:solidFill>
                <a:latin typeface="Calibri" panose="020F0502020204030204" pitchFamily="34" charset="0"/>
                <a:ea typeface="Trebuchet MS"/>
                <a:cs typeface="Calibri" panose="020F0502020204030204" pitchFamily="34" charset="0"/>
                <a:sym typeface="Trebuchet MS"/>
              </a:rPr>
              <a:t>Motor eléctrico</a:t>
            </a:r>
            <a:endParaRPr lang="es-CL" sz="1300" dirty="0">
              <a:solidFill>
                <a:srgbClr val="29754D"/>
              </a:solidFill>
              <a:latin typeface="Calibri" panose="020F0502020204030204" pitchFamily="34" charset="0"/>
              <a:cs typeface="Calibri" panose="020F0502020204030204" pitchFamily="34" charset="0"/>
            </a:endParaRPr>
          </a:p>
        </p:txBody>
      </p:sp>
      <p:pic>
        <p:nvPicPr>
          <p:cNvPr id="16" name="Google Shape;467;p25" descr="Porque el motor eléctrico de corriente alterna se utiliza más?">
            <a:extLst>
              <a:ext uri="{FF2B5EF4-FFF2-40B4-BE49-F238E27FC236}">
                <a16:creationId xmlns:a16="http://schemas.microsoft.com/office/drawing/2014/main" xmlns="" id="{3F88287C-9455-514E-8274-D4EAB9D41231}"/>
              </a:ext>
            </a:extLst>
          </p:cNvPr>
          <p:cNvPicPr preferRelativeResize="0"/>
          <p:nvPr/>
        </p:nvPicPr>
        <p:blipFill rotWithShape="1">
          <a:blip r:embed="rId3">
            <a:alphaModFix/>
          </a:blip>
          <a:srcRect/>
          <a:stretch/>
        </p:blipFill>
        <p:spPr>
          <a:xfrm>
            <a:off x="929918" y="3202686"/>
            <a:ext cx="2086320" cy="1251793"/>
          </a:xfrm>
          <a:prstGeom prst="rect">
            <a:avLst/>
          </a:prstGeom>
          <a:noFill/>
          <a:ln>
            <a:noFill/>
          </a:ln>
        </p:spPr>
      </p:pic>
      <p:pic>
        <p:nvPicPr>
          <p:cNvPr id="17" name="Google Shape;468;p25" descr="Transformador seco y en aceite | Diferencias e impacto ambiental">
            <a:extLst>
              <a:ext uri="{FF2B5EF4-FFF2-40B4-BE49-F238E27FC236}">
                <a16:creationId xmlns:a16="http://schemas.microsoft.com/office/drawing/2014/main" xmlns="" id="{57290A4A-0B6F-6048-B8F3-9ADF6EC0DD0F}"/>
              </a:ext>
            </a:extLst>
          </p:cNvPr>
          <p:cNvPicPr preferRelativeResize="0"/>
          <p:nvPr/>
        </p:nvPicPr>
        <p:blipFill rotWithShape="1">
          <a:blip r:embed="rId4">
            <a:alphaModFix/>
          </a:blip>
          <a:srcRect/>
          <a:stretch/>
        </p:blipFill>
        <p:spPr>
          <a:xfrm>
            <a:off x="3779634" y="3165738"/>
            <a:ext cx="1978407" cy="1316541"/>
          </a:xfrm>
          <a:prstGeom prst="rect">
            <a:avLst/>
          </a:prstGeom>
          <a:noFill/>
          <a:ln>
            <a:noFill/>
          </a:ln>
        </p:spPr>
      </p:pic>
      <p:pic>
        <p:nvPicPr>
          <p:cNvPr id="18" name="Google Shape;469;p25" descr="Interruptor Termomagnético 1 Polo 30 A Square D - $ 157.09 en ...">
            <a:extLst>
              <a:ext uri="{FF2B5EF4-FFF2-40B4-BE49-F238E27FC236}">
                <a16:creationId xmlns:a16="http://schemas.microsoft.com/office/drawing/2014/main" xmlns="" id="{E28C934E-A04F-9E41-81AD-7D3F7EB622CE}"/>
              </a:ext>
            </a:extLst>
          </p:cNvPr>
          <p:cNvPicPr preferRelativeResize="0"/>
          <p:nvPr/>
        </p:nvPicPr>
        <p:blipFill rotWithShape="1">
          <a:blip r:embed="rId5">
            <a:alphaModFix/>
          </a:blip>
          <a:srcRect/>
          <a:stretch/>
        </p:blipFill>
        <p:spPr>
          <a:xfrm>
            <a:off x="7191391" y="3120682"/>
            <a:ext cx="640816" cy="1249791"/>
          </a:xfrm>
          <a:prstGeom prst="rect">
            <a:avLst/>
          </a:prstGeom>
          <a:noFill/>
          <a:ln>
            <a:noFill/>
          </a:ln>
        </p:spPr>
      </p:pic>
      <p:pic>
        <p:nvPicPr>
          <p:cNvPr id="19" name="Google Shape;470;p25" descr="Interruptor Termomagnético 3x50A 6 KA C ABB">
            <a:extLst>
              <a:ext uri="{FF2B5EF4-FFF2-40B4-BE49-F238E27FC236}">
                <a16:creationId xmlns:a16="http://schemas.microsoft.com/office/drawing/2014/main" xmlns="" id="{0EC9696F-7266-714E-8AA6-F5B3AAB6C221}"/>
              </a:ext>
            </a:extLst>
          </p:cNvPr>
          <p:cNvPicPr preferRelativeResize="0"/>
          <p:nvPr/>
        </p:nvPicPr>
        <p:blipFill rotWithShape="1">
          <a:blip r:embed="rId6">
            <a:alphaModFix/>
          </a:blip>
          <a:srcRect/>
          <a:stretch/>
        </p:blipFill>
        <p:spPr>
          <a:xfrm>
            <a:off x="1446729" y="5121688"/>
            <a:ext cx="1052697" cy="1125464"/>
          </a:xfrm>
          <a:prstGeom prst="rect">
            <a:avLst/>
          </a:prstGeom>
          <a:noFill/>
          <a:ln>
            <a:noFill/>
          </a:ln>
        </p:spPr>
      </p:pic>
      <p:pic>
        <p:nvPicPr>
          <p:cNvPr id="20" name="Google Shape;471;p25" descr="▷【¿Qué es y cómo funciona un interruptor diferencial?】 ® 2019">
            <a:extLst>
              <a:ext uri="{FF2B5EF4-FFF2-40B4-BE49-F238E27FC236}">
                <a16:creationId xmlns:a16="http://schemas.microsoft.com/office/drawing/2014/main" xmlns="" id="{EFF528BA-CD9B-9145-883A-D4E4CB39E354}"/>
              </a:ext>
            </a:extLst>
          </p:cNvPr>
          <p:cNvPicPr preferRelativeResize="0"/>
          <p:nvPr/>
        </p:nvPicPr>
        <p:blipFill rotWithShape="1">
          <a:blip r:embed="rId7">
            <a:alphaModFix/>
          </a:blip>
          <a:srcRect l="16191" t="6756" r="17851"/>
          <a:stretch/>
        </p:blipFill>
        <p:spPr>
          <a:xfrm>
            <a:off x="4162961" y="5095753"/>
            <a:ext cx="1052698" cy="1263141"/>
          </a:xfrm>
          <a:prstGeom prst="rect">
            <a:avLst/>
          </a:prstGeom>
          <a:noFill/>
          <a:ln>
            <a:noFill/>
          </a:ln>
        </p:spPr>
      </p:pic>
      <p:pic>
        <p:nvPicPr>
          <p:cNvPr id="21" name="Google Shape;472;p25" descr="Variador frecuencia Omron MX2 Trifásico, 380-480VAC, 2.2/3.0KW ...">
            <a:extLst>
              <a:ext uri="{FF2B5EF4-FFF2-40B4-BE49-F238E27FC236}">
                <a16:creationId xmlns:a16="http://schemas.microsoft.com/office/drawing/2014/main" xmlns="" id="{8185A7A2-E602-924B-B499-F5883C1F6FE0}"/>
              </a:ext>
            </a:extLst>
          </p:cNvPr>
          <p:cNvPicPr preferRelativeResize="0"/>
          <p:nvPr/>
        </p:nvPicPr>
        <p:blipFill rotWithShape="1">
          <a:blip r:embed="rId8">
            <a:alphaModFix/>
          </a:blip>
          <a:srcRect/>
          <a:stretch/>
        </p:blipFill>
        <p:spPr>
          <a:xfrm>
            <a:off x="6995468" y="5121688"/>
            <a:ext cx="923990" cy="1215776"/>
          </a:xfrm>
          <a:prstGeom prst="rect">
            <a:avLst/>
          </a:prstGeom>
          <a:noFill/>
          <a:ln>
            <a:noFill/>
          </a:ln>
        </p:spPr>
      </p:pic>
      <p:sp>
        <p:nvSpPr>
          <p:cNvPr id="34" name="Rectángulo 33">
            <a:extLst>
              <a:ext uri="{FF2B5EF4-FFF2-40B4-BE49-F238E27FC236}">
                <a16:creationId xmlns:a16="http://schemas.microsoft.com/office/drawing/2014/main" xmlns="" id="{7AA9DC84-933C-8340-9BAC-3237FF2F67DF}"/>
              </a:ext>
            </a:extLst>
          </p:cNvPr>
          <p:cNvSpPr/>
          <p:nvPr/>
        </p:nvSpPr>
        <p:spPr>
          <a:xfrm>
            <a:off x="3396864" y="4553243"/>
            <a:ext cx="2529309" cy="292388"/>
          </a:xfrm>
          <a:prstGeom prst="rect">
            <a:avLst/>
          </a:prstGeom>
        </p:spPr>
        <p:txBody>
          <a:bodyPr wrap="square">
            <a:spAutoFit/>
          </a:bodyPr>
          <a:lstStyle/>
          <a:p>
            <a:pPr lvl="0" algn="ctr">
              <a:buSzPts val="1800"/>
            </a:pPr>
            <a:r>
              <a:rPr lang="es-CL" sz="1300" dirty="0">
                <a:solidFill>
                  <a:srgbClr val="29754D"/>
                </a:solidFill>
                <a:latin typeface="Calibri" panose="020F0502020204030204" pitchFamily="34" charset="0"/>
                <a:ea typeface="Trebuchet MS"/>
                <a:cs typeface="Calibri" panose="020F0502020204030204" pitchFamily="34" charset="0"/>
                <a:sym typeface="Trebuchet MS"/>
              </a:rPr>
              <a:t>Transformador</a:t>
            </a:r>
            <a:endParaRPr lang="es-CL" sz="1300" dirty="0">
              <a:solidFill>
                <a:srgbClr val="29754D"/>
              </a:solidFill>
              <a:latin typeface="Calibri" panose="020F0502020204030204" pitchFamily="34" charset="0"/>
              <a:cs typeface="Calibri" panose="020F0502020204030204" pitchFamily="34" charset="0"/>
            </a:endParaRPr>
          </a:p>
        </p:txBody>
      </p:sp>
      <p:sp>
        <p:nvSpPr>
          <p:cNvPr id="35" name="Rectángulo 34">
            <a:extLst>
              <a:ext uri="{FF2B5EF4-FFF2-40B4-BE49-F238E27FC236}">
                <a16:creationId xmlns:a16="http://schemas.microsoft.com/office/drawing/2014/main" xmlns="" id="{2754445E-10BB-554D-B004-1C00DA2C14C9}"/>
              </a:ext>
            </a:extLst>
          </p:cNvPr>
          <p:cNvSpPr/>
          <p:nvPr/>
        </p:nvSpPr>
        <p:spPr>
          <a:xfrm>
            <a:off x="6360201" y="4307021"/>
            <a:ext cx="2112183" cy="492443"/>
          </a:xfrm>
          <a:prstGeom prst="rect">
            <a:avLst/>
          </a:prstGeom>
        </p:spPr>
        <p:txBody>
          <a:bodyPr wrap="square">
            <a:spAutoFit/>
          </a:bodyPr>
          <a:lstStyle/>
          <a:p>
            <a:pPr lvl="0" algn="ctr">
              <a:buSzPts val="1800"/>
            </a:pPr>
            <a:r>
              <a:rPr lang="es-CL" sz="1300" dirty="0">
                <a:solidFill>
                  <a:srgbClr val="29754D"/>
                </a:solidFill>
                <a:latin typeface="Calibri" panose="020F0502020204030204" pitchFamily="34" charset="0"/>
                <a:ea typeface="Trebuchet MS"/>
                <a:cs typeface="Calibri" panose="020F0502020204030204" pitchFamily="34" charset="0"/>
                <a:sym typeface="Trebuchet MS"/>
              </a:rPr>
              <a:t>Interruptor Termo magnético Monopolar</a:t>
            </a:r>
          </a:p>
        </p:txBody>
      </p:sp>
      <p:sp>
        <p:nvSpPr>
          <p:cNvPr id="39" name="Rectángulo 38">
            <a:extLst>
              <a:ext uri="{FF2B5EF4-FFF2-40B4-BE49-F238E27FC236}">
                <a16:creationId xmlns:a16="http://schemas.microsoft.com/office/drawing/2014/main" xmlns="" id="{52B4AC33-1272-5540-B86E-80F65F786054}"/>
              </a:ext>
            </a:extLst>
          </p:cNvPr>
          <p:cNvSpPr/>
          <p:nvPr/>
        </p:nvSpPr>
        <p:spPr>
          <a:xfrm>
            <a:off x="873856" y="6258866"/>
            <a:ext cx="2204669" cy="492443"/>
          </a:xfrm>
          <a:prstGeom prst="rect">
            <a:avLst/>
          </a:prstGeom>
        </p:spPr>
        <p:txBody>
          <a:bodyPr wrap="square">
            <a:spAutoFit/>
          </a:bodyPr>
          <a:lstStyle/>
          <a:p>
            <a:pPr lvl="0" algn="ctr">
              <a:buSzPts val="1800"/>
            </a:pPr>
            <a:r>
              <a:rPr lang="es-CL" sz="1300" dirty="0">
                <a:solidFill>
                  <a:srgbClr val="29754D"/>
                </a:solidFill>
                <a:latin typeface="Calibri" panose="020F0502020204030204" pitchFamily="34" charset="0"/>
                <a:ea typeface="Trebuchet MS"/>
                <a:cs typeface="Calibri" panose="020F0502020204030204" pitchFamily="34" charset="0"/>
                <a:sym typeface="Trebuchet MS"/>
              </a:rPr>
              <a:t>Interruptor termo</a:t>
            </a:r>
          </a:p>
          <a:p>
            <a:pPr lvl="0" algn="ctr">
              <a:buSzPts val="1800"/>
            </a:pPr>
            <a:r>
              <a:rPr lang="es-CL" sz="1300" dirty="0">
                <a:solidFill>
                  <a:srgbClr val="29754D"/>
                </a:solidFill>
                <a:latin typeface="Calibri" panose="020F0502020204030204" pitchFamily="34" charset="0"/>
                <a:ea typeface="Trebuchet MS"/>
                <a:cs typeface="Calibri" panose="020F0502020204030204" pitchFamily="34" charset="0"/>
                <a:sym typeface="Trebuchet MS"/>
              </a:rPr>
              <a:t>Magnético Tetrapolar</a:t>
            </a:r>
            <a:endParaRPr lang="es-CL" sz="1300" dirty="0">
              <a:solidFill>
                <a:srgbClr val="29754D"/>
              </a:solidFill>
              <a:latin typeface="Calibri" panose="020F0502020204030204" pitchFamily="34" charset="0"/>
              <a:cs typeface="Calibri" panose="020F0502020204030204" pitchFamily="34" charset="0"/>
            </a:endParaRPr>
          </a:p>
        </p:txBody>
      </p:sp>
      <p:sp>
        <p:nvSpPr>
          <p:cNvPr id="40" name="Rectángulo 39">
            <a:extLst>
              <a:ext uri="{FF2B5EF4-FFF2-40B4-BE49-F238E27FC236}">
                <a16:creationId xmlns:a16="http://schemas.microsoft.com/office/drawing/2014/main" xmlns="" id="{A6A37F51-595D-F843-B33E-81F2F82B6BA2}"/>
              </a:ext>
            </a:extLst>
          </p:cNvPr>
          <p:cNvSpPr/>
          <p:nvPr/>
        </p:nvSpPr>
        <p:spPr>
          <a:xfrm>
            <a:off x="3396864" y="6358894"/>
            <a:ext cx="2529309" cy="292388"/>
          </a:xfrm>
          <a:prstGeom prst="rect">
            <a:avLst/>
          </a:prstGeom>
        </p:spPr>
        <p:txBody>
          <a:bodyPr wrap="square">
            <a:spAutoFit/>
          </a:bodyPr>
          <a:lstStyle/>
          <a:p>
            <a:pPr lvl="0" algn="ctr">
              <a:buSzPts val="1800"/>
            </a:pPr>
            <a:r>
              <a:rPr lang="es-CL" sz="1300" dirty="0">
                <a:solidFill>
                  <a:srgbClr val="29754D"/>
                </a:solidFill>
                <a:latin typeface="Calibri" panose="020F0502020204030204" pitchFamily="34" charset="0"/>
                <a:ea typeface="Trebuchet MS"/>
                <a:cs typeface="Calibri" panose="020F0502020204030204" pitchFamily="34" charset="0"/>
                <a:sym typeface="Trebuchet MS"/>
              </a:rPr>
              <a:t>Interruptor diferencial</a:t>
            </a:r>
            <a:endParaRPr lang="es-CL" sz="1300" dirty="0">
              <a:solidFill>
                <a:srgbClr val="29754D"/>
              </a:solidFill>
              <a:latin typeface="Calibri" panose="020F0502020204030204" pitchFamily="34" charset="0"/>
              <a:cs typeface="Calibri" panose="020F0502020204030204" pitchFamily="34" charset="0"/>
            </a:endParaRPr>
          </a:p>
        </p:txBody>
      </p:sp>
      <p:sp>
        <p:nvSpPr>
          <p:cNvPr id="41" name="Rectángulo 40">
            <a:extLst>
              <a:ext uri="{FF2B5EF4-FFF2-40B4-BE49-F238E27FC236}">
                <a16:creationId xmlns:a16="http://schemas.microsoft.com/office/drawing/2014/main" xmlns="" id="{17C2E069-1A72-B343-A77A-210F9DF84162}"/>
              </a:ext>
            </a:extLst>
          </p:cNvPr>
          <p:cNvSpPr/>
          <p:nvPr/>
        </p:nvSpPr>
        <p:spPr>
          <a:xfrm>
            <a:off x="6163212" y="6358894"/>
            <a:ext cx="2529310" cy="292388"/>
          </a:xfrm>
          <a:prstGeom prst="rect">
            <a:avLst/>
          </a:prstGeom>
        </p:spPr>
        <p:txBody>
          <a:bodyPr wrap="square">
            <a:spAutoFit/>
          </a:bodyPr>
          <a:lstStyle/>
          <a:p>
            <a:pPr lvl="0" algn="ctr">
              <a:buSzPts val="1800"/>
            </a:pPr>
            <a:r>
              <a:rPr lang="es-CL" sz="1300" dirty="0">
                <a:solidFill>
                  <a:srgbClr val="29754D"/>
                </a:solidFill>
                <a:latin typeface="Calibri" panose="020F0502020204030204" pitchFamily="34" charset="0"/>
                <a:ea typeface="Trebuchet MS"/>
                <a:cs typeface="Calibri" panose="020F0502020204030204" pitchFamily="34" charset="0"/>
                <a:sym typeface="Trebuchet MS"/>
              </a:rPr>
              <a:t>Variador de frecuencia</a:t>
            </a:r>
          </a:p>
        </p:txBody>
      </p:sp>
      <p:sp>
        <p:nvSpPr>
          <p:cNvPr id="42" name="Google Shape;101;p3">
            <a:extLst>
              <a:ext uri="{FF2B5EF4-FFF2-40B4-BE49-F238E27FC236}">
                <a16:creationId xmlns:a16="http://schemas.microsoft.com/office/drawing/2014/main" xmlns="" id="{1354CBAD-1D58-A342-A770-C8027C1B3608}"/>
              </a:ext>
            </a:extLst>
          </p:cNvPr>
          <p:cNvSpPr/>
          <p:nvPr/>
        </p:nvSpPr>
        <p:spPr>
          <a:xfrm>
            <a:off x="711536" y="3079347"/>
            <a:ext cx="2529310" cy="1766283"/>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44" name="Google Shape;101;p3">
            <a:extLst>
              <a:ext uri="{FF2B5EF4-FFF2-40B4-BE49-F238E27FC236}">
                <a16:creationId xmlns:a16="http://schemas.microsoft.com/office/drawing/2014/main" xmlns="" id="{032FEB76-36C2-0A41-8FA8-0CDF952412FE}"/>
              </a:ext>
            </a:extLst>
          </p:cNvPr>
          <p:cNvSpPr/>
          <p:nvPr/>
        </p:nvSpPr>
        <p:spPr>
          <a:xfrm>
            <a:off x="3466311" y="3079347"/>
            <a:ext cx="2529310" cy="1766283"/>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45" name="Google Shape;101;p3">
            <a:extLst>
              <a:ext uri="{FF2B5EF4-FFF2-40B4-BE49-F238E27FC236}">
                <a16:creationId xmlns:a16="http://schemas.microsoft.com/office/drawing/2014/main" xmlns="" id="{C425AED7-6D8C-1243-958F-AF9379396769}"/>
              </a:ext>
            </a:extLst>
          </p:cNvPr>
          <p:cNvSpPr/>
          <p:nvPr/>
        </p:nvSpPr>
        <p:spPr>
          <a:xfrm>
            <a:off x="6151638" y="3079347"/>
            <a:ext cx="2529310" cy="1766283"/>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46" name="Google Shape;101;p3">
            <a:extLst>
              <a:ext uri="{FF2B5EF4-FFF2-40B4-BE49-F238E27FC236}">
                <a16:creationId xmlns:a16="http://schemas.microsoft.com/office/drawing/2014/main" xmlns="" id="{57F50451-0CA8-A44D-B095-A35FD3E745FE}"/>
              </a:ext>
            </a:extLst>
          </p:cNvPr>
          <p:cNvSpPr/>
          <p:nvPr/>
        </p:nvSpPr>
        <p:spPr>
          <a:xfrm>
            <a:off x="711536" y="5023890"/>
            <a:ext cx="2529310" cy="1766283"/>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47" name="Google Shape;101;p3">
            <a:extLst>
              <a:ext uri="{FF2B5EF4-FFF2-40B4-BE49-F238E27FC236}">
                <a16:creationId xmlns:a16="http://schemas.microsoft.com/office/drawing/2014/main" xmlns="" id="{B1D29B56-F8B8-E244-A830-973FA1DA35AB}"/>
              </a:ext>
            </a:extLst>
          </p:cNvPr>
          <p:cNvSpPr/>
          <p:nvPr/>
        </p:nvSpPr>
        <p:spPr>
          <a:xfrm>
            <a:off x="3477885" y="5023890"/>
            <a:ext cx="2529310" cy="1766283"/>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48" name="Google Shape;101;p3">
            <a:extLst>
              <a:ext uri="{FF2B5EF4-FFF2-40B4-BE49-F238E27FC236}">
                <a16:creationId xmlns:a16="http://schemas.microsoft.com/office/drawing/2014/main" xmlns="" id="{E46FD731-F85F-7141-8058-59A91EAEDB84}"/>
              </a:ext>
            </a:extLst>
          </p:cNvPr>
          <p:cNvSpPr/>
          <p:nvPr/>
        </p:nvSpPr>
        <p:spPr>
          <a:xfrm>
            <a:off x="6163212" y="5023890"/>
            <a:ext cx="2529310" cy="1766283"/>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826904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38"/>
          <p:cNvSpPr/>
          <p:nvPr/>
        </p:nvSpPr>
        <p:spPr>
          <a:xfrm>
            <a:off x="4766523" y="2346374"/>
            <a:ext cx="2980513" cy="3817095"/>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4" name="Google Shape;84;p38"/>
          <p:cNvSpPr/>
          <p:nvPr/>
        </p:nvSpPr>
        <p:spPr>
          <a:xfrm>
            <a:off x="1649549" y="2346374"/>
            <a:ext cx="2980513" cy="3817095"/>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5" name="Google Shape;85;p38"/>
          <p:cNvPicPr preferRelativeResize="0"/>
          <p:nvPr/>
        </p:nvPicPr>
        <p:blipFill rotWithShape="1">
          <a:blip r:embed="rId3">
            <a:alphaModFix/>
          </a:blip>
          <a:srcRect/>
          <a:stretch/>
        </p:blipFill>
        <p:spPr>
          <a:xfrm>
            <a:off x="2757285" y="1980974"/>
            <a:ext cx="765041" cy="729458"/>
          </a:xfrm>
          <a:prstGeom prst="rect">
            <a:avLst/>
          </a:prstGeom>
          <a:noFill/>
          <a:ln>
            <a:noFill/>
          </a:ln>
        </p:spPr>
      </p:pic>
      <p:pic>
        <p:nvPicPr>
          <p:cNvPr id="86" name="Google Shape;86;p38"/>
          <p:cNvPicPr preferRelativeResize="0"/>
          <p:nvPr/>
        </p:nvPicPr>
        <p:blipFill rotWithShape="1">
          <a:blip r:embed="rId4">
            <a:alphaModFix/>
          </a:blip>
          <a:srcRect/>
          <a:stretch/>
        </p:blipFill>
        <p:spPr>
          <a:xfrm>
            <a:off x="5655828" y="2258130"/>
            <a:ext cx="3223256" cy="3035128"/>
          </a:xfrm>
          <a:prstGeom prst="rect">
            <a:avLst/>
          </a:prstGeom>
          <a:noFill/>
          <a:ln>
            <a:noFill/>
          </a:ln>
        </p:spPr>
      </p:pic>
      <p:sp>
        <p:nvSpPr>
          <p:cNvPr id="87" name="Google Shape;87;p38"/>
          <p:cNvSpPr txBox="1"/>
          <p:nvPr/>
        </p:nvSpPr>
        <p:spPr>
          <a:xfrm>
            <a:off x="4956542" y="3837749"/>
            <a:ext cx="2392124" cy="2249796"/>
          </a:xfrm>
          <a:prstGeom prst="rect">
            <a:avLst/>
          </a:prstGeom>
          <a:noFill/>
          <a:ln>
            <a:noFill/>
          </a:ln>
        </p:spPr>
        <p:txBody>
          <a:bodyPr spcFirstLastPara="1" wrap="square" lIns="91425" tIns="91425" rIns="91425" bIns="91425" anchor="ctr" anchorCtr="0">
            <a:noAutofit/>
          </a:bodyPr>
          <a:lstStyle/>
          <a:p>
            <a:pPr>
              <a:buSzPct val="80000"/>
            </a:pPr>
            <a:r>
              <a:rPr lang="es-ES_tradnl" sz="1700" b="1" baseline="30000" dirty="0">
                <a:latin typeface="Calibri"/>
                <a:cs typeface="Calibri"/>
              </a:rPr>
              <a:t>1. </a:t>
            </a:r>
            <a:r>
              <a:rPr lang="es-ES_tradnl" sz="1700" baseline="30000" dirty="0">
                <a:latin typeface="Calibri"/>
                <a:cs typeface="Calibri"/>
              </a:rPr>
              <a:t>Realiza mantenimiento preventivo de equipos, máquinas y sistemas eléctricos para prevenir fallas y dar continuidad a los servicios, considerando la normativa vigente.</a:t>
            </a:r>
          </a:p>
          <a:p>
            <a:pPr>
              <a:buSzPct val="80000"/>
            </a:pPr>
            <a:endParaRPr lang="es-ES" sz="1700" baseline="30000" dirty="0">
              <a:latin typeface="Calibri"/>
              <a:cs typeface="Calibri"/>
            </a:endParaRPr>
          </a:p>
          <a:p>
            <a:pPr>
              <a:buSzPct val="80000"/>
            </a:pPr>
            <a:r>
              <a:rPr lang="es-ES_tradnl" sz="1700" b="1" baseline="30000" dirty="0">
                <a:latin typeface="Calibri"/>
                <a:cs typeface="Calibri"/>
              </a:rPr>
              <a:t>2. </a:t>
            </a:r>
            <a:r>
              <a:rPr lang="es-ES_tradnl" sz="1700" baseline="30000" dirty="0">
                <a:latin typeface="Calibri"/>
                <a:cs typeface="Calibri"/>
              </a:rPr>
              <a:t>Realiza mantenimiento correctivo de equipos y sistemas eléctricos para restablecer o mejorar su funcionamiento, de acuerdo a los informes de falla o a las pautas de mantenimiento, a la normativa vigente y a las normas de seguridad.</a:t>
            </a:r>
            <a:endParaRPr lang="es-ES" sz="1700" dirty="0">
              <a:latin typeface="Calibri"/>
              <a:cs typeface="Calibri"/>
            </a:endParaRPr>
          </a:p>
          <a:p>
            <a:pPr marL="0" marR="0" lvl="0" indent="0" algn="l"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
            </a:r>
            <a:br>
              <a:rPr lang="en-US" sz="1600" b="0" i="0" u="none" strike="noStrike" cap="none" dirty="0">
                <a:solidFill>
                  <a:srgbClr val="000000"/>
                </a:solidFill>
                <a:latin typeface="Calibri"/>
                <a:ea typeface="Calibri"/>
                <a:cs typeface="Calibri"/>
                <a:sym typeface="Calibri"/>
              </a:rPr>
            </a:br>
            <a:endParaRPr sz="1600" b="1" i="0" u="none" strike="noStrike" cap="none" dirty="0">
              <a:solidFill>
                <a:srgbClr val="76384D"/>
              </a:solidFill>
              <a:latin typeface="Calibri"/>
              <a:ea typeface="Calibri"/>
              <a:cs typeface="Calibri"/>
              <a:sym typeface="Calibri"/>
            </a:endParaRPr>
          </a:p>
        </p:txBody>
      </p:sp>
      <p:sp>
        <p:nvSpPr>
          <p:cNvPr id="88" name="Google Shape;88;p38"/>
          <p:cNvSpPr txBox="1"/>
          <p:nvPr/>
        </p:nvSpPr>
        <p:spPr>
          <a:xfrm>
            <a:off x="5057556" y="2934381"/>
            <a:ext cx="2396712"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29754D"/>
                </a:solidFill>
                <a:latin typeface="Calibri"/>
                <a:ea typeface="Calibri"/>
                <a:cs typeface="Calibri"/>
                <a:sym typeface="Calibri"/>
              </a:rPr>
              <a:t>APRENDIZAJE ESPERADO</a:t>
            </a:r>
            <a:endParaRPr sz="1800" b="0" i="0" u="none" strike="noStrike" cap="none">
              <a:solidFill>
                <a:srgbClr val="29754D"/>
              </a:solidFill>
              <a:latin typeface="Calibri"/>
              <a:ea typeface="Calibri"/>
              <a:cs typeface="Calibri"/>
              <a:sym typeface="Calibri"/>
            </a:endParaRPr>
          </a:p>
        </p:txBody>
      </p:sp>
      <p:pic>
        <p:nvPicPr>
          <p:cNvPr id="89" name="Google Shape;89;p38"/>
          <p:cNvPicPr preferRelativeResize="0"/>
          <p:nvPr/>
        </p:nvPicPr>
        <p:blipFill rotWithShape="1">
          <a:blip r:embed="rId5">
            <a:alphaModFix/>
          </a:blip>
          <a:srcRect/>
          <a:stretch/>
        </p:blipFill>
        <p:spPr>
          <a:xfrm flipH="1">
            <a:off x="-340870" y="2668912"/>
            <a:ext cx="3054031" cy="4190933"/>
          </a:xfrm>
          <a:prstGeom prst="rect">
            <a:avLst/>
          </a:prstGeom>
          <a:noFill/>
          <a:ln>
            <a:noFill/>
          </a:ln>
        </p:spPr>
      </p:pic>
      <p:sp>
        <p:nvSpPr>
          <p:cNvPr id="90" name="Google Shape;90;p38"/>
          <p:cNvSpPr txBox="1"/>
          <p:nvPr/>
        </p:nvSpPr>
        <p:spPr>
          <a:xfrm>
            <a:off x="1755646" y="2934381"/>
            <a:ext cx="2768317"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29754D"/>
                </a:solidFill>
                <a:latin typeface="Calibri"/>
                <a:ea typeface="Calibri"/>
                <a:cs typeface="Calibri"/>
                <a:sym typeface="Calibri"/>
              </a:rPr>
              <a:t>METODOLOGÍA SELECCIONADA</a:t>
            </a:r>
            <a:endParaRPr sz="1800" b="0" i="0" u="none" strike="noStrike" cap="none">
              <a:solidFill>
                <a:srgbClr val="29754D"/>
              </a:solidFill>
              <a:latin typeface="Calibri"/>
              <a:ea typeface="Calibri"/>
              <a:cs typeface="Calibri"/>
              <a:sym typeface="Calibri"/>
            </a:endParaRPr>
          </a:p>
        </p:txBody>
      </p:sp>
      <p:sp>
        <p:nvSpPr>
          <p:cNvPr id="91" name="Google Shape;91;p38"/>
          <p:cNvSpPr txBox="1"/>
          <p:nvPr/>
        </p:nvSpPr>
        <p:spPr>
          <a:xfrm>
            <a:off x="1814810" y="3507536"/>
            <a:ext cx="2714922" cy="199149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s-ES" b="0" i="0" u="none" strike="noStrike" cap="none" dirty="0" smtClean="0">
                <a:solidFill>
                  <a:srgbClr val="000000"/>
                </a:solidFill>
                <a:latin typeface="Calibri"/>
                <a:ea typeface="Calibri"/>
                <a:cs typeface="Calibri"/>
                <a:sym typeface="Calibri"/>
              </a:rPr>
              <a:t>E</a:t>
            </a:r>
            <a:r>
              <a:rPr lang="es-ES_tradnl" b="0" i="0" u="none" strike="noStrike" cap="none" dirty="0" err="1" smtClean="0">
                <a:solidFill>
                  <a:srgbClr val="000000"/>
                </a:solidFill>
                <a:latin typeface="Calibri"/>
                <a:ea typeface="Calibri"/>
                <a:cs typeface="Calibri"/>
                <a:sym typeface="Calibri"/>
              </a:rPr>
              <a:t>staciones</a:t>
            </a:r>
            <a:r>
              <a:rPr lang="es-ES_tradnl" b="0" i="0" u="none" strike="noStrike" cap="none" dirty="0" smtClean="0">
                <a:solidFill>
                  <a:srgbClr val="000000"/>
                </a:solidFill>
                <a:latin typeface="Calibri"/>
                <a:ea typeface="Calibri"/>
                <a:cs typeface="Calibri"/>
                <a:sym typeface="Calibri"/>
              </a:rPr>
              <a:t> de trabajo</a:t>
            </a:r>
            <a:r>
              <a:rPr lang="en-US" b="0" i="0" u="none" strike="noStrike" cap="none" dirty="0">
                <a:solidFill>
                  <a:srgbClr val="000000"/>
                </a:solidFill>
                <a:latin typeface="Calibri"/>
                <a:ea typeface="Calibri"/>
                <a:cs typeface="Calibri"/>
                <a:sym typeface="Calibri"/>
              </a:rPr>
              <a:t/>
            </a:r>
            <a:br>
              <a:rPr lang="en-US" b="0" i="0" u="none" strike="noStrike" cap="none" dirty="0">
                <a:solidFill>
                  <a:srgbClr val="000000"/>
                </a:solidFill>
                <a:latin typeface="Calibri"/>
                <a:ea typeface="Calibri"/>
                <a:cs typeface="Calibri"/>
                <a:sym typeface="Calibri"/>
              </a:rPr>
            </a:br>
            <a:endParaRPr b="1" i="0" u="none" strike="noStrike" cap="none" dirty="0">
              <a:solidFill>
                <a:srgbClr val="76384D"/>
              </a:solidFill>
              <a:latin typeface="Calibri"/>
              <a:ea typeface="Calibri"/>
              <a:cs typeface="Calibri"/>
              <a:sym typeface="Calibri"/>
            </a:endParaRPr>
          </a:p>
        </p:txBody>
      </p:sp>
      <p:pic>
        <p:nvPicPr>
          <p:cNvPr id="92" name="Google Shape;92;p38"/>
          <p:cNvPicPr preferRelativeResize="0"/>
          <p:nvPr/>
        </p:nvPicPr>
        <p:blipFill rotWithShape="1">
          <a:blip r:embed="rId6">
            <a:alphaModFix/>
          </a:blip>
          <a:srcRect/>
          <a:stretch/>
        </p:blipFill>
        <p:spPr>
          <a:xfrm>
            <a:off x="5873555" y="1980974"/>
            <a:ext cx="766449" cy="730800"/>
          </a:xfrm>
          <a:prstGeom prst="rect">
            <a:avLst/>
          </a:prstGeom>
          <a:noFill/>
          <a:ln>
            <a:noFill/>
          </a:ln>
        </p:spPr>
      </p:pic>
      <p:sp>
        <p:nvSpPr>
          <p:cNvPr id="93" name="Google Shape;93;p38"/>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a:lnSpc>
                <a:spcPct val="90000"/>
              </a:lnSpc>
              <a:buSzPts val="2000"/>
            </a:pPr>
            <a:r>
              <a:rPr lang="es-ES_tradnl" sz="2600" b="1" dirty="0">
                <a:solidFill>
                  <a:srgbClr val="29754D"/>
                </a:solidFill>
                <a:latin typeface="Calibri"/>
                <a:ea typeface="Calibri"/>
                <a:cs typeface="Calibri"/>
                <a:sym typeface="Trebuchet MS"/>
              </a:rPr>
              <a:t>EQUIPOS, </a:t>
            </a:r>
            <a:r>
              <a:rPr lang="es-ES_tradnl" sz="2600" b="1" dirty="0" smtClean="0">
                <a:solidFill>
                  <a:srgbClr val="29754D"/>
                </a:solidFill>
                <a:latin typeface="Calibri"/>
                <a:ea typeface="Calibri"/>
                <a:cs typeface="Calibri"/>
                <a:sym typeface="Trebuchet MS"/>
              </a:rPr>
              <a:t>MÁQUINAS Y </a:t>
            </a:r>
            <a:r>
              <a:rPr lang="es-ES_tradnl" sz="2600" dirty="0">
                <a:solidFill>
                  <a:srgbClr val="C73E32"/>
                </a:solidFill>
                <a:latin typeface="Calibri"/>
                <a:ea typeface="Calibri"/>
                <a:cs typeface="Calibri"/>
                <a:sym typeface="Trebuchet MS"/>
              </a:rPr>
              <a:t>SISTEMAS ELÉCTRICOS</a:t>
            </a:r>
            <a:endParaRPr lang="es-ES" sz="2600" dirty="0">
              <a:solidFill>
                <a:srgbClr val="C73E32"/>
              </a:solidFill>
              <a:latin typeface="Calibri"/>
              <a:ea typeface="Calibri"/>
              <a:cs typeface="Calibri"/>
            </a:endParaRPr>
          </a:p>
        </p:txBody>
      </p:sp>
    </p:spTree>
    <p:extLst>
      <p:ext uri="{BB962C8B-B14F-4D97-AF65-F5344CB8AC3E}">
        <p14:creationId xmlns:p14="http://schemas.microsoft.com/office/powerpoint/2010/main" val="1203248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6" name="Google Shape;101;p3">
            <a:extLst>
              <a:ext uri="{FF2B5EF4-FFF2-40B4-BE49-F238E27FC236}">
                <a16:creationId xmlns:a16="http://schemas.microsoft.com/office/drawing/2014/main" xmlns="" id="{70BCDE17-802D-1A45-B18F-C0CFCA601FF2}"/>
              </a:ext>
            </a:extLst>
          </p:cNvPr>
          <p:cNvSpPr/>
          <p:nvPr/>
        </p:nvSpPr>
        <p:spPr>
          <a:xfrm>
            <a:off x="3745600" y="2295270"/>
            <a:ext cx="5629893" cy="4306944"/>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4" name="Google Shape;178;p6"/>
          <p:cNvSpPr txBox="1"/>
          <p:nvPr/>
        </p:nvSpPr>
        <p:spPr>
          <a:xfrm>
            <a:off x="439475" y="1251245"/>
            <a:ext cx="522472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EQUIPOS Y MÁQUINAS ELÉCTRICAS</a:t>
            </a:r>
            <a:endParaRPr lang="es-ES_tradnl" sz="2600" b="1" dirty="0">
              <a:solidFill>
                <a:srgbClr val="29754D"/>
              </a:solidFill>
              <a:latin typeface="Calibri"/>
              <a:ea typeface="Trebuchet MS"/>
              <a:cs typeface="Calibri"/>
              <a:sym typeface="Trebuchet MS"/>
            </a:endParaRP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grpSp>
        <p:nvGrpSpPr>
          <p:cNvPr id="2" name="Grupo 1">
            <a:extLst>
              <a:ext uri="{FF2B5EF4-FFF2-40B4-BE49-F238E27FC236}">
                <a16:creationId xmlns:a16="http://schemas.microsoft.com/office/drawing/2014/main" xmlns="" id="{70731677-837A-914D-B5BD-1FDA827C5E02}"/>
              </a:ext>
            </a:extLst>
          </p:cNvPr>
          <p:cNvGrpSpPr/>
          <p:nvPr/>
        </p:nvGrpSpPr>
        <p:grpSpPr>
          <a:xfrm>
            <a:off x="448941" y="2618650"/>
            <a:ext cx="3455353" cy="3614049"/>
            <a:chOff x="607361" y="2289039"/>
            <a:chExt cx="3455353" cy="3614049"/>
          </a:xfrm>
        </p:grpSpPr>
        <p:sp>
          <p:nvSpPr>
            <p:cNvPr id="22" name="Google Shape;101;p3">
              <a:extLst>
                <a:ext uri="{FF2B5EF4-FFF2-40B4-BE49-F238E27FC236}">
                  <a16:creationId xmlns:a16="http://schemas.microsoft.com/office/drawing/2014/main" xmlns="" id="{C476D530-C55A-3341-8FCC-F126037F8FB6}"/>
                </a:ext>
              </a:extLst>
            </p:cNvPr>
            <p:cNvSpPr/>
            <p:nvPr/>
          </p:nvSpPr>
          <p:spPr>
            <a:xfrm>
              <a:off x="607361" y="2289039"/>
              <a:ext cx="3455353" cy="361404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723108" y="2463051"/>
              <a:ext cx="3188862" cy="321622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Existe una gran variedad de máquinas y dispositivos eléctricos especialmente en el área de la seguridad. En este capítulo veremos dos de los principales dispositivos usados en la industria como son los motores y transformadores eléctricos.</a:t>
              </a:r>
            </a:p>
          </p:txBody>
        </p:sp>
      </p:grpSp>
      <p:pic>
        <p:nvPicPr>
          <p:cNvPr id="24" name="Google Shape;480;p26" descr="La nueva subestación de REE en Brazatortas abre muchas ...">
            <a:extLst>
              <a:ext uri="{FF2B5EF4-FFF2-40B4-BE49-F238E27FC236}">
                <a16:creationId xmlns:a16="http://schemas.microsoft.com/office/drawing/2014/main" xmlns="" id="{324BEE9C-D0B1-CB42-94C0-D05E0F940D7A}"/>
              </a:ext>
            </a:extLst>
          </p:cNvPr>
          <p:cNvPicPr preferRelativeResize="0"/>
          <p:nvPr/>
        </p:nvPicPr>
        <p:blipFill rotWithShape="1">
          <a:blip r:embed="rId3">
            <a:alphaModFix/>
          </a:blip>
          <a:srcRect/>
          <a:stretch/>
        </p:blipFill>
        <p:spPr>
          <a:xfrm>
            <a:off x="4143433" y="2571908"/>
            <a:ext cx="4931120" cy="3718835"/>
          </a:xfrm>
          <a:prstGeom prst="rect">
            <a:avLst/>
          </a:prstGeom>
          <a:noFill/>
          <a:ln>
            <a:noFill/>
          </a:ln>
        </p:spPr>
      </p:pic>
    </p:spTree>
    <p:extLst>
      <p:ext uri="{BB962C8B-B14F-4D97-AF65-F5344CB8AC3E}">
        <p14:creationId xmlns:p14="http://schemas.microsoft.com/office/powerpoint/2010/main" val="41543198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grpSp>
        <p:nvGrpSpPr>
          <p:cNvPr id="2" name="Grupo 1">
            <a:extLst>
              <a:ext uri="{FF2B5EF4-FFF2-40B4-BE49-F238E27FC236}">
                <a16:creationId xmlns:a16="http://schemas.microsoft.com/office/drawing/2014/main" xmlns="" id="{70731677-837A-914D-B5BD-1FDA827C5E02}"/>
              </a:ext>
            </a:extLst>
          </p:cNvPr>
          <p:cNvGrpSpPr/>
          <p:nvPr/>
        </p:nvGrpSpPr>
        <p:grpSpPr>
          <a:xfrm>
            <a:off x="726736" y="2302009"/>
            <a:ext cx="7977427" cy="894061"/>
            <a:chOff x="503190" y="1965659"/>
            <a:chExt cx="7977427" cy="894061"/>
          </a:xfrm>
        </p:grpSpPr>
        <p:sp>
          <p:nvSpPr>
            <p:cNvPr id="22" name="Google Shape;101;p3">
              <a:extLst>
                <a:ext uri="{FF2B5EF4-FFF2-40B4-BE49-F238E27FC236}">
                  <a16:creationId xmlns:a16="http://schemas.microsoft.com/office/drawing/2014/main" xmlns="" id="{C476D530-C55A-3341-8FCC-F126037F8FB6}"/>
                </a:ext>
              </a:extLst>
            </p:cNvPr>
            <p:cNvSpPr/>
            <p:nvPr/>
          </p:nvSpPr>
          <p:spPr>
            <a:xfrm>
              <a:off x="503190" y="1965659"/>
              <a:ext cx="7977427" cy="894061"/>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769406" y="2011796"/>
              <a:ext cx="7607039" cy="778634"/>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800" dirty="0">
                  <a:solidFill>
                    <a:schemeClr val="dk1"/>
                  </a:solidFill>
                  <a:latin typeface="Calibri"/>
                  <a:cs typeface="Calibri"/>
                </a:rPr>
                <a:t>Primero debemos establecer que estas máquinas eléctricas funcionan con corriente alterna ya sea para sistemas trifásicos o monofásicos. </a:t>
              </a:r>
            </a:p>
          </p:txBody>
        </p:sp>
      </p:grpSp>
      <p:pic>
        <p:nvPicPr>
          <p:cNvPr id="11" name="Google Shape;488;p27" descr="Porque el motor eléctrico de corriente alterna se utiliza más?">
            <a:extLst>
              <a:ext uri="{FF2B5EF4-FFF2-40B4-BE49-F238E27FC236}">
                <a16:creationId xmlns:a16="http://schemas.microsoft.com/office/drawing/2014/main" xmlns="" id="{C832A7FB-760E-FA40-8087-43B7928AB277}"/>
              </a:ext>
            </a:extLst>
          </p:cNvPr>
          <p:cNvPicPr preferRelativeResize="0"/>
          <p:nvPr/>
        </p:nvPicPr>
        <p:blipFill rotWithShape="1">
          <a:blip r:embed="rId3">
            <a:alphaModFix/>
          </a:blip>
          <a:srcRect l="16095" r="14746"/>
          <a:stretch/>
        </p:blipFill>
        <p:spPr>
          <a:xfrm>
            <a:off x="379516" y="4289016"/>
            <a:ext cx="1617538" cy="1403324"/>
          </a:xfrm>
          <a:prstGeom prst="rect">
            <a:avLst/>
          </a:prstGeom>
          <a:noFill/>
          <a:ln>
            <a:noFill/>
          </a:ln>
        </p:spPr>
      </p:pic>
      <p:sp>
        <p:nvSpPr>
          <p:cNvPr id="15" name="Google Shape;491;p27">
            <a:extLst>
              <a:ext uri="{FF2B5EF4-FFF2-40B4-BE49-F238E27FC236}">
                <a16:creationId xmlns:a16="http://schemas.microsoft.com/office/drawing/2014/main" xmlns="" id="{B1F97F1F-4C25-C347-83B5-68281B75B45D}"/>
              </a:ext>
            </a:extLst>
          </p:cNvPr>
          <p:cNvSpPr/>
          <p:nvPr/>
        </p:nvSpPr>
        <p:spPr>
          <a:xfrm>
            <a:off x="2493548" y="3777141"/>
            <a:ext cx="1563243" cy="641520"/>
          </a:xfrm>
          <a:prstGeom prst="roundRect">
            <a:avLst>
              <a:gd name="adj" fmla="val 16667"/>
            </a:avLst>
          </a:prstGeom>
          <a:solidFill>
            <a:srgbClr val="29754D">
              <a:alpha val="73000"/>
            </a:srgbClr>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Motor CA monofásico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6" name="Google Shape;492;p27">
            <a:extLst>
              <a:ext uri="{FF2B5EF4-FFF2-40B4-BE49-F238E27FC236}">
                <a16:creationId xmlns:a16="http://schemas.microsoft.com/office/drawing/2014/main" xmlns="" id="{E2D64DE4-8133-954A-B8D4-F1974E718774}"/>
              </a:ext>
            </a:extLst>
          </p:cNvPr>
          <p:cNvSpPr/>
          <p:nvPr/>
        </p:nvSpPr>
        <p:spPr>
          <a:xfrm>
            <a:off x="2493548" y="5639021"/>
            <a:ext cx="1563243" cy="641520"/>
          </a:xfrm>
          <a:prstGeom prst="roundRect">
            <a:avLst>
              <a:gd name="adj" fmla="val 16667"/>
            </a:avLst>
          </a:prstGeom>
          <a:solidFill>
            <a:srgbClr val="29754D">
              <a:alpha val="73000"/>
            </a:srgbClr>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Motor CA</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8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 trifásico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cxnSp>
        <p:nvCxnSpPr>
          <p:cNvPr id="17" name="Google Shape;493;p27">
            <a:extLst>
              <a:ext uri="{FF2B5EF4-FFF2-40B4-BE49-F238E27FC236}">
                <a16:creationId xmlns:a16="http://schemas.microsoft.com/office/drawing/2014/main" xmlns="" id="{A4375464-AD9F-BF46-A832-648567F0BCE5}"/>
              </a:ext>
            </a:extLst>
          </p:cNvPr>
          <p:cNvCxnSpPr/>
          <p:nvPr/>
        </p:nvCxnSpPr>
        <p:spPr>
          <a:xfrm rot="10800000" flipH="1">
            <a:off x="1769067" y="4150478"/>
            <a:ext cx="641520" cy="435054"/>
          </a:xfrm>
          <a:prstGeom prst="straightConnector1">
            <a:avLst/>
          </a:prstGeom>
          <a:noFill/>
          <a:ln w="76200" cap="flat" cmpd="sng">
            <a:solidFill>
              <a:srgbClr val="C73E32"/>
            </a:solidFill>
            <a:prstDash val="solid"/>
            <a:round/>
            <a:headEnd type="none" w="sm" len="sm"/>
            <a:tailEnd type="triangle" w="med" len="med"/>
          </a:ln>
        </p:spPr>
      </p:cxnSp>
      <p:cxnSp>
        <p:nvCxnSpPr>
          <p:cNvPr id="18" name="Google Shape;494;p27">
            <a:extLst>
              <a:ext uri="{FF2B5EF4-FFF2-40B4-BE49-F238E27FC236}">
                <a16:creationId xmlns:a16="http://schemas.microsoft.com/office/drawing/2014/main" xmlns="" id="{E26591BF-602D-0B41-9372-5437DB5E1B69}"/>
              </a:ext>
            </a:extLst>
          </p:cNvPr>
          <p:cNvCxnSpPr/>
          <p:nvPr/>
        </p:nvCxnSpPr>
        <p:spPr>
          <a:xfrm>
            <a:off x="1765381" y="5639021"/>
            <a:ext cx="671397" cy="320760"/>
          </a:xfrm>
          <a:prstGeom prst="straightConnector1">
            <a:avLst/>
          </a:prstGeom>
          <a:noFill/>
          <a:ln w="76200" cap="flat" cmpd="sng">
            <a:solidFill>
              <a:srgbClr val="C73E32"/>
            </a:solidFill>
            <a:prstDash val="solid"/>
            <a:round/>
            <a:headEnd type="none" w="sm" len="sm"/>
            <a:tailEnd type="triangle" w="med" len="med"/>
          </a:ln>
        </p:spPr>
      </p:cxnSp>
      <p:pic>
        <p:nvPicPr>
          <p:cNvPr id="10" name="Google Shape;487;p27" descr="Transformadores eléctricos | Electricidad industrial, Electrica ...">
            <a:extLst>
              <a:ext uri="{FF2B5EF4-FFF2-40B4-BE49-F238E27FC236}">
                <a16:creationId xmlns:a16="http://schemas.microsoft.com/office/drawing/2014/main" xmlns="" id="{AA0BD30E-D8AD-2443-A181-EEFA99BA5EF6}"/>
              </a:ext>
            </a:extLst>
          </p:cNvPr>
          <p:cNvPicPr preferRelativeResize="0"/>
          <p:nvPr/>
        </p:nvPicPr>
        <p:blipFill rotWithShape="1">
          <a:blip r:embed="rId4">
            <a:alphaModFix/>
          </a:blip>
          <a:srcRect t="10375" b="7582"/>
          <a:stretch/>
        </p:blipFill>
        <p:spPr>
          <a:xfrm>
            <a:off x="4543484" y="4175879"/>
            <a:ext cx="1814680" cy="1602622"/>
          </a:xfrm>
          <a:prstGeom prst="rect">
            <a:avLst/>
          </a:prstGeom>
          <a:noFill/>
          <a:ln>
            <a:noFill/>
          </a:ln>
        </p:spPr>
      </p:pic>
      <p:sp>
        <p:nvSpPr>
          <p:cNvPr id="12" name="Google Shape;489;p27">
            <a:extLst>
              <a:ext uri="{FF2B5EF4-FFF2-40B4-BE49-F238E27FC236}">
                <a16:creationId xmlns:a16="http://schemas.microsoft.com/office/drawing/2014/main" xmlns="" id="{43FC72DA-3E95-A74F-8F0A-9E8D4D5331EF}"/>
              </a:ext>
            </a:extLst>
          </p:cNvPr>
          <p:cNvSpPr/>
          <p:nvPr/>
        </p:nvSpPr>
        <p:spPr>
          <a:xfrm>
            <a:off x="6921492" y="3777141"/>
            <a:ext cx="2078782" cy="641520"/>
          </a:xfrm>
          <a:prstGeom prst="roundRect">
            <a:avLst>
              <a:gd name="adj" fmla="val 16667"/>
            </a:avLst>
          </a:prstGeom>
          <a:solidFill>
            <a:srgbClr val="29754D">
              <a:alpha val="73000"/>
            </a:srgbClr>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Transformador CA monofásico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3" name="Google Shape;490;p27">
            <a:extLst>
              <a:ext uri="{FF2B5EF4-FFF2-40B4-BE49-F238E27FC236}">
                <a16:creationId xmlns:a16="http://schemas.microsoft.com/office/drawing/2014/main" xmlns="" id="{F22C5BE5-B184-E34A-B827-DC3D075D5DAF}"/>
              </a:ext>
            </a:extLst>
          </p:cNvPr>
          <p:cNvSpPr/>
          <p:nvPr/>
        </p:nvSpPr>
        <p:spPr>
          <a:xfrm>
            <a:off x="6921492" y="5639021"/>
            <a:ext cx="2078782" cy="641520"/>
          </a:xfrm>
          <a:prstGeom prst="roundRect">
            <a:avLst>
              <a:gd name="adj" fmla="val 16667"/>
            </a:avLst>
          </a:prstGeom>
          <a:solidFill>
            <a:srgbClr val="29754D">
              <a:alpha val="73000"/>
            </a:srgbClr>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Transformador CA trifásico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cxnSp>
        <p:nvCxnSpPr>
          <p:cNvPr id="19" name="Google Shape;495;p27">
            <a:extLst>
              <a:ext uri="{FF2B5EF4-FFF2-40B4-BE49-F238E27FC236}">
                <a16:creationId xmlns:a16="http://schemas.microsoft.com/office/drawing/2014/main" xmlns="" id="{61B378EE-CD6D-2D46-BAFD-7A3FB9C6FC85}"/>
              </a:ext>
            </a:extLst>
          </p:cNvPr>
          <p:cNvCxnSpPr/>
          <p:nvPr/>
        </p:nvCxnSpPr>
        <p:spPr>
          <a:xfrm rot="10800000" flipH="1">
            <a:off x="6176842" y="4086978"/>
            <a:ext cx="641520" cy="435054"/>
          </a:xfrm>
          <a:prstGeom prst="straightConnector1">
            <a:avLst/>
          </a:prstGeom>
          <a:noFill/>
          <a:ln w="76200" cap="flat" cmpd="sng">
            <a:solidFill>
              <a:srgbClr val="C73E32"/>
            </a:solidFill>
            <a:prstDash val="solid"/>
            <a:round/>
            <a:headEnd type="none" w="sm" len="sm"/>
            <a:tailEnd type="triangle" w="med" len="med"/>
          </a:ln>
        </p:spPr>
      </p:cxnSp>
      <p:cxnSp>
        <p:nvCxnSpPr>
          <p:cNvPr id="20" name="Google Shape;496;p27">
            <a:extLst>
              <a:ext uri="{FF2B5EF4-FFF2-40B4-BE49-F238E27FC236}">
                <a16:creationId xmlns:a16="http://schemas.microsoft.com/office/drawing/2014/main" xmlns="" id="{2CED7F3C-2660-EF4B-B3A5-83E195A2CEFB}"/>
              </a:ext>
            </a:extLst>
          </p:cNvPr>
          <p:cNvCxnSpPr/>
          <p:nvPr/>
        </p:nvCxnSpPr>
        <p:spPr>
          <a:xfrm>
            <a:off x="6173155" y="5639021"/>
            <a:ext cx="671397" cy="320760"/>
          </a:xfrm>
          <a:prstGeom prst="straightConnector1">
            <a:avLst/>
          </a:prstGeom>
          <a:noFill/>
          <a:ln w="76200" cap="flat" cmpd="sng">
            <a:solidFill>
              <a:srgbClr val="C73E32"/>
            </a:solidFill>
            <a:prstDash val="solid"/>
            <a:round/>
            <a:headEnd type="none" w="sm" len="sm"/>
            <a:tailEnd type="triangle" w="med" len="med"/>
          </a:ln>
        </p:spPr>
      </p:cxnSp>
      <p:sp>
        <p:nvSpPr>
          <p:cNvPr id="21" name="Google Shape;178;p6"/>
          <p:cNvSpPr txBox="1"/>
          <p:nvPr/>
        </p:nvSpPr>
        <p:spPr>
          <a:xfrm>
            <a:off x="439475" y="1251245"/>
            <a:ext cx="522472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EQUIPOS Y MÁQUINAS ELÉCTRICAS</a:t>
            </a:r>
            <a:endParaRPr lang="es-ES_tradnl" sz="2600" b="1" dirty="0">
              <a:solidFill>
                <a:srgbClr val="29754D"/>
              </a:solidFill>
              <a:latin typeface="Calibri"/>
              <a:ea typeface="Trebuchet MS"/>
              <a:cs typeface="Calibri"/>
              <a:sym typeface="Trebuchet MS"/>
            </a:endParaRPr>
          </a:p>
        </p:txBody>
      </p:sp>
    </p:spTree>
    <p:extLst>
      <p:ext uri="{BB962C8B-B14F-4D97-AF65-F5344CB8AC3E}">
        <p14:creationId xmlns:p14="http://schemas.microsoft.com/office/powerpoint/2010/main" val="1171023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1828216" y="2803975"/>
            <a:ext cx="5486400" cy="352062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4" name="Imagen 23">
            <a:extLst>
              <a:ext uri="{FF2B5EF4-FFF2-40B4-BE49-F238E27FC236}">
                <a16:creationId xmlns:a16="http://schemas.microsoft.com/office/drawing/2014/main" xmlns="" id="{BF16FEDD-91C9-034B-9067-D4F71AF7D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887" y="2454416"/>
            <a:ext cx="2165892" cy="3854014"/>
          </a:xfrm>
          <a:prstGeom prst="rect">
            <a:avLst/>
          </a:prstGeom>
        </p:spPr>
      </p:pic>
      <p:sp>
        <p:nvSpPr>
          <p:cNvPr id="23" name="Google Shape;179;p5">
            <a:extLst>
              <a:ext uri="{FF2B5EF4-FFF2-40B4-BE49-F238E27FC236}">
                <a16:creationId xmlns:a16="http://schemas.microsoft.com/office/drawing/2014/main" xmlns="" id="{F8CA0C0E-2153-774F-AC08-CA34A523C2D7}"/>
              </a:ext>
            </a:extLst>
          </p:cNvPr>
          <p:cNvSpPr/>
          <p:nvPr/>
        </p:nvSpPr>
        <p:spPr>
          <a:xfrm>
            <a:off x="2334545" y="3086979"/>
            <a:ext cx="4473742" cy="295461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El porqué estos elementos funcionan con CA es porque el principio de funcionamiento es la inducción magnética mediante bobinas.</a:t>
            </a:r>
          </a:p>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En capítulos anteriores habíamos introducido el concepto de campos eléctricos. Ahora introduciremos el concepto de campos magnéticos.</a:t>
            </a:r>
          </a:p>
        </p:txBody>
      </p:sp>
      <p:sp>
        <p:nvSpPr>
          <p:cNvPr id="7" name="Google Shape;178;p6"/>
          <p:cNvSpPr txBox="1"/>
          <p:nvPr/>
        </p:nvSpPr>
        <p:spPr>
          <a:xfrm>
            <a:off x="439475" y="1251245"/>
            <a:ext cx="522472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EQUIPOS Y MÁQUINAS ELÉCTRICAS</a:t>
            </a:r>
            <a:endParaRPr lang="es-ES_tradnl" sz="2600" b="1" dirty="0">
              <a:solidFill>
                <a:srgbClr val="29754D"/>
              </a:solidFill>
              <a:latin typeface="Calibri"/>
              <a:ea typeface="Trebuchet MS"/>
              <a:cs typeface="Calibri"/>
              <a:sym typeface="Trebuchet MS"/>
            </a:endParaRPr>
          </a:p>
        </p:txBody>
      </p:sp>
    </p:spTree>
    <p:extLst>
      <p:ext uri="{BB962C8B-B14F-4D97-AF65-F5344CB8AC3E}">
        <p14:creationId xmlns:p14="http://schemas.microsoft.com/office/powerpoint/2010/main" val="223972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01;p3">
            <a:extLst>
              <a:ext uri="{FF2B5EF4-FFF2-40B4-BE49-F238E27FC236}">
                <a16:creationId xmlns:a16="http://schemas.microsoft.com/office/drawing/2014/main" xmlns="" id="{69B9D311-A0E1-4C45-B0DC-497B1F2DF295}"/>
              </a:ext>
            </a:extLst>
          </p:cNvPr>
          <p:cNvSpPr/>
          <p:nvPr/>
        </p:nvSpPr>
        <p:spPr>
          <a:xfrm>
            <a:off x="812800" y="1292675"/>
            <a:ext cx="5244516" cy="3863525"/>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Google Shape;179;p5">
            <a:extLst>
              <a:ext uri="{FF2B5EF4-FFF2-40B4-BE49-F238E27FC236}">
                <a16:creationId xmlns:a16="http://schemas.microsoft.com/office/drawing/2014/main" xmlns="" id="{87EB248A-A0AB-C04C-8773-2A40C91D34BC}"/>
              </a:ext>
            </a:extLst>
          </p:cNvPr>
          <p:cNvSpPr/>
          <p:nvPr/>
        </p:nvSpPr>
        <p:spPr>
          <a:xfrm>
            <a:off x="1040770" y="1476904"/>
            <a:ext cx="4473742" cy="295461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El porqué estos elementos funcionan con CA es porque el principio de funcionamiento es la inducción magnética mediante bobinas.</a:t>
            </a:r>
          </a:p>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En capítulos anteriores habíamos introducido el concepto de campos eléctricos. Ahora introduciremos el concepto de </a:t>
            </a:r>
            <a:r>
              <a:rPr lang="es-CL" sz="2000" b="1" dirty="0">
                <a:solidFill>
                  <a:srgbClr val="29754D"/>
                </a:solidFill>
                <a:latin typeface="Calibri"/>
                <a:cs typeface="Calibri"/>
              </a:rPr>
              <a:t>campos magnéticos</a:t>
            </a:r>
            <a:r>
              <a:rPr lang="es-CL" sz="2000" dirty="0">
                <a:solidFill>
                  <a:schemeClr val="dk1"/>
                </a:solidFill>
                <a:latin typeface="Calibri"/>
                <a:cs typeface="Calibri"/>
              </a:rPr>
              <a:t>.</a:t>
            </a:r>
          </a:p>
        </p:txBody>
      </p:sp>
      <p:pic>
        <p:nvPicPr>
          <p:cNvPr id="16" name="Imagen 15">
            <a:extLst>
              <a:ext uri="{FF2B5EF4-FFF2-40B4-BE49-F238E27FC236}">
                <a16:creationId xmlns:a16="http://schemas.microsoft.com/office/drawing/2014/main" xmlns="" id="{DB2CA5E7-072C-7745-8A65-5A2620533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186" y="2006600"/>
            <a:ext cx="3722779" cy="4152899"/>
          </a:xfrm>
          <a:prstGeom prst="rect">
            <a:avLst/>
          </a:prstGeom>
        </p:spPr>
      </p:pic>
      <p:pic>
        <p:nvPicPr>
          <p:cNvPr id="18" name="Google Shape;507;p29" descr="Canción del meme Del espacio - YouTube">
            <a:extLst>
              <a:ext uri="{FF2B5EF4-FFF2-40B4-BE49-F238E27FC236}">
                <a16:creationId xmlns:a16="http://schemas.microsoft.com/office/drawing/2014/main" xmlns="" id="{8AA668B6-F25D-024E-946E-5D66B959C74B}"/>
              </a:ext>
            </a:extLst>
          </p:cNvPr>
          <p:cNvPicPr preferRelativeResize="0"/>
          <p:nvPr/>
        </p:nvPicPr>
        <p:blipFill rotWithShape="1">
          <a:blip r:embed="rId3">
            <a:alphaModFix/>
          </a:blip>
          <a:srcRect/>
          <a:stretch/>
        </p:blipFill>
        <p:spPr>
          <a:xfrm>
            <a:off x="1600617" y="4577648"/>
            <a:ext cx="3354047" cy="1886651"/>
          </a:xfrm>
          <a:prstGeom prst="rect">
            <a:avLst/>
          </a:prstGeom>
          <a:noFill/>
          <a:ln>
            <a:noFill/>
          </a:ln>
        </p:spPr>
      </p:pic>
    </p:spTree>
    <p:extLst>
      <p:ext uri="{BB962C8B-B14F-4D97-AF65-F5344CB8AC3E}">
        <p14:creationId xmlns:p14="http://schemas.microsoft.com/office/powerpoint/2010/main" val="28498191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2290096" y="2803975"/>
            <a:ext cx="5486400" cy="352062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24" name="Imagen 23">
            <a:extLst>
              <a:ext uri="{FF2B5EF4-FFF2-40B4-BE49-F238E27FC236}">
                <a16:creationId xmlns:a16="http://schemas.microsoft.com/office/drawing/2014/main" xmlns="" id="{BF16FEDD-91C9-034B-9067-D4F71AF7D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4974" y="2314716"/>
            <a:ext cx="2316708" cy="3854014"/>
          </a:xfrm>
          <a:prstGeom prst="rect">
            <a:avLst/>
          </a:prstGeom>
        </p:spPr>
      </p:pic>
      <p:sp>
        <p:nvSpPr>
          <p:cNvPr id="23" name="Google Shape;179;p5">
            <a:extLst>
              <a:ext uri="{FF2B5EF4-FFF2-40B4-BE49-F238E27FC236}">
                <a16:creationId xmlns:a16="http://schemas.microsoft.com/office/drawing/2014/main" xmlns="" id="{F8CA0C0E-2153-774F-AC08-CA34A523C2D7}"/>
              </a:ext>
            </a:extLst>
          </p:cNvPr>
          <p:cNvSpPr/>
          <p:nvPr/>
        </p:nvSpPr>
        <p:spPr>
          <a:xfrm>
            <a:off x="2555124" y="2985674"/>
            <a:ext cx="4735917" cy="84634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Para entender el concepto de campos Magnéticos veamos el siguiente video.</a:t>
            </a: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4259179" y="4216328"/>
            <a:ext cx="3849187" cy="2597530"/>
          </a:xfrm>
          <a:prstGeom prst="roundRect">
            <a:avLst>
              <a:gd name="adj" fmla="val 5451"/>
            </a:avLst>
          </a:prstGeom>
          <a:solidFill>
            <a:schemeClr val="bg1"/>
          </a:solidFill>
          <a:ln w="9525" cap="flat" cmpd="sng">
            <a:solidFill>
              <a:schemeClr val="tx1">
                <a:lumMod val="50000"/>
                <a:lumOff val="5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7" name="Google Shape;516;p30">
            <a:extLst>
              <a:ext uri="{FF2B5EF4-FFF2-40B4-BE49-F238E27FC236}">
                <a16:creationId xmlns:a16="http://schemas.microsoft.com/office/drawing/2014/main" xmlns="" id="{CB3A2EC6-DE93-5E49-9BB2-6BA8C157C45C}"/>
              </a:ext>
            </a:extLst>
          </p:cNvPr>
          <p:cNvPicPr preferRelativeResize="0"/>
          <p:nvPr/>
        </p:nvPicPr>
        <p:blipFill rotWithShape="1">
          <a:blip r:embed="rId4">
            <a:alphaModFix/>
          </a:blip>
          <a:srcRect l="15476"/>
          <a:stretch/>
        </p:blipFill>
        <p:spPr>
          <a:xfrm>
            <a:off x="4525880" y="4417047"/>
            <a:ext cx="3582486" cy="2384111"/>
          </a:xfrm>
          <a:prstGeom prst="rect">
            <a:avLst/>
          </a:prstGeom>
          <a:noFill/>
          <a:ln>
            <a:noFill/>
          </a:ln>
        </p:spPr>
      </p:pic>
      <p:sp>
        <p:nvSpPr>
          <p:cNvPr id="6" name="Elipse 5">
            <a:extLst>
              <a:ext uri="{FF2B5EF4-FFF2-40B4-BE49-F238E27FC236}">
                <a16:creationId xmlns:a16="http://schemas.microsoft.com/office/drawing/2014/main" xmlns="" id="{932F3E1B-168E-8448-9FBD-94B0360815BC}"/>
              </a:ext>
            </a:extLst>
          </p:cNvPr>
          <p:cNvSpPr/>
          <p:nvPr/>
        </p:nvSpPr>
        <p:spPr>
          <a:xfrm>
            <a:off x="7252730" y="2408954"/>
            <a:ext cx="1101197" cy="1101197"/>
          </a:xfrm>
          <a:prstGeom prst="ellipse">
            <a:avLst/>
          </a:prstGeom>
          <a:solidFill>
            <a:srgbClr val="BEE20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Imagen 4">
            <a:extLst>
              <a:ext uri="{FF2B5EF4-FFF2-40B4-BE49-F238E27FC236}">
                <a16:creationId xmlns:a16="http://schemas.microsoft.com/office/drawing/2014/main" xmlns="" id="{522210E1-73C7-8042-8AE9-241A602F05F5}"/>
              </a:ext>
            </a:extLst>
          </p:cNvPr>
          <p:cNvPicPr>
            <a:picLocks noChangeAspect="1"/>
          </p:cNvPicPr>
          <p:nvPr/>
        </p:nvPicPr>
        <p:blipFill>
          <a:blip r:embed="rId5"/>
          <a:stretch>
            <a:fillRect/>
          </a:stretch>
        </p:blipFill>
        <p:spPr>
          <a:xfrm>
            <a:off x="7393375" y="2652210"/>
            <a:ext cx="884568" cy="664207"/>
          </a:xfrm>
          <a:prstGeom prst="rect">
            <a:avLst/>
          </a:prstGeom>
        </p:spPr>
      </p:pic>
      <p:sp>
        <p:nvSpPr>
          <p:cNvPr id="13" name="Google Shape;178;p6"/>
          <p:cNvSpPr txBox="1"/>
          <p:nvPr/>
        </p:nvSpPr>
        <p:spPr>
          <a:xfrm>
            <a:off x="439475" y="1251245"/>
            <a:ext cx="522472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600" b="1" dirty="0" smtClean="0">
                <a:solidFill>
                  <a:srgbClr val="29754D"/>
                </a:solidFill>
                <a:latin typeface="Calibri"/>
                <a:ea typeface="Trebuchet MS"/>
                <a:cs typeface="Calibri"/>
                <a:sym typeface="Trebuchet MS"/>
              </a:rPr>
              <a:t>EQUIPOS Y MÁQUINAS ELÉCTRICAS</a:t>
            </a:r>
            <a:endParaRPr lang="es-ES_tradnl" sz="2600" b="1" dirty="0">
              <a:solidFill>
                <a:srgbClr val="29754D"/>
              </a:solidFill>
              <a:latin typeface="Calibri"/>
              <a:ea typeface="Trebuchet MS"/>
              <a:cs typeface="Calibri"/>
              <a:sym typeface="Trebuchet MS"/>
            </a:endParaRPr>
          </a:p>
        </p:txBody>
      </p:sp>
    </p:spTree>
    <p:extLst>
      <p:ext uri="{BB962C8B-B14F-4D97-AF65-F5344CB8AC3E}">
        <p14:creationId xmlns:p14="http://schemas.microsoft.com/office/powerpoint/2010/main" val="40916038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TRANSFORMADOR</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439475" y="2400023"/>
            <a:ext cx="8841313" cy="976727"/>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571988" y="2434749"/>
            <a:ext cx="8236297" cy="84634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Mediante la inducción magnética es que se pueden transformar los voltajes y corrientes en un sistema eléctrico a través de un transformador.</a:t>
            </a: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5139522" y="3665880"/>
            <a:ext cx="4141266" cy="2596240"/>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15" name="Google Shape;523;p31" descr="Transformadores Eléctricos | De Máquinas y Herramientas">
            <a:extLst>
              <a:ext uri="{FF2B5EF4-FFF2-40B4-BE49-F238E27FC236}">
                <a16:creationId xmlns:a16="http://schemas.microsoft.com/office/drawing/2014/main" xmlns="" id="{EA53229E-3AD3-E84C-8A2F-3C572E588A06}"/>
              </a:ext>
            </a:extLst>
          </p:cNvPr>
          <p:cNvPicPr preferRelativeResize="0"/>
          <p:nvPr/>
        </p:nvPicPr>
        <p:blipFill rotWithShape="1">
          <a:blip r:embed="rId3">
            <a:alphaModFix/>
          </a:blip>
          <a:srcRect/>
          <a:stretch/>
        </p:blipFill>
        <p:spPr>
          <a:xfrm>
            <a:off x="5293663" y="3801173"/>
            <a:ext cx="3849187" cy="2191369"/>
          </a:xfrm>
          <a:prstGeom prst="rect">
            <a:avLst/>
          </a:prstGeom>
          <a:noFill/>
          <a:ln>
            <a:noFill/>
          </a:ln>
        </p:spPr>
      </p:pic>
      <p:sp>
        <p:nvSpPr>
          <p:cNvPr id="16" name="Google Shape;101;p3">
            <a:extLst>
              <a:ext uri="{FF2B5EF4-FFF2-40B4-BE49-F238E27FC236}">
                <a16:creationId xmlns:a16="http://schemas.microsoft.com/office/drawing/2014/main" xmlns="" id="{FAD47ED6-9167-5045-983C-92611FB60F48}"/>
              </a:ext>
            </a:extLst>
          </p:cNvPr>
          <p:cNvSpPr/>
          <p:nvPr/>
        </p:nvSpPr>
        <p:spPr>
          <a:xfrm>
            <a:off x="439475" y="3589925"/>
            <a:ext cx="4420655" cy="2745926"/>
          </a:xfrm>
          <a:prstGeom prst="roundRect">
            <a:avLst>
              <a:gd name="adj" fmla="val 3453"/>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3" name="Google Shape;179;p5">
            <a:extLst>
              <a:ext uri="{FF2B5EF4-FFF2-40B4-BE49-F238E27FC236}">
                <a16:creationId xmlns:a16="http://schemas.microsoft.com/office/drawing/2014/main" xmlns="" id="{E7CC36D1-0314-5748-AC1A-937B256B4F23}"/>
              </a:ext>
            </a:extLst>
          </p:cNvPr>
          <p:cNvSpPr/>
          <p:nvPr/>
        </p:nvSpPr>
        <p:spPr>
          <a:xfrm>
            <a:off x="439475" y="3699854"/>
            <a:ext cx="4070697" cy="2539116"/>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Un transformador se compone de un núcleo magnético y dos enrollados o devanados o bobinas. El enrollado, tal como su nombre los dice, es enrollar un conductor eléctrico (con aislación) en el núcleo.</a:t>
            </a:r>
          </a:p>
        </p:txBody>
      </p:sp>
    </p:spTree>
    <p:extLst>
      <p:ext uri="{BB962C8B-B14F-4D97-AF65-F5344CB8AC3E}">
        <p14:creationId xmlns:p14="http://schemas.microsoft.com/office/powerpoint/2010/main" val="9923781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TRANSFORMADOR</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439475" y="2318999"/>
            <a:ext cx="8841313" cy="89098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560413" y="2300014"/>
            <a:ext cx="8236297" cy="84634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Existe una relación entre el número de vueltas que tiene cada enrollado y el voltaje que se puede obtener.</a:t>
            </a: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5236198" y="3665880"/>
            <a:ext cx="4044590" cy="2596240"/>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6" name="Google Shape;101;p3">
            <a:extLst>
              <a:ext uri="{FF2B5EF4-FFF2-40B4-BE49-F238E27FC236}">
                <a16:creationId xmlns:a16="http://schemas.microsoft.com/office/drawing/2014/main" xmlns="" id="{FAD47ED6-9167-5045-983C-92611FB60F48}"/>
              </a:ext>
            </a:extLst>
          </p:cNvPr>
          <p:cNvSpPr/>
          <p:nvPr/>
        </p:nvSpPr>
        <p:spPr>
          <a:xfrm>
            <a:off x="439475" y="3381577"/>
            <a:ext cx="4514490" cy="3366462"/>
          </a:xfrm>
          <a:prstGeom prst="roundRect">
            <a:avLst>
              <a:gd name="adj" fmla="val 3453"/>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3" name="Google Shape;179;p5">
            <a:extLst>
              <a:ext uri="{FF2B5EF4-FFF2-40B4-BE49-F238E27FC236}">
                <a16:creationId xmlns:a16="http://schemas.microsoft.com/office/drawing/2014/main" xmlns="" id="{E7CC36D1-0314-5748-AC1A-937B256B4F23}"/>
              </a:ext>
            </a:extLst>
          </p:cNvPr>
          <p:cNvSpPr/>
          <p:nvPr/>
        </p:nvSpPr>
        <p:spPr>
          <a:xfrm>
            <a:off x="439475" y="3445206"/>
            <a:ext cx="4420655" cy="321622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Por ejemplo, si en un lado del transformador (lado que denominaremos primario) doy 50 vueltas y en el otro lado (que denominaremos secundario) doy solo 10 vueltas, y aplicamos un voltaje CA de pro ejemplo 1000 Volts en el lado primario entonces reduciremos el voltaje en el lado secundario.</a:t>
            </a:r>
          </a:p>
        </p:txBody>
      </p:sp>
      <p:pic>
        <p:nvPicPr>
          <p:cNvPr id="10" name="Google Shape;532;p32" descr="Transformadores Eléctricos | De Máquinas y Herramientas">
            <a:extLst>
              <a:ext uri="{FF2B5EF4-FFF2-40B4-BE49-F238E27FC236}">
                <a16:creationId xmlns:a16="http://schemas.microsoft.com/office/drawing/2014/main" xmlns="" id="{59889161-03CC-4F45-9F81-C1D6AFFE8703}"/>
              </a:ext>
            </a:extLst>
          </p:cNvPr>
          <p:cNvPicPr preferRelativeResize="0"/>
          <p:nvPr/>
        </p:nvPicPr>
        <p:blipFill rotWithShape="1">
          <a:blip r:embed="rId3">
            <a:alphaModFix/>
          </a:blip>
          <a:srcRect/>
          <a:stretch/>
        </p:blipFill>
        <p:spPr>
          <a:xfrm>
            <a:off x="5305648" y="3903502"/>
            <a:ext cx="3884653" cy="2051753"/>
          </a:xfrm>
          <a:prstGeom prst="rect">
            <a:avLst/>
          </a:prstGeom>
          <a:noFill/>
          <a:ln>
            <a:noFill/>
          </a:ln>
        </p:spPr>
      </p:pic>
    </p:spTree>
    <p:extLst>
      <p:ext uri="{BB962C8B-B14F-4D97-AF65-F5344CB8AC3E}">
        <p14:creationId xmlns:p14="http://schemas.microsoft.com/office/powerpoint/2010/main" val="34453962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TRANSFORMADOR</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439476" y="2318999"/>
            <a:ext cx="6470610" cy="89098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560413" y="2300014"/>
            <a:ext cx="6349673" cy="84634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La relación de transformación del voltaje está definido por la siguiente fórmula:</a:t>
            </a: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4676172" y="3665880"/>
            <a:ext cx="4604616" cy="2596240"/>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3" name="Google Shape;179;p5">
            <a:extLst>
              <a:ext uri="{FF2B5EF4-FFF2-40B4-BE49-F238E27FC236}">
                <a16:creationId xmlns:a16="http://schemas.microsoft.com/office/drawing/2014/main" xmlns="" id="{E7CC36D1-0314-5748-AC1A-937B256B4F23}"/>
              </a:ext>
            </a:extLst>
          </p:cNvPr>
          <p:cNvSpPr/>
          <p:nvPr/>
        </p:nvSpPr>
        <p:spPr>
          <a:xfrm>
            <a:off x="725056" y="4767645"/>
            <a:ext cx="4420655" cy="1795323"/>
          </a:xfrm>
          <a:prstGeom prst="rect">
            <a:avLst/>
          </a:prstGeom>
          <a:noFill/>
          <a:ln>
            <a:noFill/>
          </a:ln>
        </p:spPr>
        <p:txBody>
          <a:bodyPr spcFirstLastPara="1" wrap="square" lIns="72000" tIns="45700" rIns="91425" bIns="45700" anchor="t" anchorCtr="0">
            <a:spAutoFit/>
          </a:bodyPr>
          <a:lstStyle/>
          <a:p>
            <a:pPr lvl="0">
              <a:lnSpc>
                <a:spcPct val="110000"/>
              </a:lnSpc>
              <a:spcBef>
                <a:spcPts val="600"/>
              </a:spcBef>
              <a:buClr>
                <a:srgbClr val="29754D"/>
              </a:buClr>
              <a:buSzPts val="2400"/>
            </a:pPr>
            <a:r>
              <a:rPr lang="es-CL" sz="1800" dirty="0">
                <a:solidFill>
                  <a:schemeClr val="dk1"/>
                </a:solidFill>
                <a:latin typeface="Calibri"/>
                <a:cs typeface="Calibri"/>
              </a:rPr>
              <a:t>Donde:</a:t>
            </a:r>
          </a:p>
          <a:p>
            <a:pPr lvl="0">
              <a:lnSpc>
                <a:spcPct val="110000"/>
              </a:lnSpc>
              <a:spcBef>
                <a:spcPts val="200"/>
              </a:spcBef>
              <a:buClr>
                <a:srgbClr val="29754D"/>
              </a:buClr>
              <a:buSzPts val="2400"/>
            </a:pPr>
            <a:r>
              <a:rPr lang="es-CL" sz="1800" dirty="0">
                <a:solidFill>
                  <a:schemeClr val="dk1"/>
                </a:solidFill>
                <a:latin typeface="Calibri"/>
                <a:cs typeface="Calibri"/>
              </a:rPr>
              <a:t>Vp: Voltaje del primario</a:t>
            </a:r>
          </a:p>
          <a:p>
            <a:pPr lvl="0">
              <a:lnSpc>
                <a:spcPct val="110000"/>
              </a:lnSpc>
              <a:spcBef>
                <a:spcPts val="200"/>
              </a:spcBef>
              <a:buClr>
                <a:srgbClr val="29754D"/>
              </a:buClr>
              <a:buSzPts val="2400"/>
            </a:pPr>
            <a:r>
              <a:rPr lang="es-CL" sz="1800" dirty="0">
                <a:solidFill>
                  <a:schemeClr val="dk1"/>
                </a:solidFill>
                <a:latin typeface="Calibri"/>
                <a:cs typeface="Calibri"/>
              </a:rPr>
              <a:t>Vs: Voltaje del secundario</a:t>
            </a:r>
          </a:p>
          <a:p>
            <a:pPr lvl="0">
              <a:lnSpc>
                <a:spcPct val="110000"/>
              </a:lnSpc>
              <a:spcBef>
                <a:spcPts val="200"/>
              </a:spcBef>
              <a:buClr>
                <a:srgbClr val="29754D"/>
              </a:buClr>
              <a:buSzPts val="2400"/>
            </a:pPr>
            <a:r>
              <a:rPr lang="es-CL" sz="1800" dirty="0">
                <a:solidFill>
                  <a:schemeClr val="dk1"/>
                </a:solidFill>
                <a:latin typeface="Calibri"/>
                <a:cs typeface="Calibri"/>
              </a:rPr>
              <a:t>Np: Número de vueltas del primario</a:t>
            </a:r>
          </a:p>
          <a:p>
            <a:pPr lvl="0">
              <a:lnSpc>
                <a:spcPct val="110000"/>
              </a:lnSpc>
              <a:spcBef>
                <a:spcPts val="200"/>
              </a:spcBef>
              <a:buClr>
                <a:srgbClr val="29754D"/>
              </a:buClr>
              <a:buSzPts val="2400"/>
            </a:pPr>
            <a:r>
              <a:rPr lang="es-CL" sz="1800" dirty="0">
                <a:solidFill>
                  <a:schemeClr val="dk1"/>
                </a:solidFill>
                <a:latin typeface="Calibri"/>
                <a:cs typeface="Calibri"/>
              </a:rPr>
              <a:t>Ns: Número de vueltas del secundario</a:t>
            </a:r>
          </a:p>
        </p:txBody>
      </p:sp>
      <p:pic>
        <p:nvPicPr>
          <p:cNvPr id="11" name="Google Shape;542;p33" descr="Transformadores Eléctricos | De Máquinas y Herramientas">
            <a:extLst>
              <a:ext uri="{FF2B5EF4-FFF2-40B4-BE49-F238E27FC236}">
                <a16:creationId xmlns:a16="http://schemas.microsoft.com/office/drawing/2014/main" xmlns="" id="{683B2FDE-E1EF-5149-8316-4018A198FF60}"/>
              </a:ext>
            </a:extLst>
          </p:cNvPr>
          <p:cNvPicPr preferRelativeResize="0"/>
          <p:nvPr/>
        </p:nvPicPr>
        <p:blipFill rotWithShape="1">
          <a:blip r:embed="rId3">
            <a:alphaModFix/>
          </a:blip>
          <a:srcRect/>
          <a:stretch/>
        </p:blipFill>
        <p:spPr>
          <a:xfrm>
            <a:off x="5016477" y="3779837"/>
            <a:ext cx="4073328" cy="2151405"/>
          </a:xfrm>
          <a:prstGeom prst="rect">
            <a:avLst/>
          </a:prstGeom>
          <a:noFill/>
          <a:ln>
            <a:noFill/>
          </a:ln>
        </p:spPr>
      </p:pic>
      <p:pic>
        <p:nvPicPr>
          <p:cNvPr id="4" name="Imagen 3">
            <a:extLst>
              <a:ext uri="{FF2B5EF4-FFF2-40B4-BE49-F238E27FC236}">
                <a16:creationId xmlns:a16="http://schemas.microsoft.com/office/drawing/2014/main" xmlns="" id="{B00E8D31-027F-2749-A483-DF0BB366CF70}"/>
              </a:ext>
            </a:extLst>
          </p:cNvPr>
          <p:cNvPicPr>
            <a:picLocks noChangeAspect="1"/>
          </p:cNvPicPr>
          <p:nvPr/>
        </p:nvPicPr>
        <p:blipFill rotWithShape="1">
          <a:blip r:embed="rId4"/>
          <a:srcRect l="14218" t="14161" r="12338" b="15586"/>
          <a:stretch/>
        </p:blipFill>
        <p:spPr>
          <a:xfrm>
            <a:off x="1828801" y="3409468"/>
            <a:ext cx="1514157" cy="1158696"/>
          </a:xfrm>
          <a:prstGeom prst="rect">
            <a:avLst/>
          </a:prstGeom>
        </p:spPr>
      </p:pic>
      <p:sp>
        <p:nvSpPr>
          <p:cNvPr id="15" name="Google Shape;101;p3">
            <a:extLst>
              <a:ext uri="{FF2B5EF4-FFF2-40B4-BE49-F238E27FC236}">
                <a16:creationId xmlns:a16="http://schemas.microsoft.com/office/drawing/2014/main" xmlns="" id="{F327E05F-B433-9E49-8E0C-EA58FEA2E4CC}"/>
              </a:ext>
            </a:extLst>
          </p:cNvPr>
          <p:cNvSpPr/>
          <p:nvPr/>
        </p:nvSpPr>
        <p:spPr>
          <a:xfrm>
            <a:off x="1648045" y="3409469"/>
            <a:ext cx="1859084" cy="1158696"/>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954118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TRANSFORMADOR</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439476" y="2318999"/>
            <a:ext cx="3519066" cy="160481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560413" y="2300014"/>
            <a:ext cx="3305531" cy="1523454"/>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Entonces, si despejamos la ecuación se puede obtener el voltaje en el secundario. </a:t>
            </a: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4555234" y="2300014"/>
            <a:ext cx="4604616" cy="2596240"/>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3" name="Google Shape;179;p5">
            <a:extLst>
              <a:ext uri="{FF2B5EF4-FFF2-40B4-BE49-F238E27FC236}">
                <a16:creationId xmlns:a16="http://schemas.microsoft.com/office/drawing/2014/main" xmlns="" id="{E7CC36D1-0314-5748-AC1A-937B256B4F23}"/>
              </a:ext>
            </a:extLst>
          </p:cNvPr>
          <p:cNvSpPr/>
          <p:nvPr/>
        </p:nvSpPr>
        <p:spPr>
          <a:xfrm>
            <a:off x="955749" y="4154187"/>
            <a:ext cx="1694053" cy="1569620"/>
          </a:xfrm>
          <a:prstGeom prst="rect">
            <a:avLst/>
          </a:prstGeom>
          <a:noFill/>
          <a:ln>
            <a:noFill/>
          </a:ln>
        </p:spPr>
        <p:txBody>
          <a:bodyPr spcFirstLastPara="1" wrap="square" lIns="72000" tIns="45700" rIns="91425" bIns="45700" anchor="t" anchorCtr="0">
            <a:spAutoFit/>
          </a:bodyPr>
          <a:lstStyle/>
          <a:p>
            <a:pPr lvl="0">
              <a:lnSpc>
                <a:spcPct val="150000"/>
              </a:lnSpc>
              <a:spcBef>
                <a:spcPts val="600"/>
              </a:spcBef>
              <a:buClr>
                <a:srgbClr val="29754D"/>
              </a:buClr>
              <a:buSzPts val="2400"/>
            </a:pPr>
            <a:r>
              <a:rPr lang="es-CL" sz="1800" dirty="0">
                <a:solidFill>
                  <a:schemeClr val="dk1"/>
                </a:solidFill>
                <a:latin typeface="Calibri"/>
                <a:cs typeface="Calibri"/>
              </a:rPr>
              <a:t>Vs= Ns/Np*Vp</a:t>
            </a:r>
          </a:p>
          <a:p>
            <a:pPr lvl="0">
              <a:lnSpc>
                <a:spcPct val="150000"/>
              </a:lnSpc>
              <a:spcBef>
                <a:spcPts val="600"/>
              </a:spcBef>
              <a:buClr>
                <a:srgbClr val="29754D"/>
              </a:buClr>
              <a:buSzPts val="2400"/>
            </a:pPr>
            <a:r>
              <a:rPr lang="es-CL" sz="1800" dirty="0">
                <a:solidFill>
                  <a:schemeClr val="dk1"/>
                </a:solidFill>
                <a:latin typeface="Calibri"/>
                <a:cs typeface="Calibri"/>
              </a:rPr>
              <a:t>Vs=10/50*1000</a:t>
            </a:r>
          </a:p>
          <a:p>
            <a:pPr lvl="0">
              <a:lnSpc>
                <a:spcPct val="150000"/>
              </a:lnSpc>
              <a:spcBef>
                <a:spcPts val="600"/>
              </a:spcBef>
              <a:buClr>
                <a:srgbClr val="29754D"/>
              </a:buClr>
              <a:buSzPts val="2400"/>
            </a:pPr>
            <a:r>
              <a:rPr lang="es-CL" sz="1800" dirty="0">
                <a:solidFill>
                  <a:schemeClr val="dk1"/>
                </a:solidFill>
                <a:latin typeface="Calibri"/>
                <a:cs typeface="Calibri"/>
              </a:rPr>
              <a:t>Vs=200 volt</a:t>
            </a:r>
          </a:p>
        </p:txBody>
      </p:sp>
      <p:grpSp>
        <p:nvGrpSpPr>
          <p:cNvPr id="2" name="Grupo 1">
            <a:extLst>
              <a:ext uri="{FF2B5EF4-FFF2-40B4-BE49-F238E27FC236}">
                <a16:creationId xmlns:a16="http://schemas.microsoft.com/office/drawing/2014/main" xmlns="" id="{6A2C1EB0-15FD-9746-981E-FAC95679A167}"/>
              </a:ext>
            </a:extLst>
          </p:cNvPr>
          <p:cNvGrpSpPr/>
          <p:nvPr/>
        </p:nvGrpSpPr>
        <p:grpSpPr>
          <a:xfrm>
            <a:off x="5927999" y="5202179"/>
            <a:ext cx="1859084" cy="1158697"/>
            <a:chOff x="1648045" y="3409468"/>
            <a:chExt cx="1859084" cy="1158697"/>
          </a:xfrm>
        </p:grpSpPr>
        <p:pic>
          <p:nvPicPr>
            <p:cNvPr id="4" name="Imagen 3">
              <a:extLst>
                <a:ext uri="{FF2B5EF4-FFF2-40B4-BE49-F238E27FC236}">
                  <a16:creationId xmlns:a16="http://schemas.microsoft.com/office/drawing/2014/main" xmlns="" id="{B00E8D31-027F-2749-A483-DF0BB366CF70}"/>
                </a:ext>
              </a:extLst>
            </p:cNvPr>
            <p:cNvPicPr>
              <a:picLocks noChangeAspect="1"/>
            </p:cNvPicPr>
            <p:nvPr/>
          </p:nvPicPr>
          <p:blipFill rotWithShape="1">
            <a:blip r:embed="rId3"/>
            <a:srcRect l="14218" t="14161" r="12338" b="15586"/>
            <a:stretch/>
          </p:blipFill>
          <p:spPr>
            <a:xfrm>
              <a:off x="1828801" y="3409468"/>
              <a:ext cx="1514157" cy="1158696"/>
            </a:xfrm>
            <a:prstGeom prst="rect">
              <a:avLst/>
            </a:prstGeom>
          </p:spPr>
        </p:pic>
        <p:sp>
          <p:nvSpPr>
            <p:cNvPr id="15" name="Google Shape;101;p3">
              <a:extLst>
                <a:ext uri="{FF2B5EF4-FFF2-40B4-BE49-F238E27FC236}">
                  <a16:creationId xmlns:a16="http://schemas.microsoft.com/office/drawing/2014/main" xmlns="" id="{F327E05F-B433-9E49-8E0C-EA58FEA2E4CC}"/>
                </a:ext>
              </a:extLst>
            </p:cNvPr>
            <p:cNvSpPr/>
            <p:nvPr/>
          </p:nvSpPr>
          <p:spPr>
            <a:xfrm>
              <a:off x="1648045" y="3409469"/>
              <a:ext cx="1859084" cy="1158696"/>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grpSp>
      <p:pic>
        <p:nvPicPr>
          <p:cNvPr id="12" name="Google Shape;554;p34" descr="Transformadores Eléctricos | De Máquinas y Herramientas">
            <a:extLst>
              <a:ext uri="{FF2B5EF4-FFF2-40B4-BE49-F238E27FC236}">
                <a16:creationId xmlns:a16="http://schemas.microsoft.com/office/drawing/2014/main" xmlns="" id="{D0CCECAB-B012-DB48-80D2-4CB43BFFFBAE}"/>
              </a:ext>
            </a:extLst>
          </p:cNvPr>
          <p:cNvPicPr preferRelativeResize="0"/>
          <p:nvPr/>
        </p:nvPicPr>
        <p:blipFill rotWithShape="1">
          <a:blip r:embed="rId4">
            <a:alphaModFix/>
          </a:blip>
          <a:srcRect/>
          <a:stretch/>
        </p:blipFill>
        <p:spPr>
          <a:xfrm>
            <a:off x="4844501" y="2516785"/>
            <a:ext cx="4026081" cy="2126451"/>
          </a:xfrm>
          <a:prstGeom prst="rect">
            <a:avLst/>
          </a:prstGeom>
          <a:noFill/>
          <a:ln>
            <a:noFill/>
          </a:ln>
        </p:spPr>
      </p:pic>
    </p:spTree>
    <p:extLst>
      <p:ext uri="{BB962C8B-B14F-4D97-AF65-F5344CB8AC3E}">
        <p14:creationId xmlns:p14="http://schemas.microsoft.com/office/powerpoint/2010/main" val="18707432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TRANSFORMADOR</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439476" y="2318999"/>
            <a:ext cx="3958904" cy="4405892"/>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560413" y="2300014"/>
            <a:ext cx="3687396" cy="4278054"/>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Si el voltaje disminuye en el secundario entonces la corriente aumenta y se calcula de la siguiente forma:</a:t>
            </a:r>
          </a:p>
          <a:p>
            <a:pPr marL="342900" lvl="0" indent="-342900">
              <a:lnSpc>
                <a:spcPct val="110000"/>
              </a:lnSpc>
              <a:spcBef>
                <a:spcPts val="600"/>
              </a:spcBef>
              <a:buClr>
                <a:srgbClr val="29754D"/>
              </a:buClr>
              <a:buSzPts val="2400"/>
              <a:buFont typeface="Arial"/>
              <a:buChar char="•"/>
            </a:pPr>
            <a:endParaRPr lang="es-CL" sz="2000" dirty="0">
              <a:solidFill>
                <a:schemeClr val="dk1"/>
              </a:solidFill>
              <a:latin typeface="Calibri"/>
              <a:cs typeface="Calibri"/>
            </a:endParaRPr>
          </a:p>
          <a:p>
            <a:pPr marL="342900" lvl="0" indent="-342900">
              <a:lnSpc>
                <a:spcPct val="110000"/>
              </a:lnSpc>
              <a:spcBef>
                <a:spcPts val="600"/>
              </a:spcBef>
              <a:buClr>
                <a:srgbClr val="29754D"/>
              </a:buClr>
              <a:buSzPts val="2400"/>
              <a:buFont typeface="Arial"/>
              <a:buChar char="•"/>
            </a:pPr>
            <a:endParaRPr lang="es-CL" sz="2000" dirty="0">
              <a:solidFill>
                <a:schemeClr val="dk1"/>
              </a:solidFill>
              <a:latin typeface="Calibri"/>
              <a:cs typeface="Calibri"/>
            </a:endParaRPr>
          </a:p>
          <a:p>
            <a:pPr marL="342900" lvl="0" indent="-342900">
              <a:lnSpc>
                <a:spcPct val="110000"/>
              </a:lnSpc>
              <a:spcBef>
                <a:spcPts val="600"/>
              </a:spcBef>
              <a:buClr>
                <a:srgbClr val="29754D"/>
              </a:buClr>
              <a:buSzPts val="2400"/>
              <a:buFont typeface="Arial"/>
              <a:buChar char="•"/>
            </a:pPr>
            <a:endParaRPr lang="es-CL" sz="2000" dirty="0">
              <a:solidFill>
                <a:schemeClr val="dk1"/>
              </a:solidFill>
              <a:latin typeface="Calibri"/>
              <a:cs typeface="Calibri"/>
            </a:endParaRPr>
          </a:p>
          <a:p>
            <a:pPr marL="342900" lvl="0" indent="-342900">
              <a:lnSpc>
                <a:spcPct val="110000"/>
              </a:lnSpc>
              <a:spcBef>
                <a:spcPts val="600"/>
              </a:spcBef>
              <a:buClr>
                <a:srgbClr val="29754D"/>
              </a:buClr>
              <a:buSzPts val="2400"/>
              <a:buFont typeface="Arial"/>
              <a:buChar char="•"/>
            </a:pPr>
            <a:endParaRPr lang="es-CL" sz="2000" dirty="0">
              <a:solidFill>
                <a:schemeClr val="dk1"/>
              </a:solidFill>
              <a:latin typeface="Calibri"/>
              <a:cs typeface="Calibri"/>
            </a:endParaRPr>
          </a:p>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Si la corriente es 2ª en el primario, calcule la corriente en el secundario.</a:t>
            </a: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4636259" y="2300014"/>
            <a:ext cx="4604616" cy="2596240"/>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grpSp>
        <p:nvGrpSpPr>
          <p:cNvPr id="2" name="Grupo 1">
            <a:extLst>
              <a:ext uri="{FF2B5EF4-FFF2-40B4-BE49-F238E27FC236}">
                <a16:creationId xmlns:a16="http://schemas.microsoft.com/office/drawing/2014/main" xmlns="" id="{6A2C1EB0-15FD-9746-981E-FAC95679A167}"/>
              </a:ext>
            </a:extLst>
          </p:cNvPr>
          <p:cNvGrpSpPr/>
          <p:nvPr/>
        </p:nvGrpSpPr>
        <p:grpSpPr>
          <a:xfrm>
            <a:off x="6009024" y="5202179"/>
            <a:ext cx="1859084" cy="1158697"/>
            <a:chOff x="1648045" y="3409468"/>
            <a:chExt cx="1859084" cy="1158697"/>
          </a:xfrm>
        </p:grpSpPr>
        <p:pic>
          <p:nvPicPr>
            <p:cNvPr id="4" name="Imagen 3">
              <a:extLst>
                <a:ext uri="{FF2B5EF4-FFF2-40B4-BE49-F238E27FC236}">
                  <a16:creationId xmlns:a16="http://schemas.microsoft.com/office/drawing/2014/main" xmlns="" id="{B00E8D31-027F-2749-A483-DF0BB366CF70}"/>
                </a:ext>
              </a:extLst>
            </p:cNvPr>
            <p:cNvPicPr>
              <a:picLocks noChangeAspect="1"/>
            </p:cNvPicPr>
            <p:nvPr/>
          </p:nvPicPr>
          <p:blipFill rotWithShape="1">
            <a:blip r:embed="rId3"/>
            <a:srcRect l="14218" t="14161" r="12338" b="15586"/>
            <a:stretch/>
          </p:blipFill>
          <p:spPr>
            <a:xfrm>
              <a:off x="1828801" y="3409468"/>
              <a:ext cx="1514157" cy="1158696"/>
            </a:xfrm>
            <a:prstGeom prst="rect">
              <a:avLst/>
            </a:prstGeom>
          </p:spPr>
        </p:pic>
        <p:sp>
          <p:nvSpPr>
            <p:cNvPr id="15" name="Google Shape;101;p3">
              <a:extLst>
                <a:ext uri="{FF2B5EF4-FFF2-40B4-BE49-F238E27FC236}">
                  <a16:creationId xmlns:a16="http://schemas.microsoft.com/office/drawing/2014/main" xmlns="" id="{F327E05F-B433-9E49-8E0C-EA58FEA2E4CC}"/>
                </a:ext>
              </a:extLst>
            </p:cNvPr>
            <p:cNvSpPr/>
            <p:nvPr/>
          </p:nvSpPr>
          <p:spPr>
            <a:xfrm>
              <a:off x="1648045" y="3409469"/>
              <a:ext cx="1859084" cy="1158696"/>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grpSp>
      <p:pic>
        <p:nvPicPr>
          <p:cNvPr id="16" name="Google Shape;566;p35" descr="Transformadores Eléctricos | De Máquinas y Herramientas">
            <a:extLst>
              <a:ext uri="{FF2B5EF4-FFF2-40B4-BE49-F238E27FC236}">
                <a16:creationId xmlns:a16="http://schemas.microsoft.com/office/drawing/2014/main" xmlns="" id="{AA6B30DC-BA43-E247-A990-625DBACB2314}"/>
              </a:ext>
            </a:extLst>
          </p:cNvPr>
          <p:cNvPicPr preferRelativeResize="0"/>
          <p:nvPr/>
        </p:nvPicPr>
        <p:blipFill rotWithShape="1">
          <a:blip r:embed="rId4">
            <a:alphaModFix/>
          </a:blip>
          <a:srcRect/>
          <a:stretch/>
        </p:blipFill>
        <p:spPr>
          <a:xfrm>
            <a:off x="4941155" y="2500133"/>
            <a:ext cx="3988568" cy="2106638"/>
          </a:xfrm>
          <a:prstGeom prst="rect">
            <a:avLst/>
          </a:prstGeom>
          <a:noFill/>
          <a:ln>
            <a:noFill/>
          </a:ln>
        </p:spPr>
      </p:pic>
      <p:sp>
        <p:nvSpPr>
          <p:cNvPr id="19" name="Google Shape;101;p3">
            <a:extLst>
              <a:ext uri="{FF2B5EF4-FFF2-40B4-BE49-F238E27FC236}">
                <a16:creationId xmlns:a16="http://schemas.microsoft.com/office/drawing/2014/main" xmlns="" id="{87BE3F01-C191-754B-9818-7D842CD64AC5}"/>
              </a:ext>
            </a:extLst>
          </p:cNvPr>
          <p:cNvSpPr/>
          <p:nvPr/>
        </p:nvSpPr>
        <p:spPr>
          <a:xfrm>
            <a:off x="1541193" y="3998411"/>
            <a:ext cx="1859084" cy="1158696"/>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6" name="Imagen 5">
            <a:extLst>
              <a:ext uri="{FF2B5EF4-FFF2-40B4-BE49-F238E27FC236}">
                <a16:creationId xmlns:a16="http://schemas.microsoft.com/office/drawing/2014/main" xmlns="" id="{0A637F24-02E6-BA45-96A3-EFF82A00CC77}"/>
              </a:ext>
            </a:extLst>
          </p:cNvPr>
          <p:cNvPicPr>
            <a:picLocks noChangeAspect="1"/>
          </p:cNvPicPr>
          <p:nvPr/>
        </p:nvPicPr>
        <p:blipFill rotWithShape="1">
          <a:blip r:embed="rId5"/>
          <a:srcRect l="13653" t="13535" r="9764" b="15787"/>
          <a:stretch/>
        </p:blipFill>
        <p:spPr>
          <a:xfrm>
            <a:off x="1776254" y="4049955"/>
            <a:ext cx="1435261" cy="1059672"/>
          </a:xfrm>
          <a:prstGeom prst="rect">
            <a:avLst/>
          </a:prstGeom>
        </p:spPr>
      </p:pic>
    </p:spTree>
    <p:extLst>
      <p:ext uri="{BB962C8B-B14F-4D97-AF65-F5344CB8AC3E}">
        <p14:creationId xmlns:p14="http://schemas.microsoft.com/office/powerpoint/2010/main" val="2868548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3" name="Google Shape;153;p5"/>
          <p:cNvSpPr/>
          <p:nvPr/>
        </p:nvSpPr>
        <p:spPr>
          <a:xfrm>
            <a:off x="4139384" y="2768599"/>
            <a:ext cx="4386085" cy="3417375"/>
          </a:xfrm>
          <a:prstGeom prst="roundRect">
            <a:avLst>
              <a:gd name="adj" fmla="val 746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54" name="Google Shape;154;p5"/>
          <p:cNvSpPr txBox="1"/>
          <p:nvPr/>
        </p:nvSpPr>
        <p:spPr>
          <a:xfrm>
            <a:off x="4418567" y="3166097"/>
            <a:ext cx="3883166" cy="2754560"/>
          </a:xfrm>
          <a:prstGeom prst="rect">
            <a:avLst/>
          </a:prstGeom>
          <a:noFill/>
          <a:ln>
            <a:noFill/>
          </a:ln>
        </p:spPr>
        <p:txBody>
          <a:bodyPr spcFirstLastPara="1" wrap="square" lIns="91425" tIns="45700" rIns="91425" bIns="45700" anchor="t" anchorCtr="0">
            <a:spAutoFit/>
          </a:bodyPr>
          <a:lstStyle/>
          <a:p>
            <a:pPr lvl="0">
              <a:spcBef>
                <a:spcPts val="1600"/>
              </a:spcBef>
              <a:buClr>
                <a:schemeClr val="dk1"/>
              </a:buClr>
              <a:buSzPts val="2400"/>
            </a:pPr>
            <a:r>
              <a:rPr lang="es-ES_tradnl" sz="1900" dirty="0">
                <a:latin typeface="Calibri" panose="020F0502020204030204" pitchFamily="34" charset="0"/>
                <a:cs typeface="Calibri" panose="020F0502020204030204" pitchFamily="34" charset="0"/>
                <a:sym typeface="Trebuchet MS"/>
              </a:rPr>
              <a:t>Actividad de conocimientos previos</a:t>
            </a:r>
          </a:p>
          <a:p>
            <a:pPr lvl="0">
              <a:spcBef>
                <a:spcPts val="1600"/>
              </a:spcBef>
              <a:buClr>
                <a:schemeClr val="dk1"/>
              </a:buClr>
              <a:buSzPts val="2400"/>
            </a:pPr>
            <a:r>
              <a:rPr lang="es-ES_tradnl" sz="1900" dirty="0">
                <a:latin typeface="Calibri" panose="020F0502020204030204" pitchFamily="34" charset="0"/>
                <a:cs typeface="Calibri" panose="020F0502020204030204" pitchFamily="34" charset="0"/>
                <a:sym typeface="Trebuchet MS"/>
              </a:rPr>
              <a:t>Sistemas eléctricos monofásicos y trifásicos.</a:t>
            </a:r>
          </a:p>
          <a:p>
            <a:pPr lvl="0">
              <a:spcBef>
                <a:spcPts val="1600"/>
              </a:spcBef>
              <a:buClr>
                <a:schemeClr val="dk1"/>
              </a:buClr>
              <a:buSzPts val="2400"/>
            </a:pPr>
            <a:r>
              <a:rPr lang="es-ES_tradnl" sz="1900" dirty="0">
                <a:latin typeface="Calibri" panose="020F0502020204030204" pitchFamily="34" charset="0"/>
                <a:cs typeface="Calibri" panose="020F0502020204030204" pitchFamily="34" charset="0"/>
                <a:sym typeface="Trebuchet MS"/>
              </a:rPr>
              <a:t>Actividad ¿Cuánto </a:t>
            </a:r>
            <a:r>
              <a:rPr lang="es-ES_tradnl" sz="1900" dirty="0" smtClean="0">
                <a:latin typeface="Calibri" panose="020F0502020204030204" pitchFamily="34" charset="0"/>
                <a:cs typeface="Calibri" panose="020F0502020204030204" pitchFamily="34" charset="0"/>
                <a:sym typeface="Trebuchet MS"/>
              </a:rPr>
              <a:t>aprendimos?</a:t>
            </a:r>
            <a:endParaRPr lang="es-ES_tradnl" sz="1900" dirty="0">
              <a:latin typeface="Calibri" panose="020F0502020204030204" pitchFamily="34" charset="0"/>
              <a:cs typeface="Calibri" panose="020F0502020204030204" pitchFamily="34" charset="0"/>
              <a:sym typeface="Trebuchet MS"/>
            </a:endParaRPr>
          </a:p>
          <a:p>
            <a:pPr lvl="0">
              <a:spcBef>
                <a:spcPts val="1600"/>
              </a:spcBef>
              <a:buClr>
                <a:schemeClr val="dk1"/>
              </a:buClr>
              <a:buSzPts val="2400"/>
            </a:pPr>
            <a:r>
              <a:rPr lang="es-ES_tradnl" sz="1900" dirty="0">
                <a:latin typeface="Calibri" panose="020F0502020204030204" pitchFamily="34" charset="0"/>
                <a:cs typeface="Calibri" panose="020F0502020204030204" pitchFamily="34" charset="0"/>
                <a:sym typeface="Trebuchet MS"/>
              </a:rPr>
              <a:t>Equipos y máquinas eléctricas; transformador, motor corriente alterna.</a:t>
            </a:r>
          </a:p>
        </p:txBody>
      </p:sp>
      <p:sp>
        <p:nvSpPr>
          <p:cNvPr id="27" name="Google Shape;167;p5"/>
          <p:cNvSpPr txBox="1"/>
          <p:nvPr/>
        </p:nvSpPr>
        <p:spPr>
          <a:xfrm>
            <a:off x="4495967" y="1702736"/>
            <a:ext cx="4051133" cy="1065864"/>
          </a:xfrm>
          <a:prstGeom prst="rect">
            <a:avLst/>
          </a:prstGeom>
          <a:noFill/>
          <a:ln>
            <a:noFill/>
          </a:ln>
        </p:spPr>
        <p:txBody>
          <a:bodyPr spcFirstLastPara="1" wrap="square" lIns="91425" tIns="91425" rIns="91425" bIns="91425" anchor="ctr" anchorCtr="0">
            <a:noAutofit/>
          </a:bodyPr>
          <a:lstStyle/>
          <a:p>
            <a:pPr>
              <a:lnSpc>
                <a:spcPct val="90000"/>
              </a:lnSpc>
              <a:buSzPts val="2000"/>
            </a:pPr>
            <a:r>
              <a:rPr lang="es-ES_tradnl" sz="2400" dirty="0">
                <a:solidFill>
                  <a:srgbClr val="C73E32"/>
                </a:solidFill>
                <a:latin typeface="Calibri"/>
                <a:ea typeface="Calibri"/>
                <a:cs typeface="Calibri"/>
                <a:sym typeface="Trebuchet MS"/>
              </a:rPr>
              <a:t>EQUIPOS, MÁQUINAS</a:t>
            </a:r>
          </a:p>
          <a:p>
            <a:pPr>
              <a:lnSpc>
                <a:spcPct val="90000"/>
              </a:lnSpc>
              <a:buSzPts val="2000"/>
            </a:pPr>
            <a:r>
              <a:rPr lang="es-ES_tradnl" sz="2400" dirty="0">
                <a:solidFill>
                  <a:srgbClr val="C73E32"/>
                </a:solidFill>
                <a:latin typeface="Calibri"/>
                <a:ea typeface="Calibri"/>
                <a:cs typeface="Calibri"/>
                <a:sym typeface="Trebuchet MS"/>
              </a:rPr>
              <a:t>Y SISTEMAS ELÉCTRICOS </a:t>
            </a: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29754D"/>
                </a:solidFill>
                <a:latin typeface="Calibri"/>
                <a:ea typeface="Calibri"/>
                <a:cs typeface="Calibri"/>
                <a:sym typeface="Calibri"/>
              </a:rPr>
              <a:t>MENÚ DE LA ACTIVIDAD</a:t>
            </a:r>
            <a:endParaRPr lang="en-US" sz="3100" b="1" dirty="0">
              <a:solidFill>
                <a:srgbClr val="29754D"/>
              </a:solidFill>
              <a:latin typeface="Calibri"/>
              <a:ea typeface="Calibri"/>
              <a:cs typeface="Calibri"/>
              <a:sym typeface="Calibri"/>
            </a:endParaRPr>
          </a:p>
        </p:txBody>
      </p:sp>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97" y="2347898"/>
            <a:ext cx="3019065" cy="4406861"/>
          </a:xfrm>
          <a:prstGeom prst="rect">
            <a:avLst/>
          </a:prstGeom>
        </p:spPr>
      </p:pic>
      <p:sp>
        <p:nvSpPr>
          <p:cNvPr id="2" name="Rectángulo 1"/>
          <p:cNvSpPr/>
          <p:nvPr/>
        </p:nvSpPr>
        <p:spPr>
          <a:xfrm>
            <a:off x="7726363" y="1138119"/>
            <a:ext cx="4857750" cy="338554"/>
          </a:xfrm>
          <a:prstGeom prst="rect">
            <a:avLst/>
          </a:prstGeom>
        </p:spPr>
        <p:txBody>
          <a:bodyPr>
            <a:spAutoFit/>
          </a:bodyPr>
          <a:lstStyle/>
          <a:p>
            <a:pPr lvl="0" algn="just">
              <a:buClr>
                <a:schemeClr val="dk1"/>
              </a:buClr>
              <a:buSzPts val="2400"/>
            </a:pPr>
            <a:endParaRPr lang="es-ES_tradnl" sz="1600" dirty="0">
              <a:latin typeface="Calibri" panose="020F0502020204030204" pitchFamily="34" charset="0"/>
              <a:cs typeface="Calibri" panose="020F0502020204030204" pitchFamily="34" charset="0"/>
            </a:endParaRPr>
          </a:p>
        </p:txBody>
      </p:sp>
      <p:grpSp>
        <p:nvGrpSpPr>
          <p:cNvPr id="4" name="Agrupar 3"/>
          <p:cNvGrpSpPr/>
          <p:nvPr/>
        </p:nvGrpSpPr>
        <p:grpSpPr>
          <a:xfrm>
            <a:off x="3979115" y="3236632"/>
            <a:ext cx="333603" cy="280129"/>
            <a:chOff x="3979115" y="2910663"/>
            <a:chExt cx="333603" cy="280129"/>
          </a:xfrm>
        </p:grpSpPr>
        <p:sp>
          <p:nvSpPr>
            <p:cNvPr id="160" name="Google Shape;160;p5"/>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161" name="Google Shape;161;p5"/>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1</a:t>
              </a:r>
              <a:endParaRPr sz="1800" b="1" i="0" u="none" strike="noStrike" cap="none" dirty="0">
                <a:solidFill>
                  <a:srgbClr val="FFFFFF"/>
                </a:solidFill>
                <a:latin typeface="Calibri"/>
                <a:ea typeface="Calibri"/>
                <a:cs typeface="Calibri"/>
                <a:sym typeface="Calibri"/>
              </a:endParaRPr>
            </a:p>
          </p:txBody>
        </p:sp>
      </p:grpSp>
      <p:sp>
        <p:nvSpPr>
          <p:cNvPr id="40" name="Google Shape;168;p5"/>
          <p:cNvSpPr txBox="1"/>
          <p:nvPr/>
        </p:nvSpPr>
        <p:spPr>
          <a:xfrm>
            <a:off x="3606670" y="1209418"/>
            <a:ext cx="1016148" cy="530482"/>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b="0" i="0" u="none" strike="noStrike" cap="none" dirty="0">
                <a:solidFill>
                  <a:srgbClr val="29754D">
                    <a:alpha val="48000"/>
                  </a:srgbClr>
                </a:solidFill>
                <a:latin typeface="Calibri"/>
                <a:ea typeface="Calibri"/>
                <a:cs typeface="Calibri"/>
                <a:sym typeface="Calibri"/>
              </a:rPr>
              <a:t>4</a:t>
            </a:r>
            <a:endParaRPr sz="6000" b="0" i="0" u="none" strike="noStrike" cap="none" dirty="0">
              <a:solidFill>
                <a:srgbClr val="29754D">
                  <a:alpha val="48000"/>
                </a:srgbClr>
              </a:solidFill>
              <a:latin typeface="Calibri"/>
              <a:ea typeface="Calibri"/>
              <a:cs typeface="Calibri"/>
              <a:sym typeface="Calibri"/>
            </a:endParaRPr>
          </a:p>
        </p:txBody>
      </p:sp>
      <p:grpSp>
        <p:nvGrpSpPr>
          <p:cNvPr id="25" name="Agrupar 3">
            <a:extLst>
              <a:ext uri="{FF2B5EF4-FFF2-40B4-BE49-F238E27FC236}">
                <a16:creationId xmlns:a16="http://schemas.microsoft.com/office/drawing/2014/main" xmlns="" id="{433AC214-6EB1-7047-98F7-3D5038228C10}"/>
              </a:ext>
            </a:extLst>
          </p:cNvPr>
          <p:cNvGrpSpPr/>
          <p:nvPr/>
        </p:nvGrpSpPr>
        <p:grpSpPr>
          <a:xfrm>
            <a:off x="3979115" y="3744812"/>
            <a:ext cx="333603" cy="280129"/>
            <a:chOff x="3979115" y="2910663"/>
            <a:chExt cx="333603" cy="280129"/>
          </a:xfrm>
        </p:grpSpPr>
        <p:sp>
          <p:nvSpPr>
            <p:cNvPr id="26" name="Google Shape;160;p5">
              <a:extLst>
                <a:ext uri="{FF2B5EF4-FFF2-40B4-BE49-F238E27FC236}">
                  <a16:creationId xmlns:a16="http://schemas.microsoft.com/office/drawing/2014/main" xmlns="" id="{7B8FDB68-E2BF-894F-B2BD-E7C4E059B39A}"/>
                </a:ext>
              </a:extLst>
            </p:cNvPr>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28" name="Google Shape;161;p5">
              <a:extLst>
                <a:ext uri="{FF2B5EF4-FFF2-40B4-BE49-F238E27FC236}">
                  <a16:creationId xmlns:a16="http://schemas.microsoft.com/office/drawing/2014/main" xmlns="" id="{F8D07244-E96D-8D4D-B0A8-D96EAF53D40D}"/>
                </a:ext>
              </a:extLst>
            </p:cNvPr>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2</a:t>
              </a:r>
              <a:endParaRPr sz="1800" b="1" i="0" u="none" strike="noStrike" cap="none" dirty="0">
                <a:solidFill>
                  <a:srgbClr val="FFFFFF"/>
                </a:solidFill>
                <a:latin typeface="Calibri"/>
                <a:ea typeface="Calibri"/>
                <a:cs typeface="Calibri"/>
                <a:sym typeface="Calibri"/>
              </a:endParaRPr>
            </a:p>
          </p:txBody>
        </p:sp>
      </p:grpSp>
      <p:grpSp>
        <p:nvGrpSpPr>
          <p:cNvPr id="34" name="Agrupar 3">
            <a:extLst>
              <a:ext uri="{FF2B5EF4-FFF2-40B4-BE49-F238E27FC236}">
                <a16:creationId xmlns:a16="http://schemas.microsoft.com/office/drawing/2014/main" xmlns="" id="{2BDFCAEA-8F62-1647-835B-209FC8666385}"/>
              </a:ext>
            </a:extLst>
          </p:cNvPr>
          <p:cNvGrpSpPr/>
          <p:nvPr/>
        </p:nvGrpSpPr>
        <p:grpSpPr>
          <a:xfrm>
            <a:off x="3979115" y="4519593"/>
            <a:ext cx="333603" cy="280129"/>
            <a:chOff x="3979115" y="2910663"/>
            <a:chExt cx="333603" cy="280129"/>
          </a:xfrm>
        </p:grpSpPr>
        <p:sp>
          <p:nvSpPr>
            <p:cNvPr id="35" name="Google Shape;160;p5">
              <a:extLst>
                <a:ext uri="{FF2B5EF4-FFF2-40B4-BE49-F238E27FC236}">
                  <a16:creationId xmlns:a16="http://schemas.microsoft.com/office/drawing/2014/main" xmlns="" id="{4D307249-F73A-A146-98A5-D7FEB519729A}"/>
                </a:ext>
              </a:extLst>
            </p:cNvPr>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36" name="Google Shape;161;p5">
              <a:extLst>
                <a:ext uri="{FF2B5EF4-FFF2-40B4-BE49-F238E27FC236}">
                  <a16:creationId xmlns:a16="http://schemas.microsoft.com/office/drawing/2014/main" xmlns="" id="{D8D1A697-B233-CC40-BA13-FAF696381B00}"/>
                </a:ext>
              </a:extLst>
            </p:cNvPr>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3</a:t>
              </a:r>
              <a:endParaRPr sz="1800" b="1" i="0" u="none" strike="noStrike" cap="none" dirty="0">
                <a:solidFill>
                  <a:srgbClr val="FFFFFF"/>
                </a:solidFill>
                <a:latin typeface="Calibri"/>
                <a:ea typeface="Calibri"/>
                <a:cs typeface="Calibri"/>
                <a:sym typeface="Calibri"/>
              </a:endParaRPr>
            </a:p>
          </p:txBody>
        </p:sp>
      </p:grpSp>
      <p:grpSp>
        <p:nvGrpSpPr>
          <p:cNvPr id="39" name="Agrupar 3">
            <a:extLst>
              <a:ext uri="{FF2B5EF4-FFF2-40B4-BE49-F238E27FC236}">
                <a16:creationId xmlns:a16="http://schemas.microsoft.com/office/drawing/2014/main" xmlns="" id="{CE984E8D-5A94-B744-85F0-73D70F95466A}"/>
              </a:ext>
            </a:extLst>
          </p:cNvPr>
          <p:cNvGrpSpPr/>
          <p:nvPr/>
        </p:nvGrpSpPr>
        <p:grpSpPr>
          <a:xfrm>
            <a:off x="3979115" y="5022518"/>
            <a:ext cx="333603" cy="280129"/>
            <a:chOff x="3979115" y="2910663"/>
            <a:chExt cx="333603" cy="280129"/>
          </a:xfrm>
        </p:grpSpPr>
        <p:sp>
          <p:nvSpPr>
            <p:cNvPr id="41" name="Google Shape;160;p5">
              <a:extLst>
                <a:ext uri="{FF2B5EF4-FFF2-40B4-BE49-F238E27FC236}">
                  <a16:creationId xmlns:a16="http://schemas.microsoft.com/office/drawing/2014/main" xmlns="" id="{EFA9095D-65B9-3A49-A5F7-C5E0282C0349}"/>
                </a:ext>
              </a:extLst>
            </p:cNvPr>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42" name="Google Shape;161;p5">
              <a:extLst>
                <a:ext uri="{FF2B5EF4-FFF2-40B4-BE49-F238E27FC236}">
                  <a16:creationId xmlns:a16="http://schemas.microsoft.com/office/drawing/2014/main" xmlns="" id="{D767458A-49F0-F840-94FD-A084849B511C}"/>
                </a:ext>
              </a:extLst>
            </p:cNvPr>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800" b="1" i="0" u="none" strike="noStrike" cap="none" dirty="0">
                  <a:solidFill>
                    <a:srgbClr val="FFFFFF"/>
                  </a:solidFill>
                  <a:latin typeface="Calibri"/>
                  <a:ea typeface="Calibri"/>
                  <a:cs typeface="Calibri"/>
                  <a:sym typeface="Calibri"/>
                </a:rPr>
                <a:t>4</a:t>
              </a:r>
              <a:endParaRPr sz="1800" b="1" i="0" u="none" strike="noStrike" cap="none" dirty="0">
                <a:solidFill>
                  <a:srgbClr val="FFFFFF"/>
                </a:solidFill>
                <a:latin typeface="Calibri"/>
                <a:ea typeface="Calibri"/>
                <a:cs typeface="Calibri"/>
                <a:sym typeface="Calibri"/>
              </a:endParaRPr>
            </a:p>
          </p:txBody>
        </p:sp>
      </p:grpSp>
      <p:sp>
        <p:nvSpPr>
          <p:cNvPr id="3" name="CuadroTexto 2"/>
          <p:cNvSpPr txBox="1"/>
          <p:nvPr/>
        </p:nvSpPr>
        <p:spPr>
          <a:xfrm>
            <a:off x="-546100" y="2882900"/>
            <a:ext cx="184666" cy="307777"/>
          </a:xfrm>
          <a:prstGeom prst="rect">
            <a:avLst/>
          </a:prstGeom>
          <a:noFill/>
        </p:spPr>
        <p:txBody>
          <a:bodyPr wrap="none" rtlCol="0">
            <a:spAutoFit/>
          </a:bodyPr>
          <a:lstStyle/>
          <a:p>
            <a:endParaRPr lang="es-E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TRANSFORMADOR</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439476" y="2318998"/>
            <a:ext cx="3958904" cy="3847081"/>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560413" y="2450489"/>
            <a:ext cx="3687396" cy="2539116"/>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Algo que es importante tener presente es que en una situación ideal sin pérdidas con factor de potencia = 1, la potencia activa tanto en el primario como en el secundario es la misma.</a:t>
            </a: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4636259" y="2300014"/>
            <a:ext cx="4604616" cy="2596240"/>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grpSp>
        <p:nvGrpSpPr>
          <p:cNvPr id="5" name="Grupo 4">
            <a:extLst>
              <a:ext uri="{FF2B5EF4-FFF2-40B4-BE49-F238E27FC236}">
                <a16:creationId xmlns:a16="http://schemas.microsoft.com/office/drawing/2014/main" xmlns="" id="{9F901CE6-FD58-C14F-BB92-879F9A03AD2F}"/>
              </a:ext>
            </a:extLst>
          </p:cNvPr>
          <p:cNvGrpSpPr/>
          <p:nvPr/>
        </p:nvGrpSpPr>
        <p:grpSpPr>
          <a:xfrm>
            <a:off x="5081289" y="5202179"/>
            <a:ext cx="3727048" cy="1279644"/>
            <a:chOff x="4977114" y="5202179"/>
            <a:chExt cx="3727048" cy="1279644"/>
          </a:xfrm>
        </p:grpSpPr>
        <p:pic>
          <p:nvPicPr>
            <p:cNvPr id="4" name="Imagen 3">
              <a:extLst>
                <a:ext uri="{FF2B5EF4-FFF2-40B4-BE49-F238E27FC236}">
                  <a16:creationId xmlns:a16="http://schemas.microsoft.com/office/drawing/2014/main" xmlns="" id="{B00E8D31-027F-2749-A483-DF0BB366CF70}"/>
                </a:ext>
              </a:extLst>
            </p:cNvPr>
            <p:cNvPicPr>
              <a:picLocks noChangeAspect="1"/>
            </p:cNvPicPr>
            <p:nvPr/>
          </p:nvPicPr>
          <p:blipFill rotWithShape="1">
            <a:blip r:embed="rId3"/>
            <a:srcRect l="14218" t="14161" r="12338" b="15586"/>
            <a:stretch/>
          </p:blipFill>
          <p:spPr>
            <a:xfrm>
              <a:off x="5235487" y="5202179"/>
              <a:ext cx="1514157" cy="1158696"/>
            </a:xfrm>
            <a:prstGeom prst="rect">
              <a:avLst/>
            </a:prstGeom>
          </p:spPr>
        </p:pic>
        <p:sp>
          <p:nvSpPr>
            <p:cNvPr id="15" name="Google Shape;101;p3">
              <a:extLst>
                <a:ext uri="{FF2B5EF4-FFF2-40B4-BE49-F238E27FC236}">
                  <a16:creationId xmlns:a16="http://schemas.microsoft.com/office/drawing/2014/main" xmlns="" id="{F327E05F-B433-9E49-8E0C-EA58FEA2E4CC}"/>
                </a:ext>
              </a:extLst>
            </p:cNvPr>
            <p:cNvSpPr/>
            <p:nvPr/>
          </p:nvSpPr>
          <p:spPr>
            <a:xfrm>
              <a:off x="4977114" y="5202180"/>
              <a:ext cx="3727048" cy="1279643"/>
            </a:xfrm>
            <a:prstGeom prst="roundRect">
              <a:avLst>
                <a:gd name="adj" fmla="val 5451"/>
              </a:avLst>
            </a:prstGeom>
            <a:no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6" name="Imagen 5">
              <a:extLst>
                <a:ext uri="{FF2B5EF4-FFF2-40B4-BE49-F238E27FC236}">
                  <a16:creationId xmlns:a16="http://schemas.microsoft.com/office/drawing/2014/main" xmlns="" id="{0A637F24-02E6-BA45-96A3-EFF82A00CC77}"/>
                </a:ext>
              </a:extLst>
            </p:cNvPr>
            <p:cNvPicPr>
              <a:picLocks noChangeAspect="1"/>
            </p:cNvPicPr>
            <p:nvPr/>
          </p:nvPicPr>
          <p:blipFill rotWithShape="1">
            <a:blip r:embed="rId4"/>
            <a:srcRect l="13653" t="13535" r="9764" b="15787"/>
            <a:stretch/>
          </p:blipFill>
          <p:spPr>
            <a:xfrm>
              <a:off x="7050582" y="5251691"/>
              <a:ext cx="1435261" cy="1059672"/>
            </a:xfrm>
            <a:prstGeom prst="rect">
              <a:avLst/>
            </a:prstGeom>
          </p:spPr>
        </p:pic>
      </p:grpSp>
      <p:pic>
        <p:nvPicPr>
          <p:cNvPr id="13" name="Google Shape;578;p36" descr="Transformadores Eléctricos | De Máquinas y Herramientas">
            <a:extLst>
              <a:ext uri="{FF2B5EF4-FFF2-40B4-BE49-F238E27FC236}">
                <a16:creationId xmlns:a16="http://schemas.microsoft.com/office/drawing/2014/main" xmlns="" id="{AE94CA42-1673-7945-9A0C-F423C8A42A3C}"/>
              </a:ext>
            </a:extLst>
          </p:cNvPr>
          <p:cNvPicPr preferRelativeResize="0"/>
          <p:nvPr/>
        </p:nvPicPr>
        <p:blipFill rotWithShape="1">
          <a:blip r:embed="rId5">
            <a:alphaModFix/>
          </a:blip>
          <a:srcRect/>
          <a:stretch/>
        </p:blipFill>
        <p:spPr>
          <a:xfrm>
            <a:off x="4799959" y="2447969"/>
            <a:ext cx="4306388" cy="2274500"/>
          </a:xfrm>
          <a:prstGeom prst="rect">
            <a:avLst/>
          </a:prstGeom>
          <a:noFill/>
          <a:ln>
            <a:noFill/>
          </a:ln>
        </p:spPr>
      </p:pic>
      <p:grpSp>
        <p:nvGrpSpPr>
          <p:cNvPr id="9" name="Grupo 8">
            <a:extLst>
              <a:ext uri="{FF2B5EF4-FFF2-40B4-BE49-F238E27FC236}">
                <a16:creationId xmlns:a16="http://schemas.microsoft.com/office/drawing/2014/main" xmlns="" id="{4CE9FD4F-F5F1-9C49-94D3-DB01DBE83A83}"/>
              </a:ext>
            </a:extLst>
          </p:cNvPr>
          <p:cNvGrpSpPr/>
          <p:nvPr/>
        </p:nvGrpSpPr>
        <p:grpSpPr>
          <a:xfrm>
            <a:off x="1682228" y="5243219"/>
            <a:ext cx="1296359" cy="623565"/>
            <a:chOff x="1682228" y="5743588"/>
            <a:chExt cx="1296359" cy="623565"/>
          </a:xfrm>
        </p:grpSpPr>
        <p:sp>
          <p:nvSpPr>
            <p:cNvPr id="17" name="Google Shape;101;p3">
              <a:extLst>
                <a:ext uri="{FF2B5EF4-FFF2-40B4-BE49-F238E27FC236}">
                  <a16:creationId xmlns:a16="http://schemas.microsoft.com/office/drawing/2014/main" xmlns="" id="{3CE6229A-C79B-EC49-A166-38D72561DE3D}"/>
                </a:ext>
              </a:extLst>
            </p:cNvPr>
            <p:cNvSpPr/>
            <p:nvPr/>
          </p:nvSpPr>
          <p:spPr>
            <a:xfrm>
              <a:off x="1682228" y="5743588"/>
              <a:ext cx="1296359" cy="623565"/>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7" name="Rectángulo 6">
              <a:extLst>
                <a:ext uri="{FF2B5EF4-FFF2-40B4-BE49-F238E27FC236}">
                  <a16:creationId xmlns:a16="http://schemas.microsoft.com/office/drawing/2014/main" xmlns="" id="{9D1414B0-1076-8049-A419-C8A6E41E9E41}"/>
                </a:ext>
              </a:extLst>
            </p:cNvPr>
            <p:cNvSpPr/>
            <p:nvPr/>
          </p:nvSpPr>
          <p:spPr>
            <a:xfrm>
              <a:off x="1865375" y="5842001"/>
              <a:ext cx="930063" cy="413959"/>
            </a:xfrm>
            <a:prstGeom prst="rect">
              <a:avLst/>
            </a:prstGeom>
          </p:spPr>
          <p:txBody>
            <a:bodyPr wrap="none">
              <a:spAutoFit/>
            </a:bodyPr>
            <a:lstStyle/>
            <a:p>
              <a:pPr lvl="0">
                <a:lnSpc>
                  <a:spcPct val="110000"/>
                </a:lnSpc>
                <a:spcBef>
                  <a:spcPts val="600"/>
                </a:spcBef>
                <a:buClr>
                  <a:srgbClr val="29754D"/>
                </a:buClr>
                <a:buSzPts val="2400"/>
              </a:pPr>
              <a:r>
                <a:rPr lang="es-CL" sz="2000" dirty="0">
                  <a:solidFill>
                    <a:schemeClr val="dk1"/>
                  </a:solidFill>
                  <a:latin typeface="Calibri"/>
                  <a:cs typeface="Calibri"/>
                </a:rPr>
                <a:t>Pp = Ps</a:t>
              </a:r>
            </a:p>
          </p:txBody>
        </p:sp>
      </p:grpSp>
    </p:spTree>
    <p:extLst>
      <p:ext uri="{BB962C8B-B14F-4D97-AF65-F5344CB8AC3E}">
        <p14:creationId xmlns:p14="http://schemas.microsoft.com/office/powerpoint/2010/main" val="15959501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TRANSFORMADOR</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971909" y="2318999"/>
            <a:ext cx="7547057" cy="1510223"/>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2500451" y="4062940"/>
            <a:ext cx="4626758" cy="2608724"/>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1092848" y="2450489"/>
            <a:ext cx="5921410" cy="507791"/>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Esto se debe a la ley de conservación de la energía:</a:t>
            </a:r>
          </a:p>
        </p:txBody>
      </p:sp>
      <p:grpSp>
        <p:nvGrpSpPr>
          <p:cNvPr id="10" name="Grupo 9">
            <a:extLst>
              <a:ext uri="{FF2B5EF4-FFF2-40B4-BE49-F238E27FC236}">
                <a16:creationId xmlns:a16="http://schemas.microsoft.com/office/drawing/2014/main" xmlns="" id="{ED91526C-D650-6F4A-A1AE-FEE2D2552551}"/>
              </a:ext>
            </a:extLst>
          </p:cNvPr>
          <p:cNvGrpSpPr/>
          <p:nvPr/>
        </p:nvGrpSpPr>
        <p:grpSpPr>
          <a:xfrm>
            <a:off x="1437527" y="3031896"/>
            <a:ext cx="6421683" cy="585112"/>
            <a:chOff x="905092" y="3089771"/>
            <a:chExt cx="6421683" cy="585112"/>
          </a:xfrm>
        </p:grpSpPr>
        <p:sp>
          <p:nvSpPr>
            <p:cNvPr id="17" name="Google Shape;101;p3">
              <a:extLst>
                <a:ext uri="{FF2B5EF4-FFF2-40B4-BE49-F238E27FC236}">
                  <a16:creationId xmlns:a16="http://schemas.microsoft.com/office/drawing/2014/main" xmlns="" id="{3CE6229A-C79B-EC49-A166-38D72561DE3D}"/>
                </a:ext>
              </a:extLst>
            </p:cNvPr>
            <p:cNvSpPr/>
            <p:nvPr/>
          </p:nvSpPr>
          <p:spPr>
            <a:xfrm>
              <a:off x="905092" y="3089771"/>
              <a:ext cx="6421683" cy="585112"/>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xmlns="" id="{2BFEA804-A494-AB41-B9A9-90B4F74D62CA}"/>
                </a:ext>
              </a:extLst>
            </p:cNvPr>
            <p:cNvSpPr/>
            <p:nvPr/>
          </p:nvSpPr>
          <p:spPr>
            <a:xfrm>
              <a:off x="1021044" y="3196144"/>
              <a:ext cx="6171882" cy="413959"/>
            </a:xfrm>
            <a:prstGeom prst="rect">
              <a:avLst/>
            </a:prstGeom>
          </p:spPr>
          <p:txBody>
            <a:bodyPr wrap="none">
              <a:spAutoFit/>
            </a:bodyPr>
            <a:lstStyle/>
            <a:p>
              <a:pPr lvl="0" algn="ctr">
                <a:lnSpc>
                  <a:spcPct val="110000"/>
                </a:lnSpc>
                <a:spcBef>
                  <a:spcPts val="600"/>
                </a:spcBef>
                <a:buClr>
                  <a:srgbClr val="29754D"/>
                </a:buClr>
                <a:buSzPts val="2400"/>
              </a:pPr>
              <a:r>
                <a:rPr lang="es-CL" sz="2000" dirty="0">
                  <a:solidFill>
                    <a:schemeClr val="dk1"/>
                  </a:solidFill>
                  <a:latin typeface="Calibri"/>
                  <a:cs typeface="Calibri"/>
                </a:rPr>
                <a:t>“La energía no se crea ni se destruye, solo se transforma”</a:t>
              </a:r>
            </a:p>
          </p:txBody>
        </p:sp>
      </p:grpSp>
      <p:pic>
        <p:nvPicPr>
          <p:cNvPr id="4" name="nucleo 2_Mesa de trabajo 1.png" descr="/Users/ivangonzalez/Desktop/IVAN G 2020/2020/DUOC/ARTES/nucleo 2_Mesa de trabajo 1.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780725" y="4355020"/>
            <a:ext cx="4044830" cy="2136776"/>
          </a:xfrm>
          <a:prstGeom prst="rect">
            <a:avLst/>
          </a:prstGeom>
        </p:spPr>
      </p:pic>
    </p:spTree>
    <p:extLst>
      <p:ext uri="{BB962C8B-B14F-4D97-AF65-F5344CB8AC3E}">
        <p14:creationId xmlns:p14="http://schemas.microsoft.com/office/powerpoint/2010/main" val="1957179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TRANSFORMADOR</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691564" y="2275306"/>
            <a:ext cx="8241539" cy="131638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1283553" y="3779837"/>
            <a:ext cx="7153154" cy="2891827"/>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821480" y="2341050"/>
            <a:ext cx="7981705" cy="1184899"/>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Como se señaló anteriormente existen transformadores trifásicos y monofásicos. El transformador monofásico cuenta con un núcleo y dos enrollados ya sea para elevar la tensión como para bajar la tensión.</a:t>
            </a:r>
          </a:p>
        </p:txBody>
      </p:sp>
      <p:pic>
        <p:nvPicPr>
          <p:cNvPr id="11" name="Google Shape;594;p38" descr="https://encrypted-tbn0.gstatic.com/images?q=tbn:ANd9GcQ0DkA7dooDF4Vc4-DA47hKOxQIP77CWMGUD0Mg87e8oDC-XwqT&amp;s">
            <a:extLst>
              <a:ext uri="{FF2B5EF4-FFF2-40B4-BE49-F238E27FC236}">
                <a16:creationId xmlns:a16="http://schemas.microsoft.com/office/drawing/2014/main" xmlns="" id="{D41638CB-7D1C-8F4A-95B5-17A2D2FAECE4}"/>
              </a:ext>
            </a:extLst>
          </p:cNvPr>
          <p:cNvPicPr preferRelativeResize="0"/>
          <p:nvPr/>
        </p:nvPicPr>
        <p:blipFill rotWithShape="1">
          <a:blip r:embed="rId3">
            <a:alphaModFix/>
          </a:blip>
          <a:srcRect/>
          <a:stretch/>
        </p:blipFill>
        <p:spPr>
          <a:xfrm>
            <a:off x="4711065" y="4222708"/>
            <a:ext cx="3118162" cy="2187369"/>
          </a:xfrm>
          <a:prstGeom prst="rect">
            <a:avLst/>
          </a:prstGeom>
          <a:noFill/>
          <a:ln>
            <a:noFill/>
          </a:ln>
        </p:spPr>
      </p:pic>
      <p:pic>
        <p:nvPicPr>
          <p:cNvPr id="12" name="Google Shape;595;p38" descr="Imagen relacionada">
            <a:extLst>
              <a:ext uri="{FF2B5EF4-FFF2-40B4-BE49-F238E27FC236}">
                <a16:creationId xmlns:a16="http://schemas.microsoft.com/office/drawing/2014/main" xmlns="" id="{FA348CE3-6CE7-434A-A770-0505BFD5FEEC}"/>
              </a:ext>
            </a:extLst>
          </p:cNvPr>
          <p:cNvPicPr preferRelativeResize="0"/>
          <p:nvPr/>
        </p:nvPicPr>
        <p:blipFill rotWithShape="1">
          <a:blip r:embed="rId4">
            <a:alphaModFix/>
          </a:blip>
          <a:srcRect/>
          <a:stretch/>
        </p:blipFill>
        <p:spPr>
          <a:xfrm>
            <a:off x="2012926" y="3926987"/>
            <a:ext cx="1968766" cy="2622819"/>
          </a:xfrm>
          <a:prstGeom prst="rect">
            <a:avLst/>
          </a:prstGeom>
          <a:noFill/>
          <a:ln>
            <a:noFill/>
          </a:ln>
        </p:spPr>
      </p:pic>
    </p:spTree>
    <p:extLst>
      <p:ext uri="{BB962C8B-B14F-4D97-AF65-F5344CB8AC3E}">
        <p14:creationId xmlns:p14="http://schemas.microsoft.com/office/powerpoint/2010/main" val="3055624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TRANSFORMADOR</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21" name="Google Shape;101;p3">
            <a:extLst>
              <a:ext uri="{FF2B5EF4-FFF2-40B4-BE49-F238E27FC236}">
                <a16:creationId xmlns:a16="http://schemas.microsoft.com/office/drawing/2014/main" xmlns="" id="{79E892E0-3F4D-044A-AA3F-F6FF6F1EF913}"/>
              </a:ext>
            </a:extLst>
          </p:cNvPr>
          <p:cNvSpPr/>
          <p:nvPr/>
        </p:nvSpPr>
        <p:spPr>
          <a:xfrm>
            <a:off x="691564" y="2275306"/>
            <a:ext cx="8241539" cy="1035053"/>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8" name="Google Shape;101;p3">
            <a:extLst>
              <a:ext uri="{FF2B5EF4-FFF2-40B4-BE49-F238E27FC236}">
                <a16:creationId xmlns:a16="http://schemas.microsoft.com/office/drawing/2014/main" xmlns="" id="{C74C1CBF-BB58-4F4B-A73E-073053BCA12B}"/>
              </a:ext>
            </a:extLst>
          </p:cNvPr>
          <p:cNvSpPr/>
          <p:nvPr/>
        </p:nvSpPr>
        <p:spPr>
          <a:xfrm>
            <a:off x="821480" y="3541853"/>
            <a:ext cx="7859533" cy="3129811"/>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3" name="Google Shape;179;p5">
            <a:extLst>
              <a:ext uri="{FF2B5EF4-FFF2-40B4-BE49-F238E27FC236}">
                <a16:creationId xmlns:a16="http://schemas.microsoft.com/office/drawing/2014/main" xmlns="" id="{F8CA0C0E-2153-774F-AC08-CA34A523C2D7}"/>
              </a:ext>
            </a:extLst>
          </p:cNvPr>
          <p:cNvSpPr/>
          <p:nvPr/>
        </p:nvSpPr>
        <p:spPr>
          <a:xfrm>
            <a:off x="821480" y="2341050"/>
            <a:ext cx="7981705" cy="84634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El transformador trifásico cuenta con 3 núcleos y 6 enrollados (dos para cada fase). Es como si fueran 3 transformadores monofásicos juntos. </a:t>
            </a:r>
          </a:p>
        </p:txBody>
      </p:sp>
      <p:pic>
        <p:nvPicPr>
          <p:cNvPr id="9" name="Google Shape;602;p39" descr="Transformador Tipo seco – Un transformador de rendimiento probado ...">
            <a:extLst>
              <a:ext uri="{FF2B5EF4-FFF2-40B4-BE49-F238E27FC236}">
                <a16:creationId xmlns:a16="http://schemas.microsoft.com/office/drawing/2014/main" xmlns="" id="{1999CBAA-44B0-1644-8193-03EB3CDBAF9C}"/>
              </a:ext>
            </a:extLst>
          </p:cNvPr>
          <p:cNvPicPr preferRelativeResize="0"/>
          <p:nvPr/>
        </p:nvPicPr>
        <p:blipFill rotWithShape="1">
          <a:blip r:embed="rId3">
            <a:alphaModFix/>
          </a:blip>
          <a:srcRect/>
          <a:stretch/>
        </p:blipFill>
        <p:spPr>
          <a:xfrm>
            <a:off x="1039250" y="3745058"/>
            <a:ext cx="2548902" cy="2672706"/>
          </a:xfrm>
          <a:prstGeom prst="rect">
            <a:avLst/>
          </a:prstGeom>
          <a:noFill/>
          <a:ln>
            <a:noFill/>
          </a:ln>
        </p:spPr>
      </p:pic>
      <p:pic>
        <p:nvPicPr>
          <p:cNvPr id="10" name="Google Shape;603;p39" descr="Transformador Trifasico Aprende Facil">
            <a:extLst>
              <a:ext uri="{FF2B5EF4-FFF2-40B4-BE49-F238E27FC236}">
                <a16:creationId xmlns:a16="http://schemas.microsoft.com/office/drawing/2014/main" xmlns="" id="{974D1239-4528-1145-9C49-257CC90B651B}"/>
              </a:ext>
            </a:extLst>
          </p:cNvPr>
          <p:cNvPicPr preferRelativeResize="0"/>
          <p:nvPr/>
        </p:nvPicPr>
        <p:blipFill rotWithShape="1">
          <a:blip r:embed="rId4">
            <a:alphaModFix/>
          </a:blip>
          <a:srcRect/>
          <a:stretch/>
        </p:blipFill>
        <p:spPr>
          <a:xfrm>
            <a:off x="4230238" y="3745058"/>
            <a:ext cx="4191497" cy="2667317"/>
          </a:xfrm>
          <a:prstGeom prst="rect">
            <a:avLst/>
          </a:prstGeom>
          <a:noFill/>
          <a:ln>
            <a:noFill/>
          </a:ln>
        </p:spPr>
      </p:pic>
    </p:spTree>
    <p:extLst>
      <p:ext uri="{BB962C8B-B14F-4D97-AF65-F5344CB8AC3E}">
        <p14:creationId xmlns:p14="http://schemas.microsoft.com/office/powerpoint/2010/main" val="1546573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MOTOR CA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1" name="Google Shape;101;p3">
            <a:extLst>
              <a:ext uri="{FF2B5EF4-FFF2-40B4-BE49-F238E27FC236}">
                <a16:creationId xmlns:a16="http://schemas.microsoft.com/office/drawing/2014/main" xmlns="" id="{7549A785-6955-AA4F-8121-BEF6C8130EA8}"/>
              </a:ext>
            </a:extLst>
          </p:cNvPr>
          <p:cNvSpPr/>
          <p:nvPr/>
        </p:nvSpPr>
        <p:spPr>
          <a:xfrm>
            <a:off x="891251" y="2803975"/>
            <a:ext cx="6423365" cy="352062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2" name="Imagen 11">
            <a:extLst>
              <a:ext uri="{FF2B5EF4-FFF2-40B4-BE49-F238E27FC236}">
                <a16:creationId xmlns:a16="http://schemas.microsoft.com/office/drawing/2014/main" xmlns="" id="{C9A8BCB6-CE1A-BF49-B3B1-D7C5FBDEA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887" y="2454416"/>
            <a:ext cx="2165892" cy="3854014"/>
          </a:xfrm>
          <a:prstGeom prst="rect">
            <a:avLst/>
          </a:prstGeom>
        </p:spPr>
      </p:pic>
      <p:sp>
        <p:nvSpPr>
          <p:cNvPr id="13" name="Google Shape;179;p5">
            <a:extLst>
              <a:ext uri="{FF2B5EF4-FFF2-40B4-BE49-F238E27FC236}">
                <a16:creationId xmlns:a16="http://schemas.microsoft.com/office/drawing/2014/main" xmlns="" id="{C476298D-E5C8-324E-BD48-B297BD3B54DC}"/>
              </a:ext>
            </a:extLst>
          </p:cNvPr>
          <p:cNvSpPr/>
          <p:nvPr/>
        </p:nvSpPr>
        <p:spPr>
          <a:xfrm>
            <a:off x="1099596" y="2939970"/>
            <a:ext cx="5974910" cy="3293169"/>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EL motor CA es el más utilizado en la industria, aunque existen motores eléctricos de CC, el motor CA tiene como ventaja que sus costos son más económicos, y requieren de menor mantención que los motores de CC así como su durabilidad es mayor.</a:t>
            </a:r>
          </a:p>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Existen motores eléctricos CA para sistemas monofásicos y motores CA para sistemas trifásicos. En cada uno de estos sistemas existe una gran variedad de tipos de motores.</a:t>
            </a:r>
          </a:p>
        </p:txBody>
      </p:sp>
    </p:spTree>
    <p:extLst>
      <p:ext uri="{BB962C8B-B14F-4D97-AF65-F5344CB8AC3E}">
        <p14:creationId xmlns:p14="http://schemas.microsoft.com/office/powerpoint/2010/main" val="3653144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MOTOR CA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7" name="Google Shape;101;p3">
            <a:extLst>
              <a:ext uri="{FF2B5EF4-FFF2-40B4-BE49-F238E27FC236}">
                <a16:creationId xmlns:a16="http://schemas.microsoft.com/office/drawing/2014/main" xmlns="" id="{3409CA92-E960-084A-A0DF-11368F0E4AF6}"/>
              </a:ext>
            </a:extLst>
          </p:cNvPr>
          <p:cNvSpPr/>
          <p:nvPr/>
        </p:nvSpPr>
        <p:spPr>
          <a:xfrm>
            <a:off x="1005821" y="2275306"/>
            <a:ext cx="7306542" cy="687813"/>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8" name="Google Shape;101;p3">
            <a:extLst>
              <a:ext uri="{FF2B5EF4-FFF2-40B4-BE49-F238E27FC236}">
                <a16:creationId xmlns:a16="http://schemas.microsoft.com/office/drawing/2014/main" xmlns="" id="{1649485F-C1C7-4C43-9722-5549573625E8}"/>
              </a:ext>
            </a:extLst>
          </p:cNvPr>
          <p:cNvSpPr/>
          <p:nvPr/>
        </p:nvSpPr>
        <p:spPr>
          <a:xfrm>
            <a:off x="401638" y="3217763"/>
            <a:ext cx="8834959" cy="3599726"/>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9" name="Google Shape;179;p5">
            <a:extLst>
              <a:ext uri="{FF2B5EF4-FFF2-40B4-BE49-F238E27FC236}">
                <a16:creationId xmlns:a16="http://schemas.microsoft.com/office/drawing/2014/main" xmlns="" id="{31CA9B8A-847F-E942-987A-72B3480F7A34}"/>
              </a:ext>
            </a:extLst>
          </p:cNvPr>
          <p:cNvSpPr/>
          <p:nvPr/>
        </p:nvSpPr>
        <p:spPr>
          <a:xfrm>
            <a:off x="1135737" y="2341050"/>
            <a:ext cx="7147950" cy="507791"/>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¿Cuáles son las principales diferencias entre estos 2 motores?</a:t>
            </a:r>
          </a:p>
        </p:txBody>
      </p:sp>
      <p:pic>
        <p:nvPicPr>
          <p:cNvPr id="10" name="Google Shape;616;p41">
            <a:extLst>
              <a:ext uri="{FF2B5EF4-FFF2-40B4-BE49-F238E27FC236}">
                <a16:creationId xmlns:a16="http://schemas.microsoft.com/office/drawing/2014/main" xmlns="" id="{935897CD-B473-9B4D-8544-E176CD2F0322}"/>
              </a:ext>
            </a:extLst>
          </p:cNvPr>
          <p:cNvPicPr preferRelativeResize="0"/>
          <p:nvPr/>
        </p:nvPicPr>
        <p:blipFill rotWithShape="1">
          <a:blip r:embed="rId3">
            <a:alphaModFix/>
          </a:blip>
          <a:srcRect/>
          <a:stretch/>
        </p:blipFill>
        <p:spPr>
          <a:xfrm>
            <a:off x="5193394" y="3281572"/>
            <a:ext cx="3924047" cy="2992230"/>
          </a:xfrm>
          <a:prstGeom prst="rect">
            <a:avLst/>
          </a:prstGeom>
          <a:noFill/>
          <a:ln>
            <a:noFill/>
          </a:ln>
        </p:spPr>
      </p:pic>
      <p:pic>
        <p:nvPicPr>
          <p:cNvPr id="15" name="Google Shape;617;p41" descr="Refrigeracion Domiciliar: Motores Monofasicos">
            <a:extLst>
              <a:ext uri="{FF2B5EF4-FFF2-40B4-BE49-F238E27FC236}">
                <a16:creationId xmlns:a16="http://schemas.microsoft.com/office/drawing/2014/main" xmlns="" id="{05F57F2A-4A84-1D48-8EE0-BF8FCECCCC6E}"/>
              </a:ext>
            </a:extLst>
          </p:cNvPr>
          <p:cNvPicPr preferRelativeResize="0"/>
          <p:nvPr/>
        </p:nvPicPr>
        <p:blipFill rotWithShape="1">
          <a:blip r:embed="rId4">
            <a:alphaModFix/>
          </a:blip>
          <a:srcRect/>
          <a:stretch/>
        </p:blipFill>
        <p:spPr>
          <a:xfrm>
            <a:off x="614397" y="3411214"/>
            <a:ext cx="3702657" cy="2885738"/>
          </a:xfrm>
          <a:prstGeom prst="rect">
            <a:avLst/>
          </a:prstGeom>
          <a:noFill/>
          <a:ln>
            <a:noFill/>
          </a:ln>
        </p:spPr>
      </p:pic>
      <p:sp>
        <p:nvSpPr>
          <p:cNvPr id="16" name="Google Shape;618;p41">
            <a:extLst>
              <a:ext uri="{FF2B5EF4-FFF2-40B4-BE49-F238E27FC236}">
                <a16:creationId xmlns:a16="http://schemas.microsoft.com/office/drawing/2014/main" xmlns="" id="{DF70525C-AC70-ED4A-881E-166E1B4B92FC}"/>
              </a:ext>
            </a:extLst>
          </p:cNvPr>
          <p:cNvSpPr/>
          <p:nvPr/>
        </p:nvSpPr>
        <p:spPr>
          <a:xfrm>
            <a:off x="971928" y="6418636"/>
            <a:ext cx="2343975"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CL" b="0" i="0" u="none" strike="noStrike" cap="none" dirty="0">
                <a:solidFill>
                  <a:srgbClr val="29754D"/>
                </a:solidFill>
                <a:latin typeface="Trebuchet MS"/>
                <a:ea typeface="Trebuchet MS"/>
                <a:cs typeface="Trebuchet MS"/>
                <a:sym typeface="Trebuchet MS"/>
              </a:rPr>
              <a:t>Motor CA monofásico</a:t>
            </a:r>
            <a:endParaRPr b="0" i="0" u="none" strike="noStrike" cap="none" dirty="0">
              <a:solidFill>
                <a:srgbClr val="29754D"/>
              </a:solidFill>
              <a:latin typeface="Arial"/>
              <a:ea typeface="Arial"/>
              <a:cs typeface="Arial"/>
              <a:sym typeface="Arial"/>
            </a:endParaRPr>
          </a:p>
        </p:txBody>
      </p:sp>
      <p:sp>
        <p:nvSpPr>
          <p:cNvPr id="17" name="Google Shape;619;p41">
            <a:extLst>
              <a:ext uri="{FF2B5EF4-FFF2-40B4-BE49-F238E27FC236}">
                <a16:creationId xmlns:a16="http://schemas.microsoft.com/office/drawing/2014/main" xmlns="" id="{182F5D79-2EB5-104B-BEC3-A4C0263DF36A}"/>
              </a:ext>
            </a:extLst>
          </p:cNvPr>
          <p:cNvSpPr/>
          <p:nvPr/>
        </p:nvSpPr>
        <p:spPr>
          <a:xfrm>
            <a:off x="6258708" y="6430535"/>
            <a:ext cx="202497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CL" b="0" i="0" u="none" strike="noStrike" cap="none" dirty="0">
                <a:solidFill>
                  <a:srgbClr val="29754D"/>
                </a:solidFill>
                <a:latin typeface="Trebuchet MS"/>
                <a:ea typeface="Trebuchet MS"/>
                <a:cs typeface="Trebuchet MS"/>
                <a:sym typeface="Trebuchet MS"/>
              </a:rPr>
              <a:t>Motor CA trifásico</a:t>
            </a:r>
            <a:endParaRPr b="0" i="0" u="none" strike="noStrike" cap="none" dirty="0">
              <a:solidFill>
                <a:srgbClr val="29754D"/>
              </a:solidFill>
              <a:latin typeface="Arial"/>
              <a:ea typeface="Arial"/>
              <a:cs typeface="Arial"/>
              <a:sym typeface="Arial"/>
            </a:endParaRPr>
          </a:p>
        </p:txBody>
      </p:sp>
    </p:spTree>
    <p:extLst>
      <p:ext uri="{BB962C8B-B14F-4D97-AF65-F5344CB8AC3E}">
        <p14:creationId xmlns:p14="http://schemas.microsoft.com/office/powerpoint/2010/main" val="3727771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MOTOR CA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1" name="Google Shape;101;p3">
            <a:extLst>
              <a:ext uri="{FF2B5EF4-FFF2-40B4-BE49-F238E27FC236}">
                <a16:creationId xmlns:a16="http://schemas.microsoft.com/office/drawing/2014/main" xmlns="" id="{A9C7EAF4-77E5-8844-A4F8-D41EE662CD5D}"/>
              </a:ext>
            </a:extLst>
          </p:cNvPr>
          <p:cNvSpPr/>
          <p:nvPr/>
        </p:nvSpPr>
        <p:spPr>
          <a:xfrm>
            <a:off x="439475" y="2318999"/>
            <a:ext cx="8841313" cy="1126207"/>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2" name="Google Shape;179;p5">
            <a:extLst>
              <a:ext uri="{FF2B5EF4-FFF2-40B4-BE49-F238E27FC236}">
                <a16:creationId xmlns:a16="http://schemas.microsoft.com/office/drawing/2014/main" xmlns="" id="{DB0E0CB1-BFD9-7744-B8C1-40D9CAC5CC5A}"/>
              </a:ext>
            </a:extLst>
          </p:cNvPr>
          <p:cNvSpPr/>
          <p:nvPr/>
        </p:nvSpPr>
        <p:spPr>
          <a:xfrm>
            <a:off x="560413" y="2300014"/>
            <a:ext cx="8629888" cy="1184899"/>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Para comprender el funcionamiento de una motor eléctrico CA debemos tener presente  que al hacer pasar una corriente (CC o CA) por una bobina se genera un campo magnético. </a:t>
            </a:r>
          </a:p>
        </p:txBody>
      </p:sp>
      <p:sp>
        <p:nvSpPr>
          <p:cNvPr id="13" name="Google Shape;101;p3">
            <a:extLst>
              <a:ext uri="{FF2B5EF4-FFF2-40B4-BE49-F238E27FC236}">
                <a16:creationId xmlns:a16="http://schemas.microsoft.com/office/drawing/2014/main" xmlns="" id="{606BD9F5-5C7A-E24C-85B6-D30BB98F35B9}"/>
              </a:ext>
            </a:extLst>
          </p:cNvPr>
          <p:cNvSpPr/>
          <p:nvPr/>
        </p:nvSpPr>
        <p:spPr>
          <a:xfrm>
            <a:off x="5236198" y="3665880"/>
            <a:ext cx="4044590" cy="3012712"/>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8" name="Google Shape;101;p3">
            <a:extLst>
              <a:ext uri="{FF2B5EF4-FFF2-40B4-BE49-F238E27FC236}">
                <a16:creationId xmlns:a16="http://schemas.microsoft.com/office/drawing/2014/main" xmlns="" id="{D9DCE199-7DC9-DA4A-9A35-DD0F11DC97F7}"/>
              </a:ext>
            </a:extLst>
          </p:cNvPr>
          <p:cNvSpPr/>
          <p:nvPr/>
        </p:nvSpPr>
        <p:spPr>
          <a:xfrm>
            <a:off x="439475" y="3665880"/>
            <a:ext cx="4514490" cy="2491852"/>
          </a:xfrm>
          <a:prstGeom prst="roundRect">
            <a:avLst>
              <a:gd name="adj" fmla="val 3453"/>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9" name="Google Shape;179;p5">
            <a:extLst>
              <a:ext uri="{FF2B5EF4-FFF2-40B4-BE49-F238E27FC236}">
                <a16:creationId xmlns:a16="http://schemas.microsoft.com/office/drawing/2014/main" xmlns="" id="{36376E7C-E2BC-8B40-AB8E-8309B181A000}"/>
              </a:ext>
            </a:extLst>
          </p:cNvPr>
          <p:cNvSpPr/>
          <p:nvPr/>
        </p:nvSpPr>
        <p:spPr>
          <a:xfrm>
            <a:off x="560413" y="3729509"/>
            <a:ext cx="4420655" cy="269300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Este campo magnético es similar al campo magnético que tienen los imanes. </a:t>
            </a:r>
          </a:p>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Esta propiedad nos permitirá entender cómo funcionan los motores de inducción magnética.</a:t>
            </a:r>
          </a:p>
          <a:p>
            <a:pPr marL="342900" lvl="0" indent="-342900">
              <a:lnSpc>
                <a:spcPct val="110000"/>
              </a:lnSpc>
              <a:spcBef>
                <a:spcPts val="600"/>
              </a:spcBef>
              <a:buClr>
                <a:srgbClr val="29754D"/>
              </a:buClr>
              <a:buSzPts val="2400"/>
              <a:buFont typeface="Arial"/>
              <a:buChar char="•"/>
            </a:pPr>
            <a:endParaRPr lang="es-CL" sz="2000" dirty="0">
              <a:solidFill>
                <a:schemeClr val="dk1"/>
              </a:solidFill>
              <a:latin typeface="Calibri"/>
              <a:cs typeface="Calibri"/>
            </a:endParaRPr>
          </a:p>
        </p:txBody>
      </p:sp>
      <p:pic>
        <p:nvPicPr>
          <p:cNvPr id="21" name="Google Shape;626;p42" descr="Electroiman. Experiencia para 4to año de primaria | Electroiman ...">
            <a:extLst>
              <a:ext uri="{FF2B5EF4-FFF2-40B4-BE49-F238E27FC236}">
                <a16:creationId xmlns:a16="http://schemas.microsoft.com/office/drawing/2014/main" xmlns="" id="{6EE49C64-75FA-4D4B-8D33-5014FC55AB80}"/>
              </a:ext>
            </a:extLst>
          </p:cNvPr>
          <p:cNvPicPr preferRelativeResize="0"/>
          <p:nvPr/>
        </p:nvPicPr>
        <p:blipFill rotWithShape="1">
          <a:blip r:embed="rId3">
            <a:alphaModFix/>
          </a:blip>
          <a:srcRect/>
          <a:stretch/>
        </p:blipFill>
        <p:spPr>
          <a:xfrm>
            <a:off x="5432969" y="3779837"/>
            <a:ext cx="3641584" cy="2733459"/>
          </a:xfrm>
          <a:prstGeom prst="rect">
            <a:avLst/>
          </a:prstGeom>
          <a:noFill/>
          <a:ln>
            <a:noFill/>
          </a:ln>
        </p:spPr>
      </p:pic>
    </p:spTree>
    <p:extLst>
      <p:ext uri="{BB962C8B-B14F-4D97-AF65-F5344CB8AC3E}">
        <p14:creationId xmlns:p14="http://schemas.microsoft.com/office/powerpoint/2010/main" val="1990582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MOTOR CA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0" name="Google Shape;101;p3">
            <a:extLst>
              <a:ext uri="{FF2B5EF4-FFF2-40B4-BE49-F238E27FC236}">
                <a16:creationId xmlns:a16="http://schemas.microsoft.com/office/drawing/2014/main" xmlns="" id="{CFE0D4BF-4C13-A644-B379-AA4015B448D7}"/>
              </a:ext>
            </a:extLst>
          </p:cNvPr>
          <p:cNvSpPr/>
          <p:nvPr/>
        </p:nvSpPr>
        <p:spPr>
          <a:xfrm>
            <a:off x="2268639" y="3074272"/>
            <a:ext cx="5779222" cy="3234158"/>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15" name="Imagen 14">
            <a:extLst>
              <a:ext uri="{FF2B5EF4-FFF2-40B4-BE49-F238E27FC236}">
                <a16:creationId xmlns:a16="http://schemas.microsoft.com/office/drawing/2014/main" xmlns="" id="{A6BA3261-AE81-334E-8765-9F56C6E13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1357" y="2298547"/>
            <a:ext cx="2316708" cy="3854014"/>
          </a:xfrm>
          <a:prstGeom prst="rect">
            <a:avLst/>
          </a:prstGeom>
        </p:spPr>
      </p:pic>
      <p:sp>
        <p:nvSpPr>
          <p:cNvPr id="16" name="Google Shape;179;p5">
            <a:extLst>
              <a:ext uri="{FF2B5EF4-FFF2-40B4-BE49-F238E27FC236}">
                <a16:creationId xmlns:a16="http://schemas.microsoft.com/office/drawing/2014/main" xmlns="" id="{CE413709-7C3C-FE4E-B6CA-8183D66BFF6D}"/>
              </a:ext>
            </a:extLst>
          </p:cNvPr>
          <p:cNvSpPr/>
          <p:nvPr/>
        </p:nvSpPr>
        <p:spPr>
          <a:xfrm>
            <a:off x="2528929" y="3275880"/>
            <a:ext cx="4892348" cy="2954615"/>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Como se mencionó anteriormente, existen motores CA monofásicos y trifásicos ambos funcionan bajo el mismo principio de inducción magnética pero con algunas diferencias. Para comprender el funcionamiento del motor CA monofásico veamos el siguiente video.</a:t>
            </a:r>
          </a:p>
          <a:p>
            <a:pPr marL="342900" lvl="0" indent="-342900">
              <a:lnSpc>
                <a:spcPct val="110000"/>
              </a:lnSpc>
              <a:spcBef>
                <a:spcPts val="600"/>
              </a:spcBef>
              <a:buClr>
                <a:srgbClr val="29754D"/>
              </a:buClr>
              <a:buSzPts val="2400"/>
              <a:buFont typeface="Arial"/>
              <a:buChar char="•"/>
            </a:pPr>
            <a:endParaRPr lang="es-CL" sz="2000" dirty="0">
              <a:solidFill>
                <a:schemeClr val="dk1"/>
              </a:solidFill>
              <a:latin typeface="Calibri"/>
              <a:cs typeface="Calibri"/>
            </a:endParaRPr>
          </a:p>
        </p:txBody>
      </p:sp>
      <p:grpSp>
        <p:nvGrpSpPr>
          <p:cNvPr id="23" name="Grupo 22">
            <a:extLst>
              <a:ext uri="{FF2B5EF4-FFF2-40B4-BE49-F238E27FC236}">
                <a16:creationId xmlns:a16="http://schemas.microsoft.com/office/drawing/2014/main" xmlns="" id="{D7A83D31-CCBE-F44A-B63D-D81A761A9132}"/>
              </a:ext>
            </a:extLst>
          </p:cNvPr>
          <p:cNvGrpSpPr/>
          <p:nvPr/>
        </p:nvGrpSpPr>
        <p:grpSpPr>
          <a:xfrm>
            <a:off x="7259956" y="2662471"/>
            <a:ext cx="1101197" cy="1101197"/>
            <a:chOff x="7385719" y="3142627"/>
            <a:chExt cx="1288381" cy="1288381"/>
          </a:xfrm>
        </p:grpSpPr>
        <p:sp>
          <p:nvSpPr>
            <p:cNvPr id="24" name="Elipse 23">
              <a:extLst>
                <a:ext uri="{FF2B5EF4-FFF2-40B4-BE49-F238E27FC236}">
                  <a16:creationId xmlns:a16="http://schemas.microsoft.com/office/drawing/2014/main" xmlns="" id="{911D7769-8507-5C4E-B6C7-32CB98C2B5EF}"/>
                </a:ext>
              </a:extLst>
            </p:cNvPr>
            <p:cNvSpPr/>
            <p:nvPr/>
          </p:nvSpPr>
          <p:spPr>
            <a:xfrm>
              <a:off x="7385719" y="3142627"/>
              <a:ext cx="1288381" cy="128838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Imagen 24">
              <a:extLst>
                <a:ext uri="{FF2B5EF4-FFF2-40B4-BE49-F238E27FC236}">
                  <a16:creationId xmlns:a16="http://schemas.microsoft.com/office/drawing/2014/main" xmlns="" id="{C8BFFB3B-358C-BC45-AEC4-C519504AE196}"/>
                </a:ext>
              </a:extLst>
            </p:cNvPr>
            <p:cNvPicPr>
              <a:picLocks noChangeAspect="1"/>
            </p:cNvPicPr>
            <p:nvPr/>
          </p:nvPicPr>
          <p:blipFill>
            <a:blip r:embed="rId4"/>
            <a:stretch>
              <a:fillRect/>
            </a:stretch>
          </p:blipFill>
          <p:spPr>
            <a:xfrm>
              <a:off x="7550271" y="3427232"/>
              <a:ext cx="1034929" cy="777111"/>
            </a:xfrm>
            <a:prstGeom prst="rect">
              <a:avLst/>
            </a:prstGeom>
          </p:spPr>
        </p:pic>
      </p:grpSp>
    </p:spTree>
    <p:extLst>
      <p:ext uri="{BB962C8B-B14F-4D97-AF65-F5344CB8AC3E}">
        <p14:creationId xmlns:p14="http://schemas.microsoft.com/office/powerpoint/2010/main" val="1334267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MOTOR CA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1" name="Google Shape;101;p3">
            <a:extLst>
              <a:ext uri="{FF2B5EF4-FFF2-40B4-BE49-F238E27FC236}">
                <a16:creationId xmlns:a16="http://schemas.microsoft.com/office/drawing/2014/main" xmlns="" id="{A9C7EAF4-77E5-8844-A4F8-D41EE662CD5D}"/>
              </a:ext>
            </a:extLst>
          </p:cNvPr>
          <p:cNvSpPr/>
          <p:nvPr/>
        </p:nvSpPr>
        <p:spPr>
          <a:xfrm>
            <a:off x="439475" y="2318999"/>
            <a:ext cx="8841313" cy="1184899"/>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2" name="Google Shape;179;p5">
            <a:extLst>
              <a:ext uri="{FF2B5EF4-FFF2-40B4-BE49-F238E27FC236}">
                <a16:creationId xmlns:a16="http://schemas.microsoft.com/office/drawing/2014/main" xmlns="" id="{DB0E0CB1-BFD9-7744-B8C1-40D9CAC5CC5A}"/>
              </a:ext>
            </a:extLst>
          </p:cNvPr>
          <p:cNvSpPr/>
          <p:nvPr/>
        </p:nvSpPr>
        <p:spPr>
          <a:xfrm>
            <a:off x="560413" y="2300014"/>
            <a:ext cx="8629888" cy="1184899"/>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Existen diferentes tipos de motores CA aunque los más utilizados en la industria, por su simplicidad, es el motor jaula de ardilla. Se le denomina jaula de ardilla porque el rotor de motor eléctrico es como una jaula de ardilla.</a:t>
            </a:r>
          </a:p>
        </p:txBody>
      </p:sp>
      <p:sp>
        <p:nvSpPr>
          <p:cNvPr id="13" name="Google Shape;101;p3">
            <a:extLst>
              <a:ext uri="{FF2B5EF4-FFF2-40B4-BE49-F238E27FC236}">
                <a16:creationId xmlns:a16="http://schemas.microsoft.com/office/drawing/2014/main" xmlns="" id="{606BD9F5-5C7A-E24C-85B6-D30BB98F35B9}"/>
              </a:ext>
            </a:extLst>
          </p:cNvPr>
          <p:cNvSpPr/>
          <p:nvPr/>
        </p:nvSpPr>
        <p:spPr>
          <a:xfrm>
            <a:off x="972273" y="3779836"/>
            <a:ext cx="7822379" cy="2898755"/>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10" name="Google Shape;643;p44" descr="motores de corriente alterna">
            <a:extLst>
              <a:ext uri="{FF2B5EF4-FFF2-40B4-BE49-F238E27FC236}">
                <a16:creationId xmlns:a16="http://schemas.microsoft.com/office/drawing/2014/main" xmlns="" id="{46F0EFE2-2D9E-5E41-B1B5-27A96713555D}"/>
              </a:ext>
            </a:extLst>
          </p:cNvPr>
          <p:cNvPicPr preferRelativeResize="0"/>
          <p:nvPr/>
        </p:nvPicPr>
        <p:blipFill rotWithShape="1">
          <a:blip r:embed="rId3">
            <a:alphaModFix/>
          </a:blip>
          <a:srcRect/>
          <a:stretch/>
        </p:blipFill>
        <p:spPr>
          <a:xfrm>
            <a:off x="1626861" y="3824178"/>
            <a:ext cx="7121129" cy="2926785"/>
          </a:xfrm>
          <a:prstGeom prst="rect">
            <a:avLst/>
          </a:prstGeom>
          <a:noFill/>
          <a:ln>
            <a:noFill/>
          </a:ln>
        </p:spPr>
      </p:pic>
    </p:spTree>
    <p:extLst>
      <p:ext uri="{BB962C8B-B14F-4D97-AF65-F5344CB8AC3E}">
        <p14:creationId xmlns:p14="http://schemas.microsoft.com/office/powerpoint/2010/main" val="4007908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MOTOR CA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grpSp>
        <p:nvGrpSpPr>
          <p:cNvPr id="2" name="Grupo 1">
            <a:extLst>
              <a:ext uri="{FF2B5EF4-FFF2-40B4-BE49-F238E27FC236}">
                <a16:creationId xmlns:a16="http://schemas.microsoft.com/office/drawing/2014/main" xmlns="" id="{07E66FB8-5067-9248-862A-706A879C6A20}"/>
              </a:ext>
            </a:extLst>
          </p:cNvPr>
          <p:cNvGrpSpPr/>
          <p:nvPr/>
        </p:nvGrpSpPr>
        <p:grpSpPr>
          <a:xfrm>
            <a:off x="2025570" y="2300014"/>
            <a:ext cx="5428890" cy="571802"/>
            <a:chOff x="851336" y="2300014"/>
            <a:chExt cx="5428890" cy="571802"/>
          </a:xfrm>
        </p:grpSpPr>
        <p:sp>
          <p:nvSpPr>
            <p:cNvPr id="11" name="Google Shape;101;p3">
              <a:extLst>
                <a:ext uri="{FF2B5EF4-FFF2-40B4-BE49-F238E27FC236}">
                  <a16:creationId xmlns:a16="http://schemas.microsoft.com/office/drawing/2014/main" xmlns="" id="{A9C7EAF4-77E5-8844-A4F8-D41EE662CD5D}"/>
                </a:ext>
              </a:extLst>
            </p:cNvPr>
            <p:cNvSpPr/>
            <p:nvPr/>
          </p:nvSpPr>
          <p:spPr>
            <a:xfrm>
              <a:off x="851336" y="2319000"/>
              <a:ext cx="5428890" cy="552816"/>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2" name="Google Shape;179;p5">
              <a:extLst>
                <a:ext uri="{FF2B5EF4-FFF2-40B4-BE49-F238E27FC236}">
                  <a16:creationId xmlns:a16="http://schemas.microsoft.com/office/drawing/2014/main" xmlns="" id="{DB0E0CB1-BFD9-7744-B8C1-40D9CAC5CC5A}"/>
                </a:ext>
              </a:extLst>
            </p:cNvPr>
            <p:cNvSpPr/>
            <p:nvPr/>
          </p:nvSpPr>
          <p:spPr>
            <a:xfrm>
              <a:off x="972273" y="2300014"/>
              <a:ext cx="5307952" cy="507791"/>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Rotor y estator de un motor jaula de ardilla.</a:t>
              </a:r>
            </a:p>
          </p:txBody>
        </p:sp>
      </p:grpSp>
      <p:sp>
        <p:nvSpPr>
          <p:cNvPr id="13" name="Google Shape;101;p3">
            <a:extLst>
              <a:ext uri="{FF2B5EF4-FFF2-40B4-BE49-F238E27FC236}">
                <a16:creationId xmlns:a16="http://schemas.microsoft.com/office/drawing/2014/main" xmlns="" id="{606BD9F5-5C7A-E24C-85B6-D30BB98F35B9}"/>
              </a:ext>
            </a:extLst>
          </p:cNvPr>
          <p:cNvSpPr/>
          <p:nvPr/>
        </p:nvSpPr>
        <p:spPr>
          <a:xfrm>
            <a:off x="2025570" y="3090442"/>
            <a:ext cx="5602146" cy="3588150"/>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15" name="Google Shape;650;p45" descr="rotor jaula de ardilla | Diagrama de circuito eléctrico, Motores ...">
            <a:extLst>
              <a:ext uri="{FF2B5EF4-FFF2-40B4-BE49-F238E27FC236}">
                <a16:creationId xmlns:a16="http://schemas.microsoft.com/office/drawing/2014/main" xmlns="" id="{59DB7EBB-3C31-E944-91D0-7D86FC576B47}"/>
              </a:ext>
            </a:extLst>
          </p:cNvPr>
          <p:cNvPicPr preferRelativeResize="0"/>
          <p:nvPr/>
        </p:nvPicPr>
        <p:blipFill rotWithShape="1">
          <a:blip r:embed="rId3">
            <a:alphaModFix/>
          </a:blip>
          <a:srcRect/>
          <a:stretch/>
        </p:blipFill>
        <p:spPr>
          <a:xfrm>
            <a:off x="2330408" y="3264362"/>
            <a:ext cx="4869045" cy="3223874"/>
          </a:xfrm>
          <a:prstGeom prst="rect">
            <a:avLst/>
          </a:prstGeom>
          <a:noFill/>
          <a:ln>
            <a:noFill/>
          </a:ln>
        </p:spPr>
      </p:pic>
    </p:spTree>
    <p:extLst>
      <p:ext uri="{BB962C8B-B14F-4D97-AF65-F5344CB8AC3E}">
        <p14:creationId xmlns:p14="http://schemas.microsoft.com/office/powerpoint/2010/main" val="3876927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9" name="Google Shape;319;p12"/>
          <p:cNvSpPr/>
          <p:nvPr/>
        </p:nvSpPr>
        <p:spPr>
          <a:xfrm>
            <a:off x="464463" y="2555714"/>
            <a:ext cx="5146719" cy="2812708"/>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29754D"/>
                </a:solidFill>
                <a:latin typeface="Calibri"/>
                <a:ea typeface="Calibri"/>
                <a:cs typeface="Calibri"/>
                <a:sym typeface="Calibri"/>
              </a:rPr>
              <a:t>CONOCIMIENTOS PREVIOS</a:t>
            </a:r>
            <a:endParaRPr sz="3100" b="1" i="0" u="none" strike="noStrike" cap="none" dirty="0">
              <a:solidFill>
                <a:srgbClr val="29754D"/>
              </a:solidFill>
              <a:latin typeface="Calibri"/>
              <a:ea typeface="Calibri"/>
              <a:cs typeface="Calibri"/>
              <a:sym typeface="Calibri"/>
            </a:endParaRPr>
          </a:p>
        </p:txBody>
      </p:sp>
      <p:sp>
        <p:nvSpPr>
          <p:cNvPr id="30"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dirty="0">
                <a:solidFill>
                  <a:srgbClr val="000000"/>
                </a:solidFill>
                <a:latin typeface="Calibri"/>
                <a:ea typeface="Calibri"/>
                <a:cs typeface="Calibri"/>
                <a:sym typeface="Calibri"/>
              </a:rPr>
              <a:t>ACTIVIDAD</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32" name="Google Shape;168;p5"/>
          <p:cNvSpPr txBox="1"/>
          <p:nvPr/>
        </p:nvSpPr>
        <p:spPr>
          <a:xfrm>
            <a:off x="4385321"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a:solidFill>
                  <a:srgbClr val="8EB99F"/>
                </a:solidFill>
                <a:latin typeface="Calibri"/>
                <a:ea typeface="Calibri"/>
                <a:cs typeface="Calibri"/>
                <a:sym typeface="Calibri"/>
              </a:rPr>
              <a:t>4</a:t>
            </a:r>
            <a:endParaRPr sz="5000" b="0" i="0" u="none" strike="noStrike" cap="none" dirty="0">
              <a:solidFill>
                <a:srgbClr val="8EB99F"/>
              </a:solidFill>
              <a:latin typeface="Calibri"/>
              <a:ea typeface="Calibri"/>
              <a:cs typeface="Calibri"/>
              <a:sym typeface="Calibri"/>
            </a:endParaRPr>
          </a:p>
        </p:txBody>
      </p:sp>
      <p:sp>
        <p:nvSpPr>
          <p:cNvPr id="9" name="Google Shape;167;p5"/>
          <p:cNvSpPr txBox="1"/>
          <p:nvPr/>
        </p:nvSpPr>
        <p:spPr>
          <a:xfrm>
            <a:off x="4495967" y="1702736"/>
            <a:ext cx="4051133" cy="1065864"/>
          </a:xfrm>
          <a:prstGeom prst="rect">
            <a:avLst/>
          </a:prstGeom>
          <a:noFill/>
          <a:ln>
            <a:noFill/>
          </a:ln>
        </p:spPr>
        <p:txBody>
          <a:bodyPr spcFirstLastPara="1" wrap="square" lIns="91425" tIns="91425" rIns="91425" bIns="91425" anchor="ctr" anchorCtr="0">
            <a:noAutofit/>
          </a:bodyPr>
          <a:lstStyle/>
          <a:p>
            <a:pPr>
              <a:lnSpc>
                <a:spcPct val="90000"/>
              </a:lnSpc>
              <a:buSzPts val="2000"/>
            </a:pPr>
            <a:endParaRPr lang="es-ES_tradnl" sz="2400" b="1" dirty="0">
              <a:solidFill>
                <a:srgbClr val="29754D"/>
              </a:solidFill>
              <a:latin typeface="Calibri"/>
              <a:ea typeface="Calibri"/>
              <a:cs typeface="Calibri"/>
              <a:sym typeface="Trebuchet MS"/>
            </a:endParaRPr>
          </a:p>
        </p:txBody>
      </p:sp>
      <p:sp>
        <p:nvSpPr>
          <p:cNvPr id="3" name="Rectángulo 2"/>
          <p:cNvSpPr/>
          <p:nvPr/>
        </p:nvSpPr>
        <p:spPr>
          <a:xfrm>
            <a:off x="810078" y="3055938"/>
            <a:ext cx="3952422" cy="2003625"/>
          </a:xfrm>
          <a:prstGeom prst="rect">
            <a:avLst/>
          </a:prstGeom>
        </p:spPr>
        <p:txBody>
          <a:bodyPr wrap="square">
            <a:spAutoFit/>
          </a:bodyPr>
          <a:lstStyle/>
          <a:p>
            <a:pPr>
              <a:lnSpc>
                <a:spcPct val="90000"/>
              </a:lnSpc>
              <a:buSzPts val="2000"/>
            </a:pPr>
            <a:r>
              <a:rPr lang="es-ES_tradnl" sz="2200" b="1" dirty="0">
                <a:solidFill>
                  <a:srgbClr val="29754D"/>
                </a:solidFill>
                <a:latin typeface="Calibri"/>
                <a:ea typeface="Calibri"/>
                <a:cs typeface="Calibri"/>
                <a:sym typeface="Trebuchet MS"/>
              </a:rPr>
              <a:t>EQUIPOS, MÁQUINAS</a:t>
            </a:r>
          </a:p>
          <a:p>
            <a:pPr>
              <a:lnSpc>
                <a:spcPct val="90000"/>
              </a:lnSpc>
              <a:buSzPts val="2000"/>
            </a:pPr>
            <a:r>
              <a:rPr lang="es-ES_tradnl" sz="2200" b="1" dirty="0">
                <a:solidFill>
                  <a:srgbClr val="29754D"/>
                </a:solidFill>
                <a:latin typeface="Calibri"/>
                <a:ea typeface="Calibri"/>
                <a:cs typeface="Calibri"/>
                <a:sym typeface="Trebuchet MS"/>
              </a:rPr>
              <a:t>Y SISTEMAS ELÉCTRICOS </a:t>
            </a:r>
          </a:p>
          <a:p>
            <a:pPr>
              <a:lnSpc>
                <a:spcPct val="90000"/>
              </a:lnSpc>
              <a:buSzPts val="2000"/>
            </a:pPr>
            <a:endParaRPr lang="es-ES_tradnl" sz="2000" b="1" dirty="0">
              <a:solidFill>
                <a:srgbClr val="29754D"/>
              </a:solidFill>
              <a:latin typeface="Calibri"/>
              <a:ea typeface="Calibri"/>
              <a:cs typeface="Calibri"/>
              <a:sym typeface="Trebuchet MS"/>
            </a:endParaRPr>
          </a:p>
          <a:p>
            <a:pPr lvl="0">
              <a:lnSpc>
                <a:spcPct val="90000"/>
              </a:lnSpc>
              <a:buSzPts val="2000"/>
            </a:pPr>
            <a:r>
              <a:rPr lang="es-ES_tradnl" sz="1800" dirty="0">
                <a:latin typeface="Calibri"/>
                <a:ea typeface="Calibri"/>
                <a:cs typeface="Calibri"/>
                <a:sym typeface="Calibri"/>
              </a:rPr>
              <a:t>¡Ahora veamos cómo lo que ya has aprendido refuerza y mejora lo que estás a punto de aprender!</a:t>
            </a:r>
            <a:endParaRPr lang="es-ES_tradnl" sz="1800" b="1" dirty="0">
              <a:solidFill>
                <a:srgbClr val="29754D"/>
              </a:solidFill>
              <a:latin typeface="Calibri"/>
              <a:ea typeface="Calibri"/>
              <a:cs typeface="Calibri"/>
              <a:sym typeface="Calibri"/>
            </a:endParaRPr>
          </a:p>
          <a:p>
            <a:pPr>
              <a:lnSpc>
                <a:spcPct val="90000"/>
              </a:lnSpc>
              <a:buSzPts val="2000"/>
            </a:pPr>
            <a:r>
              <a:rPr lang="es-ES_tradnl" sz="2000" b="1" dirty="0">
                <a:solidFill>
                  <a:srgbClr val="29754D"/>
                </a:solidFill>
                <a:latin typeface="Calibri"/>
                <a:ea typeface="Calibri"/>
                <a:cs typeface="Calibri"/>
                <a:sym typeface="Trebuchet MS"/>
              </a:rPr>
              <a:t> </a:t>
            </a:r>
          </a:p>
        </p:txBody>
      </p:sp>
      <p:pic>
        <p:nvPicPr>
          <p:cNvPr id="10" name="Google Shape;132;p3"/>
          <p:cNvPicPr preferRelativeResize="0"/>
          <p:nvPr/>
        </p:nvPicPr>
        <p:blipFill rotWithShape="1">
          <a:blip r:embed="rId3">
            <a:alphaModFix/>
          </a:blip>
          <a:srcRect/>
          <a:stretch/>
        </p:blipFill>
        <p:spPr>
          <a:xfrm>
            <a:off x="4870208" y="2389245"/>
            <a:ext cx="4428641" cy="4302108"/>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MOTOR CA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0" name="Google Shape;101;p3">
            <a:extLst>
              <a:ext uri="{FF2B5EF4-FFF2-40B4-BE49-F238E27FC236}">
                <a16:creationId xmlns:a16="http://schemas.microsoft.com/office/drawing/2014/main" xmlns="" id="{CFE0D4BF-4C13-A644-B379-AA4015B448D7}"/>
              </a:ext>
            </a:extLst>
          </p:cNvPr>
          <p:cNvSpPr/>
          <p:nvPr/>
        </p:nvSpPr>
        <p:spPr>
          <a:xfrm>
            <a:off x="2268639" y="3074272"/>
            <a:ext cx="5779222" cy="2990862"/>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15" name="Imagen 14">
            <a:extLst>
              <a:ext uri="{FF2B5EF4-FFF2-40B4-BE49-F238E27FC236}">
                <a16:creationId xmlns:a16="http://schemas.microsoft.com/office/drawing/2014/main" xmlns="" id="{A6BA3261-AE81-334E-8765-9F56C6E13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1357" y="2298547"/>
            <a:ext cx="2316708" cy="3854014"/>
          </a:xfrm>
          <a:prstGeom prst="rect">
            <a:avLst/>
          </a:prstGeom>
        </p:spPr>
      </p:pic>
      <p:sp>
        <p:nvSpPr>
          <p:cNvPr id="16" name="Google Shape;179;p5">
            <a:extLst>
              <a:ext uri="{FF2B5EF4-FFF2-40B4-BE49-F238E27FC236}">
                <a16:creationId xmlns:a16="http://schemas.microsoft.com/office/drawing/2014/main" xmlns="" id="{CE413709-7C3C-FE4E-B6CA-8183D66BFF6D}"/>
              </a:ext>
            </a:extLst>
          </p:cNvPr>
          <p:cNvSpPr/>
          <p:nvPr/>
        </p:nvSpPr>
        <p:spPr>
          <a:xfrm>
            <a:off x="2528929" y="3569934"/>
            <a:ext cx="4892348" cy="2277506"/>
          </a:xfrm>
          <a:prstGeom prst="rect">
            <a:avLst/>
          </a:prstGeom>
          <a:noFill/>
          <a:ln>
            <a:noFill/>
          </a:ln>
        </p:spPr>
        <p:txBody>
          <a:bodyPr spcFirstLastPara="1" wrap="square" lIns="72000" tIns="45700" rIns="91425" bIns="45700" anchor="t" anchorCtr="0">
            <a:spAutoFit/>
          </a:bodyPr>
          <a:lstStyle/>
          <a:p>
            <a:pPr marL="34290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Para comprender el funcionamiento de una motor eléctrico CA veamos el siguiente video.</a:t>
            </a:r>
            <a:r>
              <a:rPr lang="es-CL" sz="2000" u="sng" dirty="0">
                <a:solidFill>
                  <a:srgbClr val="0097A7"/>
                </a:solidFill>
                <a:hlinkClick r:id="rId4">
                  <a:extLst>
                    <a:ext uri="{A12FA001-AC4F-418D-AE19-62706E023703}">
                      <ahyp:hlinkClr xmlns:ahyp="http://schemas.microsoft.com/office/drawing/2018/hyperlinkcolor" xmlns="" val="tx"/>
                    </a:ext>
                  </a:extLst>
                </a:hlinkClick>
              </a:rPr>
              <a:t> </a:t>
            </a:r>
            <a:r>
              <a:rPr lang="es-CL" sz="2000" u="sng" dirty="0">
                <a:solidFill>
                  <a:srgbClr val="C00000"/>
                </a:solidFill>
                <a:hlinkClick r:id="rId4">
                  <a:extLst>
                    <a:ext uri="{A12FA001-AC4F-418D-AE19-62706E023703}">
                      <ahyp:hlinkClr xmlns:ahyp="http://schemas.microsoft.com/office/drawing/2018/hyperlinkcolor" xmlns="" val="tx"/>
                    </a:ext>
                  </a:extLst>
                </a:hlinkClick>
              </a:rPr>
              <a:t>https://www.youtube.com/watch?v=qFZc65yis18</a:t>
            </a:r>
            <a:endParaRPr lang="es-CL" sz="2000" dirty="0">
              <a:solidFill>
                <a:srgbClr val="C00000"/>
              </a:solidFill>
            </a:endParaRPr>
          </a:p>
          <a:p>
            <a:pPr marL="342900" lvl="0" indent="-342900">
              <a:lnSpc>
                <a:spcPct val="110000"/>
              </a:lnSpc>
              <a:spcBef>
                <a:spcPts val="600"/>
              </a:spcBef>
              <a:buClr>
                <a:srgbClr val="29754D"/>
              </a:buClr>
              <a:buSzPts val="2400"/>
              <a:buFont typeface="Arial"/>
              <a:buChar char="•"/>
            </a:pPr>
            <a:endParaRPr lang="es-CL" sz="2000" dirty="0">
              <a:solidFill>
                <a:schemeClr val="dk1"/>
              </a:solidFill>
              <a:latin typeface="Calibri"/>
              <a:cs typeface="Calibri"/>
            </a:endParaRPr>
          </a:p>
        </p:txBody>
      </p:sp>
      <p:grpSp>
        <p:nvGrpSpPr>
          <p:cNvPr id="23" name="Grupo 22">
            <a:extLst>
              <a:ext uri="{FF2B5EF4-FFF2-40B4-BE49-F238E27FC236}">
                <a16:creationId xmlns:a16="http://schemas.microsoft.com/office/drawing/2014/main" xmlns="" id="{D7A83D31-CCBE-F44A-B63D-D81A761A9132}"/>
              </a:ext>
            </a:extLst>
          </p:cNvPr>
          <p:cNvGrpSpPr/>
          <p:nvPr/>
        </p:nvGrpSpPr>
        <p:grpSpPr>
          <a:xfrm>
            <a:off x="7259956" y="2662471"/>
            <a:ext cx="1101197" cy="1101197"/>
            <a:chOff x="7385719" y="3142627"/>
            <a:chExt cx="1288381" cy="1288381"/>
          </a:xfrm>
        </p:grpSpPr>
        <p:sp>
          <p:nvSpPr>
            <p:cNvPr id="24" name="Elipse 23">
              <a:extLst>
                <a:ext uri="{FF2B5EF4-FFF2-40B4-BE49-F238E27FC236}">
                  <a16:creationId xmlns:a16="http://schemas.microsoft.com/office/drawing/2014/main" xmlns="" id="{911D7769-8507-5C4E-B6C7-32CB98C2B5EF}"/>
                </a:ext>
              </a:extLst>
            </p:cNvPr>
            <p:cNvSpPr/>
            <p:nvPr/>
          </p:nvSpPr>
          <p:spPr>
            <a:xfrm>
              <a:off x="7385719" y="3142627"/>
              <a:ext cx="1288381" cy="128838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Imagen 24">
              <a:extLst>
                <a:ext uri="{FF2B5EF4-FFF2-40B4-BE49-F238E27FC236}">
                  <a16:creationId xmlns:a16="http://schemas.microsoft.com/office/drawing/2014/main" xmlns="" id="{C8BFFB3B-358C-BC45-AEC4-C519504AE196}"/>
                </a:ext>
              </a:extLst>
            </p:cNvPr>
            <p:cNvPicPr>
              <a:picLocks noChangeAspect="1"/>
            </p:cNvPicPr>
            <p:nvPr/>
          </p:nvPicPr>
          <p:blipFill>
            <a:blip r:embed="rId5"/>
            <a:stretch>
              <a:fillRect/>
            </a:stretch>
          </p:blipFill>
          <p:spPr>
            <a:xfrm>
              <a:off x="7550271" y="3427232"/>
              <a:ext cx="1034929" cy="777111"/>
            </a:xfrm>
            <a:prstGeom prst="rect">
              <a:avLst/>
            </a:prstGeom>
          </p:spPr>
        </p:pic>
      </p:grpSp>
    </p:spTree>
    <p:extLst>
      <p:ext uri="{BB962C8B-B14F-4D97-AF65-F5344CB8AC3E}">
        <p14:creationId xmlns:p14="http://schemas.microsoft.com/office/powerpoint/2010/main" val="3130982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MOTOR CA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1" name="Google Shape;101;p3">
            <a:extLst>
              <a:ext uri="{FF2B5EF4-FFF2-40B4-BE49-F238E27FC236}">
                <a16:creationId xmlns:a16="http://schemas.microsoft.com/office/drawing/2014/main" xmlns="" id="{A9C7EAF4-77E5-8844-A4F8-D41EE662CD5D}"/>
              </a:ext>
            </a:extLst>
          </p:cNvPr>
          <p:cNvSpPr/>
          <p:nvPr/>
        </p:nvSpPr>
        <p:spPr>
          <a:xfrm>
            <a:off x="439475" y="2318999"/>
            <a:ext cx="8841313" cy="4429042"/>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2" name="Google Shape;179;p5">
            <a:extLst>
              <a:ext uri="{FF2B5EF4-FFF2-40B4-BE49-F238E27FC236}">
                <a16:creationId xmlns:a16="http://schemas.microsoft.com/office/drawing/2014/main" xmlns="" id="{DB0E0CB1-BFD9-7744-B8C1-40D9CAC5CC5A}"/>
              </a:ext>
            </a:extLst>
          </p:cNvPr>
          <p:cNvSpPr/>
          <p:nvPr/>
        </p:nvSpPr>
        <p:spPr>
          <a:xfrm>
            <a:off x="560413" y="2300014"/>
            <a:ext cx="8629888" cy="1184899"/>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Entonces es importante resaltar que para motores jaula de ardillas monofásicos es necesario la utilización del condensador para dar partida al motor y establecer su sentido de giro.</a:t>
            </a:r>
          </a:p>
        </p:txBody>
      </p:sp>
      <p:sp>
        <p:nvSpPr>
          <p:cNvPr id="8" name="Google Shape;179;p5">
            <a:extLst>
              <a:ext uri="{FF2B5EF4-FFF2-40B4-BE49-F238E27FC236}">
                <a16:creationId xmlns:a16="http://schemas.microsoft.com/office/drawing/2014/main" xmlns="" id="{759929BF-1055-4D4F-AB63-327E2D004FE7}"/>
              </a:ext>
            </a:extLst>
          </p:cNvPr>
          <p:cNvSpPr/>
          <p:nvPr/>
        </p:nvSpPr>
        <p:spPr>
          <a:xfrm>
            <a:off x="560413" y="5436300"/>
            <a:ext cx="8629888" cy="1184899"/>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2000" dirty="0">
                <a:solidFill>
                  <a:schemeClr val="dk1"/>
                </a:solidFill>
                <a:latin typeface="Calibri"/>
                <a:cs typeface="Calibri"/>
              </a:rPr>
              <a:t>En cambio en un motor CA trifásico no es necesario ningún elemento para establecer el sentido de giro porque el campo magnético que se genera en el estator es un campo magnético giratorio.</a:t>
            </a:r>
          </a:p>
        </p:txBody>
      </p:sp>
      <p:sp>
        <p:nvSpPr>
          <p:cNvPr id="15" name="Google Shape;664;p47">
            <a:extLst>
              <a:ext uri="{FF2B5EF4-FFF2-40B4-BE49-F238E27FC236}">
                <a16:creationId xmlns:a16="http://schemas.microsoft.com/office/drawing/2014/main" xmlns="" id="{CA681022-2707-1948-B02C-F9F6A8C8EDC6}"/>
              </a:ext>
            </a:extLst>
          </p:cNvPr>
          <p:cNvSpPr/>
          <p:nvPr/>
        </p:nvSpPr>
        <p:spPr>
          <a:xfrm>
            <a:off x="1548168" y="3688649"/>
            <a:ext cx="6889777" cy="1620809"/>
          </a:xfrm>
          <a:prstGeom prst="roundRect">
            <a:avLst>
              <a:gd name="adj" fmla="val 16667"/>
            </a:avLst>
          </a:prstGeom>
          <a:solidFill>
            <a:schemeClr val="bg1"/>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6" name="Google Shape;668;p47">
            <a:extLst>
              <a:ext uri="{FF2B5EF4-FFF2-40B4-BE49-F238E27FC236}">
                <a16:creationId xmlns:a16="http://schemas.microsoft.com/office/drawing/2014/main" xmlns="" id="{1BB75399-6A59-0640-A861-CBCE93D90BDD}"/>
              </a:ext>
            </a:extLst>
          </p:cNvPr>
          <p:cNvSpPr/>
          <p:nvPr/>
        </p:nvSpPr>
        <p:spPr>
          <a:xfrm>
            <a:off x="3529071" y="3944603"/>
            <a:ext cx="4735252"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CL" sz="1800" b="0"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 Mantener presente el capacitor en el motor monofásico ya que es un elemento sensible a los voltajes y usualmente son los responsables en las fallas de estos tipos de motores.</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9" name="Google Shape;667;p47" descr="Altavoz O Megáfono En Mano. Publicidad, Marketing, Anunciar ...">
            <a:extLst>
              <a:ext uri="{FF2B5EF4-FFF2-40B4-BE49-F238E27FC236}">
                <a16:creationId xmlns:a16="http://schemas.microsoft.com/office/drawing/2014/main" xmlns="" id="{3505D725-784C-5849-A887-4206D231F671}"/>
              </a:ext>
            </a:extLst>
          </p:cNvPr>
          <p:cNvPicPr preferRelativeResize="0"/>
          <p:nvPr/>
        </p:nvPicPr>
        <p:blipFill rotWithShape="1">
          <a:blip r:embed="rId3">
            <a:alphaModFix/>
          </a:blip>
          <a:srcRect/>
          <a:stretch/>
        </p:blipFill>
        <p:spPr>
          <a:xfrm>
            <a:off x="1713055" y="3777497"/>
            <a:ext cx="1862316" cy="1395305"/>
          </a:xfrm>
          <a:prstGeom prst="rect">
            <a:avLst/>
          </a:prstGeom>
          <a:noFill/>
          <a:ln>
            <a:noFill/>
          </a:ln>
        </p:spPr>
      </p:pic>
    </p:spTree>
    <p:extLst>
      <p:ext uri="{BB962C8B-B14F-4D97-AF65-F5344CB8AC3E}">
        <p14:creationId xmlns:p14="http://schemas.microsoft.com/office/powerpoint/2010/main" val="283180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5" y="1251245"/>
            <a:ext cx="4420655" cy="5528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EL MOTOR CA</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1" name="Google Shape;101;p3">
            <a:extLst>
              <a:ext uri="{FF2B5EF4-FFF2-40B4-BE49-F238E27FC236}">
                <a16:creationId xmlns:a16="http://schemas.microsoft.com/office/drawing/2014/main" xmlns="" id="{A9C7EAF4-77E5-8844-A4F8-D41EE662CD5D}"/>
              </a:ext>
            </a:extLst>
          </p:cNvPr>
          <p:cNvSpPr/>
          <p:nvPr/>
        </p:nvSpPr>
        <p:spPr>
          <a:xfrm>
            <a:off x="439474" y="2319000"/>
            <a:ext cx="8936019" cy="1455743"/>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2" name="Google Shape;179;p5">
            <a:extLst>
              <a:ext uri="{FF2B5EF4-FFF2-40B4-BE49-F238E27FC236}">
                <a16:creationId xmlns:a16="http://schemas.microsoft.com/office/drawing/2014/main" xmlns="" id="{DB0E0CB1-BFD9-7744-B8C1-40D9CAC5CC5A}"/>
              </a:ext>
            </a:extLst>
          </p:cNvPr>
          <p:cNvSpPr/>
          <p:nvPr/>
        </p:nvSpPr>
        <p:spPr>
          <a:xfrm>
            <a:off x="560413" y="2300013"/>
            <a:ext cx="8720375" cy="1455743"/>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900" dirty="0">
                <a:solidFill>
                  <a:schemeClr val="dk1"/>
                </a:solidFill>
                <a:latin typeface="Calibri"/>
                <a:cs typeface="Calibri"/>
              </a:rPr>
              <a:t>Como se mencionó anteriormente en los bobinados del estator al estar alimentado por una corriente eléctrica CA, se induce un campo magnético que a su vez, induce un campo magnético en el rotor. Al interactuar estos campos entre si, producen un movimiento rotatorio en el rotor.</a:t>
            </a:r>
          </a:p>
        </p:txBody>
      </p:sp>
      <p:sp>
        <p:nvSpPr>
          <p:cNvPr id="18" name="Google Shape;101;p3">
            <a:extLst>
              <a:ext uri="{FF2B5EF4-FFF2-40B4-BE49-F238E27FC236}">
                <a16:creationId xmlns:a16="http://schemas.microsoft.com/office/drawing/2014/main" xmlns="" id="{D9DCE199-7DC9-DA4A-9A35-DD0F11DC97F7}"/>
              </a:ext>
            </a:extLst>
          </p:cNvPr>
          <p:cNvSpPr/>
          <p:nvPr/>
        </p:nvSpPr>
        <p:spPr>
          <a:xfrm>
            <a:off x="439476" y="3943047"/>
            <a:ext cx="3166636" cy="2284134"/>
          </a:xfrm>
          <a:prstGeom prst="roundRect">
            <a:avLst>
              <a:gd name="adj" fmla="val 3453"/>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9" name="Google Shape;179;p5">
            <a:extLst>
              <a:ext uri="{FF2B5EF4-FFF2-40B4-BE49-F238E27FC236}">
                <a16:creationId xmlns:a16="http://schemas.microsoft.com/office/drawing/2014/main" xmlns="" id="{36376E7C-E2BC-8B40-AB8E-8309B181A000}"/>
              </a:ext>
            </a:extLst>
          </p:cNvPr>
          <p:cNvSpPr/>
          <p:nvPr/>
        </p:nvSpPr>
        <p:spPr>
          <a:xfrm>
            <a:off x="560413" y="3981568"/>
            <a:ext cx="2830970" cy="2098996"/>
          </a:xfrm>
          <a:prstGeom prst="rect">
            <a:avLst/>
          </a:prstGeom>
          <a:noFill/>
          <a:ln>
            <a:noFill/>
          </a:ln>
        </p:spPr>
        <p:txBody>
          <a:bodyPr spcFirstLastPara="1" wrap="square" lIns="72000" tIns="45700" rIns="91425" bIns="45700" anchor="t" anchorCtr="0">
            <a:spAutoFit/>
          </a:bodyPr>
          <a:lstStyle/>
          <a:p>
            <a:pPr marL="342900" lvl="0" indent="-342900">
              <a:lnSpc>
                <a:spcPct val="110000"/>
              </a:lnSpc>
              <a:spcBef>
                <a:spcPts val="600"/>
              </a:spcBef>
              <a:buClr>
                <a:srgbClr val="29754D"/>
              </a:buClr>
              <a:buSzPts val="2400"/>
              <a:buFont typeface="Arial"/>
              <a:buChar char="•"/>
            </a:pPr>
            <a:r>
              <a:rPr lang="es-CL" sz="1900" dirty="0">
                <a:solidFill>
                  <a:schemeClr val="dk1"/>
                </a:solidFill>
                <a:latin typeface="Calibri"/>
                <a:cs typeface="Calibri"/>
              </a:rPr>
              <a:t>Este movimiento mecánico giratorio se usa para diferentes actividades como  en bombas hidráulicas, tornos, fresadores, etc.</a:t>
            </a:r>
          </a:p>
        </p:txBody>
      </p:sp>
      <p:grpSp>
        <p:nvGrpSpPr>
          <p:cNvPr id="4" name="Grupo 3">
            <a:extLst>
              <a:ext uri="{FF2B5EF4-FFF2-40B4-BE49-F238E27FC236}">
                <a16:creationId xmlns:a16="http://schemas.microsoft.com/office/drawing/2014/main" xmlns="" id="{D0D3655E-ADA6-DC46-8C29-E38B38B681F7}"/>
              </a:ext>
            </a:extLst>
          </p:cNvPr>
          <p:cNvGrpSpPr/>
          <p:nvPr/>
        </p:nvGrpSpPr>
        <p:grpSpPr>
          <a:xfrm>
            <a:off x="3897448" y="3943047"/>
            <a:ext cx="4433408" cy="2932315"/>
            <a:chOff x="4259179" y="3943047"/>
            <a:chExt cx="4433408" cy="2932315"/>
          </a:xfrm>
        </p:grpSpPr>
        <p:sp>
          <p:nvSpPr>
            <p:cNvPr id="13" name="Google Shape;101;p3">
              <a:extLst>
                <a:ext uri="{FF2B5EF4-FFF2-40B4-BE49-F238E27FC236}">
                  <a16:creationId xmlns:a16="http://schemas.microsoft.com/office/drawing/2014/main" xmlns="" id="{606BD9F5-5C7A-E24C-85B6-D30BB98F35B9}"/>
                </a:ext>
              </a:extLst>
            </p:cNvPr>
            <p:cNvSpPr/>
            <p:nvPr/>
          </p:nvSpPr>
          <p:spPr>
            <a:xfrm>
              <a:off x="4259179" y="3943047"/>
              <a:ext cx="4433408" cy="2932315"/>
            </a:xfrm>
            <a:prstGeom prst="roundRect">
              <a:avLst>
                <a:gd name="adj" fmla="val 5451"/>
              </a:avLst>
            </a:prstGeom>
            <a:solidFill>
              <a:schemeClr val="bg1"/>
            </a:solidFill>
            <a:ln w="9525"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10" name="Google Shape;675;p48" descr="Torno - Wikipedia, la enciclopedia libre">
              <a:extLst>
                <a:ext uri="{FF2B5EF4-FFF2-40B4-BE49-F238E27FC236}">
                  <a16:creationId xmlns:a16="http://schemas.microsoft.com/office/drawing/2014/main" xmlns="" id="{F5B16947-DD2B-8048-8803-5140A8322998}"/>
                </a:ext>
              </a:extLst>
            </p:cNvPr>
            <p:cNvPicPr preferRelativeResize="0"/>
            <p:nvPr/>
          </p:nvPicPr>
          <p:blipFill rotWithShape="1">
            <a:blip r:embed="rId3">
              <a:alphaModFix/>
            </a:blip>
            <a:srcRect/>
            <a:stretch/>
          </p:blipFill>
          <p:spPr>
            <a:xfrm>
              <a:off x="4860130" y="4073081"/>
              <a:ext cx="3441618" cy="2655125"/>
            </a:xfrm>
            <a:prstGeom prst="rect">
              <a:avLst/>
            </a:prstGeom>
            <a:noFill/>
            <a:ln>
              <a:noFill/>
            </a:ln>
          </p:spPr>
        </p:pic>
      </p:grpSp>
    </p:spTree>
    <p:extLst>
      <p:ext uri="{BB962C8B-B14F-4D97-AF65-F5344CB8AC3E}">
        <p14:creationId xmlns:p14="http://schemas.microsoft.com/office/powerpoint/2010/main" val="2158038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41"/>
          <p:cNvPicPr preferRelativeResize="0"/>
          <p:nvPr/>
        </p:nvPicPr>
        <p:blipFill rotWithShape="1">
          <a:blip r:embed="rId3">
            <a:alphaModFix/>
          </a:blip>
          <a:srcRect/>
          <a:stretch/>
        </p:blipFill>
        <p:spPr>
          <a:xfrm flipH="1">
            <a:off x="521148" y="2143434"/>
            <a:ext cx="4699772" cy="4452681"/>
          </a:xfrm>
          <a:prstGeom prst="rect">
            <a:avLst/>
          </a:prstGeom>
          <a:noFill/>
          <a:ln>
            <a:noFill/>
          </a:ln>
        </p:spPr>
      </p:pic>
      <p:grpSp>
        <p:nvGrpSpPr>
          <p:cNvPr id="235" name="Google Shape;235;p41"/>
          <p:cNvGrpSpPr/>
          <p:nvPr/>
        </p:nvGrpSpPr>
        <p:grpSpPr>
          <a:xfrm>
            <a:off x="3758582" y="1533450"/>
            <a:ext cx="5076598" cy="2360124"/>
            <a:chOff x="-1373856" y="2035275"/>
            <a:chExt cx="5076598" cy="2360124"/>
          </a:xfrm>
        </p:grpSpPr>
        <p:grpSp>
          <p:nvGrpSpPr>
            <p:cNvPr id="236" name="Google Shape;236;p41"/>
            <p:cNvGrpSpPr/>
            <p:nvPr/>
          </p:nvGrpSpPr>
          <p:grpSpPr>
            <a:xfrm flipH="1">
              <a:off x="-1373856" y="2035275"/>
              <a:ext cx="5076598" cy="2360124"/>
              <a:chOff x="5369949" y="3385389"/>
              <a:chExt cx="6585558" cy="3061644"/>
            </a:xfrm>
          </p:grpSpPr>
          <p:sp>
            <p:nvSpPr>
              <p:cNvPr id="237" name="Google Shape;237;p41"/>
              <p:cNvSpPr/>
              <p:nvPr/>
            </p:nvSpPr>
            <p:spPr>
              <a:xfrm>
                <a:off x="5369949" y="3385389"/>
                <a:ext cx="5663127" cy="3061644"/>
              </a:xfrm>
              <a:prstGeom prst="roundRect">
                <a:avLst>
                  <a:gd name="adj" fmla="val 1015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8" name="Google Shape;238;p41"/>
              <p:cNvSpPr/>
              <p:nvPr/>
            </p:nvSpPr>
            <p:spPr>
              <a:xfrm rot="6773518">
                <a:off x="11184045" y="4509331"/>
                <a:ext cx="432619" cy="1022555"/>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39" name="Google Shape;239;p41"/>
            <p:cNvSpPr txBox="1"/>
            <p:nvPr/>
          </p:nvSpPr>
          <p:spPr>
            <a:xfrm>
              <a:off x="-300452" y="2370054"/>
              <a:ext cx="3809662" cy="154062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Antes de </a:t>
              </a:r>
              <a:r>
                <a:rPr lang="en-US" sz="1600" b="0" i="0" u="none" strike="noStrike" cap="none" dirty="0" err="1">
                  <a:solidFill>
                    <a:srgbClr val="000000"/>
                  </a:solidFill>
                  <a:latin typeface="Calibri"/>
                  <a:ea typeface="Calibri"/>
                  <a:cs typeface="Calibri"/>
                  <a:sym typeface="Calibri"/>
                </a:rPr>
                <a:t>realizar</a:t>
              </a:r>
              <a:r>
                <a:rPr lang="en-US" sz="1600" b="0" i="0" u="none" strike="noStrike" cap="none" dirty="0">
                  <a:solidFill>
                    <a:srgbClr val="000000"/>
                  </a:solidFill>
                  <a:latin typeface="Calibri"/>
                  <a:ea typeface="Calibri"/>
                  <a:cs typeface="Calibri"/>
                  <a:sym typeface="Calibri"/>
                </a:rPr>
                <a:t> la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práctica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invitamos</a:t>
              </a:r>
              <a:r>
                <a:rPr lang="en-US" sz="1600" b="0" i="0" u="none" strike="noStrike" cap="none" dirty="0">
                  <a:solidFill>
                    <a:srgbClr val="000000"/>
                  </a:solidFill>
                  <a:latin typeface="Calibri"/>
                  <a:ea typeface="Calibri"/>
                  <a:cs typeface="Calibri"/>
                  <a:sym typeface="Calibri"/>
                </a:rPr>
                <a:t> a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revises la </a:t>
              </a:r>
              <a:r>
                <a:rPr lang="en-US" sz="1600" b="0" i="0" u="none" strike="noStrike" cap="none" dirty="0" err="1">
                  <a:solidFill>
                    <a:srgbClr val="000000"/>
                  </a:solidFill>
                  <a:latin typeface="Calibri"/>
                  <a:ea typeface="Calibri"/>
                  <a:cs typeface="Calibri"/>
                  <a:sym typeface="Calibri"/>
                </a:rPr>
                <a:t>cápsula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animada</a:t>
              </a:r>
              <a:r>
                <a:rPr lang="en-US" sz="1600" b="0" i="0" u="none" strike="noStrike" cap="none" dirty="0">
                  <a:solidFill>
                    <a:srgbClr val="000000"/>
                  </a:solidFill>
                  <a:latin typeface="Calibri"/>
                  <a:ea typeface="Calibri"/>
                  <a:cs typeface="Calibri"/>
                  <a:sym typeface="Calibri"/>
                </a:rPr>
                <a:t>:</a:t>
              </a:r>
              <a:endParaRPr dirty="0"/>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lvl="0"/>
              <a:r>
                <a:rPr lang="es-ES" sz="2100" b="1" dirty="0">
                  <a:solidFill>
                    <a:srgbClr val="C73E32"/>
                  </a:solidFill>
                  <a:latin typeface="Calibri"/>
                  <a:ea typeface="Calibri"/>
                  <a:cs typeface="Calibri"/>
                  <a:sym typeface="Calibri"/>
                </a:rPr>
                <a:t>“Uso de </a:t>
              </a:r>
              <a:r>
                <a:rPr lang="es-ES" sz="2100" b="1" dirty="0" err="1">
                  <a:solidFill>
                    <a:srgbClr val="C73E32"/>
                  </a:solidFill>
                  <a:latin typeface="Calibri"/>
                  <a:ea typeface="Calibri"/>
                  <a:cs typeface="Calibri"/>
                  <a:sym typeface="Calibri"/>
                </a:rPr>
                <a:t>Multitester</a:t>
              </a:r>
              <a:r>
                <a:rPr lang="es-ES" sz="2100" b="1" dirty="0">
                  <a:solidFill>
                    <a:srgbClr val="C73E32"/>
                  </a:solidFill>
                  <a:latin typeface="Calibri"/>
                  <a:ea typeface="Calibri"/>
                  <a:cs typeface="Calibri"/>
                  <a:sym typeface="Calibri"/>
                </a:rPr>
                <a:t> o Multímetro”</a:t>
              </a:r>
            </a:p>
          </p:txBody>
        </p:sp>
      </p:grpSp>
      <p:sp>
        <p:nvSpPr>
          <p:cNvPr id="240" name="Google Shape;240;p41"/>
          <p:cNvSpPr txBox="1"/>
          <p:nvPr/>
        </p:nvSpPr>
        <p:spPr>
          <a:xfrm>
            <a:off x="375975" y="1373700"/>
            <a:ext cx="3527431"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29754D"/>
                </a:solidFill>
                <a:latin typeface="Calibri"/>
                <a:ea typeface="Calibri"/>
                <a:cs typeface="Calibri"/>
                <a:sym typeface="Calibri"/>
              </a:rPr>
              <a:t>COMPLEMENTARIO</a:t>
            </a:r>
            <a:endParaRPr sz="3100" b="1" i="0" u="none" strike="noStrike" cap="none">
              <a:solidFill>
                <a:srgbClr val="29754D"/>
              </a:solidFill>
              <a:latin typeface="Calibri"/>
              <a:ea typeface="Calibri"/>
              <a:cs typeface="Calibri"/>
              <a:sym typeface="Calibri"/>
            </a:endParaRPr>
          </a:p>
        </p:txBody>
      </p:sp>
      <p:sp>
        <p:nvSpPr>
          <p:cNvPr id="241" name="Google Shape;241;p4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MATERIAL</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23219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29754D"/>
                </a:solidFill>
                <a:latin typeface="Calibri"/>
                <a:ea typeface="Calibri"/>
                <a:cs typeface="Calibri"/>
                <a:sym typeface="Calibri"/>
              </a:rPr>
              <a:t>¿CUÁNTO APRENDIMOS?</a:t>
            </a:r>
            <a:endParaRPr sz="3100" b="1" i="0" u="none" strike="noStrike" cap="none">
              <a:solidFill>
                <a:srgbClr val="29754D"/>
              </a:solidFill>
              <a:latin typeface="Calibri"/>
              <a:ea typeface="Calibri"/>
              <a:cs typeface="Calibri"/>
              <a:sym typeface="Calibri"/>
            </a:endParaRPr>
          </a:p>
        </p:txBody>
      </p:sp>
      <p:grpSp>
        <p:nvGrpSpPr>
          <p:cNvPr id="270" name="Google Shape;270;p18"/>
          <p:cNvGrpSpPr/>
          <p:nvPr/>
        </p:nvGrpSpPr>
        <p:grpSpPr>
          <a:xfrm>
            <a:off x="2035277" y="2911885"/>
            <a:ext cx="6999671" cy="2696553"/>
            <a:chOff x="4461133" y="3098700"/>
            <a:chExt cx="4657800" cy="1525000"/>
          </a:xfrm>
        </p:grpSpPr>
        <p:sp>
          <p:nvSpPr>
            <p:cNvPr id="271" name="Google Shape;271;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2" name="Google Shape;272;p18"/>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0" i="0" u="none" strike="noStrike" cap="none" dirty="0">
                  <a:solidFill>
                    <a:srgbClr val="29754D"/>
                  </a:solidFill>
                  <a:latin typeface="Calibri"/>
                  <a:ea typeface="Calibri"/>
                  <a:cs typeface="Calibri"/>
                  <a:sym typeface="Calibri"/>
                </a:rPr>
                <a:t>NOMBRE DE </a:t>
              </a:r>
              <a:r>
                <a:rPr lang="en-US" sz="2000" b="1" i="0" u="none" strike="noStrike" cap="none" dirty="0">
                  <a:solidFill>
                    <a:srgbClr val="29754D"/>
                  </a:solidFill>
                  <a:latin typeface="Calibri"/>
                  <a:ea typeface="Calibri"/>
                  <a:cs typeface="Calibri"/>
                  <a:sym typeface="Calibri"/>
                </a:rPr>
                <a:t>LA ACTIVIDAD</a:t>
              </a:r>
              <a:endParaRPr sz="1400" b="0" i="0" u="none" strike="noStrike" cap="none" dirty="0">
                <a:solidFill>
                  <a:srgbClr val="29754D"/>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visto</a:t>
              </a:r>
              <a:r>
                <a:rPr lang="en-US" sz="1600" b="0" i="0" u="none" strike="noStrike" cap="none" dirty="0">
                  <a:solidFill>
                    <a:srgbClr val="000000"/>
                  </a:solidFill>
                  <a:latin typeface="Calibri"/>
                  <a:ea typeface="Calibri"/>
                  <a:cs typeface="Calibri"/>
                  <a:sym typeface="Calibri"/>
                </a:rPr>
                <a:t>! </a:t>
              </a:r>
              <a:r>
                <a:rPr lang="en-US" sz="1600" b="1" i="0" u="none" strike="noStrike" cap="none" dirty="0">
                  <a:solidFill>
                    <a:srgbClr val="29754D"/>
                  </a:solidFill>
                  <a:latin typeface="Calibri"/>
                  <a:ea typeface="Calibri"/>
                  <a:cs typeface="Calibri"/>
                  <a:sym typeface="Calibri"/>
                </a:rPr>
                <a:t>¡</a:t>
              </a:r>
              <a:r>
                <a:rPr lang="en-US" sz="1600" b="1" i="0" u="none" strike="noStrike" cap="none" dirty="0" err="1" smtClean="0">
                  <a:solidFill>
                    <a:srgbClr val="29754D"/>
                  </a:solidFill>
                  <a:latin typeface="Calibri"/>
                  <a:ea typeface="Calibri"/>
                  <a:cs typeface="Calibri"/>
                  <a:sym typeface="Calibri"/>
                </a:rPr>
                <a:t>Atentos</a:t>
              </a:r>
              <a:r>
                <a:rPr lang="en-US" sz="1600" b="1" dirty="0" smtClean="0">
                  <a:solidFill>
                    <a:srgbClr val="29754D"/>
                  </a:solidFill>
                  <a:latin typeface="Calibri"/>
                  <a:ea typeface="Calibri"/>
                  <a:cs typeface="Calibri"/>
                  <a:sym typeface="Calibri"/>
                </a:rPr>
                <a:t>, </a:t>
              </a:r>
              <a:r>
                <a:rPr lang="en-US" sz="1600" b="1" dirty="0" err="1" smtClean="0">
                  <a:solidFill>
                    <a:srgbClr val="29754D"/>
                  </a:solidFill>
                  <a:latin typeface="Calibri"/>
                  <a:ea typeface="Calibri"/>
                  <a:cs typeface="Calibri"/>
                  <a:sym typeface="Calibri"/>
                </a:rPr>
                <a:t>Atentas</a:t>
              </a:r>
              <a:r>
                <a:rPr lang="en-US" sz="1600" b="1" i="0" u="none" strike="noStrike" cap="none" dirty="0" smtClean="0">
                  <a:solidFill>
                    <a:srgbClr val="29754D"/>
                  </a:solidFill>
                  <a:latin typeface="Calibri"/>
                  <a:ea typeface="Calibri"/>
                  <a:cs typeface="Calibri"/>
                  <a:sym typeface="Calibri"/>
                </a:rPr>
                <a:t>!</a:t>
              </a:r>
              <a:endParaRPr sz="1600" b="1" i="0" u="none" strike="noStrike" cap="none" dirty="0">
                <a:solidFill>
                  <a:srgbClr val="29754D"/>
                </a:solidFill>
                <a:latin typeface="Calibri"/>
                <a:ea typeface="Calibri"/>
                <a:cs typeface="Calibri"/>
                <a:sym typeface="Calibri"/>
              </a:endParaRPr>
            </a:p>
          </p:txBody>
        </p:sp>
      </p:grpSp>
      <p:sp>
        <p:nvSpPr>
          <p:cNvPr id="273" name="Google Shape;273;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REVISEMOS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274" name="Google Shape;274;p18"/>
          <p:cNvSpPr txBox="1"/>
          <p:nvPr/>
        </p:nvSpPr>
        <p:spPr>
          <a:xfrm>
            <a:off x="41251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a:solidFill>
                  <a:srgbClr val="8EB99F"/>
                </a:solidFill>
                <a:latin typeface="Calibri"/>
                <a:ea typeface="Calibri"/>
                <a:cs typeface="Calibri"/>
                <a:sym typeface="Calibri"/>
              </a:rPr>
              <a:t>1</a:t>
            </a:r>
            <a:endParaRPr sz="5000" b="0" i="0" u="none" strike="noStrike" cap="none">
              <a:solidFill>
                <a:srgbClr val="8EB99F"/>
              </a:solidFill>
              <a:latin typeface="Calibri"/>
              <a:ea typeface="Calibri"/>
              <a:cs typeface="Calibri"/>
              <a:sym typeface="Calibri"/>
            </a:endParaRPr>
          </a:p>
        </p:txBody>
      </p:sp>
      <p:pic>
        <p:nvPicPr>
          <p:cNvPr id="275" name="Google Shape;275;p18"/>
          <p:cNvPicPr preferRelativeResize="0"/>
          <p:nvPr/>
        </p:nvPicPr>
        <p:blipFill rotWithShape="1">
          <a:blip r:embed="rId3">
            <a:alphaModFix/>
          </a:blip>
          <a:srcRect/>
          <a:stretch/>
        </p:blipFill>
        <p:spPr>
          <a:xfrm>
            <a:off x="5474444" y="5389023"/>
            <a:ext cx="1651873" cy="884514"/>
          </a:xfrm>
          <a:prstGeom prst="rect">
            <a:avLst/>
          </a:prstGeom>
          <a:noFill/>
          <a:ln>
            <a:noFill/>
          </a:ln>
        </p:spPr>
      </p:pic>
      <p:pic>
        <p:nvPicPr>
          <p:cNvPr id="276" name="Google Shape;276;p18"/>
          <p:cNvPicPr preferRelativeResize="0"/>
          <p:nvPr/>
        </p:nvPicPr>
        <p:blipFill rotWithShape="1">
          <a:blip r:embed="rId4">
            <a:alphaModFix/>
          </a:blip>
          <a:srcRect/>
          <a:stretch/>
        </p:blipFill>
        <p:spPr>
          <a:xfrm>
            <a:off x="-18024" y="2473197"/>
            <a:ext cx="3856770" cy="3654000"/>
          </a:xfrm>
          <a:prstGeom prst="rect">
            <a:avLst/>
          </a:prstGeom>
          <a:noFill/>
          <a:ln>
            <a:noFill/>
          </a:ln>
        </p:spPr>
      </p:pic>
      <p:pic>
        <p:nvPicPr>
          <p:cNvPr id="277" name="Google Shape;277;p18"/>
          <p:cNvPicPr preferRelativeResize="0"/>
          <p:nvPr/>
        </p:nvPicPr>
        <p:blipFill rotWithShape="1">
          <a:blip r:embed="rId5">
            <a:alphaModFix/>
          </a:blip>
          <a:srcRect/>
          <a:stretch/>
        </p:blipFill>
        <p:spPr>
          <a:xfrm>
            <a:off x="7126317" y="5056194"/>
            <a:ext cx="1806825" cy="1348212"/>
          </a:xfrm>
          <a:prstGeom prst="rect">
            <a:avLst/>
          </a:prstGeom>
          <a:noFill/>
          <a:ln>
            <a:noFill/>
          </a:ln>
        </p:spPr>
      </p:pic>
    </p:spTree>
    <p:extLst>
      <p:ext uri="{BB962C8B-B14F-4D97-AF65-F5344CB8AC3E}">
        <p14:creationId xmlns:p14="http://schemas.microsoft.com/office/powerpoint/2010/main" val="183087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1"/>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SzPts val="1400"/>
            </a:pPr>
            <a:r>
              <a:rPr lang="en-US"/>
              <a:t>    </a:t>
            </a:r>
            <a:endParaRPr/>
          </a:p>
        </p:txBody>
      </p:sp>
      <p:sp>
        <p:nvSpPr>
          <p:cNvPr id="365" name="Google Shape;365;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algn="ctr">
              <a:buSzPts val="1400"/>
            </a:pPr>
            <a:endParaRPr>
              <a:solidFill>
                <a:srgbClr val="FFFFFF"/>
              </a:solidFill>
            </a:endParaRPr>
          </a:p>
        </p:txBody>
      </p:sp>
      <p:sp>
        <p:nvSpPr>
          <p:cNvPr id="366" name="Google Shape;366;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buSzPts val="2800"/>
            </a:pPr>
            <a:r>
              <a:rPr lang="en-US" sz="2800" b="1">
                <a:solidFill>
                  <a:srgbClr val="29754D"/>
                </a:solidFill>
                <a:latin typeface="Calibri"/>
                <a:ea typeface="Calibri"/>
                <a:cs typeface="Calibri"/>
                <a:sym typeface="Calibri"/>
              </a:rPr>
              <a:t>TICKET DE SALIDA</a:t>
            </a:r>
            <a:endParaRPr sz="3100" b="1">
              <a:solidFill>
                <a:srgbClr val="29754D"/>
              </a:solidFill>
              <a:latin typeface="Calibri"/>
              <a:ea typeface="Calibri"/>
              <a:cs typeface="Calibri"/>
              <a:sym typeface="Calibri"/>
            </a:endParaRPr>
          </a:p>
        </p:txBody>
      </p:sp>
      <p:sp>
        <p:nvSpPr>
          <p:cNvPr id="367" name="Google Shape;367;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a:buSzPts val="1400"/>
            </a:pPr>
            <a:r>
              <a:rPr lang="en-US" b="1">
                <a:latin typeface="Calibri"/>
                <a:ea typeface="Calibri"/>
                <a:cs typeface="Calibri"/>
                <a:sym typeface="Calibri"/>
              </a:rPr>
              <a:t>ANTES DE TERMINAR:</a:t>
            </a:r>
            <a:endParaRPr b="1">
              <a:latin typeface="Calibri"/>
              <a:ea typeface="Calibri"/>
              <a:cs typeface="Calibri"/>
              <a:sym typeface="Calibri"/>
            </a:endParaRPr>
          </a:p>
          <a:p>
            <a:pPr>
              <a:buSzPts val="1400"/>
            </a:pPr>
            <a:endParaRPr b="1">
              <a:latin typeface="Calibri"/>
              <a:ea typeface="Calibri"/>
              <a:cs typeface="Calibri"/>
              <a:sym typeface="Calibri"/>
            </a:endParaRPr>
          </a:p>
        </p:txBody>
      </p:sp>
      <p:sp>
        <p:nvSpPr>
          <p:cNvPr id="368" name="Google Shape;368;p21"/>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a:lnSpc>
                <a:spcPct val="115000"/>
              </a:lnSpc>
            </a:pPr>
            <a:r>
              <a:rPr lang="en-US" sz="2000">
                <a:solidFill>
                  <a:srgbClr val="C73E32"/>
                </a:solidFill>
                <a:latin typeface="Calibri"/>
                <a:ea typeface="Calibri"/>
                <a:cs typeface="Calibri"/>
                <a:sym typeface="Calibri"/>
              </a:rPr>
              <a:t>NOMBRE DE </a:t>
            </a:r>
            <a:r>
              <a:rPr lang="en-US" sz="2000" b="1">
                <a:solidFill>
                  <a:srgbClr val="29754D"/>
                </a:solidFill>
                <a:latin typeface="Calibri"/>
                <a:ea typeface="Calibri"/>
                <a:cs typeface="Calibri"/>
                <a:sym typeface="Calibri"/>
              </a:rPr>
              <a:t>LA ACTIVIDAD</a:t>
            </a:r>
            <a:endParaRPr sz="2000">
              <a:solidFill>
                <a:srgbClr val="29754D"/>
              </a:solidFill>
            </a:endParaRPr>
          </a:p>
          <a:p>
            <a:pPr>
              <a:lnSpc>
                <a:spcPct val="115000"/>
              </a:lnSpc>
            </a:pPr>
            <a:endParaRPr sz="1600">
              <a:latin typeface="Calibri"/>
              <a:ea typeface="Calibri"/>
              <a:cs typeface="Calibri"/>
              <a:sym typeface="Calibri"/>
            </a:endParaRPr>
          </a:p>
          <a:p>
            <a:pPr>
              <a:lnSpc>
                <a:spcPct val="115000"/>
              </a:lnSpc>
            </a:pPr>
            <a:r>
              <a:rPr lang="en-US" sz="1600">
                <a:latin typeface="Calibri"/>
                <a:ea typeface="Calibri"/>
                <a:cs typeface="Calibri"/>
                <a:sym typeface="Calibri"/>
              </a:rPr>
              <a:t>¡No olvides contestar y entregar el Ticket de Salida!</a:t>
            </a:r>
            <a:endParaRPr/>
          </a:p>
          <a:p>
            <a:pPr>
              <a:lnSpc>
                <a:spcPct val="115000"/>
              </a:lnSpc>
            </a:pPr>
            <a:endParaRPr sz="1600"/>
          </a:p>
          <a:p>
            <a:pPr>
              <a:lnSpc>
                <a:spcPct val="115000"/>
              </a:lnSpc>
            </a:pPr>
            <a:r>
              <a:rPr lang="en-US" sz="2100" b="1">
                <a:solidFill>
                  <a:srgbClr val="29754D"/>
                </a:solidFill>
                <a:latin typeface="Calibri"/>
                <a:ea typeface="Calibri"/>
                <a:cs typeface="Calibri"/>
                <a:sym typeface="Calibri"/>
              </a:rPr>
              <a:t>¡Hasta la próxima! </a:t>
            </a:r>
            <a:endParaRPr sz="2100" b="1">
              <a:solidFill>
                <a:srgbClr val="29754D"/>
              </a:solidFill>
            </a:endParaRPr>
          </a:p>
          <a:p>
            <a:r>
              <a:rPr lang="en-US" sz="1600"/>
              <a:t/>
            </a:r>
            <a:br>
              <a:rPr lang="en-US" sz="1600"/>
            </a:br>
            <a:endParaRPr sz="1600" b="1">
              <a:solidFill>
                <a:srgbClr val="76384D"/>
              </a:solidFill>
              <a:latin typeface="Calibri"/>
              <a:ea typeface="Calibri"/>
              <a:cs typeface="Calibri"/>
              <a:sym typeface="Calibri"/>
            </a:endParaRPr>
          </a:p>
        </p:txBody>
      </p:sp>
      <p:pic>
        <p:nvPicPr>
          <p:cNvPr id="369" name="Google Shape;369;p21"/>
          <p:cNvPicPr preferRelativeResize="0"/>
          <p:nvPr/>
        </p:nvPicPr>
        <p:blipFill rotWithShape="1">
          <a:blip r:embed="rId3">
            <a:alphaModFix/>
          </a:blip>
          <a:srcRect/>
          <a:stretch/>
        </p:blipFill>
        <p:spPr>
          <a:xfrm>
            <a:off x="3210793" y="4157963"/>
            <a:ext cx="674379" cy="604800"/>
          </a:xfrm>
          <a:prstGeom prst="rect">
            <a:avLst/>
          </a:prstGeom>
          <a:noFill/>
          <a:ln>
            <a:noFill/>
          </a:ln>
        </p:spPr>
      </p:pic>
      <p:pic>
        <p:nvPicPr>
          <p:cNvPr id="370" name="Google Shape;370;p21"/>
          <p:cNvPicPr preferRelativeResize="0"/>
          <p:nvPr/>
        </p:nvPicPr>
        <p:blipFill rotWithShape="1">
          <a:blip r:embed="rId4">
            <a:alphaModFix/>
          </a:blip>
          <a:srcRect/>
          <a:stretch/>
        </p:blipFill>
        <p:spPr>
          <a:xfrm>
            <a:off x="6137318" y="3028336"/>
            <a:ext cx="2663305" cy="4168876"/>
          </a:xfrm>
          <a:prstGeom prst="rect">
            <a:avLst/>
          </a:prstGeom>
          <a:noFill/>
          <a:ln>
            <a:noFill/>
          </a:ln>
        </p:spPr>
      </p:pic>
    </p:spTree>
    <p:extLst>
      <p:ext uri="{BB962C8B-B14F-4D97-AF65-F5344CB8AC3E}">
        <p14:creationId xmlns:p14="http://schemas.microsoft.com/office/powerpoint/2010/main" val="257276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319;p12">
            <a:extLst>
              <a:ext uri="{FF2B5EF4-FFF2-40B4-BE49-F238E27FC236}">
                <a16:creationId xmlns:a16="http://schemas.microsoft.com/office/drawing/2014/main" xmlns="" id="{C185390E-DEFC-0A47-AABC-5984F85A0660}"/>
              </a:ext>
            </a:extLst>
          </p:cNvPr>
          <p:cNvSpPr/>
          <p:nvPr/>
        </p:nvSpPr>
        <p:spPr>
          <a:xfrm>
            <a:off x="1392865" y="2973155"/>
            <a:ext cx="5890437" cy="3177228"/>
          </a:xfrm>
          <a:prstGeom prst="roundRect">
            <a:avLst>
              <a:gd name="adj" fmla="val 9635"/>
            </a:avLst>
          </a:prstGeom>
          <a:solidFill>
            <a:schemeClr val="accent6">
              <a:lumMod val="40000"/>
              <a:lumOff val="60000"/>
            </a:schemeClr>
          </a:solidFill>
          <a:ln w="127" cap="flat" cmpd="sng">
            <a:solidFill>
              <a:schemeClr val="tx1">
                <a:lumMod val="50000"/>
                <a:lumOff val="5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 name="Google Shape;178;p6"/>
          <p:cNvSpPr txBox="1"/>
          <p:nvPr/>
        </p:nvSpPr>
        <p:spPr>
          <a:xfrm>
            <a:off x="439475" y="1251244"/>
            <a:ext cx="6164525" cy="742655"/>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INSTRUMENTACIÓN - CONTENIDO</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grpSp>
        <p:nvGrpSpPr>
          <p:cNvPr id="4" name="Grupo 3">
            <a:extLst>
              <a:ext uri="{FF2B5EF4-FFF2-40B4-BE49-F238E27FC236}">
                <a16:creationId xmlns:a16="http://schemas.microsoft.com/office/drawing/2014/main" xmlns="" id="{F3C5997E-AA3C-7D49-8A6E-5EEEAD648D45}"/>
              </a:ext>
            </a:extLst>
          </p:cNvPr>
          <p:cNvGrpSpPr/>
          <p:nvPr/>
        </p:nvGrpSpPr>
        <p:grpSpPr>
          <a:xfrm>
            <a:off x="4167962" y="2571140"/>
            <a:ext cx="4004931" cy="1621354"/>
            <a:chOff x="3232297" y="3166563"/>
            <a:chExt cx="4004931" cy="1621354"/>
          </a:xfrm>
        </p:grpSpPr>
        <p:grpSp>
          <p:nvGrpSpPr>
            <p:cNvPr id="7" name="Grupo 6">
              <a:extLst>
                <a:ext uri="{FF2B5EF4-FFF2-40B4-BE49-F238E27FC236}">
                  <a16:creationId xmlns:a16="http://schemas.microsoft.com/office/drawing/2014/main" xmlns="" id="{3F59FBBB-7301-6749-8904-BA96C75CFC60}"/>
                </a:ext>
              </a:extLst>
            </p:cNvPr>
            <p:cNvGrpSpPr/>
            <p:nvPr/>
          </p:nvGrpSpPr>
          <p:grpSpPr>
            <a:xfrm>
              <a:off x="3232297" y="3166563"/>
              <a:ext cx="4004931" cy="1621354"/>
              <a:chOff x="3983277" y="2843142"/>
              <a:chExt cx="3957594" cy="2567589"/>
            </a:xfrm>
            <a:solidFill>
              <a:srgbClr val="D7E3DC"/>
            </a:solidFill>
          </p:grpSpPr>
          <p:sp>
            <p:nvSpPr>
              <p:cNvPr id="8" name="Google Shape;101;p3">
                <a:extLst>
                  <a:ext uri="{FF2B5EF4-FFF2-40B4-BE49-F238E27FC236}">
                    <a16:creationId xmlns:a16="http://schemas.microsoft.com/office/drawing/2014/main" xmlns="" id="{AA07F4A3-E5F0-274D-9D75-3C34D29CFC22}"/>
                  </a:ext>
                </a:extLst>
              </p:cNvPr>
              <p:cNvSpPr/>
              <p:nvPr/>
            </p:nvSpPr>
            <p:spPr>
              <a:xfrm>
                <a:off x="4506820" y="2843142"/>
                <a:ext cx="3434051" cy="2567589"/>
              </a:xfrm>
              <a:prstGeom prst="roundRect">
                <a:avLst>
                  <a:gd name="adj" fmla="val 10157"/>
                </a:avLst>
              </a:pr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Triángulo isósceles 32">
                <a:extLst>
                  <a:ext uri="{FF2B5EF4-FFF2-40B4-BE49-F238E27FC236}">
                    <a16:creationId xmlns:a16="http://schemas.microsoft.com/office/drawing/2014/main" xmlns="" id="{6504DA1F-8E00-B74A-901B-820E79A6AEA8}"/>
                  </a:ext>
                </a:extLst>
              </p:cNvPr>
              <p:cNvSpPr/>
              <p:nvPr/>
            </p:nvSpPr>
            <p:spPr>
              <a:xfrm rot="16200000">
                <a:off x="4103448" y="4174462"/>
                <a:ext cx="493539" cy="733881"/>
              </a:xfrm>
              <a:prstGeom prst="triangle">
                <a:avLst>
                  <a:gd name="adj" fmla="val 404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pSp>
        <p:sp>
          <p:nvSpPr>
            <p:cNvPr id="11" name="Google Shape;178;p6">
              <a:extLst>
                <a:ext uri="{FF2B5EF4-FFF2-40B4-BE49-F238E27FC236}">
                  <a16:creationId xmlns:a16="http://schemas.microsoft.com/office/drawing/2014/main" xmlns="" id="{00023780-DDC5-B748-B037-7057184497C6}"/>
                </a:ext>
              </a:extLst>
            </p:cNvPr>
            <p:cNvSpPr txBox="1"/>
            <p:nvPr/>
          </p:nvSpPr>
          <p:spPr>
            <a:xfrm>
              <a:off x="3848937" y="3353578"/>
              <a:ext cx="3303230" cy="1151079"/>
            </a:xfrm>
            <a:prstGeom prst="rect">
              <a:avLst/>
            </a:prstGeom>
            <a:noFill/>
            <a:ln>
              <a:noFill/>
            </a:ln>
          </p:spPr>
          <p:txBody>
            <a:bodyPr spcFirstLastPara="1" wrap="square" lIns="91425" tIns="91425" rIns="91425" bIns="91425" anchor="ctr" anchorCtr="0">
              <a:noAutofit/>
            </a:bodyPr>
            <a:lstStyle/>
            <a:p>
              <a:pPr lvl="0" algn="ctr">
                <a:lnSpc>
                  <a:spcPct val="90000"/>
                </a:lnSpc>
                <a:buSzPts val="2800"/>
              </a:pPr>
              <a:r>
                <a:rPr lang="es-ES_tradnl" sz="3000" b="1" dirty="0">
                  <a:solidFill>
                    <a:srgbClr val="29754D"/>
                  </a:solidFill>
                  <a:latin typeface="Calibri"/>
                  <a:ea typeface="Trebuchet MS"/>
                  <a:cs typeface="Calibri"/>
                  <a:sym typeface="Trebuchet MS"/>
                </a:rPr>
                <a:t>SISTEMAS</a:t>
              </a:r>
            </a:p>
            <a:p>
              <a:pPr lvl="0" algn="ctr">
                <a:lnSpc>
                  <a:spcPct val="90000"/>
                </a:lnSpc>
                <a:buSzPts val="2800"/>
              </a:pPr>
              <a:r>
                <a:rPr lang="es-ES_tradnl" sz="3000" b="1" dirty="0">
                  <a:solidFill>
                    <a:srgbClr val="29754D"/>
                  </a:solidFill>
                  <a:latin typeface="Calibri"/>
                  <a:ea typeface="Trebuchet MS"/>
                  <a:cs typeface="Calibri"/>
                  <a:sym typeface="Trebuchet MS"/>
                </a:rPr>
                <a:t>ELÉCTRICOS</a:t>
              </a:r>
            </a:p>
          </p:txBody>
        </p:sp>
      </p:grpSp>
      <p:pic>
        <p:nvPicPr>
          <p:cNvPr id="10" name="Imagen 9">
            <a:extLst>
              <a:ext uri="{FF2B5EF4-FFF2-40B4-BE49-F238E27FC236}">
                <a16:creationId xmlns:a16="http://schemas.microsoft.com/office/drawing/2014/main" xmlns="" id="{ECD568DC-DBDB-454C-B938-CB675A0DC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01691" y="2790054"/>
            <a:ext cx="3231478" cy="339222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6" y="1251245"/>
            <a:ext cx="3568998"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SISTEMAS ELÉCTRICOS</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2" name="Google Shape;101;p3">
            <a:extLst>
              <a:ext uri="{FF2B5EF4-FFF2-40B4-BE49-F238E27FC236}">
                <a16:creationId xmlns:a16="http://schemas.microsoft.com/office/drawing/2014/main" xmlns="" id="{89E1A3F2-99F2-2046-9DC5-93A3E047C4DC}"/>
              </a:ext>
            </a:extLst>
          </p:cNvPr>
          <p:cNvSpPr/>
          <p:nvPr/>
        </p:nvSpPr>
        <p:spPr>
          <a:xfrm>
            <a:off x="618762" y="2272345"/>
            <a:ext cx="8293100" cy="1261844"/>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9;p5">
            <a:extLst>
              <a:ext uri="{FF2B5EF4-FFF2-40B4-BE49-F238E27FC236}">
                <a16:creationId xmlns:a16="http://schemas.microsoft.com/office/drawing/2014/main" xmlns="" id="{F7E12385-416A-E944-9BA5-DDFCEF5776E3}"/>
              </a:ext>
            </a:extLst>
          </p:cNvPr>
          <p:cNvSpPr/>
          <p:nvPr/>
        </p:nvSpPr>
        <p:spPr>
          <a:xfrm>
            <a:off x="831985" y="2184485"/>
            <a:ext cx="7739062" cy="1261844"/>
          </a:xfrm>
          <a:prstGeom prst="rect">
            <a:avLst/>
          </a:prstGeom>
          <a:noFill/>
          <a:ln>
            <a:noFill/>
          </a:ln>
        </p:spPr>
        <p:txBody>
          <a:bodyPr spcFirstLastPara="1" wrap="square" lIns="91425"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2000" dirty="0">
                <a:solidFill>
                  <a:schemeClr val="dk1"/>
                </a:solidFill>
                <a:latin typeface="Calibri"/>
                <a:cs typeface="Calibri"/>
              </a:rPr>
              <a:t>Hagamos un repaso de las variables que ya sabemos calcular y medir para los distintos sistemas eléctricos de Corriente Alterna (CA) y Corriente Continua (CC).</a:t>
            </a:r>
          </a:p>
        </p:txBody>
      </p:sp>
      <p:sp>
        <p:nvSpPr>
          <p:cNvPr id="16" name="Google Shape;101;p3">
            <a:extLst>
              <a:ext uri="{FF2B5EF4-FFF2-40B4-BE49-F238E27FC236}">
                <a16:creationId xmlns:a16="http://schemas.microsoft.com/office/drawing/2014/main" xmlns="" id="{2704C2BA-26CB-B64A-8CEC-31E3024F2BBC}"/>
              </a:ext>
            </a:extLst>
          </p:cNvPr>
          <p:cNvSpPr/>
          <p:nvPr/>
        </p:nvSpPr>
        <p:spPr>
          <a:xfrm>
            <a:off x="2477386" y="3716953"/>
            <a:ext cx="3944679" cy="2987479"/>
          </a:xfrm>
          <a:prstGeom prst="roundRect">
            <a:avLst>
              <a:gd name="adj" fmla="val 5451"/>
            </a:avLst>
          </a:prstGeom>
          <a:solidFill>
            <a:schemeClr val="bg1"/>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 name="Google Shape;166;p4">
            <a:extLst>
              <a:ext uri="{FF2B5EF4-FFF2-40B4-BE49-F238E27FC236}">
                <a16:creationId xmlns:a16="http://schemas.microsoft.com/office/drawing/2014/main" xmlns="" id="{F21117B7-AAB4-B94B-802D-7EB1340FE4D3}"/>
              </a:ext>
            </a:extLst>
          </p:cNvPr>
          <p:cNvSpPr/>
          <p:nvPr/>
        </p:nvSpPr>
        <p:spPr>
          <a:xfrm>
            <a:off x="2872831" y="4915942"/>
            <a:ext cx="1173163" cy="586581"/>
          </a:xfrm>
          <a:prstGeom prst="roundRect">
            <a:avLst>
              <a:gd name="adj" fmla="val 10000"/>
            </a:avLst>
          </a:prstGeom>
          <a:solidFill>
            <a:srgbClr val="29754D"/>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67;p4">
            <a:extLst>
              <a:ext uri="{FF2B5EF4-FFF2-40B4-BE49-F238E27FC236}">
                <a16:creationId xmlns:a16="http://schemas.microsoft.com/office/drawing/2014/main" xmlns="" id="{FEBC63FF-1ACC-4149-9215-6E41B4660683}"/>
              </a:ext>
            </a:extLst>
          </p:cNvPr>
          <p:cNvSpPr txBox="1"/>
          <p:nvPr/>
        </p:nvSpPr>
        <p:spPr>
          <a:xfrm>
            <a:off x="2971799" y="4933121"/>
            <a:ext cx="973667" cy="56940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Sistema CC</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0" name="Google Shape;168;p4">
            <a:extLst>
              <a:ext uri="{FF2B5EF4-FFF2-40B4-BE49-F238E27FC236}">
                <a16:creationId xmlns:a16="http://schemas.microsoft.com/office/drawing/2014/main" xmlns="" id="{D66C1AD4-08DC-7443-A9D4-6FF03C4739B1}"/>
              </a:ext>
            </a:extLst>
          </p:cNvPr>
          <p:cNvSpPr/>
          <p:nvPr/>
        </p:nvSpPr>
        <p:spPr>
          <a:xfrm rot="17692822">
            <a:off x="3722941" y="4686366"/>
            <a:ext cx="1115373" cy="33879"/>
          </a:xfrm>
          <a:custGeom>
            <a:avLst/>
            <a:gdLst/>
            <a:ahLst/>
            <a:cxnLst/>
            <a:rect l="l" t="t" r="r" b="b"/>
            <a:pathLst>
              <a:path w="120000" h="120000" extrusionOk="0">
                <a:moveTo>
                  <a:pt x="0" y="59999"/>
                </a:moveTo>
                <a:lnTo>
                  <a:pt x="120000" y="59999"/>
                </a:lnTo>
              </a:path>
            </a:pathLst>
          </a:custGeom>
          <a:noFill/>
          <a:ln w="19050" cap="rnd" cmpd="sng">
            <a:solidFill>
              <a:srgbClr val="7199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169;p4">
            <a:extLst>
              <a:ext uri="{FF2B5EF4-FFF2-40B4-BE49-F238E27FC236}">
                <a16:creationId xmlns:a16="http://schemas.microsoft.com/office/drawing/2014/main" xmlns="" id="{968B9F16-23AC-9E44-A60C-ABAE217B08C3}"/>
              </a:ext>
            </a:extLst>
          </p:cNvPr>
          <p:cNvSpPr txBox="1"/>
          <p:nvPr/>
        </p:nvSpPr>
        <p:spPr>
          <a:xfrm rot="17692822">
            <a:off x="4252743" y="4675422"/>
            <a:ext cx="55768" cy="5576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22" name="Google Shape;170;p4">
            <a:extLst>
              <a:ext uri="{FF2B5EF4-FFF2-40B4-BE49-F238E27FC236}">
                <a16:creationId xmlns:a16="http://schemas.microsoft.com/office/drawing/2014/main" xmlns="" id="{67C07F53-7A1B-7F48-A910-1EAD1C6AA8D9}"/>
              </a:ext>
            </a:extLst>
          </p:cNvPr>
          <p:cNvSpPr/>
          <p:nvPr/>
        </p:nvSpPr>
        <p:spPr>
          <a:xfrm>
            <a:off x="4515260" y="3904088"/>
            <a:ext cx="1173163" cy="586581"/>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171;p4">
            <a:extLst>
              <a:ext uri="{FF2B5EF4-FFF2-40B4-BE49-F238E27FC236}">
                <a16:creationId xmlns:a16="http://schemas.microsoft.com/office/drawing/2014/main" xmlns="" id="{A06B2137-29F5-3343-AA6D-004C694EED3B}"/>
              </a:ext>
            </a:extLst>
          </p:cNvPr>
          <p:cNvSpPr txBox="1"/>
          <p:nvPr/>
        </p:nvSpPr>
        <p:spPr>
          <a:xfrm>
            <a:off x="4532441" y="3921268"/>
            <a:ext cx="1138802" cy="552220"/>
          </a:xfrm>
          <a:prstGeom prst="rect">
            <a:avLst/>
          </a:prstGeom>
          <a:solidFill>
            <a:srgbClr val="29754D">
              <a:alpha val="70000"/>
            </a:srgbClr>
          </a:solid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Voltaje</a:t>
            </a:r>
            <a:r>
              <a:rPr lang="es-CL" sz="20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 (</a:t>
            </a: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Volt</a:t>
            </a:r>
            <a:r>
              <a:rPr lang="es-CL" sz="20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4" name="Google Shape;172;p4">
            <a:extLst>
              <a:ext uri="{FF2B5EF4-FFF2-40B4-BE49-F238E27FC236}">
                <a16:creationId xmlns:a16="http://schemas.microsoft.com/office/drawing/2014/main" xmlns="" id="{C4F10A94-CA68-7448-9803-08F604AAF501}"/>
              </a:ext>
            </a:extLst>
          </p:cNvPr>
          <p:cNvSpPr/>
          <p:nvPr/>
        </p:nvSpPr>
        <p:spPr>
          <a:xfrm rot="19457599">
            <a:off x="3991676" y="5023651"/>
            <a:ext cx="577902" cy="33879"/>
          </a:xfrm>
          <a:custGeom>
            <a:avLst/>
            <a:gdLst/>
            <a:ahLst/>
            <a:cxnLst/>
            <a:rect l="l" t="t" r="r" b="b"/>
            <a:pathLst>
              <a:path w="120000" h="120000" extrusionOk="0">
                <a:moveTo>
                  <a:pt x="0" y="59999"/>
                </a:moveTo>
                <a:lnTo>
                  <a:pt x="120000" y="59999"/>
                </a:lnTo>
              </a:path>
            </a:pathLst>
          </a:custGeom>
          <a:noFill/>
          <a:ln w="19050" cap="rnd" cmpd="sng">
            <a:solidFill>
              <a:srgbClr val="7199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173;p4">
            <a:extLst>
              <a:ext uri="{FF2B5EF4-FFF2-40B4-BE49-F238E27FC236}">
                <a16:creationId xmlns:a16="http://schemas.microsoft.com/office/drawing/2014/main" xmlns="" id="{389783DC-0B02-1047-812C-C8ADCE801267}"/>
              </a:ext>
            </a:extLst>
          </p:cNvPr>
          <p:cNvSpPr txBox="1"/>
          <p:nvPr/>
        </p:nvSpPr>
        <p:spPr>
          <a:xfrm rot="19457599">
            <a:off x="4266180" y="5026143"/>
            <a:ext cx="28895" cy="2889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26" name="Google Shape;174;p4">
            <a:extLst>
              <a:ext uri="{FF2B5EF4-FFF2-40B4-BE49-F238E27FC236}">
                <a16:creationId xmlns:a16="http://schemas.microsoft.com/office/drawing/2014/main" xmlns="" id="{A4BBD176-5331-AF4E-AAED-43261E87C452}"/>
              </a:ext>
            </a:extLst>
          </p:cNvPr>
          <p:cNvSpPr/>
          <p:nvPr/>
        </p:nvSpPr>
        <p:spPr>
          <a:xfrm>
            <a:off x="4515260" y="4578657"/>
            <a:ext cx="1173163" cy="586581"/>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175;p4">
            <a:extLst>
              <a:ext uri="{FF2B5EF4-FFF2-40B4-BE49-F238E27FC236}">
                <a16:creationId xmlns:a16="http://schemas.microsoft.com/office/drawing/2014/main" xmlns="" id="{7F0E1FCC-FD4B-EB45-8B39-19072447470C}"/>
              </a:ext>
            </a:extLst>
          </p:cNvPr>
          <p:cNvSpPr txBox="1"/>
          <p:nvPr/>
        </p:nvSpPr>
        <p:spPr>
          <a:xfrm>
            <a:off x="4532441" y="4595838"/>
            <a:ext cx="1138802" cy="552220"/>
          </a:xfrm>
          <a:prstGeom prst="rect">
            <a:avLst/>
          </a:prstGeom>
          <a:solidFill>
            <a:srgbClr val="29754D">
              <a:alpha val="70000"/>
            </a:srgbClr>
          </a:solid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Corriente (A)</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8" name="Google Shape;176;p4">
            <a:extLst>
              <a:ext uri="{FF2B5EF4-FFF2-40B4-BE49-F238E27FC236}">
                <a16:creationId xmlns:a16="http://schemas.microsoft.com/office/drawing/2014/main" xmlns="" id="{F2196010-2174-1A49-80BC-9B28D7E2378C}"/>
              </a:ext>
            </a:extLst>
          </p:cNvPr>
          <p:cNvSpPr/>
          <p:nvPr/>
        </p:nvSpPr>
        <p:spPr>
          <a:xfrm rot="2142401">
            <a:off x="3991676" y="5360935"/>
            <a:ext cx="577902" cy="33879"/>
          </a:xfrm>
          <a:custGeom>
            <a:avLst/>
            <a:gdLst/>
            <a:ahLst/>
            <a:cxnLst/>
            <a:rect l="l" t="t" r="r" b="b"/>
            <a:pathLst>
              <a:path w="120000" h="120000" extrusionOk="0">
                <a:moveTo>
                  <a:pt x="0" y="59999"/>
                </a:moveTo>
                <a:lnTo>
                  <a:pt x="120000" y="59999"/>
                </a:lnTo>
              </a:path>
            </a:pathLst>
          </a:custGeom>
          <a:noFill/>
          <a:ln w="19050" cap="rnd" cmpd="sng">
            <a:solidFill>
              <a:srgbClr val="7199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177;p4">
            <a:extLst>
              <a:ext uri="{FF2B5EF4-FFF2-40B4-BE49-F238E27FC236}">
                <a16:creationId xmlns:a16="http://schemas.microsoft.com/office/drawing/2014/main" xmlns="" id="{48C5AD57-1F0B-564A-BF19-6C72E1628BEA}"/>
              </a:ext>
            </a:extLst>
          </p:cNvPr>
          <p:cNvSpPr txBox="1"/>
          <p:nvPr/>
        </p:nvSpPr>
        <p:spPr>
          <a:xfrm rot="2142401">
            <a:off x="4266180" y="5363427"/>
            <a:ext cx="28895" cy="2889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30" name="Google Shape;178;p4">
            <a:extLst>
              <a:ext uri="{FF2B5EF4-FFF2-40B4-BE49-F238E27FC236}">
                <a16:creationId xmlns:a16="http://schemas.microsoft.com/office/drawing/2014/main" xmlns="" id="{D1D3C967-FCB1-E44F-A9E6-6B60AAC46BD5}"/>
              </a:ext>
            </a:extLst>
          </p:cNvPr>
          <p:cNvSpPr/>
          <p:nvPr/>
        </p:nvSpPr>
        <p:spPr>
          <a:xfrm>
            <a:off x="4515260" y="5253227"/>
            <a:ext cx="1173163" cy="586581"/>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179;p4">
            <a:extLst>
              <a:ext uri="{FF2B5EF4-FFF2-40B4-BE49-F238E27FC236}">
                <a16:creationId xmlns:a16="http://schemas.microsoft.com/office/drawing/2014/main" xmlns="" id="{F733C05A-42D7-A942-8C24-21376402F67A}"/>
              </a:ext>
            </a:extLst>
          </p:cNvPr>
          <p:cNvSpPr txBox="1"/>
          <p:nvPr/>
        </p:nvSpPr>
        <p:spPr>
          <a:xfrm>
            <a:off x="4532441" y="5270407"/>
            <a:ext cx="1138802" cy="552220"/>
          </a:xfrm>
          <a:prstGeom prst="rect">
            <a:avLst/>
          </a:prstGeom>
          <a:solidFill>
            <a:srgbClr val="29754D">
              <a:alpha val="70000"/>
            </a:srgbClr>
          </a:solid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(W)</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2" name="Google Shape;180;p4">
            <a:extLst>
              <a:ext uri="{FF2B5EF4-FFF2-40B4-BE49-F238E27FC236}">
                <a16:creationId xmlns:a16="http://schemas.microsoft.com/office/drawing/2014/main" xmlns="" id="{79068966-1BD7-7040-91FF-6FAC5E45CEAB}"/>
              </a:ext>
            </a:extLst>
          </p:cNvPr>
          <p:cNvSpPr/>
          <p:nvPr/>
        </p:nvSpPr>
        <p:spPr>
          <a:xfrm rot="3907178">
            <a:off x="3722941" y="5698220"/>
            <a:ext cx="1115373" cy="33879"/>
          </a:xfrm>
          <a:custGeom>
            <a:avLst/>
            <a:gdLst/>
            <a:ahLst/>
            <a:cxnLst/>
            <a:rect l="l" t="t" r="r" b="b"/>
            <a:pathLst>
              <a:path w="120000" h="120000" extrusionOk="0">
                <a:moveTo>
                  <a:pt x="0" y="59999"/>
                </a:moveTo>
                <a:lnTo>
                  <a:pt x="120000" y="59999"/>
                </a:lnTo>
              </a:path>
            </a:pathLst>
          </a:custGeom>
          <a:noFill/>
          <a:ln w="19050" cap="rnd" cmpd="sng">
            <a:solidFill>
              <a:srgbClr val="7199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81;p4">
            <a:extLst>
              <a:ext uri="{FF2B5EF4-FFF2-40B4-BE49-F238E27FC236}">
                <a16:creationId xmlns:a16="http://schemas.microsoft.com/office/drawing/2014/main" xmlns="" id="{0F8DF0EA-FD04-5649-AD36-17FA5D0C747F}"/>
              </a:ext>
            </a:extLst>
          </p:cNvPr>
          <p:cNvSpPr txBox="1"/>
          <p:nvPr/>
        </p:nvSpPr>
        <p:spPr>
          <a:xfrm rot="3907178">
            <a:off x="4252743" y="5687276"/>
            <a:ext cx="55768" cy="5576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34" name="Google Shape;182;p4">
            <a:extLst>
              <a:ext uri="{FF2B5EF4-FFF2-40B4-BE49-F238E27FC236}">
                <a16:creationId xmlns:a16="http://schemas.microsoft.com/office/drawing/2014/main" xmlns="" id="{609FC4F9-2747-334B-97A9-554217A4113E}"/>
              </a:ext>
            </a:extLst>
          </p:cNvPr>
          <p:cNvSpPr/>
          <p:nvPr/>
        </p:nvSpPr>
        <p:spPr>
          <a:xfrm>
            <a:off x="4515260" y="5927796"/>
            <a:ext cx="1173163" cy="586581"/>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83;p4">
            <a:extLst>
              <a:ext uri="{FF2B5EF4-FFF2-40B4-BE49-F238E27FC236}">
                <a16:creationId xmlns:a16="http://schemas.microsoft.com/office/drawing/2014/main" xmlns="" id="{4A7ED01B-D74A-B141-8EDF-EAA81F7DF445}"/>
              </a:ext>
            </a:extLst>
          </p:cNvPr>
          <p:cNvSpPr txBox="1"/>
          <p:nvPr/>
        </p:nvSpPr>
        <p:spPr>
          <a:xfrm>
            <a:off x="4532441" y="5944976"/>
            <a:ext cx="1138802" cy="552220"/>
          </a:xfrm>
          <a:prstGeom prst="rect">
            <a:avLst/>
          </a:prstGeom>
          <a:solidFill>
            <a:srgbClr val="29754D">
              <a:alpha val="70000"/>
            </a:srgbClr>
          </a:solid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Energía (Wh)</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62173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6" y="1251245"/>
            <a:ext cx="3568998"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SISTEMAS ELÉCTRICOS</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2" name="Google Shape;101;p3">
            <a:extLst>
              <a:ext uri="{FF2B5EF4-FFF2-40B4-BE49-F238E27FC236}">
                <a16:creationId xmlns:a16="http://schemas.microsoft.com/office/drawing/2014/main" xmlns="" id="{89E1A3F2-99F2-2046-9DC5-93A3E047C4DC}"/>
              </a:ext>
            </a:extLst>
          </p:cNvPr>
          <p:cNvSpPr/>
          <p:nvPr/>
        </p:nvSpPr>
        <p:spPr>
          <a:xfrm>
            <a:off x="618762" y="2272345"/>
            <a:ext cx="8293100" cy="953288"/>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9;p5">
            <a:extLst>
              <a:ext uri="{FF2B5EF4-FFF2-40B4-BE49-F238E27FC236}">
                <a16:creationId xmlns:a16="http://schemas.microsoft.com/office/drawing/2014/main" xmlns="" id="{F7E12385-416A-E944-9BA5-DDFCEF5776E3}"/>
              </a:ext>
            </a:extLst>
          </p:cNvPr>
          <p:cNvSpPr/>
          <p:nvPr/>
        </p:nvSpPr>
        <p:spPr>
          <a:xfrm>
            <a:off x="831985" y="2184485"/>
            <a:ext cx="7739062" cy="923289"/>
          </a:xfrm>
          <a:prstGeom prst="rect">
            <a:avLst/>
          </a:prstGeom>
          <a:noFill/>
          <a:ln>
            <a:noFill/>
          </a:ln>
        </p:spPr>
        <p:txBody>
          <a:bodyPr spcFirstLastPara="1" wrap="square" lIns="91425" tIns="45700" rIns="91425" bIns="45700" anchor="t" anchorCtr="0">
            <a:spAutoFit/>
          </a:bodyPr>
          <a:lstStyle/>
          <a:p>
            <a:pPr marL="342900" lvl="0" indent="-342900">
              <a:lnSpc>
                <a:spcPct val="110000"/>
              </a:lnSpc>
              <a:spcBef>
                <a:spcPts val="1200"/>
              </a:spcBef>
              <a:buClr>
                <a:srgbClr val="29754D"/>
              </a:buClr>
              <a:buSzPts val="2400"/>
              <a:buFont typeface="Arial"/>
              <a:buChar char="•"/>
            </a:pPr>
            <a:r>
              <a:rPr lang="es-CL" sz="2000" dirty="0">
                <a:solidFill>
                  <a:schemeClr val="dk1"/>
                </a:solidFill>
                <a:latin typeface="Calibri"/>
                <a:cs typeface="Calibri"/>
              </a:rPr>
              <a:t>Hagamos un repaso de las variables que ya sabemos calcular y medir para los distintos sistemas eléctricos de CA y CC.</a:t>
            </a:r>
          </a:p>
        </p:txBody>
      </p:sp>
      <p:sp>
        <p:nvSpPr>
          <p:cNvPr id="16" name="Google Shape;101;p3">
            <a:extLst>
              <a:ext uri="{FF2B5EF4-FFF2-40B4-BE49-F238E27FC236}">
                <a16:creationId xmlns:a16="http://schemas.microsoft.com/office/drawing/2014/main" xmlns="" id="{2704C2BA-26CB-B64A-8CEC-31E3024F2BBC}"/>
              </a:ext>
            </a:extLst>
          </p:cNvPr>
          <p:cNvSpPr/>
          <p:nvPr/>
        </p:nvSpPr>
        <p:spPr>
          <a:xfrm>
            <a:off x="1679944" y="3584117"/>
            <a:ext cx="5968963" cy="3120315"/>
          </a:xfrm>
          <a:prstGeom prst="roundRect">
            <a:avLst>
              <a:gd name="adj" fmla="val 5451"/>
            </a:avLst>
          </a:prstGeom>
          <a:solidFill>
            <a:schemeClr val="bg1"/>
          </a:solidFill>
          <a:ln w="9525" cap="flat" cmpd="sng">
            <a:solidFill>
              <a:srgbClr val="297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 name="Google Shape;193;p5">
            <a:extLst>
              <a:ext uri="{FF2B5EF4-FFF2-40B4-BE49-F238E27FC236}">
                <a16:creationId xmlns:a16="http://schemas.microsoft.com/office/drawing/2014/main" xmlns="" id="{B36C583B-10B7-2E42-AFC3-DC2169CC04BB}"/>
              </a:ext>
            </a:extLst>
          </p:cNvPr>
          <p:cNvSpPr/>
          <p:nvPr/>
        </p:nvSpPr>
        <p:spPr>
          <a:xfrm rot="17692822">
            <a:off x="2967001" y="4543057"/>
            <a:ext cx="1199354" cy="36430"/>
          </a:xfrm>
          <a:custGeom>
            <a:avLst/>
            <a:gdLst/>
            <a:ahLst/>
            <a:cxnLst/>
            <a:rect l="l" t="t" r="r" b="b"/>
            <a:pathLst>
              <a:path w="120000" h="120000" extrusionOk="0">
                <a:moveTo>
                  <a:pt x="0" y="60000"/>
                </a:moveTo>
                <a:lnTo>
                  <a:pt x="120000" y="60000"/>
                </a:lnTo>
              </a:path>
            </a:pathLst>
          </a:custGeom>
          <a:noFill/>
          <a:ln w="19050" cap="rnd" cmpd="sng">
            <a:solidFill>
              <a:srgbClr val="7199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194;p5">
            <a:extLst>
              <a:ext uri="{FF2B5EF4-FFF2-40B4-BE49-F238E27FC236}">
                <a16:creationId xmlns:a16="http://schemas.microsoft.com/office/drawing/2014/main" xmlns="" id="{32E09F5C-9A8C-C14F-9E2A-F4180E112579}"/>
              </a:ext>
            </a:extLst>
          </p:cNvPr>
          <p:cNvSpPr txBox="1"/>
          <p:nvPr/>
        </p:nvSpPr>
        <p:spPr>
          <a:xfrm rot="17692822">
            <a:off x="3536694" y="4531289"/>
            <a:ext cx="59967" cy="5996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41" name="Google Shape;195;p5">
            <a:extLst>
              <a:ext uri="{FF2B5EF4-FFF2-40B4-BE49-F238E27FC236}">
                <a16:creationId xmlns:a16="http://schemas.microsoft.com/office/drawing/2014/main" xmlns="" id="{8C748CDB-23BB-B14E-94CC-427B95051467}"/>
              </a:ext>
            </a:extLst>
          </p:cNvPr>
          <p:cNvSpPr/>
          <p:nvPr/>
        </p:nvSpPr>
        <p:spPr>
          <a:xfrm>
            <a:off x="3818977" y="3701878"/>
            <a:ext cx="1261496" cy="630748"/>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196;p5">
            <a:extLst>
              <a:ext uri="{FF2B5EF4-FFF2-40B4-BE49-F238E27FC236}">
                <a16:creationId xmlns:a16="http://schemas.microsoft.com/office/drawing/2014/main" xmlns="" id="{3C40EEF4-62D4-1347-BF54-7356D90FA8B7}"/>
              </a:ext>
            </a:extLst>
          </p:cNvPr>
          <p:cNvSpPr txBox="1"/>
          <p:nvPr/>
        </p:nvSpPr>
        <p:spPr>
          <a:xfrm>
            <a:off x="3837451" y="3720352"/>
            <a:ext cx="1224548" cy="593800"/>
          </a:xfrm>
          <a:prstGeom prst="rect">
            <a:avLst/>
          </a:prstGeom>
          <a:solidFill>
            <a:srgbClr val="29754D">
              <a:alpha val="70000"/>
            </a:srgbClr>
          </a:solid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Voltaje (Volt)</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3" name="Google Shape;197;p5">
            <a:extLst>
              <a:ext uri="{FF2B5EF4-FFF2-40B4-BE49-F238E27FC236}">
                <a16:creationId xmlns:a16="http://schemas.microsoft.com/office/drawing/2014/main" xmlns="" id="{DD32130D-A1DF-5349-A709-3B9494A06828}"/>
              </a:ext>
            </a:extLst>
          </p:cNvPr>
          <p:cNvSpPr/>
          <p:nvPr/>
        </p:nvSpPr>
        <p:spPr>
          <a:xfrm rot="19457599">
            <a:off x="3255971" y="4905738"/>
            <a:ext cx="621415" cy="36430"/>
          </a:xfrm>
          <a:custGeom>
            <a:avLst/>
            <a:gdLst/>
            <a:ahLst/>
            <a:cxnLst/>
            <a:rect l="l" t="t" r="r" b="b"/>
            <a:pathLst>
              <a:path w="120000" h="120000" extrusionOk="0">
                <a:moveTo>
                  <a:pt x="0" y="60000"/>
                </a:moveTo>
                <a:lnTo>
                  <a:pt x="120000" y="60000"/>
                </a:lnTo>
              </a:path>
            </a:pathLst>
          </a:custGeom>
          <a:noFill/>
          <a:ln w="19050" cap="rnd" cmpd="sng">
            <a:solidFill>
              <a:srgbClr val="7199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198;p5">
            <a:extLst>
              <a:ext uri="{FF2B5EF4-FFF2-40B4-BE49-F238E27FC236}">
                <a16:creationId xmlns:a16="http://schemas.microsoft.com/office/drawing/2014/main" xmlns="" id="{9AB7FEDB-EE33-A245-9D10-49F02C62305F}"/>
              </a:ext>
            </a:extLst>
          </p:cNvPr>
          <p:cNvSpPr txBox="1"/>
          <p:nvPr/>
        </p:nvSpPr>
        <p:spPr>
          <a:xfrm rot="19457599">
            <a:off x="3551143" y="4908418"/>
            <a:ext cx="31070" cy="3107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45" name="Google Shape;199;p5">
            <a:extLst>
              <a:ext uri="{FF2B5EF4-FFF2-40B4-BE49-F238E27FC236}">
                <a16:creationId xmlns:a16="http://schemas.microsoft.com/office/drawing/2014/main" xmlns="" id="{E67B8AF1-14C5-9349-BA5E-DF097E914EB6}"/>
              </a:ext>
            </a:extLst>
          </p:cNvPr>
          <p:cNvSpPr/>
          <p:nvPr/>
        </p:nvSpPr>
        <p:spPr>
          <a:xfrm>
            <a:off x="3818977" y="4427239"/>
            <a:ext cx="1261496" cy="630748"/>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200;p5">
            <a:extLst>
              <a:ext uri="{FF2B5EF4-FFF2-40B4-BE49-F238E27FC236}">
                <a16:creationId xmlns:a16="http://schemas.microsoft.com/office/drawing/2014/main" xmlns="" id="{8CC787A4-F6C2-3B4C-9BB5-1A74C943FA1B}"/>
              </a:ext>
            </a:extLst>
          </p:cNvPr>
          <p:cNvSpPr txBox="1"/>
          <p:nvPr/>
        </p:nvSpPr>
        <p:spPr>
          <a:xfrm>
            <a:off x="3837451" y="4445713"/>
            <a:ext cx="1224548" cy="593800"/>
          </a:xfrm>
          <a:prstGeom prst="rect">
            <a:avLst/>
          </a:prstGeom>
          <a:solidFill>
            <a:srgbClr val="29754D">
              <a:alpha val="70000"/>
            </a:srgbClr>
          </a:solid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Corriente </a:t>
            </a:r>
            <a:endParaRPr lang="es-CL" sz="1800" b="0" i="0" u="none" strike="noStrike" cap="none" dirty="0" smtClean="0">
              <a:solidFill>
                <a:schemeClr val="lt1"/>
              </a:solidFill>
              <a:latin typeface="Calibri" panose="020F0502020204030204" pitchFamily="34" charset="0"/>
              <a:ea typeface="Trebuchet MS"/>
              <a:cs typeface="Calibri" panose="020F0502020204030204" pitchFamily="34" charset="0"/>
              <a:sym typeface="Trebuchet MS"/>
            </a:endParaRPr>
          </a:p>
          <a:p>
            <a:pPr marL="0" marR="0" lvl="0" indent="0" algn="ctr" rtl="0">
              <a:lnSpc>
                <a:spcPct val="90000"/>
              </a:lnSpc>
              <a:spcBef>
                <a:spcPts val="0"/>
              </a:spcBef>
              <a:spcAft>
                <a:spcPts val="0"/>
              </a:spcAft>
              <a:buClr>
                <a:srgbClr val="000000"/>
              </a:buClr>
              <a:buSzPts val="2100"/>
              <a:buFont typeface="Arial"/>
              <a:buNone/>
            </a:pPr>
            <a:r>
              <a:rPr lang="es-CL" sz="1800" b="0" i="0" u="none" strike="noStrike" cap="none" dirty="0" smtClean="0">
                <a:solidFill>
                  <a:schemeClr val="lt1"/>
                </a:solidFill>
                <a:latin typeface="Calibri" panose="020F0502020204030204" pitchFamily="34" charset="0"/>
                <a:ea typeface="Trebuchet MS"/>
                <a:cs typeface="Calibri" panose="020F0502020204030204" pitchFamily="34" charset="0"/>
                <a:sym typeface="Trebuchet MS"/>
              </a:rPr>
              <a:t>(</a:t>
            </a: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A)</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7" name="Google Shape;201;p5">
            <a:extLst>
              <a:ext uri="{FF2B5EF4-FFF2-40B4-BE49-F238E27FC236}">
                <a16:creationId xmlns:a16="http://schemas.microsoft.com/office/drawing/2014/main" xmlns="" id="{0B2840CB-FA0C-EB43-95F8-20A12C0AFC29}"/>
              </a:ext>
            </a:extLst>
          </p:cNvPr>
          <p:cNvSpPr/>
          <p:nvPr/>
        </p:nvSpPr>
        <p:spPr>
          <a:xfrm rot="2142401">
            <a:off x="3255971" y="5268418"/>
            <a:ext cx="621415" cy="36430"/>
          </a:xfrm>
          <a:custGeom>
            <a:avLst/>
            <a:gdLst/>
            <a:ahLst/>
            <a:cxnLst/>
            <a:rect l="l" t="t" r="r" b="b"/>
            <a:pathLst>
              <a:path w="120000" h="120000" extrusionOk="0">
                <a:moveTo>
                  <a:pt x="0" y="60000"/>
                </a:moveTo>
                <a:lnTo>
                  <a:pt x="120000" y="60000"/>
                </a:lnTo>
              </a:path>
            </a:pathLst>
          </a:custGeom>
          <a:noFill/>
          <a:ln w="19050" cap="rnd" cmpd="sng">
            <a:solidFill>
              <a:srgbClr val="7199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202;p5">
            <a:extLst>
              <a:ext uri="{FF2B5EF4-FFF2-40B4-BE49-F238E27FC236}">
                <a16:creationId xmlns:a16="http://schemas.microsoft.com/office/drawing/2014/main" xmlns="" id="{2CC73DFA-A6E4-AA47-A5EE-57A0B58921BC}"/>
              </a:ext>
            </a:extLst>
          </p:cNvPr>
          <p:cNvSpPr txBox="1"/>
          <p:nvPr/>
        </p:nvSpPr>
        <p:spPr>
          <a:xfrm rot="2142401">
            <a:off x="3551143" y="5271098"/>
            <a:ext cx="31070" cy="3107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49" name="Google Shape;203;p5">
            <a:extLst>
              <a:ext uri="{FF2B5EF4-FFF2-40B4-BE49-F238E27FC236}">
                <a16:creationId xmlns:a16="http://schemas.microsoft.com/office/drawing/2014/main" xmlns="" id="{6EE4687B-EE3D-BB4C-B027-D8716ACA4AFA}"/>
              </a:ext>
            </a:extLst>
          </p:cNvPr>
          <p:cNvSpPr/>
          <p:nvPr/>
        </p:nvSpPr>
        <p:spPr>
          <a:xfrm>
            <a:off x="3818977" y="5152599"/>
            <a:ext cx="1261496" cy="630748"/>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204;p5">
            <a:extLst>
              <a:ext uri="{FF2B5EF4-FFF2-40B4-BE49-F238E27FC236}">
                <a16:creationId xmlns:a16="http://schemas.microsoft.com/office/drawing/2014/main" xmlns="" id="{0C9265DC-1529-8548-833F-E07BA16409A8}"/>
              </a:ext>
            </a:extLst>
          </p:cNvPr>
          <p:cNvSpPr txBox="1"/>
          <p:nvPr/>
        </p:nvSpPr>
        <p:spPr>
          <a:xfrm>
            <a:off x="3837451" y="5171073"/>
            <a:ext cx="1224548" cy="593800"/>
          </a:xfrm>
          <a:prstGeom prst="rect">
            <a:avLst/>
          </a:prstGeom>
          <a:solidFill>
            <a:srgbClr val="29754D">
              <a:alpha val="70000"/>
            </a:srgbClr>
          </a:solid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a:t>
            </a:r>
            <a:endParaRPr lang="es-CL" sz="1800" b="0" i="0" u="none" strike="noStrike" cap="none" dirty="0" smtClean="0">
              <a:solidFill>
                <a:schemeClr val="lt1"/>
              </a:solidFill>
              <a:latin typeface="Calibri" panose="020F0502020204030204" pitchFamily="34" charset="0"/>
              <a:ea typeface="Trebuchet MS"/>
              <a:cs typeface="Calibri" panose="020F0502020204030204" pitchFamily="34" charset="0"/>
              <a:sym typeface="Trebuchet MS"/>
            </a:endParaRPr>
          </a:p>
          <a:p>
            <a:pPr marL="0" marR="0" lvl="0" indent="0" algn="ctr" rtl="0">
              <a:lnSpc>
                <a:spcPct val="90000"/>
              </a:lnSpc>
              <a:spcBef>
                <a:spcPts val="0"/>
              </a:spcBef>
              <a:spcAft>
                <a:spcPts val="0"/>
              </a:spcAft>
              <a:buClr>
                <a:srgbClr val="000000"/>
              </a:buClr>
              <a:buSzPts val="2100"/>
              <a:buFont typeface="Arial"/>
              <a:buNone/>
            </a:pPr>
            <a:r>
              <a:rPr lang="es-CL" sz="1800" b="0" i="0" u="none" strike="noStrike" cap="none" dirty="0" smtClean="0">
                <a:solidFill>
                  <a:schemeClr val="lt1"/>
                </a:solidFill>
                <a:latin typeface="Calibri" panose="020F0502020204030204" pitchFamily="34" charset="0"/>
                <a:ea typeface="Trebuchet MS"/>
                <a:cs typeface="Calibri" panose="020F0502020204030204" pitchFamily="34" charset="0"/>
                <a:sym typeface="Trebuchet MS"/>
              </a:rPr>
              <a:t>(</a:t>
            </a: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W)</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1" name="Google Shape;205;p5">
            <a:extLst>
              <a:ext uri="{FF2B5EF4-FFF2-40B4-BE49-F238E27FC236}">
                <a16:creationId xmlns:a16="http://schemas.microsoft.com/office/drawing/2014/main" xmlns="" id="{C7295385-0994-0C42-908C-3056269FE81A}"/>
              </a:ext>
            </a:extLst>
          </p:cNvPr>
          <p:cNvSpPr/>
          <p:nvPr/>
        </p:nvSpPr>
        <p:spPr>
          <a:xfrm rot="18289469">
            <a:off x="4890968" y="5087078"/>
            <a:ext cx="883610" cy="36430"/>
          </a:xfrm>
          <a:custGeom>
            <a:avLst/>
            <a:gdLst/>
            <a:ahLst/>
            <a:cxnLst/>
            <a:rect l="l" t="t" r="r" b="b"/>
            <a:pathLst>
              <a:path w="120000" h="120000" extrusionOk="0">
                <a:moveTo>
                  <a:pt x="0" y="60000"/>
                </a:moveTo>
                <a:lnTo>
                  <a:pt x="120000" y="60000"/>
                </a:lnTo>
              </a:path>
            </a:pathLst>
          </a:custGeom>
          <a:noFill/>
          <a:ln w="19050" cap="rnd" cmpd="sng">
            <a:solidFill>
              <a:srgbClr val="81AF1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206;p5">
            <a:extLst>
              <a:ext uri="{FF2B5EF4-FFF2-40B4-BE49-F238E27FC236}">
                <a16:creationId xmlns:a16="http://schemas.microsoft.com/office/drawing/2014/main" xmlns="" id="{EFFD47F0-62C8-2F43-ABF9-DBA539849EAC}"/>
              </a:ext>
            </a:extLst>
          </p:cNvPr>
          <p:cNvSpPr txBox="1"/>
          <p:nvPr/>
        </p:nvSpPr>
        <p:spPr>
          <a:xfrm rot="18289469">
            <a:off x="5310683" y="5083203"/>
            <a:ext cx="44180" cy="4418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53" name="Google Shape;207;p5">
            <a:extLst>
              <a:ext uri="{FF2B5EF4-FFF2-40B4-BE49-F238E27FC236}">
                <a16:creationId xmlns:a16="http://schemas.microsoft.com/office/drawing/2014/main" xmlns="" id="{D1859B19-794C-194F-8FF6-023F8E772448}"/>
              </a:ext>
            </a:extLst>
          </p:cNvPr>
          <p:cNvSpPr/>
          <p:nvPr/>
        </p:nvSpPr>
        <p:spPr>
          <a:xfrm>
            <a:off x="5585072" y="4427239"/>
            <a:ext cx="1261496" cy="630748"/>
          </a:xfrm>
          <a:prstGeom prst="roundRect">
            <a:avLst>
              <a:gd name="adj" fmla="val 10000"/>
            </a:avLst>
          </a:prstGeom>
          <a:solidFill>
            <a:srgbClr val="29754D">
              <a:alpha val="60000"/>
            </a:srgb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208;p5">
            <a:extLst>
              <a:ext uri="{FF2B5EF4-FFF2-40B4-BE49-F238E27FC236}">
                <a16:creationId xmlns:a16="http://schemas.microsoft.com/office/drawing/2014/main" xmlns="" id="{EFD18495-3F58-CA4C-8353-086AE6777D66}"/>
              </a:ext>
            </a:extLst>
          </p:cNvPr>
          <p:cNvSpPr txBox="1"/>
          <p:nvPr/>
        </p:nvSpPr>
        <p:spPr>
          <a:xfrm>
            <a:off x="5603546" y="4445713"/>
            <a:ext cx="1152854" cy="593800"/>
          </a:xfrm>
          <a:prstGeom prst="rect">
            <a:avLst/>
          </a:prstGeom>
          <a:noFill/>
          <a:ln>
            <a:noFill/>
          </a:ln>
        </p:spPr>
        <p:txBody>
          <a:bodyPr spcFirstLastPara="1" wrap="square" lIns="13325" tIns="13325" rIns="13325" bIns="13325" anchor="ctr" anchorCtr="0">
            <a:noAutofit/>
          </a:bodyPr>
          <a:lstStyle/>
          <a:p>
            <a:pPr marL="0" marR="0" lvl="0" indent="0" algn="ctr" rtl="0">
              <a:lnSpc>
                <a:spcPct val="80000"/>
              </a:lnSpc>
              <a:spcBef>
                <a:spcPts val="0"/>
              </a:spcBef>
              <a:spcAft>
                <a:spcPts val="0"/>
              </a:spcAft>
              <a:buClr>
                <a:srgbClr val="000000"/>
              </a:buClr>
              <a:buSzPts val="21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Activa</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5" name="Google Shape;209;p5">
            <a:extLst>
              <a:ext uri="{FF2B5EF4-FFF2-40B4-BE49-F238E27FC236}">
                <a16:creationId xmlns:a16="http://schemas.microsoft.com/office/drawing/2014/main" xmlns="" id="{BF9D1A54-6214-E34D-B1A4-1D9504829F83}"/>
              </a:ext>
            </a:extLst>
          </p:cNvPr>
          <p:cNvSpPr/>
          <p:nvPr/>
        </p:nvSpPr>
        <p:spPr>
          <a:xfrm>
            <a:off x="5080474" y="5449758"/>
            <a:ext cx="504598" cy="36430"/>
          </a:xfrm>
          <a:custGeom>
            <a:avLst/>
            <a:gdLst/>
            <a:ahLst/>
            <a:cxnLst/>
            <a:rect l="l" t="t" r="r" b="b"/>
            <a:pathLst>
              <a:path w="120000" h="120000" extrusionOk="0">
                <a:moveTo>
                  <a:pt x="0" y="60000"/>
                </a:moveTo>
                <a:lnTo>
                  <a:pt x="120000" y="60000"/>
                </a:lnTo>
              </a:path>
            </a:pathLst>
          </a:custGeom>
          <a:noFill/>
          <a:ln w="19050" cap="rnd" cmpd="sng">
            <a:solidFill>
              <a:srgbClr val="81AF1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210;p5">
            <a:extLst>
              <a:ext uri="{FF2B5EF4-FFF2-40B4-BE49-F238E27FC236}">
                <a16:creationId xmlns:a16="http://schemas.microsoft.com/office/drawing/2014/main" xmlns="" id="{DA1AB89D-7823-404D-89ED-27306225D34A}"/>
              </a:ext>
            </a:extLst>
          </p:cNvPr>
          <p:cNvSpPr txBox="1"/>
          <p:nvPr/>
        </p:nvSpPr>
        <p:spPr>
          <a:xfrm>
            <a:off x="5320158" y="5455358"/>
            <a:ext cx="25229" cy="2522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57" name="Google Shape;211;p5">
            <a:extLst>
              <a:ext uri="{FF2B5EF4-FFF2-40B4-BE49-F238E27FC236}">
                <a16:creationId xmlns:a16="http://schemas.microsoft.com/office/drawing/2014/main" xmlns="" id="{1E253A87-8A67-5744-A0D6-CCB8374EF308}"/>
              </a:ext>
            </a:extLst>
          </p:cNvPr>
          <p:cNvSpPr/>
          <p:nvPr/>
        </p:nvSpPr>
        <p:spPr>
          <a:xfrm>
            <a:off x="5585072" y="5152599"/>
            <a:ext cx="1261496" cy="630748"/>
          </a:xfrm>
          <a:prstGeom prst="roundRect">
            <a:avLst>
              <a:gd name="adj" fmla="val 10000"/>
            </a:avLst>
          </a:prstGeom>
          <a:solidFill>
            <a:srgbClr val="29754D">
              <a:alpha val="60000"/>
            </a:srgb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212;p5">
            <a:extLst>
              <a:ext uri="{FF2B5EF4-FFF2-40B4-BE49-F238E27FC236}">
                <a16:creationId xmlns:a16="http://schemas.microsoft.com/office/drawing/2014/main" xmlns="" id="{326EC7D8-8467-F24F-B4FD-7137528E7E9A}"/>
              </a:ext>
            </a:extLst>
          </p:cNvPr>
          <p:cNvSpPr txBox="1"/>
          <p:nvPr/>
        </p:nvSpPr>
        <p:spPr>
          <a:xfrm>
            <a:off x="5603546" y="5171073"/>
            <a:ext cx="1152854" cy="593800"/>
          </a:xfrm>
          <a:prstGeom prst="rect">
            <a:avLst/>
          </a:prstGeom>
          <a:noFill/>
          <a:ln>
            <a:noFill/>
          </a:ln>
        </p:spPr>
        <p:txBody>
          <a:bodyPr spcFirstLastPara="1" wrap="square" lIns="13325" tIns="13325" rIns="13325" bIns="13325" anchor="ctr" anchorCtr="0">
            <a:noAutofit/>
          </a:bodyPr>
          <a:lstStyle/>
          <a:p>
            <a:pPr marL="0" marR="0" lvl="0" indent="0" algn="ctr" rtl="0">
              <a:lnSpc>
                <a:spcPct val="80000"/>
              </a:lnSpc>
              <a:spcBef>
                <a:spcPts val="0"/>
              </a:spcBef>
              <a:spcAft>
                <a:spcPts val="0"/>
              </a:spcAft>
              <a:buClr>
                <a:srgbClr val="000000"/>
              </a:buClr>
              <a:buSzPts val="21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Reactiva</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9" name="Google Shape;213;p5">
            <a:extLst>
              <a:ext uri="{FF2B5EF4-FFF2-40B4-BE49-F238E27FC236}">
                <a16:creationId xmlns:a16="http://schemas.microsoft.com/office/drawing/2014/main" xmlns="" id="{D6F7CB74-BF0A-ED46-828D-993DE7497ECF}"/>
              </a:ext>
            </a:extLst>
          </p:cNvPr>
          <p:cNvSpPr/>
          <p:nvPr/>
        </p:nvSpPr>
        <p:spPr>
          <a:xfrm rot="3310531">
            <a:off x="4890968" y="5812438"/>
            <a:ext cx="883610" cy="36430"/>
          </a:xfrm>
          <a:custGeom>
            <a:avLst/>
            <a:gdLst/>
            <a:ahLst/>
            <a:cxnLst/>
            <a:rect l="l" t="t" r="r" b="b"/>
            <a:pathLst>
              <a:path w="120000" h="120000" extrusionOk="0">
                <a:moveTo>
                  <a:pt x="0" y="60000"/>
                </a:moveTo>
                <a:lnTo>
                  <a:pt x="120000" y="60000"/>
                </a:lnTo>
              </a:path>
            </a:pathLst>
          </a:custGeom>
          <a:noFill/>
          <a:ln w="19050" cap="rnd" cmpd="sng">
            <a:solidFill>
              <a:srgbClr val="81AF1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214;p5">
            <a:extLst>
              <a:ext uri="{FF2B5EF4-FFF2-40B4-BE49-F238E27FC236}">
                <a16:creationId xmlns:a16="http://schemas.microsoft.com/office/drawing/2014/main" xmlns="" id="{56353F26-9C13-7042-9E25-3091D1081C3F}"/>
              </a:ext>
            </a:extLst>
          </p:cNvPr>
          <p:cNvSpPr txBox="1"/>
          <p:nvPr/>
        </p:nvSpPr>
        <p:spPr>
          <a:xfrm rot="3310531">
            <a:off x="5310683" y="5808563"/>
            <a:ext cx="44180" cy="4418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61" name="Google Shape;215;p5">
            <a:extLst>
              <a:ext uri="{FF2B5EF4-FFF2-40B4-BE49-F238E27FC236}">
                <a16:creationId xmlns:a16="http://schemas.microsoft.com/office/drawing/2014/main" xmlns="" id="{33AFE61D-76A0-344D-88E2-66BC50C4F0A8}"/>
              </a:ext>
            </a:extLst>
          </p:cNvPr>
          <p:cNvSpPr/>
          <p:nvPr/>
        </p:nvSpPr>
        <p:spPr>
          <a:xfrm>
            <a:off x="5585072" y="5877960"/>
            <a:ext cx="1261496" cy="630748"/>
          </a:xfrm>
          <a:prstGeom prst="roundRect">
            <a:avLst>
              <a:gd name="adj" fmla="val 10000"/>
            </a:avLst>
          </a:prstGeom>
          <a:solidFill>
            <a:srgbClr val="29754D">
              <a:alpha val="60000"/>
            </a:srgbClr>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216;p5">
            <a:extLst>
              <a:ext uri="{FF2B5EF4-FFF2-40B4-BE49-F238E27FC236}">
                <a16:creationId xmlns:a16="http://schemas.microsoft.com/office/drawing/2014/main" xmlns="" id="{829FD09E-F847-7246-8518-ABBA6BFA70AF}"/>
              </a:ext>
            </a:extLst>
          </p:cNvPr>
          <p:cNvSpPr txBox="1"/>
          <p:nvPr/>
        </p:nvSpPr>
        <p:spPr>
          <a:xfrm>
            <a:off x="5600025" y="5896434"/>
            <a:ext cx="1156375" cy="593800"/>
          </a:xfrm>
          <a:prstGeom prst="rect">
            <a:avLst/>
          </a:prstGeom>
          <a:noFill/>
          <a:ln>
            <a:noFill/>
          </a:ln>
        </p:spPr>
        <p:txBody>
          <a:bodyPr spcFirstLastPara="1" wrap="square" lIns="13325" tIns="13325" rIns="13325" bIns="13325" anchor="ctr" anchorCtr="0">
            <a:noAutofit/>
          </a:bodyPr>
          <a:lstStyle/>
          <a:p>
            <a:pPr marL="0" marR="0" lvl="0" indent="0" algn="ctr" rtl="0">
              <a:lnSpc>
                <a:spcPct val="80000"/>
              </a:lnSpc>
              <a:spcBef>
                <a:spcPts val="0"/>
              </a:spcBef>
              <a:spcAft>
                <a:spcPts val="0"/>
              </a:spcAft>
              <a:buClr>
                <a:srgbClr val="000000"/>
              </a:buClr>
              <a:buSzPts val="21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Potencia Aparente</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63" name="Google Shape;217;p5">
            <a:extLst>
              <a:ext uri="{FF2B5EF4-FFF2-40B4-BE49-F238E27FC236}">
                <a16:creationId xmlns:a16="http://schemas.microsoft.com/office/drawing/2014/main" xmlns="" id="{59B1CBD9-E078-D04B-A1AC-4E599F77BC7B}"/>
              </a:ext>
            </a:extLst>
          </p:cNvPr>
          <p:cNvSpPr/>
          <p:nvPr/>
        </p:nvSpPr>
        <p:spPr>
          <a:xfrm rot="3907178">
            <a:off x="2967001" y="5631098"/>
            <a:ext cx="1199354" cy="36430"/>
          </a:xfrm>
          <a:custGeom>
            <a:avLst/>
            <a:gdLst/>
            <a:ahLst/>
            <a:cxnLst/>
            <a:rect l="l" t="t" r="r" b="b"/>
            <a:pathLst>
              <a:path w="120000" h="120000" extrusionOk="0">
                <a:moveTo>
                  <a:pt x="0" y="60000"/>
                </a:moveTo>
                <a:lnTo>
                  <a:pt x="120000" y="60000"/>
                </a:lnTo>
              </a:path>
            </a:pathLst>
          </a:custGeom>
          <a:noFill/>
          <a:ln w="19050" cap="rnd" cmpd="sng">
            <a:solidFill>
              <a:srgbClr val="7199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218;p5">
            <a:extLst>
              <a:ext uri="{FF2B5EF4-FFF2-40B4-BE49-F238E27FC236}">
                <a16:creationId xmlns:a16="http://schemas.microsoft.com/office/drawing/2014/main" xmlns="" id="{C41051B1-BA66-9D4F-82B8-A8A6B22DDA7F}"/>
              </a:ext>
            </a:extLst>
          </p:cNvPr>
          <p:cNvSpPr txBox="1"/>
          <p:nvPr/>
        </p:nvSpPr>
        <p:spPr>
          <a:xfrm rot="3907178">
            <a:off x="3536694" y="5619329"/>
            <a:ext cx="59967" cy="5996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Trebuchet MS"/>
              <a:ea typeface="Trebuchet MS"/>
              <a:cs typeface="Trebuchet MS"/>
              <a:sym typeface="Trebuchet MS"/>
            </a:endParaRPr>
          </a:p>
        </p:txBody>
      </p:sp>
      <p:sp>
        <p:nvSpPr>
          <p:cNvPr id="65" name="Google Shape;219;p5">
            <a:extLst>
              <a:ext uri="{FF2B5EF4-FFF2-40B4-BE49-F238E27FC236}">
                <a16:creationId xmlns:a16="http://schemas.microsoft.com/office/drawing/2014/main" xmlns="" id="{1E169AE8-F0B8-184C-8D49-1EA61890FFBD}"/>
              </a:ext>
            </a:extLst>
          </p:cNvPr>
          <p:cNvSpPr/>
          <p:nvPr/>
        </p:nvSpPr>
        <p:spPr>
          <a:xfrm>
            <a:off x="3818977" y="5877960"/>
            <a:ext cx="1261496" cy="630748"/>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220;p5">
            <a:extLst>
              <a:ext uri="{FF2B5EF4-FFF2-40B4-BE49-F238E27FC236}">
                <a16:creationId xmlns:a16="http://schemas.microsoft.com/office/drawing/2014/main" xmlns="" id="{1BB2FE50-1236-1242-B6BD-9EED28A59070}"/>
              </a:ext>
            </a:extLst>
          </p:cNvPr>
          <p:cNvSpPr txBox="1"/>
          <p:nvPr/>
        </p:nvSpPr>
        <p:spPr>
          <a:xfrm>
            <a:off x="3837451" y="5896434"/>
            <a:ext cx="1224548" cy="593800"/>
          </a:xfrm>
          <a:prstGeom prst="rect">
            <a:avLst/>
          </a:prstGeom>
          <a:solidFill>
            <a:srgbClr val="29754D">
              <a:alpha val="70000"/>
            </a:srgbClr>
          </a:solid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Energía (Wh)</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67" name="Google Shape;166;p4">
            <a:extLst>
              <a:ext uri="{FF2B5EF4-FFF2-40B4-BE49-F238E27FC236}">
                <a16:creationId xmlns:a16="http://schemas.microsoft.com/office/drawing/2014/main" xmlns="" id="{0B5F4CB9-22DE-1C4D-B307-1A5800B66FEF}"/>
              </a:ext>
            </a:extLst>
          </p:cNvPr>
          <p:cNvSpPr/>
          <p:nvPr/>
        </p:nvSpPr>
        <p:spPr>
          <a:xfrm>
            <a:off x="2149460" y="4797211"/>
            <a:ext cx="1173163" cy="586581"/>
          </a:xfrm>
          <a:prstGeom prst="roundRect">
            <a:avLst>
              <a:gd name="adj" fmla="val 10000"/>
            </a:avLst>
          </a:prstGeom>
          <a:solidFill>
            <a:srgbClr val="29754D"/>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167;p4">
            <a:extLst>
              <a:ext uri="{FF2B5EF4-FFF2-40B4-BE49-F238E27FC236}">
                <a16:creationId xmlns:a16="http://schemas.microsoft.com/office/drawing/2014/main" xmlns="" id="{DBE89E0E-BE4A-BA42-A59A-114DEDF14959}"/>
              </a:ext>
            </a:extLst>
          </p:cNvPr>
          <p:cNvSpPr txBox="1"/>
          <p:nvPr/>
        </p:nvSpPr>
        <p:spPr>
          <a:xfrm>
            <a:off x="2248428" y="4814390"/>
            <a:ext cx="973667" cy="56940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s-CL" sz="1800" b="0" i="0" u="none" strike="noStrike" cap="none" dirty="0">
                <a:solidFill>
                  <a:schemeClr val="lt1"/>
                </a:solidFill>
                <a:latin typeface="Calibri" panose="020F0502020204030204" pitchFamily="34" charset="0"/>
                <a:ea typeface="Trebuchet MS"/>
                <a:cs typeface="Calibri" panose="020F0502020204030204" pitchFamily="34" charset="0"/>
                <a:sym typeface="Trebuchet MS"/>
              </a:rPr>
              <a:t>Sistema CA</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35843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4" name="Google Shape;178;p6"/>
          <p:cNvSpPr txBox="1"/>
          <p:nvPr/>
        </p:nvSpPr>
        <p:spPr>
          <a:xfrm>
            <a:off x="439476" y="1251245"/>
            <a:ext cx="3568998" cy="662616"/>
          </a:xfrm>
          <a:prstGeom prst="rect">
            <a:avLst/>
          </a:prstGeom>
          <a:noFill/>
          <a:ln>
            <a:noFill/>
          </a:ln>
        </p:spPr>
        <p:txBody>
          <a:bodyPr spcFirstLastPara="1" wrap="square" lIns="91425" tIns="91425" rIns="91425" bIns="91425" anchor="ctr" anchorCtr="0">
            <a:noAutofit/>
          </a:bodyPr>
          <a:lstStyle/>
          <a:p>
            <a:pPr lvl="0">
              <a:lnSpc>
                <a:spcPct val="90000"/>
              </a:lnSpc>
              <a:buSzPts val="2800"/>
            </a:pPr>
            <a:r>
              <a:rPr lang="es-ES_tradnl" sz="2200" b="1" dirty="0">
                <a:solidFill>
                  <a:srgbClr val="29754D"/>
                </a:solidFill>
                <a:latin typeface="Trebuchet MS"/>
                <a:ea typeface="Trebuchet MS"/>
                <a:cs typeface="Trebuchet MS"/>
                <a:sym typeface="Trebuchet MS"/>
              </a:rPr>
              <a:t>SISTEMAS ELÉCTRICOS</a:t>
            </a:r>
          </a:p>
        </p:txBody>
      </p:sp>
      <p:sp>
        <p:nvSpPr>
          <p:cNvPr id="3" name="Rectángulo 2"/>
          <p:cNvSpPr/>
          <p:nvPr/>
        </p:nvSpPr>
        <p:spPr>
          <a:xfrm>
            <a:off x="401638" y="957461"/>
            <a:ext cx="3857541" cy="523220"/>
          </a:xfrm>
          <a:prstGeom prst="rect">
            <a:avLst/>
          </a:prstGeom>
        </p:spPr>
        <p:txBody>
          <a:bodyPr wrap="square">
            <a:spAutoFit/>
          </a:bodyPr>
          <a:lstStyle/>
          <a:p>
            <a:pPr>
              <a:buSzPts val="2000"/>
            </a:pPr>
            <a:r>
              <a:rPr lang="es-ES_tradnl" b="1" dirty="0">
                <a:latin typeface="Calibri"/>
                <a:cs typeface="Calibri"/>
                <a:sym typeface="Trebuchet MS"/>
              </a:rPr>
              <a:t>EQUIPOS, MÁQUINAS Y SISTEMAS ELÉCTRICOS </a:t>
            </a:r>
          </a:p>
          <a:p>
            <a:pPr>
              <a:buSzPts val="2000"/>
            </a:pPr>
            <a:endParaRPr lang="es-ES_tradnl" b="1" dirty="0">
              <a:latin typeface="Calibri"/>
              <a:cs typeface="Calibri"/>
              <a:sym typeface="Trebuchet MS"/>
            </a:endParaRPr>
          </a:p>
        </p:txBody>
      </p:sp>
      <p:sp>
        <p:nvSpPr>
          <p:cNvPr id="12" name="Google Shape;101;p3">
            <a:extLst>
              <a:ext uri="{FF2B5EF4-FFF2-40B4-BE49-F238E27FC236}">
                <a16:creationId xmlns:a16="http://schemas.microsoft.com/office/drawing/2014/main" xmlns="" id="{89E1A3F2-99F2-2046-9DC5-93A3E047C4DC}"/>
              </a:ext>
            </a:extLst>
          </p:cNvPr>
          <p:cNvSpPr/>
          <p:nvPr/>
        </p:nvSpPr>
        <p:spPr>
          <a:xfrm>
            <a:off x="1687068" y="2564952"/>
            <a:ext cx="4841748" cy="3200717"/>
          </a:xfrm>
          <a:prstGeom prst="roundRect">
            <a:avLst>
              <a:gd name="adj" fmla="val 5451"/>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9;p5">
            <a:extLst>
              <a:ext uri="{FF2B5EF4-FFF2-40B4-BE49-F238E27FC236}">
                <a16:creationId xmlns:a16="http://schemas.microsoft.com/office/drawing/2014/main" xmlns="" id="{F7E12385-416A-E944-9BA5-DDFCEF5776E3}"/>
              </a:ext>
            </a:extLst>
          </p:cNvPr>
          <p:cNvSpPr/>
          <p:nvPr/>
        </p:nvSpPr>
        <p:spPr>
          <a:xfrm>
            <a:off x="2037450" y="2659369"/>
            <a:ext cx="3268821" cy="2746352"/>
          </a:xfrm>
          <a:prstGeom prst="rect">
            <a:avLst/>
          </a:prstGeom>
          <a:noFill/>
          <a:ln>
            <a:noFill/>
          </a:ln>
        </p:spPr>
        <p:txBody>
          <a:bodyPr spcFirstLastPara="1" wrap="square" lIns="91425" tIns="45700" rIns="91425" bIns="45700" anchor="t" anchorCtr="0">
            <a:spAutoFit/>
          </a:bodyPr>
          <a:lstStyle/>
          <a:p>
            <a:pPr lvl="0">
              <a:lnSpc>
                <a:spcPct val="110000"/>
              </a:lnSpc>
              <a:spcBef>
                <a:spcPts val="1200"/>
              </a:spcBef>
              <a:buClr>
                <a:srgbClr val="29754D"/>
              </a:buClr>
              <a:buSzPts val="2400"/>
            </a:pPr>
            <a:r>
              <a:rPr lang="es-CL" sz="2800" b="1" dirty="0" smtClean="0">
                <a:solidFill>
                  <a:srgbClr val="29754D"/>
                </a:solidFill>
                <a:latin typeface="Calibri"/>
                <a:cs typeface="Calibri"/>
              </a:rPr>
              <a:t>Peeeeeeeroooooo</a:t>
            </a:r>
            <a:r>
              <a:rPr lang="es-ES" sz="2800" b="1" dirty="0" smtClean="0">
                <a:solidFill>
                  <a:srgbClr val="29754D"/>
                </a:solidFill>
                <a:latin typeface="Calibri"/>
                <a:cs typeface="Calibri"/>
              </a:rPr>
              <a:t>…</a:t>
            </a:r>
            <a:r>
              <a:rPr lang="es-CL" sz="2800" b="1" dirty="0" smtClean="0">
                <a:solidFill>
                  <a:srgbClr val="29754D"/>
                </a:solidFill>
                <a:latin typeface="Calibri"/>
                <a:cs typeface="Calibri"/>
              </a:rPr>
              <a:t> </a:t>
            </a:r>
            <a:endParaRPr lang="es-CL" sz="2800" b="1" dirty="0">
              <a:solidFill>
                <a:srgbClr val="29754D"/>
              </a:solidFill>
              <a:latin typeface="Calibri"/>
              <a:cs typeface="Calibri"/>
            </a:endParaRPr>
          </a:p>
          <a:p>
            <a:pPr lvl="0">
              <a:lnSpc>
                <a:spcPct val="110000"/>
              </a:lnSpc>
              <a:spcBef>
                <a:spcPts val="1200"/>
              </a:spcBef>
              <a:buClr>
                <a:srgbClr val="29754D"/>
              </a:buClr>
              <a:buSzPts val="2400"/>
            </a:pPr>
            <a:r>
              <a:rPr lang="es-CL" sz="2000" dirty="0">
                <a:solidFill>
                  <a:schemeClr val="dk1"/>
                </a:solidFill>
                <a:latin typeface="Calibri"/>
                <a:cs typeface="Calibri"/>
              </a:rPr>
              <a:t>En sistemas CA tenemos otros tipos de sub sistemas, de los cuales ya alcanzamos a ver un poco y se denominan sistemas trifásicos y sistemas monofásicos.</a:t>
            </a:r>
          </a:p>
        </p:txBody>
      </p:sp>
      <p:grpSp>
        <p:nvGrpSpPr>
          <p:cNvPr id="8" name="Grupo 7">
            <a:extLst>
              <a:ext uri="{FF2B5EF4-FFF2-40B4-BE49-F238E27FC236}">
                <a16:creationId xmlns:a16="http://schemas.microsoft.com/office/drawing/2014/main" xmlns="" id="{3263BE15-A47A-DD40-ACFB-E18F30A02719}"/>
              </a:ext>
            </a:extLst>
          </p:cNvPr>
          <p:cNvGrpSpPr/>
          <p:nvPr/>
        </p:nvGrpSpPr>
        <p:grpSpPr>
          <a:xfrm>
            <a:off x="5306271" y="3702432"/>
            <a:ext cx="2676441" cy="2676441"/>
            <a:chOff x="5059383" y="3702432"/>
            <a:chExt cx="2676441" cy="2676441"/>
          </a:xfrm>
        </p:grpSpPr>
        <p:pic>
          <p:nvPicPr>
            <p:cNvPr id="6" name="Imagen 5">
              <a:extLst>
                <a:ext uri="{FF2B5EF4-FFF2-40B4-BE49-F238E27FC236}">
                  <a16:creationId xmlns:a16="http://schemas.microsoft.com/office/drawing/2014/main" xmlns="" id="{B5088AC3-288E-8045-9E0E-C2A916467DC3}"/>
                </a:ext>
              </a:extLst>
            </p:cNvPr>
            <p:cNvPicPr>
              <a:picLocks noChangeAspect="1"/>
            </p:cNvPicPr>
            <p:nvPr/>
          </p:nvPicPr>
          <p:blipFill>
            <a:blip r:embed="rId3"/>
            <a:stretch>
              <a:fillRect/>
            </a:stretch>
          </p:blipFill>
          <p:spPr>
            <a:xfrm>
              <a:off x="5059383" y="3702432"/>
              <a:ext cx="2676441" cy="2676441"/>
            </a:xfrm>
            <a:prstGeom prst="rect">
              <a:avLst/>
            </a:prstGeom>
          </p:spPr>
        </p:pic>
        <p:sp>
          <p:nvSpPr>
            <p:cNvPr id="7" name="Elipse 6">
              <a:extLst>
                <a:ext uri="{FF2B5EF4-FFF2-40B4-BE49-F238E27FC236}">
                  <a16:creationId xmlns:a16="http://schemas.microsoft.com/office/drawing/2014/main" xmlns="" id="{43DCA230-0D0A-2D45-986B-02B1949B39B6}"/>
                </a:ext>
              </a:extLst>
            </p:cNvPr>
            <p:cNvSpPr/>
            <p:nvPr/>
          </p:nvSpPr>
          <p:spPr>
            <a:xfrm>
              <a:off x="5222401" y="3853108"/>
              <a:ext cx="2394551" cy="2394551"/>
            </a:xfrm>
            <a:prstGeom prst="ellipse">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1500432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Personalizado 25">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33753E"/>
      </a:hlink>
      <a:folHlink>
        <a:srgbClr val="3375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2771</TotalTime>
  <Words>2934</Words>
  <Application>Microsoft Office PowerPoint</Application>
  <PresentationFormat>Personalizado</PresentationFormat>
  <Paragraphs>412</Paragraphs>
  <Slides>55</Slides>
  <Notes>51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55</vt:i4>
      </vt:variant>
    </vt:vector>
  </HeadingPairs>
  <TitlesOfParts>
    <vt:vector size="61" baseType="lpstr">
      <vt:lpstr>Arial</vt:lpstr>
      <vt:lpstr>Calibri</vt:lpstr>
      <vt:lpstr>Roboto</vt:lpstr>
      <vt:lpstr>Trebuchet MS</vt:lpstr>
      <vt:lpstr>Simple Light</vt:lpstr>
      <vt:lpstr>1_Simple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homy</cp:lastModifiedBy>
  <cp:revision>272</cp:revision>
  <dcterms:modified xsi:type="dcterms:W3CDTF">2021-02-10T01:24:03Z</dcterms:modified>
</cp:coreProperties>
</file>