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235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jhTFUJAv9WiymDkdBVER82CcH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235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1" Type="http://schemas.openxmlformats.org/officeDocument/2006/relationships/image" Target="../media/image3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365425" y="2155141"/>
            <a:ext cx="9354838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</a:t>
            </a: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ELÉCTRICAS DOMICILIARIAS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4038" y="2841266"/>
            <a:ext cx="5633883" cy="377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41"/>
          <p:cNvGrpSpPr/>
          <p:nvPr/>
        </p:nvGrpSpPr>
        <p:grpSpPr>
          <a:xfrm>
            <a:off x="3758582" y="1533450"/>
            <a:ext cx="5076598" cy="2360124"/>
            <a:chOff x="-1373856" y="2035275"/>
            <a:chExt cx="5076598" cy="2360124"/>
          </a:xfrm>
        </p:grpSpPr>
        <p:grpSp>
          <p:nvGrpSpPr>
            <p:cNvPr id="184" name="Google Shape;184;p41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185" name="Google Shape;185;p41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fmla="val 1015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41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" name="Google Shape;187;p41"/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“Seguridad y uso de elementos de protección personal”</a:t>
              </a:r>
              <a:endParaRPr b="1" i="0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41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96" name="Google Shape;196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VISITA TÉNICA </a:t>
              </a:r>
              <a:r>
                <a:rPr b="1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DOMICILIARIA</a:t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208" name="Google Shape;208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" name="Google Shape;209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210" name="Google Shape;210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11" name="Google Shape;211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12" name="Google Shape;212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213" name="Google Shape;213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214" name="Google Shape;214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15" name="Google Shape;215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6" name="Google Shape;216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218" name="Google Shape;218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0" name="Google Shape;220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225" name="Google Shape;225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" name="Google Shape;226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227" name="Google Shape;227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8" name="Google Shape;228;p1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9" name="Google Shape;229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230" name="Google Shape;230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1" name="Google Shape;231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232" name="Google Shape;232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3" name="Google Shape;233;p1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34" name="Google Shape;234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/>
        </p:nvSpPr>
        <p:spPr>
          <a:xfrm>
            <a:off x="1033883" y="1926751"/>
            <a:ext cx="6382917" cy="4278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la falla?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la causa de la falla?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conceptos debo manejar para dar solución?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posible solución propone para solucionar el problema? (al menos 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necesita para llevar a cabo la solución?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la mejor solución? Exprese la comparación con otras soluciones.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realiza la solución? Se evaluará el estado inicial vs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final. Utilización de herramientas y materiales, así como el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orden y prolijidad del área de trabajo.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¿Soluciona la falla presentada?</a:t>
            </a:r>
            <a:endParaRPr/>
          </a:p>
        </p:txBody>
      </p:sp>
      <p:sp>
        <p:nvSpPr>
          <p:cNvPr id="242" name="Google Shape;242;p4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EVALUACIÓN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ACTUALIZACIÓN DE BITÁCORA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1968640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2443604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2952412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3427376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3918735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4410094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4901453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5856459"/>
            <a:ext cx="294086" cy="29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VISITA TÉNICA </a:t>
            </a: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DOMICILIARIA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1579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7-portada.png" id="71" name="Google Shape;7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4956" y="2737079"/>
            <a:ext cx="5587300" cy="45140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ELÉCTRICAS DOMICILIARIAS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7"/>
          <p:cNvSpPr txBox="1"/>
          <p:nvPr/>
        </p:nvSpPr>
        <p:spPr>
          <a:xfrm>
            <a:off x="365425" y="2073102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7"/>
          <p:cNvSpPr txBox="1"/>
          <p:nvPr/>
        </p:nvSpPr>
        <p:spPr>
          <a:xfrm>
            <a:off x="365425" y="2190107"/>
            <a:ext cx="6074500" cy="5621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VISITA TÉCNICA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DOMICILIARIA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/>
          <p:nvPr/>
        </p:nvSpPr>
        <p:spPr>
          <a:xfrm>
            <a:off x="727249" y="2058507"/>
            <a:ext cx="2980513" cy="451262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994" y="1648274"/>
            <a:ext cx="853288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8"/>
          <p:cNvSpPr txBox="1"/>
          <p:nvPr/>
        </p:nvSpPr>
        <p:spPr>
          <a:xfrm>
            <a:off x="832480" y="2636682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8"/>
          <p:cNvSpPr txBox="1"/>
          <p:nvPr/>
        </p:nvSpPr>
        <p:spPr>
          <a:xfrm>
            <a:off x="865469" y="3353898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Deteccón de Fallas</a:t>
            </a: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8"/>
          <p:cNvSpPr/>
          <p:nvPr/>
        </p:nvSpPr>
        <p:spPr>
          <a:xfrm>
            <a:off x="4211361" y="2058507"/>
            <a:ext cx="4129964" cy="451262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9699" y="1648274"/>
            <a:ext cx="853288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8"/>
          <p:cNvSpPr txBox="1"/>
          <p:nvPr/>
        </p:nvSpPr>
        <p:spPr>
          <a:xfrm>
            <a:off x="4730908" y="2636682"/>
            <a:ext cx="3318515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1595" y="2647543"/>
            <a:ext cx="3223256" cy="303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-340870" y="3877191"/>
            <a:ext cx="2173530" cy="298265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8"/>
          <p:cNvSpPr txBox="1"/>
          <p:nvPr/>
        </p:nvSpPr>
        <p:spPr>
          <a:xfrm>
            <a:off x="4321105" y="3353898"/>
            <a:ext cx="3920585" cy="23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 ductos y canalizaciones para instalación eléctrica domiciliaria, de acuerdo a los planos, al proyecto eléctrico y a la normativa vigente.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cableado y conexionado de conductores y componentes de una instalación eléctrica de alumbrado, de acuerdo las especificaciones técnicas del plano o proyecto eléctrico, considerando la normativa vigente.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Instala tablero eléctrico y elementos de protección eléctrica para instalación eléctrica de alumbrado, de acuerdo a las especificaciones técnicas del plano y/o proyecto eléctrico, considerando la normativa vigente.</a:t>
            </a: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/>
          <p:nvPr/>
        </p:nvSpPr>
        <p:spPr>
          <a:xfrm>
            <a:off x="4139384" y="2081606"/>
            <a:ext cx="4892151" cy="4702648"/>
          </a:xfrm>
          <a:prstGeom prst="roundRect">
            <a:avLst>
              <a:gd fmla="val 7468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4413638" y="2168463"/>
            <a:ext cx="4566385" cy="4524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 “Círculos de Experiencia”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posibles fallas en instalaciones eléctricas domiciliarias para la emulación de una visita técnica domiciliaria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¿Cuánto Aprendimos?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Revisión y aplicación de checklist para diagnosticar el posible problema, empleando la teoría ya conocida.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Aplicar metodología “Detección de falla”; Diagnosticar, planificar, decidir, ejecutar y verificar. Para dar solución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evaluará la capacidad de dar solución a la falla presentada.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4015276" y="2334930"/>
            <a:ext cx="264902" cy="271662"/>
          </a:xfrm>
          <a:prstGeom prst="roundRect">
            <a:avLst>
              <a:gd fmla="val 16667" name="adj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3999669" y="2309529"/>
            <a:ext cx="211457" cy="27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5"/>
          <p:cNvGrpSpPr/>
          <p:nvPr/>
        </p:nvGrpSpPr>
        <p:grpSpPr>
          <a:xfrm>
            <a:off x="3999669" y="3129697"/>
            <a:ext cx="280509" cy="297063"/>
            <a:chOff x="4061260" y="2801067"/>
            <a:chExt cx="280509" cy="297063"/>
          </a:xfrm>
        </p:grpSpPr>
        <p:sp>
          <p:nvSpPr>
            <p:cNvPr id="98" name="Google Shape;98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 txBox="1"/>
            <p:nvPr/>
          </p:nvSpPr>
          <p:spPr>
            <a:xfrm>
              <a:off x="4061260" y="280106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5"/>
          <p:cNvGrpSpPr/>
          <p:nvPr/>
        </p:nvGrpSpPr>
        <p:grpSpPr>
          <a:xfrm>
            <a:off x="3999669" y="3876596"/>
            <a:ext cx="280509" cy="297063"/>
            <a:chOff x="4061260" y="3497985"/>
            <a:chExt cx="280509" cy="297063"/>
          </a:xfrm>
        </p:grpSpPr>
        <p:sp>
          <p:nvSpPr>
            <p:cNvPr id="101" name="Google Shape;101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 txBox="1"/>
            <p:nvPr/>
          </p:nvSpPr>
          <p:spPr>
            <a:xfrm>
              <a:off x="4061260" y="3497985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5"/>
          <p:cNvSpPr txBox="1"/>
          <p:nvPr/>
        </p:nvSpPr>
        <p:spPr>
          <a:xfrm>
            <a:off x="4076867" y="1309036"/>
            <a:ext cx="3462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VISITA TÉCNICA DOMICILIARIA</a:t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5"/>
          <p:cNvGrpSpPr/>
          <p:nvPr/>
        </p:nvGrpSpPr>
        <p:grpSpPr>
          <a:xfrm>
            <a:off x="3999669" y="4493239"/>
            <a:ext cx="280509" cy="297063"/>
            <a:chOff x="4111547" y="4058527"/>
            <a:chExt cx="280509" cy="297063"/>
          </a:xfrm>
        </p:grpSpPr>
        <p:sp>
          <p:nvSpPr>
            <p:cNvPr id="107" name="Google Shape;107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 txBox="1"/>
            <p:nvPr/>
          </p:nvSpPr>
          <p:spPr>
            <a:xfrm>
              <a:off x="4111547" y="405852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5"/>
          <p:cNvGrpSpPr/>
          <p:nvPr/>
        </p:nvGrpSpPr>
        <p:grpSpPr>
          <a:xfrm>
            <a:off x="3999669" y="5337830"/>
            <a:ext cx="280509" cy="297063"/>
            <a:chOff x="4171752" y="4702354"/>
            <a:chExt cx="280509" cy="297063"/>
          </a:xfrm>
        </p:grpSpPr>
        <p:sp>
          <p:nvSpPr>
            <p:cNvPr id="110" name="Google Shape;110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 txBox="1"/>
            <p:nvPr/>
          </p:nvSpPr>
          <p:spPr>
            <a:xfrm>
              <a:off x="4171752" y="470235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5"/>
          <p:cNvGrpSpPr/>
          <p:nvPr/>
        </p:nvGrpSpPr>
        <p:grpSpPr>
          <a:xfrm>
            <a:off x="3999669" y="6182421"/>
            <a:ext cx="280509" cy="297063"/>
            <a:chOff x="4161102" y="5245570"/>
            <a:chExt cx="280509" cy="297063"/>
          </a:xfrm>
        </p:grpSpPr>
        <p:sp>
          <p:nvSpPr>
            <p:cNvPr id="113" name="Google Shape;113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4161102" y="524557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816853" y="3441307"/>
            <a:ext cx="4512229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VISITA TÉCNICA </a:t>
            </a: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DOMICILIARIA</a:t>
            </a:r>
            <a:endParaRPr b="0" i="0" sz="14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aprendido refuerza y mejora lo que estás a punto de aprender!</a:t>
            </a:r>
            <a:endParaRPr b="1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POSIBLES FALLAS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ELÉCTRICAS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2341099" y="2871020"/>
            <a:ext cx="5712006" cy="3122516"/>
          </a:xfrm>
          <a:prstGeom prst="roundRect">
            <a:avLst>
              <a:gd fmla="val 6576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2774744" y="3133244"/>
            <a:ext cx="4868051" cy="255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Conductor con daño de aislación por antigüedad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Conductor con daño de aislación por montaje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Conductor desconectado, produciendo arcos de corriente. Especialmente en enchufes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Canalización metálica no aterrizada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Canalización tipo DLP utilizada en baños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Canalización Metálica EMT utilizada a la intemperie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Protección desconectada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Protección mal dimensionada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Protección en mal funcionamiento por antigüedad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627" y="2645897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606582" y="2317687"/>
            <a:ext cx="8796093" cy="3440317"/>
          </a:xfrm>
          <a:prstGeom prst="roundRect">
            <a:avLst>
              <a:gd fmla="val 7983" name="adj"/>
            </a:avLst>
          </a:prstGeom>
          <a:solidFill>
            <a:srgbClr val="E3E8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 TRABAJO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8"/>
          <p:cNvGrpSpPr/>
          <p:nvPr/>
        </p:nvGrpSpPr>
        <p:grpSpPr>
          <a:xfrm>
            <a:off x="783324" y="2604188"/>
            <a:ext cx="7909390" cy="2606481"/>
            <a:chOff x="783324" y="2242049"/>
            <a:chExt cx="7909390" cy="2606481"/>
          </a:xfrm>
        </p:grpSpPr>
        <p:sp>
          <p:nvSpPr>
            <p:cNvPr id="140" name="Google Shape;140;p8"/>
            <p:cNvSpPr/>
            <p:nvPr/>
          </p:nvSpPr>
          <p:spPr>
            <a:xfrm>
              <a:off x="783324" y="2356015"/>
              <a:ext cx="21453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DETECTAR LA FALLA</a:t>
              </a:r>
              <a:endPara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1166191" y="3352800"/>
              <a:ext cx="1910966" cy="583096"/>
            </a:xfrm>
            <a:prstGeom prst="chevron">
              <a:avLst>
                <a:gd fmla="val 50000" name="adj"/>
              </a:avLst>
            </a:prstGeom>
            <a:solidFill>
              <a:srgbClr val="008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DIAGNOSTICAR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3016459" y="3352800"/>
              <a:ext cx="1910966" cy="583096"/>
            </a:xfrm>
            <a:prstGeom prst="chevron">
              <a:avLst>
                <a:gd fmla="val 50000" name="adj"/>
              </a:avLst>
            </a:prstGeom>
            <a:solidFill>
              <a:srgbClr val="008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PLANIFICAR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4927425" y="3352800"/>
              <a:ext cx="1910966" cy="583096"/>
            </a:xfrm>
            <a:prstGeom prst="chevron">
              <a:avLst>
                <a:gd fmla="val 50000" name="adj"/>
              </a:avLst>
            </a:prstGeom>
            <a:solidFill>
              <a:srgbClr val="008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DECIDIR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6777693" y="3352800"/>
              <a:ext cx="1910966" cy="583096"/>
            </a:xfrm>
            <a:prstGeom prst="chevron">
              <a:avLst>
                <a:gd fmla="val 50000" name="adj"/>
              </a:avLst>
            </a:prstGeom>
            <a:solidFill>
              <a:srgbClr val="008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EJECUTAR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6838391" y="4510016"/>
              <a:ext cx="1854323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DAR SOLUCIÓN</a:t>
              </a:r>
              <a:endPara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 flipH="1">
              <a:off x="2928690" y="2242049"/>
              <a:ext cx="5759967" cy="1097201"/>
            </a:xfrm>
            <a:prstGeom prst="curvedDown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008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368118" y="2301697"/>
              <a:ext cx="1142062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8544"/>
                  </a:solidFill>
                  <a:latin typeface="Calibri"/>
                  <a:ea typeface="Calibri"/>
                  <a:cs typeface="Calibri"/>
                  <a:sym typeface="Calibri"/>
                </a:rPr>
                <a:t>Verificar</a:t>
              </a:r>
              <a:endParaRPr b="1" i="0" sz="1600" u="none" cap="none" strike="noStrike">
                <a:solidFill>
                  <a:srgbClr val="00854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CHECK LIST,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DIAGNOSTICAR FALLA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9"/>
          <p:cNvSpPr/>
          <p:nvPr/>
        </p:nvSpPr>
        <p:spPr>
          <a:xfrm>
            <a:off x="1046229" y="3287001"/>
            <a:ext cx="7998037" cy="1479182"/>
          </a:xfrm>
          <a:prstGeom prst="roundRect">
            <a:avLst>
              <a:gd fmla="val 9872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9"/>
          <p:cNvSpPr/>
          <p:nvPr/>
        </p:nvSpPr>
        <p:spPr>
          <a:xfrm>
            <a:off x="1286417" y="3447521"/>
            <a:ext cx="4310816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el siguiente checklist que le permitirá descartar o afirmar aspectos de la visita técnica, para así definir y diagnosticar la causa de la falla en el escenario presentado.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1437" y="2559285"/>
            <a:ext cx="2540570" cy="292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PROCEDIMIENTO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0"/>
          <p:cNvSpPr/>
          <p:nvPr/>
        </p:nvSpPr>
        <p:spPr>
          <a:xfrm rot="5400000">
            <a:off x="5820959" y="136907"/>
            <a:ext cx="672928" cy="5288586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EB99F">
              <a:alpha val="88627"/>
            </a:srgbClr>
          </a:solidFill>
          <a:ln cap="flat" cmpd="sng" w="12700">
            <a:solidFill>
              <a:srgbClr val="CFDEEF">
                <a:alpha val="8862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0"/>
          <p:cNvSpPr/>
          <p:nvPr/>
        </p:nvSpPr>
        <p:spPr>
          <a:xfrm>
            <a:off x="918546" y="2360619"/>
            <a:ext cx="2974830" cy="841161"/>
          </a:xfrm>
          <a:prstGeom prst="roundRect">
            <a:avLst>
              <a:gd fmla="val 16667" name="adj"/>
            </a:avLst>
          </a:prstGeom>
          <a:solidFill>
            <a:srgbClr val="00854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0"/>
          <p:cNvSpPr txBox="1"/>
          <p:nvPr/>
        </p:nvSpPr>
        <p:spPr>
          <a:xfrm>
            <a:off x="1530036" y="2401681"/>
            <a:ext cx="1751850" cy="75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675" lIns="213350" spcFirstLastPara="1" rIns="213350" wrap="square" tIns="106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Planificar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0"/>
          <p:cNvSpPr/>
          <p:nvPr/>
        </p:nvSpPr>
        <p:spPr>
          <a:xfrm rot="5400000">
            <a:off x="5820959" y="1020126"/>
            <a:ext cx="672928" cy="5288586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EB99F">
              <a:alpha val="88627"/>
            </a:srgbClr>
          </a:solidFill>
          <a:ln cap="flat" cmpd="sng" w="12700">
            <a:solidFill>
              <a:srgbClr val="CFDEEF">
                <a:alpha val="8862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0"/>
          <p:cNvSpPr/>
          <p:nvPr/>
        </p:nvSpPr>
        <p:spPr>
          <a:xfrm>
            <a:off x="918546" y="3243838"/>
            <a:ext cx="2974830" cy="841161"/>
          </a:xfrm>
          <a:prstGeom prst="roundRect">
            <a:avLst>
              <a:gd fmla="val 16667" name="adj"/>
            </a:avLst>
          </a:prstGeom>
          <a:solidFill>
            <a:srgbClr val="00854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0"/>
          <p:cNvSpPr txBox="1"/>
          <p:nvPr/>
        </p:nvSpPr>
        <p:spPr>
          <a:xfrm>
            <a:off x="1530036" y="3284900"/>
            <a:ext cx="1751850" cy="75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675" lIns="213350" spcFirstLastPara="1" rIns="213350" wrap="square" tIns="106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0"/>
          <p:cNvSpPr/>
          <p:nvPr/>
        </p:nvSpPr>
        <p:spPr>
          <a:xfrm rot="5400000">
            <a:off x="5820959" y="1903345"/>
            <a:ext cx="672928" cy="5288586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EB99F">
              <a:alpha val="88627"/>
            </a:srgbClr>
          </a:solidFill>
          <a:ln cap="flat" cmpd="sng" w="12700">
            <a:solidFill>
              <a:srgbClr val="CFDEEF">
                <a:alpha val="8862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/>
          <p:nvPr/>
        </p:nvSpPr>
        <p:spPr>
          <a:xfrm>
            <a:off x="918546" y="4127057"/>
            <a:ext cx="2974830" cy="841161"/>
          </a:xfrm>
          <a:prstGeom prst="roundRect">
            <a:avLst>
              <a:gd fmla="val 16667" name="adj"/>
            </a:avLst>
          </a:prstGeom>
          <a:solidFill>
            <a:srgbClr val="0085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0"/>
          <p:cNvSpPr txBox="1"/>
          <p:nvPr/>
        </p:nvSpPr>
        <p:spPr>
          <a:xfrm>
            <a:off x="1530036" y="4168119"/>
            <a:ext cx="1751850" cy="75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675" lIns="213350" spcFirstLastPara="1" rIns="213350" wrap="square" tIns="106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Ejecutar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0"/>
          <p:cNvSpPr/>
          <p:nvPr/>
        </p:nvSpPr>
        <p:spPr>
          <a:xfrm rot="5400000">
            <a:off x="5820959" y="2786564"/>
            <a:ext cx="672928" cy="5288586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EB99F">
              <a:alpha val="88627"/>
            </a:srgbClr>
          </a:solidFill>
          <a:ln cap="flat" cmpd="sng" w="12700">
            <a:solidFill>
              <a:srgbClr val="CFDEEF">
                <a:alpha val="8862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40"/>
          <p:cNvGrpSpPr/>
          <p:nvPr/>
        </p:nvGrpSpPr>
        <p:grpSpPr>
          <a:xfrm>
            <a:off x="4182701" y="2477586"/>
            <a:ext cx="4318503" cy="3256886"/>
            <a:chOff x="3703253" y="2477586"/>
            <a:chExt cx="5255737" cy="3256886"/>
          </a:xfrm>
        </p:grpSpPr>
        <p:sp>
          <p:nvSpPr>
            <p:cNvPr id="172" name="Google Shape;172;p40"/>
            <p:cNvSpPr txBox="1"/>
            <p:nvPr/>
          </p:nvSpPr>
          <p:spPr>
            <a:xfrm>
              <a:off x="3703253" y="2477586"/>
              <a:ext cx="5255737" cy="60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625" lIns="95250" spcFirstLastPara="1" rIns="95250" wrap="square" tIns="47625">
              <a:noAutofit/>
            </a:bodyPr>
            <a:lstStyle/>
            <a:p>
              <a:pPr indent="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Redacte cuáles son las posibles soluciones a la falla encontrada, al menos 2.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0"/>
            <p:cNvSpPr txBox="1"/>
            <p:nvPr/>
          </p:nvSpPr>
          <p:spPr>
            <a:xfrm>
              <a:off x="3703253" y="3360805"/>
              <a:ext cx="5255737" cy="60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625" lIns="95250" spcFirstLastPara="1" rIns="95250" wrap="square" tIns="47625">
              <a:noAutofit/>
            </a:bodyPr>
            <a:lstStyle/>
            <a:p>
              <a:pPr indent="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Redacte la solución tomada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0"/>
            <p:cNvSpPr txBox="1"/>
            <p:nvPr/>
          </p:nvSpPr>
          <p:spPr>
            <a:xfrm>
              <a:off x="3703253" y="4244024"/>
              <a:ext cx="5255737" cy="60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625" lIns="95250" spcFirstLastPara="1" rIns="95250" wrap="square" tIns="47625">
              <a:noAutofit/>
            </a:bodyPr>
            <a:lstStyle/>
            <a:p>
              <a:pPr indent="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Redacte un paso a paso breve de lo que realizará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0"/>
            <p:cNvSpPr txBox="1"/>
            <p:nvPr/>
          </p:nvSpPr>
          <p:spPr>
            <a:xfrm>
              <a:off x="3703253" y="5127243"/>
              <a:ext cx="5255737" cy="60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625" lIns="95250" spcFirstLastPara="1" rIns="95250" wrap="square" tIns="47625">
              <a:noAutofit/>
            </a:bodyPr>
            <a:lstStyle/>
            <a:p>
              <a:pPr indent="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Cumple con dar solución a la falla. Si no cumple redacte causa y regrese al paso inicial. 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40"/>
          <p:cNvSpPr/>
          <p:nvPr/>
        </p:nvSpPr>
        <p:spPr>
          <a:xfrm>
            <a:off x="918546" y="5010277"/>
            <a:ext cx="2974830" cy="841161"/>
          </a:xfrm>
          <a:prstGeom prst="roundRect">
            <a:avLst>
              <a:gd fmla="val 16667" name="adj"/>
            </a:avLst>
          </a:prstGeom>
          <a:solidFill>
            <a:srgbClr val="00854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0"/>
          <p:cNvSpPr txBox="1"/>
          <p:nvPr/>
        </p:nvSpPr>
        <p:spPr>
          <a:xfrm>
            <a:off x="1530036" y="5051339"/>
            <a:ext cx="1751850" cy="75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675" lIns="213350" spcFirstLastPara="1" rIns="213350" wrap="square" tIns="106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Verificar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