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2351">
          <p15:clr>
            <a:srgbClr val="A4A3A4"/>
          </p15:clr>
        </p15:guide>
        <p15:guide id="4" orient="horz" pos="2362">
          <p15:clr>
            <a:srgbClr val="A4A3A4"/>
          </p15:clr>
        </p15:guide>
        <p15:guide id="5" pos="612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iNyH//ZvmJ/jHGgVUxRddJaBO9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pos="2351" orient="horz"/>
        <p:guide pos="2362" orient="horz"/>
        <p:guide pos="612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4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p4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p4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5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5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5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3" name="Google Shape;343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7" name="Google Shape;377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C4D7CD">
              <a:alpha val="6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5°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5°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5°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5°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5°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Instalaciones Eléctricas Domiciliarias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fch.cl/iniciativa/tp-digital/" TargetMode="External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hyperlink" Target="https://fch.cl/iniciativa/tp-digital/" TargetMode="External"/><Relationship Id="rId5" Type="http://schemas.openxmlformats.org/officeDocument/2006/relationships/hyperlink" Target="https://tinyurl.com/ya6zkhju" TargetMode="External"/><Relationship Id="rId6" Type="http://schemas.openxmlformats.org/officeDocument/2006/relationships/hyperlink" Target="https://tp-digital.territorio.la/" TargetMode="External"/><Relationship Id="rId7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Relationship Id="rId4" Type="http://schemas.openxmlformats.org/officeDocument/2006/relationships/image" Target="../media/image39.png"/><Relationship Id="rId5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3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Relationship Id="rId4" Type="http://schemas.openxmlformats.org/officeDocument/2006/relationships/image" Target="../media/image50.png"/><Relationship Id="rId11" Type="http://schemas.openxmlformats.org/officeDocument/2006/relationships/image" Target="../media/image49.png"/><Relationship Id="rId10" Type="http://schemas.openxmlformats.org/officeDocument/2006/relationships/image" Target="../media/image53.png"/><Relationship Id="rId9" Type="http://schemas.openxmlformats.org/officeDocument/2006/relationships/image" Target="../media/image51.png"/><Relationship Id="rId5" Type="http://schemas.openxmlformats.org/officeDocument/2006/relationships/image" Target="../media/image46.png"/><Relationship Id="rId6" Type="http://schemas.openxmlformats.org/officeDocument/2006/relationships/image" Target="../media/image48.png"/><Relationship Id="rId7" Type="http://schemas.openxmlformats.org/officeDocument/2006/relationships/image" Target="../media/image45.png"/><Relationship Id="rId8" Type="http://schemas.openxmlformats.org/officeDocument/2006/relationships/image" Target="../media/image4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40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365425" y="2155141"/>
            <a:ext cx="9354838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INSTALACIONES</a:t>
            </a: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ELÉCTRICAS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DOMICILIARIAS</a:t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4038" y="2841266"/>
            <a:ext cx="5633883" cy="377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/>
          <p:nvPr/>
        </p:nvSpPr>
        <p:spPr>
          <a:xfrm>
            <a:off x="4954198" y="3461263"/>
            <a:ext cx="4123570" cy="3516295"/>
          </a:xfrm>
          <a:prstGeom prst="roundRect">
            <a:avLst>
              <a:gd fmla="val 11763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2"/>
          <p:cNvSpPr txBox="1"/>
          <p:nvPr/>
        </p:nvSpPr>
        <p:spPr>
          <a:xfrm>
            <a:off x="5173209" y="4016888"/>
            <a:ext cx="3559349" cy="61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Tierra de protección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la puesta a tierra de las piezas conductoras que no conforman el circuito, pero que podrían energizarse al ocurrir una falla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7072" y="3189037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2"/>
          <p:cNvSpPr/>
          <p:nvPr/>
        </p:nvSpPr>
        <p:spPr>
          <a:xfrm>
            <a:off x="627114" y="2583188"/>
            <a:ext cx="4123570" cy="3516295"/>
          </a:xfrm>
          <a:prstGeom prst="roundRect">
            <a:avLst>
              <a:gd fmla="val 11763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2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CONEXIÓN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A TIERRA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" name="Google Shape;188;p42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189" name="Google Shape;189;p42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2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1" name="Google Shape;191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42"/>
          <p:cNvGrpSpPr/>
          <p:nvPr/>
        </p:nvGrpSpPr>
        <p:grpSpPr>
          <a:xfrm>
            <a:off x="1751727" y="4168279"/>
            <a:ext cx="1722532" cy="1480949"/>
            <a:chOff x="1751727" y="4168279"/>
            <a:chExt cx="1722532" cy="1480949"/>
          </a:xfrm>
        </p:grpSpPr>
        <p:cxnSp>
          <p:nvCxnSpPr>
            <p:cNvPr id="193" name="Google Shape;193;p42"/>
            <p:cNvCxnSpPr/>
            <p:nvPr/>
          </p:nvCxnSpPr>
          <p:spPr>
            <a:xfrm>
              <a:off x="2612993" y="4168279"/>
              <a:ext cx="0" cy="1045805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" name="Google Shape;194;p42"/>
            <p:cNvCxnSpPr/>
            <p:nvPr/>
          </p:nvCxnSpPr>
          <p:spPr>
            <a:xfrm>
              <a:off x="1751727" y="5233200"/>
              <a:ext cx="1722532" cy="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" name="Google Shape;195;p42"/>
            <p:cNvCxnSpPr/>
            <p:nvPr/>
          </p:nvCxnSpPr>
          <p:spPr>
            <a:xfrm>
              <a:off x="2050980" y="5379175"/>
              <a:ext cx="1124026" cy="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6" name="Google Shape;196;p42"/>
            <p:cNvCxnSpPr/>
            <p:nvPr/>
          </p:nvCxnSpPr>
          <p:spPr>
            <a:xfrm>
              <a:off x="2328338" y="5517851"/>
              <a:ext cx="569311" cy="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7" name="Google Shape;197;p42"/>
            <p:cNvCxnSpPr/>
            <p:nvPr/>
          </p:nvCxnSpPr>
          <p:spPr>
            <a:xfrm>
              <a:off x="2434171" y="5649228"/>
              <a:ext cx="357645" cy="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98" name="Google Shape;198;p42"/>
          <p:cNvGrpSpPr/>
          <p:nvPr/>
        </p:nvGrpSpPr>
        <p:grpSpPr>
          <a:xfrm>
            <a:off x="6158343" y="5250193"/>
            <a:ext cx="2036384" cy="1546639"/>
            <a:chOff x="6079954" y="4168279"/>
            <a:chExt cx="2036384" cy="1546639"/>
          </a:xfrm>
        </p:grpSpPr>
        <p:cxnSp>
          <p:nvCxnSpPr>
            <p:cNvPr id="199" name="Google Shape;199;p42"/>
            <p:cNvCxnSpPr/>
            <p:nvPr/>
          </p:nvCxnSpPr>
          <p:spPr>
            <a:xfrm>
              <a:off x="7241618" y="4168279"/>
              <a:ext cx="0" cy="1045805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0" name="Google Shape;200;p42"/>
            <p:cNvCxnSpPr/>
            <p:nvPr/>
          </p:nvCxnSpPr>
          <p:spPr>
            <a:xfrm>
              <a:off x="6393805" y="5233200"/>
              <a:ext cx="1722532" cy="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1" name="Google Shape;201;p42"/>
            <p:cNvCxnSpPr/>
            <p:nvPr/>
          </p:nvCxnSpPr>
          <p:spPr>
            <a:xfrm flipH="1" rot="10800000">
              <a:off x="6079954" y="5233202"/>
              <a:ext cx="321151" cy="481716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" name="Google Shape;202;p42"/>
            <p:cNvCxnSpPr/>
            <p:nvPr/>
          </p:nvCxnSpPr>
          <p:spPr>
            <a:xfrm flipH="1" rot="10800000">
              <a:off x="6508762" y="5233202"/>
              <a:ext cx="321151" cy="481716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3" name="Google Shape;203;p42"/>
            <p:cNvCxnSpPr/>
            <p:nvPr/>
          </p:nvCxnSpPr>
          <p:spPr>
            <a:xfrm flipH="1" rot="10800000">
              <a:off x="6937570" y="5233202"/>
              <a:ext cx="321151" cy="481716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" name="Google Shape;204;p42"/>
            <p:cNvCxnSpPr/>
            <p:nvPr/>
          </p:nvCxnSpPr>
          <p:spPr>
            <a:xfrm flipH="1" rot="10800000">
              <a:off x="7366378" y="5233202"/>
              <a:ext cx="321151" cy="481716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5" name="Google Shape;205;p42"/>
            <p:cNvCxnSpPr/>
            <p:nvPr/>
          </p:nvCxnSpPr>
          <p:spPr>
            <a:xfrm flipH="1" rot="10800000">
              <a:off x="7795187" y="5233202"/>
              <a:ext cx="321151" cy="481716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06" name="Google Shape;206;p42"/>
          <p:cNvSpPr txBox="1"/>
          <p:nvPr/>
        </p:nvSpPr>
        <p:spPr>
          <a:xfrm>
            <a:off x="846125" y="3138813"/>
            <a:ext cx="3559349" cy="61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Tierra de servicio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la puesta a tierra del neutro de la instalación, es entregada por la compañía de la distribución.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9988" y="2310962"/>
            <a:ext cx="483278" cy="4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43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13" name="Google Shape;213;p43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3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5" name="Google Shape;215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43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ESPECIFICACIONES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TÉCNICAS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t5-tabla-A.png" id="217" name="Google Shape;21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299" y="2320626"/>
            <a:ext cx="2888923" cy="1291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5-tabla-B.png" id="218" name="Google Shape;218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6998" y="2509126"/>
            <a:ext cx="4452340" cy="3874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Users/ivangonzalez/Desktop/IVAN G 2020/2020/DUOC/PPT/PPT OK/M4/CORRECCION ARTES/CORRECCIÓN/ARTES/LEXO.png" id="219" name="Google Shape;219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8161" y="3758885"/>
            <a:ext cx="1851495" cy="270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44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225" name="Google Shape;225;p44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4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7" name="Google Shape;227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" name="Google Shape;228;p44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ESPECIFICACIONES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TÉCNICAS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4"/>
          <p:cNvSpPr txBox="1"/>
          <p:nvPr/>
        </p:nvSpPr>
        <p:spPr>
          <a:xfrm>
            <a:off x="493222" y="2220838"/>
            <a:ext cx="5440500" cy="279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Interruptores termomagnéticos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5-interruptor-electromag.png" id="230" name="Google Shape;23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449" y="3592351"/>
            <a:ext cx="1046864" cy="18645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5-interruptor-electromag2.png" id="231" name="Google Shape;23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5206" y="3584932"/>
            <a:ext cx="1666914" cy="1824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5-tabla-C.png" id="232" name="Google Shape;232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83967" y="2829144"/>
            <a:ext cx="4377535" cy="286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ESPECIFICACIONES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TÉCNICAS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5"/>
          <p:cNvSpPr txBox="1"/>
          <p:nvPr/>
        </p:nvSpPr>
        <p:spPr>
          <a:xfrm>
            <a:off x="493222" y="2220838"/>
            <a:ext cx="5440500" cy="279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Interruptores termomagnéticos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t5-curvaC.png" id="239" name="Google Shape;23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4277" y="2905504"/>
            <a:ext cx="3135569" cy="3585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5-interruptor-electromag.png" id="240" name="Google Shape;240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908" y="3365188"/>
            <a:ext cx="1301946" cy="2318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5-interruptor-electromag2.png" id="241" name="Google Shape;241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82124" y="3362678"/>
            <a:ext cx="2073078" cy="226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ESPECIFICACIONES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TÉCNICAS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6"/>
          <p:cNvSpPr txBox="1"/>
          <p:nvPr/>
        </p:nvSpPr>
        <p:spPr>
          <a:xfrm>
            <a:off x="493222" y="2220838"/>
            <a:ext cx="5440500" cy="279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Interruptores termomagnéticos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t5-tabla-D.png" id="248" name="Google Shape;24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9082" y="1926337"/>
            <a:ext cx="3721100" cy="519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5-interruptor-electromag.png" id="249" name="Google Shape;24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898" y="3409698"/>
            <a:ext cx="1251966" cy="2229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5-interruptor-electromag2.png" id="250" name="Google Shape;250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1916" y="3406227"/>
            <a:ext cx="1993494" cy="218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1148" y="2143434"/>
            <a:ext cx="4699772" cy="4452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47"/>
          <p:cNvGrpSpPr/>
          <p:nvPr/>
        </p:nvGrpSpPr>
        <p:grpSpPr>
          <a:xfrm flipH="1">
            <a:off x="3758583" y="1533450"/>
            <a:ext cx="5076598" cy="2360124"/>
            <a:chOff x="5369949" y="3385389"/>
            <a:chExt cx="6585558" cy="3061644"/>
          </a:xfrm>
        </p:grpSpPr>
        <p:sp>
          <p:nvSpPr>
            <p:cNvPr id="257" name="Google Shape;257;p47"/>
            <p:cNvSpPr/>
            <p:nvPr/>
          </p:nvSpPr>
          <p:spPr>
            <a:xfrm>
              <a:off x="5369949" y="3385389"/>
              <a:ext cx="5663127" cy="3061644"/>
            </a:xfrm>
            <a:prstGeom prst="roundRect">
              <a:avLst>
                <a:gd fmla="val 1015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7"/>
            <p:cNvSpPr/>
            <p:nvPr/>
          </p:nvSpPr>
          <p:spPr>
            <a:xfrm rot="6773518">
              <a:off x="11184045" y="4509331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47"/>
          <p:cNvSpPr txBox="1"/>
          <p:nvPr/>
        </p:nvSpPr>
        <p:spPr>
          <a:xfrm>
            <a:off x="375975" y="1373700"/>
            <a:ext cx="352743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7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7"/>
          <p:cNvSpPr txBox="1"/>
          <p:nvPr/>
        </p:nvSpPr>
        <p:spPr>
          <a:xfrm>
            <a:off x="4614481" y="1954657"/>
            <a:ext cx="4086757" cy="15406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realizar la actividad práctica te invitamos a que revises la cápsula animada: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“Uso de Multitester o Multímetro”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48"/>
          <p:cNvGrpSpPr/>
          <p:nvPr/>
        </p:nvGrpSpPr>
        <p:grpSpPr>
          <a:xfrm>
            <a:off x="491612" y="2165423"/>
            <a:ext cx="6999671" cy="2696553"/>
            <a:chOff x="4461133" y="3098700"/>
            <a:chExt cx="4657800" cy="1525000"/>
          </a:xfrm>
        </p:grpSpPr>
        <p:sp>
          <p:nvSpPr>
            <p:cNvPr id="267" name="Google Shape;267;p4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8"/>
            <p:cNvSpPr txBox="1"/>
            <p:nvPr/>
          </p:nvSpPr>
          <p:spPr>
            <a:xfrm>
              <a:off x="4869752" y="3412390"/>
              <a:ext cx="3840561" cy="842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 quieres profundizar, te invitamos a visitar el sitio de </a:t>
              </a:r>
              <a:r>
                <a:rPr b="1" i="0" lang="en-US" sz="1600" u="sng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TP DIGITAL</a:t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esta actividad te sugerimos: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4013" lvl="1" marL="354013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Simulador de ley de Ohm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54013" lvl="1" marL="354013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Simulador de funcionamiento condensador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4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271;p48"/>
          <p:cNvGrpSpPr/>
          <p:nvPr/>
        </p:nvGrpSpPr>
        <p:grpSpPr>
          <a:xfrm>
            <a:off x="5066850" y="3464537"/>
            <a:ext cx="4439843" cy="4206419"/>
            <a:chOff x="5066850" y="3464537"/>
            <a:chExt cx="4439843" cy="4206419"/>
          </a:xfrm>
        </p:grpSpPr>
        <p:pic>
          <p:nvPicPr>
            <p:cNvPr id="272" name="Google Shape;272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66850" y="3464537"/>
              <a:ext cx="4439843" cy="4206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28621" y="3826448"/>
              <a:ext cx="1498066" cy="6308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/>
          <p:nvPr/>
        </p:nvSpPr>
        <p:spPr>
          <a:xfrm>
            <a:off x="562334" y="4456999"/>
            <a:ext cx="8478429" cy="2199439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621" y="4231877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9"/>
          <p:cNvSpPr/>
          <p:nvPr/>
        </p:nvSpPr>
        <p:spPr>
          <a:xfrm>
            <a:off x="562334" y="2320415"/>
            <a:ext cx="8478429" cy="1911462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621" y="2095292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9"/>
          <p:cNvSpPr/>
          <p:nvPr/>
        </p:nvSpPr>
        <p:spPr>
          <a:xfrm>
            <a:off x="915161" y="2649150"/>
            <a:ext cx="777277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TP Digital 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proyecto desarrollado en conjunto por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Fundación Chile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con el patrocinio de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MINEDUC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la colaboración de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INACAP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Intelitek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Está dirigido a apoyar a los centros educativos y docentes de formación técnico profesional a nivel nacional, incorporando recursos virtuales en los procesos de enseñanza aprendizaje.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9"/>
          <p:cNvSpPr/>
          <p:nvPr/>
        </p:nvSpPr>
        <p:spPr>
          <a:xfrm>
            <a:off x="915161" y="4771334"/>
            <a:ext cx="770546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registrarte ingresa a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https://fch.cl/iniciativa/tp-digital/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inscríbete aquí: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https://tinyurl.com/ya6zkhju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vez que recibas tu nombre de usuario y contraseña, podrás acceder a los recursos siguiendo este enlace: </a:t>
            </a: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https://tp-digital.territorio.la/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2334" y="1119823"/>
            <a:ext cx="2422635" cy="1020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0" name="Google Shape;290;p50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291" name="Google Shape;291;p50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0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PROTECCIONES ELÉCTRICAS Y TABLEROS</a:t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¡Atentos!</a:t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5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50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024" y="2473197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1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SIMBOLOGÍA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EN PLANOS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8405" y="2851640"/>
            <a:ext cx="3603345" cy="3299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 txBox="1"/>
          <p:nvPr/>
        </p:nvSpPr>
        <p:spPr>
          <a:xfrm>
            <a:off x="1139099" y="834800"/>
            <a:ext cx="4688015" cy="3381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INTALACIONES ELÉCTRICAS DOMICILIARIAS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7"/>
          <p:cNvSpPr txBox="1"/>
          <p:nvPr/>
        </p:nvSpPr>
        <p:spPr>
          <a:xfrm>
            <a:off x="365425" y="2073102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7"/>
          <p:cNvSpPr txBox="1"/>
          <p:nvPr/>
        </p:nvSpPr>
        <p:spPr>
          <a:xfrm>
            <a:off x="365425" y="2190107"/>
            <a:ext cx="8816282" cy="8264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PROTECCIONES ELÉCTRICAS Y TABLEROS</a:t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t5-portada.png" id="74" name="Google Shape;7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9031" y="2883918"/>
            <a:ext cx="744220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2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MATERIALES DE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FABRICACIÓN DE TABLEROS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RTES.pdf" id="309" name="Google Shape;30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4200" y="2501900"/>
            <a:ext cx="5600700" cy="37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53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315" name="Google Shape;315;p53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3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7" name="Google Shape;317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8" name="Google Shape;318;p53"/>
          <p:cNvSpPr/>
          <p:nvPr/>
        </p:nvSpPr>
        <p:spPr>
          <a:xfrm>
            <a:off x="466023" y="2461177"/>
            <a:ext cx="5045777" cy="2136223"/>
          </a:xfrm>
          <a:prstGeom prst="roundRect">
            <a:avLst>
              <a:gd fmla="val 8008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3"/>
          <p:cNvSpPr/>
          <p:nvPr/>
        </p:nvSpPr>
        <p:spPr>
          <a:xfrm>
            <a:off x="783325" y="2612486"/>
            <a:ext cx="4461775" cy="1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Interpretación de Diagrama y Planimetría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Identificación de equipos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Determinar Materiales y Herramientas a utilizar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Elaboración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Esto se revisará en detalle en la siguiente actividad.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3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FABRICACIÓN DE TABLEROS: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EJECUCIÓN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NOS A LA OBRA – ANDRÉS PAZ" id="321" name="Google Shape;32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3786" y="2282106"/>
            <a:ext cx="2773363" cy="272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/>
          <p:nvPr/>
        </p:nvSpPr>
        <p:spPr>
          <a:xfrm>
            <a:off x="1033883" y="1926751"/>
            <a:ext cx="6878217" cy="495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Aspecto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informe presenta una portada con título, nombre de integrantes.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 organizadamente la información según contenidos mínimos solicitados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presenta errores ortográficos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Demuestra habilidad de síntesis en la creación del informe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Evidencia la información solicitada. Descripción de procesos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Evidencia la información solicitada. Presenta uso y clasificaciones (tabla de comparación)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Evidencia la información solicitada. Presenta materiales y accesorios para la fabricación de tableros eléctricos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Evidencia la información solicitada. Presenta listado de herramientas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ferretería utilizadas en la fabricación de tableros eléctricos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Evidencia la información solicitada. Simbología y planimetría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ideas señaladas son coherentes, conclusión acorde a los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objetivos y desarrollo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 el trabajo en la fecha indicada.</a:t>
            </a:r>
            <a:endParaRPr/>
          </a:p>
        </p:txBody>
      </p:sp>
      <p:sp>
        <p:nvSpPr>
          <p:cNvPr id="327" name="Google Shape;327;p5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Y EVALUACIÓN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ACTUALIZACIÓN DE BITÁCORA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1992134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2298777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3564346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2910688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3238640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4010323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4596131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5115950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2600238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5559009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6011495"/>
            <a:ext cx="294086" cy="29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16" y="6445128"/>
            <a:ext cx="294086" cy="29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19"/>
          <p:cNvGrpSpPr/>
          <p:nvPr/>
        </p:nvGrpSpPr>
        <p:grpSpPr>
          <a:xfrm>
            <a:off x="24834" y="2705494"/>
            <a:ext cx="5835185" cy="1156253"/>
            <a:chOff x="-4655" y="2600094"/>
            <a:chExt cx="5835185" cy="1156253"/>
          </a:xfrm>
        </p:grpSpPr>
        <p:sp>
          <p:nvSpPr>
            <p:cNvPr id="346" name="Google Shape;346;p19"/>
            <p:cNvSpPr txBox="1"/>
            <p:nvPr/>
          </p:nvSpPr>
          <p:spPr>
            <a:xfrm>
              <a:off x="1238190" y="2992823"/>
              <a:ext cx="459234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cuidadosamente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19"/>
            <p:cNvGrpSpPr/>
            <p:nvPr/>
          </p:nvGrpSpPr>
          <p:grpSpPr>
            <a:xfrm>
              <a:off x="-4655" y="2600094"/>
              <a:ext cx="1193246" cy="1156253"/>
              <a:chOff x="-4655" y="5117148"/>
              <a:chExt cx="1193246" cy="1156253"/>
            </a:xfrm>
          </p:grpSpPr>
          <p:sp>
            <p:nvSpPr>
              <p:cNvPr id="348" name="Google Shape;348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9" name="Google Shape;349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2193866">
                <a:off x="141403" y="5312405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50" name="Google Shape;350;p19"/>
          <p:cNvGrpSpPr/>
          <p:nvPr/>
        </p:nvGrpSpPr>
        <p:grpSpPr>
          <a:xfrm>
            <a:off x="24834" y="5827421"/>
            <a:ext cx="5833478" cy="783005"/>
            <a:chOff x="-4655" y="5414468"/>
            <a:chExt cx="5833478" cy="783005"/>
          </a:xfrm>
        </p:grpSpPr>
        <p:grpSp>
          <p:nvGrpSpPr>
            <p:cNvPr id="351" name="Google Shape;351;p19"/>
            <p:cNvGrpSpPr/>
            <p:nvPr/>
          </p:nvGrpSpPr>
          <p:grpSpPr>
            <a:xfrm>
              <a:off x="-4655" y="5414468"/>
              <a:ext cx="1135367" cy="783005"/>
              <a:chOff x="-4655" y="6167965"/>
              <a:chExt cx="1135367" cy="783005"/>
            </a:xfrm>
          </p:grpSpPr>
          <p:sp>
            <p:nvSpPr>
              <p:cNvPr id="352" name="Google Shape;352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53" name="Google Shape;353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54" name="Google Shape;354;p19"/>
            <p:cNvSpPr txBox="1"/>
            <p:nvPr/>
          </p:nvSpPr>
          <p:spPr>
            <a:xfrm>
              <a:off x="1267686" y="5513603"/>
              <a:ext cx="4561137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19"/>
          <p:cNvGrpSpPr/>
          <p:nvPr/>
        </p:nvGrpSpPr>
        <p:grpSpPr>
          <a:xfrm>
            <a:off x="-4662" y="1887157"/>
            <a:ext cx="9305977" cy="783005"/>
            <a:chOff x="-4662" y="1887157"/>
            <a:chExt cx="9305977" cy="783005"/>
          </a:xfrm>
        </p:grpSpPr>
        <p:sp>
          <p:nvSpPr>
            <p:cNvPr id="356" name="Google Shape;356;p19"/>
            <p:cNvSpPr/>
            <p:nvPr/>
          </p:nvSpPr>
          <p:spPr>
            <a:xfrm rot="5400000">
              <a:off x="4256824" y="-2374329"/>
              <a:ext cx="783005" cy="930597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9"/>
            <p:cNvSpPr txBox="1"/>
            <p:nvPr/>
          </p:nvSpPr>
          <p:spPr>
            <a:xfrm>
              <a:off x="4015218" y="2109402"/>
              <a:ext cx="2975521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EPPs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8" name="Google Shape;358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4140" y="2008659"/>
              <a:ext cx="640678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7737" y="2008960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30621" y="2024809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35897" y="20215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2" name="Google Shape;362;p19"/>
          <p:cNvGrpSpPr/>
          <p:nvPr/>
        </p:nvGrpSpPr>
        <p:grpSpPr>
          <a:xfrm>
            <a:off x="24834" y="4846110"/>
            <a:ext cx="5764508" cy="783005"/>
            <a:chOff x="-4655" y="3650215"/>
            <a:chExt cx="5764508" cy="783005"/>
          </a:xfrm>
        </p:grpSpPr>
        <p:sp>
          <p:nvSpPr>
            <p:cNvPr id="363" name="Google Shape;363;p19"/>
            <p:cNvSpPr txBox="1"/>
            <p:nvPr/>
          </p:nvSpPr>
          <p:spPr>
            <a:xfrm>
              <a:off x="1267686" y="3872460"/>
              <a:ext cx="4492167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4" name="Google Shape;364;p19"/>
            <p:cNvGrpSpPr/>
            <p:nvPr/>
          </p:nvGrpSpPr>
          <p:grpSpPr>
            <a:xfrm>
              <a:off x="-4655" y="3650215"/>
              <a:ext cx="1135367" cy="783005"/>
              <a:chOff x="-4655" y="4407300"/>
              <a:chExt cx="1135367" cy="783005"/>
            </a:xfrm>
          </p:grpSpPr>
          <p:sp>
            <p:nvSpPr>
              <p:cNvPr id="365" name="Google Shape;365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66" name="Google Shape;366;p19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97313" y="4517616"/>
                <a:ext cx="683390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67" name="Google Shape;367;p19"/>
          <p:cNvGrpSpPr/>
          <p:nvPr/>
        </p:nvGrpSpPr>
        <p:grpSpPr>
          <a:xfrm>
            <a:off x="24834" y="3864798"/>
            <a:ext cx="6503786" cy="783005"/>
            <a:chOff x="2481" y="4582469"/>
            <a:chExt cx="6503786" cy="783005"/>
          </a:xfrm>
        </p:grpSpPr>
        <p:sp>
          <p:nvSpPr>
            <p:cNvPr id="368" name="Google Shape;368;p19"/>
            <p:cNvSpPr txBox="1"/>
            <p:nvPr/>
          </p:nvSpPr>
          <p:spPr>
            <a:xfrm>
              <a:off x="1267687" y="4681604"/>
              <a:ext cx="52385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9" name="Google Shape;369;p19"/>
            <p:cNvGrpSpPr/>
            <p:nvPr/>
          </p:nvGrpSpPr>
          <p:grpSpPr>
            <a:xfrm>
              <a:off x="2481" y="4582469"/>
              <a:ext cx="1135367" cy="783005"/>
              <a:chOff x="2481" y="5287632"/>
              <a:chExt cx="1135367" cy="783005"/>
            </a:xfrm>
          </p:grpSpPr>
          <p:sp>
            <p:nvSpPr>
              <p:cNvPr id="370" name="Google Shape;370;p19"/>
              <p:cNvSpPr/>
              <p:nvPr/>
            </p:nvSpPr>
            <p:spPr>
              <a:xfrm rot="5400000">
                <a:off x="178662" y="5111451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71" name="Google Shape;371;p19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54788" y="5365345"/>
                <a:ext cx="740725" cy="624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72" name="Google Shape;372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36197" y="3780266"/>
            <a:ext cx="3760094" cy="377940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9"/>
          <p:cNvSpPr txBox="1"/>
          <p:nvPr/>
        </p:nvSpPr>
        <p:spPr>
          <a:xfrm>
            <a:off x="375975" y="1373700"/>
            <a:ext cx="469087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PROTECCIONES ELÉCTRICAS Y TABLEROS</a:t>
            </a:r>
            <a:endParaRPr b="0" i="0" sz="20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793" y="4157963"/>
            <a:ext cx="674379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/>
          <p:nvPr/>
        </p:nvSpPr>
        <p:spPr>
          <a:xfrm>
            <a:off x="4766523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8"/>
          <p:cNvSpPr/>
          <p:nvPr/>
        </p:nvSpPr>
        <p:spPr>
          <a:xfrm>
            <a:off x="1649549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7285" y="1980974"/>
            <a:ext cx="765041" cy="7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5828" y="2258130"/>
            <a:ext cx="322325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8"/>
          <p:cNvSpPr txBox="1"/>
          <p:nvPr/>
        </p:nvSpPr>
        <p:spPr>
          <a:xfrm>
            <a:off x="4914212" y="3507536"/>
            <a:ext cx="2740958" cy="13410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Instala tablero eléctrico y elementos de protección eléctrica para instalación eléctrica de alumbrado, de acuerdo a las especificaciones técnicas del plano y/o proyecto eléctrico, considerando la normativa vigente.</a:t>
            </a: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8"/>
          <p:cNvSpPr txBox="1"/>
          <p:nvPr/>
        </p:nvSpPr>
        <p:spPr>
          <a:xfrm>
            <a:off x="5057556" y="293438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340870" y="2668912"/>
            <a:ext cx="3054031" cy="41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8"/>
          <p:cNvSpPr txBox="1"/>
          <p:nvPr/>
        </p:nvSpPr>
        <p:spPr>
          <a:xfrm>
            <a:off x="1755646" y="2934381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8"/>
          <p:cNvSpPr txBox="1"/>
          <p:nvPr/>
        </p:nvSpPr>
        <p:spPr>
          <a:xfrm>
            <a:off x="1814810" y="3507536"/>
            <a:ext cx="2714922" cy="19914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Texto Guía</a:t>
            </a: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3555" y="1980974"/>
            <a:ext cx="766449" cy="7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416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"/>
          <p:cNvSpPr/>
          <p:nvPr/>
        </p:nvSpPr>
        <p:spPr>
          <a:xfrm>
            <a:off x="3720572" y="1888171"/>
            <a:ext cx="4867247" cy="4588044"/>
          </a:xfrm>
          <a:prstGeom prst="roundRect">
            <a:avLst>
              <a:gd fmla="val 4233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3994827" y="1975028"/>
            <a:ext cx="4336374" cy="4278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Exposición de teoría referente a tableros y protecciones eléctricas (teoría)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Muestra de dispositivos comercializados (equipos y catálogos)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¿Cuánto Aprendimos?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 de diagrama unilineal y especificaciones técnicas en planos eléctricos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Muestra de materiales de ferretería y herramientas a utilizar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 de evaluación y criterios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5"/>
          <p:cNvGrpSpPr/>
          <p:nvPr/>
        </p:nvGrpSpPr>
        <p:grpSpPr>
          <a:xfrm>
            <a:off x="3585832" y="1995011"/>
            <a:ext cx="275534" cy="294075"/>
            <a:chOff x="3188345" y="1995011"/>
            <a:chExt cx="275534" cy="294075"/>
          </a:xfrm>
        </p:grpSpPr>
        <p:sp>
          <p:nvSpPr>
            <p:cNvPr id="97" name="Google Shape;97;p5"/>
            <p:cNvSpPr/>
            <p:nvPr/>
          </p:nvSpPr>
          <p:spPr>
            <a:xfrm>
              <a:off x="3198977" y="2017424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 txBox="1"/>
            <p:nvPr/>
          </p:nvSpPr>
          <p:spPr>
            <a:xfrm>
              <a:off x="3188345" y="199501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3585832" y="2614553"/>
            <a:ext cx="275534" cy="294075"/>
            <a:chOff x="4066235" y="2804055"/>
            <a:chExt cx="275534" cy="294075"/>
          </a:xfrm>
        </p:grpSpPr>
        <p:sp>
          <p:nvSpPr>
            <p:cNvPr id="100" name="Google Shape;100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 txBox="1"/>
            <p:nvPr/>
          </p:nvSpPr>
          <p:spPr>
            <a:xfrm>
              <a:off x="4066235" y="2804055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5"/>
          <p:cNvGrpSpPr/>
          <p:nvPr/>
        </p:nvGrpSpPr>
        <p:grpSpPr>
          <a:xfrm>
            <a:off x="3585832" y="3322841"/>
            <a:ext cx="275534" cy="294075"/>
            <a:chOff x="4066235" y="3500973"/>
            <a:chExt cx="275534" cy="294075"/>
          </a:xfrm>
        </p:grpSpPr>
        <p:sp>
          <p:nvSpPr>
            <p:cNvPr id="103" name="Google Shape;103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 txBox="1"/>
            <p:nvPr/>
          </p:nvSpPr>
          <p:spPr>
            <a:xfrm>
              <a:off x="4066235" y="3500973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5"/>
          <p:cNvSpPr txBox="1"/>
          <p:nvPr/>
        </p:nvSpPr>
        <p:spPr>
          <a:xfrm>
            <a:off x="4076867" y="1309036"/>
            <a:ext cx="4510952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PROTECCIONES ELÉCTRICAS Y TABLEROS</a:t>
            </a:r>
            <a:endParaRPr b="0" i="0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375975" y="1364234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5"/>
          <p:cNvGrpSpPr/>
          <p:nvPr/>
        </p:nvGrpSpPr>
        <p:grpSpPr>
          <a:xfrm>
            <a:off x="3585832" y="3955811"/>
            <a:ext cx="275534" cy="294075"/>
            <a:chOff x="4116522" y="4061515"/>
            <a:chExt cx="275534" cy="294075"/>
          </a:xfrm>
        </p:grpSpPr>
        <p:sp>
          <p:nvSpPr>
            <p:cNvPr id="108" name="Google Shape;108;p5"/>
            <p:cNvSpPr/>
            <p:nvPr/>
          </p:nvSpPr>
          <p:spPr>
            <a:xfrm>
              <a:off x="4127154" y="408392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 txBox="1"/>
            <p:nvPr/>
          </p:nvSpPr>
          <p:spPr>
            <a:xfrm>
              <a:off x="4116522" y="4061515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5"/>
          <p:cNvGrpSpPr/>
          <p:nvPr/>
        </p:nvGrpSpPr>
        <p:grpSpPr>
          <a:xfrm>
            <a:off x="3585832" y="4549078"/>
            <a:ext cx="275534" cy="294075"/>
            <a:chOff x="4176727" y="4705342"/>
            <a:chExt cx="275534" cy="294075"/>
          </a:xfrm>
        </p:grpSpPr>
        <p:sp>
          <p:nvSpPr>
            <p:cNvPr id="111" name="Google Shape;111;p5"/>
            <p:cNvSpPr/>
            <p:nvPr/>
          </p:nvSpPr>
          <p:spPr>
            <a:xfrm>
              <a:off x="4187359" y="4727755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 txBox="1"/>
            <p:nvPr/>
          </p:nvSpPr>
          <p:spPr>
            <a:xfrm>
              <a:off x="4176727" y="4705342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5"/>
          <p:cNvGrpSpPr/>
          <p:nvPr/>
        </p:nvGrpSpPr>
        <p:grpSpPr>
          <a:xfrm>
            <a:off x="3585832" y="5234159"/>
            <a:ext cx="275534" cy="294075"/>
            <a:chOff x="4166077" y="5248558"/>
            <a:chExt cx="275534" cy="294075"/>
          </a:xfrm>
        </p:grpSpPr>
        <p:sp>
          <p:nvSpPr>
            <p:cNvPr id="114" name="Google Shape;114;p5"/>
            <p:cNvSpPr/>
            <p:nvPr/>
          </p:nvSpPr>
          <p:spPr>
            <a:xfrm>
              <a:off x="4176709" y="527097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4166077" y="5248558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5"/>
          <p:cNvGrpSpPr/>
          <p:nvPr/>
        </p:nvGrpSpPr>
        <p:grpSpPr>
          <a:xfrm>
            <a:off x="3585832" y="5872897"/>
            <a:ext cx="275534" cy="294075"/>
            <a:chOff x="4166077" y="5248558"/>
            <a:chExt cx="275534" cy="294075"/>
          </a:xfrm>
        </p:grpSpPr>
        <p:sp>
          <p:nvSpPr>
            <p:cNvPr id="117" name="Google Shape;117;p5"/>
            <p:cNvSpPr/>
            <p:nvPr/>
          </p:nvSpPr>
          <p:spPr>
            <a:xfrm>
              <a:off x="4176709" y="527097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4166077" y="5248558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816853" y="3441307"/>
            <a:ext cx="4512229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PROTECCIONES ELÉCTRICAS Y TABLEROS</a:t>
            </a:r>
            <a:endParaRPr b="0" i="0" sz="14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veamos cómo lo que ya has aprendido refuerza y mejora lo que estás a punto de aprender!</a:t>
            </a:r>
            <a:endParaRPr b="1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208" y="2389245"/>
            <a:ext cx="4428641" cy="430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9"/>
          <p:cNvSpPr/>
          <p:nvPr/>
        </p:nvSpPr>
        <p:spPr>
          <a:xfrm>
            <a:off x="680776" y="2379350"/>
            <a:ext cx="5402524" cy="1391070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PROTECCIONES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ELÉCTRICAS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9"/>
          <p:cNvSpPr txBox="1"/>
          <p:nvPr/>
        </p:nvSpPr>
        <p:spPr>
          <a:xfrm>
            <a:off x="890797" y="2934974"/>
            <a:ext cx="5440500" cy="279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protecciones eléctricas son aparatos que tiene como función primordial detectar condiciones anormales de operación de una instalación eléctrica.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4" y="2138483"/>
            <a:ext cx="483278" cy="46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39"/>
          <p:cNvGrpSpPr/>
          <p:nvPr/>
        </p:nvGrpSpPr>
        <p:grpSpPr>
          <a:xfrm>
            <a:off x="597596" y="3959118"/>
            <a:ext cx="2390411" cy="2768402"/>
            <a:chOff x="821694" y="4168279"/>
            <a:chExt cx="2390411" cy="2768402"/>
          </a:xfrm>
        </p:grpSpPr>
        <p:sp>
          <p:nvSpPr>
            <p:cNvPr id="138" name="Google Shape;138;p39"/>
            <p:cNvSpPr/>
            <p:nvPr/>
          </p:nvSpPr>
          <p:spPr>
            <a:xfrm>
              <a:off x="821694" y="4168279"/>
              <a:ext cx="2390411" cy="2390411"/>
            </a:xfrm>
            <a:prstGeom prst="ellipse">
              <a:avLst/>
            </a:prstGeom>
            <a:solidFill>
              <a:srgbClr val="8EB9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t5-fusible.png" id="139" name="Google Shape;139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2190" y="4242735"/>
              <a:ext cx="2169418" cy="22561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39"/>
            <p:cNvSpPr/>
            <p:nvPr/>
          </p:nvSpPr>
          <p:spPr>
            <a:xfrm>
              <a:off x="1626333" y="6628904"/>
              <a:ext cx="7811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FUSIBLE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39"/>
          <p:cNvGrpSpPr/>
          <p:nvPr/>
        </p:nvGrpSpPr>
        <p:grpSpPr>
          <a:xfrm>
            <a:off x="3495922" y="3675257"/>
            <a:ext cx="2661268" cy="3052263"/>
            <a:chOff x="3430556" y="3884418"/>
            <a:chExt cx="2661268" cy="3052263"/>
          </a:xfrm>
        </p:grpSpPr>
        <p:sp>
          <p:nvSpPr>
            <p:cNvPr id="142" name="Google Shape;142;p39"/>
            <p:cNvSpPr/>
            <p:nvPr/>
          </p:nvSpPr>
          <p:spPr>
            <a:xfrm>
              <a:off x="3565984" y="4168279"/>
              <a:ext cx="2390411" cy="2390411"/>
            </a:xfrm>
            <a:prstGeom prst="ellipse">
              <a:avLst/>
            </a:prstGeom>
            <a:solidFill>
              <a:srgbClr val="8EB9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t5-disyuntor-termomagentico.png" id="143" name="Google Shape;143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98400" y="3884418"/>
              <a:ext cx="1725578" cy="3047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39"/>
            <p:cNvSpPr/>
            <p:nvPr/>
          </p:nvSpPr>
          <p:spPr>
            <a:xfrm>
              <a:off x="3430556" y="6628904"/>
              <a:ext cx="26612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DISYUNTOR TERMO-MAGNÉTICO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39"/>
          <p:cNvGrpSpPr/>
          <p:nvPr/>
        </p:nvGrpSpPr>
        <p:grpSpPr>
          <a:xfrm>
            <a:off x="6665105" y="3751192"/>
            <a:ext cx="2390411" cy="2976328"/>
            <a:chOff x="6889203" y="3960353"/>
            <a:chExt cx="2390411" cy="2976328"/>
          </a:xfrm>
        </p:grpSpPr>
        <p:sp>
          <p:nvSpPr>
            <p:cNvPr id="146" name="Google Shape;146;p39"/>
            <p:cNvSpPr/>
            <p:nvPr/>
          </p:nvSpPr>
          <p:spPr>
            <a:xfrm>
              <a:off x="6889203" y="4168279"/>
              <a:ext cx="2390411" cy="2390411"/>
            </a:xfrm>
            <a:prstGeom prst="ellipse">
              <a:avLst/>
            </a:prstGeom>
            <a:solidFill>
              <a:srgbClr val="8EB9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t5-proteccion-diferencial.png" id="147" name="Google Shape;147;p3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66225" y="3960353"/>
              <a:ext cx="2236366" cy="28108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39"/>
            <p:cNvSpPr/>
            <p:nvPr/>
          </p:nvSpPr>
          <p:spPr>
            <a:xfrm>
              <a:off x="7002960" y="6628904"/>
              <a:ext cx="21628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PROTECCIÓN DIFERENCIAL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INTERRUPTOR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TERMO-MAGNÉTICO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6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155" name="Google Shape;155;p6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7" name="Google Shape;15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6"/>
          <p:cNvSpPr/>
          <p:nvPr/>
        </p:nvSpPr>
        <p:spPr>
          <a:xfrm>
            <a:off x="1509992" y="2330651"/>
            <a:ext cx="1802552" cy="49977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19706" y="22501"/>
                </a:moveTo>
                <a:lnTo>
                  <a:pt x="137058" y="20263"/>
                </a:lnTo>
                <a:lnTo>
                  <a:pt x="145091" y="162343"/>
                </a:lnTo>
              </a:path>
            </a:pathLst>
          </a:custGeom>
          <a:solidFill>
            <a:srgbClr val="0085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1631339" y="2411281"/>
            <a:ext cx="1559859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Uso domiciliario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t5-tabla.png" id="160" name="Google Shape;16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838" y="3203023"/>
            <a:ext cx="9328982" cy="1786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6"/>
          <p:cNvCxnSpPr/>
          <p:nvPr/>
        </p:nvCxnSpPr>
        <p:spPr>
          <a:xfrm>
            <a:off x="2509901" y="2868493"/>
            <a:ext cx="448196" cy="298802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INTERRUPTOR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TERMO-MAGNÉTICO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t5-le-grafico.png" id="167" name="Google Shape;16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2555" y="2788182"/>
            <a:ext cx="6773566" cy="3372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41"/>
          <p:cNvGrpSpPr/>
          <p:nvPr/>
        </p:nvGrpSpPr>
        <p:grpSpPr>
          <a:xfrm>
            <a:off x="508899" y="7910989"/>
            <a:ext cx="7698769" cy="1363670"/>
            <a:chOff x="979138" y="4173876"/>
            <a:chExt cx="7698769" cy="1363670"/>
          </a:xfrm>
        </p:grpSpPr>
        <p:sp>
          <p:nvSpPr>
            <p:cNvPr id="173" name="Google Shape;173;p41"/>
            <p:cNvSpPr/>
            <p:nvPr/>
          </p:nvSpPr>
          <p:spPr>
            <a:xfrm>
              <a:off x="979138" y="4416668"/>
              <a:ext cx="7629008" cy="1120878"/>
            </a:xfrm>
            <a:prstGeom prst="roundRect">
              <a:avLst>
                <a:gd fmla="val 16792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1"/>
            <p:cNvSpPr txBox="1"/>
            <p:nvPr/>
          </p:nvSpPr>
          <p:spPr>
            <a:xfrm>
              <a:off x="1614743" y="4678892"/>
              <a:ext cx="6583093" cy="800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Cuadro preguntas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5" name="Google Shape;175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20707" y="4173876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41"/>
          <p:cNvSpPr txBox="1"/>
          <p:nvPr/>
        </p:nvSpPr>
        <p:spPr>
          <a:xfrm>
            <a:off x="341050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INTERRUPTOR </a:t>
            </a:r>
            <a:r>
              <a:rPr b="0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DIFERENCIAL</a:t>
            </a:r>
            <a:endParaRPr b="0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5-le-grafico-2.png" id="177" name="Google Shape;17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666" y="2598264"/>
            <a:ext cx="7777344" cy="295078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1"/>
          <p:cNvSpPr/>
          <p:nvPr/>
        </p:nvSpPr>
        <p:spPr>
          <a:xfrm>
            <a:off x="1865072" y="6091061"/>
            <a:ext cx="59885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diferencial detecta una fuga superior a la sensibilidad y desconecta el circuito.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