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mRhNZ/RILXcZAW3CcvBvolSHx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92A5A6-A6A8-44EE-A381-756F88AEDB5E}">
  <a:tblStyle styleId="{F192A5A6-A6A8-44EE-A381-756F88AEDB5E}"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34"/>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35"/>
          <p:cNvGrpSpPr/>
          <p:nvPr/>
        </p:nvGrpSpPr>
        <p:grpSpPr>
          <a:xfrm>
            <a:off x="242855" y="1756548"/>
            <a:ext cx="9346503" cy="5675925"/>
            <a:chOff x="-1" y="-1"/>
            <a:chExt cx="9346502" cy="5675924"/>
          </a:xfrm>
        </p:grpSpPr>
        <p:sp>
          <p:nvSpPr>
            <p:cNvPr id="22" name="Google Shape;22;p35"/>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5"/>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6;p24" id="24" name="Google Shape;24;p3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Google Shape;17;p24" id="25" name="Google Shape;25;p35"/>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Google Shape;18;p24" id="26" name="Google Shape;26;p35"/>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35"/>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6"/>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6"/>
          <p:cNvGrpSpPr/>
          <p:nvPr/>
        </p:nvGrpSpPr>
        <p:grpSpPr>
          <a:xfrm>
            <a:off x="8091899" y="451666"/>
            <a:ext cx="662102" cy="380236"/>
            <a:chOff x="0" y="0"/>
            <a:chExt cx="662100" cy="380234"/>
          </a:xfrm>
        </p:grpSpPr>
        <p:sp>
          <p:nvSpPr>
            <p:cNvPr id="31" name="Google Shape;31;p36"/>
            <p:cNvSpPr/>
            <p:nvPr/>
          </p:nvSpPr>
          <p:spPr>
            <a:xfrm>
              <a:off x="0" y="327733"/>
              <a:ext cx="662100" cy="52501"/>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6"/>
          <p:cNvGrpSpPr/>
          <p:nvPr/>
        </p:nvGrpSpPr>
        <p:grpSpPr>
          <a:xfrm>
            <a:off x="8753999" y="451666"/>
            <a:ext cx="785402" cy="380236"/>
            <a:chOff x="0" y="0"/>
            <a:chExt cx="785401" cy="380234"/>
          </a:xfrm>
        </p:grpSpPr>
        <p:sp>
          <p:nvSpPr>
            <p:cNvPr id="34" name="Google Shape;34;p36"/>
            <p:cNvSpPr/>
            <p:nvPr/>
          </p:nvSpPr>
          <p:spPr>
            <a:xfrm>
              <a:off x="0" y="327733"/>
              <a:ext cx="785401" cy="52501"/>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6"/>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37" name="Google Shape;37;p36"/>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38" name="Google Shape;38;p3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3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7"/>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7"/>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7"/>
          <p:cNvGrpSpPr/>
          <p:nvPr/>
        </p:nvGrpSpPr>
        <p:grpSpPr>
          <a:xfrm>
            <a:off x="8091899" y="451666"/>
            <a:ext cx="662102" cy="380236"/>
            <a:chOff x="0" y="0"/>
            <a:chExt cx="662100" cy="380234"/>
          </a:xfrm>
        </p:grpSpPr>
        <p:sp>
          <p:nvSpPr>
            <p:cNvPr id="44" name="Google Shape;44;p37"/>
            <p:cNvSpPr/>
            <p:nvPr/>
          </p:nvSpPr>
          <p:spPr>
            <a:xfrm>
              <a:off x="0" y="327733"/>
              <a:ext cx="662100" cy="52501"/>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7"/>
          <p:cNvGrpSpPr/>
          <p:nvPr/>
        </p:nvGrpSpPr>
        <p:grpSpPr>
          <a:xfrm>
            <a:off x="8753999" y="451666"/>
            <a:ext cx="785402" cy="380236"/>
            <a:chOff x="0" y="0"/>
            <a:chExt cx="785401" cy="380234"/>
          </a:xfrm>
        </p:grpSpPr>
        <p:sp>
          <p:nvSpPr>
            <p:cNvPr id="47" name="Google Shape;47;p37"/>
            <p:cNvSpPr/>
            <p:nvPr/>
          </p:nvSpPr>
          <p:spPr>
            <a:xfrm>
              <a:off x="0" y="327733"/>
              <a:ext cx="785401" cy="52501"/>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7"/>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50" name="Google Shape;50;p37"/>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51" name="Google Shape;51;p3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52" name="Google Shape;52;p3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8"/>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8"/>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8"/>
          <p:cNvGrpSpPr/>
          <p:nvPr/>
        </p:nvGrpSpPr>
        <p:grpSpPr>
          <a:xfrm>
            <a:off x="8091899" y="451666"/>
            <a:ext cx="662102" cy="380236"/>
            <a:chOff x="0" y="0"/>
            <a:chExt cx="662100" cy="380234"/>
          </a:xfrm>
        </p:grpSpPr>
        <p:sp>
          <p:nvSpPr>
            <p:cNvPr id="57" name="Google Shape;57;p38"/>
            <p:cNvSpPr/>
            <p:nvPr/>
          </p:nvSpPr>
          <p:spPr>
            <a:xfrm>
              <a:off x="0" y="327733"/>
              <a:ext cx="662100" cy="52501"/>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8"/>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8"/>
          <p:cNvGrpSpPr/>
          <p:nvPr/>
        </p:nvGrpSpPr>
        <p:grpSpPr>
          <a:xfrm>
            <a:off x="8753999" y="451666"/>
            <a:ext cx="785402" cy="380236"/>
            <a:chOff x="0" y="0"/>
            <a:chExt cx="785401" cy="380234"/>
          </a:xfrm>
        </p:grpSpPr>
        <p:sp>
          <p:nvSpPr>
            <p:cNvPr id="60" name="Google Shape;60;p38"/>
            <p:cNvSpPr/>
            <p:nvPr/>
          </p:nvSpPr>
          <p:spPr>
            <a:xfrm>
              <a:off x="0" y="327733"/>
              <a:ext cx="785401" cy="52501"/>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8"/>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8"/>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63" name="Google Shape;63;p38"/>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64" name="Google Shape;64;p3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38"/>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9"/>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9"/>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9"/>
          <p:cNvGrpSpPr/>
          <p:nvPr/>
        </p:nvGrpSpPr>
        <p:grpSpPr>
          <a:xfrm>
            <a:off x="8091899" y="451666"/>
            <a:ext cx="662102" cy="380236"/>
            <a:chOff x="0" y="0"/>
            <a:chExt cx="662100" cy="380234"/>
          </a:xfrm>
        </p:grpSpPr>
        <p:sp>
          <p:nvSpPr>
            <p:cNvPr id="70" name="Google Shape;70;p39"/>
            <p:cNvSpPr/>
            <p:nvPr/>
          </p:nvSpPr>
          <p:spPr>
            <a:xfrm>
              <a:off x="0" y="327733"/>
              <a:ext cx="662100" cy="52501"/>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9"/>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9"/>
          <p:cNvGrpSpPr/>
          <p:nvPr/>
        </p:nvGrpSpPr>
        <p:grpSpPr>
          <a:xfrm>
            <a:off x="8753999" y="451666"/>
            <a:ext cx="785402" cy="380236"/>
            <a:chOff x="0" y="0"/>
            <a:chExt cx="785401" cy="380234"/>
          </a:xfrm>
        </p:grpSpPr>
        <p:sp>
          <p:nvSpPr>
            <p:cNvPr id="73" name="Google Shape;73;p39"/>
            <p:cNvSpPr/>
            <p:nvPr/>
          </p:nvSpPr>
          <p:spPr>
            <a:xfrm>
              <a:off x="0" y="327733"/>
              <a:ext cx="785401" cy="52501"/>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9"/>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9"/>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76" name="Google Shape;76;p39"/>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77" name="Google Shape;77;p3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78" name="Google Shape;78;p39"/>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40"/>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40"/>
          <p:cNvGrpSpPr/>
          <p:nvPr/>
        </p:nvGrpSpPr>
        <p:grpSpPr>
          <a:xfrm>
            <a:off x="8091899" y="451666"/>
            <a:ext cx="662102" cy="380236"/>
            <a:chOff x="0" y="0"/>
            <a:chExt cx="662100" cy="380234"/>
          </a:xfrm>
        </p:grpSpPr>
        <p:sp>
          <p:nvSpPr>
            <p:cNvPr id="82" name="Google Shape;82;p40"/>
            <p:cNvSpPr/>
            <p:nvPr/>
          </p:nvSpPr>
          <p:spPr>
            <a:xfrm>
              <a:off x="0" y="327733"/>
              <a:ext cx="662100" cy="52501"/>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0"/>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40"/>
          <p:cNvGrpSpPr/>
          <p:nvPr/>
        </p:nvGrpSpPr>
        <p:grpSpPr>
          <a:xfrm>
            <a:off x="8753999" y="451666"/>
            <a:ext cx="785402" cy="380236"/>
            <a:chOff x="0" y="0"/>
            <a:chExt cx="785401" cy="380234"/>
          </a:xfrm>
        </p:grpSpPr>
        <p:sp>
          <p:nvSpPr>
            <p:cNvPr id="85" name="Google Shape;85;p40"/>
            <p:cNvSpPr/>
            <p:nvPr/>
          </p:nvSpPr>
          <p:spPr>
            <a:xfrm>
              <a:off x="0" y="327733"/>
              <a:ext cx="785401" cy="52501"/>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0"/>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40"/>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40"/>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4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theme" Target="../theme/theme1.xml"/><Relationship Id="rId12" Type="http://schemas.openxmlformats.org/officeDocument/2006/relationships/slideLayout" Target="../slideLayouts/slideLayout7.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slideLayout" Target="../slideLayouts/slideLayout4.xml"/><Relationship Id="rId5" Type="http://schemas.openxmlformats.org/officeDocument/2006/relationships/image" Target="../media/image7.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7;p23" id="6" name="Google Shape;6;p33"/>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33"/>
          <p:cNvGrpSpPr/>
          <p:nvPr/>
        </p:nvGrpSpPr>
        <p:grpSpPr>
          <a:xfrm>
            <a:off x="242855" y="1756548"/>
            <a:ext cx="9346503" cy="5675925"/>
            <a:chOff x="-1" y="-1"/>
            <a:chExt cx="9346502" cy="5675924"/>
          </a:xfrm>
        </p:grpSpPr>
        <p:sp>
          <p:nvSpPr>
            <p:cNvPr id="8" name="Google Shape;8;p33"/>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3"/>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9;p23" id="10" name="Google Shape;10;p33"/>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33"/>
          <p:cNvSpPr/>
          <p:nvPr/>
        </p:nvSpPr>
        <p:spPr>
          <a:xfrm>
            <a:off x="436350" y="6464001"/>
            <a:ext cx="7891862" cy="680475"/>
          </a:xfrm>
          <a:prstGeom prst="roundRect">
            <a:avLst>
              <a:gd fmla="val 19335"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Google Shape;11;p23" id="12" name="Google Shape;12;p33"/>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Google Shape;12;p23" id="13" name="Google Shape;13;p33"/>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Google Shape;13;p23" id="14" name="Google Shape;14;p33"/>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33"/>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33"/>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3"/>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45.png"/><Relationship Id="rId5"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9" y="1929423"/>
            <a:ext cx="1444327" cy="6088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4</a:t>
            </a:r>
            <a:endParaRPr/>
          </a:p>
        </p:txBody>
      </p:sp>
      <p:sp>
        <p:nvSpPr>
          <p:cNvPr id="97" name="Google Shape;97;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a:p>
        </p:txBody>
      </p:sp>
      <p:sp>
        <p:nvSpPr>
          <p:cNvPr id="98" name="Google Shape;98;p1"/>
          <p:cNvSpPr txBox="1"/>
          <p:nvPr/>
        </p:nvSpPr>
        <p:spPr>
          <a:xfrm>
            <a:off x="365424" y="2168247"/>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DOTACIÓN </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DE PERSONAL</a:t>
            </a:r>
            <a:endParaRPr/>
          </a:p>
        </p:txBody>
      </p:sp>
      <p:pic>
        <p:nvPicPr>
          <p:cNvPr descr="Google Shape;70;p1" id="99" name="Google Shape;99;p1"/>
          <p:cNvPicPr preferRelativeResize="0"/>
          <p:nvPr/>
        </p:nvPicPr>
        <p:blipFill rotWithShape="1">
          <a:blip r:embed="rId3">
            <a:alphaModFix/>
          </a:blip>
          <a:srcRect b="0" l="0" r="0" t="0"/>
          <a:stretch/>
        </p:blipFill>
        <p:spPr>
          <a:xfrm>
            <a:off x="2832847" y="2519428"/>
            <a:ext cx="5620871" cy="3864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4" name="Google Shape;254;p10"/>
          <p:cNvSpPr txBox="1"/>
          <p:nvPr/>
        </p:nvSpPr>
        <p:spPr>
          <a:xfrm>
            <a:off x="452175" y="1269911"/>
            <a:ext cx="5452236"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OBJETIVOS </a:t>
            </a:r>
            <a:r>
              <a:rPr b="0" i="0" lang="en-US" sz="2800" u="none" cap="none" strike="noStrike">
                <a:solidFill>
                  <a:srgbClr val="A93501"/>
                </a:solidFill>
                <a:latin typeface="Calibri"/>
                <a:ea typeface="Calibri"/>
                <a:cs typeface="Calibri"/>
                <a:sym typeface="Calibri"/>
              </a:rPr>
              <a:t>DEL RECLUTAMIENTO</a:t>
            </a:r>
            <a:endParaRPr/>
          </a:p>
        </p:txBody>
      </p:sp>
      <p:grpSp>
        <p:nvGrpSpPr>
          <p:cNvPr id="255" name="Google Shape;255;p10"/>
          <p:cNvGrpSpPr/>
          <p:nvPr/>
        </p:nvGrpSpPr>
        <p:grpSpPr>
          <a:xfrm>
            <a:off x="740705" y="2634459"/>
            <a:ext cx="6884651" cy="3247358"/>
            <a:chOff x="0" y="0"/>
            <a:chExt cx="6884649" cy="3247356"/>
          </a:xfrm>
        </p:grpSpPr>
        <p:sp>
          <p:nvSpPr>
            <p:cNvPr id="256" name="Google Shape;256;p10"/>
            <p:cNvSpPr/>
            <p:nvPr/>
          </p:nvSpPr>
          <p:spPr>
            <a:xfrm>
              <a:off x="0" y="0"/>
              <a:ext cx="6884649" cy="3247356"/>
            </a:xfrm>
            <a:prstGeom prst="roundRect">
              <a:avLst>
                <a:gd fmla="val 16792" name="adj"/>
              </a:avLst>
            </a:prstGeom>
            <a:solidFill>
              <a:srgbClr val="F7E3D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0"/>
            <p:cNvSpPr txBox="1"/>
            <p:nvPr/>
          </p:nvSpPr>
          <p:spPr>
            <a:xfrm>
              <a:off x="159712" y="1433560"/>
              <a:ext cx="6565225"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01;p43" id="258" name="Google Shape;258;p10"/>
          <p:cNvPicPr preferRelativeResize="0"/>
          <p:nvPr/>
        </p:nvPicPr>
        <p:blipFill rotWithShape="1">
          <a:blip r:embed="rId3">
            <a:alphaModFix/>
          </a:blip>
          <a:srcRect b="0" l="0" r="0" t="0"/>
          <a:stretch/>
        </p:blipFill>
        <p:spPr>
          <a:xfrm>
            <a:off x="7183400" y="2511862"/>
            <a:ext cx="500375" cy="477101"/>
          </a:xfrm>
          <a:prstGeom prst="rect">
            <a:avLst/>
          </a:prstGeom>
          <a:noFill/>
          <a:ln>
            <a:noFill/>
          </a:ln>
        </p:spPr>
      </p:pic>
      <p:sp>
        <p:nvSpPr>
          <p:cNvPr id="259" name="Google Shape;259;p10"/>
          <p:cNvSpPr txBox="1"/>
          <p:nvPr/>
        </p:nvSpPr>
        <p:spPr>
          <a:xfrm>
            <a:off x="1422037" y="2951799"/>
            <a:ext cx="5455731" cy="25611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Atraer y retener al candidato idóneo conforme a las ofertas laborales que ofrece la organización.</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Contar con las mejores fuentes y medios de reclutamiento a un costo que consuma el proceso de manera eficiente y eficaz.</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Proporcionar en tiempo y forma el mayor número de candidatos para ocupar una vacante en la organización.</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Hacer uso de la tecnología para atraer a los mejores candidatos.</a:t>
            </a:r>
            <a:endParaRPr/>
          </a:p>
        </p:txBody>
      </p:sp>
      <p:pic>
        <p:nvPicPr>
          <p:cNvPr descr="Google Shape;203;p43" id="260" name="Google Shape;260;p10"/>
          <p:cNvPicPr preferRelativeResize="0"/>
          <p:nvPr/>
        </p:nvPicPr>
        <p:blipFill rotWithShape="1">
          <a:blip r:embed="rId4">
            <a:alphaModFix/>
          </a:blip>
          <a:srcRect b="17675" l="0" r="0" t="0"/>
          <a:stretch/>
        </p:blipFill>
        <p:spPr>
          <a:xfrm flipH="1">
            <a:off x="6673540" y="3805082"/>
            <a:ext cx="2651112" cy="3754594"/>
          </a:xfrm>
          <a:prstGeom prst="rect">
            <a:avLst/>
          </a:prstGeom>
          <a:noFill/>
          <a:ln>
            <a:noFill/>
          </a:ln>
        </p:spPr>
      </p:pic>
      <p:sp>
        <p:nvSpPr>
          <p:cNvPr id="261" name="Google Shape;261;p10"/>
          <p:cNvSpPr/>
          <p:nvPr/>
        </p:nvSpPr>
        <p:spPr>
          <a:xfrm>
            <a:off x="6774702" y="6418779"/>
            <a:ext cx="557861" cy="557861"/>
          </a:xfrm>
          <a:prstGeom prst="ellipse">
            <a:avLst/>
          </a:prstGeom>
          <a:solidFill>
            <a:srgbClr val="B2582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262" name="Google Shape;262;p10"/>
          <p:cNvGrpSpPr/>
          <p:nvPr/>
        </p:nvGrpSpPr>
        <p:grpSpPr>
          <a:xfrm>
            <a:off x="6928040" y="6570735"/>
            <a:ext cx="310548" cy="260865"/>
            <a:chOff x="0" y="0"/>
            <a:chExt cx="310547" cy="260864"/>
          </a:xfrm>
        </p:grpSpPr>
        <p:sp>
          <p:nvSpPr>
            <p:cNvPr id="263" name="Google Shape;263;p10"/>
            <p:cNvSpPr/>
            <p:nvPr/>
          </p:nvSpPr>
          <p:spPr>
            <a:xfrm rot="-2997585">
              <a:off x="60568" y="97888"/>
              <a:ext cx="41844" cy="17772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4" name="Google Shape;264;p10"/>
            <p:cNvSpPr/>
            <p:nvPr/>
          </p:nvSpPr>
          <p:spPr>
            <a:xfrm rot="2098299">
              <a:off x="190232" y="-14401"/>
              <a:ext cx="41003" cy="289665"/>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0" name="Google Shape;270;p11"/>
          <p:cNvSpPr txBox="1"/>
          <p:nvPr/>
        </p:nvSpPr>
        <p:spPr>
          <a:xfrm>
            <a:off x="452173" y="1269911"/>
            <a:ext cx="5965989"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IMPORTANCIA </a:t>
            </a:r>
            <a:r>
              <a:rPr b="0" i="0" lang="en-US" sz="2800" u="none" cap="none" strike="noStrike">
                <a:solidFill>
                  <a:srgbClr val="A93501"/>
                </a:solidFill>
                <a:latin typeface="Calibri"/>
                <a:ea typeface="Calibri"/>
                <a:cs typeface="Calibri"/>
                <a:sym typeface="Calibri"/>
              </a:rPr>
              <a:t>DEL RECLUTAMIENTO</a:t>
            </a:r>
            <a:endParaRPr/>
          </a:p>
        </p:txBody>
      </p:sp>
      <p:sp>
        <p:nvSpPr>
          <p:cNvPr id="271" name="Google Shape;271;p11"/>
          <p:cNvSpPr txBox="1"/>
          <p:nvPr/>
        </p:nvSpPr>
        <p:spPr>
          <a:xfrm>
            <a:off x="628649" y="2576659"/>
            <a:ext cx="6345099" cy="3941971"/>
          </a:xfrm>
          <a:prstGeom prst="rect">
            <a:avLst/>
          </a:prstGeom>
          <a:noFill/>
          <a:ln>
            <a:noFill/>
          </a:ln>
        </p:spPr>
        <p:txBody>
          <a:bodyPr anchorCtr="0" anchor="t" bIns="91400" lIns="91400" spcFirstLastPara="1" rIns="91400" wrap="square" tIns="91400">
            <a:spAutoFit/>
          </a:bodyPr>
          <a:lstStyle/>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proceso de reclutamiento es primordial para toda organización, porque proporciona el capital humano adecuado para ocupar un puesto dentro de ella. Considerando que el capital humano es quizás el principal recurso de la organización para cumplir con el logro de los objetivos estratégicos.</a:t>
            </a:r>
            <a:endParaRPr/>
          </a:p>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Su importancia radica en proporcionar el mayor número de candidatos, que pueden elegirse con las características solicitadas y reflejadas a través de la descripción de cargos para ocupar esa vacante disponible.</a:t>
            </a:r>
            <a:endParaRPr/>
          </a:p>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Cabe aclarar que todo deberá hacerse bajo un esquema de costos mínimos con eficiencia y eficacia, para ello se debe contar con las mejores fuentes y medios de reclutamiento, acudiendo a las tecnologías de la información y comunicación.</a:t>
            </a:r>
            <a:endParaRPr/>
          </a:p>
        </p:txBody>
      </p:sp>
      <p:pic>
        <p:nvPicPr>
          <p:cNvPr descr="Google Shape;214;p44" id="272" name="Google Shape;272;p11"/>
          <p:cNvPicPr preferRelativeResize="0"/>
          <p:nvPr/>
        </p:nvPicPr>
        <p:blipFill rotWithShape="1">
          <a:blip r:embed="rId3">
            <a:alphaModFix/>
          </a:blip>
          <a:srcRect b="0" l="0" r="0" t="0"/>
          <a:stretch/>
        </p:blipFill>
        <p:spPr>
          <a:xfrm>
            <a:off x="7150734" y="2730880"/>
            <a:ext cx="2216491" cy="36988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8" name="Google Shape;278;p12"/>
          <p:cNvSpPr txBox="1"/>
          <p:nvPr/>
        </p:nvSpPr>
        <p:spPr>
          <a:xfrm>
            <a:off x="389180" y="1821121"/>
            <a:ext cx="7161115" cy="392005"/>
          </a:xfrm>
          <a:prstGeom prst="rect">
            <a:avLst/>
          </a:prstGeom>
          <a:noFill/>
          <a:ln>
            <a:noFill/>
          </a:ln>
        </p:spPr>
        <p:txBody>
          <a:bodyPr anchorCtr="0" anchor="t" bIns="91400" lIns="91400" spcFirstLastPara="1" rIns="91400" wrap="square" tIns="91400">
            <a:spAutoFit/>
          </a:bodyPr>
          <a:lstStyle/>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¿Cómo busco? ¿Dónde busco? ¿A través de qué medio busco? ¿Con qué mensaje?</a:t>
            </a:r>
            <a:endParaRPr/>
          </a:p>
        </p:txBody>
      </p:sp>
      <p:sp>
        <p:nvSpPr>
          <p:cNvPr id="279" name="Google Shape;279;p12"/>
          <p:cNvSpPr txBox="1"/>
          <p:nvPr/>
        </p:nvSpPr>
        <p:spPr>
          <a:xfrm>
            <a:off x="366449"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IDENTIFICANDO UN </a:t>
            </a:r>
            <a:r>
              <a:rPr b="0" i="0" lang="en-US" sz="2800" u="none" cap="none" strike="noStrike">
                <a:solidFill>
                  <a:srgbClr val="A93501"/>
                </a:solidFill>
                <a:latin typeface="Calibri"/>
                <a:ea typeface="Calibri"/>
                <a:cs typeface="Calibri"/>
                <a:sym typeface="Calibri"/>
              </a:rPr>
              <a:t>TALENTO</a:t>
            </a:r>
            <a:endParaRPr/>
          </a:p>
        </p:txBody>
      </p:sp>
      <p:sp>
        <p:nvSpPr>
          <p:cNvPr id="280" name="Google Shape;280;p12"/>
          <p:cNvSpPr txBox="1"/>
          <p:nvPr/>
        </p:nvSpPr>
        <p:spPr>
          <a:xfrm>
            <a:off x="366450" y="1002315"/>
            <a:ext cx="4700400" cy="6088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PROCESO DE RECLUTAMIENTO</a:t>
            </a:r>
            <a:endParaRPr/>
          </a:p>
        </p:txBody>
      </p:sp>
      <p:grpSp>
        <p:nvGrpSpPr>
          <p:cNvPr id="281" name="Google Shape;281;p12"/>
          <p:cNvGrpSpPr/>
          <p:nvPr/>
        </p:nvGrpSpPr>
        <p:grpSpPr>
          <a:xfrm>
            <a:off x="8273823" y="2506226"/>
            <a:ext cx="1152307" cy="609601"/>
            <a:chOff x="0" y="0"/>
            <a:chExt cx="1152305" cy="609600"/>
          </a:xfrm>
        </p:grpSpPr>
        <p:sp>
          <p:nvSpPr>
            <p:cNvPr id="282" name="Google Shape;282;p12"/>
            <p:cNvSpPr/>
            <p:nvPr/>
          </p:nvSpPr>
          <p:spPr>
            <a:xfrm>
              <a:off x="0" y="0"/>
              <a:ext cx="1152305" cy="609600"/>
            </a:xfrm>
            <a:prstGeom prst="roundRect">
              <a:avLst>
                <a:gd fmla="val 16667" name="adj"/>
              </a:avLst>
            </a:prstGeom>
            <a:solidFill>
              <a:srgbClr val="A9350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2"/>
            <p:cNvSpPr txBox="1"/>
            <p:nvPr/>
          </p:nvSpPr>
          <p:spPr>
            <a:xfrm>
              <a:off x="75483" y="85417"/>
              <a:ext cx="1001339" cy="438766"/>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Medio de reclutamiento</a:t>
              </a:r>
              <a:endParaRPr/>
            </a:p>
          </p:txBody>
        </p:sp>
      </p:grpSp>
      <p:grpSp>
        <p:nvGrpSpPr>
          <p:cNvPr id="284" name="Google Shape;284;p12"/>
          <p:cNvGrpSpPr/>
          <p:nvPr/>
        </p:nvGrpSpPr>
        <p:grpSpPr>
          <a:xfrm>
            <a:off x="5621456" y="2480985"/>
            <a:ext cx="2595718" cy="4632582"/>
            <a:chOff x="0" y="0"/>
            <a:chExt cx="2595717" cy="4632581"/>
          </a:xfrm>
        </p:grpSpPr>
        <p:cxnSp>
          <p:nvCxnSpPr>
            <p:cNvPr id="285" name="Google Shape;285;p12"/>
            <p:cNvCxnSpPr/>
            <p:nvPr/>
          </p:nvCxnSpPr>
          <p:spPr>
            <a:xfrm flipH="1" rot="10800000">
              <a:off x="117253" y="336698"/>
              <a:ext cx="1" cy="1181687"/>
            </a:xfrm>
            <a:prstGeom prst="straightConnector1">
              <a:avLst/>
            </a:prstGeom>
            <a:noFill/>
            <a:ln cap="flat" cmpd="sng" w="12700">
              <a:solidFill>
                <a:srgbClr val="ED6B00"/>
              </a:solidFill>
              <a:prstDash val="solid"/>
              <a:round/>
              <a:headEnd len="sm" w="sm" type="none"/>
              <a:tailEnd len="sm" w="sm" type="none"/>
            </a:ln>
          </p:spPr>
        </p:cxnSp>
        <p:cxnSp>
          <p:nvCxnSpPr>
            <p:cNvPr id="286" name="Google Shape;286;p12"/>
            <p:cNvCxnSpPr/>
            <p:nvPr/>
          </p:nvCxnSpPr>
          <p:spPr>
            <a:xfrm rot="10800000">
              <a:off x="115983" y="1363523"/>
              <a:ext cx="264146" cy="609601"/>
            </a:xfrm>
            <a:prstGeom prst="straightConnector1">
              <a:avLst/>
            </a:prstGeom>
            <a:noFill/>
            <a:ln cap="flat" cmpd="sng" w="12700">
              <a:solidFill>
                <a:srgbClr val="ED6B00"/>
              </a:solidFill>
              <a:prstDash val="solid"/>
              <a:round/>
              <a:headEnd len="sm" w="sm" type="none"/>
              <a:tailEnd len="sm" w="sm" type="none"/>
            </a:ln>
          </p:spPr>
        </p:cxnSp>
        <p:grpSp>
          <p:nvGrpSpPr>
            <p:cNvPr id="287" name="Google Shape;287;p12"/>
            <p:cNvGrpSpPr/>
            <p:nvPr/>
          </p:nvGrpSpPr>
          <p:grpSpPr>
            <a:xfrm>
              <a:off x="0" y="0"/>
              <a:ext cx="2369051" cy="864151"/>
              <a:chOff x="0" y="0"/>
              <a:chExt cx="2369050" cy="864150"/>
            </a:xfrm>
          </p:grpSpPr>
          <p:sp>
            <p:nvSpPr>
              <p:cNvPr id="288" name="Google Shape;288;p12"/>
              <p:cNvSpPr/>
              <p:nvPr/>
            </p:nvSpPr>
            <p:spPr>
              <a:xfrm>
                <a:off x="0" y="0"/>
                <a:ext cx="2369050" cy="864150"/>
              </a:xfrm>
              <a:prstGeom prst="roundRect">
                <a:avLst>
                  <a:gd fmla="val 14496" name="adj"/>
                </a:avLst>
              </a:prstGeom>
              <a:solidFill>
                <a:srgbClr val="A9350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sp>
            <p:nvSpPr>
              <p:cNvPr id="289" name="Google Shape;289;p12"/>
              <p:cNvSpPr txBox="1"/>
              <p:nvPr/>
            </p:nvSpPr>
            <p:spPr>
              <a:xfrm>
                <a:off x="82413" y="307942"/>
                <a:ext cx="2204224" cy="248265"/>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Métodos de reclutamiento</a:t>
                </a:r>
                <a:endParaRPr/>
              </a:p>
            </p:txBody>
          </p:sp>
        </p:grpSp>
        <p:grpSp>
          <p:nvGrpSpPr>
            <p:cNvPr id="290" name="Google Shape;290;p12"/>
            <p:cNvGrpSpPr/>
            <p:nvPr/>
          </p:nvGrpSpPr>
          <p:grpSpPr>
            <a:xfrm>
              <a:off x="291664" y="1120983"/>
              <a:ext cx="2077388" cy="609601"/>
              <a:chOff x="0" y="0"/>
              <a:chExt cx="2077386" cy="609600"/>
            </a:xfrm>
          </p:grpSpPr>
          <p:sp>
            <p:nvSpPr>
              <p:cNvPr id="291" name="Google Shape;291;p12"/>
              <p:cNvSpPr/>
              <p:nvPr/>
            </p:nvSpPr>
            <p:spPr>
              <a:xfrm>
                <a:off x="0" y="0"/>
                <a:ext cx="2077386" cy="609600"/>
              </a:xfrm>
              <a:prstGeom prst="roundRect">
                <a:avLst>
                  <a:gd fmla="val 16667"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2"/>
              <p:cNvSpPr txBox="1"/>
              <p:nvPr/>
            </p:nvSpPr>
            <p:spPr>
              <a:xfrm>
                <a:off x="75482" y="85417"/>
                <a:ext cx="1926422" cy="438766"/>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INTERNO</a:t>
                </a:r>
                <a:endParaRPr/>
              </a:p>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Concurso interno</a:t>
                </a:r>
                <a:endParaRPr/>
              </a:p>
            </p:txBody>
          </p:sp>
        </p:grpSp>
        <p:grpSp>
          <p:nvGrpSpPr>
            <p:cNvPr id="293" name="Google Shape;293;p12"/>
            <p:cNvGrpSpPr/>
            <p:nvPr/>
          </p:nvGrpSpPr>
          <p:grpSpPr>
            <a:xfrm>
              <a:off x="291663" y="1781637"/>
              <a:ext cx="2077389" cy="2850944"/>
              <a:chOff x="0" y="0"/>
              <a:chExt cx="2077387" cy="2850943"/>
            </a:xfrm>
          </p:grpSpPr>
          <p:grpSp>
            <p:nvGrpSpPr>
              <p:cNvPr id="294" name="Google Shape;294;p12"/>
              <p:cNvGrpSpPr/>
              <p:nvPr/>
            </p:nvGrpSpPr>
            <p:grpSpPr>
              <a:xfrm>
                <a:off x="0" y="18644"/>
                <a:ext cx="2077387" cy="2832299"/>
                <a:chOff x="0" y="0"/>
                <a:chExt cx="2077386" cy="2832297"/>
              </a:xfrm>
            </p:grpSpPr>
            <p:sp>
              <p:nvSpPr>
                <p:cNvPr id="295" name="Google Shape;295;p12"/>
                <p:cNvSpPr/>
                <p:nvPr/>
              </p:nvSpPr>
              <p:spPr>
                <a:xfrm>
                  <a:off x="0" y="0"/>
                  <a:ext cx="2077386" cy="2832297"/>
                </a:xfrm>
                <a:prstGeom prst="roundRect">
                  <a:avLst>
                    <a:gd fmla="val 4344" name="adj"/>
                  </a:avLst>
                </a:prstGeom>
                <a:solidFill>
                  <a:srgbClr val="FFB37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A93501"/>
                    </a:buClr>
                    <a:buSzPts val="1100"/>
                    <a:buFont typeface="Calibri"/>
                    <a:buNone/>
                  </a:pPr>
                  <a:r>
                    <a:t/>
                  </a:r>
                  <a:endParaRPr b="0" i="0" sz="1100" u="none" cap="none" strike="noStrike">
                    <a:solidFill>
                      <a:srgbClr val="A93501"/>
                    </a:solidFill>
                    <a:latin typeface="Calibri"/>
                    <a:ea typeface="Calibri"/>
                    <a:cs typeface="Calibri"/>
                    <a:sym typeface="Calibri"/>
                  </a:endParaRPr>
                </a:p>
              </p:txBody>
            </p:sp>
            <p:sp>
              <p:nvSpPr>
                <p:cNvPr id="296" name="Google Shape;296;p12"/>
                <p:cNvSpPr txBox="1"/>
                <p:nvPr/>
              </p:nvSpPr>
              <p:spPr>
                <a:xfrm>
                  <a:off x="72155" y="268797"/>
                  <a:ext cx="1933076" cy="2537069"/>
                </a:xfrm>
                <a:prstGeom prst="rect">
                  <a:avLst/>
                </a:prstGeom>
                <a:noFill/>
                <a:ln>
                  <a:noFill/>
                </a:ln>
              </p:spPr>
              <p:txBody>
                <a:bodyPr anchorCtr="0" anchor="b" bIns="45675" lIns="45675" spcFirstLastPara="1" rIns="45675" wrap="square" tIns="45675">
                  <a:spAutoFit/>
                </a:bodyPr>
                <a:lstStyle/>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Espontáneos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Publicidad</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Consultoras especializadas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Head Hunters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Instituciones de Educación: Universidades, CFT</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Colegios Profesionales: Ingenieros, Enfermeros, Panaderos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Organizaciones Laborales: Sindicatos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Organizaciones Gubernamentales: BNE/OMIL (Municipalidades)</a:t>
                  </a:r>
                  <a:endParaRPr/>
                </a:p>
                <a:p>
                  <a:pPr indent="-171450" lvl="0" marL="171450" marR="0" rtl="0" algn="l">
                    <a:lnSpc>
                      <a:spcPct val="100000"/>
                    </a:lnSpc>
                    <a:spcBef>
                      <a:spcPts val="0"/>
                    </a:spcBef>
                    <a:spcAft>
                      <a:spcPts val="0"/>
                    </a:spcAft>
                    <a:buClr>
                      <a:srgbClr val="A93501"/>
                    </a:buClr>
                    <a:buSzPts val="1100"/>
                    <a:buFont typeface="Arial"/>
                    <a:buChar char="•"/>
                  </a:pPr>
                  <a:r>
                    <a:rPr b="0" i="0" lang="en-US" sz="1100" u="none" cap="none" strike="noStrike">
                      <a:solidFill>
                        <a:srgbClr val="A93501"/>
                      </a:solidFill>
                      <a:latin typeface="Calibri"/>
                      <a:ea typeface="Calibri"/>
                      <a:cs typeface="Calibri"/>
                      <a:sym typeface="Calibri"/>
                    </a:rPr>
                    <a:t>Ferias laborales</a:t>
                  </a:r>
                  <a:endParaRPr/>
                </a:p>
              </p:txBody>
            </p:sp>
          </p:grpSp>
          <p:sp>
            <p:nvSpPr>
              <p:cNvPr id="297" name="Google Shape;297;p12"/>
              <p:cNvSpPr txBox="1"/>
              <p:nvPr/>
            </p:nvSpPr>
            <p:spPr>
              <a:xfrm>
                <a:off x="552699" y="0"/>
                <a:ext cx="971989" cy="530215"/>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EXTERNO</a:t>
                </a:r>
                <a:endParaRPr/>
              </a:p>
            </p:txBody>
          </p:sp>
        </p:grpSp>
        <p:sp>
          <p:nvSpPr>
            <p:cNvPr id="298" name="Google Shape;298;p12"/>
            <p:cNvSpPr/>
            <p:nvPr/>
          </p:nvSpPr>
          <p:spPr>
            <a:xfrm>
              <a:off x="2412496" y="336698"/>
              <a:ext cx="183221" cy="217767"/>
            </a:xfrm>
            <a:prstGeom prst="chevron">
              <a:avLst>
                <a:gd fmla="val 43540" name="adj"/>
              </a:avLst>
            </a:prstGeom>
            <a:solidFill>
              <a:srgbClr val="ED6B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12"/>
          <p:cNvGrpSpPr/>
          <p:nvPr/>
        </p:nvGrpSpPr>
        <p:grpSpPr>
          <a:xfrm>
            <a:off x="389179" y="2458158"/>
            <a:ext cx="5201276" cy="2405575"/>
            <a:chOff x="-1" y="-1"/>
            <a:chExt cx="5201274" cy="2405574"/>
          </a:xfrm>
        </p:grpSpPr>
        <p:grpSp>
          <p:nvGrpSpPr>
            <p:cNvPr id="300" name="Google Shape;300;p12"/>
            <p:cNvGrpSpPr/>
            <p:nvPr/>
          </p:nvGrpSpPr>
          <p:grpSpPr>
            <a:xfrm>
              <a:off x="-1" y="1152091"/>
              <a:ext cx="1006224" cy="609601"/>
              <a:chOff x="0" y="0"/>
              <a:chExt cx="1006222" cy="609600"/>
            </a:xfrm>
          </p:grpSpPr>
          <p:sp>
            <p:nvSpPr>
              <p:cNvPr id="301" name="Google Shape;301;p12"/>
              <p:cNvSpPr/>
              <p:nvPr/>
            </p:nvSpPr>
            <p:spPr>
              <a:xfrm>
                <a:off x="0" y="0"/>
                <a:ext cx="1006222" cy="609600"/>
              </a:xfrm>
              <a:prstGeom prst="roundRect">
                <a:avLst>
                  <a:gd fmla="val 16667"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txBox="1"/>
              <p:nvPr/>
            </p:nvSpPr>
            <p:spPr>
              <a:xfrm>
                <a:off x="75482" y="26866"/>
                <a:ext cx="855257" cy="555868"/>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100"/>
                  <a:buFont typeface="Calibri"/>
                  <a:buNone/>
                </a:pPr>
                <a:r>
                  <a:rPr b="0" i="0" lang="en-US" sz="1100" u="none" cap="none" strike="noStrike">
                    <a:solidFill>
                      <a:srgbClr val="A93501"/>
                    </a:solidFill>
                    <a:latin typeface="Calibri"/>
                    <a:ea typeface="Calibri"/>
                    <a:cs typeface="Calibri"/>
                    <a:sym typeface="Calibri"/>
                  </a:rPr>
                  <a:t>Planeación de Recursos Humanos</a:t>
                </a:r>
                <a:endParaRPr/>
              </a:p>
            </p:txBody>
          </p:sp>
        </p:grpSp>
        <p:grpSp>
          <p:nvGrpSpPr>
            <p:cNvPr id="303" name="Google Shape;303;p12"/>
            <p:cNvGrpSpPr/>
            <p:nvPr/>
          </p:nvGrpSpPr>
          <p:grpSpPr>
            <a:xfrm>
              <a:off x="1340575" y="1152091"/>
              <a:ext cx="1032202" cy="609601"/>
              <a:chOff x="0" y="0"/>
              <a:chExt cx="1032200" cy="609600"/>
            </a:xfrm>
          </p:grpSpPr>
          <p:sp>
            <p:nvSpPr>
              <p:cNvPr id="304" name="Google Shape;304;p12"/>
              <p:cNvSpPr/>
              <p:nvPr/>
            </p:nvSpPr>
            <p:spPr>
              <a:xfrm>
                <a:off x="0" y="0"/>
                <a:ext cx="1032200" cy="609600"/>
              </a:xfrm>
              <a:prstGeom prst="roundRect">
                <a:avLst>
                  <a:gd fmla="val 16667"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A93501"/>
                  </a:buClr>
                  <a:buSzPts val="1100"/>
                  <a:buFont typeface="Calibri"/>
                  <a:buNone/>
                </a:pPr>
                <a:r>
                  <a:t/>
                </a:r>
                <a:endParaRPr b="0" i="0" sz="1100" u="none" cap="none" strike="noStrike">
                  <a:solidFill>
                    <a:srgbClr val="A93501"/>
                  </a:solidFill>
                  <a:latin typeface="Calibri"/>
                  <a:ea typeface="Calibri"/>
                  <a:cs typeface="Calibri"/>
                  <a:sym typeface="Calibri"/>
                </a:endParaRPr>
              </a:p>
            </p:txBody>
          </p:sp>
          <p:sp>
            <p:nvSpPr>
              <p:cNvPr id="305" name="Google Shape;305;p12"/>
              <p:cNvSpPr txBox="1"/>
              <p:nvPr/>
            </p:nvSpPr>
            <p:spPr>
              <a:xfrm>
                <a:off x="75482" y="109416"/>
                <a:ext cx="881236" cy="390768"/>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100"/>
                  <a:buFont typeface="Calibri"/>
                  <a:buNone/>
                </a:pPr>
                <a:r>
                  <a:rPr b="0" i="0" lang="en-US" sz="1100" u="none" cap="none" strike="noStrike">
                    <a:solidFill>
                      <a:srgbClr val="A93501"/>
                    </a:solidFill>
                    <a:latin typeface="Calibri"/>
                    <a:ea typeface="Calibri"/>
                    <a:cs typeface="Calibri"/>
                    <a:sym typeface="Calibri"/>
                  </a:rPr>
                  <a:t>Solicitudes de las áreas</a:t>
                </a:r>
                <a:endParaRPr/>
              </a:p>
            </p:txBody>
          </p:sp>
        </p:grpSp>
        <p:grpSp>
          <p:nvGrpSpPr>
            <p:cNvPr id="306" name="Google Shape;306;p12"/>
            <p:cNvGrpSpPr/>
            <p:nvPr/>
          </p:nvGrpSpPr>
          <p:grpSpPr>
            <a:xfrm>
              <a:off x="3725" y="-1"/>
              <a:ext cx="2369051" cy="869958"/>
              <a:chOff x="0" y="0"/>
              <a:chExt cx="2369050" cy="869957"/>
            </a:xfrm>
          </p:grpSpPr>
          <p:sp>
            <p:nvSpPr>
              <p:cNvPr id="307" name="Google Shape;307;p12"/>
              <p:cNvSpPr/>
              <p:nvPr/>
            </p:nvSpPr>
            <p:spPr>
              <a:xfrm>
                <a:off x="0" y="0"/>
                <a:ext cx="2369050" cy="869957"/>
              </a:xfrm>
              <a:prstGeom prst="roundRect">
                <a:avLst>
                  <a:gd fmla="val 16128"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A93501"/>
                  </a:buClr>
                  <a:buSzPts val="1200"/>
                  <a:buFont typeface="Calibri"/>
                  <a:buNone/>
                </a:pPr>
                <a:r>
                  <a:t/>
                </a:r>
                <a:endParaRPr b="0" i="0" sz="1200" u="none" cap="none" strike="noStrike">
                  <a:solidFill>
                    <a:srgbClr val="A93501"/>
                  </a:solidFill>
                  <a:latin typeface="Calibri"/>
                  <a:ea typeface="Calibri"/>
                  <a:cs typeface="Calibri"/>
                  <a:sym typeface="Calibri"/>
                </a:endParaRPr>
              </a:p>
            </p:txBody>
          </p:sp>
          <p:sp>
            <p:nvSpPr>
              <p:cNvPr id="308" name="Google Shape;308;p12"/>
              <p:cNvSpPr txBox="1"/>
              <p:nvPr/>
            </p:nvSpPr>
            <p:spPr>
              <a:xfrm>
                <a:off x="86819" y="310845"/>
                <a:ext cx="2195412" cy="248266"/>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Identificación de una VACANTE</a:t>
                </a:r>
                <a:endParaRPr/>
              </a:p>
            </p:txBody>
          </p:sp>
        </p:grpSp>
        <p:grpSp>
          <p:nvGrpSpPr>
            <p:cNvPr id="309" name="Google Shape;309;p12"/>
            <p:cNvGrpSpPr/>
            <p:nvPr/>
          </p:nvGrpSpPr>
          <p:grpSpPr>
            <a:xfrm>
              <a:off x="2611710" y="1146781"/>
              <a:ext cx="947443" cy="609601"/>
              <a:chOff x="0" y="0"/>
              <a:chExt cx="947442" cy="609600"/>
            </a:xfrm>
          </p:grpSpPr>
          <p:sp>
            <p:nvSpPr>
              <p:cNvPr id="310" name="Google Shape;310;p12"/>
              <p:cNvSpPr/>
              <p:nvPr/>
            </p:nvSpPr>
            <p:spPr>
              <a:xfrm>
                <a:off x="0" y="0"/>
                <a:ext cx="947442" cy="609600"/>
              </a:xfrm>
              <a:prstGeom prst="roundRect">
                <a:avLst>
                  <a:gd fmla="val 16667"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2"/>
              <p:cNvSpPr txBox="1"/>
              <p:nvPr/>
            </p:nvSpPr>
            <p:spPr>
              <a:xfrm>
                <a:off x="75483" y="109416"/>
                <a:ext cx="796475" cy="390768"/>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100"/>
                  <a:buFont typeface="Calibri"/>
                  <a:buNone/>
                </a:pPr>
                <a:r>
                  <a:rPr b="0" i="0" lang="en-US" sz="1100" u="none" cap="none" strike="noStrike">
                    <a:solidFill>
                      <a:srgbClr val="A93501"/>
                    </a:solidFill>
                    <a:latin typeface="Calibri"/>
                    <a:ea typeface="Calibri"/>
                    <a:cs typeface="Calibri"/>
                    <a:sym typeface="Calibri"/>
                  </a:rPr>
                  <a:t>Información del cargo</a:t>
                </a:r>
                <a:endParaRPr/>
              </a:p>
            </p:txBody>
          </p:sp>
        </p:grpSp>
        <p:grpSp>
          <p:nvGrpSpPr>
            <p:cNvPr id="312" name="Google Shape;312;p12"/>
            <p:cNvGrpSpPr/>
            <p:nvPr/>
          </p:nvGrpSpPr>
          <p:grpSpPr>
            <a:xfrm>
              <a:off x="3901248" y="1143809"/>
              <a:ext cx="1083239" cy="609601"/>
              <a:chOff x="0" y="0"/>
              <a:chExt cx="1083237" cy="609600"/>
            </a:xfrm>
          </p:grpSpPr>
          <p:sp>
            <p:nvSpPr>
              <p:cNvPr id="313" name="Google Shape;313;p12"/>
              <p:cNvSpPr/>
              <p:nvPr/>
            </p:nvSpPr>
            <p:spPr>
              <a:xfrm>
                <a:off x="0" y="0"/>
                <a:ext cx="1083237" cy="609600"/>
              </a:xfrm>
              <a:prstGeom prst="roundRect">
                <a:avLst>
                  <a:gd fmla="val 16667"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A93501"/>
                  </a:buClr>
                  <a:buSzPts val="1100"/>
                  <a:buFont typeface="Calibri"/>
                  <a:buNone/>
                </a:pPr>
                <a:r>
                  <a:t/>
                </a:r>
                <a:endParaRPr b="0" i="0" sz="1100" u="none" cap="none" strike="noStrike">
                  <a:solidFill>
                    <a:srgbClr val="A93501"/>
                  </a:solidFill>
                  <a:latin typeface="Calibri"/>
                  <a:ea typeface="Calibri"/>
                  <a:cs typeface="Calibri"/>
                  <a:sym typeface="Calibri"/>
                </a:endParaRPr>
              </a:p>
            </p:txBody>
          </p:sp>
          <p:sp>
            <p:nvSpPr>
              <p:cNvPr id="314" name="Google Shape;314;p12"/>
              <p:cNvSpPr txBox="1"/>
              <p:nvPr/>
            </p:nvSpPr>
            <p:spPr>
              <a:xfrm>
                <a:off x="75482" y="26866"/>
                <a:ext cx="932273" cy="555868"/>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100"/>
                  <a:buFont typeface="Calibri"/>
                  <a:buNone/>
                </a:pPr>
                <a:r>
                  <a:rPr b="0" i="0" lang="en-US" sz="1100" u="none" cap="none" strike="noStrike">
                    <a:solidFill>
                      <a:srgbClr val="A93501"/>
                    </a:solidFill>
                    <a:latin typeface="Calibri"/>
                    <a:ea typeface="Calibri"/>
                    <a:cs typeface="Calibri"/>
                    <a:sym typeface="Calibri"/>
                  </a:rPr>
                  <a:t>Comentarios del Gerente o jefe solicitante</a:t>
                </a:r>
                <a:endParaRPr/>
              </a:p>
            </p:txBody>
          </p:sp>
        </p:grpSp>
        <p:grpSp>
          <p:nvGrpSpPr>
            <p:cNvPr id="315" name="Google Shape;315;p12"/>
            <p:cNvGrpSpPr/>
            <p:nvPr/>
          </p:nvGrpSpPr>
          <p:grpSpPr>
            <a:xfrm>
              <a:off x="2618000" y="17019"/>
              <a:ext cx="2369052" cy="869958"/>
              <a:chOff x="0" y="0"/>
              <a:chExt cx="2369050" cy="869957"/>
            </a:xfrm>
          </p:grpSpPr>
          <p:sp>
            <p:nvSpPr>
              <p:cNvPr id="316" name="Google Shape;316;p12"/>
              <p:cNvSpPr/>
              <p:nvPr/>
            </p:nvSpPr>
            <p:spPr>
              <a:xfrm>
                <a:off x="0" y="0"/>
                <a:ext cx="2369050" cy="869957"/>
              </a:xfrm>
              <a:prstGeom prst="roundRect">
                <a:avLst>
                  <a:gd fmla="val 16128"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A93501"/>
                  </a:buClr>
                  <a:buSzPts val="1200"/>
                  <a:buFont typeface="Calibri"/>
                  <a:buNone/>
                </a:pPr>
                <a:r>
                  <a:t/>
                </a:r>
                <a:endParaRPr b="0" i="0" sz="1200" u="none" cap="none" strike="noStrike">
                  <a:solidFill>
                    <a:srgbClr val="A93501"/>
                  </a:solidFill>
                  <a:latin typeface="Calibri"/>
                  <a:ea typeface="Calibri"/>
                  <a:cs typeface="Calibri"/>
                  <a:sym typeface="Calibri"/>
                </a:endParaRPr>
              </a:p>
            </p:txBody>
          </p:sp>
          <p:sp>
            <p:nvSpPr>
              <p:cNvPr id="317" name="Google Shape;317;p12"/>
              <p:cNvSpPr txBox="1"/>
              <p:nvPr/>
            </p:nvSpPr>
            <p:spPr>
              <a:xfrm>
                <a:off x="86819" y="310845"/>
                <a:ext cx="2195412" cy="248266"/>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Requisitos del cargo</a:t>
                </a:r>
                <a:endParaRPr/>
              </a:p>
            </p:txBody>
          </p:sp>
        </p:grpSp>
        <p:grpSp>
          <p:nvGrpSpPr>
            <p:cNvPr id="318" name="Google Shape;318;p12"/>
            <p:cNvGrpSpPr/>
            <p:nvPr/>
          </p:nvGrpSpPr>
          <p:grpSpPr>
            <a:xfrm>
              <a:off x="2611710" y="2069570"/>
              <a:ext cx="2352689" cy="336003"/>
              <a:chOff x="0" y="0"/>
              <a:chExt cx="2352688" cy="336002"/>
            </a:xfrm>
          </p:grpSpPr>
          <p:sp>
            <p:nvSpPr>
              <p:cNvPr id="319" name="Google Shape;319;p12"/>
              <p:cNvSpPr/>
              <p:nvPr/>
            </p:nvSpPr>
            <p:spPr>
              <a:xfrm>
                <a:off x="0" y="0"/>
                <a:ext cx="2352688" cy="336002"/>
              </a:xfrm>
              <a:prstGeom prst="roundRect">
                <a:avLst>
                  <a:gd fmla="val 26275" name="adj"/>
                </a:avLst>
              </a:prstGeom>
              <a:solidFill>
                <a:srgbClr val="FFB3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2"/>
              <p:cNvSpPr txBox="1"/>
              <p:nvPr/>
            </p:nvSpPr>
            <p:spPr>
              <a:xfrm>
                <a:off x="71583" y="43868"/>
                <a:ext cx="2209521" cy="248265"/>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200"/>
                  <a:buFont typeface="Calibri"/>
                  <a:buNone/>
                </a:pPr>
                <a:r>
                  <a:rPr b="0" i="0" lang="en-US" sz="1200" u="none" cap="none" strike="noStrike">
                    <a:solidFill>
                      <a:srgbClr val="A93501"/>
                    </a:solidFill>
                    <a:latin typeface="Calibri"/>
                    <a:ea typeface="Calibri"/>
                    <a:cs typeface="Calibri"/>
                    <a:sym typeface="Calibri"/>
                  </a:rPr>
                  <a:t>Perfil del cargo</a:t>
                </a:r>
                <a:endParaRPr/>
              </a:p>
            </p:txBody>
          </p:sp>
        </p:grpSp>
        <p:cxnSp>
          <p:nvCxnSpPr>
            <p:cNvPr id="321" name="Google Shape;321;p12"/>
            <p:cNvCxnSpPr/>
            <p:nvPr/>
          </p:nvCxnSpPr>
          <p:spPr>
            <a:xfrm>
              <a:off x="1040467" y="1452659"/>
              <a:ext cx="257908" cy="1"/>
            </a:xfrm>
            <a:prstGeom prst="straightConnector1">
              <a:avLst/>
            </a:prstGeom>
            <a:noFill/>
            <a:ln cap="flat" cmpd="sng" w="9525">
              <a:solidFill>
                <a:srgbClr val="ED6B00"/>
              </a:solidFill>
              <a:prstDash val="solid"/>
              <a:round/>
              <a:headEnd len="med" w="med" type="triangle"/>
              <a:tailEnd len="med" w="med" type="triangle"/>
            </a:ln>
          </p:spPr>
        </p:cxnSp>
        <p:cxnSp>
          <p:nvCxnSpPr>
            <p:cNvPr id="322" name="Google Shape;322;p12"/>
            <p:cNvCxnSpPr/>
            <p:nvPr/>
          </p:nvCxnSpPr>
          <p:spPr>
            <a:xfrm>
              <a:off x="3598443" y="1452659"/>
              <a:ext cx="257908" cy="1"/>
            </a:xfrm>
            <a:prstGeom prst="straightConnector1">
              <a:avLst/>
            </a:prstGeom>
            <a:noFill/>
            <a:ln cap="flat" cmpd="sng" w="9525">
              <a:solidFill>
                <a:srgbClr val="ED6B00"/>
              </a:solidFill>
              <a:prstDash val="solid"/>
              <a:round/>
              <a:headEnd len="med" w="med" type="triangle"/>
              <a:tailEnd len="med" w="med" type="triangle"/>
            </a:ln>
          </p:spPr>
        </p:cxnSp>
        <p:sp>
          <p:nvSpPr>
            <p:cNvPr id="323" name="Google Shape;323;p12"/>
            <p:cNvSpPr/>
            <p:nvPr/>
          </p:nvSpPr>
          <p:spPr>
            <a:xfrm>
              <a:off x="2403777" y="359523"/>
              <a:ext cx="183221" cy="217767"/>
            </a:xfrm>
            <a:prstGeom prst="chevron">
              <a:avLst>
                <a:gd fmla="val 43540" name="adj"/>
              </a:avLst>
            </a:prstGeom>
            <a:solidFill>
              <a:srgbClr val="ED6B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a:off x="5018052" y="359523"/>
              <a:ext cx="183221" cy="217767"/>
            </a:xfrm>
            <a:prstGeom prst="chevron">
              <a:avLst>
                <a:gd fmla="val 43540" name="adj"/>
              </a:avLst>
            </a:prstGeom>
            <a:solidFill>
              <a:srgbClr val="ED6B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5" name="Google Shape;325;p12"/>
            <p:cNvCxnSpPr/>
            <p:nvPr/>
          </p:nvCxnSpPr>
          <p:spPr>
            <a:xfrm flipH="1">
              <a:off x="2536902" y="1110346"/>
              <a:ext cx="2522803" cy="842972"/>
            </a:xfrm>
            <a:prstGeom prst="straightConnector1">
              <a:avLst/>
            </a:prstGeom>
            <a:noFill/>
            <a:ln cap="flat" cmpd="sng" w="12700">
              <a:solidFill>
                <a:srgbClr val="ED6B00"/>
              </a:solidFill>
              <a:prstDash val="solid"/>
              <a:round/>
              <a:headEnd len="sm" w="sm" type="none"/>
              <a:tailEnd len="sm" w="sm" type="none"/>
            </a:ln>
          </p:spPr>
        </p:cxnSp>
        <p:cxnSp>
          <p:nvCxnSpPr>
            <p:cNvPr id="326" name="Google Shape;326;p12"/>
            <p:cNvCxnSpPr/>
            <p:nvPr/>
          </p:nvCxnSpPr>
          <p:spPr>
            <a:xfrm flipH="1" rot="10800000">
              <a:off x="488407" y="878693"/>
              <a:ext cx="1" cy="265116"/>
            </a:xfrm>
            <a:prstGeom prst="straightConnector1">
              <a:avLst/>
            </a:prstGeom>
            <a:noFill/>
            <a:ln cap="flat" cmpd="sng" w="9525">
              <a:solidFill>
                <a:srgbClr val="ED6B00"/>
              </a:solidFill>
              <a:prstDash val="solid"/>
              <a:round/>
              <a:headEnd len="med" w="med" type="triangle"/>
              <a:tailEnd len="med" w="med" type="triangle"/>
            </a:ln>
          </p:spPr>
        </p:cxnSp>
        <p:cxnSp>
          <p:nvCxnSpPr>
            <p:cNvPr id="327" name="Google Shape;327;p12"/>
            <p:cNvCxnSpPr/>
            <p:nvPr/>
          </p:nvCxnSpPr>
          <p:spPr>
            <a:xfrm flipH="1" rot="10800000">
              <a:off x="1862352" y="878693"/>
              <a:ext cx="1" cy="265116"/>
            </a:xfrm>
            <a:prstGeom prst="straightConnector1">
              <a:avLst/>
            </a:prstGeom>
            <a:noFill/>
            <a:ln cap="flat" cmpd="sng" w="9525">
              <a:solidFill>
                <a:srgbClr val="ED6B00"/>
              </a:solidFill>
              <a:prstDash val="solid"/>
              <a:round/>
              <a:headEnd len="med" w="med" type="triangle"/>
              <a:tailEnd len="med" w="med" type="triangle"/>
            </a:ln>
          </p:spPr>
        </p:cxnSp>
        <p:cxnSp>
          <p:nvCxnSpPr>
            <p:cNvPr id="328" name="Google Shape;328;p12"/>
            <p:cNvCxnSpPr/>
            <p:nvPr/>
          </p:nvCxnSpPr>
          <p:spPr>
            <a:xfrm flipH="1" rot="10800000">
              <a:off x="3098276" y="878693"/>
              <a:ext cx="1" cy="265116"/>
            </a:xfrm>
            <a:prstGeom prst="straightConnector1">
              <a:avLst/>
            </a:prstGeom>
            <a:noFill/>
            <a:ln cap="flat" cmpd="sng" w="9525">
              <a:solidFill>
                <a:srgbClr val="ED6B00"/>
              </a:solidFill>
              <a:prstDash val="solid"/>
              <a:round/>
              <a:headEnd len="med" w="med" type="triangle"/>
              <a:tailEnd len="med" w="med" type="triangle"/>
            </a:ln>
          </p:spPr>
        </p:cxnSp>
        <p:cxnSp>
          <p:nvCxnSpPr>
            <p:cNvPr id="329" name="Google Shape;329;p12"/>
            <p:cNvCxnSpPr/>
            <p:nvPr/>
          </p:nvCxnSpPr>
          <p:spPr>
            <a:xfrm flipH="1" rot="10800000">
              <a:off x="4472220" y="878693"/>
              <a:ext cx="1" cy="265116"/>
            </a:xfrm>
            <a:prstGeom prst="straightConnector1">
              <a:avLst/>
            </a:prstGeom>
            <a:noFill/>
            <a:ln cap="flat" cmpd="sng" w="9525">
              <a:solidFill>
                <a:srgbClr val="ED6B00"/>
              </a:solidFill>
              <a:prstDash val="solid"/>
              <a:round/>
              <a:headEnd len="med" w="med" type="triangle"/>
              <a:tailEnd len="med" w="med" type="triangle"/>
            </a:ln>
          </p:spPr>
        </p:cxnSp>
      </p:grpSp>
      <p:grpSp>
        <p:nvGrpSpPr>
          <p:cNvPr id="330" name="Google Shape;330;p12"/>
          <p:cNvGrpSpPr/>
          <p:nvPr/>
        </p:nvGrpSpPr>
        <p:grpSpPr>
          <a:xfrm>
            <a:off x="7990622" y="3263705"/>
            <a:ext cx="1435509" cy="609601"/>
            <a:chOff x="-1" y="0"/>
            <a:chExt cx="1435508" cy="609600"/>
          </a:xfrm>
        </p:grpSpPr>
        <p:grpSp>
          <p:nvGrpSpPr>
            <p:cNvPr id="331" name="Google Shape;331;p12"/>
            <p:cNvGrpSpPr/>
            <p:nvPr/>
          </p:nvGrpSpPr>
          <p:grpSpPr>
            <a:xfrm>
              <a:off x="283199" y="0"/>
              <a:ext cx="1152308" cy="609600"/>
              <a:chOff x="0" y="0"/>
              <a:chExt cx="1152306" cy="609600"/>
            </a:xfrm>
          </p:grpSpPr>
          <p:sp>
            <p:nvSpPr>
              <p:cNvPr id="332" name="Google Shape;332;p12"/>
              <p:cNvSpPr/>
              <p:nvPr/>
            </p:nvSpPr>
            <p:spPr>
              <a:xfrm>
                <a:off x="0" y="0"/>
                <a:ext cx="1152306" cy="609600"/>
              </a:xfrm>
              <a:prstGeom prst="roundRect">
                <a:avLst>
                  <a:gd fmla="val 16667" name="adj"/>
                </a:avLst>
              </a:prstGeom>
              <a:solidFill>
                <a:srgbClr val="A9350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txBox="1"/>
              <p:nvPr/>
            </p:nvSpPr>
            <p:spPr>
              <a:xfrm>
                <a:off x="75482" y="85417"/>
                <a:ext cx="1001341" cy="438766"/>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AVISO de reclutamiento</a:t>
                </a:r>
                <a:endParaRPr/>
              </a:p>
            </p:txBody>
          </p:sp>
        </p:grpSp>
        <p:cxnSp>
          <p:nvCxnSpPr>
            <p:cNvPr id="334" name="Google Shape;334;p12"/>
            <p:cNvCxnSpPr/>
            <p:nvPr/>
          </p:nvCxnSpPr>
          <p:spPr>
            <a:xfrm flipH="1" rot="10800000">
              <a:off x="-1" y="304800"/>
              <a:ext cx="283201" cy="165001"/>
            </a:xfrm>
            <a:prstGeom prst="straightConnector1">
              <a:avLst/>
            </a:prstGeom>
            <a:noFill/>
            <a:ln cap="flat" cmpd="sng" w="9525">
              <a:solidFill>
                <a:srgbClr val="A93501"/>
              </a:solidFill>
              <a:prstDash val="solid"/>
              <a:round/>
              <a:headEnd len="sm" w="sm" type="none"/>
              <a:tailEnd len="med" w="med" type="triangle"/>
            </a:ln>
          </p:spPr>
        </p:cxnSp>
      </p:grpSp>
      <p:grpSp>
        <p:nvGrpSpPr>
          <p:cNvPr id="335" name="Google Shape;335;p12"/>
          <p:cNvGrpSpPr/>
          <p:nvPr/>
        </p:nvGrpSpPr>
        <p:grpSpPr>
          <a:xfrm>
            <a:off x="8273823" y="3922736"/>
            <a:ext cx="1152308" cy="1096805"/>
            <a:chOff x="0" y="0"/>
            <a:chExt cx="1152306" cy="1096804"/>
          </a:xfrm>
        </p:grpSpPr>
        <p:grpSp>
          <p:nvGrpSpPr>
            <p:cNvPr id="336" name="Google Shape;336;p12"/>
            <p:cNvGrpSpPr/>
            <p:nvPr/>
          </p:nvGrpSpPr>
          <p:grpSpPr>
            <a:xfrm>
              <a:off x="0" y="232652"/>
              <a:ext cx="1152306" cy="864152"/>
              <a:chOff x="0" y="0"/>
              <a:chExt cx="1152305" cy="864150"/>
            </a:xfrm>
          </p:grpSpPr>
          <p:sp>
            <p:nvSpPr>
              <p:cNvPr id="337" name="Google Shape;337;p12"/>
              <p:cNvSpPr/>
              <p:nvPr/>
            </p:nvSpPr>
            <p:spPr>
              <a:xfrm>
                <a:off x="0" y="0"/>
                <a:ext cx="1152305" cy="864150"/>
              </a:xfrm>
              <a:prstGeom prst="roundRect">
                <a:avLst>
                  <a:gd fmla="val 16667" name="adj"/>
                </a:avLst>
              </a:prstGeom>
              <a:solidFill>
                <a:srgbClr val="ED6B00"/>
              </a:solidFill>
              <a:ln cap="flat" cmpd="sng" w="25400">
                <a:solidFill>
                  <a:srgbClr val="FFFFFF"/>
                </a:solidFill>
                <a:prstDash val="solid"/>
                <a:round/>
                <a:headEnd len="sm" w="sm" type="none"/>
                <a:tailEnd len="sm" w="sm" type="none"/>
              </a:ln>
              <a:effectLst>
                <a:outerShdw blurRad="88900" rotWithShape="0">
                  <a:srgbClr val="000000">
                    <a:alpha val="2431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sp>
            <p:nvSpPr>
              <p:cNvPr id="338" name="Google Shape;338;p12"/>
              <p:cNvSpPr txBox="1"/>
              <p:nvPr/>
            </p:nvSpPr>
            <p:spPr>
              <a:xfrm>
                <a:off x="100609" y="117442"/>
                <a:ext cx="951087" cy="629265"/>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Conjunto de candidatos satisfactorio</a:t>
                </a:r>
                <a:endParaRPr/>
              </a:p>
            </p:txBody>
          </p:sp>
        </p:grpSp>
        <p:sp>
          <p:nvSpPr>
            <p:cNvPr id="339" name="Google Shape;339;p12"/>
            <p:cNvSpPr/>
            <p:nvPr/>
          </p:nvSpPr>
          <p:spPr>
            <a:xfrm rot="5400000">
              <a:off x="484541" y="-17273"/>
              <a:ext cx="183221" cy="217767"/>
            </a:xfrm>
            <a:prstGeom prst="chevron">
              <a:avLst>
                <a:gd fmla="val 43540" name="adj"/>
              </a:avLst>
            </a:prstGeom>
            <a:solidFill>
              <a:srgbClr val="ED6B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Google Shape;255;p45" id="340" name="Google Shape;340;p12"/>
          <p:cNvPicPr preferRelativeResize="0"/>
          <p:nvPr/>
        </p:nvPicPr>
        <p:blipFill rotWithShape="1">
          <a:blip r:embed="rId3">
            <a:alphaModFix/>
          </a:blip>
          <a:srcRect b="0" l="0" r="0" t="0"/>
          <a:stretch/>
        </p:blipFill>
        <p:spPr>
          <a:xfrm>
            <a:off x="783713" y="4317739"/>
            <a:ext cx="1807683" cy="3243998"/>
          </a:xfrm>
          <a:prstGeom prst="rect">
            <a:avLst/>
          </a:prstGeom>
          <a:noFill/>
          <a:ln>
            <a:noFill/>
          </a:ln>
        </p:spPr>
      </p:pic>
      <p:sp>
        <p:nvSpPr>
          <p:cNvPr id="341" name="Google Shape;341;p12"/>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RECURSOS HUMANOS | 4° Medio | Presentación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75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75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7" name="Google Shape;347;p13"/>
          <p:cNvSpPr txBox="1"/>
          <p:nvPr/>
        </p:nvSpPr>
        <p:spPr>
          <a:xfrm>
            <a:off x="452175" y="1089342"/>
            <a:ext cx="4439568"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ALGUNOS MOTIVOS</a:t>
            </a:r>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QUE GENERAN VACANTES</a:t>
            </a:r>
            <a:endParaRPr/>
          </a:p>
        </p:txBody>
      </p:sp>
      <p:grpSp>
        <p:nvGrpSpPr>
          <p:cNvPr id="348" name="Google Shape;348;p13"/>
          <p:cNvGrpSpPr/>
          <p:nvPr/>
        </p:nvGrpSpPr>
        <p:grpSpPr>
          <a:xfrm>
            <a:off x="528517" y="2276572"/>
            <a:ext cx="7059230" cy="2947233"/>
            <a:chOff x="0" y="0"/>
            <a:chExt cx="7059229" cy="2947231"/>
          </a:xfrm>
        </p:grpSpPr>
        <p:sp>
          <p:nvSpPr>
            <p:cNvPr id="349" name="Google Shape;349;p13"/>
            <p:cNvSpPr/>
            <p:nvPr/>
          </p:nvSpPr>
          <p:spPr>
            <a:xfrm>
              <a:off x="0" y="0"/>
              <a:ext cx="7059229" cy="2947231"/>
            </a:xfrm>
            <a:prstGeom prst="roundRect">
              <a:avLst>
                <a:gd fmla="val 11921" name="adj"/>
              </a:avLst>
            </a:prstGeom>
            <a:solidFill>
              <a:srgbClr val="F7E3D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3"/>
            <p:cNvSpPr txBox="1"/>
            <p:nvPr/>
          </p:nvSpPr>
          <p:spPr>
            <a:xfrm>
              <a:off x="102903" y="1283498"/>
              <a:ext cx="685342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51" name="Google Shape;351;p13"/>
          <p:cNvSpPr txBox="1"/>
          <p:nvPr/>
        </p:nvSpPr>
        <p:spPr>
          <a:xfrm>
            <a:off x="689518" y="2483819"/>
            <a:ext cx="2684567" cy="2532738"/>
          </a:xfrm>
          <a:prstGeom prst="rect">
            <a:avLst/>
          </a:prstGeom>
          <a:noFill/>
          <a:ln>
            <a:noFill/>
          </a:ln>
        </p:spPr>
        <p:txBody>
          <a:bodyPr anchorCtr="0" anchor="t" bIns="45675" lIns="45675" spcFirstLastPara="1" rIns="45675" wrap="square" tIns="45675">
            <a:spAutoFit/>
          </a:bodyPr>
          <a:lstStyle/>
          <a:p>
            <a:pPr indent="-342900" lvl="0" marL="342900" marR="0" rtl="0" algn="l">
              <a:lnSpc>
                <a:spcPct val="12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Renuncia.</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Puesto de nueva creación.</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Transferencia interna.</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Jubilación.</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Por ventas estacionales.</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Despidos.</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Ascensos.</a:t>
            </a:r>
            <a:endParaRPr/>
          </a:p>
        </p:txBody>
      </p:sp>
      <p:pic>
        <p:nvPicPr>
          <p:cNvPr descr="Google Shape;264;p46" id="352" name="Google Shape;352;p13"/>
          <p:cNvPicPr preferRelativeResize="0"/>
          <p:nvPr/>
        </p:nvPicPr>
        <p:blipFill rotWithShape="1">
          <a:blip r:embed="rId3">
            <a:alphaModFix/>
          </a:blip>
          <a:srcRect b="0" l="0" r="0" t="0"/>
          <a:stretch/>
        </p:blipFill>
        <p:spPr>
          <a:xfrm>
            <a:off x="7236822" y="2121828"/>
            <a:ext cx="500375" cy="477101"/>
          </a:xfrm>
          <a:prstGeom prst="rect">
            <a:avLst/>
          </a:prstGeom>
          <a:noFill/>
          <a:ln>
            <a:noFill/>
          </a:ln>
        </p:spPr>
      </p:pic>
      <p:pic>
        <p:nvPicPr>
          <p:cNvPr descr="Google Shape;265;p46" id="353" name="Google Shape;353;p13"/>
          <p:cNvPicPr preferRelativeResize="0"/>
          <p:nvPr/>
        </p:nvPicPr>
        <p:blipFill rotWithShape="1">
          <a:blip r:embed="rId4">
            <a:alphaModFix/>
          </a:blip>
          <a:srcRect b="0" l="0" r="0" t="0"/>
          <a:stretch/>
        </p:blipFill>
        <p:spPr>
          <a:xfrm>
            <a:off x="6497284" y="3596216"/>
            <a:ext cx="2934509" cy="3963459"/>
          </a:xfrm>
          <a:prstGeom prst="rect">
            <a:avLst/>
          </a:prstGeom>
          <a:noFill/>
          <a:ln>
            <a:noFill/>
          </a:ln>
        </p:spPr>
      </p:pic>
      <p:sp>
        <p:nvSpPr>
          <p:cNvPr id="354" name="Google Shape;354;p13"/>
          <p:cNvSpPr txBox="1"/>
          <p:nvPr/>
        </p:nvSpPr>
        <p:spPr>
          <a:xfrm>
            <a:off x="4007982" y="2537707"/>
            <a:ext cx="2430265" cy="2069307"/>
          </a:xfrm>
          <a:prstGeom prst="rect">
            <a:avLst/>
          </a:prstGeom>
          <a:noFill/>
          <a:ln>
            <a:noFill/>
          </a:ln>
        </p:spPr>
        <p:txBody>
          <a:bodyPr anchorCtr="0" anchor="t" bIns="0" lIns="0" spcFirstLastPara="1" rIns="0" wrap="square" tIns="0">
            <a:spAutoFit/>
          </a:bodyPr>
          <a:lstStyle/>
          <a:p>
            <a:pPr indent="-342900" lvl="0" marL="342900" marR="0" rtl="0" algn="l">
              <a:lnSpc>
                <a:spcPct val="12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Fallecimiento.</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Enfermedad profesional.</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Maternidad.</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Permisos.</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Incremento de ventas.</a:t>
            </a:r>
            <a:endParaRPr/>
          </a:p>
          <a:p>
            <a:pPr indent="-342900" lvl="0" marL="342900" marR="0" rtl="0" algn="l">
              <a:lnSpc>
                <a:spcPct val="12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Otros.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0" name="Google Shape;360;p14"/>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PERFILES </a:t>
            </a:r>
            <a:r>
              <a:rPr b="0" i="0" lang="en-US" sz="2800" u="none" cap="none" strike="noStrike">
                <a:solidFill>
                  <a:srgbClr val="A93501"/>
                </a:solidFill>
                <a:latin typeface="Calibri"/>
                <a:ea typeface="Calibri"/>
                <a:cs typeface="Calibri"/>
                <a:sym typeface="Calibri"/>
              </a:rPr>
              <a:t>DE CARGO</a:t>
            </a:r>
            <a:endParaRPr/>
          </a:p>
        </p:txBody>
      </p:sp>
      <p:grpSp>
        <p:nvGrpSpPr>
          <p:cNvPr id="361" name="Google Shape;361;p14"/>
          <p:cNvGrpSpPr/>
          <p:nvPr/>
        </p:nvGrpSpPr>
        <p:grpSpPr>
          <a:xfrm>
            <a:off x="628648" y="4204949"/>
            <a:ext cx="1591282" cy="1149303"/>
            <a:chOff x="-1" y="0"/>
            <a:chExt cx="1591280" cy="1149301"/>
          </a:xfrm>
        </p:grpSpPr>
        <p:sp>
          <p:nvSpPr>
            <p:cNvPr id="362" name="Google Shape;362;p14"/>
            <p:cNvSpPr txBox="1"/>
            <p:nvPr/>
          </p:nvSpPr>
          <p:spPr>
            <a:xfrm>
              <a:off x="200359" y="189827"/>
              <a:ext cx="1190560" cy="756266"/>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Formación académica</a:t>
              </a:r>
              <a:br>
                <a:rPr b="1" i="0" lang="en-US" sz="1600" u="none" cap="none" strike="noStrike">
                  <a:solidFill>
                    <a:srgbClr val="ED6B00"/>
                  </a:solidFill>
                  <a:latin typeface="Calibri"/>
                  <a:ea typeface="Calibri"/>
                  <a:cs typeface="Calibri"/>
                  <a:sym typeface="Calibri"/>
                </a:rPr>
              </a:br>
              <a:r>
                <a:rPr b="0" i="1" lang="en-US" sz="1200" u="none" cap="none" strike="noStrike">
                  <a:solidFill>
                    <a:srgbClr val="000000"/>
                  </a:solidFill>
                  <a:latin typeface="Calibri"/>
                  <a:ea typeface="Calibri"/>
                  <a:cs typeface="Calibri"/>
                  <a:sym typeface="Calibri"/>
                </a:rPr>
                <a:t>Estudios</a:t>
              </a:r>
              <a:endParaRPr/>
            </a:p>
          </p:txBody>
        </p:sp>
        <p:sp>
          <p:nvSpPr>
            <p:cNvPr id="363" name="Google Shape;363;p14"/>
            <p:cNvSpPr/>
            <p:nvPr/>
          </p:nvSpPr>
          <p:spPr>
            <a:xfrm>
              <a:off x="-1" y="0"/>
              <a:ext cx="1591280" cy="1149301"/>
            </a:xfrm>
            <a:prstGeom prst="roundRect">
              <a:avLst>
                <a:gd fmla="val 7292" name="adj"/>
              </a:avLst>
            </a:prstGeom>
            <a:noFill/>
            <a:ln cap="flat" cmpd="sng" w="25400">
              <a:solidFill>
                <a:srgbClr val="ED6B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364" name="Google Shape;364;p14"/>
          <p:cNvSpPr txBox="1"/>
          <p:nvPr/>
        </p:nvSpPr>
        <p:spPr>
          <a:xfrm>
            <a:off x="674375" y="2324211"/>
            <a:ext cx="6623234" cy="1455627"/>
          </a:xfrm>
          <a:prstGeom prst="rect">
            <a:avLst/>
          </a:prstGeom>
          <a:noFill/>
          <a:ln>
            <a:noFill/>
          </a:ln>
        </p:spPr>
        <p:txBody>
          <a:bodyPr anchorCtr="0" anchor="t" bIns="45675" lIns="45675" spcFirstLastPara="1" rIns="45675" wrap="square" tIns="45675">
            <a:norm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Una vez que definimos qué objetivo tiene el cargo en una organización, es necesario saber qué perfil debe tener el colaborador que lo ocupe.</a:t>
            </a:r>
            <a:endParaRPr/>
          </a:p>
          <a:p>
            <a:pPr indent="0" lvl="0" marL="0" marR="0" rtl="0" algn="l">
              <a:lnSpc>
                <a:spcPct val="113750"/>
              </a:lnSpc>
              <a:spcBef>
                <a:spcPts val="9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Para la elaboración de un perfil de cargos, se deben considerar al menos los siguientes elementos o componentes de un descriptor de cargo:</a:t>
            </a:r>
            <a:endParaRPr/>
          </a:p>
        </p:txBody>
      </p:sp>
      <p:grpSp>
        <p:nvGrpSpPr>
          <p:cNvPr id="365" name="Google Shape;365;p14"/>
          <p:cNvGrpSpPr/>
          <p:nvPr/>
        </p:nvGrpSpPr>
        <p:grpSpPr>
          <a:xfrm>
            <a:off x="2518080" y="4204949"/>
            <a:ext cx="1591281" cy="1149304"/>
            <a:chOff x="0" y="0"/>
            <a:chExt cx="1591280" cy="1149303"/>
          </a:xfrm>
        </p:grpSpPr>
        <p:sp>
          <p:nvSpPr>
            <p:cNvPr id="366" name="Google Shape;366;p14"/>
            <p:cNvSpPr txBox="1"/>
            <p:nvPr/>
          </p:nvSpPr>
          <p:spPr>
            <a:xfrm>
              <a:off x="121059" y="282284"/>
              <a:ext cx="1349162"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Conocimientos técnicos</a:t>
              </a:r>
              <a:endParaRPr/>
            </a:p>
          </p:txBody>
        </p:sp>
        <p:sp>
          <p:nvSpPr>
            <p:cNvPr id="367" name="Google Shape;367;p14"/>
            <p:cNvSpPr/>
            <p:nvPr/>
          </p:nvSpPr>
          <p:spPr>
            <a:xfrm>
              <a:off x="0" y="0"/>
              <a:ext cx="1591280" cy="1149303"/>
            </a:xfrm>
            <a:prstGeom prst="roundRect">
              <a:avLst>
                <a:gd fmla="val 7292" name="adj"/>
              </a:avLst>
            </a:prstGeom>
            <a:noFill/>
            <a:ln cap="flat" cmpd="sng" w="25400">
              <a:solidFill>
                <a:srgbClr val="ED6B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68" name="Google Shape;368;p14"/>
          <p:cNvGrpSpPr/>
          <p:nvPr/>
        </p:nvGrpSpPr>
        <p:grpSpPr>
          <a:xfrm>
            <a:off x="4407510" y="4204949"/>
            <a:ext cx="1595925" cy="1149305"/>
            <a:chOff x="0" y="0"/>
            <a:chExt cx="1595924" cy="1149304"/>
          </a:xfrm>
        </p:grpSpPr>
        <p:sp>
          <p:nvSpPr>
            <p:cNvPr id="369" name="Google Shape;369;p14"/>
            <p:cNvSpPr txBox="1"/>
            <p:nvPr/>
          </p:nvSpPr>
          <p:spPr>
            <a:xfrm>
              <a:off x="123381" y="282284"/>
              <a:ext cx="1349162" cy="554554"/>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Experiencia laboral</a:t>
              </a:r>
              <a:endParaRPr/>
            </a:p>
          </p:txBody>
        </p:sp>
        <p:sp>
          <p:nvSpPr>
            <p:cNvPr id="370" name="Google Shape;370;p14"/>
            <p:cNvSpPr/>
            <p:nvPr/>
          </p:nvSpPr>
          <p:spPr>
            <a:xfrm>
              <a:off x="0" y="0"/>
              <a:ext cx="1595924" cy="1149304"/>
            </a:xfrm>
            <a:prstGeom prst="roundRect">
              <a:avLst>
                <a:gd fmla="val 7292" name="adj"/>
              </a:avLst>
            </a:prstGeom>
            <a:noFill/>
            <a:ln cap="flat" cmpd="sng" w="25400">
              <a:solidFill>
                <a:srgbClr val="ED6B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71" name="Google Shape;371;p14"/>
          <p:cNvGrpSpPr/>
          <p:nvPr/>
        </p:nvGrpSpPr>
        <p:grpSpPr>
          <a:xfrm>
            <a:off x="6301585" y="4202422"/>
            <a:ext cx="1595925" cy="1154356"/>
            <a:chOff x="0" y="0"/>
            <a:chExt cx="1595924" cy="1154354"/>
          </a:xfrm>
        </p:grpSpPr>
        <p:sp>
          <p:nvSpPr>
            <p:cNvPr id="372" name="Google Shape;372;p14"/>
            <p:cNvSpPr txBox="1"/>
            <p:nvPr/>
          </p:nvSpPr>
          <p:spPr>
            <a:xfrm>
              <a:off x="79014" y="100144"/>
              <a:ext cx="1437894" cy="94676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Otros requerimientos</a:t>
              </a:r>
              <a:br>
                <a:rPr b="1" i="0" lang="en-US" sz="1600" u="none" cap="none" strike="noStrike">
                  <a:solidFill>
                    <a:srgbClr val="ED6B00"/>
                  </a:solidFill>
                  <a:latin typeface="Calibri"/>
                  <a:ea typeface="Calibri"/>
                  <a:cs typeface="Calibri"/>
                  <a:sym typeface="Calibri"/>
                </a:rPr>
              </a:br>
              <a:r>
                <a:rPr b="0" i="1" lang="en-US" sz="1200" u="none" cap="none" strike="noStrike">
                  <a:solidFill>
                    <a:srgbClr val="000000"/>
                  </a:solidFill>
                  <a:latin typeface="Calibri"/>
                  <a:ea typeface="Calibri"/>
                  <a:cs typeface="Calibri"/>
                  <a:sym typeface="Calibri"/>
                </a:rPr>
                <a:t>Certificados, cursos, idiomas, etc.</a:t>
              </a:r>
              <a:endParaRPr/>
            </a:p>
          </p:txBody>
        </p:sp>
        <p:sp>
          <p:nvSpPr>
            <p:cNvPr id="373" name="Google Shape;373;p14"/>
            <p:cNvSpPr/>
            <p:nvPr/>
          </p:nvSpPr>
          <p:spPr>
            <a:xfrm>
              <a:off x="0" y="0"/>
              <a:ext cx="1595924" cy="1154354"/>
            </a:xfrm>
            <a:prstGeom prst="roundRect">
              <a:avLst>
                <a:gd fmla="val 7292" name="adj"/>
              </a:avLst>
            </a:prstGeom>
            <a:noFill/>
            <a:ln cap="flat" cmpd="sng" w="25400">
              <a:solidFill>
                <a:srgbClr val="ED6B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descr="Google Shape;284;p47" id="374" name="Google Shape;374;p14"/>
          <p:cNvPicPr preferRelativeResize="0"/>
          <p:nvPr/>
        </p:nvPicPr>
        <p:blipFill rotWithShape="1">
          <a:blip r:embed="rId3">
            <a:alphaModFix/>
          </a:blip>
          <a:srcRect b="0" l="0" r="0" t="0"/>
          <a:stretch/>
        </p:blipFill>
        <p:spPr>
          <a:xfrm>
            <a:off x="7015867" y="4394777"/>
            <a:ext cx="2466540" cy="3164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Google Shape;289;p48" id="380" name="Google Shape;380;p15"/>
          <p:cNvPicPr preferRelativeResize="0"/>
          <p:nvPr/>
        </p:nvPicPr>
        <p:blipFill rotWithShape="1">
          <a:blip r:embed="rId3">
            <a:alphaModFix/>
          </a:blip>
          <a:srcRect b="0" l="0" r="0" t="0"/>
          <a:stretch/>
        </p:blipFill>
        <p:spPr>
          <a:xfrm>
            <a:off x="4103920" y="6327680"/>
            <a:ext cx="4795532" cy="816017"/>
          </a:xfrm>
          <a:prstGeom prst="rect">
            <a:avLst/>
          </a:prstGeom>
          <a:noFill/>
          <a:ln>
            <a:noFill/>
          </a:ln>
        </p:spPr>
      </p:pic>
      <p:sp>
        <p:nvSpPr>
          <p:cNvPr id="381" name="Google Shape;381;p15"/>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VACANTE </a:t>
            </a:r>
            <a:r>
              <a:rPr b="0" i="0" lang="en-US" sz="2800" u="none" cap="none" strike="noStrike">
                <a:solidFill>
                  <a:srgbClr val="A93501"/>
                </a:solidFill>
                <a:latin typeface="Calibri"/>
                <a:ea typeface="Calibri"/>
                <a:cs typeface="Calibri"/>
                <a:sym typeface="Calibri"/>
              </a:rPr>
              <a:t>DE TRABAJO</a:t>
            </a:r>
            <a:endParaRPr/>
          </a:p>
        </p:txBody>
      </p:sp>
      <p:sp>
        <p:nvSpPr>
          <p:cNvPr id="382" name="Google Shape;382;p15"/>
          <p:cNvSpPr txBox="1"/>
          <p:nvPr/>
        </p:nvSpPr>
        <p:spPr>
          <a:xfrm>
            <a:off x="674374" y="2643188"/>
            <a:ext cx="3963544" cy="1455627"/>
          </a:xfrm>
          <a:prstGeom prst="rect">
            <a:avLst/>
          </a:prstGeom>
          <a:noFill/>
          <a:ln>
            <a:noFill/>
          </a:ln>
        </p:spPr>
        <p:txBody>
          <a:bodyPr anchorCtr="0" anchor="t" bIns="45675" lIns="45675" spcFirstLastPara="1" rIns="45675" wrap="square" tIns="45675">
            <a:norm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Una vacante de trabajo es un puesto laboral sin ocupar, por lo que la empresa u organización se encuentra en búsqueda de una persona a quien asignar ese cargo.</a:t>
            </a:r>
            <a:endParaRPr/>
          </a:p>
        </p:txBody>
      </p:sp>
      <p:pic>
        <p:nvPicPr>
          <p:cNvPr descr="Google Shape;292;p48" id="383" name="Google Shape;383;p15"/>
          <p:cNvPicPr preferRelativeResize="0"/>
          <p:nvPr/>
        </p:nvPicPr>
        <p:blipFill rotWithShape="1">
          <a:blip r:embed="rId4">
            <a:alphaModFix/>
          </a:blip>
          <a:srcRect b="0" l="0" r="0" t="0"/>
          <a:stretch/>
        </p:blipFill>
        <p:spPr>
          <a:xfrm>
            <a:off x="4946491" y="2597443"/>
            <a:ext cx="3810197" cy="4334099"/>
          </a:xfrm>
          <a:prstGeom prst="rect">
            <a:avLst/>
          </a:prstGeom>
          <a:noFill/>
          <a:ln>
            <a:noFill/>
          </a:ln>
        </p:spPr>
      </p:pic>
      <p:pic>
        <p:nvPicPr>
          <p:cNvPr descr="Google Shape;293;p48" id="384" name="Google Shape;384;p15"/>
          <p:cNvPicPr preferRelativeResize="0"/>
          <p:nvPr/>
        </p:nvPicPr>
        <p:blipFill rotWithShape="1">
          <a:blip r:embed="rId5">
            <a:alphaModFix/>
          </a:blip>
          <a:srcRect b="0" l="0" r="0" t="0"/>
          <a:stretch/>
        </p:blipFill>
        <p:spPr>
          <a:xfrm>
            <a:off x="4103920" y="2643188"/>
            <a:ext cx="2222615" cy="43182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90" name="Google Shape;390;p16"/>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391" name="Google Shape;391;p16"/>
          <p:cNvSpPr txBox="1"/>
          <p:nvPr/>
        </p:nvSpPr>
        <p:spPr>
          <a:xfrm>
            <a:off x="697575" y="2252677"/>
            <a:ext cx="5280001" cy="142193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Reúnanse en parejas y mencionen:</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2000"/>
              <a:buFont typeface="Calibri"/>
              <a:buNone/>
            </a:pPr>
            <a:r>
              <a:rPr b="1" i="0" lang="en-US" sz="2000" u="none" cap="none" strike="noStrike">
                <a:solidFill>
                  <a:srgbClr val="ED6B00"/>
                </a:solidFill>
                <a:latin typeface="Calibri"/>
                <a:ea typeface="Calibri"/>
                <a:cs typeface="Calibri"/>
                <a:sym typeface="Calibri"/>
              </a:rPr>
              <a:t>Menciona al menos 4 motivos que generen una vacante dentro de la organización</a:t>
            </a:r>
            <a:endParaRPr/>
          </a:p>
        </p:txBody>
      </p:sp>
      <p:sp>
        <p:nvSpPr>
          <p:cNvPr id="392" name="Google Shape;392;p16"/>
          <p:cNvSpPr txBox="1"/>
          <p:nvPr/>
        </p:nvSpPr>
        <p:spPr>
          <a:xfrm>
            <a:off x="667894" y="4296211"/>
            <a:ext cx="4278738"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Google Shape;301;p49" id="393" name="Google Shape;393;p16"/>
          <p:cNvPicPr preferRelativeResize="0"/>
          <p:nvPr/>
        </p:nvPicPr>
        <p:blipFill rotWithShape="1">
          <a:blip r:embed="rId3">
            <a:alphaModFix/>
          </a:blip>
          <a:srcRect b="0" l="0" r="0" t="0"/>
          <a:stretch/>
        </p:blipFill>
        <p:spPr>
          <a:xfrm>
            <a:off x="5226425" y="3302923"/>
            <a:ext cx="4087905" cy="40470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cxnSp>
        <p:nvCxnSpPr>
          <p:cNvPr id="399" name="Google Shape;399;p17"/>
          <p:cNvCxnSpPr/>
          <p:nvPr/>
        </p:nvCxnSpPr>
        <p:spPr>
          <a:xfrm>
            <a:off x="5422605" y="4550435"/>
            <a:ext cx="978196" cy="1"/>
          </a:xfrm>
          <a:prstGeom prst="straightConnector1">
            <a:avLst/>
          </a:prstGeom>
          <a:noFill/>
          <a:ln cap="flat" cmpd="sng" w="19050">
            <a:solidFill>
              <a:srgbClr val="ED6B00"/>
            </a:solidFill>
            <a:prstDash val="solid"/>
            <a:round/>
            <a:headEnd len="sm" w="sm" type="none"/>
            <a:tailEnd len="sm" w="sm" type="none"/>
          </a:ln>
        </p:spPr>
      </p:cxnSp>
      <p:cxnSp>
        <p:nvCxnSpPr>
          <p:cNvPr id="400" name="Google Shape;400;p17"/>
          <p:cNvCxnSpPr/>
          <p:nvPr/>
        </p:nvCxnSpPr>
        <p:spPr>
          <a:xfrm>
            <a:off x="5422605" y="5868482"/>
            <a:ext cx="978196" cy="1"/>
          </a:xfrm>
          <a:prstGeom prst="straightConnector1">
            <a:avLst/>
          </a:prstGeom>
          <a:noFill/>
          <a:ln cap="flat" cmpd="sng" w="19050">
            <a:solidFill>
              <a:srgbClr val="FFB375"/>
            </a:solidFill>
            <a:prstDash val="solid"/>
            <a:round/>
            <a:headEnd len="sm" w="sm" type="none"/>
            <a:tailEnd len="sm" w="sm" type="none"/>
          </a:ln>
        </p:spPr>
      </p:cxnSp>
      <p:sp>
        <p:nvSpPr>
          <p:cNvPr id="401" name="Google Shape;401;p17"/>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a:t>
            </a:r>
            <a:r>
              <a:rPr b="0" i="0" lang="en-US" sz="2800" u="none" cap="none" strike="noStrike">
                <a:solidFill>
                  <a:srgbClr val="A93501"/>
                </a:solidFill>
                <a:latin typeface="Calibri"/>
                <a:ea typeface="Calibri"/>
                <a:cs typeface="Calibri"/>
                <a:sym typeface="Calibri"/>
              </a:rPr>
              <a:t>DE RECLUTAMIENTO</a:t>
            </a:r>
            <a:endParaRPr/>
          </a:p>
        </p:txBody>
      </p:sp>
      <p:sp>
        <p:nvSpPr>
          <p:cNvPr id="402" name="Google Shape;402;p17"/>
          <p:cNvSpPr txBox="1"/>
          <p:nvPr/>
        </p:nvSpPr>
        <p:spPr>
          <a:xfrm>
            <a:off x="674374" y="1991629"/>
            <a:ext cx="4803516" cy="1401092"/>
          </a:xfrm>
          <a:prstGeom prst="rect">
            <a:avLst/>
          </a:prstGeom>
          <a:noFill/>
          <a:ln>
            <a:noFill/>
          </a:ln>
        </p:spPr>
        <p:txBody>
          <a:bodyPr anchorCtr="0" anchor="t" bIns="45675" lIns="45675" spcFirstLastPara="1" rIns="45675" wrap="square" tIns="45675">
            <a:norm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Existen tres tipos de reclutamiento de personal:</a:t>
            </a:r>
            <a:endParaRPr/>
          </a:p>
        </p:txBody>
      </p:sp>
      <p:sp>
        <p:nvSpPr>
          <p:cNvPr id="403" name="Google Shape;403;p17"/>
          <p:cNvSpPr txBox="1"/>
          <p:nvPr/>
        </p:nvSpPr>
        <p:spPr>
          <a:xfrm>
            <a:off x="674374" y="2470462"/>
            <a:ext cx="4766302" cy="960955"/>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Interno</a:t>
            </a:r>
            <a:r>
              <a:rPr b="0" i="0" lang="en-US" sz="1600" u="none" cap="none" strike="noStrike">
                <a:solidFill>
                  <a:srgbClr val="000000"/>
                </a:solidFill>
                <a:latin typeface="Calibri"/>
                <a:ea typeface="Calibri"/>
                <a:cs typeface="Calibri"/>
                <a:sym typeface="Calibri"/>
              </a:rPr>
              <a:t> (dentro de la empresa).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Externo</a:t>
            </a:r>
            <a:r>
              <a:rPr b="0" i="0" lang="en-US" sz="1600" u="none" cap="none" strike="noStrike">
                <a:solidFill>
                  <a:srgbClr val="000000"/>
                </a:solidFill>
                <a:latin typeface="Calibri"/>
                <a:ea typeface="Calibri"/>
                <a:cs typeface="Calibri"/>
                <a:sym typeface="Calibri"/>
              </a:rPr>
              <a:t> (fuera de la empresa).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Mixto</a:t>
            </a:r>
            <a:r>
              <a:rPr b="0" i="0" lang="en-US" sz="1600" u="none" cap="none" strike="noStrike">
                <a:solidFill>
                  <a:srgbClr val="000000"/>
                </a:solidFill>
                <a:latin typeface="Calibri"/>
                <a:ea typeface="Calibri"/>
                <a:cs typeface="Calibri"/>
                <a:sym typeface="Calibri"/>
              </a:rPr>
              <a:t> (dentro y fuera de la empresa).</a:t>
            </a:r>
            <a:endParaRPr/>
          </a:p>
        </p:txBody>
      </p:sp>
      <p:grpSp>
        <p:nvGrpSpPr>
          <p:cNvPr id="404" name="Google Shape;404;p17"/>
          <p:cNvGrpSpPr/>
          <p:nvPr/>
        </p:nvGrpSpPr>
        <p:grpSpPr>
          <a:xfrm>
            <a:off x="1543414" y="4746056"/>
            <a:ext cx="1800527" cy="883886"/>
            <a:chOff x="0" y="0"/>
            <a:chExt cx="1800525" cy="883885"/>
          </a:xfrm>
        </p:grpSpPr>
        <p:sp>
          <p:nvSpPr>
            <p:cNvPr id="405" name="Google Shape;405;p17"/>
            <p:cNvSpPr/>
            <p:nvPr/>
          </p:nvSpPr>
          <p:spPr>
            <a:xfrm>
              <a:off x="0" y="0"/>
              <a:ext cx="1800525" cy="883885"/>
            </a:xfrm>
            <a:prstGeom prst="roundRect">
              <a:avLst>
                <a:gd fmla="val 16667" name="adj"/>
              </a:avLst>
            </a:prstGeom>
            <a:solidFill>
              <a:srgbClr val="A93501"/>
            </a:solidFill>
            <a:ln cap="flat" cmpd="sng" w="19050">
              <a:solidFill>
                <a:srgbClr val="FFFFFF"/>
              </a:solidFill>
              <a:prstDash val="solid"/>
              <a:round/>
              <a:headEnd len="sm" w="sm" type="none"/>
              <a:tailEnd len="sm" w="sm" type="none"/>
            </a:ln>
            <a:effectLst>
              <a:outerShdw blurRad="88900" rotWithShape="0">
                <a:srgbClr val="000000">
                  <a:alpha val="1647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7"/>
            <p:cNvSpPr txBox="1"/>
            <p:nvPr/>
          </p:nvSpPr>
          <p:spPr>
            <a:xfrm>
              <a:off x="98397" y="291665"/>
              <a:ext cx="1603731" cy="300554"/>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CANDIDATOS</a:t>
              </a:r>
              <a:endParaRPr/>
            </a:p>
          </p:txBody>
        </p:sp>
      </p:grpSp>
      <p:grpSp>
        <p:nvGrpSpPr>
          <p:cNvPr id="407" name="Google Shape;407;p17"/>
          <p:cNvGrpSpPr/>
          <p:nvPr/>
        </p:nvGrpSpPr>
        <p:grpSpPr>
          <a:xfrm>
            <a:off x="3988903" y="4113808"/>
            <a:ext cx="1593191" cy="883887"/>
            <a:chOff x="0" y="0"/>
            <a:chExt cx="1593189" cy="883885"/>
          </a:xfrm>
        </p:grpSpPr>
        <p:sp>
          <p:nvSpPr>
            <p:cNvPr id="408" name="Google Shape;408;p17"/>
            <p:cNvSpPr/>
            <p:nvPr/>
          </p:nvSpPr>
          <p:spPr>
            <a:xfrm>
              <a:off x="0" y="0"/>
              <a:ext cx="1593189" cy="883885"/>
            </a:xfrm>
            <a:prstGeom prst="roundRect">
              <a:avLst>
                <a:gd fmla="val 16667" name="adj"/>
              </a:avLst>
            </a:prstGeom>
            <a:solidFill>
              <a:srgbClr val="ED6B00"/>
            </a:solidFill>
            <a:ln cap="flat" cmpd="sng" w="19050">
              <a:solidFill>
                <a:srgbClr val="FFFFFF"/>
              </a:solidFill>
              <a:prstDash val="solid"/>
              <a:round/>
              <a:headEnd len="sm" w="sm" type="none"/>
              <a:tailEnd len="sm" w="sm" type="none"/>
            </a:ln>
            <a:effectLst>
              <a:outerShdw blurRad="88900" rotWithShape="0">
                <a:srgbClr val="000000">
                  <a:alpha val="1647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txBox="1"/>
            <p:nvPr/>
          </p:nvSpPr>
          <p:spPr>
            <a:xfrm>
              <a:off x="98397" y="164665"/>
              <a:ext cx="1396395" cy="554554"/>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Reclutamiento interno</a:t>
              </a:r>
              <a:endParaRPr/>
            </a:p>
          </p:txBody>
        </p:sp>
      </p:grpSp>
      <p:grpSp>
        <p:nvGrpSpPr>
          <p:cNvPr id="410" name="Google Shape;410;p17"/>
          <p:cNvGrpSpPr/>
          <p:nvPr/>
        </p:nvGrpSpPr>
        <p:grpSpPr>
          <a:xfrm>
            <a:off x="3988903" y="5426540"/>
            <a:ext cx="1593191" cy="883886"/>
            <a:chOff x="0" y="0"/>
            <a:chExt cx="1593189" cy="883885"/>
          </a:xfrm>
        </p:grpSpPr>
        <p:sp>
          <p:nvSpPr>
            <p:cNvPr id="411" name="Google Shape;411;p17"/>
            <p:cNvSpPr/>
            <p:nvPr/>
          </p:nvSpPr>
          <p:spPr>
            <a:xfrm>
              <a:off x="0" y="0"/>
              <a:ext cx="1593189" cy="883885"/>
            </a:xfrm>
            <a:prstGeom prst="roundRect">
              <a:avLst>
                <a:gd fmla="val 16667" name="adj"/>
              </a:avLst>
            </a:prstGeom>
            <a:solidFill>
              <a:srgbClr val="FFB375"/>
            </a:solidFill>
            <a:ln cap="flat" cmpd="sng" w="19050">
              <a:solidFill>
                <a:srgbClr val="FFFFFF"/>
              </a:solidFill>
              <a:prstDash val="solid"/>
              <a:round/>
              <a:headEnd len="sm" w="sm" type="none"/>
              <a:tailEnd len="sm" w="sm" type="none"/>
            </a:ln>
            <a:effectLst>
              <a:outerShdw blurRad="88900" rotWithShape="0">
                <a:srgbClr val="000000">
                  <a:alpha val="1647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txBox="1"/>
            <p:nvPr/>
          </p:nvSpPr>
          <p:spPr>
            <a:xfrm>
              <a:off x="98397" y="164665"/>
              <a:ext cx="1396395" cy="554554"/>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600"/>
                <a:buFont typeface="Calibri"/>
                <a:buNone/>
              </a:pPr>
              <a:r>
                <a:rPr b="0" i="0" lang="en-US" sz="1600" u="none" cap="none" strike="noStrike">
                  <a:solidFill>
                    <a:srgbClr val="A93501"/>
                  </a:solidFill>
                  <a:latin typeface="Calibri"/>
                  <a:ea typeface="Calibri"/>
                  <a:cs typeface="Calibri"/>
                  <a:sym typeface="Calibri"/>
                </a:rPr>
                <a:t>Reclutamiento externo</a:t>
              </a:r>
              <a:endParaRPr/>
            </a:p>
          </p:txBody>
        </p:sp>
      </p:grpSp>
      <p:grpSp>
        <p:nvGrpSpPr>
          <p:cNvPr id="413" name="Google Shape;413;p17"/>
          <p:cNvGrpSpPr/>
          <p:nvPr/>
        </p:nvGrpSpPr>
        <p:grpSpPr>
          <a:xfrm>
            <a:off x="6101572" y="4113808"/>
            <a:ext cx="1989806" cy="883887"/>
            <a:chOff x="0" y="0"/>
            <a:chExt cx="1989804" cy="883885"/>
          </a:xfrm>
        </p:grpSpPr>
        <p:sp>
          <p:nvSpPr>
            <p:cNvPr id="414" name="Google Shape;414;p17"/>
            <p:cNvSpPr/>
            <p:nvPr/>
          </p:nvSpPr>
          <p:spPr>
            <a:xfrm>
              <a:off x="0" y="0"/>
              <a:ext cx="1989804" cy="883885"/>
            </a:xfrm>
            <a:prstGeom prst="roundRect">
              <a:avLst>
                <a:gd fmla="val 16667" name="adj"/>
              </a:avLst>
            </a:prstGeom>
            <a:solidFill>
              <a:srgbClr val="ED6B00"/>
            </a:solidFill>
            <a:ln cap="flat" cmpd="sng" w="19050">
              <a:solidFill>
                <a:srgbClr val="FFFFFF"/>
              </a:solidFill>
              <a:prstDash val="solid"/>
              <a:round/>
              <a:headEnd len="sm" w="sm" type="none"/>
              <a:tailEnd len="sm" w="sm" type="none"/>
            </a:ln>
            <a:effectLst>
              <a:outerShdw blurRad="88900" rotWithShape="0">
                <a:srgbClr val="000000">
                  <a:alpha val="1647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txBox="1"/>
            <p:nvPr/>
          </p:nvSpPr>
          <p:spPr>
            <a:xfrm>
              <a:off x="98397" y="164665"/>
              <a:ext cx="1793009" cy="554554"/>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En la propia empresa</a:t>
              </a:r>
              <a:endParaRPr/>
            </a:p>
          </p:txBody>
        </p:sp>
      </p:grpSp>
      <p:grpSp>
        <p:nvGrpSpPr>
          <p:cNvPr id="416" name="Google Shape;416;p17"/>
          <p:cNvGrpSpPr/>
          <p:nvPr/>
        </p:nvGrpSpPr>
        <p:grpSpPr>
          <a:xfrm>
            <a:off x="6101572" y="5426540"/>
            <a:ext cx="1989806" cy="883886"/>
            <a:chOff x="0" y="0"/>
            <a:chExt cx="1989804" cy="883885"/>
          </a:xfrm>
        </p:grpSpPr>
        <p:sp>
          <p:nvSpPr>
            <p:cNvPr id="417" name="Google Shape;417;p17"/>
            <p:cNvSpPr/>
            <p:nvPr/>
          </p:nvSpPr>
          <p:spPr>
            <a:xfrm>
              <a:off x="0" y="0"/>
              <a:ext cx="1989804" cy="883885"/>
            </a:xfrm>
            <a:prstGeom prst="roundRect">
              <a:avLst>
                <a:gd fmla="val 16667" name="adj"/>
              </a:avLst>
            </a:prstGeom>
            <a:solidFill>
              <a:srgbClr val="FFB375"/>
            </a:solidFill>
            <a:ln cap="flat" cmpd="sng" w="19050">
              <a:solidFill>
                <a:srgbClr val="FFFFFF"/>
              </a:solidFill>
              <a:prstDash val="solid"/>
              <a:round/>
              <a:headEnd len="sm" w="sm" type="none"/>
              <a:tailEnd len="sm" w="sm" type="none"/>
            </a:ln>
            <a:effectLst>
              <a:outerShdw blurRad="88900" rotWithShape="0">
                <a:srgbClr val="000000">
                  <a:alpha val="1647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txBox="1"/>
            <p:nvPr/>
          </p:nvSpPr>
          <p:spPr>
            <a:xfrm>
              <a:off x="98397" y="164665"/>
              <a:ext cx="1793009" cy="554554"/>
            </a:xfrm>
            <a:prstGeom prst="rect">
              <a:avLst/>
            </a:prstGeom>
            <a:noFill/>
            <a:ln>
              <a:noFill/>
            </a:ln>
          </p:spPr>
          <p:txBody>
            <a:bodyPr anchorCtr="0" anchor="ctr" bIns="45675" lIns="45675" spcFirstLastPara="1" rIns="45675" wrap="square" tIns="45675">
              <a:spAutoFit/>
            </a:bodyPr>
            <a:lstStyle/>
            <a:p>
              <a:pPr indent="0" lvl="0" marL="0" marR="0" rtl="0" algn="ctr">
                <a:lnSpc>
                  <a:spcPct val="100000"/>
                </a:lnSpc>
                <a:spcBef>
                  <a:spcPts val="0"/>
                </a:spcBef>
                <a:spcAft>
                  <a:spcPts val="0"/>
                </a:spcAft>
                <a:buClr>
                  <a:srgbClr val="A93501"/>
                </a:buClr>
                <a:buSzPts val="1600"/>
                <a:buFont typeface="Calibri"/>
                <a:buNone/>
              </a:pPr>
              <a:r>
                <a:rPr b="0" i="0" lang="en-US" sz="1600" u="none" cap="none" strike="noStrike">
                  <a:solidFill>
                    <a:srgbClr val="A93501"/>
                  </a:solidFill>
                  <a:latin typeface="Calibri"/>
                  <a:ea typeface="Calibri"/>
                  <a:cs typeface="Calibri"/>
                  <a:sym typeface="Calibri"/>
                </a:rPr>
                <a:t>Por fuera de la empresa</a:t>
              </a:r>
              <a:endParaRPr/>
            </a:p>
          </p:txBody>
        </p:sp>
      </p:grpSp>
      <p:sp>
        <p:nvSpPr>
          <p:cNvPr id="419" name="Google Shape;419;p17"/>
          <p:cNvSpPr/>
          <p:nvPr/>
        </p:nvSpPr>
        <p:spPr>
          <a:xfrm>
            <a:off x="3353561" y="4773387"/>
            <a:ext cx="625818" cy="168960"/>
          </a:xfrm>
          <a:custGeom>
            <a:rect b="b" l="l" r="r" t="t"/>
            <a:pathLst>
              <a:path extrusionOk="0" h="21600" w="21600">
                <a:moveTo>
                  <a:pt x="21600" y="0"/>
                </a:moveTo>
                <a:lnTo>
                  <a:pt x="0" y="21600"/>
                </a:lnTo>
              </a:path>
            </a:pathLst>
          </a:custGeom>
          <a:noFill/>
          <a:ln cap="flat" cmpd="sng" w="19050">
            <a:solidFill>
              <a:srgbClr val="ED6B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3353561" y="5452391"/>
            <a:ext cx="625818" cy="181850"/>
          </a:xfrm>
          <a:custGeom>
            <a:rect b="b" l="l" r="r" t="t"/>
            <a:pathLst>
              <a:path extrusionOk="0" h="21600" w="21600">
                <a:moveTo>
                  <a:pt x="0" y="0"/>
                </a:moveTo>
                <a:lnTo>
                  <a:pt x="21600" y="21600"/>
                </a:lnTo>
              </a:path>
            </a:pathLst>
          </a:custGeom>
          <a:noFill/>
          <a:ln cap="flat" cmpd="sng" w="19050">
            <a:solidFill>
              <a:srgbClr val="FDA7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6" name="Google Shape;426;p18"/>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RECLUTAMIENTO </a:t>
            </a:r>
            <a:r>
              <a:rPr b="0" i="0" lang="en-US" sz="2800" u="none" cap="none" strike="noStrike">
                <a:solidFill>
                  <a:srgbClr val="A93501"/>
                </a:solidFill>
                <a:latin typeface="Calibri"/>
                <a:ea typeface="Calibri"/>
                <a:cs typeface="Calibri"/>
                <a:sym typeface="Calibri"/>
              </a:rPr>
              <a:t>INTERNO</a:t>
            </a:r>
            <a:endParaRPr/>
          </a:p>
        </p:txBody>
      </p:sp>
      <p:sp>
        <p:nvSpPr>
          <p:cNvPr id="427" name="Google Shape;427;p18"/>
          <p:cNvSpPr txBox="1"/>
          <p:nvPr/>
        </p:nvSpPr>
        <p:spPr>
          <a:xfrm>
            <a:off x="674374" y="1991629"/>
            <a:ext cx="7658358" cy="3122353"/>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Reclutamiento Interno: </a:t>
            </a:r>
            <a:r>
              <a:rPr b="0" i="0" lang="en-US" sz="1600" u="none" cap="none" strike="noStrike">
                <a:solidFill>
                  <a:srgbClr val="000000"/>
                </a:solidFill>
                <a:latin typeface="Calibri"/>
                <a:ea typeface="Calibri"/>
                <a:cs typeface="Calibri"/>
                <a:sym typeface="Calibri"/>
              </a:rPr>
              <a:t>ocurre cuando, al presentarse determinada vacante, la organización desea cubrirla con candidatos que se encuentran al interior de la organización y se ayuda de algunos medios internos para llegar a su objetivo.</a:t>
            </a:r>
            <a:endParaRPr b="0" i="0" sz="1400" u="none" cap="none" strike="noStrike">
              <a:solidFill>
                <a:srgbClr val="000000"/>
              </a:solidFill>
              <a:latin typeface="Arial"/>
              <a:ea typeface="Arial"/>
              <a:cs typeface="Arial"/>
              <a:sym typeface="Arial"/>
            </a:endParaRPr>
          </a:p>
          <a:p>
            <a:pPr indent="0" lvl="0" marL="0" marR="0" rtl="0" algn="l">
              <a:lnSpc>
                <a:spcPct val="113750"/>
              </a:lnSpc>
              <a:spcBef>
                <a:spcPts val="9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búsqueda interna se realiza usando las siguientes fuentes de información de candidatos:</a:t>
            </a:r>
            <a:endParaRPr/>
          </a:p>
          <a:p>
            <a:pPr indent="-342900" lvl="0" marL="342900" marR="0" rtl="0" algn="l">
              <a:lnSpc>
                <a:spcPct val="113750"/>
              </a:lnSpc>
              <a:spcBef>
                <a:spcPts val="90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Base de datos del área Recursos Humanos.</a:t>
            </a:r>
            <a:endParaRPr/>
          </a:p>
          <a:p>
            <a:pPr indent="-342900" lvl="0" marL="342900" marR="0" rtl="0" algn="l">
              <a:lnSpc>
                <a:spcPct val="113750"/>
              </a:lnSpc>
              <a:spcBef>
                <a:spcPts val="90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Recomendaciones de trabajadores de la misma empresa. No obstante los candidatos provienen del exterior de la empresa.</a:t>
            </a:r>
            <a:endParaRPr/>
          </a:p>
        </p:txBody>
      </p:sp>
      <p:pic>
        <p:nvPicPr>
          <p:cNvPr descr="Google Shape;324;p51" id="428" name="Google Shape;428;p18"/>
          <p:cNvPicPr preferRelativeResize="0"/>
          <p:nvPr/>
        </p:nvPicPr>
        <p:blipFill rotWithShape="1">
          <a:blip r:embed="rId3">
            <a:alphaModFix/>
          </a:blip>
          <a:srcRect b="28071" l="0" r="0" t="0"/>
          <a:stretch/>
        </p:blipFill>
        <p:spPr>
          <a:xfrm>
            <a:off x="5121928" y="4442192"/>
            <a:ext cx="3810197" cy="31174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34" name="Google Shape;434;p19"/>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BASE </a:t>
            </a:r>
            <a:r>
              <a:rPr b="0" i="0" lang="en-US" sz="2800" u="none" cap="none" strike="noStrike">
                <a:solidFill>
                  <a:srgbClr val="A93501"/>
                </a:solidFill>
                <a:latin typeface="Calibri"/>
                <a:ea typeface="Calibri"/>
                <a:cs typeface="Calibri"/>
                <a:sym typeface="Calibri"/>
              </a:rPr>
              <a:t>DE DATOS</a:t>
            </a:r>
            <a:endParaRPr/>
          </a:p>
        </p:txBody>
      </p:sp>
      <p:sp>
        <p:nvSpPr>
          <p:cNvPr id="435" name="Google Shape;435;p19"/>
          <p:cNvSpPr txBox="1"/>
          <p:nvPr/>
        </p:nvSpPr>
        <p:spPr>
          <a:xfrm>
            <a:off x="674375" y="1991629"/>
            <a:ext cx="6977872" cy="2213936"/>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algunas ocasiones el área de reclutamiento de personal de las empresas recopila los datos personales y laborales de los postulantes que se destacaron, pero no siguieron en el proceso.</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Si por algún motivo la primer opción falla, se acude a esa información interna de la empresa, la que se transforma en una base de datos que muchas veces se maneja en una planilla de cálculo Excel o en documentos físicos.</a:t>
            </a:r>
            <a:endParaRPr/>
          </a:p>
        </p:txBody>
      </p:sp>
      <p:pic>
        <p:nvPicPr>
          <p:cNvPr descr="Google Shape;331;p52" id="436" name="Google Shape;436;p19"/>
          <p:cNvPicPr preferRelativeResize="0"/>
          <p:nvPr/>
        </p:nvPicPr>
        <p:blipFill rotWithShape="1">
          <a:blip r:embed="rId3">
            <a:alphaModFix/>
          </a:blip>
          <a:srcRect b="0" l="0" r="0" t="0"/>
          <a:stretch/>
        </p:blipFill>
        <p:spPr>
          <a:xfrm>
            <a:off x="5965916" y="3149331"/>
            <a:ext cx="3043173" cy="3573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365424" y="1929423"/>
            <a:ext cx="1444327" cy="6088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4</a:t>
            </a:r>
            <a:endParaRPr/>
          </a:p>
        </p:txBody>
      </p:sp>
      <p:sp>
        <p:nvSpPr>
          <p:cNvPr id="105" name="Google Shape;105;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4 </a:t>
            </a:r>
            <a:r>
              <a:rPr b="0" i="0" lang="en-US" sz="1200" u="none" cap="none" strike="noStrike">
                <a:solidFill>
                  <a:srgbClr val="ED6B00"/>
                </a:solidFill>
                <a:latin typeface="Calibri"/>
                <a:ea typeface="Calibri"/>
                <a:cs typeface="Calibri"/>
                <a:sym typeface="Calibri"/>
              </a:rPr>
              <a:t>| DOTACIÓN DE PERSONAL</a:t>
            </a:r>
            <a:endParaRPr/>
          </a:p>
        </p:txBody>
      </p:sp>
      <p:sp>
        <p:nvSpPr>
          <p:cNvPr id="106" name="Google Shape;106;p2"/>
          <p:cNvSpPr txBox="1"/>
          <p:nvPr/>
        </p:nvSpPr>
        <p:spPr>
          <a:xfrm>
            <a:off x="365424" y="2204107"/>
            <a:ext cx="493047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TIPOS DE RECLUTAMIENTO</a:t>
            </a:r>
            <a:endParaRPr/>
          </a:p>
        </p:txBody>
      </p:sp>
      <p:pic>
        <p:nvPicPr>
          <p:cNvPr descr="Google Shape;78;p37" id="107" name="Google Shape;107;p2"/>
          <p:cNvPicPr preferRelativeResize="0"/>
          <p:nvPr/>
        </p:nvPicPr>
        <p:blipFill rotWithShape="1">
          <a:blip r:embed="rId3">
            <a:alphaModFix/>
          </a:blip>
          <a:srcRect b="0" l="0" r="0" t="0"/>
          <a:stretch/>
        </p:blipFill>
        <p:spPr>
          <a:xfrm>
            <a:off x="3682312" y="2045961"/>
            <a:ext cx="4617921" cy="53694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42" name="Google Shape;442;p20"/>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RECOMENDACIONES</a:t>
            </a:r>
            <a:endParaRPr/>
          </a:p>
        </p:txBody>
      </p:sp>
      <p:sp>
        <p:nvSpPr>
          <p:cNvPr id="443" name="Google Shape;443;p20"/>
          <p:cNvSpPr txBox="1"/>
          <p:nvPr/>
        </p:nvSpPr>
        <p:spPr>
          <a:xfrm>
            <a:off x="674374" y="1991630"/>
            <a:ext cx="7658358" cy="2394164"/>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Las recomendaciones también conocidas como referidos son todas aquellas postulaciones que llegan recomendadas a la empresa por algún colaborador actual de la misma. Si bien el candidato viene del exterior de la empresa, esta se puede considerar como interna.</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el caso de las recomendaciones o referidos, los colaboradores conocen la vacante disponible que existe en la empresa como también a la persona que recomiendan, esto quiere decir que el empleado recomienda a una persona de su confianza, que considera capaz y adecuada para suplir esa vacante. Esto solo sirve para ingresar al referido al proceso de búsqueda y no a su selección.</a:t>
            </a:r>
            <a:endParaRPr/>
          </a:p>
        </p:txBody>
      </p:sp>
      <p:pic>
        <p:nvPicPr>
          <p:cNvPr descr="Google Shape;338;p53" id="444" name="Google Shape;444;p20"/>
          <p:cNvPicPr preferRelativeResize="0"/>
          <p:nvPr/>
        </p:nvPicPr>
        <p:blipFill rotWithShape="1">
          <a:blip r:embed="rId3">
            <a:alphaModFix/>
          </a:blip>
          <a:srcRect b="33490" l="0" r="0" t="0"/>
          <a:stretch/>
        </p:blipFill>
        <p:spPr>
          <a:xfrm>
            <a:off x="4327083" y="4288712"/>
            <a:ext cx="4764530" cy="3270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50" name="Google Shape;450;p21"/>
          <p:cNvSpPr txBox="1"/>
          <p:nvPr/>
        </p:nvSpPr>
        <p:spPr>
          <a:xfrm>
            <a:off x="452174" y="1183991"/>
            <a:ext cx="5896375"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VENTAJAS Y DESVENTAJAS </a:t>
            </a:r>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DEL RECLUTAMIENTO INTERNO</a:t>
            </a:r>
            <a:endParaRPr/>
          </a:p>
        </p:txBody>
      </p:sp>
      <p:graphicFrame>
        <p:nvGraphicFramePr>
          <p:cNvPr id="451" name="Google Shape;451;p21"/>
          <p:cNvGraphicFramePr/>
          <p:nvPr/>
        </p:nvGraphicFramePr>
        <p:xfrm>
          <a:off x="777227" y="2433833"/>
          <a:ext cx="3000000" cy="3000000"/>
        </p:xfrm>
        <a:graphic>
          <a:graphicData uri="http://schemas.openxmlformats.org/drawingml/2006/table">
            <a:tbl>
              <a:tblPr>
                <a:noFill/>
                <a:tableStyleId>{F192A5A6-A6A8-44EE-A381-756F88AEDB5E}</a:tableStyleId>
              </a:tblPr>
              <a:tblGrid>
                <a:gridCol w="4082900"/>
                <a:gridCol w="4082900"/>
              </a:tblGrid>
              <a:tr h="370650">
                <a:tc>
                  <a:txBody>
                    <a:bodyPr/>
                    <a:lstStyle/>
                    <a:p>
                      <a:pPr indent="0" lvl="0" marL="0" marR="0" rtl="0" algn="ctr">
                        <a:lnSpc>
                          <a:spcPct val="100000"/>
                        </a:lnSpc>
                        <a:spcBef>
                          <a:spcPts val="0"/>
                        </a:spcBef>
                        <a:spcAft>
                          <a:spcPts val="0"/>
                        </a:spcAft>
                        <a:buClr>
                          <a:srgbClr val="FFFFFF"/>
                        </a:buClr>
                        <a:buSzPts val="1600"/>
                        <a:buFont typeface="Calibri"/>
                        <a:buNone/>
                      </a:pPr>
                      <a:r>
                        <a:rPr b="1" lang="en-US" sz="1600" u="none" cap="none" strike="noStrike">
                          <a:solidFill>
                            <a:srgbClr val="FFFFFF"/>
                          </a:solidFill>
                          <a:latin typeface="Calibri"/>
                          <a:ea typeface="Calibri"/>
                          <a:cs typeface="Calibri"/>
                          <a:sym typeface="Calibri"/>
                        </a:rPr>
                        <a:t>Ventajas</a:t>
                      </a:r>
                      <a:endParaRPr/>
                    </a:p>
                  </a:txBody>
                  <a:tcPr marT="45725" marB="45725" marR="45725" marL="457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6B00"/>
                    </a:solidFill>
                  </a:tcPr>
                </a:tc>
                <a:tc>
                  <a:txBody>
                    <a:bodyPr/>
                    <a:lstStyle/>
                    <a:p>
                      <a:pPr indent="0" lvl="0" marL="0" marR="0" rtl="0" algn="ctr">
                        <a:lnSpc>
                          <a:spcPct val="100000"/>
                        </a:lnSpc>
                        <a:spcBef>
                          <a:spcPts val="0"/>
                        </a:spcBef>
                        <a:spcAft>
                          <a:spcPts val="0"/>
                        </a:spcAft>
                        <a:buClr>
                          <a:srgbClr val="FFFFFF"/>
                        </a:buClr>
                        <a:buSzPts val="1600"/>
                        <a:buFont typeface="Calibri"/>
                        <a:buNone/>
                      </a:pPr>
                      <a:r>
                        <a:rPr b="1" lang="en-US" sz="1600" u="none" cap="none" strike="noStrike">
                          <a:solidFill>
                            <a:srgbClr val="FFFFFF"/>
                          </a:solidFill>
                          <a:latin typeface="Calibri"/>
                          <a:ea typeface="Calibri"/>
                          <a:cs typeface="Calibri"/>
                          <a:sym typeface="Calibri"/>
                        </a:rPr>
                        <a:t>Desventajas</a:t>
                      </a:r>
                      <a:endParaRPr/>
                    </a:p>
                  </a:txBody>
                  <a:tcPr marT="45725" marB="45725" marR="45725" marL="457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6B00"/>
                    </a:solidFill>
                  </a:tcPr>
                </a:tc>
              </a:tr>
              <a:tr h="3649475">
                <a:tc>
                  <a:txBody>
                    <a:bodyPr/>
                    <a:lstStyle/>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Es más económico para la organización, pues evita gastos de aviso de prensa y honorarios de empresas de reclutamiento, costo de recepción de candidatos, de admisión, entre otros.</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Es más rápido, dependiendo de la posibilidad de que el colaborador sea transferido o ascendido.</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Presenta mayor índice de validez y de seguridad, puesto que ya se conoce al candidato, al que se evaluó durante cierto período.</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Es una poderosa fuente de motivación para los colaboradores, pues ven la posibilidad de progreso dentro de la organización.</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Desarrolla un sano espíritu de competencia entre el personal, teniendo presente que las oportunidades se ofrecerán a quienes realmente demuestren condiciones para merecerlas.</a:t>
                      </a:r>
                      <a:br>
                        <a:rPr lang="en-US" sz="1400" u="none" cap="none" strike="noStrike">
                          <a:latin typeface="Calibri"/>
                          <a:ea typeface="Calibri"/>
                          <a:cs typeface="Calibri"/>
                          <a:sym typeface="Calibri"/>
                        </a:rPr>
                      </a:br>
                      <a:endParaRPr/>
                    </a:p>
                  </a:txBody>
                  <a:tcPr marT="45725" marB="45725" marR="45725" marL="457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Si la organización realmente no ofrece oportunidades de progreso en el momento adecuado, se corre el riesgo de frustrar a los colaboradores en su potencial y en sus ambiciones, causando diversas consecuencias, como apatía, desinterés, o el retiro de la organización con el propósito de aprovechar oportunidades fuera de ella.</a:t>
                      </a:r>
                      <a:endParaRPr/>
                    </a:p>
                  </a:txBody>
                  <a:tcPr marT="45725" marB="45725" marR="45725" marL="457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57" name="Google Shape;457;p22"/>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RECLUTAMIENTO </a:t>
            </a:r>
            <a:r>
              <a:rPr b="0" i="0" lang="en-US" sz="2800" u="none" cap="none" strike="noStrike">
                <a:solidFill>
                  <a:srgbClr val="A93501"/>
                </a:solidFill>
                <a:latin typeface="Calibri"/>
                <a:ea typeface="Calibri"/>
                <a:cs typeface="Calibri"/>
                <a:sym typeface="Calibri"/>
              </a:rPr>
              <a:t>EXTERNO</a:t>
            </a:r>
            <a:endParaRPr/>
          </a:p>
        </p:txBody>
      </p:sp>
      <p:sp>
        <p:nvSpPr>
          <p:cNvPr id="458" name="Google Shape;458;p22"/>
          <p:cNvSpPr txBox="1"/>
          <p:nvPr/>
        </p:nvSpPr>
        <p:spPr>
          <a:xfrm>
            <a:off x="674374" y="1991629"/>
            <a:ext cx="7429758" cy="1431589"/>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Reclutamiento Externo: </a:t>
            </a:r>
            <a:r>
              <a:rPr b="0" i="0" lang="en-US" sz="1600" u="none" cap="none" strike="noStrike">
                <a:solidFill>
                  <a:srgbClr val="000000"/>
                </a:solidFill>
                <a:latin typeface="Calibri"/>
                <a:ea typeface="Calibri"/>
                <a:cs typeface="Calibri"/>
                <a:sym typeface="Calibri"/>
              </a:rPr>
              <a:t>ocurre cuando, al presentarse determinada vacante, la organización desea cubrirla con candidatos que se encuentran fuera de la organización y se ayuda de algunos medios para llegar a su objetivo. Los candidatos externos pueden aportar nuevas y diferentes competencias, perspectivas, experiencias personales y/o de otras organizaciones.</a:t>
            </a:r>
            <a:endParaRPr/>
          </a:p>
        </p:txBody>
      </p:sp>
      <p:pic>
        <p:nvPicPr>
          <p:cNvPr descr="Google Shape;351;p55" id="459" name="Google Shape;459;p22"/>
          <p:cNvPicPr preferRelativeResize="0"/>
          <p:nvPr/>
        </p:nvPicPr>
        <p:blipFill rotWithShape="1">
          <a:blip r:embed="rId3">
            <a:alphaModFix/>
          </a:blip>
          <a:srcRect b="0" l="0" r="0" t="0"/>
          <a:stretch/>
        </p:blipFill>
        <p:spPr>
          <a:xfrm>
            <a:off x="6287913" y="3591278"/>
            <a:ext cx="2501660" cy="3099445"/>
          </a:xfrm>
          <a:prstGeom prst="rect">
            <a:avLst/>
          </a:prstGeom>
          <a:noFill/>
          <a:ln>
            <a:noFill/>
          </a:ln>
        </p:spPr>
      </p:pic>
      <p:sp>
        <p:nvSpPr>
          <p:cNvPr id="460" name="Google Shape;460;p22"/>
          <p:cNvSpPr txBox="1"/>
          <p:nvPr/>
        </p:nvSpPr>
        <p:spPr>
          <a:xfrm>
            <a:off x="774054" y="3514059"/>
            <a:ext cx="4990915" cy="257478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búsqueda externa se realiza usando las siguientes fuentes de provisión de candidatos, entre las más utilizadas se encuentran:</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Agencias de empleo.</a:t>
            </a:r>
            <a:endParaRPr/>
          </a:p>
          <a:p>
            <a:pPr indent="-342900" lvl="0" marL="342900" marR="0" rtl="0" algn="l">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Bolsas de trabajo.</a:t>
            </a:r>
            <a:endParaRPr/>
          </a:p>
          <a:p>
            <a:pPr indent="-342900" lvl="0" marL="342900" marR="0" rtl="0" algn="l">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Instituciones educativas (Colegios, Institutos profesionales y Universidades).</a:t>
            </a:r>
            <a:endParaRPr/>
          </a:p>
          <a:p>
            <a:pPr indent="-342900" lvl="0" marL="342900" marR="0" rtl="0" algn="l">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Sindicatos (bolsas de trabajo propias).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66" name="Google Shape;466;p23"/>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AGENCIAS </a:t>
            </a:r>
            <a:r>
              <a:rPr b="0" i="0" lang="en-US" sz="2800" u="none" cap="none" strike="noStrike">
                <a:solidFill>
                  <a:srgbClr val="A93501"/>
                </a:solidFill>
                <a:latin typeface="Calibri"/>
                <a:ea typeface="Calibri"/>
                <a:cs typeface="Calibri"/>
                <a:sym typeface="Calibri"/>
              </a:rPr>
              <a:t>DE EMPLEO</a:t>
            </a:r>
            <a:endParaRPr/>
          </a:p>
        </p:txBody>
      </p:sp>
      <p:sp>
        <p:nvSpPr>
          <p:cNvPr id="467" name="Google Shape;467;p23"/>
          <p:cNvSpPr txBox="1"/>
          <p:nvPr/>
        </p:nvSpPr>
        <p:spPr>
          <a:xfrm>
            <a:off x="674374" y="1991629"/>
            <a:ext cx="7658358" cy="3459270"/>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Son entidades públicas o privadas que se dedican a ofrecer el servicio de reclutamiento a otras empresas. Su finalidad es proporcionar a las personas un empleo adecuado a sus características y facilitar a los empleadores los colaboradores más adecuados a sus requerimientos.</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Usualmente estas empresas cuentan con bases de datos extensas, con el currículum de muchas personas que componen un mercado de candidatos extenso de donde ellos se encargan de seleccionar las opciones que consideren más adecuadas para una vacante específica que tenga la empresa cliente.</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mayor desventaja de esta fuente de reclutamiento es su alto costo, pero sí ofrece buenos candidatos para las vacantes.</a:t>
            </a:r>
            <a:endParaRPr/>
          </a:p>
        </p:txBody>
      </p:sp>
      <p:pic>
        <p:nvPicPr>
          <p:cNvPr descr="Google Shape;359;p56" id="468" name="Google Shape;468;p23"/>
          <p:cNvPicPr preferRelativeResize="0"/>
          <p:nvPr/>
        </p:nvPicPr>
        <p:blipFill rotWithShape="1">
          <a:blip r:embed="rId3">
            <a:alphaModFix/>
          </a:blip>
          <a:srcRect b="0" l="0" r="0" t="0"/>
          <a:stretch/>
        </p:blipFill>
        <p:spPr>
          <a:xfrm>
            <a:off x="5720420" y="4777728"/>
            <a:ext cx="3149763" cy="21114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Google Shape;364;p57" id="474" name="Google Shape;474;p24"/>
          <p:cNvPicPr preferRelativeResize="0"/>
          <p:nvPr/>
        </p:nvPicPr>
        <p:blipFill rotWithShape="1">
          <a:blip r:embed="rId3">
            <a:alphaModFix/>
          </a:blip>
          <a:srcRect b="0" l="0" r="0" t="0"/>
          <a:stretch/>
        </p:blipFill>
        <p:spPr>
          <a:xfrm>
            <a:off x="421108" y="6429035"/>
            <a:ext cx="1460274" cy="248484"/>
          </a:xfrm>
          <a:prstGeom prst="rect">
            <a:avLst/>
          </a:prstGeom>
          <a:noFill/>
          <a:ln>
            <a:noFill/>
          </a:ln>
        </p:spPr>
      </p:pic>
      <p:sp>
        <p:nvSpPr>
          <p:cNvPr id="475" name="Google Shape;475;p24"/>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BOLSAS </a:t>
            </a:r>
            <a:r>
              <a:rPr b="0" i="0" lang="en-US" sz="2800" u="none" cap="none" strike="noStrike">
                <a:solidFill>
                  <a:srgbClr val="A93501"/>
                </a:solidFill>
                <a:latin typeface="Calibri"/>
                <a:ea typeface="Calibri"/>
                <a:cs typeface="Calibri"/>
                <a:sym typeface="Calibri"/>
              </a:rPr>
              <a:t>DE TRABAJO</a:t>
            </a:r>
            <a:endParaRPr/>
          </a:p>
        </p:txBody>
      </p:sp>
      <p:sp>
        <p:nvSpPr>
          <p:cNvPr id="476" name="Google Shape;476;p24"/>
          <p:cNvSpPr txBox="1"/>
          <p:nvPr/>
        </p:nvSpPr>
        <p:spPr>
          <a:xfrm>
            <a:off x="2602853" y="1991629"/>
            <a:ext cx="6288087" cy="4421846"/>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bolsa de trabajo es una herramienta por la que, a través de un listado, una empresa o institución se sirve para reclutar candidatos a lo largo del tiempo entre los que puedan optar a unos trabajos concretos.</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una herramienta que facilita la búsqueda exitosa de un nuevo empleo. El objetivo principal de esta herramienta es cruzar de forma efectiva el perfil de personas que se encuentran en búsqueda activa de empleo con ofertantes, ofreciendo una solución interesante para ambas partes.</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Son el enlace entre las empresas y los candidatos, ya que su servicio consiste en servir como medio para que las empresas den a conocer las ofertas de trabajo que tienen; por lo que estos espacios sirven para reunir tanto a empresas como a candidatos.</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Viene bien mencionar, que en Chile existe la Bolsa Nacional de Empleo (BNE) dependiente del Ministerio del Trabajo y Previsión Social.</a:t>
            </a:r>
            <a:endParaRPr/>
          </a:p>
        </p:txBody>
      </p:sp>
      <p:pic>
        <p:nvPicPr>
          <p:cNvPr descr="Google Shape;367;p57" id="477" name="Google Shape;477;p24"/>
          <p:cNvPicPr preferRelativeResize="0"/>
          <p:nvPr/>
        </p:nvPicPr>
        <p:blipFill rotWithShape="1">
          <a:blip r:embed="rId4">
            <a:alphaModFix/>
          </a:blip>
          <a:srcRect b="0" l="0" r="0" t="0"/>
          <a:stretch/>
        </p:blipFill>
        <p:spPr>
          <a:xfrm>
            <a:off x="628650" y="2343420"/>
            <a:ext cx="1720938" cy="43340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Google Shape;372;p58" id="483" name="Google Shape;483;p25"/>
          <p:cNvPicPr preferRelativeResize="0"/>
          <p:nvPr/>
        </p:nvPicPr>
        <p:blipFill rotWithShape="1">
          <a:blip r:embed="rId3">
            <a:alphaModFix/>
          </a:blip>
          <a:srcRect b="0" l="0" r="0" t="0"/>
          <a:stretch/>
        </p:blipFill>
        <p:spPr>
          <a:xfrm rot="10800000">
            <a:off x="7626023" y="6852684"/>
            <a:ext cx="1460274" cy="248484"/>
          </a:xfrm>
          <a:prstGeom prst="rect">
            <a:avLst/>
          </a:prstGeom>
          <a:noFill/>
          <a:ln>
            <a:noFill/>
          </a:ln>
        </p:spPr>
      </p:pic>
      <p:sp>
        <p:nvSpPr>
          <p:cNvPr id="484" name="Google Shape;484;p25"/>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INSTITUCIONES </a:t>
            </a:r>
            <a:r>
              <a:rPr b="0" i="0" lang="en-US" sz="2800" u="none" cap="none" strike="noStrike">
                <a:solidFill>
                  <a:srgbClr val="A93501"/>
                </a:solidFill>
                <a:latin typeface="Calibri"/>
                <a:ea typeface="Calibri"/>
                <a:cs typeface="Calibri"/>
                <a:sym typeface="Calibri"/>
              </a:rPr>
              <a:t>EDUCATIVAS</a:t>
            </a:r>
            <a:endParaRPr/>
          </a:p>
        </p:txBody>
      </p:sp>
      <p:sp>
        <p:nvSpPr>
          <p:cNvPr id="485" name="Google Shape;485;p25"/>
          <p:cNvSpPr txBox="1"/>
          <p:nvPr/>
        </p:nvSpPr>
        <p:spPr>
          <a:xfrm>
            <a:off x="679690" y="1975680"/>
            <a:ext cx="7546715" cy="1545889"/>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Las empresas se pueden beneficiar de las instituciones educativas para conseguir candidatos, ya que acceden rápidamente a las recomendaciones de los postulantes más sobresalientes.</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uso de las instituciones educativas como fuente de reclutamiento es una práctica muy utilizada en países como Estados Unidos.</a:t>
            </a:r>
            <a:endParaRPr/>
          </a:p>
        </p:txBody>
      </p:sp>
      <p:pic>
        <p:nvPicPr>
          <p:cNvPr descr="Google Shape;375;p58" id="486" name="Google Shape;486;p25"/>
          <p:cNvPicPr preferRelativeResize="0"/>
          <p:nvPr/>
        </p:nvPicPr>
        <p:blipFill rotWithShape="1">
          <a:blip r:embed="rId4">
            <a:alphaModFix/>
          </a:blip>
          <a:srcRect b="0" l="0" r="0" t="0"/>
          <a:stretch/>
        </p:blipFill>
        <p:spPr>
          <a:xfrm>
            <a:off x="5837273" y="3574922"/>
            <a:ext cx="3249024" cy="3470445"/>
          </a:xfrm>
          <a:prstGeom prst="rect">
            <a:avLst/>
          </a:prstGeom>
          <a:noFill/>
          <a:ln>
            <a:noFill/>
          </a:ln>
        </p:spPr>
      </p:pic>
      <p:sp>
        <p:nvSpPr>
          <p:cNvPr id="487" name="Google Shape;487;p25"/>
          <p:cNvSpPr txBox="1"/>
          <p:nvPr/>
        </p:nvSpPr>
        <p:spPr>
          <a:xfrm>
            <a:off x="679691" y="3460898"/>
            <a:ext cx="5037432" cy="1828647"/>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Dentro de estas fuentes de reclutamiento se encuentran los Colegios, Institutos profesionales y Universidades. </a:t>
            </a:r>
            <a:endParaRPr/>
          </a:p>
          <a:p>
            <a:pPr indent="0" lvl="0" marL="0" marR="0" rtl="0" algn="l">
              <a:lnSpc>
                <a:spcPct val="113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Otra buena opción para las empresas y las instituciones educativas, es ofrecer la práctica profesional de sus estudiantes egresados, sobre todo en período de vacaciones de las y los colaboradores.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93" name="Google Shape;493;p26"/>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SINDICATOS</a:t>
            </a:r>
            <a:endParaRPr/>
          </a:p>
        </p:txBody>
      </p:sp>
      <p:sp>
        <p:nvSpPr>
          <p:cNvPr id="494" name="Google Shape;494;p26"/>
          <p:cNvSpPr txBox="1"/>
          <p:nvPr/>
        </p:nvSpPr>
        <p:spPr>
          <a:xfrm>
            <a:off x="674374" y="1991629"/>
            <a:ext cx="7658358" cy="1148830"/>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sindicatos son una fuente de solicitantes para trabajos de mano de obra sindicalizados, estos mantienen oficinas de empleo, debido a que en las convenciones colectivas o pliegos quedan establecidas cláusulas donde el sindicato propone uno o más candidatos por cada vacante que van a ofrecer, por lo tanto, pasa a ser otra fuente de reclutamiento interna.</a:t>
            </a:r>
            <a:endParaRPr/>
          </a:p>
        </p:txBody>
      </p:sp>
      <p:pic>
        <p:nvPicPr>
          <p:cNvPr descr="Google Shape;383;p59" id="495" name="Google Shape;495;p26"/>
          <p:cNvPicPr preferRelativeResize="0"/>
          <p:nvPr/>
        </p:nvPicPr>
        <p:blipFill rotWithShape="1">
          <a:blip r:embed="rId3">
            <a:alphaModFix/>
          </a:blip>
          <a:srcRect b="0" l="0" r="0" t="0"/>
          <a:stretch/>
        </p:blipFill>
        <p:spPr>
          <a:xfrm>
            <a:off x="3022092" y="3285459"/>
            <a:ext cx="3676079" cy="35711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01" name="Google Shape;501;p27"/>
          <p:cNvSpPr txBox="1"/>
          <p:nvPr/>
        </p:nvSpPr>
        <p:spPr>
          <a:xfrm>
            <a:off x="452174" y="1183991"/>
            <a:ext cx="5896375"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VENTAJAS Y DESVENTAJAS </a:t>
            </a:r>
            <a:endParaRPr/>
          </a:p>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DEL RECLUTAMIENTO EXTERNO</a:t>
            </a:r>
            <a:endParaRPr/>
          </a:p>
        </p:txBody>
      </p:sp>
      <p:graphicFrame>
        <p:nvGraphicFramePr>
          <p:cNvPr id="502" name="Google Shape;502;p27"/>
          <p:cNvGraphicFramePr/>
          <p:nvPr/>
        </p:nvGraphicFramePr>
        <p:xfrm>
          <a:off x="777227" y="2183967"/>
          <a:ext cx="3000000" cy="3000000"/>
        </p:xfrm>
        <a:graphic>
          <a:graphicData uri="http://schemas.openxmlformats.org/drawingml/2006/table">
            <a:tbl>
              <a:tblPr>
                <a:noFill/>
                <a:tableStyleId>{F192A5A6-A6A8-44EE-A381-756F88AEDB5E}</a:tableStyleId>
              </a:tblPr>
              <a:tblGrid>
                <a:gridCol w="4082900"/>
                <a:gridCol w="4082900"/>
              </a:tblGrid>
              <a:tr h="359225">
                <a:tc>
                  <a:txBody>
                    <a:bodyPr/>
                    <a:lstStyle/>
                    <a:p>
                      <a:pPr indent="0" lvl="0" marL="0" marR="0" rtl="0" algn="ctr">
                        <a:lnSpc>
                          <a:spcPct val="100000"/>
                        </a:lnSpc>
                        <a:spcBef>
                          <a:spcPts val="0"/>
                        </a:spcBef>
                        <a:spcAft>
                          <a:spcPts val="0"/>
                        </a:spcAft>
                        <a:buClr>
                          <a:srgbClr val="FFFFFF"/>
                        </a:buClr>
                        <a:buSzPts val="1600"/>
                        <a:buFont typeface="Calibri"/>
                        <a:buNone/>
                      </a:pPr>
                      <a:r>
                        <a:rPr b="1" lang="en-US" sz="1600" u="none" cap="none" strike="noStrike">
                          <a:solidFill>
                            <a:srgbClr val="FFFFFF"/>
                          </a:solidFill>
                          <a:latin typeface="Calibri"/>
                          <a:ea typeface="Calibri"/>
                          <a:cs typeface="Calibri"/>
                          <a:sym typeface="Calibri"/>
                        </a:rPr>
                        <a:t>Ventajas</a:t>
                      </a:r>
                      <a:endParaRPr/>
                    </a:p>
                  </a:txBody>
                  <a:tcPr marT="45725" marB="45725" marR="45725" marL="457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6B00"/>
                    </a:solidFill>
                  </a:tcPr>
                </a:tc>
                <a:tc>
                  <a:txBody>
                    <a:bodyPr/>
                    <a:lstStyle/>
                    <a:p>
                      <a:pPr indent="0" lvl="0" marL="0" marR="0" rtl="0" algn="ctr">
                        <a:lnSpc>
                          <a:spcPct val="100000"/>
                        </a:lnSpc>
                        <a:spcBef>
                          <a:spcPts val="0"/>
                        </a:spcBef>
                        <a:spcAft>
                          <a:spcPts val="0"/>
                        </a:spcAft>
                        <a:buClr>
                          <a:srgbClr val="FFFFFF"/>
                        </a:buClr>
                        <a:buSzPts val="1600"/>
                        <a:buFont typeface="Calibri"/>
                        <a:buNone/>
                      </a:pPr>
                      <a:r>
                        <a:rPr b="1" lang="en-US" sz="1600" u="none" cap="none" strike="noStrike">
                          <a:solidFill>
                            <a:srgbClr val="FFFFFF"/>
                          </a:solidFill>
                          <a:latin typeface="Calibri"/>
                          <a:ea typeface="Calibri"/>
                          <a:cs typeface="Calibri"/>
                          <a:sym typeface="Calibri"/>
                        </a:rPr>
                        <a:t>Desventajas</a:t>
                      </a:r>
                      <a:endParaRPr/>
                    </a:p>
                  </a:txBody>
                  <a:tcPr marT="45725" marB="45725" marR="45725" marL="457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6B00"/>
                    </a:solidFill>
                  </a:tcPr>
                </a:tc>
              </a:tr>
              <a:tr h="4224425">
                <a:tc>
                  <a:txBody>
                    <a:bodyPr/>
                    <a:lstStyle/>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Trae nuevas experiencias a la organización, la entrada de recursos humanos ocasiona siempre una importación de ideas nuevas y diferentes enfoques acerca de los problemas internos de la compañía.</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Renueva y enriquece los recursos humanos de la organización sobre todo cuando la política consiste en recibir personal que tenga idoneidad igual o mayor que la existente en la empresa.</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Aprovecha las inversiones en preparación y en desarrollo de personal efectuadas por otras empresas o por los propios candidatos. Esto no significa que la compañía deja de hacer esas inversiones de ahí en adelante, sin embargo muchas organizaciones prefieren reclutar externamente y pagar salarios más elevados, precisamente para evitar gastos adicionales de entrenamiento, capacitación o desarrollo y obtener resultados de desempeño a corto plazo.</a:t>
                      </a:r>
                      <a:br>
                        <a:rPr lang="en-US" sz="1400" u="none" cap="none" strike="noStrike">
                          <a:latin typeface="Calibri"/>
                          <a:ea typeface="Calibri"/>
                          <a:cs typeface="Calibri"/>
                          <a:sym typeface="Calibri"/>
                        </a:rPr>
                      </a:br>
                      <a:endParaRPr/>
                    </a:p>
                  </a:txBody>
                  <a:tcPr marT="45725" marB="45725" marR="45725" marL="457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Generalmente requiere más tiempo que el reclutamiento interno.</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Es más costoso.</a:t>
                      </a:r>
                      <a:endParaRPr/>
                    </a:p>
                    <a:p>
                      <a:pPr indent="-180975" lvl="0" marL="180975" marR="0" rtl="0" algn="l">
                        <a:lnSpc>
                          <a:spcPct val="100000"/>
                        </a:lnSpc>
                        <a:spcBef>
                          <a:spcPts val="0"/>
                        </a:spcBef>
                        <a:spcAft>
                          <a:spcPts val="0"/>
                        </a:spcAft>
                        <a:buClr>
                          <a:schemeClr val="dk1"/>
                        </a:buClr>
                        <a:buSzPts val="1400"/>
                        <a:buFont typeface="Arial"/>
                        <a:buChar char="•"/>
                      </a:pPr>
                      <a:r>
                        <a:rPr lang="en-US" sz="1400" u="none" cap="none" strike="noStrike">
                          <a:latin typeface="Calibri"/>
                          <a:ea typeface="Calibri"/>
                          <a:cs typeface="Calibri"/>
                          <a:sym typeface="Calibri"/>
                        </a:rPr>
                        <a:t>Es menos seguro que el reclutamiento interno, ya que los candidatos externos son desconocidos y provienen de orígenes y trayectorias profesionales que la empresa no está en condiciones de verificar con exactitud.</a:t>
                      </a:r>
                      <a:endParaRPr/>
                    </a:p>
                  </a:txBody>
                  <a:tcPr marT="45725" marB="45725" marR="45725" marL="457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08" name="Google Shape;508;p28"/>
          <p:cNvSpPr txBox="1"/>
          <p:nvPr/>
        </p:nvSpPr>
        <p:spPr>
          <a:xfrm>
            <a:off x="452175" y="1269911"/>
            <a:ext cx="6784648"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RECLUTAMIENTO </a:t>
            </a:r>
            <a:r>
              <a:rPr b="0" i="0" lang="en-US" sz="2800" u="none" cap="none" strike="noStrike">
                <a:solidFill>
                  <a:srgbClr val="A93501"/>
                </a:solidFill>
                <a:latin typeface="Calibri"/>
                <a:ea typeface="Calibri"/>
                <a:cs typeface="Calibri"/>
                <a:sym typeface="Calibri"/>
              </a:rPr>
              <a:t>MIXTO</a:t>
            </a:r>
            <a:endParaRPr/>
          </a:p>
        </p:txBody>
      </p:sp>
      <p:sp>
        <p:nvSpPr>
          <p:cNvPr id="509" name="Google Shape;509;p28"/>
          <p:cNvSpPr txBox="1"/>
          <p:nvPr/>
        </p:nvSpPr>
        <p:spPr>
          <a:xfrm>
            <a:off x="674374" y="1991629"/>
            <a:ext cx="7658358" cy="583313"/>
          </a:xfrm>
          <a:prstGeom prst="rect">
            <a:avLst/>
          </a:prstGeom>
          <a:noFill/>
          <a:ln>
            <a:noFill/>
          </a:ln>
        </p:spPr>
        <p:txBody>
          <a:bodyPr anchorCtr="0" anchor="t" bIns="45675" lIns="45675" spcFirstLastPara="1" rIns="45675" wrap="square" tIns="45675">
            <a:spAutoFit/>
          </a:bodyPr>
          <a:lstStyle/>
          <a:p>
            <a:pPr indent="0" lvl="0" marL="0" marR="0" rtl="0" algn="l">
              <a:lnSpc>
                <a:spcPct val="11375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Reclutamiento Mixto: </a:t>
            </a:r>
            <a:r>
              <a:rPr b="0" i="0" lang="en-US" sz="1600" u="none" cap="none" strike="noStrike">
                <a:solidFill>
                  <a:srgbClr val="000000"/>
                </a:solidFill>
                <a:latin typeface="Calibri"/>
                <a:ea typeface="Calibri"/>
                <a:cs typeface="Calibri"/>
                <a:sym typeface="Calibri"/>
              </a:rPr>
              <a:t>cuando al existir una determinada vacante, la organización intenta cubrirla con candidatos que se ubican dentro y fuera de la organización.</a:t>
            </a:r>
            <a:endParaRPr/>
          </a:p>
        </p:txBody>
      </p:sp>
      <p:pic>
        <p:nvPicPr>
          <p:cNvPr descr="Google Shape;396;p61" id="510" name="Google Shape;510;p28"/>
          <p:cNvPicPr preferRelativeResize="0"/>
          <p:nvPr/>
        </p:nvPicPr>
        <p:blipFill rotWithShape="1">
          <a:blip r:embed="rId3">
            <a:alphaModFix/>
          </a:blip>
          <a:srcRect b="0" l="0" r="0" t="0"/>
          <a:stretch/>
        </p:blipFill>
        <p:spPr>
          <a:xfrm>
            <a:off x="2775335" y="3064205"/>
            <a:ext cx="4169593" cy="34672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16" name="Google Shape;516;p29"/>
          <p:cNvGrpSpPr/>
          <p:nvPr/>
        </p:nvGrpSpPr>
        <p:grpSpPr>
          <a:xfrm>
            <a:off x="2035276" y="3227584"/>
            <a:ext cx="6999675" cy="1886586"/>
            <a:chOff x="0" y="0"/>
            <a:chExt cx="6999673" cy="1886584"/>
          </a:xfrm>
        </p:grpSpPr>
        <p:grpSp>
          <p:nvGrpSpPr>
            <p:cNvPr id="517" name="Google Shape;517;p29"/>
            <p:cNvGrpSpPr/>
            <p:nvPr/>
          </p:nvGrpSpPr>
          <p:grpSpPr>
            <a:xfrm>
              <a:off x="0" y="0"/>
              <a:ext cx="6999673" cy="1886584"/>
              <a:chOff x="0" y="0"/>
              <a:chExt cx="6999672" cy="1886583"/>
            </a:xfrm>
          </p:grpSpPr>
          <p:sp>
            <p:nvSpPr>
              <p:cNvPr id="518" name="Google Shape;518;p29"/>
              <p:cNvSpPr/>
              <p:nvPr/>
            </p:nvSpPr>
            <p:spPr>
              <a:xfrm>
                <a:off x="0" y="0"/>
                <a:ext cx="6999672" cy="188658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9"/>
              <p:cNvSpPr txBox="1"/>
              <p:nvPr/>
            </p:nvSpPr>
            <p:spPr>
              <a:xfrm>
                <a:off x="96857" y="753174"/>
                <a:ext cx="680595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20" name="Google Shape;520;p29"/>
            <p:cNvSpPr txBox="1"/>
            <p:nvPr/>
          </p:nvSpPr>
          <p:spPr>
            <a:xfrm>
              <a:off x="1572714" y="317143"/>
              <a:ext cx="5161934" cy="125229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TIPOS DE </a:t>
              </a:r>
              <a:r>
                <a:rPr b="1" i="0" lang="en-US" sz="2000" u="none" cap="none" strike="noStrike">
                  <a:solidFill>
                    <a:srgbClr val="ED6B00"/>
                  </a:solidFill>
                  <a:latin typeface="Calibri"/>
                  <a:ea typeface="Calibri"/>
                  <a:cs typeface="Calibri"/>
                  <a:sym typeface="Calibri"/>
                </a:rPr>
                <a:t>RECLUTAMIENTO</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a:p>
          </p:txBody>
        </p:sp>
      </p:grpSp>
      <p:sp>
        <p:nvSpPr>
          <p:cNvPr id="521" name="Google Shape;521;p29"/>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522" name="Google Shape;522;p29"/>
          <p:cNvSpPr txBox="1"/>
          <p:nvPr/>
        </p:nvSpPr>
        <p:spPr>
          <a:xfrm>
            <a:off x="366450" y="1002315"/>
            <a:ext cx="4700400" cy="6088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Google Shape;406;p18" id="523" name="Google Shape;523;p29"/>
          <p:cNvPicPr preferRelativeResize="0"/>
          <p:nvPr/>
        </p:nvPicPr>
        <p:blipFill rotWithShape="1">
          <a:blip r:embed="rId3">
            <a:alphaModFix/>
          </a:blip>
          <a:srcRect b="0" l="0" r="0" t="0"/>
          <a:stretch/>
        </p:blipFill>
        <p:spPr>
          <a:xfrm>
            <a:off x="530942" y="2715212"/>
            <a:ext cx="2812027" cy="3182573"/>
          </a:xfrm>
          <a:prstGeom prst="rect">
            <a:avLst/>
          </a:prstGeom>
          <a:noFill/>
          <a:ln>
            <a:noFill/>
          </a:ln>
        </p:spPr>
      </p:pic>
      <p:pic>
        <p:nvPicPr>
          <p:cNvPr descr="Google Shape;407;p18" id="524" name="Google Shape;524;p29"/>
          <p:cNvPicPr preferRelativeResize="0"/>
          <p:nvPr/>
        </p:nvPicPr>
        <p:blipFill rotWithShape="1">
          <a:blip r:embed="rId4">
            <a:alphaModFix/>
          </a:blip>
          <a:srcRect b="0" l="0" r="0" t="0"/>
          <a:stretch/>
        </p:blipFill>
        <p:spPr>
          <a:xfrm>
            <a:off x="7228123" y="5063613"/>
            <a:ext cx="1705020" cy="1272247"/>
          </a:xfrm>
          <a:prstGeom prst="rect">
            <a:avLst/>
          </a:prstGeom>
          <a:noFill/>
          <a:ln>
            <a:noFill/>
          </a:ln>
        </p:spPr>
      </p:pic>
      <p:pic>
        <p:nvPicPr>
          <p:cNvPr descr="Google Shape;408;p18" id="525" name="Google Shape;525;p29"/>
          <p:cNvPicPr preferRelativeResize="0"/>
          <p:nvPr/>
        </p:nvPicPr>
        <p:blipFill rotWithShape="1">
          <a:blip r:embed="rId5">
            <a:alphaModFix/>
          </a:blip>
          <a:srcRect b="0" l="0" r="0" t="0"/>
          <a:stretch/>
        </p:blipFill>
        <p:spPr>
          <a:xfrm>
            <a:off x="5474444" y="5389022"/>
            <a:ext cx="1651874" cy="884516"/>
          </a:xfrm>
          <a:prstGeom prst="rect">
            <a:avLst/>
          </a:prstGeom>
          <a:noFill/>
          <a:ln>
            <a:noFill/>
          </a:ln>
        </p:spPr>
      </p:pic>
      <p:sp>
        <p:nvSpPr>
          <p:cNvPr id="526" name="Google Shape;526;p29"/>
          <p:cNvSpPr txBox="1"/>
          <p:nvPr/>
        </p:nvSpPr>
        <p:spPr>
          <a:xfrm>
            <a:off x="4245501" y="1118398"/>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13" name="Google Shape;113;p3"/>
          <p:cNvSpPr txBox="1"/>
          <p:nvPr/>
        </p:nvSpPr>
        <p:spPr>
          <a:xfrm>
            <a:off x="366767" y="2447195"/>
            <a:ext cx="2803152" cy="3372413"/>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4</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C</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grpSp>
        <p:nvGrpSpPr>
          <p:cNvPr id="114" name="Google Shape;114;p3"/>
          <p:cNvGrpSpPr/>
          <p:nvPr/>
        </p:nvGrpSpPr>
        <p:grpSpPr>
          <a:xfrm>
            <a:off x="252573" y="1472660"/>
            <a:ext cx="2980515" cy="4543830"/>
            <a:chOff x="0" y="0"/>
            <a:chExt cx="2980514" cy="4543829"/>
          </a:xfrm>
        </p:grpSpPr>
        <p:sp>
          <p:nvSpPr>
            <p:cNvPr id="115" name="Google Shape;115;p3"/>
            <p:cNvSpPr/>
            <p:nvPr/>
          </p:nvSpPr>
          <p:spPr>
            <a:xfrm>
              <a:off x="0" y="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78265" y="2081797"/>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7" name="Google Shape;117;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Google Shape;86;p38" id="118" name="Google Shape;11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19" name="Google Shape;119;p3"/>
          <p:cNvGrpSpPr/>
          <p:nvPr/>
        </p:nvGrpSpPr>
        <p:grpSpPr>
          <a:xfrm>
            <a:off x="3362219" y="1472660"/>
            <a:ext cx="2980515" cy="4543828"/>
            <a:chOff x="0" y="0"/>
            <a:chExt cx="2980514" cy="4543827"/>
          </a:xfrm>
        </p:grpSpPr>
        <p:sp>
          <p:nvSpPr>
            <p:cNvPr id="120" name="Google Shape;120;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2" name="Google Shape;122;p3"/>
          <p:cNvSpPr txBox="1"/>
          <p:nvPr/>
        </p:nvSpPr>
        <p:spPr>
          <a:xfrm>
            <a:off x="3500544" y="2447195"/>
            <a:ext cx="2781098" cy="12866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Realiza tareas para apoyar el proceso de reclutamiento de personal, de acuerdo a los procesos establecidos por la jefatura y la normativa vigente.</a:t>
            </a:r>
            <a:endParaRPr/>
          </a:p>
        </p:txBody>
      </p:sp>
      <p:sp>
        <p:nvSpPr>
          <p:cNvPr id="123" name="Google Shape;123;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Google Shape;90;p38" id="124" name="Google Shape;124;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25" name="Google Shape;125;p3"/>
          <p:cNvGrpSpPr/>
          <p:nvPr/>
        </p:nvGrpSpPr>
        <p:grpSpPr>
          <a:xfrm>
            <a:off x="6473042" y="1472660"/>
            <a:ext cx="2980515" cy="5663580"/>
            <a:chOff x="0" y="0"/>
            <a:chExt cx="2980514" cy="5663580"/>
          </a:xfrm>
        </p:grpSpPr>
        <p:sp>
          <p:nvSpPr>
            <p:cNvPr id="126" name="Google Shape;126;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8" name="Google Shape;128;p3"/>
          <p:cNvSpPr txBox="1"/>
          <p:nvPr/>
        </p:nvSpPr>
        <p:spPr>
          <a:xfrm>
            <a:off x="6613507" y="2447194"/>
            <a:ext cx="2748085" cy="35726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Recopila y registra las necesidades y vacantes de personal de los distintos departamentos de la empresa, según indicaciones de la jefatura, considerando la normativa vigente.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Diseña perfil de cargo, definiendo fuentes de reclutamiento, necesarias para cubrir las vacantes generadas en la empresa, utilizando la información recopilada.</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a:p>
        </p:txBody>
      </p:sp>
      <p:sp>
        <p:nvSpPr>
          <p:cNvPr id="129" name="Google Shape;129;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Google Shape;94;p38" id="130" name="Google Shape;130;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Google Shape;95;p38" id="131" name="Google Shape;131;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Google Shape;96;p38" id="132" name="Google Shape;132;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32" name="Google Shape;532;p30"/>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533" name="Google Shape;533;p30"/>
          <p:cNvSpPr txBox="1"/>
          <p:nvPr/>
        </p:nvSpPr>
        <p:spPr>
          <a:xfrm>
            <a:off x="375977" y="1283910"/>
            <a:ext cx="7017881"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pic>
        <p:nvPicPr>
          <p:cNvPr descr="Google Shape;416;p62" id="534" name="Google Shape;534;p30"/>
          <p:cNvPicPr preferRelativeResize="0"/>
          <p:nvPr/>
        </p:nvPicPr>
        <p:blipFill rotWithShape="1">
          <a:blip r:embed="rId3">
            <a:alphaModFix/>
          </a:blip>
          <a:srcRect b="0" l="0" r="0" t="0"/>
          <a:stretch/>
        </p:blipFill>
        <p:spPr>
          <a:xfrm>
            <a:off x="5639332" y="1565094"/>
            <a:ext cx="3816534" cy="6006178"/>
          </a:xfrm>
          <a:prstGeom prst="rect">
            <a:avLst/>
          </a:prstGeom>
          <a:noFill/>
          <a:ln>
            <a:noFill/>
          </a:ln>
        </p:spPr>
      </p:pic>
      <p:grpSp>
        <p:nvGrpSpPr>
          <p:cNvPr id="535" name="Google Shape;535;p30"/>
          <p:cNvGrpSpPr/>
          <p:nvPr/>
        </p:nvGrpSpPr>
        <p:grpSpPr>
          <a:xfrm>
            <a:off x="-4656" y="4568181"/>
            <a:ext cx="9109185" cy="783009"/>
            <a:chOff x="-1" y="-2"/>
            <a:chExt cx="9109184" cy="783008"/>
          </a:xfrm>
        </p:grpSpPr>
        <p:sp>
          <p:nvSpPr>
            <p:cNvPr id="536" name="Google Shape;536;p30"/>
            <p:cNvSpPr txBox="1"/>
            <p:nvPr/>
          </p:nvSpPr>
          <p:spPr>
            <a:xfrm>
              <a:off x="1334833" y="1333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a:p>
          </p:txBody>
        </p:sp>
        <p:grpSp>
          <p:nvGrpSpPr>
            <p:cNvPr id="537" name="Google Shape;537;p30"/>
            <p:cNvGrpSpPr/>
            <p:nvPr/>
          </p:nvGrpSpPr>
          <p:grpSpPr>
            <a:xfrm>
              <a:off x="-1" y="-2"/>
              <a:ext cx="1135369" cy="783008"/>
              <a:chOff x="0" y="0"/>
              <a:chExt cx="1135367" cy="783006"/>
            </a:xfrm>
          </p:grpSpPr>
          <p:sp>
            <p:nvSpPr>
              <p:cNvPr id="538" name="Google Shape;538;p3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421;p62" id="539" name="Google Shape;539;p30"/>
              <p:cNvPicPr preferRelativeResize="0"/>
              <p:nvPr/>
            </p:nvPicPr>
            <p:blipFill rotWithShape="1">
              <a:blip r:embed="rId4">
                <a:alphaModFix/>
              </a:blip>
              <a:srcRect b="56896" l="0" r="56603" t="0"/>
              <a:stretch/>
            </p:blipFill>
            <p:spPr>
              <a:xfrm>
                <a:off x="436430" y="122349"/>
                <a:ext cx="558772" cy="562603"/>
              </a:xfrm>
              <a:prstGeom prst="rect">
                <a:avLst/>
              </a:prstGeom>
              <a:noFill/>
              <a:ln>
                <a:noFill/>
              </a:ln>
            </p:spPr>
          </p:pic>
        </p:grpSp>
      </p:grpSp>
      <p:grpSp>
        <p:nvGrpSpPr>
          <p:cNvPr id="540" name="Google Shape;540;p30"/>
          <p:cNvGrpSpPr/>
          <p:nvPr/>
        </p:nvGrpSpPr>
        <p:grpSpPr>
          <a:xfrm>
            <a:off x="-4657" y="2826711"/>
            <a:ext cx="8912543" cy="783007"/>
            <a:chOff x="-1" y="0"/>
            <a:chExt cx="8912540" cy="783006"/>
          </a:xfrm>
        </p:grpSpPr>
        <p:sp>
          <p:nvSpPr>
            <p:cNvPr id="541" name="Google Shape;541;p30"/>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a:t>
              </a:r>
              <a:r>
                <a:rPr b="1" i="0" lang="en-US" sz="1600" u="none" cap="none" strike="noStrike">
                  <a:solidFill>
                    <a:srgbClr val="ED6B00"/>
                  </a:solidFill>
                  <a:latin typeface="Calibri"/>
                  <a:ea typeface="Calibri"/>
                  <a:cs typeface="Calibri"/>
                  <a:sym typeface="Calibri"/>
                </a:rPr>
                <a:t>Trabajo</a:t>
              </a:r>
              <a:r>
                <a:rPr b="0" i="0" lang="en-US" sz="1600" u="none" cap="none" strike="noStrike">
                  <a:solidFill>
                    <a:srgbClr val="ED6B00"/>
                  </a:solidFill>
                  <a:latin typeface="Calibri"/>
                  <a:ea typeface="Calibri"/>
                  <a:cs typeface="Calibri"/>
                  <a:sym typeface="Calibri"/>
                </a:rPr>
                <a:t>.</a:t>
              </a:r>
              <a:endParaRPr/>
            </a:p>
          </p:txBody>
        </p:sp>
        <p:sp>
          <p:nvSpPr>
            <p:cNvPr id="542" name="Google Shape;542;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425;p62" id="543" name="Google Shape;543;p30"/>
            <p:cNvPicPr preferRelativeResize="0"/>
            <p:nvPr/>
          </p:nvPicPr>
          <p:blipFill rotWithShape="1">
            <a:blip r:embed="rId4">
              <a:alphaModFix/>
            </a:blip>
            <a:srcRect b="45364" l="53240" r="0" t="7898"/>
            <a:stretch/>
          </p:blipFill>
          <p:spPr>
            <a:xfrm>
              <a:off x="394099" y="111885"/>
              <a:ext cx="592645" cy="600469"/>
            </a:xfrm>
            <a:prstGeom prst="rect">
              <a:avLst/>
            </a:prstGeom>
            <a:noFill/>
            <a:ln>
              <a:noFill/>
            </a:ln>
          </p:spPr>
        </p:pic>
      </p:grpSp>
      <p:grpSp>
        <p:nvGrpSpPr>
          <p:cNvPr id="544" name="Google Shape;544;p30"/>
          <p:cNvGrpSpPr/>
          <p:nvPr/>
        </p:nvGrpSpPr>
        <p:grpSpPr>
          <a:xfrm>
            <a:off x="-4657" y="3697445"/>
            <a:ext cx="6615372" cy="783009"/>
            <a:chOff x="-2" y="-2"/>
            <a:chExt cx="6615372" cy="783008"/>
          </a:xfrm>
        </p:grpSpPr>
        <p:sp>
          <p:nvSpPr>
            <p:cNvPr id="545" name="Google Shape;545;p30"/>
            <p:cNvSpPr txBox="1"/>
            <p:nvPr/>
          </p:nvSpPr>
          <p:spPr>
            <a:xfrm>
              <a:off x="1334834" y="94428"/>
              <a:ext cx="5280536" cy="300554"/>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a:p>
          </p:txBody>
        </p:sp>
        <p:grpSp>
          <p:nvGrpSpPr>
            <p:cNvPr id="546" name="Google Shape;546;p30"/>
            <p:cNvGrpSpPr/>
            <p:nvPr/>
          </p:nvGrpSpPr>
          <p:grpSpPr>
            <a:xfrm>
              <a:off x="-2" y="-2"/>
              <a:ext cx="1135371" cy="783008"/>
              <a:chOff x="-1" y="0"/>
              <a:chExt cx="1135369" cy="783006"/>
            </a:xfrm>
          </p:grpSpPr>
          <p:sp>
            <p:nvSpPr>
              <p:cNvPr id="547" name="Google Shape;547;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430;p62" id="548" name="Google Shape;548;p30"/>
              <p:cNvPicPr preferRelativeResize="0"/>
              <p:nvPr/>
            </p:nvPicPr>
            <p:blipFill rotWithShape="1">
              <a:blip r:embed="rId4">
                <a:alphaModFix/>
              </a:blip>
              <a:srcRect b="0" l="0" r="53528" t="52205"/>
              <a:stretch/>
            </p:blipFill>
            <p:spPr>
              <a:xfrm>
                <a:off x="404110" y="87150"/>
                <a:ext cx="582625" cy="607396"/>
              </a:xfrm>
              <a:prstGeom prst="rect">
                <a:avLst/>
              </a:prstGeom>
              <a:noFill/>
              <a:ln>
                <a:noFill/>
              </a:ln>
            </p:spPr>
          </p:pic>
        </p:grpSp>
      </p:grpSp>
      <p:grpSp>
        <p:nvGrpSpPr>
          <p:cNvPr id="549" name="Google Shape;549;p30"/>
          <p:cNvGrpSpPr/>
          <p:nvPr/>
        </p:nvGrpSpPr>
        <p:grpSpPr>
          <a:xfrm>
            <a:off x="-4656" y="1955976"/>
            <a:ext cx="9178012" cy="783009"/>
            <a:chOff x="-1" y="-2"/>
            <a:chExt cx="9178011" cy="783008"/>
          </a:xfrm>
        </p:grpSpPr>
        <p:sp>
          <p:nvSpPr>
            <p:cNvPr id="550" name="Google Shape;550;p30"/>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ED6B00"/>
                  </a:solidFill>
                  <a:latin typeface="Calibri"/>
                  <a:ea typeface="Calibri"/>
                  <a:cs typeface="Calibri"/>
                  <a:sym typeface="Calibri"/>
                </a:rPr>
                <a:t>.</a:t>
              </a:r>
              <a:endParaRPr/>
            </a:p>
          </p:txBody>
        </p:sp>
        <p:grpSp>
          <p:nvGrpSpPr>
            <p:cNvPr id="551" name="Google Shape;551;p30"/>
            <p:cNvGrpSpPr/>
            <p:nvPr/>
          </p:nvGrpSpPr>
          <p:grpSpPr>
            <a:xfrm>
              <a:off x="-1" y="-2"/>
              <a:ext cx="1135369" cy="783008"/>
              <a:chOff x="0" y="0"/>
              <a:chExt cx="1135367" cy="783006"/>
            </a:xfrm>
          </p:grpSpPr>
          <p:sp>
            <p:nvSpPr>
              <p:cNvPr id="552" name="Google Shape;552;p3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435;p62" id="553" name="Google Shape;553;p30"/>
              <p:cNvPicPr preferRelativeResize="0"/>
              <p:nvPr/>
            </p:nvPicPr>
            <p:blipFill rotWithShape="1">
              <a:blip r:embed="rId4">
                <a:alphaModFix/>
              </a:blip>
              <a:srcRect b="0" l="54470" r="0" t="58277"/>
              <a:stretch/>
            </p:blipFill>
            <p:spPr>
              <a:xfrm>
                <a:off x="314624" y="109887"/>
                <a:ext cx="601543" cy="558801"/>
              </a:xfrm>
              <a:prstGeom prst="rect">
                <a:avLst/>
              </a:prstGeom>
              <a:noFill/>
              <a:ln>
                <a:noFill/>
              </a:ln>
            </p:spPr>
          </p:pic>
        </p:grpSp>
      </p:grpSp>
      <p:grpSp>
        <p:nvGrpSpPr>
          <p:cNvPr id="554" name="Google Shape;554;p30"/>
          <p:cNvGrpSpPr/>
          <p:nvPr/>
        </p:nvGrpSpPr>
        <p:grpSpPr>
          <a:xfrm>
            <a:off x="-4657" y="5438915"/>
            <a:ext cx="6861177" cy="783009"/>
            <a:chOff x="-2" y="-2"/>
            <a:chExt cx="6861177" cy="783008"/>
          </a:xfrm>
        </p:grpSpPr>
        <p:sp>
          <p:nvSpPr>
            <p:cNvPr id="555" name="Google Shape;555;p30"/>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a:p>
          </p:txBody>
        </p:sp>
        <p:grpSp>
          <p:nvGrpSpPr>
            <p:cNvPr id="556" name="Google Shape;556;p30"/>
            <p:cNvGrpSpPr/>
            <p:nvPr/>
          </p:nvGrpSpPr>
          <p:grpSpPr>
            <a:xfrm>
              <a:off x="-2" y="-2"/>
              <a:ext cx="1135371" cy="783008"/>
              <a:chOff x="-1" y="0"/>
              <a:chExt cx="1135369" cy="783006"/>
            </a:xfrm>
          </p:grpSpPr>
          <p:sp>
            <p:nvSpPr>
              <p:cNvPr id="557" name="Google Shape;557;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440;p62" id="558" name="Google Shape;558;p30"/>
              <p:cNvPicPr preferRelativeResize="0"/>
              <p:nvPr/>
            </p:nvPicPr>
            <p:blipFill rotWithShape="1">
              <a:blip r:embed="rId5">
                <a:alphaModFix/>
              </a:blip>
              <a:srcRect b="0" l="0" r="0" t="0"/>
              <a:stretch/>
            </p:blipFill>
            <p:spPr>
              <a:xfrm>
                <a:off x="284055" y="98883"/>
                <a:ext cx="685824" cy="58523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64" name="Google Shape;564;p31"/>
          <p:cNvGrpSpPr/>
          <p:nvPr/>
        </p:nvGrpSpPr>
        <p:grpSpPr>
          <a:xfrm>
            <a:off x="431623" y="2285848"/>
            <a:ext cx="8839203" cy="3238194"/>
            <a:chOff x="0" y="0"/>
            <a:chExt cx="8839201" cy="3238193"/>
          </a:xfrm>
        </p:grpSpPr>
        <p:sp>
          <p:nvSpPr>
            <p:cNvPr id="565" name="Google Shape;565;p31"/>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1"/>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67" name="Google Shape;567;p31"/>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568" name="Google Shape;568;p31"/>
          <p:cNvSpPr/>
          <p:nvPr/>
        </p:nvSpPr>
        <p:spPr>
          <a:xfrm>
            <a:off x="5279923" y="7354529"/>
            <a:ext cx="2723536" cy="20514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9" name="Google Shape;569;p31"/>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pic>
        <p:nvPicPr>
          <p:cNvPr descr="Google Shape;449;p20" id="570" name="Google Shape;570;p31"/>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571" name="Google Shape;571;p31"/>
          <p:cNvSpPr txBox="1"/>
          <p:nvPr/>
        </p:nvSpPr>
        <p:spPr>
          <a:xfrm>
            <a:off x="2736301" y="6881800"/>
            <a:ext cx="1639636"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resentación</a:t>
            </a:r>
            <a:endParaRPr/>
          </a:p>
        </p:txBody>
      </p:sp>
      <p:sp>
        <p:nvSpPr>
          <p:cNvPr id="572" name="Google Shape;572;p31"/>
          <p:cNvSpPr txBox="1"/>
          <p:nvPr/>
        </p:nvSpPr>
        <p:spPr>
          <a:xfrm>
            <a:off x="958646" y="2918951"/>
            <a:ext cx="5107858" cy="2353087"/>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TIPOS DE </a:t>
            </a:r>
            <a:r>
              <a:rPr b="1" i="0" lang="en-US" sz="2000" u="none" cap="none" strike="noStrike">
                <a:solidFill>
                  <a:srgbClr val="ED6B00"/>
                </a:solidFill>
                <a:latin typeface="Calibri"/>
                <a:ea typeface="Calibri"/>
                <a:cs typeface="Calibri"/>
                <a:sym typeface="Calibri"/>
              </a:rPr>
              <a:t>RECLUTAMIENTO</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 Práctica 4”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
        <p:nvSpPr>
          <p:cNvPr id="573" name="Google Shape;573;p31"/>
          <p:cNvSpPr txBox="1"/>
          <p:nvPr/>
        </p:nvSpPr>
        <p:spPr>
          <a:xfrm>
            <a:off x="3664307" y="1089139"/>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79" name="Google Shape;579;p32"/>
          <p:cNvGrpSpPr/>
          <p:nvPr/>
        </p:nvGrpSpPr>
        <p:grpSpPr>
          <a:xfrm>
            <a:off x="431623" y="2285848"/>
            <a:ext cx="8839203" cy="3238194"/>
            <a:chOff x="0" y="0"/>
            <a:chExt cx="8839201" cy="3238193"/>
          </a:xfrm>
        </p:grpSpPr>
        <p:sp>
          <p:nvSpPr>
            <p:cNvPr id="580" name="Google Shape;580;p32"/>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2"/>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82" name="Google Shape;582;p32"/>
          <p:cNvSpPr/>
          <p:nvPr/>
        </p:nvSpPr>
        <p:spPr>
          <a:xfrm>
            <a:off x="5279923" y="7354529"/>
            <a:ext cx="2723536" cy="20514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3" name="Google Shape;583;p32"/>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584" name="Google Shape;584;p32"/>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Google Shape;461;p21" id="585" name="Google Shape;585;p32"/>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586" name="Google Shape;586;p32"/>
          <p:cNvSpPr txBox="1"/>
          <p:nvPr/>
        </p:nvSpPr>
        <p:spPr>
          <a:xfrm>
            <a:off x="958646" y="2868777"/>
            <a:ext cx="5107858"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TIPOS DE </a:t>
            </a:r>
            <a:r>
              <a:rPr b="1" i="0" lang="en-US" sz="2000" u="none" cap="none" strike="noStrike">
                <a:solidFill>
                  <a:srgbClr val="ED6B00"/>
                </a:solidFill>
                <a:latin typeface="Calibri"/>
                <a:ea typeface="Calibri"/>
                <a:cs typeface="Calibri"/>
                <a:sym typeface="Calibri"/>
              </a:rPr>
              <a:t>RECLUTAMIENTO</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Google Shape;463;p21" id="587" name="Google Shape;587;p32"/>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38" name="Google Shape;138;p4"/>
          <p:cNvGrpSpPr/>
          <p:nvPr/>
        </p:nvGrpSpPr>
        <p:grpSpPr>
          <a:xfrm>
            <a:off x="386550" y="3816227"/>
            <a:ext cx="4845903" cy="883653"/>
            <a:chOff x="-1" y="0"/>
            <a:chExt cx="4845903" cy="883652"/>
          </a:xfrm>
        </p:grpSpPr>
        <p:grpSp>
          <p:nvGrpSpPr>
            <p:cNvPr id="139" name="Google Shape;139;p4"/>
            <p:cNvGrpSpPr/>
            <p:nvPr/>
          </p:nvGrpSpPr>
          <p:grpSpPr>
            <a:xfrm>
              <a:off x="188099" y="0"/>
              <a:ext cx="4657803" cy="883652"/>
              <a:chOff x="0" y="0"/>
              <a:chExt cx="4657801" cy="883651"/>
            </a:xfrm>
          </p:grpSpPr>
          <p:sp>
            <p:nvSpPr>
              <p:cNvPr id="140" name="Google Shape;140;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2" name="Google Shape;142;p4"/>
            <p:cNvGrpSpPr/>
            <p:nvPr/>
          </p:nvGrpSpPr>
          <p:grpSpPr>
            <a:xfrm>
              <a:off x="-1" y="168979"/>
              <a:ext cx="391112" cy="536169"/>
              <a:chOff x="0" y="0"/>
              <a:chExt cx="391111" cy="536168"/>
            </a:xfrm>
          </p:grpSpPr>
          <p:sp>
            <p:nvSpPr>
              <p:cNvPr id="143" name="Google Shape;143;p4"/>
              <p:cNvSpPr/>
              <p:nvPr/>
            </p:nvSpPr>
            <p:spPr>
              <a:xfrm>
                <a:off x="0" y="84708"/>
                <a:ext cx="391111" cy="385801"/>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45" name="Google Shape;145;p4"/>
            <p:cNvSpPr txBox="1"/>
            <p:nvPr/>
          </p:nvSpPr>
          <p:spPr>
            <a:xfrm>
              <a:off x="562798" y="104444"/>
              <a:ext cx="4117500" cy="674762"/>
            </a:xfrm>
            <a:prstGeom prst="rect">
              <a:avLst/>
            </a:prstGeom>
            <a:noFill/>
            <a:ln>
              <a:noFill/>
            </a:ln>
          </p:spPr>
          <p:txBody>
            <a:bodyPr anchorCtr="0" anchor="ctr" bIns="91400" lIns="91400" spcFirstLastPara="1" rIns="91400" wrap="square" tIns="914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el diccionario de competencias y su elaboración.</a:t>
              </a:r>
              <a:endParaRPr/>
            </a:p>
          </p:txBody>
        </p:sp>
      </p:grpSp>
      <p:grpSp>
        <p:nvGrpSpPr>
          <p:cNvPr id="146" name="Google Shape;146;p4"/>
          <p:cNvGrpSpPr/>
          <p:nvPr/>
        </p:nvGrpSpPr>
        <p:grpSpPr>
          <a:xfrm>
            <a:off x="375974" y="2843141"/>
            <a:ext cx="4845903" cy="883653"/>
            <a:chOff x="-1" y="0"/>
            <a:chExt cx="4845903" cy="883652"/>
          </a:xfrm>
        </p:grpSpPr>
        <p:grpSp>
          <p:nvGrpSpPr>
            <p:cNvPr id="147" name="Google Shape;147;p4"/>
            <p:cNvGrpSpPr/>
            <p:nvPr/>
          </p:nvGrpSpPr>
          <p:grpSpPr>
            <a:xfrm>
              <a:off x="188099" y="0"/>
              <a:ext cx="4657803" cy="883652"/>
              <a:chOff x="0" y="0"/>
              <a:chExt cx="4657801" cy="883651"/>
            </a:xfrm>
          </p:grpSpPr>
          <p:sp>
            <p:nvSpPr>
              <p:cNvPr id="148" name="Google Shape;148;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0" name="Google Shape;150;p4"/>
            <p:cNvGrpSpPr/>
            <p:nvPr/>
          </p:nvGrpSpPr>
          <p:grpSpPr>
            <a:xfrm>
              <a:off x="-1" y="168979"/>
              <a:ext cx="376202" cy="536169"/>
              <a:chOff x="0" y="0"/>
              <a:chExt cx="376201" cy="536168"/>
            </a:xfrm>
          </p:grpSpPr>
          <p:sp>
            <p:nvSpPr>
              <p:cNvPr id="151" name="Google Shape;151;p4"/>
              <p:cNvSpPr/>
              <p:nvPr/>
            </p:nvSpPr>
            <p:spPr>
              <a:xfrm>
                <a:off x="0" y="84708"/>
                <a:ext cx="376201" cy="385801"/>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53" name="Google Shape;153;p4"/>
            <p:cNvSpPr txBox="1"/>
            <p:nvPr/>
          </p:nvSpPr>
          <p:spPr>
            <a:xfrm>
              <a:off x="562799" y="104444"/>
              <a:ext cx="3960527" cy="674762"/>
            </a:xfrm>
            <a:prstGeom prst="rect">
              <a:avLst/>
            </a:prstGeom>
            <a:noFill/>
            <a:ln>
              <a:noFill/>
            </a:ln>
          </p:spPr>
          <p:txBody>
            <a:bodyPr anchorCtr="0" anchor="ctr" bIns="91400" lIns="91400" spcFirstLastPara="1" rIns="91400" wrap="square" tIns="914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las competencias laborales, tipos y elementos que las componen.</a:t>
              </a:r>
              <a:endParaRPr/>
            </a:p>
          </p:txBody>
        </p:sp>
      </p:grpSp>
      <p:sp>
        <p:nvSpPr>
          <p:cNvPr id="154" name="Google Shape;154;p4"/>
          <p:cNvSpPr/>
          <p:nvPr/>
        </p:nvSpPr>
        <p:spPr>
          <a:xfrm>
            <a:off x="5026616" y="3630159"/>
            <a:ext cx="696537" cy="696535"/>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5" name="Google Shape;155;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56" name="Google Shape;156;p4"/>
          <p:cNvSpPr txBox="1"/>
          <p:nvPr/>
        </p:nvSpPr>
        <p:spPr>
          <a:xfrm>
            <a:off x="574650" y="2253630"/>
            <a:ext cx="4778402" cy="42449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MODELO DE COMPETENCIAS LABORALES:</a:t>
            </a:r>
            <a:endParaRPr/>
          </a:p>
        </p:txBody>
      </p:sp>
      <p:sp>
        <p:nvSpPr>
          <p:cNvPr id="157" name="Google Shape;157;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58" name="Google Shape;158;p4"/>
          <p:cNvGrpSpPr/>
          <p:nvPr/>
        </p:nvGrpSpPr>
        <p:grpSpPr>
          <a:xfrm>
            <a:off x="394671" y="4789313"/>
            <a:ext cx="4845903" cy="883653"/>
            <a:chOff x="-1" y="0"/>
            <a:chExt cx="4845903" cy="883652"/>
          </a:xfrm>
        </p:grpSpPr>
        <p:grpSp>
          <p:nvGrpSpPr>
            <p:cNvPr id="159" name="Google Shape;159;p4"/>
            <p:cNvGrpSpPr/>
            <p:nvPr/>
          </p:nvGrpSpPr>
          <p:grpSpPr>
            <a:xfrm>
              <a:off x="188099" y="0"/>
              <a:ext cx="4657803" cy="883652"/>
              <a:chOff x="0" y="0"/>
              <a:chExt cx="4657801" cy="883651"/>
            </a:xfrm>
          </p:grpSpPr>
          <p:sp>
            <p:nvSpPr>
              <p:cNvPr id="160" name="Google Shape;160;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2" name="Google Shape;162;p4"/>
            <p:cNvGrpSpPr/>
            <p:nvPr/>
          </p:nvGrpSpPr>
          <p:grpSpPr>
            <a:xfrm>
              <a:off x="-1" y="168979"/>
              <a:ext cx="376202" cy="536169"/>
              <a:chOff x="0" y="0"/>
              <a:chExt cx="376201" cy="536168"/>
            </a:xfrm>
          </p:grpSpPr>
          <p:sp>
            <p:nvSpPr>
              <p:cNvPr id="163" name="Google Shape;163;p4"/>
              <p:cNvSpPr/>
              <p:nvPr/>
            </p:nvSpPr>
            <p:spPr>
              <a:xfrm>
                <a:off x="0" y="84708"/>
                <a:ext cx="376201" cy="385801"/>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65" name="Google Shape;165;p4"/>
            <p:cNvSpPr txBox="1"/>
            <p:nvPr/>
          </p:nvSpPr>
          <p:spPr>
            <a:xfrm>
              <a:off x="562799" y="104444"/>
              <a:ext cx="3960527" cy="674762"/>
            </a:xfrm>
            <a:prstGeom prst="rect">
              <a:avLst/>
            </a:prstGeom>
            <a:noFill/>
            <a:ln>
              <a:noFill/>
            </a:ln>
          </p:spPr>
          <p:txBody>
            <a:bodyPr anchorCtr="0" anchor="ctr" bIns="91400" lIns="91400" spcFirstLastPara="1" rIns="91400" wrap="square" tIns="914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el modelo de gestión por competencias, su objetivo e importancia.</a:t>
              </a:r>
              <a:endParaRPr/>
            </a:p>
          </p:txBody>
        </p:sp>
      </p:grpSp>
      <p:grpSp>
        <p:nvGrpSpPr>
          <p:cNvPr id="166" name="Google Shape;166;p4"/>
          <p:cNvGrpSpPr/>
          <p:nvPr/>
        </p:nvGrpSpPr>
        <p:grpSpPr>
          <a:xfrm>
            <a:off x="376875" y="5762399"/>
            <a:ext cx="4845903" cy="883653"/>
            <a:chOff x="-1" y="0"/>
            <a:chExt cx="4845903" cy="883652"/>
          </a:xfrm>
        </p:grpSpPr>
        <p:grpSp>
          <p:nvGrpSpPr>
            <p:cNvPr id="167" name="Google Shape;167;p4"/>
            <p:cNvGrpSpPr/>
            <p:nvPr/>
          </p:nvGrpSpPr>
          <p:grpSpPr>
            <a:xfrm>
              <a:off x="188099" y="0"/>
              <a:ext cx="4657803" cy="883652"/>
              <a:chOff x="0" y="0"/>
              <a:chExt cx="4657801" cy="883651"/>
            </a:xfrm>
          </p:grpSpPr>
          <p:sp>
            <p:nvSpPr>
              <p:cNvPr id="168" name="Google Shape;168;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0" name="Google Shape;170;p4"/>
            <p:cNvGrpSpPr/>
            <p:nvPr/>
          </p:nvGrpSpPr>
          <p:grpSpPr>
            <a:xfrm>
              <a:off x="-1" y="168979"/>
              <a:ext cx="376202" cy="536169"/>
              <a:chOff x="0" y="0"/>
              <a:chExt cx="376201" cy="536168"/>
            </a:xfrm>
          </p:grpSpPr>
          <p:sp>
            <p:nvSpPr>
              <p:cNvPr id="171" name="Google Shape;171;p4"/>
              <p:cNvSpPr/>
              <p:nvPr/>
            </p:nvSpPr>
            <p:spPr>
              <a:xfrm>
                <a:off x="0" y="84708"/>
                <a:ext cx="376201" cy="385801"/>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173" name="Google Shape;173;p4"/>
            <p:cNvSpPr txBox="1"/>
            <p:nvPr/>
          </p:nvSpPr>
          <p:spPr>
            <a:xfrm>
              <a:off x="562799" y="104444"/>
              <a:ext cx="3960527" cy="674762"/>
            </a:xfrm>
            <a:prstGeom prst="rect">
              <a:avLst/>
            </a:prstGeom>
            <a:noFill/>
            <a:ln>
              <a:noFill/>
            </a:ln>
          </p:spPr>
          <p:txBody>
            <a:bodyPr anchorCtr="0" anchor="ctr" bIns="91400" lIns="91400" spcFirstLastPara="1" rIns="91400" wrap="square" tIns="914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sus ventajas, desventajas, componentes y dimensiones.</a:t>
              </a:r>
              <a:endParaRPr/>
            </a:p>
          </p:txBody>
        </p:sp>
      </p:grpSp>
      <p:pic>
        <p:nvPicPr>
          <p:cNvPr descr="Google Shape;129;p3" id="174" name="Google Shape;174;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0" name="Google Shape;180;p5"/>
          <p:cNvGrpSpPr/>
          <p:nvPr/>
        </p:nvGrpSpPr>
        <p:grpSpPr>
          <a:xfrm>
            <a:off x="536224" y="2440019"/>
            <a:ext cx="5405576" cy="2962358"/>
            <a:chOff x="0" y="0"/>
            <a:chExt cx="5405575" cy="2962357"/>
          </a:xfrm>
        </p:grpSpPr>
        <p:grpSp>
          <p:nvGrpSpPr>
            <p:cNvPr id="181" name="Google Shape;181;p5"/>
            <p:cNvGrpSpPr/>
            <p:nvPr/>
          </p:nvGrpSpPr>
          <p:grpSpPr>
            <a:xfrm>
              <a:off x="0" y="0"/>
              <a:ext cx="4657802" cy="2962357"/>
              <a:chOff x="0" y="0"/>
              <a:chExt cx="4657801" cy="2962356"/>
            </a:xfrm>
          </p:grpSpPr>
          <p:sp>
            <p:nvSpPr>
              <p:cNvPr id="182" name="Google Shape;182;p5"/>
              <p:cNvSpPr/>
              <p:nvPr/>
            </p:nvSpPr>
            <p:spPr>
              <a:xfrm flipH="1">
                <a:off x="0" y="0"/>
                <a:ext cx="4657801" cy="2962356"/>
              </a:xfrm>
              <a:prstGeom prst="roundRect">
                <a:avLst>
                  <a:gd fmla="val 16667" name="adj"/>
                </a:avLst>
              </a:prstGeom>
              <a:solidFill>
                <a:srgbClr val="F7E3D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txBox="1"/>
              <p:nvPr/>
            </p:nvSpPr>
            <p:spPr>
              <a:xfrm>
                <a:off x="144610" y="1291060"/>
                <a:ext cx="4368581"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4" name="Google Shape;184;p5"/>
            <p:cNvSpPr/>
            <p:nvPr/>
          </p:nvSpPr>
          <p:spPr>
            <a:xfrm flipH="1" rot="7028957">
              <a:off x="4587181" y="1959835"/>
              <a:ext cx="499135" cy="1022556"/>
            </a:xfrm>
            <a:prstGeom prst="triangle">
              <a:avLst>
                <a:gd fmla="val 50000" name="adj"/>
              </a:avLst>
            </a:prstGeom>
            <a:solidFill>
              <a:srgbClr val="F7E3D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85" name="Google Shape;185;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86" name="Google Shape;186;p5"/>
          <p:cNvSpPr txBox="1"/>
          <p:nvPr/>
        </p:nvSpPr>
        <p:spPr>
          <a:xfrm>
            <a:off x="856787" y="2583702"/>
            <a:ext cx="4056000" cy="269670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la actividad anterior, te invitamos a completar la siguiente sopa de letras que contiene conceptos sobre las etapas de la dotación de personal, seleccionar dos y explicar en qué consiste cada uno.</a:t>
            </a:r>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Descarga el archivo </a:t>
            </a:r>
            <a:r>
              <a:rPr b="1" i="0" lang="en-US" sz="1600" u="none" cap="none" strike="noStrike">
                <a:solidFill>
                  <a:srgbClr val="ED6B00"/>
                </a:solidFill>
                <a:latin typeface="Calibri"/>
                <a:ea typeface="Calibri"/>
                <a:cs typeface="Calibri"/>
                <a:sym typeface="Calibri"/>
              </a:rPr>
              <a:t>Actividad de Conocimientos Previos </a:t>
            </a:r>
            <a:r>
              <a:rPr b="0" i="0" lang="en-US" sz="1600" u="none" cap="none" strike="noStrike">
                <a:solidFill>
                  <a:srgbClr val="000000"/>
                </a:solidFill>
                <a:latin typeface="Calibri"/>
                <a:ea typeface="Calibri"/>
                <a:cs typeface="Calibri"/>
                <a:sym typeface="Calibri"/>
              </a:rPr>
              <a:t>y sigue las instrucciones. </a:t>
            </a:r>
            <a:endParaRPr/>
          </a:p>
        </p:txBody>
      </p:sp>
      <p:pic>
        <p:nvPicPr>
          <p:cNvPr descr="Google Shape;139;p39" id="187" name="Google Shape;187;p5"/>
          <p:cNvPicPr preferRelativeResize="0"/>
          <p:nvPr/>
        </p:nvPicPr>
        <p:blipFill rotWithShape="1">
          <a:blip r:embed="rId3">
            <a:alphaModFix/>
          </a:blip>
          <a:srcRect b="0" l="0" r="0" t="0"/>
          <a:stretch/>
        </p:blipFill>
        <p:spPr>
          <a:xfrm>
            <a:off x="5135674" y="3333134"/>
            <a:ext cx="4585615" cy="4344526"/>
          </a:xfrm>
          <a:prstGeom prst="rect">
            <a:avLst/>
          </a:prstGeom>
          <a:noFill/>
          <a:ln>
            <a:noFill/>
          </a:ln>
        </p:spPr>
      </p:pic>
      <p:sp>
        <p:nvSpPr>
          <p:cNvPr id="188" name="Google Shape;188;p5"/>
          <p:cNvSpPr txBox="1"/>
          <p:nvPr/>
        </p:nvSpPr>
        <p:spPr>
          <a:xfrm>
            <a:off x="666663" y="5747132"/>
            <a:ext cx="4995616" cy="4541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4" name="Google Shape;194;p6"/>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MOTIVACIÓN</a:t>
            </a:r>
            <a:endParaRPr/>
          </a:p>
        </p:txBody>
      </p:sp>
      <p:sp>
        <p:nvSpPr>
          <p:cNvPr id="195" name="Google Shape;195;p6"/>
          <p:cNvSpPr txBox="1"/>
          <p:nvPr/>
        </p:nvSpPr>
        <p:spPr>
          <a:xfrm>
            <a:off x="666662" y="2589868"/>
            <a:ext cx="5194207" cy="3054479"/>
          </a:xfrm>
          <a:prstGeom prst="rect">
            <a:avLst/>
          </a:prstGeom>
          <a:noFill/>
          <a:ln>
            <a:noFill/>
          </a:ln>
        </p:spPr>
        <p:txBody>
          <a:bodyPr anchorCtr="0" anchor="ctr" bIns="91400" lIns="91400" spcFirstLastPara="1" rIns="91400" wrap="square" tIns="91400">
            <a:spAutoFit/>
          </a:bodyPr>
          <a:lstStyle/>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invito a reunirse en parejas, revisar la siguiente situación y responder:</a:t>
            </a:r>
            <a:endParaRPr/>
          </a:p>
          <a:p>
            <a:pPr indent="0" lvl="0" marL="0" marR="0" rtl="0" algn="l">
              <a:lnSpc>
                <a:spcPct val="120000"/>
              </a:lnSpc>
              <a:spcBef>
                <a:spcPts val="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2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Un grupo de amigos se van juntos de vacaciones, dos de ellos deciden trabajar tiempo parcial en el mismo sector de veraneo. ¿Dónde crees que deberían buscar avisos para encontrar trabajo?</a:t>
            </a:r>
            <a:endParaRPr/>
          </a:p>
          <a:p>
            <a:pPr indent="0" lvl="0" marL="0" marR="0" rtl="0" algn="l">
              <a:lnSpc>
                <a:spcPct val="120000"/>
              </a:lnSpc>
              <a:spcBef>
                <a:spcPts val="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veremos en detalle en qué consisten los tipos de reclutamiento que existen.</a:t>
            </a:r>
            <a:endParaRPr/>
          </a:p>
        </p:txBody>
      </p:sp>
      <p:sp>
        <p:nvSpPr>
          <p:cNvPr id="196" name="Google Shape;196;p6"/>
          <p:cNvSpPr txBox="1"/>
          <p:nvPr/>
        </p:nvSpPr>
        <p:spPr>
          <a:xfrm>
            <a:off x="366450" y="2266139"/>
            <a:ext cx="4700400" cy="60883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a:t>
            </a:r>
            <a:endParaRPr/>
          </a:p>
        </p:txBody>
      </p:sp>
      <p:sp>
        <p:nvSpPr>
          <p:cNvPr id="197" name="Google Shape;197;p6"/>
          <p:cNvSpPr txBox="1"/>
          <p:nvPr/>
        </p:nvSpPr>
        <p:spPr>
          <a:xfrm>
            <a:off x="666663" y="5416932"/>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Google Shape;149;p40" id="198" name="Google Shape;198;p6"/>
          <p:cNvPicPr preferRelativeResize="0"/>
          <p:nvPr/>
        </p:nvPicPr>
        <p:blipFill rotWithShape="1">
          <a:blip r:embed="rId3">
            <a:alphaModFix/>
          </a:blip>
          <a:srcRect b="0" l="0" r="0" t="0"/>
          <a:stretch/>
        </p:blipFill>
        <p:spPr>
          <a:xfrm flipH="1">
            <a:off x="6488264" y="3544389"/>
            <a:ext cx="2565335" cy="4168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4" name="Google Shape;204;p7"/>
          <p:cNvSpPr txBox="1"/>
          <p:nvPr/>
        </p:nvSpPr>
        <p:spPr>
          <a:xfrm>
            <a:off x="4109576" y="2452740"/>
            <a:ext cx="484095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5" name="Google Shape;205;p7"/>
          <p:cNvGrpSpPr/>
          <p:nvPr/>
        </p:nvGrpSpPr>
        <p:grpSpPr>
          <a:xfrm>
            <a:off x="4063851" y="3000219"/>
            <a:ext cx="5081311" cy="3696547"/>
            <a:chOff x="0" y="0"/>
            <a:chExt cx="5081309" cy="3696545"/>
          </a:xfrm>
        </p:grpSpPr>
        <p:sp>
          <p:nvSpPr>
            <p:cNvPr id="206" name="Google Shape;206;p7"/>
            <p:cNvSpPr/>
            <p:nvPr/>
          </p:nvSpPr>
          <p:spPr>
            <a:xfrm>
              <a:off x="0" y="0"/>
              <a:ext cx="5081309" cy="3696545"/>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77746" y="1658155"/>
              <a:ext cx="4925816"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08" name="Google Shape;208;p7"/>
          <p:cNvSpPr txBox="1"/>
          <p:nvPr/>
        </p:nvSpPr>
        <p:spPr>
          <a:xfrm>
            <a:off x="4624638" y="3188522"/>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la definición del reclutamiento, su objetivo e importancia.</a:t>
            </a:r>
            <a:endParaRPr/>
          </a:p>
        </p:txBody>
      </p:sp>
      <p:grpSp>
        <p:nvGrpSpPr>
          <p:cNvPr id="209" name="Google Shape;209;p7"/>
          <p:cNvGrpSpPr/>
          <p:nvPr/>
        </p:nvGrpSpPr>
        <p:grpSpPr>
          <a:xfrm>
            <a:off x="3895219" y="3216707"/>
            <a:ext cx="375441" cy="536170"/>
            <a:chOff x="0" y="0"/>
            <a:chExt cx="375439" cy="536168"/>
          </a:xfrm>
        </p:grpSpPr>
        <p:sp>
          <p:nvSpPr>
            <p:cNvPr id="210" name="Google Shape;210;p7"/>
            <p:cNvSpPr/>
            <p:nvPr/>
          </p:nvSpPr>
          <p:spPr>
            <a:xfrm>
              <a:off x="0" y="87005"/>
              <a:ext cx="375439" cy="362158"/>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12" name="Google Shape;212;p7"/>
          <p:cNvSpPr txBox="1"/>
          <p:nvPr/>
        </p:nvSpPr>
        <p:spPr>
          <a:xfrm>
            <a:off x="4624639" y="3877185"/>
            <a:ext cx="4203638"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las ventajas y desventajas.</a:t>
            </a:r>
            <a:endParaRPr/>
          </a:p>
        </p:txBody>
      </p:sp>
      <p:grpSp>
        <p:nvGrpSpPr>
          <p:cNvPr id="213" name="Google Shape;213;p7"/>
          <p:cNvGrpSpPr/>
          <p:nvPr/>
        </p:nvGrpSpPr>
        <p:grpSpPr>
          <a:xfrm>
            <a:off x="3895219" y="4338967"/>
            <a:ext cx="375441" cy="536170"/>
            <a:chOff x="0" y="0"/>
            <a:chExt cx="375439" cy="536168"/>
          </a:xfrm>
        </p:grpSpPr>
        <p:sp>
          <p:nvSpPr>
            <p:cNvPr id="214" name="Google Shape;214;p7"/>
            <p:cNvSpPr/>
            <p:nvPr/>
          </p:nvSpPr>
          <p:spPr>
            <a:xfrm>
              <a:off x="0" y="87005"/>
              <a:ext cx="375439" cy="362158"/>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16" name="Google Shape;216;p7"/>
          <p:cNvSpPr txBox="1"/>
          <p:nvPr/>
        </p:nvSpPr>
        <p:spPr>
          <a:xfrm>
            <a:off x="375974" y="1760907"/>
            <a:ext cx="4997501"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TIPOS DE </a:t>
            </a:r>
            <a:r>
              <a:rPr b="1" i="0" lang="en-US" sz="2000" u="none" cap="none" strike="noStrike">
                <a:solidFill>
                  <a:srgbClr val="ED6B00"/>
                </a:solidFill>
                <a:latin typeface="Calibri"/>
                <a:ea typeface="Calibri"/>
                <a:cs typeface="Calibri"/>
                <a:sym typeface="Calibri"/>
              </a:rPr>
              <a:t>RECLUTAMIENTOS</a:t>
            </a:r>
            <a:endParaRPr/>
          </a:p>
        </p:txBody>
      </p:sp>
      <p:sp>
        <p:nvSpPr>
          <p:cNvPr id="217" name="Google Shape;217;p7"/>
          <p:cNvSpPr txBox="1"/>
          <p:nvPr/>
        </p:nvSpPr>
        <p:spPr>
          <a:xfrm>
            <a:off x="4063851"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pic>
        <p:nvPicPr>
          <p:cNvPr descr="Google Shape;166;p5" id="218" name="Google Shape;218;p7"/>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19" name="Google Shape;219;p7"/>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20" name="Google Shape;220;p7"/>
          <p:cNvSpPr txBox="1"/>
          <p:nvPr/>
        </p:nvSpPr>
        <p:spPr>
          <a:xfrm>
            <a:off x="4624638" y="4319628"/>
            <a:ext cx="4266602"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el proceso de reclutamiento de personal.</a:t>
            </a:r>
            <a:endParaRPr/>
          </a:p>
        </p:txBody>
      </p:sp>
      <p:sp>
        <p:nvSpPr>
          <p:cNvPr id="221" name="Google Shape;221;p7"/>
          <p:cNvSpPr txBox="1"/>
          <p:nvPr/>
        </p:nvSpPr>
        <p:spPr>
          <a:xfrm>
            <a:off x="4624638" y="5008293"/>
            <a:ext cx="4266601"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los elementos o componentes de un perfil de cargo.</a:t>
            </a:r>
            <a:endParaRPr/>
          </a:p>
        </p:txBody>
      </p:sp>
      <p:grpSp>
        <p:nvGrpSpPr>
          <p:cNvPr id="222" name="Google Shape;222;p7"/>
          <p:cNvGrpSpPr/>
          <p:nvPr/>
        </p:nvGrpSpPr>
        <p:grpSpPr>
          <a:xfrm>
            <a:off x="3895219" y="3766537"/>
            <a:ext cx="375441" cy="536170"/>
            <a:chOff x="0" y="0"/>
            <a:chExt cx="375439" cy="536168"/>
          </a:xfrm>
        </p:grpSpPr>
        <p:sp>
          <p:nvSpPr>
            <p:cNvPr id="223" name="Google Shape;223;p7"/>
            <p:cNvSpPr/>
            <p:nvPr/>
          </p:nvSpPr>
          <p:spPr>
            <a:xfrm>
              <a:off x="0" y="87005"/>
              <a:ext cx="375439" cy="362158"/>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grpSp>
        <p:nvGrpSpPr>
          <p:cNvPr id="225" name="Google Shape;225;p7"/>
          <p:cNvGrpSpPr/>
          <p:nvPr/>
        </p:nvGrpSpPr>
        <p:grpSpPr>
          <a:xfrm>
            <a:off x="3895219" y="5032575"/>
            <a:ext cx="375441" cy="536170"/>
            <a:chOff x="0" y="0"/>
            <a:chExt cx="375439" cy="536168"/>
          </a:xfrm>
        </p:grpSpPr>
        <p:sp>
          <p:nvSpPr>
            <p:cNvPr id="226" name="Google Shape;226;p7"/>
            <p:cNvSpPr/>
            <p:nvPr/>
          </p:nvSpPr>
          <p:spPr>
            <a:xfrm>
              <a:off x="0" y="87005"/>
              <a:ext cx="375439" cy="362158"/>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228" name="Google Shape;228;p7"/>
          <p:cNvSpPr txBox="1"/>
          <p:nvPr/>
        </p:nvSpPr>
        <p:spPr>
          <a:xfrm>
            <a:off x="4624638" y="5696956"/>
            <a:ext cx="4266601" cy="808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los tipos de fuentes de reclutamiento (internas, externas y mixtas) y sus ventajas y desventajas.</a:t>
            </a:r>
            <a:endParaRPr/>
          </a:p>
        </p:txBody>
      </p:sp>
      <p:grpSp>
        <p:nvGrpSpPr>
          <p:cNvPr id="229" name="Google Shape;229;p7"/>
          <p:cNvGrpSpPr/>
          <p:nvPr/>
        </p:nvGrpSpPr>
        <p:grpSpPr>
          <a:xfrm>
            <a:off x="3895219" y="5821167"/>
            <a:ext cx="375441" cy="536170"/>
            <a:chOff x="0" y="0"/>
            <a:chExt cx="375439" cy="536168"/>
          </a:xfrm>
        </p:grpSpPr>
        <p:sp>
          <p:nvSpPr>
            <p:cNvPr id="230" name="Google Shape;230;p7"/>
            <p:cNvSpPr/>
            <p:nvPr/>
          </p:nvSpPr>
          <p:spPr>
            <a:xfrm>
              <a:off x="0" y="87005"/>
              <a:ext cx="375439" cy="362158"/>
            </a:xfrm>
            <a:prstGeom prst="roundRect">
              <a:avLst>
                <a:gd fmla="val 16667" name="adj"/>
              </a:avLst>
            </a:prstGeom>
            <a:solidFill>
              <a:srgbClr val="ED6B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5</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7" name="Google Shape;237;p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238" name="Google Shape;238;p8"/>
          <p:cNvSpPr txBox="1"/>
          <p:nvPr/>
        </p:nvSpPr>
        <p:spPr>
          <a:xfrm>
            <a:off x="537140" y="2244090"/>
            <a:ext cx="5280000" cy="1375088"/>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resuelve la siguiente actividad:</a:t>
            </a:r>
            <a:endParaRPr/>
          </a:p>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ED6B00"/>
              </a:buClr>
              <a:buSzPts val="2000"/>
              <a:buFont typeface="Calibri"/>
              <a:buNone/>
            </a:pPr>
            <a:r>
              <a:rPr b="1" i="0" lang="en-US" sz="2000" u="none" cap="none" strike="noStrike">
                <a:solidFill>
                  <a:srgbClr val="ED6B00"/>
                </a:solidFill>
                <a:latin typeface="Calibri"/>
                <a:ea typeface="Calibri"/>
                <a:cs typeface="Calibri"/>
                <a:sym typeface="Calibri"/>
              </a:rPr>
              <a:t>Menciona al menos 4 motivos que generen una vacante dentro de la organización.</a:t>
            </a:r>
            <a:endParaRPr/>
          </a:p>
        </p:txBody>
      </p:sp>
      <p:sp>
        <p:nvSpPr>
          <p:cNvPr id="239" name="Google Shape;239;p8"/>
          <p:cNvSpPr txBox="1"/>
          <p:nvPr/>
        </p:nvSpPr>
        <p:spPr>
          <a:xfrm>
            <a:off x="563611" y="4232037"/>
            <a:ext cx="4278738" cy="144478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Google Shape;187;p41" id="240" name="Google Shape;240;p8"/>
          <p:cNvPicPr preferRelativeResize="0"/>
          <p:nvPr/>
        </p:nvPicPr>
        <p:blipFill rotWithShape="1">
          <a:blip r:embed="rId3">
            <a:alphaModFix/>
          </a:blip>
          <a:srcRect b="0" l="0" r="0" t="0"/>
          <a:stretch/>
        </p:blipFill>
        <p:spPr>
          <a:xfrm>
            <a:off x="5226425" y="3302923"/>
            <a:ext cx="4087905" cy="40470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6" name="Google Shape;246;p9"/>
          <p:cNvSpPr txBox="1"/>
          <p:nvPr/>
        </p:nvSpPr>
        <p:spPr>
          <a:xfrm>
            <a:off x="452175" y="1269911"/>
            <a:ext cx="5452236"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RECLUTAMIENTO </a:t>
            </a:r>
            <a:r>
              <a:rPr b="0" i="0" lang="en-US" sz="2800" u="none" cap="none" strike="noStrike">
                <a:solidFill>
                  <a:srgbClr val="A93501"/>
                </a:solidFill>
                <a:latin typeface="Calibri"/>
                <a:ea typeface="Calibri"/>
                <a:cs typeface="Calibri"/>
                <a:sym typeface="Calibri"/>
              </a:rPr>
              <a:t>DE PERSONAL</a:t>
            </a:r>
            <a:endParaRPr/>
          </a:p>
        </p:txBody>
      </p:sp>
      <p:pic>
        <p:nvPicPr>
          <p:cNvPr descr="Google Shape;193;p42" id="247" name="Google Shape;247;p9"/>
          <p:cNvPicPr preferRelativeResize="0"/>
          <p:nvPr/>
        </p:nvPicPr>
        <p:blipFill rotWithShape="1">
          <a:blip r:embed="rId3">
            <a:alphaModFix/>
          </a:blip>
          <a:srcRect b="0" l="0" r="0" t="0"/>
          <a:stretch/>
        </p:blipFill>
        <p:spPr>
          <a:xfrm>
            <a:off x="6741314" y="4686910"/>
            <a:ext cx="2646123" cy="2890183"/>
          </a:xfrm>
          <a:prstGeom prst="rect">
            <a:avLst/>
          </a:prstGeom>
          <a:noFill/>
          <a:ln>
            <a:noFill/>
          </a:ln>
        </p:spPr>
      </p:pic>
      <p:sp>
        <p:nvSpPr>
          <p:cNvPr id="248" name="Google Shape;248;p9"/>
          <p:cNvSpPr txBox="1"/>
          <p:nvPr/>
        </p:nvSpPr>
        <p:spPr>
          <a:xfrm>
            <a:off x="813150" y="2582451"/>
            <a:ext cx="5782036" cy="2166988"/>
          </a:xfrm>
          <a:prstGeom prst="rect">
            <a:avLst/>
          </a:prstGeom>
          <a:noFill/>
          <a:ln>
            <a:noFill/>
          </a:ln>
        </p:spPr>
        <p:txBody>
          <a:bodyPr anchorCtr="0" anchor="t" bIns="91400" lIns="91400" spcFirstLastPara="1" rIns="91400" wrap="square" tIns="91400">
            <a:spAutoFit/>
          </a:bodyPr>
          <a:lstStyle/>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Proceso que consiste en un conjunto de técnicas y procedimientos que buscan atraer candidatos calificados para ocupar un puesto dentro de la organización.</a:t>
            </a:r>
            <a:endParaRPr/>
          </a:p>
          <a:p>
            <a:pPr indent="0" lvl="0" marL="0" marR="0" rtl="0" algn="l">
              <a:lnSpc>
                <a:spcPct val="12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2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Este proceso inicia luego de haber establecido las necesidades de personal de la organización a través de una planeación de personal, donde juega un papel fundamental la Descripción de Cargos.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