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715500" cy="7556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0S2rRBifuPB32s+QixLvC6Gub0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879605-105D-477D-9B3C-7777C2924ED0}">
  <a:tblStyle styleId="{21879605-105D-477D-9B3C-7777C2924ED0}"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FE2CD"/>
          </a:solidFill>
        </a:fill>
      </a:tcStyle>
    </a:wholeTbl>
    <a:band1H>
      <a:tcTxStyle/>
      <a:tcStyle>
        <a:tcBdr/>
      </a:tcStyle>
    </a:band1H>
    <a:band2H>
      <a:tcTxStyle b="off" i="off"/>
      <a:tcStyle>
        <a:tcBdr/>
        <a:fill>
          <a:solidFill>
            <a:srgbClr val="FFF1E8"/>
          </a:solidFill>
        </a:fill>
      </a:tcStyle>
    </a:band2H>
    <a:band1V>
      <a:tcTxStyle/>
      <a:tcStyle>
        <a:tcBdr/>
      </a:tcStyle>
    </a:band1V>
    <a:band2V>
      <a:tcTxStyle/>
      <a:tcStyle>
        <a:tcBdr/>
      </a:tcStyle>
    </a:band2V>
    <a:lastCol>
      <a:tcTxStyle/>
      <a:tcStyle>
        <a:tcBdr/>
      </a:tcStyle>
    </a:lastCol>
    <a:firstCol>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13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2457756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014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500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550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60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733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80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17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565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08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38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20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768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9837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466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457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188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553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25: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04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26: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8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7: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891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676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68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74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01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98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38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069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65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138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One column text" type="title">
  <p:cSld name="TITLE">
    <p:spTree>
      <p:nvGrpSpPr>
        <p:cNvPr id="1" name="Shape 15"/>
        <p:cNvGrpSpPr/>
        <p:nvPr/>
      </p:nvGrpSpPr>
      <p:grpSpPr>
        <a:xfrm>
          <a:off x="0" y="0"/>
          <a:ext cx="0" cy="0"/>
          <a:chOff x="0" y="0"/>
          <a:chExt cx="0" cy="0"/>
        </a:xfrm>
      </p:grpSpPr>
      <p:pic>
        <p:nvPicPr>
          <p:cNvPr id="16" name="Google Shape;16;p31" descr="Imagen 24"/>
          <p:cNvPicPr preferRelativeResize="0"/>
          <p:nvPr/>
        </p:nvPicPr>
        <p:blipFill rotWithShape="1">
          <a:blip r:embed="rId2">
            <a:alphaModFix/>
          </a:blip>
          <a:srcRect/>
          <a:stretch/>
        </p:blipFill>
        <p:spPr>
          <a:xfrm>
            <a:off x="433440" y="418596"/>
            <a:ext cx="2897435" cy="680400"/>
          </a:xfrm>
          <a:prstGeom prst="rect">
            <a:avLst/>
          </a:prstGeom>
          <a:noFill/>
          <a:ln>
            <a:noFill/>
          </a:ln>
        </p:spPr>
      </p:pic>
      <p:grpSp>
        <p:nvGrpSpPr>
          <p:cNvPr id="17" name="Google Shape;17;p31"/>
          <p:cNvGrpSpPr/>
          <p:nvPr/>
        </p:nvGrpSpPr>
        <p:grpSpPr>
          <a:xfrm>
            <a:off x="242852" y="1756546"/>
            <a:ext cx="9346507" cy="5675930"/>
            <a:chOff x="-1" y="-1"/>
            <a:chExt cx="9346505" cy="5675928"/>
          </a:xfrm>
        </p:grpSpPr>
        <p:sp>
          <p:nvSpPr>
            <p:cNvPr id="18" name="Google Shape;18;p31"/>
            <p:cNvSpPr/>
            <p:nvPr/>
          </p:nvSpPr>
          <p:spPr>
            <a:xfrm>
              <a:off x="-1" y="-1"/>
              <a:ext cx="9346505" cy="5675928"/>
            </a:xfrm>
            <a:custGeom>
              <a:avLst/>
              <a:gdLst/>
              <a:ahLst/>
              <a:cxnLst/>
              <a:rect l="l" t="t"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1"/>
            <p:cNvSpPr txBox="1"/>
            <p:nvPr/>
          </p:nvSpPr>
          <p:spPr>
            <a:xfrm>
              <a:off x="0" y="2647844"/>
              <a:ext cx="9091322"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20" name="Google Shape;20;p31" descr="Google Shape;12;p23"/>
          <p:cNvPicPr preferRelativeResize="0"/>
          <p:nvPr/>
        </p:nvPicPr>
        <p:blipFill rotWithShape="1">
          <a:blip r:embed="rId3">
            <a:alphaModFix/>
          </a:blip>
          <a:srcRect/>
          <a:stretch/>
        </p:blipFill>
        <p:spPr>
          <a:xfrm>
            <a:off x="8521706" y="6387272"/>
            <a:ext cx="830662" cy="756003"/>
          </a:xfrm>
          <a:prstGeom prst="rect">
            <a:avLst/>
          </a:prstGeom>
          <a:noFill/>
          <a:ln>
            <a:noFill/>
          </a:ln>
        </p:spPr>
      </p:pic>
      <p:sp>
        <p:nvSpPr>
          <p:cNvPr id="21" name="Google Shape;21;p31"/>
          <p:cNvSpPr/>
          <p:nvPr/>
        </p:nvSpPr>
        <p:spPr>
          <a:xfrm>
            <a:off x="436350" y="6464001"/>
            <a:ext cx="7891862" cy="680477"/>
          </a:xfrm>
          <a:prstGeom prst="roundRect">
            <a:avLst>
              <a:gd name="adj" fmla="val 19335"/>
            </a:avLst>
          </a:prstGeom>
          <a:solidFill>
            <a:srgbClr val="FFB37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Imagen 17"/>
          <p:cNvPicPr preferRelativeResize="0"/>
          <p:nvPr/>
        </p:nvPicPr>
        <p:blipFill rotWithShape="1">
          <a:blip r:embed="rId4">
            <a:alphaModFix/>
          </a:blip>
          <a:srcRect/>
          <a:stretch/>
        </p:blipFill>
        <p:spPr>
          <a:xfrm>
            <a:off x="433440" y="6462795"/>
            <a:ext cx="690485" cy="680478"/>
          </a:xfrm>
          <a:prstGeom prst="rect">
            <a:avLst/>
          </a:prstGeom>
          <a:noFill/>
          <a:ln>
            <a:noFill/>
          </a:ln>
        </p:spPr>
      </p:pic>
      <p:pic>
        <p:nvPicPr>
          <p:cNvPr id="23" name="Google Shape;23;p31" descr="Imagen 1"/>
          <p:cNvPicPr preferRelativeResize="0"/>
          <p:nvPr/>
        </p:nvPicPr>
        <p:blipFill rotWithShape="1">
          <a:blip r:embed="rId5">
            <a:alphaModFix/>
          </a:blip>
          <a:srcRect/>
          <a:stretch/>
        </p:blipFill>
        <p:spPr>
          <a:xfrm>
            <a:off x="8272364" y="1222172"/>
            <a:ext cx="1080003" cy="241875"/>
          </a:xfrm>
          <a:prstGeom prst="rect">
            <a:avLst/>
          </a:prstGeom>
          <a:noFill/>
          <a:ln>
            <a:noFill/>
          </a:ln>
        </p:spPr>
      </p:pic>
      <p:pic>
        <p:nvPicPr>
          <p:cNvPr id="24" name="Google Shape;24;p31" descr="Imagen 2"/>
          <p:cNvPicPr preferRelativeResize="0"/>
          <p:nvPr/>
        </p:nvPicPr>
        <p:blipFill rotWithShape="1">
          <a:blip r:embed="rId6">
            <a:alphaModFix/>
          </a:blip>
          <a:srcRect/>
          <a:stretch/>
        </p:blipFill>
        <p:spPr>
          <a:xfrm>
            <a:off x="8272364" y="418596"/>
            <a:ext cx="1080003" cy="664778"/>
          </a:xfrm>
          <a:prstGeom prst="rect">
            <a:avLst/>
          </a:prstGeom>
          <a:noFill/>
          <a:ln>
            <a:noFill/>
          </a:ln>
        </p:spPr>
      </p:pic>
      <p:sp>
        <p:nvSpPr>
          <p:cNvPr id="25" name="Google Shape;25;p31"/>
          <p:cNvSpPr txBox="1">
            <a:spLocks noGrp="1"/>
          </p:cNvSpPr>
          <p:nvPr>
            <p:ph type="sldNum" idx="12"/>
          </p:nvPr>
        </p:nvSpPr>
        <p:spPr>
          <a:xfrm>
            <a:off x="6689123" y="6871631"/>
            <a:ext cx="273653" cy="26425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26"/>
        <p:cNvGrpSpPr/>
        <p:nvPr/>
      </p:nvGrpSpPr>
      <p:grpSpPr>
        <a:xfrm>
          <a:off x="0" y="0"/>
          <a:ext cx="0" cy="0"/>
          <a:chOff x="0" y="0"/>
          <a:chExt cx="0" cy="0"/>
        </a:xfrm>
      </p:grpSpPr>
      <p:sp>
        <p:nvSpPr>
          <p:cNvPr id="27" name="Google Shape;27;p32"/>
          <p:cNvSpPr txBox="1">
            <a:spLocks noGrp="1"/>
          </p:cNvSpPr>
          <p:nvPr>
            <p:ph type="sldNum" idx="12"/>
          </p:nvPr>
        </p:nvSpPr>
        <p:spPr>
          <a:xfrm>
            <a:off x="6689123" y="6871631"/>
            <a:ext cx="273653" cy="26425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spTree>
      <p:nvGrpSpPr>
        <p:cNvPr id="1" name="Shape 28"/>
        <p:cNvGrpSpPr/>
        <p:nvPr/>
      </p:nvGrpSpPr>
      <p:grpSpPr>
        <a:xfrm>
          <a:off x="0" y="0"/>
          <a:ext cx="0" cy="0"/>
          <a:chOff x="0" y="0"/>
          <a:chExt cx="0" cy="0"/>
        </a:xfrm>
      </p:grpSpPr>
      <p:sp>
        <p:nvSpPr>
          <p:cNvPr id="29" name="Google Shape;29;p33"/>
          <p:cNvSpPr/>
          <p:nvPr/>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33"/>
          <p:cNvGrpSpPr/>
          <p:nvPr/>
        </p:nvGrpSpPr>
        <p:grpSpPr>
          <a:xfrm>
            <a:off x="8091897" y="451665"/>
            <a:ext cx="662108" cy="380239"/>
            <a:chOff x="-2" y="0"/>
            <a:chExt cx="662107" cy="380238"/>
          </a:xfrm>
        </p:grpSpPr>
        <p:sp>
          <p:nvSpPr>
            <p:cNvPr id="31" name="Google Shape;31;p33"/>
            <p:cNvSpPr/>
            <p:nvPr/>
          </p:nvSpPr>
          <p:spPr>
            <a:xfrm>
              <a:off x="-2" y="327735"/>
              <a:ext cx="662107" cy="52503"/>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3"/>
            <p:cNvSpPr txBox="1"/>
            <p:nvPr/>
          </p:nvSpPr>
          <p:spPr>
            <a:xfrm>
              <a:off x="-2" y="0"/>
              <a:ext cx="662107"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33" name="Google Shape;33;p33"/>
          <p:cNvGrpSpPr/>
          <p:nvPr/>
        </p:nvGrpSpPr>
        <p:grpSpPr>
          <a:xfrm>
            <a:off x="8753996" y="451665"/>
            <a:ext cx="785405" cy="380239"/>
            <a:chOff x="-1" y="0"/>
            <a:chExt cx="785404" cy="380238"/>
          </a:xfrm>
        </p:grpSpPr>
        <p:sp>
          <p:nvSpPr>
            <p:cNvPr id="34" name="Google Shape;34;p33"/>
            <p:cNvSpPr/>
            <p:nvPr/>
          </p:nvSpPr>
          <p:spPr>
            <a:xfrm>
              <a:off x="-1" y="327735"/>
              <a:ext cx="785404" cy="52503"/>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3"/>
            <p:cNvSpPr txBox="1"/>
            <p:nvPr/>
          </p:nvSpPr>
          <p:spPr>
            <a:xfrm>
              <a:off x="-1" y="0"/>
              <a:ext cx="785404"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6" name="Google Shape;36;p33"/>
          <p:cNvSpPr txBox="1"/>
          <p:nvPr/>
        </p:nvSpPr>
        <p:spPr>
          <a:xfrm>
            <a:off x="375975" y="6881800"/>
            <a:ext cx="6786599"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37" name="Google Shape;37;p33"/>
          <p:cNvSpPr txBox="1"/>
          <p:nvPr/>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
        <p:nvSpPr>
          <p:cNvPr id="38" name="Google Shape;38;p33"/>
          <p:cNvSpPr txBox="1"/>
          <p:nvPr/>
        </p:nvSpPr>
        <p:spPr>
          <a:xfrm>
            <a:off x="8443617" y="271141"/>
            <a:ext cx="1166703" cy="392001"/>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Actividad 11|</a:t>
            </a:r>
            <a:r>
              <a:rPr lang="en-US" sz="1600" b="0" i="0" u="none" strike="noStrike" cap="none">
                <a:solidFill>
                  <a:srgbClr val="ED6B00"/>
                </a:solidFill>
                <a:latin typeface="Calibri"/>
                <a:ea typeface="Calibri"/>
                <a:cs typeface="Calibri"/>
                <a:sym typeface="Calibri"/>
              </a:rPr>
              <a:t>2</a:t>
            </a:r>
            <a:endParaRPr/>
          </a:p>
        </p:txBody>
      </p:sp>
      <p:sp>
        <p:nvSpPr>
          <p:cNvPr id="39" name="Google Shape;39;p33"/>
          <p:cNvSpPr txBox="1">
            <a:spLocks noGrp="1"/>
          </p:cNvSpPr>
          <p:nvPr>
            <p:ph type="sldNum" idx="12"/>
          </p:nvPr>
        </p:nvSpPr>
        <p:spPr>
          <a:xfrm>
            <a:off x="371691" y="6881800"/>
            <a:ext cx="337157" cy="317114"/>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2">
    <p:spTree>
      <p:nvGrpSpPr>
        <p:cNvPr id="1" name="Shape 40"/>
        <p:cNvGrpSpPr/>
        <p:nvPr/>
      </p:nvGrpSpPr>
      <p:grpSpPr>
        <a:xfrm>
          <a:off x="0" y="0"/>
          <a:ext cx="0" cy="0"/>
          <a:chOff x="0" y="0"/>
          <a:chExt cx="0" cy="0"/>
        </a:xfrm>
      </p:grpSpPr>
      <p:sp>
        <p:nvSpPr>
          <p:cNvPr id="41" name="Google Shape;41;p34"/>
          <p:cNvSpPr/>
          <p:nvPr/>
        </p:nvSpPr>
        <p:spPr>
          <a:xfrm rot="10800000" flipH="1">
            <a:off x="180974" y="832249"/>
            <a:ext cx="9358202" cy="1236901"/>
          </a:xfrm>
          <a:custGeom>
            <a:avLst/>
            <a:gdLst/>
            <a:ahLst/>
            <a:cxnLst/>
            <a:rect l="l" t="t"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4"/>
          <p:cNvSpPr/>
          <p:nvPr/>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 name="Google Shape;43;p34"/>
          <p:cNvGrpSpPr/>
          <p:nvPr/>
        </p:nvGrpSpPr>
        <p:grpSpPr>
          <a:xfrm>
            <a:off x="8091897" y="451665"/>
            <a:ext cx="662108" cy="380239"/>
            <a:chOff x="-2" y="0"/>
            <a:chExt cx="662107" cy="380238"/>
          </a:xfrm>
        </p:grpSpPr>
        <p:sp>
          <p:nvSpPr>
            <p:cNvPr id="44" name="Google Shape;44;p34"/>
            <p:cNvSpPr/>
            <p:nvPr/>
          </p:nvSpPr>
          <p:spPr>
            <a:xfrm>
              <a:off x="-2" y="327735"/>
              <a:ext cx="662107" cy="52503"/>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4"/>
            <p:cNvSpPr txBox="1"/>
            <p:nvPr/>
          </p:nvSpPr>
          <p:spPr>
            <a:xfrm>
              <a:off x="-2" y="0"/>
              <a:ext cx="662107"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46" name="Google Shape;46;p34"/>
          <p:cNvGrpSpPr/>
          <p:nvPr/>
        </p:nvGrpSpPr>
        <p:grpSpPr>
          <a:xfrm>
            <a:off x="8753996" y="451665"/>
            <a:ext cx="785405" cy="380239"/>
            <a:chOff x="-1" y="0"/>
            <a:chExt cx="785404" cy="380238"/>
          </a:xfrm>
        </p:grpSpPr>
        <p:sp>
          <p:nvSpPr>
            <p:cNvPr id="47" name="Google Shape;47;p34"/>
            <p:cNvSpPr/>
            <p:nvPr/>
          </p:nvSpPr>
          <p:spPr>
            <a:xfrm>
              <a:off x="-1" y="327735"/>
              <a:ext cx="785404" cy="52503"/>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4"/>
            <p:cNvSpPr txBox="1"/>
            <p:nvPr/>
          </p:nvSpPr>
          <p:spPr>
            <a:xfrm>
              <a:off x="-1" y="0"/>
              <a:ext cx="785404"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9" name="Google Shape;49;p34"/>
          <p:cNvSpPr txBox="1"/>
          <p:nvPr/>
        </p:nvSpPr>
        <p:spPr>
          <a:xfrm>
            <a:off x="375975" y="6881800"/>
            <a:ext cx="6786599"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50" name="Google Shape;50;p34"/>
          <p:cNvSpPr txBox="1"/>
          <p:nvPr/>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
        <p:nvSpPr>
          <p:cNvPr id="51" name="Google Shape;51;p34"/>
          <p:cNvSpPr txBox="1"/>
          <p:nvPr/>
        </p:nvSpPr>
        <p:spPr>
          <a:xfrm>
            <a:off x="8443617" y="271141"/>
            <a:ext cx="1166703" cy="392001"/>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Actividad 11|</a:t>
            </a:r>
            <a:r>
              <a:rPr lang="en-US" sz="1600" b="0" i="0" u="none" strike="noStrike" cap="none">
                <a:solidFill>
                  <a:srgbClr val="ED6B00"/>
                </a:solidFill>
                <a:latin typeface="Calibri"/>
                <a:ea typeface="Calibri"/>
                <a:cs typeface="Calibri"/>
                <a:sym typeface="Calibri"/>
              </a:rPr>
              <a:t>2</a:t>
            </a:r>
            <a:endParaRPr/>
          </a:p>
        </p:txBody>
      </p:sp>
      <p:sp>
        <p:nvSpPr>
          <p:cNvPr id="52" name="Google Shape;52;p34"/>
          <p:cNvSpPr txBox="1">
            <a:spLocks noGrp="1"/>
          </p:cNvSpPr>
          <p:nvPr>
            <p:ph type="sldNum" idx="12"/>
          </p:nvPr>
        </p:nvSpPr>
        <p:spPr>
          <a:xfrm>
            <a:off x="371691" y="6881800"/>
            <a:ext cx="337157" cy="317114"/>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_AND_TWO_COLUMNS" type="twoColTx">
  <p:cSld name="TITLE_AND_TWO_COLUMNS">
    <p:spTree>
      <p:nvGrpSpPr>
        <p:cNvPr id="1" name="Shape 53"/>
        <p:cNvGrpSpPr/>
        <p:nvPr/>
      </p:nvGrpSpPr>
      <p:grpSpPr>
        <a:xfrm>
          <a:off x="0" y="0"/>
          <a:ext cx="0" cy="0"/>
          <a:chOff x="0" y="0"/>
          <a:chExt cx="0" cy="0"/>
        </a:xfrm>
      </p:grpSpPr>
      <p:sp>
        <p:nvSpPr>
          <p:cNvPr id="54" name="Google Shape;54;p35"/>
          <p:cNvSpPr/>
          <p:nvPr/>
        </p:nvSpPr>
        <p:spPr>
          <a:xfrm rot="10800000" flipH="1">
            <a:off x="181647" y="822025"/>
            <a:ext cx="9356704" cy="6531300"/>
          </a:xfrm>
          <a:custGeom>
            <a:avLst/>
            <a:gdLst/>
            <a:ahLst/>
            <a:cxnLst/>
            <a:rect l="l" t="t"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p:nvPr/>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 name="Google Shape;56;p35"/>
          <p:cNvGrpSpPr/>
          <p:nvPr/>
        </p:nvGrpSpPr>
        <p:grpSpPr>
          <a:xfrm>
            <a:off x="8091897" y="451665"/>
            <a:ext cx="662108" cy="380239"/>
            <a:chOff x="-2" y="0"/>
            <a:chExt cx="662107" cy="380238"/>
          </a:xfrm>
        </p:grpSpPr>
        <p:sp>
          <p:nvSpPr>
            <p:cNvPr id="57" name="Google Shape;57;p35"/>
            <p:cNvSpPr/>
            <p:nvPr/>
          </p:nvSpPr>
          <p:spPr>
            <a:xfrm>
              <a:off x="-2" y="327735"/>
              <a:ext cx="662107" cy="52503"/>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5"/>
            <p:cNvSpPr txBox="1"/>
            <p:nvPr/>
          </p:nvSpPr>
          <p:spPr>
            <a:xfrm>
              <a:off x="-2" y="0"/>
              <a:ext cx="662107"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59" name="Google Shape;59;p35"/>
          <p:cNvGrpSpPr/>
          <p:nvPr/>
        </p:nvGrpSpPr>
        <p:grpSpPr>
          <a:xfrm>
            <a:off x="8753996" y="451665"/>
            <a:ext cx="785405" cy="380239"/>
            <a:chOff x="-1" y="0"/>
            <a:chExt cx="785404" cy="380238"/>
          </a:xfrm>
        </p:grpSpPr>
        <p:sp>
          <p:nvSpPr>
            <p:cNvPr id="60" name="Google Shape;60;p35"/>
            <p:cNvSpPr/>
            <p:nvPr/>
          </p:nvSpPr>
          <p:spPr>
            <a:xfrm>
              <a:off x="-1" y="327735"/>
              <a:ext cx="785404" cy="52503"/>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5"/>
            <p:cNvSpPr txBox="1"/>
            <p:nvPr/>
          </p:nvSpPr>
          <p:spPr>
            <a:xfrm>
              <a:off x="-1" y="0"/>
              <a:ext cx="785404"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62" name="Google Shape;62;p35"/>
          <p:cNvSpPr txBox="1"/>
          <p:nvPr/>
        </p:nvSpPr>
        <p:spPr>
          <a:xfrm>
            <a:off x="375975" y="6881800"/>
            <a:ext cx="6786599"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63" name="Google Shape;63;p35"/>
          <p:cNvSpPr txBox="1"/>
          <p:nvPr/>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
        <p:nvSpPr>
          <p:cNvPr id="64" name="Google Shape;64;p35"/>
          <p:cNvSpPr txBox="1"/>
          <p:nvPr/>
        </p:nvSpPr>
        <p:spPr>
          <a:xfrm>
            <a:off x="8443617" y="271141"/>
            <a:ext cx="1166703" cy="392001"/>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Actividad 11|</a:t>
            </a:r>
            <a:r>
              <a:rPr lang="en-US" sz="1600" b="0" i="0" u="none" strike="noStrike" cap="none">
                <a:solidFill>
                  <a:srgbClr val="ED6B00"/>
                </a:solidFill>
                <a:latin typeface="Calibri"/>
                <a:ea typeface="Calibri"/>
                <a:cs typeface="Calibri"/>
                <a:sym typeface="Calibri"/>
              </a:rPr>
              <a:t>2</a:t>
            </a:r>
            <a:endParaRPr/>
          </a:p>
        </p:txBody>
      </p:sp>
      <p:sp>
        <p:nvSpPr>
          <p:cNvPr id="65" name="Google Shape;65;p35"/>
          <p:cNvSpPr txBox="1">
            <a:spLocks noGrp="1"/>
          </p:cNvSpPr>
          <p:nvPr>
            <p:ph type="sldNum" idx="12"/>
          </p:nvPr>
        </p:nvSpPr>
        <p:spPr>
          <a:xfrm>
            <a:off x="371691" y="6881800"/>
            <a:ext cx="337157" cy="317114"/>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66"/>
        <p:cNvGrpSpPr/>
        <p:nvPr/>
      </p:nvGrpSpPr>
      <p:grpSpPr>
        <a:xfrm>
          <a:off x="0" y="0"/>
          <a:ext cx="0" cy="0"/>
          <a:chOff x="0" y="0"/>
          <a:chExt cx="0" cy="0"/>
        </a:xfrm>
      </p:grpSpPr>
      <p:sp>
        <p:nvSpPr>
          <p:cNvPr id="67" name="Google Shape;67;p36"/>
          <p:cNvSpPr/>
          <p:nvPr/>
        </p:nvSpPr>
        <p:spPr>
          <a:xfrm rot="10800000" flipH="1">
            <a:off x="181647" y="822025"/>
            <a:ext cx="9356704" cy="6531300"/>
          </a:xfrm>
          <a:custGeom>
            <a:avLst/>
            <a:gdLst/>
            <a:ahLst/>
            <a:cxnLst/>
            <a:rect l="l" t="t"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6"/>
          <p:cNvSpPr/>
          <p:nvPr/>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36"/>
          <p:cNvGrpSpPr/>
          <p:nvPr/>
        </p:nvGrpSpPr>
        <p:grpSpPr>
          <a:xfrm>
            <a:off x="8091897" y="451665"/>
            <a:ext cx="662108" cy="380239"/>
            <a:chOff x="-2" y="0"/>
            <a:chExt cx="662107" cy="380238"/>
          </a:xfrm>
        </p:grpSpPr>
        <p:sp>
          <p:nvSpPr>
            <p:cNvPr id="70" name="Google Shape;70;p36"/>
            <p:cNvSpPr/>
            <p:nvPr/>
          </p:nvSpPr>
          <p:spPr>
            <a:xfrm>
              <a:off x="-2" y="327735"/>
              <a:ext cx="662107" cy="52503"/>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6"/>
            <p:cNvSpPr txBox="1"/>
            <p:nvPr/>
          </p:nvSpPr>
          <p:spPr>
            <a:xfrm>
              <a:off x="-2" y="0"/>
              <a:ext cx="662107"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72" name="Google Shape;72;p36"/>
          <p:cNvGrpSpPr/>
          <p:nvPr/>
        </p:nvGrpSpPr>
        <p:grpSpPr>
          <a:xfrm>
            <a:off x="8753996" y="451665"/>
            <a:ext cx="785405" cy="380239"/>
            <a:chOff x="-1" y="0"/>
            <a:chExt cx="785404" cy="380238"/>
          </a:xfrm>
        </p:grpSpPr>
        <p:sp>
          <p:nvSpPr>
            <p:cNvPr id="73" name="Google Shape;73;p36"/>
            <p:cNvSpPr/>
            <p:nvPr/>
          </p:nvSpPr>
          <p:spPr>
            <a:xfrm>
              <a:off x="-1" y="327735"/>
              <a:ext cx="785404" cy="52503"/>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6"/>
            <p:cNvSpPr txBox="1"/>
            <p:nvPr/>
          </p:nvSpPr>
          <p:spPr>
            <a:xfrm>
              <a:off x="-1" y="0"/>
              <a:ext cx="785404"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75" name="Google Shape;75;p36"/>
          <p:cNvSpPr txBox="1"/>
          <p:nvPr/>
        </p:nvSpPr>
        <p:spPr>
          <a:xfrm>
            <a:off x="375975" y="6881800"/>
            <a:ext cx="6786599"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76" name="Google Shape;76;p36"/>
          <p:cNvSpPr txBox="1"/>
          <p:nvPr/>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
        <p:nvSpPr>
          <p:cNvPr id="77" name="Google Shape;77;p36"/>
          <p:cNvSpPr txBox="1"/>
          <p:nvPr/>
        </p:nvSpPr>
        <p:spPr>
          <a:xfrm>
            <a:off x="8443617" y="271141"/>
            <a:ext cx="1166703" cy="392001"/>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Actividad 11|</a:t>
            </a:r>
            <a:r>
              <a:rPr lang="en-US" sz="1600" b="0" i="0" u="none" strike="noStrike" cap="none">
                <a:solidFill>
                  <a:srgbClr val="ED6B00"/>
                </a:solidFill>
                <a:latin typeface="Calibri"/>
                <a:ea typeface="Calibri"/>
                <a:cs typeface="Calibri"/>
                <a:sym typeface="Calibri"/>
              </a:rPr>
              <a:t>2</a:t>
            </a:r>
            <a:endParaRPr/>
          </a:p>
        </p:txBody>
      </p:sp>
      <p:sp>
        <p:nvSpPr>
          <p:cNvPr id="78" name="Google Shape;78;p36"/>
          <p:cNvSpPr txBox="1">
            <a:spLocks noGrp="1"/>
          </p:cNvSpPr>
          <p:nvPr>
            <p:ph type="sldNum" idx="12"/>
          </p:nvPr>
        </p:nvSpPr>
        <p:spPr>
          <a:xfrm>
            <a:off x="371691" y="6881800"/>
            <a:ext cx="337157" cy="317114"/>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One column text 2">
  <p:cSld name="1_One column text 2">
    <p:spTree>
      <p:nvGrpSpPr>
        <p:cNvPr id="1" name="Shape 79"/>
        <p:cNvGrpSpPr/>
        <p:nvPr/>
      </p:nvGrpSpPr>
      <p:grpSpPr>
        <a:xfrm>
          <a:off x="0" y="0"/>
          <a:ext cx="0" cy="0"/>
          <a:chOff x="0" y="0"/>
          <a:chExt cx="0" cy="0"/>
        </a:xfrm>
      </p:grpSpPr>
      <p:sp>
        <p:nvSpPr>
          <p:cNvPr id="80" name="Google Shape;80;p37"/>
          <p:cNvSpPr/>
          <p:nvPr/>
        </p:nvSpPr>
        <p:spPr>
          <a:xfrm rot="10800000" flipH="1">
            <a:off x="181647" y="822023"/>
            <a:ext cx="9356707" cy="6531303"/>
          </a:xfrm>
          <a:custGeom>
            <a:avLst/>
            <a:gdLst/>
            <a:ahLst/>
            <a:cxnLst/>
            <a:rect l="l" t="t"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 name="Google Shape;81;p37"/>
          <p:cNvGrpSpPr/>
          <p:nvPr/>
        </p:nvGrpSpPr>
        <p:grpSpPr>
          <a:xfrm>
            <a:off x="8091894" y="451665"/>
            <a:ext cx="662113" cy="380241"/>
            <a:chOff x="-1" y="0"/>
            <a:chExt cx="662111" cy="380240"/>
          </a:xfrm>
        </p:grpSpPr>
        <p:sp>
          <p:nvSpPr>
            <p:cNvPr id="82" name="Google Shape;82;p37"/>
            <p:cNvSpPr/>
            <p:nvPr/>
          </p:nvSpPr>
          <p:spPr>
            <a:xfrm>
              <a:off x="-1" y="327735"/>
              <a:ext cx="662111" cy="52505"/>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7"/>
            <p:cNvSpPr txBox="1"/>
            <p:nvPr/>
          </p:nvSpPr>
          <p:spPr>
            <a:xfrm>
              <a:off x="-1" y="0"/>
              <a:ext cx="662111" cy="380226"/>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84" name="Google Shape;84;p37"/>
          <p:cNvGrpSpPr/>
          <p:nvPr/>
        </p:nvGrpSpPr>
        <p:grpSpPr>
          <a:xfrm>
            <a:off x="8753993" y="451665"/>
            <a:ext cx="785409" cy="380241"/>
            <a:chOff x="-2" y="0"/>
            <a:chExt cx="785408" cy="380240"/>
          </a:xfrm>
        </p:grpSpPr>
        <p:sp>
          <p:nvSpPr>
            <p:cNvPr id="85" name="Google Shape;85;p37"/>
            <p:cNvSpPr/>
            <p:nvPr/>
          </p:nvSpPr>
          <p:spPr>
            <a:xfrm>
              <a:off x="-2" y="327735"/>
              <a:ext cx="785408" cy="52505"/>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7"/>
            <p:cNvSpPr txBox="1"/>
            <p:nvPr/>
          </p:nvSpPr>
          <p:spPr>
            <a:xfrm>
              <a:off x="-2" y="0"/>
              <a:ext cx="785408" cy="380226"/>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87" name="Google Shape;87;p37"/>
          <p:cNvSpPr/>
          <p:nvPr/>
        </p:nvSpPr>
        <p:spPr>
          <a:xfrm>
            <a:off x="181649" y="180896"/>
            <a:ext cx="7909206" cy="651007"/>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rotWithShape="1">
            <a:blip r:embed="rId2">
              <a:alphaModFix/>
            </a:blip>
            <a:stretch>
              <a:fillRect/>
            </a:stretch>
          </a:blip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7"/>
          <p:cNvSpPr txBox="1"/>
          <p:nvPr/>
        </p:nvSpPr>
        <p:spPr>
          <a:xfrm>
            <a:off x="8170650" y="288449"/>
            <a:ext cx="1166705" cy="372201"/>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¡Atención!</a:t>
            </a:r>
            <a:endParaRPr/>
          </a:p>
        </p:txBody>
      </p:sp>
      <p:sp>
        <p:nvSpPr>
          <p:cNvPr id="89" name="Google Shape;89;p37"/>
          <p:cNvSpPr txBox="1"/>
          <p:nvPr/>
        </p:nvSpPr>
        <p:spPr>
          <a:xfrm>
            <a:off x="375975" y="6881800"/>
            <a:ext cx="6786599" cy="31711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90" name="Google Shape;90;p37"/>
          <p:cNvSpPr txBox="1">
            <a:spLocks noGrp="1"/>
          </p:cNvSpPr>
          <p:nvPr>
            <p:ph type="sldNum" idx="12"/>
          </p:nvPr>
        </p:nvSpPr>
        <p:spPr>
          <a:xfrm>
            <a:off x="371696" y="6881800"/>
            <a:ext cx="337153" cy="317110"/>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
        <p:nvSpPr>
          <p:cNvPr id="13" name="Google Shape;68;p36"/>
          <p:cNvSpPr/>
          <p:nvPr userDrawn="1"/>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76;p36"/>
          <p:cNvSpPr txBox="1"/>
          <p:nvPr userDrawn="1"/>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One column text 2">
  <p:cSld name="1_One column text 2 2">
    <p:spTree>
      <p:nvGrpSpPr>
        <p:cNvPr id="1" name="Shape 91"/>
        <p:cNvGrpSpPr/>
        <p:nvPr/>
      </p:nvGrpSpPr>
      <p:grpSpPr>
        <a:xfrm>
          <a:off x="0" y="0"/>
          <a:ext cx="0" cy="0"/>
          <a:chOff x="0" y="0"/>
          <a:chExt cx="0" cy="0"/>
        </a:xfrm>
      </p:grpSpPr>
      <p:sp>
        <p:nvSpPr>
          <p:cNvPr id="92" name="Google Shape;92;p38"/>
          <p:cNvSpPr/>
          <p:nvPr/>
        </p:nvSpPr>
        <p:spPr>
          <a:xfrm rot="10800000" flipH="1">
            <a:off x="181647" y="822025"/>
            <a:ext cx="9356704" cy="6531300"/>
          </a:xfrm>
          <a:custGeom>
            <a:avLst/>
            <a:gdLst/>
            <a:ahLst/>
            <a:cxnLst/>
            <a:rect l="l" t="t"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 name="Google Shape;93;p38"/>
          <p:cNvGrpSpPr/>
          <p:nvPr/>
        </p:nvGrpSpPr>
        <p:grpSpPr>
          <a:xfrm>
            <a:off x="8091897" y="451665"/>
            <a:ext cx="662108" cy="380239"/>
            <a:chOff x="-2" y="0"/>
            <a:chExt cx="662107" cy="380238"/>
          </a:xfrm>
        </p:grpSpPr>
        <p:sp>
          <p:nvSpPr>
            <p:cNvPr id="94" name="Google Shape;94;p38"/>
            <p:cNvSpPr/>
            <p:nvPr/>
          </p:nvSpPr>
          <p:spPr>
            <a:xfrm>
              <a:off x="-2" y="327735"/>
              <a:ext cx="662107" cy="52503"/>
            </a:xfrm>
            <a:prstGeom prst="rect">
              <a:avLst/>
            </a:prstGeom>
            <a:solidFill>
              <a:srgbClr val="0F69B4"/>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8"/>
            <p:cNvSpPr txBox="1"/>
            <p:nvPr/>
          </p:nvSpPr>
          <p:spPr>
            <a:xfrm>
              <a:off x="-2" y="0"/>
              <a:ext cx="662107"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96" name="Google Shape;96;p38"/>
          <p:cNvGrpSpPr/>
          <p:nvPr/>
        </p:nvGrpSpPr>
        <p:grpSpPr>
          <a:xfrm>
            <a:off x="8753996" y="451665"/>
            <a:ext cx="785405" cy="380239"/>
            <a:chOff x="-1" y="0"/>
            <a:chExt cx="785404" cy="380238"/>
          </a:xfrm>
        </p:grpSpPr>
        <p:sp>
          <p:nvSpPr>
            <p:cNvPr id="97" name="Google Shape;97;p38"/>
            <p:cNvSpPr/>
            <p:nvPr/>
          </p:nvSpPr>
          <p:spPr>
            <a:xfrm>
              <a:off x="-1" y="327735"/>
              <a:ext cx="785404" cy="52503"/>
            </a:xfrm>
            <a:prstGeom prst="rect">
              <a:avLst/>
            </a:prstGeom>
            <a:solidFill>
              <a:srgbClr val="EB3C46"/>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8"/>
            <p:cNvSpPr txBox="1"/>
            <p:nvPr/>
          </p:nvSpPr>
          <p:spPr>
            <a:xfrm>
              <a:off x="-1" y="0"/>
              <a:ext cx="785404" cy="380230"/>
            </a:xfrm>
            <a:prstGeom prst="rect">
              <a:avLst/>
            </a:prstGeom>
            <a:noFill/>
            <a:ln>
              <a:noFill/>
            </a:ln>
          </p:spPr>
          <p:txBody>
            <a:bodyPr spcFirstLastPara="1" wrap="square" lIns="91400" tIns="91400" rIns="91400" bIns="914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99" name="Google Shape;99;p38"/>
          <p:cNvSpPr/>
          <p:nvPr/>
        </p:nvSpPr>
        <p:spPr>
          <a:xfrm>
            <a:off x="181649" y="180898"/>
            <a:ext cx="79092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rotWithShape="1">
            <a:blip r:embed="rId2">
              <a:alphaModFix/>
            </a:blip>
            <a:stretch>
              <a:fillRect/>
            </a:stretch>
          </a:blip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8"/>
          <p:cNvSpPr txBox="1"/>
          <p:nvPr/>
        </p:nvSpPr>
        <p:spPr>
          <a:xfrm>
            <a:off x="8170650" y="288449"/>
            <a:ext cx="1166703" cy="372205"/>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¡Atención!</a:t>
            </a:r>
            <a:endParaRPr/>
          </a:p>
        </p:txBody>
      </p:sp>
      <p:sp>
        <p:nvSpPr>
          <p:cNvPr id="101" name="Google Shape;101;p38"/>
          <p:cNvSpPr txBox="1"/>
          <p:nvPr/>
        </p:nvSpPr>
        <p:spPr>
          <a:xfrm>
            <a:off x="375975" y="6881800"/>
            <a:ext cx="6786599"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41B47"/>
              </a:buClr>
              <a:buSzPts val="1100"/>
              <a:buFont typeface="Calibri"/>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RECURSOS HUMANOS </a:t>
            </a:r>
            <a:r>
              <a:rPr lang="en-US" sz="1100" b="0" i="0" u="none" strike="noStrike" cap="none">
                <a:solidFill>
                  <a:srgbClr val="000000"/>
                </a:solidFill>
                <a:latin typeface="Calibri"/>
                <a:ea typeface="Calibri"/>
                <a:cs typeface="Calibri"/>
                <a:sym typeface="Calibri"/>
              </a:rPr>
              <a:t>| 4° Medio | Presentación</a:t>
            </a:r>
            <a:endParaRPr/>
          </a:p>
        </p:txBody>
      </p:sp>
      <p:sp>
        <p:nvSpPr>
          <p:cNvPr id="102" name="Google Shape;102;p38"/>
          <p:cNvSpPr txBox="1">
            <a:spLocks noGrp="1"/>
          </p:cNvSpPr>
          <p:nvPr>
            <p:ph type="sldNum" idx="12"/>
          </p:nvPr>
        </p:nvSpPr>
        <p:spPr>
          <a:xfrm>
            <a:off x="371691" y="6881800"/>
            <a:ext cx="337157" cy="317114"/>
          </a:xfrm>
          <a:prstGeom prst="rect">
            <a:avLst/>
          </a:prstGeom>
          <a:noFill/>
          <a:ln>
            <a:noFill/>
          </a:ln>
        </p:spPr>
        <p:txBody>
          <a:bodyPr spcFirstLastPara="1" wrap="square" lIns="91400" tIns="91400" rIns="91400" bIns="91400" anchor="t" anchorCtr="0">
            <a:spAutoFit/>
          </a:bodyPr>
          <a:lstStyle>
            <a:lvl1pPr marL="0" lvl="0"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marL="0" lvl="1"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marL="0" lvl="2"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marL="0" lvl="3"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marL="0" lvl="4"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marL="0" lvl="5"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marL="0" lvl="6"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marL="0" lvl="7"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marL="0" lvl="8" indent="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b="0" i="0" u="none" strike="noStrike" cap="none">
              <a:solidFill>
                <a:srgbClr val="000000"/>
              </a:solidFill>
            </a:endParaRPr>
          </a:p>
        </p:txBody>
      </p:sp>
      <p:sp>
        <p:nvSpPr>
          <p:cNvPr id="13" name="Google Shape;68;p36"/>
          <p:cNvSpPr/>
          <p:nvPr userDrawn="1"/>
        </p:nvSpPr>
        <p:spPr>
          <a:xfrm>
            <a:off x="180897" y="180898"/>
            <a:ext cx="7911005" cy="651004"/>
          </a:xfrm>
          <a:custGeom>
            <a:avLst/>
            <a:gdLst/>
            <a:ahLst/>
            <a:cxnLst/>
            <a:rect l="l" t="t"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76;p36"/>
          <p:cNvSpPr txBox="1"/>
          <p:nvPr userDrawn="1"/>
        </p:nvSpPr>
        <p:spPr>
          <a:xfrm>
            <a:off x="442650" y="350323"/>
            <a:ext cx="7441801" cy="37220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Desarrollo y Bienestar del Personal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pSp>
        <p:nvGrpSpPr>
          <p:cNvPr id="6" name="Google Shape;6;p30"/>
          <p:cNvGrpSpPr/>
          <p:nvPr/>
        </p:nvGrpSpPr>
        <p:grpSpPr>
          <a:xfrm>
            <a:off x="242852" y="1756546"/>
            <a:ext cx="9346507" cy="5675930"/>
            <a:chOff x="-1" y="-1"/>
            <a:chExt cx="9346505" cy="5675928"/>
          </a:xfrm>
        </p:grpSpPr>
        <p:sp>
          <p:nvSpPr>
            <p:cNvPr id="7" name="Google Shape;7;p30"/>
            <p:cNvSpPr/>
            <p:nvPr/>
          </p:nvSpPr>
          <p:spPr>
            <a:xfrm>
              <a:off x="-1" y="-1"/>
              <a:ext cx="9346505" cy="5675928"/>
            </a:xfrm>
            <a:custGeom>
              <a:avLst/>
              <a:gdLst/>
              <a:ahLst/>
              <a:cxnLst/>
              <a:rect l="l" t="t"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30"/>
            <p:cNvSpPr txBox="1"/>
            <p:nvPr/>
          </p:nvSpPr>
          <p:spPr>
            <a:xfrm>
              <a:off x="0" y="2647844"/>
              <a:ext cx="9091322"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9" name="Google Shape;9;p30" descr="Imagen 9"/>
          <p:cNvPicPr preferRelativeResize="0"/>
          <p:nvPr/>
        </p:nvPicPr>
        <p:blipFill rotWithShape="1">
          <a:blip r:embed="rId10">
            <a:alphaModFix/>
          </a:blip>
          <a:srcRect/>
          <a:stretch/>
        </p:blipFill>
        <p:spPr>
          <a:xfrm>
            <a:off x="433440" y="418596"/>
            <a:ext cx="2897435" cy="680400"/>
          </a:xfrm>
          <a:prstGeom prst="rect">
            <a:avLst/>
          </a:prstGeom>
          <a:noFill/>
          <a:ln>
            <a:noFill/>
          </a:ln>
        </p:spPr>
      </p:pic>
      <p:pic>
        <p:nvPicPr>
          <p:cNvPr id="10" name="Google Shape;10;p30" descr="Imagen 4"/>
          <p:cNvPicPr preferRelativeResize="0"/>
          <p:nvPr/>
        </p:nvPicPr>
        <p:blipFill rotWithShape="1">
          <a:blip r:embed="rId11">
            <a:alphaModFix/>
          </a:blip>
          <a:srcRect/>
          <a:stretch/>
        </p:blipFill>
        <p:spPr>
          <a:xfrm>
            <a:off x="8272364" y="1222172"/>
            <a:ext cx="1080003" cy="241875"/>
          </a:xfrm>
          <a:prstGeom prst="rect">
            <a:avLst/>
          </a:prstGeom>
          <a:noFill/>
          <a:ln>
            <a:noFill/>
          </a:ln>
        </p:spPr>
      </p:pic>
      <p:pic>
        <p:nvPicPr>
          <p:cNvPr id="11" name="Google Shape;11;p30" descr="Imagen 5"/>
          <p:cNvPicPr preferRelativeResize="0"/>
          <p:nvPr/>
        </p:nvPicPr>
        <p:blipFill rotWithShape="1">
          <a:blip r:embed="rId12">
            <a:alphaModFix/>
          </a:blip>
          <a:srcRect/>
          <a:stretch/>
        </p:blipFill>
        <p:spPr>
          <a:xfrm>
            <a:off x="8272364" y="418596"/>
            <a:ext cx="1080003" cy="664778"/>
          </a:xfrm>
          <a:prstGeom prst="rect">
            <a:avLst/>
          </a:prstGeom>
          <a:noFill/>
          <a:ln>
            <a:noFill/>
          </a:ln>
        </p:spPr>
      </p:pic>
      <p:sp>
        <p:nvSpPr>
          <p:cNvPr id="12" name="Google Shape;12;p30"/>
          <p:cNvSpPr txBox="1">
            <a:spLocks noGrp="1"/>
          </p:cNvSpPr>
          <p:nvPr>
            <p:ph type="title"/>
          </p:nvPr>
        </p:nvSpPr>
        <p:spPr>
          <a:xfrm>
            <a:off x="1455638" y="848357"/>
            <a:ext cx="7772401" cy="1838399"/>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0"/>
          <p:cNvSpPr txBox="1">
            <a:spLocks noGrp="1"/>
          </p:cNvSpPr>
          <p:nvPr>
            <p:ph type="body" idx="1"/>
          </p:nvPr>
        </p:nvSpPr>
        <p:spPr>
          <a:xfrm>
            <a:off x="5422800" y="2686755"/>
            <a:ext cx="3805239" cy="4869746"/>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30"/>
          <p:cNvSpPr txBox="1">
            <a:spLocks noGrp="1"/>
          </p:cNvSpPr>
          <p:nvPr>
            <p:ph type="sldNum" idx="12"/>
          </p:nvPr>
        </p:nvSpPr>
        <p:spPr>
          <a:xfrm>
            <a:off x="6689123" y="6871631"/>
            <a:ext cx="273653" cy="26425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youtu.be/Hsj8tHMzawc"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p:nvPr/>
        </p:nvSpPr>
        <p:spPr>
          <a:xfrm>
            <a:off x="374947" y="2049136"/>
            <a:ext cx="1444330" cy="369403"/>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MÓDULO 3</a:t>
            </a:r>
            <a:endParaRPr/>
          </a:p>
        </p:txBody>
      </p:sp>
      <p:sp>
        <p:nvSpPr>
          <p:cNvPr id="108" name="Google Shape;108;p1"/>
          <p:cNvSpPr txBox="1"/>
          <p:nvPr/>
        </p:nvSpPr>
        <p:spPr>
          <a:xfrm>
            <a:off x="1139097" y="834800"/>
            <a:ext cx="4156806" cy="33971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ED6B00"/>
              </a:buClr>
              <a:buSzPts val="1200"/>
              <a:buFont typeface="Calibri"/>
              <a:buNone/>
            </a:pPr>
            <a:r>
              <a:rPr lang="en-US" sz="1200" b="1" i="0" u="none" strike="noStrike" cap="none">
                <a:solidFill>
                  <a:srgbClr val="ED6B00"/>
                </a:solidFill>
                <a:latin typeface="Calibri"/>
                <a:ea typeface="Calibri"/>
                <a:cs typeface="Calibri"/>
                <a:sym typeface="Calibri"/>
              </a:rPr>
              <a:t>RECURSOS HUMANOS </a:t>
            </a:r>
            <a:r>
              <a:rPr lang="en-US" sz="1200" b="0" i="0" u="none" strike="noStrike" cap="none">
                <a:solidFill>
                  <a:srgbClr val="ED6B00"/>
                </a:solidFill>
                <a:latin typeface="Calibri"/>
                <a:ea typeface="Calibri"/>
                <a:cs typeface="Calibri"/>
                <a:sym typeface="Calibri"/>
              </a:rPr>
              <a:t>| NIVEL 4° MEDIO</a:t>
            </a:r>
            <a:endParaRPr/>
          </a:p>
        </p:txBody>
      </p:sp>
      <p:sp>
        <p:nvSpPr>
          <p:cNvPr id="109" name="Google Shape;109;p1"/>
          <p:cNvSpPr txBox="1"/>
          <p:nvPr/>
        </p:nvSpPr>
        <p:spPr>
          <a:xfrm>
            <a:off x="404966" y="2413748"/>
            <a:ext cx="5625068" cy="1666762"/>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ED6B00"/>
              </a:buClr>
              <a:buSzPts val="3600"/>
              <a:buFont typeface="Calibri"/>
              <a:buNone/>
            </a:pPr>
            <a:r>
              <a:rPr lang="en-US" sz="3600" b="1" i="0" u="none" strike="noStrike" cap="none">
                <a:solidFill>
                  <a:srgbClr val="ED6B00"/>
                </a:solidFill>
                <a:latin typeface="Calibri"/>
                <a:ea typeface="Calibri"/>
                <a:cs typeface="Calibri"/>
                <a:sym typeface="Calibri"/>
              </a:rPr>
              <a:t>DESARROLLO </a:t>
            </a:r>
            <a:endParaRPr/>
          </a:p>
          <a:p>
            <a:pPr marL="0" marR="0" lvl="0" indent="0" algn="l" rtl="0">
              <a:lnSpc>
                <a:spcPct val="90000"/>
              </a:lnSpc>
              <a:spcBef>
                <a:spcPts val="0"/>
              </a:spcBef>
              <a:spcAft>
                <a:spcPts val="0"/>
              </a:spcAft>
              <a:buClr>
                <a:srgbClr val="ED6B00"/>
              </a:buClr>
              <a:buSzPts val="3600"/>
              <a:buFont typeface="Calibri"/>
              <a:buNone/>
            </a:pPr>
            <a:r>
              <a:rPr lang="en-US" sz="3600" b="1" i="0" u="none" strike="noStrike" cap="none">
                <a:solidFill>
                  <a:srgbClr val="ED6B00"/>
                </a:solidFill>
                <a:latin typeface="Calibri"/>
                <a:ea typeface="Calibri"/>
                <a:cs typeface="Calibri"/>
                <a:sym typeface="Calibri"/>
              </a:rPr>
              <a:t>Y BIENESTAR </a:t>
            </a:r>
            <a:endParaRPr/>
          </a:p>
          <a:p>
            <a:pPr marL="0" marR="0" lvl="0" indent="0" algn="l" rtl="0">
              <a:lnSpc>
                <a:spcPct val="90000"/>
              </a:lnSpc>
              <a:spcBef>
                <a:spcPts val="0"/>
              </a:spcBef>
              <a:spcAft>
                <a:spcPts val="0"/>
              </a:spcAft>
              <a:buClr>
                <a:srgbClr val="ED6B00"/>
              </a:buClr>
              <a:buSzPts val="3600"/>
              <a:buFont typeface="Calibri"/>
              <a:buNone/>
            </a:pPr>
            <a:r>
              <a:rPr lang="en-US" sz="3600" b="1" i="0" u="none" strike="noStrike" cap="none">
                <a:solidFill>
                  <a:srgbClr val="ED6B00"/>
                </a:solidFill>
                <a:latin typeface="Calibri"/>
                <a:ea typeface="Calibri"/>
                <a:cs typeface="Calibri"/>
                <a:sym typeface="Calibri"/>
              </a:rPr>
              <a:t>DEL PERSONAL</a:t>
            </a:r>
            <a:endParaRPr/>
          </a:p>
        </p:txBody>
      </p:sp>
      <p:pic>
        <p:nvPicPr>
          <p:cNvPr id="110" name="Google Shape;110;p1" descr="Imagen 10"/>
          <p:cNvPicPr preferRelativeResize="0"/>
          <p:nvPr/>
        </p:nvPicPr>
        <p:blipFill rotWithShape="1">
          <a:blip r:embed="rId3">
            <a:alphaModFix/>
          </a:blip>
          <a:srcRect/>
          <a:stretch/>
        </p:blipFill>
        <p:spPr>
          <a:xfrm>
            <a:off x="2487721" y="1894944"/>
            <a:ext cx="6214501" cy="50162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10</a:t>
            </a:fld>
            <a:endParaRPr sz="1100" b="0" i="0" u="none" strike="noStrike" cap="none">
              <a:solidFill>
                <a:srgbClr val="000000"/>
              </a:solidFill>
              <a:latin typeface="Calibri"/>
              <a:ea typeface="Calibri"/>
              <a:cs typeface="Calibri"/>
              <a:sym typeface="Calibri"/>
            </a:endParaRPr>
          </a:p>
        </p:txBody>
      </p:sp>
      <p:grpSp>
        <p:nvGrpSpPr>
          <p:cNvPr id="274" name="Google Shape;274;p10"/>
          <p:cNvGrpSpPr/>
          <p:nvPr/>
        </p:nvGrpSpPr>
        <p:grpSpPr>
          <a:xfrm>
            <a:off x="412726" y="2029278"/>
            <a:ext cx="8605501" cy="4490279"/>
            <a:chOff x="0" y="-1"/>
            <a:chExt cx="8605500" cy="4490278"/>
          </a:xfrm>
        </p:grpSpPr>
        <p:sp>
          <p:nvSpPr>
            <p:cNvPr id="275" name="Google Shape;275;p10"/>
            <p:cNvSpPr/>
            <p:nvPr/>
          </p:nvSpPr>
          <p:spPr>
            <a:xfrm>
              <a:off x="0" y="-1"/>
              <a:ext cx="8605500" cy="4490278"/>
            </a:xfrm>
            <a:prstGeom prst="roundRect">
              <a:avLst>
                <a:gd name="adj" fmla="val 6824"/>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
            <p:cNvSpPr txBox="1"/>
            <p:nvPr/>
          </p:nvSpPr>
          <p:spPr>
            <a:xfrm>
              <a:off x="89744" y="2055018"/>
              <a:ext cx="8426010"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77" name="Google Shape;277;p10"/>
          <p:cNvSpPr txBox="1"/>
          <p:nvPr/>
        </p:nvSpPr>
        <p:spPr>
          <a:xfrm>
            <a:off x="672490" y="2209061"/>
            <a:ext cx="7951252" cy="4078237"/>
          </a:xfrm>
          <a:prstGeom prst="rect">
            <a:avLst/>
          </a:prstGeom>
          <a:noFill/>
          <a:ln>
            <a:noFill/>
          </a:ln>
        </p:spPr>
        <p:txBody>
          <a:bodyPr spcFirstLastPara="1" wrap="square" lIns="91400" tIns="91400" rIns="91400" bIns="91400" anchor="ctr" anchorCtr="0">
            <a:spAutoFit/>
          </a:bodyPr>
          <a:lstStyle/>
          <a:p>
            <a:pPr marL="0" marR="0" lvl="0" indent="0" algn="l" rtl="0">
              <a:lnSpc>
                <a:spcPct val="11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Litwin y Stringer (1968), </a:t>
            </a:r>
            <a:r>
              <a:rPr lang="en-US" sz="1500" b="0" i="0" u="none" strike="noStrike" cap="none">
                <a:solidFill>
                  <a:srgbClr val="000000"/>
                </a:solidFill>
                <a:latin typeface="Calibri"/>
                <a:ea typeface="Calibri"/>
                <a:cs typeface="Calibri"/>
                <a:sym typeface="Calibri"/>
              </a:rPr>
              <a:t>lo definen como </a:t>
            </a:r>
            <a:r>
              <a:rPr lang="en-US" sz="1500" b="0" i="1" u="none" strike="noStrike" cap="none">
                <a:solidFill>
                  <a:srgbClr val="000000"/>
                </a:solidFill>
                <a:latin typeface="Calibri"/>
                <a:ea typeface="Calibri"/>
                <a:cs typeface="Calibri"/>
                <a:sym typeface="Calibri"/>
              </a:rPr>
              <a:t>"un conjunto de propiedades medibles del medio ambiente de trabajo, percibidas directa o indirectamente por las personas que trabajan en la organización y que influyen en su motivación y comportamiento”.</a:t>
            </a: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Calibri"/>
              <a:buNone/>
            </a:pP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Darío Rodríguez, </a:t>
            </a:r>
            <a:r>
              <a:rPr lang="en-US" sz="1500" b="0" i="0" u="none" strike="noStrike" cap="none">
                <a:solidFill>
                  <a:srgbClr val="000000"/>
                </a:solidFill>
                <a:latin typeface="Calibri"/>
                <a:ea typeface="Calibri"/>
                <a:cs typeface="Calibri"/>
                <a:sym typeface="Calibri"/>
              </a:rPr>
              <a:t>lo define como </a:t>
            </a:r>
            <a:r>
              <a:rPr lang="en-US" sz="1500" b="0" i="1" u="none" strike="noStrike" cap="none">
                <a:solidFill>
                  <a:srgbClr val="000000"/>
                </a:solidFill>
                <a:latin typeface="Calibri"/>
                <a:ea typeface="Calibri"/>
                <a:cs typeface="Calibri"/>
                <a:sym typeface="Calibri"/>
              </a:rPr>
              <a:t>“percepciones compartidas por los miembros de una organización, respecto al trabajo, el ambiente físico en que se da, las relaciones interpersonales que tienen lugar en torno a él y las diversas regulaciones formales que afectan a dicho trabajo”.</a:t>
            </a: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Calibri"/>
              <a:buNone/>
            </a:pP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Alexis Gonçalves, </a:t>
            </a:r>
            <a:r>
              <a:rPr lang="en-US" sz="1500" b="0" i="0" u="none" strike="noStrike" cap="none">
                <a:solidFill>
                  <a:srgbClr val="000000"/>
                </a:solidFill>
                <a:latin typeface="Calibri"/>
                <a:ea typeface="Calibri"/>
                <a:cs typeface="Calibri"/>
                <a:sym typeface="Calibri"/>
              </a:rPr>
              <a:t>lo define como </a:t>
            </a:r>
            <a:r>
              <a:rPr lang="en-US" sz="1500" b="0" i="1" u="none" strike="noStrike" cap="none">
                <a:solidFill>
                  <a:srgbClr val="000000"/>
                </a:solidFill>
                <a:latin typeface="Calibri"/>
                <a:ea typeface="Calibri"/>
                <a:cs typeface="Calibri"/>
                <a:sym typeface="Calibri"/>
              </a:rPr>
              <a:t>“la expresión personal de la "percepción" que los trabajadores y directivos se forman de la organización a la que pertenecen y que incide directamente en el desempeño de la organización”.</a:t>
            </a: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Calibri"/>
              <a:buNone/>
            </a:pPr>
            <a:endParaRPr sz="1400" b="0" i="1"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 </a:t>
            </a:r>
            <a:r>
              <a:rPr lang="en-US" sz="1500" b="1" i="0" u="none" strike="noStrike" cap="none">
                <a:solidFill>
                  <a:srgbClr val="000000"/>
                </a:solidFill>
                <a:latin typeface="Calibri"/>
                <a:ea typeface="Calibri"/>
                <a:cs typeface="Calibri"/>
                <a:sym typeface="Calibri"/>
              </a:rPr>
              <a:t>Sergio Barrenechea </a:t>
            </a:r>
            <a:r>
              <a:rPr lang="en-US" sz="1500" b="0" i="0" u="none" strike="noStrike" cap="none">
                <a:solidFill>
                  <a:srgbClr val="000000"/>
                </a:solidFill>
                <a:latin typeface="Calibri"/>
                <a:ea typeface="Calibri"/>
                <a:cs typeface="Calibri"/>
                <a:sym typeface="Calibri"/>
              </a:rPr>
              <a:t>la define como </a:t>
            </a:r>
            <a:r>
              <a:rPr lang="en-US" sz="1500" b="0" i="1" u="none" strike="noStrike" cap="none">
                <a:solidFill>
                  <a:srgbClr val="000000"/>
                </a:solidFill>
                <a:latin typeface="Calibri"/>
                <a:ea typeface="Calibri"/>
                <a:cs typeface="Calibri"/>
                <a:sym typeface="Calibri"/>
              </a:rPr>
              <a:t>“la percepción individual o colectiva que tienen los trabajadores (colaboradores y directivos) de una organización, de ciertas dimensiones o elementos que les afectan positiva o negativamente en su motivación, lo que con el paso del tiempo incide en su desempeño y productividad.”.</a:t>
            </a:r>
            <a:endParaRPr/>
          </a:p>
        </p:txBody>
      </p:sp>
      <p:sp>
        <p:nvSpPr>
          <p:cNvPr id="278" name="Google Shape;278;p10"/>
          <p:cNvSpPr txBox="1"/>
          <p:nvPr/>
        </p:nvSpPr>
        <p:spPr>
          <a:xfrm>
            <a:off x="304159" y="1378972"/>
            <a:ext cx="4098515"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¿QUÉ ES </a:t>
            </a:r>
            <a:r>
              <a:rPr lang="en-US" sz="2800" b="0" i="0" u="none" strike="noStrike" cap="none">
                <a:solidFill>
                  <a:srgbClr val="A93501"/>
                </a:solidFill>
                <a:latin typeface="Calibri"/>
                <a:ea typeface="Calibri"/>
                <a:cs typeface="Calibri"/>
                <a:sym typeface="Calibri"/>
              </a:rPr>
              <a:t>CLIMA LABORAL?</a:t>
            </a:r>
            <a:endParaRPr/>
          </a:p>
        </p:txBody>
      </p:sp>
      <p:sp>
        <p:nvSpPr>
          <p:cNvPr id="279" name="Google Shape;279;p10"/>
          <p:cNvSpPr txBox="1"/>
          <p:nvPr/>
        </p:nvSpPr>
        <p:spPr>
          <a:xfrm>
            <a:off x="366450" y="1120628"/>
            <a:ext cx="4700400" cy="37220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DEFINICIÓN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1"/>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11</a:t>
            </a:fld>
            <a:endParaRPr sz="1100" b="0" i="0" u="none" strike="noStrike" cap="none">
              <a:solidFill>
                <a:srgbClr val="000000"/>
              </a:solidFill>
              <a:latin typeface="Calibri"/>
              <a:ea typeface="Calibri"/>
              <a:cs typeface="Calibri"/>
              <a:sym typeface="Calibri"/>
            </a:endParaRPr>
          </a:p>
        </p:txBody>
      </p:sp>
      <p:sp>
        <p:nvSpPr>
          <p:cNvPr id="285" name="Google Shape;285;p11"/>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¿POR QUÉ LAS ORGANIZACIONES MIDEN</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SU CLIMA LABORAL?</a:t>
            </a:r>
            <a:endParaRPr/>
          </a:p>
        </p:txBody>
      </p:sp>
      <p:pic>
        <p:nvPicPr>
          <p:cNvPr id="286" name="Google Shape;286;p11" descr="Gráfico 6"/>
          <p:cNvPicPr preferRelativeResize="0"/>
          <p:nvPr/>
        </p:nvPicPr>
        <p:blipFill rotWithShape="1">
          <a:blip r:embed="rId3">
            <a:alphaModFix/>
          </a:blip>
          <a:srcRect/>
          <a:stretch/>
        </p:blipFill>
        <p:spPr>
          <a:xfrm flipH="1">
            <a:off x="6958938" y="3696070"/>
            <a:ext cx="2443736" cy="3971073"/>
          </a:xfrm>
          <a:prstGeom prst="rect">
            <a:avLst/>
          </a:prstGeom>
          <a:noFill/>
          <a:ln>
            <a:noFill/>
          </a:ln>
        </p:spPr>
      </p:pic>
      <p:grpSp>
        <p:nvGrpSpPr>
          <p:cNvPr id="287" name="Google Shape;287;p11"/>
          <p:cNvGrpSpPr/>
          <p:nvPr/>
        </p:nvGrpSpPr>
        <p:grpSpPr>
          <a:xfrm>
            <a:off x="1272492" y="2694129"/>
            <a:ext cx="5455832" cy="3184164"/>
            <a:chOff x="-1" y="-1"/>
            <a:chExt cx="5455831" cy="3184163"/>
          </a:xfrm>
        </p:grpSpPr>
        <p:grpSp>
          <p:nvGrpSpPr>
            <p:cNvPr id="288" name="Google Shape;288;p11"/>
            <p:cNvGrpSpPr/>
            <p:nvPr/>
          </p:nvGrpSpPr>
          <p:grpSpPr>
            <a:xfrm>
              <a:off x="-1" y="-1"/>
              <a:ext cx="4657809" cy="3184163"/>
              <a:chOff x="-2" y="-1"/>
              <a:chExt cx="4657808" cy="3184162"/>
            </a:xfrm>
          </p:grpSpPr>
          <p:sp>
            <p:nvSpPr>
              <p:cNvPr id="289" name="Google Shape;289;p11"/>
              <p:cNvSpPr/>
              <p:nvPr/>
            </p:nvSpPr>
            <p:spPr>
              <a:xfrm flipH="1">
                <a:off x="-2" y="-1"/>
                <a:ext cx="4657808" cy="3184162"/>
              </a:xfrm>
              <a:prstGeom prst="roundRect">
                <a:avLst>
                  <a:gd name="adj" fmla="val 13266"/>
                </a:avLst>
              </a:pr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1"/>
              <p:cNvSpPr txBox="1"/>
              <p:nvPr/>
            </p:nvSpPr>
            <p:spPr>
              <a:xfrm>
                <a:off x="123718" y="1401960"/>
                <a:ext cx="4410368"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91" name="Google Shape;291;p11"/>
            <p:cNvSpPr/>
            <p:nvPr/>
          </p:nvSpPr>
          <p:spPr>
            <a:xfrm rot="7028958" flipH="1">
              <a:off x="4552861" y="1227413"/>
              <a:ext cx="615284" cy="1022558"/>
            </a:xfrm>
            <a:prstGeom prst="triangle">
              <a:avLst>
                <a:gd name="adj" fmla="val 50000"/>
              </a:avLst>
            </a:prstGeom>
            <a:solidFill>
              <a:srgbClr val="F7E3D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92" name="Google Shape;292;p11" descr="Imagen 17"/>
          <p:cNvPicPr preferRelativeResize="0"/>
          <p:nvPr/>
        </p:nvPicPr>
        <p:blipFill rotWithShape="1">
          <a:blip r:embed="rId4">
            <a:alphaModFix/>
          </a:blip>
          <a:srcRect/>
          <a:stretch/>
        </p:blipFill>
        <p:spPr>
          <a:xfrm>
            <a:off x="1191205" y="2571413"/>
            <a:ext cx="482541" cy="482543"/>
          </a:xfrm>
          <a:prstGeom prst="rect">
            <a:avLst/>
          </a:prstGeom>
          <a:noFill/>
          <a:ln>
            <a:noFill/>
          </a:ln>
        </p:spPr>
      </p:pic>
      <p:sp>
        <p:nvSpPr>
          <p:cNvPr id="293" name="Google Shape;293;p11"/>
          <p:cNvSpPr txBox="1"/>
          <p:nvPr/>
        </p:nvSpPr>
        <p:spPr>
          <a:xfrm>
            <a:off x="1607646" y="2992914"/>
            <a:ext cx="3967281" cy="25865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PORQUE…</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Aquellos ambientes laborales que mantienen altos niveles de clima laboral, presentan: </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Mejores Resultados.</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Mayores facilidades para lograr objetivos de trabajo.</a:t>
            </a:r>
            <a:endParaRPr/>
          </a:p>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La satisfacción del cliente es el reflejo de la satisfacción de los empleados.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2"/>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12</a:t>
            </a:fld>
            <a:endParaRPr sz="1100" b="0" i="0" u="none" strike="noStrike" cap="none">
              <a:solidFill>
                <a:srgbClr val="000000"/>
              </a:solidFill>
              <a:latin typeface="Calibri"/>
              <a:ea typeface="Calibri"/>
              <a:cs typeface="Calibri"/>
              <a:sym typeface="Calibri"/>
            </a:endParaRPr>
          </a:p>
        </p:txBody>
      </p:sp>
      <p:grpSp>
        <p:nvGrpSpPr>
          <p:cNvPr id="299" name="Google Shape;299;p12"/>
          <p:cNvGrpSpPr/>
          <p:nvPr/>
        </p:nvGrpSpPr>
        <p:grpSpPr>
          <a:xfrm>
            <a:off x="466026" y="2100532"/>
            <a:ext cx="7103821" cy="4164030"/>
            <a:chOff x="0" y="0"/>
            <a:chExt cx="7103820" cy="4164029"/>
          </a:xfrm>
        </p:grpSpPr>
        <p:sp>
          <p:nvSpPr>
            <p:cNvPr id="300" name="Google Shape;300;p12"/>
            <p:cNvSpPr/>
            <p:nvPr/>
          </p:nvSpPr>
          <p:spPr>
            <a:xfrm>
              <a:off x="0" y="0"/>
              <a:ext cx="7103820" cy="4164029"/>
            </a:xfrm>
            <a:prstGeom prst="roundRect">
              <a:avLst>
                <a:gd name="adj" fmla="val 6824"/>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2"/>
            <p:cNvSpPr txBox="1"/>
            <p:nvPr/>
          </p:nvSpPr>
          <p:spPr>
            <a:xfrm>
              <a:off x="83225" y="1891894"/>
              <a:ext cx="6937369"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02" name="Google Shape;302;p12"/>
          <p:cNvSpPr txBox="1"/>
          <p:nvPr/>
        </p:nvSpPr>
        <p:spPr>
          <a:xfrm>
            <a:off x="648740" y="2241269"/>
            <a:ext cx="6365520" cy="3830981"/>
          </a:xfrm>
          <a:prstGeom prst="rect">
            <a:avLst/>
          </a:prstGeom>
          <a:noFill/>
          <a:ln>
            <a:noFill/>
          </a:ln>
        </p:spPr>
        <p:txBody>
          <a:bodyPr spcFirstLastPara="1" wrap="square" lIns="91400" tIns="91400" rIns="91400" bIns="91400" anchor="ctr" anchorCtr="0">
            <a:spAutoFit/>
          </a:bodyPr>
          <a:lstStyle/>
          <a:p>
            <a:pPr marL="0" marR="0" lvl="0" indent="0" algn="l" rtl="0">
              <a:lnSpc>
                <a:spcPct val="110000"/>
              </a:lnSpc>
              <a:spcBef>
                <a:spcPts val="0"/>
              </a:spcBef>
              <a:spcAft>
                <a:spcPts val="0"/>
              </a:spcAft>
              <a:buClr>
                <a:srgbClr val="ED6B00"/>
              </a:buClr>
              <a:buSzPts val="1500"/>
              <a:buFont typeface="Calibri"/>
              <a:buNone/>
            </a:pPr>
            <a:r>
              <a:rPr lang="en-US" sz="1500" b="1" i="0" u="none" strike="noStrike" cap="none">
                <a:solidFill>
                  <a:srgbClr val="ED6B00"/>
                </a:solidFill>
                <a:latin typeface="Calibri"/>
                <a:ea typeface="Calibri"/>
                <a:cs typeface="Calibri"/>
                <a:sym typeface="Calibri"/>
              </a:rPr>
              <a:t>Un Buen clima laboral:</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Ayuda a cumplir los objetivos organizacionales.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Mejora la Motivación de los trabajadores.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Mejora las relaciones de trabajo.</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Disminuye los conflictos internos.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Mejora el rendimiento y productividad de los trabajadores.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Aumenta Sentido de Pertenencia.</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Aumenta el Compromiso.  </a:t>
            </a:r>
            <a:endParaRPr/>
          </a:p>
        </p:txBody>
      </p:sp>
      <p:sp>
        <p:nvSpPr>
          <p:cNvPr id="303" name="Google Shape;303;p12"/>
          <p:cNvSpPr txBox="1"/>
          <p:nvPr/>
        </p:nvSpPr>
        <p:spPr>
          <a:xfrm>
            <a:off x="452172" y="1269909"/>
            <a:ext cx="895050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OBJETIVOS E IMPORTANCIA </a:t>
            </a:r>
            <a:r>
              <a:rPr lang="en-US" sz="2800" b="0" i="0" u="none" strike="noStrike" cap="none">
                <a:solidFill>
                  <a:srgbClr val="A93501"/>
                </a:solidFill>
                <a:latin typeface="Calibri"/>
                <a:ea typeface="Calibri"/>
                <a:cs typeface="Calibri"/>
                <a:sym typeface="Calibri"/>
              </a:rPr>
              <a:t>DEL CLIMA LABORAL</a:t>
            </a:r>
            <a:endParaRPr/>
          </a:p>
        </p:txBody>
      </p:sp>
      <p:sp>
        <p:nvSpPr>
          <p:cNvPr id="304" name="Google Shape;304;p12"/>
          <p:cNvSpPr/>
          <p:nvPr/>
        </p:nvSpPr>
        <p:spPr>
          <a:xfrm>
            <a:off x="5622142" y="3314875"/>
            <a:ext cx="3517411" cy="3517411"/>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12" descr="Imagen 14"/>
          <p:cNvPicPr preferRelativeResize="0"/>
          <p:nvPr/>
        </p:nvPicPr>
        <p:blipFill rotWithShape="1">
          <a:blip r:embed="rId3">
            <a:alphaModFix/>
          </a:blip>
          <a:srcRect/>
          <a:stretch/>
        </p:blipFill>
        <p:spPr>
          <a:xfrm>
            <a:off x="4873578" y="3381928"/>
            <a:ext cx="4919663" cy="33564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13</a:t>
            </a:fld>
            <a:endParaRPr sz="1100" b="0" i="0" u="none" strike="noStrike" cap="none">
              <a:solidFill>
                <a:srgbClr val="000000"/>
              </a:solidFill>
              <a:latin typeface="Calibri"/>
              <a:ea typeface="Calibri"/>
              <a:cs typeface="Calibri"/>
              <a:sym typeface="Calibri"/>
            </a:endParaRPr>
          </a:p>
        </p:txBody>
      </p:sp>
      <p:grpSp>
        <p:nvGrpSpPr>
          <p:cNvPr id="311" name="Google Shape;311;p13"/>
          <p:cNvGrpSpPr/>
          <p:nvPr/>
        </p:nvGrpSpPr>
        <p:grpSpPr>
          <a:xfrm>
            <a:off x="371782" y="2211632"/>
            <a:ext cx="5146728" cy="3344715"/>
            <a:chOff x="0" y="-1"/>
            <a:chExt cx="5146726" cy="3344713"/>
          </a:xfrm>
        </p:grpSpPr>
        <p:sp>
          <p:nvSpPr>
            <p:cNvPr id="312" name="Google Shape;312;p13"/>
            <p:cNvSpPr/>
            <p:nvPr/>
          </p:nvSpPr>
          <p:spPr>
            <a:xfrm>
              <a:off x="0" y="-1"/>
              <a:ext cx="5146726" cy="3344713"/>
            </a:xfrm>
            <a:prstGeom prst="roundRect">
              <a:avLst>
                <a:gd name="adj" fmla="val 9635"/>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3"/>
            <p:cNvSpPr txBox="1"/>
            <p:nvPr/>
          </p:nvSpPr>
          <p:spPr>
            <a:xfrm>
              <a:off x="99148" y="1482236"/>
              <a:ext cx="4948428"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314" name="Google Shape;314;p13" descr="Imagen 14"/>
          <p:cNvPicPr preferRelativeResize="0"/>
          <p:nvPr/>
        </p:nvPicPr>
        <p:blipFill rotWithShape="1">
          <a:blip r:embed="rId3">
            <a:alphaModFix/>
          </a:blip>
          <a:srcRect/>
          <a:stretch/>
        </p:blipFill>
        <p:spPr>
          <a:xfrm>
            <a:off x="5266344" y="1996931"/>
            <a:ext cx="482544" cy="482543"/>
          </a:xfrm>
          <a:prstGeom prst="rect">
            <a:avLst/>
          </a:prstGeom>
          <a:noFill/>
          <a:ln>
            <a:noFill/>
          </a:ln>
        </p:spPr>
      </p:pic>
      <p:sp>
        <p:nvSpPr>
          <p:cNvPr id="315" name="Google Shape;315;p13"/>
          <p:cNvSpPr txBox="1"/>
          <p:nvPr/>
        </p:nvSpPr>
        <p:spPr>
          <a:xfrm>
            <a:off x="346841" y="1464831"/>
            <a:ext cx="2834585"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REFLEXIONEMOS</a:t>
            </a:r>
            <a:endParaRPr/>
          </a:p>
        </p:txBody>
      </p:sp>
      <p:sp>
        <p:nvSpPr>
          <p:cNvPr id="316" name="Google Shape;316;p13"/>
          <p:cNvSpPr txBox="1"/>
          <p:nvPr/>
        </p:nvSpPr>
        <p:spPr>
          <a:xfrm>
            <a:off x="366450" y="1110795"/>
            <a:ext cx="470040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HAGAMOS UNA PAUSA</a:t>
            </a:r>
            <a:endParaRPr/>
          </a:p>
        </p:txBody>
      </p:sp>
      <p:pic>
        <p:nvPicPr>
          <p:cNvPr id="317" name="Google Shape;317;p13" descr="Imagen 3"/>
          <p:cNvPicPr preferRelativeResize="0"/>
          <p:nvPr/>
        </p:nvPicPr>
        <p:blipFill rotWithShape="1">
          <a:blip r:embed="rId4">
            <a:alphaModFix/>
          </a:blip>
          <a:srcRect/>
          <a:stretch/>
        </p:blipFill>
        <p:spPr>
          <a:xfrm>
            <a:off x="5944191" y="1567118"/>
            <a:ext cx="2957396" cy="5248658"/>
          </a:xfrm>
          <a:prstGeom prst="rect">
            <a:avLst/>
          </a:prstGeom>
          <a:noFill/>
          <a:ln>
            <a:noFill/>
          </a:ln>
        </p:spPr>
      </p:pic>
      <p:sp>
        <p:nvSpPr>
          <p:cNvPr id="318" name="Google Shape;318;p13"/>
          <p:cNvSpPr txBox="1"/>
          <p:nvPr/>
        </p:nvSpPr>
        <p:spPr>
          <a:xfrm>
            <a:off x="805994" y="3278294"/>
            <a:ext cx="4766313" cy="1047744"/>
          </a:xfrm>
          <a:prstGeom prst="rect">
            <a:avLst/>
          </a:prstGeom>
          <a:no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Reúnete en parejas y responde lo siguiente:</a:t>
            </a:r>
            <a:endParaRPr/>
          </a:p>
          <a:p>
            <a:pPr marL="0" marR="0" lvl="0" indent="0" algn="l" rtl="0">
              <a:lnSpc>
                <a:spcPct val="115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¿Cuáles son los efectos de un mal clima laboral en</a:t>
            </a:r>
            <a:endParaRPr/>
          </a:p>
          <a:p>
            <a:pPr marL="0" marR="0" lvl="0" indent="0" algn="l" rtl="0">
              <a:lnSpc>
                <a:spcPct val="115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una organización?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4"/>
          <p:cNvSpPr txBox="1">
            <a:spLocks noGrp="1"/>
          </p:cNvSpPr>
          <p:nvPr>
            <p:ph type="sldNum" idx="4294967295"/>
          </p:nvPr>
        </p:nvSpPr>
        <p:spPr>
          <a:xfrm>
            <a:off x="371684" y="6881800"/>
            <a:ext cx="337156"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14</a:t>
            </a:fld>
            <a:endParaRPr sz="1100" b="0" i="0" u="none" strike="noStrike" cap="none">
              <a:solidFill>
                <a:srgbClr val="000000"/>
              </a:solidFill>
              <a:latin typeface="Calibri"/>
              <a:ea typeface="Calibri"/>
              <a:cs typeface="Calibri"/>
              <a:sym typeface="Calibri"/>
            </a:endParaRPr>
          </a:p>
        </p:txBody>
      </p:sp>
      <p:grpSp>
        <p:nvGrpSpPr>
          <p:cNvPr id="324" name="Google Shape;324;p14"/>
          <p:cNvGrpSpPr/>
          <p:nvPr/>
        </p:nvGrpSpPr>
        <p:grpSpPr>
          <a:xfrm>
            <a:off x="371782" y="2211632"/>
            <a:ext cx="5146728" cy="3344715"/>
            <a:chOff x="0" y="-1"/>
            <a:chExt cx="5146726" cy="3344713"/>
          </a:xfrm>
        </p:grpSpPr>
        <p:sp>
          <p:nvSpPr>
            <p:cNvPr id="325" name="Google Shape;325;p14"/>
            <p:cNvSpPr/>
            <p:nvPr/>
          </p:nvSpPr>
          <p:spPr>
            <a:xfrm>
              <a:off x="0" y="-1"/>
              <a:ext cx="5146726" cy="3344713"/>
            </a:xfrm>
            <a:prstGeom prst="roundRect">
              <a:avLst>
                <a:gd name="adj" fmla="val 9635"/>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4"/>
            <p:cNvSpPr txBox="1"/>
            <p:nvPr/>
          </p:nvSpPr>
          <p:spPr>
            <a:xfrm>
              <a:off x="99148" y="1482236"/>
              <a:ext cx="4948428"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327" name="Google Shape;327;p14" descr="Imagen 14"/>
          <p:cNvPicPr preferRelativeResize="0"/>
          <p:nvPr/>
        </p:nvPicPr>
        <p:blipFill rotWithShape="1">
          <a:blip r:embed="rId3">
            <a:alphaModFix/>
          </a:blip>
          <a:srcRect/>
          <a:stretch/>
        </p:blipFill>
        <p:spPr>
          <a:xfrm>
            <a:off x="5266344" y="1996931"/>
            <a:ext cx="482544" cy="482543"/>
          </a:xfrm>
          <a:prstGeom prst="rect">
            <a:avLst/>
          </a:prstGeom>
          <a:noFill/>
          <a:ln>
            <a:noFill/>
          </a:ln>
        </p:spPr>
      </p:pic>
      <p:sp>
        <p:nvSpPr>
          <p:cNvPr id="328" name="Google Shape;328;p14"/>
          <p:cNvSpPr txBox="1"/>
          <p:nvPr/>
        </p:nvSpPr>
        <p:spPr>
          <a:xfrm>
            <a:off x="346841" y="1464249"/>
            <a:ext cx="2834585"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REFLEXIONEMOS</a:t>
            </a:r>
            <a:endParaRPr/>
          </a:p>
        </p:txBody>
      </p:sp>
      <p:sp>
        <p:nvSpPr>
          <p:cNvPr id="329" name="Google Shape;329;p14"/>
          <p:cNvSpPr txBox="1"/>
          <p:nvPr/>
        </p:nvSpPr>
        <p:spPr>
          <a:xfrm>
            <a:off x="366450" y="1110796"/>
            <a:ext cx="4700400" cy="37220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HAGAMOS UNA PAUSA</a:t>
            </a:r>
            <a:endParaRPr/>
          </a:p>
        </p:txBody>
      </p:sp>
      <p:pic>
        <p:nvPicPr>
          <p:cNvPr id="330" name="Google Shape;330;p14" descr="Imagen 3"/>
          <p:cNvPicPr preferRelativeResize="0"/>
          <p:nvPr/>
        </p:nvPicPr>
        <p:blipFill rotWithShape="1">
          <a:blip r:embed="rId4">
            <a:alphaModFix/>
          </a:blip>
          <a:srcRect/>
          <a:stretch/>
        </p:blipFill>
        <p:spPr>
          <a:xfrm>
            <a:off x="5944191" y="1567118"/>
            <a:ext cx="2957396" cy="5248658"/>
          </a:xfrm>
          <a:prstGeom prst="rect">
            <a:avLst/>
          </a:prstGeom>
          <a:noFill/>
          <a:ln>
            <a:noFill/>
          </a:ln>
        </p:spPr>
      </p:pic>
      <p:sp>
        <p:nvSpPr>
          <p:cNvPr id="331" name="Google Shape;331;p14"/>
          <p:cNvSpPr txBox="1"/>
          <p:nvPr/>
        </p:nvSpPr>
        <p:spPr>
          <a:xfrm>
            <a:off x="522308" y="5603918"/>
            <a:ext cx="5146721" cy="111458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ED6B00"/>
              </a:buClr>
              <a:buSzPts val="2100"/>
              <a:buFont typeface="Calibri"/>
              <a:buNone/>
            </a:pPr>
            <a:r>
              <a:rPr lang="en-US" sz="2100" b="0" i="0" u="none" strike="noStrike" cap="none">
                <a:solidFill>
                  <a:srgbClr val="ED6B00"/>
                </a:solidFill>
                <a:latin typeface="Calibri"/>
                <a:ea typeface="Calibri"/>
                <a:cs typeface="Calibri"/>
                <a:sym typeface="Calibri"/>
              </a:rPr>
              <a:t>¡Muy bien! </a:t>
            </a:r>
            <a:endParaRPr/>
          </a:p>
          <a:p>
            <a:pPr marL="0" marR="0" lvl="0" indent="0" algn="l" rtl="0">
              <a:lnSpc>
                <a:spcPct val="100000"/>
              </a:lnSpc>
              <a:spcBef>
                <a:spcPts val="0"/>
              </a:spcBef>
              <a:spcAft>
                <a:spcPts val="0"/>
              </a:spcAft>
              <a:buClr>
                <a:srgbClr val="ED6B00"/>
              </a:buClr>
              <a:buSzPts val="2100"/>
              <a:buFont typeface="Calibri"/>
              <a:buNone/>
            </a:pPr>
            <a:r>
              <a:rPr lang="en-US" sz="2100" b="0" i="0" u="none" strike="noStrike" cap="none">
                <a:solidFill>
                  <a:srgbClr val="ED6B00"/>
                </a:solidFill>
                <a:latin typeface="Calibri"/>
                <a:ea typeface="Calibri"/>
                <a:cs typeface="Calibri"/>
                <a:sym typeface="Calibri"/>
              </a:rPr>
              <a:t>Sigamos revisando</a:t>
            </a:r>
            <a:r>
              <a:rPr lang="en-US" sz="2100" b="1" i="0" u="none" strike="noStrike" cap="none">
                <a:solidFill>
                  <a:srgbClr val="ED6B00"/>
                </a:solidFill>
                <a:latin typeface="Calibri"/>
                <a:ea typeface="Calibri"/>
                <a:cs typeface="Calibri"/>
                <a:sym typeface="Calibri"/>
              </a:rPr>
              <a:t> la presentación.</a:t>
            </a:r>
            <a:endParaRPr/>
          </a:p>
        </p:txBody>
      </p:sp>
      <p:sp>
        <p:nvSpPr>
          <p:cNvPr id="332" name="Google Shape;332;p14"/>
          <p:cNvSpPr txBox="1"/>
          <p:nvPr/>
        </p:nvSpPr>
        <p:spPr>
          <a:xfrm>
            <a:off x="626820" y="3278294"/>
            <a:ext cx="4766313" cy="1047744"/>
          </a:xfrm>
          <a:prstGeom prst="rect">
            <a:avLst/>
          </a:prstGeom>
          <a:no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Al contrario a la slide de Buen Clima: </a:t>
            </a:r>
            <a:r>
              <a:rPr lang="en-US" sz="1500" b="0" i="0" u="none" strike="noStrike" cap="none">
                <a:solidFill>
                  <a:srgbClr val="000000"/>
                </a:solidFill>
                <a:latin typeface="Calibri"/>
                <a:ea typeface="Calibri"/>
                <a:cs typeface="Calibri"/>
                <a:sym typeface="Calibri"/>
              </a:rPr>
              <a:t>No se cumplen objetivos, malas relaciones, desmotivación, más rotación, más ausentismo, disminución de productividad…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5"/>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15</a:t>
            </a:fld>
            <a:endParaRPr sz="1100" b="0" i="0" u="none" strike="noStrike" cap="none">
              <a:solidFill>
                <a:srgbClr val="000000"/>
              </a:solidFill>
              <a:latin typeface="Calibri"/>
              <a:ea typeface="Calibri"/>
              <a:cs typeface="Calibri"/>
              <a:sym typeface="Calibri"/>
            </a:endParaRPr>
          </a:p>
        </p:txBody>
      </p:sp>
      <p:grpSp>
        <p:nvGrpSpPr>
          <p:cNvPr id="338" name="Google Shape;338;p15"/>
          <p:cNvGrpSpPr/>
          <p:nvPr/>
        </p:nvGrpSpPr>
        <p:grpSpPr>
          <a:xfrm>
            <a:off x="466026" y="2319892"/>
            <a:ext cx="2965947" cy="3950283"/>
            <a:chOff x="0" y="-1"/>
            <a:chExt cx="2965946" cy="3950282"/>
          </a:xfrm>
        </p:grpSpPr>
        <p:sp>
          <p:nvSpPr>
            <p:cNvPr id="339" name="Google Shape;339;p15"/>
            <p:cNvSpPr/>
            <p:nvPr/>
          </p:nvSpPr>
          <p:spPr>
            <a:xfrm>
              <a:off x="0" y="-1"/>
              <a:ext cx="2965946" cy="3950282"/>
            </a:xfrm>
            <a:prstGeom prst="roundRect">
              <a:avLst>
                <a:gd name="adj" fmla="val 8527"/>
              </a:avLst>
            </a:prstGeom>
            <a:solidFill>
              <a:srgbClr val="F2F2F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5"/>
            <p:cNvSpPr txBox="1"/>
            <p:nvPr/>
          </p:nvSpPr>
          <p:spPr>
            <a:xfrm>
              <a:off x="74072" y="1785021"/>
              <a:ext cx="2817802"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41" name="Google Shape;341;p15"/>
          <p:cNvSpPr txBox="1"/>
          <p:nvPr/>
        </p:nvSpPr>
        <p:spPr>
          <a:xfrm>
            <a:off x="648738" y="2486105"/>
            <a:ext cx="2664481" cy="3583726"/>
          </a:xfrm>
          <a:prstGeom prst="rect">
            <a:avLst/>
          </a:prstGeom>
          <a:noFill/>
          <a:ln>
            <a:noFill/>
          </a:ln>
        </p:spPr>
        <p:txBody>
          <a:bodyPr spcFirstLastPara="1" wrap="square" lIns="91400" tIns="91400" rIns="91400" bIns="91400" anchor="ctr" anchorCtr="0">
            <a:spAutoFit/>
          </a:bodyPr>
          <a:lstStyle/>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Productividad</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Cumplimiento de objetivos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Satisfacción de sus trabajadores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Rotación de personas</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Ausentismo laboral</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Accidentabilidad</a:t>
            </a:r>
            <a:endParaRPr/>
          </a:p>
          <a:p>
            <a:pPr marL="285750" marR="0" lvl="0" indent="-196850" algn="l" rtl="0">
              <a:lnSpc>
                <a:spcPct val="11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0000"/>
              </a:lnSpc>
              <a:spcBef>
                <a:spcPts val="0"/>
              </a:spcBef>
              <a:spcAft>
                <a:spcPts val="0"/>
              </a:spcAft>
              <a:buClr>
                <a:srgbClr val="000000"/>
              </a:buClr>
              <a:buSzPts val="1500"/>
              <a:buFont typeface="Arial"/>
              <a:buChar char="•"/>
            </a:pPr>
            <a:r>
              <a:rPr lang="en-US" sz="1500" b="0" i="0" u="none" strike="noStrike" cap="none">
                <a:solidFill>
                  <a:srgbClr val="000000"/>
                </a:solidFill>
                <a:latin typeface="Calibri"/>
                <a:ea typeface="Calibri"/>
                <a:cs typeface="Calibri"/>
                <a:sym typeface="Calibri"/>
              </a:rPr>
              <a:t>Imagen de la empresa</a:t>
            </a:r>
            <a:endParaRPr/>
          </a:p>
        </p:txBody>
      </p:sp>
      <p:sp>
        <p:nvSpPr>
          <p:cNvPr id="342" name="Google Shape;342;p15"/>
          <p:cNvSpPr txBox="1"/>
          <p:nvPr/>
        </p:nvSpPr>
        <p:spPr>
          <a:xfrm>
            <a:off x="452172" y="1269909"/>
            <a:ext cx="895050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EN QUÉ IMPACTA </a:t>
            </a:r>
            <a:r>
              <a:rPr lang="en-US" sz="2800" b="0" i="0" u="none" strike="noStrike" cap="none">
                <a:solidFill>
                  <a:srgbClr val="A93501"/>
                </a:solidFill>
                <a:latin typeface="Calibri"/>
                <a:ea typeface="Calibri"/>
                <a:cs typeface="Calibri"/>
                <a:sym typeface="Calibri"/>
              </a:rPr>
              <a:t>EL CLIMA LABORAL</a:t>
            </a:r>
            <a:endParaRPr/>
          </a:p>
        </p:txBody>
      </p:sp>
      <p:pic>
        <p:nvPicPr>
          <p:cNvPr id="343" name="Google Shape;343;p15" descr="Imagen 2"/>
          <p:cNvPicPr preferRelativeResize="0"/>
          <p:nvPr/>
        </p:nvPicPr>
        <p:blipFill rotWithShape="1">
          <a:blip r:embed="rId3">
            <a:alphaModFix/>
          </a:blip>
          <a:srcRect/>
          <a:stretch/>
        </p:blipFill>
        <p:spPr>
          <a:xfrm>
            <a:off x="3491881" y="2284265"/>
            <a:ext cx="6026507" cy="41453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6"/>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16</a:t>
            </a:fld>
            <a:endParaRPr sz="1100" b="0" i="0" u="none" strike="noStrike" cap="none">
              <a:solidFill>
                <a:srgbClr val="000000"/>
              </a:solidFill>
              <a:latin typeface="Calibri"/>
              <a:ea typeface="Calibri"/>
              <a:cs typeface="Calibri"/>
              <a:sym typeface="Calibri"/>
            </a:endParaRPr>
          </a:p>
        </p:txBody>
      </p:sp>
      <p:pic>
        <p:nvPicPr>
          <p:cNvPr id="349" name="Google Shape;349;p16" descr="Imagen 8"/>
          <p:cNvPicPr preferRelativeResize="0"/>
          <p:nvPr/>
        </p:nvPicPr>
        <p:blipFill rotWithShape="1">
          <a:blip r:embed="rId3">
            <a:alphaModFix/>
          </a:blip>
          <a:srcRect/>
          <a:stretch/>
        </p:blipFill>
        <p:spPr>
          <a:xfrm>
            <a:off x="1618389" y="871321"/>
            <a:ext cx="6243076" cy="61524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7"/>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17</a:t>
            </a:fld>
            <a:endParaRPr sz="1100" b="0" i="0" u="none" strike="noStrike" cap="none">
              <a:solidFill>
                <a:srgbClr val="000000"/>
              </a:solidFill>
              <a:latin typeface="Calibri"/>
              <a:ea typeface="Calibri"/>
              <a:cs typeface="Calibri"/>
              <a:sym typeface="Calibri"/>
            </a:endParaRPr>
          </a:p>
        </p:txBody>
      </p:sp>
      <p:grpSp>
        <p:nvGrpSpPr>
          <p:cNvPr id="355" name="Google Shape;355;p17"/>
          <p:cNvGrpSpPr/>
          <p:nvPr/>
        </p:nvGrpSpPr>
        <p:grpSpPr>
          <a:xfrm>
            <a:off x="412726" y="2349913"/>
            <a:ext cx="8605501" cy="3468998"/>
            <a:chOff x="0" y="-1"/>
            <a:chExt cx="8605500" cy="3468997"/>
          </a:xfrm>
        </p:grpSpPr>
        <p:sp>
          <p:nvSpPr>
            <p:cNvPr id="356" name="Google Shape;356;p17"/>
            <p:cNvSpPr/>
            <p:nvPr/>
          </p:nvSpPr>
          <p:spPr>
            <a:xfrm>
              <a:off x="0" y="-1"/>
              <a:ext cx="8605500" cy="3468997"/>
            </a:xfrm>
            <a:prstGeom prst="roundRect">
              <a:avLst>
                <a:gd name="adj" fmla="val 6824"/>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7"/>
            <p:cNvSpPr txBox="1"/>
            <p:nvPr/>
          </p:nvSpPr>
          <p:spPr>
            <a:xfrm>
              <a:off x="69333" y="1544379"/>
              <a:ext cx="8466832"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58" name="Google Shape;358;p17"/>
          <p:cNvSpPr txBox="1"/>
          <p:nvPr/>
        </p:nvSpPr>
        <p:spPr>
          <a:xfrm>
            <a:off x="672491" y="2740943"/>
            <a:ext cx="8055872" cy="2841960"/>
          </a:xfrm>
          <a:prstGeom prst="rect">
            <a:avLst/>
          </a:prstGeom>
          <a:noFill/>
          <a:ln>
            <a:noFill/>
          </a:ln>
        </p:spPr>
        <p:txBody>
          <a:bodyPr spcFirstLastPara="1" wrap="square" lIns="91400" tIns="91400" rIns="91400" bIns="91400" anchor="ctr" anchorCtr="0">
            <a:spAutoFit/>
          </a:bodyPr>
          <a:lstStyle/>
          <a:p>
            <a:pPr marL="0" marR="0" lvl="0" indent="0" algn="l" rtl="0">
              <a:lnSpc>
                <a:spcPct val="11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Las  herramientas  que sirven para evaluar el clima laboral de una empresa más utilizadas son:</a:t>
            </a:r>
            <a:endParaRPr/>
          </a:p>
          <a:p>
            <a:pPr marL="0" marR="0" lvl="0" indent="0" algn="l" rtl="0">
              <a:lnSpc>
                <a:spcPct val="11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ED6B00"/>
              </a:buClr>
              <a:buSzPts val="1500"/>
              <a:buFont typeface="Calibri"/>
              <a:buNone/>
            </a:pPr>
            <a:r>
              <a:rPr lang="en-US" sz="1500" b="1" i="0" u="none" strike="noStrike" cap="none">
                <a:solidFill>
                  <a:srgbClr val="ED6B00"/>
                </a:solidFill>
                <a:latin typeface="Calibri"/>
                <a:ea typeface="Calibri"/>
                <a:cs typeface="Calibri"/>
                <a:sym typeface="Calibri"/>
              </a:rPr>
              <a:t>La observación directa: </a:t>
            </a:r>
            <a:r>
              <a:rPr lang="en-US" sz="1500" b="0" i="0" u="none" strike="noStrike" cap="none">
                <a:solidFill>
                  <a:srgbClr val="000000"/>
                </a:solidFill>
                <a:latin typeface="Calibri"/>
                <a:ea typeface="Calibri"/>
                <a:cs typeface="Calibri"/>
                <a:sym typeface="Calibri"/>
              </a:rPr>
              <a:t>consiste en que el jefe se dé cuenta de cómo los empleados trabajan para identificar aspectos en el ambiente de trabajo que generan descontento entre los colaboradores. A pesar de su facilidad, se trata de una herramienta que no es precisa ni objetiva y que demanda una gran cantidad de tiempo.</a:t>
            </a:r>
            <a:endParaRPr/>
          </a:p>
          <a:p>
            <a:pPr marL="0" marR="0" lvl="0" indent="0" algn="l" rtl="0">
              <a:lnSpc>
                <a:spcPct val="11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ED6B00"/>
              </a:buClr>
              <a:buSzPts val="1500"/>
              <a:buFont typeface="Calibri"/>
              <a:buNone/>
            </a:pPr>
            <a:r>
              <a:rPr lang="en-US" sz="1500" b="1" i="0" u="none" strike="noStrike" cap="none">
                <a:solidFill>
                  <a:srgbClr val="ED6B00"/>
                </a:solidFill>
                <a:latin typeface="Calibri"/>
                <a:ea typeface="Calibri"/>
                <a:cs typeface="Calibri"/>
                <a:sym typeface="Calibri"/>
              </a:rPr>
              <a:t>Los grupos focales: </a:t>
            </a:r>
            <a:r>
              <a:rPr lang="en-US" sz="1500" b="0" i="0" u="none" strike="noStrike" cap="none">
                <a:solidFill>
                  <a:srgbClr val="000000"/>
                </a:solidFill>
                <a:latin typeface="Calibri"/>
                <a:ea typeface="Calibri"/>
                <a:cs typeface="Calibri"/>
                <a:sym typeface="Calibri"/>
              </a:rPr>
              <a:t>son una forma muy común de medir el clima laboral. Se trata de una charla con un grupo de 6 a 12 participantes a los que un moderador les hace preguntas sobre aspectos puntuales de la organización. El gran reto al usar esta herramienta es lograr un ambiente de confianza para que los empleados hablen abiertamente.</a:t>
            </a:r>
            <a:endParaRPr/>
          </a:p>
        </p:txBody>
      </p:sp>
      <p:sp>
        <p:nvSpPr>
          <p:cNvPr id="359" name="Google Shape;359;p17"/>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¿CON QUÉ INSTRUMENTOS SE PUEDE MEDIR</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EL CLIMA LABORAL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18</a:t>
            </a:fld>
            <a:endParaRPr sz="1100" b="0" i="0" u="none" strike="noStrike" cap="none">
              <a:solidFill>
                <a:srgbClr val="000000"/>
              </a:solidFill>
              <a:latin typeface="Calibri"/>
              <a:ea typeface="Calibri"/>
              <a:cs typeface="Calibri"/>
              <a:sym typeface="Calibri"/>
            </a:endParaRPr>
          </a:p>
        </p:txBody>
      </p:sp>
      <p:grpSp>
        <p:nvGrpSpPr>
          <p:cNvPr id="365" name="Google Shape;365;p18"/>
          <p:cNvGrpSpPr/>
          <p:nvPr/>
        </p:nvGrpSpPr>
        <p:grpSpPr>
          <a:xfrm>
            <a:off x="412726" y="2349913"/>
            <a:ext cx="8605501" cy="3425250"/>
            <a:chOff x="0" y="-2"/>
            <a:chExt cx="8605500" cy="3425249"/>
          </a:xfrm>
        </p:grpSpPr>
        <p:sp>
          <p:nvSpPr>
            <p:cNvPr id="366" name="Google Shape;366;p18"/>
            <p:cNvSpPr/>
            <p:nvPr/>
          </p:nvSpPr>
          <p:spPr>
            <a:xfrm>
              <a:off x="0" y="-2"/>
              <a:ext cx="8605500" cy="3425249"/>
            </a:xfrm>
            <a:prstGeom prst="roundRect">
              <a:avLst>
                <a:gd name="adj" fmla="val 6824"/>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8"/>
            <p:cNvSpPr txBox="1"/>
            <p:nvPr/>
          </p:nvSpPr>
          <p:spPr>
            <a:xfrm>
              <a:off x="68459" y="1522504"/>
              <a:ext cx="8468580"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68" name="Google Shape;368;p18"/>
          <p:cNvSpPr txBox="1"/>
          <p:nvPr/>
        </p:nvSpPr>
        <p:spPr>
          <a:xfrm>
            <a:off x="672491" y="2590556"/>
            <a:ext cx="8055872" cy="2841959"/>
          </a:xfrm>
          <a:prstGeom prst="rect">
            <a:avLst/>
          </a:prstGeom>
          <a:noFill/>
          <a:ln>
            <a:noFill/>
          </a:ln>
        </p:spPr>
        <p:txBody>
          <a:bodyPr spcFirstLastPara="1" wrap="square" lIns="91400" tIns="91400" rIns="91400" bIns="91400" anchor="ctr" anchorCtr="0">
            <a:spAutoFit/>
          </a:bodyPr>
          <a:lstStyle/>
          <a:p>
            <a:pPr marL="0" marR="0" lvl="0" indent="0" algn="l" rtl="0">
              <a:lnSpc>
                <a:spcPct val="110000"/>
              </a:lnSpc>
              <a:spcBef>
                <a:spcPts val="0"/>
              </a:spcBef>
              <a:spcAft>
                <a:spcPts val="0"/>
              </a:spcAft>
              <a:buClr>
                <a:srgbClr val="ED6B00"/>
              </a:buClr>
              <a:buSzPts val="1500"/>
              <a:buFont typeface="Calibri"/>
              <a:buNone/>
            </a:pPr>
            <a:r>
              <a:rPr lang="en-US" sz="1500" b="1" i="0" u="none" strike="noStrike" cap="none">
                <a:solidFill>
                  <a:srgbClr val="ED6B00"/>
                </a:solidFill>
                <a:latin typeface="Calibri"/>
                <a:ea typeface="Calibri"/>
                <a:cs typeface="Calibri"/>
                <a:sym typeface="Calibri"/>
              </a:rPr>
              <a:t>Las entrevistas: </a:t>
            </a:r>
            <a:r>
              <a:rPr lang="en-US" sz="1500" b="0" i="0" u="none" strike="noStrike" cap="none">
                <a:solidFill>
                  <a:srgbClr val="000000"/>
                </a:solidFill>
                <a:latin typeface="Calibri"/>
                <a:ea typeface="Calibri"/>
                <a:cs typeface="Calibri"/>
                <a:sym typeface="Calibri"/>
              </a:rPr>
              <a:t>pueden ser individuales o grupales y han de centrarse en aspectos más puntuales de la empresa. Las entrevistas de salida son una buena alternativa para conocer una percepción sincera sobre las condiciones laborales. Además, esta herramienta permite saber si en una empresa existen diferentes climas organizacionales.</a:t>
            </a:r>
            <a:endParaRPr/>
          </a:p>
          <a:p>
            <a:pPr marL="0" marR="0" lvl="0" indent="0" algn="l" rtl="0">
              <a:lnSpc>
                <a:spcPct val="11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ED6B00"/>
              </a:buClr>
              <a:buSzPts val="1500"/>
              <a:buFont typeface="Calibri"/>
              <a:buNone/>
            </a:pPr>
            <a:r>
              <a:rPr lang="en-US" sz="1500" b="1" i="0" u="none" strike="noStrike" cap="none">
                <a:solidFill>
                  <a:srgbClr val="ED6B00"/>
                </a:solidFill>
                <a:latin typeface="Calibri"/>
                <a:ea typeface="Calibri"/>
                <a:cs typeface="Calibri"/>
                <a:sym typeface="Calibri"/>
              </a:rPr>
              <a:t>Las encuestas: </a:t>
            </a:r>
            <a:r>
              <a:rPr lang="en-US" sz="1500" b="0" i="0" u="none" strike="noStrike" cap="none">
                <a:solidFill>
                  <a:srgbClr val="000000"/>
                </a:solidFill>
                <a:latin typeface="Calibri"/>
                <a:ea typeface="Calibri"/>
                <a:cs typeface="Calibri"/>
                <a:sym typeface="Calibri"/>
              </a:rPr>
              <a:t>son muy eficaces para recolectar datos </a:t>
            </a:r>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precisos sobre el grado de satisfacción de los empleados.</a:t>
            </a:r>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Destacan sobre las anteriores herramientas por su bajo</a:t>
            </a:r>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margen de error al reunir la sumatoria de las percepciones</a:t>
            </a:r>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subjetivas del talento humano, lo que facilita</a:t>
            </a:r>
            <a:endParaRPr/>
          </a:p>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la identificación de tendencias y áreas de mejora.</a:t>
            </a:r>
            <a:endParaRPr/>
          </a:p>
        </p:txBody>
      </p:sp>
      <p:sp>
        <p:nvSpPr>
          <p:cNvPr id="369" name="Google Shape;369;p18"/>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¿CON QUÉ INSTRUMENTOS SE PUEDE MEDIR</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EL CLIMA LABORAL</a:t>
            </a:r>
            <a:endParaRPr/>
          </a:p>
        </p:txBody>
      </p:sp>
      <p:sp>
        <p:nvSpPr>
          <p:cNvPr id="370" name="Google Shape;370;p18"/>
          <p:cNvSpPr/>
          <p:nvPr/>
        </p:nvSpPr>
        <p:spPr>
          <a:xfrm>
            <a:off x="5622142" y="3409877"/>
            <a:ext cx="3517411" cy="3517411"/>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p18" descr="Imagen 9"/>
          <p:cNvPicPr preferRelativeResize="0"/>
          <p:nvPr/>
        </p:nvPicPr>
        <p:blipFill rotWithShape="1">
          <a:blip r:embed="rId3">
            <a:alphaModFix/>
          </a:blip>
          <a:srcRect/>
          <a:stretch/>
        </p:blipFill>
        <p:spPr>
          <a:xfrm>
            <a:off x="5598247" y="3080915"/>
            <a:ext cx="3603212" cy="41036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9"/>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19</a:t>
            </a:fld>
            <a:endParaRPr sz="1100" b="0" i="0" u="none" strike="noStrike" cap="none">
              <a:solidFill>
                <a:srgbClr val="000000"/>
              </a:solidFill>
              <a:latin typeface="Calibri"/>
              <a:ea typeface="Calibri"/>
              <a:cs typeface="Calibri"/>
              <a:sym typeface="Calibri"/>
            </a:endParaRPr>
          </a:p>
        </p:txBody>
      </p:sp>
      <p:grpSp>
        <p:nvGrpSpPr>
          <p:cNvPr id="377" name="Google Shape;377;p19"/>
          <p:cNvGrpSpPr/>
          <p:nvPr/>
        </p:nvGrpSpPr>
        <p:grpSpPr>
          <a:xfrm>
            <a:off x="466023" y="2308018"/>
            <a:ext cx="2239099" cy="3225886"/>
            <a:chOff x="0" y="0"/>
            <a:chExt cx="2239098" cy="3225885"/>
          </a:xfrm>
        </p:grpSpPr>
        <p:sp>
          <p:nvSpPr>
            <p:cNvPr id="378" name="Google Shape;378;p19"/>
            <p:cNvSpPr/>
            <p:nvPr/>
          </p:nvSpPr>
          <p:spPr>
            <a:xfrm>
              <a:off x="0" y="0"/>
              <a:ext cx="2239098" cy="3225885"/>
            </a:xfrm>
            <a:prstGeom prst="roundRect">
              <a:avLst>
                <a:gd name="adj" fmla="val 7249"/>
              </a:avLst>
            </a:prstGeom>
            <a:solidFill>
              <a:srgbClr val="F2F2F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9"/>
            <p:cNvSpPr txBox="1"/>
            <p:nvPr/>
          </p:nvSpPr>
          <p:spPr>
            <a:xfrm>
              <a:off x="47539" y="1422824"/>
              <a:ext cx="2144020"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380" name="Google Shape;380;p19"/>
          <p:cNvSpPr txBox="1"/>
          <p:nvPr/>
        </p:nvSpPr>
        <p:spPr>
          <a:xfrm>
            <a:off x="452172" y="1269909"/>
            <a:ext cx="895050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¿QUÉ PODEMOS MEDIR EN </a:t>
            </a:r>
            <a:r>
              <a:rPr lang="en-US" sz="2800" b="0" i="0" u="none" strike="noStrike" cap="none">
                <a:solidFill>
                  <a:srgbClr val="A93501"/>
                </a:solidFill>
                <a:latin typeface="Calibri"/>
                <a:ea typeface="Calibri"/>
                <a:cs typeface="Calibri"/>
                <a:sym typeface="Calibri"/>
              </a:rPr>
              <a:t>EL CLIMA LABORAL?</a:t>
            </a:r>
            <a:endParaRPr/>
          </a:p>
        </p:txBody>
      </p:sp>
      <p:sp>
        <p:nvSpPr>
          <p:cNvPr id="381" name="Google Shape;381;p19"/>
          <p:cNvSpPr txBox="1"/>
          <p:nvPr/>
        </p:nvSpPr>
        <p:spPr>
          <a:xfrm>
            <a:off x="737598" y="2492363"/>
            <a:ext cx="1835753" cy="2750550"/>
          </a:xfrm>
          <a:prstGeom prst="rect">
            <a:avLst/>
          </a:prstGeom>
          <a:noFill/>
          <a:ln>
            <a:noFill/>
          </a:ln>
        </p:spPr>
        <p:txBody>
          <a:bodyPr spcFirstLastPara="1" wrap="square" lIns="45700" tIns="45700" rIns="45700" bIns="45700" anchor="t" anchorCtr="0">
            <a:spAutoFit/>
          </a:bodyPr>
          <a:lstStyle/>
          <a:p>
            <a:pPr marL="0" marR="0" lvl="0" indent="0" algn="l" rtl="0">
              <a:lnSpc>
                <a:spcPct val="11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Se pueden medir muchas dimensiones, las cuales dependen de lo que las organizaciones se definen como desafío.</a:t>
            </a:r>
            <a:endParaRPr/>
          </a:p>
          <a:p>
            <a:pPr marL="0" marR="0" lvl="0" indent="0" algn="l" rtl="0">
              <a:lnSpc>
                <a:spcPct val="11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Entre las dimensiones más utilizadas para medir clima se encuentran:  </a:t>
            </a:r>
            <a:endParaRPr/>
          </a:p>
        </p:txBody>
      </p:sp>
      <p:grpSp>
        <p:nvGrpSpPr>
          <p:cNvPr id="382" name="Google Shape;382;p19"/>
          <p:cNvGrpSpPr/>
          <p:nvPr/>
        </p:nvGrpSpPr>
        <p:grpSpPr>
          <a:xfrm>
            <a:off x="3828915" y="2173709"/>
            <a:ext cx="4537593" cy="4212502"/>
            <a:chOff x="7771" y="14719"/>
            <a:chExt cx="4537591" cy="4212501"/>
          </a:xfrm>
        </p:grpSpPr>
        <p:grpSp>
          <p:nvGrpSpPr>
            <p:cNvPr id="383" name="Google Shape;383;p19"/>
            <p:cNvGrpSpPr/>
            <p:nvPr/>
          </p:nvGrpSpPr>
          <p:grpSpPr>
            <a:xfrm>
              <a:off x="7771" y="14719"/>
              <a:ext cx="4537591" cy="4212501"/>
              <a:chOff x="7771" y="14719"/>
              <a:chExt cx="4537590" cy="4212500"/>
            </a:xfrm>
          </p:grpSpPr>
          <p:sp>
            <p:nvSpPr>
              <p:cNvPr id="384" name="Google Shape;384;p19"/>
              <p:cNvSpPr/>
              <p:nvPr/>
            </p:nvSpPr>
            <p:spPr>
              <a:xfrm rot="-1559626">
                <a:off x="982511" y="234068"/>
                <a:ext cx="1305239" cy="1318266"/>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5" name="Google Shape;385;p19"/>
              <p:cNvSpPr/>
              <p:nvPr/>
            </p:nvSpPr>
            <p:spPr>
              <a:xfrm rot="1377658">
                <a:off x="2249387" y="223670"/>
                <a:ext cx="1305239" cy="1318266"/>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6" name="Google Shape;386;p19"/>
              <p:cNvSpPr/>
              <p:nvPr/>
            </p:nvSpPr>
            <p:spPr>
              <a:xfrm rot="4453901">
                <a:off x="3090331" y="1080506"/>
                <a:ext cx="1227432" cy="1401827"/>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7" name="Google Shape;387;p19"/>
              <p:cNvSpPr/>
              <p:nvPr/>
            </p:nvSpPr>
            <p:spPr>
              <a:xfrm rot="7478978">
                <a:off x="2871422" y="2285086"/>
                <a:ext cx="1227433" cy="1401828"/>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8" name="Google Shape;388;p19"/>
              <p:cNvSpPr/>
              <p:nvPr/>
            </p:nvSpPr>
            <p:spPr>
              <a:xfrm rot="-4545353">
                <a:off x="224427" y="1135933"/>
                <a:ext cx="1227432" cy="1401828"/>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9" name="Google Shape;389;p19"/>
              <p:cNvSpPr/>
              <p:nvPr/>
            </p:nvSpPr>
            <p:spPr>
              <a:xfrm rot="-7612657">
                <a:off x="495708" y="2330644"/>
                <a:ext cx="1227432" cy="1401829"/>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90" name="Google Shape;390;p19"/>
              <p:cNvSpPr/>
              <p:nvPr/>
            </p:nvSpPr>
            <p:spPr>
              <a:xfrm rot="10800000">
                <a:off x="1637494" y="2908955"/>
                <a:ext cx="1305238" cy="1318264"/>
              </a:xfrm>
              <a:prstGeom prst="pentagon">
                <a:avLst>
                  <a:gd name="hf" fmla="val 105146"/>
                  <a:gd name="vf" fmla="val 110557"/>
                </a:avLst>
              </a:prstGeom>
              <a:solidFill>
                <a:srgbClr val="ED6B00"/>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91" name="Google Shape;391;p19"/>
              <p:cNvSpPr txBox="1"/>
              <p:nvPr/>
            </p:nvSpPr>
            <p:spPr>
              <a:xfrm>
                <a:off x="1642656" y="1941277"/>
                <a:ext cx="1261778" cy="509358"/>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A93501"/>
                  </a:buClr>
                  <a:buSzPts val="1400"/>
                  <a:buFont typeface="Calibri"/>
                  <a:buNone/>
                </a:pPr>
                <a:r>
                  <a:rPr lang="en-US" sz="1400" b="1" i="0" u="none" strike="noStrike" cap="none">
                    <a:solidFill>
                      <a:srgbClr val="A93501"/>
                    </a:solidFill>
                    <a:latin typeface="Calibri"/>
                    <a:ea typeface="Calibri"/>
                    <a:cs typeface="Calibri"/>
                    <a:sym typeface="Calibri"/>
                  </a:rPr>
                  <a:t>DIMENSIONES</a:t>
                </a:r>
                <a:endParaRPr/>
              </a:p>
              <a:p>
                <a:pPr marL="174625" marR="0" lvl="0" indent="-174625" algn="ctr" rtl="0">
                  <a:lnSpc>
                    <a:spcPct val="100000"/>
                  </a:lnSpc>
                  <a:spcBef>
                    <a:spcPts val="0"/>
                  </a:spcBef>
                  <a:spcAft>
                    <a:spcPts val="0"/>
                  </a:spcAft>
                  <a:buClr>
                    <a:srgbClr val="A93501"/>
                  </a:buClr>
                  <a:buSzPts val="1400"/>
                  <a:buFont typeface="Calibri"/>
                  <a:buNone/>
                </a:pPr>
                <a:r>
                  <a:rPr lang="en-US" sz="1400" b="1" i="0" u="none" strike="noStrike" cap="none">
                    <a:solidFill>
                      <a:srgbClr val="A93501"/>
                    </a:solidFill>
                    <a:latin typeface="Calibri"/>
                    <a:ea typeface="Calibri"/>
                    <a:cs typeface="Calibri"/>
                    <a:sym typeface="Calibri"/>
                  </a:rPr>
                  <a:t>DE CLIMA</a:t>
                </a:r>
                <a:endParaRPr/>
              </a:p>
            </p:txBody>
          </p:sp>
        </p:grpSp>
        <p:sp>
          <p:nvSpPr>
            <p:cNvPr id="392" name="Google Shape;392;p19"/>
            <p:cNvSpPr txBox="1"/>
            <p:nvPr/>
          </p:nvSpPr>
          <p:spPr>
            <a:xfrm>
              <a:off x="260800" y="1706227"/>
              <a:ext cx="1207772"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RELACIONES </a:t>
              </a:r>
              <a:endParaRPr/>
            </a:p>
          </p:txBody>
        </p:sp>
        <p:sp>
          <p:nvSpPr>
            <p:cNvPr id="393" name="Google Shape;393;p19"/>
            <p:cNvSpPr txBox="1"/>
            <p:nvPr/>
          </p:nvSpPr>
          <p:spPr>
            <a:xfrm>
              <a:off x="336412" y="2759243"/>
              <a:ext cx="1583526" cy="471258"/>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TRABAJO</a:t>
              </a:r>
              <a:endParaRPr/>
            </a:p>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EN</a:t>
              </a:r>
              <a:r>
                <a:rPr lang="en-US" sz="1400" b="0" i="0" u="none" strike="noStrike" cap="none">
                  <a:solidFill>
                    <a:srgbClr val="FFFFFF"/>
                  </a:solidFill>
                  <a:latin typeface="Calibri"/>
                  <a:ea typeface="Calibri"/>
                  <a:cs typeface="Calibri"/>
                  <a:sym typeface="Calibri"/>
                </a:rPr>
                <a:t> </a:t>
              </a:r>
              <a:r>
                <a:rPr lang="en-US" sz="1200" b="0" i="0" u="none" strike="noStrike" cap="none">
                  <a:solidFill>
                    <a:srgbClr val="FFFFFF"/>
                  </a:solidFill>
                  <a:latin typeface="Calibri"/>
                  <a:ea typeface="Calibri"/>
                  <a:cs typeface="Calibri"/>
                  <a:sym typeface="Calibri"/>
                </a:rPr>
                <a:t>EQUIPO</a:t>
              </a:r>
              <a:endParaRPr/>
            </a:p>
          </p:txBody>
        </p:sp>
        <p:sp>
          <p:nvSpPr>
            <p:cNvPr id="394" name="Google Shape;394;p19"/>
            <p:cNvSpPr txBox="1"/>
            <p:nvPr/>
          </p:nvSpPr>
          <p:spPr>
            <a:xfrm>
              <a:off x="1631859" y="3277398"/>
              <a:ext cx="1307124"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LIDERAZGO</a:t>
              </a:r>
              <a:endParaRPr/>
            </a:p>
          </p:txBody>
        </p:sp>
        <p:sp>
          <p:nvSpPr>
            <p:cNvPr id="395" name="Google Shape;395;p19"/>
            <p:cNvSpPr txBox="1"/>
            <p:nvPr/>
          </p:nvSpPr>
          <p:spPr>
            <a:xfrm>
              <a:off x="3100581" y="1709508"/>
              <a:ext cx="1127527"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PARTICIPACIÓN</a:t>
              </a:r>
              <a:endParaRPr/>
            </a:p>
          </p:txBody>
        </p:sp>
        <p:sp>
          <p:nvSpPr>
            <p:cNvPr id="396" name="Google Shape;396;p19"/>
            <p:cNvSpPr txBox="1"/>
            <p:nvPr/>
          </p:nvSpPr>
          <p:spPr>
            <a:xfrm>
              <a:off x="2313941" y="787231"/>
              <a:ext cx="1196413"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ESTRUCTURA</a:t>
              </a:r>
              <a:endParaRPr/>
            </a:p>
          </p:txBody>
        </p:sp>
        <p:sp>
          <p:nvSpPr>
            <p:cNvPr id="397" name="Google Shape;397;p19"/>
            <p:cNvSpPr txBox="1"/>
            <p:nvPr/>
          </p:nvSpPr>
          <p:spPr>
            <a:xfrm>
              <a:off x="2854076" y="2843382"/>
              <a:ext cx="1196415"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RECOMPENSA</a:t>
              </a:r>
              <a:endParaRPr/>
            </a:p>
          </p:txBody>
        </p:sp>
        <p:sp>
          <p:nvSpPr>
            <p:cNvPr id="398" name="Google Shape;398;p19"/>
            <p:cNvSpPr txBox="1"/>
            <p:nvPr/>
          </p:nvSpPr>
          <p:spPr>
            <a:xfrm>
              <a:off x="1036922" y="811134"/>
              <a:ext cx="1196414" cy="248264"/>
            </a:xfrm>
            <a:prstGeom prst="rect">
              <a:avLst/>
            </a:prstGeom>
            <a:noFill/>
            <a:ln>
              <a:noFill/>
            </a:ln>
          </p:spPr>
          <p:txBody>
            <a:bodyPr spcFirstLastPara="1" wrap="square" lIns="45675" tIns="45675" rIns="45675" bIns="45675" anchor="t" anchorCtr="0">
              <a:spAutoFit/>
            </a:bodyPr>
            <a:lstStyle/>
            <a:p>
              <a:pPr marL="174625" marR="0" lvl="0" indent="-174625"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COMPROMISO</a:t>
              </a:r>
              <a:endParaRPr/>
            </a:p>
          </p:txBody>
        </p:sp>
      </p:grpSp>
      <p:sp>
        <p:nvSpPr>
          <p:cNvPr id="399" name="Google Shape;399;p19"/>
          <p:cNvSpPr txBox="1"/>
          <p:nvPr/>
        </p:nvSpPr>
        <p:spPr>
          <a:xfrm>
            <a:off x="3487003" y="2411475"/>
            <a:ext cx="1315191" cy="8197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Nivel de compromiso de los colaboradores con la empresa.</a:t>
            </a:r>
            <a:endParaRPr/>
          </a:p>
        </p:txBody>
      </p:sp>
      <p:sp>
        <p:nvSpPr>
          <p:cNvPr id="400" name="Google Shape;400;p19"/>
          <p:cNvSpPr txBox="1"/>
          <p:nvPr/>
        </p:nvSpPr>
        <p:spPr>
          <a:xfrm>
            <a:off x="7424338" y="2412057"/>
            <a:ext cx="1624133" cy="8197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Definición de Responsabilidades y funciones dentro de una empresa.</a:t>
            </a:r>
            <a:endParaRPr/>
          </a:p>
        </p:txBody>
      </p:sp>
      <p:sp>
        <p:nvSpPr>
          <p:cNvPr id="401" name="Google Shape;401;p19"/>
          <p:cNvSpPr txBox="1"/>
          <p:nvPr/>
        </p:nvSpPr>
        <p:spPr>
          <a:xfrm>
            <a:off x="8117988" y="3624981"/>
            <a:ext cx="1267635" cy="8197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Nivel de participación de los colaboradores con la empresa.</a:t>
            </a:r>
            <a:endParaRPr/>
          </a:p>
        </p:txBody>
      </p:sp>
      <p:sp>
        <p:nvSpPr>
          <p:cNvPr id="402" name="Google Shape;402;p19"/>
          <p:cNvSpPr txBox="1"/>
          <p:nvPr/>
        </p:nvSpPr>
        <p:spPr>
          <a:xfrm>
            <a:off x="7967050" y="4958117"/>
            <a:ext cx="1591178" cy="8197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Nivel  de recompensa o reconocimiento dado a  los colaboradores con la empresa.</a:t>
            </a:r>
            <a:endParaRPr/>
          </a:p>
        </p:txBody>
      </p:sp>
      <p:sp>
        <p:nvSpPr>
          <p:cNvPr id="403" name="Google Shape;403;p19"/>
          <p:cNvSpPr txBox="1"/>
          <p:nvPr/>
        </p:nvSpPr>
        <p:spPr>
          <a:xfrm>
            <a:off x="5284816" y="6493254"/>
            <a:ext cx="1756264" cy="6292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Estilo de Liderazgo utilizado para dirigir la la empresa</a:t>
            </a:r>
            <a:endParaRPr/>
          </a:p>
        </p:txBody>
      </p:sp>
      <p:sp>
        <p:nvSpPr>
          <p:cNvPr id="404" name="Google Shape;404;p19"/>
          <p:cNvSpPr txBox="1"/>
          <p:nvPr/>
        </p:nvSpPr>
        <p:spPr>
          <a:xfrm>
            <a:off x="2986834" y="4941180"/>
            <a:ext cx="1284468" cy="819764"/>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Nivel  de Trabajo  en Equipo de los colaboradores con la empresa.</a:t>
            </a:r>
            <a:endParaRPr/>
          </a:p>
        </p:txBody>
      </p:sp>
      <p:sp>
        <p:nvSpPr>
          <p:cNvPr id="405" name="Google Shape;405;p19"/>
          <p:cNvSpPr txBox="1"/>
          <p:nvPr/>
        </p:nvSpPr>
        <p:spPr>
          <a:xfrm>
            <a:off x="2798074" y="3623802"/>
            <a:ext cx="1204717" cy="819763"/>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Grado de integración entre los colaboradores de una empresa.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p:nvPr/>
        </p:nvSpPr>
        <p:spPr>
          <a:xfrm>
            <a:off x="365422" y="2049136"/>
            <a:ext cx="1444330" cy="369403"/>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ACTIVIDAD 11</a:t>
            </a:r>
            <a:endParaRPr/>
          </a:p>
        </p:txBody>
      </p:sp>
      <p:sp>
        <p:nvSpPr>
          <p:cNvPr id="116" name="Google Shape;116;p2"/>
          <p:cNvSpPr txBox="1"/>
          <p:nvPr/>
        </p:nvSpPr>
        <p:spPr>
          <a:xfrm>
            <a:off x="1139097" y="834800"/>
            <a:ext cx="4156806" cy="33971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ED6B00"/>
              </a:buClr>
              <a:buSzPts val="1200"/>
              <a:buFont typeface="Calibri"/>
              <a:buNone/>
            </a:pPr>
            <a:r>
              <a:rPr lang="en-US" sz="1200" b="1" i="0" u="none" strike="noStrike" cap="none">
                <a:solidFill>
                  <a:srgbClr val="ED6B00"/>
                </a:solidFill>
                <a:latin typeface="Calibri"/>
                <a:ea typeface="Calibri"/>
                <a:cs typeface="Calibri"/>
                <a:sym typeface="Calibri"/>
              </a:rPr>
              <a:t>MÓDULO 3 </a:t>
            </a:r>
            <a:r>
              <a:rPr lang="en-US" sz="1200" b="0" i="0" u="none" strike="noStrike" cap="none">
                <a:solidFill>
                  <a:srgbClr val="ED6B00"/>
                </a:solidFill>
                <a:latin typeface="Calibri"/>
                <a:ea typeface="Calibri"/>
                <a:cs typeface="Calibri"/>
                <a:sym typeface="Calibri"/>
              </a:rPr>
              <a:t>| DESARROLLO Y BIENESTAR PERSONAL</a:t>
            </a:r>
            <a:endParaRPr/>
          </a:p>
        </p:txBody>
      </p:sp>
      <p:sp>
        <p:nvSpPr>
          <p:cNvPr id="117" name="Google Shape;117;p2"/>
          <p:cNvSpPr txBox="1"/>
          <p:nvPr/>
        </p:nvSpPr>
        <p:spPr>
          <a:xfrm>
            <a:off x="301922" y="2336273"/>
            <a:ext cx="4118090" cy="640741"/>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ED6B00"/>
              </a:buClr>
              <a:buSzPts val="3600"/>
              <a:buFont typeface="Calibri"/>
              <a:buNone/>
            </a:pPr>
            <a:r>
              <a:rPr lang="en-US" sz="3600" b="1" i="0" u="none" strike="noStrike" cap="none">
                <a:solidFill>
                  <a:srgbClr val="ED6B00"/>
                </a:solidFill>
                <a:latin typeface="Calibri"/>
                <a:ea typeface="Calibri"/>
                <a:cs typeface="Calibri"/>
                <a:sym typeface="Calibri"/>
              </a:rPr>
              <a:t>CLIMA LABORAL</a:t>
            </a:r>
            <a:endParaRPr/>
          </a:p>
        </p:txBody>
      </p:sp>
      <p:pic>
        <p:nvPicPr>
          <p:cNvPr id="118" name="Google Shape;118;p2" descr="Imagen 9"/>
          <p:cNvPicPr preferRelativeResize="0"/>
          <p:nvPr/>
        </p:nvPicPr>
        <p:blipFill rotWithShape="1">
          <a:blip r:embed="rId3">
            <a:alphaModFix/>
          </a:blip>
          <a:srcRect/>
          <a:stretch/>
        </p:blipFill>
        <p:spPr>
          <a:xfrm>
            <a:off x="1076914" y="2486517"/>
            <a:ext cx="7708934" cy="50731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0"/>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20</a:t>
            </a:fld>
            <a:endParaRPr sz="1100" b="0" i="0" u="none" strike="noStrike" cap="none">
              <a:solidFill>
                <a:srgbClr val="000000"/>
              </a:solidFill>
              <a:latin typeface="Calibri"/>
              <a:ea typeface="Calibri"/>
              <a:cs typeface="Calibri"/>
              <a:sym typeface="Calibri"/>
            </a:endParaRPr>
          </a:p>
        </p:txBody>
      </p:sp>
      <p:grpSp>
        <p:nvGrpSpPr>
          <p:cNvPr id="411" name="Google Shape;411;p20"/>
          <p:cNvGrpSpPr/>
          <p:nvPr/>
        </p:nvGrpSpPr>
        <p:grpSpPr>
          <a:xfrm>
            <a:off x="412726" y="1968451"/>
            <a:ext cx="8605501" cy="1557078"/>
            <a:chOff x="0" y="-1"/>
            <a:chExt cx="8605500" cy="1557076"/>
          </a:xfrm>
        </p:grpSpPr>
        <p:sp>
          <p:nvSpPr>
            <p:cNvPr id="412" name="Google Shape;412;p20"/>
            <p:cNvSpPr/>
            <p:nvPr/>
          </p:nvSpPr>
          <p:spPr>
            <a:xfrm>
              <a:off x="0" y="-1"/>
              <a:ext cx="8605500" cy="1557076"/>
            </a:xfrm>
            <a:prstGeom prst="roundRect">
              <a:avLst>
                <a:gd name="adj" fmla="val 17229"/>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txBox="1"/>
            <p:nvPr/>
          </p:nvSpPr>
          <p:spPr>
            <a:xfrm>
              <a:off x="78573" y="588418"/>
              <a:ext cx="8448353"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14" name="Google Shape;414;p20"/>
          <p:cNvSpPr txBox="1"/>
          <p:nvPr/>
        </p:nvSpPr>
        <p:spPr>
          <a:xfrm>
            <a:off x="672491" y="2048223"/>
            <a:ext cx="8055872" cy="1338792"/>
          </a:xfrm>
          <a:prstGeom prst="rect">
            <a:avLst/>
          </a:prstGeom>
          <a:noFill/>
          <a:ln>
            <a:noFill/>
          </a:ln>
        </p:spPr>
        <p:txBody>
          <a:bodyPr spcFirstLastPara="1" wrap="square" lIns="91400" tIns="91400" rIns="91400" bIns="91400" anchor="ctr" anchorCtr="0">
            <a:spAutoFit/>
          </a:bodyPr>
          <a:lstStyle/>
          <a:p>
            <a:pPr marL="0" marR="0" lvl="0" indent="0" algn="just"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El clima se pueden medir utilizando encuestas a través de las cuales se  pregunta  a los colaboradores sobre las dimensiones que determinan o  afectan el ambiente de trabajo en las organizaciones y cómo ellos las perciben.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Veamos un ejemplo parcial de una encuesta. Solo dos dimensiones.</a:t>
            </a:r>
            <a:endParaRPr/>
          </a:p>
        </p:txBody>
      </p:sp>
      <p:sp>
        <p:nvSpPr>
          <p:cNvPr id="415" name="Google Shape;415;p20"/>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¿CÓMO PODEMOS MEDIR EL</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EL CLIMA LABORAL</a:t>
            </a:r>
            <a:endParaRPr/>
          </a:p>
        </p:txBody>
      </p:sp>
      <p:graphicFrame>
        <p:nvGraphicFramePr>
          <p:cNvPr id="416" name="Google Shape;416;p20"/>
          <p:cNvGraphicFramePr/>
          <p:nvPr/>
        </p:nvGraphicFramePr>
        <p:xfrm>
          <a:off x="613638" y="3608942"/>
          <a:ext cx="8316200" cy="1880860"/>
        </p:xfrm>
        <a:graphic>
          <a:graphicData uri="http://schemas.openxmlformats.org/drawingml/2006/table">
            <a:tbl>
              <a:tblPr firstRow="1">
                <a:noFill/>
                <a:tableStyleId>{21879605-105D-477D-9B3C-7777C2924ED0}</a:tableStyleId>
              </a:tblPr>
              <a:tblGrid>
                <a:gridCol w="1087350"/>
                <a:gridCol w="7228850"/>
              </a:tblGrid>
              <a:tr h="279700">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Orden </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Pregunta</a:t>
                      </a:r>
                      <a:endParaRPr sz="1400" b="1" u="none" strike="noStrike" cap="none">
                        <a:solidFill>
                          <a:srgbClr val="FFFFFF"/>
                        </a:solidFill>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r>
              <a:tr h="319275">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1</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Mi jefe me explica claramente lo que se espera de </a:t>
                      </a:r>
                      <a:r>
                        <a:rPr lang="en-US">
                          <a:latin typeface="Calibri"/>
                          <a:ea typeface="Calibri"/>
                          <a:cs typeface="Calibri"/>
                          <a:sym typeface="Calibri"/>
                        </a:rPr>
                        <a:t>mí</a:t>
                      </a:r>
                      <a:r>
                        <a:rPr lang="en-US" sz="1400" u="none" strike="noStrike" cap="none">
                          <a:latin typeface="Calibri"/>
                          <a:ea typeface="Calibri"/>
                          <a:cs typeface="Calibri"/>
                          <a:sym typeface="Calibri"/>
                        </a:rPr>
                        <a:t> en mi trabajo.</a:t>
                      </a:r>
                      <a:endParaRPr sz="1400" u="none" strike="noStrike" cap="none">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486900">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2</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Mi Jefe dialoga conmigo de forma periódica sobre la calidad de mi trabajo y </a:t>
                      </a:r>
                      <a:r>
                        <a:rPr lang="en-US">
                          <a:latin typeface="Calibri"/>
                          <a:ea typeface="Calibri"/>
                          <a:cs typeface="Calibri"/>
                          <a:sym typeface="Calibri"/>
                        </a:rPr>
                        <a:t>cómo</a:t>
                      </a:r>
                      <a:r>
                        <a:rPr lang="en-US" sz="1400" u="none" strike="noStrike" cap="none">
                          <a:latin typeface="Calibri"/>
                          <a:ea typeface="Calibri"/>
                          <a:cs typeface="Calibri"/>
                          <a:sym typeface="Calibri"/>
                        </a:rPr>
                        <a:t> podría mejorar.</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345550">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Mi jefe tiene en cuenta mis opiniones y sugerencias (las escucha y dialogamos sobre ellas).</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424325">
                <a:tc>
                  <a:txBody>
                    <a:bodyPr/>
                    <a:lstStyle/>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DIMENSIÓN</a:t>
                      </a:r>
                      <a:endParaRPr sz="1400" b="1" u="none" strike="noStrike" cap="none">
                        <a:solidFill>
                          <a:srgbClr val="FFFFFF"/>
                        </a:solidFill>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AF85"/>
                    </a:solidFill>
                  </a:tcPr>
                </a:tc>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LIDERAZGO DE MI JEFE DIRECTO</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AF85"/>
                    </a:solidFill>
                  </a:tcPr>
                </a:tc>
              </a:tr>
            </a:tbl>
          </a:graphicData>
        </a:graphic>
      </p:graphicFrame>
      <p:graphicFrame>
        <p:nvGraphicFramePr>
          <p:cNvPr id="417" name="Google Shape;417;p20"/>
          <p:cNvGraphicFramePr/>
          <p:nvPr/>
        </p:nvGraphicFramePr>
        <p:xfrm>
          <a:off x="619321" y="5718126"/>
          <a:ext cx="8311825" cy="935935"/>
        </p:xfrm>
        <a:graphic>
          <a:graphicData uri="http://schemas.openxmlformats.org/drawingml/2006/table">
            <a:tbl>
              <a:tblPr firstRow="1">
                <a:noFill/>
                <a:tableStyleId>{21879605-105D-477D-9B3C-7777C2924ED0}</a:tableStyleId>
              </a:tblPr>
              <a:tblGrid>
                <a:gridCol w="1101325"/>
                <a:gridCol w="7210500"/>
              </a:tblGrid>
              <a:tr h="177800">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Orden </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Pregunta</a:t>
                      </a:r>
                      <a:endParaRPr sz="1400" b="1" u="none" strike="noStrike" cap="none">
                        <a:solidFill>
                          <a:srgbClr val="FFFFFF"/>
                        </a:solidFill>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r>
              <a:tr h="318325">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4</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Mi Jefe reconoce explícitamente el trabajo bien hecho en nuestro equipo. </a:t>
                      </a:r>
                      <a:endParaRPr sz="1400" u="none" strike="noStrike" cap="none">
                        <a:latin typeface="Calibri"/>
                        <a:ea typeface="Calibri"/>
                        <a:cs typeface="Calibri"/>
                        <a:sym typeface="Calibri"/>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312800">
                <a:tc>
                  <a:txBody>
                    <a:bodyPr/>
                    <a:lstStyle/>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DIMENSIÓN</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AF85"/>
                    </a:solidFill>
                  </a:tcPr>
                </a:tc>
                <a:tc>
                  <a:txBody>
                    <a:bodyPr/>
                    <a:lstStyle/>
                    <a:p>
                      <a:pPr marL="0" marR="0" lvl="0" indent="0" algn="l"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RECONOCIMIENTO</a:t>
                      </a:r>
                      <a:endParaRPr/>
                    </a:p>
                  </a:txBody>
                  <a:tcPr marL="45725" marR="45725"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AF85"/>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1"/>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21</a:t>
            </a:fld>
            <a:endParaRPr sz="1100" b="0" i="0" u="none" strike="noStrike" cap="none">
              <a:solidFill>
                <a:srgbClr val="000000"/>
              </a:solidFill>
              <a:latin typeface="Calibri"/>
              <a:ea typeface="Calibri"/>
              <a:cs typeface="Calibri"/>
              <a:sym typeface="Calibri"/>
            </a:endParaRPr>
          </a:p>
        </p:txBody>
      </p:sp>
      <p:pic>
        <p:nvPicPr>
          <p:cNvPr id="423" name="Google Shape;423;p21" descr="Imagen 22"/>
          <p:cNvPicPr preferRelativeResize="0"/>
          <p:nvPr/>
        </p:nvPicPr>
        <p:blipFill rotWithShape="1">
          <a:blip r:embed="rId3">
            <a:alphaModFix/>
          </a:blip>
          <a:srcRect/>
          <a:stretch/>
        </p:blipFill>
        <p:spPr>
          <a:xfrm>
            <a:off x="268348" y="4923552"/>
            <a:ext cx="3860802" cy="1333503"/>
          </a:xfrm>
          <a:prstGeom prst="rect">
            <a:avLst/>
          </a:prstGeom>
          <a:noFill/>
          <a:ln>
            <a:noFill/>
          </a:ln>
        </p:spPr>
      </p:pic>
      <p:grpSp>
        <p:nvGrpSpPr>
          <p:cNvPr id="424" name="Google Shape;424;p21"/>
          <p:cNvGrpSpPr/>
          <p:nvPr/>
        </p:nvGrpSpPr>
        <p:grpSpPr>
          <a:xfrm>
            <a:off x="412726" y="2115934"/>
            <a:ext cx="8605501" cy="762641"/>
            <a:chOff x="0" y="0"/>
            <a:chExt cx="8605500" cy="762639"/>
          </a:xfrm>
        </p:grpSpPr>
        <p:sp>
          <p:nvSpPr>
            <p:cNvPr id="425" name="Google Shape;425;p21"/>
            <p:cNvSpPr/>
            <p:nvPr/>
          </p:nvSpPr>
          <p:spPr>
            <a:xfrm>
              <a:off x="0" y="0"/>
              <a:ext cx="8605500" cy="762639"/>
            </a:xfrm>
            <a:prstGeom prst="roundRect">
              <a:avLst>
                <a:gd name="adj" fmla="val 21979"/>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1"/>
            <p:cNvSpPr txBox="1"/>
            <p:nvPr/>
          </p:nvSpPr>
          <p:spPr>
            <a:xfrm>
              <a:off x="49092" y="191199"/>
              <a:ext cx="8507314"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27" name="Google Shape;427;p21"/>
          <p:cNvSpPr txBox="1"/>
          <p:nvPr/>
        </p:nvSpPr>
        <p:spPr>
          <a:xfrm>
            <a:off x="672491" y="2306047"/>
            <a:ext cx="8055872" cy="1055203"/>
          </a:xfrm>
          <a:prstGeom prst="rect">
            <a:avLst/>
          </a:prstGeom>
          <a:noFill/>
          <a:ln>
            <a:noFill/>
          </a:ln>
        </p:spPr>
        <p:txBody>
          <a:bodyPr spcFirstLastPara="1" wrap="square" lIns="91400" tIns="91400" rIns="91400" bIns="91400" anchor="ctr" anchorCtr="0">
            <a:spAutoFit/>
          </a:bodyPr>
          <a:lstStyle/>
          <a:p>
            <a:pPr marL="0" marR="0" lvl="0" indent="0" algn="just"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Para medir se usan escalas de medición donde el trabajador debe indicar cuál es su grado de satisfacción o de insatisfacción respecto de las preguntas que explican cada dimensión. </a:t>
            </a:r>
            <a:endParaRPr/>
          </a:p>
          <a:p>
            <a:pPr marL="0" marR="0" lvl="0" indent="0" algn="just"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Escala de medición:</a:t>
            </a:r>
            <a:endParaRPr/>
          </a:p>
        </p:txBody>
      </p:sp>
      <p:sp>
        <p:nvSpPr>
          <p:cNvPr id="428" name="Google Shape;428;p21"/>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¿CÓMO PODEMOS MEDIR EL</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EL CLIMA LABORAL</a:t>
            </a:r>
            <a:endParaRPr/>
          </a:p>
        </p:txBody>
      </p:sp>
      <p:graphicFrame>
        <p:nvGraphicFramePr>
          <p:cNvPr id="429" name="Google Shape;429;p21"/>
          <p:cNvGraphicFramePr/>
          <p:nvPr/>
        </p:nvGraphicFramePr>
        <p:xfrm>
          <a:off x="379983" y="3322482"/>
          <a:ext cx="7205925" cy="731530"/>
        </p:xfrm>
        <a:graphic>
          <a:graphicData uri="http://schemas.openxmlformats.org/drawingml/2006/table">
            <a:tbl>
              <a:tblPr>
                <a:noFill/>
                <a:tableStyleId>{21879605-105D-477D-9B3C-7777C2924ED0}</a:tableStyleId>
              </a:tblPr>
              <a:tblGrid>
                <a:gridCol w="1441175"/>
                <a:gridCol w="1441175"/>
                <a:gridCol w="1441175"/>
                <a:gridCol w="1485250"/>
                <a:gridCol w="1397150"/>
              </a:tblGrid>
              <a:tr h="370850">
                <a:tc>
                  <a:txBody>
                    <a:bodyPr/>
                    <a:lstStyle/>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MUY SATISFECHO</a:t>
                      </a:r>
                      <a:endParaRPr/>
                    </a:p>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5</a:t>
                      </a:r>
                      <a:endParaRPr/>
                    </a:p>
                  </a:txBody>
                  <a:tcPr marL="45725" marR="45725"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SATISFECHO</a:t>
                      </a:r>
                      <a:endParaRPr/>
                    </a:p>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4</a:t>
                      </a:r>
                      <a:endParaRPr/>
                    </a:p>
                  </a:txBody>
                  <a:tcPr marL="45725" marR="45725"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NI SATISFECHO </a:t>
                      </a:r>
                      <a:endParaRPr/>
                    </a:p>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NI INSATISFECHO</a:t>
                      </a:r>
                      <a:endParaRPr/>
                    </a:p>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3</a:t>
                      </a:r>
                      <a:endParaRPr/>
                    </a:p>
                  </a:txBody>
                  <a:tcPr marL="45725" marR="45725"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INSATISFECHO</a:t>
                      </a:r>
                      <a:endParaRPr/>
                    </a:p>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2</a:t>
                      </a:r>
                      <a:endParaRPr/>
                    </a:p>
                  </a:txBody>
                  <a:tcPr marL="45725" marR="45725"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US" sz="1400" u="none" strike="noStrike" cap="none">
                          <a:solidFill>
                            <a:srgbClr val="FFFFFF"/>
                          </a:solidFill>
                          <a:latin typeface="Calibri"/>
                          <a:ea typeface="Calibri"/>
                          <a:cs typeface="Calibri"/>
                          <a:sym typeface="Calibri"/>
                        </a:rPr>
                        <a:t>MUY INSATISFECHO</a:t>
                      </a:r>
                      <a:endParaRPr/>
                    </a:p>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1</a:t>
                      </a:r>
                      <a:endParaRPr/>
                    </a:p>
                  </a:txBody>
                  <a:tcPr marL="45725" marR="45725" marT="45725" marB="457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6B00"/>
                    </a:solidFill>
                  </a:tcPr>
                </a:tc>
              </a:tr>
            </a:tbl>
          </a:graphicData>
        </a:graphic>
      </p:graphicFrame>
      <p:sp>
        <p:nvSpPr>
          <p:cNvPr id="430" name="Google Shape;430;p21"/>
          <p:cNvSpPr txBox="1"/>
          <p:nvPr/>
        </p:nvSpPr>
        <p:spPr>
          <a:xfrm>
            <a:off x="718208" y="4650271"/>
            <a:ext cx="1811816" cy="280796"/>
          </a:xfrm>
          <a:prstGeom prst="rect">
            <a:avLst/>
          </a:prstGeom>
          <a:noFill/>
          <a:ln>
            <a:noFill/>
          </a:ln>
        </p:spPr>
        <p:txBody>
          <a:bodyPr spcFirstLastPara="1" wrap="square" lIns="45700" tIns="45700" rIns="45700" bIns="45700" anchor="t" anchorCtr="0">
            <a:spAutoFit/>
          </a:bodyPr>
          <a:lstStyle/>
          <a:p>
            <a:pPr marL="0" marR="0" lvl="0" indent="0" algn="just"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Niveles de satisfacción:</a:t>
            </a:r>
            <a:endParaRPr/>
          </a:p>
        </p:txBody>
      </p:sp>
      <p:grpSp>
        <p:nvGrpSpPr>
          <p:cNvPr id="431" name="Google Shape;431;p21"/>
          <p:cNvGrpSpPr/>
          <p:nvPr/>
        </p:nvGrpSpPr>
        <p:grpSpPr>
          <a:xfrm>
            <a:off x="4715474" y="4749145"/>
            <a:ext cx="2541769" cy="889290"/>
            <a:chOff x="0" y="-1"/>
            <a:chExt cx="2541767" cy="889289"/>
          </a:xfrm>
        </p:grpSpPr>
        <p:sp>
          <p:nvSpPr>
            <p:cNvPr id="432" name="Google Shape;432;p21"/>
            <p:cNvSpPr/>
            <p:nvPr/>
          </p:nvSpPr>
          <p:spPr>
            <a:xfrm>
              <a:off x="0" y="-1"/>
              <a:ext cx="2541767" cy="889289"/>
            </a:xfrm>
            <a:prstGeom prst="roundRect">
              <a:avLst>
                <a:gd name="adj" fmla="val 20704"/>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1"/>
            <p:cNvSpPr txBox="1"/>
            <p:nvPr/>
          </p:nvSpPr>
          <p:spPr>
            <a:xfrm>
              <a:off x="53924" y="254524"/>
              <a:ext cx="2433916"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34" name="Google Shape;434;p21"/>
          <p:cNvSpPr txBox="1"/>
          <p:nvPr/>
        </p:nvSpPr>
        <p:spPr>
          <a:xfrm>
            <a:off x="4857315" y="4814505"/>
            <a:ext cx="2450324" cy="73799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Si el clima laboral da un valor </a:t>
            </a:r>
            <a:r>
              <a:rPr lang="en-US" sz="1400" b="1" i="0" u="none" strike="noStrike" cap="none">
                <a:solidFill>
                  <a:srgbClr val="FFFFFF"/>
                </a:solidFill>
                <a:latin typeface="Calibri"/>
                <a:ea typeface="Calibri"/>
                <a:cs typeface="Calibri"/>
                <a:sym typeface="Calibri"/>
              </a:rPr>
              <a:t>inferior a 40,9 % </a:t>
            </a:r>
            <a:r>
              <a:rPr lang="en-US" sz="1400" b="0" i="0" u="none" strike="noStrike" cap="none">
                <a:solidFill>
                  <a:srgbClr val="FFFFFF"/>
                </a:solidFill>
                <a:latin typeface="Calibri"/>
                <a:ea typeface="Calibri"/>
                <a:cs typeface="Calibri"/>
                <a:sym typeface="Calibri"/>
              </a:rPr>
              <a:t>se considera</a:t>
            </a:r>
            <a:endParaRPr/>
          </a:p>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un mal clima laboral.</a:t>
            </a:r>
            <a:endParaRPr/>
          </a:p>
        </p:txBody>
      </p:sp>
      <p:sp>
        <p:nvSpPr>
          <p:cNvPr id="435" name="Google Shape;435;p21"/>
          <p:cNvSpPr/>
          <p:nvPr/>
        </p:nvSpPr>
        <p:spPr>
          <a:xfrm rot="10800000" flipH="1">
            <a:off x="3997666" y="5150227"/>
            <a:ext cx="609658" cy="287154"/>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FEA83A"/>
            </a:solidFill>
            <a:prstDash val="solid"/>
            <a:round/>
            <a:headEnd type="none" w="sm" len="sm"/>
            <a:tailEnd type="triangle" w="med" len="med"/>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1"/>
          <p:cNvSpPr/>
          <p:nvPr/>
        </p:nvSpPr>
        <p:spPr>
          <a:xfrm>
            <a:off x="4011772" y="5777343"/>
            <a:ext cx="595552" cy="254537"/>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FEA83A"/>
            </a:solidFill>
            <a:prstDash val="solid"/>
            <a:round/>
            <a:headEnd type="none" w="sm" len="sm"/>
            <a:tailEnd type="triangle" w="med" len="med"/>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7" name="Google Shape;437;p21"/>
          <p:cNvGrpSpPr/>
          <p:nvPr/>
        </p:nvGrpSpPr>
        <p:grpSpPr>
          <a:xfrm>
            <a:off x="4715474" y="5707840"/>
            <a:ext cx="2541769" cy="889290"/>
            <a:chOff x="0" y="-1"/>
            <a:chExt cx="2541767" cy="889289"/>
          </a:xfrm>
        </p:grpSpPr>
        <p:sp>
          <p:nvSpPr>
            <p:cNvPr id="438" name="Google Shape;438;p21"/>
            <p:cNvSpPr/>
            <p:nvPr/>
          </p:nvSpPr>
          <p:spPr>
            <a:xfrm>
              <a:off x="0" y="-1"/>
              <a:ext cx="2541767" cy="889289"/>
            </a:xfrm>
            <a:prstGeom prst="roundRect">
              <a:avLst>
                <a:gd name="adj" fmla="val 20704"/>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1"/>
            <p:cNvSpPr txBox="1"/>
            <p:nvPr/>
          </p:nvSpPr>
          <p:spPr>
            <a:xfrm>
              <a:off x="53924" y="254524"/>
              <a:ext cx="2433916"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40" name="Google Shape;440;p21"/>
          <p:cNvSpPr txBox="1"/>
          <p:nvPr/>
        </p:nvSpPr>
        <p:spPr>
          <a:xfrm>
            <a:off x="4857315" y="5785229"/>
            <a:ext cx="2450324" cy="7379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Si el clima laboral da un valor </a:t>
            </a:r>
            <a:r>
              <a:rPr lang="en-US" sz="1400" b="1" i="0" u="none" strike="noStrike" cap="none">
                <a:solidFill>
                  <a:srgbClr val="FFFFFF"/>
                </a:solidFill>
                <a:latin typeface="Calibri"/>
                <a:ea typeface="Calibri"/>
                <a:cs typeface="Calibri"/>
                <a:sym typeface="Calibri"/>
              </a:rPr>
              <a:t>superior a 75,9 % </a:t>
            </a:r>
            <a:r>
              <a:rPr lang="en-US" sz="1400" b="0" i="0" u="none" strike="noStrike" cap="none">
                <a:solidFill>
                  <a:srgbClr val="FFFFFF"/>
                </a:solidFill>
                <a:latin typeface="Calibri"/>
                <a:ea typeface="Calibri"/>
                <a:cs typeface="Calibri"/>
                <a:sym typeface="Calibri"/>
              </a:rPr>
              <a:t>se considera un buen clima laboral.</a:t>
            </a:r>
            <a:endParaRPr/>
          </a:p>
        </p:txBody>
      </p:sp>
      <p:cxnSp>
        <p:nvCxnSpPr>
          <p:cNvPr id="441" name="Google Shape;441;p21"/>
          <p:cNvCxnSpPr/>
          <p:nvPr/>
        </p:nvCxnSpPr>
        <p:spPr>
          <a:xfrm>
            <a:off x="7257236" y="5210387"/>
            <a:ext cx="267648" cy="3"/>
          </a:xfrm>
          <a:prstGeom prst="straightConnector1">
            <a:avLst/>
          </a:prstGeom>
          <a:noFill/>
          <a:ln w="9525" cap="flat" cmpd="sng">
            <a:solidFill>
              <a:srgbClr val="FEA83A"/>
            </a:solidFill>
            <a:prstDash val="solid"/>
            <a:round/>
            <a:headEnd type="none" w="sm" len="sm"/>
            <a:tailEnd type="triangle" w="med" len="med"/>
          </a:ln>
        </p:spPr>
      </p:cxnSp>
      <p:grpSp>
        <p:nvGrpSpPr>
          <p:cNvPr id="442" name="Google Shape;442;p21"/>
          <p:cNvGrpSpPr/>
          <p:nvPr/>
        </p:nvGrpSpPr>
        <p:grpSpPr>
          <a:xfrm>
            <a:off x="7588146" y="4159508"/>
            <a:ext cx="1814534" cy="1333505"/>
            <a:chOff x="0" y="0"/>
            <a:chExt cx="1814532" cy="1333504"/>
          </a:xfrm>
        </p:grpSpPr>
        <p:sp>
          <p:nvSpPr>
            <p:cNvPr id="443" name="Google Shape;443;p21"/>
            <p:cNvSpPr/>
            <p:nvPr/>
          </p:nvSpPr>
          <p:spPr>
            <a:xfrm>
              <a:off x="0" y="0"/>
              <a:ext cx="1814532" cy="1333504"/>
            </a:xfrm>
            <a:prstGeom prst="roundRect">
              <a:avLst>
                <a:gd name="adj" fmla="val 20704"/>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1"/>
            <p:cNvSpPr txBox="1"/>
            <p:nvPr/>
          </p:nvSpPr>
          <p:spPr>
            <a:xfrm>
              <a:off x="80862" y="476632"/>
              <a:ext cx="1652807"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45" name="Google Shape;445;p21"/>
          <p:cNvSpPr txBox="1"/>
          <p:nvPr/>
        </p:nvSpPr>
        <p:spPr>
          <a:xfrm>
            <a:off x="7754049" y="4253514"/>
            <a:ext cx="1552661" cy="11951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Se interpreta que solo 40 personas de cada 100, perciben que clima laboral</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es bueno. </a:t>
            </a:r>
            <a:endParaRPr/>
          </a:p>
        </p:txBody>
      </p:sp>
      <p:cxnSp>
        <p:nvCxnSpPr>
          <p:cNvPr id="446" name="Google Shape;446;p21"/>
          <p:cNvCxnSpPr/>
          <p:nvPr/>
        </p:nvCxnSpPr>
        <p:spPr>
          <a:xfrm>
            <a:off x="7257236" y="6151955"/>
            <a:ext cx="267648" cy="3"/>
          </a:xfrm>
          <a:prstGeom prst="straightConnector1">
            <a:avLst/>
          </a:prstGeom>
          <a:noFill/>
          <a:ln w="9525" cap="flat" cmpd="sng">
            <a:solidFill>
              <a:srgbClr val="FEA83A"/>
            </a:solidFill>
            <a:prstDash val="solid"/>
            <a:round/>
            <a:headEnd type="none" w="sm" len="sm"/>
            <a:tailEnd type="triangle" w="med" len="med"/>
          </a:ln>
        </p:spPr>
      </p:cxnSp>
      <p:grpSp>
        <p:nvGrpSpPr>
          <p:cNvPr id="447" name="Google Shape;447;p21"/>
          <p:cNvGrpSpPr/>
          <p:nvPr/>
        </p:nvGrpSpPr>
        <p:grpSpPr>
          <a:xfrm>
            <a:off x="7588146" y="5876271"/>
            <a:ext cx="1814534" cy="1333505"/>
            <a:chOff x="0" y="0"/>
            <a:chExt cx="1814532" cy="1333504"/>
          </a:xfrm>
        </p:grpSpPr>
        <p:sp>
          <p:nvSpPr>
            <p:cNvPr id="448" name="Google Shape;448;p21"/>
            <p:cNvSpPr/>
            <p:nvPr/>
          </p:nvSpPr>
          <p:spPr>
            <a:xfrm>
              <a:off x="0" y="0"/>
              <a:ext cx="1814532" cy="1333504"/>
            </a:xfrm>
            <a:prstGeom prst="roundRect">
              <a:avLst>
                <a:gd name="adj" fmla="val 20704"/>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1"/>
            <p:cNvSpPr txBox="1"/>
            <p:nvPr/>
          </p:nvSpPr>
          <p:spPr>
            <a:xfrm>
              <a:off x="80862" y="476632"/>
              <a:ext cx="1652807"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50" name="Google Shape;450;p21"/>
          <p:cNvSpPr txBox="1"/>
          <p:nvPr/>
        </p:nvSpPr>
        <p:spPr>
          <a:xfrm>
            <a:off x="7754049" y="5970277"/>
            <a:ext cx="1552661" cy="11951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Se interpreta que 76 personas de cada 100, perciben que clima laboral</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es bueno.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2"/>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22</a:t>
            </a:fld>
            <a:endParaRPr sz="1100" b="0" i="0" u="none" strike="noStrike" cap="none">
              <a:solidFill>
                <a:srgbClr val="000000"/>
              </a:solidFill>
              <a:latin typeface="Calibri"/>
              <a:ea typeface="Calibri"/>
              <a:cs typeface="Calibri"/>
              <a:sym typeface="Calibri"/>
            </a:endParaRPr>
          </a:p>
        </p:txBody>
      </p:sp>
      <p:grpSp>
        <p:nvGrpSpPr>
          <p:cNvPr id="456" name="Google Shape;456;p22"/>
          <p:cNvGrpSpPr/>
          <p:nvPr/>
        </p:nvGrpSpPr>
        <p:grpSpPr>
          <a:xfrm>
            <a:off x="412726" y="2115934"/>
            <a:ext cx="8605501" cy="3611104"/>
            <a:chOff x="0" y="0"/>
            <a:chExt cx="8605500" cy="3611103"/>
          </a:xfrm>
        </p:grpSpPr>
        <p:sp>
          <p:nvSpPr>
            <p:cNvPr id="457" name="Google Shape;457;p22"/>
            <p:cNvSpPr/>
            <p:nvPr/>
          </p:nvSpPr>
          <p:spPr>
            <a:xfrm>
              <a:off x="0" y="0"/>
              <a:ext cx="8605500" cy="3611103"/>
            </a:xfrm>
            <a:prstGeom prst="roundRect">
              <a:avLst>
                <a:gd name="adj" fmla="val 7822"/>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2"/>
            <p:cNvSpPr txBox="1"/>
            <p:nvPr/>
          </p:nvSpPr>
          <p:spPr>
            <a:xfrm>
              <a:off x="82729" y="1615431"/>
              <a:ext cx="8440040"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459" name="Google Shape;459;p22"/>
          <p:cNvSpPr txBox="1"/>
          <p:nvPr/>
        </p:nvSpPr>
        <p:spPr>
          <a:xfrm>
            <a:off x="672491" y="2245574"/>
            <a:ext cx="8055872" cy="3112604"/>
          </a:xfrm>
          <a:prstGeom prst="rect">
            <a:avLst/>
          </a:prstGeom>
          <a:noFill/>
          <a:ln>
            <a:noFill/>
          </a:ln>
        </p:spPr>
        <p:txBody>
          <a:bodyPr spcFirstLastPara="1" wrap="square" lIns="91400" tIns="91400" rIns="91400" bIns="91400" anchor="ctr" anchorCtr="0">
            <a:spAutoFit/>
          </a:bodyPr>
          <a:lstStyle/>
          <a:p>
            <a:pPr marL="0" marR="0" lvl="0" indent="0" algn="just"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Una vez aplicadas las encuestas para medir el clima se deben determinar las dimensiones más mal evaluadas y proponer entre los trabajadores y sus jefes cómo mejorar esa dimensión para mejorar el ambiente de trabajo y por ende, cumplir sus objetivos y resultados de mejor manera.</a:t>
            </a:r>
            <a:endParaRPr/>
          </a:p>
          <a:p>
            <a:pPr marL="0" marR="0" lvl="0" indent="0" algn="just"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500"/>
              <a:buFont typeface="Calibri"/>
              <a:buNone/>
            </a:pPr>
            <a:r>
              <a:rPr lang="en-US" sz="1500" b="1" i="0" u="none" strike="noStrike" cap="none">
                <a:solidFill>
                  <a:srgbClr val="000000"/>
                </a:solidFill>
                <a:latin typeface="Calibri"/>
                <a:ea typeface="Calibri"/>
                <a:cs typeface="Calibri"/>
                <a:sym typeface="Calibri"/>
              </a:rPr>
              <a:t>Un plan de mejora debe contener:</a:t>
            </a:r>
            <a:endParaRPr/>
          </a:p>
          <a:p>
            <a:pPr marL="0" marR="0" lvl="0" indent="0" algn="just"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Dimensión</a:t>
            </a:r>
            <a:r>
              <a:rPr lang="en-US" sz="1500" b="0" i="0" u="none" strike="noStrike" cap="none">
                <a:solidFill>
                  <a:srgbClr val="000000"/>
                </a:solidFill>
                <a:latin typeface="Calibri"/>
                <a:ea typeface="Calibri"/>
                <a:cs typeface="Calibri"/>
                <a:sym typeface="Calibri"/>
              </a:rPr>
              <a:t> a trabajar</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Objetivo</a:t>
            </a:r>
            <a:r>
              <a:rPr lang="en-US" sz="1500" b="0" i="0" u="none" strike="noStrike" cap="none">
                <a:solidFill>
                  <a:srgbClr val="000000"/>
                </a:solidFill>
                <a:latin typeface="Calibri"/>
                <a:ea typeface="Calibri"/>
                <a:cs typeface="Calibri"/>
                <a:sym typeface="Calibri"/>
              </a:rPr>
              <a:t> a Lograr</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Acciones</a:t>
            </a:r>
            <a:r>
              <a:rPr lang="en-US" sz="1500" b="0" i="0" u="none" strike="noStrike" cap="none">
                <a:solidFill>
                  <a:srgbClr val="000000"/>
                </a:solidFill>
                <a:latin typeface="Calibri"/>
                <a:ea typeface="Calibri"/>
                <a:cs typeface="Calibri"/>
                <a:sym typeface="Calibri"/>
              </a:rPr>
              <a:t> para lograr el Objetivo</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Presupuesto</a:t>
            </a:r>
            <a:r>
              <a:rPr lang="en-US" sz="1500" b="0" i="0" u="none" strike="noStrike" cap="none">
                <a:solidFill>
                  <a:srgbClr val="000000"/>
                </a:solidFill>
                <a:latin typeface="Calibri"/>
                <a:ea typeface="Calibri"/>
                <a:cs typeface="Calibri"/>
                <a:sym typeface="Calibri"/>
              </a:rPr>
              <a:t> necesario</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Oportunidad</a:t>
            </a:r>
            <a:r>
              <a:rPr lang="en-US" sz="1500" b="0" i="0" u="none" strike="noStrike" cap="none">
                <a:solidFill>
                  <a:srgbClr val="000000"/>
                </a:solidFill>
                <a:latin typeface="Calibri"/>
                <a:ea typeface="Calibri"/>
                <a:cs typeface="Calibri"/>
                <a:sym typeface="Calibri"/>
              </a:rPr>
              <a:t> de Ejecución del plan de Mejora</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Ejecución</a:t>
            </a:r>
            <a:r>
              <a:rPr lang="en-US" sz="1500" b="0" i="0" u="none" strike="noStrike" cap="none">
                <a:solidFill>
                  <a:srgbClr val="000000"/>
                </a:solidFill>
                <a:latin typeface="Calibri"/>
                <a:ea typeface="Calibri"/>
                <a:cs typeface="Calibri"/>
                <a:sym typeface="Calibri"/>
              </a:rPr>
              <a:t> de la Actividad o acción definida</a:t>
            </a:r>
            <a:endParaRPr/>
          </a:p>
          <a:p>
            <a:pPr marL="285750" marR="0" lvl="0" indent="-285750" algn="just" rtl="0">
              <a:lnSpc>
                <a:spcPct val="100000"/>
              </a:lnSpc>
              <a:spcBef>
                <a:spcPts val="0"/>
              </a:spcBef>
              <a:spcAft>
                <a:spcPts val="0"/>
              </a:spcAft>
              <a:buClr>
                <a:srgbClr val="000000"/>
              </a:buClr>
              <a:buSzPts val="1500"/>
              <a:buFont typeface="Arial"/>
              <a:buChar char="•"/>
            </a:pPr>
            <a:r>
              <a:rPr lang="en-US" sz="1500" b="1" i="0" u="none" strike="noStrike" cap="none">
                <a:solidFill>
                  <a:srgbClr val="000000"/>
                </a:solidFill>
                <a:latin typeface="Calibri"/>
                <a:ea typeface="Calibri"/>
                <a:cs typeface="Calibri"/>
                <a:sym typeface="Calibri"/>
              </a:rPr>
              <a:t>Evaluación</a:t>
            </a:r>
            <a:r>
              <a:rPr lang="en-US" sz="1500" b="0" i="0" u="none" strike="noStrike" cap="none">
                <a:solidFill>
                  <a:srgbClr val="000000"/>
                </a:solidFill>
                <a:latin typeface="Calibri"/>
                <a:ea typeface="Calibri"/>
                <a:cs typeface="Calibri"/>
                <a:sym typeface="Calibri"/>
              </a:rPr>
              <a:t> del impacto de la actividad propuesta</a:t>
            </a:r>
            <a:endParaRPr/>
          </a:p>
        </p:txBody>
      </p:sp>
      <p:sp>
        <p:nvSpPr>
          <p:cNvPr id="460" name="Google Shape;460;p22"/>
          <p:cNvSpPr txBox="1"/>
          <p:nvPr/>
        </p:nvSpPr>
        <p:spPr>
          <a:xfrm>
            <a:off x="452172" y="1089342"/>
            <a:ext cx="8950506" cy="89730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¿CÓMO PODEMOS MEDIR EL</a:t>
            </a:r>
            <a:endParaRPr/>
          </a:p>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EL CLIMA LABORAL</a:t>
            </a:r>
            <a:endParaRPr/>
          </a:p>
        </p:txBody>
      </p:sp>
      <p:sp>
        <p:nvSpPr>
          <p:cNvPr id="461" name="Google Shape;461;p22"/>
          <p:cNvSpPr/>
          <p:nvPr/>
        </p:nvSpPr>
        <p:spPr>
          <a:xfrm>
            <a:off x="5624867" y="3339110"/>
            <a:ext cx="3517411" cy="3517411"/>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p22" descr="Imagen 12"/>
          <p:cNvPicPr preferRelativeResize="0"/>
          <p:nvPr/>
        </p:nvPicPr>
        <p:blipFill rotWithShape="1">
          <a:blip r:embed="rId3">
            <a:alphaModFix/>
          </a:blip>
          <a:srcRect/>
          <a:stretch/>
        </p:blipFill>
        <p:spPr>
          <a:xfrm>
            <a:off x="5185207" y="3315863"/>
            <a:ext cx="4418844" cy="3611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3"/>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23</a:t>
            </a:fld>
            <a:endParaRPr sz="1100" b="0" i="0" u="none" strike="noStrike" cap="none">
              <a:solidFill>
                <a:srgbClr val="000000"/>
              </a:solidFill>
              <a:latin typeface="Calibri"/>
              <a:ea typeface="Calibri"/>
              <a:cs typeface="Calibri"/>
              <a:sym typeface="Calibri"/>
            </a:endParaRPr>
          </a:p>
        </p:txBody>
      </p:sp>
      <p:sp>
        <p:nvSpPr>
          <p:cNvPr id="468" name="Google Shape;468;p23"/>
          <p:cNvSpPr txBox="1"/>
          <p:nvPr/>
        </p:nvSpPr>
        <p:spPr>
          <a:xfrm>
            <a:off x="320176" y="1563898"/>
            <a:ext cx="8950505"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¿CUÁNTO APRENDIMOS?</a:t>
            </a:r>
            <a:endParaRPr/>
          </a:p>
        </p:txBody>
      </p:sp>
      <p:sp>
        <p:nvSpPr>
          <p:cNvPr id="469" name="Google Shape;469;p23"/>
          <p:cNvSpPr txBox="1"/>
          <p:nvPr/>
        </p:nvSpPr>
        <p:spPr>
          <a:xfrm>
            <a:off x="429949" y="1258641"/>
            <a:ext cx="142028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REVISEMOS</a:t>
            </a:r>
            <a:endParaRPr/>
          </a:p>
        </p:txBody>
      </p:sp>
      <p:sp>
        <p:nvSpPr>
          <p:cNvPr id="470" name="Google Shape;470;p23"/>
          <p:cNvSpPr txBox="1"/>
          <p:nvPr/>
        </p:nvSpPr>
        <p:spPr>
          <a:xfrm>
            <a:off x="4148872" y="1358505"/>
            <a:ext cx="843868" cy="830100"/>
          </a:xfrm>
          <a:prstGeom prst="rect">
            <a:avLst/>
          </a:prstGeom>
          <a:noFill/>
          <a:ln>
            <a:noFill/>
          </a:ln>
        </p:spPr>
        <p:txBody>
          <a:bodyPr spcFirstLastPara="1" wrap="square" lIns="91400" tIns="91400" rIns="91400" bIns="91400" anchor="ctr" anchorCtr="0">
            <a:spAutoFit/>
          </a:bodyPr>
          <a:lstStyle/>
          <a:p>
            <a:pPr marL="0" marR="0" lvl="0" indent="0" algn="r" rtl="0">
              <a:lnSpc>
                <a:spcPct val="90000"/>
              </a:lnSpc>
              <a:spcBef>
                <a:spcPts val="0"/>
              </a:spcBef>
              <a:spcAft>
                <a:spcPts val="0"/>
              </a:spcAft>
              <a:buClr>
                <a:srgbClr val="FFB375"/>
              </a:buClr>
              <a:buSzPts val="5000"/>
              <a:buFont typeface="Calibri"/>
              <a:buNone/>
            </a:pPr>
            <a:r>
              <a:rPr lang="en-US" sz="5000" b="0" i="0" u="none" strike="noStrike" cap="none">
                <a:solidFill>
                  <a:srgbClr val="FFB375"/>
                </a:solidFill>
                <a:latin typeface="Calibri"/>
                <a:ea typeface="Calibri"/>
                <a:cs typeface="Calibri"/>
                <a:sym typeface="Calibri"/>
              </a:rPr>
              <a:t>11</a:t>
            </a:r>
            <a:endParaRPr/>
          </a:p>
        </p:txBody>
      </p:sp>
      <p:grpSp>
        <p:nvGrpSpPr>
          <p:cNvPr id="471" name="Google Shape;471;p23"/>
          <p:cNvGrpSpPr/>
          <p:nvPr/>
        </p:nvGrpSpPr>
        <p:grpSpPr>
          <a:xfrm>
            <a:off x="2035273" y="2622315"/>
            <a:ext cx="6999678" cy="3368365"/>
            <a:chOff x="-1" y="-2"/>
            <a:chExt cx="6999677" cy="3368364"/>
          </a:xfrm>
        </p:grpSpPr>
        <p:sp>
          <p:nvSpPr>
            <p:cNvPr id="472" name="Google Shape;472;p23"/>
            <p:cNvSpPr/>
            <p:nvPr/>
          </p:nvSpPr>
          <p:spPr>
            <a:xfrm>
              <a:off x="-1" y="-2"/>
              <a:ext cx="6999677" cy="3368364"/>
            </a:xfrm>
            <a:prstGeom prst="roundRect">
              <a:avLst>
                <a:gd name="adj" fmla="val 16667"/>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3"/>
            <p:cNvSpPr txBox="1"/>
            <p:nvPr/>
          </p:nvSpPr>
          <p:spPr>
            <a:xfrm>
              <a:off x="169192" y="1494063"/>
              <a:ext cx="6661290"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474" name="Google Shape;474;p23" descr="Imagen 20"/>
          <p:cNvPicPr preferRelativeResize="0"/>
          <p:nvPr/>
        </p:nvPicPr>
        <p:blipFill rotWithShape="1">
          <a:blip r:embed="rId3">
            <a:alphaModFix/>
          </a:blip>
          <a:srcRect/>
          <a:stretch/>
        </p:blipFill>
        <p:spPr>
          <a:xfrm>
            <a:off x="530942" y="2715211"/>
            <a:ext cx="2812028" cy="3182574"/>
          </a:xfrm>
          <a:prstGeom prst="rect">
            <a:avLst/>
          </a:prstGeom>
          <a:noFill/>
          <a:ln>
            <a:noFill/>
          </a:ln>
        </p:spPr>
      </p:pic>
      <p:pic>
        <p:nvPicPr>
          <p:cNvPr id="475" name="Google Shape;475;p23" descr="Imagen 21"/>
          <p:cNvPicPr preferRelativeResize="0"/>
          <p:nvPr/>
        </p:nvPicPr>
        <p:blipFill rotWithShape="1">
          <a:blip r:embed="rId4">
            <a:alphaModFix/>
          </a:blip>
          <a:srcRect/>
          <a:stretch/>
        </p:blipFill>
        <p:spPr>
          <a:xfrm>
            <a:off x="7444127" y="5331824"/>
            <a:ext cx="1705020" cy="1272249"/>
          </a:xfrm>
          <a:prstGeom prst="rect">
            <a:avLst/>
          </a:prstGeom>
          <a:noFill/>
          <a:ln>
            <a:noFill/>
          </a:ln>
        </p:spPr>
      </p:pic>
      <p:pic>
        <p:nvPicPr>
          <p:cNvPr id="476" name="Google Shape;476;p23" descr="Imagen 22"/>
          <p:cNvPicPr preferRelativeResize="0"/>
          <p:nvPr/>
        </p:nvPicPr>
        <p:blipFill rotWithShape="1">
          <a:blip r:embed="rId5">
            <a:alphaModFix/>
          </a:blip>
          <a:srcRect/>
          <a:stretch/>
        </p:blipFill>
        <p:spPr>
          <a:xfrm>
            <a:off x="5690449" y="5704368"/>
            <a:ext cx="1651876" cy="884517"/>
          </a:xfrm>
          <a:prstGeom prst="rect">
            <a:avLst/>
          </a:prstGeom>
          <a:noFill/>
          <a:ln>
            <a:noFill/>
          </a:ln>
        </p:spPr>
      </p:pic>
      <p:sp>
        <p:nvSpPr>
          <p:cNvPr id="477" name="Google Shape;477;p23"/>
          <p:cNvSpPr txBox="1"/>
          <p:nvPr/>
        </p:nvSpPr>
        <p:spPr>
          <a:xfrm>
            <a:off x="3388686" y="2832061"/>
            <a:ext cx="5673900" cy="25629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A93501"/>
              </a:buClr>
              <a:buSzPts val="2000"/>
              <a:buFont typeface="Calibri"/>
              <a:buNone/>
            </a:pPr>
            <a:r>
              <a:rPr lang="en-US" sz="2000" b="0" i="0" u="none" strike="noStrike" cap="none">
                <a:solidFill>
                  <a:srgbClr val="A93501"/>
                </a:solidFill>
                <a:latin typeface="Calibri"/>
                <a:ea typeface="Calibri"/>
                <a:cs typeface="Calibri"/>
                <a:sym typeface="Calibri"/>
              </a:rPr>
              <a:t>CLIMA </a:t>
            </a:r>
            <a:r>
              <a:rPr lang="en-US" sz="2000" b="1" i="0" u="none" strike="noStrike" cap="none">
                <a:solidFill>
                  <a:srgbClr val="ED6B00"/>
                </a:solidFill>
                <a:latin typeface="Calibri"/>
                <a:ea typeface="Calibri"/>
                <a:cs typeface="Calibri"/>
                <a:sym typeface="Calibri"/>
              </a:rPr>
              <a:t>LABORAL</a:t>
            </a:r>
            <a:endParaRPr/>
          </a:p>
          <a:p>
            <a:pPr marL="0" marR="0" lvl="0" indent="0" algn="l" rtl="0">
              <a:lnSpc>
                <a:spcPct val="115000"/>
              </a:lnSpc>
              <a:spcBef>
                <a:spcPts val="0"/>
              </a:spcBef>
              <a:spcAft>
                <a:spcPts val="0"/>
              </a:spcAft>
              <a:buClr>
                <a:srgbClr val="000000"/>
              </a:buClr>
              <a:buSzPts val="1400"/>
              <a:buFont typeface="Calibri"/>
              <a:buNone/>
            </a:pPr>
            <a:endParaRPr sz="1400" b="1" i="0" u="none" strike="noStrike" cap="none">
              <a:solidFill>
                <a:srgbClr val="ED6B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Para revisar los temas trabajados durante el desarrollo de la presentación, te invito a revisar el siguiente video: </a:t>
            </a:r>
            <a:endParaRPr/>
          </a:p>
          <a:p>
            <a:pPr marL="0" marR="0" lvl="0" indent="0" algn="l" rtl="0">
              <a:lnSpc>
                <a:spcPct val="115000"/>
              </a:lnSpc>
              <a:spcBef>
                <a:spcPts val="0"/>
              </a:spcBef>
              <a:spcAft>
                <a:spcPts val="0"/>
              </a:spcAft>
              <a:buClr>
                <a:srgbClr val="0000FF"/>
              </a:buClr>
              <a:buSzPts val="1600"/>
              <a:buFont typeface="Calibri"/>
              <a:buNone/>
            </a:pPr>
            <a:r>
              <a:rPr lang="en-US" sz="1600" b="1" i="0" u="sng" strike="noStrike" cap="none">
                <a:solidFill>
                  <a:srgbClr val="0000FF"/>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https://youtu.be/Hsj8tHMzawc</a:t>
            </a:r>
            <a:endParaRPr sz="1400" b="0" i="0" u="none" strike="noStrike" cap="none">
              <a:solidFill>
                <a:srgbClr val="ED6B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Reúnete en grupos de no más de tres integrantes y en relación al video realice lo siguiente: </a:t>
            </a:r>
            <a:endParaRPr/>
          </a:p>
          <a:p>
            <a:pPr marL="0" marR="0" lvl="0" indent="0" algn="l" rtl="0">
              <a:lnSpc>
                <a:spcPct val="115000"/>
              </a:lnSpc>
              <a:spcBef>
                <a:spcPts val="0"/>
              </a:spcBef>
              <a:spcAft>
                <a:spcPts val="0"/>
              </a:spcAft>
              <a:buClr>
                <a:srgbClr val="000000"/>
              </a:buClr>
              <a:buSzPts val="1600"/>
              <a:buFont typeface="Calibri"/>
              <a:buNone/>
            </a:pPr>
            <a:r>
              <a:rPr lang="en-US" sz="1600">
                <a:latin typeface="Calibri"/>
                <a:ea typeface="Calibri"/>
                <a:cs typeface="Calibri"/>
                <a:sym typeface="Calibri"/>
              </a:rPr>
              <a:t>Señala</a:t>
            </a:r>
            <a:r>
              <a:rPr lang="en-US" sz="1600" b="0" i="0" u="none" strike="noStrike" cap="none">
                <a:solidFill>
                  <a:srgbClr val="000000"/>
                </a:solidFill>
                <a:latin typeface="Calibri"/>
                <a:ea typeface="Calibri"/>
                <a:cs typeface="Calibri"/>
                <a:sym typeface="Calibri"/>
              </a:rPr>
              <a:t>  cómo está el clima de la oficina presentada y propongan un plan de mejora para el clima laboral observado en la situación.</a:t>
            </a:r>
            <a:endParaRPr/>
          </a:p>
        </p:txBody>
      </p:sp>
      <p:sp>
        <p:nvSpPr>
          <p:cNvPr id="478" name="Google Shape;478;p23"/>
          <p:cNvSpPr txBox="1"/>
          <p:nvPr/>
        </p:nvSpPr>
        <p:spPr>
          <a:xfrm>
            <a:off x="724853" y="5915526"/>
            <a:ext cx="5146721" cy="111458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ED6B00"/>
              </a:buClr>
              <a:buSzPts val="2100"/>
              <a:buFont typeface="Calibri"/>
              <a:buNone/>
            </a:pPr>
            <a:r>
              <a:rPr lang="en-US" sz="2100" b="0" i="0" u="none" strike="noStrike" cap="none">
                <a:solidFill>
                  <a:srgbClr val="ED6B00"/>
                </a:solidFill>
                <a:latin typeface="Calibri"/>
                <a:ea typeface="Calibri"/>
                <a:cs typeface="Calibri"/>
                <a:sym typeface="Calibri"/>
              </a:rPr>
              <a:t>¡Muy bien! </a:t>
            </a:r>
            <a:endParaRPr/>
          </a:p>
          <a:p>
            <a:pPr marL="0" marR="0" lvl="0" indent="0" algn="l" rtl="0">
              <a:lnSpc>
                <a:spcPct val="100000"/>
              </a:lnSpc>
              <a:spcBef>
                <a:spcPts val="0"/>
              </a:spcBef>
              <a:spcAft>
                <a:spcPts val="0"/>
              </a:spcAft>
              <a:buClr>
                <a:srgbClr val="ED6B00"/>
              </a:buClr>
              <a:buSzPts val="2100"/>
              <a:buFont typeface="Calibri"/>
              <a:buNone/>
            </a:pPr>
            <a:r>
              <a:rPr lang="en-US" sz="2100" b="0" i="0" u="none" strike="noStrike" cap="none">
                <a:solidFill>
                  <a:srgbClr val="ED6B00"/>
                </a:solidFill>
                <a:latin typeface="Calibri"/>
                <a:ea typeface="Calibri"/>
                <a:cs typeface="Calibri"/>
                <a:sym typeface="Calibri"/>
              </a:rPr>
              <a:t>ahora te invitamos a seguir practicando.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4"/>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24</a:t>
            </a:fld>
            <a:endParaRPr sz="1100" b="0" i="0" u="none" strike="noStrike" cap="none">
              <a:solidFill>
                <a:srgbClr val="000000"/>
              </a:solidFill>
              <a:latin typeface="Calibri"/>
              <a:ea typeface="Calibri"/>
              <a:cs typeface="Calibri"/>
              <a:sym typeface="Calibri"/>
            </a:endParaRPr>
          </a:p>
        </p:txBody>
      </p:sp>
      <p:sp>
        <p:nvSpPr>
          <p:cNvPr id="484" name="Google Shape;484;p24"/>
          <p:cNvSpPr txBox="1"/>
          <p:nvPr/>
        </p:nvSpPr>
        <p:spPr>
          <a:xfrm>
            <a:off x="375972" y="1265365"/>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REFLEXIÓN</a:t>
            </a:r>
            <a:endParaRPr/>
          </a:p>
        </p:txBody>
      </p:sp>
      <p:sp>
        <p:nvSpPr>
          <p:cNvPr id="485" name="Google Shape;485;p24"/>
          <p:cNvSpPr txBox="1"/>
          <p:nvPr/>
        </p:nvSpPr>
        <p:spPr>
          <a:xfrm>
            <a:off x="506728" y="6075083"/>
            <a:ext cx="5146720" cy="45418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A93501"/>
              </a:buClr>
              <a:buSzPts val="2100"/>
              <a:buFont typeface="Calibri"/>
              <a:buNone/>
            </a:pPr>
            <a:r>
              <a:rPr lang="en-US" sz="2100" b="1" i="0" u="none" strike="noStrike" cap="none">
                <a:solidFill>
                  <a:srgbClr val="A93501"/>
                </a:solidFill>
                <a:latin typeface="Calibri"/>
                <a:ea typeface="Calibri"/>
                <a:cs typeface="Calibri"/>
                <a:sym typeface="Calibri"/>
              </a:rPr>
              <a:t>¡Muy bien!</a:t>
            </a:r>
            <a:endParaRPr/>
          </a:p>
        </p:txBody>
      </p:sp>
      <p:grpSp>
        <p:nvGrpSpPr>
          <p:cNvPr id="486" name="Google Shape;486;p24"/>
          <p:cNvGrpSpPr/>
          <p:nvPr/>
        </p:nvGrpSpPr>
        <p:grpSpPr>
          <a:xfrm>
            <a:off x="371782" y="2271010"/>
            <a:ext cx="5146728" cy="2457404"/>
            <a:chOff x="0" y="0"/>
            <a:chExt cx="5146726" cy="2457403"/>
          </a:xfrm>
        </p:grpSpPr>
        <p:sp>
          <p:nvSpPr>
            <p:cNvPr id="487" name="Google Shape;487;p24"/>
            <p:cNvSpPr/>
            <p:nvPr/>
          </p:nvSpPr>
          <p:spPr>
            <a:xfrm>
              <a:off x="0" y="0"/>
              <a:ext cx="5146726" cy="2457403"/>
            </a:xfrm>
            <a:prstGeom prst="roundRect">
              <a:avLst>
                <a:gd name="adj" fmla="val 9635"/>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4"/>
            <p:cNvSpPr txBox="1"/>
            <p:nvPr/>
          </p:nvSpPr>
          <p:spPr>
            <a:xfrm>
              <a:off x="74109" y="1038583"/>
              <a:ext cx="4998506"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489" name="Google Shape;489;p24" descr="Imagen 10"/>
          <p:cNvPicPr preferRelativeResize="0"/>
          <p:nvPr/>
        </p:nvPicPr>
        <p:blipFill rotWithShape="1">
          <a:blip r:embed="rId3">
            <a:alphaModFix/>
          </a:blip>
          <a:srcRect/>
          <a:stretch/>
        </p:blipFill>
        <p:spPr>
          <a:xfrm>
            <a:off x="5266344" y="2056308"/>
            <a:ext cx="482544" cy="482543"/>
          </a:xfrm>
          <a:prstGeom prst="rect">
            <a:avLst/>
          </a:prstGeom>
          <a:noFill/>
          <a:ln>
            <a:noFill/>
          </a:ln>
        </p:spPr>
      </p:pic>
      <p:sp>
        <p:nvSpPr>
          <p:cNvPr id="490" name="Google Shape;490;p24"/>
          <p:cNvSpPr txBox="1"/>
          <p:nvPr/>
        </p:nvSpPr>
        <p:spPr>
          <a:xfrm>
            <a:off x="718108" y="2815407"/>
            <a:ext cx="4454067" cy="1442082"/>
          </a:xfrm>
          <a:prstGeom prst="rect">
            <a:avLst/>
          </a:prstGeom>
          <a:noFill/>
          <a:ln>
            <a:noFill/>
          </a:ln>
        </p:spPr>
        <p:txBody>
          <a:bodyPr spcFirstLastPara="1" wrap="square" lIns="45700" tIns="45700" rIns="45700" bIns="45700" anchor="b"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Un </a:t>
            </a:r>
            <a:r>
              <a:rPr lang="en-US" sz="1600" b="1" i="0" u="none" strike="noStrike" cap="none">
                <a:solidFill>
                  <a:srgbClr val="ED6B00"/>
                </a:solidFill>
                <a:latin typeface="Calibri"/>
                <a:ea typeface="Calibri"/>
                <a:cs typeface="Calibri"/>
                <a:sym typeface="Calibri"/>
              </a:rPr>
              <a:t>buen clima laboral siempre va a aportar valor a las organizaciones</a:t>
            </a:r>
            <a:r>
              <a:rPr lang="en-US" sz="1600" b="0" i="0" u="none" strike="noStrike" cap="none">
                <a:solidFill>
                  <a:srgbClr val="ED6B00"/>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en el cumplimiento de sus objetivos organizacionales y en la mejora de sus resultados, que contribuirán al Bienestar del trabajador y su calidad de vida.</a:t>
            </a:r>
            <a:endParaRPr/>
          </a:p>
        </p:txBody>
      </p:sp>
      <p:pic>
        <p:nvPicPr>
          <p:cNvPr id="491" name="Google Shape;491;p24" descr="Imagen 20"/>
          <p:cNvPicPr preferRelativeResize="0"/>
          <p:nvPr/>
        </p:nvPicPr>
        <p:blipFill rotWithShape="1">
          <a:blip r:embed="rId4">
            <a:alphaModFix/>
          </a:blip>
          <a:srcRect/>
          <a:stretch/>
        </p:blipFill>
        <p:spPr>
          <a:xfrm>
            <a:off x="6525252" y="1315762"/>
            <a:ext cx="2617382" cy="56753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sldNum" idx="4294967295"/>
          </p:nvPr>
        </p:nvSpPr>
        <p:spPr>
          <a:xfrm>
            <a:off x="371683" y="6881800"/>
            <a:ext cx="337152" cy="317110"/>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25</a:t>
            </a:fld>
            <a:endParaRPr sz="1100" b="0" i="0" u="none" strike="noStrike" cap="none">
              <a:solidFill>
                <a:srgbClr val="000000"/>
              </a:solidFill>
              <a:latin typeface="Calibri"/>
              <a:ea typeface="Calibri"/>
              <a:cs typeface="Calibri"/>
              <a:sym typeface="Calibri"/>
            </a:endParaRPr>
          </a:p>
        </p:txBody>
      </p:sp>
      <p:sp>
        <p:nvSpPr>
          <p:cNvPr id="497" name="Google Shape;497;p25"/>
          <p:cNvSpPr txBox="1"/>
          <p:nvPr/>
        </p:nvSpPr>
        <p:spPr>
          <a:xfrm>
            <a:off x="366450" y="1110794"/>
            <a:ext cx="4700400" cy="372202"/>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ANTES DE COMENZAR A TRABAJAR</a:t>
            </a:r>
            <a:endParaRPr/>
          </a:p>
        </p:txBody>
      </p:sp>
      <p:sp>
        <p:nvSpPr>
          <p:cNvPr id="498" name="Google Shape;498;p25"/>
          <p:cNvSpPr txBox="1"/>
          <p:nvPr/>
        </p:nvSpPr>
        <p:spPr>
          <a:xfrm>
            <a:off x="360396" y="1392971"/>
            <a:ext cx="7017882" cy="536161"/>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TOMA LAS SIGUIENTES </a:t>
            </a:r>
            <a:r>
              <a:rPr lang="en-US" sz="2800" b="1" i="0" u="none" strike="noStrike" cap="none">
                <a:solidFill>
                  <a:srgbClr val="ED6B00"/>
                </a:solidFill>
                <a:latin typeface="Calibri"/>
                <a:ea typeface="Calibri"/>
                <a:cs typeface="Calibri"/>
                <a:sym typeface="Calibri"/>
              </a:rPr>
              <a:t>PRECAUCIONES</a:t>
            </a:r>
            <a:endParaRPr/>
          </a:p>
        </p:txBody>
      </p:sp>
      <p:grpSp>
        <p:nvGrpSpPr>
          <p:cNvPr id="499" name="Google Shape;499;p25"/>
          <p:cNvGrpSpPr/>
          <p:nvPr/>
        </p:nvGrpSpPr>
        <p:grpSpPr>
          <a:xfrm>
            <a:off x="8431" y="3421109"/>
            <a:ext cx="9088059" cy="783024"/>
            <a:chOff x="-2" y="-4"/>
            <a:chExt cx="9088056" cy="783023"/>
          </a:xfrm>
        </p:grpSpPr>
        <p:sp>
          <p:nvSpPr>
            <p:cNvPr id="500" name="Google Shape;500;p25"/>
            <p:cNvSpPr txBox="1"/>
            <p:nvPr/>
          </p:nvSpPr>
          <p:spPr>
            <a:xfrm>
              <a:off x="1313694" y="281774"/>
              <a:ext cx="7774360"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Considerar los </a:t>
              </a:r>
              <a:r>
                <a:rPr lang="en-US" sz="1600" b="1" i="0" u="none" strike="noStrike" cap="none">
                  <a:solidFill>
                    <a:srgbClr val="ED6B00"/>
                  </a:solidFill>
                  <a:latin typeface="Calibri"/>
                  <a:ea typeface="Calibri"/>
                  <a:cs typeface="Calibri"/>
                  <a:sym typeface="Calibri"/>
                </a:rPr>
                <a:t>anexos</a:t>
              </a:r>
              <a:r>
                <a:rPr lang="en-US" sz="1600" b="0" i="0" u="none" strike="noStrike" cap="none">
                  <a:solidFill>
                    <a:srgbClr val="000000"/>
                  </a:solidFill>
                  <a:latin typeface="Calibri"/>
                  <a:ea typeface="Calibri"/>
                  <a:cs typeface="Calibri"/>
                  <a:sym typeface="Calibri"/>
                </a:rPr>
                <a:t> adjuntos. </a:t>
              </a:r>
              <a:endParaRPr/>
            </a:p>
          </p:txBody>
        </p:sp>
        <p:grpSp>
          <p:nvGrpSpPr>
            <p:cNvPr id="501" name="Google Shape;501;p25"/>
            <p:cNvGrpSpPr/>
            <p:nvPr/>
          </p:nvGrpSpPr>
          <p:grpSpPr>
            <a:xfrm>
              <a:off x="-2" y="-4"/>
              <a:ext cx="1135381" cy="783023"/>
              <a:chOff x="-1" y="-1"/>
              <a:chExt cx="1135380" cy="783021"/>
            </a:xfrm>
          </p:grpSpPr>
          <p:sp>
            <p:nvSpPr>
              <p:cNvPr id="502" name="Google Shape;502;p25"/>
              <p:cNvSpPr/>
              <p:nvPr/>
            </p:nvSpPr>
            <p:spPr>
              <a:xfrm rot="5400000">
                <a:off x="176178" y="-176181"/>
                <a:ext cx="783021" cy="1135380"/>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3" name="Google Shape;503;p25" descr="Imagen 3"/>
              <p:cNvPicPr preferRelativeResize="0"/>
              <p:nvPr/>
            </p:nvPicPr>
            <p:blipFill rotWithShape="1">
              <a:blip r:embed="rId3">
                <a:alphaModFix/>
              </a:blip>
              <a:srcRect/>
              <a:stretch/>
            </p:blipFill>
            <p:spPr>
              <a:xfrm>
                <a:off x="286451" y="103503"/>
                <a:ext cx="683393" cy="576012"/>
              </a:xfrm>
              <a:prstGeom prst="rect">
                <a:avLst/>
              </a:prstGeom>
              <a:noFill/>
              <a:ln>
                <a:noFill/>
              </a:ln>
            </p:spPr>
          </p:pic>
        </p:grpSp>
      </p:grpSp>
      <p:grpSp>
        <p:nvGrpSpPr>
          <p:cNvPr id="504" name="Google Shape;504;p25"/>
          <p:cNvGrpSpPr/>
          <p:nvPr/>
        </p:nvGrpSpPr>
        <p:grpSpPr>
          <a:xfrm>
            <a:off x="-8" y="4568177"/>
            <a:ext cx="6602681" cy="783015"/>
            <a:chOff x="-2" y="-1"/>
            <a:chExt cx="6602679" cy="783014"/>
          </a:xfrm>
        </p:grpSpPr>
        <p:sp>
          <p:nvSpPr>
            <p:cNvPr id="505" name="Google Shape;505;p25"/>
            <p:cNvSpPr txBox="1"/>
            <p:nvPr/>
          </p:nvSpPr>
          <p:spPr>
            <a:xfrm>
              <a:off x="1322135" y="196029"/>
              <a:ext cx="5280542"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Aplicar lo </a:t>
              </a:r>
              <a:r>
                <a:rPr lang="en-US" sz="1600" b="1" i="0" u="none" strike="noStrike" cap="none">
                  <a:solidFill>
                    <a:srgbClr val="ED6B00"/>
                  </a:solidFill>
                  <a:latin typeface="Calibri"/>
                  <a:ea typeface="Calibri"/>
                  <a:cs typeface="Calibri"/>
                  <a:sym typeface="Calibri"/>
                </a:rPr>
                <a:t>aprendido </a:t>
              </a:r>
              <a:r>
                <a:rPr lang="en-US" sz="1600" b="0" i="0" u="none" strike="noStrike" cap="none">
                  <a:solidFill>
                    <a:srgbClr val="000000"/>
                  </a:solidFill>
                  <a:latin typeface="Calibri"/>
                  <a:ea typeface="Calibri"/>
                  <a:cs typeface="Calibri"/>
                  <a:sym typeface="Calibri"/>
                </a:rPr>
                <a:t>en el módulo.</a:t>
              </a:r>
              <a:endParaRPr/>
            </a:p>
          </p:txBody>
        </p:sp>
        <p:sp>
          <p:nvSpPr>
            <p:cNvPr id="506" name="Google Shape;506;p25"/>
            <p:cNvSpPr/>
            <p:nvPr/>
          </p:nvSpPr>
          <p:spPr>
            <a:xfrm rot="5400000">
              <a:off x="176178" y="-176181"/>
              <a:ext cx="783014" cy="1135373"/>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7" name="Google Shape;507;p25" descr="Imagen 1"/>
          <p:cNvPicPr preferRelativeResize="0"/>
          <p:nvPr/>
        </p:nvPicPr>
        <p:blipFill rotWithShape="1">
          <a:blip r:embed="rId4">
            <a:alphaModFix/>
          </a:blip>
          <a:srcRect/>
          <a:stretch/>
        </p:blipFill>
        <p:spPr>
          <a:xfrm>
            <a:off x="5639332" y="1565094"/>
            <a:ext cx="3816537" cy="6006178"/>
          </a:xfrm>
          <a:prstGeom prst="rect">
            <a:avLst/>
          </a:prstGeom>
          <a:noFill/>
          <a:ln>
            <a:noFill/>
          </a:ln>
        </p:spPr>
      </p:pic>
      <p:sp>
        <p:nvSpPr>
          <p:cNvPr id="508" name="Google Shape;508;p25"/>
          <p:cNvSpPr txBox="1"/>
          <p:nvPr/>
        </p:nvSpPr>
        <p:spPr>
          <a:xfrm>
            <a:off x="1343273" y="2333799"/>
            <a:ext cx="5526347"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Realiza trabajo en equipo con </a:t>
            </a:r>
            <a:r>
              <a:rPr lang="en-US" sz="1600" b="1" i="0" u="none" strike="noStrike" cap="none">
                <a:solidFill>
                  <a:srgbClr val="ED6B00"/>
                </a:solidFill>
                <a:latin typeface="Calibri"/>
                <a:ea typeface="Calibri"/>
                <a:cs typeface="Calibri"/>
                <a:sym typeface="Calibri"/>
              </a:rPr>
              <a:t>respeto</a:t>
            </a:r>
            <a:r>
              <a:rPr lang="en-US" sz="1600" b="0" i="0" u="none" strike="noStrike" cap="none">
                <a:solidFill>
                  <a:srgbClr val="000000"/>
                </a:solidFill>
                <a:latin typeface="Calibri"/>
                <a:ea typeface="Calibri"/>
                <a:cs typeface="Calibri"/>
                <a:sym typeface="Calibri"/>
              </a:rPr>
              <a:t> en tus opiniones, </a:t>
            </a:r>
            <a:endParaRPr/>
          </a:p>
          <a:p>
            <a:pPr marL="0" marR="0" lvl="0" indent="0" algn="l" rtl="0">
              <a:lnSpc>
                <a:spcPct val="100000"/>
              </a:lnSpc>
              <a:spcBef>
                <a:spcPts val="0"/>
              </a:spcBef>
              <a:spcAft>
                <a:spcPts val="0"/>
              </a:spcAft>
              <a:buClr>
                <a:srgbClr val="ED6B00"/>
              </a:buClr>
              <a:buSzPts val="1600"/>
              <a:buFont typeface="Calibri"/>
              <a:buNone/>
            </a:pPr>
            <a:r>
              <a:rPr lang="en-US" sz="1600" b="1" i="0" u="none" strike="noStrike" cap="none">
                <a:solidFill>
                  <a:srgbClr val="ED6B00"/>
                </a:solidFill>
                <a:latin typeface="Calibri"/>
                <a:ea typeface="Calibri"/>
                <a:cs typeface="Calibri"/>
                <a:sym typeface="Calibri"/>
              </a:rPr>
              <a:t>escucha</a:t>
            </a:r>
            <a:r>
              <a:rPr lang="en-US" sz="1600" b="0" i="0" u="none" strike="noStrike" cap="none">
                <a:solidFill>
                  <a:srgbClr val="000000"/>
                </a:solidFill>
                <a:latin typeface="Calibri"/>
                <a:ea typeface="Calibri"/>
                <a:cs typeface="Calibri"/>
                <a:sym typeface="Calibri"/>
              </a:rPr>
              <a:t> a los demás. </a:t>
            </a:r>
            <a:endParaRPr/>
          </a:p>
        </p:txBody>
      </p:sp>
      <p:sp>
        <p:nvSpPr>
          <p:cNvPr id="509" name="Google Shape;509;p25"/>
          <p:cNvSpPr/>
          <p:nvPr/>
        </p:nvSpPr>
        <p:spPr>
          <a:xfrm rot="5400000">
            <a:off x="184623" y="2033696"/>
            <a:ext cx="783010" cy="1135369"/>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0" name="Google Shape;510;p25" descr="Imagen 31"/>
          <p:cNvPicPr preferRelativeResize="0"/>
          <p:nvPr/>
        </p:nvPicPr>
        <p:blipFill rotWithShape="1">
          <a:blip r:embed="rId5">
            <a:alphaModFix/>
          </a:blip>
          <a:srcRect/>
          <a:stretch/>
        </p:blipFill>
        <p:spPr>
          <a:xfrm>
            <a:off x="294892" y="2313377"/>
            <a:ext cx="683391" cy="576004"/>
          </a:xfrm>
          <a:prstGeom prst="rect">
            <a:avLst/>
          </a:prstGeom>
          <a:noFill/>
          <a:ln>
            <a:noFill/>
          </a:ln>
        </p:spPr>
      </p:pic>
      <p:pic>
        <p:nvPicPr>
          <p:cNvPr id="511" name="Google Shape;511;p25" descr="Imagen 32"/>
          <p:cNvPicPr preferRelativeResize="0"/>
          <p:nvPr/>
        </p:nvPicPr>
        <p:blipFill rotWithShape="1">
          <a:blip r:embed="rId6">
            <a:alphaModFix/>
          </a:blip>
          <a:srcRect r="56603" b="56896"/>
          <a:stretch/>
        </p:blipFill>
        <p:spPr>
          <a:xfrm>
            <a:off x="367732" y="4678383"/>
            <a:ext cx="558774" cy="5626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6"/>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26</a:t>
            </a:fld>
            <a:endParaRPr sz="1100" b="0" i="0" u="none" strike="noStrike" cap="none">
              <a:solidFill>
                <a:srgbClr val="000000"/>
              </a:solidFill>
              <a:latin typeface="Calibri"/>
              <a:ea typeface="Calibri"/>
              <a:cs typeface="Calibri"/>
              <a:sym typeface="Calibri"/>
            </a:endParaRPr>
          </a:p>
        </p:txBody>
      </p:sp>
      <p:sp>
        <p:nvSpPr>
          <p:cNvPr id="517" name="Google Shape;517;p26"/>
          <p:cNvSpPr txBox="1"/>
          <p:nvPr/>
        </p:nvSpPr>
        <p:spPr>
          <a:xfrm>
            <a:off x="366450" y="1110795"/>
            <a:ext cx="470040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ANTES DE COMENZAR A TRABAJAR</a:t>
            </a:r>
            <a:endParaRPr/>
          </a:p>
        </p:txBody>
      </p:sp>
      <p:sp>
        <p:nvSpPr>
          <p:cNvPr id="518" name="Google Shape;518;p26"/>
          <p:cNvSpPr txBox="1"/>
          <p:nvPr/>
        </p:nvSpPr>
        <p:spPr>
          <a:xfrm>
            <a:off x="368186" y="1332086"/>
            <a:ext cx="7017882"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TOMA LAS SIGUIENTES </a:t>
            </a:r>
            <a:r>
              <a:rPr lang="en-US" sz="2800" b="1" i="0" u="none" strike="noStrike" cap="none">
                <a:solidFill>
                  <a:srgbClr val="ED6B00"/>
                </a:solidFill>
                <a:latin typeface="Calibri"/>
                <a:ea typeface="Calibri"/>
                <a:cs typeface="Calibri"/>
                <a:sym typeface="Calibri"/>
              </a:rPr>
              <a:t>PRECAUCIONES</a:t>
            </a:r>
            <a:endParaRPr/>
          </a:p>
        </p:txBody>
      </p:sp>
      <p:grpSp>
        <p:nvGrpSpPr>
          <p:cNvPr id="519" name="Google Shape;519;p26"/>
          <p:cNvGrpSpPr/>
          <p:nvPr/>
        </p:nvGrpSpPr>
        <p:grpSpPr>
          <a:xfrm>
            <a:off x="-4661" y="4568177"/>
            <a:ext cx="9109192" cy="783016"/>
            <a:chOff x="-4" y="-4"/>
            <a:chExt cx="9109191" cy="783015"/>
          </a:xfrm>
        </p:grpSpPr>
        <p:sp>
          <p:nvSpPr>
            <p:cNvPr id="520" name="Google Shape;520;p26"/>
            <p:cNvSpPr txBox="1"/>
            <p:nvPr/>
          </p:nvSpPr>
          <p:spPr>
            <a:xfrm>
              <a:off x="1334833" y="222246"/>
              <a:ext cx="7774354"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Se </a:t>
              </a:r>
              <a:r>
                <a:rPr lang="en-US" sz="1600" b="1" i="0" u="none" strike="noStrike" cap="none">
                  <a:solidFill>
                    <a:srgbClr val="ED6B00"/>
                  </a:solidFill>
                  <a:latin typeface="Calibri"/>
                  <a:ea typeface="Calibri"/>
                  <a:cs typeface="Calibri"/>
                  <a:sym typeface="Calibri"/>
                </a:rPr>
                <a:t>riguroso</a:t>
              </a:r>
              <a:r>
                <a:rPr lang="en-US" sz="1600" b="0" i="0" u="none" strike="noStrike" cap="none">
                  <a:solidFill>
                    <a:srgbClr val="000000"/>
                  </a:solidFill>
                  <a:latin typeface="Calibri"/>
                  <a:ea typeface="Calibri"/>
                  <a:cs typeface="Calibri"/>
                  <a:sym typeface="Calibri"/>
                </a:rPr>
                <a:t> y </a:t>
              </a:r>
              <a:r>
                <a:rPr lang="en-US" sz="1600" b="1" i="0" u="none" strike="noStrike" cap="none">
                  <a:solidFill>
                    <a:srgbClr val="ED6B00"/>
                  </a:solidFill>
                  <a:latin typeface="Calibri"/>
                  <a:ea typeface="Calibri"/>
                  <a:cs typeface="Calibri"/>
                  <a:sym typeface="Calibri"/>
                </a:rPr>
                <a:t>ordenado</a:t>
              </a:r>
              <a:r>
                <a:rPr lang="en-US" sz="1600" b="0" i="0" u="none" strike="noStrike" cap="none">
                  <a:solidFill>
                    <a:srgbClr val="000000"/>
                  </a:solidFill>
                  <a:latin typeface="Calibri"/>
                  <a:ea typeface="Calibri"/>
                  <a:cs typeface="Calibri"/>
                  <a:sym typeface="Calibri"/>
                </a:rPr>
                <a:t> con los antecedentes que manejas.</a:t>
              </a:r>
              <a:endParaRPr/>
            </a:p>
          </p:txBody>
        </p:sp>
        <p:grpSp>
          <p:nvGrpSpPr>
            <p:cNvPr id="521" name="Google Shape;521;p26"/>
            <p:cNvGrpSpPr/>
            <p:nvPr/>
          </p:nvGrpSpPr>
          <p:grpSpPr>
            <a:xfrm>
              <a:off x="-4" y="-4"/>
              <a:ext cx="1135376" cy="783015"/>
              <a:chOff x="-2" y="-1"/>
              <a:chExt cx="1135374" cy="783013"/>
            </a:xfrm>
          </p:grpSpPr>
          <p:sp>
            <p:nvSpPr>
              <p:cNvPr id="522" name="Google Shape;522;p26"/>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p26" descr="Imagen 3"/>
              <p:cNvPicPr preferRelativeResize="0"/>
              <p:nvPr/>
            </p:nvPicPr>
            <p:blipFill rotWithShape="1">
              <a:blip r:embed="rId3">
                <a:alphaModFix/>
              </a:blip>
              <a:srcRect/>
              <a:stretch/>
            </p:blipFill>
            <p:spPr>
              <a:xfrm>
                <a:off x="286450" y="103502"/>
                <a:ext cx="683391" cy="576006"/>
              </a:xfrm>
              <a:prstGeom prst="rect">
                <a:avLst/>
              </a:prstGeom>
              <a:noFill/>
              <a:ln>
                <a:noFill/>
              </a:ln>
            </p:spPr>
          </p:pic>
        </p:grpSp>
      </p:grpSp>
      <p:grpSp>
        <p:nvGrpSpPr>
          <p:cNvPr id="524" name="Google Shape;524;p26"/>
          <p:cNvGrpSpPr/>
          <p:nvPr/>
        </p:nvGrpSpPr>
        <p:grpSpPr>
          <a:xfrm>
            <a:off x="-4662" y="3697441"/>
            <a:ext cx="6615378" cy="783016"/>
            <a:chOff x="-4" y="-4"/>
            <a:chExt cx="6615377" cy="783015"/>
          </a:xfrm>
        </p:grpSpPr>
        <p:sp>
          <p:nvSpPr>
            <p:cNvPr id="525" name="Google Shape;525;p26"/>
            <p:cNvSpPr txBox="1"/>
            <p:nvPr/>
          </p:nvSpPr>
          <p:spPr>
            <a:xfrm>
              <a:off x="1334835" y="94429"/>
              <a:ext cx="5280539"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Cuidado con los dispositivos externos,  asegura la información instalando </a:t>
              </a:r>
              <a:r>
                <a:rPr lang="en-US" sz="1600" b="1" i="0" u="none" strike="noStrike" cap="none">
                  <a:solidFill>
                    <a:srgbClr val="ED6B00"/>
                  </a:solidFill>
                  <a:latin typeface="Calibri"/>
                  <a:ea typeface="Calibri"/>
                  <a:cs typeface="Calibri"/>
                  <a:sym typeface="Calibri"/>
                </a:rPr>
                <a:t>antivirus</a:t>
              </a:r>
              <a:r>
                <a:rPr lang="en-US" sz="1600" b="0" i="0" u="none" strike="noStrike" cap="none">
                  <a:solidFill>
                    <a:srgbClr val="ED6B00"/>
                  </a:solidFill>
                  <a:latin typeface="Calibri"/>
                  <a:ea typeface="Calibri"/>
                  <a:cs typeface="Calibri"/>
                  <a:sym typeface="Calibri"/>
                </a:rPr>
                <a:t>.</a:t>
              </a:r>
              <a:endParaRPr/>
            </a:p>
          </p:txBody>
        </p:sp>
        <p:grpSp>
          <p:nvGrpSpPr>
            <p:cNvPr id="526" name="Google Shape;526;p26"/>
            <p:cNvGrpSpPr/>
            <p:nvPr/>
          </p:nvGrpSpPr>
          <p:grpSpPr>
            <a:xfrm>
              <a:off x="-4" y="-4"/>
              <a:ext cx="1135375" cy="783015"/>
              <a:chOff x="-2" y="-1"/>
              <a:chExt cx="1135374" cy="783013"/>
            </a:xfrm>
          </p:grpSpPr>
          <p:sp>
            <p:nvSpPr>
              <p:cNvPr id="527" name="Google Shape;527;p26"/>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p26" descr="Imagen 4"/>
              <p:cNvPicPr preferRelativeResize="0"/>
              <p:nvPr/>
            </p:nvPicPr>
            <p:blipFill rotWithShape="1">
              <a:blip r:embed="rId4">
                <a:alphaModFix/>
              </a:blip>
              <a:srcRect/>
              <a:stretch/>
            </p:blipFill>
            <p:spPr>
              <a:xfrm>
                <a:off x="286451" y="103502"/>
                <a:ext cx="683391" cy="576006"/>
              </a:xfrm>
              <a:prstGeom prst="rect">
                <a:avLst/>
              </a:prstGeom>
              <a:noFill/>
              <a:ln>
                <a:noFill/>
              </a:ln>
            </p:spPr>
          </p:pic>
        </p:grpSp>
      </p:grpSp>
      <p:grpSp>
        <p:nvGrpSpPr>
          <p:cNvPr id="529" name="Google Shape;529;p26"/>
          <p:cNvGrpSpPr/>
          <p:nvPr/>
        </p:nvGrpSpPr>
        <p:grpSpPr>
          <a:xfrm>
            <a:off x="-4661" y="1955971"/>
            <a:ext cx="9178020" cy="783017"/>
            <a:chOff x="-3" y="-4"/>
            <a:chExt cx="9178018" cy="783015"/>
          </a:xfrm>
        </p:grpSpPr>
        <p:sp>
          <p:nvSpPr>
            <p:cNvPr id="530" name="Google Shape;530;p26"/>
            <p:cNvSpPr txBox="1"/>
            <p:nvPr/>
          </p:nvSpPr>
          <p:spPr>
            <a:xfrm>
              <a:off x="1334834" y="222246"/>
              <a:ext cx="7843182"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Cuida </a:t>
              </a:r>
              <a:r>
                <a:rPr lang="en-US" sz="1600" b="1" i="0" u="none" strike="noStrike" cap="none">
                  <a:solidFill>
                    <a:srgbClr val="ED6B00"/>
                  </a:solidFill>
                  <a:latin typeface="Calibri"/>
                  <a:ea typeface="Calibri"/>
                  <a:cs typeface="Calibri"/>
                  <a:sym typeface="Calibri"/>
                </a:rPr>
                <a:t>tus claves </a:t>
              </a:r>
              <a:r>
                <a:rPr lang="en-US" sz="1600" b="0" i="0" u="none" strike="noStrike" cap="none">
                  <a:solidFill>
                    <a:srgbClr val="000000"/>
                  </a:solidFill>
                  <a:latin typeface="Calibri"/>
                  <a:ea typeface="Calibri"/>
                  <a:cs typeface="Calibri"/>
                  <a:sym typeface="Calibri"/>
                </a:rPr>
                <a:t>de acceso.</a:t>
              </a:r>
              <a:endParaRPr/>
            </a:p>
          </p:txBody>
        </p:sp>
        <p:grpSp>
          <p:nvGrpSpPr>
            <p:cNvPr id="531" name="Google Shape;531;p26"/>
            <p:cNvGrpSpPr/>
            <p:nvPr/>
          </p:nvGrpSpPr>
          <p:grpSpPr>
            <a:xfrm>
              <a:off x="-3" y="-4"/>
              <a:ext cx="1135375" cy="783015"/>
              <a:chOff x="-2" y="-1"/>
              <a:chExt cx="1135374" cy="783013"/>
            </a:xfrm>
          </p:grpSpPr>
          <p:sp>
            <p:nvSpPr>
              <p:cNvPr id="532" name="Google Shape;532;p26"/>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3" name="Google Shape;533;p26" descr="Imagen 5"/>
              <p:cNvPicPr preferRelativeResize="0"/>
              <p:nvPr/>
            </p:nvPicPr>
            <p:blipFill rotWithShape="1">
              <a:blip r:embed="rId5">
                <a:alphaModFix/>
              </a:blip>
              <a:srcRect/>
              <a:stretch/>
            </p:blipFill>
            <p:spPr>
              <a:xfrm>
                <a:off x="262214" y="83074"/>
                <a:ext cx="731864" cy="616862"/>
              </a:xfrm>
              <a:prstGeom prst="rect">
                <a:avLst/>
              </a:prstGeom>
              <a:noFill/>
              <a:ln>
                <a:noFill/>
              </a:ln>
            </p:spPr>
          </p:pic>
        </p:grpSp>
      </p:grpSp>
      <p:grpSp>
        <p:nvGrpSpPr>
          <p:cNvPr id="534" name="Google Shape;534;p26"/>
          <p:cNvGrpSpPr/>
          <p:nvPr/>
        </p:nvGrpSpPr>
        <p:grpSpPr>
          <a:xfrm>
            <a:off x="-4662" y="2826705"/>
            <a:ext cx="8912549" cy="783017"/>
            <a:chOff x="-3" y="-4"/>
            <a:chExt cx="8912548" cy="783015"/>
          </a:xfrm>
        </p:grpSpPr>
        <p:sp>
          <p:nvSpPr>
            <p:cNvPr id="535" name="Google Shape;535;p26"/>
            <p:cNvSpPr txBox="1"/>
            <p:nvPr/>
          </p:nvSpPr>
          <p:spPr>
            <a:xfrm>
              <a:off x="1334834" y="222246"/>
              <a:ext cx="7577711"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Resguarda la </a:t>
              </a:r>
              <a:r>
                <a:rPr lang="en-US" sz="1600" b="1" i="0" u="none" strike="noStrike" cap="none">
                  <a:solidFill>
                    <a:srgbClr val="ED6B00"/>
                  </a:solidFill>
                  <a:latin typeface="Calibri"/>
                  <a:ea typeface="Calibri"/>
                  <a:cs typeface="Calibri"/>
                  <a:sym typeface="Calibri"/>
                </a:rPr>
                <a:t>confidencialidad</a:t>
              </a:r>
              <a:r>
                <a:rPr lang="en-US" sz="1600" b="0" i="0" u="none" strike="noStrike" cap="none">
                  <a:solidFill>
                    <a:srgbClr val="000000"/>
                  </a:solidFill>
                  <a:latin typeface="Calibri"/>
                  <a:ea typeface="Calibri"/>
                  <a:cs typeface="Calibri"/>
                  <a:sym typeface="Calibri"/>
                </a:rPr>
                <a:t> de la información.</a:t>
              </a:r>
              <a:endParaRPr/>
            </a:p>
          </p:txBody>
        </p:sp>
        <p:grpSp>
          <p:nvGrpSpPr>
            <p:cNvPr id="536" name="Google Shape;536;p26"/>
            <p:cNvGrpSpPr/>
            <p:nvPr/>
          </p:nvGrpSpPr>
          <p:grpSpPr>
            <a:xfrm>
              <a:off x="-3" y="-4"/>
              <a:ext cx="1135375" cy="783015"/>
              <a:chOff x="-2" y="-1"/>
              <a:chExt cx="1135374" cy="783013"/>
            </a:xfrm>
          </p:grpSpPr>
          <p:sp>
            <p:nvSpPr>
              <p:cNvPr id="537" name="Google Shape;537;p26"/>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8" name="Google Shape;538;p26" descr="Imagen 6"/>
              <p:cNvPicPr preferRelativeResize="0"/>
              <p:nvPr/>
            </p:nvPicPr>
            <p:blipFill rotWithShape="1">
              <a:blip r:embed="rId6">
                <a:alphaModFix/>
              </a:blip>
              <a:srcRect/>
              <a:stretch/>
            </p:blipFill>
            <p:spPr>
              <a:xfrm>
                <a:off x="286451" y="103502"/>
                <a:ext cx="683391" cy="576006"/>
              </a:xfrm>
              <a:prstGeom prst="rect">
                <a:avLst/>
              </a:prstGeom>
              <a:noFill/>
              <a:ln>
                <a:noFill/>
              </a:ln>
            </p:spPr>
          </p:pic>
        </p:grpSp>
      </p:grpSp>
      <p:grpSp>
        <p:nvGrpSpPr>
          <p:cNvPr id="539" name="Google Shape;539;p26"/>
          <p:cNvGrpSpPr/>
          <p:nvPr/>
        </p:nvGrpSpPr>
        <p:grpSpPr>
          <a:xfrm>
            <a:off x="-4662" y="5438911"/>
            <a:ext cx="6861183" cy="783016"/>
            <a:chOff x="-4" y="-4"/>
            <a:chExt cx="6861182" cy="783015"/>
          </a:xfrm>
        </p:grpSpPr>
        <p:sp>
          <p:nvSpPr>
            <p:cNvPr id="540" name="Google Shape;540;p26"/>
            <p:cNvSpPr txBox="1"/>
            <p:nvPr/>
          </p:nvSpPr>
          <p:spPr>
            <a:xfrm>
              <a:off x="1334833" y="123925"/>
              <a:ext cx="5526346"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Realiza trabajo en equipo con </a:t>
              </a:r>
              <a:r>
                <a:rPr lang="en-US" sz="1600" b="1" i="0" u="none" strike="noStrike" cap="none">
                  <a:solidFill>
                    <a:srgbClr val="ED6B00"/>
                  </a:solidFill>
                  <a:latin typeface="Calibri"/>
                  <a:ea typeface="Calibri"/>
                  <a:cs typeface="Calibri"/>
                  <a:sym typeface="Calibri"/>
                </a:rPr>
                <a:t>respeto</a:t>
              </a:r>
              <a:r>
                <a:rPr lang="en-US" sz="1600" b="0" i="0" u="none" strike="noStrike" cap="none">
                  <a:solidFill>
                    <a:srgbClr val="000000"/>
                  </a:solidFill>
                  <a:latin typeface="Calibri"/>
                  <a:ea typeface="Calibri"/>
                  <a:cs typeface="Calibri"/>
                  <a:sym typeface="Calibri"/>
                </a:rPr>
                <a:t> en tus opiniones, </a:t>
              </a:r>
              <a:endParaRPr/>
            </a:p>
            <a:p>
              <a:pPr marL="0" marR="0" lvl="0" indent="0" algn="l" rtl="0">
                <a:lnSpc>
                  <a:spcPct val="100000"/>
                </a:lnSpc>
                <a:spcBef>
                  <a:spcPts val="0"/>
                </a:spcBef>
                <a:spcAft>
                  <a:spcPts val="0"/>
                </a:spcAft>
                <a:buClr>
                  <a:srgbClr val="ED6B00"/>
                </a:buClr>
                <a:buSzPts val="1600"/>
                <a:buFont typeface="Calibri"/>
                <a:buNone/>
              </a:pPr>
              <a:r>
                <a:rPr lang="en-US" sz="1600" b="1" i="0" u="none" strike="noStrike" cap="none">
                  <a:solidFill>
                    <a:srgbClr val="ED6B00"/>
                  </a:solidFill>
                  <a:latin typeface="Calibri"/>
                  <a:ea typeface="Calibri"/>
                  <a:cs typeface="Calibri"/>
                  <a:sym typeface="Calibri"/>
                </a:rPr>
                <a:t>escucha</a:t>
              </a:r>
              <a:r>
                <a:rPr lang="en-US" sz="1600" b="0" i="0" u="none" strike="noStrike" cap="none">
                  <a:solidFill>
                    <a:srgbClr val="000000"/>
                  </a:solidFill>
                  <a:latin typeface="Calibri"/>
                  <a:ea typeface="Calibri"/>
                  <a:cs typeface="Calibri"/>
                  <a:sym typeface="Calibri"/>
                </a:rPr>
                <a:t> a los demás. </a:t>
              </a:r>
              <a:endParaRPr/>
            </a:p>
          </p:txBody>
        </p:sp>
        <p:grpSp>
          <p:nvGrpSpPr>
            <p:cNvPr id="541" name="Google Shape;541;p26"/>
            <p:cNvGrpSpPr/>
            <p:nvPr/>
          </p:nvGrpSpPr>
          <p:grpSpPr>
            <a:xfrm>
              <a:off x="-4" y="-4"/>
              <a:ext cx="1135375" cy="783015"/>
              <a:chOff x="-2" y="-1"/>
              <a:chExt cx="1135374" cy="783013"/>
            </a:xfrm>
          </p:grpSpPr>
          <p:sp>
            <p:nvSpPr>
              <p:cNvPr id="542" name="Google Shape;542;p26"/>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 name="Google Shape;543;p26" descr="Imagen 8"/>
              <p:cNvPicPr preferRelativeResize="0"/>
              <p:nvPr/>
            </p:nvPicPr>
            <p:blipFill rotWithShape="1">
              <a:blip r:embed="rId7">
                <a:alphaModFix/>
              </a:blip>
              <a:srcRect/>
              <a:stretch/>
            </p:blipFill>
            <p:spPr>
              <a:xfrm>
                <a:off x="286450" y="103502"/>
                <a:ext cx="683394" cy="576006"/>
              </a:xfrm>
              <a:prstGeom prst="rect">
                <a:avLst/>
              </a:prstGeom>
              <a:noFill/>
              <a:ln>
                <a:noFill/>
              </a:ln>
            </p:spPr>
          </p:pic>
        </p:grpSp>
      </p:grpSp>
      <p:pic>
        <p:nvPicPr>
          <p:cNvPr id="544" name="Google Shape;544;p26" descr="Imagen 1"/>
          <p:cNvPicPr preferRelativeResize="0"/>
          <p:nvPr/>
        </p:nvPicPr>
        <p:blipFill rotWithShape="1">
          <a:blip r:embed="rId8">
            <a:alphaModFix/>
          </a:blip>
          <a:srcRect/>
          <a:stretch/>
        </p:blipFill>
        <p:spPr>
          <a:xfrm>
            <a:off x="5639332" y="1565094"/>
            <a:ext cx="3816536" cy="60061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7"/>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27</a:t>
            </a:fld>
            <a:endParaRPr sz="1100" b="0" i="0" u="none" strike="noStrike" cap="none">
              <a:solidFill>
                <a:srgbClr val="000000"/>
              </a:solidFill>
              <a:latin typeface="Calibri"/>
              <a:ea typeface="Calibri"/>
              <a:cs typeface="Calibri"/>
              <a:sym typeface="Calibri"/>
            </a:endParaRPr>
          </a:p>
        </p:txBody>
      </p:sp>
      <p:sp>
        <p:nvSpPr>
          <p:cNvPr id="550" name="Google Shape;550;p27"/>
          <p:cNvSpPr txBox="1"/>
          <p:nvPr/>
        </p:nvSpPr>
        <p:spPr>
          <a:xfrm>
            <a:off x="366450" y="1110795"/>
            <a:ext cx="470040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ANTES DE COMENZAR A TRABAJAR</a:t>
            </a:r>
            <a:endParaRPr/>
          </a:p>
        </p:txBody>
      </p:sp>
      <p:sp>
        <p:nvSpPr>
          <p:cNvPr id="551" name="Google Shape;551;p27"/>
          <p:cNvSpPr txBox="1"/>
          <p:nvPr/>
        </p:nvSpPr>
        <p:spPr>
          <a:xfrm>
            <a:off x="368186" y="1332086"/>
            <a:ext cx="7017882"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A93501"/>
              </a:buClr>
              <a:buSzPts val="2800"/>
              <a:buFont typeface="Calibri"/>
              <a:buNone/>
            </a:pPr>
            <a:r>
              <a:rPr lang="en-US" sz="2800" b="0" i="0" u="none" strike="noStrike" cap="none">
                <a:solidFill>
                  <a:srgbClr val="A93501"/>
                </a:solidFill>
                <a:latin typeface="Calibri"/>
                <a:ea typeface="Calibri"/>
                <a:cs typeface="Calibri"/>
                <a:sym typeface="Calibri"/>
              </a:rPr>
              <a:t>TOMA LAS SIGUIENTES </a:t>
            </a:r>
            <a:r>
              <a:rPr lang="en-US" sz="2800" b="1" i="0" u="none" strike="noStrike" cap="none">
                <a:solidFill>
                  <a:srgbClr val="ED6B00"/>
                </a:solidFill>
                <a:latin typeface="Calibri"/>
                <a:ea typeface="Calibri"/>
                <a:cs typeface="Calibri"/>
                <a:sym typeface="Calibri"/>
              </a:rPr>
              <a:t>PRECAUCIONES</a:t>
            </a:r>
            <a:endParaRPr/>
          </a:p>
        </p:txBody>
      </p:sp>
      <p:pic>
        <p:nvPicPr>
          <p:cNvPr id="552" name="Google Shape;552;p27" descr="Imagen 1"/>
          <p:cNvPicPr preferRelativeResize="0"/>
          <p:nvPr/>
        </p:nvPicPr>
        <p:blipFill rotWithShape="1">
          <a:blip r:embed="rId3">
            <a:alphaModFix/>
          </a:blip>
          <a:srcRect/>
          <a:stretch/>
        </p:blipFill>
        <p:spPr>
          <a:xfrm>
            <a:off x="5639332" y="1565094"/>
            <a:ext cx="3816536" cy="6006178"/>
          </a:xfrm>
          <a:prstGeom prst="rect">
            <a:avLst/>
          </a:prstGeom>
          <a:noFill/>
          <a:ln>
            <a:noFill/>
          </a:ln>
        </p:spPr>
      </p:pic>
      <p:grpSp>
        <p:nvGrpSpPr>
          <p:cNvPr id="553" name="Google Shape;553;p27"/>
          <p:cNvGrpSpPr/>
          <p:nvPr/>
        </p:nvGrpSpPr>
        <p:grpSpPr>
          <a:xfrm>
            <a:off x="-4661" y="4568177"/>
            <a:ext cx="9109192" cy="783016"/>
            <a:chOff x="-4" y="-4"/>
            <a:chExt cx="9109191" cy="783015"/>
          </a:xfrm>
        </p:grpSpPr>
        <p:sp>
          <p:nvSpPr>
            <p:cNvPr id="554" name="Google Shape;554;p27"/>
            <p:cNvSpPr txBox="1"/>
            <p:nvPr/>
          </p:nvSpPr>
          <p:spPr>
            <a:xfrm>
              <a:off x="1334833" y="133346"/>
              <a:ext cx="7774354" cy="300552"/>
            </a:xfrm>
            <a:prstGeom prst="rect">
              <a:avLst/>
            </a:prstGeom>
            <a:noFill/>
            <a:ln>
              <a:noFill/>
            </a:ln>
          </p:spPr>
          <p:txBody>
            <a:bodyPr spcFirstLastPara="1" wrap="square" lIns="45675" tIns="45675" rIns="45675" bIns="45675" anchor="t" anchorCtr="0">
              <a:spAutoFit/>
            </a:bodyPr>
            <a:lstStyle/>
            <a:p>
              <a:pPr marL="0" marR="0" lvl="0" indent="0" algn="l" rtl="0">
                <a:lnSpc>
                  <a:spcPct val="15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Revisar la </a:t>
              </a:r>
              <a:r>
                <a:rPr lang="en-US" sz="1600" b="1" i="0" u="none" strike="noStrike" cap="none">
                  <a:solidFill>
                    <a:srgbClr val="FF6600"/>
                  </a:solidFill>
                  <a:latin typeface="Calibri"/>
                  <a:ea typeface="Calibri"/>
                  <a:cs typeface="Calibri"/>
                  <a:sym typeface="Calibri"/>
                </a:rPr>
                <a:t>Ley Nº 19.631.</a:t>
              </a:r>
              <a:endParaRPr/>
            </a:p>
          </p:txBody>
        </p:sp>
        <p:grpSp>
          <p:nvGrpSpPr>
            <p:cNvPr id="555" name="Google Shape;555;p27"/>
            <p:cNvGrpSpPr/>
            <p:nvPr/>
          </p:nvGrpSpPr>
          <p:grpSpPr>
            <a:xfrm>
              <a:off x="-4" y="-4"/>
              <a:ext cx="1135376" cy="783015"/>
              <a:chOff x="-2" y="-1"/>
              <a:chExt cx="1135374" cy="783013"/>
            </a:xfrm>
          </p:grpSpPr>
          <p:sp>
            <p:nvSpPr>
              <p:cNvPr id="556" name="Google Shape;556;p27"/>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7" name="Google Shape;557;p27" descr="Imagen 59"/>
              <p:cNvPicPr preferRelativeResize="0"/>
              <p:nvPr/>
            </p:nvPicPr>
            <p:blipFill rotWithShape="1">
              <a:blip r:embed="rId4">
                <a:alphaModFix/>
              </a:blip>
              <a:srcRect r="56603" b="56896"/>
              <a:stretch/>
            </p:blipFill>
            <p:spPr>
              <a:xfrm>
                <a:off x="436430" y="122349"/>
                <a:ext cx="558776" cy="562608"/>
              </a:xfrm>
              <a:prstGeom prst="rect">
                <a:avLst/>
              </a:prstGeom>
              <a:noFill/>
              <a:ln>
                <a:noFill/>
              </a:ln>
            </p:spPr>
          </p:pic>
        </p:grpSp>
      </p:grpSp>
      <p:grpSp>
        <p:nvGrpSpPr>
          <p:cNvPr id="558" name="Google Shape;558;p27"/>
          <p:cNvGrpSpPr/>
          <p:nvPr/>
        </p:nvGrpSpPr>
        <p:grpSpPr>
          <a:xfrm>
            <a:off x="-4658" y="2826707"/>
            <a:ext cx="8912547" cy="783012"/>
            <a:chOff x="-1" y="-1"/>
            <a:chExt cx="8912546" cy="783010"/>
          </a:xfrm>
        </p:grpSpPr>
        <p:sp>
          <p:nvSpPr>
            <p:cNvPr id="559" name="Google Shape;559;p27"/>
            <p:cNvSpPr txBox="1"/>
            <p:nvPr/>
          </p:nvSpPr>
          <p:spPr>
            <a:xfrm>
              <a:off x="1334833" y="222245"/>
              <a:ext cx="7577712"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Revisar la </a:t>
              </a:r>
              <a:r>
                <a:rPr lang="en-US" sz="1600" b="1" i="0" u="none" strike="noStrike" cap="none">
                  <a:solidFill>
                    <a:srgbClr val="FF6600"/>
                  </a:solidFill>
                  <a:latin typeface="Calibri"/>
                  <a:ea typeface="Calibri"/>
                  <a:cs typeface="Calibri"/>
                  <a:sym typeface="Calibri"/>
                </a:rPr>
                <a:t>Dirección del </a:t>
              </a:r>
              <a:r>
                <a:rPr lang="en-US" sz="1600" b="1" i="0" u="none" strike="noStrike" cap="none">
                  <a:solidFill>
                    <a:srgbClr val="ED6B00"/>
                  </a:solidFill>
                  <a:latin typeface="Calibri"/>
                  <a:ea typeface="Calibri"/>
                  <a:cs typeface="Calibri"/>
                  <a:sym typeface="Calibri"/>
                </a:rPr>
                <a:t>Trabajo</a:t>
              </a:r>
              <a:r>
                <a:rPr lang="en-US" sz="1600" b="0" i="0" u="none" strike="noStrike" cap="none">
                  <a:solidFill>
                    <a:srgbClr val="ED6B00"/>
                  </a:solidFill>
                  <a:latin typeface="Calibri"/>
                  <a:ea typeface="Calibri"/>
                  <a:cs typeface="Calibri"/>
                  <a:sym typeface="Calibri"/>
                </a:rPr>
                <a:t>.</a:t>
              </a:r>
              <a:endParaRPr/>
            </a:p>
          </p:txBody>
        </p:sp>
        <p:sp>
          <p:nvSpPr>
            <p:cNvPr id="560" name="Google Shape;560;p27"/>
            <p:cNvSpPr/>
            <p:nvPr/>
          </p:nvSpPr>
          <p:spPr>
            <a:xfrm rot="5400000">
              <a:off x="176179" y="-176182"/>
              <a:ext cx="783010" cy="1135371"/>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1" name="Google Shape;561;p27" descr="Imagen 63"/>
            <p:cNvPicPr preferRelativeResize="0"/>
            <p:nvPr/>
          </p:nvPicPr>
          <p:blipFill rotWithShape="1">
            <a:blip r:embed="rId4">
              <a:alphaModFix/>
            </a:blip>
            <a:srcRect l="53240" t="7898" b="45363"/>
            <a:stretch/>
          </p:blipFill>
          <p:spPr>
            <a:xfrm>
              <a:off x="394098" y="111885"/>
              <a:ext cx="592648" cy="600471"/>
            </a:xfrm>
            <a:prstGeom prst="rect">
              <a:avLst/>
            </a:prstGeom>
            <a:noFill/>
            <a:ln>
              <a:noFill/>
            </a:ln>
          </p:spPr>
        </p:pic>
      </p:grpSp>
      <p:grpSp>
        <p:nvGrpSpPr>
          <p:cNvPr id="562" name="Google Shape;562;p27"/>
          <p:cNvGrpSpPr/>
          <p:nvPr/>
        </p:nvGrpSpPr>
        <p:grpSpPr>
          <a:xfrm>
            <a:off x="-4662" y="3697441"/>
            <a:ext cx="6615378" cy="783016"/>
            <a:chOff x="-4" y="-4"/>
            <a:chExt cx="6615377" cy="783015"/>
          </a:xfrm>
        </p:grpSpPr>
        <p:sp>
          <p:nvSpPr>
            <p:cNvPr id="563" name="Google Shape;563;p27"/>
            <p:cNvSpPr txBox="1"/>
            <p:nvPr/>
          </p:nvSpPr>
          <p:spPr>
            <a:xfrm>
              <a:off x="1334835" y="94429"/>
              <a:ext cx="5280539" cy="300552"/>
            </a:xfrm>
            <a:prstGeom prst="rect">
              <a:avLst/>
            </a:prstGeom>
            <a:noFill/>
            <a:ln>
              <a:noFill/>
            </a:ln>
          </p:spPr>
          <p:txBody>
            <a:bodyPr spcFirstLastPara="1" wrap="square" lIns="45675" tIns="45675" rIns="45675" bIns="45675" anchor="t" anchorCtr="0">
              <a:spAutoFit/>
            </a:bodyPr>
            <a:lstStyle/>
            <a:p>
              <a:pPr marL="0" marR="0" lvl="0" indent="0" algn="l" rtl="0">
                <a:lnSpc>
                  <a:spcPct val="15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Revisar la </a:t>
              </a:r>
              <a:r>
                <a:rPr lang="en-US" sz="1600" b="1" i="0" u="none" strike="noStrike" cap="none">
                  <a:solidFill>
                    <a:srgbClr val="FF6600"/>
                  </a:solidFill>
                  <a:latin typeface="Calibri"/>
                  <a:ea typeface="Calibri"/>
                  <a:cs typeface="Calibri"/>
                  <a:sym typeface="Calibri"/>
                </a:rPr>
                <a:t>DL.3500.</a:t>
              </a:r>
              <a:endParaRPr/>
            </a:p>
          </p:txBody>
        </p:sp>
        <p:grpSp>
          <p:nvGrpSpPr>
            <p:cNvPr id="564" name="Google Shape;564;p27"/>
            <p:cNvGrpSpPr/>
            <p:nvPr/>
          </p:nvGrpSpPr>
          <p:grpSpPr>
            <a:xfrm>
              <a:off x="-4" y="-4"/>
              <a:ext cx="1135375" cy="783015"/>
              <a:chOff x="-2" y="-1"/>
              <a:chExt cx="1135374" cy="783013"/>
            </a:xfrm>
          </p:grpSpPr>
          <p:sp>
            <p:nvSpPr>
              <p:cNvPr id="565" name="Google Shape;565;p27"/>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p27" descr="Imagen 68"/>
              <p:cNvPicPr preferRelativeResize="0"/>
              <p:nvPr/>
            </p:nvPicPr>
            <p:blipFill rotWithShape="1">
              <a:blip r:embed="rId4">
                <a:alphaModFix/>
              </a:blip>
              <a:srcRect t="52206" r="53528"/>
              <a:stretch/>
            </p:blipFill>
            <p:spPr>
              <a:xfrm>
                <a:off x="404110" y="87150"/>
                <a:ext cx="582629" cy="607401"/>
              </a:xfrm>
              <a:prstGeom prst="rect">
                <a:avLst/>
              </a:prstGeom>
              <a:noFill/>
              <a:ln>
                <a:noFill/>
              </a:ln>
            </p:spPr>
          </p:pic>
        </p:grpSp>
      </p:grpSp>
      <p:grpSp>
        <p:nvGrpSpPr>
          <p:cNvPr id="567" name="Google Shape;567;p27"/>
          <p:cNvGrpSpPr/>
          <p:nvPr/>
        </p:nvGrpSpPr>
        <p:grpSpPr>
          <a:xfrm>
            <a:off x="-4661" y="1955971"/>
            <a:ext cx="9178020" cy="783017"/>
            <a:chOff x="-3" y="-4"/>
            <a:chExt cx="9178018" cy="783015"/>
          </a:xfrm>
        </p:grpSpPr>
        <p:sp>
          <p:nvSpPr>
            <p:cNvPr id="568" name="Google Shape;568;p27"/>
            <p:cNvSpPr txBox="1"/>
            <p:nvPr/>
          </p:nvSpPr>
          <p:spPr>
            <a:xfrm>
              <a:off x="1334834" y="222246"/>
              <a:ext cx="7843182"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Revisar el </a:t>
              </a:r>
              <a:r>
                <a:rPr lang="en-US" sz="1600" b="1" i="0" u="none" strike="noStrike" cap="none">
                  <a:solidFill>
                    <a:srgbClr val="FF6600"/>
                  </a:solidFill>
                  <a:latin typeface="Calibri"/>
                  <a:ea typeface="Calibri"/>
                  <a:cs typeface="Calibri"/>
                  <a:sym typeface="Calibri"/>
                </a:rPr>
                <a:t>Código del Trabajo</a:t>
              </a:r>
              <a:r>
                <a:rPr lang="en-US" sz="1600" b="0" i="0" u="none" strike="noStrike" cap="none">
                  <a:solidFill>
                    <a:srgbClr val="ED6B00"/>
                  </a:solidFill>
                  <a:latin typeface="Calibri"/>
                  <a:ea typeface="Calibri"/>
                  <a:cs typeface="Calibri"/>
                  <a:sym typeface="Calibri"/>
                </a:rPr>
                <a:t>.</a:t>
              </a:r>
              <a:endParaRPr/>
            </a:p>
          </p:txBody>
        </p:sp>
        <p:grpSp>
          <p:nvGrpSpPr>
            <p:cNvPr id="569" name="Google Shape;569;p27"/>
            <p:cNvGrpSpPr/>
            <p:nvPr/>
          </p:nvGrpSpPr>
          <p:grpSpPr>
            <a:xfrm>
              <a:off x="-3" y="-4"/>
              <a:ext cx="1135375" cy="783015"/>
              <a:chOff x="-2" y="-1"/>
              <a:chExt cx="1135374" cy="783013"/>
            </a:xfrm>
          </p:grpSpPr>
          <p:sp>
            <p:nvSpPr>
              <p:cNvPr id="570" name="Google Shape;570;p27"/>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1" name="Google Shape;571;p27" descr="Imagen 73"/>
              <p:cNvPicPr preferRelativeResize="0"/>
              <p:nvPr/>
            </p:nvPicPr>
            <p:blipFill rotWithShape="1">
              <a:blip r:embed="rId4">
                <a:alphaModFix/>
              </a:blip>
              <a:srcRect l="54470" t="58277"/>
              <a:stretch/>
            </p:blipFill>
            <p:spPr>
              <a:xfrm>
                <a:off x="314624" y="109887"/>
                <a:ext cx="601547" cy="558806"/>
              </a:xfrm>
              <a:prstGeom prst="rect">
                <a:avLst/>
              </a:prstGeom>
              <a:noFill/>
              <a:ln>
                <a:noFill/>
              </a:ln>
            </p:spPr>
          </p:pic>
        </p:grpSp>
      </p:grpSp>
      <p:grpSp>
        <p:nvGrpSpPr>
          <p:cNvPr id="572" name="Google Shape;572;p27"/>
          <p:cNvGrpSpPr/>
          <p:nvPr/>
        </p:nvGrpSpPr>
        <p:grpSpPr>
          <a:xfrm>
            <a:off x="-4662" y="5438911"/>
            <a:ext cx="6861183" cy="783016"/>
            <a:chOff x="-4" y="-4"/>
            <a:chExt cx="6861182" cy="783015"/>
          </a:xfrm>
        </p:grpSpPr>
        <p:sp>
          <p:nvSpPr>
            <p:cNvPr id="573" name="Google Shape;573;p27"/>
            <p:cNvSpPr txBox="1"/>
            <p:nvPr/>
          </p:nvSpPr>
          <p:spPr>
            <a:xfrm>
              <a:off x="1334833" y="123925"/>
              <a:ext cx="5526346"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Ser </a:t>
              </a:r>
              <a:r>
                <a:rPr lang="en-US" sz="1600" b="1" i="0" u="none" strike="noStrike" cap="none">
                  <a:solidFill>
                    <a:srgbClr val="FF6600"/>
                  </a:solidFill>
                  <a:latin typeface="Calibri"/>
                  <a:ea typeface="Calibri"/>
                  <a:cs typeface="Calibri"/>
                  <a:sym typeface="Calibri"/>
                </a:rPr>
                <a:t>cuidadoso</a:t>
              </a:r>
              <a:r>
                <a:rPr lang="en-US" sz="1600" b="0" i="0" u="none" strike="noStrike" cap="none">
                  <a:solidFill>
                    <a:srgbClr val="000000"/>
                  </a:solidFill>
                  <a:latin typeface="Calibri"/>
                  <a:ea typeface="Calibri"/>
                  <a:cs typeface="Calibri"/>
                  <a:sym typeface="Calibri"/>
                </a:rPr>
                <a:t> y </a:t>
              </a:r>
              <a:r>
                <a:rPr lang="en-US" sz="1600" b="1" i="0" u="none" strike="noStrike" cap="none">
                  <a:solidFill>
                    <a:srgbClr val="FF6600"/>
                  </a:solidFill>
                  <a:latin typeface="Calibri"/>
                  <a:ea typeface="Calibri"/>
                  <a:cs typeface="Calibri"/>
                  <a:sym typeface="Calibri"/>
                </a:rPr>
                <a:t>respetuoso</a:t>
              </a:r>
              <a:r>
                <a:rPr lang="en-US" sz="1600" b="0" i="0" u="none" strike="noStrike" cap="none">
                  <a:solidFill>
                    <a:srgbClr val="000000"/>
                  </a:solidFill>
                  <a:latin typeface="Calibri"/>
                  <a:ea typeface="Calibri"/>
                  <a:cs typeface="Calibri"/>
                  <a:sym typeface="Calibri"/>
                </a:rPr>
                <a:t> con los integrantes de tu </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equipo de trabajo. </a:t>
              </a:r>
              <a:endParaRPr/>
            </a:p>
          </p:txBody>
        </p:sp>
        <p:grpSp>
          <p:nvGrpSpPr>
            <p:cNvPr id="574" name="Google Shape;574;p27"/>
            <p:cNvGrpSpPr/>
            <p:nvPr/>
          </p:nvGrpSpPr>
          <p:grpSpPr>
            <a:xfrm>
              <a:off x="-4" y="-4"/>
              <a:ext cx="1135375" cy="783015"/>
              <a:chOff x="-2" y="-1"/>
              <a:chExt cx="1135374" cy="783013"/>
            </a:xfrm>
          </p:grpSpPr>
          <p:sp>
            <p:nvSpPr>
              <p:cNvPr id="575" name="Google Shape;575;p27"/>
              <p:cNvSpPr/>
              <p:nvPr/>
            </p:nvSpPr>
            <p:spPr>
              <a:xfrm rot="5400000">
                <a:off x="176179" y="-176182"/>
                <a:ext cx="783013" cy="1135374"/>
              </a:xfrm>
              <a:custGeom>
                <a:avLst/>
                <a:gdLst/>
                <a:ahLst/>
                <a:cxnLst/>
                <a:rect l="l" t="t"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6" name="Google Shape;576;p27" descr="Imagen 78"/>
              <p:cNvPicPr preferRelativeResize="0"/>
              <p:nvPr/>
            </p:nvPicPr>
            <p:blipFill rotWithShape="1">
              <a:blip r:embed="rId5">
                <a:alphaModFix/>
              </a:blip>
              <a:srcRect/>
              <a:stretch/>
            </p:blipFill>
            <p:spPr>
              <a:xfrm>
                <a:off x="284055" y="98883"/>
                <a:ext cx="685828" cy="585243"/>
              </a:xfrm>
              <a:prstGeom prst="rect">
                <a:avLst/>
              </a:prstGeom>
              <a:noFill/>
              <a:ln>
                <a:noFill/>
              </a:ln>
            </p:spPr>
          </p:pic>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8"/>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28</a:t>
            </a:fld>
            <a:endParaRPr sz="1100" b="0" i="0" u="none" strike="noStrike" cap="none">
              <a:solidFill>
                <a:srgbClr val="000000"/>
              </a:solidFill>
              <a:latin typeface="Calibri"/>
              <a:ea typeface="Calibri"/>
              <a:cs typeface="Calibri"/>
              <a:sym typeface="Calibri"/>
            </a:endParaRPr>
          </a:p>
        </p:txBody>
      </p:sp>
      <p:grpSp>
        <p:nvGrpSpPr>
          <p:cNvPr id="582" name="Google Shape;582;p28"/>
          <p:cNvGrpSpPr/>
          <p:nvPr/>
        </p:nvGrpSpPr>
        <p:grpSpPr>
          <a:xfrm>
            <a:off x="431619" y="2285848"/>
            <a:ext cx="8839210" cy="3238198"/>
            <a:chOff x="-2" y="0"/>
            <a:chExt cx="8839208" cy="3238196"/>
          </a:xfrm>
        </p:grpSpPr>
        <p:sp>
          <p:nvSpPr>
            <p:cNvPr id="583" name="Google Shape;583;p28"/>
            <p:cNvSpPr/>
            <p:nvPr/>
          </p:nvSpPr>
          <p:spPr>
            <a:xfrm>
              <a:off x="-2" y="0"/>
              <a:ext cx="8839208" cy="3238196"/>
            </a:xfrm>
            <a:prstGeom prst="roundRect">
              <a:avLst>
                <a:gd name="adj" fmla="val 16667"/>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8"/>
            <p:cNvSpPr txBox="1"/>
            <p:nvPr/>
          </p:nvSpPr>
          <p:spPr>
            <a:xfrm>
              <a:off x="162837" y="1428979"/>
              <a:ext cx="8513531"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585" name="Google Shape;585;p28"/>
          <p:cNvSpPr txBox="1"/>
          <p:nvPr/>
        </p:nvSpPr>
        <p:spPr>
          <a:xfrm>
            <a:off x="375972" y="1528453"/>
            <a:ext cx="8950505"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ACTIVIDAD PRÁCTICA</a:t>
            </a:r>
            <a:endParaRPr/>
          </a:p>
        </p:txBody>
      </p:sp>
      <p:sp>
        <p:nvSpPr>
          <p:cNvPr id="586" name="Google Shape;586;p28"/>
          <p:cNvSpPr/>
          <p:nvPr/>
        </p:nvSpPr>
        <p:spPr>
          <a:xfrm>
            <a:off x="5279923" y="7354529"/>
            <a:ext cx="2723538" cy="20514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8"/>
          <p:cNvSpPr txBox="1"/>
          <p:nvPr/>
        </p:nvSpPr>
        <p:spPr>
          <a:xfrm>
            <a:off x="366450" y="1110795"/>
            <a:ext cx="470040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¡PRACTIQUEMOS!</a:t>
            </a:r>
            <a:endParaRPr/>
          </a:p>
        </p:txBody>
      </p:sp>
      <p:sp>
        <p:nvSpPr>
          <p:cNvPr id="588" name="Google Shape;588;p28"/>
          <p:cNvSpPr txBox="1"/>
          <p:nvPr/>
        </p:nvSpPr>
        <p:spPr>
          <a:xfrm>
            <a:off x="3562689" y="1262149"/>
            <a:ext cx="1045822" cy="941772"/>
          </a:xfrm>
          <a:prstGeom prst="rect">
            <a:avLst/>
          </a:prstGeom>
          <a:noFill/>
          <a:ln>
            <a:noFill/>
          </a:ln>
        </p:spPr>
        <p:txBody>
          <a:bodyPr spcFirstLastPara="1" wrap="square" lIns="91400" tIns="91400" rIns="91400" bIns="91400" anchor="ctr" anchorCtr="0">
            <a:spAutoFit/>
          </a:bodyPr>
          <a:lstStyle/>
          <a:p>
            <a:pPr marL="0" marR="0" lvl="0" indent="0" algn="r" rtl="0">
              <a:lnSpc>
                <a:spcPct val="90000"/>
              </a:lnSpc>
              <a:spcBef>
                <a:spcPts val="0"/>
              </a:spcBef>
              <a:spcAft>
                <a:spcPts val="0"/>
              </a:spcAft>
              <a:buClr>
                <a:srgbClr val="FFB375"/>
              </a:buClr>
              <a:buSzPts val="6000"/>
              <a:buFont typeface="Calibri"/>
              <a:buNone/>
            </a:pPr>
            <a:r>
              <a:rPr lang="en-US" sz="6000" b="0" i="0" u="none" strike="noStrike" cap="none">
                <a:solidFill>
                  <a:srgbClr val="FFB375"/>
                </a:solidFill>
                <a:latin typeface="Calibri"/>
                <a:ea typeface="Calibri"/>
                <a:cs typeface="Calibri"/>
                <a:sym typeface="Calibri"/>
              </a:rPr>
              <a:t>11</a:t>
            </a:r>
            <a:endParaRPr/>
          </a:p>
        </p:txBody>
      </p:sp>
      <p:pic>
        <p:nvPicPr>
          <p:cNvPr id="589" name="Google Shape;589;p28" descr="Imagen 2"/>
          <p:cNvPicPr preferRelativeResize="0"/>
          <p:nvPr/>
        </p:nvPicPr>
        <p:blipFill rotWithShape="1">
          <a:blip r:embed="rId3">
            <a:alphaModFix/>
          </a:blip>
          <a:srcRect/>
          <a:stretch/>
        </p:blipFill>
        <p:spPr>
          <a:xfrm>
            <a:off x="2716053" y="3978569"/>
            <a:ext cx="6899896" cy="3974398"/>
          </a:xfrm>
          <a:prstGeom prst="rect">
            <a:avLst/>
          </a:prstGeom>
          <a:noFill/>
          <a:ln>
            <a:noFill/>
          </a:ln>
        </p:spPr>
      </p:pic>
      <p:sp>
        <p:nvSpPr>
          <p:cNvPr id="590" name="Google Shape;590;p28"/>
          <p:cNvSpPr txBox="1"/>
          <p:nvPr/>
        </p:nvSpPr>
        <p:spPr>
          <a:xfrm>
            <a:off x="2686559" y="6881800"/>
            <a:ext cx="1639637" cy="31711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 Medio | Presentación</a:t>
            </a:r>
            <a:endParaRPr/>
          </a:p>
        </p:txBody>
      </p:sp>
      <p:sp>
        <p:nvSpPr>
          <p:cNvPr id="591" name="Google Shape;591;p28"/>
          <p:cNvSpPr txBox="1"/>
          <p:nvPr/>
        </p:nvSpPr>
        <p:spPr>
          <a:xfrm>
            <a:off x="958645" y="2993463"/>
            <a:ext cx="5240277" cy="2299055"/>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A93501"/>
              </a:buClr>
              <a:buSzPts val="2000"/>
              <a:buFont typeface="Calibri"/>
              <a:buNone/>
            </a:pPr>
            <a:r>
              <a:rPr lang="en-US" sz="2000" b="0" i="0" u="none" strike="noStrike" cap="none">
                <a:solidFill>
                  <a:srgbClr val="A93501"/>
                </a:solidFill>
                <a:latin typeface="Calibri"/>
                <a:ea typeface="Calibri"/>
                <a:cs typeface="Calibri"/>
                <a:sym typeface="Calibri"/>
              </a:rPr>
              <a:t>CLIMA </a:t>
            </a:r>
            <a:r>
              <a:rPr lang="en-US" sz="2000" b="1" i="0" u="none" strike="noStrike" cap="none">
                <a:solidFill>
                  <a:srgbClr val="ED6B00"/>
                </a:solidFill>
                <a:latin typeface="Calibri"/>
                <a:ea typeface="Calibri"/>
                <a:cs typeface="Calibri"/>
                <a:sym typeface="Calibri"/>
              </a:rPr>
              <a:t>LABORAL</a:t>
            </a:r>
            <a:endParaRPr/>
          </a:p>
          <a:p>
            <a:pPr marL="0" marR="0" lvl="0" indent="0" algn="l" rtl="0">
              <a:lnSpc>
                <a:spcPct val="115000"/>
              </a:lnSpc>
              <a:spcBef>
                <a:spcPts val="0"/>
              </a:spcBef>
              <a:spcAft>
                <a:spcPts val="0"/>
              </a:spcAft>
              <a:buClr>
                <a:srgbClr val="000000"/>
              </a:buClr>
              <a:buSzPts val="1400"/>
              <a:buFont typeface="Calibri"/>
              <a:buNone/>
            </a:pPr>
            <a:endParaRPr sz="1400" b="1" i="0" u="none" strike="noStrike" cap="none">
              <a:solidFill>
                <a:srgbClr val="ED6B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Ahora realizaremos una actividad práctica. Utiliza el  archivo </a:t>
            </a:r>
            <a:r>
              <a:rPr lang="en-US" sz="1600" b="1" i="0" u="none" strike="noStrike" cap="none">
                <a:solidFill>
                  <a:srgbClr val="ED6B00"/>
                </a:solidFill>
                <a:latin typeface="Calibri"/>
                <a:ea typeface="Calibri"/>
                <a:cs typeface="Calibri"/>
                <a:sym typeface="Calibri"/>
              </a:rPr>
              <a:t>“Actividad Práctica 11” </a:t>
            </a:r>
            <a:r>
              <a:rPr lang="en-US" sz="1600" b="0" i="0" u="none" strike="noStrike" cap="none">
                <a:solidFill>
                  <a:srgbClr val="000000"/>
                </a:solidFill>
                <a:latin typeface="Calibri"/>
                <a:ea typeface="Calibri"/>
                <a:cs typeface="Calibri"/>
                <a:sym typeface="Calibri"/>
              </a:rPr>
              <a:t>y sigue las instrucciones señaladas. </a:t>
            </a:r>
            <a:endParaRPr/>
          </a:p>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ED6B00"/>
              </a:buClr>
              <a:buSzPts val="2100"/>
              <a:buFont typeface="Calibri"/>
              <a:buNone/>
            </a:pPr>
            <a:r>
              <a:rPr lang="en-US" sz="2100" b="1" i="0" u="none" strike="noStrike" cap="none">
                <a:solidFill>
                  <a:srgbClr val="ED6B00"/>
                </a:solidFill>
                <a:latin typeface="Calibri"/>
                <a:ea typeface="Calibri"/>
                <a:cs typeface="Calibri"/>
                <a:sym typeface="Calibri"/>
              </a:rPr>
              <a:t>¡Éxito! </a:t>
            </a:r>
            <a:r>
              <a:rPr lang="en-US"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ED6B00"/>
              </a:buClr>
              <a:buSzPts val="1600"/>
              <a:buFont typeface="Arial"/>
              <a:buNone/>
            </a:pPr>
            <a:r>
              <a:rPr lang="en-US" sz="1600" b="1" i="0" u="none" strike="noStrike" cap="none">
                <a:solidFill>
                  <a:srgbClr val="ED6B00"/>
                </a:solidFill>
                <a:latin typeface="Arial"/>
                <a:ea typeface="Arial"/>
                <a:cs typeface="Arial"/>
                <a:sym typeface="Arial"/>
              </a:rPr>
              <a:t/>
            </a:r>
            <a:br>
              <a:rPr lang="en-US" sz="1600" b="1" i="0" u="none" strike="noStrike" cap="none">
                <a:solidFill>
                  <a:srgbClr val="ED6B00"/>
                </a:solidFill>
                <a:latin typeface="Arial"/>
                <a:ea typeface="Arial"/>
                <a:cs typeface="Arial"/>
                <a:sym typeface="Arial"/>
              </a:rPr>
            </a:br>
            <a:endParaRPr sz="1400" b="1" i="0" u="none" strike="noStrike" cap="none">
              <a:solidFill>
                <a:srgbClr val="ED6B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29"/>
          <p:cNvSpPr txBox="1">
            <a:spLocks noGrp="1"/>
          </p:cNvSpPr>
          <p:nvPr>
            <p:ph type="sldNum" idx="4294967295"/>
          </p:nvPr>
        </p:nvSpPr>
        <p:spPr>
          <a:xfrm>
            <a:off x="371683" y="6881800"/>
            <a:ext cx="337157"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29</a:t>
            </a:fld>
            <a:endParaRPr sz="1100" b="0" i="0" u="none" strike="noStrike" cap="none">
              <a:solidFill>
                <a:srgbClr val="000000"/>
              </a:solidFill>
              <a:latin typeface="Calibri"/>
              <a:ea typeface="Calibri"/>
              <a:cs typeface="Calibri"/>
              <a:sym typeface="Calibri"/>
            </a:endParaRPr>
          </a:p>
        </p:txBody>
      </p:sp>
      <p:grpSp>
        <p:nvGrpSpPr>
          <p:cNvPr id="597" name="Google Shape;597;p29"/>
          <p:cNvGrpSpPr/>
          <p:nvPr/>
        </p:nvGrpSpPr>
        <p:grpSpPr>
          <a:xfrm>
            <a:off x="431619" y="2285848"/>
            <a:ext cx="8839210" cy="3238198"/>
            <a:chOff x="-2" y="0"/>
            <a:chExt cx="8839208" cy="3238196"/>
          </a:xfrm>
        </p:grpSpPr>
        <p:sp>
          <p:nvSpPr>
            <p:cNvPr id="598" name="Google Shape;598;p29"/>
            <p:cNvSpPr/>
            <p:nvPr/>
          </p:nvSpPr>
          <p:spPr>
            <a:xfrm>
              <a:off x="-2" y="0"/>
              <a:ext cx="8839208" cy="3238196"/>
            </a:xfrm>
            <a:prstGeom prst="roundRect">
              <a:avLst>
                <a:gd name="adj" fmla="val 16667"/>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9"/>
            <p:cNvSpPr txBox="1"/>
            <p:nvPr/>
          </p:nvSpPr>
          <p:spPr>
            <a:xfrm>
              <a:off x="162837" y="1428979"/>
              <a:ext cx="8513531"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600" name="Google Shape;600;p29"/>
          <p:cNvSpPr/>
          <p:nvPr/>
        </p:nvSpPr>
        <p:spPr>
          <a:xfrm>
            <a:off x="5279923" y="7354529"/>
            <a:ext cx="2723538" cy="20514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9"/>
          <p:cNvSpPr txBox="1"/>
          <p:nvPr/>
        </p:nvSpPr>
        <p:spPr>
          <a:xfrm>
            <a:off x="375972" y="1366965"/>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TICKET DE SALIDA</a:t>
            </a:r>
            <a:endParaRPr/>
          </a:p>
        </p:txBody>
      </p:sp>
      <p:sp>
        <p:nvSpPr>
          <p:cNvPr id="602" name="Google Shape;602;p29"/>
          <p:cNvSpPr txBox="1"/>
          <p:nvPr/>
        </p:nvSpPr>
        <p:spPr>
          <a:xfrm>
            <a:off x="417250" y="1102289"/>
            <a:ext cx="4700400"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ANTES DE TERMINAR:</a:t>
            </a:r>
            <a:endParaRPr/>
          </a:p>
        </p:txBody>
      </p:sp>
      <p:pic>
        <p:nvPicPr>
          <p:cNvPr id="603" name="Google Shape;603;p29" descr="Imagen 8"/>
          <p:cNvPicPr preferRelativeResize="0"/>
          <p:nvPr/>
        </p:nvPicPr>
        <p:blipFill rotWithShape="1">
          <a:blip r:embed="rId3">
            <a:alphaModFix/>
          </a:blip>
          <a:srcRect/>
          <a:stretch/>
        </p:blipFill>
        <p:spPr>
          <a:xfrm>
            <a:off x="5830530" y="2890682"/>
            <a:ext cx="2963597" cy="4629223"/>
          </a:xfrm>
          <a:prstGeom prst="rect">
            <a:avLst/>
          </a:prstGeom>
          <a:noFill/>
          <a:ln>
            <a:noFill/>
          </a:ln>
        </p:spPr>
      </p:pic>
      <p:sp>
        <p:nvSpPr>
          <p:cNvPr id="604" name="Google Shape;604;p29"/>
          <p:cNvSpPr txBox="1"/>
          <p:nvPr/>
        </p:nvSpPr>
        <p:spPr>
          <a:xfrm>
            <a:off x="958645" y="2899870"/>
            <a:ext cx="5107861" cy="2552560"/>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A93501"/>
              </a:buClr>
              <a:buSzPts val="2000"/>
              <a:buFont typeface="Calibri"/>
              <a:buNone/>
            </a:pPr>
            <a:r>
              <a:rPr lang="en-US" sz="2000" b="0" i="0" u="none" strike="noStrike" cap="none">
                <a:solidFill>
                  <a:srgbClr val="A93501"/>
                </a:solidFill>
                <a:latin typeface="Calibri"/>
                <a:ea typeface="Calibri"/>
                <a:cs typeface="Calibri"/>
                <a:sym typeface="Calibri"/>
              </a:rPr>
              <a:t>CLIMA </a:t>
            </a:r>
            <a:r>
              <a:rPr lang="en-US" sz="2000" b="1" i="0" u="none" strike="noStrike" cap="none">
                <a:solidFill>
                  <a:srgbClr val="ED6B00"/>
                </a:solidFill>
                <a:latin typeface="Calibri"/>
                <a:ea typeface="Calibri"/>
                <a:cs typeface="Calibri"/>
                <a:sym typeface="Calibri"/>
              </a:rPr>
              <a:t>LABORAL</a:t>
            </a:r>
            <a:endParaRPr/>
          </a:p>
          <a:p>
            <a:pPr marL="0" marR="0" lvl="0" indent="0" algn="l" rtl="0">
              <a:lnSpc>
                <a:spcPct val="115000"/>
              </a:lnSpc>
              <a:spcBef>
                <a:spcPts val="0"/>
              </a:spcBef>
              <a:spcAft>
                <a:spcPts val="0"/>
              </a:spcAft>
              <a:buClr>
                <a:srgbClr val="000000"/>
              </a:buClr>
              <a:buSzPts val="1400"/>
              <a:buFont typeface="Calibri"/>
              <a:buNone/>
            </a:pPr>
            <a:endParaRPr sz="1400" b="1" i="0" u="none" strike="noStrike" cap="none">
              <a:solidFill>
                <a:srgbClr val="ED6B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¡No olvides contestar la Autoevaluación y entregar el Ticket de Salida!</a:t>
            </a: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ED6B00"/>
              </a:buClr>
              <a:buSzPts val="2100"/>
              <a:buFont typeface="Calibri"/>
              <a:buNone/>
            </a:pPr>
            <a:r>
              <a:rPr lang="en-US" sz="2100" b="1" i="0" u="none" strike="noStrike" cap="none">
                <a:solidFill>
                  <a:srgbClr val="ED6B00"/>
                </a:solidFill>
                <a:latin typeface="Calibri"/>
                <a:ea typeface="Calibri"/>
                <a:cs typeface="Calibri"/>
                <a:sym typeface="Calibri"/>
              </a:rPr>
              <a:t>¡Hasta la próxima!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ED6B00"/>
              </a:buClr>
              <a:buSzPts val="2100"/>
              <a:buFont typeface="Arial"/>
              <a:buNone/>
            </a:pPr>
            <a:r>
              <a:rPr lang="en-US" sz="2100" b="1" i="0" u="none" strike="noStrike" cap="none">
                <a:solidFill>
                  <a:srgbClr val="ED6B00"/>
                </a:solidFill>
                <a:latin typeface="Arial"/>
                <a:ea typeface="Arial"/>
                <a:cs typeface="Arial"/>
                <a:sym typeface="Arial"/>
              </a:rPr>
              <a:t/>
            </a:r>
            <a:br>
              <a:rPr lang="en-US" sz="2100" b="1" i="0" u="none" strike="noStrike" cap="none">
                <a:solidFill>
                  <a:srgbClr val="ED6B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605" name="Google Shape;605;p29" descr="Imagen 16"/>
          <p:cNvPicPr preferRelativeResize="0"/>
          <p:nvPr/>
        </p:nvPicPr>
        <p:blipFill rotWithShape="1">
          <a:blip r:embed="rId4">
            <a:alphaModFix/>
          </a:blip>
          <a:srcRect/>
          <a:stretch/>
        </p:blipFill>
        <p:spPr>
          <a:xfrm>
            <a:off x="3210792" y="4159041"/>
            <a:ext cx="673177" cy="603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3</a:t>
            </a:fld>
            <a:endParaRPr sz="1100" b="0" i="0" u="none" strike="noStrike" cap="none">
              <a:solidFill>
                <a:srgbClr val="000000"/>
              </a:solidFill>
              <a:latin typeface="Calibri"/>
              <a:ea typeface="Calibri"/>
              <a:cs typeface="Calibri"/>
              <a:sym typeface="Calibri"/>
            </a:endParaRPr>
          </a:p>
        </p:txBody>
      </p:sp>
      <p:sp>
        <p:nvSpPr>
          <p:cNvPr id="124" name="Google Shape;124;p3"/>
          <p:cNvSpPr txBox="1"/>
          <p:nvPr/>
        </p:nvSpPr>
        <p:spPr>
          <a:xfrm>
            <a:off x="462114" y="2499449"/>
            <a:ext cx="2760223" cy="3601014"/>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OA 3</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Ingresar, archivar y presentar información sobre bienestar y desarrollo de personas, ascensos, promociones, transferencias, capacitación, desempeños, evaluaciones, entre otros, para la toma de decisiones de las jefaturas.</a:t>
            </a: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OA Genérico</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A - C </a:t>
            </a:r>
            <a:endParaRPr/>
          </a:p>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r>
            <a:br>
              <a:rPr lang="en-US" sz="1400" b="0" i="0" u="none" strike="noStrike" cap="none">
                <a:solidFill>
                  <a:srgbClr val="000000"/>
                </a:solidFill>
                <a:latin typeface="Calibri"/>
                <a:ea typeface="Calibri"/>
                <a:cs typeface="Calibri"/>
                <a:sym typeface="Calibri"/>
              </a:rPr>
            </a:br>
            <a:endParaRPr sz="1400" b="0" i="0" u="none" strike="noStrike" cap="none">
              <a:solidFill>
                <a:srgbClr val="000000"/>
              </a:solidFill>
              <a:latin typeface="Calibri"/>
              <a:ea typeface="Calibri"/>
              <a:cs typeface="Calibri"/>
              <a:sym typeface="Calibri"/>
            </a:endParaRPr>
          </a:p>
        </p:txBody>
      </p:sp>
      <p:sp>
        <p:nvSpPr>
          <p:cNvPr id="125" name="Google Shape;125;p3"/>
          <p:cNvSpPr/>
          <p:nvPr/>
        </p:nvSpPr>
        <p:spPr>
          <a:xfrm>
            <a:off x="252573" y="1472660"/>
            <a:ext cx="2980514" cy="4543829"/>
          </a:xfrm>
          <a:prstGeom prst="roundRect">
            <a:avLst>
              <a:gd name="adj" fmla="val 8420"/>
            </a:avLst>
          </a:prstGeom>
          <a:no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358670" y="2033504"/>
            <a:ext cx="2768319" cy="424498"/>
          </a:xfrm>
          <a:prstGeom prst="rect">
            <a:avLst/>
          </a:prstGeom>
          <a:noFill/>
          <a:ln>
            <a:noFill/>
          </a:ln>
        </p:spPr>
        <p:txBody>
          <a:bodyPr spcFirstLastPara="1" wrap="square" lIns="91400" tIns="91400" rIns="91400" bIns="91400" anchor="ctr" anchorCtr="0">
            <a:spAutoFit/>
          </a:bodyPr>
          <a:lstStyle/>
          <a:p>
            <a:pPr marL="0" marR="0" lvl="0" indent="0" algn="ctr" rtl="0">
              <a:lnSpc>
                <a:spcPct val="90000"/>
              </a:lnSpc>
              <a:spcBef>
                <a:spcPts val="0"/>
              </a:spcBef>
              <a:spcAft>
                <a:spcPts val="0"/>
              </a:spcAft>
              <a:buClr>
                <a:srgbClr val="ED6B00"/>
              </a:buClr>
              <a:buSzPts val="1800"/>
              <a:buFont typeface="Calibri"/>
              <a:buNone/>
            </a:pPr>
            <a:r>
              <a:rPr lang="en-US" sz="1800" b="1" i="0" u="none" strike="noStrike" cap="none">
                <a:solidFill>
                  <a:srgbClr val="ED6B00"/>
                </a:solidFill>
                <a:latin typeface="Calibri"/>
                <a:ea typeface="Calibri"/>
                <a:cs typeface="Calibri"/>
                <a:sym typeface="Calibri"/>
              </a:rPr>
              <a:t>OBJETIVO DE APRENDIZAJE</a:t>
            </a:r>
            <a:endParaRPr/>
          </a:p>
        </p:txBody>
      </p:sp>
      <p:pic>
        <p:nvPicPr>
          <p:cNvPr id="127" name="Google Shape;127;p3" descr="Imagen 27"/>
          <p:cNvPicPr preferRelativeResize="0"/>
          <p:nvPr/>
        </p:nvPicPr>
        <p:blipFill rotWithShape="1">
          <a:blip r:embed="rId3">
            <a:alphaModFix/>
          </a:blip>
          <a:srcRect/>
          <a:stretch/>
        </p:blipFill>
        <p:spPr>
          <a:xfrm>
            <a:off x="1410121" y="1203013"/>
            <a:ext cx="702377" cy="669709"/>
          </a:xfrm>
          <a:prstGeom prst="rect">
            <a:avLst/>
          </a:prstGeom>
          <a:noFill/>
          <a:ln>
            <a:noFill/>
          </a:ln>
        </p:spPr>
      </p:pic>
      <p:sp>
        <p:nvSpPr>
          <p:cNvPr id="128" name="Google Shape;128;p3"/>
          <p:cNvSpPr txBox="1"/>
          <p:nvPr/>
        </p:nvSpPr>
        <p:spPr>
          <a:xfrm>
            <a:off x="3561636" y="2033504"/>
            <a:ext cx="2609185" cy="424498"/>
          </a:xfrm>
          <a:prstGeom prst="rect">
            <a:avLst/>
          </a:prstGeom>
          <a:noFill/>
          <a:ln>
            <a:noFill/>
          </a:ln>
        </p:spPr>
        <p:txBody>
          <a:bodyPr spcFirstLastPara="1" wrap="square" lIns="91400" tIns="91400" rIns="91400" bIns="91400" anchor="ctr" anchorCtr="0">
            <a:spAutoFit/>
          </a:bodyPr>
          <a:lstStyle/>
          <a:p>
            <a:pPr marL="0" marR="0" lvl="0" indent="0" algn="ctr" rtl="0">
              <a:lnSpc>
                <a:spcPct val="90000"/>
              </a:lnSpc>
              <a:spcBef>
                <a:spcPts val="0"/>
              </a:spcBef>
              <a:spcAft>
                <a:spcPts val="0"/>
              </a:spcAft>
              <a:buClr>
                <a:srgbClr val="ED6B00"/>
              </a:buClr>
              <a:buSzPts val="1800"/>
              <a:buFont typeface="Calibri"/>
              <a:buNone/>
            </a:pPr>
            <a:r>
              <a:rPr lang="en-US" sz="1800" b="1" i="0" u="none" strike="noStrike" cap="none">
                <a:solidFill>
                  <a:srgbClr val="ED6B00"/>
                </a:solidFill>
                <a:latin typeface="Calibri"/>
                <a:ea typeface="Calibri"/>
                <a:cs typeface="Calibri"/>
                <a:sym typeface="Calibri"/>
              </a:rPr>
              <a:t>APRENDIZAJE ESPERADO</a:t>
            </a:r>
            <a:endParaRPr/>
          </a:p>
        </p:txBody>
      </p:sp>
      <p:pic>
        <p:nvPicPr>
          <p:cNvPr id="129" name="Google Shape;129;p3" descr="Imagen 35"/>
          <p:cNvPicPr preferRelativeResize="0"/>
          <p:nvPr/>
        </p:nvPicPr>
        <p:blipFill rotWithShape="1">
          <a:blip r:embed="rId4">
            <a:alphaModFix/>
          </a:blip>
          <a:srcRect/>
          <a:stretch/>
        </p:blipFill>
        <p:spPr>
          <a:xfrm>
            <a:off x="4539905" y="1203013"/>
            <a:ext cx="702377" cy="669709"/>
          </a:xfrm>
          <a:prstGeom prst="rect">
            <a:avLst/>
          </a:prstGeom>
          <a:noFill/>
          <a:ln>
            <a:noFill/>
          </a:ln>
        </p:spPr>
      </p:pic>
      <p:sp>
        <p:nvSpPr>
          <p:cNvPr id="130" name="Google Shape;130;p3"/>
          <p:cNvSpPr txBox="1"/>
          <p:nvPr/>
        </p:nvSpPr>
        <p:spPr>
          <a:xfrm>
            <a:off x="6656438" y="2499448"/>
            <a:ext cx="2684207" cy="405521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3.3</a:t>
            </a:r>
            <a:r>
              <a:rPr lang="en-US" sz="1400" b="0" i="0" u="none" strike="noStrike" cap="none">
                <a:solidFill>
                  <a:srgbClr val="000000"/>
                </a:solidFill>
                <a:latin typeface="Calibri"/>
                <a:ea typeface="Calibri"/>
                <a:cs typeface="Calibri"/>
                <a:sym typeface="Calibri"/>
              </a:rPr>
              <a:t> Presenta formularios y/o documentos, de acuerdo a las normativas exigidas, en las instituciones correspondientes y en los plazos definidos.</a:t>
            </a: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Reconoce el clima laboral dentro de una organización y los factores que influyen en él, beneficiando la calidad de vida de los colaboradores y generando sentido de pertenencia con la organización. </a:t>
            </a:r>
            <a:endParaRPr/>
          </a:p>
          <a:p>
            <a:pPr marL="0" marR="0" lvl="0" indent="0" algn="l" rtl="0">
              <a:lnSpc>
                <a:spcPct val="278571"/>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
            </a:r>
            <a:br>
              <a:rPr lang="en-US" sz="1400" b="0" i="0" u="none" strike="noStrike" cap="none">
                <a:solidFill>
                  <a:srgbClr val="000000"/>
                </a:solidFill>
                <a:latin typeface="Calibri"/>
                <a:ea typeface="Calibri"/>
                <a:cs typeface="Calibri"/>
                <a:sym typeface="Calibri"/>
              </a:rPr>
            </a:b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6554516" y="2033504"/>
            <a:ext cx="2862261" cy="424498"/>
          </a:xfrm>
          <a:prstGeom prst="rect">
            <a:avLst/>
          </a:prstGeom>
          <a:noFill/>
          <a:ln>
            <a:noFill/>
          </a:ln>
        </p:spPr>
        <p:txBody>
          <a:bodyPr spcFirstLastPara="1" wrap="square" lIns="91400" tIns="91400" rIns="91400" bIns="91400" anchor="ctr" anchorCtr="0">
            <a:spAutoFit/>
          </a:bodyPr>
          <a:lstStyle/>
          <a:p>
            <a:pPr marL="0" marR="0" lvl="0" indent="0" algn="ctr" rtl="0">
              <a:lnSpc>
                <a:spcPct val="90000"/>
              </a:lnSpc>
              <a:spcBef>
                <a:spcPts val="0"/>
              </a:spcBef>
              <a:spcAft>
                <a:spcPts val="0"/>
              </a:spcAft>
              <a:buClr>
                <a:srgbClr val="ED6B00"/>
              </a:buClr>
              <a:buSzPts val="1800"/>
              <a:buFont typeface="Calibri"/>
              <a:buNone/>
            </a:pPr>
            <a:r>
              <a:rPr lang="en-US" sz="1800" b="1" i="0" u="none" strike="noStrike" cap="none">
                <a:solidFill>
                  <a:srgbClr val="ED6B00"/>
                </a:solidFill>
                <a:latin typeface="Calibri"/>
                <a:ea typeface="Calibri"/>
                <a:cs typeface="Calibri"/>
                <a:sym typeface="Calibri"/>
              </a:rPr>
              <a:t>CRITERIOS DE EVALUACIÓN</a:t>
            </a:r>
            <a:endParaRPr/>
          </a:p>
        </p:txBody>
      </p:sp>
      <p:pic>
        <p:nvPicPr>
          <p:cNvPr id="132" name="Google Shape;132;p3" descr="Imagen 39"/>
          <p:cNvPicPr preferRelativeResize="0"/>
          <p:nvPr/>
        </p:nvPicPr>
        <p:blipFill rotWithShape="1">
          <a:blip r:embed="rId5">
            <a:alphaModFix/>
          </a:blip>
          <a:srcRect/>
          <a:stretch/>
        </p:blipFill>
        <p:spPr>
          <a:xfrm>
            <a:off x="7649551" y="1203013"/>
            <a:ext cx="702377" cy="669709"/>
          </a:xfrm>
          <a:prstGeom prst="rect">
            <a:avLst/>
          </a:prstGeom>
          <a:noFill/>
          <a:ln>
            <a:noFill/>
          </a:ln>
        </p:spPr>
      </p:pic>
      <p:pic>
        <p:nvPicPr>
          <p:cNvPr id="133" name="Google Shape;133;p3" descr="Imagen 40"/>
          <p:cNvPicPr preferRelativeResize="0"/>
          <p:nvPr/>
        </p:nvPicPr>
        <p:blipFill rotWithShape="1">
          <a:blip r:embed="rId6">
            <a:alphaModFix/>
          </a:blip>
          <a:srcRect/>
          <a:stretch/>
        </p:blipFill>
        <p:spPr>
          <a:xfrm flipH="1">
            <a:off x="511864" y="4448533"/>
            <a:ext cx="3103843" cy="2466271"/>
          </a:xfrm>
          <a:prstGeom prst="rect">
            <a:avLst/>
          </a:prstGeom>
          <a:noFill/>
          <a:ln>
            <a:noFill/>
          </a:ln>
        </p:spPr>
      </p:pic>
      <p:grpSp>
        <p:nvGrpSpPr>
          <p:cNvPr id="134" name="Google Shape;134;p3"/>
          <p:cNvGrpSpPr/>
          <p:nvPr/>
        </p:nvGrpSpPr>
        <p:grpSpPr>
          <a:xfrm>
            <a:off x="3362219" y="1472660"/>
            <a:ext cx="2980515" cy="5164115"/>
            <a:chOff x="0" y="0"/>
            <a:chExt cx="2980514" cy="4543827"/>
          </a:xfrm>
        </p:grpSpPr>
        <p:sp>
          <p:nvSpPr>
            <p:cNvPr id="135" name="Google Shape;135;p3"/>
            <p:cNvSpPr/>
            <p:nvPr/>
          </p:nvSpPr>
          <p:spPr>
            <a:xfrm>
              <a:off x="0" y="0"/>
              <a:ext cx="2980514" cy="4543827"/>
            </a:xfrm>
            <a:prstGeom prst="roundRect">
              <a:avLst>
                <a:gd name="adj" fmla="val 8420"/>
              </a:avLst>
            </a:prstGeom>
            <a:no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
            <p:cNvSpPr txBox="1"/>
            <p:nvPr/>
          </p:nvSpPr>
          <p:spPr>
            <a:xfrm>
              <a:off x="78265" y="2081796"/>
              <a:ext cx="2823983" cy="38023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137" name="Google Shape;137;p3"/>
          <p:cNvGrpSpPr/>
          <p:nvPr/>
        </p:nvGrpSpPr>
        <p:grpSpPr>
          <a:xfrm>
            <a:off x="6473042" y="1472660"/>
            <a:ext cx="2980515" cy="5164116"/>
            <a:chOff x="0" y="0"/>
            <a:chExt cx="2980514" cy="5663580"/>
          </a:xfrm>
        </p:grpSpPr>
        <p:sp>
          <p:nvSpPr>
            <p:cNvPr id="138" name="Google Shape;138;p3"/>
            <p:cNvSpPr/>
            <p:nvPr/>
          </p:nvSpPr>
          <p:spPr>
            <a:xfrm>
              <a:off x="0" y="0"/>
              <a:ext cx="2980514" cy="5663580"/>
            </a:xfrm>
            <a:prstGeom prst="roundRect">
              <a:avLst>
                <a:gd name="adj" fmla="val 8420"/>
              </a:avLst>
            </a:prstGeom>
            <a:no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
            <p:cNvSpPr txBox="1"/>
            <p:nvPr/>
          </p:nvSpPr>
          <p:spPr>
            <a:xfrm>
              <a:off x="78265" y="2641673"/>
              <a:ext cx="2823983"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140" name="Google Shape;140;p3"/>
          <p:cNvSpPr txBox="1"/>
          <p:nvPr/>
        </p:nvSpPr>
        <p:spPr>
          <a:xfrm>
            <a:off x="3473146" y="2499448"/>
            <a:ext cx="2876761" cy="190818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3. </a:t>
            </a:r>
            <a:r>
              <a:rPr lang="en-US" sz="1400" b="0" i="0" u="none" strike="noStrike" cap="none">
                <a:solidFill>
                  <a:srgbClr val="000000"/>
                </a:solidFill>
                <a:latin typeface="Calibri"/>
                <a:ea typeface="Calibri"/>
                <a:cs typeface="Calibri"/>
                <a:sym typeface="Calibri"/>
              </a:rPr>
              <a:t>Tramita formularios y documentos necesarios para bienestar, desarrollo profesional, capacitación y/o evaluación de desempeño de trabajadores, respetando legislación vigente, de acuerdo a peticiones de trabajadores y/o jefatura correspondiente.</a:t>
            </a:r>
            <a:endParaRPr sz="1200" b="0" i="0" u="none" strike="noStrike" cap="none">
              <a:solidFill>
                <a:srgbClr val="000000"/>
              </a:solidFill>
              <a:latin typeface="Times"/>
              <a:ea typeface="Times"/>
              <a:cs typeface="Times"/>
              <a:sym typeface="Times"/>
            </a:endParaRPr>
          </a:p>
        </p:txBody>
      </p:sp>
      <p:sp>
        <p:nvSpPr>
          <p:cNvPr id="141" name="Google Shape;141;p3"/>
          <p:cNvSpPr txBox="1"/>
          <p:nvPr/>
        </p:nvSpPr>
        <p:spPr>
          <a:xfrm>
            <a:off x="3483582" y="4333169"/>
            <a:ext cx="2899796" cy="2123626"/>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Identifica los tipos de beneficios existentes en una organización otorgados por el Estado y/o las empresas, satisfaciendo las necesidades de los colaboradores y fortaleciendo su identidad, compromiso y fidelización dentro de la misma, de acuerdo a los protocolos y normativa legal vigente.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4</a:t>
            </a:fld>
            <a:endParaRPr sz="1100" b="0" i="0" u="none" strike="noStrike" cap="none">
              <a:solidFill>
                <a:srgbClr val="000000"/>
              </a:solidFill>
              <a:latin typeface="Calibri"/>
              <a:ea typeface="Calibri"/>
              <a:cs typeface="Calibri"/>
              <a:sym typeface="Calibri"/>
            </a:endParaRPr>
          </a:p>
        </p:txBody>
      </p:sp>
      <p:grpSp>
        <p:nvGrpSpPr>
          <p:cNvPr id="147" name="Google Shape;147;p4"/>
          <p:cNvGrpSpPr/>
          <p:nvPr/>
        </p:nvGrpSpPr>
        <p:grpSpPr>
          <a:xfrm>
            <a:off x="386545" y="3816227"/>
            <a:ext cx="4845912" cy="883659"/>
            <a:chOff x="-3" y="0"/>
            <a:chExt cx="4845911" cy="883657"/>
          </a:xfrm>
        </p:grpSpPr>
        <p:grpSp>
          <p:nvGrpSpPr>
            <p:cNvPr id="148" name="Google Shape;148;p4"/>
            <p:cNvGrpSpPr/>
            <p:nvPr/>
          </p:nvGrpSpPr>
          <p:grpSpPr>
            <a:xfrm>
              <a:off x="188096" y="0"/>
              <a:ext cx="4657812" cy="883657"/>
              <a:chOff x="-2" y="0"/>
              <a:chExt cx="4657810" cy="883656"/>
            </a:xfrm>
          </p:grpSpPr>
          <p:sp>
            <p:nvSpPr>
              <p:cNvPr id="149" name="Google Shape;149;p4"/>
              <p:cNvSpPr/>
              <p:nvPr/>
            </p:nvSpPr>
            <p:spPr>
              <a:xfrm>
                <a:off x="-2" y="0"/>
                <a:ext cx="4657810" cy="883656"/>
              </a:xfrm>
              <a:prstGeom prst="roundRect">
                <a:avLst>
                  <a:gd name="adj" fmla="val 16667"/>
                </a:avLst>
              </a:prstGeom>
              <a:no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txBox="1"/>
              <p:nvPr/>
            </p:nvSpPr>
            <p:spPr>
              <a:xfrm>
                <a:off x="47898" y="251708"/>
                <a:ext cx="4562011"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151" name="Google Shape;151;p4"/>
            <p:cNvGrpSpPr/>
            <p:nvPr/>
          </p:nvGrpSpPr>
          <p:grpSpPr>
            <a:xfrm>
              <a:off x="-3" y="168979"/>
              <a:ext cx="391117" cy="536166"/>
              <a:chOff x="-1" y="0"/>
              <a:chExt cx="391116" cy="536164"/>
            </a:xfrm>
          </p:grpSpPr>
          <p:sp>
            <p:nvSpPr>
              <p:cNvPr id="152" name="Google Shape;152;p4"/>
              <p:cNvSpPr/>
              <p:nvPr/>
            </p:nvSpPr>
            <p:spPr>
              <a:xfrm>
                <a:off x="-1" y="84708"/>
                <a:ext cx="391116" cy="385806"/>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9902" y="0"/>
                <a:ext cx="312204" cy="53616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2</a:t>
                </a:r>
                <a:endParaRPr/>
              </a:p>
            </p:txBody>
          </p:sp>
        </p:grpSp>
        <p:sp>
          <p:nvSpPr>
            <p:cNvPr id="154" name="Google Shape;154;p4"/>
            <p:cNvSpPr txBox="1"/>
            <p:nvPr/>
          </p:nvSpPr>
          <p:spPr>
            <a:xfrm>
              <a:off x="562798" y="103136"/>
              <a:ext cx="4117503" cy="677373"/>
            </a:xfrm>
            <a:prstGeom prst="rect">
              <a:avLst/>
            </a:prstGeom>
            <a:noFill/>
            <a:ln>
              <a:noFill/>
            </a:ln>
          </p:spPr>
          <p:txBody>
            <a:bodyPr spcFirstLastPara="1" wrap="square" lIns="91400" tIns="91400" rIns="91400" bIns="91400" anchor="ctr"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Identificamos los beneficios que son otorgados a algunas empresas.</a:t>
              </a:r>
              <a:endParaRPr/>
            </a:p>
          </p:txBody>
        </p:sp>
      </p:grpSp>
      <p:grpSp>
        <p:nvGrpSpPr>
          <p:cNvPr id="155" name="Google Shape;155;p4"/>
          <p:cNvGrpSpPr/>
          <p:nvPr/>
        </p:nvGrpSpPr>
        <p:grpSpPr>
          <a:xfrm>
            <a:off x="375970" y="2843138"/>
            <a:ext cx="4845911" cy="883661"/>
            <a:chOff x="-3" y="-2"/>
            <a:chExt cx="4845909" cy="883659"/>
          </a:xfrm>
        </p:grpSpPr>
        <p:grpSp>
          <p:nvGrpSpPr>
            <p:cNvPr id="156" name="Google Shape;156;p4"/>
            <p:cNvGrpSpPr/>
            <p:nvPr/>
          </p:nvGrpSpPr>
          <p:grpSpPr>
            <a:xfrm>
              <a:off x="188096" y="-2"/>
              <a:ext cx="4657810" cy="883659"/>
              <a:chOff x="-1" y="-1"/>
              <a:chExt cx="4657808" cy="883657"/>
            </a:xfrm>
          </p:grpSpPr>
          <p:sp>
            <p:nvSpPr>
              <p:cNvPr id="157" name="Google Shape;157;p4"/>
              <p:cNvSpPr/>
              <p:nvPr/>
            </p:nvSpPr>
            <p:spPr>
              <a:xfrm>
                <a:off x="-1" y="-1"/>
                <a:ext cx="4657808" cy="883657"/>
              </a:xfrm>
              <a:prstGeom prst="roundRect">
                <a:avLst>
                  <a:gd name="adj" fmla="val 16667"/>
                </a:avLst>
              </a:prstGeom>
              <a:no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4"/>
              <p:cNvSpPr txBox="1"/>
              <p:nvPr/>
            </p:nvSpPr>
            <p:spPr>
              <a:xfrm>
                <a:off x="47898" y="251708"/>
                <a:ext cx="4562011"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grpSp>
          <p:nvGrpSpPr>
            <p:cNvPr id="159" name="Google Shape;159;p4"/>
            <p:cNvGrpSpPr/>
            <p:nvPr/>
          </p:nvGrpSpPr>
          <p:grpSpPr>
            <a:xfrm>
              <a:off x="-3" y="168978"/>
              <a:ext cx="376208" cy="536167"/>
              <a:chOff x="-1" y="-1"/>
              <a:chExt cx="376206" cy="536165"/>
            </a:xfrm>
          </p:grpSpPr>
          <p:sp>
            <p:nvSpPr>
              <p:cNvPr id="160" name="Google Shape;160;p4"/>
              <p:cNvSpPr/>
              <p:nvPr/>
            </p:nvSpPr>
            <p:spPr>
              <a:xfrm>
                <a:off x="-1" y="84708"/>
                <a:ext cx="376206" cy="385806"/>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
              <p:cNvSpPr txBox="1"/>
              <p:nvPr/>
            </p:nvSpPr>
            <p:spPr>
              <a:xfrm>
                <a:off x="9524" y="-1"/>
                <a:ext cx="300305" cy="53616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1</a:t>
                </a:r>
                <a:endParaRPr/>
              </a:p>
            </p:txBody>
          </p:sp>
        </p:grpSp>
        <p:sp>
          <p:nvSpPr>
            <p:cNvPr id="162" name="Google Shape;162;p4"/>
            <p:cNvSpPr txBox="1"/>
            <p:nvPr/>
          </p:nvSpPr>
          <p:spPr>
            <a:xfrm>
              <a:off x="562799" y="103136"/>
              <a:ext cx="3960529" cy="677373"/>
            </a:xfrm>
            <a:prstGeom prst="rect">
              <a:avLst/>
            </a:prstGeom>
            <a:noFill/>
            <a:ln>
              <a:noFill/>
            </a:ln>
          </p:spPr>
          <p:txBody>
            <a:bodyPr spcFirstLastPara="1" wrap="square" lIns="91400" tIns="91400" rIns="91400" bIns="91400" anchor="ctr"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Reconocimos la importancia de los beneficios otorgados por la empresa.</a:t>
              </a:r>
              <a:endParaRPr/>
            </a:p>
          </p:txBody>
        </p:sp>
      </p:grpSp>
      <p:sp>
        <p:nvSpPr>
          <p:cNvPr id="163" name="Google Shape;163;p4"/>
          <p:cNvSpPr/>
          <p:nvPr/>
        </p:nvSpPr>
        <p:spPr>
          <a:xfrm>
            <a:off x="5026616" y="3630159"/>
            <a:ext cx="696541" cy="696539"/>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
          <p:cNvSpPr txBox="1"/>
          <p:nvPr/>
        </p:nvSpPr>
        <p:spPr>
          <a:xfrm>
            <a:off x="382497" y="1274681"/>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¿QUÉ APRENDIMOS LA ACTIVIDAD ANTERIOR?</a:t>
            </a:r>
            <a:endParaRPr/>
          </a:p>
        </p:txBody>
      </p:sp>
      <p:sp>
        <p:nvSpPr>
          <p:cNvPr id="165" name="Google Shape;165;p4"/>
          <p:cNvSpPr txBox="1"/>
          <p:nvPr/>
        </p:nvSpPr>
        <p:spPr>
          <a:xfrm>
            <a:off x="574648" y="2253630"/>
            <a:ext cx="4778406" cy="424494"/>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ED6B00"/>
              </a:buClr>
              <a:buSzPts val="1800"/>
              <a:buFont typeface="Calibri"/>
              <a:buNone/>
            </a:pPr>
            <a:r>
              <a:rPr lang="en-US" sz="1800" b="1" i="0" u="none" strike="noStrike" cap="none">
                <a:solidFill>
                  <a:srgbClr val="ED6B00"/>
                </a:solidFill>
                <a:latin typeface="Calibri"/>
                <a:ea typeface="Calibri"/>
                <a:cs typeface="Calibri"/>
                <a:sym typeface="Calibri"/>
              </a:rPr>
              <a:t>BENEFICIOS DE LA EMPRESA PRIVADA :</a:t>
            </a:r>
            <a:endParaRPr/>
          </a:p>
        </p:txBody>
      </p:sp>
      <p:sp>
        <p:nvSpPr>
          <p:cNvPr id="166" name="Google Shape;166;p4"/>
          <p:cNvSpPr txBox="1"/>
          <p:nvPr/>
        </p:nvSpPr>
        <p:spPr>
          <a:xfrm>
            <a:off x="448724" y="929392"/>
            <a:ext cx="4700403" cy="37220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RECORDEMOS</a:t>
            </a:r>
            <a:endParaRPr/>
          </a:p>
        </p:txBody>
      </p:sp>
      <p:pic>
        <p:nvPicPr>
          <p:cNvPr id="167" name="Google Shape;167;p4" descr="Imagen 34"/>
          <p:cNvPicPr preferRelativeResize="0"/>
          <p:nvPr/>
        </p:nvPicPr>
        <p:blipFill rotWithShape="1">
          <a:blip r:embed="rId3">
            <a:alphaModFix/>
          </a:blip>
          <a:srcRect/>
          <a:stretch/>
        </p:blipFill>
        <p:spPr>
          <a:xfrm>
            <a:off x="4870517" y="2513152"/>
            <a:ext cx="4828329" cy="45744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5"/>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5</a:t>
            </a:fld>
            <a:endParaRPr sz="1100" b="0" i="0" u="none" strike="noStrike" cap="none">
              <a:solidFill>
                <a:srgbClr val="000000"/>
              </a:solidFill>
              <a:latin typeface="Calibri"/>
              <a:ea typeface="Calibri"/>
              <a:cs typeface="Calibri"/>
              <a:sym typeface="Calibri"/>
            </a:endParaRPr>
          </a:p>
        </p:txBody>
      </p:sp>
      <p:grpSp>
        <p:nvGrpSpPr>
          <p:cNvPr id="173" name="Google Shape;173;p5"/>
          <p:cNvGrpSpPr/>
          <p:nvPr/>
        </p:nvGrpSpPr>
        <p:grpSpPr>
          <a:xfrm>
            <a:off x="536221" y="2440017"/>
            <a:ext cx="5390409" cy="2567600"/>
            <a:chOff x="-1" y="-1"/>
            <a:chExt cx="5390407" cy="2567598"/>
          </a:xfrm>
        </p:grpSpPr>
        <p:grpSp>
          <p:nvGrpSpPr>
            <p:cNvPr id="174" name="Google Shape;174;p5"/>
            <p:cNvGrpSpPr/>
            <p:nvPr/>
          </p:nvGrpSpPr>
          <p:grpSpPr>
            <a:xfrm>
              <a:off x="-1" y="-1"/>
              <a:ext cx="4657809" cy="2567598"/>
              <a:chOff x="-1" y="-1"/>
              <a:chExt cx="4657808" cy="2567597"/>
            </a:xfrm>
          </p:grpSpPr>
          <p:sp>
            <p:nvSpPr>
              <p:cNvPr id="175" name="Google Shape;175;p5"/>
              <p:cNvSpPr/>
              <p:nvPr/>
            </p:nvSpPr>
            <p:spPr>
              <a:xfrm flipH="1">
                <a:off x="-1" y="-1"/>
                <a:ext cx="4657808" cy="2567597"/>
              </a:xfrm>
              <a:prstGeom prst="roundRect">
                <a:avLst>
                  <a:gd name="adj" fmla="val 16667"/>
                </a:avLst>
              </a:pr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5"/>
              <p:cNvSpPr txBox="1"/>
              <p:nvPr/>
            </p:nvSpPr>
            <p:spPr>
              <a:xfrm>
                <a:off x="125338" y="1093678"/>
                <a:ext cx="4407130"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177" name="Google Shape;177;p5"/>
            <p:cNvSpPr/>
            <p:nvPr/>
          </p:nvSpPr>
          <p:spPr>
            <a:xfrm rot="7028958" flipH="1">
              <a:off x="4620442" y="1630534"/>
              <a:ext cx="432623" cy="1022559"/>
            </a:xfrm>
            <a:prstGeom prst="triangle">
              <a:avLst>
                <a:gd name="adj" fmla="val 50000"/>
              </a:avLst>
            </a:prstGeom>
            <a:solidFill>
              <a:srgbClr val="F7E3D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 name="Google Shape;178;p5"/>
          <p:cNvSpPr txBox="1"/>
          <p:nvPr/>
        </p:nvSpPr>
        <p:spPr>
          <a:xfrm>
            <a:off x="375972" y="1265365"/>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ACTIVIDAD DE CONOCIMIENTOS PREVIOS</a:t>
            </a:r>
            <a:endParaRPr/>
          </a:p>
        </p:txBody>
      </p:sp>
      <p:sp>
        <p:nvSpPr>
          <p:cNvPr id="179" name="Google Shape;179;p5"/>
          <p:cNvSpPr txBox="1"/>
          <p:nvPr/>
        </p:nvSpPr>
        <p:spPr>
          <a:xfrm>
            <a:off x="856786" y="2928950"/>
            <a:ext cx="4056007" cy="1533492"/>
          </a:xfrm>
          <a:prstGeom prst="rect">
            <a:avLst/>
          </a:prstGeom>
          <a:noFill/>
          <a:ln>
            <a:noFill/>
          </a:ln>
        </p:spPr>
        <p:txBody>
          <a:bodyPr spcFirstLastPara="1" wrap="square" lIns="91400" tIns="91400" rIns="91400" bIns="91400" anchor="ctr"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Para revisar los aprendizajes trabajados en actividad anterior</a:t>
            </a:r>
            <a:r>
              <a:rPr lang="en-US" sz="1600" b="0" i="0" u="none" strike="noStrike" cap="none">
                <a:solidFill>
                  <a:srgbClr val="ED6B00"/>
                </a:solidFill>
                <a:latin typeface="Calibri"/>
                <a:ea typeface="Calibri"/>
                <a:cs typeface="Calibri"/>
                <a:sym typeface="Calibri"/>
              </a:rPr>
              <a:t>, </a:t>
            </a:r>
            <a:r>
              <a:rPr lang="en-US" sz="1600" b="1" i="0" u="none" strike="noStrike" cap="none">
                <a:solidFill>
                  <a:srgbClr val="ED6B00"/>
                </a:solidFill>
                <a:latin typeface="Calibri"/>
                <a:ea typeface="Calibri"/>
                <a:cs typeface="Calibri"/>
                <a:sym typeface="Calibri"/>
              </a:rPr>
              <a:t>reúnete en grupos de no más de tres integrantes</a:t>
            </a:r>
            <a:r>
              <a:rPr lang="en-US" sz="1600" b="0" i="0" u="none" strike="noStrike" cap="none">
                <a:solidFill>
                  <a:srgbClr val="ED6B00"/>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e investigue dos empresas que se destacan por sus beneficios para sus trabajadores y cuáles son.  </a:t>
            </a:r>
            <a:endParaRPr/>
          </a:p>
        </p:txBody>
      </p:sp>
      <p:pic>
        <p:nvPicPr>
          <p:cNvPr id="180" name="Google Shape;180;p5" descr="Imagen 19"/>
          <p:cNvPicPr preferRelativeResize="0"/>
          <p:nvPr/>
        </p:nvPicPr>
        <p:blipFill rotWithShape="1">
          <a:blip r:embed="rId3">
            <a:alphaModFix/>
          </a:blip>
          <a:srcRect/>
          <a:stretch/>
        </p:blipFill>
        <p:spPr>
          <a:xfrm>
            <a:off x="5135674" y="3333134"/>
            <a:ext cx="4585616" cy="43445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6</a:t>
            </a:fld>
            <a:endParaRPr sz="1100" b="0" i="0" u="none" strike="noStrike" cap="none">
              <a:solidFill>
                <a:srgbClr val="000000"/>
              </a:solidFill>
              <a:latin typeface="Calibri"/>
              <a:ea typeface="Calibri"/>
              <a:cs typeface="Calibri"/>
              <a:sym typeface="Calibri"/>
            </a:endParaRPr>
          </a:p>
        </p:txBody>
      </p:sp>
      <p:sp>
        <p:nvSpPr>
          <p:cNvPr id="186" name="Google Shape;186;p6"/>
          <p:cNvSpPr txBox="1"/>
          <p:nvPr/>
        </p:nvSpPr>
        <p:spPr>
          <a:xfrm>
            <a:off x="375972" y="1265365"/>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ACTIVIDAD DE MOTIVACIÓN</a:t>
            </a:r>
            <a:endParaRPr/>
          </a:p>
        </p:txBody>
      </p:sp>
      <p:pic>
        <p:nvPicPr>
          <p:cNvPr id="187" name="Google Shape;187;p6" descr="Imagen 14"/>
          <p:cNvPicPr preferRelativeResize="0"/>
          <p:nvPr/>
        </p:nvPicPr>
        <p:blipFill rotWithShape="1">
          <a:blip r:embed="rId3">
            <a:alphaModFix/>
          </a:blip>
          <a:srcRect/>
          <a:stretch/>
        </p:blipFill>
        <p:spPr>
          <a:xfrm>
            <a:off x="6441113" y="4148463"/>
            <a:ext cx="3256342" cy="3411212"/>
          </a:xfrm>
          <a:prstGeom prst="rect">
            <a:avLst/>
          </a:prstGeom>
          <a:noFill/>
          <a:ln>
            <a:noFill/>
          </a:ln>
        </p:spPr>
      </p:pic>
      <p:grpSp>
        <p:nvGrpSpPr>
          <p:cNvPr id="188" name="Google Shape;188;p6"/>
          <p:cNvGrpSpPr/>
          <p:nvPr/>
        </p:nvGrpSpPr>
        <p:grpSpPr>
          <a:xfrm>
            <a:off x="536221" y="2694130"/>
            <a:ext cx="4712661" cy="2076815"/>
            <a:chOff x="-1" y="-1"/>
            <a:chExt cx="4712660" cy="2076814"/>
          </a:xfrm>
        </p:grpSpPr>
        <p:grpSp>
          <p:nvGrpSpPr>
            <p:cNvPr id="189" name="Google Shape;189;p6"/>
            <p:cNvGrpSpPr/>
            <p:nvPr/>
          </p:nvGrpSpPr>
          <p:grpSpPr>
            <a:xfrm>
              <a:off x="-1" y="-1"/>
              <a:ext cx="4014746" cy="1929767"/>
              <a:chOff x="-1" y="-1"/>
              <a:chExt cx="4014745" cy="1929766"/>
            </a:xfrm>
          </p:grpSpPr>
          <p:sp>
            <p:nvSpPr>
              <p:cNvPr id="190" name="Google Shape;190;p6"/>
              <p:cNvSpPr/>
              <p:nvPr/>
            </p:nvSpPr>
            <p:spPr>
              <a:xfrm flipH="1">
                <a:off x="-1" y="-1"/>
                <a:ext cx="4014745" cy="1929766"/>
              </a:xfrm>
              <a:prstGeom prst="roundRect">
                <a:avLst>
                  <a:gd name="adj" fmla="val 16667"/>
                </a:avLst>
              </a:pr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6"/>
              <p:cNvSpPr txBox="1"/>
              <p:nvPr/>
            </p:nvSpPr>
            <p:spPr>
              <a:xfrm>
                <a:off x="94202" y="801010"/>
                <a:ext cx="3826339" cy="327736"/>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192" name="Google Shape;192;p6"/>
            <p:cNvSpPr/>
            <p:nvPr/>
          </p:nvSpPr>
          <p:spPr>
            <a:xfrm rot="7028958" flipH="1">
              <a:off x="3942694" y="1139752"/>
              <a:ext cx="432624" cy="1022559"/>
            </a:xfrm>
            <a:prstGeom prst="triangle">
              <a:avLst>
                <a:gd name="adj" fmla="val 50000"/>
              </a:avLst>
            </a:prstGeom>
            <a:solidFill>
              <a:srgbClr val="F7E3D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6"/>
          <p:cNvSpPr txBox="1"/>
          <p:nvPr/>
        </p:nvSpPr>
        <p:spPr>
          <a:xfrm>
            <a:off x="880284" y="3307675"/>
            <a:ext cx="4082301" cy="677373"/>
          </a:xfrm>
          <a:prstGeom prst="rect">
            <a:avLst/>
          </a:prstGeom>
          <a:noFill/>
          <a:ln>
            <a:noFill/>
          </a:ln>
        </p:spPr>
        <p:txBody>
          <a:bodyPr spcFirstLastPara="1" wrap="square" lIns="91400" tIns="91400" rIns="91400" bIns="91400" anchor="ctr"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Responde la siguiente interrogante:</a:t>
            </a:r>
            <a:endParaRPr/>
          </a:p>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¿Qué es el clima para ti? </a:t>
            </a:r>
            <a:endParaRPr/>
          </a:p>
        </p:txBody>
      </p:sp>
      <p:sp>
        <p:nvSpPr>
          <p:cNvPr id="194" name="Google Shape;194;p6"/>
          <p:cNvSpPr txBox="1"/>
          <p:nvPr/>
        </p:nvSpPr>
        <p:spPr>
          <a:xfrm>
            <a:off x="741251" y="4984225"/>
            <a:ext cx="4995618" cy="156394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ED6B00"/>
              </a:buClr>
              <a:buSzPts val="2100"/>
              <a:buFont typeface="Calibri"/>
              <a:buNone/>
            </a:pPr>
            <a:r>
              <a:rPr lang="en-US" sz="2100" b="1" i="0" u="none" strike="noStrike" cap="none">
                <a:solidFill>
                  <a:srgbClr val="ED6B00"/>
                </a:solidFill>
                <a:latin typeface="Calibri"/>
                <a:ea typeface="Calibri"/>
                <a:cs typeface="Calibri"/>
                <a:sym typeface="Calibri"/>
              </a:rPr>
              <a:t>¡Muy bien!</a:t>
            </a:r>
            <a:r>
              <a:rPr lang="en-US" sz="2100" b="1" i="0" u="none" strike="noStrike" cap="none">
                <a:solidFill>
                  <a:srgbClr val="ED6B00"/>
                </a:solidFill>
                <a:latin typeface="Arial"/>
                <a:ea typeface="Arial"/>
                <a:cs typeface="Arial"/>
                <a:sym typeface="Arial"/>
              </a:rPr>
              <a:t> </a:t>
            </a:r>
            <a:r>
              <a:rPr lang="en-US" sz="2100" b="0" i="0" u="none" strike="noStrike" cap="none">
                <a:solidFill>
                  <a:srgbClr val="ED6B00"/>
                </a:solidFill>
                <a:latin typeface="Calibri"/>
                <a:ea typeface="Calibri"/>
                <a:cs typeface="Calibri"/>
                <a:sym typeface="Calibri"/>
              </a:rPr>
              <a:t>ahora te invitamos a seguir profundizando a través de la siguiente presentación.  </a:t>
            </a:r>
            <a:endParaRPr sz="12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ED6B00"/>
              </a:buClr>
              <a:buSzPts val="1200"/>
              <a:buFont typeface="Calibri"/>
              <a:buNone/>
            </a:pPr>
            <a:endParaRPr sz="1200" b="0" i="0" u="none" strike="noStrike" cap="none">
              <a:solidFill>
                <a:srgbClr val="000000"/>
              </a:solidFill>
              <a:latin typeface="Times"/>
              <a:ea typeface="Times"/>
              <a:cs typeface="Times"/>
              <a:sym typeface="Tim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7"/>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7</a:t>
            </a:fld>
            <a:endParaRPr sz="1100" b="0" i="0" u="none" strike="noStrike" cap="none">
              <a:solidFill>
                <a:srgbClr val="000000"/>
              </a:solidFill>
              <a:latin typeface="Calibri"/>
              <a:ea typeface="Calibri"/>
              <a:cs typeface="Calibri"/>
              <a:sym typeface="Calibri"/>
            </a:endParaRPr>
          </a:p>
        </p:txBody>
      </p:sp>
      <p:sp>
        <p:nvSpPr>
          <p:cNvPr id="200" name="Google Shape;200;p7"/>
          <p:cNvSpPr txBox="1"/>
          <p:nvPr/>
        </p:nvSpPr>
        <p:spPr>
          <a:xfrm>
            <a:off x="375972" y="1265365"/>
            <a:ext cx="8950506" cy="536164"/>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REFLEXIÓN</a:t>
            </a:r>
            <a:endParaRPr/>
          </a:p>
        </p:txBody>
      </p:sp>
      <p:sp>
        <p:nvSpPr>
          <p:cNvPr id="201" name="Google Shape;201;p7"/>
          <p:cNvSpPr txBox="1"/>
          <p:nvPr/>
        </p:nvSpPr>
        <p:spPr>
          <a:xfrm>
            <a:off x="446619" y="5732183"/>
            <a:ext cx="5146723" cy="45418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A93501"/>
              </a:buClr>
              <a:buSzPts val="2100"/>
              <a:buFont typeface="Calibri"/>
              <a:buNone/>
            </a:pPr>
            <a:r>
              <a:rPr lang="en-US" sz="2100" b="1" i="0" u="none" strike="noStrike" cap="none">
                <a:solidFill>
                  <a:srgbClr val="A93501"/>
                </a:solidFill>
                <a:latin typeface="Calibri"/>
                <a:ea typeface="Calibri"/>
                <a:cs typeface="Calibri"/>
                <a:sym typeface="Calibri"/>
              </a:rPr>
              <a:t>¡Muy bien!</a:t>
            </a:r>
            <a:endParaRPr/>
          </a:p>
        </p:txBody>
      </p:sp>
      <p:grpSp>
        <p:nvGrpSpPr>
          <p:cNvPr id="202" name="Google Shape;202;p7"/>
          <p:cNvGrpSpPr/>
          <p:nvPr/>
        </p:nvGrpSpPr>
        <p:grpSpPr>
          <a:xfrm>
            <a:off x="371782" y="2271010"/>
            <a:ext cx="5146728" cy="3238542"/>
            <a:chOff x="0" y="0"/>
            <a:chExt cx="5146726" cy="3238541"/>
          </a:xfrm>
        </p:grpSpPr>
        <p:sp>
          <p:nvSpPr>
            <p:cNvPr id="203" name="Google Shape;203;p7"/>
            <p:cNvSpPr/>
            <p:nvPr/>
          </p:nvSpPr>
          <p:spPr>
            <a:xfrm>
              <a:off x="0" y="0"/>
              <a:ext cx="5146726" cy="3238541"/>
            </a:xfrm>
            <a:prstGeom prst="roundRect">
              <a:avLst>
                <a:gd name="adj" fmla="val 9635"/>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
            <p:cNvSpPr txBox="1"/>
            <p:nvPr/>
          </p:nvSpPr>
          <p:spPr>
            <a:xfrm>
              <a:off x="96153" y="1429152"/>
              <a:ext cx="4954418"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205" name="Google Shape;205;p7" descr="Imagen 10"/>
          <p:cNvPicPr preferRelativeResize="0"/>
          <p:nvPr/>
        </p:nvPicPr>
        <p:blipFill rotWithShape="1">
          <a:blip r:embed="rId3">
            <a:alphaModFix/>
          </a:blip>
          <a:srcRect/>
          <a:stretch/>
        </p:blipFill>
        <p:spPr>
          <a:xfrm>
            <a:off x="5266344" y="2056308"/>
            <a:ext cx="482544" cy="482543"/>
          </a:xfrm>
          <a:prstGeom prst="rect">
            <a:avLst/>
          </a:prstGeom>
          <a:noFill/>
          <a:ln>
            <a:noFill/>
          </a:ln>
        </p:spPr>
      </p:pic>
      <p:sp>
        <p:nvSpPr>
          <p:cNvPr id="206" name="Google Shape;206;p7"/>
          <p:cNvSpPr txBox="1"/>
          <p:nvPr/>
        </p:nvSpPr>
        <p:spPr>
          <a:xfrm>
            <a:off x="601604" y="2440008"/>
            <a:ext cx="4836753" cy="2868947"/>
          </a:xfrm>
          <a:prstGeom prst="rect">
            <a:avLst/>
          </a:prstGeom>
          <a:noFill/>
          <a:ln>
            <a:noFill/>
          </a:ln>
        </p:spPr>
        <p:txBody>
          <a:bodyPr spcFirstLastPara="1" wrap="square" lIns="45700" tIns="45700" rIns="45700" bIns="45700" anchor="b" anchorCtr="0">
            <a:spAutoFit/>
          </a:bodyPr>
          <a:lstStyle/>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Es importante señalar que habitualmente asociamos clima con el clima atmosférico. Pero también existe lo que se denomina </a:t>
            </a:r>
            <a:r>
              <a:rPr lang="en-US" sz="1600" b="1" i="0" u="none" strike="noStrike" cap="none">
                <a:solidFill>
                  <a:srgbClr val="000000"/>
                </a:solidFill>
                <a:latin typeface="Calibri"/>
                <a:ea typeface="Calibri"/>
                <a:cs typeface="Calibri"/>
                <a:sym typeface="Calibri"/>
              </a:rPr>
              <a:t>Clima Laboral </a:t>
            </a:r>
            <a:r>
              <a:rPr lang="en-US" sz="1600" b="0" i="0" u="none" strike="noStrike" cap="none">
                <a:solidFill>
                  <a:srgbClr val="000000"/>
                </a:solidFill>
                <a:latin typeface="Calibri"/>
                <a:ea typeface="Calibri"/>
                <a:cs typeface="Calibri"/>
                <a:sym typeface="Calibri"/>
              </a:rPr>
              <a:t>y que se asocia al </a:t>
            </a:r>
            <a:r>
              <a:rPr lang="en-US" sz="1600" b="1" i="0" u="none" strike="noStrike" cap="none">
                <a:solidFill>
                  <a:srgbClr val="000000"/>
                </a:solidFill>
                <a:latin typeface="Calibri"/>
                <a:ea typeface="Calibri"/>
                <a:cs typeface="Calibri"/>
                <a:sym typeface="Calibri"/>
              </a:rPr>
              <a:t>ambiente de trabajo de una organización. </a:t>
            </a:r>
            <a:endParaRPr/>
          </a:p>
          <a:p>
            <a:pPr marL="0" marR="0" lvl="0" indent="0" algn="l" rtl="0">
              <a:lnSpc>
                <a:spcPct val="115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El clima en una organización es muy importante porque influye en la productividad de los trabajadores y por ende, en los resultados de la organización y está determinado, al igual que el clima atmosférico por diversos factores, que en este caso son de carácter organizacional.</a:t>
            </a:r>
            <a:endParaRPr/>
          </a:p>
        </p:txBody>
      </p:sp>
      <p:pic>
        <p:nvPicPr>
          <p:cNvPr id="207" name="Google Shape;207;p7" descr="Imagen 20"/>
          <p:cNvPicPr preferRelativeResize="0"/>
          <p:nvPr/>
        </p:nvPicPr>
        <p:blipFill rotWithShape="1">
          <a:blip r:embed="rId4">
            <a:alphaModFix/>
          </a:blip>
          <a:srcRect/>
          <a:stretch/>
        </p:blipFill>
        <p:spPr>
          <a:xfrm>
            <a:off x="6525252" y="1315762"/>
            <a:ext cx="2617382" cy="56753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8</a:t>
            </a:fld>
            <a:endParaRPr sz="1100" b="0" i="0" u="none" strike="noStrike" cap="none">
              <a:solidFill>
                <a:srgbClr val="000000"/>
              </a:solidFill>
              <a:latin typeface="Calibri"/>
              <a:ea typeface="Calibri"/>
              <a:cs typeface="Calibri"/>
              <a:sym typeface="Calibri"/>
            </a:endParaRPr>
          </a:p>
        </p:txBody>
      </p:sp>
      <p:sp>
        <p:nvSpPr>
          <p:cNvPr id="213" name="Google Shape;213;p8"/>
          <p:cNvSpPr txBox="1"/>
          <p:nvPr/>
        </p:nvSpPr>
        <p:spPr>
          <a:xfrm>
            <a:off x="4109576" y="2664933"/>
            <a:ext cx="4840957" cy="300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Al término de la actividad estarás en condiciones de:</a:t>
            </a:r>
            <a:endParaRPr/>
          </a:p>
        </p:txBody>
      </p:sp>
      <p:grpSp>
        <p:nvGrpSpPr>
          <p:cNvPr id="214" name="Google Shape;214;p8"/>
          <p:cNvGrpSpPr/>
          <p:nvPr/>
        </p:nvGrpSpPr>
        <p:grpSpPr>
          <a:xfrm>
            <a:off x="4063850" y="3209400"/>
            <a:ext cx="5081316" cy="3106999"/>
            <a:chOff x="-1" y="-1"/>
            <a:chExt cx="5081315" cy="3106997"/>
          </a:xfrm>
        </p:grpSpPr>
        <p:sp>
          <p:nvSpPr>
            <p:cNvPr id="215" name="Google Shape;215;p8"/>
            <p:cNvSpPr/>
            <p:nvPr/>
          </p:nvSpPr>
          <p:spPr>
            <a:xfrm>
              <a:off x="-1" y="-1"/>
              <a:ext cx="5081315" cy="3106997"/>
            </a:xfrm>
            <a:prstGeom prst="roundRect">
              <a:avLst>
                <a:gd name="adj" fmla="val 6741"/>
              </a:avLst>
            </a:prstGeom>
            <a:solidFill>
              <a:srgbClr val="FFFFFF"/>
            </a:solidFill>
            <a:ln w="9525" cap="flat" cmpd="sng">
              <a:solidFill>
                <a:srgbClr val="58585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8"/>
            <p:cNvSpPr txBox="1"/>
            <p:nvPr/>
          </p:nvSpPr>
          <p:spPr>
            <a:xfrm>
              <a:off x="66105" y="1363379"/>
              <a:ext cx="4949102"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17" name="Google Shape;217;p8"/>
          <p:cNvSpPr txBox="1"/>
          <p:nvPr/>
        </p:nvSpPr>
        <p:spPr>
          <a:xfrm>
            <a:off x="4624637" y="3409305"/>
            <a:ext cx="3923027"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Identificar qué es Clima Laboral, y el por qué las organizaciones miden su clima laboral.</a:t>
            </a:r>
            <a:endParaRPr/>
          </a:p>
        </p:txBody>
      </p:sp>
      <p:grpSp>
        <p:nvGrpSpPr>
          <p:cNvPr id="218" name="Google Shape;218;p8"/>
          <p:cNvGrpSpPr/>
          <p:nvPr/>
        </p:nvGrpSpPr>
        <p:grpSpPr>
          <a:xfrm>
            <a:off x="3895217" y="3457044"/>
            <a:ext cx="375446" cy="536167"/>
            <a:chOff x="-1" y="-1"/>
            <a:chExt cx="375445" cy="536165"/>
          </a:xfrm>
        </p:grpSpPr>
        <p:sp>
          <p:nvSpPr>
            <p:cNvPr id="219" name="Google Shape;219;p8"/>
            <p:cNvSpPr/>
            <p:nvPr/>
          </p:nvSpPr>
          <p:spPr>
            <a:xfrm>
              <a:off x="-1" y="87005"/>
              <a:ext cx="375445" cy="362162"/>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
            <p:cNvSpPr txBox="1"/>
            <p:nvPr/>
          </p:nvSpPr>
          <p:spPr>
            <a:xfrm>
              <a:off x="9505" y="-1"/>
              <a:ext cx="29969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1</a:t>
              </a:r>
              <a:endParaRPr/>
            </a:p>
          </p:txBody>
        </p:sp>
      </p:grpSp>
      <p:sp>
        <p:nvSpPr>
          <p:cNvPr id="221" name="Google Shape;221;p8"/>
          <p:cNvSpPr txBox="1"/>
          <p:nvPr/>
        </p:nvSpPr>
        <p:spPr>
          <a:xfrm>
            <a:off x="4655558" y="4094981"/>
            <a:ext cx="3892106"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Conocer la importancia de medir el clima laboral en una organización .</a:t>
            </a:r>
            <a:endParaRPr/>
          </a:p>
        </p:txBody>
      </p:sp>
      <p:grpSp>
        <p:nvGrpSpPr>
          <p:cNvPr id="222" name="Google Shape;222;p8"/>
          <p:cNvGrpSpPr/>
          <p:nvPr/>
        </p:nvGrpSpPr>
        <p:grpSpPr>
          <a:xfrm>
            <a:off x="3895217" y="4137477"/>
            <a:ext cx="375446" cy="536167"/>
            <a:chOff x="-1" y="-1"/>
            <a:chExt cx="375445" cy="536165"/>
          </a:xfrm>
        </p:grpSpPr>
        <p:sp>
          <p:nvSpPr>
            <p:cNvPr id="223" name="Google Shape;223;p8"/>
            <p:cNvSpPr/>
            <p:nvPr/>
          </p:nvSpPr>
          <p:spPr>
            <a:xfrm>
              <a:off x="-1" y="87005"/>
              <a:ext cx="375445" cy="362162"/>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8"/>
            <p:cNvSpPr txBox="1"/>
            <p:nvPr/>
          </p:nvSpPr>
          <p:spPr>
            <a:xfrm>
              <a:off x="9505" y="-1"/>
              <a:ext cx="29969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2</a:t>
              </a:r>
              <a:endParaRPr/>
            </a:p>
          </p:txBody>
        </p:sp>
      </p:grpSp>
      <p:sp>
        <p:nvSpPr>
          <p:cNvPr id="225" name="Google Shape;225;p8"/>
          <p:cNvSpPr txBox="1"/>
          <p:nvPr/>
        </p:nvSpPr>
        <p:spPr>
          <a:xfrm>
            <a:off x="375972" y="1760907"/>
            <a:ext cx="4997505" cy="431588"/>
          </a:xfrm>
          <a:prstGeom prst="rect">
            <a:avLst/>
          </a:prstGeom>
          <a:noFill/>
          <a:ln>
            <a:noFill/>
          </a:ln>
        </p:spPr>
        <p:txBody>
          <a:bodyPr spcFirstLastPara="1" wrap="square" lIns="91400" tIns="91400" rIns="91400" bIns="91400" anchor="ctr" anchorCtr="0">
            <a:spAutoFit/>
          </a:bodyPr>
          <a:lstStyle/>
          <a:p>
            <a:pPr marL="0" marR="0" lvl="0" indent="0" algn="l" rtl="0">
              <a:lnSpc>
                <a:spcPct val="90000"/>
              </a:lnSpc>
              <a:spcBef>
                <a:spcPts val="0"/>
              </a:spcBef>
              <a:spcAft>
                <a:spcPts val="0"/>
              </a:spcAft>
              <a:buClr>
                <a:srgbClr val="A93501"/>
              </a:buClr>
              <a:buSzPts val="2000"/>
              <a:buFont typeface="Calibri"/>
              <a:buNone/>
            </a:pPr>
            <a:r>
              <a:rPr lang="en-US" sz="2000" b="0" i="0" u="none" strike="noStrike" cap="none">
                <a:solidFill>
                  <a:srgbClr val="A93501"/>
                </a:solidFill>
                <a:latin typeface="Calibri"/>
                <a:ea typeface="Calibri"/>
                <a:cs typeface="Calibri"/>
                <a:sym typeface="Calibri"/>
              </a:rPr>
              <a:t>CLIMA </a:t>
            </a:r>
            <a:r>
              <a:rPr lang="en-US" sz="2000" b="1" i="0" u="none" strike="noStrike" cap="none">
                <a:solidFill>
                  <a:srgbClr val="ED6B00"/>
                </a:solidFill>
                <a:latin typeface="Calibri"/>
                <a:ea typeface="Calibri"/>
                <a:cs typeface="Calibri"/>
                <a:sym typeface="Calibri"/>
              </a:rPr>
              <a:t>LABORAL</a:t>
            </a:r>
            <a:endParaRPr/>
          </a:p>
        </p:txBody>
      </p:sp>
      <p:sp>
        <p:nvSpPr>
          <p:cNvPr id="226" name="Google Shape;226;p8"/>
          <p:cNvSpPr txBox="1"/>
          <p:nvPr/>
        </p:nvSpPr>
        <p:spPr>
          <a:xfrm>
            <a:off x="3967867" y="1029694"/>
            <a:ext cx="843116" cy="830100"/>
          </a:xfrm>
          <a:prstGeom prst="rect">
            <a:avLst/>
          </a:prstGeom>
          <a:noFill/>
          <a:ln>
            <a:noFill/>
          </a:ln>
        </p:spPr>
        <p:txBody>
          <a:bodyPr spcFirstLastPara="1" wrap="square" lIns="91400" tIns="91400" rIns="91400" bIns="91400" anchor="ctr" anchorCtr="0">
            <a:spAutoFit/>
          </a:bodyPr>
          <a:lstStyle/>
          <a:p>
            <a:pPr marL="0" marR="0" lvl="0" indent="0" algn="r" rtl="0">
              <a:lnSpc>
                <a:spcPct val="90000"/>
              </a:lnSpc>
              <a:spcBef>
                <a:spcPts val="0"/>
              </a:spcBef>
              <a:spcAft>
                <a:spcPts val="0"/>
              </a:spcAft>
              <a:buClr>
                <a:srgbClr val="FFB375"/>
              </a:buClr>
              <a:buSzPts val="5000"/>
              <a:buFont typeface="Calibri"/>
              <a:buNone/>
            </a:pPr>
            <a:r>
              <a:rPr lang="en-US" sz="5000" b="0" i="0" u="none" strike="noStrike" cap="none">
                <a:solidFill>
                  <a:srgbClr val="FFB375"/>
                </a:solidFill>
                <a:latin typeface="Calibri"/>
                <a:ea typeface="Calibri"/>
                <a:cs typeface="Calibri"/>
                <a:sym typeface="Calibri"/>
              </a:rPr>
              <a:t>11</a:t>
            </a:r>
            <a:endParaRPr/>
          </a:p>
        </p:txBody>
      </p:sp>
      <p:pic>
        <p:nvPicPr>
          <p:cNvPr id="227" name="Google Shape;227;p8" descr="Imagen 20"/>
          <p:cNvPicPr preferRelativeResize="0"/>
          <p:nvPr/>
        </p:nvPicPr>
        <p:blipFill rotWithShape="1">
          <a:blip r:embed="rId3">
            <a:alphaModFix/>
          </a:blip>
          <a:srcRect/>
          <a:stretch/>
        </p:blipFill>
        <p:spPr>
          <a:xfrm>
            <a:off x="678383" y="2382977"/>
            <a:ext cx="2950556" cy="4313791"/>
          </a:xfrm>
          <a:prstGeom prst="rect">
            <a:avLst/>
          </a:prstGeom>
          <a:noFill/>
          <a:ln>
            <a:noFill/>
          </a:ln>
        </p:spPr>
      </p:pic>
      <p:sp>
        <p:nvSpPr>
          <p:cNvPr id="228" name="Google Shape;228;p8"/>
          <p:cNvSpPr txBox="1"/>
          <p:nvPr/>
        </p:nvSpPr>
        <p:spPr>
          <a:xfrm>
            <a:off x="350574" y="1176661"/>
            <a:ext cx="3892107"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MENÚ DE LA ACTIVIDAD</a:t>
            </a:r>
            <a:endParaRPr/>
          </a:p>
        </p:txBody>
      </p:sp>
      <p:sp>
        <p:nvSpPr>
          <p:cNvPr id="229" name="Google Shape;229;p8"/>
          <p:cNvSpPr txBox="1"/>
          <p:nvPr/>
        </p:nvSpPr>
        <p:spPr>
          <a:xfrm>
            <a:off x="4655558" y="4812898"/>
            <a:ext cx="3892106"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Identificar con qué instrumentos se puede medir y qué podemos medir el clima laboral.</a:t>
            </a:r>
            <a:endParaRPr/>
          </a:p>
        </p:txBody>
      </p:sp>
      <p:sp>
        <p:nvSpPr>
          <p:cNvPr id="230" name="Google Shape;230;p8"/>
          <p:cNvSpPr txBox="1"/>
          <p:nvPr/>
        </p:nvSpPr>
        <p:spPr>
          <a:xfrm>
            <a:off x="4640098" y="5504510"/>
            <a:ext cx="3892106"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Finalmente reconocer cómo mejorar el clima laboral en una organización.</a:t>
            </a:r>
            <a:endParaRPr/>
          </a:p>
        </p:txBody>
      </p:sp>
      <p:grpSp>
        <p:nvGrpSpPr>
          <p:cNvPr id="231" name="Google Shape;231;p8"/>
          <p:cNvGrpSpPr/>
          <p:nvPr/>
        </p:nvGrpSpPr>
        <p:grpSpPr>
          <a:xfrm>
            <a:off x="3895217" y="4853389"/>
            <a:ext cx="375446" cy="536167"/>
            <a:chOff x="-1" y="-1"/>
            <a:chExt cx="375445" cy="536165"/>
          </a:xfrm>
        </p:grpSpPr>
        <p:sp>
          <p:nvSpPr>
            <p:cNvPr id="232" name="Google Shape;232;p8"/>
            <p:cNvSpPr/>
            <p:nvPr/>
          </p:nvSpPr>
          <p:spPr>
            <a:xfrm>
              <a:off x="-1" y="87005"/>
              <a:ext cx="375445" cy="362162"/>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8"/>
            <p:cNvSpPr txBox="1"/>
            <p:nvPr/>
          </p:nvSpPr>
          <p:spPr>
            <a:xfrm>
              <a:off x="9505" y="-1"/>
              <a:ext cx="29969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3</a:t>
              </a:r>
              <a:endParaRPr/>
            </a:p>
          </p:txBody>
        </p:sp>
      </p:grpSp>
      <p:grpSp>
        <p:nvGrpSpPr>
          <p:cNvPr id="234" name="Google Shape;234;p8"/>
          <p:cNvGrpSpPr/>
          <p:nvPr/>
        </p:nvGrpSpPr>
        <p:grpSpPr>
          <a:xfrm>
            <a:off x="3892961" y="5543907"/>
            <a:ext cx="375445" cy="536167"/>
            <a:chOff x="-1" y="-1"/>
            <a:chExt cx="375443" cy="536165"/>
          </a:xfrm>
        </p:grpSpPr>
        <p:sp>
          <p:nvSpPr>
            <p:cNvPr id="235" name="Google Shape;235;p8"/>
            <p:cNvSpPr/>
            <p:nvPr/>
          </p:nvSpPr>
          <p:spPr>
            <a:xfrm>
              <a:off x="-1" y="87005"/>
              <a:ext cx="375443" cy="362162"/>
            </a:xfrm>
            <a:prstGeom prst="roundRect">
              <a:avLst>
                <a:gd name="adj" fmla="val 16667"/>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8"/>
            <p:cNvSpPr txBox="1"/>
            <p:nvPr/>
          </p:nvSpPr>
          <p:spPr>
            <a:xfrm>
              <a:off x="9505" y="-1"/>
              <a:ext cx="299694" cy="53616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4</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9"/>
          <p:cNvSpPr txBox="1">
            <a:spLocks noGrp="1"/>
          </p:cNvSpPr>
          <p:nvPr>
            <p:ph type="sldNum" idx="4294967295"/>
          </p:nvPr>
        </p:nvSpPr>
        <p:spPr>
          <a:xfrm>
            <a:off x="442488" y="6881800"/>
            <a:ext cx="266352" cy="317114"/>
          </a:xfrm>
          <a:prstGeom prst="rect">
            <a:avLst/>
          </a:prstGeom>
          <a:noFill/>
          <a:ln>
            <a:noFill/>
          </a:ln>
        </p:spPr>
        <p:txBody>
          <a:bodyPr spcFirstLastPara="1" wrap="square" lIns="91400" tIns="91400" rIns="91400" bIns="91400" anchor="t" anchorCtr="0">
            <a:spAutoFit/>
          </a:bodyPr>
          <a:lstStyle/>
          <a:p>
            <a:pPr marL="0" lvl="0" indent="0" algn="r" rtl="0">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9</a:t>
            </a:fld>
            <a:endParaRPr sz="1100" b="0" i="0" u="none" strike="noStrike" cap="none">
              <a:solidFill>
                <a:srgbClr val="000000"/>
              </a:solidFill>
              <a:latin typeface="Calibri"/>
              <a:ea typeface="Calibri"/>
              <a:cs typeface="Calibri"/>
              <a:sym typeface="Calibri"/>
            </a:endParaRPr>
          </a:p>
        </p:txBody>
      </p:sp>
      <p:grpSp>
        <p:nvGrpSpPr>
          <p:cNvPr id="242" name="Google Shape;242;p9"/>
          <p:cNvGrpSpPr/>
          <p:nvPr/>
        </p:nvGrpSpPr>
        <p:grpSpPr>
          <a:xfrm>
            <a:off x="957730" y="2332390"/>
            <a:ext cx="7629011" cy="1023588"/>
            <a:chOff x="0" y="0"/>
            <a:chExt cx="7629010" cy="1023587"/>
          </a:xfrm>
        </p:grpSpPr>
        <p:sp>
          <p:nvSpPr>
            <p:cNvPr id="243" name="Google Shape;243;p9"/>
            <p:cNvSpPr/>
            <p:nvPr/>
          </p:nvSpPr>
          <p:spPr>
            <a:xfrm>
              <a:off x="0" y="0"/>
              <a:ext cx="7629010" cy="1023587"/>
            </a:xfrm>
            <a:prstGeom prst="roundRect">
              <a:avLst>
                <a:gd name="adj" fmla="val 17649"/>
              </a:avLst>
            </a:prstGeom>
            <a:solidFill>
              <a:srgbClr val="F7E3D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9"/>
            <p:cNvSpPr txBox="1"/>
            <p:nvPr/>
          </p:nvSpPr>
          <p:spPr>
            <a:xfrm>
              <a:off x="52910" y="321674"/>
              <a:ext cx="7523189"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45" name="Google Shape;245;p9"/>
          <p:cNvSpPr txBox="1"/>
          <p:nvPr/>
        </p:nvSpPr>
        <p:spPr>
          <a:xfrm>
            <a:off x="452172" y="1269909"/>
            <a:ext cx="8950506" cy="536165"/>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ED6B00"/>
              </a:buClr>
              <a:buSzPts val="2800"/>
              <a:buFont typeface="Calibri"/>
              <a:buNone/>
            </a:pPr>
            <a:r>
              <a:rPr lang="en-US" sz="2800" b="1" i="0" u="none" strike="noStrike" cap="none">
                <a:solidFill>
                  <a:srgbClr val="ED6B00"/>
                </a:solidFill>
                <a:latin typeface="Calibri"/>
                <a:ea typeface="Calibri"/>
                <a:cs typeface="Calibri"/>
                <a:sym typeface="Calibri"/>
              </a:rPr>
              <a:t>EL CLIMA ATMOSFÉRICO V/S </a:t>
            </a:r>
            <a:r>
              <a:rPr lang="en-US" sz="2800" b="0" i="0" u="none" strike="noStrike" cap="none">
                <a:solidFill>
                  <a:srgbClr val="A93501"/>
                </a:solidFill>
                <a:latin typeface="Calibri"/>
                <a:ea typeface="Calibri"/>
                <a:cs typeface="Calibri"/>
                <a:sym typeface="Calibri"/>
              </a:rPr>
              <a:t>CLIMA LABORAL</a:t>
            </a:r>
            <a:endParaRPr/>
          </a:p>
        </p:txBody>
      </p:sp>
      <p:sp>
        <p:nvSpPr>
          <p:cNvPr id="246" name="Google Shape;246;p9"/>
          <p:cNvSpPr txBox="1"/>
          <p:nvPr/>
        </p:nvSpPr>
        <p:spPr>
          <a:xfrm>
            <a:off x="470603" y="1032163"/>
            <a:ext cx="4700401" cy="372206"/>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COMPARACIÓN DE FACTORES QUE AFECTAN</a:t>
            </a:r>
            <a:endParaRPr/>
          </a:p>
        </p:txBody>
      </p:sp>
      <p:pic>
        <p:nvPicPr>
          <p:cNvPr id="247" name="Google Shape;247;p9" descr="Imagen 10"/>
          <p:cNvPicPr preferRelativeResize="0"/>
          <p:nvPr/>
        </p:nvPicPr>
        <p:blipFill rotWithShape="1">
          <a:blip r:embed="rId3">
            <a:alphaModFix/>
          </a:blip>
          <a:srcRect/>
          <a:stretch/>
        </p:blipFill>
        <p:spPr>
          <a:xfrm>
            <a:off x="8199879" y="2090803"/>
            <a:ext cx="500377" cy="477103"/>
          </a:xfrm>
          <a:prstGeom prst="rect">
            <a:avLst/>
          </a:prstGeom>
          <a:noFill/>
          <a:ln>
            <a:noFill/>
          </a:ln>
        </p:spPr>
      </p:pic>
      <p:sp>
        <p:nvSpPr>
          <p:cNvPr id="248" name="Google Shape;248;p9"/>
          <p:cNvSpPr txBox="1"/>
          <p:nvPr/>
        </p:nvSpPr>
        <p:spPr>
          <a:xfrm>
            <a:off x="1173621" y="2554733"/>
            <a:ext cx="6968660" cy="55455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Así como el clima atmosférico  está determinado por algunos factores, el clima Organizacional también es afectado por factores Organizacionales  </a:t>
            </a:r>
            <a:endParaRPr/>
          </a:p>
        </p:txBody>
      </p:sp>
      <p:grpSp>
        <p:nvGrpSpPr>
          <p:cNvPr id="249" name="Google Shape;249;p9"/>
          <p:cNvGrpSpPr/>
          <p:nvPr/>
        </p:nvGrpSpPr>
        <p:grpSpPr>
          <a:xfrm>
            <a:off x="5066846" y="4449012"/>
            <a:ext cx="3442725" cy="2386951"/>
            <a:chOff x="-1" y="-2"/>
            <a:chExt cx="3442723" cy="2386950"/>
          </a:xfrm>
        </p:grpSpPr>
        <p:sp>
          <p:nvSpPr>
            <p:cNvPr id="250" name="Google Shape;250;p9"/>
            <p:cNvSpPr/>
            <p:nvPr/>
          </p:nvSpPr>
          <p:spPr>
            <a:xfrm>
              <a:off x="-1" y="-2"/>
              <a:ext cx="3442723" cy="2386950"/>
            </a:xfrm>
            <a:prstGeom prst="roundRect">
              <a:avLst>
                <a:gd name="adj" fmla="val 9881"/>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9"/>
            <p:cNvSpPr txBox="1"/>
            <p:nvPr/>
          </p:nvSpPr>
          <p:spPr>
            <a:xfrm>
              <a:off x="69078" y="1003354"/>
              <a:ext cx="3304566"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52" name="Google Shape;252;p9"/>
          <p:cNvSpPr txBox="1"/>
          <p:nvPr/>
        </p:nvSpPr>
        <p:spPr>
          <a:xfrm>
            <a:off x="5327667" y="4575950"/>
            <a:ext cx="3326868" cy="218579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Tecnología</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Estructura Organizacional</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Estructura Social</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Estilo de Liderazgo</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Comunicación interna</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Prácticas de Administración</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Políticas, Normas y procedimientos</a:t>
            </a:r>
            <a:endParaRPr/>
          </a:p>
        </p:txBody>
      </p:sp>
      <p:grpSp>
        <p:nvGrpSpPr>
          <p:cNvPr id="253" name="Google Shape;253;p9"/>
          <p:cNvGrpSpPr/>
          <p:nvPr/>
        </p:nvGrpSpPr>
        <p:grpSpPr>
          <a:xfrm>
            <a:off x="951150" y="4453242"/>
            <a:ext cx="3442724" cy="2386951"/>
            <a:chOff x="-1" y="-2"/>
            <a:chExt cx="3442723" cy="2386950"/>
          </a:xfrm>
        </p:grpSpPr>
        <p:sp>
          <p:nvSpPr>
            <p:cNvPr id="254" name="Google Shape;254;p9"/>
            <p:cNvSpPr/>
            <p:nvPr/>
          </p:nvSpPr>
          <p:spPr>
            <a:xfrm>
              <a:off x="-1" y="-2"/>
              <a:ext cx="3442723" cy="2386950"/>
            </a:xfrm>
            <a:prstGeom prst="roundRect">
              <a:avLst>
                <a:gd name="adj" fmla="val 9881"/>
              </a:avLst>
            </a:prstGeom>
            <a:solidFill>
              <a:srgbClr val="F3F3F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9"/>
            <p:cNvSpPr txBox="1"/>
            <p:nvPr/>
          </p:nvSpPr>
          <p:spPr>
            <a:xfrm>
              <a:off x="69078" y="1003354"/>
              <a:ext cx="3304566" cy="380231"/>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56" name="Google Shape;256;p9"/>
          <p:cNvSpPr txBox="1"/>
          <p:nvPr/>
        </p:nvSpPr>
        <p:spPr>
          <a:xfrm>
            <a:off x="1148570" y="4595586"/>
            <a:ext cx="3653270" cy="218579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El Mar y sus corrientes </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La Tierra</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El Relieve (geografía) Cordillera o llano</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Los  vientos</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La Temperatura</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La Presión atmosférica…</a:t>
            </a:r>
            <a:endParaRPr/>
          </a:p>
          <a:p>
            <a:pPr marL="285750" marR="0" lvl="0" indent="-285750" algn="l" rtl="0">
              <a:lnSpc>
                <a:spcPct val="100000"/>
              </a:lnSpc>
              <a:spcBef>
                <a:spcPts val="70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…Calentamiento global</a:t>
            </a:r>
            <a:endParaRPr/>
          </a:p>
        </p:txBody>
      </p:sp>
      <p:grpSp>
        <p:nvGrpSpPr>
          <p:cNvPr id="257" name="Google Shape;257;p9"/>
          <p:cNvGrpSpPr/>
          <p:nvPr/>
        </p:nvGrpSpPr>
        <p:grpSpPr>
          <a:xfrm>
            <a:off x="1400844" y="4028969"/>
            <a:ext cx="2541769" cy="482090"/>
            <a:chOff x="0" y="-1"/>
            <a:chExt cx="2541767" cy="482088"/>
          </a:xfrm>
        </p:grpSpPr>
        <p:sp>
          <p:nvSpPr>
            <p:cNvPr id="258" name="Google Shape;258;p9"/>
            <p:cNvSpPr/>
            <p:nvPr/>
          </p:nvSpPr>
          <p:spPr>
            <a:xfrm>
              <a:off x="0" y="-1"/>
              <a:ext cx="2541767" cy="482088"/>
            </a:xfrm>
            <a:prstGeom prst="roundRect">
              <a:avLst>
                <a:gd name="adj" fmla="val 40998"/>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9"/>
            <p:cNvSpPr txBox="1"/>
            <p:nvPr/>
          </p:nvSpPr>
          <p:spPr>
            <a:xfrm>
              <a:off x="57888" y="50924"/>
              <a:ext cx="2425990"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60" name="Google Shape;260;p9"/>
          <p:cNvSpPr txBox="1"/>
          <p:nvPr/>
        </p:nvSpPr>
        <p:spPr>
          <a:xfrm>
            <a:off x="1446552" y="4121737"/>
            <a:ext cx="2450322" cy="28079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FACTORES ATMOSFÉRICOS</a:t>
            </a:r>
            <a:endParaRPr/>
          </a:p>
        </p:txBody>
      </p:sp>
      <p:grpSp>
        <p:nvGrpSpPr>
          <p:cNvPr id="261" name="Google Shape;261;p9"/>
          <p:cNvGrpSpPr/>
          <p:nvPr/>
        </p:nvGrpSpPr>
        <p:grpSpPr>
          <a:xfrm>
            <a:off x="5388824" y="4022957"/>
            <a:ext cx="2786872" cy="482090"/>
            <a:chOff x="0" y="-1"/>
            <a:chExt cx="2786871" cy="482088"/>
          </a:xfrm>
        </p:grpSpPr>
        <p:sp>
          <p:nvSpPr>
            <p:cNvPr id="262" name="Google Shape;262;p9"/>
            <p:cNvSpPr/>
            <p:nvPr/>
          </p:nvSpPr>
          <p:spPr>
            <a:xfrm>
              <a:off x="0" y="-1"/>
              <a:ext cx="2786871" cy="482088"/>
            </a:xfrm>
            <a:prstGeom prst="roundRect">
              <a:avLst>
                <a:gd name="adj" fmla="val 40998"/>
              </a:avLst>
            </a:prstGeom>
            <a:solidFill>
              <a:srgbClr val="ED6B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9"/>
            <p:cNvSpPr txBox="1"/>
            <p:nvPr/>
          </p:nvSpPr>
          <p:spPr>
            <a:xfrm>
              <a:off x="57886" y="50924"/>
              <a:ext cx="2671098" cy="38023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sp>
        <p:nvSpPr>
          <p:cNvPr id="264" name="Google Shape;264;p9"/>
          <p:cNvSpPr txBox="1"/>
          <p:nvPr/>
        </p:nvSpPr>
        <p:spPr>
          <a:xfrm>
            <a:off x="5434543" y="4115722"/>
            <a:ext cx="2719611" cy="28079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FACTORES ORGANIZACIONALES</a:t>
            </a:r>
            <a:endParaRPr/>
          </a:p>
        </p:txBody>
      </p:sp>
      <p:cxnSp>
        <p:nvCxnSpPr>
          <p:cNvPr id="265" name="Google Shape;265;p9"/>
          <p:cNvCxnSpPr/>
          <p:nvPr/>
        </p:nvCxnSpPr>
        <p:spPr>
          <a:xfrm rot="10800000" flipH="1">
            <a:off x="2671726" y="3740727"/>
            <a:ext cx="3" cy="288247"/>
          </a:xfrm>
          <a:prstGeom prst="straightConnector1">
            <a:avLst/>
          </a:prstGeom>
          <a:noFill/>
          <a:ln w="9525" cap="flat" cmpd="sng">
            <a:solidFill>
              <a:srgbClr val="FEA83A"/>
            </a:solidFill>
            <a:prstDash val="solid"/>
            <a:round/>
            <a:headEnd type="none" w="sm" len="sm"/>
            <a:tailEnd type="triangle" w="med" len="med"/>
          </a:ln>
        </p:spPr>
      </p:cxnSp>
      <p:cxnSp>
        <p:nvCxnSpPr>
          <p:cNvPr id="266" name="Google Shape;266;p9"/>
          <p:cNvCxnSpPr/>
          <p:nvPr/>
        </p:nvCxnSpPr>
        <p:spPr>
          <a:xfrm rot="10800000" flipH="1">
            <a:off x="6776332" y="3740727"/>
            <a:ext cx="3" cy="288247"/>
          </a:xfrm>
          <a:prstGeom prst="straightConnector1">
            <a:avLst/>
          </a:prstGeom>
          <a:noFill/>
          <a:ln w="9525" cap="flat" cmpd="sng">
            <a:solidFill>
              <a:srgbClr val="FEA83A"/>
            </a:solidFill>
            <a:prstDash val="solid"/>
            <a:round/>
            <a:headEnd type="none" w="sm" len="sm"/>
            <a:tailEnd type="triangle" w="med" len="med"/>
          </a:ln>
        </p:spPr>
      </p:cxnSp>
      <p:sp>
        <p:nvSpPr>
          <p:cNvPr id="267" name="Google Shape;267;p9"/>
          <p:cNvSpPr txBox="1"/>
          <p:nvPr/>
        </p:nvSpPr>
        <p:spPr>
          <a:xfrm>
            <a:off x="1828248" y="3405956"/>
            <a:ext cx="1684022" cy="2807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D6B00"/>
              </a:buClr>
              <a:buSzPts val="1400"/>
              <a:buFont typeface="Calibri"/>
              <a:buNone/>
            </a:pPr>
            <a:r>
              <a:rPr lang="en-US" sz="1400" b="0" i="0" u="none" strike="noStrike" cap="none">
                <a:solidFill>
                  <a:srgbClr val="ED6B00"/>
                </a:solidFill>
                <a:latin typeface="Calibri"/>
                <a:ea typeface="Calibri"/>
                <a:cs typeface="Calibri"/>
                <a:sym typeface="Calibri"/>
              </a:rPr>
              <a:t>CLIMA </a:t>
            </a:r>
            <a:r>
              <a:rPr lang="en-US" sz="1400" b="1" i="0" u="none" strike="noStrike" cap="none">
                <a:solidFill>
                  <a:srgbClr val="ED6B00"/>
                </a:solidFill>
                <a:latin typeface="Calibri"/>
                <a:ea typeface="Calibri"/>
                <a:cs typeface="Calibri"/>
                <a:sym typeface="Calibri"/>
              </a:rPr>
              <a:t>ATMOSFÉRICO</a:t>
            </a:r>
            <a:endParaRPr/>
          </a:p>
        </p:txBody>
      </p:sp>
      <p:sp>
        <p:nvSpPr>
          <p:cNvPr id="268" name="Google Shape;268;p9"/>
          <p:cNvSpPr txBox="1"/>
          <p:nvPr/>
        </p:nvSpPr>
        <p:spPr>
          <a:xfrm>
            <a:off x="6108360" y="3402808"/>
            <a:ext cx="1299425" cy="2807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D6B00"/>
              </a:buClr>
              <a:buSzPts val="1400"/>
              <a:buFont typeface="Calibri"/>
              <a:buNone/>
            </a:pPr>
            <a:r>
              <a:rPr lang="en-US" sz="1400" b="0" i="0" u="none" strike="noStrike" cap="none">
                <a:solidFill>
                  <a:srgbClr val="ED6B00"/>
                </a:solidFill>
                <a:latin typeface="Calibri"/>
                <a:ea typeface="Calibri"/>
                <a:cs typeface="Calibri"/>
                <a:sym typeface="Calibri"/>
              </a:rPr>
              <a:t>CLIMA </a:t>
            </a:r>
            <a:r>
              <a:rPr lang="en-US" sz="1400" b="1" i="0" u="none" strike="noStrike" cap="none">
                <a:solidFill>
                  <a:srgbClr val="ED6B00"/>
                </a:solidFill>
                <a:latin typeface="Calibri"/>
                <a:ea typeface="Calibri"/>
                <a:cs typeface="Calibri"/>
                <a:sym typeface="Calibri"/>
              </a:rPr>
              <a:t>LABORAL</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2077</Words>
  <Application>Microsoft Office PowerPoint</Application>
  <PresentationFormat>Personalizado</PresentationFormat>
  <Paragraphs>345</Paragraphs>
  <Slides>29</Slides>
  <Notes>29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Calibri</vt:lpstr>
      <vt:lpstr>Times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Isabel Nuñez</cp:lastModifiedBy>
  <cp:revision>1</cp:revision>
  <dcterms:modified xsi:type="dcterms:W3CDTF">2021-02-17T04:34:15Z</dcterms:modified>
</cp:coreProperties>
</file>