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715500" cy="7556500"/>
  <p:notesSz cx="6858000" cy="9144000"/>
  <p:embeddedFontLst>
    <p:embeddedFont>
      <p:font typeface="Times" panose="02020603050405020304" pitchFamily="18" charset="0"/>
      <p:regular r:id="rId33"/>
      <p:bold r:id="rId34"/>
      <p:italic r:id="rId35"/>
      <p:boldItalic r:id="rId36"/>
    </p:embeddedFont>
    <p:embeddedFont>
      <p:font typeface="Open Sa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Libre Franklin" panose="020B0604020202020204" charset="0"/>
      <p:regular r:id="rId45"/>
      <p:bold r:id="rId46"/>
      <p:italic r:id="rId47"/>
      <p:boldItalic r:id="rId48"/>
    </p:embeddedFont>
    <p:embeddedFont>
      <p:font typeface="Helvetica Neue"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iBY63HtwOhulQ2DfJLGpT/vlHa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40363373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3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57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61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859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99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3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63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9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672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442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5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543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009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142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41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327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393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561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1849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p27: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44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8: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83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7" name="Google Shape;57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75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367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931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88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4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02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409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061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037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One column text" type="title">
  <p:cSld name="TITLE">
    <p:spTree>
      <p:nvGrpSpPr>
        <p:cNvPr id="1" name="Shape 15"/>
        <p:cNvGrpSpPr/>
        <p:nvPr/>
      </p:nvGrpSpPr>
      <p:grpSpPr>
        <a:xfrm>
          <a:off x="0" y="0"/>
          <a:ext cx="0" cy="0"/>
          <a:chOff x="0" y="0"/>
          <a:chExt cx="0" cy="0"/>
        </a:xfrm>
      </p:grpSpPr>
      <p:pic>
        <p:nvPicPr>
          <p:cNvPr id="16" name="Google Shape;16;p32" descr="Imagen 24"/>
          <p:cNvPicPr preferRelativeResize="0"/>
          <p:nvPr/>
        </p:nvPicPr>
        <p:blipFill rotWithShape="1">
          <a:blip r:embed="rId2">
            <a:alphaModFix/>
          </a:blip>
          <a:srcRect/>
          <a:stretch/>
        </p:blipFill>
        <p:spPr>
          <a:xfrm>
            <a:off x="433440" y="418596"/>
            <a:ext cx="2897435" cy="680400"/>
          </a:xfrm>
          <a:prstGeom prst="rect">
            <a:avLst/>
          </a:prstGeom>
          <a:noFill/>
          <a:ln>
            <a:noFill/>
          </a:ln>
        </p:spPr>
      </p:pic>
      <p:grpSp>
        <p:nvGrpSpPr>
          <p:cNvPr id="17" name="Google Shape;17;p32"/>
          <p:cNvGrpSpPr/>
          <p:nvPr/>
        </p:nvGrpSpPr>
        <p:grpSpPr>
          <a:xfrm>
            <a:off x="242848" y="1756543"/>
            <a:ext cx="9346513" cy="5675935"/>
            <a:chOff x="-2" y="-2"/>
            <a:chExt cx="9346511" cy="5675933"/>
          </a:xfrm>
        </p:grpSpPr>
        <p:sp>
          <p:nvSpPr>
            <p:cNvPr id="18" name="Google Shape;18;p32"/>
            <p:cNvSpPr/>
            <p:nvPr/>
          </p:nvSpPr>
          <p:spPr>
            <a:xfrm>
              <a:off x="-2" y="-2"/>
              <a:ext cx="9346511" cy="5675933"/>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 name="Google Shape;19;p32"/>
            <p:cNvSpPr txBox="1"/>
            <p:nvPr/>
          </p:nvSpPr>
          <p:spPr>
            <a:xfrm>
              <a:off x="0" y="2647844"/>
              <a:ext cx="909132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0" name="Google Shape;20;p32" descr="Google Shape;12;p23"/>
          <p:cNvPicPr preferRelativeResize="0"/>
          <p:nvPr/>
        </p:nvPicPr>
        <p:blipFill rotWithShape="1">
          <a:blip r:embed="rId3">
            <a:alphaModFix/>
          </a:blip>
          <a:srcRect/>
          <a:stretch/>
        </p:blipFill>
        <p:spPr>
          <a:xfrm>
            <a:off x="8521706" y="6387272"/>
            <a:ext cx="830664" cy="756005"/>
          </a:xfrm>
          <a:prstGeom prst="rect">
            <a:avLst/>
          </a:prstGeom>
          <a:noFill/>
          <a:ln>
            <a:noFill/>
          </a:ln>
        </p:spPr>
      </p:pic>
      <p:sp>
        <p:nvSpPr>
          <p:cNvPr id="21" name="Google Shape;21;p32"/>
          <p:cNvSpPr/>
          <p:nvPr/>
        </p:nvSpPr>
        <p:spPr>
          <a:xfrm>
            <a:off x="436350" y="6464001"/>
            <a:ext cx="7891862" cy="680479"/>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22" name="Google Shape;22;p32" descr="Imagen 17"/>
          <p:cNvPicPr preferRelativeResize="0"/>
          <p:nvPr/>
        </p:nvPicPr>
        <p:blipFill rotWithShape="1">
          <a:blip r:embed="rId4">
            <a:alphaModFix/>
          </a:blip>
          <a:srcRect/>
          <a:stretch/>
        </p:blipFill>
        <p:spPr>
          <a:xfrm>
            <a:off x="433440" y="6462795"/>
            <a:ext cx="690487" cy="680480"/>
          </a:xfrm>
          <a:prstGeom prst="rect">
            <a:avLst/>
          </a:prstGeom>
          <a:noFill/>
          <a:ln>
            <a:noFill/>
          </a:ln>
        </p:spPr>
      </p:pic>
      <p:pic>
        <p:nvPicPr>
          <p:cNvPr id="23" name="Google Shape;23;p32" descr="Imagen 1"/>
          <p:cNvPicPr preferRelativeResize="0"/>
          <p:nvPr/>
        </p:nvPicPr>
        <p:blipFill rotWithShape="1">
          <a:blip r:embed="rId5">
            <a:alphaModFix/>
          </a:blip>
          <a:srcRect/>
          <a:stretch/>
        </p:blipFill>
        <p:spPr>
          <a:xfrm>
            <a:off x="8272364" y="1222172"/>
            <a:ext cx="1080005" cy="241875"/>
          </a:xfrm>
          <a:prstGeom prst="rect">
            <a:avLst/>
          </a:prstGeom>
          <a:noFill/>
          <a:ln>
            <a:noFill/>
          </a:ln>
        </p:spPr>
      </p:pic>
      <p:pic>
        <p:nvPicPr>
          <p:cNvPr id="24" name="Google Shape;24;p32" descr="Imagen 2"/>
          <p:cNvPicPr preferRelativeResize="0"/>
          <p:nvPr/>
        </p:nvPicPr>
        <p:blipFill rotWithShape="1">
          <a:blip r:embed="rId6">
            <a:alphaModFix/>
          </a:blip>
          <a:srcRect/>
          <a:stretch/>
        </p:blipFill>
        <p:spPr>
          <a:xfrm>
            <a:off x="8272364" y="418596"/>
            <a:ext cx="1080005" cy="664778"/>
          </a:xfrm>
          <a:prstGeom prst="rect">
            <a:avLst/>
          </a:prstGeom>
          <a:noFill/>
          <a:ln>
            <a:noFill/>
          </a:ln>
        </p:spPr>
      </p:pic>
      <p:sp>
        <p:nvSpPr>
          <p:cNvPr id="25" name="Google Shape;25;p32"/>
          <p:cNvSpPr txBox="1">
            <a:spLocks noGrp="1"/>
          </p:cNvSpPr>
          <p:nvPr>
            <p:ph type="sldNum" idx="12"/>
          </p:nvPr>
        </p:nvSpPr>
        <p:spPr>
          <a:xfrm>
            <a:off x="6689125" y="6871631"/>
            <a:ext cx="273652"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3">
    <p:spTree>
      <p:nvGrpSpPr>
        <p:cNvPr id="1" name="Shape 117"/>
        <p:cNvGrpSpPr/>
        <p:nvPr/>
      </p:nvGrpSpPr>
      <p:grpSpPr>
        <a:xfrm>
          <a:off x="0" y="0"/>
          <a:ext cx="0" cy="0"/>
          <a:chOff x="0" y="0"/>
          <a:chExt cx="0" cy="0"/>
        </a:xfrm>
      </p:grpSpPr>
      <p:sp>
        <p:nvSpPr>
          <p:cNvPr id="118" name="Google Shape;118;p41"/>
          <p:cNvSpPr/>
          <p:nvPr/>
        </p:nvSpPr>
        <p:spPr>
          <a:xfrm rot="10800000" flipH="1">
            <a:off x="181647" y="822023"/>
            <a:ext cx="9356707"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9" name="Google Shape;119;p41"/>
          <p:cNvSpPr/>
          <p:nvPr/>
        </p:nvSpPr>
        <p:spPr>
          <a:xfrm>
            <a:off x="180896" y="180897"/>
            <a:ext cx="7911007" cy="651006"/>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20" name="Google Shape;120;p41"/>
          <p:cNvGrpSpPr/>
          <p:nvPr/>
        </p:nvGrpSpPr>
        <p:grpSpPr>
          <a:xfrm>
            <a:off x="8091894" y="451659"/>
            <a:ext cx="662113" cy="380246"/>
            <a:chOff x="-1" y="-2"/>
            <a:chExt cx="662111" cy="380245"/>
          </a:xfrm>
        </p:grpSpPr>
        <p:sp>
          <p:nvSpPr>
            <p:cNvPr id="121" name="Google Shape;121;p41"/>
            <p:cNvSpPr/>
            <p:nvPr/>
          </p:nvSpPr>
          <p:spPr>
            <a:xfrm>
              <a:off x="-1" y="327738"/>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2" name="Google Shape;122;p41"/>
            <p:cNvSpPr txBox="1"/>
            <p:nvPr/>
          </p:nvSpPr>
          <p:spPr>
            <a:xfrm>
              <a:off x="-1" y="-2"/>
              <a:ext cx="6621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23" name="Google Shape;123;p41"/>
          <p:cNvGrpSpPr/>
          <p:nvPr/>
        </p:nvGrpSpPr>
        <p:grpSpPr>
          <a:xfrm>
            <a:off x="8753993" y="451659"/>
            <a:ext cx="785409" cy="380246"/>
            <a:chOff x="-2" y="-2"/>
            <a:chExt cx="785408" cy="380245"/>
          </a:xfrm>
        </p:grpSpPr>
        <p:sp>
          <p:nvSpPr>
            <p:cNvPr id="124" name="Google Shape;124;p41"/>
            <p:cNvSpPr/>
            <p:nvPr/>
          </p:nvSpPr>
          <p:spPr>
            <a:xfrm>
              <a:off x="-2" y="327738"/>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25" name="Google Shape;125;p41"/>
            <p:cNvSpPr txBox="1"/>
            <p:nvPr/>
          </p:nvSpPr>
          <p:spPr>
            <a:xfrm>
              <a:off x="-2" y="-2"/>
              <a:ext cx="78540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6" name="Google Shape;126;p41"/>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27" name="Google Shape;127;p41"/>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28" name="Google Shape;128;p41"/>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129" name="Google Shape;129;p41"/>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4">
    <p:spTree>
      <p:nvGrpSpPr>
        <p:cNvPr id="1" name="Shape 130"/>
        <p:cNvGrpSpPr/>
        <p:nvPr/>
      </p:nvGrpSpPr>
      <p:grpSpPr>
        <a:xfrm>
          <a:off x="0" y="0"/>
          <a:ext cx="0" cy="0"/>
          <a:chOff x="0" y="0"/>
          <a:chExt cx="0" cy="0"/>
        </a:xfrm>
      </p:grpSpPr>
      <p:sp>
        <p:nvSpPr>
          <p:cNvPr id="131" name="Google Shape;131;p42"/>
          <p:cNvSpPr/>
          <p:nvPr/>
        </p:nvSpPr>
        <p:spPr>
          <a:xfrm rot="10800000" flipH="1">
            <a:off x="181647" y="822023"/>
            <a:ext cx="9356705"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32" name="Google Shape;132;p42"/>
          <p:cNvSpPr/>
          <p:nvPr/>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33" name="Google Shape;133;p42"/>
          <p:cNvGrpSpPr/>
          <p:nvPr/>
        </p:nvGrpSpPr>
        <p:grpSpPr>
          <a:xfrm>
            <a:off x="8091893" y="451665"/>
            <a:ext cx="662116" cy="380242"/>
            <a:chOff x="-2" y="0"/>
            <a:chExt cx="662115" cy="380241"/>
          </a:xfrm>
        </p:grpSpPr>
        <p:sp>
          <p:nvSpPr>
            <p:cNvPr id="134" name="Google Shape;134;p42"/>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35" name="Google Shape;135;p42"/>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36" name="Google Shape;136;p42"/>
          <p:cNvGrpSpPr/>
          <p:nvPr/>
        </p:nvGrpSpPr>
        <p:grpSpPr>
          <a:xfrm>
            <a:off x="8753992" y="451665"/>
            <a:ext cx="785411" cy="380242"/>
            <a:chOff x="-1" y="0"/>
            <a:chExt cx="785409" cy="380241"/>
          </a:xfrm>
        </p:grpSpPr>
        <p:sp>
          <p:nvSpPr>
            <p:cNvPr id="137" name="Google Shape;137;p42"/>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38" name="Google Shape;138;p42"/>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39" name="Google Shape;139;p42"/>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40" name="Google Shape;140;p42"/>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41" name="Google Shape;141;p42"/>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142" name="Google Shape;142;p42"/>
          <p:cNvSpPr txBox="1">
            <a:spLocks noGrp="1"/>
          </p:cNvSpPr>
          <p:nvPr>
            <p:ph type="sldNum" idx="12"/>
          </p:nvPr>
        </p:nvSpPr>
        <p:spPr>
          <a:xfrm>
            <a:off x="371696"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143"/>
        <p:cNvGrpSpPr/>
        <p:nvPr/>
      </p:nvGrpSpPr>
      <p:grpSpPr>
        <a:xfrm>
          <a:off x="0" y="0"/>
          <a:ext cx="0" cy="0"/>
          <a:chOff x="0" y="0"/>
          <a:chExt cx="0" cy="0"/>
        </a:xfrm>
      </p:grpSpPr>
      <p:sp>
        <p:nvSpPr>
          <p:cNvPr id="144" name="Google Shape;144;p43"/>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45" name="Google Shape;145;p43"/>
          <p:cNvGrpSpPr/>
          <p:nvPr/>
        </p:nvGrpSpPr>
        <p:grpSpPr>
          <a:xfrm>
            <a:off x="8091894" y="451665"/>
            <a:ext cx="662113" cy="380241"/>
            <a:chOff x="-1" y="0"/>
            <a:chExt cx="662111" cy="380240"/>
          </a:xfrm>
        </p:grpSpPr>
        <p:sp>
          <p:nvSpPr>
            <p:cNvPr id="146" name="Google Shape;146;p43"/>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7" name="Google Shape;147;p43"/>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48" name="Google Shape;148;p43"/>
          <p:cNvGrpSpPr/>
          <p:nvPr/>
        </p:nvGrpSpPr>
        <p:grpSpPr>
          <a:xfrm>
            <a:off x="8753993" y="451665"/>
            <a:ext cx="785409" cy="380241"/>
            <a:chOff x="-2" y="0"/>
            <a:chExt cx="785408" cy="380240"/>
          </a:xfrm>
        </p:grpSpPr>
        <p:sp>
          <p:nvSpPr>
            <p:cNvPr id="149" name="Google Shape;149;p43"/>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0" name="Google Shape;150;p43"/>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51" name="Google Shape;151;p43"/>
          <p:cNvSpPr/>
          <p:nvPr/>
        </p:nvSpPr>
        <p:spPr>
          <a:xfrm>
            <a:off x="181648" y="180896"/>
            <a:ext cx="7909208"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2" name="Google Shape;152;p43"/>
          <p:cNvSpPr txBox="1"/>
          <p:nvPr/>
        </p:nvSpPr>
        <p:spPr>
          <a:xfrm>
            <a:off x="8170650" y="288449"/>
            <a:ext cx="1166705"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53" name="Google Shape;153;p43"/>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54" name="Google Shape;154;p43"/>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132;p42"/>
          <p:cNvSpPr/>
          <p:nvPr userDrawn="1"/>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 name="Google Shape;140;p42"/>
          <p:cNvSpPr txBox="1"/>
          <p:nvPr userDrawn="1"/>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2">
    <p:spTree>
      <p:nvGrpSpPr>
        <p:cNvPr id="1" name="Shape 155"/>
        <p:cNvGrpSpPr/>
        <p:nvPr/>
      </p:nvGrpSpPr>
      <p:grpSpPr>
        <a:xfrm>
          <a:off x="0" y="0"/>
          <a:ext cx="0" cy="0"/>
          <a:chOff x="0" y="0"/>
          <a:chExt cx="0" cy="0"/>
        </a:xfrm>
      </p:grpSpPr>
      <p:sp>
        <p:nvSpPr>
          <p:cNvPr id="156" name="Google Shape;156;p44"/>
          <p:cNvSpPr/>
          <p:nvPr/>
        </p:nvSpPr>
        <p:spPr>
          <a:xfrm rot="10800000" flipH="1">
            <a:off x="181647" y="822023"/>
            <a:ext cx="9356705"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57" name="Google Shape;157;p44"/>
          <p:cNvGrpSpPr/>
          <p:nvPr/>
        </p:nvGrpSpPr>
        <p:grpSpPr>
          <a:xfrm>
            <a:off x="8091891" y="451664"/>
            <a:ext cx="662119" cy="380244"/>
            <a:chOff x="-2" y="-1"/>
            <a:chExt cx="662118" cy="380243"/>
          </a:xfrm>
        </p:grpSpPr>
        <p:sp>
          <p:nvSpPr>
            <p:cNvPr id="158" name="Google Shape;158;p44"/>
            <p:cNvSpPr/>
            <p:nvPr/>
          </p:nvSpPr>
          <p:spPr>
            <a:xfrm>
              <a:off x="-2" y="327735"/>
              <a:ext cx="662118" cy="52507"/>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9" name="Google Shape;159;p44"/>
            <p:cNvSpPr txBox="1"/>
            <p:nvPr/>
          </p:nvSpPr>
          <p:spPr>
            <a:xfrm>
              <a:off x="-2" y="-1"/>
              <a:ext cx="662118"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60" name="Google Shape;160;p44"/>
          <p:cNvGrpSpPr/>
          <p:nvPr/>
        </p:nvGrpSpPr>
        <p:grpSpPr>
          <a:xfrm>
            <a:off x="8753990" y="451664"/>
            <a:ext cx="785413" cy="380244"/>
            <a:chOff x="-1" y="-1"/>
            <a:chExt cx="785411" cy="380243"/>
          </a:xfrm>
        </p:grpSpPr>
        <p:sp>
          <p:nvSpPr>
            <p:cNvPr id="161" name="Google Shape;161;p44"/>
            <p:cNvSpPr/>
            <p:nvPr/>
          </p:nvSpPr>
          <p:spPr>
            <a:xfrm>
              <a:off x="-1" y="327735"/>
              <a:ext cx="785411" cy="52507"/>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62" name="Google Shape;162;p44"/>
            <p:cNvSpPr txBox="1"/>
            <p:nvPr/>
          </p:nvSpPr>
          <p:spPr>
            <a:xfrm>
              <a:off x="-1" y="-1"/>
              <a:ext cx="785411" cy="380227"/>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63" name="Google Shape;163;p44"/>
          <p:cNvSpPr/>
          <p:nvPr/>
        </p:nvSpPr>
        <p:spPr>
          <a:xfrm>
            <a:off x="181646" y="180894"/>
            <a:ext cx="7909210" cy="651010"/>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64" name="Google Shape;164;p44"/>
          <p:cNvSpPr txBox="1"/>
          <p:nvPr/>
        </p:nvSpPr>
        <p:spPr>
          <a:xfrm>
            <a:off x="8170650" y="288449"/>
            <a:ext cx="1166707" cy="372201"/>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165" name="Google Shape;165;p44"/>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66" name="Google Shape;166;p44"/>
          <p:cNvSpPr txBox="1">
            <a:spLocks noGrp="1"/>
          </p:cNvSpPr>
          <p:nvPr>
            <p:ph type="sldNum" idx="12"/>
          </p:nvPr>
        </p:nvSpPr>
        <p:spPr>
          <a:xfrm>
            <a:off x="371697"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
        <p:nvSpPr>
          <p:cNvPr id="13" name="Google Shape;132;p42"/>
          <p:cNvSpPr/>
          <p:nvPr userDrawn="1"/>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4" name="Google Shape;140;p42"/>
          <p:cNvSpPr txBox="1"/>
          <p:nvPr userDrawn="1"/>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26"/>
        <p:cNvGrpSpPr/>
        <p:nvPr/>
      </p:nvGrpSpPr>
      <p:grpSpPr>
        <a:xfrm>
          <a:off x="0" y="0"/>
          <a:ext cx="0" cy="0"/>
          <a:chOff x="0" y="0"/>
          <a:chExt cx="0" cy="0"/>
        </a:xfrm>
      </p:grpSpPr>
      <p:sp>
        <p:nvSpPr>
          <p:cNvPr id="27" name="Google Shape;27;p33"/>
          <p:cNvSpPr txBox="1">
            <a:spLocks noGrp="1"/>
          </p:cNvSpPr>
          <p:nvPr>
            <p:ph type="sldNum" idx="12"/>
          </p:nvPr>
        </p:nvSpPr>
        <p:spPr>
          <a:xfrm>
            <a:off x="6689125" y="6871631"/>
            <a:ext cx="273652" cy="26425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marL="0" lvl="1"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marL="0" lvl="2"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marL="0" lvl="3"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marL="0" lvl="4"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marL="0" lvl="5"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marL="0" lvl="6"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marL="0" lvl="7"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marL="0" lvl="8" indent="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34"/>
          <p:cNvSpPr/>
          <p:nvPr/>
        </p:nvSpPr>
        <p:spPr>
          <a:xfrm>
            <a:off x="180896" y="180896"/>
            <a:ext cx="7911007"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30" name="Google Shape;30;p34"/>
          <p:cNvGrpSpPr/>
          <p:nvPr/>
        </p:nvGrpSpPr>
        <p:grpSpPr>
          <a:xfrm>
            <a:off x="8091894" y="451665"/>
            <a:ext cx="662113" cy="380241"/>
            <a:chOff x="-1" y="0"/>
            <a:chExt cx="662111" cy="380240"/>
          </a:xfrm>
        </p:grpSpPr>
        <p:sp>
          <p:nvSpPr>
            <p:cNvPr id="31" name="Google Shape;31;p34"/>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2" name="Google Shape;32;p34"/>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34"/>
          <p:cNvGrpSpPr/>
          <p:nvPr/>
        </p:nvGrpSpPr>
        <p:grpSpPr>
          <a:xfrm>
            <a:off x="8753993" y="451665"/>
            <a:ext cx="785409" cy="380241"/>
            <a:chOff x="-2" y="0"/>
            <a:chExt cx="785408" cy="380240"/>
          </a:xfrm>
        </p:grpSpPr>
        <p:sp>
          <p:nvSpPr>
            <p:cNvPr id="34" name="Google Shape;34;p34"/>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5" name="Google Shape;35;p34"/>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34"/>
          <p:cNvSpPr txBox="1"/>
          <p:nvPr/>
        </p:nvSpPr>
        <p:spPr>
          <a:xfrm>
            <a:off x="442650" y="350322"/>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37" name="Google Shape;37;p34"/>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38" name="Google Shape;38;p34"/>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39" name="Google Shape;39;p34"/>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35"/>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2" name="Google Shape;42;p35"/>
          <p:cNvSpPr/>
          <p:nvPr/>
        </p:nvSpPr>
        <p:spPr>
          <a:xfrm>
            <a:off x="180896" y="180896"/>
            <a:ext cx="7911007"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43" name="Google Shape;43;p35"/>
          <p:cNvGrpSpPr/>
          <p:nvPr/>
        </p:nvGrpSpPr>
        <p:grpSpPr>
          <a:xfrm>
            <a:off x="8091894" y="451665"/>
            <a:ext cx="662113" cy="380241"/>
            <a:chOff x="-1" y="0"/>
            <a:chExt cx="662111" cy="380240"/>
          </a:xfrm>
        </p:grpSpPr>
        <p:sp>
          <p:nvSpPr>
            <p:cNvPr id="44" name="Google Shape;44;p35"/>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5" name="Google Shape;45;p35"/>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35"/>
          <p:cNvGrpSpPr/>
          <p:nvPr/>
        </p:nvGrpSpPr>
        <p:grpSpPr>
          <a:xfrm>
            <a:off x="8753993" y="451665"/>
            <a:ext cx="785409" cy="380241"/>
            <a:chOff x="-2" y="0"/>
            <a:chExt cx="785408" cy="380240"/>
          </a:xfrm>
        </p:grpSpPr>
        <p:sp>
          <p:nvSpPr>
            <p:cNvPr id="47" name="Google Shape;47;p35"/>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 name="Google Shape;48;p35"/>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35"/>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0" name="Google Shape;50;p35"/>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51" name="Google Shape;51;p35"/>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52" name="Google Shape;52;p35"/>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53"/>
        <p:cNvGrpSpPr/>
        <p:nvPr/>
      </p:nvGrpSpPr>
      <p:grpSpPr>
        <a:xfrm>
          <a:off x="0" y="0"/>
          <a:ext cx="0" cy="0"/>
          <a:chOff x="0" y="0"/>
          <a:chExt cx="0" cy="0"/>
        </a:xfrm>
      </p:grpSpPr>
      <p:sp>
        <p:nvSpPr>
          <p:cNvPr id="54" name="Google Shape;54;p36"/>
          <p:cNvSpPr/>
          <p:nvPr/>
        </p:nvSpPr>
        <p:spPr>
          <a:xfrm rot="10800000" flipH="1">
            <a:off x="181647" y="822023"/>
            <a:ext cx="9356705" cy="6531303"/>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5" name="Google Shape;55;p36"/>
          <p:cNvSpPr/>
          <p:nvPr/>
        </p:nvSpPr>
        <p:spPr>
          <a:xfrm>
            <a:off x="180895" y="180900"/>
            <a:ext cx="7911009"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56" name="Google Shape;56;p36"/>
          <p:cNvGrpSpPr/>
          <p:nvPr/>
        </p:nvGrpSpPr>
        <p:grpSpPr>
          <a:xfrm>
            <a:off x="8091893" y="451665"/>
            <a:ext cx="662116" cy="380242"/>
            <a:chOff x="-2" y="0"/>
            <a:chExt cx="662115" cy="380241"/>
          </a:xfrm>
        </p:grpSpPr>
        <p:sp>
          <p:nvSpPr>
            <p:cNvPr id="57" name="Google Shape;57;p36"/>
            <p:cNvSpPr/>
            <p:nvPr/>
          </p:nvSpPr>
          <p:spPr>
            <a:xfrm>
              <a:off x="-2" y="327735"/>
              <a:ext cx="662115" cy="52506"/>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8" name="Google Shape;58;p36"/>
            <p:cNvSpPr txBox="1"/>
            <p:nvPr/>
          </p:nvSpPr>
          <p:spPr>
            <a:xfrm>
              <a:off x="-2" y="0"/>
              <a:ext cx="662115"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36"/>
          <p:cNvGrpSpPr/>
          <p:nvPr/>
        </p:nvGrpSpPr>
        <p:grpSpPr>
          <a:xfrm>
            <a:off x="8753992" y="451665"/>
            <a:ext cx="785411" cy="380242"/>
            <a:chOff x="-1" y="0"/>
            <a:chExt cx="785409" cy="380241"/>
          </a:xfrm>
        </p:grpSpPr>
        <p:sp>
          <p:nvSpPr>
            <p:cNvPr id="60" name="Google Shape;60;p36"/>
            <p:cNvSpPr/>
            <p:nvPr/>
          </p:nvSpPr>
          <p:spPr>
            <a:xfrm>
              <a:off x="-1" y="327735"/>
              <a:ext cx="785409" cy="52506"/>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1" name="Google Shape;61;p36"/>
            <p:cNvSpPr txBox="1"/>
            <p:nvPr/>
          </p:nvSpPr>
          <p:spPr>
            <a:xfrm>
              <a:off x="-1" y="0"/>
              <a:ext cx="785409"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36"/>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63" name="Google Shape;63;p36"/>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64" name="Google Shape;64;p36"/>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65" name="Google Shape;65;p36"/>
          <p:cNvSpPr txBox="1">
            <a:spLocks noGrp="1"/>
          </p:cNvSpPr>
          <p:nvPr>
            <p:ph type="sldNum" idx="12"/>
          </p:nvPr>
        </p:nvSpPr>
        <p:spPr>
          <a:xfrm>
            <a:off x="371696" y="6881800"/>
            <a:ext cx="337152"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66"/>
        <p:cNvGrpSpPr/>
        <p:nvPr/>
      </p:nvGrpSpPr>
      <p:grpSpPr>
        <a:xfrm>
          <a:off x="0" y="0"/>
          <a:ext cx="0" cy="0"/>
          <a:chOff x="0" y="0"/>
          <a:chExt cx="0" cy="0"/>
        </a:xfrm>
      </p:grpSpPr>
      <p:sp>
        <p:nvSpPr>
          <p:cNvPr id="67" name="Google Shape;67;p37"/>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68" name="Google Shape;68;p37"/>
          <p:cNvSpPr/>
          <p:nvPr/>
        </p:nvSpPr>
        <p:spPr>
          <a:xfrm>
            <a:off x="180896" y="180896"/>
            <a:ext cx="7911007"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69" name="Google Shape;69;p37"/>
          <p:cNvGrpSpPr/>
          <p:nvPr/>
        </p:nvGrpSpPr>
        <p:grpSpPr>
          <a:xfrm>
            <a:off x="8091894" y="451665"/>
            <a:ext cx="662113" cy="380241"/>
            <a:chOff x="-1" y="0"/>
            <a:chExt cx="662111" cy="380240"/>
          </a:xfrm>
        </p:grpSpPr>
        <p:sp>
          <p:nvSpPr>
            <p:cNvPr id="70" name="Google Shape;70;p37"/>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1" name="Google Shape;71;p37"/>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37"/>
          <p:cNvGrpSpPr/>
          <p:nvPr/>
        </p:nvGrpSpPr>
        <p:grpSpPr>
          <a:xfrm>
            <a:off x="8753993" y="451665"/>
            <a:ext cx="785409" cy="380241"/>
            <a:chOff x="-2" y="0"/>
            <a:chExt cx="785408" cy="380240"/>
          </a:xfrm>
        </p:grpSpPr>
        <p:sp>
          <p:nvSpPr>
            <p:cNvPr id="73" name="Google Shape;73;p37"/>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74" name="Google Shape;74;p37"/>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37"/>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76" name="Google Shape;76;p37"/>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77" name="Google Shape;77;p37"/>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78" name="Google Shape;78;p37"/>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3">
    <p:spTree>
      <p:nvGrpSpPr>
        <p:cNvPr id="1" name="Shape 79"/>
        <p:cNvGrpSpPr/>
        <p:nvPr/>
      </p:nvGrpSpPr>
      <p:grpSpPr>
        <a:xfrm>
          <a:off x="0" y="0"/>
          <a:ext cx="0" cy="0"/>
          <a:chOff x="0" y="0"/>
          <a:chExt cx="0" cy="0"/>
        </a:xfrm>
      </p:grpSpPr>
      <p:sp>
        <p:nvSpPr>
          <p:cNvPr id="80" name="Google Shape;80;p38"/>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1" name="Google Shape;81;p38"/>
          <p:cNvSpPr/>
          <p:nvPr/>
        </p:nvSpPr>
        <p:spPr>
          <a:xfrm>
            <a:off x="180896" y="180900"/>
            <a:ext cx="7911006"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82" name="Google Shape;82;p38"/>
          <p:cNvGrpSpPr/>
          <p:nvPr/>
        </p:nvGrpSpPr>
        <p:grpSpPr>
          <a:xfrm>
            <a:off x="8091896" y="451665"/>
            <a:ext cx="662111" cy="380240"/>
            <a:chOff x="-1" y="0"/>
            <a:chExt cx="662109" cy="380239"/>
          </a:xfrm>
        </p:grpSpPr>
        <p:sp>
          <p:nvSpPr>
            <p:cNvPr id="83" name="Google Shape;83;p38"/>
            <p:cNvSpPr/>
            <p:nvPr/>
          </p:nvSpPr>
          <p:spPr>
            <a:xfrm>
              <a:off x="-1" y="327735"/>
              <a:ext cx="662109" cy="52504"/>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4" name="Google Shape;84;p38"/>
            <p:cNvSpPr txBox="1"/>
            <p:nvPr/>
          </p:nvSpPr>
          <p:spPr>
            <a:xfrm>
              <a:off x="-1" y="0"/>
              <a:ext cx="662109" cy="380228"/>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5" name="Google Shape;85;p38"/>
          <p:cNvGrpSpPr/>
          <p:nvPr/>
        </p:nvGrpSpPr>
        <p:grpSpPr>
          <a:xfrm>
            <a:off x="8753994" y="451665"/>
            <a:ext cx="785407" cy="380240"/>
            <a:chOff x="-2" y="0"/>
            <a:chExt cx="785406" cy="380239"/>
          </a:xfrm>
        </p:grpSpPr>
        <p:sp>
          <p:nvSpPr>
            <p:cNvPr id="86" name="Google Shape;86;p38"/>
            <p:cNvSpPr/>
            <p:nvPr/>
          </p:nvSpPr>
          <p:spPr>
            <a:xfrm>
              <a:off x="-2" y="327735"/>
              <a:ext cx="785406" cy="52504"/>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7" name="Google Shape;87;p38"/>
            <p:cNvSpPr txBox="1"/>
            <p:nvPr/>
          </p:nvSpPr>
          <p:spPr>
            <a:xfrm>
              <a:off x="-2" y="0"/>
              <a:ext cx="785406" cy="380228"/>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8" name="Google Shape;88;p38"/>
          <p:cNvSpPr txBox="1"/>
          <p:nvPr/>
        </p:nvSpPr>
        <p:spPr>
          <a:xfrm>
            <a:off x="375975" y="6881800"/>
            <a:ext cx="6786599" cy="317112"/>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89" name="Google Shape;89;p38"/>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90" name="Google Shape;90;p38"/>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91" name="Google Shape;91;p38"/>
          <p:cNvSpPr txBox="1">
            <a:spLocks noGrp="1"/>
          </p:cNvSpPr>
          <p:nvPr>
            <p:ph type="sldNum" idx="12"/>
          </p:nvPr>
        </p:nvSpPr>
        <p:spPr>
          <a:xfrm>
            <a:off x="371693" y="6881800"/>
            <a:ext cx="337154" cy="317112"/>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_AND_TWO_COLUMNS">
  <p:cSld name="TITLE_AND_TWO_COLUMNS 2">
    <p:spTree>
      <p:nvGrpSpPr>
        <p:cNvPr id="1" name="Shape 92"/>
        <p:cNvGrpSpPr/>
        <p:nvPr/>
      </p:nvGrpSpPr>
      <p:grpSpPr>
        <a:xfrm>
          <a:off x="0" y="0"/>
          <a:ext cx="0" cy="0"/>
          <a:chOff x="0" y="0"/>
          <a:chExt cx="0" cy="0"/>
        </a:xfrm>
      </p:grpSpPr>
      <p:sp>
        <p:nvSpPr>
          <p:cNvPr id="93" name="Google Shape;93;p39"/>
          <p:cNvSpPr/>
          <p:nvPr/>
        </p:nvSpPr>
        <p:spPr>
          <a:xfrm rot="10800000" flipH="1">
            <a:off x="181647" y="822025"/>
            <a:ext cx="9356707"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4" name="Google Shape;94;p39"/>
          <p:cNvSpPr/>
          <p:nvPr/>
        </p:nvSpPr>
        <p:spPr>
          <a:xfrm>
            <a:off x="180896" y="180896"/>
            <a:ext cx="7911007" cy="651007"/>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95" name="Google Shape;95;p39"/>
          <p:cNvGrpSpPr/>
          <p:nvPr/>
        </p:nvGrpSpPr>
        <p:grpSpPr>
          <a:xfrm>
            <a:off x="8091894" y="451665"/>
            <a:ext cx="662113" cy="380241"/>
            <a:chOff x="-1" y="0"/>
            <a:chExt cx="662111" cy="380240"/>
          </a:xfrm>
        </p:grpSpPr>
        <p:sp>
          <p:nvSpPr>
            <p:cNvPr id="96" name="Google Shape;96;p39"/>
            <p:cNvSpPr/>
            <p:nvPr/>
          </p:nvSpPr>
          <p:spPr>
            <a:xfrm>
              <a:off x="-1" y="327735"/>
              <a:ext cx="662111" cy="52505"/>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97" name="Google Shape;97;p39"/>
            <p:cNvSpPr txBox="1"/>
            <p:nvPr/>
          </p:nvSpPr>
          <p:spPr>
            <a:xfrm>
              <a:off x="-1" y="0"/>
              <a:ext cx="662111"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98" name="Google Shape;98;p39"/>
          <p:cNvGrpSpPr/>
          <p:nvPr/>
        </p:nvGrpSpPr>
        <p:grpSpPr>
          <a:xfrm>
            <a:off x="8753993" y="451665"/>
            <a:ext cx="785409" cy="380241"/>
            <a:chOff x="-2" y="0"/>
            <a:chExt cx="785408" cy="380240"/>
          </a:xfrm>
        </p:grpSpPr>
        <p:sp>
          <p:nvSpPr>
            <p:cNvPr id="99" name="Google Shape;99;p39"/>
            <p:cNvSpPr/>
            <p:nvPr/>
          </p:nvSpPr>
          <p:spPr>
            <a:xfrm>
              <a:off x="-2" y="327735"/>
              <a:ext cx="785408" cy="52505"/>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00" name="Google Shape;100;p39"/>
            <p:cNvSpPr txBox="1"/>
            <p:nvPr/>
          </p:nvSpPr>
          <p:spPr>
            <a:xfrm>
              <a:off x="-2" y="0"/>
              <a:ext cx="785408" cy="380226"/>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01" name="Google Shape;101;p39"/>
          <p:cNvSpPr txBox="1"/>
          <p:nvPr/>
        </p:nvSpPr>
        <p:spPr>
          <a:xfrm>
            <a:off x="375975" y="6881800"/>
            <a:ext cx="6786599"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02" name="Google Shape;102;p39"/>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03" name="Google Shape;103;p39"/>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104" name="Google Shape;104;p39"/>
          <p:cNvSpPr txBox="1">
            <a:spLocks noGrp="1"/>
          </p:cNvSpPr>
          <p:nvPr>
            <p:ph type="sldNum" idx="12"/>
          </p:nvPr>
        </p:nvSpPr>
        <p:spPr>
          <a:xfrm>
            <a:off x="371696" y="6881800"/>
            <a:ext cx="337153" cy="317110"/>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_HEADER">
  <p:cSld name="SECTION_HEADER 2">
    <p:spTree>
      <p:nvGrpSpPr>
        <p:cNvPr id="1" name="Shape 105"/>
        <p:cNvGrpSpPr/>
        <p:nvPr/>
      </p:nvGrpSpPr>
      <p:grpSpPr>
        <a:xfrm>
          <a:off x="0" y="0"/>
          <a:ext cx="0" cy="0"/>
          <a:chOff x="0" y="0"/>
          <a:chExt cx="0" cy="0"/>
        </a:xfrm>
      </p:grpSpPr>
      <p:sp>
        <p:nvSpPr>
          <p:cNvPr id="106" name="Google Shape;106;p40"/>
          <p:cNvSpPr/>
          <p:nvPr/>
        </p:nvSpPr>
        <p:spPr>
          <a:xfrm>
            <a:off x="180896" y="180900"/>
            <a:ext cx="7911006" cy="651002"/>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nvGrpSpPr>
          <p:cNvPr id="107" name="Google Shape;107;p40"/>
          <p:cNvGrpSpPr/>
          <p:nvPr/>
        </p:nvGrpSpPr>
        <p:grpSpPr>
          <a:xfrm>
            <a:off x="8091896" y="451665"/>
            <a:ext cx="662111" cy="380240"/>
            <a:chOff x="-1" y="0"/>
            <a:chExt cx="662109" cy="380239"/>
          </a:xfrm>
        </p:grpSpPr>
        <p:sp>
          <p:nvSpPr>
            <p:cNvPr id="108" name="Google Shape;108;p40"/>
            <p:cNvSpPr/>
            <p:nvPr/>
          </p:nvSpPr>
          <p:spPr>
            <a:xfrm>
              <a:off x="-1" y="327735"/>
              <a:ext cx="662109" cy="52504"/>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09" name="Google Shape;109;p40"/>
            <p:cNvSpPr txBox="1"/>
            <p:nvPr/>
          </p:nvSpPr>
          <p:spPr>
            <a:xfrm>
              <a:off x="-1" y="0"/>
              <a:ext cx="662109" cy="380228"/>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10" name="Google Shape;110;p40"/>
          <p:cNvGrpSpPr/>
          <p:nvPr/>
        </p:nvGrpSpPr>
        <p:grpSpPr>
          <a:xfrm>
            <a:off x="8753994" y="451665"/>
            <a:ext cx="785407" cy="380240"/>
            <a:chOff x="-2" y="0"/>
            <a:chExt cx="785406" cy="380239"/>
          </a:xfrm>
        </p:grpSpPr>
        <p:sp>
          <p:nvSpPr>
            <p:cNvPr id="111" name="Google Shape;111;p40"/>
            <p:cNvSpPr/>
            <p:nvPr/>
          </p:nvSpPr>
          <p:spPr>
            <a:xfrm>
              <a:off x="-2" y="327735"/>
              <a:ext cx="785406" cy="52504"/>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12" name="Google Shape;112;p40"/>
            <p:cNvSpPr txBox="1"/>
            <p:nvPr/>
          </p:nvSpPr>
          <p:spPr>
            <a:xfrm>
              <a:off x="-2" y="0"/>
              <a:ext cx="785406" cy="380228"/>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3" name="Google Shape;113;p40"/>
          <p:cNvSpPr txBox="1"/>
          <p:nvPr/>
        </p:nvSpPr>
        <p:spPr>
          <a:xfrm>
            <a:off x="375975" y="6881800"/>
            <a:ext cx="6786599" cy="317112"/>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14" name="Google Shape;114;p40"/>
          <p:cNvSpPr txBox="1"/>
          <p:nvPr/>
        </p:nvSpPr>
        <p:spPr>
          <a:xfrm>
            <a:off x="442650" y="350325"/>
            <a:ext cx="7441801" cy="372201"/>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Desarrollo y Bienestar del Personal</a:t>
            </a:r>
            <a:endParaRPr/>
          </a:p>
        </p:txBody>
      </p:sp>
      <p:sp>
        <p:nvSpPr>
          <p:cNvPr id="115" name="Google Shape;115;p40"/>
          <p:cNvSpPr txBox="1"/>
          <p:nvPr/>
        </p:nvSpPr>
        <p:spPr>
          <a:xfrm>
            <a:off x="8443617" y="271141"/>
            <a:ext cx="1166705" cy="391996"/>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8|</a:t>
            </a:r>
            <a:r>
              <a:rPr lang="en-US" sz="1600" b="0" i="0" u="none" strike="noStrike" cap="none">
                <a:solidFill>
                  <a:srgbClr val="ED6B00"/>
                </a:solidFill>
                <a:latin typeface="Calibri"/>
                <a:ea typeface="Calibri"/>
                <a:cs typeface="Calibri"/>
                <a:sym typeface="Calibri"/>
              </a:rPr>
              <a:t>3</a:t>
            </a:r>
            <a:endParaRPr/>
          </a:p>
        </p:txBody>
      </p:sp>
      <p:sp>
        <p:nvSpPr>
          <p:cNvPr id="116" name="Google Shape;116;p40"/>
          <p:cNvSpPr txBox="1">
            <a:spLocks noGrp="1"/>
          </p:cNvSpPr>
          <p:nvPr>
            <p:ph type="sldNum" idx="12"/>
          </p:nvPr>
        </p:nvSpPr>
        <p:spPr>
          <a:xfrm>
            <a:off x="371693" y="6881800"/>
            <a:ext cx="337154" cy="317112"/>
          </a:xfrm>
          <a:prstGeom prst="rect">
            <a:avLst/>
          </a:prstGeom>
          <a:noFill/>
          <a:ln>
            <a:noFill/>
          </a:ln>
        </p:spPr>
        <p:txBody>
          <a:bodyPr spcFirstLastPara="1" wrap="square" lIns="91400" tIns="91400" rIns="91400" bIns="91400" anchor="t" anchorCtr="0">
            <a:spAutoFit/>
          </a:bodyPr>
          <a:lstStyle>
            <a:lvl1pPr marL="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b="0" i="0" u="none" strike="noStrike" cap="non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31"/>
          <p:cNvGrpSpPr/>
          <p:nvPr/>
        </p:nvGrpSpPr>
        <p:grpSpPr>
          <a:xfrm>
            <a:off x="242848" y="1756543"/>
            <a:ext cx="9346513" cy="5675935"/>
            <a:chOff x="-2" y="-2"/>
            <a:chExt cx="9346511" cy="5675933"/>
          </a:xfrm>
        </p:grpSpPr>
        <p:sp>
          <p:nvSpPr>
            <p:cNvPr id="7" name="Google Shape;7;p31"/>
            <p:cNvSpPr/>
            <p:nvPr/>
          </p:nvSpPr>
          <p:spPr>
            <a:xfrm>
              <a:off x="-2" y="-2"/>
              <a:ext cx="9346511" cy="5675933"/>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8" name="Google Shape;8;p31"/>
            <p:cNvSpPr txBox="1"/>
            <p:nvPr/>
          </p:nvSpPr>
          <p:spPr>
            <a:xfrm>
              <a:off x="0" y="2647844"/>
              <a:ext cx="9091326"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9" name="Google Shape;9;p31" descr="Imagen 9"/>
          <p:cNvPicPr preferRelativeResize="0"/>
          <p:nvPr/>
        </p:nvPicPr>
        <p:blipFill rotWithShape="1">
          <a:blip r:embed="rId15">
            <a:alphaModFix/>
          </a:blip>
          <a:srcRect/>
          <a:stretch/>
        </p:blipFill>
        <p:spPr>
          <a:xfrm>
            <a:off x="433440" y="418596"/>
            <a:ext cx="2897435" cy="680400"/>
          </a:xfrm>
          <a:prstGeom prst="rect">
            <a:avLst/>
          </a:prstGeom>
          <a:noFill/>
          <a:ln>
            <a:noFill/>
          </a:ln>
        </p:spPr>
      </p:pic>
      <p:pic>
        <p:nvPicPr>
          <p:cNvPr id="10" name="Google Shape;10;p31" descr="Imagen 4"/>
          <p:cNvPicPr preferRelativeResize="0"/>
          <p:nvPr/>
        </p:nvPicPr>
        <p:blipFill rotWithShape="1">
          <a:blip r:embed="rId16">
            <a:alphaModFix/>
          </a:blip>
          <a:srcRect/>
          <a:stretch/>
        </p:blipFill>
        <p:spPr>
          <a:xfrm>
            <a:off x="8272364" y="1222172"/>
            <a:ext cx="1080005" cy="241875"/>
          </a:xfrm>
          <a:prstGeom prst="rect">
            <a:avLst/>
          </a:prstGeom>
          <a:noFill/>
          <a:ln>
            <a:noFill/>
          </a:ln>
        </p:spPr>
      </p:pic>
      <p:pic>
        <p:nvPicPr>
          <p:cNvPr id="11" name="Google Shape;11;p31" descr="Imagen 5"/>
          <p:cNvPicPr preferRelativeResize="0"/>
          <p:nvPr/>
        </p:nvPicPr>
        <p:blipFill rotWithShape="1">
          <a:blip r:embed="rId17">
            <a:alphaModFix/>
          </a:blip>
          <a:srcRect/>
          <a:stretch/>
        </p:blipFill>
        <p:spPr>
          <a:xfrm>
            <a:off x="8272364" y="418596"/>
            <a:ext cx="1080005" cy="664778"/>
          </a:xfrm>
          <a:prstGeom prst="rect">
            <a:avLst/>
          </a:prstGeom>
          <a:noFill/>
          <a:ln>
            <a:noFill/>
          </a:ln>
        </p:spPr>
      </p:pic>
      <p:sp>
        <p:nvSpPr>
          <p:cNvPr id="12" name="Google Shape;12;p31"/>
          <p:cNvSpPr txBox="1">
            <a:spLocks noGrp="1"/>
          </p:cNvSpPr>
          <p:nvPr>
            <p:ph type="title"/>
          </p:nvPr>
        </p:nvSpPr>
        <p:spPr>
          <a:xfrm>
            <a:off x="1455638" y="848357"/>
            <a:ext cx="7772401" cy="1838399"/>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31"/>
          <p:cNvSpPr txBox="1">
            <a:spLocks noGrp="1"/>
          </p:cNvSpPr>
          <p:nvPr>
            <p:ph type="body" idx="1"/>
          </p:nvPr>
        </p:nvSpPr>
        <p:spPr>
          <a:xfrm>
            <a:off x="5422800" y="2686755"/>
            <a:ext cx="3805239" cy="4869746"/>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31"/>
          <p:cNvSpPr txBox="1">
            <a:spLocks noGrp="1"/>
          </p:cNvSpPr>
          <p:nvPr>
            <p:ph type="sldNum" idx="12"/>
          </p:nvPr>
        </p:nvSpPr>
        <p:spPr>
          <a:xfrm>
            <a:off x="6689125" y="6871631"/>
            <a:ext cx="273652" cy="26425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ence.gob.cl/sence/quienes-somo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bne.c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p:nvPr/>
        </p:nvSpPr>
        <p:spPr>
          <a:xfrm>
            <a:off x="1176618" y="6563127"/>
            <a:ext cx="7012135" cy="482211"/>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172" name="Google Shape;172;p1"/>
          <p:cNvSpPr txBox="1"/>
          <p:nvPr/>
        </p:nvSpPr>
        <p:spPr>
          <a:xfrm>
            <a:off x="374946" y="2049134"/>
            <a:ext cx="1444333" cy="3694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3</a:t>
            </a:r>
            <a:endParaRPr/>
          </a:p>
        </p:txBody>
      </p:sp>
      <p:sp>
        <p:nvSpPr>
          <p:cNvPr id="173" name="Google Shape;173;p1"/>
          <p:cNvSpPr txBox="1"/>
          <p:nvPr/>
        </p:nvSpPr>
        <p:spPr>
          <a:xfrm>
            <a:off x="1139096" y="834800"/>
            <a:ext cx="4156809"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174" name="Google Shape;174;p1"/>
          <p:cNvSpPr txBox="1"/>
          <p:nvPr/>
        </p:nvSpPr>
        <p:spPr>
          <a:xfrm>
            <a:off x="339767" y="2404565"/>
            <a:ext cx="4118094" cy="166675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DESARROLLO Y BIENESTAR DEL PERSONAL</a:t>
            </a:r>
            <a:endParaRPr/>
          </a:p>
        </p:txBody>
      </p:sp>
      <p:pic>
        <p:nvPicPr>
          <p:cNvPr id="175" name="Google Shape;175;p1" descr="Image"/>
          <p:cNvPicPr preferRelativeResize="0"/>
          <p:nvPr/>
        </p:nvPicPr>
        <p:blipFill rotWithShape="1">
          <a:blip r:embed="rId3">
            <a:alphaModFix/>
          </a:blip>
          <a:srcRect/>
          <a:stretch/>
        </p:blipFill>
        <p:spPr>
          <a:xfrm>
            <a:off x="3424204" y="2212825"/>
            <a:ext cx="4532353" cy="43157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0"/>
          <p:cNvSpPr txBox="1">
            <a:spLocks noGrp="1"/>
          </p:cNvSpPr>
          <p:nvPr>
            <p:ph type="sldNum" idx="4294967295"/>
          </p:nvPr>
        </p:nvSpPr>
        <p:spPr>
          <a:xfrm>
            <a:off x="371687" y="6881800"/>
            <a:ext cx="337154" cy="317112"/>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sz="1100" b="0" i="0" u="none" strike="noStrike" cap="none">
              <a:solidFill>
                <a:srgbClr val="000000"/>
              </a:solidFill>
              <a:latin typeface="Calibri"/>
              <a:ea typeface="Calibri"/>
              <a:cs typeface="Calibri"/>
              <a:sym typeface="Calibri"/>
            </a:endParaRPr>
          </a:p>
        </p:txBody>
      </p:sp>
      <p:sp>
        <p:nvSpPr>
          <p:cNvPr id="338" name="Google Shape;338;p10"/>
          <p:cNvSpPr txBox="1"/>
          <p:nvPr/>
        </p:nvSpPr>
        <p:spPr>
          <a:xfrm>
            <a:off x="517435" y="1344912"/>
            <a:ext cx="8950505" cy="536162"/>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FUENTES DE </a:t>
            </a:r>
            <a:r>
              <a:rPr lang="en-US" sz="2800" b="0" i="0" u="none" strike="noStrike" cap="none">
                <a:solidFill>
                  <a:srgbClr val="A93501"/>
                </a:solidFill>
                <a:latin typeface="Calibri"/>
                <a:ea typeface="Calibri"/>
                <a:cs typeface="Calibri"/>
                <a:sym typeface="Calibri"/>
              </a:rPr>
              <a:t>FINANCIAMIENTO</a:t>
            </a:r>
            <a:endParaRPr/>
          </a:p>
        </p:txBody>
      </p:sp>
      <p:grpSp>
        <p:nvGrpSpPr>
          <p:cNvPr id="339" name="Google Shape;339;p10"/>
          <p:cNvGrpSpPr/>
          <p:nvPr/>
        </p:nvGrpSpPr>
        <p:grpSpPr>
          <a:xfrm>
            <a:off x="663711" y="2643153"/>
            <a:ext cx="6999682" cy="3664643"/>
            <a:chOff x="0" y="-1"/>
            <a:chExt cx="6999681" cy="3664642"/>
          </a:xfrm>
        </p:grpSpPr>
        <p:sp>
          <p:nvSpPr>
            <p:cNvPr id="340" name="Google Shape;340;p10"/>
            <p:cNvSpPr/>
            <p:nvPr/>
          </p:nvSpPr>
          <p:spPr>
            <a:xfrm>
              <a:off x="0" y="-1"/>
              <a:ext cx="6999681" cy="3664642"/>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41" name="Google Shape;341;p10"/>
            <p:cNvSpPr txBox="1"/>
            <p:nvPr/>
          </p:nvSpPr>
          <p:spPr>
            <a:xfrm>
              <a:off x="183654" y="1642198"/>
              <a:ext cx="663236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42" name="Google Shape;342;p10" descr="Imagen 16"/>
          <p:cNvPicPr preferRelativeResize="0"/>
          <p:nvPr/>
        </p:nvPicPr>
        <p:blipFill rotWithShape="1">
          <a:blip r:embed="rId3">
            <a:alphaModFix/>
          </a:blip>
          <a:srcRect/>
          <a:stretch/>
        </p:blipFill>
        <p:spPr>
          <a:xfrm>
            <a:off x="7317044" y="2503460"/>
            <a:ext cx="500378" cy="477103"/>
          </a:xfrm>
          <a:prstGeom prst="rect">
            <a:avLst/>
          </a:prstGeom>
          <a:noFill/>
          <a:ln>
            <a:noFill/>
          </a:ln>
        </p:spPr>
      </p:pic>
      <p:sp>
        <p:nvSpPr>
          <p:cNvPr id="343" name="Google Shape;343;p10"/>
          <p:cNvSpPr txBox="1"/>
          <p:nvPr/>
        </p:nvSpPr>
        <p:spPr>
          <a:xfrm>
            <a:off x="1408455" y="3130831"/>
            <a:ext cx="3028857" cy="34017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000"/>
              <a:buFont typeface="Calibri"/>
              <a:buNone/>
            </a:pPr>
            <a:r>
              <a:rPr lang="en-US" sz="2000" b="1" i="0" u="none" strike="noStrike" cap="none">
                <a:solidFill>
                  <a:srgbClr val="ED6B00"/>
                </a:solidFill>
                <a:latin typeface="Calibri"/>
                <a:ea typeface="Calibri"/>
                <a:cs typeface="Calibri"/>
                <a:sym typeface="Calibri"/>
              </a:rPr>
              <a:t>FINANCIAMIENTO INTERNO</a:t>
            </a:r>
            <a:endParaRPr/>
          </a:p>
        </p:txBody>
      </p:sp>
      <p:sp>
        <p:nvSpPr>
          <p:cNvPr id="344" name="Google Shape;344;p10"/>
          <p:cNvSpPr txBox="1"/>
          <p:nvPr/>
        </p:nvSpPr>
        <p:spPr>
          <a:xfrm>
            <a:off x="1391722" y="3535086"/>
            <a:ext cx="4556143" cy="871336"/>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Corresponde a la utilización de recursos propios de la empresa, los que provienen de la utilidades, los que pueden re invertir en su propio beneficio. </a:t>
            </a:r>
            <a:endParaRPr/>
          </a:p>
        </p:txBody>
      </p:sp>
      <p:sp>
        <p:nvSpPr>
          <p:cNvPr id="345" name="Google Shape;345;p10"/>
          <p:cNvSpPr txBox="1"/>
          <p:nvPr/>
        </p:nvSpPr>
        <p:spPr>
          <a:xfrm>
            <a:off x="1446424" y="4948778"/>
            <a:ext cx="4700404" cy="871336"/>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Corresponde al que  proviene de instituciones externas a la empresa, como por ejemplo, Bancos, financieras, Estado, entre otros. </a:t>
            </a:r>
            <a:endParaRPr/>
          </a:p>
        </p:txBody>
      </p:sp>
      <p:sp>
        <p:nvSpPr>
          <p:cNvPr id="346" name="Google Shape;346;p10"/>
          <p:cNvSpPr txBox="1"/>
          <p:nvPr/>
        </p:nvSpPr>
        <p:spPr>
          <a:xfrm>
            <a:off x="1501534" y="4587440"/>
            <a:ext cx="3057631" cy="34017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000"/>
              <a:buFont typeface="Calibri"/>
              <a:buNone/>
            </a:pPr>
            <a:r>
              <a:rPr lang="en-US" sz="2000" b="1" i="0" u="none" strike="noStrike" cap="none">
                <a:solidFill>
                  <a:srgbClr val="ED6B00"/>
                </a:solidFill>
                <a:latin typeface="Calibri"/>
                <a:ea typeface="Calibri"/>
                <a:cs typeface="Calibri"/>
                <a:sym typeface="Calibri"/>
              </a:rPr>
              <a:t>FINANCIAMIENTO EXTERNO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1"/>
          <p:cNvSpPr txBox="1">
            <a:spLocks noGrp="1"/>
          </p:cNvSpPr>
          <p:nvPr>
            <p:ph type="sldNum" idx="4294967295"/>
          </p:nvPr>
        </p:nvSpPr>
        <p:spPr>
          <a:xfrm>
            <a:off x="371687" y="6881800"/>
            <a:ext cx="337154" cy="317112"/>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sz="1100" b="0" i="0" u="none" strike="noStrike" cap="none">
              <a:solidFill>
                <a:srgbClr val="000000"/>
              </a:solidFill>
              <a:latin typeface="Calibri"/>
              <a:ea typeface="Calibri"/>
              <a:cs typeface="Calibri"/>
              <a:sym typeface="Calibri"/>
            </a:endParaRPr>
          </a:p>
        </p:txBody>
      </p:sp>
      <p:sp>
        <p:nvSpPr>
          <p:cNvPr id="352" name="Google Shape;352;p11"/>
          <p:cNvSpPr txBox="1"/>
          <p:nvPr/>
        </p:nvSpPr>
        <p:spPr>
          <a:xfrm>
            <a:off x="517435" y="1344912"/>
            <a:ext cx="8950505" cy="536162"/>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SENCE</a:t>
            </a:r>
            <a:endParaRPr/>
          </a:p>
        </p:txBody>
      </p:sp>
      <p:grpSp>
        <p:nvGrpSpPr>
          <p:cNvPr id="353" name="Google Shape;353;p11"/>
          <p:cNvGrpSpPr/>
          <p:nvPr/>
        </p:nvGrpSpPr>
        <p:grpSpPr>
          <a:xfrm>
            <a:off x="663711" y="2643153"/>
            <a:ext cx="6999682" cy="3664643"/>
            <a:chOff x="0" y="-1"/>
            <a:chExt cx="6999681" cy="3664642"/>
          </a:xfrm>
        </p:grpSpPr>
        <p:sp>
          <p:nvSpPr>
            <p:cNvPr id="354" name="Google Shape;354;p11"/>
            <p:cNvSpPr/>
            <p:nvPr/>
          </p:nvSpPr>
          <p:spPr>
            <a:xfrm>
              <a:off x="0" y="-1"/>
              <a:ext cx="6999681" cy="3664642"/>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55" name="Google Shape;355;p11"/>
            <p:cNvSpPr txBox="1"/>
            <p:nvPr/>
          </p:nvSpPr>
          <p:spPr>
            <a:xfrm>
              <a:off x="183654" y="1642198"/>
              <a:ext cx="6632369"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56" name="Google Shape;356;p11" descr="Imagen 16"/>
          <p:cNvPicPr preferRelativeResize="0"/>
          <p:nvPr/>
        </p:nvPicPr>
        <p:blipFill rotWithShape="1">
          <a:blip r:embed="rId3">
            <a:alphaModFix/>
          </a:blip>
          <a:srcRect/>
          <a:stretch/>
        </p:blipFill>
        <p:spPr>
          <a:xfrm>
            <a:off x="7317044" y="2503460"/>
            <a:ext cx="500378" cy="477103"/>
          </a:xfrm>
          <a:prstGeom prst="rect">
            <a:avLst/>
          </a:prstGeom>
          <a:noFill/>
          <a:ln>
            <a:noFill/>
          </a:ln>
        </p:spPr>
      </p:pic>
      <p:sp>
        <p:nvSpPr>
          <p:cNvPr id="357" name="Google Shape;357;p11"/>
          <p:cNvSpPr txBox="1"/>
          <p:nvPr/>
        </p:nvSpPr>
        <p:spPr>
          <a:xfrm>
            <a:off x="1325665" y="3659294"/>
            <a:ext cx="4168345" cy="1444289"/>
          </a:xfrm>
          <a:prstGeom prst="rect">
            <a:avLst/>
          </a:prstGeom>
          <a:noFill/>
          <a:ln>
            <a:noFill/>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¿QUÉ ES </a:t>
            </a:r>
            <a:r>
              <a:rPr lang="en-US" sz="2000" b="1" i="0" u="none" strike="noStrike" cap="none">
                <a:solidFill>
                  <a:srgbClr val="ED6B00"/>
                </a:solidFill>
                <a:latin typeface="Calibri"/>
                <a:ea typeface="Calibri"/>
                <a:cs typeface="Calibri"/>
                <a:sym typeface="Calibri"/>
              </a:rPr>
              <a:t>EL SENCE?</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Una institución pública nacional que desarrolla políticas y programas que potencian el desarrollo de las personas a lo largo de su trayectoria laboral</a:t>
            </a:r>
            <a:r>
              <a:rPr lang="en-US" sz="2000" b="0" i="0" u="none" strike="noStrike" cap="none">
                <a:solidFill>
                  <a:srgbClr val="000000"/>
                </a:solidFill>
                <a:latin typeface="Calibri"/>
                <a:ea typeface="Calibri"/>
                <a:cs typeface="Calibri"/>
                <a:sym typeface="Calibri"/>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sz="1100" b="0" i="0" u="none" strike="noStrike" cap="none">
              <a:solidFill>
                <a:srgbClr val="000000"/>
              </a:solidFill>
              <a:latin typeface="Calibri"/>
              <a:ea typeface="Calibri"/>
              <a:cs typeface="Calibri"/>
              <a:sym typeface="Calibri"/>
            </a:endParaRPr>
          </a:p>
        </p:txBody>
      </p:sp>
      <p:sp>
        <p:nvSpPr>
          <p:cNvPr id="363" name="Google Shape;363;p12"/>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MISIÓN </a:t>
            </a:r>
            <a:r>
              <a:rPr lang="en-US" sz="2800" b="0" i="0" u="none" strike="noStrike" cap="none">
                <a:solidFill>
                  <a:srgbClr val="A93501"/>
                </a:solidFill>
                <a:latin typeface="Calibri"/>
                <a:ea typeface="Calibri"/>
                <a:cs typeface="Calibri"/>
                <a:sym typeface="Calibri"/>
              </a:rPr>
              <a:t>DEL SENCE</a:t>
            </a:r>
            <a:endParaRPr/>
          </a:p>
        </p:txBody>
      </p:sp>
      <p:sp>
        <p:nvSpPr>
          <p:cNvPr id="364" name="Google Shape;364;p12"/>
          <p:cNvSpPr txBox="1"/>
          <p:nvPr/>
        </p:nvSpPr>
        <p:spPr>
          <a:xfrm>
            <a:off x="480979" y="1946600"/>
            <a:ext cx="5440233" cy="182459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 través de una oferta integrada de políticas, programas e instrumentos de calidad, mejorar la empleabilidad de quienes buscan trabajo o quieran mejorar sus trayectorias laborales, y acompañarlos durante los desafíos laborales que se les presentan. Con especial atención en apoyar la inserción y continuidad laboral de personas vulnerables.</a:t>
            </a:r>
            <a:endParaRPr sz="1400" b="0" i="0" u="none" strike="noStrike" cap="none">
              <a:solidFill>
                <a:srgbClr val="000000"/>
              </a:solidFill>
              <a:latin typeface="Open Sans"/>
              <a:ea typeface="Open Sans"/>
              <a:cs typeface="Open Sans"/>
              <a:sym typeface="Open Sans"/>
            </a:endParaRPr>
          </a:p>
          <a:p>
            <a:pPr marL="0" marR="0" lvl="0" indent="0" algn="just" rtl="0">
              <a:lnSpc>
                <a:spcPct val="100000"/>
              </a:lnSpc>
              <a:spcBef>
                <a:spcPts val="0"/>
              </a:spcBef>
              <a:spcAft>
                <a:spcPts val="0"/>
              </a:spcAft>
              <a:buClr>
                <a:srgbClr val="0000FF"/>
              </a:buClr>
              <a:buSzPts val="1600"/>
              <a:buFont typeface="Calibri"/>
              <a:buNone/>
            </a:pPr>
            <a:r>
              <a:rPr lang="en-US" sz="1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https://sence.gob.cl/sence/quienes-somos</a:t>
            </a:r>
            <a:endParaRPr/>
          </a:p>
        </p:txBody>
      </p:sp>
      <p:pic>
        <p:nvPicPr>
          <p:cNvPr id="365" name="Google Shape;365;p12" descr="Imagen 3"/>
          <p:cNvPicPr preferRelativeResize="0"/>
          <p:nvPr/>
        </p:nvPicPr>
        <p:blipFill rotWithShape="1">
          <a:blip r:embed="rId4">
            <a:alphaModFix/>
          </a:blip>
          <a:srcRect/>
          <a:stretch/>
        </p:blipFill>
        <p:spPr>
          <a:xfrm>
            <a:off x="4901715" y="2412842"/>
            <a:ext cx="3478018" cy="4211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sz="1100" b="0" i="0" u="none" strike="noStrike" cap="none">
              <a:solidFill>
                <a:srgbClr val="000000"/>
              </a:solidFill>
              <a:latin typeface="Calibri"/>
              <a:ea typeface="Calibri"/>
              <a:cs typeface="Calibri"/>
              <a:sym typeface="Calibri"/>
            </a:endParaRPr>
          </a:p>
        </p:txBody>
      </p:sp>
      <p:sp>
        <p:nvSpPr>
          <p:cNvPr id="371" name="Google Shape;371;p13"/>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¿QUIÉNES PUEDEN CAPACITARSE </a:t>
            </a:r>
            <a:r>
              <a:rPr lang="en-US" sz="2800" b="0" i="0" u="none" strike="noStrike" cap="none">
                <a:solidFill>
                  <a:srgbClr val="A93501"/>
                </a:solidFill>
                <a:latin typeface="Calibri"/>
                <a:ea typeface="Calibri"/>
                <a:cs typeface="Calibri"/>
                <a:sym typeface="Calibri"/>
              </a:rPr>
              <a:t>VÍA SENCE?</a:t>
            </a:r>
            <a:endParaRPr/>
          </a:p>
        </p:txBody>
      </p:sp>
      <p:pic>
        <p:nvPicPr>
          <p:cNvPr id="372" name="Google Shape;372;p13" descr="Imagen 6"/>
          <p:cNvPicPr preferRelativeResize="0"/>
          <p:nvPr/>
        </p:nvPicPr>
        <p:blipFill rotWithShape="1">
          <a:blip r:embed="rId3">
            <a:alphaModFix/>
          </a:blip>
          <a:srcRect/>
          <a:stretch/>
        </p:blipFill>
        <p:spPr>
          <a:xfrm>
            <a:off x="1238075" y="2001347"/>
            <a:ext cx="7378701" cy="49403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4"/>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sz="1100" b="0" i="0" u="none" strike="noStrike" cap="none">
              <a:solidFill>
                <a:srgbClr val="000000"/>
              </a:solidFill>
              <a:latin typeface="Calibri"/>
              <a:ea typeface="Calibri"/>
              <a:cs typeface="Calibri"/>
              <a:sym typeface="Calibri"/>
            </a:endParaRPr>
          </a:p>
        </p:txBody>
      </p:sp>
      <p:grpSp>
        <p:nvGrpSpPr>
          <p:cNvPr id="378" name="Google Shape;378;p14"/>
          <p:cNvGrpSpPr/>
          <p:nvPr/>
        </p:nvGrpSpPr>
        <p:grpSpPr>
          <a:xfrm>
            <a:off x="573142" y="2160158"/>
            <a:ext cx="7425102" cy="3239366"/>
            <a:chOff x="-1" y="0"/>
            <a:chExt cx="7425101" cy="3239364"/>
          </a:xfrm>
        </p:grpSpPr>
        <p:sp>
          <p:nvSpPr>
            <p:cNvPr id="379" name="Google Shape;379;p14"/>
            <p:cNvSpPr/>
            <p:nvPr/>
          </p:nvSpPr>
          <p:spPr>
            <a:xfrm>
              <a:off x="-1" y="0"/>
              <a:ext cx="7425101" cy="323936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80" name="Google Shape;380;p14"/>
            <p:cNvSpPr txBox="1"/>
            <p:nvPr/>
          </p:nvSpPr>
          <p:spPr>
            <a:xfrm>
              <a:off x="162893" y="1429560"/>
              <a:ext cx="709930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81" name="Google Shape;381;p14"/>
          <p:cNvSpPr txBox="1"/>
          <p:nvPr/>
        </p:nvSpPr>
        <p:spPr>
          <a:xfrm>
            <a:off x="969931" y="2379451"/>
            <a:ext cx="6227380" cy="2840590"/>
          </a:xfrm>
          <a:prstGeom prst="rect">
            <a:avLst/>
          </a:prstGeom>
          <a:noFill/>
          <a:ln>
            <a:noFill/>
          </a:ln>
        </p:spPr>
        <p:txBody>
          <a:bodyPr spcFirstLastPara="1" wrap="square" lIns="45700" tIns="45700" rIns="45700" bIns="45700" anchor="t" anchorCtr="0">
            <a:spAutoFit/>
          </a:bodyPr>
          <a:lstStyle/>
          <a:p>
            <a:pPr marL="514350" marR="0" lvl="0" indent="-514350" algn="just" rtl="0">
              <a:lnSpc>
                <a:spcPct val="100000"/>
              </a:lnSpc>
              <a:spcBef>
                <a:spcPts val="0"/>
              </a:spcBef>
              <a:spcAft>
                <a:spcPts val="0"/>
              </a:spcAft>
              <a:buClr>
                <a:srgbClr val="000000"/>
              </a:buClr>
              <a:buSzPts val="1600"/>
              <a:buFont typeface="Calibri"/>
              <a:buAutoNum type="romanUcPeriod"/>
            </a:pPr>
            <a:r>
              <a:rPr lang="en-US" sz="1600" b="1" i="0" u="none" strike="noStrike" cap="none">
                <a:solidFill>
                  <a:srgbClr val="000000"/>
                </a:solidFill>
                <a:latin typeface="Calibri"/>
                <a:ea typeface="Calibri"/>
                <a:cs typeface="Calibri"/>
                <a:sym typeface="Calibri"/>
              </a:rPr>
              <a:t>Franquicia tributaria: </a:t>
            </a:r>
            <a:r>
              <a:rPr lang="en-US" sz="1600" b="0" i="0" u="none" strike="noStrike" cap="none">
                <a:solidFill>
                  <a:srgbClr val="000000"/>
                </a:solidFill>
                <a:latin typeface="Calibri"/>
                <a:ea typeface="Calibri"/>
                <a:cs typeface="Calibri"/>
                <a:sym typeface="Calibri"/>
              </a:rPr>
              <a:t>Incentivo tributario para que las empresas capaciten a sus trabajadores</a:t>
            </a:r>
            <a:endParaRPr/>
          </a:p>
          <a:p>
            <a:pPr marL="514350" marR="0" lvl="0" indent="-514350" algn="just" rtl="0">
              <a:lnSpc>
                <a:spcPct val="100000"/>
              </a:lnSpc>
              <a:spcBef>
                <a:spcPts val="0"/>
              </a:spcBef>
              <a:spcAft>
                <a:spcPts val="0"/>
              </a:spcAft>
              <a:buClr>
                <a:srgbClr val="000000"/>
              </a:buClr>
              <a:buSzPts val="1600"/>
              <a:buFont typeface="Calibri"/>
              <a:buAutoNum type="romanUcPeriod"/>
            </a:pPr>
            <a:r>
              <a:rPr lang="en-US" sz="1600" b="1" i="0" u="none" strike="noStrike" cap="none">
                <a:solidFill>
                  <a:srgbClr val="000000"/>
                </a:solidFill>
                <a:latin typeface="Calibri"/>
                <a:ea typeface="Calibri"/>
                <a:cs typeface="Calibri"/>
                <a:sym typeface="Calibri"/>
              </a:rPr>
              <a:t>Programa de formación de personas</a:t>
            </a:r>
            <a:r>
              <a:rPr lang="en-US" sz="1600" b="0" i="0" u="none" strike="noStrike" cap="none">
                <a:solidFill>
                  <a:srgbClr val="000000"/>
                </a:solidFill>
                <a:latin typeface="Calibri"/>
                <a:ea typeface="Calibri"/>
                <a:cs typeface="Calibri"/>
                <a:sym typeface="Calibri"/>
              </a:rPr>
              <a:t>: Becas laborales, Programa Aprendices y Programa + Capaz. Foco en productividad y oportunidad de empleabilidad real.</a:t>
            </a:r>
            <a:endParaRPr/>
          </a:p>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III. </a:t>
            </a:r>
            <a:r>
              <a:rPr lang="en-US" sz="1600" b="0" i="0" u="none" strike="noStrike" cap="none">
                <a:solidFill>
                  <a:srgbClr val="000000"/>
                </a:solidFill>
                <a:latin typeface="Calibri"/>
                <a:ea typeface="Calibri"/>
                <a:cs typeface="Calibri"/>
                <a:sym typeface="Calibri"/>
              </a:rPr>
              <a:t>	Intermediación Laboral: Omil Municipal; Bolsa nacional de Empleo 	</a:t>
            </a:r>
            <a:r>
              <a:rPr lang="en-US" sz="16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www.bne.cl</a:t>
            </a:r>
            <a:r>
              <a:rPr lang="en-US" sz="1600" b="0" i="0" u="none" strike="noStrike" cap="none">
                <a:solidFill>
                  <a:srgbClr val="000000"/>
                </a:solidFill>
                <a:latin typeface="Calibri"/>
                <a:ea typeface="Calibri"/>
                <a:cs typeface="Calibri"/>
                <a:sym typeface="Calibri"/>
              </a:rPr>
              <a:t>; Subsidio al empleo joven y Bono trabajo y mujer.</a:t>
            </a:r>
            <a:endParaRPr/>
          </a:p>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IV. </a:t>
            </a:r>
            <a:r>
              <a:rPr lang="en-US" sz="1600" b="0" i="0" u="none" strike="noStrike" cap="none">
                <a:solidFill>
                  <a:srgbClr val="000000"/>
                </a:solidFill>
                <a:latin typeface="Calibri"/>
                <a:ea typeface="Calibri"/>
                <a:cs typeface="Calibri"/>
                <a:sym typeface="Calibri"/>
              </a:rPr>
              <a:t>	Certificación de competencias laborales: mecanismo para reconocer 	formalmente la experiencia del un trabajador.</a:t>
            </a:r>
            <a:endParaRPr/>
          </a:p>
        </p:txBody>
      </p:sp>
      <p:sp>
        <p:nvSpPr>
          <p:cNvPr id="382" name="Google Shape;382;p14"/>
          <p:cNvSpPr txBox="1"/>
          <p:nvPr/>
        </p:nvSpPr>
        <p:spPr>
          <a:xfrm>
            <a:off x="519817" y="1483922"/>
            <a:ext cx="2115363"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FUNCIONES</a:t>
            </a:r>
            <a:endParaRPr/>
          </a:p>
        </p:txBody>
      </p:sp>
      <p:pic>
        <p:nvPicPr>
          <p:cNvPr id="383" name="Google Shape;383;p14" descr="Imagen 9"/>
          <p:cNvPicPr preferRelativeResize="0"/>
          <p:nvPr/>
        </p:nvPicPr>
        <p:blipFill rotWithShape="1">
          <a:blip r:embed="rId4">
            <a:alphaModFix/>
          </a:blip>
          <a:srcRect/>
          <a:stretch/>
        </p:blipFill>
        <p:spPr>
          <a:xfrm>
            <a:off x="6949388" y="2781480"/>
            <a:ext cx="1846668" cy="4102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5"/>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sz="1100" b="0" i="0" u="none" strike="noStrike" cap="none">
              <a:solidFill>
                <a:srgbClr val="000000"/>
              </a:solidFill>
              <a:latin typeface="Calibri"/>
              <a:ea typeface="Calibri"/>
              <a:cs typeface="Calibri"/>
              <a:sym typeface="Calibri"/>
            </a:endParaRPr>
          </a:p>
        </p:txBody>
      </p:sp>
      <p:sp>
        <p:nvSpPr>
          <p:cNvPr id="389" name="Google Shape;389;p15"/>
          <p:cNvSpPr txBox="1"/>
          <p:nvPr/>
        </p:nvSpPr>
        <p:spPr>
          <a:xfrm>
            <a:off x="697938" y="1365892"/>
            <a:ext cx="4433731"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FRANQUICIA </a:t>
            </a:r>
            <a:r>
              <a:rPr lang="en-US" sz="2800" b="0" i="0" u="none" strike="noStrike" cap="none">
                <a:solidFill>
                  <a:srgbClr val="A93501"/>
                </a:solidFill>
                <a:latin typeface="Calibri"/>
                <a:ea typeface="Calibri"/>
                <a:cs typeface="Calibri"/>
                <a:sym typeface="Calibri"/>
              </a:rPr>
              <a:t>TRIBUTARIA</a:t>
            </a:r>
            <a:endParaRPr/>
          </a:p>
        </p:txBody>
      </p:sp>
      <p:grpSp>
        <p:nvGrpSpPr>
          <p:cNvPr id="390" name="Google Shape;390;p15"/>
          <p:cNvGrpSpPr/>
          <p:nvPr/>
        </p:nvGrpSpPr>
        <p:grpSpPr>
          <a:xfrm>
            <a:off x="1910859" y="2160153"/>
            <a:ext cx="7151102" cy="3852001"/>
            <a:chOff x="-1" y="-1"/>
            <a:chExt cx="7151100" cy="3852000"/>
          </a:xfrm>
        </p:grpSpPr>
        <p:sp>
          <p:nvSpPr>
            <p:cNvPr id="391" name="Google Shape;391;p15"/>
            <p:cNvSpPr/>
            <p:nvPr/>
          </p:nvSpPr>
          <p:spPr>
            <a:xfrm>
              <a:off x="-1" y="-1"/>
              <a:ext cx="7151100" cy="3852000"/>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392" name="Google Shape;392;p15"/>
            <p:cNvSpPr txBox="1"/>
            <p:nvPr/>
          </p:nvSpPr>
          <p:spPr>
            <a:xfrm>
              <a:off x="192805" y="825542"/>
              <a:ext cx="6765471" cy="2201002"/>
            </a:xfrm>
            <a:prstGeom prst="rect">
              <a:avLst/>
            </a:prstGeom>
            <a:noFill/>
            <a:ln>
              <a:noFill/>
            </a:ln>
          </p:spPr>
          <p:txBody>
            <a:bodyPr spcFirstLastPara="1" wrap="square" lIns="91400" tIns="91400" rIns="91400" bIns="91400" anchor="ctr" anchorCtr="0">
              <a:spAutoFit/>
            </a:bodyPr>
            <a:lstStyle/>
            <a:p>
              <a:pPr marL="0" marR="0" lvl="0" indent="0" algn="just"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Todas las empresas que tributan en primera categoría tienen derecho a hacer uso de hasta el equivalente al 1% de la planilla de remuneraciones imponibles anuales de sus trabajadores, de potenciales trabajadores o ex trabajadores , con los alcances, límites y montos que dispone la </a:t>
              </a:r>
              <a:r>
                <a:rPr lang="en-US" sz="1400" b="1" i="0" u="none" strike="noStrike" cap="none">
                  <a:solidFill>
                    <a:srgbClr val="000000"/>
                  </a:solidFill>
                  <a:latin typeface="Calibri"/>
                  <a:ea typeface="Calibri"/>
                  <a:cs typeface="Calibri"/>
                  <a:sym typeface="Calibri"/>
                </a:rPr>
                <a:t>ley N°19.518</a:t>
              </a:r>
              <a:r>
                <a:rPr lang="en-US" sz="1400" b="0" i="0" u="none" strike="noStrike" cap="none">
                  <a:solidFill>
                    <a:srgbClr val="000000"/>
                  </a:solidFill>
                  <a:latin typeface="Calibri"/>
                  <a:ea typeface="Calibri"/>
                  <a:cs typeface="Calibri"/>
                  <a:sym typeface="Calibri"/>
                </a:rPr>
                <a:t>, destinando estos recursos a la capacitación. </a:t>
              </a:r>
              <a:endParaRPr/>
            </a:p>
            <a:p>
              <a:pPr marL="0" marR="0" lvl="0" indent="0" algn="just"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just"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Su beneficio en términos de costos, es que si la empresa obtiene utilidades al final de su ejercicio anual, reduce de impuestos lo invertido en capacitación y de registrar pérdidas, el Estado le devuelve lo que haya invertido, por lo que en ningún caso son un gasto para el Empleador</a:t>
              </a:r>
              <a:endParaRPr/>
            </a:p>
          </p:txBody>
        </p:sp>
      </p:grpSp>
      <p:pic>
        <p:nvPicPr>
          <p:cNvPr id="393" name="Google Shape;393;p15" descr="Imagen 2"/>
          <p:cNvPicPr preferRelativeResize="0"/>
          <p:nvPr/>
        </p:nvPicPr>
        <p:blipFill rotWithShape="1">
          <a:blip r:embed="rId3">
            <a:alphaModFix/>
          </a:blip>
          <a:srcRect/>
          <a:stretch/>
        </p:blipFill>
        <p:spPr>
          <a:xfrm>
            <a:off x="472301" y="1989508"/>
            <a:ext cx="2120901" cy="41148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sz="1100" b="0" i="0" u="none" strike="noStrike" cap="none">
              <a:solidFill>
                <a:srgbClr val="000000"/>
              </a:solidFill>
              <a:latin typeface="Calibri"/>
              <a:ea typeface="Calibri"/>
              <a:cs typeface="Calibri"/>
              <a:sym typeface="Calibri"/>
            </a:endParaRPr>
          </a:p>
        </p:txBody>
      </p:sp>
      <p:grpSp>
        <p:nvGrpSpPr>
          <p:cNvPr id="399" name="Google Shape;399;p16"/>
          <p:cNvGrpSpPr/>
          <p:nvPr/>
        </p:nvGrpSpPr>
        <p:grpSpPr>
          <a:xfrm>
            <a:off x="573147" y="1894854"/>
            <a:ext cx="8569209" cy="3974081"/>
            <a:chOff x="-1" y="-2"/>
            <a:chExt cx="8569208" cy="3974079"/>
          </a:xfrm>
        </p:grpSpPr>
        <p:sp>
          <p:nvSpPr>
            <p:cNvPr id="400" name="Google Shape;400;p16"/>
            <p:cNvSpPr/>
            <p:nvPr/>
          </p:nvSpPr>
          <p:spPr>
            <a:xfrm>
              <a:off x="-1" y="-2"/>
              <a:ext cx="8569208" cy="3974079"/>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01" name="Google Shape;401;p16"/>
            <p:cNvSpPr txBox="1"/>
            <p:nvPr/>
          </p:nvSpPr>
          <p:spPr>
            <a:xfrm>
              <a:off x="199492" y="1796919"/>
              <a:ext cx="8170220"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02" name="Google Shape;402;p16"/>
          <p:cNvSpPr txBox="1"/>
          <p:nvPr/>
        </p:nvSpPr>
        <p:spPr>
          <a:xfrm>
            <a:off x="1188839" y="2420248"/>
            <a:ext cx="7049907" cy="2398353"/>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A partir del 1° de febrero de 2020, el tope imponible mensual para calcular las cotizaciones obligatorias del sistema de AFP, de salud y de ley de accidentes del trabajo se mantiene en 80,2 Unidades de Fomento (UF). </a:t>
            </a:r>
            <a:endParaRPr/>
          </a:p>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Remuneración Bruta es la suma de todos los ingresos que percibe el trabajador que tienen como causa la prestación efectiva de sus labores, es decir, todas aquellas contraprestaciones en dinero (Artículo Nº41 del Código del Trabajo), tales como sueldo, horas extraordinarias, comisiones, bonos, aguinaldos, gratificaciones, etc. Para el cálculo de la remuneración bruta, en consecuencia, deben excluirse aquellos valores que correspondan a ingresos no remuneracionales, tales como asignaciones de colación, movilización, asignación familiar, etc.</a:t>
            </a:r>
            <a:endParaRPr/>
          </a:p>
        </p:txBody>
      </p:sp>
      <p:pic>
        <p:nvPicPr>
          <p:cNvPr id="403" name="Google Shape;403;p16" descr="Imagen 2"/>
          <p:cNvPicPr preferRelativeResize="0"/>
          <p:nvPr/>
        </p:nvPicPr>
        <p:blipFill rotWithShape="1">
          <a:blip r:embed="rId3">
            <a:alphaModFix/>
          </a:blip>
          <a:srcRect/>
          <a:stretch/>
        </p:blipFill>
        <p:spPr>
          <a:xfrm>
            <a:off x="6044550" y="4602295"/>
            <a:ext cx="2120902" cy="41148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sz="1100" b="0" i="0" u="none" strike="noStrike" cap="none">
              <a:solidFill>
                <a:srgbClr val="000000"/>
              </a:solidFill>
              <a:latin typeface="Calibri"/>
              <a:ea typeface="Calibri"/>
              <a:cs typeface="Calibri"/>
              <a:sym typeface="Calibri"/>
            </a:endParaRPr>
          </a:p>
        </p:txBody>
      </p:sp>
      <p:grpSp>
        <p:nvGrpSpPr>
          <p:cNvPr id="409" name="Google Shape;409;p17"/>
          <p:cNvGrpSpPr/>
          <p:nvPr/>
        </p:nvGrpSpPr>
        <p:grpSpPr>
          <a:xfrm>
            <a:off x="801889" y="2530669"/>
            <a:ext cx="3252940" cy="1558956"/>
            <a:chOff x="-3" y="-4"/>
            <a:chExt cx="3252938" cy="1558955"/>
          </a:xfrm>
        </p:grpSpPr>
        <p:grpSp>
          <p:nvGrpSpPr>
            <p:cNvPr id="410" name="Google Shape;410;p17"/>
            <p:cNvGrpSpPr/>
            <p:nvPr/>
          </p:nvGrpSpPr>
          <p:grpSpPr>
            <a:xfrm>
              <a:off x="-3" y="-4"/>
              <a:ext cx="3252938" cy="1558955"/>
              <a:chOff x="-1" y="-1"/>
              <a:chExt cx="3252936" cy="1558954"/>
            </a:xfrm>
          </p:grpSpPr>
          <p:sp>
            <p:nvSpPr>
              <p:cNvPr id="411" name="Google Shape;411;p17"/>
              <p:cNvSpPr/>
              <p:nvPr/>
            </p:nvSpPr>
            <p:spPr>
              <a:xfrm>
                <a:off x="-1" y="-1"/>
                <a:ext cx="3252936" cy="155895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12" name="Google Shape;412;p17"/>
              <p:cNvSpPr txBox="1"/>
              <p:nvPr/>
            </p:nvSpPr>
            <p:spPr>
              <a:xfrm>
                <a:off x="80109" y="589358"/>
                <a:ext cx="309271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13" name="Google Shape;413;p17"/>
            <p:cNvSpPr txBox="1"/>
            <p:nvPr/>
          </p:nvSpPr>
          <p:spPr>
            <a:xfrm>
              <a:off x="81198" y="410474"/>
              <a:ext cx="3090536" cy="737996"/>
            </a:xfrm>
            <a:prstGeom prst="rect">
              <a:avLst/>
            </a:prstGeom>
            <a:noFill/>
            <a:ln>
              <a:noFill/>
            </a:ln>
          </p:spPr>
          <p:txBody>
            <a:bodyPr spcFirstLastPara="1" wrap="square" lIns="45700" tIns="45700" rIns="45700" bIns="45700" anchor="t" anchorCtr="0">
              <a:spAutoFit/>
            </a:bodyPr>
            <a:lstStyle/>
            <a:p>
              <a:pPr marL="0" marR="0" lvl="0" indent="114300" algn="l" rtl="0">
                <a:lnSpc>
                  <a:spcPct val="100000"/>
                </a:lnSpc>
                <a:spcBef>
                  <a:spcPts val="0"/>
                </a:spcBef>
                <a:spcAft>
                  <a:spcPts val="0"/>
                </a:spcAft>
                <a:buClr>
                  <a:srgbClr val="8F8F8F"/>
                </a:buClr>
                <a:buSzPts val="1400"/>
                <a:buFont typeface="Calibri"/>
                <a:buNone/>
              </a:pPr>
              <a:r>
                <a:rPr lang="en-US" sz="1400" b="1" i="1" u="none" strike="noStrike" cap="none">
                  <a:solidFill>
                    <a:srgbClr val="8F8F8F"/>
                  </a:solidFill>
                  <a:latin typeface="Calibri"/>
                  <a:ea typeface="Calibri"/>
                  <a:cs typeface="Calibri"/>
                  <a:sym typeface="Calibri"/>
                </a:rPr>
                <a:t>1. A TRAVÉS DEL MONTO TOTAL DE REMUNERACIONES IMPONIBLES (*) ANUALES PAGADAS POR LA EMPRESA.</a:t>
              </a:r>
              <a:endParaRPr/>
            </a:p>
          </p:txBody>
        </p:sp>
      </p:grpSp>
      <p:sp>
        <p:nvSpPr>
          <p:cNvPr id="414" name="Google Shape;414;p17"/>
          <p:cNvSpPr txBox="1"/>
          <p:nvPr/>
        </p:nvSpPr>
        <p:spPr>
          <a:xfrm>
            <a:off x="714849" y="1188326"/>
            <a:ext cx="7333647" cy="8765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¿CÓMO SE CALCULA EL TOPE DE CAPACITACIÓN </a:t>
            </a:r>
            <a:r>
              <a:rPr lang="en-US" sz="2800" b="0" i="0" u="none" strike="noStrike" cap="none">
                <a:solidFill>
                  <a:srgbClr val="A93501"/>
                </a:solidFill>
                <a:latin typeface="Calibri"/>
                <a:ea typeface="Calibri"/>
                <a:cs typeface="Calibri"/>
                <a:sym typeface="Calibri"/>
              </a:rPr>
              <a:t>FINANCIADA POR EL ESTADO?</a:t>
            </a:r>
            <a:endParaRPr/>
          </a:p>
        </p:txBody>
      </p:sp>
      <p:grpSp>
        <p:nvGrpSpPr>
          <p:cNvPr id="415" name="Google Shape;415;p17"/>
          <p:cNvGrpSpPr/>
          <p:nvPr/>
        </p:nvGrpSpPr>
        <p:grpSpPr>
          <a:xfrm>
            <a:off x="5646788" y="2553669"/>
            <a:ext cx="3252940" cy="1558960"/>
            <a:chOff x="-3" y="-4"/>
            <a:chExt cx="3252938" cy="1558958"/>
          </a:xfrm>
        </p:grpSpPr>
        <p:grpSp>
          <p:nvGrpSpPr>
            <p:cNvPr id="416" name="Google Shape;416;p17"/>
            <p:cNvGrpSpPr/>
            <p:nvPr/>
          </p:nvGrpSpPr>
          <p:grpSpPr>
            <a:xfrm>
              <a:off x="-3" y="-4"/>
              <a:ext cx="3252938" cy="1558958"/>
              <a:chOff x="-2" y="-2"/>
              <a:chExt cx="3252937" cy="1558956"/>
            </a:xfrm>
          </p:grpSpPr>
          <p:sp>
            <p:nvSpPr>
              <p:cNvPr id="417" name="Google Shape;417;p17"/>
              <p:cNvSpPr/>
              <p:nvPr/>
            </p:nvSpPr>
            <p:spPr>
              <a:xfrm>
                <a:off x="-2" y="-2"/>
                <a:ext cx="3252937" cy="155895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18" name="Google Shape;418;p17"/>
              <p:cNvSpPr txBox="1"/>
              <p:nvPr/>
            </p:nvSpPr>
            <p:spPr>
              <a:xfrm>
                <a:off x="80108" y="589359"/>
                <a:ext cx="3092717"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19" name="Google Shape;419;p17"/>
            <p:cNvSpPr txBox="1"/>
            <p:nvPr/>
          </p:nvSpPr>
          <p:spPr>
            <a:xfrm>
              <a:off x="302949" y="447171"/>
              <a:ext cx="2647035" cy="73799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8F8F8F"/>
                </a:buClr>
                <a:buSzPts val="1400"/>
                <a:buFont typeface="Calibri"/>
                <a:buNone/>
              </a:pPr>
              <a:r>
                <a:rPr lang="en-US" sz="1400" b="1" i="1" u="none" strike="noStrike" cap="none">
                  <a:solidFill>
                    <a:srgbClr val="8F8F8F"/>
                  </a:solidFill>
                  <a:latin typeface="Calibri"/>
                  <a:ea typeface="Calibri"/>
                  <a:cs typeface="Calibri"/>
                  <a:sym typeface="Calibri"/>
                </a:rPr>
                <a:t>2. A TRAVÉS DEL MONTO DE REMUNERACIÓN IMPONIBLES  DE </a:t>
              </a:r>
              <a:endParaRPr/>
            </a:p>
            <a:p>
              <a:pPr marL="0" marR="0" lvl="0" indent="0" algn="l" rtl="0">
                <a:lnSpc>
                  <a:spcPct val="100000"/>
                </a:lnSpc>
                <a:spcBef>
                  <a:spcPts val="0"/>
                </a:spcBef>
                <a:spcAft>
                  <a:spcPts val="0"/>
                </a:spcAft>
                <a:buClr>
                  <a:srgbClr val="8F8F8F"/>
                </a:buClr>
                <a:buSzPts val="1400"/>
                <a:buFont typeface="Calibri"/>
                <a:buNone/>
              </a:pPr>
              <a:r>
                <a:rPr lang="en-US" sz="1400" b="1" i="1" u="none" strike="noStrike" cap="none">
                  <a:solidFill>
                    <a:srgbClr val="8F8F8F"/>
                  </a:solidFill>
                  <a:latin typeface="Calibri"/>
                  <a:ea typeface="Calibri"/>
                  <a:cs typeface="Calibri"/>
                  <a:sym typeface="Calibri"/>
                </a:rPr>
                <a:t>CADA TRABAJADOR A CAPACITAR.</a:t>
              </a:r>
              <a:endParaRPr/>
            </a:p>
          </p:txBody>
        </p:sp>
      </p:grpSp>
      <p:sp>
        <p:nvSpPr>
          <p:cNvPr id="420" name="Google Shape;420;p17"/>
          <p:cNvSpPr txBox="1"/>
          <p:nvPr/>
        </p:nvSpPr>
        <p:spPr>
          <a:xfrm>
            <a:off x="4635258" y="3092549"/>
            <a:ext cx="209705" cy="3005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Y</a:t>
            </a:r>
            <a:endParaRPr/>
          </a:p>
        </p:txBody>
      </p:sp>
      <p:sp>
        <p:nvSpPr>
          <p:cNvPr id="421" name="Google Shape;421;p17"/>
          <p:cNvSpPr txBox="1"/>
          <p:nvPr/>
        </p:nvSpPr>
        <p:spPr>
          <a:xfrm>
            <a:off x="3554081" y="4420808"/>
            <a:ext cx="2607338" cy="1195196"/>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D9702B"/>
              </a:buClr>
              <a:buSzPts val="1400"/>
              <a:buFont typeface="Calibri"/>
              <a:buNone/>
            </a:pPr>
            <a:r>
              <a:rPr lang="en-US" sz="1400" b="0" i="0" u="none" strike="noStrike" cap="none">
                <a:solidFill>
                  <a:srgbClr val="D9702B"/>
                </a:solidFill>
                <a:latin typeface="Calibri"/>
                <a:ea typeface="Calibri"/>
                <a:cs typeface="Calibri"/>
                <a:sym typeface="Calibri"/>
              </a:rPr>
              <a:t>*</a:t>
            </a:r>
            <a:r>
              <a:rPr lang="en-US" sz="1400" b="1" i="0" u="none" strike="noStrike" cap="none">
                <a:solidFill>
                  <a:srgbClr val="D9702B"/>
                </a:solidFill>
                <a:latin typeface="Calibri"/>
                <a:ea typeface="Calibri"/>
                <a:cs typeface="Calibri"/>
                <a:sym typeface="Calibri"/>
              </a:rPr>
              <a:t>Considerar que el valor hora que cubre SENCE es de $5.000 para un curso de capacitación presencial.</a:t>
            </a:r>
            <a:endParaRPr/>
          </a:p>
          <a:p>
            <a:pPr marL="0" marR="0" lvl="0" indent="0" algn="ctr" rtl="0">
              <a:lnSpc>
                <a:spcPct val="100000"/>
              </a:lnSpc>
              <a:spcBef>
                <a:spcPts val="0"/>
              </a:spcBef>
              <a:spcAft>
                <a:spcPts val="0"/>
              </a:spcAft>
              <a:buClr>
                <a:srgbClr val="D9702B"/>
              </a:buClr>
              <a:buSzPts val="1400"/>
              <a:buFont typeface="Calibri"/>
              <a:buNone/>
            </a:pPr>
            <a:r>
              <a:rPr lang="en-US" sz="1400" b="1" i="0" u="none" strike="noStrike" cap="none">
                <a:solidFill>
                  <a:srgbClr val="D9702B"/>
                </a:solidFill>
                <a:latin typeface="Calibri"/>
                <a:ea typeface="Calibri"/>
                <a:cs typeface="Calibri"/>
                <a:sym typeface="Calibri"/>
              </a:rPr>
              <a:t>$2000 curso e-learnig</a:t>
            </a:r>
            <a:endParaRPr/>
          </a:p>
          <a:p>
            <a:pPr marL="0" marR="0" lvl="0" indent="0" algn="ctr" rtl="0">
              <a:lnSpc>
                <a:spcPct val="100000"/>
              </a:lnSpc>
              <a:spcBef>
                <a:spcPts val="0"/>
              </a:spcBef>
              <a:spcAft>
                <a:spcPts val="0"/>
              </a:spcAft>
              <a:buClr>
                <a:srgbClr val="D9702B"/>
              </a:buClr>
              <a:buSzPts val="1400"/>
              <a:buFont typeface="Calibri"/>
              <a:buNone/>
            </a:pPr>
            <a:r>
              <a:rPr lang="en-US" sz="1400" b="1" i="0" u="none" strike="noStrike" cap="none">
                <a:solidFill>
                  <a:srgbClr val="D9702B"/>
                </a:solidFill>
                <a:latin typeface="Calibri"/>
                <a:ea typeface="Calibri"/>
                <a:cs typeface="Calibri"/>
                <a:sym typeface="Calibri"/>
              </a:rPr>
              <a:t>$4000 curso e-learnig sincrónico.</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8"/>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sz="1100" b="0" i="0" u="none" strike="noStrike" cap="none">
              <a:solidFill>
                <a:srgbClr val="000000"/>
              </a:solidFill>
              <a:latin typeface="Calibri"/>
              <a:ea typeface="Calibri"/>
              <a:cs typeface="Calibri"/>
              <a:sym typeface="Calibri"/>
            </a:endParaRPr>
          </a:p>
        </p:txBody>
      </p:sp>
      <p:grpSp>
        <p:nvGrpSpPr>
          <p:cNvPr id="427" name="Google Shape;427;p18"/>
          <p:cNvGrpSpPr/>
          <p:nvPr/>
        </p:nvGrpSpPr>
        <p:grpSpPr>
          <a:xfrm>
            <a:off x="573145" y="1793623"/>
            <a:ext cx="8582582" cy="4818198"/>
            <a:chOff x="-1" y="-2"/>
            <a:chExt cx="8582581" cy="4818196"/>
          </a:xfrm>
        </p:grpSpPr>
        <p:sp>
          <p:nvSpPr>
            <p:cNvPr id="428" name="Google Shape;428;p18"/>
            <p:cNvSpPr/>
            <p:nvPr/>
          </p:nvSpPr>
          <p:spPr>
            <a:xfrm>
              <a:off x="-1" y="-2"/>
              <a:ext cx="8582581" cy="481819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29" name="Google Shape;429;p18"/>
            <p:cNvSpPr txBox="1"/>
            <p:nvPr/>
          </p:nvSpPr>
          <p:spPr>
            <a:xfrm>
              <a:off x="239965" y="301690"/>
              <a:ext cx="8102647" cy="421479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Situación</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Empresa LiloLip.Ltda, decide enviar  a </a:t>
              </a:r>
              <a:r>
                <a:rPr lang="en-US" sz="1600" b="1" i="0" u="none" strike="noStrike" cap="none">
                  <a:solidFill>
                    <a:srgbClr val="000000"/>
                  </a:solidFill>
                  <a:latin typeface="Calibri"/>
                  <a:ea typeface="Calibri"/>
                  <a:cs typeface="Calibri"/>
                  <a:sym typeface="Calibri"/>
                </a:rPr>
                <a:t>10</a:t>
              </a:r>
              <a:r>
                <a:rPr lang="en-US" sz="1600" b="0" i="0" u="none" strike="noStrike" cap="none">
                  <a:solidFill>
                    <a:srgbClr val="000000"/>
                  </a:solidFill>
                  <a:latin typeface="Calibri"/>
                  <a:ea typeface="Calibri"/>
                  <a:cs typeface="Calibri"/>
                  <a:sym typeface="Calibri"/>
                </a:rPr>
                <a:t> de sus trabajadores del área de bodega a un curso de Normas de Seguridad. El curso se realizará de lunes a viernes, </a:t>
              </a:r>
              <a:r>
                <a:rPr lang="en-US" sz="1600" b="1" i="0" u="none" strike="noStrike" cap="none">
                  <a:solidFill>
                    <a:srgbClr val="000000"/>
                  </a:solidFill>
                  <a:latin typeface="Calibri"/>
                  <a:ea typeface="Calibri"/>
                  <a:cs typeface="Calibri"/>
                  <a:sym typeface="Calibri"/>
                </a:rPr>
                <a:t>2</a:t>
              </a:r>
              <a:r>
                <a:rPr lang="en-US" sz="1600" b="0" i="0" u="none" strike="noStrike" cap="none">
                  <a:solidFill>
                    <a:srgbClr val="000000"/>
                  </a:solidFill>
                  <a:latin typeface="Calibri"/>
                  <a:ea typeface="Calibri"/>
                  <a:cs typeface="Calibri"/>
                  <a:sym typeface="Calibri"/>
                </a:rPr>
                <a:t> horas diarias, por </a:t>
              </a:r>
              <a:r>
                <a:rPr lang="en-US" sz="1600" b="1" i="0" u="none" strike="noStrike" cap="none">
                  <a:solidFill>
                    <a:srgbClr val="000000"/>
                  </a:solidFill>
                  <a:latin typeface="Calibri"/>
                  <a:ea typeface="Calibri"/>
                  <a:cs typeface="Calibri"/>
                  <a:sym typeface="Calibri"/>
                </a:rPr>
                <a:t>15</a:t>
              </a:r>
              <a:r>
                <a:rPr lang="en-US" sz="1600" b="0" i="0" u="none" strike="noStrike" cap="none">
                  <a:solidFill>
                    <a:srgbClr val="000000"/>
                  </a:solidFill>
                  <a:latin typeface="Calibri"/>
                  <a:ea typeface="Calibri"/>
                  <a:cs typeface="Calibri"/>
                  <a:sym typeface="Calibri"/>
                </a:rPr>
                <a:t> días hábiles y cotiza el curso en dos OTEC.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MACE Ltda, Rut 78.499-390-K, dirección Providencia 790 piso 2. Valor hora: $5.000</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VAN Ltda, Rut: 89.777.999-6, cirujano Videla 1222.  Valor hora $ 6.000</a:t>
              </a:r>
              <a:endParaRPr/>
            </a:p>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¿Calculemos el valor de curso? </a:t>
              </a:r>
              <a:endParaRPr/>
            </a:p>
            <a:p>
              <a:pPr marL="0" marR="0" lvl="0" indent="0" algn="ctr"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1. =Valor Hora OTEC MACE Ltda  * Total Horas * Total de Participantes = 1.500.0000</a:t>
              </a:r>
              <a:endParaRPr/>
            </a:p>
            <a:p>
              <a:pPr marL="0" marR="0" lvl="1" indent="45720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=5000*30*10=1.500.000</a:t>
              </a:r>
              <a:endParaRPr/>
            </a:p>
            <a:p>
              <a:pPr marL="0" marR="0" lvl="1" indent="45720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2. =Valor Hora OTEC VAN Ltda * Total Horas * Total de Participantes = 1.600.000</a:t>
              </a:r>
              <a:endParaRPr/>
            </a:p>
            <a:p>
              <a:pPr marL="0" marR="0" lvl="1" indent="0" algn="l" rtl="0">
                <a:lnSpc>
                  <a:spcPct val="10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=6000*30*10=1.600.000</a:t>
              </a:r>
              <a:endParaRPr/>
            </a:p>
            <a:p>
              <a:pPr marL="0" marR="0" lvl="1" indent="0" algn="l" rtl="0">
                <a:lnSpc>
                  <a:spcPct val="100000"/>
                </a:lnSpc>
                <a:spcBef>
                  <a:spcPts val="100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Valor hora SENCE *$5.000.</a:t>
              </a:r>
              <a:endParaRPr/>
            </a:p>
          </p:txBody>
        </p:sp>
      </p:grpSp>
      <p:sp>
        <p:nvSpPr>
          <p:cNvPr id="430" name="Google Shape;430;p18"/>
          <p:cNvSpPr txBox="1"/>
          <p:nvPr/>
        </p:nvSpPr>
        <p:spPr>
          <a:xfrm>
            <a:off x="714849" y="1188326"/>
            <a:ext cx="7333647" cy="44475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EJEMPLO CÁLCULO DE </a:t>
            </a:r>
            <a:r>
              <a:rPr lang="en-US" sz="2800" b="1" i="0" u="none" strike="noStrike" cap="none">
                <a:solidFill>
                  <a:srgbClr val="A93501"/>
                </a:solidFill>
                <a:latin typeface="Calibri"/>
                <a:ea typeface="Calibri"/>
                <a:cs typeface="Calibri"/>
                <a:sym typeface="Calibri"/>
              </a:rPr>
              <a:t>CURSO HORA SENCE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9"/>
          <p:cNvSpPr txBox="1">
            <a:spLocks noGrp="1"/>
          </p:cNvSpPr>
          <p:nvPr>
            <p:ph type="sldNum" idx="4294967295"/>
          </p:nvPr>
        </p:nvSpPr>
        <p:spPr>
          <a:xfrm>
            <a:off x="371687" y="6881800"/>
            <a:ext cx="337154" cy="317112"/>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sz="1100" b="0" i="0" u="none" strike="noStrike" cap="none">
              <a:solidFill>
                <a:srgbClr val="000000"/>
              </a:solidFill>
              <a:latin typeface="Calibri"/>
              <a:ea typeface="Calibri"/>
              <a:cs typeface="Calibri"/>
              <a:sym typeface="Calibri"/>
            </a:endParaRPr>
          </a:p>
        </p:txBody>
      </p:sp>
      <p:grpSp>
        <p:nvGrpSpPr>
          <p:cNvPr id="436" name="Google Shape;436;p19"/>
          <p:cNvGrpSpPr/>
          <p:nvPr/>
        </p:nvGrpSpPr>
        <p:grpSpPr>
          <a:xfrm>
            <a:off x="2831736" y="2674403"/>
            <a:ext cx="5362755" cy="3304662"/>
            <a:chOff x="19652" y="-1"/>
            <a:chExt cx="5362753" cy="3304660"/>
          </a:xfrm>
        </p:grpSpPr>
        <p:grpSp>
          <p:nvGrpSpPr>
            <p:cNvPr id="437" name="Google Shape;437;p19"/>
            <p:cNvGrpSpPr/>
            <p:nvPr/>
          </p:nvGrpSpPr>
          <p:grpSpPr>
            <a:xfrm>
              <a:off x="962552" y="-1"/>
              <a:ext cx="4419853" cy="3304660"/>
              <a:chOff x="-1" y="-2"/>
              <a:chExt cx="4419851" cy="3304659"/>
            </a:xfrm>
          </p:grpSpPr>
          <p:sp>
            <p:nvSpPr>
              <p:cNvPr id="438" name="Google Shape;438;p19"/>
              <p:cNvSpPr/>
              <p:nvPr/>
            </p:nvSpPr>
            <p:spPr>
              <a:xfrm>
                <a:off x="-1" y="-2"/>
                <a:ext cx="4419851" cy="3304659"/>
              </a:xfrm>
              <a:prstGeom prst="roundRect">
                <a:avLst>
                  <a:gd name="adj" fmla="val 1015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39" name="Google Shape;439;p19"/>
              <p:cNvSpPr txBox="1"/>
              <p:nvPr/>
            </p:nvSpPr>
            <p:spPr>
              <a:xfrm>
                <a:off x="98306" y="1462208"/>
                <a:ext cx="4223234" cy="38022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40" name="Google Shape;440;p19"/>
            <p:cNvSpPr/>
            <p:nvPr/>
          </p:nvSpPr>
          <p:spPr>
            <a:xfrm rot="-7028957">
              <a:off x="453831" y="2098600"/>
              <a:ext cx="556813" cy="1316098"/>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pic>
        <p:nvPicPr>
          <p:cNvPr id="441" name="Google Shape;441;p19" descr="Gráfico 12"/>
          <p:cNvPicPr preferRelativeResize="0"/>
          <p:nvPr/>
        </p:nvPicPr>
        <p:blipFill rotWithShape="1">
          <a:blip r:embed="rId3">
            <a:alphaModFix/>
          </a:blip>
          <a:srcRect/>
          <a:stretch/>
        </p:blipFill>
        <p:spPr>
          <a:xfrm flipH="1">
            <a:off x="802069" y="3615890"/>
            <a:ext cx="2646123" cy="2890186"/>
          </a:xfrm>
          <a:prstGeom prst="rect">
            <a:avLst/>
          </a:prstGeom>
          <a:noFill/>
          <a:ln>
            <a:noFill/>
          </a:ln>
        </p:spPr>
      </p:pic>
      <p:pic>
        <p:nvPicPr>
          <p:cNvPr id="442" name="Google Shape;442;p19" descr="Gráfico 6"/>
          <p:cNvPicPr preferRelativeResize="0"/>
          <p:nvPr/>
        </p:nvPicPr>
        <p:blipFill rotWithShape="1">
          <a:blip r:embed="rId4">
            <a:alphaModFix/>
          </a:blip>
          <a:srcRect/>
          <a:stretch/>
        </p:blipFill>
        <p:spPr>
          <a:xfrm flipH="1">
            <a:off x="6709057" y="3342959"/>
            <a:ext cx="1661431" cy="2699823"/>
          </a:xfrm>
          <a:prstGeom prst="rect">
            <a:avLst/>
          </a:prstGeom>
          <a:noFill/>
          <a:ln>
            <a:noFill/>
          </a:ln>
        </p:spPr>
      </p:pic>
      <p:pic>
        <p:nvPicPr>
          <p:cNvPr id="443" name="Google Shape;443;p19" descr="Imagen 15"/>
          <p:cNvPicPr preferRelativeResize="0"/>
          <p:nvPr/>
        </p:nvPicPr>
        <p:blipFill rotWithShape="1">
          <a:blip r:embed="rId5">
            <a:alphaModFix/>
          </a:blip>
          <a:srcRect/>
          <a:stretch/>
        </p:blipFill>
        <p:spPr>
          <a:xfrm>
            <a:off x="3716523" y="2581479"/>
            <a:ext cx="482544" cy="482545"/>
          </a:xfrm>
          <a:prstGeom prst="rect">
            <a:avLst/>
          </a:prstGeom>
          <a:noFill/>
          <a:ln>
            <a:noFill/>
          </a:ln>
        </p:spPr>
      </p:pic>
      <p:sp>
        <p:nvSpPr>
          <p:cNvPr id="444" name="Google Shape;444;p19"/>
          <p:cNvSpPr txBox="1"/>
          <p:nvPr/>
        </p:nvSpPr>
        <p:spPr>
          <a:xfrm>
            <a:off x="553539" y="1273820"/>
            <a:ext cx="8950506"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CONCLUSIÓN CÁLCULO </a:t>
            </a:r>
            <a:r>
              <a:rPr lang="en-US" sz="2800" b="0" i="0" u="none" strike="noStrike" cap="none">
                <a:solidFill>
                  <a:srgbClr val="A93501"/>
                </a:solidFill>
                <a:latin typeface="Calibri"/>
                <a:ea typeface="Calibri"/>
                <a:cs typeface="Calibri"/>
                <a:sym typeface="Calibri"/>
              </a:rPr>
              <a:t>DE CURSO</a:t>
            </a:r>
            <a:endParaRPr/>
          </a:p>
        </p:txBody>
      </p:sp>
      <p:sp>
        <p:nvSpPr>
          <p:cNvPr id="445" name="Google Shape;445;p19"/>
          <p:cNvSpPr txBox="1"/>
          <p:nvPr/>
        </p:nvSpPr>
        <p:spPr>
          <a:xfrm>
            <a:off x="4327426" y="3543756"/>
            <a:ext cx="2646126" cy="1407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Empresa LiloLip.Ltda , decide contratar los servicios de la OTEC MACE, debido a que cubre el 100% de la franquicia.</a:t>
            </a:r>
            <a:endParaRPr/>
          </a:p>
        </p:txBody>
      </p:sp>
      <p:cxnSp>
        <p:nvCxnSpPr>
          <p:cNvPr id="446" name="Google Shape;446;p19"/>
          <p:cNvCxnSpPr/>
          <p:nvPr/>
        </p:nvCxnSpPr>
        <p:spPr>
          <a:xfrm>
            <a:off x="-46182" y="6474112"/>
            <a:ext cx="2456143" cy="3"/>
          </a:xfrm>
          <a:prstGeom prst="straightConnector1">
            <a:avLst/>
          </a:prstGeom>
          <a:noFill/>
          <a:ln w="25400" cap="flat" cmpd="sng">
            <a:solidFill>
              <a:schemeClr val="accen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
          <p:cNvSpPr txBox="1"/>
          <p:nvPr/>
        </p:nvSpPr>
        <p:spPr>
          <a:xfrm>
            <a:off x="365421" y="2049134"/>
            <a:ext cx="1444333" cy="36940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8</a:t>
            </a:r>
            <a:endParaRPr/>
          </a:p>
        </p:txBody>
      </p:sp>
      <p:sp>
        <p:nvSpPr>
          <p:cNvPr id="181" name="Google Shape;181;p2"/>
          <p:cNvSpPr txBox="1"/>
          <p:nvPr/>
        </p:nvSpPr>
        <p:spPr>
          <a:xfrm>
            <a:off x="1139096" y="834800"/>
            <a:ext cx="4156809" cy="339707"/>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3 </a:t>
            </a:r>
            <a:r>
              <a:rPr lang="en-US" sz="1200" b="0" i="0" u="none" strike="noStrike" cap="none">
                <a:solidFill>
                  <a:srgbClr val="ED6B00"/>
                </a:solidFill>
                <a:latin typeface="Calibri"/>
                <a:ea typeface="Calibri"/>
                <a:cs typeface="Calibri"/>
                <a:sym typeface="Calibri"/>
              </a:rPr>
              <a:t>| DESARROLLO Y BIENESTAR DEL PERSONAL</a:t>
            </a:r>
            <a:endParaRPr/>
          </a:p>
        </p:txBody>
      </p:sp>
      <p:sp>
        <p:nvSpPr>
          <p:cNvPr id="182" name="Google Shape;182;p2"/>
          <p:cNvSpPr txBox="1"/>
          <p:nvPr/>
        </p:nvSpPr>
        <p:spPr>
          <a:xfrm>
            <a:off x="348513" y="2359523"/>
            <a:ext cx="4404861" cy="115374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FINANCIAMIENTO </a:t>
            </a:r>
            <a:endParaRPr/>
          </a:p>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DE LA CAPACITACIÓN</a:t>
            </a:r>
            <a:endParaRPr/>
          </a:p>
        </p:txBody>
      </p:sp>
      <p:pic>
        <p:nvPicPr>
          <p:cNvPr id="183" name="Google Shape;183;p2" descr="Image"/>
          <p:cNvPicPr preferRelativeResize="0"/>
          <p:nvPr/>
        </p:nvPicPr>
        <p:blipFill rotWithShape="1">
          <a:blip r:embed="rId3">
            <a:alphaModFix/>
          </a:blip>
          <a:srcRect/>
          <a:stretch/>
        </p:blipFill>
        <p:spPr>
          <a:xfrm>
            <a:off x="4050033" y="2808270"/>
            <a:ext cx="5021318" cy="4576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0"/>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sz="1100" b="0" i="0" u="none" strike="noStrike" cap="none">
              <a:solidFill>
                <a:srgbClr val="000000"/>
              </a:solidFill>
              <a:latin typeface="Calibri"/>
              <a:ea typeface="Calibri"/>
              <a:cs typeface="Calibri"/>
              <a:sym typeface="Calibri"/>
            </a:endParaRPr>
          </a:p>
        </p:txBody>
      </p:sp>
      <p:sp>
        <p:nvSpPr>
          <p:cNvPr id="452" name="Google Shape;452;p20"/>
          <p:cNvSpPr/>
          <p:nvPr/>
        </p:nvSpPr>
        <p:spPr>
          <a:xfrm>
            <a:off x="573148" y="2309445"/>
            <a:ext cx="8582577" cy="4302372"/>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p:txBody>
      </p:sp>
      <p:sp>
        <p:nvSpPr>
          <p:cNvPr id="453" name="Google Shape;453;p20"/>
          <p:cNvSpPr txBox="1"/>
          <p:nvPr/>
        </p:nvSpPr>
        <p:spPr>
          <a:xfrm>
            <a:off x="1282463" y="2883559"/>
            <a:ext cx="7150573" cy="3154127"/>
          </a:xfrm>
          <a:prstGeom prst="rect">
            <a:avLst/>
          </a:prstGeom>
          <a:noFill/>
          <a:ln>
            <a:noFill/>
          </a:ln>
        </p:spPr>
        <p:txBody>
          <a:bodyPr spcFirstLastPara="1" wrap="square" lIns="91400" tIns="91400" rIns="91400" bIns="91400" anchor="ctr" anchorCtr="0">
            <a:spAutoFit/>
          </a:bodyPr>
          <a:lstStyle/>
          <a:p>
            <a:pPr marL="457200" marR="0" lvl="0" indent="-457200" algn="l" rtl="0">
              <a:lnSpc>
                <a:spcPct val="70000"/>
              </a:lnSpc>
              <a:spcBef>
                <a:spcPts val="0"/>
              </a:spcBef>
              <a:spcAft>
                <a:spcPts val="0"/>
              </a:spcAft>
              <a:buClr>
                <a:srgbClr val="000000"/>
              </a:buClr>
              <a:buSzPts val="2000"/>
              <a:buFont typeface="Arial"/>
              <a:buChar char="•"/>
            </a:pPr>
            <a:r>
              <a:rPr lang="en-US" sz="2000" b="0" i="0" u="none" strike="noStrike" cap="none" baseline="30000">
                <a:solidFill>
                  <a:srgbClr val="000000"/>
                </a:solidFill>
                <a:latin typeface="Calibri"/>
                <a:ea typeface="Calibri"/>
                <a:cs typeface="Calibri"/>
                <a:sym typeface="Calibri"/>
              </a:rPr>
              <a:t>Si su planilla anual de remuneraciones imponibles </a:t>
            </a:r>
            <a:r>
              <a:rPr lang="en-US" sz="2000" b="1" i="0" u="none" strike="noStrike" cap="none" baseline="30000">
                <a:solidFill>
                  <a:srgbClr val="000000"/>
                </a:solidFill>
                <a:latin typeface="Calibri"/>
                <a:ea typeface="Calibri"/>
                <a:cs typeface="Calibri"/>
                <a:sym typeface="Calibri"/>
              </a:rPr>
              <a:t>es mayor a 35 e inferior a 45 UTM </a:t>
            </a:r>
            <a:r>
              <a:rPr lang="en-US" sz="2000" b="0" i="0" u="none" strike="noStrike" cap="none" baseline="30000">
                <a:solidFill>
                  <a:srgbClr val="000000"/>
                </a:solidFill>
                <a:latin typeface="Calibri"/>
                <a:ea typeface="Calibri"/>
                <a:cs typeface="Calibri"/>
                <a:sym typeface="Calibri"/>
              </a:rPr>
              <a:t>y la empresa registra cotizaciones previsionales pagadas correspondientes a esa planilla, </a:t>
            </a:r>
            <a:r>
              <a:rPr lang="en-US" sz="2000" b="0" i="0" u="sng" strike="noStrike" cap="none" baseline="30000">
                <a:solidFill>
                  <a:srgbClr val="000000"/>
                </a:solidFill>
                <a:latin typeface="Calibri"/>
                <a:ea typeface="Calibri"/>
                <a:cs typeface="Calibri"/>
                <a:sym typeface="Calibri"/>
              </a:rPr>
              <a:t>podrá deducir hasta 7 UTM</a:t>
            </a:r>
            <a:r>
              <a:rPr lang="en-US" sz="2000" b="0" i="0" u="none" strike="noStrike" cap="none" baseline="30000">
                <a:solidFill>
                  <a:srgbClr val="000000"/>
                </a:solidFill>
                <a:latin typeface="Calibri"/>
                <a:ea typeface="Calibri"/>
                <a:cs typeface="Calibri"/>
                <a:sym typeface="Calibri"/>
              </a:rPr>
              <a:t> en el ejercicio anual.</a:t>
            </a:r>
            <a:endParaRPr/>
          </a:p>
          <a:p>
            <a:pPr marL="457200" marR="0" lvl="0" indent="-368300" algn="l" rtl="0">
              <a:lnSpc>
                <a:spcPct val="7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457200" marR="0" lvl="0" indent="-457200" algn="l" rtl="0">
              <a:lnSpc>
                <a:spcPct val="70000"/>
              </a:lnSpc>
              <a:spcBef>
                <a:spcPts val="0"/>
              </a:spcBef>
              <a:spcAft>
                <a:spcPts val="0"/>
              </a:spcAft>
              <a:buClr>
                <a:srgbClr val="000000"/>
              </a:buClr>
              <a:buSzPts val="2000"/>
              <a:buFont typeface="Arial"/>
              <a:buChar char="•"/>
            </a:pPr>
            <a:r>
              <a:rPr lang="en-US" sz="2000" b="0" i="0" u="none" strike="noStrike" cap="none" baseline="30000">
                <a:solidFill>
                  <a:srgbClr val="000000"/>
                </a:solidFill>
                <a:latin typeface="Calibri"/>
                <a:ea typeface="Calibri"/>
                <a:cs typeface="Calibri"/>
                <a:sym typeface="Calibri"/>
              </a:rPr>
              <a:t>Si su planilla anual de remuneraciones imponibles </a:t>
            </a:r>
            <a:r>
              <a:rPr lang="en-US" sz="2000" b="1" i="0" u="none" strike="noStrike" cap="none" baseline="30000">
                <a:solidFill>
                  <a:srgbClr val="000000"/>
                </a:solidFill>
                <a:latin typeface="Calibri"/>
                <a:ea typeface="Calibri"/>
                <a:cs typeface="Calibri"/>
                <a:sym typeface="Calibri"/>
              </a:rPr>
              <a:t>es igual o superior a 45 UTM y hasta 900 UTM </a:t>
            </a:r>
            <a:r>
              <a:rPr lang="en-US" sz="2000" b="0" i="0" u="none" strike="noStrike" cap="none" baseline="30000">
                <a:solidFill>
                  <a:srgbClr val="000000"/>
                </a:solidFill>
                <a:latin typeface="Calibri"/>
                <a:ea typeface="Calibri"/>
                <a:cs typeface="Calibri"/>
                <a:sym typeface="Calibri"/>
              </a:rPr>
              <a:t>y la empresa registra cotizaciones previsionales pagadas correspondientes a esa planilla, </a:t>
            </a:r>
            <a:r>
              <a:rPr lang="en-US" sz="2000" b="1" i="0" u="sng" strike="noStrike" cap="none" baseline="30000">
                <a:solidFill>
                  <a:srgbClr val="000000"/>
                </a:solidFill>
                <a:latin typeface="Calibri"/>
                <a:ea typeface="Calibri"/>
                <a:cs typeface="Calibri"/>
                <a:sym typeface="Calibri"/>
              </a:rPr>
              <a:t>podrá deducir hasta 9 UTM</a:t>
            </a:r>
            <a:r>
              <a:rPr lang="en-US" sz="2000" b="0" i="0" u="none" strike="noStrike" cap="none" baseline="30000">
                <a:solidFill>
                  <a:srgbClr val="000000"/>
                </a:solidFill>
                <a:latin typeface="Calibri"/>
                <a:ea typeface="Calibri"/>
                <a:cs typeface="Calibri"/>
                <a:sym typeface="Calibri"/>
              </a:rPr>
              <a:t> en el ejercicio anual.</a:t>
            </a:r>
            <a:endParaRPr/>
          </a:p>
          <a:p>
            <a:pPr marL="457200" marR="0" lvl="0" indent="-368300" algn="l" rtl="0">
              <a:lnSpc>
                <a:spcPct val="7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457200" marR="0" lvl="0" indent="-457200" algn="l" rtl="0">
              <a:lnSpc>
                <a:spcPct val="70000"/>
              </a:lnSpc>
              <a:spcBef>
                <a:spcPts val="0"/>
              </a:spcBef>
              <a:spcAft>
                <a:spcPts val="0"/>
              </a:spcAft>
              <a:buClr>
                <a:srgbClr val="000000"/>
              </a:buClr>
              <a:buSzPts val="2000"/>
              <a:buFont typeface="Arial"/>
              <a:buChar char="•"/>
            </a:pPr>
            <a:r>
              <a:rPr lang="en-US" sz="2000" b="0" i="0" u="none" strike="noStrike" cap="none" baseline="30000">
                <a:solidFill>
                  <a:srgbClr val="000000"/>
                </a:solidFill>
                <a:latin typeface="Calibri"/>
                <a:ea typeface="Calibri"/>
                <a:cs typeface="Calibri"/>
                <a:sym typeface="Calibri"/>
              </a:rPr>
              <a:t>Si su planilla anual de remuneraciones imponibles </a:t>
            </a:r>
            <a:r>
              <a:rPr lang="en-US" sz="2000" b="1" i="0" u="none" strike="noStrike" cap="none" baseline="30000">
                <a:solidFill>
                  <a:srgbClr val="000000"/>
                </a:solidFill>
                <a:latin typeface="Calibri"/>
                <a:ea typeface="Calibri"/>
                <a:cs typeface="Calibri"/>
                <a:sym typeface="Calibri"/>
              </a:rPr>
              <a:t>es superior a 900 UTM </a:t>
            </a:r>
            <a:r>
              <a:rPr lang="en-US" sz="2000" b="0" i="0" u="none" strike="noStrike" cap="none" baseline="30000">
                <a:solidFill>
                  <a:srgbClr val="000000"/>
                </a:solidFill>
                <a:latin typeface="Calibri"/>
                <a:ea typeface="Calibri"/>
                <a:cs typeface="Calibri"/>
                <a:sym typeface="Calibri"/>
              </a:rPr>
              <a:t>y la empresa registra cotizaciones previsionales pagadas correspondientes a esa </a:t>
            </a:r>
            <a:r>
              <a:rPr lang="en-US" sz="2000" b="1" i="1" u="none" strike="noStrike" cap="none" baseline="30000">
                <a:solidFill>
                  <a:srgbClr val="000000"/>
                </a:solidFill>
                <a:latin typeface="Calibri"/>
                <a:ea typeface="Calibri"/>
                <a:cs typeface="Calibri"/>
                <a:sym typeface="Calibri"/>
              </a:rPr>
              <a:t>planilla</a:t>
            </a:r>
            <a:r>
              <a:rPr lang="en-US" sz="2000" b="0" i="0" u="none" strike="noStrike" cap="none" baseline="30000">
                <a:solidFill>
                  <a:srgbClr val="000000"/>
                </a:solidFill>
                <a:latin typeface="Calibri"/>
                <a:ea typeface="Calibri"/>
                <a:cs typeface="Calibri"/>
                <a:sym typeface="Calibri"/>
              </a:rPr>
              <a:t>, podrá deducir el </a:t>
            </a:r>
            <a:r>
              <a:rPr lang="en-US" sz="2000" b="1" i="0" u="none" strike="noStrike" cap="none" baseline="30000">
                <a:solidFill>
                  <a:srgbClr val="000000"/>
                </a:solidFill>
                <a:latin typeface="Calibri"/>
                <a:ea typeface="Calibri"/>
                <a:cs typeface="Calibri"/>
                <a:sym typeface="Calibri"/>
              </a:rPr>
              <a:t>equivalente hasta el 1% de la planilla anual de remuneraciones</a:t>
            </a:r>
            <a:r>
              <a:rPr lang="en-US" sz="2000" b="0" i="0" u="none" strike="noStrike" cap="none" baseline="30000">
                <a:solidFill>
                  <a:srgbClr val="000000"/>
                </a:solidFill>
                <a:latin typeface="Calibri"/>
                <a:ea typeface="Calibri"/>
                <a:cs typeface="Calibri"/>
                <a:sym typeface="Calibri"/>
              </a:rPr>
              <a:t>. </a:t>
            </a:r>
            <a:endParaRPr/>
          </a:p>
          <a:p>
            <a:pPr marL="457200" marR="0" lvl="0" indent="-368300" algn="l" rtl="0">
              <a:lnSpc>
                <a:spcPct val="7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rgbClr val="000000"/>
              </a:buClr>
              <a:buSzPts val="1600"/>
              <a:buFont typeface="Calibri"/>
              <a:buNone/>
            </a:pPr>
            <a:r>
              <a:rPr lang="en-US" sz="1600" b="1" i="1" u="none" strike="noStrike" cap="none" baseline="30000">
                <a:solidFill>
                  <a:srgbClr val="000000"/>
                </a:solidFill>
                <a:latin typeface="Calibri"/>
                <a:ea typeface="Calibri"/>
                <a:cs typeface="Calibri"/>
                <a:sym typeface="Calibri"/>
              </a:rPr>
              <a:t> *</a:t>
            </a:r>
            <a:r>
              <a:rPr lang="en-US" sz="1600" b="1" i="1" u="none" strike="noStrike" cap="none">
                <a:solidFill>
                  <a:srgbClr val="000000"/>
                </a:solidFill>
                <a:latin typeface="Calibri"/>
                <a:ea typeface="Calibri"/>
                <a:cs typeface="Calibri"/>
                <a:sym typeface="Calibri"/>
              </a:rPr>
              <a:t>(UTM mes  :$xx.xxx)  Actualizar a la UTM actual</a:t>
            </a:r>
            <a:endParaRPr/>
          </a:p>
        </p:txBody>
      </p:sp>
      <p:sp>
        <p:nvSpPr>
          <p:cNvPr id="454" name="Google Shape;454;p20"/>
          <p:cNvSpPr txBox="1"/>
          <p:nvPr/>
        </p:nvSpPr>
        <p:spPr>
          <a:xfrm>
            <a:off x="770185" y="1125799"/>
            <a:ext cx="5857533" cy="1096365"/>
          </a:xfrm>
          <a:prstGeom prst="rect">
            <a:avLst/>
          </a:prstGeom>
          <a:noFill/>
          <a:ln>
            <a:noFill/>
          </a:ln>
        </p:spPr>
        <p:txBody>
          <a:bodyPr spcFirstLastPara="1" wrap="square" lIns="45700" tIns="45700" rIns="45700" bIns="45700" anchor="t" anchorCtr="0">
            <a:spAutoFit/>
          </a:bodyPr>
          <a:lstStyle/>
          <a:p>
            <a:pPr marL="0" marR="0" lvl="1" indent="0" algn="l" rtl="0">
              <a:lnSpc>
                <a:spcPct val="7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CÁLCULO DEL MONTO CON TOPE  DE FRANQUICIA TRIBUTARIA PARA FINES DE CAPACITACIÓN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1"/>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sz="1100" b="0" i="0" u="none" strike="noStrike" cap="none">
              <a:solidFill>
                <a:srgbClr val="000000"/>
              </a:solidFill>
              <a:latin typeface="Calibri"/>
              <a:ea typeface="Calibri"/>
              <a:cs typeface="Calibri"/>
              <a:sym typeface="Calibri"/>
            </a:endParaRPr>
          </a:p>
        </p:txBody>
      </p:sp>
      <p:sp>
        <p:nvSpPr>
          <p:cNvPr id="460" name="Google Shape;460;p21"/>
          <p:cNvSpPr txBox="1"/>
          <p:nvPr/>
        </p:nvSpPr>
        <p:spPr>
          <a:xfrm>
            <a:off x="527292" y="1459579"/>
            <a:ext cx="7218217"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TOPES DE FRANQUICIA TRIBUTARIA - EMPRESA</a:t>
            </a:r>
            <a:endParaRPr/>
          </a:p>
        </p:txBody>
      </p:sp>
      <p:sp>
        <p:nvSpPr>
          <p:cNvPr id="461" name="Google Shape;461;p21"/>
          <p:cNvSpPr txBox="1"/>
          <p:nvPr/>
        </p:nvSpPr>
        <p:spPr>
          <a:xfrm>
            <a:off x="547641" y="5985326"/>
            <a:ext cx="4247205" cy="3005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baseline="30000">
                <a:solidFill>
                  <a:srgbClr val="000000"/>
                </a:solidFill>
                <a:latin typeface="Calibri"/>
                <a:ea typeface="Calibri"/>
                <a:cs typeface="Calibri"/>
                <a:sym typeface="Calibri"/>
              </a:rPr>
              <a:t>(UTM Noviembre  2020 :$ 50.674 )  </a:t>
            </a:r>
            <a:r>
              <a:rPr lang="en-US" sz="1600" b="1" i="0" u="none" strike="noStrike" cap="none" baseline="30000">
                <a:solidFill>
                  <a:srgbClr val="ED6B00"/>
                </a:solidFill>
                <a:latin typeface="Calibri"/>
                <a:ea typeface="Calibri"/>
                <a:cs typeface="Calibri"/>
                <a:sym typeface="Calibri"/>
              </a:rPr>
              <a:t>SIEMPRE ACTUALIZAR </a:t>
            </a:r>
            <a:endParaRPr/>
          </a:p>
        </p:txBody>
      </p:sp>
      <p:pic>
        <p:nvPicPr>
          <p:cNvPr id="462" name="Google Shape;462;p21" descr="Imagen 7"/>
          <p:cNvPicPr preferRelativeResize="0"/>
          <p:nvPr/>
        </p:nvPicPr>
        <p:blipFill rotWithShape="1">
          <a:blip r:embed="rId3">
            <a:alphaModFix/>
          </a:blip>
          <a:srcRect/>
          <a:stretch/>
        </p:blipFill>
        <p:spPr>
          <a:xfrm>
            <a:off x="510381" y="2122484"/>
            <a:ext cx="7729867" cy="37361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2"/>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sz="1100" b="0" i="0" u="none" strike="noStrike" cap="none">
              <a:solidFill>
                <a:srgbClr val="000000"/>
              </a:solidFill>
              <a:latin typeface="Calibri"/>
              <a:ea typeface="Calibri"/>
              <a:cs typeface="Calibri"/>
              <a:sym typeface="Calibri"/>
            </a:endParaRPr>
          </a:p>
        </p:txBody>
      </p:sp>
      <p:grpSp>
        <p:nvGrpSpPr>
          <p:cNvPr id="468" name="Google Shape;468;p22"/>
          <p:cNvGrpSpPr/>
          <p:nvPr/>
        </p:nvGrpSpPr>
        <p:grpSpPr>
          <a:xfrm>
            <a:off x="1262156" y="2526520"/>
            <a:ext cx="7425097" cy="3239365"/>
            <a:chOff x="0" y="0"/>
            <a:chExt cx="7425096" cy="3239364"/>
          </a:xfrm>
        </p:grpSpPr>
        <p:sp>
          <p:nvSpPr>
            <p:cNvPr id="469" name="Google Shape;469;p22"/>
            <p:cNvSpPr/>
            <p:nvPr/>
          </p:nvSpPr>
          <p:spPr>
            <a:xfrm>
              <a:off x="0" y="0"/>
              <a:ext cx="7425096" cy="323936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70" name="Google Shape;470;p22"/>
            <p:cNvSpPr txBox="1"/>
            <p:nvPr/>
          </p:nvSpPr>
          <p:spPr>
            <a:xfrm>
              <a:off x="162893" y="1429560"/>
              <a:ext cx="7099308"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71" name="Google Shape;471;p22"/>
          <p:cNvSpPr txBox="1"/>
          <p:nvPr/>
        </p:nvSpPr>
        <p:spPr>
          <a:xfrm>
            <a:off x="277836" y="1450787"/>
            <a:ext cx="4003532"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472" name="Google Shape;472;p22"/>
          <p:cNvSpPr txBox="1"/>
          <p:nvPr/>
        </p:nvSpPr>
        <p:spPr>
          <a:xfrm>
            <a:off x="366450" y="1120628"/>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sp>
        <p:nvSpPr>
          <p:cNvPr id="473" name="Google Shape;473;p22"/>
          <p:cNvSpPr txBox="1"/>
          <p:nvPr/>
        </p:nvSpPr>
        <p:spPr>
          <a:xfrm>
            <a:off x="4076970" y="1303817"/>
            <a:ext cx="466497" cy="830097"/>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8</a:t>
            </a:r>
            <a:endParaRPr/>
          </a:p>
        </p:txBody>
      </p:sp>
      <p:pic>
        <p:nvPicPr>
          <p:cNvPr id="474" name="Google Shape;474;p22" descr="Imagen 17"/>
          <p:cNvPicPr preferRelativeResize="0"/>
          <p:nvPr/>
        </p:nvPicPr>
        <p:blipFill rotWithShape="1">
          <a:blip r:embed="rId3">
            <a:alphaModFix/>
          </a:blip>
          <a:srcRect/>
          <a:stretch/>
        </p:blipFill>
        <p:spPr>
          <a:xfrm>
            <a:off x="432804" y="2151340"/>
            <a:ext cx="2812030" cy="3182578"/>
          </a:xfrm>
          <a:prstGeom prst="rect">
            <a:avLst/>
          </a:prstGeom>
          <a:noFill/>
          <a:ln>
            <a:noFill/>
          </a:ln>
        </p:spPr>
      </p:pic>
      <p:sp>
        <p:nvSpPr>
          <p:cNvPr id="475" name="Google Shape;475;p22"/>
          <p:cNvSpPr txBox="1"/>
          <p:nvPr/>
        </p:nvSpPr>
        <p:spPr>
          <a:xfrm>
            <a:off x="3292371" y="3377083"/>
            <a:ext cx="4884309" cy="1366490"/>
          </a:xfrm>
          <a:prstGeom prst="rect">
            <a:avLst/>
          </a:prstGeom>
          <a:noFill/>
          <a:ln>
            <a:noFill/>
          </a:ln>
        </p:spPr>
        <p:txBody>
          <a:bodyPr spcFirstLastPara="1" wrap="square" lIns="91400" tIns="91400" rIns="91400" bIns="91400" anchor="ctr" anchorCtr="0">
            <a:spAutoFit/>
          </a:bodyPr>
          <a:lstStyle/>
          <a:p>
            <a:pPr marL="0" marR="0" lvl="0" indent="0" algn="l" rtl="0">
              <a:lnSpc>
                <a:spcPct val="12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temas trabajados a lo largo de la presentación, te invito a desarrollar la </a:t>
            </a:r>
            <a:r>
              <a:rPr lang="en-US" sz="1600" b="1" i="1" u="none" strike="noStrike" cap="none">
                <a:solidFill>
                  <a:srgbClr val="ED6B00"/>
                </a:solidFill>
                <a:latin typeface="Calibri"/>
                <a:ea typeface="Calibri"/>
                <a:cs typeface="Calibri"/>
                <a:sym typeface="Calibri"/>
              </a:rPr>
              <a:t>Actividad 8 Cuánto Aprendimos.</a:t>
            </a:r>
            <a:r>
              <a:rPr lang="en-US" sz="1600" b="0" i="1"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Descarga el archivo y sigue las instrucciones.</a:t>
            </a:r>
            <a:endParaRPr/>
          </a:p>
        </p:txBody>
      </p:sp>
      <p:sp>
        <p:nvSpPr>
          <p:cNvPr id="476" name="Google Shape;476;p22"/>
          <p:cNvSpPr txBox="1"/>
          <p:nvPr/>
        </p:nvSpPr>
        <p:spPr>
          <a:xfrm>
            <a:off x="1424102" y="5926470"/>
            <a:ext cx="7101199" cy="3627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 </a:t>
            </a:r>
            <a:r>
              <a:rPr lang="en-US" sz="1800" b="0" i="0" u="none" strike="noStrike" cap="none">
                <a:solidFill>
                  <a:srgbClr val="DD722C"/>
                </a:solidFill>
                <a:latin typeface="Calibri"/>
                <a:ea typeface="Calibri"/>
                <a:cs typeface="Calibri"/>
                <a:sym typeface="Calibri"/>
              </a:rPr>
              <a:t>Ahora sigamos profundizando en los temas de financiamiento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23"/>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sz="1100" b="0" i="0" u="none" strike="noStrike" cap="none">
              <a:solidFill>
                <a:srgbClr val="000000"/>
              </a:solidFill>
              <a:latin typeface="Calibri"/>
              <a:ea typeface="Calibri"/>
              <a:cs typeface="Calibri"/>
              <a:sym typeface="Calibri"/>
            </a:endParaRPr>
          </a:p>
        </p:txBody>
      </p:sp>
      <p:sp>
        <p:nvSpPr>
          <p:cNvPr id="482" name="Google Shape;482;p23"/>
          <p:cNvSpPr txBox="1"/>
          <p:nvPr/>
        </p:nvSpPr>
        <p:spPr>
          <a:xfrm>
            <a:off x="382496" y="1236877"/>
            <a:ext cx="8950508" cy="1399760"/>
          </a:xfrm>
          <a:prstGeom prst="rect">
            <a:avLst/>
          </a:prstGeom>
          <a:noFill/>
          <a:ln>
            <a:noFill/>
          </a:ln>
        </p:spPr>
        <p:txBody>
          <a:bodyPr spcFirstLastPara="1" wrap="square" lIns="91400" tIns="91400" rIns="91400" bIns="91400" anchor="ctr" anchorCtr="0">
            <a:spAutoFit/>
          </a:bodyPr>
          <a:lstStyle/>
          <a:p>
            <a:pPr marL="0" marR="0" lvl="1"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CÁLCULO DE FRANQUICIA CON TOPE SEGÚN REMUNERACIÓN IMPONIBLE QUE SE PAGA A CADA TRABAJADOR</a:t>
            </a:r>
            <a:endParaRPr/>
          </a:p>
        </p:txBody>
      </p:sp>
      <p:sp>
        <p:nvSpPr>
          <p:cNvPr id="483" name="Google Shape;483;p23"/>
          <p:cNvSpPr/>
          <p:nvPr/>
        </p:nvSpPr>
        <p:spPr>
          <a:xfrm>
            <a:off x="384879" y="2852927"/>
            <a:ext cx="8950505" cy="370402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484" name="Google Shape;484;p23"/>
          <p:cNvSpPr txBox="1"/>
          <p:nvPr/>
        </p:nvSpPr>
        <p:spPr>
          <a:xfrm>
            <a:off x="830201" y="3493103"/>
            <a:ext cx="7911001" cy="2169996"/>
          </a:xfrm>
          <a:prstGeom prst="rect">
            <a:avLst/>
          </a:prstGeom>
          <a:noFill/>
          <a:ln>
            <a:noFill/>
          </a:ln>
        </p:spPr>
        <p:txBody>
          <a:bodyPr spcFirstLastPara="1" wrap="square" lIns="91400" tIns="91400" rIns="91400" bIns="91400" anchor="ctr" anchorCtr="0">
            <a:spAutoFit/>
          </a:bodyPr>
          <a:lstStyle/>
          <a:p>
            <a:pPr marL="457198" marR="0" lvl="0" indent="-457198"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 franquiciará </a:t>
            </a:r>
            <a:r>
              <a:rPr lang="en-US" sz="1600" b="1" i="0" u="none" strike="noStrike" cap="none">
                <a:solidFill>
                  <a:srgbClr val="000000"/>
                </a:solidFill>
                <a:latin typeface="Calibri"/>
                <a:ea typeface="Calibri"/>
                <a:cs typeface="Calibri"/>
                <a:sym typeface="Calibri"/>
              </a:rPr>
              <a:t>el 100% </a:t>
            </a:r>
            <a:r>
              <a:rPr lang="en-US" sz="1600" b="0" i="0" u="none" strike="noStrike" cap="none">
                <a:solidFill>
                  <a:srgbClr val="000000"/>
                </a:solidFill>
                <a:latin typeface="Calibri"/>
                <a:ea typeface="Calibri"/>
                <a:cs typeface="Calibri"/>
                <a:sym typeface="Calibri"/>
              </a:rPr>
              <a:t>del valor hora Sence por participante cuando la remuneración bruta percibida por el trabajador esté entre </a:t>
            </a:r>
            <a:r>
              <a:rPr lang="en-US" sz="1600" b="1" i="0" u="none" strike="noStrike" cap="none">
                <a:solidFill>
                  <a:srgbClr val="000000"/>
                </a:solidFill>
                <a:latin typeface="Calibri"/>
                <a:ea typeface="Calibri"/>
                <a:cs typeface="Calibri"/>
                <a:sym typeface="Calibri"/>
              </a:rPr>
              <a:t>0 a 25 UTM</a:t>
            </a:r>
            <a:r>
              <a:rPr lang="en-US" sz="1600" b="0" i="0" u="none" strike="noStrike" cap="none">
                <a:solidFill>
                  <a:srgbClr val="000000"/>
                </a:solidFill>
                <a:latin typeface="Calibri"/>
                <a:ea typeface="Calibri"/>
                <a:cs typeface="Calibri"/>
                <a:sym typeface="Calibri"/>
              </a:rPr>
              <a:t>. </a:t>
            </a:r>
            <a:endParaRPr/>
          </a:p>
          <a:p>
            <a:pPr marL="457198" marR="0" lvl="0" indent="-368298"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457198" marR="0" lvl="0" indent="-457198"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 franquiciará </a:t>
            </a:r>
            <a:r>
              <a:rPr lang="en-US" sz="1600" b="1" i="0" u="none" strike="noStrike" cap="none">
                <a:solidFill>
                  <a:srgbClr val="000000"/>
                </a:solidFill>
                <a:latin typeface="Calibri"/>
                <a:ea typeface="Calibri"/>
                <a:cs typeface="Calibri"/>
                <a:sym typeface="Calibri"/>
              </a:rPr>
              <a:t>el 50% </a:t>
            </a:r>
            <a:r>
              <a:rPr lang="en-US" sz="1600" b="0" i="0" u="none" strike="noStrike" cap="none">
                <a:solidFill>
                  <a:srgbClr val="000000"/>
                </a:solidFill>
                <a:latin typeface="Calibri"/>
                <a:ea typeface="Calibri"/>
                <a:cs typeface="Calibri"/>
                <a:sym typeface="Calibri"/>
              </a:rPr>
              <a:t>del valor hora Sence por participante cuando la remuneración bruta percibida por el trabajador </a:t>
            </a:r>
            <a:r>
              <a:rPr lang="en-US" sz="1600" b="1" i="0" u="none" strike="noStrike" cap="none">
                <a:solidFill>
                  <a:srgbClr val="000000"/>
                </a:solidFill>
                <a:latin typeface="Calibri"/>
                <a:ea typeface="Calibri"/>
                <a:cs typeface="Calibri"/>
                <a:sym typeface="Calibri"/>
              </a:rPr>
              <a:t>exceda las 25 y no sobrepase las 50 UTM. </a:t>
            </a:r>
            <a:endParaRPr/>
          </a:p>
          <a:p>
            <a:pPr marL="0" marR="0" lvl="0" indent="0" algn="l" rtl="0">
              <a:lnSpc>
                <a:spcPct val="100000"/>
              </a:lnSpc>
              <a:spcBef>
                <a:spcPts val="0"/>
              </a:spcBef>
              <a:spcAft>
                <a:spcPts val="0"/>
              </a:spcAft>
              <a:buClr>
                <a:srgbClr val="000000"/>
              </a:buClr>
              <a:buSzPts val="1400"/>
              <a:buFont typeface="Calibri"/>
              <a:buNone/>
            </a:pPr>
            <a:endParaRPr sz="1400" b="1" i="0" u="none" strike="noStrike" cap="none">
              <a:solidFill>
                <a:srgbClr val="000000"/>
              </a:solidFill>
              <a:latin typeface="Helvetica Neue"/>
              <a:ea typeface="Helvetica Neue"/>
              <a:cs typeface="Helvetica Neue"/>
              <a:sym typeface="Helvetica Neue"/>
            </a:endParaRPr>
          </a:p>
          <a:p>
            <a:pPr marL="457198" marR="0" lvl="0" indent="-457198"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 franquiciará </a:t>
            </a:r>
            <a:r>
              <a:rPr lang="en-US" sz="1600" b="1" i="0" u="none" strike="noStrike" cap="none">
                <a:solidFill>
                  <a:srgbClr val="000000"/>
                </a:solidFill>
                <a:latin typeface="Calibri"/>
                <a:ea typeface="Calibri"/>
                <a:cs typeface="Calibri"/>
                <a:sym typeface="Calibri"/>
              </a:rPr>
              <a:t>el 15% </a:t>
            </a:r>
            <a:r>
              <a:rPr lang="en-US" sz="1600" b="0" i="0" u="none" strike="noStrike" cap="none">
                <a:solidFill>
                  <a:srgbClr val="000000"/>
                </a:solidFill>
                <a:latin typeface="Calibri"/>
                <a:ea typeface="Calibri"/>
                <a:cs typeface="Calibri"/>
                <a:sym typeface="Calibri"/>
              </a:rPr>
              <a:t>del valor hora hora Sence por participante cuando la remuneración bruta percibida por el trabajador </a:t>
            </a:r>
            <a:r>
              <a:rPr lang="en-US" sz="1600" b="1" i="0" u="none" strike="noStrike" cap="none">
                <a:solidFill>
                  <a:srgbClr val="000000"/>
                </a:solidFill>
                <a:latin typeface="Calibri"/>
                <a:ea typeface="Calibri"/>
                <a:cs typeface="Calibri"/>
                <a:sym typeface="Calibri"/>
              </a:rPr>
              <a:t>sea mayor a las 50 UTM</a:t>
            </a:r>
            <a:r>
              <a:rPr lang="en-US" sz="1600" b="0"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4"/>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24</a:t>
            </a:fld>
            <a:endParaRPr sz="1100" b="0" i="0" u="none" strike="noStrike" cap="none">
              <a:solidFill>
                <a:srgbClr val="000000"/>
              </a:solidFill>
              <a:latin typeface="Calibri"/>
              <a:ea typeface="Calibri"/>
              <a:cs typeface="Calibri"/>
              <a:sym typeface="Calibri"/>
            </a:endParaRPr>
          </a:p>
        </p:txBody>
      </p:sp>
      <p:sp>
        <p:nvSpPr>
          <p:cNvPr id="490" name="Google Shape;490;p24"/>
          <p:cNvSpPr txBox="1"/>
          <p:nvPr/>
        </p:nvSpPr>
        <p:spPr>
          <a:xfrm>
            <a:off x="382496" y="127355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TOPES DE FRANQUICIA TRIBUTARIA - TRABAJADOR</a:t>
            </a:r>
            <a:endParaRPr/>
          </a:p>
        </p:txBody>
      </p:sp>
      <p:sp>
        <p:nvSpPr>
          <p:cNvPr id="491" name="Google Shape;491;p24"/>
          <p:cNvSpPr txBox="1"/>
          <p:nvPr/>
        </p:nvSpPr>
        <p:spPr>
          <a:xfrm>
            <a:off x="505367" y="5890128"/>
            <a:ext cx="5451508" cy="58673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baseline="30000">
                <a:solidFill>
                  <a:srgbClr val="000000"/>
                </a:solidFill>
                <a:latin typeface="Calibri"/>
                <a:ea typeface="Calibri"/>
                <a:cs typeface="Calibri"/>
                <a:sym typeface="Calibri"/>
              </a:rPr>
              <a:t>(UTM Noviembre  2020 :$ 50.674 ) </a:t>
            </a:r>
            <a:r>
              <a:rPr lang="en-US" sz="1600" b="1" i="1" u="none" strike="noStrike" cap="none" baseline="30000">
                <a:solidFill>
                  <a:srgbClr val="ED6B00"/>
                </a:solidFill>
                <a:latin typeface="Calibri"/>
                <a:ea typeface="Calibri"/>
                <a:cs typeface="Calibri"/>
                <a:sym typeface="Calibri"/>
              </a:rPr>
              <a:t> SIEMPRE ACTUALIZAR</a:t>
            </a:r>
            <a:endParaRPr sz="1400" b="0" i="0" u="none" strike="noStrike" cap="none">
              <a:solidFill>
                <a:srgbClr val="FF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Libre Franklin"/>
              <a:buNone/>
            </a:pPr>
            <a:r>
              <a:rPr lang="en-US" sz="1600" b="0" i="0" u="none" strike="noStrike" cap="none" baseline="30000">
                <a:solidFill>
                  <a:srgbClr val="000000"/>
                </a:solidFill>
                <a:latin typeface="Libre Franklin"/>
                <a:ea typeface="Libre Franklin"/>
                <a:cs typeface="Libre Franklin"/>
                <a:sym typeface="Libre Franklin"/>
              </a:rPr>
              <a:t>(Valor hora máximo Sence 2020 por participante :$ 5.000)  </a:t>
            </a:r>
            <a:r>
              <a:rPr lang="en-US" sz="1600" b="0" i="1" u="none" strike="noStrike" cap="none" baseline="30000">
                <a:solidFill>
                  <a:srgbClr val="ED6B00"/>
                </a:solidFill>
                <a:latin typeface="Libre Franklin"/>
                <a:ea typeface="Libre Franklin"/>
                <a:cs typeface="Libre Franklin"/>
                <a:sym typeface="Libre Franklin"/>
              </a:rPr>
              <a:t>SIEMPRE ACTUALIZAR </a:t>
            </a:r>
            <a:endParaRPr/>
          </a:p>
        </p:txBody>
      </p:sp>
      <p:pic>
        <p:nvPicPr>
          <p:cNvPr id="492" name="Google Shape;492;p24" descr="Imagen 1"/>
          <p:cNvPicPr preferRelativeResize="0"/>
          <p:nvPr/>
        </p:nvPicPr>
        <p:blipFill rotWithShape="1">
          <a:blip r:embed="rId3">
            <a:alphaModFix/>
          </a:blip>
          <a:srcRect/>
          <a:stretch/>
        </p:blipFill>
        <p:spPr>
          <a:xfrm>
            <a:off x="468100" y="1898479"/>
            <a:ext cx="6938682" cy="38073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5"/>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25</a:t>
            </a:fld>
            <a:endParaRPr sz="1100" b="0" i="0" u="none" strike="noStrike" cap="none">
              <a:solidFill>
                <a:srgbClr val="000000"/>
              </a:solidFill>
              <a:latin typeface="Calibri"/>
              <a:ea typeface="Calibri"/>
              <a:cs typeface="Calibri"/>
              <a:sym typeface="Calibri"/>
            </a:endParaRPr>
          </a:p>
        </p:txBody>
      </p:sp>
      <p:grpSp>
        <p:nvGrpSpPr>
          <p:cNvPr id="498" name="Google Shape;498;p25"/>
          <p:cNvGrpSpPr/>
          <p:nvPr/>
        </p:nvGrpSpPr>
        <p:grpSpPr>
          <a:xfrm>
            <a:off x="2052188" y="2958216"/>
            <a:ext cx="6999678" cy="2696568"/>
            <a:chOff x="0" y="-2"/>
            <a:chExt cx="6999677" cy="2696566"/>
          </a:xfrm>
        </p:grpSpPr>
        <p:sp>
          <p:nvSpPr>
            <p:cNvPr id="499" name="Google Shape;499;p25"/>
            <p:cNvSpPr/>
            <p:nvPr/>
          </p:nvSpPr>
          <p:spPr>
            <a:xfrm>
              <a:off x="0" y="-2"/>
              <a:ext cx="6999677" cy="2696566"/>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00" name="Google Shape;500;p25"/>
            <p:cNvSpPr txBox="1"/>
            <p:nvPr/>
          </p:nvSpPr>
          <p:spPr>
            <a:xfrm>
              <a:off x="136396" y="1158159"/>
              <a:ext cx="6726882"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01" name="Google Shape;501;p25"/>
          <p:cNvSpPr txBox="1"/>
          <p:nvPr/>
        </p:nvSpPr>
        <p:spPr>
          <a:xfrm>
            <a:off x="308326" y="1450787"/>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502" name="Google Shape;502;p25"/>
          <p:cNvSpPr txBox="1"/>
          <p:nvPr/>
        </p:nvSpPr>
        <p:spPr>
          <a:xfrm>
            <a:off x="366450" y="1120627"/>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pic>
        <p:nvPicPr>
          <p:cNvPr id="503" name="Google Shape;503;p25" descr="Imagen 17"/>
          <p:cNvPicPr preferRelativeResize="0"/>
          <p:nvPr/>
        </p:nvPicPr>
        <p:blipFill rotWithShape="1">
          <a:blip r:embed="rId3">
            <a:alphaModFix/>
          </a:blip>
          <a:srcRect/>
          <a:stretch/>
        </p:blipFill>
        <p:spPr>
          <a:xfrm>
            <a:off x="530942" y="2715211"/>
            <a:ext cx="2812028" cy="3182574"/>
          </a:xfrm>
          <a:prstGeom prst="rect">
            <a:avLst/>
          </a:prstGeom>
          <a:noFill/>
          <a:ln>
            <a:noFill/>
          </a:ln>
        </p:spPr>
      </p:pic>
      <p:pic>
        <p:nvPicPr>
          <p:cNvPr id="504" name="Google Shape;504;p25" descr="Imagen 4"/>
          <p:cNvPicPr preferRelativeResize="0"/>
          <p:nvPr/>
        </p:nvPicPr>
        <p:blipFill rotWithShape="1">
          <a:blip r:embed="rId4">
            <a:alphaModFix/>
          </a:blip>
          <a:srcRect/>
          <a:stretch/>
        </p:blipFill>
        <p:spPr>
          <a:xfrm>
            <a:off x="7228123" y="5063613"/>
            <a:ext cx="1705024" cy="1272247"/>
          </a:xfrm>
          <a:prstGeom prst="rect">
            <a:avLst/>
          </a:prstGeom>
          <a:noFill/>
          <a:ln>
            <a:noFill/>
          </a:ln>
        </p:spPr>
      </p:pic>
      <p:pic>
        <p:nvPicPr>
          <p:cNvPr id="505" name="Google Shape;505;p25" descr="Imagen 5"/>
          <p:cNvPicPr preferRelativeResize="0"/>
          <p:nvPr/>
        </p:nvPicPr>
        <p:blipFill rotWithShape="1">
          <a:blip r:embed="rId5">
            <a:alphaModFix/>
          </a:blip>
          <a:srcRect/>
          <a:stretch/>
        </p:blipFill>
        <p:spPr>
          <a:xfrm>
            <a:off x="5474444" y="5389021"/>
            <a:ext cx="1651878" cy="884520"/>
          </a:xfrm>
          <a:prstGeom prst="rect">
            <a:avLst/>
          </a:prstGeom>
          <a:noFill/>
          <a:ln>
            <a:noFill/>
          </a:ln>
        </p:spPr>
      </p:pic>
      <p:sp>
        <p:nvSpPr>
          <p:cNvPr id="506" name="Google Shape;506;p25"/>
          <p:cNvSpPr txBox="1"/>
          <p:nvPr/>
        </p:nvSpPr>
        <p:spPr>
          <a:xfrm>
            <a:off x="4099807" y="1303820"/>
            <a:ext cx="466497" cy="83009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8</a:t>
            </a:r>
            <a:endParaRPr/>
          </a:p>
        </p:txBody>
      </p:sp>
      <p:sp>
        <p:nvSpPr>
          <p:cNvPr id="507" name="Google Shape;507;p25"/>
          <p:cNvSpPr txBox="1"/>
          <p:nvPr/>
        </p:nvSpPr>
        <p:spPr>
          <a:xfrm>
            <a:off x="3396121" y="3184276"/>
            <a:ext cx="5107800" cy="2379600"/>
          </a:xfrm>
          <a:prstGeom prst="rect">
            <a:avLst/>
          </a:prstGeom>
          <a:noFill/>
          <a:ln>
            <a:noFill/>
          </a:ln>
        </p:spPr>
        <p:txBody>
          <a:bodyPr spcFirstLastPara="1" wrap="square" lIns="91400" tIns="91400" rIns="91400" bIns="91400" anchor="ctr" anchorCtr="0">
            <a:spAutoFit/>
          </a:bodyPr>
          <a:lstStyle/>
          <a:p>
            <a:pPr marL="0" marR="0" lvl="0" indent="0" algn="l" rtl="0">
              <a:lnSpc>
                <a:spcPct val="12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temas trabajados a lo largo de la presentación, te invito a desarrollar la </a:t>
            </a:r>
            <a:r>
              <a:rPr lang="en-US" sz="1600" b="1" i="1" u="none" strike="noStrike" cap="none">
                <a:solidFill>
                  <a:srgbClr val="ED6B00"/>
                </a:solidFill>
                <a:latin typeface="Calibri"/>
                <a:ea typeface="Calibri"/>
                <a:cs typeface="Calibri"/>
                <a:sym typeface="Calibri"/>
              </a:rPr>
              <a:t>Actividad 8 de </a:t>
            </a:r>
            <a:r>
              <a:rPr lang="en-US" sz="1600" b="1" i="1">
                <a:solidFill>
                  <a:srgbClr val="ED6B00"/>
                </a:solidFill>
                <a:latin typeface="Calibri"/>
                <a:ea typeface="Calibri"/>
                <a:cs typeface="Calibri"/>
                <a:sym typeface="Calibri"/>
              </a:rPr>
              <a:t>Cuánto</a:t>
            </a:r>
            <a:r>
              <a:rPr lang="en-US" sz="1600" b="1" i="1" u="none" strike="noStrike" cap="none">
                <a:solidFill>
                  <a:srgbClr val="ED6B00"/>
                </a:solidFill>
                <a:latin typeface="Calibri"/>
                <a:ea typeface="Calibri"/>
                <a:cs typeface="Calibri"/>
                <a:sym typeface="Calibri"/>
              </a:rPr>
              <a:t> </a:t>
            </a:r>
            <a:r>
              <a:rPr lang="en-US" sz="1600" b="1" i="1">
                <a:solidFill>
                  <a:srgbClr val="ED6B00"/>
                </a:solidFill>
                <a:latin typeface="Calibri"/>
                <a:ea typeface="Calibri"/>
                <a:cs typeface="Calibri"/>
                <a:sym typeface="Calibri"/>
              </a:rPr>
              <a:t>Aprendimos 2</a:t>
            </a:r>
            <a:r>
              <a:rPr lang="en-US" sz="1600" b="1" i="1" u="none" strike="noStrike" cap="none">
                <a:solidFill>
                  <a:srgbClr val="ED6B00"/>
                </a:solidFill>
                <a:latin typeface="Calibri"/>
                <a:ea typeface="Calibri"/>
                <a:cs typeface="Calibri"/>
                <a:sym typeface="Calibri"/>
              </a:rPr>
              <a:t>.</a:t>
            </a:r>
            <a:r>
              <a:rPr lang="en-US" sz="1600" b="0" i="0" u="none" strike="noStrike" cap="none">
                <a:solidFill>
                  <a:srgbClr val="000000"/>
                </a:solidFill>
                <a:latin typeface="Calibri"/>
                <a:ea typeface="Calibri"/>
                <a:cs typeface="Calibri"/>
                <a:sym typeface="Calibri"/>
              </a:rPr>
              <a:t> </a:t>
            </a:r>
            <a:endParaRPr/>
          </a:p>
          <a:p>
            <a:pPr marL="0" marR="0" lvl="0" indent="0" algn="l" rtl="0">
              <a:lnSpc>
                <a:spcPct val="12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2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Descarga el archivo y sigue las instrucciones.</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 Ahora practiquemos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
            </a:r>
            <a:br>
              <a:rPr lang="en-US" sz="1600" b="1" i="0" u="none" strike="noStrike" cap="none">
                <a:solidFill>
                  <a:srgbClr val="ED6B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6"/>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26</a:t>
            </a:fld>
            <a:endParaRPr sz="1100" b="0" i="0" u="none" strike="noStrike" cap="none">
              <a:solidFill>
                <a:srgbClr val="000000"/>
              </a:solidFill>
              <a:latin typeface="Calibri"/>
              <a:ea typeface="Calibri"/>
              <a:cs typeface="Calibri"/>
              <a:sym typeface="Calibri"/>
            </a:endParaRPr>
          </a:p>
        </p:txBody>
      </p:sp>
      <p:sp>
        <p:nvSpPr>
          <p:cNvPr id="513" name="Google Shape;513;p26"/>
          <p:cNvSpPr txBox="1"/>
          <p:nvPr/>
        </p:nvSpPr>
        <p:spPr>
          <a:xfrm>
            <a:off x="382496" y="1405064"/>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REFLEXIONEMOS</a:t>
            </a:r>
            <a:endParaRPr/>
          </a:p>
        </p:txBody>
      </p:sp>
      <p:sp>
        <p:nvSpPr>
          <p:cNvPr id="514" name="Google Shape;514;p26"/>
          <p:cNvSpPr txBox="1"/>
          <p:nvPr/>
        </p:nvSpPr>
        <p:spPr>
          <a:xfrm>
            <a:off x="401703" y="1122546"/>
            <a:ext cx="4700405"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HAGAMOS UNA PAUSA</a:t>
            </a:r>
            <a:endParaRPr/>
          </a:p>
        </p:txBody>
      </p:sp>
      <p:pic>
        <p:nvPicPr>
          <p:cNvPr id="515" name="Google Shape;515;p26" descr="Imagen 3"/>
          <p:cNvPicPr preferRelativeResize="0"/>
          <p:nvPr/>
        </p:nvPicPr>
        <p:blipFill rotWithShape="1">
          <a:blip r:embed="rId3">
            <a:alphaModFix/>
          </a:blip>
          <a:srcRect/>
          <a:stretch/>
        </p:blipFill>
        <p:spPr>
          <a:xfrm>
            <a:off x="5944191" y="1567118"/>
            <a:ext cx="2957399" cy="5248658"/>
          </a:xfrm>
          <a:prstGeom prst="rect">
            <a:avLst/>
          </a:prstGeom>
          <a:noFill/>
          <a:ln>
            <a:noFill/>
          </a:ln>
        </p:spPr>
      </p:pic>
      <p:grpSp>
        <p:nvGrpSpPr>
          <p:cNvPr id="516" name="Google Shape;516;p26"/>
          <p:cNvGrpSpPr/>
          <p:nvPr/>
        </p:nvGrpSpPr>
        <p:grpSpPr>
          <a:xfrm>
            <a:off x="414047" y="2378436"/>
            <a:ext cx="5146741" cy="2552368"/>
            <a:chOff x="-4" y="-1"/>
            <a:chExt cx="5146739" cy="2552366"/>
          </a:xfrm>
        </p:grpSpPr>
        <p:grpSp>
          <p:nvGrpSpPr>
            <p:cNvPr id="517" name="Google Shape;517;p26"/>
            <p:cNvGrpSpPr/>
            <p:nvPr/>
          </p:nvGrpSpPr>
          <p:grpSpPr>
            <a:xfrm>
              <a:off x="-4" y="-1"/>
              <a:ext cx="5146739" cy="2552366"/>
              <a:chOff x="-1" y="0"/>
              <a:chExt cx="5146738" cy="2552364"/>
            </a:xfrm>
          </p:grpSpPr>
          <p:sp>
            <p:nvSpPr>
              <p:cNvPr id="518" name="Google Shape;518;p26"/>
              <p:cNvSpPr/>
              <p:nvPr/>
            </p:nvSpPr>
            <p:spPr>
              <a:xfrm>
                <a:off x="-1" y="0"/>
                <a:ext cx="5146738" cy="2552364"/>
              </a:xfrm>
              <a:prstGeom prst="roundRect">
                <a:avLst>
                  <a:gd name="adj" fmla="val 9635"/>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19" name="Google Shape;519;p26"/>
              <p:cNvSpPr txBox="1"/>
              <p:nvPr/>
            </p:nvSpPr>
            <p:spPr>
              <a:xfrm>
                <a:off x="76789" y="1086059"/>
                <a:ext cx="4993156"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20" name="Google Shape;520;p26"/>
            <p:cNvSpPr txBox="1"/>
            <p:nvPr/>
          </p:nvSpPr>
          <p:spPr>
            <a:xfrm>
              <a:off x="227598" y="297120"/>
              <a:ext cx="4691400" cy="1837800"/>
            </a:xfrm>
            <a:prstGeom prst="rect">
              <a:avLst/>
            </a:prstGeom>
            <a:noFill/>
            <a:ln>
              <a:noFill/>
            </a:ln>
          </p:spPr>
          <p:txBody>
            <a:bodyPr spcFirstLastPara="1" wrap="square" lIns="45700" tIns="45700" rIns="45700" bIns="45700" anchor="b" anchorCtr="0">
              <a:spAutoFit/>
            </a:bodyPr>
            <a:lstStyle/>
            <a:p>
              <a:pPr marL="0" marR="0" lvl="0" indent="0" algn="l"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La capacitación en una empresa que paga impuesto de primera categoría puede ser financiada por dos fuentes de financiamiento</a:t>
              </a:r>
              <a:endParaRPr/>
            </a:p>
            <a:p>
              <a:pPr marL="0" marR="0" lvl="0" indent="0" algn="l"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1. Con recursos propios de la empresa y/o </a:t>
              </a:r>
              <a:endParaRPr/>
            </a:p>
            <a:p>
              <a:pPr marL="0" marR="0" lvl="0" indent="0" algn="l" rtl="0">
                <a:lnSpc>
                  <a:spcPct val="9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2. Con recursos provistos por el estado a través del uso de la franquicia tributaria para capacitación, regulada  por el organismo estatal conocido como SENCE. Servicio nacional de Capacitación y Empleo dependiente del Ministerio del trabajo de Chile.</a:t>
              </a:r>
              <a:endParaRPr/>
            </a:p>
          </p:txBody>
        </p:sp>
      </p:grpSp>
      <p:pic>
        <p:nvPicPr>
          <p:cNvPr id="521" name="Google Shape;521;p26" descr="Imagen 10"/>
          <p:cNvPicPr preferRelativeResize="0"/>
          <p:nvPr/>
        </p:nvPicPr>
        <p:blipFill rotWithShape="1">
          <a:blip r:embed="rId4">
            <a:alphaModFix/>
          </a:blip>
          <a:srcRect/>
          <a:stretch/>
        </p:blipFill>
        <p:spPr>
          <a:xfrm>
            <a:off x="5266344" y="2056308"/>
            <a:ext cx="482547" cy="48254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7"/>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27</a:t>
            </a:fld>
            <a:endParaRPr sz="1100" b="0" i="0" u="none" strike="noStrike" cap="none">
              <a:solidFill>
                <a:srgbClr val="000000"/>
              </a:solidFill>
              <a:latin typeface="Calibri"/>
              <a:ea typeface="Calibri"/>
              <a:cs typeface="Calibri"/>
              <a:sym typeface="Calibri"/>
            </a:endParaRPr>
          </a:p>
        </p:txBody>
      </p:sp>
      <p:sp>
        <p:nvSpPr>
          <p:cNvPr id="527" name="Google Shape;527;p27"/>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528" name="Google Shape;528;p27"/>
          <p:cNvSpPr txBox="1"/>
          <p:nvPr/>
        </p:nvSpPr>
        <p:spPr>
          <a:xfrm>
            <a:off x="375977" y="1283909"/>
            <a:ext cx="701788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529" name="Google Shape;529;p27"/>
          <p:cNvGrpSpPr/>
          <p:nvPr/>
        </p:nvGrpSpPr>
        <p:grpSpPr>
          <a:xfrm>
            <a:off x="8431" y="3421109"/>
            <a:ext cx="9088059" cy="783024"/>
            <a:chOff x="-2" y="-4"/>
            <a:chExt cx="9088056" cy="783023"/>
          </a:xfrm>
        </p:grpSpPr>
        <p:sp>
          <p:nvSpPr>
            <p:cNvPr id="530" name="Google Shape;530;p27"/>
            <p:cNvSpPr txBox="1"/>
            <p:nvPr/>
          </p:nvSpPr>
          <p:spPr>
            <a:xfrm>
              <a:off x="1313694" y="281774"/>
              <a:ext cx="7774360"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Considerar los </a:t>
              </a:r>
              <a:r>
                <a:rPr lang="en-US" sz="1600" b="1" i="0" u="none" strike="noStrike" cap="none">
                  <a:solidFill>
                    <a:srgbClr val="ED6B00"/>
                  </a:solidFill>
                  <a:latin typeface="Calibri"/>
                  <a:ea typeface="Calibri"/>
                  <a:cs typeface="Calibri"/>
                  <a:sym typeface="Calibri"/>
                </a:rPr>
                <a:t>anexos</a:t>
              </a:r>
              <a:r>
                <a:rPr lang="en-US" sz="1600" b="0" i="0" u="none" strike="noStrike" cap="none">
                  <a:solidFill>
                    <a:srgbClr val="000000"/>
                  </a:solidFill>
                  <a:latin typeface="Calibri"/>
                  <a:ea typeface="Calibri"/>
                  <a:cs typeface="Calibri"/>
                  <a:sym typeface="Calibri"/>
                </a:rPr>
                <a:t> adjuntos. </a:t>
              </a:r>
              <a:endParaRPr/>
            </a:p>
          </p:txBody>
        </p:sp>
        <p:grpSp>
          <p:nvGrpSpPr>
            <p:cNvPr id="531" name="Google Shape;531;p27"/>
            <p:cNvGrpSpPr/>
            <p:nvPr/>
          </p:nvGrpSpPr>
          <p:grpSpPr>
            <a:xfrm>
              <a:off x="-2" y="-4"/>
              <a:ext cx="1135381" cy="783023"/>
              <a:chOff x="-1" y="-1"/>
              <a:chExt cx="1135380" cy="783021"/>
            </a:xfrm>
          </p:grpSpPr>
          <p:sp>
            <p:nvSpPr>
              <p:cNvPr id="532" name="Google Shape;532;p27"/>
              <p:cNvSpPr/>
              <p:nvPr/>
            </p:nvSpPr>
            <p:spPr>
              <a:xfrm rot="5400000">
                <a:off x="176178" y="-176181"/>
                <a:ext cx="783021" cy="1135380"/>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33" name="Google Shape;533;p27" descr="Imagen 3"/>
              <p:cNvPicPr preferRelativeResize="0"/>
              <p:nvPr/>
            </p:nvPicPr>
            <p:blipFill rotWithShape="1">
              <a:blip r:embed="rId3">
                <a:alphaModFix/>
              </a:blip>
              <a:srcRect/>
              <a:stretch/>
            </p:blipFill>
            <p:spPr>
              <a:xfrm>
                <a:off x="286451" y="103503"/>
                <a:ext cx="683393" cy="576012"/>
              </a:xfrm>
              <a:prstGeom prst="rect">
                <a:avLst/>
              </a:prstGeom>
              <a:noFill/>
              <a:ln>
                <a:noFill/>
              </a:ln>
            </p:spPr>
          </p:pic>
        </p:grpSp>
      </p:grpSp>
      <p:grpSp>
        <p:nvGrpSpPr>
          <p:cNvPr id="534" name="Google Shape;534;p27"/>
          <p:cNvGrpSpPr/>
          <p:nvPr/>
        </p:nvGrpSpPr>
        <p:grpSpPr>
          <a:xfrm>
            <a:off x="-8" y="4568177"/>
            <a:ext cx="6602681" cy="783015"/>
            <a:chOff x="-2" y="-1"/>
            <a:chExt cx="6602679" cy="783014"/>
          </a:xfrm>
        </p:grpSpPr>
        <p:sp>
          <p:nvSpPr>
            <p:cNvPr id="535" name="Google Shape;535;p27"/>
            <p:cNvSpPr txBox="1"/>
            <p:nvPr/>
          </p:nvSpPr>
          <p:spPr>
            <a:xfrm>
              <a:off x="1322135" y="196029"/>
              <a:ext cx="5280542"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Aplicar lo </a:t>
              </a:r>
              <a:r>
                <a:rPr lang="en-US" sz="1600" b="1" i="0" u="none" strike="noStrike" cap="none">
                  <a:solidFill>
                    <a:srgbClr val="ED6B00"/>
                  </a:solidFill>
                  <a:latin typeface="Calibri"/>
                  <a:ea typeface="Calibri"/>
                  <a:cs typeface="Calibri"/>
                  <a:sym typeface="Calibri"/>
                </a:rPr>
                <a:t>aprendido </a:t>
              </a:r>
              <a:r>
                <a:rPr lang="en-US" sz="1600" b="0" i="0" u="none" strike="noStrike" cap="none">
                  <a:solidFill>
                    <a:srgbClr val="000000"/>
                  </a:solidFill>
                  <a:latin typeface="Calibri"/>
                  <a:ea typeface="Calibri"/>
                  <a:cs typeface="Calibri"/>
                  <a:sym typeface="Calibri"/>
                </a:rPr>
                <a:t>en el módulo.</a:t>
              </a:r>
              <a:endParaRPr/>
            </a:p>
          </p:txBody>
        </p:sp>
        <p:sp>
          <p:nvSpPr>
            <p:cNvPr id="536" name="Google Shape;536;p27"/>
            <p:cNvSpPr/>
            <p:nvPr/>
          </p:nvSpPr>
          <p:spPr>
            <a:xfrm rot="5400000">
              <a:off x="176178" y="-176181"/>
              <a:ext cx="783014" cy="1135373"/>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pic>
        <p:nvPicPr>
          <p:cNvPr id="537" name="Google Shape;537;p27" descr="Imagen 1"/>
          <p:cNvPicPr preferRelativeResize="0"/>
          <p:nvPr/>
        </p:nvPicPr>
        <p:blipFill rotWithShape="1">
          <a:blip r:embed="rId4">
            <a:alphaModFix/>
          </a:blip>
          <a:srcRect/>
          <a:stretch/>
        </p:blipFill>
        <p:spPr>
          <a:xfrm>
            <a:off x="5639332" y="1565094"/>
            <a:ext cx="3816537" cy="6006178"/>
          </a:xfrm>
          <a:prstGeom prst="rect">
            <a:avLst/>
          </a:prstGeom>
          <a:noFill/>
          <a:ln>
            <a:noFill/>
          </a:ln>
        </p:spPr>
      </p:pic>
      <p:sp>
        <p:nvSpPr>
          <p:cNvPr id="538" name="Google Shape;538;p27"/>
          <p:cNvSpPr txBox="1"/>
          <p:nvPr/>
        </p:nvSpPr>
        <p:spPr>
          <a:xfrm>
            <a:off x="1343273" y="2333799"/>
            <a:ext cx="5526347"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sp>
        <p:nvSpPr>
          <p:cNvPr id="539" name="Google Shape;539;p27"/>
          <p:cNvSpPr/>
          <p:nvPr/>
        </p:nvSpPr>
        <p:spPr>
          <a:xfrm rot="5400000">
            <a:off x="184623" y="2033696"/>
            <a:ext cx="783010"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40" name="Google Shape;540;p27" descr="Imagen 31"/>
          <p:cNvPicPr preferRelativeResize="0"/>
          <p:nvPr/>
        </p:nvPicPr>
        <p:blipFill rotWithShape="1">
          <a:blip r:embed="rId5">
            <a:alphaModFix/>
          </a:blip>
          <a:srcRect/>
          <a:stretch/>
        </p:blipFill>
        <p:spPr>
          <a:xfrm>
            <a:off x="294892" y="2313377"/>
            <a:ext cx="683391" cy="576004"/>
          </a:xfrm>
          <a:prstGeom prst="rect">
            <a:avLst/>
          </a:prstGeom>
          <a:noFill/>
          <a:ln>
            <a:noFill/>
          </a:ln>
        </p:spPr>
      </p:pic>
      <p:pic>
        <p:nvPicPr>
          <p:cNvPr id="541" name="Google Shape;541;p27" descr="Imagen 32"/>
          <p:cNvPicPr preferRelativeResize="0"/>
          <p:nvPr/>
        </p:nvPicPr>
        <p:blipFill rotWithShape="1">
          <a:blip r:embed="rId6">
            <a:alphaModFix/>
          </a:blip>
          <a:srcRect r="56603" b="56896"/>
          <a:stretch/>
        </p:blipFill>
        <p:spPr>
          <a:xfrm>
            <a:off x="367732" y="4678383"/>
            <a:ext cx="558774" cy="5626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8"/>
          <p:cNvSpPr txBox="1">
            <a:spLocks noGrp="1"/>
          </p:cNvSpPr>
          <p:nvPr>
            <p:ph type="sldNum" idx="4294967295"/>
          </p:nvPr>
        </p:nvSpPr>
        <p:spPr>
          <a:xfrm>
            <a:off x="371681" y="6881800"/>
            <a:ext cx="337153"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28</a:t>
            </a:fld>
            <a:endParaRPr sz="1100" b="0" i="0" u="none" strike="noStrike" cap="none">
              <a:solidFill>
                <a:srgbClr val="000000"/>
              </a:solidFill>
              <a:latin typeface="Calibri"/>
              <a:ea typeface="Calibri"/>
              <a:cs typeface="Calibri"/>
              <a:sym typeface="Calibri"/>
            </a:endParaRPr>
          </a:p>
        </p:txBody>
      </p:sp>
      <p:sp>
        <p:nvSpPr>
          <p:cNvPr id="547" name="Google Shape;547;p28"/>
          <p:cNvSpPr txBox="1"/>
          <p:nvPr/>
        </p:nvSpPr>
        <p:spPr>
          <a:xfrm>
            <a:off x="379150" y="10345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548" name="Google Shape;548;p28"/>
          <p:cNvSpPr txBox="1"/>
          <p:nvPr/>
        </p:nvSpPr>
        <p:spPr>
          <a:xfrm>
            <a:off x="375977" y="1283909"/>
            <a:ext cx="7017881"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grpSp>
        <p:nvGrpSpPr>
          <p:cNvPr id="549" name="Google Shape;549;p28"/>
          <p:cNvGrpSpPr/>
          <p:nvPr/>
        </p:nvGrpSpPr>
        <p:grpSpPr>
          <a:xfrm>
            <a:off x="-4670" y="4568166"/>
            <a:ext cx="9109204" cy="783031"/>
            <a:chOff x="-3" y="-4"/>
            <a:chExt cx="9109203" cy="783029"/>
          </a:xfrm>
        </p:grpSpPr>
        <p:sp>
          <p:nvSpPr>
            <p:cNvPr id="550" name="Google Shape;550;p28"/>
            <p:cNvSpPr txBox="1"/>
            <p:nvPr/>
          </p:nvSpPr>
          <p:spPr>
            <a:xfrm>
              <a:off x="1334839" y="222252"/>
              <a:ext cx="7774361"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a:p>
          </p:txBody>
        </p:sp>
        <p:grpSp>
          <p:nvGrpSpPr>
            <p:cNvPr id="551" name="Google Shape;551;p28"/>
            <p:cNvGrpSpPr/>
            <p:nvPr/>
          </p:nvGrpSpPr>
          <p:grpSpPr>
            <a:xfrm>
              <a:off x="-3" y="-4"/>
              <a:ext cx="1135385" cy="783029"/>
              <a:chOff x="-1" y="-1"/>
              <a:chExt cx="1135384" cy="783027"/>
            </a:xfrm>
          </p:grpSpPr>
          <p:sp>
            <p:nvSpPr>
              <p:cNvPr id="552" name="Google Shape;552;p28"/>
              <p:cNvSpPr/>
              <p:nvPr/>
            </p:nvSpPr>
            <p:spPr>
              <a:xfrm rot="5400000">
                <a:off x="176177" y="-176180"/>
                <a:ext cx="783027" cy="113538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53" name="Google Shape;553;p28" descr="Imagen 3"/>
              <p:cNvPicPr preferRelativeResize="0"/>
              <p:nvPr/>
            </p:nvPicPr>
            <p:blipFill rotWithShape="1">
              <a:blip r:embed="rId3">
                <a:alphaModFix/>
              </a:blip>
              <a:srcRect/>
              <a:stretch/>
            </p:blipFill>
            <p:spPr>
              <a:xfrm>
                <a:off x="286452" y="103504"/>
                <a:ext cx="683396" cy="576016"/>
              </a:xfrm>
              <a:prstGeom prst="rect">
                <a:avLst/>
              </a:prstGeom>
              <a:noFill/>
              <a:ln>
                <a:noFill/>
              </a:ln>
            </p:spPr>
          </p:pic>
        </p:grpSp>
      </p:grpSp>
      <p:grpSp>
        <p:nvGrpSpPr>
          <p:cNvPr id="554" name="Google Shape;554;p28"/>
          <p:cNvGrpSpPr/>
          <p:nvPr/>
        </p:nvGrpSpPr>
        <p:grpSpPr>
          <a:xfrm>
            <a:off x="-4670" y="3697429"/>
            <a:ext cx="6615393" cy="783031"/>
            <a:chOff x="-3" y="-4"/>
            <a:chExt cx="6615393" cy="783029"/>
          </a:xfrm>
        </p:grpSpPr>
        <p:sp>
          <p:nvSpPr>
            <p:cNvPr id="555" name="Google Shape;555;p28"/>
            <p:cNvSpPr txBox="1"/>
            <p:nvPr/>
          </p:nvSpPr>
          <p:spPr>
            <a:xfrm>
              <a:off x="1334842" y="94435"/>
              <a:ext cx="5280547"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a:p>
          </p:txBody>
        </p:sp>
        <p:grpSp>
          <p:nvGrpSpPr>
            <p:cNvPr id="556" name="Google Shape;556;p28"/>
            <p:cNvGrpSpPr/>
            <p:nvPr/>
          </p:nvGrpSpPr>
          <p:grpSpPr>
            <a:xfrm>
              <a:off x="-3" y="-4"/>
              <a:ext cx="1135386" cy="783029"/>
              <a:chOff x="-1" y="-1"/>
              <a:chExt cx="1135384" cy="783027"/>
            </a:xfrm>
          </p:grpSpPr>
          <p:sp>
            <p:nvSpPr>
              <p:cNvPr id="557" name="Google Shape;557;p28"/>
              <p:cNvSpPr/>
              <p:nvPr/>
            </p:nvSpPr>
            <p:spPr>
              <a:xfrm rot="5400000">
                <a:off x="176177" y="-176180"/>
                <a:ext cx="783027" cy="113538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58" name="Google Shape;558;p28" descr="Imagen 4"/>
              <p:cNvPicPr preferRelativeResize="0"/>
              <p:nvPr/>
            </p:nvPicPr>
            <p:blipFill rotWithShape="1">
              <a:blip r:embed="rId4">
                <a:alphaModFix/>
              </a:blip>
              <a:srcRect/>
              <a:stretch/>
            </p:blipFill>
            <p:spPr>
              <a:xfrm>
                <a:off x="286453" y="103504"/>
                <a:ext cx="683399" cy="576016"/>
              </a:xfrm>
              <a:prstGeom prst="rect">
                <a:avLst/>
              </a:prstGeom>
              <a:noFill/>
              <a:ln>
                <a:noFill/>
              </a:ln>
            </p:spPr>
          </p:pic>
        </p:grpSp>
      </p:grpSp>
      <p:grpSp>
        <p:nvGrpSpPr>
          <p:cNvPr id="559" name="Google Shape;559;p28"/>
          <p:cNvGrpSpPr/>
          <p:nvPr/>
        </p:nvGrpSpPr>
        <p:grpSpPr>
          <a:xfrm>
            <a:off x="-4670" y="1955963"/>
            <a:ext cx="9178031" cy="783030"/>
            <a:chOff x="-2" y="-4"/>
            <a:chExt cx="9178030" cy="783029"/>
          </a:xfrm>
        </p:grpSpPr>
        <p:sp>
          <p:nvSpPr>
            <p:cNvPr id="560" name="Google Shape;560;p28"/>
            <p:cNvSpPr txBox="1"/>
            <p:nvPr/>
          </p:nvSpPr>
          <p:spPr>
            <a:xfrm>
              <a:off x="1334839" y="222252"/>
              <a:ext cx="7843189"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a:p>
          </p:txBody>
        </p:sp>
        <p:grpSp>
          <p:nvGrpSpPr>
            <p:cNvPr id="561" name="Google Shape;561;p28"/>
            <p:cNvGrpSpPr/>
            <p:nvPr/>
          </p:nvGrpSpPr>
          <p:grpSpPr>
            <a:xfrm>
              <a:off x="-2" y="-4"/>
              <a:ext cx="1135384" cy="783029"/>
              <a:chOff x="-1" y="-1"/>
              <a:chExt cx="1135383" cy="783028"/>
            </a:xfrm>
          </p:grpSpPr>
          <p:sp>
            <p:nvSpPr>
              <p:cNvPr id="562" name="Google Shape;562;p28"/>
              <p:cNvSpPr/>
              <p:nvPr/>
            </p:nvSpPr>
            <p:spPr>
              <a:xfrm rot="5400000">
                <a:off x="176176" y="-176179"/>
                <a:ext cx="783028" cy="1135383"/>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63" name="Google Shape;563;p28" descr="Imagen 5"/>
              <p:cNvPicPr preferRelativeResize="0"/>
              <p:nvPr/>
            </p:nvPicPr>
            <p:blipFill rotWithShape="1">
              <a:blip r:embed="rId5">
                <a:alphaModFix/>
              </a:blip>
              <a:srcRect/>
              <a:stretch/>
            </p:blipFill>
            <p:spPr>
              <a:xfrm>
                <a:off x="262216" y="83076"/>
                <a:ext cx="731871" cy="616873"/>
              </a:xfrm>
              <a:prstGeom prst="rect">
                <a:avLst/>
              </a:prstGeom>
              <a:noFill/>
              <a:ln>
                <a:noFill/>
              </a:ln>
            </p:spPr>
          </p:pic>
        </p:grpSp>
      </p:grpSp>
      <p:grpSp>
        <p:nvGrpSpPr>
          <p:cNvPr id="564" name="Google Shape;564;p28"/>
          <p:cNvGrpSpPr/>
          <p:nvPr/>
        </p:nvGrpSpPr>
        <p:grpSpPr>
          <a:xfrm>
            <a:off x="-4674" y="2826696"/>
            <a:ext cx="8912565" cy="783032"/>
            <a:chOff x="-4" y="-4"/>
            <a:chExt cx="8912563" cy="783031"/>
          </a:xfrm>
        </p:grpSpPr>
        <p:sp>
          <p:nvSpPr>
            <p:cNvPr id="565" name="Google Shape;565;p28"/>
            <p:cNvSpPr txBox="1"/>
            <p:nvPr/>
          </p:nvSpPr>
          <p:spPr>
            <a:xfrm>
              <a:off x="1334840" y="222252"/>
              <a:ext cx="7577720"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a:p>
          </p:txBody>
        </p:sp>
        <p:grpSp>
          <p:nvGrpSpPr>
            <p:cNvPr id="566" name="Google Shape;566;p28"/>
            <p:cNvGrpSpPr/>
            <p:nvPr/>
          </p:nvGrpSpPr>
          <p:grpSpPr>
            <a:xfrm>
              <a:off x="-4" y="-4"/>
              <a:ext cx="1135388" cy="783031"/>
              <a:chOff x="-2" y="-1"/>
              <a:chExt cx="1135386" cy="783029"/>
            </a:xfrm>
          </p:grpSpPr>
          <p:sp>
            <p:nvSpPr>
              <p:cNvPr id="567" name="Google Shape;567;p28"/>
              <p:cNvSpPr/>
              <p:nvPr/>
            </p:nvSpPr>
            <p:spPr>
              <a:xfrm rot="5400000">
                <a:off x="176177" y="-176180"/>
                <a:ext cx="783029" cy="1135386"/>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68" name="Google Shape;568;p28" descr="Imagen 6"/>
              <p:cNvPicPr preferRelativeResize="0"/>
              <p:nvPr/>
            </p:nvPicPr>
            <p:blipFill rotWithShape="1">
              <a:blip r:embed="rId6">
                <a:alphaModFix/>
              </a:blip>
              <a:srcRect/>
              <a:stretch/>
            </p:blipFill>
            <p:spPr>
              <a:xfrm>
                <a:off x="286453" y="103504"/>
                <a:ext cx="683397" cy="576018"/>
              </a:xfrm>
              <a:prstGeom prst="rect">
                <a:avLst/>
              </a:prstGeom>
              <a:noFill/>
              <a:ln>
                <a:noFill/>
              </a:ln>
            </p:spPr>
          </p:pic>
        </p:grpSp>
      </p:grpSp>
      <p:grpSp>
        <p:nvGrpSpPr>
          <p:cNvPr id="569" name="Google Shape;569;p28"/>
          <p:cNvGrpSpPr/>
          <p:nvPr/>
        </p:nvGrpSpPr>
        <p:grpSpPr>
          <a:xfrm>
            <a:off x="-4671" y="5438900"/>
            <a:ext cx="6861198" cy="783031"/>
            <a:chOff x="-3" y="-4"/>
            <a:chExt cx="6861198" cy="783029"/>
          </a:xfrm>
        </p:grpSpPr>
        <p:sp>
          <p:nvSpPr>
            <p:cNvPr id="570" name="Google Shape;570;p28"/>
            <p:cNvSpPr txBox="1"/>
            <p:nvPr/>
          </p:nvSpPr>
          <p:spPr>
            <a:xfrm>
              <a:off x="1334839" y="123931"/>
              <a:ext cx="5526355"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571" name="Google Shape;571;p28"/>
            <p:cNvGrpSpPr/>
            <p:nvPr/>
          </p:nvGrpSpPr>
          <p:grpSpPr>
            <a:xfrm>
              <a:off x="-3" y="-4"/>
              <a:ext cx="1135385" cy="783029"/>
              <a:chOff x="-1" y="-1"/>
              <a:chExt cx="1135384" cy="783027"/>
            </a:xfrm>
          </p:grpSpPr>
          <p:sp>
            <p:nvSpPr>
              <p:cNvPr id="572" name="Google Shape;572;p28"/>
              <p:cNvSpPr/>
              <p:nvPr/>
            </p:nvSpPr>
            <p:spPr>
              <a:xfrm rot="5400000">
                <a:off x="176177" y="-176180"/>
                <a:ext cx="783027" cy="1135384"/>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pic>
            <p:nvPicPr>
              <p:cNvPr id="573" name="Google Shape;573;p28" descr="Imagen 8"/>
              <p:cNvPicPr preferRelativeResize="0"/>
              <p:nvPr/>
            </p:nvPicPr>
            <p:blipFill rotWithShape="1">
              <a:blip r:embed="rId7">
                <a:alphaModFix/>
              </a:blip>
              <a:srcRect/>
              <a:stretch/>
            </p:blipFill>
            <p:spPr>
              <a:xfrm>
                <a:off x="286452" y="103504"/>
                <a:ext cx="683402" cy="576016"/>
              </a:xfrm>
              <a:prstGeom prst="rect">
                <a:avLst/>
              </a:prstGeom>
              <a:noFill/>
              <a:ln>
                <a:noFill/>
              </a:ln>
            </p:spPr>
          </p:pic>
        </p:grpSp>
      </p:grpSp>
      <p:pic>
        <p:nvPicPr>
          <p:cNvPr id="574" name="Google Shape;574;p28" descr="Imagen 1"/>
          <p:cNvPicPr preferRelativeResize="0"/>
          <p:nvPr/>
        </p:nvPicPr>
        <p:blipFill rotWithShape="1">
          <a:blip r:embed="rId8">
            <a:alphaModFix/>
          </a:blip>
          <a:srcRect/>
          <a:stretch/>
        </p:blipFill>
        <p:spPr>
          <a:xfrm>
            <a:off x="5639332" y="1565094"/>
            <a:ext cx="3816537" cy="60061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9"/>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29</a:t>
            </a:fld>
            <a:endParaRPr sz="1100" b="0" i="0" u="none" strike="noStrike" cap="none">
              <a:solidFill>
                <a:srgbClr val="000000"/>
              </a:solidFill>
              <a:latin typeface="Calibri"/>
              <a:ea typeface="Calibri"/>
              <a:cs typeface="Calibri"/>
              <a:sym typeface="Calibri"/>
            </a:endParaRPr>
          </a:p>
        </p:txBody>
      </p:sp>
      <p:grpSp>
        <p:nvGrpSpPr>
          <p:cNvPr id="580" name="Google Shape;580;p29"/>
          <p:cNvGrpSpPr/>
          <p:nvPr/>
        </p:nvGrpSpPr>
        <p:grpSpPr>
          <a:xfrm>
            <a:off x="431616" y="2285848"/>
            <a:ext cx="8839213" cy="3238201"/>
            <a:chOff x="-1" y="0"/>
            <a:chExt cx="8839212" cy="3238199"/>
          </a:xfrm>
        </p:grpSpPr>
        <p:sp>
          <p:nvSpPr>
            <p:cNvPr id="581" name="Google Shape;581;p29"/>
            <p:cNvSpPr/>
            <p:nvPr/>
          </p:nvSpPr>
          <p:spPr>
            <a:xfrm>
              <a:off x="-1" y="0"/>
              <a:ext cx="8839212" cy="3238199"/>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82" name="Google Shape;582;p29"/>
            <p:cNvSpPr txBox="1"/>
            <p:nvPr/>
          </p:nvSpPr>
          <p:spPr>
            <a:xfrm>
              <a:off x="162838" y="1428979"/>
              <a:ext cx="851353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83" name="Google Shape;583;p29"/>
          <p:cNvSpPr txBox="1"/>
          <p:nvPr/>
        </p:nvSpPr>
        <p:spPr>
          <a:xfrm>
            <a:off x="511260" y="1290790"/>
            <a:ext cx="3893655"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584" name="Google Shape;584;p29"/>
          <p:cNvSpPr/>
          <p:nvPr/>
        </p:nvSpPr>
        <p:spPr>
          <a:xfrm>
            <a:off x="5279923" y="7354529"/>
            <a:ext cx="2723540"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85" name="Google Shape;585;p29"/>
          <p:cNvSpPr txBox="1"/>
          <p:nvPr/>
        </p:nvSpPr>
        <p:spPr>
          <a:xfrm>
            <a:off x="505865" y="1001521"/>
            <a:ext cx="1537742"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586" name="Google Shape;586;p29"/>
          <p:cNvSpPr txBox="1"/>
          <p:nvPr/>
        </p:nvSpPr>
        <p:spPr>
          <a:xfrm>
            <a:off x="3763710" y="1033302"/>
            <a:ext cx="559361" cy="941767"/>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8</a:t>
            </a:r>
            <a:endParaRPr/>
          </a:p>
        </p:txBody>
      </p:sp>
      <p:pic>
        <p:nvPicPr>
          <p:cNvPr id="587" name="Google Shape;587;p29" descr="Imagen 2"/>
          <p:cNvPicPr preferRelativeResize="0"/>
          <p:nvPr/>
        </p:nvPicPr>
        <p:blipFill rotWithShape="1">
          <a:blip r:embed="rId3">
            <a:alphaModFix/>
          </a:blip>
          <a:srcRect/>
          <a:stretch/>
        </p:blipFill>
        <p:spPr>
          <a:xfrm>
            <a:off x="2716053" y="3978569"/>
            <a:ext cx="6899896" cy="3974400"/>
          </a:xfrm>
          <a:prstGeom prst="rect">
            <a:avLst/>
          </a:prstGeom>
          <a:noFill/>
          <a:ln>
            <a:noFill/>
          </a:ln>
        </p:spPr>
      </p:pic>
      <p:sp>
        <p:nvSpPr>
          <p:cNvPr id="588" name="Google Shape;588;p29"/>
          <p:cNvSpPr txBox="1"/>
          <p:nvPr/>
        </p:nvSpPr>
        <p:spPr>
          <a:xfrm>
            <a:off x="2686559" y="6881800"/>
            <a:ext cx="1639637" cy="3171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Medio | Presentación</a:t>
            </a:r>
            <a:endParaRPr/>
          </a:p>
        </p:txBody>
      </p:sp>
      <p:sp>
        <p:nvSpPr>
          <p:cNvPr id="589" name="Google Shape;589;p29"/>
          <p:cNvSpPr txBox="1"/>
          <p:nvPr/>
        </p:nvSpPr>
        <p:spPr>
          <a:xfrm>
            <a:off x="958643" y="3099393"/>
            <a:ext cx="5107865" cy="19921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práctica. Utiliza el  archivo </a:t>
            </a:r>
            <a:r>
              <a:rPr lang="en-US" sz="1600" b="1" i="1" u="none" strike="noStrike" cap="none">
                <a:solidFill>
                  <a:srgbClr val="ED6B00"/>
                </a:solidFill>
                <a:latin typeface="Calibri"/>
                <a:ea typeface="Calibri"/>
                <a:cs typeface="Calibri"/>
                <a:sym typeface="Calibri"/>
              </a:rPr>
              <a:t>“Actividad Práctica 8”</a:t>
            </a:r>
            <a:r>
              <a:rPr lang="en-US" sz="1600" b="0" i="0" u="none" strike="noStrike" cap="none">
                <a:solidFill>
                  <a:srgbClr val="000000"/>
                </a:solidFill>
                <a:latin typeface="Calibri"/>
                <a:ea typeface="Calibri"/>
                <a:cs typeface="Calibri"/>
                <a:sym typeface="Calibri"/>
              </a:rPr>
              <a:t> y sigue las instrucciones señaladas. </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
            </a:r>
            <a:br>
              <a:rPr lang="en-US" sz="1600" b="1" i="0" u="none" strike="noStrike" cap="none">
                <a:solidFill>
                  <a:srgbClr val="ED6B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3"/>
          <p:cNvGrpSpPr/>
          <p:nvPr/>
        </p:nvGrpSpPr>
        <p:grpSpPr>
          <a:xfrm>
            <a:off x="6473042" y="1472660"/>
            <a:ext cx="2980515" cy="5164116"/>
            <a:chOff x="0" y="0"/>
            <a:chExt cx="2980514" cy="5663580"/>
          </a:xfrm>
        </p:grpSpPr>
        <p:sp>
          <p:nvSpPr>
            <p:cNvPr id="189" name="Google Shape;189;p3"/>
            <p:cNvSpPr/>
            <p:nvPr/>
          </p:nvSpPr>
          <p:spPr>
            <a:xfrm>
              <a:off x="0" y="0"/>
              <a:ext cx="2980514" cy="5663580"/>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190" name="Google Shape;190;p3"/>
            <p:cNvSpPr txBox="1"/>
            <p:nvPr/>
          </p:nvSpPr>
          <p:spPr>
            <a:xfrm>
              <a:off x="78265" y="2641673"/>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    </a:t>
              </a:r>
              <a:endParaRPr/>
            </a:p>
          </p:txBody>
        </p:sp>
      </p:grpSp>
      <p:grpSp>
        <p:nvGrpSpPr>
          <p:cNvPr id="191" name="Google Shape;191;p3"/>
          <p:cNvGrpSpPr/>
          <p:nvPr/>
        </p:nvGrpSpPr>
        <p:grpSpPr>
          <a:xfrm>
            <a:off x="3362219" y="1472660"/>
            <a:ext cx="2980515" cy="5164115"/>
            <a:chOff x="0" y="0"/>
            <a:chExt cx="2980514" cy="4543827"/>
          </a:xfrm>
        </p:grpSpPr>
        <p:sp>
          <p:nvSpPr>
            <p:cNvPr id="192" name="Google Shape;192;p3"/>
            <p:cNvSpPr/>
            <p:nvPr/>
          </p:nvSpPr>
          <p:spPr>
            <a:xfrm>
              <a:off x="0" y="0"/>
              <a:ext cx="2980514" cy="4543827"/>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Helvetica Neue"/>
                <a:buNone/>
              </a:pPr>
              <a:endParaRPr sz="1400" b="0" i="0" u="none" strike="noStrike" cap="none">
                <a:solidFill>
                  <a:srgbClr val="000000"/>
                </a:solidFill>
                <a:latin typeface="Helvetica Neue"/>
                <a:ea typeface="Helvetica Neue"/>
                <a:cs typeface="Helvetica Neue"/>
                <a:sym typeface="Helvetica Neue"/>
              </a:endParaRPr>
            </a:p>
          </p:txBody>
        </p:sp>
        <p:sp>
          <p:nvSpPr>
            <p:cNvPr id="193" name="Google Shape;193;p3"/>
            <p:cNvSpPr txBox="1"/>
            <p:nvPr/>
          </p:nvSpPr>
          <p:spPr>
            <a:xfrm>
              <a:off x="78265" y="2081796"/>
              <a:ext cx="28239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Helvetica Neue"/>
                <a:buNone/>
              </a:pPr>
              <a:r>
                <a:rPr lang="en-US" sz="1400" b="0" i="0" u="none" strike="noStrike" cap="none">
                  <a:solidFill>
                    <a:srgbClr val="000000"/>
                  </a:solidFill>
                  <a:latin typeface="Helvetica Neue"/>
                  <a:ea typeface="Helvetica Neue"/>
                  <a:cs typeface="Helvetica Neue"/>
                  <a:sym typeface="Helvetica Neue"/>
                </a:rPr>
                <a:t>    </a:t>
              </a:r>
              <a:endParaRPr/>
            </a:p>
          </p:txBody>
        </p:sp>
      </p:grpSp>
      <p:sp>
        <p:nvSpPr>
          <p:cNvPr id="194" name="Google Shape;194;p3"/>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sz="1100" b="0" i="0" u="none" strike="noStrike" cap="none">
              <a:solidFill>
                <a:srgbClr val="000000"/>
              </a:solidFill>
              <a:latin typeface="Calibri"/>
              <a:ea typeface="Calibri"/>
              <a:cs typeface="Calibri"/>
              <a:sym typeface="Calibri"/>
            </a:endParaRPr>
          </a:p>
        </p:txBody>
      </p:sp>
      <p:sp>
        <p:nvSpPr>
          <p:cNvPr id="195" name="Google Shape;195;p3"/>
          <p:cNvSpPr txBox="1"/>
          <p:nvPr/>
        </p:nvSpPr>
        <p:spPr>
          <a:xfrm>
            <a:off x="462113" y="2499448"/>
            <a:ext cx="2760224" cy="3314235"/>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6 </a:t>
            </a:r>
            <a:r>
              <a:rPr lang="en-US" sz="1400" b="0" i="0" u="none" strike="noStrike" cap="none">
                <a:solidFill>
                  <a:srgbClr val="000000"/>
                </a:solidFill>
                <a:latin typeface="Calibri"/>
                <a:ea typeface="Calibri"/>
                <a:cs typeface="Calibri"/>
                <a:sym typeface="Calibri"/>
              </a:rPr>
              <a:t>Ingresar, archivar y presentar información sobre bienestar y desarrollo de personas, ascensos, promociones, transferencias, capacitación, desempeños, evaluaciones, entre otros, para la toma de decisiones de las jefaturas.</a:t>
            </a: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B - C - H</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196" name="Google Shape;196;p3"/>
          <p:cNvSpPr/>
          <p:nvPr/>
        </p:nvSpPr>
        <p:spPr>
          <a:xfrm>
            <a:off x="252573" y="1472660"/>
            <a:ext cx="2980515"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97" name="Google Shape;197;p3"/>
          <p:cNvSpPr txBox="1"/>
          <p:nvPr/>
        </p:nvSpPr>
        <p:spPr>
          <a:xfrm>
            <a:off x="358669" y="2033503"/>
            <a:ext cx="2768320" cy="424497"/>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98" name="Google Shape;198;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sp>
        <p:nvSpPr>
          <p:cNvPr id="199" name="Google Shape;199;p3"/>
          <p:cNvSpPr txBox="1"/>
          <p:nvPr/>
        </p:nvSpPr>
        <p:spPr>
          <a:xfrm>
            <a:off x="3561634" y="2499447"/>
            <a:ext cx="2781098" cy="197240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2. </a:t>
            </a:r>
            <a:r>
              <a:rPr lang="en-US" sz="1400" b="0" i="0" u="none" strike="noStrike" cap="none">
                <a:solidFill>
                  <a:srgbClr val="000000"/>
                </a:solidFill>
                <a:latin typeface="Calibri"/>
                <a:ea typeface="Calibri"/>
                <a:cs typeface="Calibri"/>
                <a:sym typeface="Calibri"/>
              </a:rPr>
              <a:t>Archiva documentación que respalda la información registrada en el sistema sobre bienestar, desarrollo profesional, capacitación y/o evaluación de desempeño de trabajadores, respetando legislación vigente e instrucciones de jefatura.</a:t>
            </a:r>
            <a:endParaRPr/>
          </a:p>
        </p:txBody>
      </p:sp>
      <p:sp>
        <p:nvSpPr>
          <p:cNvPr id="200" name="Google Shape;200;p3"/>
          <p:cNvSpPr txBox="1"/>
          <p:nvPr/>
        </p:nvSpPr>
        <p:spPr>
          <a:xfrm>
            <a:off x="3561636" y="2033503"/>
            <a:ext cx="2609186" cy="424497"/>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201" name="Google Shape;201;p3" descr="Imagen 35"/>
          <p:cNvPicPr preferRelativeResize="0"/>
          <p:nvPr/>
        </p:nvPicPr>
        <p:blipFill rotWithShape="1">
          <a:blip r:embed="rId4">
            <a:alphaModFix/>
          </a:blip>
          <a:srcRect/>
          <a:stretch/>
        </p:blipFill>
        <p:spPr>
          <a:xfrm>
            <a:off x="4539905" y="1203013"/>
            <a:ext cx="702378" cy="669709"/>
          </a:xfrm>
          <a:prstGeom prst="rect">
            <a:avLst/>
          </a:prstGeom>
          <a:noFill/>
          <a:ln>
            <a:noFill/>
          </a:ln>
        </p:spPr>
      </p:pic>
      <p:sp>
        <p:nvSpPr>
          <p:cNvPr id="202" name="Google Shape;202;p3"/>
          <p:cNvSpPr txBox="1"/>
          <p:nvPr/>
        </p:nvSpPr>
        <p:spPr>
          <a:xfrm>
            <a:off x="6656437" y="2499447"/>
            <a:ext cx="2684208" cy="334400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2.2</a:t>
            </a:r>
            <a:r>
              <a:rPr lang="en-US" sz="1400" b="0" i="0" u="none" strike="noStrike" cap="none">
                <a:solidFill>
                  <a:srgbClr val="000000"/>
                </a:solidFill>
                <a:latin typeface="Calibri"/>
                <a:ea typeface="Calibri"/>
                <a:cs typeface="Calibri"/>
                <a:sym typeface="Calibri"/>
              </a:rPr>
              <a:t> Ordena y organiza documentos de las y los trabajadores según el modelo de clasificación definido, considerando legislación vigente e instrucciones de superiores.</a:t>
            </a: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Times"/>
              <a:ea typeface="Times"/>
              <a:cs typeface="Times"/>
              <a:sym typeface="Times"/>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Calcular el valor de las actividades de capacitación, determinando el porcentaje que cubre la franquicia tributaria para trabajadores y empresas.</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Helvetica Neue"/>
              <a:ea typeface="Helvetica Neue"/>
              <a:cs typeface="Helvetica Neue"/>
              <a:sym typeface="Helvetica Neue"/>
            </a:endParaRPr>
          </a:p>
        </p:txBody>
      </p:sp>
      <p:sp>
        <p:nvSpPr>
          <p:cNvPr id="203" name="Google Shape;203;p3"/>
          <p:cNvSpPr txBox="1"/>
          <p:nvPr/>
        </p:nvSpPr>
        <p:spPr>
          <a:xfrm>
            <a:off x="6554516" y="2033503"/>
            <a:ext cx="2862262" cy="424497"/>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204" name="Google Shape;204;p3" descr="Imagen 39"/>
          <p:cNvPicPr preferRelativeResize="0"/>
          <p:nvPr/>
        </p:nvPicPr>
        <p:blipFill rotWithShape="1">
          <a:blip r:embed="rId5">
            <a:alphaModFix/>
          </a:blip>
          <a:srcRect/>
          <a:stretch/>
        </p:blipFill>
        <p:spPr>
          <a:xfrm>
            <a:off x="7649550" y="1203013"/>
            <a:ext cx="702378" cy="669709"/>
          </a:xfrm>
          <a:prstGeom prst="rect">
            <a:avLst/>
          </a:prstGeom>
          <a:noFill/>
          <a:ln>
            <a:noFill/>
          </a:ln>
        </p:spPr>
      </p:pic>
      <p:pic>
        <p:nvPicPr>
          <p:cNvPr id="205" name="Google Shape;205;p3" descr="Imagen 40"/>
          <p:cNvPicPr preferRelativeResize="0"/>
          <p:nvPr/>
        </p:nvPicPr>
        <p:blipFill rotWithShape="1">
          <a:blip r:embed="rId6">
            <a:alphaModFix/>
          </a:blip>
          <a:srcRect/>
          <a:stretch/>
        </p:blipFill>
        <p:spPr>
          <a:xfrm flipH="1">
            <a:off x="511864" y="4448533"/>
            <a:ext cx="3103843" cy="2466272"/>
          </a:xfrm>
          <a:prstGeom prst="rect">
            <a:avLst/>
          </a:prstGeom>
          <a:noFill/>
          <a:ln>
            <a:noFill/>
          </a:ln>
        </p:spPr>
      </p:pic>
      <p:sp>
        <p:nvSpPr>
          <p:cNvPr id="206" name="Google Shape;206;p3"/>
          <p:cNvSpPr txBox="1"/>
          <p:nvPr/>
        </p:nvSpPr>
        <p:spPr>
          <a:xfrm>
            <a:off x="3572070" y="4274172"/>
            <a:ext cx="2760223" cy="2123626"/>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Reconocer el proceso de Detección de Necesidades de Capacitación, identificando las técnicas e instrumentos de levantamiento de información, para determinar brechas y proponer un plan de capacitación de acuerdo a las necesidades, resultados obtenidos y a la normativa legal vigente.</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0"/>
          <p:cNvSpPr txBox="1">
            <a:spLocks noGrp="1"/>
          </p:cNvSpPr>
          <p:nvPr>
            <p:ph type="sldNum" idx="4294967295"/>
          </p:nvPr>
        </p:nvSpPr>
        <p:spPr>
          <a:xfrm>
            <a:off x="371683" y="6881800"/>
            <a:ext cx="337152"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30</a:t>
            </a:fld>
            <a:endParaRPr sz="1100" b="0" i="0" u="none" strike="noStrike" cap="none">
              <a:solidFill>
                <a:srgbClr val="000000"/>
              </a:solidFill>
              <a:latin typeface="Calibri"/>
              <a:ea typeface="Calibri"/>
              <a:cs typeface="Calibri"/>
              <a:sym typeface="Calibri"/>
            </a:endParaRPr>
          </a:p>
        </p:txBody>
      </p:sp>
      <p:grpSp>
        <p:nvGrpSpPr>
          <p:cNvPr id="595" name="Google Shape;595;p30"/>
          <p:cNvGrpSpPr/>
          <p:nvPr/>
        </p:nvGrpSpPr>
        <p:grpSpPr>
          <a:xfrm>
            <a:off x="431616" y="2285848"/>
            <a:ext cx="8839213" cy="3238201"/>
            <a:chOff x="-1" y="0"/>
            <a:chExt cx="8839212" cy="3238199"/>
          </a:xfrm>
        </p:grpSpPr>
        <p:sp>
          <p:nvSpPr>
            <p:cNvPr id="596" name="Google Shape;596;p30"/>
            <p:cNvSpPr/>
            <p:nvPr/>
          </p:nvSpPr>
          <p:spPr>
            <a:xfrm>
              <a:off x="-1" y="0"/>
              <a:ext cx="8839212" cy="3238199"/>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97" name="Google Shape;597;p30"/>
            <p:cNvSpPr txBox="1"/>
            <p:nvPr/>
          </p:nvSpPr>
          <p:spPr>
            <a:xfrm>
              <a:off x="162838" y="1428979"/>
              <a:ext cx="8513535"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98" name="Google Shape;598;p30"/>
          <p:cNvSpPr/>
          <p:nvPr/>
        </p:nvSpPr>
        <p:spPr>
          <a:xfrm>
            <a:off x="5279923" y="7354529"/>
            <a:ext cx="2723540" cy="205148"/>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599" name="Google Shape;599;p30"/>
          <p:cNvSpPr txBox="1"/>
          <p:nvPr/>
        </p:nvSpPr>
        <p:spPr>
          <a:xfrm>
            <a:off x="375971" y="1391909"/>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600" name="Google Shape;600;p30"/>
          <p:cNvSpPr txBox="1"/>
          <p:nvPr/>
        </p:nvSpPr>
        <p:spPr>
          <a:xfrm>
            <a:off x="366450" y="1110794"/>
            <a:ext cx="4700400" cy="37220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601" name="Google Shape;601;p30" descr="Imagen 8"/>
          <p:cNvPicPr preferRelativeResize="0"/>
          <p:nvPr/>
        </p:nvPicPr>
        <p:blipFill rotWithShape="1">
          <a:blip r:embed="rId3">
            <a:alphaModFix/>
          </a:blip>
          <a:srcRect/>
          <a:stretch/>
        </p:blipFill>
        <p:spPr>
          <a:xfrm>
            <a:off x="5830530" y="2890682"/>
            <a:ext cx="2963599" cy="4629223"/>
          </a:xfrm>
          <a:prstGeom prst="rect">
            <a:avLst/>
          </a:prstGeom>
          <a:noFill/>
          <a:ln>
            <a:noFill/>
          </a:ln>
        </p:spPr>
      </p:pic>
      <p:sp>
        <p:nvSpPr>
          <p:cNvPr id="602" name="Google Shape;602;p30"/>
          <p:cNvSpPr txBox="1"/>
          <p:nvPr/>
        </p:nvSpPr>
        <p:spPr>
          <a:xfrm>
            <a:off x="958643" y="2868775"/>
            <a:ext cx="5107865" cy="2614742"/>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FINANCIAMIENTO </a:t>
            </a:r>
            <a:r>
              <a:rPr lang="en-US" sz="2000" b="1" i="0" u="none" strike="noStrike" cap="none">
                <a:solidFill>
                  <a:srgbClr val="ED6B00"/>
                </a:solidFill>
                <a:latin typeface="Calibri"/>
                <a:ea typeface="Calibri"/>
                <a:cs typeface="Calibri"/>
                <a:sym typeface="Calibri"/>
              </a:rPr>
              <a:t>DE LA CAPACITACIÓN</a:t>
            </a:r>
            <a:endParaRPr/>
          </a:p>
          <a:p>
            <a:pPr marL="0" marR="0" lvl="0" indent="0" algn="l" rtl="0">
              <a:lnSpc>
                <a:spcPct val="115000"/>
              </a:lnSpc>
              <a:spcBef>
                <a:spcPts val="0"/>
              </a:spcBef>
              <a:spcAft>
                <a:spcPts val="0"/>
              </a:spcAft>
              <a:buClr>
                <a:srgbClr val="000000"/>
              </a:buClr>
              <a:buSzPts val="1400"/>
              <a:buFont typeface="Calibri"/>
              <a:buNone/>
            </a:pPr>
            <a:endParaRPr sz="1400" b="1" i="0" u="none" strike="noStrike" cap="none">
              <a:solidFill>
                <a:srgbClr val="ED6B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r>
              <a:rPr lang="en-US" sz="2100" b="1" i="0" u="none" strike="noStrike" cap="none">
                <a:solidFill>
                  <a:srgbClr val="ED6B00"/>
                </a:solidFill>
                <a:latin typeface="Arial"/>
                <a:ea typeface="Arial"/>
                <a:cs typeface="Arial"/>
                <a:sym typeface="Arial"/>
              </a:rPr>
              <a:t/>
            </a:r>
            <a:br>
              <a:rPr lang="en-US" sz="2100" b="1" i="0" u="none" strike="noStrike" cap="none">
                <a:solidFill>
                  <a:srgbClr val="ED6B00"/>
                </a:solidFill>
                <a:latin typeface="Arial"/>
                <a:ea typeface="Arial"/>
                <a:cs typeface="Arial"/>
                <a:sym typeface="Arial"/>
              </a:rPr>
            </a:br>
            <a:endParaRPr sz="1400" b="0" i="0" u="none" strike="noStrike" cap="none">
              <a:solidFill>
                <a:srgbClr val="000000"/>
              </a:solidFill>
              <a:latin typeface="Helvetica Neue"/>
              <a:ea typeface="Helvetica Neue"/>
              <a:cs typeface="Helvetica Neue"/>
              <a:sym typeface="Helvetica Neue"/>
            </a:endParaRPr>
          </a:p>
        </p:txBody>
      </p:sp>
      <p:pic>
        <p:nvPicPr>
          <p:cNvPr id="603" name="Google Shape;603;p30" descr="Imagen 16"/>
          <p:cNvPicPr preferRelativeResize="0"/>
          <p:nvPr/>
        </p:nvPicPr>
        <p:blipFill rotWithShape="1">
          <a:blip r:embed="rId4">
            <a:alphaModFix/>
          </a:blip>
          <a:srcRect/>
          <a:stretch/>
        </p:blipFill>
        <p:spPr>
          <a:xfrm>
            <a:off x="3210792" y="4159041"/>
            <a:ext cx="673177" cy="603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sz="1100" b="0" i="0" u="none" strike="noStrike" cap="none">
              <a:solidFill>
                <a:srgbClr val="000000"/>
              </a:solidFill>
              <a:latin typeface="Calibri"/>
              <a:ea typeface="Calibri"/>
              <a:cs typeface="Calibri"/>
              <a:sym typeface="Calibri"/>
            </a:endParaRPr>
          </a:p>
        </p:txBody>
      </p:sp>
      <p:grpSp>
        <p:nvGrpSpPr>
          <p:cNvPr id="212" name="Google Shape;212;p4"/>
          <p:cNvGrpSpPr/>
          <p:nvPr/>
        </p:nvGrpSpPr>
        <p:grpSpPr>
          <a:xfrm>
            <a:off x="386539" y="3816225"/>
            <a:ext cx="4845921" cy="883667"/>
            <a:chOff x="-4" y="-2"/>
            <a:chExt cx="4845919" cy="883666"/>
          </a:xfrm>
        </p:grpSpPr>
        <p:grpSp>
          <p:nvGrpSpPr>
            <p:cNvPr id="213" name="Google Shape;213;p4"/>
            <p:cNvGrpSpPr/>
            <p:nvPr/>
          </p:nvGrpSpPr>
          <p:grpSpPr>
            <a:xfrm>
              <a:off x="188095" y="-2"/>
              <a:ext cx="4657820" cy="883666"/>
              <a:chOff x="-2" y="-1"/>
              <a:chExt cx="4657818" cy="883664"/>
            </a:xfrm>
          </p:grpSpPr>
          <p:sp>
            <p:nvSpPr>
              <p:cNvPr id="214" name="Google Shape;214;p4"/>
              <p:cNvSpPr/>
              <p:nvPr/>
            </p:nvSpPr>
            <p:spPr>
              <a:xfrm>
                <a:off x="-2" y="-1"/>
                <a:ext cx="4657818" cy="883664"/>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15" name="Google Shape;215;p4"/>
              <p:cNvSpPr txBox="1"/>
              <p:nvPr/>
            </p:nvSpPr>
            <p:spPr>
              <a:xfrm>
                <a:off x="47899" y="251708"/>
                <a:ext cx="4562017"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16" name="Google Shape;216;p4"/>
            <p:cNvGrpSpPr/>
            <p:nvPr/>
          </p:nvGrpSpPr>
          <p:grpSpPr>
            <a:xfrm>
              <a:off x="-4" y="168979"/>
              <a:ext cx="391124" cy="536162"/>
              <a:chOff x="-2" y="0"/>
              <a:chExt cx="391122" cy="536160"/>
            </a:xfrm>
          </p:grpSpPr>
          <p:sp>
            <p:nvSpPr>
              <p:cNvPr id="217" name="Google Shape;217;p4"/>
              <p:cNvSpPr/>
              <p:nvPr/>
            </p:nvSpPr>
            <p:spPr>
              <a:xfrm>
                <a:off x="-2" y="84708"/>
                <a:ext cx="391122" cy="38581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18" name="Google Shape;218;p4"/>
              <p:cNvSpPr txBox="1"/>
              <p:nvPr/>
            </p:nvSpPr>
            <p:spPr>
              <a:xfrm>
                <a:off x="9903" y="0"/>
                <a:ext cx="312206"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19" name="Google Shape;219;p4"/>
            <p:cNvSpPr txBox="1"/>
            <p:nvPr/>
          </p:nvSpPr>
          <p:spPr>
            <a:xfrm>
              <a:off x="562800" y="103136"/>
              <a:ext cx="4117507" cy="677369"/>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Identificamos sus etapas, estructuras y elementos</a:t>
              </a:r>
              <a:endParaRPr/>
            </a:p>
          </p:txBody>
        </p:sp>
      </p:grpSp>
      <p:grpSp>
        <p:nvGrpSpPr>
          <p:cNvPr id="220" name="Google Shape;220;p4"/>
          <p:cNvGrpSpPr/>
          <p:nvPr/>
        </p:nvGrpSpPr>
        <p:grpSpPr>
          <a:xfrm>
            <a:off x="375967" y="2843132"/>
            <a:ext cx="4845919" cy="897897"/>
            <a:chOff x="-4" y="-3"/>
            <a:chExt cx="4845918" cy="897895"/>
          </a:xfrm>
        </p:grpSpPr>
        <p:grpSp>
          <p:nvGrpSpPr>
            <p:cNvPr id="221" name="Google Shape;221;p4"/>
            <p:cNvGrpSpPr/>
            <p:nvPr/>
          </p:nvGrpSpPr>
          <p:grpSpPr>
            <a:xfrm>
              <a:off x="188094" y="-3"/>
              <a:ext cx="4657820" cy="883670"/>
              <a:chOff x="-1" y="-2"/>
              <a:chExt cx="4657819" cy="883668"/>
            </a:xfrm>
          </p:grpSpPr>
          <p:sp>
            <p:nvSpPr>
              <p:cNvPr id="222" name="Google Shape;222;p4"/>
              <p:cNvSpPr/>
              <p:nvPr/>
            </p:nvSpPr>
            <p:spPr>
              <a:xfrm>
                <a:off x="-1" y="-2"/>
                <a:ext cx="4657819" cy="883668"/>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3" name="Google Shape;223;p4"/>
              <p:cNvSpPr txBox="1"/>
              <p:nvPr/>
            </p:nvSpPr>
            <p:spPr>
              <a:xfrm>
                <a:off x="47898" y="251710"/>
                <a:ext cx="4562021"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24" name="Google Shape;224;p4"/>
            <p:cNvGrpSpPr/>
            <p:nvPr/>
          </p:nvGrpSpPr>
          <p:grpSpPr>
            <a:xfrm>
              <a:off x="-4" y="168978"/>
              <a:ext cx="376214" cy="536162"/>
              <a:chOff x="-2" y="-1"/>
              <a:chExt cx="376212" cy="536160"/>
            </a:xfrm>
          </p:grpSpPr>
          <p:sp>
            <p:nvSpPr>
              <p:cNvPr id="225" name="Google Shape;225;p4"/>
              <p:cNvSpPr/>
              <p:nvPr/>
            </p:nvSpPr>
            <p:spPr>
              <a:xfrm>
                <a:off x="-2" y="84709"/>
                <a:ext cx="376212" cy="38581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6" name="Google Shape;226;p4"/>
              <p:cNvSpPr txBox="1"/>
              <p:nvPr/>
            </p:nvSpPr>
            <p:spPr>
              <a:xfrm>
                <a:off x="9524" y="-1"/>
                <a:ext cx="3003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227" name="Google Shape;227;p4"/>
            <p:cNvSpPr txBox="1"/>
            <p:nvPr/>
          </p:nvSpPr>
          <p:spPr>
            <a:xfrm>
              <a:off x="581497" y="220523"/>
              <a:ext cx="3960536" cy="677369"/>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Reconocimos  que es un Plan de capacitación y sus objetivos.</a:t>
              </a:r>
              <a:endParaRPr/>
            </a:p>
          </p:txBody>
        </p:sp>
      </p:grpSp>
      <p:sp>
        <p:nvSpPr>
          <p:cNvPr id="228" name="Google Shape;228;p4"/>
          <p:cNvSpPr/>
          <p:nvPr/>
        </p:nvSpPr>
        <p:spPr>
          <a:xfrm>
            <a:off x="5026616" y="3630159"/>
            <a:ext cx="696545" cy="696543"/>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29" name="Google Shape;229;p4"/>
          <p:cNvSpPr txBox="1"/>
          <p:nvPr/>
        </p:nvSpPr>
        <p:spPr>
          <a:xfrm>
            <a:off x="382496" y="1258690"/>
            <a:ext cx="8950508"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APRENDIMOS LA ACTIVIDAD ANTERIOR?</a:t>
            </a:r>
            <a:endParaRPr/>
          </a:p>
        </p:txBody>
      </p:sp>
      <p:sp>
        <p:nvSpPr>
          <p:cNvPr id="230" name="Google Shape;230;p4"/>
          <p:cNvSpPr txBox="1"/>
          <p:nvPr/>
        </p:nvSpPr>
        <p:spPr>
          <a:xfrm>
            <a:off x="574647" y="2253630"/>
            <a:ext cx="4778400" cy="434100"/>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a:solidFill>
                  <a:srgbClr val="ED6B00"/>
                </a:solidFill>
                <a:latin typeface="Calibri"/>
                <a:ea typeface="Calibri"/>
                <a:cs typeface="Calibri"/>
                <a:sym typeface="Calibri"/>
              </a:rPr>
              <a:t>PLAN DE CAPACITACIÓN</a:t>
            </a:r>
            <a:endParaRPr/>
          </a:p>
        </p:txBody>
      </p:sp>
      <p:sp>
        <p:nvSpPr>
          <p:cNvPr id="231" name="Google Shape;231;p4"/>
          <p:cNvSpPr txBox="1"/>
          <p:nvPr/>
        </p:nvSpPr>
        <p:spPr>
          <a:xfrm>
            <a:off x="448727" y="929389"/>
            <a:ext cx="4700400" cy="37220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RECORDEMOS</a:t>
            </a:r>
            <a:endParaRPr/>
          </a:p>
        </p:txBody>
      </p:sp>
      <p:grpSp>
        <p:nvGrpSpPr>
          <p:cNvPr id="232" name="Google Shape;232;p4"/>
          <p:cNvGrpSpPr/>
          <p:nvPr/>
        </p:nvGrpSpPr>
        <p:grpSpPr>
          <a:xfrm>
            <a:off x="394661" y="4789311"/>
            <a:ext cx="4845921" cy="883667"/>
            <a:chOff x="-4" y="-2"/>
            <a:chExt cx="4845919" cy="883666"/>
          </a:xfrm>
        </p:grpSpPr>
        <p:grpSp>
          <p:nvGrpSpPr>
            <p:cNvPr id="233" name="Google Shape;233;p4"/>
            <p:cNvGrpSpPr/>
            <p:nvPr/>
          </p:nvGrpSpPr>
          <p:grpSpPr>
            <a:xfrm>
              <a:off x="188097" y="-2"/>
              <a:ext cx="4657818" cy="883666"/>
              <a:chOff x="-1" y="-1"/>
              <a:chExt cx="4657816" cy="883664"/>
            </a:xfrm>
          </p:grpSpPr>
          <p:sp>
            <p:nvSpPr>
              <p:cNvPr id="234" name="Google Shape;234;p4"/>
              <p:cNvSpPr/>
              <p:nvPr/>
            </p:nvSpPr>
            <p:spPr>
              <a:xfrm>
                <a:off x="-1" y="-1"/>
                <a:ext cx="4657816" cy="883664"/>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5" name="Google Shape;235;p4"/>
              <p:cNvSpPr txBox="1"/>
              <p:nvPr/>
            </p:nvSpPr>
            <p:spPr>
              <a:xfrm>
                <a:off x="47898" y="251708"/>
                <a:ext cx="4562020"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36" name="Google Shape;236;p4"/>
            <p:cNvGrpSpPr/>
            <p:nvPr/>
          </p:nvGrpSpPr>
          <p:grpSpPr>
            <a:xfrm>
              <a:off x="-4" y="168979"/>
              <a:ext cx="376215" cy="536162"/>
              <a:chOff x="-1" y="0"/>
              <a:chExt cx="376213" cy="536160"/>
            </a:xfrm>
          </p:grpSpPr>
          <p:sp>
            <p:nvSpPr>
              <p:cNvPr id="237" name="Google Shape;237;p4"/>
              <p:cNvSpPr/>
              <p:nvPr/>
            </p:nvSpPr>
            <p:spPr>
              <a:xfrm>
                <a:off x="-1" y="84708"/>
                <a:ext cx="376213" cy="38581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8" name="Google Shape;238;p4"/>
              <p:cNvSpPr txBox="1"/>
              <p:nvPr/>
            </p:nvSpPr>
            <p:spPr>
              <a:xfrm>
                <a:off x="9525" y="0"/>
                <a:ext cx="300309"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239" name="Google Shape;239;p4"/>
            <p:cNvSpPr txBox="1"/>
            <p:nvPr/>
          </p:nvSpPr>
          <p:spPr>
            <a:xfrm>
              <a:off x="562802" y="245823"/>
              <a:ext cx="3960534" cy="391996"/>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Construimos  un plan de capacitación</a:t>
              </a:r>
              <a:endParaRPr/>
            </a:p>
          </p:txBody>
        </p:sp>
      </p:grpSp>
      <p:grpSp>
        <p:nvGrpSpPr>
          <p:cNvPr id="240" name="Google Shape;240;p4"/>
          <p:cNvGrpSpPr/>
          <p:nvPr/>
        </p:nvGrpSpPr>
        <p:grpSpPr>
          <a:xfrm>
            <a:off x="376865" y="5762396"/>
            <a:ext cx="4845921" cy="883668"/>
            <a:chOff x="-4" y="-2"/>
            <a:chExt cx="4845919" cy="883666"/>
          </a:xfrm>
        </p:grpSpPr>
        <p:grpSp>
          <p:nvGrpSpPr>
            <p:cNvPr id="241" name="Google Shape;241;p4"/>
            <p:cNvGrpSpPr/>
            <p:nvPr/>
          </p:nvGrpSpPr>
          <p:grpSpPr>
            <a:xfrm>
              <a:off x="188097" y="-2"/>
              <a:ext cx="4657818" cy="883666"/>
              <a:chOff x="-1" y="-1"/>
              <a:chExt cx="4657816" cy="883664"/>
            </a:xfrm>
          </p:grpSpPr>
          <p:sp>
            <p:nvSpPr>
              <p:cNvPr id="242" name="Google Shape;242;p4"/>
              <p:cNvSpPr/>
              <p:nvPr/>
            </p:nvSpPr>
            <p:spPr>
              <a:xfrm>
                <a:off x="-1" y="-1"/>
                <a:ext cx="4657816" cy="883664"/>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43" name="Google Shape;243;p4"/>
              <p:cNvSpPr txBox="1"/>
              <p:nvPr/>
            </p:nvSpPr>
            <p:spPr>
              <a:xfrm>
                <a:off x="47898" y="251708"/>
                <a:ext cx="4562020"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244" name="Google Shape;244;p4"/>
            <p:cNvGrpSpPr/>
            <p:nvPr/>
          </p:nvGrpSpPr>
          <p:grpSpPr>
            <a:xfrm>
              <a:off x="-4" y="168979"/>
              <a:ext cx="376215" cy="536162"/>
              <a:chOff x="-1" y="0"/>
              <a:chExt cx="376213" cy="536160"/>
            </a:xfrm>
          </p:grpSpPr>
          <p:sp>
            <p:nvSpPr>
              <p:cNvPr id="245" name="Google Shape;245;p4"/>
              <p:cNvSpPr/>
              <p:nvPr/>
            </p:nvSpPr>
            <p:spPr>
              <a:xfrm>
                <a:off x="-1" y="84708"/>
                <a:ext cx="376213" cy="385812"/>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46" name="Google Shape;246;p4"/>
              <p:cNvSpPr txBox="1"/>
              <p:nvPr/>
            </p:nvSpPr>
            <p:spPr>
              <a:xfrm>
                <a:off x="9525" y="0"/>
                <a:ext cx="300309"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
          <p:nvSpPr>
            <p:cNvPr id="247" name="Google Shape;247;p4"/>
            <p:cNvSpPr txBox="1"/>
            <p:nvPr/>
          </p:nvSpPr>
          <p:spPr>
            <a:xfrm>
              <a:off x="562802" y="103136"/>
              <a:ext cx="3960534" cy="677369"/>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Y finalmente reconocimos  el proceso de ejecución, evaluación y seguimiento</a:t>
              </a:r>
              <a:endParaRPr/>
            </a:p>
          </p:txBody>
        </p:sp>
      </p:grpSp>
      <p:pic>
        <p:nvPicPr>
          <p:cNvPr id="248" name="Google Shape;248;p4" descr="Imagen 34"/>
          <p:cNvPicPr preferRelativeResize="0"/>
          <p:nvPr/>
        </p:nvPicPr>
        <p:blipFill rotWithShape="1">
          <a:blip r:embed="rId3">
            <a:alphaModFix/>
          </a:blip>
          <a:srcRect/>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sz="1100" b="0" i="0" u="none" strike="noStrike" cap="none">
              <a:solidFill>
                <a:srgbClr val="000000"/>
              </a:solidFill>
              <a:latin typeface="Calibri"/>
              <a:ea typeface="Calibri"/>
              <a:cs typeface="Calibri"/>
              <a:sym typeface="Calibri"/>
            </a:endParaRPr>
          </a:p>
        </p:txBody>
      </p:sp>
      <p:grpSp>
        <p:nvGrpSpPr>
          <p:cNvPr id="254" name="Google Shape;254;p5"/>
          <p:cNvGrpSpPr/>
          <p:nvPr/>
        </p:nvGrpSpPr>
        <p:grpSpPr>
          <a:xfrm>
            <a:off x="528476" y="2310543"/>
            <a:ext cx="5390416" cy="2567606"/>
            <a:chOff x="-1" y="-1"/>
            <a:chExt cx="5390415" cy="2567604"/>
          </a:xfrm>
        </p:grpSpPr>
        <p:grpSp>
          <p:nvGrpSpPr>
            <p:cNvPr id="255" name="Google Shape;255;p5"/>
            <p:cNvGrpSpPr/>
            <p:nvPr/>
          </p:nvGrpSpPr>
          <p:grpSpPr>
            <a:xfrm>
              <a:off x="-1" y="-1"/>
              <a:ext cx="4657816" cy="2567604"/>
              <a:chOff x="-1" y="-1"/>
              <a:chExt cx="4657815" cy="2567603"/>
            </a:xfrm>
          </p:grpSpPr>
          <p:sp>
            <p:nvSpPr>
              <p:cNvPr id="256" name="Google Shape;256;p5"/>
              <p:cNvSpPr/>
              <p:nvPr/>
            </p:nvSpPr>
            <p:spPr>
              <a:xfrm flipH="1">
                <a:off x="-1" y="-1"/>
                <a:ext cx="4657815" cy="2567603"/>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57" name="Google Shape;257;p5"/>
              <p:cNvSpPr txBox="1"/>
              <p:nvPr/>
            </p:nvSpPr>
            <p:spPr>
              <a:xfrm>
                <a:off x="125338" y="1093680"/>
                <a:ext cx="4407137"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58" name="Google Shape;258;p5"/>
            <p:cNvSpPr/>
            <p:nvPr/>
          </p:nvSpPr>
          <p:spPr>
            <a:xfrm rot="7028958" flipH="1">
              <a:off x="4620446" y="1630538"/>
              <a:ext cx="432627" cy="1022561"/>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259" name="Google Shape;259;p5"/>
          <p:cNvSpPr txBox="1"/>
          <p:nvPr/>
        </p:nvSpPr>
        <p:spPr>
          <a:xfrm>
            <a:off x="375971" y="1265365"/>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DE CONOCIMIENTOS PREVIOS</a:t>
            </a:r>
            <a:endParaRPr/>
          </a:p>
        </p:txBody>
      </p:sp>
      <p:sp>
        <p:nvSpPr>
          <p:cNvPr id="260" name="Google Shape;260;p5"/>
          <p:cNvSpPr txBox="1"/>
          <p:nvPr/>
        </p:nvSpPr>
        <p:spPr>
          <a:xfrm>
            <a:off x="832928" y="2950755"/>
            <a:ext cx="4304400" cy="1046700"/>
          </a:xfrm>
          <a:prstGeom prst="rect">
            <a:avLst/>
          </a:prstGeom>
          <a:noFill/>
          <a:ln>
            <a:noFill/>
          </a:ln>
        </p:spPr>
        <p:txBody>
          <a:bodyPr spcFirstLastPara="1" wrap="square" lIns="91400" tIns="91400" rIns="91400" bIns="91400" anchor="ctr" anchorCtr="0">
            <a:spAutoFit/>
          </a:bodyPr>
          <a:lstStyle/>
          <a:p>
            <a:pPr marL="0" marR="5080" lvl="0" indent="1397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Para revisar los aprendizajes trabajados en actividad anterior,  te invitamos a realizar la Actividad de conocimientos previos descarga el archivo </a:t>
            </a:r>
            <a:r>
              <a:rPr lang="en-US" sz="1400" b="1" i="0" u="none" strike="noStrike" cap="none">
                <a:solidFill>
                  <a:srgbClr val="ED6B00"/>
                </a:solidFill>
                <a:latin typeface="Calibri"/>
                <a:ea typeface="Calibri"/>
                <a:cs typeface="Calibri"/>
                <a:sym typeface="Calibri"/>
              </a:rPr>
              <a:t>Actividad 8</a:t>
            </a:r>
            <a:r>
              <a:rPr lang="en-US" b="1">
                <a:solidFill>
                  <a:srgbClr val="ED6B00"/>
                </a:solidFill>
                <a:latin typeface="Calibri"/>
                <a:ea typeface="Calibri"/>
                <a:cs typeface="Calibri"/>
                <a:sym typeface="Calibri"/>
              </a:rPr>
              <a:t> </a:t>
            </a:r>
            <a:r>
              <a:rPr lang="en-US" sz="1400" b="1" i="0" u="none" strike="noStrike" cap="none">
                <a:solidFill>
                  <a:srgbClr val="ED6B00"/>
                </a:solidFill>
                <a:latin typeface="Calibri"/>
                <a:ea typeface="Calibri"/>
                <a:cs typeface="Calibri"/>
                <a:sym typeface="Calibri"/>
              </a:rPr>
              <a:t>Conocimientos Previos</a:t>
            </a:r>
            <a:r>
              <a:rPr lang="en-US" sz="1400" b="0" i="0" u="none" strike="noStrike" cap="none">
                <a:solidFill>
                  <a:srgbClr val="ED6B00"/>
                </a:solidFill>
                <a:latin typeface="Calibri"/>
                <a:ea typeface="Calibri"/>
                <a:cs typeface="Calibri"/>
                <a:sym typeface="Calibri"/>
              </a:rPr>
              <a:t>.</a:t>
            </a:r>
            <a:endParaRPr/>
          </a:p>
        </p:txBody>
      </p:sp>
      <p:sp>
        <p:nvSpPr>
          <p:cNvPr id="261" name="Google Shape;261;p5"/>
          <p:cNvSpPr txBox="1"/>
          <p:nvPr/>
        </p:nvSpPr>
        <p:spPr>
          <a:xfrm>
            <a:off x="741251" y="5149315"/>
            <a:ext cx="4383805"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262" name="Google Shape;262;p5" descr="Imagen 19"/>
          <p:cNvPicPr preferRelativeResize="0"/>
          <p:nvPr/>
        </p:nvPicPr>
        <p:blipFill rotWithShape="1">
          <a:blip r:embed="rId3">
            <a:alphaModFix/>
          </a:blip>
          <a:srcRect/>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sz="1100" b="0" i="0" u="none" strike="noStrike" cap="none">
              <a:solidFill>
                <a:srgbClr val="000000"/>
              </a:solidFill>
              <a:latin typeface="Calibri"/>
              <a:ea typeface="Calibri"/>
              <a:cs typeface="Calibri"/>
              <a:sym typeface="Calibri"/>
            </a:endParaRPr>
          </a:p>
        </p:txBody>
      </p:sp>
      <p:sp>
        <p:nvSpPr>
          <p:cNvPr id="268" name="Google Shape;268;p6"/>
          <p:cNvSpPr txBox="1"/>
          <p:nvPr/>
        </p:nvSpPr>
        <p:spPr>
          <a:xfrm>
            <a:off x="452171" y="1269909"/>
            <a:ext cx="895050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a:t>
            </a:r>
            <a:r>
              <a:rPr lang="en-US" sz="2800" b="0" i="0" u="none" strike="noStrike" cap="none">
                <a:solidFill>
                  <a:srgbClr val="A93501"/>
                </a:solidFill>
                <a:latin typeface="Calibri"/>
                <a:ea typeface="Calibri"/>
                <a:cs typeface="Calibri"/>
                <a:sym typeface="Calibri"/>
              </a:rPr>
              <a:t>DE MOTIVACIÓN</a:t>
            </a:r>
            <a:endParaRPr/>
          </a:p>
        </p:txBody>
      </p:sp>
      <p:grpSp>
        <p:nvGrpSpPr>
          <p:cNvPr id="269" name="Google Shape;269;p6"/>
          <p:cNvGrpSpPr/>
          <p:nvPr/>
        </p:nvGrpSpPr>
        <p:grpSpPr>
          <a:xfrm>
            <a:off x="2308928" y="2049889"/>
            <a:ext cx="5452066" cy="2107765"/>
            <a:chOff x="11770" y="-1"/>
            <a:chExt cx="5452064" cy="2107763"/>
          </a:xfrm>
        </p:grpSpPr>
        <p:grpSp>
          <p:nvGrpSpPr>
            <p:cNvPr id="270" name="Google Shape;270;p6"/>
            <p:cNvGrpSpPr/>
            <p:nvPr/>
          </p:nvGrpSpPr>
          <p:grpSpPr>
            <a:xfrm>
              <a:off x="11770" y="-1"/>
              <a:ext cx="5452064" cy="2107763"/>
              <a:chOff x="11770" y="0"/>
              <a:chExt cx="5452063" cy="2107761"/>
            </a:xfrm>
          </p:grpSpPr>
          <p:grpSp>
            <p:nvGrpSpPr>
              <p:cNvPr id="271" name="Google Shape;271;p6"/>
              <p:cNvGrpSpPr/>
              <p:nvPr/>
            </p:nvGrpSpPr>
            <p:grpSpPr>
              <a:xfrm>
                <a:off x="925575" y="0"/>
                <a:ext cx="4538258" cy="1979292"/>
                <a:chOff x="-1" y="0"/>
                <a:chExt cx="4538257" cy="1979291"/>
              </a:xfrm>
            </p:grpSpPr>
            <p:sp>
              <p:nvSpPr>
                <p:cNvPr id="272" name="Google Shape;272;p6"/>
                <p:cNvSpPr/>
                <p:nvPr/>
              </p:nvSpPr>
              <p:spPr>
                <a:xfrm>
                  <a:off x="-1" y="0"/>
                  <a:ext cx="4538257" cy="1979291"/>
                </a:xfrm>
                <a:prstGeom prst="roundRect">
                  <a:avLst>
                    <a:gd name="adj" fmla="val 1015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73" name="Google Shape;273;p6"/>
                <p:cNvSpPr txBox="1"/>
                <p:nvPr/>
              </p:nvSpPr>
              <p:spPr>
                <a:xfrm>
                  <a:off x="58880" y="799523"/>
                  <a:ext cx="4420494"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74" name="Google Shape;274;p6"/>
              <p:cNvSpPr/>
              <p:nvPr/>
            </p:nvSpPr>
            <p:spPr>
              <a:xfrm rot="-7028957">
                <a:off x="522342" y="975386"/>
                <a:ext cx="333500" cy="1351356"/>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grpSp>
        <p:sp>
          <p:nvSpPr>
            <p:cNvPr id="275" name="Google Shape;275;p6"/>
            <p:cNvSpPr txBox="1"/>
            <p:nvPr/>
          </p:nvSpPr>
          <p:spPr>
            <a:xfrm>
              <a:off x="1191639" y="433013"/>
              <a:ext cx="3928935" cy="1407996"/>
            </a:xfrm>
            <a:prstGeom prst="rect">
              <a:avLst/>
            </a:prstGeom>
            <a:noFill/>
            <a:ln>
              <a:noFill/>
            </a:ln>
          </p:spPr>
          <p:txBody>
            <a:bodyPr spcFirstLastPara="1" wrap="square" lIns="91400" tIns="91400" rIns="91400" bIns="91400" anchor="ctr"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Antes de comenzar, </a:t>
              </a:r>
              <a:r>
                <a:rPr lang="en-US" sz="1600" b="1" i="0" u="none" strike="noStrike" cap="none">
                  <a:solidFill>
                    <a:srgbClr val="000000"/>
                  </a:solidFill>
                  <a:latin typeface="Calibri"/>
                  <a:ea typeface="Calibri"/>
                  <a:cs typeface="Calibri"/>
                  <a:sym typeface="Calibri"/>
                </a:rPr>
                <a:t>¿De qué forma podemos financiar un curso de capacitación laboral ? </a:t>
              </a:r>
              <a:endParaRPr/>
            </a:p>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 parejas construye una respuesta, la que será compartida en plenario al resto de los grupos. </a:t>
              </a:r>
              <a:endParaRPr/>
            </a:p>
          </p:txBody>
        </p:sp>
      </p:grpSp>
      <p:sp>
        <p:nvSpPr>
          <p:cNvPr id="276" name="Google Shape;276;p6"/>
          <p:cNvSpPr txBox="1"/>
          <p:nvPr/>
        </p:nvSpPr>
        <p:spPr>
          <a:xfrm>
            <a:off x="3802986" y="4652712"/>
            <a:ext cx="4218595" cy="1114581"/>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277" name="Google Shape;277;p6" descr="Gráfico 12"/>
          <p:cNvPicPr preferRelativeResize="0"/>
          <p:nvPr/>
        </p:nvPicPr>
        <p:blipFill rotWithShape="1">
          <a:blip r:embed="rId3">
            <a:alphaModFix/>
          </a:blip>
          <a:srcRect/>
          <a:stretch/>
        </p:blipFill>
        <p:spPr>
          <a:xfrm flipH="1">
            <a:off x="802069" y="3615890"/>
            <a:ext cx="2646123" cy="2890189"/>
          </a:xfrm>
          <a:prstGeom prst="rect">
            <a:avLst/>
          </a:prstGeom>
          <a:noFill/>
          <a:ln>
            <a:noFill/>
          </a:ln>
        </p:spPr>
      </p:pic>
      <p:cxnSp>
        <p:nvCxnSpPr>
          <p:cNvPr id="278" name="Google Shape;278;p6"/>
          <p:cNvCxnSpPr/>
          <p:nvPr/>
        </p:nvCxnSpPr>
        <p:spPr>
          <a:xfrm>
            <a:off x="-68504" y="6492854"/>
            <a:ext cx="3445746" cy="5"/>
          </a:xfrm>
          <a:prstGeom prst="straightConnector1">
            <a:avLst/>
          </a:prstGeom>
          <a:noFill/>
          <a:ln w="25400" cap="flat" cmpd="sng">
            <a:solidFill>
              <a:srgbClr val="DDDDDD"/>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sz="1100" b="0" i="0" u="none" strike="noStrike" cap="none">
              <a:solidFill>
                <a:srgbClr val="000000"/>
              </a:solidFill>
              <a:latin typeface="Calibri"/>
              <a:ea typeface="Calibri"/>
              <a:cs typeface="Calibri"/>
              <a:sym typeface="Calibri"/>
            </a:endParaRPr>
          </a:p>
        </p:txBody>
      </p:sp>
      <p:grpSp>
        <p:nvGrpSpPr>
          <p:cNvPr id="284" name="Google Shape;284;p7"/>
          <p:cNvGrpSpPr/>
          <p:nvPr/>
        </p:nvGrpSpPr>
        <p:grpSpPr>
          <a:xfrm>
            <a:off x="371774" y="2259127"/>
            <a:ext cx="5518393" cy="3619167"/>
            <a:chOff x="-2" y="-2"/>
            <a:chExt cx="5518391" cy="3619165"/>
          </a:xfrm>
        </p:grpSpPr>
        <p:sp>
          <p:nvSpPr>
            <p:cNvPr id="285" name="Google Shape;285;p7"/>
            <p:cNvSpPr/>
            <p:nvPr/>
          </p:nvSpPr>
          <p:spPr>
            <a:xfrm>
              <a:off x="-2" y="-2"/>
              <a:ext cx="5518391" cy="3619165"/>
            </a:xfrm>
            <a:prstGeom prst="roundRect">
              <a:avLst>
                <a:gd name="adj" fmla="val 7010"/>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86" name="Google Shape;286;p7"/>
            <p:cNvSpPr txBox="1"/>
            <p:nvPr/>
          </p:nvSpPr>
          <p:spPr>
            <a:xfrm>
              <a:off x="79067" y="1619458"/>
              <a:ext cx="5360252"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87" name="Google Shape;287;p7" descr="Imagen 10"/>
          <p:cNvPicPr preferRelativeResize="0"/>
          <p:nvPr/>
        </p:nvPicPr>
        <p:blipFill rotWithShape="1">
          <a:blip r:embed="rId3">
            <a:alphaModFix/>
          </a:blip>
          <a:srcRect/>
          <a:stretch/>
        </p:blipFill>
        <p:spPr>
          <a:xfrm>
            <a:off x="5578671" y="2056308"/>
            <a:ext cx="482546" cy="482543"/>
          </a:xfrm>
          <a:prstGeom prst="rect">
            <a:avLst/>
          </a:prstGeom>
          <a:noFill/>
          <a:ln>
            <a:noFill/>
          </a:ln>
        </p:spPr>
      </p:pic>
      <p:sp>
        <p:nvSpPr>
          <p:cNvPr id="288" name="Google Shape;288;p7"/>
          <p:cNvSpPr txBox="1"/>
          <p:nvPr/>
        </p:nvSpPr>
        <p:spPr>
          <a:xfrm>
            <a:off x="959260" y="3664413"/>
            <a:ext cx="4241656" cy="8085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importante señalar que para toda empresa es beneficioso utilizar los recursos del estado más que los recursos propios.</a:t>
            </a:r>
            <a:endParaRPr/>
          </a:p>
        </p:txBody>
      </p:sp>
      <p:sp>
        <p:nvSpPr>
          <p:cNvPr id="289" name="Google Shape;289;p7"/>
          <p:cNvSpPr txBox="1"/>
          <p:nvPr/>
        </p:nvSpPr>
        <p:spPr>
          <a:xfrm>
            <a:off x="382498" y="1614165"/>
            <a:ext cx="2093099" cy="53616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REFLEXIÓN</a:t>
            </a:r>
            <a:endParaRPr/>
          </a:p>
        </p:txBody>
      </p:sp>
      <p:sp>
        <p:nvSpPr>
          <p:cNvPr id="290" name="Google Shape;290;p7"/>
          <p:cNvSpPr txBox="1"/>
          <p:nvPr/>
        </p:nvSpPr>
        <p:spPr>
          <a:xfrm>
            <a:off x="436569" y="5987086"/>
            <a:ext cx="5388806" cy="454181"/>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r>
              <a:rPr lang="en-US" sz="2100" b="0" i="0" u="none" strike="noStrike" cap="none">
                <a:solidFill>
                  <a:srgbClr val="ED6B00"/>
                </a:solidFill>
                <a:latin typeface="Calibri"/>
                <a:ea typeface="Calibri"/>
                <a:cs typeface="Calibri"/>
                <a:sym typeface="Calibri"/>
              </a:rPr>
              <a:t>! </a:t>
            </a:r>
            <a:endParaRPr/>
          </a:p>
        </p:txBody>
      </p:sp>
      <p:pic>
        <p:nvPicPr>
          <p:cNvPr id="291" name="Google Shape;291;p7" descr="Imagen 20"/>
          <p:cNvPicPr preferRelativeResize="0"/>
          <p:nvPr/>
        </p:nvPicPr>
        <p:blipFill rotWithShape="1">
          <a:blip r:embed="rId4">
            <a:alphaModFix/>
          </a:blip>
          <a:srcRect/>
          <a:stretch/>
        </p:blipFill>
        <p:spPr>
          <a:xfrm>
            <a:off x="6187027" y="1277432"/>
            <a:ext cx="2617381" cy="56753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8"/>
          <p:cNvSpPr txBox="1">
            <a:spLocks noGrp="1"/>
          </p:cNvSpPr>
          <p:nvPr>
            <p:ph type="sldNum" idx="4294967295"/>
          </p:nvPr>
        </p:nvSpPr>
        <p:spPr>
          <a:xfrm>
            <a:off x="442488" y="6881800"/>
            <a:ext cx="266347" cy="317110"/>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sz="1100" b="0" i="0" u="none" strike="noStrike" cap="none">
              <a:solidFill>
                <a:srgbClr val="000000"/>
              </a:solidFill>
              <a:latin typeface="Calibri"/>
              <a:ea typeface="Calibri"/>
              <a:cs typeface="Calibri"/>
              <a:sym typeface="Calibri"/>
            </a:endParaRPr>
          </a:p>
        </p:txBody>
      </p:sp>
      <p:sp>
        <p:nvSpPr>
          <p:cNvPr id="297" name="Google Shape;297;p8"/>
          <p:cNvSpPr txBox="1"/>
          <p:nvPr/>
        </p:nvSpPr>
        <p:spPr>
          <a:xfrm>
            <a:off x="4109576" y="2664933"/>
            <a:ext cx="4840957"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98" name="Google Shape;298;p8"/>
          <p:cNvGrpSpPr/>
          <p:nvPr/>
        </p:nvGrpSpPr>
        <p:grpSpPr>
          <a:xfrm>
            <a:off x="4063848" y="3185649"/>
            <a:ext cx="5081320" cy="3107003"/>
            <a:chOff x="-1" y="-2"/>
            <a:chExt cx="5081319" cy="3107001"/>
          </a:xfrm>
        </p:grpSpPr>
        <p:sp>
          <p:nvSpPr>
            <p:cNvPr id="299" name="Google Shape;299;p8"/>
            <p:cNvSpPr/>
            <p:nvPr/>
          </p:nvSpPr>
          <p:spPr>
            <a:xfrm>
              <a:off x="-1" y="-2"/>
              <a:ext cx="5081319" cy="3107001"/>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00" name="Google Shape;300;p8"/>
            <p:cNvSpPr txBox="1"/>
            <p:nvPr/>
          </p:nvSpPr>
          <p:spPr>
            <a:xfrm>
              <a:off x="66105" y="1363379"/>
              <a:ext cx="4949105" cy="38022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01" name="Google Shape;301;p8"/>
          <p:cNvSpPr txBox="1"/>
          <p:nvPr/>
        </p:nvSpPr>
        <p:spPr>
          <a:xfrm>
            <a:off x="4624637" y="3424308"/>
            <a:ext cx="3923027"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las fuentes de financiamiento de  los cursos de capacitación </a:t>
            </a:r>
            <a:endParaRPr/>
          </a:p>
        </p:txBody>
      </p:sp>
      <p:grpSp>
        <p:nvGrpSpPr>
          <p:cNvPr id="302" name="Google Shape;302;p8"/>
          <p:cNvGrpSpPr/>
          <p:nvPr/>
        </p:nvGrpSpPr>
        <p:grpSpPr>
          <a:xfrm>
            <a:off x="3876128" y="3419404"/>
            <a:ext cx="375448" cy="536161"/>
            <a:chOff x="-1" y="-1"/>
            <a:chExt cx="375447" cy="536160"/>
          </a:xfrm>
        </p:grpSpPr>
        <p:sp>
          <p:nvSpPr>
            <p:cNvPr id="303" name="Google Shape;303;p8"/>
            <p:cNvSpPr/>
            <p:nvPr/>
          </p:nvSpPr>
          <p:spPr>
            <a:xfrm>
              <a:off x="-1" y="87005"/>
              <a:ext cx="375447" cy="362164"/>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04" name="Google Shape;304;p8"/>
            <p:cNvSpPr txBox="1"/>
            <p:nvPr/>
          </p:nvSpPr>
          <p:spPr>
            <a:xfrm>
              <a:off x="9505" y="-1"/>
              <a:ext cx="299697"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305" name="Google Shape;305;p8"/>
          <p:cNvSpPr txBox="1"/>
          <p:nvPr/>
        </p:nvSpPr>
        <p:spPr>
          <a:xfrm>
            <a:off x="4609229" y="4884518"/>
            <a:ext cx="3892106"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Calcular el monto de la franquicia tributaria para fines de capacitación </a:t>
            </a:r>
            <a:endParaRPr/>
          </a:p>
        </p:txBody>
      </p:sp>
      <p:grpSp>
        <p:nvGrpSpPr>
          <p:cNvPr id="306" name="Google Shape;306;p8"/>
          <p:cNvGrpSpPr/>
          <p:nvPr/>
        </p:nvGrpSpPr>
        <p:grpSpPr>
          <a:xfrm>
            <a:off x="3869087" y="4178692"/>
            <a:ext cx="375450" cy="536162"/>
            <a:chOff x="-2" y="-1"/>
            <a:chExt cx="375449" cy="536160"/>
          </a:xfrm>
        </p:grpSpPr>
        <p:sp>
          <p:nvSpPr>
            <p:cNvPr id="307" name="Google Shape;307;p8"/>
            <p:cNvSpPr/>
            <p:nvPr/>
          </p:nvSpPr>
          <p:spPr>
            <a:xfrm>
              <a:off x="-2" y="87005"/>
              <a:ext cx="375449" cy="36216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08" name="Google Shape;308;p8"/>
            <p:cNvSpPr txBox="1"/>
            <p:nvPr/>
          </p:nvSpPr>
          <p:spPr>
            <a:xfrm>
              <a:off x="9505" y="-1"/>
              <a:ext cx="299698"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309" name="Google Shape;309;p8"/>
          <p:cNvSpPr txBox="1"/>
          <p:nvPr/>
        </p:nvSpPr>
        <p:spPr>
          <a:xfrm>
            <a:off x="375969" y="1760907"/>
            <a:ext cx="6161994" cy="431584"/>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FINANCIAMIENTO PROGRAMAS </a:t>
            </a:r>
            <a:r>
              <a:rPr lang="en-US" sz="2000" b="1" i="0" u="none" strike="noStrike" cap="none">
                <a:solidFill>
                  <a:srgbClr val="ED6B00"/>
                </a:solidFill>
                <a:latin typeface="Calibri"/>
                <a:ea typeface="Calibri"/>
                <a:cs typeface="Calibri"/>
                <a:sym typeface="Calibri"/>
              </a:rPr>
              <a:t>DE CAPACITACIÓN</a:t>
            </a:r>
            <a:endParaRPr/>
          </a:p>
        </p:txBody>
      </p:sp>
      <p:sp>
        <p:nvSpPr>
          <p:cNvPr id="310" name="Google Shape;310;p8"/>
          <p:cNvSpPr txBox="1"/>
          <p:nvPr/>
        </p:nvSpPr>
        <p:spPr>
          <a:xfrm>
            <a:off x="4017016" y="1029694"/>
            <a:ext cx="466497" cy="83009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8</a:t>
            </a:r>
            <a:endParaRPr/>
          </a:p>
        </p:txBody>
      </p:sp>
      <p:pic>
        <p:nvPicPr>
          <p:cNvPr id="311" name="Google Shape;311;p8" descr="Imagen 20"/>
          <p:cNvPicPr preferRelativeResize="0"/>
          <p:nvPr/>
        </p:nvPicPr>
        <p:blipFill rotWithShape="1">
          <a:blip r:embed="rId3">
            <a:alphaModFix/>
          </a:blip>
          <a:srcRect/>
          <a:stretch/>
        </p:blipFill>
        <p:spPr>
          <a:xfrm>
            <a:off x="678383" y="2382977"/>
            <a:ext cx="2950556" cy="4313791"/>
          </a:xfrm>
          <a:prstGeom prst="rect">
            <a:avLst/>
          </a:prstGeom>
          <a:noFill/>
          <a:ln>
            <a:noFill/>
          </a:ln>
        </p:spPr>
      </p:pic>
      <p:sp>
        <p:nvSpPr>
          <p:cNvPr id="312" name="Google Shape;312;p8"/>
          <p:cNvSpPr txBox="1"/>
          <p:nvPr/>
        </p:nvSpPr>
        <p:spPr>
          <a:xfrm>
            <a:off x="375973" y="1265365"/>
            <a:ext cx="3892109" cy="536160"/>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grpSp>
        <p:nvGrpSpPr>
          <p:cNvPr id="313" name="Google Shape;313;p8"/>
          <p:cNvGrpSpPr/>
          <p:nvPr/>
        </p:nvGrpSpPr>
        <p:grpSpPr>
          <a:xfrm>
            <a:off x="3876128" y="4847206"/>
            <a:ext cx="375448" cy="536161"/>
            <a:chOff x="-1" y="-1"/>
            <a:chExt cx="375447" cy="536160"/>
          </a:xfrm>
        </p:grpSpPr>
        <p:sp>
          <p:nvSpPr>
            <p:cNvPr id="314" name="Google Shape;314;p8"/>
            <p:cNvSpPr/>
            <p:nvPr/>
          </p:nvSpPr>
          <p:spPr>
            <a:xfrm>
              <a:off x="-1" y="87005"/>
              <a:ext cx="375447" cy="36216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15" name="Google Shape;315;p8"/>
            <p:cNvSpPr txBox="1"/>
            <p:nvPr/>
          </p:nvSpPr>
          <p:spPr>
            <a:xfrm>
              <a:off x="9505" y="-1"/>
              <a:ext cx="299697"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316" name="Google Shape;316;p8"/>
          <p:cNvSpPr txBox="1"/>
          <p:nvPr/>
        </p:nvSpPr>
        <p:spPr>
          <a:xfrm>
            <a:off x="4624637" y="4154413"/>
            <a:ext cx="3923027" cy="554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que es el SENCE y la franquicia tributaria para capacitación empresarial </a:t>
            </a:r>
            <a:endParaRPr/>
          </a:p>
        </p:txBody>
      </p:sp>
      <p:sp>
        <p:nvSpPr>
          <p:cNvPr id="317" name="Google Shape;317;p8"/>
          <p:cNvSpPr txBox="1"/>
          <p:nvPr/>
        </p:nvSpPr>
        <p:spPr>
          <a:xfrm>
            <a:off x="4643520" y="5570318"/>
            <a:ext cx="3892106" cy="300552"/>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Calcular los costos de un plan de capacitación </a:t>
            </a:r>
            <a:endParaRPr/>
          </a:p>
        </p:txBody>
      </p:sp>
      <p:grpSp>
        <p:nvGrpSpPr>
          <p:cNvPr id="318" name="Google Shape;318;p8"/>
          <p:cNvGrpSpPr/>
          <p:nvPr/>
        </p:nvGrpSpPr>
        <p:grpSpPr>
          <a:xfrm>
            <a:off x="3898987" y="5515717"/>
            <a:ext cx="375450" cy="536162"/>
            <a:chOff x="-2" y="-1"/>
            <a:chExt cx="375449" cy="536160"/>
          </a:xfrm>
        </p:grpSpPr>
        <p:sp>
          <p:nvSpPr>
            <p:cNvPr id="319" name="Google Shape;319;p8"/>
            <p:cNvSpPr/>
            <p:nvPr/>
          </p:nvSpPr>
          <p:spPr>
            <a:xfrm>
              <a:off x="-2" y="87005"/>
              <a:ext cx="375449" cy="362166"/>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20" name="Google Shape;320;p8"/>
            <p:cNvSpPr txBox="1"/>
            <p:nvPr/>
          </p:nvSpPr>
          <p:spPr>
            <a:xfrm>
              <a:off x="9506" y="-1"/>
              <a:ext cx="299696" cy="53616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9"/>
          <p:cNvSpPr txBox="1">
            <a:spLocks noGrp="1"/>
          </p:cNvSpPr>
          <p:nvPr>
            <p:ph type="sldNum" idx="4294967295"/>
          </p:nvPr>
        </p:nvSpPr>
        <p:spPr>
          <a:xfrm>
            <a:off x="442488" y="6881800"/>
            <a:ext cx="266349" cy="317112"/>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sz="1100" b="0" i="0" u="none" strike="noStrike" cap="none">
              <a:solidFill>
                <a:srgbClr val="000000"/>
              </a:solidFill>
              <a:latin typeface="Calibri"/>
              <a:ea typeface="Calibri"/>
              <a:cs typeface="Calibri"/>
              <a:sym typeface="Calibri"/>
            </a:endParaRPr>
          </a:p>
        </p:txBody>
      </p:sp>
      <p:sp>
        <p:nvSpPr>
          <p:cNvPr id="326" name="Google Shape;326;p9"/>
          <p:cNvSpPr txBox="1"/>
          <p:nvPr/>
        </p:nvSpPr>
        <p:spPr>
          <a:xfrm>
            <a:off x="517435" y="1344912"/>
            <a:ext cx="8950505" cy="536162"/>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FUENTES DE </a:t>
            </a:r>
            <a:r>
              <a:rPr lang="en-US" sz="2800" b="0" i="0" u="none" strike="noStrike" cap="none">
                <a:solidFill>
                  <a:srgbClr val="A93501"/>
                </a:solidFill>
                <a:latin typeface="Calibri"/>
                <a:ea typeface="Calibri"/>
                <a:cs typeface="Calibri"/>
                <a:sym typeface="Calibri"/>
              </a:rPr>
              <a:t>FINANCIAMIENTO</a:t>
            </a:r>
            <a:endParaRPr/>
          </a:p>
        </p:txBody>
      </p:sp>
      <p:grpSp>
        <p:nvGrpSpPr>
          <p:cNvPr id="327" name="Google Shape;327;p9"/>
          <p:cNvGrpSpPr/>
          <p:nvPr/>
        </p:nvGrpSpPr>
        <p:grpSpPr>
          <a:xfrm>
            <a:off x="663708" y="2643156"/>
            <a:ext cx="6999686" cy="3664646"/>
            <a:chOff x="-1" y="-1"/>
            <a:chExt cx="6999685" cy="3664645"/>
          </a:xfrm>
        </p:grpSpPr>
        <p:grpSp>
          <p:nvGrpSpPr>
            <p:cNvPr id="328" name="Google Shape;328;p9"/>
            <p:cNvGrpSpPr/>
            <p:nvPr/>
          </p:nvGrpSpPr>
          <p:grpSpPr>
            <a:xfrm>
              <a:off x="-1" y="-1"/>
              <a:ext cx="6999685" cy="3664645"/>
              <a:chOff x="0" y="0"/>
              <a:chExt cx="6999683" cy="3664643"/>
            </a:xfrm>
          </p:grpSpPr>
          <p:sp>
            <p:nvSpPr>
              <p:cNvPr id="329" name="Google Shape;329;p9"/>
              <p:cNvSpPr/>
              <p:nvPr/>
            </p:nvSpPr>
            <p:spPr>
              <a:xfrm>
                <a:off x="0" y="0"/>
                <a:ext cx="6999683" cy="366464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330" name="Google Shape;330;p9"/>
              <p:cNvSpPr txBox="1"/>
              <p:nvPr/>
            </p:nvSpPr>
            <p:spPr>
              <a:xfrm>
                <a:off x="183653" y="1642200"/>
                <a:ext cx="6632373" cy="38022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31" name="Google Shape;331;p9"/>
            <p:cNvSpPr txBox="1"/>
            <p:nvPr/>
          </p:nvSpPr>
          <p:spPr>
            <a:xfrm>
              <a:off x="1007106" y="845415"/>
              <a:ext cx="4985467" cy="2169996"/>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1. Definición</a:t>
              </a:r>
              <a:endParaRPr/>
            </a:p>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conoce como financiamiento o financiación al mecanismo por medio del cual se aporta dinero o se concede un crédito a una persona, empresa u organización para que esta lleve a cabo un proyecto, adquiera bienes o servicios, cubra los gastos de una actividad u obra, o cumpla sus compromisos con sus proveedores.</a:t>
              </a:r>
              <a:endParaRPr/>
            </a:p>
          </p:txBody>
        </p:sp>
      </p:grpSp>
      <p:pic>
        <p:nvPicPr>
          <p:cNvPr id="332" name="Google Shape;332;p9" descr="Imagen 16"/>
          <p:cNvPicPr preferRelativeResize="0"/>
          <p:nvPr/>
        </p:nvPicPr>
        <p:blipFill rotWithShape="1">
          <a:blip r:embed="rId3">
            <a:alphaModFix/>
          </a:blip>
          <a:srcRect/>
          <a:stretch/>
        </p:blipFill>
        <p:spPr>
          <a:xfrm>
            <a:off x="7317043" y="2503460"/>
            <a:ext cx="500378" cy="47710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Personalizado</PresentationFormat>
  <Paragraphs>230</Paragraphs>
  <Slides>30</Slides>
  <Notes>30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Times</vt:lpstr>
      <vt:lpstr>Open Sans</vt:lpstr>
      <vt:lpstr>Calibri</vt:lpstr>
      <vt:lpstr>Libre Franklin</vt:lpstr>
      <vt:lpstr>Arial</vt:lpstr>
      <vt:lpstr>Helvetica Neue</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Isabel Nuñez</cp:lastModifiedBy>
  <cp:revision>1</cp:revision>
  <dcterms:modified xsi:type="dcterms:W3CDTF">2021-02-17T04:13:29Z</dcterms:modified>
</cp:coreProperties>
</file>