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715500" cy="7556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0">
          <p15:clr>
            <a:srgbClr val="000000"/>
          </p15:clr>
        </p15:guide>
        <p15:guide id="2" pos="30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JgWM1Q/hNAm6wH6klpjybGBH5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368" y="44"/>
      </p:cViewPr>
      <p:guideLst>
        <p:guide orient="horz" pos="2380"/>
        <p:guide pos="30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17826792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69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21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89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203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312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17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401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872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690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012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49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40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691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11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86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5974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842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925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26: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267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2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751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9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8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40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280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09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227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199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65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635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One column text" type="title">
  <p:cSld name="TITLE">
    <p:spTree>
      <p:nvGrpSpPr>
        <p:cNvPr id="1" name="Shape 15"/>
        <p:cNvGrpSpPr/>
        <p:nvPr/>
      </p:nvGrpSpPr>
      <p:grpSpPr>
        <a:xfrm>
          <a:off x="0" y="0"/>
          <a:ext cx="0" cy="0"/>
          <a:chOff x="0" y="0"/>
          <a:chExt cx="0" cy="0"/>
        </a:xfrm>
      </p:grpSpPr>
      <p:pic>
        <p:nvPicPr>
          <p:cNvPr id="16" name="Google Shape;16;p31" descr="Imagen 24"/>
          <p:cNvPicPr preferRelativeResize="0"/>
          <p:nvPr/>
        </p:nvPicPr>
        <p:blipFill rotWithShape="1">
          <a:blip r:embed="rId2">
            <a:alphaModFix/>
          </a:blip>
          <a:srcRect/>
          <a:stretch/>
        </p:blipFill>
        <p:spPr>
          <a:xfrm>
            <a:off x="433440" y="418596"/>
            <a:ext cx="2897435" cy="680400"/>
          </a:xfrm>
          <a:prstGeom prst="rect">
            <a:avLst/>
          </a:prstGeom>
          <a:noFill/>
          <a:ln>
            <a:noFill/>
          </a:ln>
        </p:spPr>
      </p:pic>
      <p:grpSp>
        <p:nvGrpSpPr>
          <p:cNvPr id="17" name="Google Shape;17;p31"/>
          <p:cNvGrpSpPr/>
          <p:nvPr/>
        </p:nvGrpSpPr>
        <p:grpSpPr>
          <a:xfrm>
            <a:off x="242852" y="1756546"/>
            <a:ext cx="9346507" cy="5675930"/>
            <a:chOff x="-1" y="-1"/>
            <a:chExt cx="9346505" cy="5675928"/>
          </a:xfrm>
        </p:grpSpPr>
        <p:sp>
          <p:nvSpPr>
            <p:cNvPr id="18" name="Google Shape;18;p31"/>
            <p:cNvSpPr/>
            <p:nvPr/>
          </p:nvSpPr>
          <p:spPr>
            <a:xfrm>
              <a:off x="-1" y="-1"/>
              <a:ext cx="9346505" cy="5675928"/>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1"/>
            <p:cNvSpPr txBox="1"/>
            <p:nvPr/>
          </p:nvSpPr>
          <p:spPr>
            <a:xfrm>
              <a:off x="0" y="2647844"/>
              <a:ext cx="9091322" cy="38023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0" name="Google Shape;20;p31" descr="Google Shape;12;p23"/>
          <p:cNvPicPr preferRelativeResize="0"/>
          <p:nvPr/>
        </p:nvPicPr>
        <p:blipFill rotWithShape="1">
          <a:blip r:embed="rId3">
            <a:alphaModFix/>
          </a:blip>
          <a:srcRect/>
          <a:stretch/>
        </p:blipFill>
        <p:spPr>
          <a:xfrm>
            <a:off x="8521706" y="6387272"/>
            <a:ext cx="830662" cy="756003"/>
          </a:xfrm>
          <a:prstGeom prst="rect">
            <a:avLst/>
          </a:prstGeom>
          <a:noFill/>
          <a:ln>
            <a:noFill/>
          </a:ln>
        </p:spPr>
      </p:pic>
      <p:sp>
        <p:nvSpPr>
          <p:cNvPr id="21" name="Google Shape;21;p31"/>
          <p:cNvSpPr/>
          <p:nvPr/>
        </p:nvSpPr>
        <p:spPr>
          <a:xfrm>
            <a:off x="436350" y="6464001"/>
            <a:ext cx="7891862" cy="680477"/>
          </a:xfrm>
          <a:prstGeom prst="roundRect">
            <a:avLst>
              <a:gd name="adj" fmla="val 19335"/>
            </a:avLst>
          </a:prstGeom>
          <a:solidFill>
            <a:srgbClr val="FFB37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31" descr="Imagen 17"/>
          <p:cNvPicPr preferRelativeResize="0"/>
          <p:nvPr/>
        </p:nvPicPr>
        <p:blipFill rotWithShape="1">
          <a:blip r:embed="rId4">
            <a:alphaModFix/>
          </a:blip>
          <a:srcRect/>
          <a:stretch/>
        </p:blipFill>
        <p:spPr>
          <a:xfrm>
            <a:off x="433440" y="6462795"/>
            <a:ext cx="690485" cy="680478"/>
          </a:xfrm>
          <a:prstGeom prst="rect">
            <a:avLst/>
          </a:prstGeom>
          <a:noFill/>
          <a:ln>
            <a:noFill/>
          </a:ln>
        </p:spPr>
      </p:pic>
      <p:pic>
        <p:nvPicPr>
          <p:cNvPr id="23" name="Google Shape;23;p31" descr="Imagen 1"/>
          <p:cNvPicPr preferRelativeResize="0"/>
          <p:nvPr/>
        </p:nvPicPr>
        <p:blipFill rotWithShape="1">
          <a:blip r:embed="rId5">
            <a:alphaModFix/>
          </a:blip>
          <a:srcRect/>
          <a:stretch/>
        </p:blipFill>
        <p:spPr>
          <a:xfrm>
            <a:off x="8272364" y="1222172"/>
            <a:ext cx="1080003" cy="241875"/>
          </a:xfrm>
          <a:prstGeom prst="rect">
            <a:avLst/>
          </a:prstGeom>
          <a:noFill/>
          <a:ln>
            <a:noFill/>
          </a:ln>
        </p:spPr>
      </p:pic>
      <p:pic>
        <p:nvPicPr>
          <p:cNvPr id="24" name="Google Shape;24;p31" descr="Imagen 2"/>
          <p:cNvPicPr preferRelativeResize="0"/>
          <p:nvPr/>
        </p:nvPicPr>
        <p:blipFill rotWithShape="1">
          <a:blip r:embed="rId6">
            <a:alphaModFix/>
          </a:blip>
          <a:srcRect/>
          <a:stretch/>
        </p:blipFill>
        <p:spPr>
          <a:xfrm>
            <a:off x="8272364" y="418596"/>
            <a:ext cx="1080003" cy="664778"/>
          </a:xfrm>
          <a:prstGeom prst="rect">
            <a:avLst/>
          </a:prstGeom>
          <a:noFill/>
          <a:ln>
            <a:noFill/>
          </a:ln>
        </p:spPr>
      </p:pic>
      <p:sp>
        <p:nvSpPr>
          <p:cNvPr id="25" name="Google Shape;25;p31"/>
          <p:cNvSpPr txBox="1">
            <a:spLocks noGrp="1"/>
          </p:cNvSpPr>
          <p:nvPr>
            <p:ph type="sldNum" idx="12"/>
          </p:nvPr>
        </p:nvSpPr>
        <p:spPr>
          <a:xfrm>
            <a:off x="6689123" y="6871631"/>
            <a:ext cx="273653" cy="26425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2">
    <p:spTree>
      <p:nvGrpSpPr>
        <p:cNvPr id="1" name="Shape 117"/>
        <p:cNvGrpSpPr/>
        <p:nvPr/>
      </p:nvGrpSpPr>
      <p:grpSpPr>
        <a:xfrm>
          <a:off x="0" y="0"/>
          <a:ext cx="0" cy="0"/>
          <a:chOff x="0" y="0"/>
          <a:chExt cx="0" cy="0"/>
        </a:xfrm>
      </p:grpSpPr>
      <p:sp>
        <p:nvSpPr>
          <p:cNvPr id="118" name="Google Shape;118;p40"/>
          <p:cNvSpPr/>
          <p:nvPr/>
        </p:nvSpPr>
        <p:spPr>
          <a:xfrm rot="10800000" flipH="1">
            <a:off x="181647" y="822025"/>
            <a:ext cx="9356704"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40"/>
          <p:cNvGrpSpPr/>
          <p:nvPr/>
        </p:nvGrpSpPr>
        <p:grpSpPr>
          <a:xfrm>
            <a:off x="8091897" y="451665"/>
            <a:ext cx="662108" cy="380239"/>
            <a:chOff x="-2" y="0"/>
            <a:chExt cx="662107" cy="380238"/>
          </a:xfrm>
        </p:grpSpPr>
        <p:sp>
          <p:nvSpPr>
            <p:cNvPr id="120" name="Google Shape;120;p40"/>
            <p:cNvSpPr/>
            <p:nvPr/>
          </p:nvSpPr>
          <p:spPr>
            <a:xfrm>
              <a:off x="-2" y="327735"/>
              <a:ext cx="662107" cy="52503"/>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0"/>
            <p:cNvSpPr txBox="1"/>
            <p:nvPr/>
          </p:nvSpPr>
          <p:spPr>
            <a:xfrm>
              <a:off x="-2" y="0"/>
              <a:ext cx="662107"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22" name="Google Shape;122;p40"/>
          <p:cNvGrpSpPr/>
          <p:nvPr/>
        </p:nvGrpSpPr>
        <p:grpSpPr>
          <a:xfrm>
            <a:off x="8753996" y="451665"/>
            <a:ext cx="785405" cy="380239"/>
            <a:chOff x="-1" y="0"/>
            <a:chExt cx="785404" cy="380238"/>
          </a:xfrm>
        </p:grpSpPr>
        <p:sp>
          <p:nvSpPr>
            <p:cNvPr id="123" name="Google Shape;123;p40"/>
            <p:cNvSpPr/>
            <p:nvPr/>
          </p:nvSpPr>
          <p:spPr>
            <a:xfrm>
              <a:off x="-1" y="327735"/>
              <a:ext cx="785404" cy="52503"/>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0"/>
            <p:cNvSpPr txBox="1"/>
            <p:nvPr/>
          </p:nvSpPr>
          <p:spPr>
            <a:xfrm>
              <a:off x="-1" y="0"/>
              <a:ext cx="785404"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25" name="Google Shape;125;p40"/>
          <p:cNvSpPr/>
          <p:nvPr/>
        </p:nvSpPr>
        <p:spPr>
          <a:xfrm>
            <a:off x="181649" y="180898"/>
            <a:ext cx="7909205" cy="651004"/>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a:stretch>
          </a:blip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0"/>
          <p:cNvSpPr txBox="1"/>
          <p:nvPr/>
        </p:nvSpPr>
        <p:spPr>
          <a:xfrm>
            <a:off x="8170650" y="288449"/>
            <a:ext cx="1166703" cy="372205"/>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127" name="Google Shape;127;p40"/>
          <p:cNvSpPr txBox="1"/>
          <p:nvPr/>
        </p:nvSpPr>
        <p:spPr>
          <a:xfrm>
            <a:off x="375975" y="6881800"/>
            <a:ext cx="6786599" cy="317114"/>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28" name="Google Shape;128;p40"/>
          <p:cNvSpPr txBox="1">
            <a:spLocks noGrp="1"/>
          </p:cNvSpPr>
          <p:nvPr>
            <p:ph type="sldNum" idx="12"/>
          </p:nvPr>
        </p:nvSpPr>
        <p:spPr>
          <a:xfrm>
            <a:off x="371691" y="6881800"/>
            <a:ext cx="337157" cy="317114"/>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
        <p:nvSpPr>
          <p:cNvPr id="13" name="Google Shape;94;p38"/>
          <p:cNvSpPr/>
          <p:nvPr userDrawn="1"/>
        </p:nvSpPr>
        <p:spPr>
          <a:xfrm>
            <a:off x="180897" y="180900"/>
            <a:ext cx="7911005"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02;p38"/>
          <p:cNvSpPr txBox="1"/>
          <p:nvPr userDrawn="1"/>
        </p:nvSpPr>
        <p:spPr>
          <a:xfrm>
            <a:off x="442650" y="350325"/>
            <a:ext cx="7441801" cy="372205"/>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4">
    <p:spTree>
      <p:nvGrpSpPr>
        <p:cNvPr id="1" name="Shape 129"/>
        <p:cNvGrpSpPr/>
        <p:nvPr/>
      </p:nvGrpSpPr>
      <p:grpSpPr>
        <a:xfrm>
          <a:off x="0" y="0"/>
          <a:ext cx="0" cy="0"/>
          <a:chOff x="0" y="0"/>
          <a:chExt cx="0" cy="0"/>
        </a:xfrm>
      </p:grpSpPr>
      <p:sp>
        <p:nvSpPr>
          <p:cNvPr id="130" name="Google Shape;130;p41"/>
          <p:cNvSpPr/>
          <p:nvPr/>
        </p:nvSpPr>
        <p:spPr>
          <a:xfrm rot="10800000" flipH="1">
            <a:off x="181647" y="822025"/>
            <a:ext cx="9356704"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1"/>
          <p:cNvSpPr/>
          <p:nvPr/>
        </p:nvSpPr>
        <p:spPr>
          <a:xfrm>
            <a:off x="180897" y="180898"/>
            <a:ext cx="7911005" cy="651004"/>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2" name="Google Shape;132;p41"/>
          <p:cNvGrpSpPr/>
          <p:nvPr/>
        </p:nvGrpSpPr>
        <p:grpSpPr>
          <a:xfrm>
            <a:off x="8091897" y="451665"/>
            <a:ext cx="662108" cy="380239"/>
            <a:chOff x="-2" y="0"/>
            <a:chExt cx="662107" cy="380238"/>
          </a:xfrm>
        </p:grpSpPr>
        <p:sp>
          <p:nvSpPr>
            <p:cNvPr id="133" name="Google Shape;133;p41"/>
            <p:cNvSpPr/>
            <p:nvPr/>
          </p:nvSpPr>
          <p:spPr>
            <a:xfrm>
              <a:off x="-2" y="327735"/>
              <a:ext cx="662107" cy="52503"/>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1"/>
            <p:cNvSpPr txBox="1"/>
            <p:nvPr/>
          </p:nvSpPr>
          <p:spPr>
            <a:xfrm>
              <a:off x="-2" y="0"/>
              <a:ext cx="662107"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35" name="Google Shape;135;p41"/>
          <p:cNvGrpSpPr/>
          <p:nvPr/>
        </p:nvGrpSpPr>
        <p:grpSpPr>
          <a:xfrm>
            <a:off x="8753996" y="451665"/>
            <a:ext cx="785405" cy="380239"/>
            <a:chOff x="-1" y="0"/>
            <a:chExt cx="785404" cy="380238"/>
          </a:xfrm>
        </p:grpSpPr>
        <p:sp>
          <p:nvSpPr>
            <p:cNvPr id="136" name="Google Shape;136;p41"/>
            <p:cNvSpPr/>
            <p:nvPr/>
          </p:nvSpPr>
          <p:spPr>
            <a:xfrm>
              <a:off x="-1" y="327735"/>
              <a:ext cx="785404" cy="52503"/>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1"/>
            <p:cNvSpPr txBox="1"/>
            <p:nvPr/>
          </p:nvSpPr>
          <p:spPr>
            <a:xfrm>
              <a:off x="-1" y="0"/>
              <a:ext cx="785404"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38" name="Google Shape;138;p41"/>
          <p:cNvSpPr txBox="1"/>
          <p:nvPr/>
        </p:nvSpPr>
        <p:spPr>
          <a:xfrm>
            <a:off x="375975" y="6881800"/>
            <a:ext cx="6786599" cy="317114"/>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39" name="Google Shape;139;p41"/>
          <p:cNvSpPr txBox="1"/>
          <p:nvPr/>
        </p:nvSpPr>
        <p:spPr>
          <a:xfrm>
            <a:off x="442650" y="350323"/>
            <a:ext cx="7441801" cy="37220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140" name="Google Shape;140;p41"/>
          <p:cNvSpPr txBox="1"/>
          <p:nvPr/>
        </p:nvSpPr>
        <p:spPr>
          <a:xfrm>
            <a:off x="8443617" y="271141"/>
            <a:ext cx="1166703" cy="3920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a:p>
        </p:txBody>
      </p:sp>
      <p:sp>
        <p:nvSpPr>
          <p:cNvPr id="141" name="Google Shape;141;p41"/>
          <p:cNvSpPr txBox="1">
            <a:spLocks noGrp="1"/>
          </p:cNvSpPr>
          <p:nvPr>
            <p:ph type="sldNum" idx="12"/>
          </p:nvPr>
        </p:nvSpPr>
        <p:spPr>
          <a:xfrm>
            <a:off x="371691" y="6881800"/>
            <a:ext cx="337157" cy="317114"/>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6"/>
        <p:cNvGrpSpPr/>
        <p:nvPr/>
      </p:nvGrpSpPr>
      <p:grpSpPr>
        <a:xfrm>
          <a:off x="0" y="0"/>
          <a:ext cx="0" cy="0"/>
          <a:chOff x="0" y="0"/>
          <a:chExt cx="0" cy="0"/>
        </a:xfrm>
      </p:grpSpPr>
      <p:sp>
        <p:nvSpPr>
          <p:cNvPr id="27" name="Google Shape;27;p32"/>
          <p:cNvSpPr txBox="1">
            <a:spLocks noGrp="1"/>
          </p:cNvSpPr>
          <p:nvPr>
            <p:ph type="sldNum" idx="12"/>
          </p:nvPr>
        </p:nvSpPr>
        <p:spPr>
          <a:xfrm>
            <a:off x="6689123" y="6871631"/>
            <a:ext cx="273653" cy="26425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28"/>
        <p:cNvGrpSpPr/>
        <p:nvPr/>
      </p:nvGrpSpPr>
      <p:grpSpPr>
        <a:xfrm>
          <a:off x="0" y="0"/>
          <a:ext cx="0" cy="0"/>
          <a:chOff x="0" y="0"/>
          <a:chExt cx="0" cy="0"/>
        </a:xfrm>
      </p:grpSpPr>
      <p:sp>
        <p:nvSpPr>
          <p:cNvPr id="29" name="Google Shape;29;p33"/>
          <p:cNvSpPr/>
          <p:nvPr/>
        </p:nvSpPr>
        <p:spPr>
          <a:xfrm>
            <a:off x="180897" y="180898"/>
            <a:ext cx="7911005" cy="651004"/>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 name="Google Shape;30;p33"/>
          <p:cNvGrpSpPr/>
          <p:nvPr/>
        </p:nvGrpSpPr>
        <p:grpSpPr>
          <a:xfrm>
            <a:off x="8091897" y="451665"/>
            <a:ext cx="662108" cy="380239"/>
            <a:chOff x="-2" y="0"/>
            <a:chExt cx="662107" cy="380238"/>
          </a:xfrm>
        </p:grpSpPr>
        <p:sp>
          <p:nvSpPr>
            <p:cNvPr id="31" name="Google Shape;31;p33"/>
            <p:cNvSpPr/>
            <p:nvPr/>
          </p:nvSpPr>
          <p:spPr>
            <a:xfrm>
              <a:off x="-2" y="327735"/>
              <a:ext cx="662107" cy="52503"/>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3"/>
            <p:cNvSpPr txBox="1"/>
            <p:nvPr/>
          </p:nvSpPr>
          <p:spPr>
            <a:xfrm>
              <a:off x="-2" y="0"/>
              <a:ext cx="662107"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3" name="Google Shape;33;p33"/>
          <p:cNvGrpSpPr/>
          <p:nvPr/>
        </p:nvGrpSpPr>
        <p:grpSpPr>
          <a:xfrm>
            <a:off x="8753996" y="451665"/>
            <a:ext cx="785405" cy="380239"/>
            <a:chOff x="-1" y="0"/>
            <a:chExt cx="785404" cy="380238"/>
          </a:xfrm>
        </p:grpSpPr>
        <p:sp>
          <p:nvSpPr>
            <p:cNvPr id="34" name="Google Shape;34;p33"/>
            <p:cNvSpPr/>
            <p:nvPr/>
          </p:nvSpPr>
          <p:spPr>
            <a:xfrm>
              <a:off x="-1" y="327735"/>
              <a:ext cx="785404" cy="52503"/>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3"/>
            <p:cNvSpPr txBox="1"/>
            <p:nvPr/>
          </p:nvSpPr>
          <p:spPr>
            <a:xfrm>
              <a:off x="-1" y="0"/>
              <a:ext cx="785404"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6" name="Google Shape;36;p33"/>
          <p:cNvSpPr txBox="1"/>
          <p:nvPr/>
        </p:nvSpPr>
        <p:spPr>
          <a:xfrm>
            <a:off x="442650" y="350323"/>
            <a:ext cx="7441801" cy="37220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37" name="Google Shape;37;p33"/>
          <p:cNvSpPr txBox="1"/>
          <p:nvPr/>
        </p:nvSpPr>
        <p:spPr>
          <a:xfrm>
            <a:off x="8443617" y="271141"/>
            <a:ext cx="1166703" cy="3920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a:p>
        </p:txBody>
      </p:sp>
      <p:sp>
        <p:nvSpPr>
          <p:cNvPr id="38" name="Google Shape;38;p33"/>
          <p:cNvSpPr txBox="1"/>
          <p:nvPr/>
        </p:nvSpPr>
        <p:spPr>
          <a:xfrm>
            <a:off x="375975" y="6881800"/>
            <a:ext cx="6786599" cy="317114"/>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39" name="Google Shape;39;p33"/>
          <p:cNvSpPr txBox="1">
            <a:spLocks noGrp="1"/>
          </p:cNvSpPr>
          <p:nvPr>
            <p:ph type="sldNum" idx="12"/>
          </p:nvPr>
        </p:nvSpPr>
        <p:spPr>
          <a:xfrm>
            <a:off x="371691" y="6881800"/>
            <a:ext cx="337157" cy="317114"/>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2">
    <p:spTree>
      <p:nvGrpSpPr>
        <p:cNvPr id="1" name="Shape 40"/>
        <p:cNvGrpSpPr/>
        <p:nvPr/>
      </p:nvGrpSpPr>
      <p:grpSpPr>
        <a:xfrm>
          <a:off x="0" y="0"/>
          <a:ext cx="0" cy="0"/>
          <a:chOff x="0" y="0"/>
          <a:chExt cx="0" cy="0"/>
        </a:xfrm>
      </p:grpSpPr>
      <p:sp>
        <p:nvSpPr>
          <p:cNvPr id="41" name="Google Shape;41;p34"/>
          <p:cNvSpPr/>
          <p:nvPr/>
        </p:nvSpPr>
        <p:spPr>
          <a:xfrm rot="10800000" flipH="1">
            <a:off x="180974" y="832249"/>
            <a:ext cx="9358202" cy="1236901"/>
          </a:xfrm>
          <a:custGeom>
            <a:avLst/>
            <a:gdLst/>
            <a:ahLst/>
            <a:cxnLst/>
            <a:rect l="l" t="t"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4"/>
          <p:cNvSpPr/>
          <p:nvPr/>
        </p:nvSpPr>
        <p:spPr>
          <a:xfrm>
            <a:off x="180897" y="180898"/>
            <a:ext cx="7911005" cy="651004"/>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 name="Google Shape;43;p34"/>
          <p:cNvGrpSpPr/>
          <p:nvPr/>
        </p:nvGrpSpPr>
        <p:grpSpPr>
          <a:xfrm>
            <a:off x="8091897" y="451665"/>
            <a:ext cx="662108" cy="380239"/>
            <a:chOff x="-2" y="0"/>
            <a:chExt cx="662107" cy="380238"/>
          </a:xfrm>
        </p:grpSpPr>
        <p:sp>
          <p:nvSpPr>
            <p:cNvPr id="44" name="Google Shape;44;p34"/>
            <p:cNvSpPr/>
            <p:nvPr/>
          </p:nvSpPr>
          <p:spPr>
            <a:xfrm>
              <a:off x="-2" y="327735"/>
              <a:ext cx="662107" cy="52503"/>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4"/>
            <p:cNvSpPr txBox="1"/>
            <p:nvPr/>
          </p:nvSpPr>
          <p:spPr>
            <a:xfrm>
              <a:off x="-2" y="0"/>
              <a:ext cx="662107"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6" name="Google Shape;46;p34"/>
          <p:cNvGrpSpPr/>
          <p:nvPr/>
        </p:nvGrpSpPr>
        <p:grpSpPr>
          <a:xfrm>
            <a:off x="8753996" y="451665"/>
            <a:ext cx="785405" cy="380239"/>
            <a:chOff x="-1" y="0"/>
            <a:chExt cx="785404" cy="380238"/>
          </a:xfrm>
        </p:grpSpPr>
        <p:sp>
          <p:nvSpPr>
            <p:cNvPr id="47" name="Google Shape;47;p34"/>
            <p:cNvSpPr/>
            <p:nvPr/>
          </p:nvSpPr>
          <p:spPr>
            <a:xfrm>
              <a:off x="-1" y="327735"/>
              <a:ext cx="785404" cy="52503"/>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4"/>
            <p:cNvSpPr txBox="1"/>
            <p:nvPr/>
          </p:nvSpPr>
          <p:spPr>
            <a:xfrm>
              <a:off x="-1" y="0"/>
              <a:ext cx="785404"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9" name="Google Shape;49;p34"/>
          <p:cNvSpPr txBox="1"/>
          <p:nvPr/>
        </p:nvSpPr>
        <p:spPr>
          <a:xfrm>
            <a:off x="375975" y="6881800"/>
            <a:ext cx="6786599" cy="317114"/>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50" name="Google Shape;50;p34"/>
          <p:cNvSpPr txBox="1"/>
          <p:nvPr/>
        </p:nvSpPr>
        <p:spPr>
          <a:xfrm>
            <a:off x="442650" y="350323"/>
            <a:ext cx="7441801" cy="37220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51" name="Google Shape;51;p34"/>
          <p:cNvSpPr txBox="1"/>
          <p:nvPr/>
        </p:nvSpPr>
        <p:spPr>
          <a:xfrm>
            <a:off x="8443617" y="271141"/>
            <a:ext cx="1166703" cy="3920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a:p>
        </p:txBody>
      </p:sp>
      <p:sp>
        <p:nvSpPr>
          <p:cNvPr id="52" name="Google Shape;52;p34"/>
          <p:cNvSpPr txBox="1">
            <a:spLocks noGrp="1"/>
          </p:cNvSpPr>
          <p:nvPr>
            <p:ph type="sldNum" idx="12"/>
          </p:nvPr>
        </p:nvSpPr>
        <p:spPr>
          <a:xfrm>
            <a:off x="371691" y="6881800"/>
            <a:ext cx="337157" cy="317114"/>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53"/>
        <p:cNvGrpSpPr/>
        <p:nvPr/>
      </p:nvGrpSpPr>
      <p:grpSpPr>
        <a:xfrm>
          <a:off x="0" y="0"/>
          <a:ext cx="0" cy="0"/>
          <a:chOff x="0" y="0"/>
          <a:chExt cx="0" cy="0"/>
        </a:xfrm>
      </p:grpSpPr>
      <p:sp>
        <p:nvSpPr>
          <p:cNvPr id="54" name="Google Shape;54;p35"/>
          <p:cNvSpPr/>
          <p:nvPr/>
        </p:nvSpPr>
        <p:spPr>
          <a:xfrm rot="10800000" flipH="1">
            <a:off x="181647" y="822025"/>
            <a:ext cx="9356704"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5"/>
          <p:cNvSpPr/>
          <p:nvPr/>
        </p:nvSpPr>
        <p:spPr>
          <a:xfrm>
            <a:off x="180897" y="180898"/>
            <a:ext cx="7911005" cy="651004"/>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 name="Google Shape;56;p35"/>
          <p:cNvGrpSpPr/>
          <p:nvPr/>
        </p:nvGrpSpPr>
        <p:grpSpPr>
          <a:xfrm>
            <a:off x="8091897" y="451665"/>
            <a:ext cx="662108" cy="380239"/>
            <a:chOff x="-2" y="0"/>
            <a:chExt cx="662107" cy="380238"/>
          </a:xfrm>
        </p:grpSpPr>
        <p:sp>
          <p:nvSpPr>
            <p:cNvPr id="57" name="Google Shape;57;p35"/>
            <p:cNvSpPr/>
            <p:nvPr/>
          </p:nvSpPr>
          <p:spPr>
            <a:xfrm>
              <a:off x="-2" y="327735"/>
              <a:ext cx="662107" cy="52503"/>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5"/>
            <p:cNvSpPr txBox="1"/>
            <p:nvPr/>
          </p:nvSpPr>
          <p:spPr>
            <a:xfrm>
              <a:off x="-2" y="0"/>
              <a:ext cx="662107"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59" name="Google Shape;59;p35"/>
          <p:cNvGrpSpPr/>
          <p:nvPr/>
        </p:nvGrpSpPr>
        <p:grpSpPr>
          <a:xfrm>
            <a:off x="8753996" y="451665"/>
            <a:ext cx="785405" cy="380239"/>
            <a:chOff x="-1" y="0"/>
            <a:chExt cx="785404" cy="380238"/>
          </a:xfrm>
        </p:grpSpPr>
        <p:sp>
          <p:nvSpPr>
            <p:cNvPr id="60" name="Google Shape;60;p35"/>
            <p:cNvSpPr/>
            <p:nvPr/>
          </p:nvSpPr>
          <p:spPr>
            <a:xfrm>
              <a:off x="-1" y="327735"/>
              <a:ext cx="785404" cy="52503"/>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5"/>
            <p:cNvSpPr txBox="1"/>
            <p:nvPr/>
          </p:nvSpPr>
          <p:spPr>
            <a:xfrm>
              <a:off x="-1" y="0"/>
              <a:ext cx="785404"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62" name="Google Shape;62;p35"/>
          <p:cNvSpPr txBox="1"/>
          <p:nvPr/>
        </p:nvSpPr>
        <p:spPr>
          <a:xfrm>
            <a:off x="375975" y="6881800"/>
            <a:ext cx="6786599" cy="317114"/>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63" name="Google Shape;63;p35"/>
          <p:cNvSpPr txBox="1"/>
          <p:nvPr/>
        </p:nvSpPr>
        <p:spPr>
          <a:xfrm>
            <a:off x="442650" y="350323"/>
            <a:ext cx="7441801" cy="37220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64" name="Google Shape;64;p35"/>
          <p:cNvSpPr txBox="1"/>
          <p:nvPr/>
        </p:nvSpPr>
        <p:spPr>
          <a:xfrm>
            <a:off x="8443617" y="271141"/>
            <a:ext cx="1166703" cy="3920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a:p>
        </p:txBody>
      </p:sp>
      <p:sp>
        <p:nvSpPr>
          <p:cNvPr id="65" name="Google Shape;65;p35"/>
          <p:cNvSpPr txBox="1">
            <a:spLocks noGrp="1"/>
          </p:cNvSpPr>
          <p:nvPr>
            <p:ph type="sldNum" idx="12"/>
          </p:nvPr>
        </p:nvSpPr>
        <p:spPr>
          <a:xfrm>
            <a:off x="371691" y="6881800"/>
            <a:ext cx="337157" cy="317114"/>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66"/>
        <p:cNvGrpSpPr/>
        <p:nvPr/>
      </p:nvGrpSpPr>
      <p:grpSpPr>
        <a:xfrm>
          <a:off x="0" y="0"/>
          <a:ext cx="0" cy="0"/>
          <a:chOff x="0" y="0"/>
          <a:chExt cx="0" cy="0"/>
        </a:xfrm>
      </p:grpSpPr>
      <p:sp>
        <p:nvSpPr>
          <p:cNvPr id="67" name="Google Shape;67;p36"/>
          <p:cNvSpPr/>
          <p:nvPr/>
        </p:nvSpPr>
        <p:spPr>
          <a:xfrm rot="10800000" flipH="1">
            <a:off x="181647" y="822023"/>
            <a:ext cx="9356707"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6"/>
          <p:cNvSpPr/>
          <p:nvPr/>
        </p:nvSpPr>
        <p:spPr>
          <a:xfrm>
            <a:off x="180895" y="180900"/>
            <a:ext cx="7911009"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36"/>
          <p:cNvGrpSpPr/>
          <p:nvPr/>
        </p:nvGrpSpPr>
        <p:grpSpPr>
          <a:xfrm>
            <a:off x="8091891" y="451664"/>
            <a:ext cx="662119" cy="380244"/>
            <a:chOff x="-2" y="-1"/>
            <a:chExt cx="662118" cy="380243"/>
          </a:xfrm>
        </p:grpSpPr>
        <p:sp>
          <p:nvSpPr>
            <p:cNvPr id="70" name="Google Shape;70;p36"/>
            <p:cNvSpPr/>
            <p:nvPr/>
          </p:nvSpPr>
          <p:spPr>
            <a:xfrm>
              <a:off x="-2" y="327735"/>
              <a:ext cx="662118" cy="52507"/>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6"/>
            <p:cNvSpPr txBox="1"/>
            <p:nvPr/>
          </p:nvSpPr>
          <p:spPr>
            <a:xfrm>
              <a:off x="-2" y="-1"/>
              <a:ext cx="662118"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72" name="Google Shape;72;p36"/>
          <p:cNvGrpSpPr/>
          <p:nvPr/>
        </p:nvGrpSpPr>
        <p:grpSpPr>
          <a:xfrm>
            <a:off x="8753990" y="451664"/>
            <a:ext cx="785413" cy="380244"/>
            <a:chOff x="-1" y="-1"/>
            <a:chExt cx="785411" cy="380243"/>
          </a:xfrm>
        </p:grpSpPr>
        <p:sp>
          <p:nvSpPr>
            <p:cNvPr id="73" name="Google Shape;73;p36"/>
            <p:cNvSpPr/>
            <p:nvPr/>
          </p:nvSpPr>
          <p:spPr>
            <a:xfrm>
              <a:off x="-1" y="327735"/>
              <a:ext cx="785411" cy="52507"/>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6"/>
            <p:cNvSpPr txBox="1"/>
            <p:nvPr/>
          </p:nvSpPr>
          <p:spPr>
            <a:xfrm>
              <a:off x="-1" y="-1"/>
              <a:ext cx="785411"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75" name="Google Shape;75;p36"/>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76" name="Google Shape;76;p36"/>
          <p:cNvSpPr txBox="1"/>
          <p:nvPr/>
        </p:nvSpPr>
        <p:spPr>
          <a:xfrm>
            <a:off x="442650" y="350325"/>
            <a:ext cx="7441801" cy="372205"/>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77" name="Google Shape;77;p36"/>
          <p:cNvSpPr txBox="1"/>
          <p:nvPr/>
        </p:nvSpPr>
        <p:spPr>
          <a:xfrm>
            <a:off x="8443617" y="271141"/>
            <a:ext cx="1166703" cy="3920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a:p>
        </p:txBody>
      </p:sp>
      <p:sp>
        <p:nvSpPr>
          <p:cNvPr id="78" name="Google Shape;78;p36"/>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2">
    <p:spTree>
      <p:nvGrpSpPr>
        <p:cNvPr id="1" name="Shape 79"/>
        <p:cNvGrpSpPr/>
        <p:nvPr/>
      </p:nvGrpSpPr>
      <p:grpSpPr>
        <a:xfrm>
          <a:off x="0" y="0"/>
          <a:ext cx="0" cy="0"/>
          <a:chOff x="0" y="0"/>
          <a:chExt cx="0" cy="0"/>
        </a:xfrm>
      </p:grpSpPr>
      <p:sp>
        <p:nvSpPr>
          <p:cNvPr id="80" name="Google Shape;80;p37"/>
          <p:cNvSpPr/>
          <p:nvPr/>
        </p:nvSpPr>
        <p:spPr>
          <a:xfrm rot="10800000" flipH="1">
            <a:off x="181647" y="822023"/>
            <a:ext cx="9356707"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7"/>
          <p:cNvSpPr/>
          <p:nvPr/>
        </p:nvSpPr>
        <p:spPr>
          <a:xfrm>
            <a:off x="180895" y="180900"/>
            <a:ext cx="7911009"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37"/>
          <p:cNvGrpSpPr/>
          <p:nvPr/>
        </p:nvGrpSpPr>
        <p:grpSpPr>
          <a:xfrm>
            <a:off x="8091891" y="451664"/>
            <a:ext cx="662119" cy="380244"/>
            <a:chOff x="-2" y="-1"/>
            <a:chExt cx="662118" cy="380243"/>
          </a:xfrm>
        </p:grpSpPr>
        <p:sp>
          <p:nvSpPr>
            <p:cNvPr id="83" name="Google Shape;83;p37"/>
            <p:cNvSpPr/>
            <p:nvPr/>
          </p:nvSpPr>
          <p:spPr>
            <a:xfrm>
              <a:off x="-2" y="327735"/>
              <a:ext cx="662118" cy="52507"/>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7"/>
            <p:cNvSpPr txBox="1"/>
            <p:nvPr/>
          </p:nvSpPr>
          <p:spPr>
            <a:xfrm>
              <a:off x="-2" y="-1"/>
              <a:ext cx="662118"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85" name="Google Shape;85;p37"/>
          <p:cNvGrpSpPr/>
          <p:nvPr/>
        </p:nvGrpSpPr>
        <p:grpSpPr>
          <a:xfrm>
            <a:off x="8753990" y="451664"/>
            <a:ext cx="785413" cy="380244"/>
            <a:chOff x="-1" y="-1"/>
            <a:chExt cx="785411" cy="380243"/>
          </a:xfrm>
        </p:grpSpPr>
        <p:sp>
          <p:nvSpPr>
            <p:cNvPr id="86" name="Google Shape;86;p37"/>
            <p:cNvSpPr/>
            <p:nvPr/>
          </p:nvSpPr>
          <p:spPr>
            <a:xfrm>
              <a:off x="-1" y="327735"/>
              <a:ext cx="785411" cy="52507"/>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7"/>
            <p:cNvSpPr txBox="1"/>
            <p:nvPr/>
          </p:nvSpPr>
          <p:spPr>
            <a:xfrm>
              <a:off x="-1" y="-1"/>
              <a:ext cx="785411"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88" name="Google Shape;88;p37"/>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89" name="Google Shape;89;p37"/>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90" name="Google Shape;90;p37"/>
          <p:cNvSpPr txBox="1"/>
          <p:nvPr/>
        </p:nvSpPr>
        <p:spPr>
          <a:xfrm>
            <a:off x="8443617" y="271141"/>
            <a:ext cx="1166706"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7|</a:t>
            </a:r>
            <a:r>
              <a:rPr lang="en-US" sz="1600" b="0" i="0" u="none" strike="noStrike" cap="none">
                <a:solidFill>
                  <a:srgbClr val="ED6B00"/>
                </a:solidFill>
                <a:latin typeface="Calibri"/>
                <a:ea typeface="Calibri"/>
                <a:cs typeface="Calibri"/>
                <a:sym typeface="Calibri"/>
              </a:rPr>
              <a:t>3</a:t>
            </a:r>
            <a:endParaRPr/>
          </a:p>
        </p:txBody>
      </p:sp>
      <p:sp>
        <p:nvSpPr>
          <p:cNvPr id="91" name="Google Shape;91;p37"/>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3">
    <p:spTree>
      <p:nvGrpSpPr>
        <p:cNvPr id="1" name="Shape 92"/>
        <p:cNvGrpSpPr/>
        <p:nvPr/>
      </p:nvGrpSpPr>
      <p:grpSpPr>
        <a:xfrm>
          <a:off x="0" y="0"/>
          <a:ext cx="0" cy="0"/>
          <a:chOff x="0" y="0"/>
          <a:chExt cx="0" cy="0"/>
        </a:xfrm>
      </p:grpSpPr>
      <p:sp>
        <p:nvSpPr>
          <p:cNvPr id="93" name="Google Shape;93;p38"/>
          <p:cNvSpPr/>
          <p:nvPr/>
        </p:nvSpPr>
        <p:spPr>
          <a:xfrm rot="10800000" flipH="1">
            <a:off x="181647" y="822023"/>
            <a:ext cx="9356704"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8"/>
          <p:cNvSpPr/>
          <p:nvPr/>
        </p:nvSpPr>
        <p:spPr>
          <a:xfrm>
            <a:off x="180897" y="180900"/>
            <a:ext cx="7911005"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 name="Google Shape;95;p38"/>
          <p:cNvGrpSpPr/>
          <p:nvPr/>
        </p:nvGrpSpPr>
        <p:grpSpPr>
          <a:xfrm>
            <a:off x="8091897" y="451665"/>
            <a:ext cx="662108" cy="380239"/>
            <a:chOff x="-2" y="0"/>
            <a:chExt cx="662107" cy="380238"/>
          </a:xfrm>
        </p:grpSpPr>
        <p:sp>
          <p:nvSpPr>
            <p:cNvPr id="96" name="Google Shape;96;p38"/>
            <p:cNvSpPr/>
            <p:nvPr/>
          </p:nvSpPr>
          <p:spPr>
            <a:xfrm>
              <a:off x="-2" y="327735"/>
              <a:ext cx="662107" cy="52503"/>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8"/>
            <p:cNvSpPr txBox="1"/>
            <p:nvPr/>
          </p:nvSpPr>
          <p:spPr>
            <a:xfrm>
              <a:off x="-2" y="0"/>
              <a:ext cx="662107"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98" name="Google Shape;98;p38"/>
          <p:cNvGrpSpPr/>
          <p:nvPr/>
        </p:nvGrpSpPr>
        <p:grpSpPr>
          <a:xfrm>
            <a:off x="8753996" y="451665"/>
            <a:ext cx="785405" cy="380239"/>
            <a:chOff x="-1" y="0"/>
            <a:chExt cx="785404" cy="380238"/>
          </a:xfrm>
        </p:grpSpPr>
        <p:sp>
          <p:nvSpPr>
            <p:cNvPr id="99" name="Google Shape;99;p38"/>
            <p:cNvSpPr/>
            <p:nvPr/>
          </p:nvSpPr>
          <p:spPr>
            <a:xfrm>
              <a:off x="-1" y="327735"/>
              <a:ext cx="785404" cy="52503"/>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8"/>
            <p:cNvSpPr txBox="1"/>
            <p:nvPr/>
          </p:nvSpPr>
          <p:spPr>
            <a:xfrm>
              <a:off x="-1" y="0"/>
              <a:ext cx="785404" cy="380230"/>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01" name="Google Shape;101;p38"/>
          <p:cNvSpPr txBox="1"/>
          <p:nvPr/>
        </p:nvSpPr>
        <p:spPr>
          <a:xfrm>
            <a:off x="375975" y="6881800"/>
            <a:ext cx="6786599" cy="317114"/>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02" name="Google Shape;102;p38"/>
          <p:cNvSpPr txBox="1"/>
          <p:nvPr/>
        </p:nvSpPr>
        <p:spPr>
          <a:xfrm>
            <a:off x="442650" y="350325"/>
            <a:ext cx="7441801" cy="372205"/>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103" name="Google Shape;103;p38"/>
          <p:cNvSpPr txBox="1"/>
          <p:nvPr/>
        </p:nvSpPr>
        <p:spPr>
          <a:xfrm>
            <a:off x="8443617" y="271141"/>
            <a:ext cx="1166703" cy="3920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9|</a:t>
            </a:r>
            <a:r>
              <a:rPr lang="en-US" sz="1600" b="0" i="0" u="none" strike="noStrike" cap="none">
                <a:solidFill>
                  <a:srgbClr val="ED6B00"/>
                </a:solidFill>
                <a:latin typeface="Calibri"/>
                <a:ea typeface="Calibri"/>
                <a:cs typeface="Calibri"/>
                <a:sym typeface="Calibri"/>
              </a:rPr>
              <a:t>3</a:t>
            </a:r>
            <a:endParaRPr/>
          </a:p>
        </p:txBody>
      </p:sp>
      <p:sp>
        <p:nvSpPr>
          <p:cNvPr id="104" name="Google Shape;104;p38"/>
          <p:cNvSpPr txBox="1">
            <a:spLocks noGrp="1"/>
          </p:cNvSpPr>
          <p:nvPr>
            <p:ph type="sldNum" idx="12"/>
          </p:nvPr>
        </p:nvSpPr>
        <p:spPr>
          <a:xfrm>
            <a:off x="371690" y="6881800"/>
            <a:ext cx="337157" cy="317114"/>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p:spTree>
      <p:nvGrpSpPr>
        <p:cNvPr id="1" name="Shape 105"/>
        <p:cNvGrpSpPr/>
        <p:nvPr/>
      </p:nvGrpSpPr>
      <p:grpSpPr>
        <a:xfrm>
          <a:off x="0" y="0"/>
          <a:ext cx="0" cy="0"/>
          <a:chOff x="0" y="0"/>
          <a:chExt cx="0" cy="0"/>
        </a:xfrm>
      </p:grpSpPr>
      <p:sp>
        <p:nvSpPr>
          <p:cNvPr id="106" name="Google Shape;106;p39"/>
          <p:cNvSpPr/>
          <p:nvPr/>
        </p:nvSpPr>
        <p:spPr>
          <a:xfrm rot="10800000" flipH="1">
            <a:off x="181647" y="822023"/>
            <a:ext cx="9356707"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 name="Google Shape;107;p39"/>
          <p:cNvGrpSpPr/>
          <p:nvPr/>
        </p:nvGrpSpPr>
        <p:grpSpPr>
          <a:xfrm>
            <a:off x="8091894" y="451665"/>
            <a:ext cx="662113" cy="380241"/>
            <a:chOff x="-1" y="0"/>
            <a:chExt cx="662111" cy="380240"/>
          </a:xfrm>
        </p:grpSpPr>
        <p:sp>
          <p:nvSpPr>
            <p:cNvPr id="108" name="Google Shape;108;p39"/>
            <p:cNvSpPr/>
            <p:nvPr/>
          </p:nvSpPr>
          <p:spPr>
            <a:xfrm>
              <a:off x="-1" y="327735"/>
              <a:ext cx="662111" cy="52505"/>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9"/>
            <p:cNvSpPr txBox="1"/>
            <p:nvPr/>
          </p:nvSpPr>
          <p:spPr>
            <a:xfrm>
              <a:off x="-1" y="0"/>
              <a:ext cx="662111"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10" name="Google Shape;110;p39"/>
          <p:cNvGrpSpPr/>
          <p:nvPr/>
        </p:nvGrpSpPr>
        <p:grpSpPr>
          <a:xfrm>
            <a:off x="8753993" y="451665"/>
            <a:ext cx="785409" cy="380241"/>
            <a:chOff x="-2" y="0"/>
            <a:chExt cx="785408" cy="380240"/>
          </a:xfrm>
        </p:grpSpPr>
        <p:sp>
          <p:nvSpPr>
            <p:cNvPr id="111" name="Google Shape;111;p39"/>
            <p:cNvSpPr/>
            <p:nvPr/>
          </p:nvSpPr>
          <p:spPr>
            <a:xfrm>
              <a:off x="-2" y="327735"/>
              <a:ext cx="785408" cy="52505"/>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9"/>
            <p:cNvSpPr txBox="1"/>
            <p:nvPr/>
          </p:nvSpPr>
          <p:spPr>
            <a:xfrm>
              <a:off x="-2" y="0"/>
              <a:ext cx="785408"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13" name="Google Shape;113;p39"/>
          <p:cNvSpPr/>
          <p:nvPr/>
        </p:nvSpPr>
        <p:spPr>
          <a:xfrm>
            <a:off x="181649" y="180896"/>
            <a:ext cx="7909206" cy="651007"/>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a:stretch>
          </a:blip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9"/>
          <p:cNvSpPr txBox="1"/>
          <p:nvPr/>
        </p:nvSpPr>
        <p:spPr>
          <a:xfrm>
            <a:off x="8170650" y="288449"/>
            <a:ext cx="1166705" cy="3722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115" name="Google Shape;115;p39"/>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16" name="Google Shape;116;p39"/>
          <p:cNvSpPr txBox="1">
            <a:spLocks noGrp="1"/>
          </p:cNvSpPr>
          <p:nvPr>
            <p:ph type="sldNum" idx="12"/>
          </p:nvPr>
        </p:nvSpPr>
        <p:spPr>
          <a:xfrm>
            <a:off x="371696" y="6881800"/>
            <a:ext cx="337153"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
        <p:nvSpPr>
          <p:cNvPr id="13" name="Google Shape;94;p38"/>
          <p:cNvSpPr/>
          <p:nvPr userDrawn="1"/>
        </p:nvSpPr>
        <p:spPr>
          <a:xfrm>
            <a:off x="180897" y="180900"/>
            <a:ext cx="7911005"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02;p38"/>
          <p:cNvSpPr txBox="1"/>
          <p:nvPr userDrawn="1"/>
        </p:nvSpPr>
        <p:spPr>
          <a:xfrm>
            <a:off x="442650" y="350325"/>
            <a:ext cx="7441801" cy="372205"/>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grpSp>
        <p:nvGrpSpPr>
          <p:cNvPr id="6" name="Google Shape;6;p30"/>
          <p:cNvGrpSpPr/>
          <p:nvPr/>
        </p:nvGrpSpPr>
        <p:grpSpPr>
          <a:xfrm>
            <a:off x="242852" y="1756546"/>
            <a:ext cx="9346507" cy="5675930"/>
            <a:chOff x="-1" y="-1"/>
            <a:chExt cx="9346505" cy="5675928"/>
          </a:xfrm>
        </p:grpSpPr>
        <p:sp>
          <p:nvSpPr>
            <p:cNvPr id="7" name="Google Shape;7;p30"/>
            <p:cNvSpPr/>
            <p:nvPr/>
          </p:nvSpPr>
          <p:spPr>
            <a:xfrm>
              <a:off x="-1" y="-1"/>
              <a:ext cx="9346505" cy="5675928"/>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30"/>
            <p:cNvSpPr txBox="1"/>
            <p:nvPr/>
          </p:nvSpPr>
          <p:spPr>
            <a:xfrm>
              <a:off x="0" y="2647844"/>
              <a:ext cx="9091322" cy="38023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9" name="Google Shape;9;p30" descr="Imagen 9"/>
          <p:cNvPicPr preferRelativeResize="0"/>
          <p:nvPr/>
        </p:nvPicPr>
        <p:blipFill rotWithShape="1">
          <a:blip r:embed="rId13">
            <a:alphaModFix/>
          </a:blip>
          <a:srcRect/>
          <a:stretch/>
        </p:blipFill>
        <p:spPr>
          <a:xfrm>
            <a:off x="433440" y="418596"/>
            <a:ext cx="2897435" cy="680400"/>
          </a:xfrm>
          <a:prstGeom prst="rect">
            <a:avLst/>
          </a:prstGeom>
          <a:noFill/>
          <a:ln>
            <a:noFill/>
          </a:ln>
        </p:spPr>
      </p:pic>
      <p:pic>
        <p:nvPicPr>
          <p:cNvPr id="10" name="Google Shape;10;p30" descr="Imagen 4"/>
          <p:cNvPicPr preferRelativeResize="0"/>
          <p:nvPr/>
        </p:nvPicPr>
        <p:blipFill rotWithShape="1">
          <a:blip r:embed="rId14">
            <a:alphaModFix/>
          </a:blip>
          <a:srcRect/>
          <a:stretch/>
        </p:blipFill>
        <p:spPr>
          <a:xfrm>
            <a:off x="8272364" y="1222172"/>
            <a:ext cx="1080003" cy="241875"/>
          </a:xfrm>
          <a:prstGeom prst="rect">
            <a:avLst/>
          </a:prstGeom>
          <a:noFill/>
          <a:ln>
            <a:noFill/>
          </a:ln>
        </p:spPr>
      </p:pic>
      <p:pic>
        <p:nvPicPr>
          <p:cNvPr id="11" name="Google Shape;11;p30" descr="Imagen 5"/>
          <p:cNvPicPr preferRelativeResize="0"/>
          <p:nvPr/>
        </p:nvPicPr>
        <p:blipFill rotWithShape="1">
          <a:blip r:embed="rId15">
            <a:alphaModFix/>
          </a:blip>
          <a:srcRect/>
          <a:stretch/>
        </p:blipFill>
        <p:spPr>
          <a:xfrm>
            <a:off x="8272364" y="418596"/>
            <a:ext cx="1080003" cy="664778"/>
          </a:xfrm>
          <a:prstGeom prst="rect">
            <a:avLst/>
          </a:prstGeom>
          <a:noFill/>
          <a:ln>
            <a:noFill/>
          </a:ln>
        </p:spPr>
      </p:pic>
      <p:sp>
        <p:nvSpPr>
          <p:cNvPr id="12" name="Google Shape;12;p30"/>
          <p:cNvSpPr txBox="1">
            <a:spLocks noGrp="1"/>
          </p:cNvSpPr>
          <p:nvPr>
            <p:ph type="title"/>
          </p:nvPr>
        </p:nvSpPr>
        <p:spPr>
          <a:xfrm>
            <a:off x="1455638" y="848357"/>
            <a:ext cx="7772401" cy="1838399"/>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30"/>
          <p:cNvSpPr txBox="1">
            <a:spLocks noGrp="1"/>
          </p:cNvSpPr>
          <p:nvPr>
            <p:ph type="body" idx="1"/>
          </p:nvPr>
        </p:nvSpPr>
        <p:spPr>
          <a:xfrm>
            <a:off x="5422800" y="2686755"/>
            <a:ext cx="3805239" cy="4869746"/>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30"/>
          <p:cNvSpPr txBox="1">
            <a:spLocks noGrp="1"/>
          </p:cNvSpPr>
          <p:nvPr>
            <p:ph type="sldNum" idx="12"/>
          </p:nvPr>
        </p:nvSpPr>
        <p:spPr>
          <a:xfrm>
            <a:off x="6689123" y="6871631"/>
            <a:ext cx="273653" cy="26425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seso.cl/609/w3-propertyvalue-10343.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hyperlink" Target="https://www.suseso.cl/609/w3-propertyvalue-30967.html" TargetMode="External"/><Relationship Id="rId4" Type="http://schemas.openxmlformats.org/officeDocument/2006/relationships/hyperlink" Target="https://www.suseso.cl/609/w3-propertyvalue-10342.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suseso.cl/609/w3-propertyvalue-10342.html" TargetMode="External"/><Relationship Id="rId4" Type="http://schemas.openxmlformats.org/officeDocument/2006/relationships/hyperlink" Target="https://www.suseso.cl/609/w3-propertyvalue-10343.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p:nvPr/>
        </p:nvSpPr>
        <p:spPr>
          <a:xfrm>
            <a:off x="1176618" y="6563127"/>
            <a:ext cx="7012135" cy="482215"/>
          </a:xfrm>
          <a:prstGeom prst="rect">
            <a:avLst/>
          </a:prstGeom>
          <a:noFill/>
          <a:ln>
            <a:noFill/>
          </a:ln>
        </p:spPr>
        <p:txBody>
          <a:bodyPr spcFirstLastPara="1" wrap="square" lIns="91400" tIns="91400" rIns="91400" bIns="91400" anchor="ctr" anchorCtr="0">
            <a:spAutoFit/>
          </a:bodyPr>
          <a:lstStyle/>
          <a:p>
            <a:pPr marL="0" marR="0" lvl="1" indent="0" algn="just"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47" name="Google Shape;147;p1"/>
          <p:cNvSpPr txBox="1"/>
          <p:nvPr/>
        </p:nvSpPr>
        <p:spPr>
          <a:xfrm>
            <a:off x="374947" y="2049136"/>
            <a:ext cx="1444330" cy="369403"/>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MÓDULO 3</a:t>
            </a:r>
            <a:endParaRPr/>
          </a:p>
        </p:txBody>
      </p:sp>
      <p:sp>
        <p:nvSpPr>
          <p:cNvPr id="148" name="Google Shape;148;p1"/>
          <p:cNvSpPr txBox="1"/>
          <p:nvPr/>
        </p:nvSpPr>
        <p:spPr>
          <a:xfrm>
            <a:off x="1139097" y="834800"/>
            <a:ext cx="4156806" cy="33971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RECURSOS HUMANOS </a:t>
            </a:r>
            <a:r>
              <a:rPr lang="en-US" sz="1200" b="0" i="0" u="none" strike="noStrike" cap="none">
                <a:solidFill>
                  <a:srgbClr val="ED6B00"/>
                </a:solidFill>
                <a:latin typeface="Calibri"/>
                <a:ea typeface="Calibri"/>
                <a:cs typeface="Calibri"/>
                <a:sym typeface="Calibri"/>
              </a:rPr>
              <a:t>| NIVEL 4° MEDIO</a:t>
            </a:r>
            <a:endParaRPr/>
          </a:p>
        </p:txBody>
      </p:sp>
      <p:sp>
        <p:nvSpPr>
          <p:cNvPr id="149" name="Google Shape;149;p1"/>
          <p:cNvSpPr txBox="1"/>
          <p:nvPr/>
        </p:nvSpPr>
        <p:spPr>
          <a:xfrm>
            <a:off x="350281" y="2324271"/>
            <a:ext cx="5734438" cy="1666763"/>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DESARROLLO </a:t>
            </a:r>
            <a:endParaRPr/>
          </a:p>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Y BIENESTAR DEL </a:t>
            </a:r>
            <a:endParaRPr/>
          </a:p>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PERSONAL</a:t>
            </a:r>
            <a:endParaRPr/>
          </a:p>
        </p:txBody>
      </p:sp>
      <p:pic>
        <p:nvPicPr>
          <p:cNvPr id="150" name="Google Shape;150;p1" descr="Imagen 2"/>
          <p:cNvPicPr preferRelativeResize="0"/>
          <p:nvPr/>
        </p:nvPicPr>
        <p:blipFill rotWithShape="1">
          <a:blip r:embed="rId3">
            <a:alphaModFix/>
          </a:blip>
          <a:srcRect/>
          <a:stretch/>
        </p:blipFill>
        <p:spPr>
          <a:xfrm>
            <a:off x="3833560" y="2321572"/>
            <a:ext cx="4292744" cy="40940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10</a:t>
            </a:fld>
            <a:endParaRPr sz="1100" b="0" i="0" u="none" strike="noStrike" cap="none">
              <a:solidFill>
                <a:srgbClr val="000000"/>
              </a:solidFill>
              <a:latin typeface="Calibri"/>
              <a:ea typeface="Calibri"/>
              <a:cs typeface="Calibri"/>
              <a:sym typeface="Calibri"/>
            </a:endParaRPr>
          </a:p>
        </p:txBody>
      </p:sp>
      <p:grpSp>
        <p:nvGrpSpPr>
          <p:cNvPr id="309" name="Google Shape;309;p10"/>
          <p:cNvGrpSpPr/>
          <p:nvPr/>
        </p:nvGrpSpPr>
        <p:grpSpPr>
          <a:xfrm>
            <a:off x="466880" y="1836961"/>
            <a:ext cx="8769723" cy="4492791"/>
            <a:chOff x="0" y="-4"/>
            <a:chExt cx="8769722" cy="4492789"/>
          </a:xfrm>
        </p:grpSpPr>
        <p:grpSp>
          <p:nvGrpSpPr>
            <p:cNvPr id="310" name="Google Shape;310;p10"/>
            <p:cNvGrpSpPr/>
            <p:nvPr/>
          </p:nvGrpSpPr>
          <p:grpSpPr>
            <a:xfrm>
              <a:off x="0" y="-4"/>
              <a:ext cx="8769722" cy="4492789"/>
              <a:chOff x="0" y="-1"/>
              <a:chExt cx="8769721" cy="4492787"/>
            </a:xfrm>
          </p:grpSpPr>
          <p:sp>
            <p:nvSpPr>
              <p:cNvPr id="311" name="Google Shape;311;p10"/>
              <p:cNvSpPr/>
              <p:nvPr/>
            </p:nvSpPr>
            <p:spPr>
              <a:xfrm>
                <a:off x="0" y="-1"/>
                <a:ext cx="8769721" cy="4492787"/>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0"/>
              <p:cNvSpPr txBox="1"/>
              <p:nvPr/>
            </p:nvSpPr>
            <p:spPr>
              <a:xfrm>
                <a:off x="224079" y="2056273"/>
                <a:ext cx="8321561" cy="38023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13" name="Google Shape;313;p10"/>
            <p:cNvSpPr txBox="1"/>
            <p:nvPr/>
          </p:nvSpPr>
          <p:spPr>
            <a:xfrm>
              <a:off x="984533" y="354084"/>
              <a:ext cx="6710458" cy="1451338"/>
            </a:xfrm>
            <a:prstGeom prst="rect">
              <a:avLst/>
            </a:prstGeom>
            <a:noFill/>
            <a:ln>
              <a:noFill/>
            </a:ln>
          </p:spPr>
          <p:txBody>
            <a:bodyPr spcFirstLastPara="1" wrap="square" lIns="91400" tIns="91400" rIns="91400" bIns="91400" anchor="ctr" anchorCtr="0">
              <a:spAutoFit/>
            </a:bodyPr>
            <a:lstStyle/>
            <a:p>
              <a:pPr marL="228600" marR="0" lvl="0" indent="-228600" algn="just"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Estos beneficios no conllevan mejoras salariales, su objetivo es</a:t>
              </a:r>
              <a:r>
                <a:rPr lang="en-US" sz="1600" b="1" i="0" u="none" strike="noStrike" cap="none">
                  <a:solidFill>
                    <a:srgbClr val="000000"/>
                  </a:solidFill>
                  <a:latin typeface="Calibri"/>
                  <a:ea typeface="Calibri"/>
                  <a:cs typeface="Calibri"/>
                  <a:sym typeface="Calibri"/>
                </a:rPr>
                <a:t> mejorar la calidad de vida y cubrir algunas de las necesidades externas o internas de las y los colaboradores.</a:t>
              </a:r>
              <a:endParaRPr/>
            </a:p>
            <a:p>
              <a:pPr marL="228600" marR="0" lvl="0" indent="-228600" algn="just"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Son aquellos destinados a satisfacer y aumentar el compromiso de las y los colaboradores con ellos, respecto a la empresa.</a:t>
              </a:r>
              <a:endParaRPr/>
            </a:p>
          </p:txBody>
        </p:sp>
      </p:grpSp>
      <p:sp>
        <p:nvSpPr>
          <p:cNvPr id="314" name="Google Shape;314;p10"/>
          <p:cNvSpPr txBox="1"/>
          <p:nvPr/>
        </p:nvSpPr>
        <p:spPr>
          <a:xfrm>
            <a:off x="375972" y="1265365"/>
            <a:ext cx="8950506" cy="536164"/>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OBJETIVOS DE LOS BENEFICIOS LABORALES</a:t>
            </a:r>
            <a:endParaRPr/>
          </a:p>
        </p:txBody>
      </p:sp>
      <p:pic>
        <p:nvPicPr>
          <p:cNvPr id="315" name="Google Shape;315;p10" descr="Imagen 1"/>
          <p:cNvPicPr preferRelativeResize="0"/>
          <p:nvPr/>
        </p:nvPicPr>
        <p:blipFill rotWithShape="1">
          <a:blip r:embed="rId3">
            <a:alphaModFix/>
          </a:blip>
          <a:srcRect/>
          <a:stretch/>
        </p:blipFill>
        <p:spPr>
          <a:xfrm>
            <a:off x="1949976" y="3653923"/>
            <a:ext cx="5803529" cy="26758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1"/>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11</a:t>
            </a:fld>
            <a:endParaRPr sz="1100" b="0" i="0" u="none" strike="noStrike" cap="none">
              <a:solidFill>
                <a:srgbClr val="000000"/>
              </a:solidFill>
              <a:latin typeface="Calibri"/>
              <a:ea typeface="Calibri"/>
              <a:cs typeface="Calibri"/>
              <a:sym typeface="Calibri"/>
            </a:endParaRPr>
          </a:p>
        </p:txBody>
      </p:sp>
      <p:sp>
        <p:nvSpPr>
          <p:cNvPr id="321" name="Google Shape;321;p11"/>
          <p:cNvSpPr txBox="1"/>
          <p:nvPr/>
        </p:nvSpPr>
        <p:spPr>
          <a:xfrm>
            <a:off x="524063" y="1653326"/>
            <a:ext cx="8950505"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IMPORTANCIA DE LOS </a:t>
            </a:r>
            <a:r>
              <a:rPr lang="en-US" sz="2800" b="0" i="0" u="none" strike="noStrike" cap="none">
                <a:solidFill>
                  <a:srgbClr val="A93501"/>
                </a:solidFill>
                <a:latin typeface="Calibri"/>
                <a:ea typeface="Calibri"/>
                <a:cs typeface="Calibri"/>
                <a:sym typeface="Calibri"/>
              </a:rPr>
              <a:t>BENEFICIOS LABORALES</a:t>
            </a:r>
            <a:endParaRPr/>
          </a:p>
        </p:txBody>
      </p:sp>
      <p:sp>
        <p:nvSpPr>
          <p:cNvPr id="322" name="Google Shape;322;p11"/>
          <p:cNvSpPr txBox="1"/>
          <p:nvPr/>
        </p:nvSpPr>
        <p:spPr>
          <a:xfrm>
            <a:off x="2990100" y="3120287"/>
            <a:ext cx="4254877" cy="1466014"/>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Los beneficios laborales son muy importantes para las organizaciones y sus colaboradores, porque tienen la capacidad de generar felicidad al personal, una felicidad que se traduce en compromiso y rendimiento, necesarios para el desarrollo de cualquier organización. </a:t>
            </a:r>
            <a:endParaRPr/>
          </a:p>
        </p:txBody>
      </p:sp>
      <p:pic>
        <p:nvPicPr>
          <p:cNvPr id="323" name="Google Shape;323;p11" descr="Gráfico 6"/>
          <p:cNvPicPr preferRelativeResize="0"/>
          <p:nvPr/>
        </p:nvPicPr>
        <p:blipFill rotWithShape="1">
          <a:blip r:embed="rId3">
            <a:alphaModFix/>
          </a:blip>
          <a:srcRect/>
          <a:stretch/>
        </p:blipFill>
        <p:spPr>
          <a:xfrm flipH="1">
            <a:off x="864314" y="2220120"/>
            <a:ext cx="1661429" cy="2699821"/>
          </a:xfrm>
          <a:prstGeom prst="rect">
            <a:avLst/>
          </a:prstGeom>
          <a:noFill/>
          <a:ln>
            <a:noFill/>
          </a:ln>
        </p:spPr>
      </p:pic>
      <p:grpSp>
        <p:nvGrpSpPr>
          <p:cNvPr id="324" name="Google Shape;324;p11"/>
          <p:cNvGrpSpPr/>
          <p:nvPr/>
        </p:nvGrpSpPr>
        <p:grpSpPr>
          <a:xfrm>
            <a:off x="839681" y="4814557"/>
            <a:ext cx="2348896" cy="922894"/>
            <a:chOff x="0" y="0"/>
            <a:chExt cx="2348895" cy="922893"/>
          </a:xfrm>
        </p:grpSpPr>
        <p:grpSp>
          <p:nvGrpSpPr>
            <p:cNvPr id="325" name="Google Shape;325;p11"/>
            <p:cNvGrpSpPr/>
            <p:nvPr/>
          </p:nvGrpSpPr>
          <p:grpSpPr>
            <a:xfrm>
              <a:off x="0" y="0"/>
              <a:ext cx="1958306" cy="922893"/>
              <a:chOff x="0" y="0"/>
              <a:chExt cx="1958305" cy="922892"/>
            </a:xfrm>
          </p:grpSpPr>
          <p:sp>
            <p:nvSpPr>
              <p:cNvPr id="326" name="Google Shape;326;p11"/>
              <p:cNvSpPr/>
              <p:nvPr/>
            </p:nvSpPr>
            <p:spPr>
              <a:xfrm flipH="1">
                <a:off x="0" y="0"/>
                <a:ext cx="1958305" cy="922892"/>
              </a:xfrm>
              <a:prstGeom prst="roundRect">
                <a:avLst>
                  <a:gd name="adj" fmla="val 166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1"/>
              <p:cNvSpPr txBox="1"/>
              <p:nvPr/>
            </p:nvSpPr>
            <p:spPr>
              <a:xfrm>
                <a:off x="45051" y="271327"/>
                <a:ext cx="1868202" cy="38023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28" name="Google Shape;328;p11"/>
            <p:cNvSpPr/>
            <p:nvPr/>
          </p:nvSpPr>
          <p:spPr>
            <a:xfrm rot="4447046" flipH="1">
              <a:off x="1948897" y="-10427"/>
              <a:ext cx="264188" cy="481905"/>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9" name="Google Shape;329;p11"/>
          <p:cNvSpPr txBox="1"/>
          <p:nvPr/>
        </p:nvSpPr>
        <p:spPr>
          <a:xfrm>
            <a:off x="1030674" y="4920245"/>
            <a:ext cx="1729015" cy="711517"/>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2000"/>
              <a:buFont typeface="Calibri"/>
              <a:buNone/>
            </a:pPr>
            <a:r>
              <a:rPr lang="en-US" sz="2000" b="0" i="0" u="none" strike="noStrike" cap="none">
                <a:solidFill>
                  <a:srgbClr val="ED6B00"/>
                </a:solidFill>
                <a:latin typeface="Calibri"/>
                <a:ea typeface="Calibri"/>
                <a:cs typeface="Calibri"/>
                <a:sym typeface="Calibri"/>
              </a:rPr>
              <a:t>¡Son muy importantes!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2"/>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12</a:t>
            </a:fld>
            <a:endParaRPr sz="1100" b="0" i="0" u="none" strike="noStrike" cap="none">
              <a:solidFill>
                <a:srgbClr val="000000"/>
              </a:solidFill>
              <a:latin typeface="Calibri"/>
              <a:ea typeface="Calibri"/>
              <a:cs typeface="Calibri"/>
              <a:sym typeface="Calibri"/>
            </a:endParaRPr>
          </a:p>
        </p:txBody>
      </p:sp>
      <p:grpSp>
        <p:nvGrpSpPr>
          <p:cNvPr id="335" name="Google Shape;335;p12"/>
          <p:cNvGrpSpPr/>
          <p:nvPr/>
        </p:nvGrpSpPr>
        <p:grpSpPr>
          <a:xfrm>
            <a:off x="573145" y="2160154"/>
            <a:ext cx="7425097" cy="3414022"/>
            <a:chOff x="-2" y="-2"/>
            <a:chExt cx="7425095" cy="3414021"/>
          </a:xfrm>
        </p:grpSpPr>
        <p:sp>
          <p:nvSpPr>
            <p:cNvPr id="336" name="Google Shape;336;p12"/>
            <p:cNvSpPr/>
            <p:nvPr/>
          </p:nvSpPr>
          <p:spPr>
            <a:xfrm>
              <a:off x="-2" y="-2"/>
              <a:ext cx="7425095" cy="3414021"/>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2"/>
            <p:cNvSpPr txBox="1"/>
            <p:nvPr/>
          </p:nvSpPr>
          <p:spPr>
            <a:xfrm>
              <a:off x="171418" y="1516890"/>
              <a:ext cx="7082252" cy="38023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38" name="Google Shape;338;p12"/>
          <p:cNvSpPr txBox="1"/>
          <p:nvPr/>
        </p:nvSpPr>
        <p:spPr>
          <a:xfrm>
            <a:off x="969931" y="2379451"/>
            <a:ext cx="6227380" cy="2846623"/>
          </a:xfrm>
          <a:prstGeom prst="rect">
            <a:avLst/>
          </a:prstGeom>
          <a:noFill/>
          <a:ln>
            <a:noFill/>
          </a:ln>
        </p:spPr>
        <p:txBody>
          <a:bodyPr spcFirstLastPara="1" wrap="square" lIns="45700" tIns="45700" rIns="45700" bIns="45700" anchor="t" anchorCtr="0">
            <a:spAutoFit/>
          </a:bodyPr>
          <a:lstStyle/>
          <a:p>
            <a:pPr marL="0" marR="0" lvl="0" indent="0" algn="l" rtl="0">
              <a:lnSpc>
                <a:spcPct val="7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Para la organización:</a:t>
            </a:r>
            <a:endParaRPr/>
          </a:p>
          <a:p>
            <a:pPr marL="228600" marR="0" lvl="0" indent="-228600" algn="l" rtl="0">
              <a:lnSpc>
                <a:spcPct val="7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Elevar la moral de las y los colaboradores.</a:t>
            </a:r>
            <a:endParaRPr/>
          </a:p>
          <a:p>
            <a:pPr marL="228600" marR="0" lvl="0" indent="-228600" algn="l" rtl="0">
              <a:lnSpc>
                <a:spcPct val="7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Aumentar el bienestar de las y los colaboradores. </a:t>
            </a:r>
            <a:endParaRPr/>
          </a:p>
          <a:p>
            <a:pPr marL="228600" marR="0" lvl="0" indent="-228600" algn="l" rtl="0">
              <a:lnSpc>
                <a:spcPct val="7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Aumentar la productividad.</a:t>
            </a:r>
            <a:endParaRPr/>
          </a:p>
          <a:p>
            <a:pPr marL="228600" marR="0" lvl="0" indent="-228600" algn="l" rtl="0">
              <a:lnSpc>
                <a:spcPct val="7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Reducir la rotación y el ausentismo. </a:t>
            </a:r>
            <a:endParaRPr/>
          </a:p>
          <a:p>
            <a:pPr marL="228600" marR="0" lvl="0" indent="-228600" algn="l" rtl="0">
              <a:lnSpc>
                <a:spcPct val="7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Elevar la lealtad de las y los colaboradores hacia la empresa.</a:t>
            </a:r>
            <a:endParaRPr/>
          </a:p>
          <a:p>
            <a:pPr marL="228600" marR="0" lvl="0" indent="-228600" algn="l" rtl="0">
              <a:lnSpc>
                <a:spcPct val="7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Facilitar el reclutamiento y la retención del personal.</a:t>
            </a:r>
            <a:endParaRPr/>
          </a:p>
          <a:p>
            <a:pPr marL="228600" marR="0" lvl="0" indent="-228600" algn="l" rtl="0">
              <a:lnSpc>
                <a:spcPct val="7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Reducir las quejas y molestias.</a:t>
            </a:r>
            <a:endParaRPr/>
          </a:p>
          <a:p>
            <a:pPr marL="228600" marR="0" lvl="0" indent="-228600" algn="l" rtl="0">
              <a:lnSpc>
                <a:spcPct val="7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Promover las relaciones públicas de la empresa.</a:t>
            </a:r>
            <a:endParaRPr/>
          </a:p>
        </p:txBody>
      </p:sp>
      <p:sp>
        <p:nvSpPr>
          <p:cNvPr id="339" name="Google Shape;339;p12"/>
          <p:cNvSpPr txBox="1"/>
          <p:nvPr/>
        </p:nvSpPr>
        <p:spPr>
          <a:xfrm>
            <a:off x="452172" y="1269909"/>
            <a:ext cx="8950506"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VENTAJAS DE LOS BENEFICIOS</a:t>
            </a:r>
            <a:endParaRPr/>
          </a:p>
        </p:txBody>
      </p:sp>
      <p:pic>
        <p:nvPicPr>
          <p:cNvPr id="340" name="Google Shape;340;p12" descr="Imagen 9"/>
          <p:cNvPicPr preferRelativeResize="0"/>
          <p:nvPr/>
        </p:nvPicPr>
        <p:blipFill rotWithShape="1">
          <a:blip r:embed="rId3">
            <a:alphaModFix/>
          </a:blip>
          <a:srcRect/>
          <a:stretch/>
        </p:blipFill>
        <p:spPr>
          <a:xfrm>
            <a:off x="6949388" y="2781480"/>
            <a:ext cx="1846666" cy="41025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3"/>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13</a:t>
            </a:fld>
            <a:endParaRPr sz="1100" b="0" i="0" u="none" strike="noStrike" cap="none">
              <a:solidFill>
                <a:srgbClr val="000000"/>
              </a:solidFill>
              <a:latin typeface="Calibri"/>
              <a:ea typeface="Calibri"/>
              <a:cs typeface="Calibri"/>
              <a:sym typeface="Calibri"/>
            </a:endParaRPr>
          </a:p>
        </p:txBody>
      </p:sp>
      <p:sp>
        <p:nvSpPr>
          <p:cNvPr id="346" name="Google Shape;346;p13"/>
          <p:cNvSpPr/>
          <p:nvPr/>
        </p:nvSpPr>
        <p:spPr>
          <a:xfrm>
            <a:off x="1910862" y="2160158"/>
            <a:ext cx="7151076" cy="3852096"/>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347" name="Google Shape;347;p13" descr="Imagen 2"/>
          <p:cNvPicPr preferRelativeResize="0"/>
          <p:nvPr/>
        </p:nvPicPr>
        <p:blipFill rotWithShape="1">
          <a:blip r:embed="rId3">
            <a:alphaModFix/>
          </a:blip>
          <a:srcRect/>
          <a:stretch/>
        </p:blipFill>
        <p:spPr>
          <a:xfrm>
            <a:off x="658324" y="1897451"/>
            <a:ext cx="2120901" cy="4114802"/>
          </a:xfrm>
          <a:prstGeom prst="rect">
            <a:avLst/>
          </a:prstGeom>
          <a:noFill/>
          <a:ln>
            <a:noFill/>
          </a:ln>
        </p:spPr>
      </p:pic>
      <p:sp>
        <p:nvSpPr>
          <p:cNvPr id="348" name="Google Shape;348;p13"/>
          <p:cNvSpPr txBox="1"/>
          <p:nvPr/>
        </p:nvSpPr>
        <p:spPr>
          <a:xfrm>
            <a:off x="452172" y="1269909"/>
            <a:ext cx="8950506"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VENTAJAS DE LOS BENEFICIOS</a:t>
            </a:r>
            <a:endParaRPr/>
          </a:p>
        </p:txBody>
      </p:sp>
      <p:sp>
        <p:nvSpPr>
          <p:cNvPr id="349" name="Google Shape;349;p13"/>
          <p:cNvSpPr txBox="1"/>
          <p:nvPr/>
        </p:nvSpPr>
        <p:spPr>
          <a:xfrm>
            <a:off x="2985851" y="2579231"/>
            <a:ext cx="5319768" cy="3013946"/>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Para las y los colaboradores:</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Ventajas no disponibles en dinero.</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Reduce sentimientos de inseguridad. </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Contribuir en el desarrollo personal y bienestar individual.</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Aumentar la satisfacción en el trabajo.</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Mejorar las relaciones con la empresa.</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Ofrecer compensaciones extras.</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Solución de problemas </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Reducir causas de insatisfacción.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4"/>
          <p:cNvSpPr txBox="1">
            <a:spLocks noGrp="1"/>
          </p:cNvSpPr>
          <p:nvPr>
            <p:ph type="sldNum" idx="4294967295"/>
          </p:nvPr>
        </p:nvSpPr>
        <p:spPr>
          <a:xfrm>
            <a:off x="371686"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14</a:t>
            </a:fld>
            <a:endParaRPr sz="1100" b="0" i="0" u="none" strike="noStrike" cap="none">
              <a:solidFill>
                <a:srgbClr val="000000"/>
              </a:solidFill>
              <a:latin typeface="Calibri"/>
              <a:ea typeface="Calibri"/>
              <a:cs typeface="Calibri"/>
              <a:sym typeface="Calibri"/>
            </a:endParaRPr>
          </a:p>
        </p:txBody>
      </p:sp>
      <p:sp>
        <p:nvSpPr>
          <p:cNvPr id="355" name="Google Shape;355;p14"/>
          <p:cNvSpPr txBox="1"/>
          <p:nvPr/>
        </p:nvSpPr>
        <p:spPr>
          <a:xfrm>
            <a:off x="382497" y="1528758"/>
            <a:ext cx="5125295"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REFLEXIONEMOS</a:t>
            </a:r>
            <a:endParaRPr/>
          </a:p>
        </p:txBody>
      </p:sp>
      <p:sp>
        <p:nvSpPr>
          <p:cNvPr id="356" name="Google Shape;356;p14"/>
          <p:cNvSpPr txBox="1"/>
          <p:nvPr/>
        </p:nvSpPr>
        <p:spPr>
          <a:xfrm>
            <a:off x="442650" y="1174294"/>
            <a:ext cx="470040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HAGAMOS UNA PAUSA</a:t>
            </a:r>
            <a:endParaRPr/>
          </a:p>
        </p:txBody>
      </p:sp>
      <p:grpSp>
        <p:nvGrpSpPr>
          <p:cNvPr id="357" name="Google Shape;357;p14"/>
          <p:cNvGrpSpPr/>
          <p:nvPr/>
        </p:nvGrpSpPr>
        <p:grpSpPr>
          <a:xfrm>
            <a:off x="390046" y="2154908"/>
            <a:ext cx="6366942" cy="2714385"/>
            <a:chOff x="-1" y="-1"/>
            <a:chExt cx="6366941" cy="2714383"/>
          </a:xfrm>
        </p:grpSpPr>
        <p:sp>
          <p:nvSpPr>
            <p:cNvPr id="358" name="Google Shape;358;p14"/>
            <p:cNvSpPr/>
            <p:nvPr/>
          </p:nvSpPr>
          <p:spPr>
            <a:xfrm>
              <a:off x="-1" y="-1"/>
              <a:ext cx="6366941" cy="2714383"/>
            </a:xfrm>
            <a:prstGeom prst="roundRect">
              <a:avLst>
                <a:gd name="adj" fmla="val 9635"/>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4"/>
            <p:cNvSpPr txBox="1"/>
            <p:nvPr/>
          </p:nvSpPr>
          <p:spPr>
            <a:xfrm>
              <a:off x="82486" y="1167067"/>
              <a:ext cx="6201962"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360" name="Google Shape;360;p14" descr="Imagen 10"/>
          <p:cNvPicPr preferRelativeResize="0"/>
          <p:nvPr/>
        </p:nvPicPr>
        <p:blipFill rotWithShape="1">
          <a:blip r:embed="rId3">
            <a:alphaModFix/>
          </a:blip>
          <a:srcRect/>
          <a:stretch/>
        </p:blipFill>
        <p:spPr>
          <a:xfrm>
            <a:off x="6372173" y="1997691"/>
            <a:ext cx="482548" cy="482545"/>
          </a:xfrm>
          <a:prstGeom prst="rect">
            <a:avLst/>
          </a:prstGeom>
          <a:noFill/>
          <a:ln>
            <a:noFill/>
          </a:ln>
        </p:spPr>
      </p:pic>
      <p:sp>
        <p:nvSpPr>
          <p:cNvPr id="361" name="Google Shape;361;p14"/>
          <p:cNvSpPr txBox="1"/>
          <p:nvPr/>
        </p:nvSpPr>
        <p:spPr>
          <a:xfrm>
            <a:off x="756956" y="2539951"/>
            <a:ext cx="4879265" cy="1791660"/>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Reúnete en un grupo de 4 integrantes y respondan la siguiente pregunta:</a:t>
            </a:r>
            <a:endParaRPr/>
          </a:p>
          <a:p>
            <a:pPr marL="0" marR="0" lvl="0" indent="0" algn="l" rtl="0">
              <a:lnSpc>
                <a:spcPct val="90000"/>
              </a:lnSpc>
              <a:spcBef>
                <a:spcPts val="1000"/>
              </a:spcBef>
              <a:spcAft>
                <a:spcPts val="0"/>
              </a:spcAft>
              <a:buClr>
                <a:srgbClr val="000000"/>
              </a:buClr>
              <a:buSzPts val="1500"/>
              <a:buFont typeface="Calibri"/>
              <a:buNone/>
            </a:pPr>
            <a:r>
              <a:rPr lang="en-US" sz="1500" b="0" i="1" u="none" strike="noStrike" cap="none">
                <a:solidFill>
                  <a:srgbClr val="000000"/>
                </a:solidFill>
                <a:latin typeface="Calibri"/>
                <a:ea typeface="Calibri"/>
                <a:cs typeface="Calibri"/>
                <a:sym typeface="Calibri"/>
              </a:rPr>
              <a:t>¿Qué beneficios te gustaría recibir cuando ingreses al mundo laboral?, ¿por qué? (para responder debes proyectar tu mente hacia el futuro).</a:t>
            </a:r>
            <a:endParaRPr/>
          </a:p>
          <a:p>
            <a:pPr marL="0" marR="0" lvl="0" indent="0" algn="l" rtl="0">
              <a:lnSpc>
                <a:spcPct val="90000"/>
              </a:lnSpc>
              <a:spcBef>
                <a:spcPts val="100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Te invito a compartir tus respuestas a través de un plenario con los demás grupos. </a:t>
            </a:r>
            <a:endParaRPr/>
          </a:p>
        </p:txBody>
      </p:sp>
      <p:pic>
        <p:nvPicPr>
          <p:cNvPr id="362" name="Google Shape;362;p14" descr="Imagen 3"/>
          <p:cNvPicPr preferRelativeResize="0"/>
          <p:nvPr/>
        </p:nvPicPr>
        <p:blipFill rotWithShape="1">
          <a:blip r:embed="rId4">
            <a:alphaModFix/>
          </a:blip>
          <a:srcRect/>
          <a:stretch/>
        </p:blipFill>
        <p:spPr>
          <a:xfrm>
            <a:off x="5725328" y="1693827"/>
            <a:ext cx="2957399" cy="52486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5"/>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15</a:t>
            </a:fld>
            <a:endParaRPr sz="1100" b="0" i="0" u="none" strike="noStrike" cap="none">
              <a:solidFill>
                <a:srgbClr val="000000"/>
              </a:solidFill>
              <a:latin typeface="Calibri"/>
              <a:ea typeface="Calibri"/>
              <a:cs typeface="Calibri"/>
              <a:sym typeface="Calibri"/>
            </a:endParaRPr>
          </a:p>
        </p:txBody>
      </p:sp>
      <p:sp>
        <p:nvSpPr>
          <p:cNvPr id="368" name="Google Shape;368;p15"/>
          <p:cNvSpPr txBox="1"/>
          <p:nvPr/>
        </p:nvSpPr>
        <p:spPr>
          <a:xfrm>
            <a:off x="496727" y="1579974"/>
            <a:ext cx="7333647" cy="841223"/>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TIPOS DE BENEFICIOS QUE OTORGA EL ESTADO </a:t>
            </a:r>
            <a:r>
              <a:rPr lang="en-US" sz="2800" b="0" i="0" u="none" strike="noStrike" cap="none">
                <a:solidFill>
                  <a:srgbClr val="A93501"/>
                </a:solidFill>
                <a:latin typeface="Calibri"/>
                <a:ea typeface="Calibri"/>
                <a:cs typeface="Calibri"/>
                <a:sym typeface="Calibri"/>
              </a:rPr>
              <a:t>(CATEGORÍAS)</a:t>
            </a:r>
            <a:endParaRPr/>
          </a:p>
        </p:txBody>
      </p:sp>
      <p:pic>
        <p:nvPicPr>
          <p:cNvPr id="369" name="Google Shape;369;p15" descr="Imagen 9"/>
          <p:cNvPicPr preferRelativeResize="0"/>
          <p:nvPr/>
        </p:nvPicPr>
        <p:blipFill rotWithShape="1">
          <a:blip r:embed="rId3">
            <a:alphaModFix/>
          </a:blip>
          <a:srcRect/>
          <a:stretch/>
        </p:blipFill>
        <p:spPr>
          <a:xfrm>
            <a:off x="260584" y="-1331906"/>
            <a:ext cx="9194332" cy="129956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6"/>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16</a:t>
            </a:fld>
            <a:endParaRPr sz="1100" b="0" i="0" u="none" strike="noStrike" cap="none">
              <a:solidFill>
                <a:srgbClr val="000000"/>
              </a:solidFill>
              <a:latin typeface="Calibri"/>
              <a:ea typeface="Calibri"/>
              <a:cs typeface="Calibri"/>
              <a:sym typeface="Calibri"/>
            </a:endParaRPr>
          </a:p>
        </p:txBody>
      </p:sp>
      <p:sp>
        <p:nvSpPr>
          <p:cNvPr id="375" name="Google Shape;375;p16"/>
          <p:cNvSpPr txBox="1"/>
          <p:nvPr/>
        </p:nvSpPr>
        <p:spPr>
          <a:xfrm>
            <a:off x="714849" y="1188326"/>
            <a:ext cx="7333647"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BENEFICIOS </a:t>
            </a:r>
            <a:r>
              <a:rPr lang="en-US" sz="2800" b="0" i="0" u="none" strike="noStrike" cap="none">
                <a:solidFill>
                  <a:srgbClr val="A93501"/>
                </a:solidFill>
                <a:latin typeface="Calibri"/>
                <a:ea typeface="Calibri"/>
                <a:cs typeface="Calibri"/>
                <a:sym typeface="Calibri"/>
              </a:rPr>
              <a:t>MONETARIOS</a:t>
            </a:r>
            <a:endParaRPr/>
          </a:p>
        </p:txBody>
      </p:sp>
      <p:sp>
        <p:nvSpPr>
          <p:cNvPr id="376" name="Google Shape;376;p16"/>
          <p:cNvSpPr txBox="1"/>
          <p:nvPr/>
        </p:nvSpPr>
        <p:spPr>
          <a:xfrm>
            <a:off x="4594402" y="1989509"/>
            <a:ext cx="3816966" cy="3978093"/>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Son aquellos concedidos en dinero generalmente a través de nómina, los cuales generan prestaciones sociales.</a:t>
            </a:r>
            <a:endParaRPr/>
          </a:p>
          <a:p>
            <a:pPr marL="0" marR="0" lvl="0" indent="0" algn="l" rtl="0">
              <a:lnSpc>
                <a:spcPct val="9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Entre los cuales se encuentran:</a:t>
            </a:r>
            <a:endParaRPr/>
          </a:p>
          <a:p>
            <a:pPr marL="0" marR="0" lvl="0" indent="152400" algn="l" rtl="0">
              <a:lnSpc>
                <a:spcPct val="90000"/>
              </a:lnSpc>
              <a:spcBef>
                <a:spcPts val="100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Bonificaciones</a:t>
            </a:r>
            <a:r>
              <a:rPr lang="en-US" sz="1400" b="0" i="0" u="none" strike="noStrike" cap="none">
                <a:solidFill>
                  <a:srgbClr val="000000"/>
                </a:solidFill>
                <a:latin typeface="Calibri"/>
                <a:ea typeface="Calibri"/>
                <a:cs typeface="Calibri"/>
                <a:sym typeface="Calibri"/>
              </a:rPr>
              <a:t> (escolaridad, Navidad, nacimiento, matrimonio, muerte)</a:t>
            </a:r>
            <a:endParaRPr/>
          </a:p>
          <a:p>
            <a:pPr marL="228600" marR="0" lvl="0" indent="-228600" algn="l" rtl="0">
              <a:lnSpc>
                <a:spcPct val="9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Financiamiento</a:t>
            </a:r>
            <a:r>
              <a:rPr lang="en-US" sz="1400" b="0" i="0" u="none" strike="noStrike" cap="none">
                <a:solidFill>
                  <a:srgbClr val="000000"/>
                </a:solidFill>
                <a:latin typeface="Calibri"/>
                <a:ea typeface="Calibri"/>
                <a:cs typeface="Calibri"/>
                <a:sym typeface="Calibri"/>
              </a:rPr>
              <a:t> (Hipotecario, crédito de consumo y crédito automotriz)</a:t>
            </a:r>
            <a:endParaRPr/>
          </a:p>
          <a:p>
            <a:pPr marL="228600" marR="0" lvl="0" indent="-228600" algn="l" rtl="0">
              <a:lnSpc>
                <a:spcPct val="9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Seguros</a:t>
            </a:r>
            <a:r>
              <a:rPr lang="en-US" sz="1400" b="0" i="0" u="none" strike="noStrike" cap="none">
                <a:solidFill>
                  <a:srgbClr val="000000"/>
                </a:solidFill>
                <a:latin typeface="Calibri"/>
                <a:ea typeface="Calibri"/>
                <a:cs typeface="Calibri"/>
                <a:sym typeface="Calibri"/>
              </a:rPr>
              <a:t> (Cesantía, automotriz, oncológico, ahorro, hogar, entre otros.)</a:t>
            </a:r>
            <a:endParaRPr/>
          </a:p>
          <a:p>
            <a:pPr marL="228600" marR="0" lvl="0" indent="-228600" algn="l" rtl="0">
              <a:lnSpc>
                <a:spcPct val="9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Educación </a:t>
            </a:r>
            <a:r>
              <a:rPr lang="en-US" sz="1400" b="0" i="0" u="none" strike="noStrike" cap="none">
                <a:solidFill>
                  <a:srgbClr val="000000"/>
                </a:solidFill>
                <a:latin typeface="Calibri"/>
                <a:ea typeface="Calibri"/>
                <a:cs typeface="Calibri"/>
                <a:sym typeface="Calibri"/>
              </a:rPr>
              <a:t>(Convenios y créditos con educación superior)</a:t>
            </a:r>
            <a:endParaRPr/>
          </a:p>
          <a:p>
            <a:pPr marL="228600" marR="0" lvl="0" indent="-228600" algn="l" rtl="0">
              <a:lnSpc>
                <a:spcPct val="9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Asignación familiar </a:t>
            </a:r>
            <a:r>
              <a:rPr lang="en-US" sz="1400" b="0" i="0" u="none" strike="noStrike" cap="none">
                <a:solidFill>
                  <a:srgbClr val="000000"/>
                </a:solidFill>
                <a:latin typeface="Calibri"/>
                <a:ea typeface="Calibri"/>
                <a:cs typeface="Calibri"/>
                <a:sym typeface="Calibri"/>
              </a:rPr>
              <a:t>(por hijos registrados como carga)</a:t>
            </a:r>
            <a:endParaRPr/>
          </a:p>
        </p:txBody>
      </p:sp>
      <p:pic>
        <p:nvPicPr>
          <p:cNvPr id="377" name="Google Shape;377;p16" descr="Imagen 3"/>
          <p:cNvPicPr preferRelativeResize="0"/>
          <p:nvPr/>
        </p:nvPicPr>
        <p:blipFill rotWithShape="1">
          <a:blip r:embed="rId3">
            <a:alphaModFix/>
          </a:blip>
          <a:srcRect/>
          <a:stretch/>
        </p:blipFill>
        <p:spPr>
          <a:xfrm>
            <a:off x="1022756" y="2686942"/>
            <a:ext cx="2901080" cy="26090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7"/>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17</a:t>
            </a:fld>
            <a:endParaRPr sz="1100" b="0" i="0" u="none" strike="noStrike" cap="none">
              <a:solidFill>
                <a:srgbClr val="000000"/>
              </a:solidFill>
              <a:latin typeface="Calibri"/>
              <a:ea typeface="Calibri"/>
              <a:cs typeface="Calibri"/>
              <a:sym typeface="Calibri"/>
            </a:endParaRPr>
          </a:p>
        </p:txBody>
      </p:sp>
      <p:sp>
        <p:nvSpPr>
          <p:cNvPr id="383" name="Google Shape;383;p17"/>
          <p:cNvSpPr txBox="1"/>
          <p:nvPr/>
        </p:nvSpPr>
        <p:spPr>
          <a:xfrm>
            <a:off x="714849" y="1188326"/>
            <a:ext cx="7333647"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BENEFICIOS </a:t>
            </a:r>
            <a:r>
              <a:rPr lang="en-US" sz="2800" b="0" i="0" u="none" strike="noStrike" cap="none">
                <a:solidFill>
                  <a:srgbClr val="A93501"/>
                </a:solidFill>
                <a:latin typeface="Calibri"/>
                <a:ea typeface="Calibri"/>
                <a:cs typeface="Calibri"/>
                <a:sym typeface="Calibri"/>
              </a:rPr>
              <a:t>DE SEGURIDAD</a:t>
            </a:r>
            <a:endParaRPr/>
          </a:p>
        </p:txBody>
      </p:sp>
      <p:sp>
        <p:nvSpPr>
          <p:cNvPr id="384" name="Google Shape;384;p17"/>
          <p:cNvSpPr txBox="1"/>
          <p:nvPr/>
        </p:nvSpPr>
        <p:spPr>
          <a:xfrm>
            <a:off x="3838230" y="1788570"/>
            <a:ext cx="4735576" cy="4728078"/>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Son aquellos que otorgan protección a las y los colaboradores y que entregan prestaciones económicas. Entre las que establece la Ley 16.744 se encuentran: el subsidio de incapacidad laboral, indemnización por accidente y enfermedad laboral, pensión por invalidez laboral, pensión por sobrevivencia, entre otras.</a:t>
            </a:r>
            <a:endParaRPr/>
          </a:p>
          <a:p>
            <a:pPr marL="0" marR="0" lvl="0" indent="0" algn="just" rtl="0">
              <a:lnSpc>
                <a:spcPct val="9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a:p>
            <a:pPr marL="228600" marR="0" lvl="0" indent="-228600" algn="just" rtl="0">
              <a:lnSpc>
                <a:spcPct val="90000"/>
              </a:lnSpc>
              <a:spcBef>
                <a:spcPts val="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Seguro contra riesgos de accidentes del trabajo, de trayecto y enfermedades profesionales: </a:t>
            </a:r>
            <a:r>
              <a:rPr lang="en-US" sz="1400" b="0" i="0" u="none" strike="noStrike" cap="none">
                <a:solidFill>
                  <a:srgbClr val="000000"/>
                </a:solidFill>
                <a:latin typeface="Calibri"/>
                <a:ea typeface="Calibri"/>
                <a:cs typeface="Calibri"/>
                <a:sym typeface="Calibri"/>
              </a:rPr>
              <a:t>Si un colaborador debido al desempeño de sus funciones tiene un accidente (durante el trayecto desde la casa al trabajo o del trabajo a la casa), o si presenta una enfermedad como consecuencia de su actividad laboral, eventualmente estaría protegido por el seguro según ley 16.744</a:t>
            </a:r>
            <a:endParaRPr/>
          </a:p>
          <a:p>
            <a:pPr marL="228600" marR="0" lvl="0" indent="-228600" algn="just" rtl="0">
              <a:lnSpc>
                <a:spcPct val="9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Seguro de cesantía: </a:t>
            </a:r>
            <a:r>
              <a:rPr lang="en-US" sz="1400" b="0" i="0" u="none" strike="noStrike" cap="none">
                <a:solidFill>
                  <a:srgbClr val="000000"/>
                </a:solidFill>
                <a:latin typeface="Calibri"/>
                <a:ea typeface="Calibri"/>
                <a:cs typeface="Calibri"/>
                <a:sym typeface="Calibri"/>
              </a:rPr>
              <a:t>protección económica en caso de desempleo, a la que tenemos derecho todos los trabajadores regidos por el Código del Trabajo.</a:t>
            </a:r>
            <a:endParaRPr/>
          </a:p>
          <a:p>
            <a:pPr marL="228600" marR="0" lvl="0" indent="-228600" algn="just" rtl="0">
              <a:lnSpc>
                <a:spcPct val="9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Seguro de Invalidez y Sobrevivencia (SIS): </a:t>
            </a:r>
            <a:r>
              <a:rPr lang="en-US" sz="1400" b="0" i="0" u="none" strike="noStrike" cap="none">
                <a:solidFill>
                  <a:srgbClr val="000000"/>
                </a:solidFill>
                <a:latin typeface="Calibri"/>
                <a:ea typeface="Calibri"/>
                <a:cs typeface="Calibri"/>
                <a:sym typeface="Calibri"/>
              </a:rPr>
              <a:t>corresponde a un porcentaje de las remuneraciones del colaborador, financiado por los empleadores durante la vida laboral activa de los afiliados (Se en caso de jubilación anticipada por invalidez)</a:t>
            </a:r>
            <a:endParaRPr/>
          </a:p>
        </p:txBody>
      </p:sp>
      <p:pic>
        <p:nvPicPr>
          <p:cNvPr id="385" name="Google Shape;385;p17" descr="Imagen 4"/>
          <p:cNvPicPr preferRelativeResize="0"/>
          <p:nvPr/>
        </p:nvPicPr>
        <p:blipFill rotWithShape="1">
          <a:blip r:embed="rId3">
            <a:alphaModFix/>
          </a:blip>
          <a:srcRect/>
          <a:stretch/>
        </p:blipFill>
        <p:spPr>
          <a:xfrm>
            <a:off x="684388" y="2801728"/>
            <a:ext cx="2708574" cy="2435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8"/>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18</a:t>
            </a:fld>
            <a:endParaRPr sz="1100" b="0" i="0" u="none" strike="noStrike" cap="none">
              <a:solidFill>
                <a:srgbClr val="000000"/>
              </a:solidFill>
              <a:latin typeface="Calibri"/>
              <a:ea typeface="Calibri"/>
              <a:cs typeface="Calibri"/>
              <a:sym typeface="Calibri"/>
            </a:endParaRPr>
          </a:p>
        </p:txBody>
      </p:sp>
      <p:sp>
        <p:nvSpPr>
          <p:cNvPr id="391" name="Google Shape;391;p18"/>
          <p:cNvSpPr txBox="1"/>
          <p:nvPr/>
        </p:nvSpPr>
        <p:spPr>
          <a:xfrm>
            <a:off x="469575" y="1438851"/>
            <a:ext cx="4164738" cy="44475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MUTUALES </a:t>
            </a:r>
            <a:r>
              <a:rPr lang="en-US" sz="2800" b="0" i="0" u="none" strike="noStrike" cap="none">
                <a:solidFill>
                  <a:srgbClr val="A93501"/>
                </a:solidFill>
                <a:latin typeface="Calibri"/>
                <a:ea typeface="Calibri"/>
                <a:cs typeface="Calibri"/>
                <a:sym typeface="Calibri"/>
              </a:rPr>
              <a:t>DE SEGURIDAD</a:t>
            </a:r>
            <a:endParaRPr/>
          </a:p>
        </p:txBody>
      </p:sp>
      <p:sp>
        <p:nvSpPr>
          <p:cNvPr id="392" name="Google Shape;392;p18"/>
          <p:cNvSpPr txBox="1"/>
          <p:nvPr/>
        </p:nvSpPr>
        <p:spPr>
          <a:xfrm>
            <a:off x="4198480" y="2490559"/>
            <a:ext cx="4735577" cy="3222101"/>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Son las instituciones privadas sin fines de lucro encargadas de las acciones de prevención de riesgos, de los servicios y tratamiento de accidentes del trabajo, trayecto y/o enfermedades profesionales.</a:t>
            </a:r>
            <a:endParaRPr/>
          </a:p>
          <a:p>
            <a:pPr marL="228600" marR="0" lvl="0" indent="-228600" algn="just" rtl="0">
              <a:lnSpc>
                <a:spcPct val="90000"/>
              </a:lnSpc>
              <a:spcBef>
                <a:spcPts val="1000"/>
              </a:spcBef>
              <a:spcAft>
                <a:spcPts val="0"/>
              </a:spcAft>
              <a:buClr>
                <a:srgbClr val="0000FF"/>
              </a:buClr>
              <a:buSzPts val="1400"/>
              <a:buFont typeface="Arial"/>
              <a:buChar char="•"/>
            </a:pPr>
            <a:r>
              <a:rPr lang="en-US" sz="1400" b="1"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Instituto de Seguridad del Trabajo (IST)</a:t>
            </a:r>
            <a:endParaRPr sz="1400" b="0" i="0" u="none" strike="noStrike" cap="none">
              <a:solidFill>
                <a:srgbClr val="C00000"/>
              </a:solidFill>
              <a:latin typeface="Arial"/>
              <a:ea typeface="Arial"/>
              <a:cs typeface="Arial"/>
              <a:sym typeface="Arial"/>
            </a:endParaRPr>
          </a:p>
          <a:p>
            <a:pPr marL="228600" marR="0" lvl="0" indent="-228600" algn="just" rtl="0">
              <a:lnSpc>
                <a:spcPct val="90000"/>
              </a:lnSpc>
              <a:spcBef>
                <a:spcPts val="1000"/>
              </a:spcBef>
              <a:spcAft>
                <a:spcPts val="0"/>
              </a:spcAft>
              <a:buClr>
                <a:srgbClr val="0000FF"/>
              </a:buClr>
              <a:buSzPts val="1400"/>
              <a:buFont typeface="Arial"/>
              <a:buChar char="•"/>
            </a:pPr>
            <a:r>
              <a:rPr lang="en-US" sz="1400" b="1"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Asociación Chilena de Seguridad (ACHS)</a:t>
            </a:r>
            <a:endParaRPr sz="1400" b="0" i="0" u="none" strike="noStrike" cap="none">
              <a:solidFill>
                <a:srgbClr val="C00000"/>
              </a:solidFill>
              <a:latin typeface="Arial"/>
              <a:ea typeface="Arial"/>
              <a:cs typeface="Arial"/>
              <a:sym typeface="Arial"/>
            </a:endParaRPr>
          </a:p>
          <a:p>
            <a:pPr marL="228600" marR="0" lvl="0" indent="-228600" algn="just" rtl="0">
              <a:lnSpc>
                <a:spcPct val="90000"/>
              </a:lnSpc>
              <a:spcBef>
                <a:spcPts val="1000"/>
              </a:spcBef>
              <a:spcAft>
                <a:spcPts val="0"/>
              </a:spcAft>
              <a:buClr>
                <a:srgbClr val="000000"/>
              </a:buClr>
              <a:buSzPts val="1400"/>
              <a:buFont typeface="Arial"/>
              <a:buChar char="•"/>
            </a:pPr>
            <a:r>
              <a:rPr lang="en-US" sz="1400" b="1" i="0" u="sng" strike="noStrike" cap="none">
                <a:solidFill>
                  <a:srgbClr val="000000"/>
                </a:solidFill>
                <a:latin typeface="Calibri"/>
                <a:ea typeface="Calibri"/>
                <a:cs typeface="Calibri"/>
                <a:sym typeface="Calibri"/>
              </a:rPr>
              <a:t>Mutual de Seguridad CChC</a:t>
            </a:r>
            <a:endParaRPr/>
          </a:p>
          <a:p>
            <a:pPr marL="0" marR="0" lvl="0" indent="0" algn="just" rtl="0">
              <a:lnSpc>
                <a:spcPct val="90000"/>
              </a:lnSpc>
              <a:spcBef>
                <a:spcPts val="100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Además, existe el </a:t>
            </a:r>
            <a:r>
              <a:rPr lang="en-US" sz="1400" b="1"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Instituto de Seguridad Laboral</a:t>
            </a:r>
            <a:r>
              <a:rPr lang="en-US" sz="1400" b="0" i="0" u="none" strike="noStrike" cap="none">
                <a:solidFill>
                  <a:srgbClr val="000000"/>
                </a:solidFill>
                <a:latin typeface="Calibri"/>
                <a:ea typeface="Calibri"/>
                <a:cs typeface="Calibri"/>
                <a:sym typeface="Calibri"/>
              </a:rPr>
              <a:t>, que es la entidad pública encargada de administrar el Seguro Social contra Riesgos de Accidentes del Trabajo y Enfermedades Profesionales.</a:t>
            </a:r>
            <a:endParaRPr/>
          </a:p>
        </p:txBody>
      </p:sp>
      <p:pic>
        <p:nvPicPr>
          <p:cNvPr id="393" name="Google Shape;393;p18" descr="Google Shape;230;p20"/>
          <p:cNvPicPr preferRelativeResize="0"/>
          <p:nvPr/>
        </p:nvPicPr>
        <p:blipFill rotWithShape="1">
          <a:blip r:embed="rId6">
            <a:alphaModFix/>
          </a:blip>
          <a:srcRect/>
          <a:stretch/>
        </p:blipFill>
        <p:spPr>
          <a:xfrm>
            <a:off x="550405" y="3216399"/>
            <a:ext cx="3161473" cy="17704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19</a:t>
            </a:fld>
            <a:endParaRPr sz="1100" b="0" i="0" u="none" strike="noStrike" cap="none">
              <a:solidFill>
                <a:srgbClr val="000000"/>
              </a:solidFill>
              <a:latin typeface="Calibri"/>
              <a:ea typeface="Calibri"/>
              <a:cs typeface="Calibri"/>
              <a:sym typeface="Calibri"/>
            </a:endParaRPr>
          </a:p>
        </p:txBody>
      </p:sp>
      <p:sp>
        <p:nvSpPr>
          <p:cNvPr id="399" name="Google Shape;399;p19"/>
          <p:cNvSpPr txBox="1"/>
          <p:nvPr/>
        </p:nvSpPr>
        <p:spPr>
          <a:xfrm>
            <a:off x="469575" y="1438851"/>
            <a:ext cx="4164738" cy="44475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MUTUALES </a:t>
            </a:r>
            <a:r>
              <a:rPr lang="en-US" sz="2800" b="0" i="0" u="none" strike="noStrike" cap="none">
                <a:solidFill>
                  <a:srgbClr val="A93501"/>
                </a:solidFill>
                <a:latin typeface="Calibri"/>
                <a:ea typeface="Calibri"/>
                <a:cs typeface="Calibri"/>
                <a:sym typeface="Calibri"/>
              </a:rPr>
              <a:t>DE SEGURIDAD</a:t>
            </a:r>
            <a:endParaRPr/>
          </a:p>
        </p:txBody>
      </p:sp>
      <p:pic>
        <p:nvPicPr>
          <p:cNvPr id="400" name="Google Shape;400;p19" descr="Google Shape;230;p20"/>
          <p:cNvPicPr preferRelativeResize="0"/>
          <p:nvPr/>
        </p:nvPicPr>
        <p:blipFill rotWithShape="1">
          <a:blip r:embed="rId3">
            <a:alphaModFix/>
          </a:blip>
          <a:srcRect/>
          <a:stretch/>
        </p:blipFill>
        <p:spPr>
          <a:xfrm>
            <a:off x="550405" y="3216399"/>
            <a:ext cx="3161473" cy="1770427"/>
          </a:xfrm>
          <a:prstGeom prst="rect">
            <a:avLst/>
          </a:prstGeom>
          <a:noFill/>
          <a:ln>
            <a:noFill/>
          </a:ln>
        </p:spPr>
      </p:pic>
      <p:sp>
        <p:nvSpPr>
          <p:cNvPr id="401" name="Google Shape;401;p19"/>
          <p:cNvSpPr txBox="1"/>
          <p:nvPr/>
        </p:nvSpPr>
        <p:spPr>
          <a:xfrm>
            <a:off x="4313670" y="2939467"/>
            <a:ext cx="4735576" cy="2002444"/>
          </a:xfrm>
          <a:prstGeom prst="rect">
            <a:avLst/>
          </a:prstGeom>
          <a:noFill/>
          <a:ln>
            <a:noFill/>
          </a:ln>
        </p:spPr>
        <p:txBody>
          <a:bodyPr spcFirstLastPara="1" wrap="square" lIns="45700" tIns="45700" rIns="45700" bIns="45700" anchor="t" anchorCtr="0">
            <a:spAutoFit/>
          </a:bodyPr>
          <a:lstStyle/>
          <a:p>
            <a:pPr marL="228600" marR="0" lvl="0" indent="-228600" algn="l" rtl="0">
              <a:lnSpc>
                <a:spcPct val="90000"/>
              </a:lnSpc>
              <a:spcBef>
                <a:spcPts val="0"/>
              </a:spcBef>
              <a:spcAft>
                <a:spcPts val="0"/>
              </a:spcAft>
              <a:buClr>
                <a:srgbClr val="0000FF"/>
              </a:buClr>
              <a:buSzPts val="1400"/>
              <a:buFont typeface="Arial"/>
              <a:buChar char="•"/>
            </a:pPr>
            <a:r>
              <a:rPr lang="en-US" sz="1400" b="1"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Instituto de Seguridad del Trabajo (IST)</a:t>
            </a:r>
            <a:r>
              <a:rPr lang="en-US" sz="1400" b="1" i="0" u="sng" strike="noStrike" cap="none">
                <a:solidFill>
                  <a:srgbClr val="000000"/>
                </a:solidFill>
                <a:latin typeface="Calibri"/>
                <a:ea typeface="Calibri"/>
                <a:cs typeface="Calibri"/>
                <a:sym typeface="Calibri"/>
              </a:rPr>
              <a:t>: </a:t>
            </a:r>
            <a:r>
              <a:rPr lang="en-US" sz="1400" b="0" i="0" u="none" strike="noStrike" cap="none">
                <a:solidFill>
                  <a:srgbClr val="000000"/>
                </a:solidFill>
                <a:latin typeface="Calibri"/>
                <a:ea typeface="Calibri"/>
                <a:cs typeface="Calibri"/>
                <a:sym typeface="Calibri"/>
              </a:rPr>
              <a:t>Fue la primera mutualidad chilena, creada en diciembre de 1957 por la Asociación de Industriales de Valparaíso y Aconcagua (ASIVA)</a:t>
            </a:r>
            <a:endParaRPr sz="1400" b="0" i="0" u="none" strike="noStrike" cap="none">
              <a:solidFill>
                <a:srgbClr val="C00000"/>
              </a:solidFill>
              <a:latin typeface="Arial"/>
              <a:ea typeface="Arial"/>
              <a:cs typeface="Arial"/>
              <a:sym typeface="Arial"/>
            </a:endParaRPr>
          </a:p>
          <a:p>
            <a:pPr marL="228600" marR="0" lvl="0" indent="-228600" algn="l" rtl="0">
              <a:lnSpc>
                <a:spcPct val="90000"/>
              </a:lnSpc>
              <a:spcBef>
                <a:spcPts val="1000"/>
              </a:spcBef>
              <a:spcAft>
                <a:spcPts val="0"/>
              </a:spcAft>
              <a:buClr>
                <a:srgbClr val="0000FF"/>
              </a:buClr>
              <a:buSzPts val="1400"/>
              <a:buFont typeface="Arial"/>
              <a:buChar char="•"/>
            </a:pPr>
            <a:r>
              <a:rPr lang="en-US" sz="1400" b="1"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Asociación Chilena de Seguridad (ACHS)</a:t>
            </a:r>
            <a:r>
              <a:rPr lang="en-US" sz="1400" b="1" i="0" u="none" strike="noStrike" cap="none">
                <a:solidFill>
                  <a:srgbClr val="000000"/>
                </a:solidFill>
                <a:latin typeface="Calibri"/>
                <a:ea typeface="Calibri"/>
                <a:cs typeface="Calibri"/>
                <a:sym typeface="Calibri"/>
              </a:rPr>
              <a:t>: </a:t>
            </a:r>
            <a:r>
              <a:rPr lang="en-US" sz="1400" b="0" i="0" u="none" strike="noStrike" cap="none">
                <a:solidFill>
                  <a:srgbClr val="000000"/>
                </a:solidFill>
                <a:latin typeface="Calibri"/>
                <a:ea typeface="Calibri"/>
                <a:cs typeface="Calibri"/>
                <a:sym typeface="Calibri"/>
              </a:rPr>
              <a:t>Fue creada el 26 de junio de 1958 (Decreto N° 3.029) y asociada a los socios que integran la SOFOFA.</a:t>
            </a:r>
            <a:endParaRPr sz="1400" b="0" i="0" u="none" strike="noStrike" cap="none">
              <a:solidFill>
                <a:srgbClr val="C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400"/>
              <a:buFont typeface="Arial"/>
              <a:buChar char="•"/>
            </a:pPr>
            <a:r>
              <a:rPr lang="en-US" sz="1400" b="1" i="0" u="sng" strike="noStrike" cap="none">
                <a:solidFill>
                  <a:srgbClr val="000000"/>
                </a:solidFill>
                <a:latin typeface="Calibri"/>
                <a:ea typeface="Calibri"/>
                <a:cs typeface="Calibri"/>
                <a:sym typeface="Calibri"/>
              </a:rPr>
              <a:t>Mutual de Seguridad CChC: </a:t>
            </a:r>
            <a:r>
              <a:rPr lang="en-US" sz="1400" b="0" i="0" u="none" strike="noStrike" cap="none">
                <a:solidFill>
                  <a:srgbClr val="000000"/>
                </a:solidFill>
                <a:latin typeface="Calibri"/>
                <a:ea typeface="Calibri"/>
                <a:cs typeface="Calibri"/>
                <a:sym typeface="Calibri"/>
              </a:rPr>
              <a:t>Fue creada en 1966 por la Cámara Chilena de la Construcción (CChC).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p:nvPr/>
        </p:nvSpPr>
        <p:spPr>
          <a:xfrm>
            <a:off x="365422" y="2049136"/>
            <a:ext cx="1444330" cy="369403"/>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ACTIVIDAD 9</a:t>
            </a:r>
            <a:endParaRPr/>
          </a:p>
        </p:txBody>
      </p:sp>
      <p:sp>
        <p:nvSpPr>
          <p:cNvPr id="156" name="Google Shape;156;p2"/>
          <p:cNvSpPr txBox="1"/>
          <p:nvPr/>
        </p:nvSpPr>
        <p:spPr>
          <a:xfrm>
            <a:off x="1139097" y="834800"/>
            <a:ext cx="4156806" cy="33971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MÓDULO 3  </a:t>
            </a:r>
            <a:r>
              <a:rPr lang="en-US" sz="1200" b="0" i="0" u="none" strike="noStrike" cap="none">
                <a:solidFill>
                  <a:srgbClr val="ED6B00"/>
                </a:solidFill>
                <a:latin typeface="Calibri"/>
                <a:ea typeface="Calibri"/>
                <a:cs typeface="Calibri"/>
                <a:sym typeface="Calibri"/>
              </a:rPr>
              <a:t>| DESARROLLO Y BIENESTAR DEL PERSONAL</a:t>
            </a:r>
            <a:endParaRPr/>
          </a:p>
        </p:txBody>
      </p:sp>
      <p:sp>
        <p:nvSpPr>
          <p:cNvPr id="157" name="Google Shape;157;p2"/>
          <p:cNvSpPr txBox="1"/>
          <p:nvPr/>
        </p:nvSpPr>
        <p:spPr>
          <a:xfrm>
            <a:off x="335310" y="2354277"/>
            <a:ext cx="6458290" cy="640742"/>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BENEFICIOS DEL ESTADO</a:t>
            </a:r>
            <a:endParaRPr/>
          </a:p>
        </p:txBody>
      </p:sp>
      <p:pic>
        <p:nvPicPr>
          <p:cNvPr id="158" name="Google Shape;158;p2" descr="Imagen 6"/>
          <p:cNvPicPr preferRelativeResize="0"/>
          <p:nvPr/>
        </p:nvPicPr>
        <p:blipFill rotWithShape="1">
          <a:blip r:embed="rId3">
            <a:alphaModFix/>
          </a:blip>
          <a:srcRect/>
          <a:stretch/>
        </p:blipFill>
        <p:spPr>
          <a:xfrm>
            <a:off x="2210765" y="3067765"/>
            <a:ext cx="5918895" cy="41906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0"/>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20</a:t>
            </a:fld>
            <a:endParaRPr sz="1100" b="0" i="0" u="none" strike="noStrike" cap="none">
              <a:solidFill>
                <a:srgbClr val="000000"/>
              </a:solidFill>
              <a:latin typeface="Calibri"/>
              <a:ea typeface="Calibri"/>
              <a:cs typeface="Calibri"/>
              <a:sym typeface="Calibri"/>
            </a:endParaRPr>
          </a:p>
        </p:txBody>
      </p:sp>
      <p:sp>
        <p:nvSpPr>
          <p:cNvPr id="407" name="Google Shape;407;p20"/>
          <p:cNvSpPr txBox="1"/>
          <p:nvPr/>
        </p:nvSpPr>
        <p:spPr>
          <a:xfrm>
            <a:off x="714849" y="1188326"/>
            <a:ext cx="7333647"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BENEFICIOS </a:t>
            </a:r>
            <a:r>
              <a:rPr lang="en-US" sz="2800" b="0" i="0" u="none" strike="noStrike" cap="none">
                <a:solidFill>
                  <a:srgbClr val="A93501"/>
                </a:solidFill>
                <a:latin typeface="Calibri"/>
                <a:ea typeface="Calibri"/>
                <a:cs typeface="Calibri"/>
                <a:sym typeface="Calibri"/>
              </a:rPr>
              <a:t>DE SEGURIDAD</a:t>
            </a:r>
            <a:endParaRPr/>
          </a:p>
        </p:txBody>
      </p:sp>
      <p:pic>
        <p:nvPicPr>
          <p:cNvPr id="408" name="Google Shape;408;p20" descr="Imagen 2"/>
          <p:cNvPicPr preferRelativeResize="0"/>
          <p:nvPr/>
        </p:nvPicPr>
        <p:blipFill rotWithShape="1">
          <a:blip r:embed="rId3">
            <a:alphaModFix/>
          </a:blip>
          <a:srcRect/>
          <a:stretch/>
        </p:blipFill>
        <p:spPr>
          <a:xfrm>
            <a:off x="562940" y="2710219"/>
            <a:ext cx="2836279" cy="2550749"/>
          </a:xfrm>
          <a:prstGeom prst="rect">
            <a:avLst/>
          </a:prstGeom>
          <a:noFill/>
          <a:ln>
            <a:noFill/>
          </a:ln>
        </p:spPr>
      </p:pic>
      <p:sp>
        <p:nvSpPr>
          <p:cNvPr id="409" name="Google Shape;409;p20"/>
          <p:cNvSpPr txBox="1"/>
          <p:nvPr/>
        </p:nvSpPr>
        <p:spPr>
          <a:xfrm>
            <a:off x="3734812" y="2362846"/>
            <a:ext cx="4735575" cy="3598462"/>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Son aquellos que buscan proporcionar al colaborador y en algunos casos a su familia, condiciones físicas y psicológicas de descanso, diversión, recreación, salud mental.</a:t>
            </a:r>
            <a:endParaRPr/>
          </a:p>
          <a:p>
            <a:pPr marL="0" marR="0" lvl="0" indent="0" algn="just" rtl="0">
              <a:lnSpc>
                <a:spcPct val="9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Entre los cuales se encuentran:</a:t>
            </a:r>
            <a:endParaRPr/>
          </a:p>
          <a:p>
            <a:pPr marL="228600" marR="0" lvl="0" indent="-228600" algn="just" rtl="0">
              <a:lnSpc>
                <a:spcPct val="8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Convenios para obtener descuentos:</a:t>
            </a:r>
            <a:r>
              <a:rPr lang="en-US" sz="1400" b="0" i="0" u="none" strike="noStrike" cap="none">
                <a:solidFill>
                  <a:srgbClr val="000000"/>
                </a:solidFill>
                <a:latin typeface="Calibri"/>
                <a:ea typeface="Calibri"/>
                <a:cs typeface="Calibri"/>
                <a:sym typeface="Calibri"/>
              </a:rPr>
              <a:t> en gimnasios, farmacias, centros médicos, cines, cabañas recreativas, hoteles, parques, gas, transporte buses, salud y belleza, óptica, viajes, entre otros.</a:t>
            </a:r>
            <a:endParaRPr/>
          </a:p>
          <a:p>
            <a:pPr marL="228600" marR="0" lvl="0" indent="-228600" algn="just" rtl="0">
              <a:lnSpc>
                <a:spcPct val="8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Días de permiso legales </a:t>
            </a:r>
            <a:r>
              <a:rPr lang="en-US" sz="1400" b="0" i="0" u="none" strike="noStrike" cap="none">
                <a:solidFill>
                  <a:srgbClr val="000000"/>
                </a:solidFill>
                <a:latin typeface="Calibri"/>
                <a:ea typeface="Calibri"/>
                <a:cs typeface="Calibri"/>
                <a:sym typeface="Calibri"/>
              </a:rPr>
              <a:t>(muerte hijo, cónyuge, padre, madre, nacimiento y matrimonio).</a:t>
            </a:r>
            <a:endParaRPr/>
          </a:p>
          <a:p>
            <a:pPr marL="228600" marR="0" lvl="0" indent="-228600" algn="just" rtl="0">
              <a:lnSpc>
                <a:spcPct val="80000"/>
              </a:lnSpc>
              <a:spcBef>
                <a:spcPts val="100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Días de permiso para realizarse exámenes médicos durante la jornada </a:t>
            </a:r>
            <a:r>
              <a:rPr lang="en-US" sz="1400" b="0" i="0" u="none" strike="noStrike" cap="none">
                <a:solidFill>
                  <a:srgbClr val="000000"/>
                </a:solidFill>
                <a:latin typeface="Calibri"/>
                <a:ea typeface="Calibri"/>
                <a:cs typeface="Calibri"/>
                <a:sym typeface="Calibri"/>
              </a:rPr>
              <a:t>(mujeres mayores de 40 años de edad y  hombres 50, contrato superior a 30 días, una vez al año para someterse a los exámenes de Papanicolau, mamografía y próstata respectivamente).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1"/>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21</a:t>
            </a:fld>
            <a:endParaRPr sz="1100" b="0" i="0" u="none" strike="noStrike" cap="none">
              <a:solidFill>
                <a:srgbClr val="000000"/>
              </a:solidFill>
              <a:latin typeface="Calibri"/>
              <a:ea typeface="Calibri"/>
              <a:cs typeface="Calibri"/>
              <a:sym typeface="Calibri"/>
            </a:endParaRPr>
          </a:p>
        </p:txBody>
      </p:sp>
      <p:sp>
        <p:nvSpPr>
          <p:cNvPr id="415" name="Google Shape;415;p21"/>
          <p:cNvSpPr txBox="1"/>
          <p:nvPr/>
        </p:nvSpPr>
        <p:spPr>
          <a:xfrm>
            <a:off x="714849" y="1188326"/>
            <a:ext cx="7333647"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BENEFICIOS </a:t>
            </a:r>
            <a:r>
              <a:rPr lang="en-US" sz="2800" b="0" i="0" u="none" strike="noStrike" cap="none">
                <a:solidFill>
                  <a:srgbClr val="A93501"/>
                </a:solidFill>
                <a:latin typeface="Calibri"/>
                <a:ea typeface="Calibri"/>
                <a:cs typeface="Calibri"/>
                <a:sym typeface="Calibri"/>
              </a:rPr>
              <a:t>DE CAPACITACIÓN</a:t>
            </a:r>
            <a:endParaRPr/>
          </a:p>
        </p:txBody>
      </p:sp>
      <p:sp>
        <p:nvSpPr>
          <p:cNvPr id="416" name="Google Shape;416;p21"/>
          <p:cNvSpPr txBox="1"/>
          <p:nvPr/>
        </p:nvSpPr>
        <p:spPr>
          <a:xfrm>
            <a:off x="4017952" y="2993159"/>
            <a:ext cx="4735577" cy="2377437"/>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Son aquellos que buscan proporcionar nuevos conocimientos, mediante actividades a las y los colaboradores, con el fin de que desarrollen al máximo sus</a:t>
            </a:r>
            <a:r>
              <a:rPr lang="en-US" sz="1400" b="0" i="0" u="none" strike="noStrike" cap="none">
                <a:solidFill>
                  <a:srgbClr val="FF0000"/>
                </a:solidFill>
                <a:latin typeface="Calibri"/>
                <a:ea typeface="Calibri"/>
                <a:cs typeface="Calibri"/>
                <a:sym typeface="Calibri"/>
              </a:rPr>
              <a:t> </a:t>
            </a:r>
            <a:r>
              <a:rPr lang="en-US" sz="1400" b="0" i="0" u="none" strike="noStrike" cap="none">
                <a:solidFill>
                  <a:srgbClr val="000000"/>
                </a:solidFill>
                <a:latin typeface="Calibri"/>
                <a:ea typeface="Calibri"/>
                <a:cs typeface="Calibri"/>
                <a:sym typeface="Calibri"/>
              </a:rPr>
              <a:t>habilidades, destrezas y actitudes en el desempeño de su labor. Interviene el Servicio Nacional de Empleo.</a:t>
            </a:r>
            <a:endParaRPr/>
          </a:p>
          <a:p>
            <a:pPr marL="0" marR="0" lvl="0" indent="0" algn="just" rtl="0">
              <a:lnSpc>
                <a:spcPct val="9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El Estado a través del  Beneficio de la franquicia tributaria y de la participación del Servicio Nacional de Capacitación y empleo (SENCE), permite la capacitación de las y los y los colaboradores, contribuyendo  al desarrollo personal y profesional de los colaboradores.</a:t>
            </a:r>
            <a:endParaRPr/>
          </a:p>
        </p:txBody>
      </p:sp>
      <p:pic>
        <p:nvPicPr>
          <p:cNvPr id="417" name="Google Shape;417;p21" descr="Imagen 3"/>
          <p:cNvPicPr preferRelativeResize="0"/>
          <p:nvPr/>
        </p:nvPicPr>
        <p:blipFill rotWithShape="1">
          <a:blip r:embed="rId3">
            <a:alphaModFix/>
          </a:blip>
          <a:srcRect/>
          <a:stretch/>
        </p:blipFill>
        <p:spPr>
          <a:xfrm>
            <a:off x="699167" y="2906505"/>
            <a:ext cx="2817243" cy="25507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2"/>
          <p:cNvSpPr txBox="1">
            <a:spLocks noGrp="1"/>
          </p:cNvSpPr>
          <p:nvPr>
            <p:ph type="sldNum" idx="4294967295"/>
          </p:nvPr>
        </p:nvSpPr>
        <p:spPr>
          <a:xfrm>
            <a:off x="371686"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22</a:t>
            </a:fld>
            <a:endParaRPr sz="1100" b="0" i="0" u="none" strike="noStrike" cap="none">
              <a:solidFill>
                <a:srgbClr val="000000"/>
              </a:solidFill>
              <a:latin typeface="Calibri"/>
              <a:ea typeface="Calibri"/>
              <a:cs typeface="Calibri"/>
              <a:sym typeface="Calibri"/>
            </a:endParaRPr>
          </a:p>
        </p:txBody>
      </p:sp>
      <p:sp>
        <p:nvSpPr>
          <p:cNvPr id="423" name="Google Shape;423;p22"/>
          <p:cNvSpPr txBox="1"/>
          <p:nvPr/>
        </p:nvSpPr>
        <p:spPr>
          <a:xfrm>
            <a:off x="382497" y="1528758"/>
            <a:ext cx="5125295"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INVESTIGAR</a:t>
            </a:r>
            <a:endParaRPr/>
          </a:p>
        </p:txBody>
      </p:sp>
      <p:pic>
        <p:nvPicPr>
          <p:cNvPr id="424" name="Google Shape;424;p22" descr="Imagen 3"/>
          <p:cNvPicPr preferRelativeResize="0"/>
          <p:nvPr/>
        </p:nvPicPr>
        <p:blipFill rotWithShape="1">
          <a:blip r:embed="rId3">
            <a:alphaModFix/>
          </a:blip>
          <a:srcRect/>
          <a:stretch/>
        </p:blipFill>
        <p:spPr>
          <a:xfrm>
            <a:off x="5944191" y="1567118"/>
            <a:ext cx="2957399" cy="5248658"/>
          </a:xfrm>
          <a:prstGeom prst="rect">
            <a:avLst/>
          </a:prstGeom>
          <a:noFill/>
          <a:ln>
            <a:noFill/>
          </a:ln>
        </p:spPr>
      </p:pic>
      <p:grpSp>
        <p:nvGrpSpPr>
          <p:cNvPr id="425" name="Google Shape;425;p22"/>
          <p:cNvGrpSpPr/>
          <p:nvPr/>
        </p:nvGrpSpPr>
        <p:grpSpPr>
          <a:xfrm>
            <a:off x="371777" y="2259128"/>
            <a:ext cx="5765238" cy="2457865"/>
            <a:chOff x="-1" y="-1"/>
            <a:chExt cx="5765237" cy="2457863"/>
          </a:xfrm>
        </p:grpSpPr>
        <p:sp>
          <p:nvSpPr>
            <p:cNvPr id="426" name="Google Shape;426;p22"/>
            <p:cNvSpPr/>
            <p:nvPr/>
          </p:nvSpPr>
          <p:spPr>
            <a:xfrm>
              <a:off x="-1" y="-1"/>
              <a:ext cx="5765237" cy="2457863"/>
            </a:xfrm>
            <a:prstGeom prst="roundRect">
              <a:avLst>
                <a:gd name="adj" fmla="val 9635"/>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22"/>
            <p:cNvSpPr txBox="1"/>
            <p:nvPr/>
          </p:nvSpPr>
          <p:spPr>
            <a:xfrm>
              <a:off x="74691" y="1038808"/>
              <a:ext cx="5615850"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428" name="Google Shape;428;p22" descr="Imagen 10"/>
          <p:cNvPicPr preferRelativeResize="0"/>
          <p:nvPr/>
        </p:nvPicPr>
        <p:blipFill rotWithShape="1">
          <a:blip r:embed="rId4">
            <a:alphaModFix/>
          </a:blip>
          <a:srcRect/>
          <a:stretch/>
        </p:blipFill>
        <p:spPr>
          <a:xfrm>
            <a:off x="5761663" y="2056308"/>
            <a:ext cx="482548" cy="482543"/>
          </a:xfrm>
          <a:prstGeom prst="rect">
            <a:avLst/>
          </a:prstGeom>
          <a:noFill/>
          <a:ln>
            <a:noFill/>
          </a:ln>
        </p:spPr>
      </p:pic>
      <p:sp>
        <p:nvSpPr>
          <p:cNvPr id="429" name="Google Shape;429;p22"/>
          <p:cNvSpPr txBox="1"/>
          <p:nvPr/>
        </p:nvSpPr>
        <p:spPr>
          <a:xfrm>
            <a:off x="572825" y="4714595"/>
            <a:ext cx="3142465" cy="111458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¡Investiga en </a:t>
            </a:r>
            <a:r>
              <a:rPr lang="en-US" sz="2100" b="0" i="0" u="none" strike="noStrike" cap="none">
                <a:solidFill>
                  <a:srgbClr val="A93501"/>
                </a:solidFill>
                <a:latin typeface="Calibri"/>
                <a:ea typeface="Calibri"/>
                <a:cs typeface="Calibri"/>
                <a:sym typeface="Calibri"/>
              </a:rPr>
              <a:t>internet</a:t>
            </a:r>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ocupando tu celular!  </a:t>
            </a:r>
            <a:endParaRPr/>
          </a:p>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¡Comparte tus respuestas!</a:t>
            </a:r>
            <a:endParaRPr/>
          </a:p>
        </p:txBody>
      </p:sp>
      <p:pic>
        <p:nvPicPr>
          <p:cNvPr id="430" name="Google Shape;430;p22" descr="Imagen 14"/>
          <p:cNvPicPr preferRelativeResize="0"/>
          <p:nvPr/>
        </p:nvPicPr>
        <p:blipFill rotWithShape="1">
          <a:blip r:embed="rId5">
            <a:alphaModFix/>
          </a:blip>
          <a:srcRect/>
          <a:stretch/>
        </p:blipFill>
        <p:spPr>
          <a:xfrm>
            <a:off x="3559995" y="4134439"/>
            <a:ext cx="3817421" cy="3570409"/>
          </a:xfrm>
          <a:prstGeom prst="rect">
            <a:avLst/>
          </a:prstGeom>
          <a:noFill/>
          <a:ln>
            <a:noFill/>
          </a:ln>
        </p:spPr>
      </p:pic>
      <p:sp>
        <p:nvSpPr>
          <p:cNvPr id="431" name="Google Shape;431;p22"/>
          <p:cNvSpPr txBox="1"/>
          <p:nvPr/>
        </p:nvSpPr>
        <p:spPr>
          <a:xfrm>
            <a:off x="614909" y="2475772"/>
            <a:ext cx="5125298" cy="2024576"/>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 través de la siguiente actividad:</a:t>
            </a:r>
            <a:endParaRPr/>
          </a:p>
          <a:p>
            <a:pPr marL="0" marR="0" lvl="0" indent="0" algn="l" rtl="0">
              <a:lnSpc>
                <a:spcPct val="80000"/>
              </a:lnSpc>
              <a:spcBef>
                <a:spcPts val="100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Reunirse en grupos de 4 integrantes y con un celular investigar:</a:t>
            </a:r>
            <a:endParaRPr/>
          </a:p>
          <a:p>
            <a:pPr marL="0" marR="0" lvl="0" indent="0" algn="l" rtl="0">
              <a:lnSpc>
                <a:spcPct val="80000"/>
              </a:lnSpc>
              <a:spcBef>
                <a:spcPts val="100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¿Qué son las cajas de compensación?, ¿A qué se dedica?,  ¿Cuántas existen en Chile?</a:t>
            </a:r>
            <a:endParaRPr/>
          </a:p>
          <a:p>
            <a:pPr marL="0" marR="0" lvl="0" indent="0" algn="l" rtl="0">
              <a:lnSpc>
                <a:spcPct val="80000"/>
              </a:lnSpc>
              <a:spcBef>
                <a:spcPts val="100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Luego, un representante del grupo deberá presentar lo investigado.</a:t>
            </a:r>
            <a:endParaRPr/>
          </a:p>
          <a:p>
            <a:pPr marL="0" marR="0" lvl="0" indent="0" algn="l" rtl="0">
              <a:lnSpc>
                <a:spcPct val="80000"/>
              </a:lnSpc>
              <a:spcBef>
                <a:spcPts val="100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Te invito a compartir tus respuestas a través de un plenario con los demás grupos.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29"/>
                                        </p:tgtEl>
                                        <p:attrNameLst>
                                          <p:attrName>style.visibility</p:attrName>
                                        </p:attrNameLst>
                                      </p:cBhvr>
                                      <p:to>
                                        <p:strVal val="visible"/>
                                      </p:to>
                                    </p:set>
                                    <p:anim calcmode="lin" valueType="num">
                                      <p:cBhvr additive="base">
                                        <p:cTn id="7" dur="500"/>
                                        <p:tgtEl>
                                          <p:spTgt spid="42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30"/>
                                        </p:tgtEl>
                                        <p:attrNameLst>
                                          <p:attrName>style.visibility</p:attrName>
                                        </p:attrNameLst>
                                      </p:cBhvr>
                                      <p:to>
                                        <p:strVal val="visible"/>
                                      </p:to>
                                    </p:set>
                                    <p:anim calcmode="lin" valueType="num">
                                      <p:cBhvr additive="base">
                                        <p:cTn id="11" dur="500"/>
                                        <p:tgtEl>
                                          <p:spTgt spid="4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3"/>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23</a:t>
            </a:fld>
            <a:endParaRPr sz="1100" b="0" i="0" u="none" strike="noStrike" cap="none">
              <a:solidFill>
                <a:srgbClr val="000000"/>
              </a:solidFill>
              <a:latin typeface="Calibri"/>
              <a:ea typeface="Calibri"/>
              <a:cs typeface="Calibri"/>
              <a:sym typeface="Calibri"/>
            </a:endParaRPr>
          </a:p>
        </p:txBody>
      </p:sp>
      <p:sp>
        <p:nvSpPr>
          <p:cNvPr id="437" name="Google Shape;437;p23"/>
          <p:cNvSpPr txBox="1"/>
          <p:nvPr/>
        </p:nvSpPr>
        <p:spPr>
          <a:xfrm>
            <a:off x="510378" y="1429945"/>
            <a:ext cx="4316876" cy="536165"/>
          </a:xfrm>
          <a:prstGeom prst="rect">
            <a:avLst/>
          </a:prstGeom>
          <a:noFill/>
          <a:ln>
            <a:noFill/>
          </a:ln>
        </p:spPr>
        <p:txBody>
          <a:bodyPr spcFirstLastPara="1" wrap="square" lIns="91400" tIns="91400" rIns="91400" bIns="91400" anchor="ctr" anchorCtr="0">
            <a:spAutoFit/>
          </a:bodyPr>
          <a:lstStyle/>
          <a:p>
            <a:pPr marL="0" marR="0" lvl="1"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CAJAS DE COMPENSACIÓN</a:t>
            </a:r>
            <a:endParaRPr/>
          </a:p>
        </p:txBody>
      </p:sp>
      <p:sp>
        <p:nvSpPr>
          <p:cNvPr id="438" name="Google Shape;438;p23"/>
          <p:cNvSpPr txBox="1"/>
          <p:nvPr/>
        </p:nvSpPr>
        <p:spPr>
          <a:xfrm>
            <a:off x="614771" y="2529073"/>
            <a:ext cx="7432103" cy="2167317"/>
          </a:xfrm>
          <a:prstGeom prst="rect">
            <a:avLst/>
          </a:prstGeom>
          <a:noFill/>
          <a:ln>
            <a:noFill/>
          </a:ln>
        </p:spPr>
        <p:txBody>
          <a:bodyPr spcFirstLastPara="1" wrap="square" lIns="45700" tIns="45700" rIns="45700" bIns="45700" anchor="t" anchorCtr="0">
            <a:spAutoFit/>
          </a:bodyPr>
          <a:lstStyle/>
          <a:p>
            <a:pPr marL="228600" marR="0" lvl="0" indent="-228600" algn="just" rtl="0">
              <a:lnSpc>
                <a:spcPct val="9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Son instituciones de previsión social, constituidas jurídicamente como corporaciones de derecho privado, sin fines de lucro, cuyo objeto es la administración de prestaciones de seguridad social.</a:t>
            </a:r>
            <a:endParaRPr/>
          </a:p>
          <a:p>
            <a:pPr marL="228600" marR="0" lvl="0" indent="-228600" algn="just" rtl="0">
              <a:lnSpc>
                <a:spcPct val="90000"/>
              </a:lnSpc>
              <a:spcBef>
                <a:spcPts val="10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Disponen de una amplia gama de beneficios y servicios sociales que contribuyen a lograr una mejor calidad de vida de los Chilenos. </a:t>
            </a:r>
            <a:endParaRPr/>
          </a:p>
          <a:p>
            <a:pPr marL="228600" marR="0" lvl="0" indent="-228600" algn="just" rtl="0">
              <a:lnSpc>
                <a:spcPct val="90000"/>
              </a:lnSpc>
              <a:spcBef>
                <a:spcPts val="10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La Superintendencia de Seguridad Social (SUSESO) regula y fiscaliza a las cajas de compensación.</a:t>
            </a:r>
            <a:endParaRPr/>
          </a:p>
          <a:p>
            <a:pPr marL="457200" marR="0" lvl="0" indent="-3683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 Caja 18 * La Araucana * Caja Los Andes * Los Héroes </a:t>
            </a:r>
            <a:endParaRPr/>
          </a:p>
        </p:txBody>
      </p:sp>
      <p:pic>
        <p:nvPicPr>
          <p:cNvPr id="439" name="Google Shape;439;p23" descr="Google Shape;277;p26"/>
          <p:cNvPicPr preferRelativeResize="0"/>
          <p:nvPr/>
        </p:nvPicPr>
        <p:blipFill rotWithShape="1">
          <a:blip r:embed="rId3">
            <a:alphaModFix/>
          </a:blip>
          <a:srcRect/>
          <a:stretch/>
        </p:blipFill>
        <p:spPr>
          <a:xfrm>
            <a:off x="1204064" y="5098682"/>
            <a:ext cx="1693330" cy="905055"/>
          </a:xfrm>
          <a:prstGeom prst="rect">
            <a:avLst/>
          </a:prstGeom>
          <a:noFill/>
          <a:ln>
            <a:noFill/>
          </a:ln>
        </p:spPr>
      </p:pic>
      <p:pic>
        <p:nvPicPr>
          <p:cNvPr id="440" name="Google Shape;440;p23" descr="Google Shape;275;p26"/>
          <p:cNvPicPr preferRelativeResize="0"/>
          <p:nvPr/>
        </p:nvPicPr>
        <p:blipFill rotWithShape="1">
          <a:blip r:embed="rId4">
            <a:alphaModFix/>
          </a:blip>
          <a:srcRect/>
          <a:stretch/>
        </p:blipFill>
        <p:spPr>
          <a:xfrm>
            <a:off x="3025373" y="5284192"/>
            <a:ext cx="1702363" cy="658654"/>
          </a:xfrm>
          <a:prstGeom prst="rect">
            <a:avLst/>
          </a:prstGeom>
          <a:noFill/>
          <a:ln>
            <a:noFill/>
          </a:ln>
        </p:spPr>
      </p:pic>
      <p:pic>
        <p:nvPicPr>
          <p:cNvPr id="441" name="Google Shape;441;p23" descr="Google Shape;274;p26"/>
          <p:cNvPicPr preferRelativeResize="0"/>
          <p:nvPr/>
        </p:nvPicPr>
        <p:blipFill rotWithShape="1">
          <a:blip r:embed="rId5">
            <a:alphaModFix/>
          </a:blip>
          <a:srcRect/>
          <a:stretch/>
        </p:blipFill>
        <p:spPr>
          <a:xfrm>
            <a:off x="4853232" y="5299259"/>
            <a:ext cx="1702363" cy="654757"/>
          </a:xfrm>
          <a:prstGeom prst="rect">
            <a:avLst/>
          </a:prstGeom>
          <a:noFill/>
          <a:ln>
            <a:noFill/>
          </a:ln>
        </p:spPr>
      </p:pic>
      <p:pic>
        <p:nvPicPr>
          <p:cNvPr id="442" name="Google Shape;442;p23" descr="Google Shape;276;p26"/>
          <p:cNvPicPr preferRelativeResize="0"/>
          <p:nvPr/>
        </p:nvPicPr>
        <p:blipFill rotWithShape="1">
          <a:blip r:embed="rId6">
            <a:alphaModFix/>
          </a:blip>
          <a:srcRect/>
          <a:stretch/>
        </p:blipFill>
        <p:spPr>
          <a:xfrm>
            <a:off x="6819196" y="5159376"/>
            <a:ext cx="1692240" cy="9345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4"/>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24</a:t>
            </a:fld>
            <a:endParaRPr sz="1100" b="0" i="0" u="none" strike="noStrike" cap="none">
              <a:solidFill>
                <a:srgbClr val="000000"/>
              </a:solidFill>
              <a:latin typeface="Calibri"/>
              <a:ea typeface="Calibri"/>
              <a:cs typeface="Calibri"/>
              <a:sym typeface="Calibri"/>
            </a:endParaRPr>
          </a:p>
        </p:txBody>
      </p:sp>
      <p:sp>
        <p:nvSpPr>
          <p:cNvPr id="448" name="Google Shape;448;p24"/>
          <p:cNvSpPr txBox="1"/>
          <p:nvPr/>
        </p:nvSpPr>
        <p:spPr>
          <a:xfrm>
            <a:off x="510378" y="1429945"/>
            <a:ext cx="4316876" cy="536165"/>
          </a:xfrm>
          <a:prstGeom prst="rect">
            <a:avLst/>
          </a:prstGeom>
          <a:noFill/>
          <a:ln>
            <a:noFill/>
          </a:ln>
        </p:spPr>
        <p:txBody>
          <a:bodyPr spcFirstLastPara="1" wrap="square" lIns="91400" tIns="91400" rIns="91400" bIns="91400" anchor="ctr" anchorCtr="0">
            <a:spAutoFit/>
          </a:bodyPr>
          <a:lstStyle/>
          <a:p>
            <a:pPr marL="0" marR="0" lvl="1"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CAJAS DE COMPENSACIÓN</a:t>
            </a:r>
            <a:endParaRPr/>
          </a:p>
        </p:txBody>
      </p:sp>
      <p:pic>
        <p:nvPicPr>
          <p:cNvPr id="449" name="Google Shape;449;p24" descr="Google Shape;277;p26"/>
          <p:cNvPicPr preferRelativeResize="0"/>
          <p:nvPr/>
        </p:nvPicPr>
        <p:blipFill rotWithShape="1">
          <a:blip r:embed="rId3">
            <a:alphaModFix/>
          </a:blip>
          <a:srcRect/>
          <a:stretch/>
        </p:blipFill>
        <p:spPr>
          <a:xfrm>
            <a:off x="1204064" y="5098682"/>
            <a:ext cx="1693330" cy="905056"/>
          </a:xfrm>
          <a:prstGeom prst="rect">
            <a:avLst/>
          </a:prstGeom>
          <a:noFill/>
          <a:ln>
            <a:noFill/>
          </a:ln>
        </p:spPr>
      </p:pic>
      <p:pic>
        <p:nvPicPr>
          <p:cNvPr id="450" name="Google Shape;450;p24" descr="Google Shape;275;p26"/>
          <p:cNvPicPr preferRelativeResize="0"/>
          <p:nvPr/>
        </p:nvPicPr>
        <p:blipFill rotWithShape="1">
          <a:blip r:embed="rId4">
            <a:alphaModFix/>
          </a:blip>
          <a:srcRect/>
          <a:stretch/>
        </p:blipFill>
        <p:spPr>
          <a:xfrm>
            <a:off x="3025373" y="5284194"/>
            <a:ext cx="1702363" cy="658654"/>
          </a:xfrm>
          <a:prstGeom prst="rect">
            <a:avLst/>
          </a:prstGeom>
          <a:noFill/>
          <a:ln>
            <a:noFill/>
          </a:ln>
        </p:spPr>
      </p:pic>
      <p:pic>
        <p:nvPicPr>
          <p:cNvPr id="451" name="Google Shape;451;p24" descr="Google Shape;274;p26"/>
          <p:cNvPicPr preferRelativeResize="0"/>
          <p:nvPr/>
        </p:nvPicPr>
        <p:blipFill rotWithShape="1">
          <a:blip r:embed="rId5">
            <a:alphaModFix/>
          </a:blip>
          <a:srcRect/>
          <a:stretch/>
        </p:blipFill>
        <p:spPr>
          <a:xfrm>
            <a:off x="4853232" y="5299259"/>
            <a:ext cx="1702363" cy="654757"/>
          </a:xfrm>
          <a:prstGeom prst="rect">
            <a:avLst/>
          </a:prstGeom>
          <a:noFill/>
          <a:ln>
            <a:noFill/>
          </a:ln>
        </p:spPr>
      </p:pic>
      <p:pic>
        <p:nvPicPr>
          <p:cNvPr id="452" name="Google Shape;452;p24" descr="Google Shape;276;p26"/>
          <p:cNvPicPr preferRelativeResize="0"/>
          <p:nvPr/>
        </p:nvPicPr>
        <p:blipFill rotWithShape="1">
          <a:blip r:embed="rId6">
            <a:alphaModFix/>
          </a:blip>
          <a:srcRect/>
          <a:stretch/>
        </p:blipFill>
        <p:spPr>
          <a:xfrm>
            <a:off x="6819196" y="5159378"/>
            <a:ext cx="1692240" cy="934521"/>
          </a:xfrm>
          <a:prstGeom prst="rect">
            <a:avLst/>
          </a:prstGeom>
          <a:noFill/>
          <a:ln>
            <a:noFill/>
          </a:ln>
        </p:spPr>
      </p:pic>
      <p:sp>
        <p:nvSpPr>
          <p:cNvPr id="453" name="Google Shape;453;p24"/>
          <p:cNvSpPr txBox="1"/>
          <p:nvPr/>
        </p:nvSpPr>
        <p:spPr>
          <a:xfrm>
            <a:off x="683885" y="2564158"/>
            <a:ext cx="7432103" cy="1909134"/>
          </a:xfrm>
          <a:prstGeom prst="rect">
            <a:avLst/>
          </a:prstGeom>
          <a:noFill/>
          <a:ln>
            <a:noFill/>
          </a:ln>
        </p:spPr>
        <p:txBody>
          <a:bodyPr spcFirstLastPara="1" wrap="square" lIns="45700" tIns="45700" rIns="45700" bIns="45700" anchor="t" anchorCtr="0">
            <a:spAutoFit/>
          </a:bodyPr>
          <a:lstStyle/>
          <a:p>
            <a:pPr marL="228600" marR="0" lvl="0" indent="-228600" algn="just" rtl="0">
              <a:lnSpc>
                <a:spcPct val="7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Los trabajadores dependientes del sector privado, los pensionados, los trabajadores del sector público del sector central o descentralizado, a partir del 1 de enero de 2008, y los trabajadores independientes desde 2012, pueden afiliarse a las cajas.</a:t>
            </a:r>
            <a:endParaRPr/>
          </a:p>
          <a:p>
            <a:pPr marL="228600" marR="0" lvl="0" indent="-228600" algn="just" rtl="0">
              <a:lnSpc>
                <a:spcPct val="70000"/>
              </a:lnSpc>
              <a:spcBef>
                <a:spcPts val="10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Los ingresos de las Cajas provienen de la venta de servicios que le prestan al Estado (que no se ha reajustado desde inicios de los 80) y a otras entidades de seguridad social, de los aportes de los pensionados, pero el grueso se genera a partir de la prestación de créditos sociales.</a:t>
            </a:r>
            <a:endParaRPr/>
          </a:p>
          <a:p>
            <a:pPr marL="228600" marR="0" lvl="0" indent="-228600" algn="just" rtl="0">
              <a:lnSpc>
                <a:spcPct val="70000"/>
              </a:lnSpc>
              <a:spcBef>
                <a:spcPts val="10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Los recursos provenientes del Régimen de Crédito Social constituyen la principal fuente de ingreso de las Cajas, con la cual se financian las prestaciones que se otorgan en el ámbito de la educación, salud y recreación.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5"/>
          <p:cNvSpPr txBox="1">
            <a:spLocks noGrp="1"/>
          </p:cNvSpPr>
          <p:nvPr>
            <p:ph type="sldNum" idx="4294967295"/>
          </p:nvPr>
        </p:nvSpPr>
        <p:spPr>
          <a:xfrm>
            <a:off x="371687"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25</a:t>
            </a:fld>
            <a:endParaRPr sz="1100" b="0" i="0" u="none" strike="noStrike" cap="none">
              <a:solidFill>
                <a:srgbClr val="000000"/>
              </a:solidFill>
              <a:latin typeface="Calibri"/>
              <a:ea typeface="Calibri"/>
              <a:cs typeface="Calibri"/>
              <a:sym typeface="Calibri"/>
            </a:endParaRPr>
          </a:p>
        </p:txBody>
      </p:sp>
      <p:grpSp>
        <p:nvGrpSpPr>
          <p:cNvPr id="459" name="Google Shape;459;p25"/>
          <p:cNvGrpSpPr/>
          <p:nvPr/>
        </p:nvGrpSpPr>
        <p:grpSpPr>
          <a:xfrm>
            <a:off x="2035275" y="2911882"/>
            <a:ext cx="6999678" cy="2696562"/>
            <a:chOff x="0" y="0"/>
            <a:chExt cx="6999677" cy="2696561"/>
          </a:xfrm>
        </p:grpSpPr>
        <p:sp>
          <p:nvSpPr>
            <p:cNvPr id="460" name="Google Shape;460;p25"/>
            <p:cNvSpPr/>
            <p:nvPr/>
          </p:nvSpPr>
          <p:spPr>
            <a:xfrm>
              <a:off x="0" y="0"/>
              <a:ext cx="6999677" cy="2696561"/>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5"/>
            <p:cNvSpPr txBox="1"/>
            <p:nvPr/>
          </p:nvSpPr>
          <p:spPr>
            <a:xfrm>
              <a:off x="136397" y="1158160"/>
              <a:ext cx="6726882" cy="38023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462" name="Google Shape;462;p25" descr="Imagen 17"/>
          <p:cNvPicPr preferRelativeResize="0"/>
          <p:nvPr/>
        </p:nvPicPr>
        <p:blipFill rotWithShape="1">
          <a:blip r:embed="rId3">
            <a:alphaModFix/>
          </a:blip>
          <a:srcRect/>
          <a:stretch/>
        </p:blipFill>
        <p:spPr>
          <a:xfrm>
            <a:off x="530942" y="2715211"/>
            <a:ext cx="2812028" cy="3182574"/>
          </a:xfrm>
          <a:prstGeom prst="rect">
            <a:avLst/>
          </a:prstGeom>
          <a:noFill/>
          <a:ln>
            <a:noFill/>
          </a:ln>
        </p:spPr>
      </p:pic>
      <p:pic>
        <p:nvPicPr>
          <p:cNvPr id="463" name="Google Shape;463;p25" descr="Imagen 4"/>
          <p:cNvPicPr preferRelativeResize="0"/>
          <p:nvPr/>
        </p:nvPicPr>
        <p:blipFill rotWithShape="1">
          <a:blip r:embed="rId4">
            <a:alphaModFix/>
          </a:blip>
          <a:srcRect/>
          <a:stretch/>
        </p:blipFill>
        <p:spPr>
          <a:xfrm>
            <a:off x="7228123" y="5063613"/>
            <a:ext cx="1705022" cy="1272247"/>
          </a:xfrm>
          <a:prstGeom prst="rect">
            <a:avLst/>
          </a:prstGeom>
          <a:noFill/>
          <a:ln>
            <a:noFill/>
          </a:ln>
        </p:spPr>
      </p:pic>
      <p:pic>
        <p:nvPicPr>
          <p:cNvPr id="464" name="Google Shape;464;p25" descr="Imagen 5"/>
          <p:cNvPicPr preferRelativeResize="0"/>
          <p:nvPr/>
        </p:nvPicPr>
        <p:blipFill rotWithShape="1">
          <a:blip r:embed="rId5">
            <a:alphaModFix/>
          </a:blip>
          <a:srcRect/>
          <a:stretch/>
        </p:blipFill>
        <p:spPr>
          <a:xfrm>
            <a:off x="5474444" y="5389021"/>
            <a:ext cx="1651876" cy="884518"/>
          </a:xfrm>
          <a:prstGeom prst="rect">
            <a:avLst/>
          </a:prstGeom>
          <a:noFill/>
          <a:ln>
            <a:noFill/>
          </a:ln>
        </p:spPr>
      </p:pic>
      <p:sp>
        <p:nvSpPr>
          <p:cNvPr id="465" name="Google Shape;465;p25"/>
          <p:cNvSpPr txBox="1"/>
          <p:nvPr/>
        </p:nvSpPr>
        <p:spPr>
          <a:xfrm>
            <a:off x="375972" y="1495746"/>
            <a:ext cx="3457356" cy="536164"/>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PRÁCTICA</a:t>
            </a:r>
            <a:endParaRPr/>
          </a:p>
        </p:txBody>
      </p:sp>
      <p:sp>
        <p:nvSpPr>
          <p:cNvPr id="466" name="Google Shape;466;p25"/>
          <p:cNvSpPr txBox="1"/>
          <p:nvPr/>
        </p:nvSpPr>
        <p:spPr>
          <a:xfrm>
            <a:off x="3612970" y="3200694"/>
            <a:ext cx="4673660" cy="2118933"/>
          </a:xfrm>
          <a:prstGeom prst="rect">
            <a:avLst/>
          </a:prstGeom>
          <a:noFill/>
          <a:ln>
            <a:noFill/>
          </a:ln>
        </p:spPr>
        <p:txBody>
          <a:bodyPr spcFirstLastPara="1" wrap="square" lIns="91400" tIns="91400" rIns="91400" bIns="91400" anchor="ctr" anchorCtr="0">
            <a:spAutoFit/>
          </a:bodyPr>
          <a:lstStyle/>
          <a:p>
            <a:pPr marL="0" marR="5080" lvl="0" indent="0" algn="l" rtl="0">
              <a:lnSpc>
                <a:spcPct val="108333"/>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revisar lo aprendido te invito a realizar la </a:t>
            </a:r>
            <a:r>
              <a:rPr lang="en-US" sz="1600" b="1" i="1" u="none" strike="noStrike" cap="none">
                <a:solidFill>
                  <a:srgbClr val="000000"/>
                </a:solidFill>
                <a:latin typeface="Calibri"/>
                <a:ea typeface="Calibri"/>
                <a:cs typeface="Calibri"/>
                <a:sym typeface="Calibri"/>
              </a:rPr>
              <a:t>Actividad 9 Cuánto Aprendimos.</a:t>
            </a:r>
            <a:r>
              <a:rPr lang="en-US" sz="1600" b="0" i="0" u="none" strike="noStrike" cap="none">
                <a:solidFill>
                  <a:srgbClr val="000000"/>
                </a:solidFill>
                <a:latin typeface="Calibri"/>
                <a:ea typeface="Calibri"/>
                <a:cs typeface="Calibri"/>
                <a:sym typeface="Calibri"/>
              </a:rPr>
              <a:t> Es una actividad grupal y de investigación. Finalmente, deberás compartir los resultados al resto de los grupos a través de un plenario</a:t>
            </a:r>
            <a:r>
              <a:rPr lang="en-US" sz="1600" b="1" i="0" u="none" strike="noStrike" cap="none">
                <a:solidFill>
                  <a:srgbClr val="000000"/>
                </a:solidFill>
                <a:latin typeface="Calibri"/>
                <a:ea typeface="Calibri"/>
                <a:cs typeface="Calibri"/>
                <a:sym typeface="Calibri"/>
              </a:rPr>
              <a:t>. </a:t>
            </a:r>
            <a:endParaRPr/>
          </a:p>
          <a:p>
            <a:pPr marL="0" marR="5080" lvl="0" indent="0" algn="l" rtl="0">
              <a:lnSpc>
                <a:spcPct val="125000"/>
              </a:lnSpc>
              <a:spcBef>
                <a:spcPts val="5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el desarrollo de la actividad utiliza el archivo, </a:t>
            </a:r>
            <a:r>
              <a:rPr lang="en-US" sz="1600" b="0" i="1" u="none" strike="noStrike" cap="none">
                <a:solidFill>
                  <a:srgbClr val="DD722C"/>
                </a:solidFill>
                <a:latin typeface="Calibri"/>
                <a:ea typeface="Calibri"/>
                <a:cs typeface="Calibri"/>
                <a:sym typeface="Calibri"/>
              </a:rPr>
              <a:t>“</a:t>
            </a:r>
            <a:r>
              <a:rPr lang="en-US" sz="1600" b="1" i="1" u="none" strike="noStrike" cap="none">
                <a:solidFill>
                  <a:srgbClr val="DD722C"/>
                </a:solidFill>
                <a:latin typeface="Calibri"/>
                <a:ea typeface="Calibri"/>
                <a:cs typeface="Calibri"/>
                <a:sym typeface="Calibri"/>
              </a:rPr>
              <a:t>Actividad 9 Cuánto Aprendimos”</a:t>
            </a:r>
            <a:endParaRPr/>
          </a:p>
        </p:txBody>
      </p:sp>
      <p:sp>
        <p:nvSpPr>
          <p:cNvPr id="467" name="Google Shape;467;p25"/>
          <p:cNvSpPr txBox="1"/>
          <p:nvPr/>
        </p:nvSpPr>
        <p:spPr>
          <a:xfrm>
            <a:off x="2286935" y="5874323"/>
            <a:ext cx="3753229" cy="741594"/>
          </a:xfrm>
          <a:prstGeom prst="rect">
            <a:avLst/>
          </a:prstGeom>
          <a:noFill/>
          <a:ln>
            <a:noFill/>
          </a:ln>
        </p:spPr>
        <p:txBody>
          <a:bodyPr spcFirstLastPara="1" wrap="square" lIns="45700" tIns="45700" rIns="45700" bIns="45700" anchor="t" anchorCtr="0">
            <a:spAutoFit/>
          </a:bodyPr>
          <a:lstStyle/>
          <a:p>
            <a:pPr marL="0" marR="5080" lvl="0" indent="0" algn="l" rtl="0">
              <a:lnSpc>
                <a:spcPct val="125000"/>
              </a:lnSpc>
              <a:spcBef>
                <a:spcPts val="0"/>
              </a:spcBef>
              <a:spcAft>
                <a:spcPts val="0"/>
              </a:spcAft>
              <a:buClr>
                <a:srgbClr val="ED6B00"/>
              </a:buClr>
              <a:buSzPts val="2100"/>
              <a:buFont typeface="Arial"/>
              <a:buNone/>
            </a:pPr>
            <a:r>
              <a:rPr lang="en-US" sz="2100" b="1" i="0" u="none" strike="noStrike" cap="none">
                <a:solidFill>
                  <a:srgbClr val="ED6B00"/>
                </a:solidFill>
                <a:latin typeface="Arial"/>
                <a:ea typeface="Arial"/>
                <a:cs typeface="Arial"/>
                <a:sym typeface="Arial"/>
              </a:rPr>
              <a:t>¡Éxito!</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 Ahora practiquemos </a:t>
            </a:r>
            <a:r>
              <a:rPr lang="en-US" sz="16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6"/>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26</a:t>
            </a:fld>
            <a:endParaRPr sz="1100" b="0" i="0" u="none" strike="noStrike" cap="none">
              <a:solidFill>
                <a:srgbClr val="000000"/>
              </a:solidFill>
              <a:latin typeface="Calibri"/>
              <a:ea typeface="Calibri"/>
              <a:cs typeface="Calibri"/>
              <a:sym typeface="Calibri"/>
            </a:endParaRPr>
          </a:p>
        </p:txBody>
      </p:sp>
      <p:sp>
        <p:nvSpPr>
          <p:cNvPr id="473" name="Google Shape;473;p26"/>
          <p:cNvSpPr txBox="1"/>
          <p:nvPr/>
        </p:nvSpPr>
        <p:spPr>
          <a:xfrm>
            <a:off x="366450" y="1110794"/>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474" name="Google Shape;474;p26"/>
          <p:cNvSpPr txBox="1"/>
          <p:nvPr/>
        </p:nvSpPr>
        <p:spPr>
          <a:xfrm>
            <a:off x="375977" y="1283909"/>
            <a:ext cx="7017881"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grpSp>
        <p:nvGrpSpPr>
          <p:cNvPr id="475" name="Google Shape;475;p26"/>
          <p:cNvGrpSpPr/>
          <p:nvPr/>
        </p:nvGrpSpPr>
        <p:grpSpPr>
          <a:xfrm>
            <a:off x="8431" y="3421109"/>
            <a:ext cx="9088059" cy="783024"/>
            <a:chOff x="-2" y="-4"/>
            <a:chExt cx="9088056" cy="783023"/>
          </a:xfrm>
        </p:grpSpPr>
        <p:sp>
          <p:nvSpPr>
            <p:cNvPr id="476" name="Google Shape;476;p26"/>
            <p:cNvSpPr txBox="1"/>
            <p:nvPr/>
          </p:nvSpPr>
          <p:spPr>
            <a:xfrm>
              <a:off x="1313694" y="281774"/>
              <a:ext cx="7774360"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Considerar los </a:t>
              </a:r>
              <a:r>
                <a:rPr lang="en-US" sz="1600" b="1" i="0" u="none" strike="noStrike" cap="none">
                  <a:solidFill>
                    <a:srgbClr val="ED6B00"/>
                  </a:solidFill>
                  <a:latin typeface="Calibri"/>
                  <a:ea typeface="Calibri"/>
                  <a:cs typeface="Calibri"/>
                  <a:sym typeface="Calibri"/>
                </a:rPr>
                <a:t>anexos</a:t>
              </a:r>
              <a:r>
                <a:rPr lang="en-US" sz="1600" b="0" i="0" u="none" strike="noStrike" cap="none">
                  <a:solidFill>
                    <a:srgbClr val="000000"/>
                  </a:solidFill>
                  <a:latin typeface="Calibri"/>
                  <a:ea typeface="Calibri"/>
                  <a:cs typeface="Calibri"/>
                  <a:sym typeface="Calibri"/>
                </a:rPr>
                <a:t> adjuntos. </a:t>
              </a:r>
              <a:endParaRPr/>
            </a:p>
          </p:txBody>
        </p:sp>
        <p:grpSp>
          <p:nvGrpSpPr>
            <p:cNvPr id="477" name="Google Shape;477;p26"/>
            <p:cNvGrpSpPr/>
            <p:nvPr/>
          </p:nvGrpSpPr>
          <p:grpSpPr>
            <a:xfrm>
              <a:off x="-2" y="-4"/>
              <a:ext cx="1135381" cy="783023"/>
              <a:chOff x="-1" y="-1"/>
              <a:chExt cx="1135380" cy="783021"/>
            </a:xfrm>
          </p:grpSpPr>
          <p:sp>
            <p:nvSpPr>
              <p:cNvPr id="478" name="Google Shape;478;p26"/>
              <p:cNvSpPr/>
              <p:nvPr/>
            </p:nvSpPr>
            <p:spPr>
              <a:xfrm rot="5400000">
                <a:off x="176178" y="-176181"/>
                <a:ext cx="783021" cy="1135380"/>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9" name="Google Shape;479;p26" descr="Imagen 3"/>
              <p:cNvPicPr preferRelativeResize="0"/>
              <p:nvPr/>
            </p:nvPicPr>
            <p:blipFill rotWithShape="1">
              <a:blip r:embed="rId3">
                <a:alphaModFix/>
              </a:blip>
              <a:srcRect/>
              <a:stretch/>
            </p:blipFill>
            <p:spPr>
              <a:xfrm>
                <a:off x="286451" y="103503"/>
                <a:ext cx="683393" cy="576012"/>
              </a:xfrm>
              <a:prstGeom prst="rect">
                <a:avLst/>
              </a:prstGeom>
              <a:noFill/>
              <a:ln>
                <a:noFill/>
              </a:ln>
            </p:spPr>
          </p:pic>
        </p:grpSp>
      </p:grpSp>
      <p:grpSp>
        <p:nvGrpSpPr>
          <p:cNvPr id="480" name="Google Shape;480;p26"/>
          <p:cNvGrpSpPr/>
          <p:nvPr/>
        </p:nvGrpSpPr>
        <p:grpSpPr>
          <a:xfrm>
            <a:off x="-8" y="4568177"/>
            <a:ext cx="6602681" cy="783015"/>
            <a:chOff x="-2" y="-1"/>
            <a:chExt cx="6602679" cy="783014"/>
          </a:xfrm>
        </p:grpSpPr>
        <p:sp>
          <p:nvSpPr>
            <p:cNvPr id="481" name="Google Shape;481;p26"/>
            <p:cNvSpPr txBox="1"/>
            <p:nvPr/>
          </p:nvSpPr>
          <p:spPr>
            <a:xfrm>
              <a:off x="1322135" y="196029"/>
              <a:ext cx="5280542"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Aplicar lo </a:t>
              </a:r>
              <a:r>
                <a:rPr lang="en-US" sz="1600" b="1" i="0" u="none" strike="noStrike" cap="none">
                  <a:solidFill>
                    <a:srgbClr val="ED6B00"/>
                  </a:solidFill>
                  <a:latin typeface="Calibri"/>
                  <a:ea typeface="Calibri"/>
                  <a:cs typeface="Calibri"/>
                  <a:sym typeface="Calibri"/>
                </a:rPr>
                <a:t>aprendido </a:t>
              </a:r>
              <a:r>
                <a:rPr lang="en-US" sz="1600" b="0" i="0" u="none" strike="noStrike" cap="none">
                  <a:solidFill>
                    <a:srgbClr val="000000"/>
                  </a:solidFill>
                  <a:latin typeface="Calibri"/>
                  <a:ea typeface="Calibri"/>
                  <a:cs typeface="Calibri"/>
                  <a:sym typeface="Calibri"/>
                </a:rPr>
                <a:t>en el módulo.</a:t>
              </a:r>
              <a:endParaRPr/>
            </a:p>
          </p:txBody>
        </p:sp>
        <p:sp>
          <p:nvSpPr>
            <p:cNvPr id="482" name="Google Shape;482;p26"/>
            <p:cNvSpPr/>
            <p:nvPr/>
          </p:nvSpPr>
          <p:spPr>
            <a:xfrm rot="5400000">
              <a:off x="176178" y="-176181"/>
              <a:ext cx="783014" cy="1135373"/>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3" name="Google Shape;483;p26" descr="Imagen 1"/>
          <p:cNvPicPr preferRelativeResize="0"/>
          <p:nvPr/>
        </p:nvPicPr>
        <p:blipFill rotWithShape="1">
          <a:blip r:embed="rId4">
            <a:alphaModFix/>
          </a:blip>
          <a:srcRect/>
          <a:stretch/>
        </p:blipFill>
        <p:spPr>
          <a:xfrm>
            <a:off x="5639332" y="1565094"/>
            <a:ext cx="3816537" cy="6006178"/>
          </a:xfrm>
          <a:prstGeom prst="rect">
            <a:avLst/>
          </a:prstGeom>
          <a:noFill/>
          <a:ln>
            <a:noFill/>
          </a:ln>
        </p:spPr>
      </p:pic>
      <p:sp>
        <p:nvSpPr>
          <p:cNvPr id="484" name="Google Shape;484;p26"/>
          <p:cNvSpPr txBox="1"/>
          <p:nvPr/>
        </p:nvSpPr>
        <p:spPr>
          <a:xfrm>
            <a:off x="1343273" y="2333799"/>
            <a:ext cx="5526347"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sp>
        <p:nvSpPr>
          <p:cNvPr id="485" name="Google Shape;485;p26"/>
          <p:cNvSpPr/>
          <p:nvPr/>
        </p:nvSpPr>
        <p:spPr>
          <a:xfrm rot="5400000">
            <a:off x="184623" y="2033696"/>
            <a:ext cx="783010" cy="1135369"/>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6" name="Google Shape;486;p26" descr="Imagen 31"/>
          <p:cNvPicPr preferRelativeResize="0"/>
          <p:nvPr/>
        </p:nvPicPr>
        <p:blipFill rotWithShape="1">
          <a:blip r:embed="rId5">
            <a:alphaModFix/>
          </a:blip>
          <a:srcRect/>
          <a:stretch/>
        </p:blipFill>
        <p:spPr>
          <a:xfrm>
            <a:off x="294892" y="2313377"/>
            <a:ext cx="683391" cy="576004"/>
          </a:xfrm>
          <a:prstGeom prst="rect">
            <a:avLst/>
          </a:prstGeom>
          <a:noFill/>
          <a:ln>
            <a:noFill/>
          </a:ln>
        </p:spPr>
      </p:pic>
      <p:pic>
        <p:nvPicPr>
          <p:cNvPr id="487" name="Google Shape;487;p26" descr="Imagen 32"/>
          <p:cNvPicPr preferRelativeResize="0"/>
          <p:nvPr/>
        </p:nvPicPr>
        <p:blipFill rotWithShape="1">
          <a:blip r:embed="rId6">
            <a:alphaModFix/>
          </a:blip>
          <a:srcRect r="56603" b="56896"/>
          <a:stretch/>
        </p:blipFill>
        <p:spPr>
          <a:xfrm>
            <a:off x="367732" y="4678383"/>
            <a:ext cx="558774" cy="56260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7"/>
          <p:cNvSpPr txBox="1">
            <a:spLocks noGrp="1"/>
          </p:cNvSpPr>
          <p:nvPr>
            <p:ph type="sldNum" idx="4294967295"/>
          </p:nvPr>
        </p:nvSpPr>
        <p:spPr>
          <a:xfrm>
            <a:off x="371683"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27</a:t>
            </a:fld>
            <a:endParaRPr sz="1100" b="0" i="0" u="none" strike="noStrike" cap="none">
              <a:solidFill>
                <a:srgbClr val="000000"/>
              </a:solidFill>
              <a:latin typeface="Calibri"/>
              <a:ea typeface="Calibri"/>
              <a:cs typeface="Calibri"/>
              <a:sym typeface="Calibri"/>
            </a:endParaRPr>
          </a:p>
        </p:txBody>
      </p:sp>
      <p:sp>
        <p:nvSpPr>
          <p:cNvPr id="493" name="Google Shape;493;p27"/>
          <p:cNvSpPr txBox="1"/>
          <p:nvPr/>
        </p:nvSpPr>
        <p:spPr>
          <a:xfrm>
            <a:off x="366450" y="1110795"/>
            <a:ext cx="4700400" cy="37220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494" name="Google Shape;494;p27"/>
          <p:cNvSpPr txBox="1"/>
          <p:nvPr/>
        </p:nvSpPr>
        <p:spPr>
          <a:xfrm>
            <a:off x="375977" y="1283909"/>
            <a:ext cx="7017881"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grpSp>
        <p:nvGrpSpPr>
          <p:cNvPr id="495" name="Google Shape;495;p27"/>
          <p:cNvGrpSpPr/>
          <p:nvPr/>
        </p:nvGrpSpPr>
        <p:grpSpPr>
          <a:xfrm>
            <a:off x="-4661" y="4568177"/>
            <a:ext cx="9109192" cy="783016"/>
            <a:chOff x="-4" y="-4"/>
            <a:chExt cx="9109191" cy="783015"/>
          </a:xfrm>
        </p:grpSpPr>
        <p:sp>
          <p:nvSpPr>
            <p:cNvPr id="496" name="Google Shape;496;p27"/>
            <p:cNvSpPr txBox="1"/>
            <p:nvPr/>
          </p:nvSpPr>
          <p:spPr>
            <a:xfrm>
              <a:off x="1334833" y="222246"/>
              <a:ext cx="7774354"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 </a:t>
              </a:r>
              <a:r>
                <a:rPr lang="en-US" sz="1600" b="1" i="0" u="none" strike="noStrike" cap="none">
                  <a:solidFill>
                    <a:srgbClr val="ED6B00"/>
                  </a:solidFill>
                  <a:latin typeface="Calibri"/>
                  <a:ea typeface="Calibri"/>
                  <a:cs typeface="Calibri"/>
                  <a:sym typeface="Calibri"/>
                </a:rPr>
                <a:t>riguroso</a:t>
              </a:r>
              <a:r>
                <a:rPr lang="en-US" sz="1600" b="0" i="0" u="none" strike="noStrike" cap="none">
                  <a:solidFill>
                    <a:srgbClr val="000000"/>
                  </a:solidFill>
                  <a:latin typeface="Calibri"/>
                  <a:ea typeface="Calibri"/>
                  <a:cs typeface="Calibri"/>
                  <a:sym typeface="Calibri"/>
                </a:rPr>
                <a:t> y </a:t>
              </a:r>
              <a:r>
                <a:rPr lang="en-US" sz="1600" b="1" i="0" u="none" strike="noStrike" cap="none">
                  <a:solidFill>
                    <a:srgbClr val="ED6B00"/>
                  </a:solidFill>
                  <a:latin typeface="Calibri"/>
                  <a:ea typeface="Calibri"/>
                  <a:cs typeface="Calibri"/>
                  <a:sym typeface="Calibri"/>
                </a:rPr>
                <a:t>ordenado</a:t>
              </a:r>
              <a:r>
                <a:rPr lang="en-US" sz="1600" b="0" i="0" u="none" strike="noStrike" cap="none">
                  <a:solidFill>
                    <a:srgbClr val="000000"/>
                  </a:solidFill>
                  <a:latin typeface="Calibri"/>
                  <a:ea typeface="Calibri"/>
                  <a:cs typeface="Calibri"/>
                  <a:sym typeface="Calibri"/>
                </a:rPr>
                <a:t> con los antecedentes que manejas.</a:t>
              </a:r>
              <a:endParaRPr/>
            </a:p>
          </p:txBody>
        </p:sp>
        <p:grpSp>
          <p:nvGrpSpPr>
            <p:cNvPr id="497" name="Google Shape;497;p27"/>
            <p:cNvGrpSpPr/>
            <p:nvPr/>
          </p:nvGrpSpPr>
          <p:grpSpPr>
            <a:xfrm>
              <a:off x="-4" y="-4"/>
              <a:ext cx="1135376" cy="783015"/>
              <a:chOff x="-2" y="-1"/>
              <a:chExt cx="1135374" cy="783013"/>
            </a:xfrm>
          </p:grpSpPr>
          <p:sp>
            <p:nvSpPr>
              <p:cNvPr id="498" name="Google Shape;498;p27"/>
              <p:cNvSpPr/>
              <p:nvPr/>
            </p:nvSpPr>
            <p:spPr>
              <a:xfrm rot="5400000">
                <a:off x="176179" y="-176182"/>
                <a:ext cx="783013" cy="113537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9" name="Google Shape;499;p27" descr="Imagen 3"/>
              <p:cNvPicPr preferRelativeResize="0"/>
              <p:nvPr/>
            </p:nvPicPr>
            <p:blipFill rotWithShape="1">
              <a:blip r:embed="rId3">
                <a:alphaModFix/>
              </a:blip>
              <a:srcRect/>
              <a:stretch/>
            </p:blipFill>
            <p:spPr>
              <a:xfrm>
                <a:off x="286450" y="103502"/>
                <a:ext cx="683391" cy="576006"/>
              </a:xfrm>
              <a:prstGeom prst="rect">
                <a:avLst/>
              </a:prstGeom>
              <a:noFill/>
              <a:ln>
                <a:noFill/>
              </a:ln>
            </p:spPr>
          </p:pic>
        </p:grpSp>
      </p:grpSp>
      <p:grpSp>
        <p:nvGrpSpPr>
          <p:cNvPr id="500" name="Google Shape;500;p27"/>
          <p:cNvGrpSpPr/>
          <p:nvPr/>
        </p:nvGrpSpPr>
        <p:grpSpPr>
          <a:xfrm>
            <a:off x="-4662" y="3697441"/>
            <a:ext cx="6615378" cy="783016"/>
            <a:chOff x="-4" y="-4"/>
            <a:chExt cx="6615377" cy="783015"/>
          </a:xfrm>
        </p:grpSpPr>
        <p:sp>
          <p:nvSpPr>
            <p:cNvPr id="501" name="Google Shape;501;p27"/>
            <p:cNvSpPr txBox="1"/>
            <p:nvPr/>
          </p:nvSpPr>
          <p:spPr>
            <a:xfrm>
              <a:off x="1334835" y="94429"/>
              <a:ext cx="5280539"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Cuidado con los dispositivos externos,  asegura la información instalando </a:t>
              </a:r>
              <a:r>
                <a:rPr lang="en-US" sz="1600" b="1" i="0" u="none" strike="noStrike" cap="none">
                  <a:solidFill>
                    <a:srgbClr val="ED6B00"/>
                  </a:solidFill>
                  <a:latin typeface="Calibri"/>
                  <a:ea typeface="Calibri"/>
                  <a:cs typeface="Calibri"/>
                  <a:sym typeface="Calibri"/>
                </a:rPr>
                <a:t>antivirus</a:t>
              </a:r>
              <a:r>
                <a:rPr lang="en-US" sz="1600" b="0" i="0" u="none" strike="noStrike" cap="none">
                  <a:solidFill>
                    <a:srgbClr val="ED6B00"/>
                  </a:solidFill>
                  <a:latin typeface="Calibri"/>
                  <a:ea typeface="Calibri"/>
                  <a:cs typeface="Calibri"/>
                  <a:sym typeface="Calibri"/>
                </a:rPr>
                <a:t>.</a:t>
              </a:r>
              <a:endParaRPr/>
            </a:p>
          </p:txBody>
        </p:sp>
        <p:grpSp>
          <p:nvGrpSpPr>
            <p:cNvPr id="502" name="Google Shape;502;p27"/>
            <p:cNvGrpSpPr/>
            <p:nvPr/>
          </p:nvGrpSpPr>
          <p:grpSpPr>
            <a:xfrm>
              <a:off x="-4" y="-4"/>
              <a:ext cx="1135375" cy="783015"/>
              <a:chOff x="-2" y="-1"/>
              <a:chExt cx="1135374" cy="783013"/>
            </a:xfrm>
          </p:grpSpPr>
          <p:sp>
            <p:nvSpPr>
              <p:cNvPr id="503" name="Google Shape;503;p27"/>
              <p:cNvSpPr/>
              <p:nvPr/>
            </p:nvSpPr>
            <p:spPr>
              <a:xfrm rot="5400000">
                <a:off x="176179" y="-176182"/>
                <a:ext cx="783013" cy="113537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4" name="Google Shape;504;p27" descr="Imagen 4"/>
              <p:cNvPicPr preferRelativeResize="0"/>
              <p:nvPr/>
            </p:nvPicPr>
            <p:blipFill rotWithShape="1">
              <a:blip r:embed="rId4">
                <a:alphaModFix/>
              </a:blip>
              <a:srcRect/>
              <a:stretch/>
            </p:blipFill>
            <p:spPr>
              <a:xfrm>
                <a:off x="286451" y="103502"/>
                <a:ext cx="683391" cy="576006"/>
              </a:xfrm>
              <a:prstGeom prst="rect">
                <a:avLst/>
              </a:prstGeom>
              <a:noFill/>
              <a:ln>
                <a:noFill/>
              </a:ln>
            </p:spPr>
          </p:pic>
        </p:grpSp>
      </p:grpSp>
      <p:grpSp>
        <p:nvGrpSpPr>
          <p:cNvPr id="505" name="Google Shape;505;p27"/>
          <p:cNvGrpSpPr/>
          <p:nvPr/>
        </p:nvGrpSpPr>
        <p:grpSpPr>
          <a:xfrm>
            <a:off x="-4661" y="1955971"/>
            <a:ext cx="9178020" cy="783017"/>
            <a:chOff x="-3" y="-4"/>
            <a:chExt cx="9178018" cy="783015"/>
          </a:xfrm>
        </p:grpSpPr>
        <p:sp>
          <p:nvSpPr>
            <p:cNvPr id="506" name="Google Shape;506;p27"/>
            <p:cNvSpPr txBox="1"/>
            <p:nvPr/>
          </p:nvSpPr>
          <p:spPr>
            <a:xfrm>
              <a:off x="1334834" y="222246"/>
              <a:ext cx="7843182"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 </a:t>
              </a:r>
              <a:r>
                <a:rPr lang="en-US" sz="1600" b="1" i="0" u="none" strike="noStrike" cap="none">
                  <a:solidFill>
                    <a:srgbClr val="ED6B00"/>
                  </a:solidFill>
                  <a:latin typeface="Calibri"/>
                  <a:ea typeface="Calibri"/>
                  <a:cs typeface="Calibri"/>
                  <a:sym typeface="Calibri"/>
                </a:rPr>
                <a:t>tus claves </a:t>
              </a:r>
              <a:r>
                <a:rPr lang="en-US" sz="1600" b="0" i="0" u="none" strike="noStrike" cap="none">
                  <a:solidFill>
                    <a:srgbClr val="000000"/>
                  </a:solidFill>
                  <a:latin typeface="Calibri"/>
                  <a:ea typeface="Calibri"/>
                  <a:cs typeface="Calibri"/>
                  <a:sym typeface="Calibri"/>
                </a:rPr>
                <a:t>de acceso.</a:t>
              </a:r>
              <a:endParaRPr/>
            </a:p>
          </p:txBody>
        </p:sp>
        <p:grpSp>
          <p:nvGrpSpPr>
            <p:cNvPr id="507" name="Google Shape;507;p27"/>
            <p:cNvGrpSpPr/>
            <p:nvPr/>
          </p:nvGrpSpPr>
          <p:grpSpPr>
            <a:xfrm>
              <a:off x="-3" y="-4"/>
              <a:ext cx="1135375" cy="783015"/>
              <a:chOff x="-2" y="-1"/>
              <a:chExt cx="1135374" cy="783013"/>
            </a:xfrm>
          </p:grpSpPr>
          <p:sp>
            <p:nvSpPr>
              <p:cNvPr id="508" name="Google Shape;508;p27"/>
              <p:cNvSpPr/>
              <p:nvPr/>
            </p:nvSpPr>
            <p:spPr>
              <a:xfrm rot="5400000">
                <a:off x="176179" y="-176182"/>
                <a:ext cx="783013" cy="113537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9" name="Google Shape;509;p27" descr="Imagen 5"/>
              <p:cNvPicPr preferRelativeResize="0"/>
              <p:nvPr/>
            </p:nvPicPr>
            <p:blipFill rotWithShape="1">
              <a:blip r:embed="rId5">
                <a:alphaModFix/>
              </a:blip>
              <a:srcRect/>
              <a:stretch/>
            </p:blipFill>
            <p:spPr>
              <a:xfrm>
                <a:off x="262214" y="83074"/>
                <a:ext cx="731864" cy="616862"/>
              </a:xfrm>
              <a:prstGeom prst="rect">
                <a:avLst/>
              </a:prstGeom>
              <a:noFill/>
              <a:ln>
                <a:noFill/>
              </a:ln>
            </p:spPr>
          </p:pic>
        </p:grpSp>
      </p:grpSp>
      <p:grpSp>
        <p:nvGrpSpPr>
          <p:cNvPr id="510" name="Google Shape;510;p27"/>
          <p:cNvGrpSpPr/>
          <p:nvPr/>
        </p:nvGrpSpPr>
        <p:grpSpPr>
          <a:xfrm>
            <a:off x="-4662" y="2826705"/>
            <a:ext cx="8912551" cy="783017"/>
            <a:chOff x="-3" y="-4"/>
            <a:chExt cx="8912550" cy="783015"/>
          </a:xfrm>
        </p:grpSpPr>
        <p:sp>
          <p:nvSpPr>
            <p:cNvPr id="511" name="Google Shape;511;p27"/>
            <p:cNvSpPr txBox="1"/>
            <p:nvPr/>
          </p:nvSpPr>
          <p:spPr>
            <a:xfrm>
              <a:off x="1334834" y="222246"/>
              <a:ext cx="7577713"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Resguarda la </a:t>
              </a:r>
              <a:r>
                <a:rPr lang="en-US" sz="1600" b="1" i="0" u="none" strike="noStrike" cap="none">
                  <a:solidFill>
                    <a:srgbClr val="ED6B00"/>
                  </a:solidFill>
                  <a:latin typeface="Calibri"/>
                  <a:ea typeface="Calibri"/>
                  <a:cs typeface="Calibri"/>
                  <a:sym typeface="Calibri"/>
                </a:rPr>
                <a:t>confidencialidad</a:t>
              </a:r>
              <a:r>
                <a:rPr lang="en-US" sz="1600" b="0" i="0" u="none" strike="noStrike" cap="none">
                  <a:solidFill>
                    <a:srgbClr val="000000"/>
                  </a:solidFill>
                  <a:latin typeface="Calibri"/>
                  <a:ea typeface="Calibri"/>
                  <a:cs typeface="Calibri"/>
                  <a:sym typeface="Calibri"/>
                </a:rPr>
                <a:t> de la información.</a:t>
              </a:r>
              <a:endParaRPr/>
            </a:p>
          </p:txBody>
        </p:sp>
        <p:grpSp>
          <p:nvGrpSpPr>
            <p:cNvPr id="512" name="Google Shape;512;p27"/>
            <p:cNvGrpSpPr/>
            <p:nvPr/>
          </p:nvGrpSpPr>
          <p:grpSpPr>
            <a:xfrm>
              <a:off x="-3" y="-4"/>
              <a:ext cx="1135375" cy="783015"/>
              <a:chOff x="-2" y="-1"/>
              <a:chExt cx="1135374" cy="783013"/>
            </a:xfrm>
          </p:grpSpPr>
          <p:sp>
            <p:nvSpPr>
              <p:cNvPr id="513" name="Google Shape;513;p27"/>
              <p:cNvSpPr/>
              <p:nvPr/>
            </p:nvSpPr>
            <p:spPr>
              <a:xfrm rot="5400000">
                <a:off x="176179" y="-176182"/>
                <a:ext cx="783013" cy="113537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4" name="Google Shape;514;p27" descr="Imagen 6"/>
              <p:cNvPicPr preferRelativeResize="0"/>
              <p:nvPr/>
            </p:nvPicPr>
            <p:blipFill rotWithShape="1">
              <a:blip r:embed="rId6">
                <a:alphaModFix/>
              </a:blip>
              <a:srcRect/>
              <a:stretch/>
            </p:blipFill>
            <p:spPr>
              <a:xfrm>
                <a:off x="286451" y="103502"/>
                <a:ext cx="683391" cy="576006"/>
              </a:xfrm>
              <a:prstGeom prst="rect">
                <a:avLst/>
              </a:prstGeom>
              <a:noFill/>
              <a:ln>
                <a:noFill/>
              </a:ln>
            </p:spPr>
          </p:pic>
        </p:grpSp>
      </p:grpSp>
      <p:grpSp>
        <p:nvGrpSpPr>
          <p:cNvPr id="515" name="Google Shape;515;p27"/>
          <p:cNvGrpSpPr/>
          <p:nvPr/>
        </p:nvGrpSpPr>
        <p:grpSpPr>
          <a:xfrm>
            <a:off x="-4662" y="5438911"/>
            <a:ext cx="6861183" cy="783016"/>
            <a:chOff x="-4" y="-4"/>
            <a:chExt cx="6861182" cy="783015"/>
          </a:xfrm>
        </p:grpSpPr>
        <p:sp>
          <p:nvSpPr>
            <p:cNvPr id="516" name="Google Shape;516;p27"/>
            <p:cNvSpPr txBox="1"/>
            <p:nvPr/>
          </p:nvSpPr>
          <p:spPr>
            <a:xfrm>
              <a:off x="1334833" y="123925"/>
              <a:ext cx="5526346"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grpSp>
          <p:nvGrpSpPr>
            <p:cNvPr id="517" name="Google Shape;517;p27"/>
            <p:cNvGrpSpPr/>
            <p:nvPr/>
          </p:nvGrpSpPr>
          <p:grpSpPr>
            <a:xfrm>
              <a:off x="-4" y="-4"/>
              <a:ext cx="1135375" cy="783015"/>
              <a:chOff x="-2" y="-1"/>
              <a:chExt cx="1135374" cy="783013"/>
            </a:xfrm>
          </p:grpSpPr>
          <p:sp>
            <p:nvSpPr>
              <p:cNvPr id="518" name="Google Shape;518;p27"/>
              <p:cNvSpPr/>
              <p:nvPr/>
            </p:nvSpPr>
            <p:spPr>
              <a:xfrm rot="5400000">
                <a:off x="176179" y="-176182"/>
                <a:ext cx="783013" cy="113537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9" name="Google Shape;519;p27" descr="Imagen 8"/>
              <p:cNvPicPr preferRelativeResize="0"/>
              <p:nvPr/>
            </p:nvPicPr>
            <p:blipFill rotWithShape="1">
              <a:blip r:embed="rId7">
                <a:alphaModFix/>
              </a:blip>
              <a:srcRect/>
              <a:stretch/>
            </p:blipFill>
            <p:spPr>
              <a:xfrm>
                <a:off x="286450" y="103502"/>
                <a:ext cx="683394" cy="576006"/>
              </a:xfrm>
              <a:prstGeom prst="rect">
                <a:avLst/>
              </a:prstGeom>
              <a:noFill/>
              <a:ln>
                <a:noFill/>
              </a:ln>
            </p:spPr>
          </p:pic>
        </p:grpSp>
      </p:grpSp>
      <p:pic>
        <p:nvPicPr>
          <p:cNvPr id="520" name="Google Shape;520;p27" descr="Imagen 1"/>
          <p:cNvPicPr preferRelativeResize="0"/>
          <p:nvPr/>
        </p:nvPicPr>
        <p:blipFill rotWithShape="1">
          <a:blip r:embed="rId8">
            <a:alphaModFix/>
          </a:blip>
          <a:srcRect/>
          <a:stretch/>
        </p:blipFill>
        <p:spPr>
          <a:xfrm>
            <a:off x="5639332" y="1565094"/>
            <a:ext cx="3816536" cy="60061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8"/>
          <p:cNvSpPr txBox="1">
            <a:spLocks noGrp="1"/>
          </p:cNvSpPr>
          <p:nvPr>
            <p:ph type="sldNum" idx="4294967295"/>
          </p:nvPr>
        </p:nvSpPr>
        <p:spPr>
          <a:xfrm>
            <a:off x="371683"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28</a:t>
            </a:fld>
            <a:endParaRPr sz="1100" b="0" i="0" u="none" strike="noStrike" cap="none">
              <a:solidFill>
                <a:srgbClr val="000000"/>
              </a:solidFill>
              <a:latin typeface="Calibri"/>
              <a:ea typeface="Calibri"/>
              <a:cs typeface="Calibri"/>
              <a:sym typeface="Calibri"/>
            </a:endParaRPr>
          </a:p>
        </p:txBody>
      </p:sp>
      <p:grpSp>
        <p:nvGrpSpPr>
          <p:cNvPr id="526" name="Google Shape;526;p28"/>
          <p:cNvGrpSpPr/>
          <p:nvPr/>
        </p:nvGrpSpPr>
        <p:grpSpPr>
          <a:xfrm>
            <a:off x="431619" y="2285848"/>
            <a:ext cx="8839210" cy="3238198"/>
            <a:chOff x="-2" y="0"/>
            <a:chExt cx="8839208" cy="3238196"/>
          </a:xfrm>
        </p:grpSpPr>
        <p:sp>
          <p:nvSpPr>
            <p:cNvPr id="527" name="Google Shape;527;p28"/>
            <p:cNvSpPr/>
            <p:nvPr/>
          </p:nvSpPr>
          <p:spPr>
            <a:xfrm>
              <a:off x="-2" y="0"/>
              <a:ext cx="8839208" cy="3238196"/>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28"/>
            <p:cNvSpPr txBox="1"/>
            <p:nvPr/>
          </p:nvSpPr>
          <p:spPr>
            <a:xfrm>
              <a:off x="162837" y="1428979"/>
              <a:ext cx="8513531" cy="38023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529" name="Google Shape;529;p28"/>
          <p:cNvSpPr txBox="1"/>
          <p:nvPr/>
        </p:nvSpPr>
        <p:spPr>
          <a:xfrm>
            <a:off x="318377" y="1457646"/>
            <a:ext cx="3402009"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PRÁCTICA</a:t>
            </a:r>
            <a:endParaRPr/>
          </a:p>
        </p:txBody>
      </p:sp>
      <p:sp>
        <p:nvSpPr>
          <p:cNvPr id="530" name="Google Shape;530;p28"/>
          <p:cNvSpPr/>
          <p:nvPr/>
        </p:nvSpPr>
        <p:spPr>
          <a:xfrm>
            <a:off x="5279923" y="7354529"/>
            <a:ext cx="2723538"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28"/>
          <p:cNvSpPr txBox="1"/>
          <p:nvPr/>
        </p:nvSpPr>
        <p:spPr>
          <a:xfrm>
            <a:off x="366450" y="1110795"/>
            <a:ext cx="4700400" cy="37220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¡PRACTIQUEMOS!</a:t>
            </a:r>
            <a:endParaRPr/>
          </a:p>
        </p:txBody>
      </p:sp>
      <p:sp>
        <p:nvSpPr>
          <p:cNvPr id="532" name="Google Shape;532;p28"/>
          <p:cNvSpPr txBox="1"/>
          <p:nvPr/>
        </p:nvSpPr>
        <p:spPr>
          <a:xfrm>
            <a:off x="3633640" y="1204041"/>
            <a:ext cx="559360" cy="941772"/>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6000"/>
              <a:buFont typeface="Calibri"/>
              <a:buNone/>
            </a:pPr>
            <a:r>
              <a:rPr lang="en-US" sz="6000" b="0" i="0" u="none" strike="noStrike" cap="none">
                <a:solidFill>
                  <a:srgbClr val="FFB375"/>
                </a:solidFill>
                <a:latin typeface="Calibri"/>
                <a:ea typeface="Calibri"/>
                <a:cs typeface="Calibri"/>
                <a:sym typeface="Calibri"/>
              </a:rPr>
              <a:t>9</a:t>
            </a:r>
            <a:endParaRPr/>
          </a:p>
        </p:txBody>
      </p:sp>
      <p:pic>
        <p:nvPicPr>
          <p:cNvPr id="533" name="Google Shape;533;p28" descr="Imagen 2"/>
          <p:cNvPicPr preferRelativeResize="0"/>
          <p:nvPr/>
        </p:nvPicPr>
        <p:blipFill rotWithShape="1">
          <a:blip r:embed="rId3">
            <a:alphaModFix/>
          </a:blip>
          <a:srcRect/>
          <a:stretch/>
        </p:blipFill>
        <p:spPr>
          <a:xfrm>
            <a:off x="2686553" y="3646944"/>
            <a:ext cx="6899896" cy="3974398"/>
          </a:xfrm>
          <a:prstGeom prst="rect">
            <a:avLst/>
          </a:prstGeom>
          <a:noFill/>
          <a:ln>
            <a:noFill/>
          </a:ln>
        </p:spPr>
      </p:pic>
      <p:sp>
        <p:nvSpPr>
          <p:cNvPr id="534" name="Google Shape;534;p28"/>
          <p:cNvSpPr txBox="1"/>
          <p:nvPr/>
        </p:nvSpPr>
        <p:spPr>
          <a:xfrm>
            <a:off x="2686559" y="6881800"/>
            <a:ext cx="1639637" cy="317114"/>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 Medio | Presentación</a:t>
            </a:r>
            <a:endParaRPr/>
          </a:p>
        </p:txBody>
      </p:sp>
      <p:sp>
        <p:nvSpPr>
          <p:cNvPr id="535" name="Google Shape;535;p28"/>
          <p:cNvSpPr txBox="1"/>
          <p:nvPr/>
        </p:nvSpPr>
        <p:spPr>
          <a:xfrm>
            <a:off x="822795" y="2353114"/>
            <a:ext cx="6674700" cy="2662800"/>
          </a:xfrm>
          <a:prstGeom prst="rect">
            <a:avLst/>
          </a:prstGeom>
          <a:noFill/>
          <a:ln>
            <a:noFill/>
          </a:ln>
        </p:spPr>
        <p:txBody>
          <a:bodyPr spcFirstLastPara="1" wrap="square" lIns="91400" tIns="91400" rIns="91400" bIns="91400" anchor="ctr" anchorCtr="0">
            <a:spAutoFit/>
          </a:bodyPr>
          <a:lstStyle/>
          <a:p>
            <a:pPr marL="0" marR="5080" lvl="0" indent="12700" algn="l" rtl="0">
              <a:lnSpc>
                <a:spcPct val="125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Ahora realizaremos una actividad práctica. </a:t>
            </a:r>
            <a:endParaRPr/>
          </a:p>
          <a:p>
            <a:pPr marL="0" marR="5080" lvl="0" indent="0" algn="l" rtl="0">
              <a:lnSpc>
                <a:spcPct val="125000"/>
              </a:lnSpc>
              <a:spcBef>
                <a:spcPts val="5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y analizar los beneficios recibidos, a través de un análisis de caso, para aplicarlos en un contexto laboral.</a:t>
            </a:r>
            <a:endParaRPr sz="1400" b="0" i="0" u="none" strike="noStrike" cap="none">
              <a:solidFill>
                <a:srgbClr val="FF0000"/>
              </a:solidFill>
              <a:latin typeface="Arial"/>
              <a:ea typeface="Arial"/>
              <a:cs typeface="Arial"/>
              <a:sym typeface="Arial"/>
            </a:endParaRPr>
          </a:p>
          <a:p>
            <a:pPr marL="0" marR="5080" lvl="0" indent="0" algn="l" rtl="0">
              <a:lnSpc>
                <a:spcPct val="125000"/>
              </a:lnSpc>
              <a:spcBef>
                <a:spcPts val="50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Utiliza el archivo</a:t>
            </a:r>
            <a:r>
              <a:rPr lang="en-US" sz="1600" b="0" i="0" u="none" strike="noStrike" cap="none">
                <a:solidFill>
                  <a:srgbClr val="000000"/>
                </a:solidFill>
                <a:latin typeface="Calibri"/>
                <a:ea typeface="Calibri"/>
                <a:cs typeface="Calibri"/>
                <a:sym typeface="Calibri"/>
              </a:rPr>
              <a:t> </a:t>
            </a:r>
            <a:r>
              <a:rPr lang="en-US" sz="1600" b="1" i="0" u="none" strike="noStrike" cap="none">
                <a:solidFill>
                  <a:srgbClr val="000000"/>
                </a:solidFill>
                <a:latin typeface="Calibri"/>
                <a:ea typeface="Calibri"/>
                <a:cs typeface="Calibri"/>
                <a:sym typeface="Calibri"/>
              </a:rPr>
              <a:t>“Actividad</a:t>
            </a:r>
            <a:r>
              <a:rPr lang="en-US" sz="1600" b="1">
                <a:latin typeface="Calibri"/>
                <a:ea typeface="Calibri"/>
                <a:cs typeface="Calibri"/>
                <a:sym typeface="Calibri"/>
              </a:rPr>
              <a:t> </a:t>
            </a:r>
            <a:r>
              <a:rPr lang="en-US" sz="1600" b="1" i="0" u="none" strike="noStrike" cap="none">
                <a:solidFill>
                  <a:srgbClr val="000000"/>
                </a:solidFill>
                <a:latin typeface="Calibri"/>
                <a:ea typeface="Calibri"/>
                <a:cs typeface="Calibri"/>
                <a:sym typeface="Calibri"/>
              </a:rPr>
              <a:t>Práctica</a:t>
            </a:r>
            <a:r>
              <a:rPr lang="en-US" sz="1600" b="0" i="0" u="none" strike="noStrike" cap="none">
                <a:solidFill>
                  <a:srgbClr val="000000"/>
                </a:solidFill>
                <a:latin typeface="Calibri"/>
                <a:ea typeface="Calibri"/>
                <a:cs typeface="Calibri"/>
                <a:sym typeface="Calibri"/>
              </a:rPr>
              <a:t>” y sigue las  instrucciones señaladas.</a:t>
            </a:r>
            <a:endParaRPr/>
          </a:p>
          <a:p>
            <a:pPr marL="0" marR="5080" lvl="0" indent="12700" algn="l" rtl="0">
              <a:lnSpc>
                <a:spcPct val="125000"/>
              </a:lnSpc>
              <a:spcBef>
                <a:spcPts val="50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¡Éxito! No olvides contestar el ticket de salida</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1600"/>
              <a:buFont typeface="Arial"/>
              <a:buNone/>
            </a:pPr>
            <a:r>
              <a:rPr lang="en-US" sz="1600" b="1" i="0" u="none" strike="noStrike" cap="none">
                <a:solidFill>
                  <a:srgbClr val="ED6B00"/>
                </a:solidFill>
                <a:latin typeface="Arial"/>
                <a:ea typeface="Arial"/>
                <a:cs typeface="Arial"/>
                <a:sym typeface="Arial"/>
              </a:rPr>
              <a:t/>
            </a:r>
            <a:br>
              <a:rPr lang="en-US" sz="1600" b="1" i="0" u="none" strike="noStrike" cap="none">
                <a:solidFill>
                  <a:srgbClr val="ED6B00"/>
                </a:solidFill>
                <a:latin typeface="Arial"/>
                <a:ea typeface="Arial"/>
                <a:cs typeface="Arial"/>
                <a:sym typeface="Arial"/>
              </a:rPr>
            </a:br>
            <a:endParaRPr sz="1400" b="1" i="0" u="none" strike="noStrike" cap="none">
              <a:solidFill>
                <a:srgbClr val="ED6B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9"/>
          <p:cNvSpPr txBox="1">
            <a:spLocks noGrp="1"/>
          </p:cNvSpPr>
          <p:nvPr>
            <p:ph type="sldNum" idx="4294967295"/>
          </p:nvPr>
        </p:nvSpPr>
        <p:spPr>
          <a:xfrm>
            <a:off x="371683" y="6881800"/>
            <a:ext cx="337157"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29</a:t>
            </a:fld>
            <a:endParaRPr sz="1100" b="0" i="0" u="none" strike="noStrike" cap="none">
              <a:solidFill>
                <a:srgbClr val="000000"/>
              </a:solidFill>
              <a:latin typeface="Calibri"/>
              <a:ea typeface="Calibri"/>
              <a:cs typeface="Calibri"/>
              <a:sym typeface="Calibri"/>
            </a:endParaRPr>
          </a:p>
        </p:txBody>
      </p:sp>
      <p:grpSp>
        <p:nvGrpSpPr>
          <p:cNvPr id="541" name="Google Shape;541;p29"/>
          <p:cNvGrpSpPr/>
          <p:nvPr/>
        </p:nvGrpSpPr>
        <p:grpSpPr>
          <a:xfrm>
            <a:off x="431619" y="2285848"/>
            <a:ext cx="8839210" cy="3238198"/>
            <a:chOff x="-2" y="0"/>
            <a:chExt cx="8839208" cy="3238196"/>
          </a:xfrm>
        </p:grpSpPr>
        <p:sp>
          <p:nvSpPr>
            <p:cNvPr id="542" name="Google Shape;542;p29"/>
            <p:cNvSpPr/>
            <p:nvPr/>
          </p:nvSpPr>
          <p:spPr>
            <a:xfrm>
              <a:off x="-2" y="0"/>
              <a:ext cx="8839208" cy="3238196"/>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29"/>
            <p:cNvSpPr txBox="1"/>
            <p:nvPr/>
          </p:nvSpPr>
          <p:spPr>
            <a:xfrm>
              <a:off x="162837" y="1428979"/>
              <a:ext cx="8513531" cy="38023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544" name="Google Shape;544;p29"/>
          <p:cNvSpPr/>
          <p:nvPr/>
        </p:nvSpPr>
        <p:spPr>
          <a:xfrm>
            <a:off x="5279923" y="7354529"/>
            <a:ext cx="2723538"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29"/>
          <p:cNvSpPr txBox="1"/>
          <p:nvPr/>
        </p:nvSpPr>
        <p:spPr>
          <a:xfrm>
            <a:off x="375972" y="1393170"/>
            <a:ext cx="8950505"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TICKET DE SALIDA</a:t>
            </a:r>
            <a:endParaRPr/>
          </a:p>
        </p:txBody>
      </p:sp>
      <p:sp>
        <p:nvSpPr>
          <p:cNvPr id="546" name="Google Shape;546;p29"/>
          <p:cNvSpPr txBox="1"/>
          <p:nvPr/>
        </p:nvSpPr>
        <p:spPr>
          <a:xfrm>
            <a:off x="366450" y="1110795"/>
            <a:ext cx="4700400" cy="37220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TERMINAR:</a:t>
            </a:r>
            <a:endParaRPr/>
          </a:p>
        </p:txBody>
      </p:sp>
      <p:pic>
        <p:nvPicPr>
          <p:cNvPr id="547" name="Google Shape;547;p29" descr="Imagen 8"/>
          <p:cNvPicPr preferRelativeResize="0"/>
          <p:nvPr/>
        </p:nvPicPr>
        <p:blipFill rotWithShape="1">
          <a:blip r:embed="rId3">
            <a:alphaModFix/>
          </a:blip>
          <a:srcRect/>
          <a:stretch/>
        </p:blipFill>
        <p:spPr>
          <a:xfrm>
            <a:off x="5830530" y="2890682"/>
            <a:ext cx="2963597" cy="4629223"/>
          </a:xfrm>
          <a:prstGeom prst="rect">
            <a:avLst/>
          </a:prstGeom>
          <a:noFill/>
          <a:ln>
            <a:noFill/>
          </a:ln>
        </p:spPr>
      </p:pic>
      <p:sp>
        <p:nvSpPr>
          <p:cNvPr id="548" name="Google Shape;548;p29"/>
          <p:cNvSpPr txBox="1"/>
          <p:nvPr/>
        </p:nvSpPr>
        <p:spPr>
          <a:xfrm>
            <a:off x="958645" y="2868776"/>
            <a:ext cx="5107861" cy="2614745"/>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NOMBRE DE </a:t>
            </a:r>
            <a:r>
              <a:rPr lang="en-US" sz="2000" b="1" i="0" u="none" strike="noStrike" cap="none">
                <a:solidFill>
                  <a:srgbClr val="ED6B00"/>
                </a:solidFill>
                <a:latin typeface="Calibri"/>
                <a:ea typeface="Calibri"/>
                <a:cs typeface="Calibri"/>
                <a:sym typeface="Calibri"/>
              </a:rPr>
              <a:t>LA ACTIVIDAD</a:t>
            </a:r>
            <a:endParaRPr/>
          </a:p>
          <a:p>
            <a:pPr marL="0" marR="0" lvl="0" indent="0" algn="l" rtl="0">
              <a:lnSpc>
                <a:spcPct val="115000"/>
              </a:lnSpc>
              <a:spcBef>
                <a:spcPts val="0"/>
              </a:spcBef>
              <a:spcAft>
                <a:spcPts val="0"/>
              </a:spcAft>
              <a:buClr>
                <a:srgbClr val="000000"/>
              </a:buClr>
              <a:buSzPts val="1400"/>
              <a:buFont typeface="Calibri"/>
              <a:buNone/>
            </a:pPr>
            <a:endParaRPr sz="1400" b="1" i="0" u="none" strike="noStrike" cap="none">
              <a:solidFill>
                <a:srgbClr val="ED6B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¡No olvides contestar la Autoevaluación y entregar el Ticket de Salida!</a:t>
            </a:r>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¡Hasta la próxima!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Arial"/>
              <a:buNone/>
            </a:pPr>
            <a:r>
              <a:rPr lang="en-US" sz="2100" b="1" i="0" u="none" strike="noStrike" cap="none">
                <a:solidFill>
                  <a:srgbClr val="ED6B00"/>
                </a:solidFill>
                <a:latin typeface="Arial"/>
                <a:ea typeface="Arial"/>
                <a:cs typeface="Arial"/>
                <a:sym typeface="Arial"/>
              </a:rPr>
              <a:t/>
            </a:r>
            <a:br>
              <a:rPr lang="en-US" sz="2100" b="1" i="0" u="none" strike="noStrike" cap="none">
                <a:solidFill>
                  <a:srgbClr val="ED6B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49" name="Google Shape;549;p29" descr="Imagen 16"/>
          <p:cNvPicPr preferRelativeResize="0"/>
          <p:nvPr/>
        </p:nvPicPr>
        <p:blipFill rotWithShape="1">
          <a:blip r:embed="rId4">
            <a:alphaModFix/>
          </a:blip>
          <a:srcRect/>
          <a:stretch/>
        </p:blipFill>
        <p:spPr>
          <a:xfrm>
            <a:off x="3210792" y="4159041"/>
            <a:ext cx="673177" cy="603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sldNum" idx="4294967295"/>
          </p:nvPr>
        </p:nvSpPr>
        <p:spPr>
          <a:xfrm>
            <a:off x="442488" y="6881800"/>
            <a:ext cx="266352"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a:t>
            </a:fld>
            <a:endParaRPr sz="1100" b="0" i="0" u="none" strike="noStrike" cap="none">
              <a:solidFill>
                <a:srgbClr val="000000"/>
              </a:solidFill>
              <a:latin typeface="Calibri"/>
              <a:ea typeface="Calibri"/>
              <a:cs typeface="Calibri"/>
              <a:sym typeface="Calibri"/>
            </a:endParaRPr>
          </a:p>
        </p:txBody>
      </p:sp>
      <p:sp>
        <p:nvSpPr>
          <p:cNvPr id="164" name="Google Shape;164;p3"/>
          <p:cNvSpPr txBox="1"/>
          <p:nvPr/>
        </p:nvSpPr>
        <p:spPr>
          <a:xfrm>
            <a:off x="462114" y="2499449"/>
            <a:ext cx="2760223" cy="3601014"/>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3</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Ingresar, archivar y presentar información sobre bienestar y desarrollo de personas, ascensos, promociones, transferencias, capacitación, desempeños, evaluaciones (entre otros), para la toma de decisiones de las jefaturas.</a:t>
            </a: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Genérico</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 - B</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p:txBody>
      </p:sp>
      <p:sp>
        <p:nvSpPr>
          <p:cNvPr id="165" name="Google Shape;165;p3"/>
          <p:cNvSpPr/>
          <p:nvPr/>
        </p:nvSpPr>
        <p:spPr>
          <a:xfrm>
            <a:off x="252573" y="1472660"/>
            <a:ext cx="2980514" cy="4543829"/>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
          <p:cNvSpPr txBox="1"/>
          <p:nvPr/>
        </p:nvSpPr>
        <p:spPr>
          <a:xfrm>
            <a:off x="358670" y="2033504"/>
            <a:ext cx="2768319" cy="424498"/>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OBJETIVO DE APRENDIZAJE</a:t>
            </a:r>
            <a:endParaRPr/>
          </a:p>
        </p:txBody>
      </p:sp>
      <p:pic>
        <p:nvPicPr>
          <p:cNvPr id="167" name="Google Shape;167;p3" descr="Imagen 27"/>
          <p:cNvPicPr preferRelativeResize="0"/>
          <p:nvPr/>
        </p:nvPicPr>
        <p:blipFill rotWithShape="1">
          <a:blip r:embed="rId3">
            <a:alphaModFix/>
          </a:blip>
          <a:srcRect/>
          <a:stretch/>
        </p:blipFill>
        <p:spPr>
          <a:xfrm>
            <a:off x="1410121" y="1203013"/>
            <a:ext cx="702377" cy="669709"/>
          </a:xfrm>
          <a:prstGeom prst="rect">
            <a:avLst/>
          </a:prstGeom>
          <a:noFill/>
          <a:ln>
            <a:noFill/>
          </a:ln>
        </p:spPr>
      </p:pic>
      <p:grpSp>
        <p:nvGrpSpPr>
          <p:cNvPr id="168" name="Google Shape;168;p3"/>
          <p:cNvGrpSpPr/>
          <p:nvPr/>
        </p:nvGrpSpPr>
        <p:grpSpPr>
          <a:xfrm>
            <a:off x="3362219" y="1472661"/>
            <a:ext cx="2980515" cy="5578865"/>
            <a:chOff x="0" y="0"/>
            <a:chExt cx="2980514" cy="4543827"/>
          </a:xfrm>
        </p:grpSpPr>
        <p:sp>
          <p:nvSpPr>
            <p:cNvPr id="169" name="Google Shape;169;p3"/>
            <p:cNvSpPr/>
            <p:nvPr/>
          </p:nvSpPr>
          <p:spPr>
            <a:xfrm>
              <a:off x="0" y="0"/>
              <a:ext cx="2980514" cy="4543827"/>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
            <p:cNvSpPr txBox="1"/>
            <p:nvPr/>
          </p:nvSpPr>
          <p:spPr>
            <a:xfrm>
              <a:off x="78265" y="2081796"/>
              <a:ext cx="2823983"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71" name="Google Shape;171;p3"/>
          <p:cNvSpPr txBox="1"/>
          <p:nvPr/>
        </p:nvSpPr>
        <p:spPr>
          <a:xfrm>
            <a:off x="3561634" y="2499448"/>
            <a:ext cx="2781097" cy="467817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3. </a:t>
            </a:r>
            <a:r>
              <a:rPr lang="en-US" sz="1400" b="0" i="0" u="none" strike="noStrike" cap="none">
                <a:solidFill>
                  <a:srgbClr val="000000"/>
                </a:solidFill>
                <a:latin typeface="Calibri"/>
                <a:ea typeface="Calibri"/>
                <a:cs typeface="Calibri"/>
                <a:sym typeface="Calibri"/>
              </a:rPr>
              <a:t>Tramita formularios y documentos necesarios para el bienestar, desarrollo profesional, capacitación y/o evaluación de desempeño de trabajadores, respetando legislación vigente, de acuerdo a peticiones de trabajadores y/o jefatura correspondiente.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Identifica los tipos de beneficios existentes en una organización otorgados por el Estado y/o las empresas, satisfaciendo las necesidades de los colaboradores y fortaleciendo de su identidad, compromiso y fidelización dentro de la misma, de acuerdo a los protocolos y normativa legal vigente.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Times"/>
              <a:ea typeface="Times"/>
              <a:cs typeface="Times"/>
              <a:sym typeface="Times"/>
            </a:endParaRPr>
          </a:p>
        </p:txBody>
      </p:sp>
      <p:sp>
        <p:nvSpPr>
          <p:cNvPr id="172" name="Google Shape;172;p3"/>
          <p:cNvSpPr txBox="1"/>
          <p:nvPr/>
        </p:nvSpPr>
        <p:spPr>
          <a:xfrm>
            <a:off x="3561636" y="2033504"/>
            <a:ext cx="2609185" cy="424498"/>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APRENDIZAJE ESPERADO</a:t>
            </a:r>
            <a:endParaRPr/>
          </a:p>
        </p:txBody>
      </p:sp>
      <p:pic>
        <p:nvPicPr>
          <p:cNvPr id="173" name="Google Shape;173;p3" descr="Imagen 35"/>
          <p:cNvPicPr preferRelativeResize="0"/>
          <p:nvPr/>
        </p:nvPicPr>
        <p:blipFill rotWithShape="1">
          <a:blip r:embed="rId4">
            <a:alphaModFix/>
          </a:blip>
          <a:srcRect/>
          <a:stretch/>
        </p:blipFill>
        <p:spPr>
          <a:xfrm>
            <a:off x="4539905" y="1203013"/>
            <a:ext cx="702377" cy="669709"/>
          </a:xfrm>
          <a:prstGeom prst="rect">
            <a:avLst/>
          </a:prstGeom>
          <a:noFill/>
          <a:ln>
            <a:noFill/>
          </a:ln>
        </p:spPr>
      </p:pic>
      <p:grpSp>
        <p:nvGrpSpPr>
          <p:cNvPr id="174" name="Google Shape;174;p3"/>
          <p:cNvGrpSpPr/>
          <p:nvPr/>
        </p:nvGrpSpPr>
        <p:grpSpPr>
          <a:xfrm>
            <a:off x="6473042" y="1472660"/>
            <a:ext cx="2980515" cy="5663580"/>
            <a:chOff x="0" y="0"/>
            <a:chExt cx="2980514" cy="5663580"/>
          </a:xfrm>
        </p:grpSpPr>
        <p:sp>
          <p:nvSpPr>
            <p:cNvPr id="175" name="Google Shape;175;p3"/>
            <p:cNvSpPr/>
            <p:nvPr/>
          </p:nvSpPr>
          <p:spPr>
            <a:xfrm>
              <a:off x="0" y="0"/>
              <a:ext cx="2980514" cy="5663580"/>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
            <p:cNvSpPr txBox="1"/>
            <p:nvPr/>
          </p:nvSpPr>
          <p:spPr>
            <a:xfrm>
              <a:off x="78265" y="2641673"/>
              <a:ext cx="2823983"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77" name="Google Shape;177;p3"/>
          <p:cNvSpPr txBox="1"/>
          <p:nvPr/>
        </p:nvSpPr>
        <p:spPr>
          <a:xfrm>
            <a:off x="6656438" y="2499448"/>
            <a:ext cx="2684207" cy="35726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3.1</a:t>
            </a:r>
            <a:r>
              <a:rPr lang="en-US" sz="1400" b="0" i="0" u="none" strike="noStrike" cap="none">
                <a:solidFill>
                  <a:srgbClr val="000000"/>
                </a:solidFill>
                <a:latin typeface="Calibri"/>
                <a:ea typeface="Calibri"/>
                <a:cs typeface="Calibri"/>
                <a:sym typeface="Calibri"/>
              </a:rPr>
              <a:t> Maneja información y normativa sobre oportunidades de beneficios para las y los trabajadores, de acuerdo a legislación laboral y convenios específicos.</a:t>
            </a: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Identifica los beneficios y sus categorías existentes en una organización otorgados por el Estado,  de acuerdo a los protocolos y normativa legal vigente.</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sp>
        <p:nvSpPr>
          <p:cNvPr id="178" name="Google Shape;178;p3"/>
          <p:cNvSpPr txBox="1"/>
          <p:nvPr/>
        </p:nvSpPr>
        <p:spPr>
          <a:xfrm>
            <a:off x="6554516" y="2033504"/>
            <a:ext cx="2862261" cy="424498"/>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CRITERIOS DE EVALUACIÓN</a:t>
            </a:r>
            <a:endParaRPr/>
          </a:p>
        </p:txBody>
      </p:sp>
      <p:pic>
        <p:nvPicPr>
          <p:cNvPr id="179" name="Google Shape;179;p3" descr="Imagen 39"/>
          <p:cNvPicPr preferRelativeResize="0"/>
          <p:nvPr/>
        </p:nvPicPr>
        <p:blipFill rotWithShape="1">
          <a:blip r:embed="rId5">
            <a:alphaModFix/>
          </a:blip>
          <a:srcRect/>
          <a:stretch/>
        </p:blipFill>
        <p:spPr>
          <a:xfrm>
            <a:off x="7649551" y="1203013"/>
            <a:ext cx="702377" cy="669709"/>
          </a:xfrm>
          <a:prstGeom prst="rect">
            <a:avLst/>
          </a:prstGeom>
          <a:noFill/>
          <a:ln>
            <a:noFill/>
          </a:ln>
        </p:spPr>
      </p:pic>
      <p:pic>
        <p:nvPicPr>
          <p:cNvPr id="180" name="Google Shape;180;p3" descr="Imagen 40"/>
          <p:cNvPicPr preferRelativeResize="0"/>
          <p:nvPr/>
        </p:nvPicPr>
        <p:blipFill rotWithShape="1">
          <a:blip r:embed="rId6">
            <a:alphaModFix/>
          </a:blip>
          <a:srcRect/>
          <a:stretch/>
        </p:blipFill>
        <p:spPr>
          <a:xfrm flipH="1">
            <a:off x="258376" y="4448533"/>
            <a:ext cx="3103843" cy="2466271"/>
          </a:xfrm>
          <a:prstGeom prst="rect">
            <a:avLst/>
          </a:prstGeom>
          <a:noFill/>
          <a:ln>
            <a:noFill/>
          </a:ln>
        </p:spPr>
      </p:pic>
      <p:sp>
        <p:nvSpPr>
          <p:cNvPr id="181" name="Google Shape;181;p3"/>
          <p:cNvSpPr txBox="1"/>
          <p:nvPr/>
        </p:nvSpPr>
        <p:spPr>
          <a:xfrm>
            <a:off x="1831788" y="2499448"/>
            <a:ext cx="2781097" cy="3693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txBox="1">
            <a:spLocks noGrp="1"/>
          </p:cNvSpPr>
          <p:nvPr>
            <p:ph type="sldNum" idx="4294967295"/>
          </p:nvPr>
        </p:nvSpPr>
        <p:spPr>
          <a:xfrm>
            <a:off x="442488" y="6881800"/>
            <a:ext cx="266352"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4</a:t>
            </a:fld>
            <a:endParaRPr sz="1100" b="0" i="0" u="none" strike="noStrike" cap="none">
              <a:solidFill>
                <a:srgbClr val="000000"/>
              </a:solidFill>
              <a:latin typeface="Calibri"/>
              <a:ea typeface="Calibri"/>
              <a:cs typeface="Calibri"/>
              <a:sym typeface="Calibri"/>
            </a:endParaRPr>
          </a:p>
        </p:txBody>
      </p:sp>
      <p:grpSp>
        <p:nvGrpSpPr>
          <p:cNvPr id="187" name="Google Shape;187;p4"/>
          <p:cNvGrpSpPr/>
          <p:nvPr/>
        </p:nvGrpSpPr>
        <p:grpSpPr>
          <a:xfrm>
            <a:off x="386545" y="3816227"/>
            <a:ext cx="4845912" cy="883659"/>
            <a:chOff x="-3" y="0"/>
            <a:chExt cx="4845911" cy="883657"/>
          </a:xfrm>
        </p:grpSpPr>
        <p:grpSp>
          <p:nvGrpSpPr>
            <p:cNvPr id="188" name="Google Shape;188;p4"/>
            <p:cNvGrpSpPr/>
            <p:nvPr/>
          </p:nvGrpSpPr>
          <p:grpSpPr>
            <a:xfrm>
              <a:off x="188096" y="0"/>
              <a:ext cx="4657812" cy="883657"/>
              <a:chOff x="-2" y="0"/>
              <a:chExt cx="4657810" cy="883656"/>
            </a:xfrm>
          </p:grpSpPr>
          <p:sp>
            <p:nvSpPr>
              <p:cNvPr id="189" name="Google Shape;189;p4"/>
              <p:cNvSpPr/>
              <p:nvPr/>
            </p:nvSpPr>
            <p:spPr>
              <a:xfrm>
                <a:off x="-2" y="0"/>
                <a:ext cx="4657810" cy="883656"/>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
              <p:cNvSpPr txBox="1"/>
              <p:nvPr/>
            </p:nvSpPr>
            <p:spPr>
              <a:xfrm>
                <a:off x="47898" y="251708"/>
                <a:ext cx="4562011" cy="38023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91" name="Google Shape;191;p4"/>
            <p:cNvGrpSpPr/>
            <p:nvPr/>
          </p:nvGrpSpPr>
          <p:grpSpPr>
            <a:xfrm>
              <a:off x="-3" y="168979"/>
              <a:ext cx="391117" cy="536166"/>
              <a:chOff x="-1" y="0"/>
              <a:chExt cx="391116" cy="536164"/>
            </a:xfrm>
          </p:grpSpPr>
          <p:sp>
            <p:nvSpPr>
              <p:cNvPr id="192" name="Google Shape;192;p4"/>
              <p:cNvSpPr/>
              <p:nvPr/>
            </p:nvSpPr>
            <p:spPr>
              <a:xfrm>
                <a:off x="-1" y="84708"/>
                <a:ext cx="391116" cy="385806"/>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
              <p:cNvSpPr txBox="1"/>
              <p:nvPr/>
            </p:nvSpPr>
            <p:spPr>
              <a:xfrm>
                <a:off x="9902" y="0"/>
                <a:ext cx="312204" cy="53616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194" name="Google Shape;194;p4"/>
            <p:cNvSpPr txBox="1"/>
            <p:nvPr/>
          </p:nvSpPr>
          <p:spPr>
            <a:xfrm>
              <a:off x="562798" y="118823"/>
              <a:ext cx="4117503" cy="6460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Conocimos  qué es el SENCE y la franquicia tributaria para capacitación empresarial.</a:t>
              </a:r>
              <a:endParaRPr/>
            </a:p>
          </p:txBody>
        </p:sp>
      </p:grpSp>
      <p:grpSp>
        <p:nvGrpSpPr>
          <p:cNvPr id="195" name="Google Shape;195;p4"/>
          <p:cNvGrpSpPr/>
          <p:nvPr/>
        </p:nvGrpSpPr>
        <p:grpSpPr>
          <a:xfrm>
            <a:off x="375972" y="2843137"/>
            <a:ext cx="4845909" cy="883663"/>
            <a:chOff x="-1" y="-3"/>
            <a:chExt cx="4845907" cy="883661"/>
          </a:xfrm>
        </p:grpSpPr>
        <p:grpSp>
          <p:nvGrpSpPr>
            <p:cNvPr id="196" name="Google Shape;196;p4"/>
            <p:cNvGrpSpPr/>
            <p:nvPr/>
          </p:nvGrpSpPr>
          <p:grpSpPr>
            <a:xfrm>
              <a:off x="188095" y="-3"/>
              <a:ext cx="4657811" cy="883661"/>
              <a:chOff x="-2" y="-2"/>
              <a:chExt cx="4657810" cy="883659"/>
            </a:xfrm>
          </p:grpSpPr>
          <p:sp>
            <p:nvSpPr>
              <p:cNvPr id="197" name="Google Shape;197;p4"/>
              <p:cNvSpPr/>
              <p:nvPr/>
            </p:nvSpPr>
            <p:spPr>
              <a:xfrm>
                <a:off x="-2" y="-2"/>
                <a:ext cx="4657810" cy="883659"/>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
              <p:cNvSpPr txBox="1"/>
              <p:nvPr/>
            </p:nvSpPr>
            <p:spPr>
              <a:xfrm>
                <a:off x="47898" y="251708"/>
                <a:ext cx="4562011" cy="38023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99" name="Google Shape;199;p4"/>
            <p:cNvGrpSpPr/>
            <p:nvPr/>
          </p:nvGrpSpPr>
          <p:grpSpPr>
            <a:xfrm>
              <a:off x="-1" y="168977"/>
              <a:ext cx="376206" cy="536166"/>
              <a:chOff x="0" y="-1"/>
              <a:chExt cx="376204" cy="536164"/>
            </a:xfrm>
          </p:grpSpPr>
          <p:sp>
            <p:nvSpPr>
              <p:cNvPr id="200" name="Google Shape;200;p4"/>
              <p:cNvSpPr/>
              <p:nvPr/>
            </p:nvSpPr>
            <p:spPr>
              <a:xfrm>
                <a:off x="0" y="84708"/>
                <a:ext cx="376204" cy="385806"/>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
              <p:cNvSpPr txBox="1"/>
              <p:nvPr/>
            </p:nvSpPr>
            <p:spPr>
              <a:xfrm>
                <a:off x="9524" y="-1"/>
                <a:ext cx="300304" cy="53616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202" name="Google Shape;202;p4"/>
            <p:cNvSpPr txBox="1"/>
            <p:nvPr/>
          </p:nvSpPr>
          <p:spPr>
            <a:xfrm>
              <a:off x="581496" y="236207"/>
              <a:ext cx="3960531" cy="6460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Identificamos  las fuentes de financiamiento de  los cursos de capacitación.</a:t>
              </a:r>
              <a:endParaRPr/>
            </a:p>
          </p:txBody>
        </p:sp>
      </p:grpSp>
      <p:sp>
        <p:nvSpPr>
          <p:cNvPr id="203" name="Google Shape;203;p4"/>
          <p:cNvSpPr/>
          <p:nvPr/>
        </p:nvSpPr>
        <p:spPr>
          <a:xfrm>
            <a:off x="5026616" y="3630159"/>
            <a:ext cx="696541" cy="696539"/>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
          <p:cNvSpPr txBox="1"/>
          <p:nvPr/>
        </p:nvSpPr>
        <p:spPr>
          <a:xfrm>
            <a:off x="382497" y="1320064"/>
            <a:ext cx="8950506"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¿QUÉ APRENDIMOS LA ACTIVIDAD ANTERIOR?</a:t>
            </a:r>
            <a:endParaRPr/>
          </a:p>
        </p:txBody>
      </p:sp>
      <p:sp>
        <p:nvSpPr>
          <p:cNvPr id="205" name="Google Shape;205;p4"/>
          <p:cNvSpPr txBox="1"/>
          <p:nvPr/>
        </p:nvSpPr>
        <p:spPr>
          <a:xfrm>
            <a:off x="574648" y="2253630"/>
            <a:ext cx="4778406" cy="424494"/>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NOMBRE ACTIVIDAD ANTERIOR:</a:t>
            </a:r>
            <a:endParaRPr/>
          </a:p>
        </p:txBody>
      </p:sp>
      <p:sp>
        <p:nvSpPr>
          <p:cNvPr id="206" name="Google Shape;206;p4"/>
          <p:cNvSpPr txBox="1"/>
          <p:nvPr/>
        </p:nvSpPr>
        <p:spPr>
          <a:xfrm>
            <a:off x="448726" y="1021895"/>
            <a:ext cx="4700400" cy="37220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RECORDEMOS</a:t>
            </a:r>
            <a:endParaRPr/>
          </a:p>
        </p:txBody>
      </p:sp>
      <p:grpSp>
        <p:nvGrpSpPr>
          <p:cNvPr id="207" name="Google Shape;207;p4"/>
          <p:cNvGrpSpPr/>
          <p:nvPr/>
        </p:nvGrpSpPr>
        <p:grpSpPr>
          <a:xfrm>
            <a:off x="394667" y="4789313"/>
            <a:ext cx="4845911" cy="883659"/>
            <a:chOff x="-3" y="0"/>
            <a:chExt cx="4845909" cy="883657"/>
          </a:xfrm>
        </p:grpSpPr>
        <p:grpSp>
          <p:nvGrpSpPr>
            <p:cNvPr id="208" name="Google Shape;208;p4"/>
            <p:cNvGrpSpPr/>
            <p:nvPr/>
          </p:nvGrpSpPr>
          <p:grpSpPr>
            <a:xfrm>
              <a:off x="188096" y="0"/>
              <a:ext cx="4657810" cy="883657"/>
              <a:chOff x="-1" y="0"/>
              <a:chExt cx="4657808" cy="883656"/>
            </a:xfrm>
          </p:grpSpPr>
          <p:sp>
            <p:nvSpPr>
              <p:cNvPr id="209" name="Google Shape;209;p4"/>
              <p:cNvSpPr/>
              <p:nvPr/>
            </p:nvSpPr>
            <p:spPr>
              <a:xfrm>
                <a:off x="-1" y="0"/>
                <a:ext cx="4657808" cy="883656"/>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
              <p:cNvSpPr txBox="1"/>
              <p:nvPr/>
            </p:nvSpPr>
            <p:spPr>
              <a:xfrm>
                <a:off x="47898" y="251708"/>
                <a:ext cx="4562011" cy="38023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11" name="Google Shape;211;p4"/>
            <p:cNvGrpSpPr/>
            <p:nvPr/>
          </p:nvGrpSpPr>
          <p:grpSpPr>
            <a:xfrm>
              <a:off x="-3" y="168979"/>
              <a:ext cx="376208" cy="536166"/>
              <a:chOff x="-1" y="0"/>
              <a:chExt cx="376206" cy="536164"/>
            </a:xfrm>
          </p:grpSpPr>
          <p:sp>
            <p:nvSpPr>
              <p:cNvPr id="212" name="Google Shape;212;p4"/>
              <p:cNvSpPr/>
              <p:nvPr/>
            </p:nvSpPr>
            <p:spPr>
              <a:xfrm>
                <a:off x="-1" y="84708"/>
                <a:ext cx="376206" cy="385806"/>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
              <p:cNvSpPr txBox="1"/>
              <p:nvPr/>
            </p:nvSpPr>
            <p:spPr>
              <a:xfrm>
                <a:off x="9524" y="0"/>
                <a:ext cx="300305" cy="53616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sp>
          <p:nvSpPr>
            <p:cNvPr id="214" name="Google Shape;214;p4"/>
            <p:cNvSpPr txBox="1"/>
            <p:nvPr/>
          </p:nvSpPr>
          <p:spPr>
            <a:xfrm>
              <a:off x="562799" y="118823"/>
              <a:ext cx="3960529" cy="6460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Calculamos  el monto de la franquicia tributaria para fines de capacitación.</a:t>
              </a:r>
              <a:endParaRPr/>
            </a:p>
          </p:txBody>
        </p:sp>
      </p:grpSp>
      <p:grpSp>
        <p:nvGrpSpPr>
          <p:cNvPr id="215" name="Google Shape;215;p4"/>
          <p:cNvGrpSpPr/>
          <p:nvPr/>
        </p:nvGrpSpPr>
        <p:grpSpPr>
          <a:xfrm>
            <a:off x="376871" y="5762399"/>
            <a:ext cx="4845911" cy="883659"/>
            <a:chOff x="-3" y="0"/>
            <a:chExt cx="4845909" cy="883657"/>
          </a:xfrm>
        </p:grpSpPr>
        <p:grpSp>
          <p:nvGrpSpPr>
            <p:cNvPr id="216" name="Google Shape;216;p4"/>
            <p:cNvGrpSpPr/>
            <p:nvPr/>
          </p:nvGrpSpPr>
          <p:grpSpPr>
            <a:xfrm>
              <a:off x="188096" y="0"/>
              <a:ext cx="4657810" cy="883657"/>
              <a:chOff x="-1" y="0"/>
              <a:chExt cx="4657808" cy="883656"/>
            </a:xfrm>
          </p:grpSpPr>
          <p:sp>
            <p:nvSpPr>
              <p:cNvPr id="217" name="Google Shape;217;p4"/>
              <p:cNvSpPr/>
              <p:nvPr/>
            </p:nvSpPr>
            <p:spPr>
              <a:xfrm>
                <a:off x="-1" y="0"/>
                <a:ext cx="4657808" cy="883656"/>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
              <p:cNvSpPr txBox="1"/>
              <p:nvPr/>
            </p:nvSpPr>
            <p:spPr>
              <a:xfrm>
                <a:off x="47898" y="251708"/>
                <a:ext cx="4562011" cy="38023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19" name="Google Shape;219;p4"/>
            <p:cNvGrpSpPr/>
            <p:nvPr/>
          </p:nvGrpSpPr>
          <p:grpSpPr>
            <a:xfrm>
              <a:off x="-3" y="168979"/>
              <a:ext cx="376208" cy="536166"/>
              <a:chOff x="-1" y="0"/>
              <a:chExt cx="376206" cy="536164"/>
            </a:xfrm>
          </p:grpSpPr>
          <p:sp>
            <p:nvSpPr>
              <p:cNvPr id="220" name="Google Shape;220;p4"/>
              <p:cNvSpPr/>
              <p:nvPr/>
            </p:nvSpPr>
            <p:spPr>
              <a:xfrm>
                <a:off x="-1" y="84708"/>
                <a:ext cx="376206" cy="385806"/>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4"/>
              <p:cNvSpPr txBox="1"/>
              <p:nvPr/>
            </p:nvSpPr>
            <p:spPr>
              <a:xfrm>
                <a:off x="9524" y="0"/>
                <a:ext cx="300305" cy="53616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4</a:t>
                </a:r>
                <a:endParaRPr/>
              </a:p>
            </p:txBody>
          </p:sp>
        </p:grpSp>
        <p:sp>
          <p:nvSpPr>
            <p:cNvPr id="222" name="Google Shape;222;p4"/>
            <p:cNvSpPr txBox="1"/>
            <p:nvPr/>
          </p:nvSpPr>
          <p:spPr>
            <a:xfrm>
              <a:off x="562799" y="118823"/>
              <a:ext cx="3960529" cy="6460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Calculamos  los costos de un plan de capacitación.</a:t>
              </a:r>
              <a:endParaRPr/>
            </a:p>
          </p:txBody>
        </p:sp>
      </p:grpSp>
      <p:pic>
        <p:nvPicPr>
          <p:cNvPr id="223" name="Google Shape;223;p4" descr="Imagen 34"/>
          <p:cNvPicPr preferRelativeResize="0"/>
          <p:nvPr/>
        </p:nvPicPr>
        <p:blipFill rotWithShape="1">
          <a:blip r:embed="rId3">
            <a:alphaModFix/>
          </a:blip>
          <a:srcRect/>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
          <p:cNvSpPr txBox="1">
            <a:spLocks noGrp="1"/>
          </p:cNvSpPr>
          <p:nvPr>
            <p:ph type="sldNum" idx="4294967295"/>
          </p:nvPr>
        </p:nvSpPr>
        <p:spPr>
          <a:xfrm>
            <a:off x="442488" y="6881800"/>
            <a:ext cx="266352"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5</a:t>
            </a:fld>
            <a:endParaRPr sz="1100" b="0" i="0" u="none" strike="noStrike" cap="none">
              <a:solidFill>
                <a:srgbClr val="000000"/>
              </a:solidFill>
              <a:latin typeface="Calibri"/>
              <a:ea typeface="Calibri"/>
              <a:cs typeface="Calibri"/>
              <a:sym typeface="Calibri"/>
            </a:endParaRPr>
          </a:p>
        </p:txBody>
      </p:sp>
      <p:grpSp>
        <p:nvGrpSpPr>
          <p:cNvPr id="229" name="Google Shape;229;p5"/>
          <p:cNvGrpSpPr/>
          <p:nvPr/>
        </p:nvGrpSpPr>
        <p:grpSpPr>
          <a:xfrm>
            <a:off x="536221" y="2440017"/>
            <a:ext cx="5390409" cy="2567600"/>
            <a:chOff x="-1" y="-1"/>
            <a:chExt cx="5390407" cy="2567598"/>
          </a:xfrm>
        </p:grpSpPr>
        <p:grpSp>
          <p:nvGrpSpPr>
            <p:cNvPr id="230" name="Google Shape;230;p5"/>
            <p:cNvGrpSpPr/>
            <p:nvPr/>
          </p:nvGrpSpPr>
          <p:grpSpPr>
            <a:xfrm>
              <a:off x="-1" y="-1"/>
              <a:ext cx="4657809" cy="2567598"/>
              <a:chOff x="-1" y="-1"/>
              <a:chExt cx="4657808" cy="2567597"/>
            </a:xfrm>
          </p:grpSpPr>
          <p:sp>
            <p:nvSpPr>
              <p:cNvPr id="231" name="Google Shape;231;p5"/>
              <p:cNvSpPr/>
              <p:nvPr/>
            </p:nvSpPr>
            <p:spPr>
              <a:xfrm flipH="1">
                <a:off x="-1" y="-1"/>
                <a:ext cx="4657808" cy="2567597"/>
              </a:xfrm>
              <a:prstGeom prst="roundRect">
                <a:avLst>
                  <a:gd name="adj" fmla="val 166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5"/>
              <p:cNvSpPr txBox="1"/>
              <p:nvPr/>
            </p:nvSpPr>
            <p:spPr>
              <a:xfrm>
                <a:off x="125338" y="1093678"/>
                <a:ext cx="4407130" cy="38023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33" name="Google Shape;233;p5"/>
            <p:cNvSpPr/>
            <p:nvPr/>
          </p:nvSpPr>
          <p:spPr>
            <a:xfrm rot="7028958" flipH="1">
              <a:off x="4620442" y="1630534"/>
              <a:ext cx="432623" cy="1022559"/>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4" name="Google Shape;234;p5"/>
          <p:cNvSpPr txBox="1"/>
          <p:nvPr/>
        </p:nvSpPr>
        <p:spPr>
          <a:xfrm>
            <a:off x="375972" y="1265365"/>
            <a:ext cx="8950506" cy="536164"/>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DE CONOCIMIENTOS PREVIOS</a:t>
            </a:r>
            <a:endParaRPr/>
          </a:p>
        </p:txBody>
      </p:sp>
      <p:sp>
        <p:nvSpPr>
          <p:cNvPr id="235" name="Google Shape;235;p5"/>
          <p:cNvSpPr txBox="1"/>
          <p:nvPr/>
        </p:nvSpPr>
        <p:spPr>
          <a:xfrm>
            <a:off x="734957" y="2906347"/>
            <a:ext cx="4304400" cy="1693200"/>
          </a:xfrm>
          <a:prstGeom prst="rect">
            <a:avLst/>
          </a:prstGeom>
          <a:noFill/>
          <a:ln>
            <a:noFill/>
          </a:ln>
        </p:spPr>
        <p:txBody>
          <a:bodyPr spcFirstLastPara="1" wrap="square" lIns="91400" tIns="91400" rIns="91400" bIns="91400" anchor="ctr" anchorCtr="0">
            <a:spAutoFit/>
          </a:bodyPr>
          <a:lstStyle/>
          <a:p>
            <a:pPr marL="0" marR="5080" lvl="0" indent="1397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Para revisar los aprendizajes trabajados en actividad anterior,  te invitamos a completar la siguiente sopa de letras identificando los distintos conceptos relacionados con la capacitación. Luego selecciona 2 conceptos y da un ejemplo o su definición. Utiliza el archivo </a:t>
            </a:r>
            <a:r>
              <a:rPr lang="en-US" sz="1400" b="1" i="0" u="none" strike="noStrike" cap="none">
                <a:solidFill>
                  <a:srgbClr val="ED6B00"/>
                </a:solidFill>
                <a:latin typeface="Calibri"/>
                <a:ea typeface="Calibri"/>
                <a:cs typeface="Calibri"/>
                <a:sym typeface="Calibri"/>
              </a:rPr>
              <a:t>“Actividad</a:t>
            </a:r>
            <a:r>
              <a:rPr lang="en-US" b="1">
                <a:solidFill>
                  <a:srgbClr val="ED6B00"/>
                </a:solidFill>
                <a:latin typeface="Calibri"/>
                <a:ea typeface="Calibri"/>
                <a:cs typeface="Calibri"/>
                <a:sym typeface="Calibri"/>
              </a:rPr>
              <a:t> </a:t>
            </a:r>
            <a:r>
              <a:rPr lang="en-US" sz="1400" b="1" i="0" u="none" strike="noStrike" cap="none">
                <a:solidFill>
                  <a:srgbClr val="ED6B00"/>
                </a:solidFill>
                <a:latin typeface="Calibri"/>
                <a:ea typeface="Calibri"/>
                <a:cs typeface="Calibri"/>
                <a:sym typeface="Calibri"/>
              </a:rPr>
              <a:t>Conocimientos</a:t>
            </a:r>
            <a:r>
              <a:rPr lang="en-US" b="1">
                <a:solidFill>
                  <a:srgbClr val="ED6B00"/>
                </a:solidFill>
                <a:latin typeface="Calibri"/>
                <a:ea typeface="Calibri"/>
                <a:cs typeface="Calibri"/>
                <a:sym typeface="Calibri"/>
              </a:rPr>
              <a:t> </a:t>
            </a:r>
            <a:r>
              <a:rPr lang="en-US" sz="1400" b="1" i="0" u="none" strike="noStrike" cap="none">
                <a:solidFill>
                  <a:srgbClr val="ED6B00"/>
                </a:solidFill>
                <a:latin typeface="Calibri"/>
                <a:ea typeface="Calibri"/>
                <a:cs typeface="Calibri"/>
                <a:sym typeface="Calibri"/>
              </a:rPr>
              <a:t>Previos”</a:t>
            </a:r>
            <a:endParaRPr sz="1400" b="0" i="0" u="none" strike="noStrike" cap="none">
              <a:solidFill>
                <a:srgbClr val="ED6B00"/>
              </a:solidFill>
              <a:latin typeface="Arial"/>
              <a:ea typeface="Arial"/>
              <a:cs typeface="Arial"/>
              <a:sym typeface="Arial"/>
            </a:endParaRPr>
          </a:p>
          <a:p>
            <a:pPr marL="0" marR="5080" lvl="0" indent="0" algn="l" rtl="0">
              <a:lnSpc>
                <a:spcPct val="118181"/>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y sigue las  instrucciones señaladas.</a:t>
            </a:r>
            <a:endParaRPr/>
          </a:p>
        </p:txBody>
      </p:sp>
      <p:sp>
        <p:nvSpPr>
          <p:cNvPr id="236" name="Google Shape;236;p5"/>
          <p:cNvSpPr txBox="1"/>
          <p:nvPr/>
        </p:nvSpPr>
        <p:spPr>
          <a:xfrm>
            <a:off x="733613" y="5223007"/>
            <a:ext cx="4995600" cy="11544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pic>
        <p:nvPicPr>
          <p:cNvPr id="237" name="Google Shape;237;p5" descr="Imagen 19"/>
          <p:cNvPicPr preferRelativeResize="0"/>
          <p:nvPr/>
        </p:nvPicPr>
        <p:blipFill rotWithShape="1">
          <a:blip r:embed="rId3">
            <a:alphaModFix/>
          </a:blip>
          <a:srcRect/>
          <a:stretch/>
        </p:blipFill>
        <p:spPr>
          <a:xfrm>
            <a:off x="5135674" y="3333134"/>
            <a:ext cx="4585616" cy="43445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6"/>
          <p:cNvSpPr txBox="1">
            <a:spLocks noGrp="1"/>
          </p:cNvSpPr>
          <p:nvPr>
            <p:ph type="sldNum" idx="4294967295"/>
          </p:nvPr>
        </p:nvSpPr>
        <p:spPr>
          <a:xfrm>
            <a:off x="442488" y="6881800"/>
            <a:ext cx="266352"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6</a:t>
            </a:fld>
            <a:endParaRPr sz="1100" b="0" i="0" u="none" strike="noStrike" cap="none">
              <a:solidFill>
                <a:srgbClr val="000000"/>
              </a:solidFill>
              <a:latin typeface="Calibri"/>
              <a:ea typeface="Calibri"/>
              <a:cs typeface="Calibri"/>
              <a:sym typeface="Calibri"/>
            </a:endParaRPr>
          </a:p>
        </p:txBody>
      </p:sp>
      <p:sp>
        <p:nvSpPr>
          <p:cNvPr id="243" name="Google Shape;243;p6"/>
          <p:cNvSpPr txBox="1"/>
          <p:nvPr/>
        </p:nvSpPr>
        <p:spPr>
          <a:xfrm>
            <a:off x="452172" y="1269909"/>
            <a:ext cx="4646098"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a:t>
            </a:r>
            <a:r>
              <a:rPr lang="en-US" sz="2800" b="0" i="0" u="none" strike="noStrike" cap="none">
                <a:solidFill>
                  <a:srgbClr val="A93501"/>
                </a:solidFill>
                <a:latin typeface="Calibri"/>
                <a:ea typeface="Calibri"/>
                <a:cs typeface="Calibri"/>
                <a:sym typeface="Calibri"/>
              </a:rPr>
              <a:t>DE MOTIVACIÓN</a:t>
            </a:r>
            <a:endParaRPr/>
          </a:p>
        </p:txBody>
      </p:sp>
      <p:grpSp>
        <p:nvGrpSpPr>
          <p:cNvPr id="244" name="Google Shape;244;p6"/>
          <p:cNvGrpSpPr/>
          <p:nvPr/>
        </p:nvGrpSpPr>
        <p:grpSpPr>
          <a:xfrm>
            <a:off x="1741426" y="2208170"/>
            <a:ext cx="7303141" cy="2823381"/>
            <a:chOff x="15767" y="0"/>
            <a:chExt cx="7303140" cy="2823380"/>
          </a:xfrm>
        </p:grpSpPr>
        <p:grpSp>
          <p:nvGrpSpPr>
            <p:cNvPr id="245" name="Google Shape;245;p6"/>
            <p:cNvGrpSpPr/>
            <p:nvPr/>
          </p:nvGrpSpPr>
          <p:grpSpPr>
            <a:xfrm>
              <a:off x="1239829" y="0"/>
              <a:ext cx="6079078" cy="2651289"/>
              <a:chOff x="-2" y="0"/>
              <a:chExt cx="6079077" cy="2651288"/>
            </a:xfrm>
          </p:grpSpPr>
          <p:sp>
            <p:nvSpPr>
              <p:cNvPr id="246" name="Google Shape;246;p6"/>
              <p:cNvSpPr/>
              <p:nvPr/>
            </p:nvSpPr>
            <p:spPr>
              <a:xfrm>
                <a:off x="-2" y="0"/>
                <a:ext cx="6079077" cy="2651288"/>
              </a:xfrm>
              <a:prstGeom prst="roundRect">
                <a:avLst>
                  <a:gd name="adj" fmla="val 1015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txBox="1"/>
              <p:nvPr/>
            </p:nvSpPr>
            <p:spPr>
              <a:xfrm>
                <a:off x="78871" y="1135526"/>
                <a:ext cx="5921331" cy="38023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48" name="Google Shape;248;p6"/>
            <p:cNvSpPr/>
            <p:nvPr/>
          </p:nvSpPr>
          <p:spPr>
            <a:xfrm rot="-7028957">
              <a:off x="699687" y="1306546"/>
              <a:ext cx="446727" cy="1810164"/>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49" name="Google Shape;249;p6" descr="Gráfico 12"/>
          <p:cNvPicPr preferRelativeResize="0"/>
          <p:nvPr/>
        </p:nvPicPr>
        <p:blipFill rotWithShape="1">
          <a:blip r:embed="rId3">
            <a:alphaModFix/>
          </a:blip>
          <a:srcRect/>
          <a:stretch/>
        </p:blipFill>
        <p:spPr>
          <a:xfrm flipH="1">
            <a:off x="802069" y="3615890"/>
            <a:ext cx="2646123" cy="2890185"/>
          </a:xfrm>
          <a:prstGeom prst="rect">
            <a:avLst/>
          </a:prstGeom>
          <a:noFill/>
          <a:ln>
            <a:noFill/>
          </a:ln>
        </p:spPr>
      </p:pic>
      <p:sp>
        <p:nvSpPr>
          <p:cNvPr id="250" name="Google Shape;250;p6"/>
          <p:cNvSpPr txBox="1"/>
          <p:nvPr/>
        </p:nvSpPr>
        <p:spPr>
          <a:xfrm>
            <a:off x="3861048" y="5142839"/>
            <a:ext cx="4995615" cy="111458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sp>
        <p:nvSpPr>
          <p:cNvPr id="251" name="Google Shape;251;p6"/>
          <p:cNvSpPr txBox="1"/>
          <p:nvPr/>
        </p:nvSpPr>
        <p:spPr>
          <a:xfrm>
            <a:off x="3505956" y="2636434"/>
            <a:ext cx="5266350" cy="1676049"/>
          </a:xfrm>
          <a:prstGeom prst="rect">
            <a:avLst/>
          </a:prstGeom>
          <a:noFill/>
          <a:ln>
            <a:noFill/>
          </a:ln>
        </p:spPr>
        <p:txBody>
          <a:bodyPr spcFirstLastPara="1" wrap="square" lIns="91400" tIns="91400" rIns="91400" bIns="91400" anchor="ctr" anchorCtr="0">
            <a:spAutoFit/>
          </a:bodyPr>
          <a:lstStyle/>
          <a:p>
            <a:pPr marL="0" marR="0" lvl="0" indent="0" algn="l" rtl="0">
              <a:lnSpc>
                <a:spcPct val="7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Antes de comenzar, los invito a reunirse en grupos de no más de 4 integrantes, y responder la siguiente pregunta para luego comentar </a:t>
            </a:r>
            <a:endParaRPr sz="1400" b="1" i="0" u="none" strike="noStrike" cap="none">
              <a:solidFill>
                <a:srgbClr val="000000"/>
              </a:solidFill>
              <a:latin typeface="Arial"/>
              <a:ea typeface="Arial"/>
              <a:cs typeface="Arial"/>
              <a:sym typeface="Arial"/>
            </a:endParaRPr>
          </a:p>
          <a:p>
            <a:pPr marL="0" marR="5080" lvl="0" indent="164464" algn="l" rtl="0">
              <a:lnSpc>
                <a:spcPct val="80699"/>
              </a:lnSpc>
              <a:spcBef>
                <a:spcPts val="0"/>
              </a:spcBef>
              <a:spcAft>
                <a:spcPts val="0"/>
              </a:spcAft>
              <a:buClr>
                <a:srgbClr val="FF0000"/>
              </a:buClr>
              <a:buSzPts val="1400"/>
              <a:buFont typeface="Calibri"/>
              <a:buNone/>
            </a:pPr>
            <a:endParaRPr sz="1400" b="1" i="0" u="none" strike="noStrike" cap="none">
              <a:solidFill>
                <a:srgbClr val="000000"/>
              </a:solidFill>
              <a:latin typeface="Arial"/>
              <a:ea typeface="Arial"/>
              <a:cs typeface="Arial"/>
              <a:sym typeface="Arial"/>
            </a:endParaRPr>
          </a:p>
          <a:p>
            <a:pPr marL="0" marR="5080" lvl="0" indent="0" algn="l" rtl="0">
              <a:lnSpc>
                <a:spcPct val="80699"/>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¿Es importante que los colaboradores se sientan </a:t>
            </a:r>
            <a:endParaRPr/>
          </a:p>
          <a:p>
            <a:pPr marL="0" marR="5080" lvl="0" indent="0" algn="l" rtl="0">
              <a:lnSpc>
                <a:spcPct val="80699"/>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bien en una empresa? ¿Por qué?</a:t>
            </a:r>
            <a:r>
              <a:rPr lang="en-US" sz="1400" b="0" i="0" u="none" strike="noStrike" cap="none">
                <a:solidFill>
                  <a:srgbClr val="000000"/>
                </a:solidFill>
                <a:latin typeface="Calibri"/>
                <a:ea typeface="Calibri"/>
                <a:cs typeface="Calibri"/>
                <a:sym typeface="Calibri"/>
              </a:rPr>
              <a:t> </a:t>
            </a:r>
            <a:endParaRPr/>
          </a:p>
          <a:p>
            <a:pPr marL="0" marR="5080" lvl="0" indent="0" algn="l" rtl="0">
              <a:lnSpc>
                <a:spcPct val="80699"/>
              </a:lnSpc>
              <a:spcBef>
                <a:spcPts val="0"/>
              </a:spcBef>
              <a:spcAft>
                <a:spcPts val="0"/>
              </a:spcAft>
              <a:buClr>
                <a:srgbClr val="DD722C"/>
              </a:buClr>
              <a:buSzPts val="1400"/>
              <a:buFont typeface="Calibri"/>
              <a:buNone/>
            </a:pPr>
            <a:endParaRPr sz="1400" b="0" i="0" u="none" strike="noStrike" cap="none">
              <a:solidFill>
                <a:srgbClr val="000000"/>
              </a:solidFill>
              <a:latin typeface="Arial"/>
              <a:ea typeface="Arial"/>
              <a:cs typeface="Arial"/>
              <a:sym typeface="Arial"/>
            </a:endParaRPr>
          </a:p>
          <a:p>
            <a:pPr marL="0" marR="5080" lvl="0" indent="0" algn="l" rtl="0">
              <a:lnSpc>
                <a:spcPct val="80699"/>
              </a:lnSpc>
              <a:spcBef>
                <a:spcPts val="0"/>
              </a:spcBef>
              <a:spcAft>
                <a:spcPts val="0"/>
              </a:spcAft>
              <a:buClr>
                <a:srgbClr val="DD722C"/>
              </a:buClr>
              <a:buSzPts val="1400"/>
              <a:buFont typeface="Calibri"/>
              <a:buNone/>
            </a:pPr>
            <a:r>
              <a:rPr lang="en-US" sz="1400" b="1" i="0" u="none" strike="noStrike" cap="none">
                <a:solidFill>
                  <a:srgbClr val="DD722C"/>
                </a:solidFill>
                <a:latin typeface="Calibri"/>
                <a:ea typeface="Calibri"/>
                <a:cs typeface="Calibri"/>
                <a:sym typeface="Calibri"/>
              </a:rPr>
              <a:t>Ahora veremos en detalle en qué consisten los beneficios que reciben las y los colaboradores de una empresa.</a:t>
            </a:r>
            <a:endParaRPr/>
          </a:p>
        </p:txBody>
      </p:sp>
      <p:cxnSp>
        <p:nvCxnSpPr>
          <p:cNvPr id="252" name="Google Shape;252;p6"/>
          <p:cNvCxnSpPr/>
          <p:nvPr/>
        </p:nvCxnSpPr>
        <p:spPr>
          <a:xfrm>
            <a:off x="500022" y="6502062"/>
            <a:ext cx="1764783" cy="2"/>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txBox="1">
            <a:spLocks noGrp="1"/>
          </p:cNvSpPr>
          <p:nvPr>
            <p:ph type="sldNum" idx="4294967295"/>
          </p:nvPr>
        </p:nvSpPr>
        <p:spPr>
          <a:xfrm>
            <a:off x="442488" y="6881800"/>
            <a:ext cx="266352"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7</a:t>
            </a:fld>
            <a:endParaRPr sz="1100" b="0" i="0" u="none" strike="noStrike" cap="none">
              <a:solidFill>
                <a:srgbClr val="000000"/>
              </a:solidFill>
              <a:latin typeface="Calibri"/>
              <a:ea typeface="Calibri"/>
              <a:cs typeface="Calibri"/>
              <a:sym typeface="Calibri"/>
            </a:endParaRPr>
          </a:p>
        </p:txBody>
      </p:sp>
      <p:sp>
        <p:nvSpPr>
          <p:cNvPr id="258" name="Google Shape;258;p7"/>
          <p:cNvSpPr txBox="1"/>
          <p:nvPr/>
        </p:nvSpPr>
        <p:spPr>
          <a:xfrm>
            <a:off x="4109576" y="2664933"/>
            <a:ext cx="4840957"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Al término de la actividad estarás en condiciones de:</a:t>
            </a:r>
            <a:endParaRPr/>
          </a:p>
        </p:txBody>
      </p:sp>
      <p:grpSp>
        <p:nvGrpSpPr>
          <p:cNvPr id="259" name="Google Shape;259;p7"/>
          <p:cNvGrpSpPr/>
          <p:nvPr/>
        </p:nvGrpSpPr>
        <p:grpSpPr>
          <a:xfrm>
            <a:off x="4063850" y="3185650"/>
            <a:ext cx="5081316" cy="3511119"/>
            <a:chOff x="-1" y="-1"/>
            <a:chExt cx="5081315" cy="3511117"/>
          </a:xfrm>
        </p:grpSpPr>
        <p:sp>
          <p:nvSpPr>
            <p:cNvPr id="260" name="Google Shape;260;p7"/>
            <p:cNvSpPr/>
            <p:nvPr/>
          </p:nvSpPr>
          <p:spPr>
            <a:xfrm>
              <a:off x="-1" y="-1"/>
              <a:ext cx="5081315" cy="3511117"/>
            </a:xfrm>
            <a:prstGeom prst="roundRect">
              <a:avLst>
                <a:gd name="adj" fmla="val 6741"/>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7"/>
            <p:cNvSpPr txBox="1"/>
            <p:nvPr/>
          </p:nvSpPr>
          <p:spPr>
            <a:xfrm>
              <a:off x="74083" y="1565439"/>
              <a:ext cx="4933146" cy="38023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62" name="Google Shape;262;p7"/>
          <p:cNvSpPr txBox="1"/>
          <p:nvPr/>
        </p:nvSpPr>
        <p:spPr>
          <a:xfrm>
            <a:off x="4624637" y="3424308"/>
            <a:ext cx="3923027" cy="554552"/>
          </a:xfrm>
          <a:prstGeom prst="rect">
            <a:avLst/>
          </a:prstGeom>
          <a:noFill/>
          <a:ln>
            <a:noFill/>
          </a:ln>
        </p:spPr>
        <p:txBody>
          <a:bodyPr spcFirstLastPara="1" wrap="square" lIns="45675" tIns="45675" rIns="45675" bIns="45675" anchor="t" anchorCtr="0">
            <a:spAutoFit/>
          </a:bodyPr>
          <a:lstStyle/>
          <a:p>
            <a:pPr marL="0" marR="0" lvl="0" indent="65405"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los beneficios laborales, su objetivo e importancia. </a:t>
            </a:r>
            <a:endParaRPr/>
          </a:p>
        </p:txBody>
      </p:sp>
      <p:grpSp>
        <p:nvGrpSpPr>
          <p:cNvPr id="263" name="Google Shape;263;p7"/>
          <p:cNvGrpSpPr/>
          <p:nvPr/>
        </p:nvGrpSpPr>
        <p:grpSpPr>
          <a:xfrm>
            <a:off x="3876131" y="3419406"/>
            <a:ext cx="375445" cy="536166"/>
            <a:chOff x="-1" y="0"/>
            <a:chExt cx="375443" cy="536164"/>
          </a:xfrm>
        </p:grpSpPr>
        <p:sp>
          <p:nvSpPr>
            <p:cNvPr id="264" name="Google Shape;264;p7"/>
            <p:cNvSpPr/>
            <p:nvPr/>
          </p:nvSpPr>
          <p:spPr>
            <a:xfrm>
              <a:off x="-1" y="87005"/>
              <a:ext cx="375443" cy="36216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7"/>
            <p:cNvSpPr txBox="1"/>
            <p:nvPr/>
          </p:nvSpPr>
          <p:spPr>
            <a:xfrm>
              <a:off x="9505" y="0"/>
              <a:ext cx="299694" cy="53616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266" name="Google Shape;266;p7"/>
          <p:cNvSpPr txBox="1"/>
          <p:nvPr/>
        </p:nvSpPr>
        <p:spPr>
          <a:xfrm>
            <a:off x="4609229" y="4884518"/>
            <a:ext cx="3892106" cy="554552"/>
          </a:xfrm>
          <a:prstGeom prst="rect">
            <a:avLst/>
          </a:prstGeom>
          <a:noFill/>
          <a:ln>
            <a:noFill/>
          </a:ln>
        </p:spPr>
        <p:txBody>
          <a:bodyPr spcFirstLastPara="1" wrap="square" lIns="45675" tIns="45675" rIns="45675" bIns="45675" anchor="t" anchorCtr="0">
            <a:spAutoFit/>
          </a:bodyPr>
          <a:lstStyle/>
          <a:p>
            <a:pPr marL="0" marR="0" lvl="0" indent="65405"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los tipos de beneficios laborales que existen.</a:t>
            </a:r>
            <a:endParaRPr/>
          </a:p>
        </p:txBody>
      </p:sp>
      <p:grpSp>
        <p:nvGrpSpPr>
          <p:cNvPr id="267" name="Google Shape;267;p7"/>
          <p:cNvGrpSpPr/>
          <p:nvPr/>
        </p:nvGrpSpPr>
        <p:grpSpPr>
          <a:xfrm>
            <a:off x="3869090" y="4178695"/>
            <a:ext cx="375445" cy="536167"/>
            <a:chOff x="-1" y="-1"/>
            <a:chExt cx="375443" cy="536165"/>
          </a:xfrm>
        </p:grpSpPr>
        <p:sp>
          <p:nvSpPr>
            <p:cNvPr id="268" name="Google Shape;268;p7"/>
            <p:cNvSpPr/>
            <p:nvPr/>
          </p:nvSpPr>
          <p:spPr>
            <a:xfrm>
              <a:off x="-1" y="87005"/>
              <a:ext cx="375443" cy="362162"/>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7"/>
            <p:cNvSpPr txBox="1"/>
            <p:nvPr/>
          </p:nvSpPr>
          <p:spPr>
            <a:xfrm>
              <a:off x="9505" y="-1"/>
              <a:ext cx="299694" cy="53616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270" name="Google Shape;270;p7"/>
          <p:cNvSpPr txBox="1"/>
          <p:nvPr/>
        </p:nvSpPr>
        <p:spPr>
          <a:xfrm>
            <a:off x="375971" y="1760907"/>
            <a:ext cx="6161990" cy="431588"/>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BENEFICIOS </a:t>
            </a:r>
            <a:r>
              <a:rPr lang="en-US" sz="2000" b="1" i="0" u="none" strike="noStrike" cap="none">
                <a:solidFill>
                  <a:srgbClr val="ED6B00"/>
                </a:solidFill>
                <a:latin typeface="Calibri"/>
                <a:ea typeface="Calibri"/>
                <a:cs typeface="Calibri"/>
                <a:sym typeface="Calibri"/>
              </a:rPr>
              <a:t>DEL ESTADO</a:t>
            </a:r>
            <a:endParaRPr/>
          </a:p>
        </p:txBody>
      </p:sp>
      <p:sp>
        <p:nvSpPr>
          <p:cNvPr id="271" name="Google Shape;271;p7"/>
          <p:cNvSpPr txBox="1"/>
          <p:nvPr/>
        </p:nvSpPr>
        <p:spPr>
          <a:xfrm>
            <a:off x="4017016" y="1029694"/>
            <a:ext cx="466495" cy="830100"/>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9</a:t>
            </a:r>
            <a:endParaRPr/>
          </a:p>
        </p:txBody>
      </p:sp>
      <p:pic>
        <p:nvPicPr>
          <p:cNvPr id="272" name="Google Shape;272;p7" descr="Imagen 20"/>
          <p:cNvPicPr preferRelativeResize="0"/>
          <p:nvPr/>
        </p:nvPicPr>
        <p:blipFill rotWithShape="1">
          <a:blip r:embed="rId3">
            <a:alphaModFix/>
          </a:blip>
          <a:srcRect/>
          <a:stretch/>
        </p:blipFill>
        <p:spPr>
          <a:xfrm>
            <a:off x="678383" y="2382977"/>
            <a:ext cx="2950556" cy="4313791"/>
          </a:xfrm>
          <a:prstGeom prst="rect">
            <a:avLst/>
          </a:prstGeom>
          <a:noFill/>
          <a:ln>
            <a:noFill/>
          </a:ln>
        </p:spPr>
      </p:pic>
      <p:sp>
        <p:nvSpPr>
          <p:cNvPr id="273" name="Google Shape;273;p7"/>
          <p:cNvSpPr txBox="1"/>
          <p:nvPr/>
        </p:nvSpPr>
        <p:spPr>
          <a:xfrm>
            <a:off x="375975" y="1265365"/>
            <a:ext cx="4107535" cy="536164"/>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MENÚ DE LA ACTIVIDAD</a:t>
            </a:r>
            <a:endParaRPr/>
          </a:p>
        </p:txBody>
      </p:sp>
      <p:grpSp>
        <p:nvGrpSpPr>
          <p:cNvPr id="274" name="Google Shape;274;p7"/>
          <p:cNvGrpSpPr/>
          <p:nvPr/>
        </p:nvGrpSpPr>
        <p:grpSpPr>
          <a:xfrm>
            <a:off x="3876131" y="4847208"/>
            <a:ext cx="375445" cy="536167"/>
            <a:chOff x="-1" y="-1"/>
            <a:chExt cx="375443" cy="536165"/>
          </a:xfrm>
        </p:grpSpPr>
        <p:sp>
          <p:nvSpPr>
            <p:cNvPr id="275" name="Google Shape;275;p7"/>
            <p:cNvSpPr/>
            <p:nvPr/>
          </p:nvSpPr>
          <p:spPr>
            <a:xfrm>
              <a:off x="-1" y="87005"/>
              <a:ext cx="375443" cy="362162"/>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7"/>
            <p:cNvSpPr txBox="1"/>
            <p:nvPr/>
          </p:nvSpPr>
          <p:spPr>
            <a:xfrm>
              <a:off x="9505" y="-1"/>
              <a:ext cx="299694" cy="53616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sp>
        <p:nvSpPr>
          <p:cNvPr id="277" name="Google Shape;277;p7"/>
          <p:cNvSpPr txBox="1"/>
          <p:nvPr/>
        </p:nvSpPr>
        <p:spPr>
          <a:xfrm>
            <a:off x="4624637" y="4154413"/>
            <a:ext cx="3923027" cy="554552"/>
          </a:xfrm>
          <a:prstGeom prst="rect">
            <a:avLst/>
          </a:prstGeom>
          <a:noFill/>
          <a:ln>
            <a:noFill/>
          </a:ln>
        </p:spPr>
        <p:txBody>
          <a:bodyPr spcFirstLastPara="1" wrap="square" lIns="45675" tIns="45675" rIns="45675" bIns="45675" anchor="t" anchorCtr="0">
            <a:spAutoFit/>
          </a:bodyPr>
          <a:lstStyle/>
          <a:p>
            <a:pPr marL="0" marR="0" lvl="0" indent="65405"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las ventajas de los beneficios laborales.</a:t>
            </a:r>
            <a:endParaRPr/>
          </a:p>
        </p:txBody>
      </p:sp>
      <p:sp>
        <p:nvSpPr>
          <p:cNvPr id="278" name="Google Shape;278;p7"/>
          <p:cNvSpPr txBox="1"/>
          <p:nvPr/>
        </p:nvSpPr>
        <p:spPr>
          <a:xfrm>
            <a:off x="4643520" y="5570318"/>
            <a:ext cx="3892106" cy="808552"/>
          </a:xfrm>
          <a:prstGeom prst="rect">
            <a:avLst/>
          </a:prstGeom>
          <a:noFill/>
          <a:ln>
            <a:noFill/>
          </a:ln>
        </p:spPr>
        <p:txBody>
          <a:bodyPr spcFirstLastPara="1" wrap="square" lIns="45675" tIns="45675" rIns="45675" bIns="45675" anchor="t" anchorCtr="0">
            <a:spAutoFit/>
          </a:bodyPr>
          <a:lstStyle/>
          <a:p>
            <a:pPr marL="0" marR="0" lvl="0" indent="65405"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los beneficios del Estado otorgado, a través del Ministerio del Trabajo (cajas de compensaciones)</a:t>
            </a:r>
            <a:endParaRPr/>
          </a:p>
        </p:txBody>
      </p:sp>
      <p:grpSp>
        <p:nvGrpSpPr>
          <p:cNvPr id="279" name="Google Shape;279;p7"/>
          <p:cNvGrpSpPr/>
          <p:nvPr/>
        </p:nvGrpSpPr>
        <p:grpSpPr>
          <a:xfrm>
            <a:off x="3898991" y="5515720"/>
            <a:ext cx="375444" cy="536167"/>
            <a:chOff x="-1" y="-1"/>
            <a:chExt cx="375443" cy="536165"/>
          </a:xfrm>
        </p:grpSpPr>
        <p:sp>
          <p:nvSpPr>
            <p:cNvPr id="280" name="Google Shape;280;p7"/>
            <p:cNvSpPr/>
            <p:nvPr/>
          </p:nvSpPr>
          <p:spPr>
            <a:xfrm>
              <a:off x="-1" y="87005"/>
              <a:ext cx="375443" cy="362162"/>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p:cNvSpPr txBox="1"/>
            <p:nvPr/>
          </p:nvSpPr>
          <p:spPr>
            <a:xfrm>
              <a:off x="9505" y="-1"/>
              <a:ext cx="299694" cy="53616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4</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txBox="1">
            <a:spLocks noGrp="1"/>
          </p:cNvSpPr>
          <p:nvPr>
            <p:ph type="sldNum" idx="4294967295"/>
          </p:nvPr>
        </p:nvSpPr>
        <p:spPr>
          <a:xfrm>
            <a:off x="442488" y="6881800"/>
            <a:ext cx="266352"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8</a:t>
            </a:fld>
            <a:endParaRPr sz="1100" b="0" i="0" u="none" strike="noStrike" cap="none">
              <a:solidFill>
                <a:srgbClr val="000000"/>
              </a:solidFill>
              <a:latin typeface="Calibri"/>
              <a:ea typeface="Calibri"/>
              <a:cs typeface="Calibri"/>
              <a:sym typeface="Calibri"/>
            </a:endParaRPr>
          </a:p>
        </p:txBody>
      </p:sp>
      <p:sp>
        <p:nvSpPr>
          <p:cNvPr id="287" name="Google Shape;287;p8"/>
          <p:cNvSpPr txBox="1"/>
          <p:nvPr/>
        </p:nvSpPr>
        <p:spPr>
          <a:xfrm>
            <a:off x="452172" y="1269910"/>
            <a:ext cx="4646099"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¿QUÉ ES </a:t>
            </a:r>
            <a:r>
              <a:rPr lang="en-US" sz="2800" b="0" i="0" u="none" strike="noStrike" cap="none">
                <a:solidFill>
                  <a:srgbClr val="A93501"/>
                </a:solidFill>
                <a:latin typeface="Calibri"/>
                <a:ea typeface="Calibri"/>
                <a:cs typeface="Calibri"/>
                <a:sym typeface="Calibri"/>
              </a:rPr>
              <a:t>UN BENEFICIO?</a:t>
            </a:r>
            <a:endParaRPr/>
          </a:p>
        </p:txBody>
      </p:sp>
      <p:pic>
        <p:nvPicPr>
          <p:cNvPr id="288" name="Google Shape;288;p8" descr="Gráfico 12"/>
          <p:cNvPicPr preferRelativeResize="0"/>
          <p:nvPr/>
        </p:nvPicPr>
        <p:blipFill rotWithShape="1">
          <a:blip r:embed="rId3">
            <a:alphaModFix/>
          </a:blip>
          <a:srcRect/>
          <a:stretch/>
        </p:blipFill>
        <p:spPr>
          <a:xfrm flipH="1">
            <a:off x="722190" y="2702627"/>
            <a:ext cx="2646124" cy="2890185"/>
          </a:xfrm>
          <a:prstGeom prst="rect">
            <a:avLst/>
          </a:prstGeom>
          <a:noFill/>
          <a:ln>
            <a:noFill/>
          </a:ln>
        </p:spPr>
      </p:pic>
      <p:cxnSp>
        <p:nvCxnSpPr>
          <p:cNvPr id="289" name="Google Shape;289;p8"/>
          <p:cNvCxnSpPr/>
          <p:nvPr/>
        </p:nvCxnSpPr>
        <p:spPr>
          <a:xfrm>
            <a:off x="-51027" y="5575473"/>
            <a:ext cx="2235953" cy="1"/>
          </a:xfrm>
          <a:prstGeom prst="straightConnector1">
            <a:avLst/>
          </a:prstGeom>
          <a:noFill/>
          <a:ln w="25400" cap="flat" cmpd="sng">
            <a:solidFill>
              <a:schemeClr val="accent1"/>
            </a:solidFill>
            <a:prstDash val="solid"/>
            <a:round/>
            <a:headEnd type="none" w="sm" len="sm"/>
            <a:tailEnd type="none" w="sm" len="sm"/>
          </a:ln>
        </p:spPr>
      </p:cxnSp>
      <p:sp>
        <p:nvSpPr>
          <p:cNvPr id="290" name="Google Shape;290;p8"/>
          <p:cNvSpPr txBox="1"/>
          <p:nvPr/>
        </p:nvSpPr>
        <p:spPr>
          <a:xfrm>
            <a:off x="3319001" y="2731580"/>
            <a:ext cx="4985463" cy="1917508"/>
          </a:xfrm>
          <a:prstGeom prst="rect">
            <a:avLst/>
          </a:prstGeom>
          <a:noFill/>
          <a:ln>
            <a:noFill/>
          </a:ln>
        </p:spPr>
        <p:txBody>
          <a:bodyPr spcFirstLastPara="1" wrap="square" lIns="91400" tIns="91400" rIns="91400" bIns="91400" anchor="ctr" anchorCtr="0">
            <a:spAutoFit/>
          </a:bodyPr>
          <a:lstStyle/>
          <a:p>
            <a:pPr marL="285750" marR="0" lvl="0" indent="-285750" algn="just"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El beneficio es un concepto positivo, significa dar o recibir algún bien que satisface alguna necesidad. Puede ser económico o moral.</a:t>
            </a:r>
            <a:r>
              <a:rPr lang="en-US" sz="1600" b="0" i="0" u="none" strike="noStrike" cap="none">
                <a:solidFill>
                  <a:srgbClr val="FF0000"/>
                </a:solidFill>
                <a:latin typeface="Calibri"/>
                <a:ea typeface="Calibri"/>
                <a:cs typeface="Calibri"/>
                <a:sym typeface="Calibri"/>
              </a:rPr>
              <a:t> </a:t>
            </a:r>
            <a:endParaRPr/>
          </a:p>
          <a:p>
            <a:pPr marL="285750" marR="0" lvl="0" indent="-285750" algn="just"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Las organizaciones entregan beneficios a sus colaboradores, con el fin de motivarlos y satisfacer sus necesidades para garantizar un mayor rendimiento en su desempeño.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9"/>
          <p:cNvSpPr txBox="1">
            <a:spLocks noGrp="1"/>
          </p:cNvSpPr>
          <p:nvPr>
            <p:ph type="sldNum" idx="4294967295"/>
          </p:nvPr>
        </p:nvSpPr>
        <p:spPr>
          <a:xfrm>
            <a:off x="442488" y="6881800"/>
            <a:ext cx="266352" cy="317114"/>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9</a:t>
            </a:fld>
            <a:endParaRPr sz="1100" b="0" i="0" u="none" strike="noStrike" cap="none">
              <a:solidFill>
                <a:srgbClr val="000000"/>
              </a:solidFill>
              <a:latin typeface="Calibri"/>
              <a:ea typeface="Calibri"/>
              <a:cs typeface="Calibri"/>
              <a:sym typeface="Calibri"/>
            </a:endParaRPr>
          </a:p>
        </p:txBody>
      </p:sp>
      <p:grpSp>
        <p:nvGrpSpPr>
          <p:cNvPr id="296" name="Google Shape;296;p9"/>
          <p:cNvGrpSpPr/>
          <p:nvPr/>
        </p:nvGrpSpPr>
        <p:grpSpPr>
          <a:xfrm>
            <a:off x="219436" y="1845612"/>
            <a:ext cx="8840345" cy="4992111"/>
            <a:chOff x="0" y="-4"/>
            <a:chExt cx="8840344" cy="4992109"/>
          </a:xfrm>
        </p:grpSpPr>
        <p:grpSp>
          <p:nvGrpSpPr>
            <p:cNvPr id="297" name="Google Shape;297;p9"/>
            <p:cNvGrpSpPr/>
            <p:nvPr/>
          </p:nvGrpSpPr>
          <p:grpSpPr>
            <a:xfrm>
              <a:off x="0" y="-4"/>
              <a:ext cx="8840344" cy="4992109"/>
              <a:chOff x="0" y="-2"/>
              <a:chExt cx="8840343" cy="4992107"/>
            </a:xfrm>
          </p:grpSpPr>
          <p:sp>
            <p:nvSpPr>
              <p:cNvPr id="298" name="Google Shape;298;p9"/>
              <p:cNvSpPr/>
              <p:nvPr/>
            </p:nvSpPr>
            <p:spPr>
              <a:xfrm>
                <a:off x="0" y="-2"/>
                <a:ext cx="8840343" cy="4992107"/>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9"/>
              <p:cNvSpPr txBox="1"/>
              <p:nvPr/>
            </p:nvSpPr>
            <p:spPr>
              <a:xfrm>
                <a:off x="248454" y="2305932"/>
                <a:ext cx="8343432" cy="38023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00" name="Google Shape;300;p9"/>
            <p:cNvSpPr txBox="1"/>
            <p:nvPr/>
          </p:nvSpPr>
          <p:spPr>
            <a:xfrm>
              <a:off x="402113" y="408496"/>
              <a:ext cx="8036113" cy="625085"/>
            </a:xfrm>
            <a:prstGeom prst="rect">
              <a:avLst/>
            </a:prstGeom>
            <a:noFill/>
            <a:ln>
              <a:noFill/>
            </a:ln>
          </p:spPr>
          <p:txBody>
            <a:bodyPr spcFirstLastPara="1" wrap="square" lIns="91400" tIns="91400" rIns="91400" bIns="91400" anchor="ctr"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Los que reciben las y los colaboradores contratados en una organización. Estos beneficios pueden ser otorgados por el Estado a través del Ministerio del Trabajo o por la empresa.</a:t>
              </a:r>
              <a:endParaRPr/>
            </a:p>
          </p:txBody>
        </p:sp>
      </p:grpSp>
      <p:sp>
        <p:nvSpPr>
          <p:cNvPr id="301" name="Google Shape;301;p9"/>
          <p:cNvSpPr txBox="1"/>
          <p:nvPr/>
        </p:nvSpPr>
        <p:spPr>
          <a:xfrm>
            <a:off x="382497" y="1174515"/>
            <a:ext cx="8950506" cy="536165"/>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¿CUÁLES SON LOS BENEFICIOS LABORALES?</a:t>
            </a:r>
            <a:endParaRPr/>
          </a:p>
        </p:txBody>
      </p:sp>
      <p:sp>
        <p:nvSpPr>
          <p:cNvPr id="302" name="Google Shape;302;p9"/>
          <p:cNvSpPr txBox="1"/>
          <p:nvPr/>
        </p:nvSpPr>
        <p:spPr>
          <a:xfrm>
            <a:off x="394930" y="4487838"/>
            <a:ext cx="960600" cy="3073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BENEFICIOS</a:t>
            </a:r>
            <a:endParaRPr/>
          </a:p>
        </p:txBody>
      </p:sp>
      <p:pic>
        <p:nvPicPr>
          <p:cNvPr id="303" name="Google Shape;303;p9" descr="Imagen 3"/>
          <p:cNvPicPr preferRelativeResize="0"/>
          <p:nvPr/>
        </p:nvPicPr>
        <p:blipFill rotWithShape="1">
          <a:blip r:embed="rId3">
            <a:alphaModFix/>
          </a:blip>
          <a:srcRect/>
          <a:stretch/>
        </p:blipFill>
        <p:spPr>
          <a:xfrm>
            <a:off x="1491120" y="2847717"/>
            <a:ext cx="7048794" cy="359070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2053</Words>
  <Application>Microsoft Office PowerPoint</Application>
  <PresentationFormat>Personalizado</PresentationFormat>
  <Paragraphs>242</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Times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Isabel Nuñez</cp:lastModifiedBy>
  <cp:revision>1</cp:revision>
  <dcterms:modified xsi:type="dcterms:W3CDTF">2021-02-17T04:15:22Z</dcterms:modified>
</cp:coreProperties>
</file>