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715500" cy="7556500"/>
  <p:notesSz cx="6858000" cy="9144000"/>
  <p:embeddedFontLst>
    <p:embeddedFont>
      <p:font typeface="Times" panose="02020603050405020304"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Helvetica Neue"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o7I84/sEqB61AbAOzfWZh6ecq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6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extLst>
      <p:ext uri="{BB962C8B-B14F-4D97-AF65-F5344CB8AC3E}">
        <p14:creationId xmlns:p14="http://schemas.microsoft.com/office/powerpoint/2010/main" val="12191855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9239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78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72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96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111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009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85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05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906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905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67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0988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0: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54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020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660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98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58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94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62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23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74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139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One column text" type="title">
  <p:cSld name="TITLE">
    <p:spTree>
      <p:nvGrpSpPr>
        <p:cNvPr id="1" name="Shape 15"/>
        <p:cNvGrpSpPr/>
        <p:nvPr/>
      </p:nvGrpSpPr>
      <p:grpSpPr>
        <a:xfrm>
          <a:off x="0" y="0"/>
          <a:ext cx="0" cy="0"/>
          <a:chOff x="0" y="0"/>
          <a:chExt cx="0" cy="0"/>
        </a:xfrm>
      </p:grpSpPr>
      <p:pic>
        <p:nvPicPr>
          <p:cNvPr id="16" name="Google Shape;16;p25" descr="Imagen 24"/>
          <p:cNvPicPr preferRelativeResize="0"/>
          <p:nvPr/>
        </p:nvPicPr>
        <p:blipFill rotWithShape="1">
          <a:blip r:embed="rId2">
            <a:alphaModFix/>
          </a:blip>
          <a:srcRect/>
          <a:stretch/>
        </p:blipFill>
        <p:spPr>
          <a:xfrm>
            <a:off x="433440" y="418596"/>
            <a:ext cx="2897435" cy="680400"/>
          </a:xfrm>
          <a:prstGeom prst="rect">
            <a:avLst/>
          </a:prstGeom>
          <a:noFill/>
          <a:ln>
            <a:noFill/>
          </a:ln>
        </p:spPr>
      </p:pic>
      <p:grpSp>
        <p:nvGrpSpPr>
          <p:cNvPr id="17" name="Google Shape;17;p25"/>
          <p:cNvGrpSpPr/>
          <p:nvPr/>
        </p:nvGrpSpPr>
        <p:grpSpPr>
          <a:xfrm>
            <a:off x="242846" y="1756541"/>
            <a:ext cx="9346516" cy="5675937"/>
            <a:chOff x="-2" y="-2"/>
            <a:chExt cx="9346515" cy="5675936"/>
          </a:xfrm>
        </p:grpSpPr>
        <p:sp>
          <p:nvSpPr>
            <p:cNvPr id="18" name="Google Shape;18;p25"/>
            <p:cNvSpPr/>
            <p:nvPr/>
          </p:nvSpPr>
          <p:spPr>
            <a:xfrm>
              <a:off x="-2" y="-2"/>
              <a:ext cx="9346515" cy="5675936"/>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9" name="Google Shape;19;p25"/>
            <p:cNvSpPr txBox="1"/>
            <p:nvPr/>
          </p:nvSpPr>
          <p:spPr>
            <a:xfrm>
              <a:off x="0" y="2647845"/>
              <a:ext cx="9091329"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0" name="Google Shape;20;p25" descr="Google Shape;12;p23"/>
          <p:cNvPicPr preferRelativeResize="0"/>
          <p:nvPr/>
        </p:nvPicPr>
        <p:blipFill rotWithShape="1">
          <a:blip r:embed="rId3">
            <a:alphaModFix/>
          </a:blip>
          <a:srcRect/>
          <a:stretch/>
        </p:blipFill>
        <p:spPr>
          <a:xfrm>
            <a:off x="8521706" y="6387272"/>
            <a:ext cx="830665" cy="756006"/>
          </a:xfrm>
          <a:prstGeom prst="rect">
            <a:avLst/>
          </a:prstGeom>
          <a:noFill/>
          <a:ln>
            <a:noFill/>
          </a:ln>
        </p:spPr>
      </p:pic>
      <p:sp>
        <p:nvSpPr>
          <p:cNvPr id="21" name="Google Shape;21;p25"/>
          <p:cNvSpPr/>
          <p:nvPr/>
        </p:nvSpPr>
        <p:spPr>
          <a:xfrm>
            <a:off x="436350" y="6464001"/>
            <a:ext cx="7891862" cy="680480"/>
          </a:xfrm>
          <a:prstGeom prst="roundRect">
            <a:avLst>
              <a:gd name="adj" fmla="val 19335"/>
            </a:avLst>
          </a:prstGeom>
          <a:solidFill>
            <a:srgbClr val="FFB37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22" name="Google Shape;22;p25" descr="Imagen 17"/>
          <p:cNvPicPr preferRelativeResize="0"/>
          <p:nvPr/>
        </p:nvPicPr>
        <p:blipFill rotWithShape="1">
          <a:blip r:embed="rId4">
            <a:alphaModFix/>
          </a:blip>
          <a:srcRect/>
          <a:stretch/>
        </p:blipFill>
        <p:spPr>
          <a:xfrm>
            <a:off x="433440" y="6462795"/>
            <a:ext cx="690488" cy="680481"/>
          </a:xfrm>
          <a:prstGeom prst="rect">
            <a:avLst/>
          </a:prstGeom>
          <a:noFill/>
          <a:ln>
            <a:noFill/>
          </a:ln>
        </p:spPr>
      </p:pic>
      <p:pic>
        <p:nvPicPr>
          <p:cNvPr id="23" name="Google Shape;23;p25" descr="Imagen 1"/>
          <p:cNvPicPr preferRelativeResize="0"/>
          <p:nvPr/>
        </p:nvPicPr>
        <p:blipFill rotWithShape="1">
          <a:blip r:embed="rId5">
            <a:alphaModFix/>
          </a:blip>
          <a:srcRect/>
          <a:stretch/>
        </p:blipFill>
        <p:spPr>
          <a:xfrm>
            <a:off x="8272364" y="1222172"/>
            <a:ext cx="1080006" cy="241875"/>
          </a:xfrm>
          <a:prstGeom prst="rect">
            <a:avLst/>
          </a:prstGeom>
          <a:noFill/>
          <a:ln>
            <a:noFill/>
          </a:ln>
        </p:spPr>
      </p:pic>
      <p:pic>
        <p:nvPicPr>
          <p:cNvPr id="24" name="Google Shape;24;p25" descr="Imagen 2"/>
          <p:cNvPicPr preferRelativeResize="0"/>
          <p:nvPr/>
        </p:nvPicPr>
        <p:blipFill rotWithShape="1">
          <a:blip r:embed="rId6">
            <a:alphaModFix/>
          </a:blip>
          <a:srcRect/>
          <a:stretch/>
        </p:blipFill>
        <p:spPr>
          <a:xfrm>
            <a:off x="8272364" y="418596"/>
            <a:ext cx="1080006" cy="664778"/>
          </a:xfrm>
          <a:prstGeom prst="rect">
            <a:avLst/>
          </a:prstGeom>
          <a:noFill/>
          <a:ln>
            <a:noFill/>
          </a:ln>
        </p:spPr>
      </p:pic>
      <p:sp>
        <p:nvSpPr>
          <p:cNvPr id="25" name="Google Shape;25;p25"/>
          <p:cNvSpPr txBox="1">
            <a:spLocks noGrp="1"/>
          </p:cNvSpPr>
          <p:nvPr>
            <p:ph type="sldNum" idx="12"/>
          </p:nvPr>
        </p:nvSpPr>
        <p:spPr>
          <a:xfrm>
            <a:off x="6689125" y="6871631"/>
            <a:ext cx="273653" cy="26425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6"/>
        <p:cNvGrpSpPr/>
        <p:nvPr/>
      </p:nvGrpSpPr>
      <p:grpSpPr>
        <a:xfrm>
          <a:off x="0" y="0"/>
          <a:ext cx="0" cy="0"/>
          <a:chOff x="0" y="0"/>
          <a:chExt cx="0" cy="0"/>
        </a:xfrm>
      </p:grpSpPr>
      <p:sp>
        <p:nvSpPr>
          <p:cNvPr id="27" name="Google Shape;27;p26"/>
          <p:cNvSpPr txBox="1">
            <a:spLocks noGrp="1"/>
          </p:cNvSpPr>
          <p:nvPr>
            <p:ph type="sldNum" idx="12"/>
          </p:nvPr>
        </p:nvSpPr>
        <p:spPr>
          <a:xfrm>
            <a:off x="6689125" y="6871631"/>
            <a:ext cx="273653" cy="26425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28"/>
        <p:cNvGrpSpPr/>
        <p:nvPr/>
      </p:nvGrpSpPr>
      <p:grpSpPr>
        <a:xfrm>
          <a:off x="0" y="0"/>
          <a:ext cx="0" cy="0"/>
          <a:chOff x="0" y="0"/>
          <a:chExt cx="0" cy="0"/>
        </a:xfrm>
      </p:grpSpPr>
      <p:sp>
        <p:nvSpPr>
          <p:cNvPr id="29" name="Google Shape;29;p27"/>
          <p:cNvSpPr/>
          <p:nvPr/>
        </p:nvSpPr>
        <p:spPr>
          <a:xfrm>
            <a:off x="180895" y="180895"/>
            <a:ext cx="7911009" cy="651009"/>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30" name="Google Shape;30;p27"/>
          <p:cNvGrpSpPr/>
          <p:nvPr/>
        </p:nvGrpSpPr>
        <p:grpSpPr>
          <a:xfrm>
            <a:off x="8091893" y="451665"/>
            <a:ext cx="662116" cy="380242"/>
            <a:chOff x="-2" y="0"/>
            <a:chExt cx="662115" cy="380241"/>
          </a:xfrm>
        </p:grpSpPr>
        <p:sp>
          <p:nvSpPr>
            <p:cNvPr id="31" name="Google Shape;31;p27"/>
            <p:cNvSpPr/>
            <p:nvPr/>
          </p:nvSpPr>
          <p:spPr>
            <a:xfrm>
              <a:off x="-2" y="327735"/>
              <a:ext cx="662115" cy="52506"/>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2" name="Google Shape;32;p27"/>
            <p:cNvSpPr txBox="1"/>
            <p:nvPr/>
          </p:nvSpPr>
          <p:spPr>
            <a:xfrm>
              <a:off x="-2" y="0"/>
              <a:ext cx="662115"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3" name="Google Shape;33;p27"/>
          <p:cNvGrpSpPr/>
          <p:nvPr/>
        </p:nvGrpSpPr>
        <p:grpSpPr>
          <a:xfrm>
            <a:off x="8753992" y="451665"/>
            <a:ext cx="785411" cy="380242"/>
            <a:chOff x="-1" y="0"/>
            <a:chExt cx="785409" cy="380241"/>
          </a:xfrm>
        </p:grpSpPr>
        <p:sp>
          <p:nvSpPr>
            <p:cNvPr id="34" name="Google Shape;34;p27"/>
            <p:cNvSpPr/>
            <p:nvPr/>
          </p:nvSpPr>
          <p:spPr>
            <a:xfrm>
              <a:off x="-1" y="327735"/>
              <a:ext cx="785409" cy="52506"/>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5" name="Google Shape;35;p27"/>
            <p:cNvSpPr txBox="1"/>
            <p:nvPr/>
          </p:nvSpPr>
          <p:spPr>
            <a:xfrm>
              <a:off x="-1" y="0"/>
              <a:ext cx="785409"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6" name="Google Shape;36;p27"/>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37" name="Google Shape;37;p27"/>
          <p:cNvSpPr txBox="1"/>
          <p:nvPr/>
        </p:nvSpPr>
        <p:spPr>
          <a:xfrm>
            <a:off x="8443617" y="271141"/>
            <a:ext cx="1166706"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5|</a:t>
            </a:r>
            <a:r>
              <a:rPr lang="en-US" sz="1600" b="0" i="0" u="none" strike="noStrike" cap="none">
                <a:solidFill>
                  <a:srgbClr val="ED6B00"/>
                </a:solidFill>
                <a:latin typeface="Calibri"/>
                <a:ea typeface="Calibri"/>
                <a:cs typeface="Calibri"/>
                <a:sym typeface="Calibri"/>
              </a:rPr>
              <a:t>3</a:t>
            </a:r>
            <a:endParaRPr/>
          </a:p>
        </p:txBody>
      </p:sp>
      <p:sp>
        <p:nvSpPr>
          <p:cNvPr id="38" name="Google Shape;38;p27"/>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39" name="Google Shape;39;p27"/>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_AND_BODY">
  <p:cSld name="TITLE_AND_BODY 2">
    <p:spTree>
      <p:nvGrpSpPr>
        <p:cNvPr id="1" name="Shape 40"/>
        <p:cNvGrpSpPr/>
        <p:nvPr/>
      </p:nvGrpSpPr>
      <p:grpSpPr>
        <a:xfrm>
          <a:off x="0" y="0"/>
          <a:ext cx="0" cy="0"/>
          <a:chOff x="0" y="0"/>
          <a:chExt cx="0" cy="0"/>
        </a:xfrm>
      </p:grpSpPr>
      <p:sp>
        <p:nvSpPr>
          <p:cNvPr id="41" name="Google Shape;41;p28"/>
          <p:cNvSpPr/>
          <p:nvPr/>
        </p:nvSpPr>
        <p:spPr>
          <a:xfrm rot="10800000" flipH="1">
            <a:off x="180974" y="832249"/>
            <a:ext cx="9358202" cy="1236901"/>
          </a:xfrm>
          <a:custGeom>
            <a:avLst/>
            <a:gdLst/>
            <a:ahLst/>
            <a:cxnLst/>
            <a:rect l="l" t="t"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2" name="Google Shape;42;p28"/>
          <p:cNvSpPr/>
          <p:nvPr/>
        </p:nvSpPr>
        <p:spPr>
          <a:xfrm>
            <a:off x="180895" y="180895"/>
            <a:ext cx="7911009" cy="651009"/>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43" name="Google Shape;43;p28"/>
          <p:cNvGrpSpPr/>
          <p:nvPr/>
        </p:nvGrpSpPr>
        <p:grpSpPr>
          <a:xfrm>
            <a:off x="8091893" y="451665"/>
            <a:ext cx="662116" cy="380242"/>
            <a:chOff x="-2" y="0"/>
            <a:chExt cx="662115" cy="380241"/>
          </a:xfrm>
        </p:grpSpPr>
        <p:sp>
          <p:nvSpPr>
            <p:cNvPr id="44" name="Google Shape;44;p28"/>
            <p:cNvSpPr/>
            <p:nvPr/>
          </p:nvSpPr>
          <p:spPr>
            <a:xfrm>
              <a:off x="-2" y="327735"/>
              <a:ext cx="662115" cy="52506"/>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5" name="Google Shape;45;p28"/>
            <p:cNvSpPr txBox="1"/>
            <p:nvPr/>
          </p:nvSpPr>
          <p:spPr>
            <a:xfrm>
              <a:off x="-2" y="0"/>
              <a:ext cx="662115"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46" name="Google Shape;46;p28"/>
          <p:cNvGrpSpPr/>
          <p:nvPr/>
        </p:nvGrpSpPr>
        <p:grpSpPr>
          <a:xfrm>
            <a:off x="8753992" y="451665"/>
            <a:ext cx="785411" cy="380242"/>
            <a:chOff x="-1" y="0"/>
            <a:chExt cx="785409" cy="380241"/>
          </a:xfrm>
        </p:grpSpPr>
        <p:sp>
          <p:nvSpPr>
            <p:cNvPr id="47" name="Google Shape;47;p28"/>
            <p:cNvSpPr/>
            <p:nvPr/>
          </p:nvSpPr>
          <p:spPr>
            <a:xfrm>
              <a:off x="-1" y="327735"/>
              <a:ext cx="785409" cy="52506"/>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8" name="Google Shape;48;p28"/>
            <p:cNvSpPr txBox="1"/>
            <p:nvPr/>
          </p:nvSpPr>
          <p:spPr>
            <a:xfrm>
              <a:off x="-1" y="0"/>
              <a:ext cx="785409"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9" name="Google Shape;49;p28"/>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50" name="Google Shape;50;p28"/>
          <p:cNvSpPr txBox="1"/>
          <p:nvPr/>
        </p:nvSpPr>
        <p:spPr>
          <a:xfrm>
            <a:off x="8443617" y="271141"/>
            <a:ext cx="1166706"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5|</a:t>
            </a:r>
            <a:r>
              <a:rPr lang="en-US" sz="1600" b="0" i="0" u="none" strike="noStrike" cap="none">
                <a:solidFill>
                  <a:srgbClr val="ED6B00"/>
                </a:solidFill>
                <a:latin typeface="Calibri"/>
                <a:ea typeface="Calibri"/>
                <a:cs typeface="Calibri"/>
                <a:sym typeface="Calibri"/>
              </a:rPr>
              <a:t>3</a:t>
            </a:r>
            <a:endParaRPr/>
          </a:p>
        </p:txBody>
      </p:sp>
      <p:sp>
        <p:nvSpPr>
          <p:cNvPr id="51" name="Google Shape;51;p28"/>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52" name="Google Shape;52;p28"/>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spTree>
      <p:nvGrpSpPr>
        <p:cNvPr id="1" name="Shape 53"/>
        <p:cNvGrpSpPr/>
        <p:nvPr/>
      </p:nvGrpSpPr>
      <p:grpSpPr>
        <a:xfrm>
          <a:off x="0" y="0"/>
          <a:ext cx="0" cy="0"/>
          <a:chOff x="0" y="0"/>
          <a:chExt cx="0" cy="0"/>
        </a:xfrm>
      </p:grpSpPr>
      <p:sp>
        <p:nvSpPr>
          <p:cNvPr id="54" name="Google Shape;54;p29"/>
          <p:cNvSpPr/>
          <p:nvPr/>
        </p:nvSpPr>
        <p:spPr>
          <a:xfrm rot="10800000" flipH="1">
            <a:off x="181647" y="822025"/>
            <a:ext cx="9356705"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5" name="Google Shape;55;p29"/>
          <p:cNvSpPr/>
          <p:nvPr/>
        </p:nvSpPr>
        <p:spPr>
          <a:xfrm>
            <a:off x="180895" y="180895"/>
            <a:ext cx="7911009" cy="651009"/>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56" name="Google Shape;56;p29"/>
          <p:cNvGrpSpPr/>
          <p:nvPr/>
        </p:nvGrpSpPr>
        <p:grpSpPr>
          <a:xfrm>
            <a:off x="8091893" y="451665"/>
            <a:ext cx="662116" cy="380242"/>
            <a:chOff x="-2" y="0"/>
            <a:chExt cx="662115" cy="380241"/>
          </a:xfrm>
        </p:grpSpPr>
        <p:sp>
          <p:nvSpPr>
            <p:cNvPr id="57" name="Google Shape;57;p29"/>
            <p:cNvSpPr/>
            <p:nvPr/>
          </p:nvSpPr>
          <p:spPr>
            <a:xfrm>
              <a:off x="-2" y="327735"/>
              <a:ext cx="662115" cy="52506"/>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8" name="Google Shape;58;p29"/>
            <p:cNvSpPr txBox="1"/>
            <p:nvPr/>
          </p:nvSpPr>
          <p:spPr>
            <a:xfrm>
              <a:off x="-2" y="0"/>
              <a:ext cx="662115"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59" name="Google Shape;59;p29"/>
          <p:cNvGrpSpPr/>
          <p:nvPr/>
        </p:nvGrpSpPr>
        <p:grpSpPr>
          <a:xfrm>
            <a:off x="8753992" y="451665"/>
            <a:ext cx="785411" cy="380242"/>
            <a:chOff x="-1" y="0"/>
            <a:chExt cx="785409" cy="380241"/>
          </a:xfrm>
        </p:grpSpPr>
        <p:sp>
          <p:nvSpPr>
            <p:cNvPr id="60" name="Google Shape;60;p29"/>
            <p:cNvSpPr/>
            <p:nvPr/>
          </p:nvSpPr>
          <p:spPr>
            <a:xfrm>
              <a:off x="-1" y="327735"/>
              <a:ext cx="785409" cy="52506"/>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61" name="Google Shape;61;p29"/>
            <p:cNvSpPr txBox="1"/>
            <p:nvPr/>
          </p:nvSpPr>
          <p:spPr>
            <a:xfrm>
              <a:off x="-1" y="0"/>
              <a:ext cx="785409"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62" name="Google Shape;62;p29"/>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63" name="Google Shape;63;p29"/>
          <p:cNvSpPr txBox="1"/>
          <p:nvPr/>
        </p:nvSpPr>
        <p:spPr>
          <a:xfrm>
            <a:off x="8443617" y="271141"/>
            <a:ext cx="1166706"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5|</a:t>
            </a:r>
            <a:r>
              <a:rPr lang="en-US" sz="1600" b="0" i="0" u="none" strike="noStrike" cap="none">
                <a:solidFill>
                  <a:srgbClr val="ED6B00"/>
                </a:solidFill>
                <a:latin typeface="Calibri"/>
                <a:ea typeface="Calibri"/>
                <a:cs typeface="Calibri"/>
                <a:sym typeface="Calibri"/>
              </a:rPr>
              <a:t>3</a:t>
            </a:r>
            <a:endParaRPr/>
          </a:p>
        </p:txBody>
      </p:sp>
      <p:sp>
        <p:nvSpPr>
          <p:cNvPr id="64" name="Google Shape;64;p29"/>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65" name="Google Shape;65;p29"/>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66"/>
        <p:cNvGrpSpPr/>
        <p:nvPr/>
      </p:nvGrpSpPr>
      <p:grpSpPr>
        <a:xfrm>
          <a:off x="0" y="0"/>
          <a:ext cx="0" cy="0"/>
          <a:chOff x="0" y="0"/>
          <a:chExt cx="0" cy="0"/>
        </a:xfrm>
      </p:grpSpPr>
      <p:sp>
        <p:nvSpPr>
          <p:cNvPr id="67" name="Google Shape;67;p30"/>
          <p:cNvSpPr/>
          <p:nvPr/>
        </p:nvSpPr>
        <p:spPr>
          <a:xfrm rot="10800000" flipH="1">
            <a:off x="181647" y="822025"/>
            <a:ext cx="9356705"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68" name="Google Shape;68;p30"/>
          <p:cNvSpPr/>
          <p:nvPr/>
        </p:nvSpPr>
        <p:spPr>
          <a:xfrm>
            <a:off x="180895" y="180895"/>
            <a:ext cx="7911009" cy="651009"/>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69" name="Google Shape;69;p30"/>
          <p:cNvGrpSpPr/>
          <p:nvPr/>
        </p:nvGrpSpPr>
        <p:grpSpPr>
          <a:xfrm>
            <a:off x="8091893" y="451665"/>
            <a:ext cx="662116" cy="380242"/>
            <a:chOff x="-2" y="0"/>
            <a:chExt cx="662115" cy="380241"/>
          </a:xfrm>
        </p:grpSpPr>
        <p:sp>
          <p:nvSpPr>
            <p:cNvPr id="70" name="Google Shape;70;p30"/>
            <p:cNvSpPr/>
            <p:nvPr/>
          </p:nvSpPr>
          <p:spPr>
            <a:xfrm>
              <a:off x="-2" y="327735"/>
              <a:ext cx="662115" cy="52506"/>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71" name="Google Shape;71;p30"/>
            <p:cNvSpPr txBox="1"/>
            <p:nvPr/>
          </p:nvSpPr>
          <p:spPr>
            <a:xfrm>
              <a:off x="-2" y="0"/>
              <a:ext cx="662115"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72" name="Google Shape;72;p30"/>
          <p:cNvGrpSpPr/>
          <p:nvPr/>
        </p:nvGrpSpPr>
        <p:grpSpPr>
          <a:xfrm>
            <a:off x="8753992" y="451665"/>
            <a:ext cx="785411" cy="380242"/>
            <a:chOff x="-1" y="0"/>
            <a:chExt cx="785409" cy="380241"/>
          </a:xfrm>
        </p:grpSpPr>
        <p:sp>
          <p:nvSpPr>
            <p:cNvPr id="73" name="Google Shape;73;p30"/>
            <p:cNvSpPr/>
            <p:nvPr/>
          </p:nvSpPr>
          <p:spPr>
            <a:xfrm>
              <a:off x="-1" y="327735"/>
              <a:ext cx="785409" cy="52506"/>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74" name="Google Shape;74;p30"/>
            <p:cNvSpPr txBox="1"/>
            <p:nvPr/>
          </p:nvSpPr>
          <p:spPr>
            <a:xfrm>
              <a:off x="-1" y="0"/>
              <a:ext cx="785409"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75" name="Google Shape;75;p30"/>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76" name="Google Shape;76;p30"/>
          <p:cNvSpPr txBox="1"/>
          <p:nvPr/>
        </p:nvSpPr>
        <p:spPr>
          <a:xfrm>
            <a:off x="8443617" y="271141"/>
            <a:ext cx="1166706"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5|</a:t>
            </a:r>
            <a:r>
              <a:rPr lang="en-US" sz="1600" b="0" i="0" u="none" strike="noStrike" cap="none">
                <a:solidFill>
                  <a:srgbClr val="ED6B00"/>
                </a:solidFill>
                <a:latin typeface="Calibri"/>
                <a:ea typeface="Calibri"/>
                <a:cs typeface="Calibri"/>
                <a:sym typeface="Calibri"/>
              </a:rPr>
              <a:t>3</a:t>
            </a:r>
            <a:endParaRPr/>
          </a:p>
        </p:txBody>
      </p:sp>
      <p:sp>
        <p:nvSpPr>
          <p:cNvPr id="77" name="Google Shape;77;p30"/>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78" name="Google Shape;78;p30"/>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One column text 2">
  <p:cSld name="1_One column text 2">
    <p:spTree>
      <p:nvGrpSpPr>
        <p:cNvPr id="1" name="Shape 79"/>
        <p:cNvGrpSpPr/>
        <p:nvPr/>
      </p:nvGrpSpPr>
      <p:grpSpPr>
        <a:xfrm>
          <a:off x="0" y="0"/>
          <a:ext cx="0" cy="0"/>
          <a:chOff x="0" y="0"/>
          <a:chExt cx="0" cy="0"/>
        </a:xfrm>
      </p:grpSpPr>
      <p:sp>
        <p:nvSpPr>
          <p:cNvPr id="80" name="Google Shape;80;p31"/>
          <p:cNvSpPr/>
          <p:nvPr/>
        </p:nvSpPr>
        <p:spPr>
          <a:xfrm rot="10800000" flipH="1">
            <a:off x="181647" y="822023"/>
            <a:ext cx="9356707"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81" name="Google Shape;81;p31"/>
          <p:cNvGrpSpPr/>
          <p:nvPr/>
        </p:nvGrpSpPr>
        <p:grpSpPr>
          <a:xfrm>
            <a:off x="8091894" y="451665"/>
            <a:ext cx="662113" cy="380241"/>
            <a:chOff x="-1" y="0"/>
            <a:chExt cx="662111" cy="380240"/>
          </a:xfrm>
        </p:grpSpPr>
        <p:sp>
          <p:nvSpPr>
            <p:cNvPr id="82" name="Google Shape;82;p31"/>
            <p:cNvSpPr/>
            <p:nvPr/>
          </p:nvSpPr>
          <p:spPr>
            <a:xfrm>
              <a:off x="-1" y="327735"/>
              <a:ext cx="662111" cy="52505"/>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3" name="Google Shape;83;p31"/>
            <p:cNvSpPr txBox="1"/>
            <p:nvPr/>
          </p:nvSpPr>
          <p:spPr>
            <a:xfrm>
              <a:off x="-1" y="0"/>
              <a:ext cx="662111"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84" name="Google Shape;84;p31"/>
          <p:cNvGrpSpPr/>
          <p:nvPr/>
        </p:nvGrpSpPr>
        <p:grpSpPr>
          <a:xfrm>
            <a:off x="8753993" y="451665"/>
            <a:ext cx="785409" cy="380241"/>
            <a:chOff x="-2" y="0"/>
            <a:chExt cx="785408" cy="380240"/>
          </a:xfrm>
        </p:grpSpPr>
        <p:sp>
          <p:nvSpPr>
            <p:cNvPr id="85" name="Google Shape;85;p31"/>
            <p:cNvSpPr/>
            <p:nvPr/>
          </p:nvSpPr>
          <p:spPr>
            <a:xfrm>
              <a:off x="-2" y="327735"/>
              <a:ext cx="785408" cy="52505"/>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6" name="Google Shape;86;p31"/>
            <p:cNvSpPr txBox="1"/>
            <p:nvPr/>
          </p:nvSpPr>
          <p:spPr>
            <a:xfrm>
              <a:off x="-2" y="0"/>
              <a:ext cx="785408"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87" name="Google Shape;87;p31"/>
          <p:cNvSpPr/>
          <p:nvPr/>
        </p:nvSpPr>
        <p:spPr>
          <a:xfrm>
            <a:off x="181649" y="180896"/>
            <a:ext cx="7909206" cy="651007"/>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a:stretch>
          </a:blip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8" name="Google Shape;88;p31"/>
          <p:cNvSpPr txBox="1"/>
          <p:nvPr/>
        </p:nvSpPr>
        <p:spPr>
          <a:xfrm>
            <a:off x="8170650" y="288449"/>
            <a:ext cx="1166705" cy="3722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¡Atención!</a:t>
            </a:r>
            <a:endParaRPr/>
          </a:p>
        </p:txBody>
      </p:sp>
      <p:sp>
        <p:nvSpPr>
          <p:cNvPr id="89" name="Google Shape;89;p31"/>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90" name="Google Shape;90;p31"/>
          <p:cNvSpPr txBox="1">
            <a:spLocks noGrp="1"/>
          </p:cNvSpPr>
          <p:nvPr>
            <p:ph type="sldNum" idx="12"/>
          </p:nvPr>
        </p:nvSpPr>
        <p:spPr>
          <a:xfrm>
            <a:off x="371696" y="6881800"/>
            <a:ext cx="337153"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
        <p:nvSpPr>
          <p:cNvPr id="13" name="Google Shape;68;p30"/>
          <p:cNvSpPr/>
          <p:nvPr userDrawn="1"/>
        </p:nvSpPr>
        <p:spPr>
          <a:xfrm>
            <a:off x="180895" y="180895"/>
            <a:ext cx="7911009" cy="651009"/>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4" name="Google Shape;77;p30"/>
          <p:cNvSpPr txBox="1"/>
          <p:nvPr userDrawn="1"/>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One column text 2">
  <p:cSld name="1_One column text 2 2">
    <p:spTree>
      <p:nvGrpSpPr>
        <p:cNvPr id="1" name="Shape 91"/>
        <p:cNvGrpSpPr/>
        <p:nvPr/>
      </p:nvGrpSpPr>
      <p:grpSpPr>
        <a:xfrm>
          <a:off x="0" y="0"/>
          <a:ext cx="0" cy="0"/>
          <a:chOff x="0" y="0"/>
          <a:chExt cx="0" cy="0"/>
        </a:xfrm>
      </p:grpSpPr>
      <p:sp>
        <p:nvSpPr>
          <p:cNvPr id="92" name="Google Shape;92;p32"/>
          <p:cNvSpPr/>
          <p:nvPr/>
        </p:nvSpPr>
        <p:spPr>
          <a:xfrm rot="10800000" flipH="1">
            <a:off x="181647" y="822025"/>
            <a:ext cx="9356705"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93" name="Google Shape;93;p32"/>
          <p:cNvGrpSpPr/>
          <p:nvPr/>
        </p:nvGrpSpPr>
        <p:grpSpPr>
          <a:xfrm>
            <a:off x="8091893" y="451665"/>
            <a:ext cx="662116" cy="380242"/>
            <a:chOff x="-2" y="0"/>
            <a:chExt cx="662115" cy="380241"/>
          </a:xfrm>
        </p:grpSpPr>
        <p:sp>
          <p:nvSpPr>
            <p:cNvPr id="94" name="Google Shape;94;p32"/>
            <p:cNvSpPr/>
            <p:nvPr/>
          </p:nvSpPr>
          <p:spPr>
            <a:xfrm>
              <a:off x="-2" y="327735"/>
              <a:ext cx="662115" cy="52506"/>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95" name="Google Shape;95;p32"/>
            <p:cNvSpPr txBox="1"/>
            <p:nvPr/>
          </p:nvSpPr>
          <p:spPr>
            <a:xfrm>
              <a:off x="-2" y="0"/>
              <a:ext cx="662115"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96" name="Google Shape;96;p32"/>
          <p:cNvGrpSpPr/>
          <p:nvPr/>
        </p:nvGrpSpPr>
        <p:grpSpPr>
          <a:xfrm>
            <a:off x="8753992" y="451665"/>
            <a:ext cx="785411" cy="380242"/>
            <a:chOff x="-1" y="0"/>
            <a:chExt cx="785409" cy="380241"/>
          </a:xfrm>
        </p:grpSpPr>
        <p:sp>
          <p:nvSpPr>
            <p:cNvPr id="97" name="Google Shape;97;p32"/>
            <p:cNvSpPr/>
            <p:nvPr/>
          </p:nvSpPr>
          <p:spPr>
            <a:xfrm>
              <a:off x="-1" y="327735"/>
              <a:ext cx="785409" cy="52506"/>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98" name="Google Shape;98;p32"/>
            <p:cNvSpPr txBox="1"/>
            <p:nvPr/>
          </p:nvSpPr>
          <p:spPr>
            <a:xfrm>
              <a:off x="-1" y="0"/>
              <a:ext cx="785409"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99" name="Google Shape;99;p32"/>
          <p:cNvSpPr/>
          <p:nvPr/>
        </p:nvSpPr>
        <p:spPr>
          <a:xfrm>
            <a:off x="181647" y="180895"/>
            <a:ext cx="7909209" cy="651009"/>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a:stretch>
          </a:blip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00" name="Google Shape;100;p32"/>
          <p:cNvSpPr txBox="1"/>
          <p:nvPr/>
        </p:nvSpPr>
        <p:spPr>
          <a:xfrm>
            <a:off x="8170650" y="288449"/>
            <a:ext cx="1166706" cy="3722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¡Atención!</a:t>
            </a:r>
            <a:endParaRPr/>
          </a:p>
        </p:txBody>
      </p:sp>
      <p:sp>
        <p:nvSpPr>
          <p:cNvPr id="101" name="Google Shape;101;p32"/>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02" name="Google Shape;102;p32"/>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
        <p:nvSpPr>
          <p:cNvPr id="13" name="Google Shape;68;p30"/>
          <p:cNvSpPr/>
          <p:nvPr userDrawn="1"/>
        </p:nvSpPr>
        <p:spPr>
          <a:xfrm>
            <a:off x="180895" y="180895"/>
            <a:ext cx="7911009" cy="651009"/>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4" name="Google Shape;77;p30"/>
          <p:cNvSpPr txBox="1"/>
          <p:nvPr userDrawn="1"/>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grpSp>
        <p:nvGrpSpPr>
          <p:cNvPr id="6" name="Google Shape;6;p24"/>
          <p:cNvGrpSpPr/>
          <p:nvPr/>
        </p:nvGrpSpPr>
        <p:grpSpPr>
          <a:xfrm>
            <a:off x="242846" y="1756541"/>
            <a:ext cx="9346516" cy="5675937"/>
            <a:chOff x="-2" y="-2"/>
            <a:chExt cx="9346515" cy="5675936"/>
          </a:xfrm>
        </p:grpSpPr>
        <p:sp>
          <p:nvSpPr>
            <p:cNvPr id="7" name="Google Shape;7;p24"/>
            <p:cNvSpPr/>
            <p:nvPr/>
          </p:nvSpPr>
          <p:spPr>
            <a:xfrm>
              <a:off x="-2" y="-2"/>
              <a:ext cx="9346515" cy="5675936"/>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 name="Google Shape;8;p24"/>
            <p:cNvSpPr txBox="1"/>
            <p:nvPr/>
          </p:nvSpPr>
          <p:spPr>
            <a:xfrm>
              <a:off x="0" y="2647845"/>
              <a:ext cx="9091329"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9" name="Google Shape;9;p24" descr="Imagen 9"/>
          <p:cNvPicPr preferRelativeResize="0"/>
          <p:nvPr/>
        </p:nvPicPr>
        <p:blipFill rotWithShape="1">
          <a:blip r:embed="rId10">
            <a:alphaModFix/>
          </a:blip>
          <a:srcRect/>
          <a:stretch/>
        </p:blipFill>
        <p:spPr>
          <a:xfrm>
            <a:off x="433440" y="418596"/>
            <a:ext cx="2897435" cy="680400"/>
          </a:xfrm>
          <a:prstGeom prst="rect">
            <a:avLst/>
          </a:prstGeom>
          <a:noFill/>
          <a:ln>
            <a:noFill/>
          </a:ln>
        </p:spPr>
      </p:pic>
      <p:pic>
        <p:nvPicPr>
          <p:cNvPr id="10" name="Google Shape;10;p24" descr="Imagen 4"/>
          <p:cNvPicPr preferRelativeResize="0"/>
          <p:nvPr/>
        </p:nvPicPr>
        <p:blipFill rotWithShape="1">
          <a:blip r:embed="rId11">
            <a:alphaModFix/>
          </a:blip>
          <a:srcRect/>
          <a:stretch/>
        </p:blipFill>
        <p:spPr>
          <a:xfrm>
            <a:off x="8272364" y="1222172"/>
            <a:ext cx="1080006" cy="241875"/>
          </a:xfrm>
          <a:prstGeom prst="rect">
            <a:avLst/>
          </a:prstGeom>
          <a:noFill/>
          <a:ln>
            <a:noFill/>
          </a:ln>
        </p:spPr>
      </p:pic>
      <p:pic>
        <p:nvPicPr>
          <p:cNvPr id="11" name="Google Shape;11;p24" descr="Imagen 5"/>
          <p:cNvPicPr preferRelativeResize="0"/>
          <p:nvPr/>
        </p:nvPicPr>
        <p:blipFill rotWithShape="1">
          <a:blip r:embed="rId12">
            <a:alphaModFix/>
          </a:blip>
          <a:srcRect/>
          <a:stretch/>
        </p:blipFill>
        <p:spPr>
          <a:xfrm>
            <a:off x="8272364" y="418596"/>
            <a:ext cx="1080006" cy="664778"/>
          </a:xfrm>
          <a:prstGeom prst="rect">
            <a:avLst/>
          </a:prstGeom>
          <a:noFill/>
          <a:ln>
            <a:noFill/>
          </a:ln>
        </p:spPr>
      </p:pic>
      <p:sp>
        <p:nvSpPr>
          <p:cNvPr id="12" name="Google Shape;12;p24"/>
          <p:cNvSpPr txBox="1">
            <a:spLocks noGrp="1"/>
          </p:cNvSpPr>
          <p:nvPr>
            <p:ph type="title"/>
          </p:nvPr>
        </p:nvSpPr>
        <p:spPr>
          <a:xfrm>
            <a:off x="1455638" y="848357"/>
            <a:ext cx="7772401" cy="1838399"/>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24"/>
          <p:cNvSpPr txBox="1">
            <a:spLocks noGrp="1"/>
          </p:cNvSpPr>
          <p:nvPr>
            <p:ph type="body" idx="1"/>
          </p:nvPr>
        </p:nvSpPr>
        <p:spPr>
          <a:xfrm>
            <a:off x="5422800" y="2686755"/>
            <a:ext cx="3805239" cy="4869746"/>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24"/>
          <p:cNvSpPr txBox="1">
            <a:spLocks noGrp="1"/>
          </p:cNvSpPr>
          <p:nvPr>
            <p:ph type="sldNum" idx="12"/>
          </p:nvPr>
        </p:nvSpPr>
        <p:spPr>
          <a:xfrm>
            <a:off x="6689125" y="6871631"/>
            <a:ext cx="273653" cy="26425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p:nvPr/>
        </p:nvSpPr>
        <p:spPr>
          <a:xfrm>
            <a:off x="1176618" y="6563127"/>
            <a:ext cx="7012135" cy="482211"/>
          </a:xfrm>
          <a:prstGeom prst="rect">
            <a:avLst/>
          </a:prstGeom>
          <a:noFill/>
          <a:ln>
            <a:noFill/>
          </a:ln>
        </p:spPr>
        <p:txBody>
          <a:bodyPr spcFirstLastPara="1" wrap="square" lIns="91400" tIns="91400" rIns="91400" bIns="91400" anchor="ctr" anchorCtr="0">
            <a:spAutoFit/>
          </a:bodyPr>
          <a:lstStyle/>
          <a:p>
            <a:pPr marL="0" marR="0" lvl="1" indent="0" algn="just"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08" name="Google Shape;108;p1"/>
          <p:cNvSpPr txBox="1"/>
          <p:nvPr/>
        </p:nvSpPr>
        <p:spPr>
          <a:xfrm>
            <a:off x="374945" y="2049134"/>
            <a:ext cx="1444335" cy="369399"/>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MÓDULO 3</a:t>
            </a:r>
            <a:endParaRPr/>
          </a:p>
        </p:txBody>
      </p:sp>
      <p:sp>
        <p:nvSpPr>
          <p:cNvPr id="109" name="Google Shape;109;p1"/>
          <p:cNvSpPr txBox="1"/>
          <p:nvPr/>
        </p:nvSpPr>
        <p:spPr>
          <a:xfrm>
            <a:off x="1139095" y="834800"/>
            <a:ext cx="4156811" cy="339707"/>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RECURSOS HUMANOS </a:t>
            </a:r>
            <a:r>
              <a:rPr lang="en-US" sz="1200" b="0" i="0" u="none" strike="noStrike" cap="none">
                <a:solidFill>
                  <a:srgbClr val="ED6B00"/>
                </a:solidFill>
                <a:latin typeface="Calibri"/>
                <a:ea typeface="Calibri"/>
                <a:cs typeface="Calibri"/>
                <a:sym typeface="Calibri"/>
              </a:rPr>
              <a:t>| NIVEL 4° MEDIO</a:t>
            </a:r>
            <a:endParaRPr/>
          </a:p>
        </p:txBody>
      </p:sp>
      <p:sp>
        <p:nvSpPr>
          <p:cNvPr id="110" name="Google Shape;110;p1"/>
          <p:cNvSpPr txBox="1"/>
          <p:nvPr/>
        </p:nvSpPr>
        <p:spPr>
          <a:xfrm>
            <a:off x="378119" y="2376594"/>
            <a:ext cx="4118095" cy="1666758"/>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DESARROLLO Y BIENESTAR DEL PERSONAL</a:t>
            </a:r>
            <a:endParaRPr/>
          </a:p>
        </p:txBody>
      </p:sp>
      <p:pic>
        <p:nvPicPr>
          <p:cNvPr id="111" name="Google Shape;111;p1" descr="Image"/>
          <p:cNvPicPr preferRelativeResize="0"/>
          <p:nvPr/>
        </p:nvPicPr>
        <p:blipFill rotWithShape="1">
          <a:blip r:embed="rId3">
            <a:alphaModFix/>
          </a:blip>
          <a:srcRect/>
          <a:stretch/>
        </p:blipFill>
        <p:spPr>
          <a:xfrm>
            <a:off x="3741704" y="2183383"/>
            <a:ext cx="4523261" cy="43070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0"/>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10</a:t>
            </a:fld>
            <a:endParaRPr sz="1100" b="0" i="0" u="none" strike="noStrike" cap="none">
              <a:solidFill>
                <a:srgbClr val="000000"/>
              </a:solidFill>
              <a:latin typeface="Calibri"/>
              <a:ea typeface="Calibri"/>
              <a:cs typeface="Calibri"/>
              <a:sym typeface="Calibri"/>
            </a:endParaRPr>
          </a:p>
        </p:txBody>
      </p:sp>
      <p:sp>
        <p:nvSpPr>
          <p:cNvPr id="249" name="Google Shape;249;p10"/>
          <p:cNvSpPr txBox="1"/>
          <p:nvPr/>
        </p:nvSpPr>
        <p:spPr>
          <a:xfrm>
            <a:off x="452171" y="1269909"/>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¿PARA QUÉ </a:t>
            </a:r>
            <a:r>
              <a:rPr lang="en-US" sz="2800" b="0" i="0" u="none" strike="noStrike" cap="none">
                <a:solidFill>
                  <a:srgbClr val="A93501"/>
                </a:solidFill>
                <a:latin typeface="Calibri"/>
                <a:ea typeface="Calibri"/>
                <a:cs typeface="Calibri"/>
                <a:sym typeface="Calibri"/>
              </a:rPr>
              <a:t>SIRVE?</a:t>
            </a:r>
            <a:endParaRPr/>
          </a:p>
        </p:txBody>
      </p:sp>
      <p:sp>
        <p:nvSpPr>
          <p:cNvPr id="250" name="Google Shape;250;p10"/>
          <p:cNvSpPr txBox="1"/>
          <p:nvPr/>
        </p:nvSpPr>
        <p:spPr>
          <a:xfrm>
            <a:off x="564526" y="977073"/>
            <a:ext cx="4700410"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EVALUACIÓN DE DESEMPEÑO 360°</a:t>
            </a:r>
            <a:endParaRPr/>
          </a:p>
        </p:txBody>
      </p:sp>
      <p:pic>
        <p:nvPicPr>
          <p:cNvPr id="251" name="Google Shape;251;p10" descr="Imagen 4"/>
          <p:cNvPicPr preferRelativeResize="0"/>
          <p:nvPr/>
        </p:nvPicPr>
        <p:blipFill rotWithShape="1">
          <a:blip r:embed="rId3">
            <a:alphaModFix/>
          </a:blip>
          <a:srcRect/>
          <a:stretch/>
        </p:blipFill>
        <p:spPr>
          <a:xfrm>
            <a:off x="2427184" y="1693073"/>
            <a:ext cx="5613278" cy="2980846"/>
          </a:xfrm>
          <a:prstGeom prst="rect">
            <a:avLst/>
          </a:prstGeom>
          <a:noFill/>
          <a:ln>
            <a:noFill/>
          </a:ln>
        </p:spPr>
      </p:pic>
      <p:sp>
        <p:nvSpPr>
          <p:cNvPr id="252" name="Google Shape;252;p10"/>
          <p:cNvSpPr txBox="1"/>
          <p:nvPr/>
        </p:nvSpPr>
        <p:spPr>
          <a:xfrm>
            <a:off x="7831659" y="2993712"/>
            <a:ext cx="195824" cy="3005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8F8F8F"/>
              </a:buClr>
              <a:buSzPts val="1600"/>
              <a:buFont typeface="Calibri"/>
              <a:buNone/>
            </a:pPr>
            <a:r>
              <a:rPr lang="en-US" sz="1600" b="1" i="0" u="none" strike="noStrike" cap="none">
                <a:solidFill>
                  <a:srgbClr val="8F8F8F"/>
                </a:solidFill>
                <a:latin typeface="Calibri"/>
                <a:ea typeface="Calibri"/>
                <a:cs typeface="Calibri"/>
                <a:sym typeface="Calibri"/>
              </a:rPr>
              <a:t>=</a:t>
            </a:r>
            <a:endParaRPr/>
          </a:p>
        </p:txBody>
      </p:sp>
      <p:grpSp>
        <p:nvGrpSpPr>
          <p:cNvPr id="253" name="Google Shape;253;p10"/>
          <p:cNvGrpSpPr/>
          <p:nvPr/>
        </p:nvGrpSpPr>
        <p:grpSpPr>
          <a:xfrm>
            <a:off x="8082424" y="2831596"/>
            <a:ext cx="1188088" cy="662791"/>
            <a:chOff x="-2" y="-1"/>
            <a:chExt cx="1188087" cy="662790"/>
          </a:xfrm>
        </p:grpSpPr>
        <p:sp>
          <p:nvSpPr>
            <p:cNvPr id="254" name="Google Shape;254;p10"/>
            <p:cNvSpPr/>
            <p:nvPr/>
          </p:nvSpPr>
          <p:spPr>
            <a:xfrm>
              <a:off x="-2" y="-1"/>
              <a:ext cx="1188087" cy="662790"/>
            </a:xfrm>
            <a:prstGeom prst="roundRect">
              <a:avLst>
                <a:gd name="adj" fmla="val 19198"/>
              </a:avLst>
            </a:prstGeom>
            <a:solidFill>
              <a:srgbClr val="ED423D"/>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55" name="Google Shape;255;p10"/>
            <p:cNvSpPr txBox="1"/>
            <p:nvPr/>
          </p:nvSpPr>
          <p:spPr>
            <a:xfrm>
              <a:off x="37269" y="141273"/>
              <a:ext cx="1113547"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56" name="Google Shape;256;p10"/>
          <p:cNvSpPr txBox="1"/>
          <p:nvPr/>
        </p:nvSpPr>
        <p:spPr>
          <a:xfrm>
            <a:off x="8119188" y="2928796"/>
            <a:ext cx="1118852" cy="50939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EVALUACIÓN </a:t>
            </a:r>
            <a:endParaRPr/>
          </a:p>
          <a:p>
            <a:pPr marL="0" marR="0" lvl="0" indent="0" algn="ctr" rtl="0">
              <a:lnSpc>
                <a:spcPct val="10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360°</a:t>
            </a:r>
            <a:endParaRPr/>
          </a:p>
        </p:txBody>
      </p:sp>
      <p:sp>
        <p:nvSpPr>
          <p:cNvPr id="257" name="Google Shape;257;p10"/>
          <p:cNvSpPr txBox="1"/>
          <p:nvPr/>
        </p:nvSpPr>
        <p:spPr>
          <a:xfrm>
            <a:off x="3208334" y="2706864"/>
            <a:ext cx="1899930" cy="120080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MÉTODO DEL TRABAJO: </a:t>
            </a:r>
            <a:r>
              <a:rPr lang="en-US" sz="1200" b="0" i="0" u="none" strike="noStrike" cap="none">
                <a:solidFill>
                  <a:srgbClr val="FFFFFF"/>
                </a:solidFill>
                <a:latin typeface="Calibri"/>
                <a:ea typeface="Calibri"/>
                <a:cs typeface="Calibri"/>
                <a:sym typeface="Calibri"/>
              </a:rPr>
              <a:t>desempeño </a:t>
            </a:r>
            <a:endParaRPr/>
          </a:p>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de las competencias y habilidades en el puesto </a:t>
            </a:r>
            <a:endParaRPr/>
          </a:p>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de trabajo. </a:t>
            </a:r>
            <a:endParaRPr/>
          </a:p>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(El cómo)</a:t>
            </a:r>
            <a:endParaRPr/>
          </a:p>
        </p:txBody>
      </p:sp>
      <p:sp>
        <p:nvSpPr>
          <p:cNvPr id="258" name="Google Shape;258;p10"/>
          <p:cNvSpPr txBox="1"/>
          <p:nvPr/>
        </p:nvSpPr>
        <p:spPr>
          <a:xfrm>
            <a:off x="5655428" y="2816230"/>
            <a:ext cx="1899931" cy="81980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PRODUCTO DEL TRABAJO: </a:t>
            </a:r>
            <a:r>
              <a:rPr lang="en-US" sz="1200" b="0" i="0" u="none" strike="noStrike" cap="none">
                <a:solidFill>
                  <a:srgbClr val="FFFFFF"/>
                </a:solidFill>
                <a:latin typeface="Calibri"/>
                <a:ea typeface="Calibri"/>
                <a:cs typeface="Calibri"/>
                <a:sym typeface="Calibri"/>
              </a:rPr>
              <a:t>cuánto se ha producido, cuánto demora.</a:t>
            </a:r>
            <a:endParaRPr/>
          </a:p>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(El cuánto)</a:t>
            </a:r>
            <a:endParaRPr/>
          </a:p>
        </p:txBody>
      </p:sp>
      <p:grpSp>
        <p:nvGrpSpPr>
          <p:cNvPr id="259" name="Google Shape;259;p10"/>
          <p:cNvGrpSpPr/>
          <p:nvPr/>
        </p:nvGrpSpPr>
        <p:grpSpPr>
          <a:xfrm>
            <a:off x="3969024" y="1603821"/>
            <a:ext cx="2769552" cy="380227"/>
            <a:chOff x="0" y="-1"/>
            <a:chExt cx="2769551" cy="380226"/>
          </a:xfrm>
        </p:grpSpPr>
        <p:sp>
          <p:nvSpPr>
            <p:cNvPr id="260" name="Google Shape;260;p10"/>
            <p:cNvSpPr/>
            <p:nvPr/>
          </p:nvSpPr>
          <p:spPr>
            <a:xfrm>
              <a:off x="0" y="36227"/>
              <a:ext cx="2769551" cy="307787"/>
            </a:xfrm>
            <a:prstGeom prst="roundRect">
              <a:avLst>
                <a:gd name="adj" fmla="val 35435"/>
              </a:avLst>
            </a:pr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61" name="Google Shape;261;p10"/>
            <p:cNvSpPr txBox="1"/>
            <p:nvPr/>
          </p:nvSpPr>
          <p:spPr>
            <a:xfrm>
              <a:off x="31941" y="-1"/>
              <a:ext cx="2705669"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62" name="Google Shape;262;p10"/>
          <p:cNvSpPr txBox="1"/>
          <p:nvPr/>
        </p:nvSpPr>
        <p:spPr>
          <a:xfrm>
            <a:off x="3572454" y="1653544"/>
            <a:ext cx="3562683" cy="28079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LA EVALUACIÓN 360° COMBINA</a:t>
            </a:r>
            <a:endParaRPr/>
          </a:p>
        </p:txBody>
      </p:sp>
      <p:pic>
        <p:nvPicPr>
          <p:cNvPr id="263" name="Google Shape;263;p10" descr="Gráfico 12"/>
          <p:cNvPicPr preferRelativeResize="0"/>
          <p:nvPr/>
        </p:nvPicPr>
        <p:blipFill rotWithShape="1">
          <a:blip r:embed="rId4">
            <a:alphaModFix/>
          </a:blip>
          <a:srcRect/>
          <a:stretch/>
        </p:blipFill>
        <p:spPr>
          <a:xfrm flipH="1">
            <a:off x="848944" y="2252339"/>
            <a:ext cx="2168283" cy="2368272"/>
          </a:xfrm>
          <a:prstGeom prst="rect">
            <a:avLst/>
          </a:prstGeom>
          <a:noFill/>
          <a:ln>
            <a:noFill/>
          </a:ln>
        </p:spPr>
      </p:pic>
      <p:sp>
        <p:nvSpPr>
          <p:cNvPr id="264" name="Google Shape;264;p10"/>
          <p:cNvSpPr/>
          <p:nvPr/>
        </p:nvSpPr>
        <p:spPr>
          <a:xfrm>
            <a:off x="597046" y="4611651"/>
            <a:ext cx="8028110" cy="2052993"/>
          </a:xfrm>
          <a:prstGeom prst="roundRect">
            <a:avLst>
              <a:gd name="adj" fmla="val 15000"/>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65" name="Google Shape;265;p10"/>
          <p:cNvSpPr txBox="1"/>
          <p:nvPr/>
        </p:nvSpPr>
        <p:spPr>
          <a:xfrm>
            <a:off x="1153740" y="4892804"/>
            <a:ext cx="7079711" cy="1490676"/>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000000"/>
              </a:buClr>
              <a:buSzPts val="1300"/>
              <a:buFont typeface="Calibri"/>
              <a:buNone/>
            </a:pPr>
            <a:r>
              <a:rPr lang="en-US" sz="1300" b="1" i="0" u="none" strike="noStrike" cap="none">
                <a:solidFill>
                  <a:srgbClr val="000000"/>
                </a:solidFill>
                <a:latin typeface="Calibri"/>
                <a:ea typeface="Calibri"/>
                <a:cs typeface="Calibri"/>
                <a:sym typeface="Calibri"/>
              </a:rPr>
              <a:t>La evaluación 360° </a:t>
            </a:r>
            <a:r>
              <a:rPr lang="en-US" sz="1300" b="0" i="0" u="none" strike="noStrike" cap="none">
                <a:solidFill>
                  <a:srgbClr val="000000"/>
                </a:solidFill>
                <a:latin typeface="Calibri"/>
                <a:ea typeface="Calibri"/>
                <a:cs typeface="Calibri"/>
                <a:sym typeface="Calibri"/>
              </a:rPr>
              <a:t>sirve para medir el desempeño de las y los trabajadores de una organización tanto cualitativa como cuantitativamente. Contiene preguntas orientadas a comportamientos medibles y numéricos, además de otras dirigidas a las relaciones interpersonales.</a:t>
            </a:r>
            <a:endParaRPr/>
          </a:p>
          <a:p>
            <a:pPr marL="0" marR="0" lvl="0" indent="0" algn="l" rtl="0">
              <a:lnSpc>
                <a:spcPct val="115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Calibri"/>
              <a:buNone/>
            </a:pPr>
            <a:r>
              <a:rPr lang="en-US" sz="1300" b="0" i="0" u="none" strike="noStrike" cap="none">
                <a:solidFill>
                  <a:srgbClr val="000000"/>
                </a:solidFill>
                <a:latin typeface="Calibri"/>
                <a:ea typeface="Calibri"/>
                <a:cs typeface="Calibri"/>
                <a:sym typeface="Calibri"/>
              </a:rPr>
              <a:t>Este método considera distintas miradas del todo aportando mejor eficiencia y eficacia en los distintos procesos que funcionan en torno a la organización.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11</a:t>
            </a:fld>
            <a:endParaRPr sz="1100" b="0" i="0" u="none" strike="noStrike" cap="none">
              <a:solidFill>
                <a:srgbClr val="000000"/>
              </a:solidFill>
              <a:latin typeface="Calibri"/>
              <a:ea typeface="Calibri"/>
              <a:cs typeface="Calibri"/>
              <a:sym typeface="Calibri"/>
            </a:endParaRPr>
          </a:p>
        </p:txBody>
      </p:sp>
      <p:sp>
        <p:nvSpPr>
          <p:cNvPr id="271" name="Google Shape;271;p11"/>
          <p:cNvSpPr txBox="1"/>
          <p:nvPr/>
        </p:nvSpPr>
        <p:spPr>
          <a:xfrm>
            <a:off x="452171" y="1269909"/>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¿QUÉ SE LOGRA </a:t>
            </a:r>
            <a:r>
              <a:rPr lang="en-US" sz="2800" b="0" i="0" u="none" strike="noStrike" cap="none">
                <a:solidFill>
                  <a:srgbClr val="A93501"/>
                </a:solidFill>
                <a:latin typeface="Calibri"/>
                <a:ea typeface="Calibri"/>
                <a:cs typeface="Calibri"/>
                <a:sym typeface="Calibri"/>
              </a:rPr>
              <a:t>CON ESTA EVALUACIÓN?</a:t>
            </a:r>
            <a:endParaRPr/>
          </a:p>
        </p:txBody>
      </p:sp>
      <p:grpSp>
        <p:nvGrpSpPr>
          <p:cNvPr id="272" name="Google Shape;272;p11"/>
          <p:cNvGrpSpPr/>
          <p:nvPr/>
        </p:nvGrpSpPr>
        <p:grpSpPr>
          <a:xfrm>
            <a:off x="466016" y="2144721"/>
            <a:ext cx="4693820" cy="4332285"/>
            <a:chOff x="-2" y="-1"/>
            <a:chExt cx="4693818" cy="4332283"/>
          </a:xfrm>
        </p:grpSpPr>
        <p:sp>
          <p:nvSpPr>
            <p:cNvPr id="273" name="Google Shape;273;p11"/>
            <p:cNvSpPr/>
            <p:nvPr/>
          </p:nvSpPr>
          <p:spPr>
            <a:xfrm>
              <a:off x="-2" y="-1"/>
              <a:ext cx="4693818" cy="4332283"/>
            </a:xfrm>
            <a:prstGeom prst="roundRect">
              <a:avLst>
                <a:gd name="adj" fmla="val 6511"/>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74" name="Google Shape;274;p11"/>
            <p:cNvSpPr txBox="1"/>
            <p:nvPr/>
          </p:nvSpPr>
          <p:spPr>
            <a:xfrm>
              <a:off x="82616" y="1976019"/>
              <a:ext cx="4528583"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75" name="Google Shape;275;p11"/>
          <p:cNvSpPr txBox="1"/>
          <p:nvPr/>
        </p:nvSpPr>
        <p:spPr>
          <a:xfrm>
            <a:off x="648737" y="2384360"/>
            <a:ext cx="4369582" cy="3830978"/>
          </a:xfrm>
          <a:prstGeom prst="rect">
            <a:avLst/>
          </a:prstGeom>
          <a:noFill/>
          <a:ln>
            <a:noFill/>
          </a:ln>
        </p:spPr>
        <p:txBody>
          <a:bodyPr spcFirstLastPara="1" wrap="square" lIns="91400" tIns="91400" rIns="91400" bIns="91400" anchor="ctr" anchorCtr="0">
            <a:spAutoFit/>
          </a:bodyPr>
          <a:lstStyle/>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Medir el rendimiento de las y los colaboradores.</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Evaluar las competencias de las y los colaboradores.</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Diseñar planes de formación profesional.</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Recopilar antecedentes que sirven como base para implementar planes de carrera y sucesión dentro de la organización.</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Que la organización evolucione en su responsabilidad social considerando factores     del entorno, del medio ambiente y de las necesidades de las personas.</a:t>
            </a:r>
            <a:endParaRPr/>
          </a:p>
        </p:txBody>
      </p:sp>
      <p:pic>
        <p:nvPicPr>
          <p:cNvPr id="276" name="Google Shape;276;p11" descr="Image"/>
          <p:cNvPicPr preferRelativeResize="0"/>
          <p:nvPr/>
        </p:nvPicPr>
        <p:blipFill rotWithShape="1">
          <a:blip r:embed="rId3">
            <a:alphaModFix/>
          </a:blip>
          <a:srcRect/>
          <a:stretch/>
        </p:blipFill>
        <p:spPr>
          <a:xfrm>
            <a:off x="5609926" y="2464498"/>
            <a:ext cx="3829652" cy="37588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12</a:t>
            </a:fld>
            <a:endParaRPr sz="1100" b="0" i="0" u="none" strike="noStrike" cap="none">
              <a:solidFill>
                <a:srgbClr val="000000"/>
              </a:solidFill>
              <a:latin typeface="Calibri"/>
              <a:ea typeface="Calibri"/>
              <a:cs typeface="Calibri"/>
              <a:sym typeface="Calibri"/>
            </a:endParaRPr>
          </a:p>
        </p:txBody>
      </p:sp>
      <p:grpSp>
        <p:nvGrpSpPr>
          <p:cNvPr id="282" name="Google Shape;282;p12"/>
          <p:cNvGrpSpPr/>
          <p:nvPr/>
        </p:nvGrpSpPr>
        <p:grpSpPr>
          <a:xfrm>
            <a:off x="452170" y="4950302"/>
            <a:ext cx="8753945" cy="462595"/>
            <a:chOff x="-2" y="-2"/>
            <a:chExt cx="8753944" cy="462594"/>
          </a:xfrm>
        </p:grpSpPr>
        <p:sp>
          <p:nvSpPr>
            <p:cNvPr id="283" name="Google Shape;283;p12"/>
            <p:cNvSpPr/>
            <p:nvPr/>
          </p:nvSpPr>
          <p:spPr>
            <a:xfrm>
              <a:off x="-2" y="-2"/>
              <a:ext cx="8753944" cy="462594"/>
            </a:xfrm>
            <a:prstGeom prst="roundRect">
              <a:avLst>
                <a:gd name="adj" fmla="val 22369"/>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84" name="Google Shape;284;p12"/>
            <p:cNvSpPr txBox="1"/>
            <p:nvPr/>
          </p:nvSpPr>
          <p:spPr>
            <a:xfrm>
              <a:off x="30305" y="41174"/>
              <a:ext cx="8693331"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85" name="Google Shape;285;p12"/>
          <p:cNvGrpSpPr/>
          <p:nvPr/>
        </p:nvGrpSpPr>
        <p:grpSpPr>
          <a:xfrm>
            <a:off x="466020" y="5449582"/>
            <a:ext cx="8753944" cy="494519"/>
            <a:chOff x="-1" y="-2"/>
            <a:chExt cx="8753943" cy="494518"/>
          </a:xfrm>
        </p:grpSpPr>
        <p:sp>
          <p:nvSpPr>
            <p:cNvPr id="286" name="Google Shape;286;p12"/>
            <p:cNvSpPr/>
            <p:nvPr/>
          </p:nvSpPr>
          <p:spPr>
            <a:xfrm>
              <a:off x="-1" y="-2"/>
              <a:ext cx="8753943" cy="494518"/>
            </a:xfrm>
            <a:prstGeom prst="roundRect">
              <a:avLst>
                <a:gd name="adj" fmla="val 22369"/>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87" name="Google Shape;287;p12"/>
            <p:cNvSpPr txBox="1"/>
            <p:nvPr/>
          </p:nvSpPr>
          <p:spPr>
            <a:xfrm>
              <a:off x="32397" y="57137"/>
              <a:ext cx="8689146"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88" name="Google Shape;288;p12"/>
          <p:cNvGrpSpPr/>
          <p:nvPr/>
        </p:nvGrpSpPr>
        <p:grpSpPr>
          <a:xfrm>
            <a:off x="466020" y="3932056"/>
            <a:ext cx="8753944" cy="462595"/>
            <a:chOff x="-1" y="-2"/>
            <a:chExt cx="8753943" cy="462594"/>
          </a:xfrm>
        </p:grpSpPr>
        <p:sp>
          <p:nvSpPr>
            <p:cNvPr id="289" name="Google Shape;289;p12"/>
            <p:cNvSpPr/>
            <p:nvPr/>
          </p:nvSpPr>
          <p:spPr>
            <a:xfrm>
              <a:off x="-1" y="-2"/>
              <a:ext cx="8753943" cy="462594"/>
            </a:xfrm>
            <a:prstGeom prst="roundRect">
              <a:avLst>
                <a:gd name="adj" fmla="val 22369"/>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90" name="Google Shape;290;p12"/>
            <p:cNvSpPr txBox="1"/>
            <p:nvPr/>
          </p:nvSpPr>
          <p:spPr>
            <a:xfrm>
              <a:off x="30304" y="41174"/>
              <a:ext cx="8693331"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91" name="Google Shape;291;p12"/>
          <p:cNvGrpSpPr/>
          <p:nvPr/>
        </p:nvGrpSpPr>
        <p:grpSpPr>
          <a:xfrm>
            <a:off x="466020" y="4426563"/>
            <a:ext cx="8753944" cy="494519"/>
            <a:chOff x="-1" y="-1"/>
            <a:chExt cx="8753943" cy="494518"/>
          </a:xfrm>
        </p:grpSpPr>
        <p:sp>
          <p:nvSpPr>
            <p:cNvPr id="292" name="Google Shape;292;p12"/>
            <p:cNvSpPr/>
            <p:nvPr/>
          </p:nvSpPr>
          <p:spPr>
            <a:xfrm>
              <a:off x="-1" y="-1"/>
              <a:ext cx="8753943" cy="494518"/>
            </a:xfrm>
            <a:prstGeom prst="roundRect">
              <a:avLst>
                <a:gd name="adj" fmla="val 22369"/>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93" name="Google Shape;293;p12"/>
            <p:cNvSpPr txBox="1"/>
            <p:nvPr/>
          </p:nvSpPr>
          <p:spPr>
            <a:xfrm>
              <a:off x="32397" y="57137"/>
              <a:ext cx="8689146"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94" name="Google Shape;294;p12"/>
          <p:cNvGrpSpPr/>
          <p:nvPr/>
        </p:nvGrpSpPr>
        <p:grpSpPr>
          <a:xfrm>
            <a:off x="466020" y="2956261"/>
            <a:ext cx="8753944" cy="418993"/>
            <a:chOff x="-1" y="-2"/>
            <a:chExt cx="8753943" cy="418992"/>
          </a:xfrm>
        </p:grpSpPr>
        <p:sp>
          <p:nvSpPr>
            <p:cNvPr id="295" name="Google Shape;295;p12"/>
            <p:cNvSpPr/>
            <p:nvPr/>
          </p:nvSpPr>
          <p:spPr>
            <a:xfrm>
              <a:off x="-1" y="-2"/>
              <a:ext cx="8753943" cy="418992"/>
            </a:xfrm>
            <a:prstGeom prst="roundRect">
              <a:avLst>
                <a:gd name="adj" fmla="val 22369"/>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96" name="Google Shape;296;p12"/>
            <p:cNvSpPr txBox="1"/>
            <p:nvPr/>
          </p:nvSpPr>
          <p:spPr>
            <a:xfrm>
              <a:off x="27447" y="19373"/>
              <a:ext cx="8699045"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97" name="Google Shape;297;p12"/>
          <p:cNvSpPr txBox="1"/>
          <p:nvPr/>
        </p:nvSpPr>
        <p:spPr>
          <a:xfrm>
            <a:off x="452171" y="1269909"/>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VENTAJAS</a:t>
            </a:r>
            <a:endParaRPr/>
          </a:p>
        </p:txBody>
      </p:sp>
      <p:grpSp>
        <p:nvGrpSpPr>
          <p:cNvPr id="298" name="Google Shape;298;p12"/>
          <p:cNvGrpSpPr/>
          <p:nvPr/>
        </p:nvGrpSpPr>
        <p:grpSpPr>
          <a:xfrm>
            <a:off x="466020" y="2144725"/>
            <a:ext cx="8753944" cy="772656"/>
            <a:chOff x="-1" y="-2"/>
            <a:chExt cx="8753943" cy="772655"/>
          </a:xfrm>
        </p:grpSpPr>
        <p:sp>
          <p:nvSpPr>
            <p:cNvPr id="299" name="Google Shape;299;p12"/>
            <p:cNvSpPr/>
            <p:nvPr/>
          </p:nvSpPr>
          <p:spPr>
            <a:xfrm>
              <a:off x="-1" y="-2"/>
              <a:ext cx="8753943" cy="772655"/>
            </a:xfrm>
            <a:prstGeom prst="roundRect">
              <a:avLst>
                <a:gd name="adj" fmla="val 1250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00" name="Google Shape;300;p12"/>
            <p:cNvSpPr txBox="1"/>
            <p:nvPr/>
          </p:nvSpPr>
          <p:spPr>
            <a:xfrm>
              <a:off x="28300" y="196205"/>
              <a:ext cx="8697339"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01" name="Google Shape;301;p12"/>
          <p:cNvGrpSpPr/>
          <p:nvPr/>
        </p:nvGrpSpPr>
        <p:grpSpPr>
          <a:xfrm>
            <a:off x="466020" y="3407219"/>
            <a:ext cx="8753944" cy="494519"/>
            <a:chOff x="-1" y="-2"/>
            <a:chExt cx="8753943" cy="494518"/>
          </a:xfrm>
        </p:grpSpPr>
        <p:sp>
          <p:nvSpPr>
            <p:cNvPr id="302" name="Google Shape;302;p12"/>
            <p:cNvSpPr/>
            <p:nvPr/>
          </p:nvSpPr>
          <p:spPr>
            <a:xfrm>
              <a:off x="-1" y="-2"/>
              <a:ext cx="8753943" cy="494518"/>
            </a:xfrm>
            <a:prstGeom prst="roundRect">
              <a:avLst>
                <a:gd name="adj" fmla="val 22369"/>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03" name="Google Shape;303;p12"/>
            <p:cNvSpPr txBox="1"/>
            <p:nvPr/>
          </p:nvSpPr>
          <p:spPr>
            <a:xfrm>
              <a:off x="32397" y="57137"/>
              <a:ext cx="8689146"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04" name="Google Shape;304;p12"/>
          <p:cNvSpPr txBox="1"/>
          <p:nvPr/>
        </p:nvSpPr>
        <p:spPr>
          <a:xfrm>
            <a:off x="648740" y="2112215"/>
            <a:ext cx="8271103" cy="3830978"/>
          </a:xfrm>
          <a:prstGeom prst="rect">
            <a:avLst/>
          </a:prstGeom>
          <a:noFill/>
          <a:ln>
            <a:noFill/>
          </a:ln>
        </p:spPr>
        <p:txBody>
          <a:bodyPr spcFirstLastPara="1" wrap="square" lIns="91400" tIns="91400" rIns="91400" bIns="91400" anchor="ctr" anchorCtr="0">
            <a:spAutoFit/>
          </a:bodyPr>
          <a:lstStyle/>
          <a:p>
            <a:pPr marL="285750" marR="0" lvl="0" indent="-285750" algn="l" rtl="0">
              <a:lnSpc>
                <a:spcPct val="110000"/>
              </a:lnSpc>
              <a:spcBef>
                <a:spcPts val="0"/>
              </a:spcBef>
              <a:spcAft>
                <a:spcPts val="0"/>
              </a:spcAft>
              <a:buClr>
                <a:srgbClr val="000000"/>
              </a:buClr>
              <a:buSzPts val="1500"/>
              <a:buFont typeface="Arial"/>
              <a:buChar char="•"/>
            </a:pPr>
            <a:r>
              <a:rPr lang="en-US" sz="1500" b="1" i="0" u="none" strike="noStrike" cap="none">
                <a:solidFill>
                  <a:srgbClr val="000000"/>
                </a:solidFill>
                <a:latin typeface="Calibri"/>
                <a:ea typeface="Calibri"/>
                <a:cs typeface="Calibri"/>
                <a:sym typeface="Calibri"/>
              </a:rPr>
              <a:t>Fomenta</a:t>
            </a:r>
            <a:r>
              <a:rPr lang="en-US" sz="1500" b="0" i="0" u="none" strike="noStrike" cap="none">
                <a:solidFill>
                  <a:srgbClr val="000000"/>
                </a:solidFill>
                <a:latin typeface="Calibri"/>
                <a:ea typeface="Calibri"/>
                <a:cs typeface="Calibri"/>
                <a:sym typeface="Calibri"/>
              </a:rPr>
              <a:t> la comunicación entre los miembros de la organización y la creación de equipos de trabajo      más cohesionados.</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1" i="0" u="none" strike="noStrike" cap="none">
                <a:solidFill>
                  <a:srgbClr val="000000"/>
                </a:solidFill>
                <a:latin typeface="Calibri"/>
                <a:ea typeface="Calibri"/>
                <a:cs typeface="Calibri"/>
                <a:sym typeface="Calibri"/>
              </a:rPr>
              <a:t>Motiva</a:t>
            </a:r>
            <a:r>
              <a:rPr lang="en-US" sz="1500" b="0" i="0" u="none" strike="noStrike" cap="none">
                <a:solidFill>
                  <a:srgbClr val="000000"/>
                </a:solidFill>
                <a:latin typeface="Calibri"/>
                <a:ea typeface="Calibri"/>
                <a:cs typeface="Calibri"/>
                <a:sym typeface="Calibri"/>
              </a:rPr>
              <a:t> a la participación de las y los integrantes de la organización. </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1" i="0" u="none" strike="noStrike" cap="none">
                <a:solidFill>
                  <a:srgbClr val="000000"/>
                </a:solidFill>
                <a:latin typeface="Calibri"/>
                <a:ea typeface="Calibri"/>
                <a:cs typeface="Calibri"/>
                <a:sym typeface="Calibri"/>
              </a:rPr>
              <a:t>Combina</a:t>
            </a:r>
            <a:r>
              <a:rPr lang="en-US" sz="1500" b="0" i="0" u="none" strike="noStrike" cap="none">
                <a:solidFill>
                  <a:srgbClr val="000000"/>
                </a:solidFill>
                <a:latin typeface="Calibri"/>
                <a:ea typeface="Calibri"/>
                <a:cs typeface="Calibri"/>
                <a:sym typeface="Calibri"/>
              </a:rPr>
              <a:t> herramientas que permiten un mayor grado de objetividad.</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1" i="0" u="none" strike="noStrike" cap="none">
                <a:solidFill>
                  <a:srgbClr val="000000"/>
                </a:solidFill>
                <a:latin typeface="Calibri"/>
                <a:ea typeface="Calibri"/>
                <a:cs typeface="Calibri"/>
                <a:sym typeface="Calibri"/>
              </a:rPr>
              <a:t>Incrementa </a:t>
            </a:r>
            <a:r>
              <a:rPr lang="en-US" sz="1500" b="0" i="0" u="none" strike="noStrike" cap="none">
                <a:solidFill>
                  <a:srgbClr val="000000"/>
                </a:solidFill>
                <a:latin typeface="Calibri"/>
                <a:ea typeface="Calibri"/>
                <a:cs typeface="Calibri"/>
                <a:sym typeface="Calibri"/>
              </a:rPr>
              <a:t>el autoconocimiento de las y los trabajadores.</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1" i="0" u="none" strike="noStrike" cap="none">
                <a:solidFill>
                  <a:srgbClr val="000000"/>
                </a:solidFill>
                <a:latin typeface="Calibri"/>
                <a:ea typeface="Calibri"/>
                <a:cs typeface="Calibri"/>
                <a:sym typeface="Calibri"/>
              </a:rPr>
              <a:t>Es más objetivo </a:t>
            </a:r>
            <a:r>
              <a:rPr lang="en-US" sz="1500" b="0" i="0" u="none" strike="noStrike" cap="none">
                <a:solidFill>
                  <a:srgbClr val="000000"/>
                </a:solidFill>
                <a:latin typeface="Calibri"/>
                <a:ea typeface="Calibri"/>
                <a:cs typeface="Calibri"/>
                <a:sym typeface="Calibri"/>
              </a:rPr>
              <a:t>porque evalúa diferentes competencias de distinta manera. </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1" i="0" u="none" strike="noStrike" cap="none">
                <a:solidFill>
                  <a:srgbClr val="000000"/>
                </a:solidFill>
                <a:latin typeface="Calibri"/>
                <a:ea typeface="Calibri"/>
                <a:cs typeface="Calibri"/>
                <a:sym typeface="Calibri"/>
              </a:rPr>
              <a:t>Permite</a:t>
            </a:r>
            <a:r>
              <a:rPr lang="en-US" sz="1500" b="0" i="0" u="none" strike="noStrike" cap="none">
                <a:solidFill>
                  <a:srgbClr val="000000"/>
                </a:solidFill>
                <a:latin typeface="Calibri"/>
                <a:ea typeface="Calibri"/>
                <a:cs typeface="Calibri"/>
                <a:sym typeface="Calibri"/>
              </a:rPr>
              <a:t> recopilar información relevante de cada integrante de la organización (fortalezas y debilidades).</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1" i="0" u="none" strike="noStrike" cap="none">
                <a:solidFill>
                  <a:srgbClr val="000000"/>
                </a:solidFill>
                <a:latin typeface="Calibri"/>
                <a:ea typeface="Calibri"/>
                <a:cs typeface="Calibri"/>
                <a:sym typeface="Calibri"/>
              </a:rPr>
              <a:t>Mejora y garantiza </a:t>
            </a:r>
            <a:r>
              <a:rPr lang="en-US" sz="1500" b="0" i="0" u="none" strike="noStrike" cap="none">
                <a:solidFill>
                  <a:srgbClr val="000000"/>
                </a:solidFill>
                <a:latin typeface="Calibri"/>
                <a:ea typeface="Calibri"/>
                <a:cs typeface="Calibri"/>
                <a:sym typeface="Calibri"/>
              </a:rPr>
              <a:t>que los procesos internos sean más transparentes.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3"/>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13</a:t>
            </a:fld>
            <a:endParaRPr sz="1100" b="0" i="0" u="none" strike="noStrike" cap="none">
              <a:solidFill>
                <a:srgbClr val="000000"/>
              </a:solidFill>
              <a:latin typeface="Calibri"/>
              <a:ea typeface="Calibri"/>
              <a:cs typeface="Calibri"/>
              <a:sym typeface="Calibri"/>
            </a:endParaRPr>
          </a:p>
        </p:txBody>
      </p:sp>
      <p:grpSp>
        <p:nvGrpSpPr>
          <p:cNvPr id="310" name="Google Shape;310;p13"/>
          <p:cNvGrpSpPr/>
          <p:nvPr/>
        </p:nvGrpSpPr>
        <p:grpSpPr>
          <a:xfrm>
            <a:off x="466020" y="2696167"/>
            <a:ext cx="8605504" cy="700183"/>
            <a:chOff x="-1" y="-1"/>
            <a:chExt cx="8605503" cy="700182"/>
          </a:xfrm>
        </p:grpSpPr>
        <p:sp>
          <p:nvSpPr>
            <p:cNvPr id="311" name="Google Shape;311;p13"/>
            <p:cNvSpPr/>
            <p:nvPr/>
          </p:nvSpPr>
          <p:spPr>
            <a:xfrm>
              <a:off x="-1" y="-1"/>
              <a:ext cx="8605503" cy="700182"/>
            </a:xfrm>
            <a:prstGeom prst="roundRect">
              <a:avLst>
                <a:gd name="adj" fmla="val 11486"/>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12" name="Google Shape;312;p13"/>
            <p:cNvSpPr txBox="1"/>
            <p:nvPr/>
          </p:nvSpPr>
          <p:spPr>
            <a:xfrm>
              <a:off x="23553" y="159968"/>
              <a:ext cx="8558394"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13" name="Google Shape;313;p13"/>
          <p:cNvSpPr txBox="1"/>
          <p:nvPr/>
        </p:nvSpPr>
        <p:spPr>
          <a:xfrm>
            <a:off x="452171" y="1269909"/>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DESVENTAJAS</a:t>
            </a:r>
            <a:endParaRPr/>
          </a:p>
        </p:txBody>
      </p:sp>
      <p:grpSp>
        <p:nvGrpSpPr>
          <p:cNvPr id="314" name="Google Shape;314;p13"/>
          <p:cNvGrpSpPr/>
          <p:nvPr/>
        </p:nvGrpSpPr>
        <p:grpSpPr>
          <a:xfrm>
            <a:off x="466020" y="2144726"/>
            <a:ext cx="8605504" cy="522284"/>
            <a:chOff x="-1" y="-2"/>
            <a:chExt cx="8605503" cy="522282"/>
          </a:xfrm>
        </p:grpSpPr>
        <p:sp>
          <p:nvSpPr>
            <p:cNvPr id="315" name="Google Shape;315;p13"/>
            <p:cNvSpPr/>
            <p:nvPr/>
          </p:nvSpPr>
          <p:spPr>
            <a:xfrm>
              <a:off x="-1" y="-2"/>
              <a:ext cx="8605503" cy="522282"/>
            </a:xfrm>
            <a:prstGeom prst="roundRect">
              <a:avLst>
                <a:gd name="adj" fmla="val 12507"/>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16" name="Google Shape;316;p13"/>
            <p:cNvSpPr txBox="1"/>
            <p:nvPr/>
          </p:nvSpPr>
          <p:spPr>
            <a:xfrm>
              <a:off x="19130" y="71017"/>
              <a:ext cx="8567240"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17" name="Google Shape;317;p13"/>
          <p:cNvGrpSpPr/>
          <p:nvPr/>
        </p:nvGrpSpPr>
        <p:grpSpPr>
          <a:xfrm>
            <a:off x="466020" y="3418106"/>
            <a:ext cx="8605504" cy="494519"/>
            <a:chOff x="-1" y="-2"/>
            <a:chExt cx="8605503" cy="494518"/>
          </a:xfrm>
        </p:grpSpPr>
        <p:sp>
          <p:nvSpPr>
            <p:cNvPr id="318" name="Google Shape;318;p13"/>
            <p:cNvSpPr/>
            <p:nvPr/>
          </p:nvSpPr>
          <p:spPr>
            <a:xfrm>
              <a:off x="-1" y="-2"/>
              <a:ext cx="8605503" cy="494518"/>
            </a:xfrm>
            <a:prstGeom prst="roundRect">
              <a:avLst>
                <a:gd name="adj" fmla="val 22369"/>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19" name="Google Shape;319;p13"/>
            <p:cNvSpPr txBox="1"/>
            <p:nvPr/>
          </p:nvSpPr>
          <p:spPr>
            <a:xfrm>
              <a:off x="32395" y="57137"/>
              <a:ext cx="8540709"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20" name="Google Shape;320;p13"/>
          <p:cNvSpPr txBox="1"/>
          <p:nvPr/>
        </p:nvSpPr>
        <p:spPr>
          <a:xfrm>
            <a:off x="648739" y="2360496"/>
            <a:ext cx="8157806" cy="1605678"/>
          </a:xfrm>
          <a:prstGeom prst="rect">
            <a:avLst/>
          </a:prstGeom>
          <a:noFill/>
          <a:ln>
            <a:noFill/>
          </a:ln>
        </p:spPr>
        <p:txBody>
          <a:bodyPr spcFirstLastPara="1" wrap="square" lIns="91400" tIns="91400" rIns="91400" bIns="91400" anchor="ctr" anchorCtr="0">
            <a:spAutoFit/>
          </a:bodyPr>
          <a:lstStyle/>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Al ser un proceso más complejo, requiere de un mayor esfuerzo y tiempo.</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Analizar los resultados se torna más complejo si no se cuenta con un software o sistema especifico que tabule la información.</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Requiere de una mayor planificación que otros modelos de evaluación. </a:t>
            </a:r>
            <a:endParaRPr/>
          </a:p>
        </p:txBody>
      </p:sp>
      <p:grpSp>
        <p:nvGrpSpPr>
          <p:cNvPr id="321" name="Google Shape;321;p13"/>
          <p:cNvGrpSpPr/>
          <p:nvPr/>
        </p:nvGrpSpPr>
        <p:grpSpPr>
          <a:xfrm>
            <a:off x="3190917" y="4226652"/>
            <a:ext cx="3842563" cy="1379833"/>
            <a:chOff x="-1" y="-1"/>
            <a:chExt cx="3842562" cy="1379832"/>
          </a:xfrm>
        </p:grpSpPr>
        <p:grpSp>
          <p:nvGrpSpPr>
            <p:cNvPr id="322" name="Google Shape;322;p13"/>
            <p:cNvGrpSpPr/>
            <p:nvPr/>
          </p:nvGrpSpPr>
          <p:grpSpPr>
            <a:xfrm>
              <a:off x="-1" y="-1"/>
              <a:ext cx="3207906" cy="1379832"/>
              <a:chOff x="-1" y="-1"/>
              <a:chExt cx="3207905" cy="1379831"/>
            </a:xfrm>
          </p:grpSpPr>
          <p:sp>
            <p:nvSpPr>
              <p:cNvPr id="323" name="Google Shape;323;p13"/>
              <p:cNvSpPr/>
              <p:nvPr/>
            </p:nvSpPr>
            <p:spPr>
              <a:xfrm flipH="1">
                <a:off x="-1" y="-1"/>
                <a:ext cx="3207905" cy="1379831"/>
              </a:xfrm>
              <a:prstGeom prst="roundRect">
                <a:avLst>
                  <a:gd name="adj" fmla="val 1666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24" name="Google Shape;324;p13"/>
              <p:cNvSpPr txBox="1"/>
              <p:nvPr/>
            </p:nvSpPr>
            <p:spPr>
              <a:xfrm>
                <a:off x="67355" y="499791"/>
                <a:ext cx="3073190"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25" name="Google Shape;325;p13"/>
            <p:cNvSpPr/>
            <p:nvPr/>
          </p:nvSpPr>
          <p:spPr>
            <a:xfrm rot="4447046" flipH="1">
              <a:off x="3211379" y="-50043"/>
              <a:ext cx="394991" cy="789413"/>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sp>
        <p:nvSpPr>
          <p:cNvPr id="326" name="Google Shape;326;p13"/>
          <p:cNvSpPr txBox="1"/>
          <p:nvPr/>
        </p:nvSpPr>
        <p:spPr>
          <a:xfrm>
            <a:off x="3405680" y="4658462"/>
            <a:ext cx="2778383" cy="50939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Recordar las </a:t>
            </a:r>
            <a:r>
              <a:rPr lang="en-US" sz="1400" b="1" i="0" u="none" strike="noStrike" cap="none">
                <a:solidFill>
                  <a:srgbClr val="ED6B00"/>
                </a:solidFill>
                <a:latin typeface="Calibri"/>
                <a:ea typeface="Calibri"/>
                <a:cs typeface="Calibri"/>
                <a:sym typeface="Calibri"/>
              </a:rPr>
              <a:t>ventajas</a:t>
            </a:r>
            <a:r>
              <a:rPr lang="en-US" sz="1400" b="1" i="0" u="none" strike="noStrike" cap="none">
                <a:solidFill>
                  <a:srgbClr val="000000"/>
                </a:solidFill>
                <a:latin typeface="Calibri"/>
                <a:ea typeface="Calibri"/>
                <a:cs typeface="Calibri"/>
                <a:sym typeface="Calibri"/>
              </a:rPr>
              <a:t> y </a:t>
            </a:r>
            <a:r>
              <a:rPr lang="en-US" sz="1400" b="1" i="0" u="none" strike="noStrike" cap="none">
                <a:solidFill>
                  <a:srgbClr val="ED6B00"/>
                </a:solidFill>
                <a:latin typeface="Calibri"/>
                <a:ea typeface="Calibri"/>
                <a:cs typeface="Calibri"/>
                <a:sym typeface="Calibri"/>
              </a:rPr>
              <a:t>desventajas </a:t>
            </a:r>
            <a:r>
              <a:rPr lang="en-US" sz="1400" b="1" i="0" u="none" strike="noStrike" cap="none">
                <a:solidFill>
                  <a:srgbClr val="000000"/>
                </a:solidFill>
                <a:latin typeface="Calibri"/>
                <a:ea typeface="Calibri"/>
                <a:cs typeface="Calibri"/>
                <a:sym typeface="Calibri"/>
              </a:rPr>
              <a:t>de la Evaluación de Desempeño.</a:t>
            </a:r>
            <a:endParaRPr/>
          </a:p>
        </p:txBody>
      </p:sp>
      <p:pic>
        <p:nvPicPr>
          <p:cNvPr id="327" name="Google Shape;327;p13" descr="Imagen 22"/>
          <p:cNvPicPr preferRelativeResize="0"/>
          <p:nvPr/>
        </p:nvPicPr>
        <p:blipFill rotWithShape="1">
          <a:blip r:embed="rId3">
            <a:alphaModFix/>
          </a:blip>
          <a:srcRect/>
          <a:stretch/>
        </p:blipFill>
        <p:spPr>
          <a:xfrm>
            <a:off x="6309695" y="4163333"/>
            <a:ext cx="3256344" cy="34112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14</a:t>
            </a:fld>
            <a:endParaRPr sz="1100" b="0" i="0" u="none" strike="noStrike" cap="none">
              <a:solidFill>
                <a:srgbClr val="000000"/>
              </a:solidFill>
              <a:latin typeface="Calibri"/>
              <a:ea typeface="Calibri"/>
              <a:cs typeface="Calibri"/>
              <a:sym typeface="Calibri"/>
            </a:endParaRPr>
          </a:p>
        </p:txBody>
      </p:sp>
      <p:sp>
        <p:nvSpPr>
          <p:cNvPr id="333" name="Google Shape;333;p14"/>
          <p:cNvSpPr txBox="1"/>
          <p:nvPr/>
        </p:nvSpPr>
        <p:spPr>
          <a:xfrm>
            <a:off x="382496" y="1422539"/>
            <a:ext cx="8950508"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REFLEXIONEMOS</a:t>
            </a:r>
            <a:endParaRPr/>
          </a:p>
        </p:txBody>
      </p:sp>
      <p:sp>
        <p:nvSpPr>
          <p:cNvPr id="334" name="Google Shape;334;p14"/>
          <p:cNvSpPr txBox="1"/>
          <p:nvPr/>
        </p:nvSpPr>
        <p:spPr>
          <a:xfrm>
            <a:off x="366450" y="1110794"/>
            <a:ext cx="4700400"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HAGAMOS UNA PAUSA</a:t>
            </a:r>
            <a:endParaRPr/>
          </a:p>
        </p:txBody>
      </p:sp>
      <p:pic>
        <p:nvPicPr>
          <p:cNvPr id="335" name="Google Shape;335;p14" descr="Imagen 3"/>
          <p:cNvPicPr preferRelativeResize="0"/>
          <p:nvPr/>
        </p:nvPicPr>
        <p:blipFill rotWithShape="1">
          <a:blip r:embed="rId3">
            <a:alphaModFix/>
          </a:blip>
          <a:srcRect/>
          <a:stretch/>
        </p:blipFill>
        <p:spPr>
          <a:xfrm>
            <a:off x="5944191" y="1567118"/>
            <a:ext cx="2957399" cy="5248658"/>
          </a:xfrm>
          <a:prstGeom prst="rect">
            <a:avLst/>
          </a:prstGeom>
          <a:noFill/>
          <a:ln>
            <a:noFill/>
          </a:ln>
        </p:spPr>
      </p:pic>
      <p:sp>
        <p:nvSpPr>
          <p:cNvPr id="336" name="Google Shape;336;p14"/>
          <p:cNvSpPr txBox="1"/>
          <p:nvPr/>
        </p:nvSpPr>
        <p:spPr>
          <a:xfrm>
            <a:off x="506728" y="5425385"/>
            <a:ext cx="5146720" cy="111458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invito a </a:t>
            </a:r>
            <a:r>
              <a:rPr lang="en-US" sz="2100" b="1" i="0" u="none" strike="noStrike" cap="none">
                <a:solidFill>
                  <a:srgbClr val="ED6B00"/>
                </a:solidFill>
                <a:latin typeface="Calibri"/>
                <a:ea typeface="Calibri"/>
                <a:cs typeface="Calibri"/>
                <a:sym typeface="Calibri"/>
              </a:rPr>
              <a:t>compartir tus respuestas </a:t>
            </a:r>
            <a:r>
              <a:rPr lang="en-US" sz="2100" b="0" i="0" u="none" strike="noStrike" cap="none">
                <a:solidFill>
                  <a:srgbClr val="ED6B00"/>
                </a:solidFill>
                <a:latin typeface="Calibri"/>
                <a:ea typeface="Calibri"/>
                <a:cs typeface="Calibri"/>
                <a:sym typeface="Calibri"/>
              </a:rPr>
              <a:t>a través</a:t>
            </a:r>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de un plenario con los demás grupos.</a:t>
            </a:r>
            <a:endParaRPr/>
          </a:p>
          <a:p>
            <a:pPr marL="0" marR="0" lvl="0" indent="0" algn="l" rtl="0">
              <a:lnSpc>
                <a:spcPct val="100000"/>
              </a:lnSpc>
              <a:spcBef>
                <a:spcPts val="0"/>
              </a:spcBef>
              <a:spcAft>
                <a:spcPts val="0"/>
              </a:spcAft>
              <a:buClr>
                <a:srgbClr val="A93501"/>
              </a:buClr>
              <a:buSzPts val="2100"/>
              <a:buFont typeface="Calibri"/>
              <a:buNone/>
            </a:pPr>
            <a:r>
              <a:rPr lang="en-US" sz="2100" b="1" i="0" u="none" strike="noStrike" cap="none">
                <a:solidFill>
                  <a:srgbClr val="A93501"/>
                </a:solidFill>
                <a:latin typeface="Calibri"/>
                <a:ea typeface="Calibri"/>
                <a:cs typeface="Calibri"/>
                <a:sym typeface="Calibri"/>
              </a:rPr>
              <a:t>¡Muy bien!</a:t>
            </a:r>
            <a:endParaRPr/>
          </a:p>
        </p:txBody>
      </p:sp>
      <p:grpSp>
        <p:nvGrpSpPr>
          <p:cNvPr id="337" name="Google Shape;337;p14"/>
          <p:cNvGrpSpPr/>
          <p:nvPr/>
        </p:nvGrpSpPr>
        <p:grpSpPr>
          <a:xfrm>
            <a:off x="371770" y="2229461"/>
            <a:ext cx="5146741" cy="2582039"/>
            <a:chOff x="-4" y="0"/>
            <a:chExt cx="5146739" cy="2582037"/>
          </a:xfrm>
        </p:grpSpPr>
        <p:grpSp>
          <p:nvGrpSpPr>
            <p:cNvPr id="338" name="Google Shape;338;p14"/>
            <p:cNvGrpSpPr/>
            <p:nvPr/>
          </p:nvGrpSpPr>
          <p:grpSpPr>
            <a:xfrm>
              <a:off x="-4" y="29667"/>
              <a:ext cx="5146739" cy="2552370"/>
              <a:chOff x="-1" y="-1"/>
              <a:chExt cx="5146738" cy="2552369"/>
            </a:xfrm>
          </p:grpSpPr>
          <p:sp>
            <p:nvSpPr>
              <p:cNvPr id="339" name="Google Shape;339;p14"/>
              <p:cNvSpPr/>
              <p:nvPr/>
            </p:nvSpPr>
            <p:spPr>
              <a:xfrm>
                <a:off x="-1" y="-1"/>
                <a:ext cx="5146738" cy="2552369"/>
              </a:xfrm>
              <a:prstGeom prst="roundRect">
                <a:avLst>
                  <a:gd name="adj" fmla="val 9635"/>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40" name="Google Shape;340;p14"/>
              <p:cNvSpPr txBox="1"/>
              <p:nvPr/>
            </p:nvSpPr>
            <p:spPr>
              <a:xfrm>
                <a:off x="76788" y="1086062"/>
                <a:ext cx="4993158"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41" name="Google Shape;341;p14"/>
            <p:cNvSpPr txBox="1"/>
            <p:nvPr/>
          </p:nvSpPr>
          <p:spPr>
            <a:xfrm>
              <a:off x="157315" y="0"/>
              <a:ext cx="4828200" cy="2214900"/>
            </a:xfrm>
            <a:prstGeom prst="rect">
              <a:avLst/>
            </a:prstGeom>
            <a:noFill/>
            <a:ln>
              <a:noFill/>
            </a:ln>
          </p:spPr>
          <p:txBody>
            <a:bodyPr spcFirstLastPara="1" wrap="square" lIns="45700" tIns="45700" rIns="45700" bIns="45700" anchor="b" anchorCtr="0">
              <a:spAutoFit/>
            </a:bodyPr>
            <a:lstStyle/>
            <a:p>
              <a:pPr marL="0" marR="0" lvl="0" indent="0" algn="l" rtl="0">
                <a:lnSpc>
                  <a:spcPct val="115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Reúnete en parejas y conversa las siguientes situaciones:</a:t>
              </a:r>
              <a:endParaRPr/>
            </a:p>
            <a:p>
              <a:pPr marL="285750" marR="0" lvl="0" indent="-19685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Situación 1: </a:t>
              </a:r>
              <a:r>
                <a:rPr lang="en-US" sz="1600" b="0" i="0" u="none" strike="noStrike" cap="none">
                  <a:solidFill>
                    <a:srgbClr val="000000"/>
                  </a:solidFill>
                  <a:latin typeface="Calibri"/>
                  <a:ea typeface="Calibri"/>
                  <a:cs typeface="Calibri"/>
                  <a:sym typeface="Calibri"/>
                </a:rPr>
                <a:t>Contexto familiar ¿Qué te gustaría que  te </a:t>
              </a:r>
              <a:r>
                <a:rPr lang="en-US" sz="1600">
                  <a:latin typeface="Calibri"/>
                  <a:ea typeface="Calibri"/>
                  <a:cs typeface="Calibri"/>
                  <a:sym typeface="Calibri"/>
                </a:rPr>
                <a:t>evaluarán</a:t>
              </a:r>
              <a:r>
                <a:rPr lang="en-US" sz="1600" b="0" i="0" u="none" strike="noStrike" cap="none">
                  <a:solidFill>
                    <a:srgbClr val="000000"/>
                  </a:solidFill>
                  <a:latin typeface="Calibri"/>
                  <a:ea typeface="Calibri"/>
                  <a:cs typeface="Calibri"/>
                  <a:sym typeface="Calibri"/>
                </a:rPr>
                <a:t> y qué no? </a:t>
              </a:r>
              <a:endParaRPr/>
            </a:p>
            <a:p>
              <a:pPr marL="285750" marR="0" lvl="0" indent="-19685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Situación 2: </a:t>
              </a:r>
              <a:r>
                <a:rPr lang="en-US" sz="1600" b="0" i="0" u="none" strike="noStrike" cap="none">
                  <a:solidFill>
                    <a:srgbClr val="000000"/>
                  </a:solidFill>
                  <a:latin typeface="Calibri"/>
                  <a:ea typeface="Calibri"/>
                  <a:cs typeface="Calibri"/>
                  <a:sym typeface="Calibri"/>
                </a:rPr>
                <a:t>Contexto laboral ¿Qué te gustaría que   te </a:t>
              </a:r>
              <a:r>
                <a:rPr lang="en-US" sz="1600">
                  <a:latin typeface="Calibri"/>
                  <a:ea typeface="Calibri"/>
                  <a:cs typeface="Calibri"/>
                  <a:sym typeface="Calibri"/>
                </a:rPr>
                <a:t>evaluarán</a:t>
              </a:r>
              <a:r>
                <a:rPr lang="en-US" sz="1600" b="0" i="0" u="none" strike="noStrike" cap="none">
                  <a:solidFill>
                    <a:srgbClr val="000000"/>
                  </a:solidFill>
                  <a:latin typeface="Calibri"/>
                  <a:ea typeface="Calibri"/>
                  <a:cs typeface="Calibri"/>
                  <a:sym typeface="Calibri"/>
                </a:rPr>
                <a:t> y qué no?</a:t>
              </a:r>
              <a:endParaRPr/>
            </a:p>
          </p:txBody>
        </p:sp>
      </p:grpSp>
      <p:pic>
        <p:nvPicPr>
          <p:cNvPr id="342" name="Google Shape;342;p14" descr="Imagen 10"/>
          <p:cNvPicPr preferRelativeResize="0"/>
          <p:nvPr/>
        </p:nvPicPr>
        <p:blipFill rotWithShape="1">
          <a:blip r:embed="rId4">
            <a:alphaModFix/>
          </a:blip>
          <a:srcRect/>
          <a:stretch/>
        </p:blipFill>
        <p:spPr>
          <a:xfrm>
            <a:off x="5266344" y="2056308"/>
            <a:ext cx="482547" cy="4825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5"/>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15</a:t>
            </a:fld>
            <a:endParaRPr sz="1100" b="0" i="0" u="none" strike="noStrike" cap="none">
              <a:solidFill>
                <a:srgbClr val="000000"/>
              </a:solidFill>
              <a:latin typeface="Calibri"/>
              <a:ea typeface="Calibri"/>
              <a:cs typeface="Calibri"/>
              <a:sym typeface="Calibri"/>
            </a:endParaRPr>
          </a:p>
        </p:txBody>
      </p:sp>
      <p:sp>
        <p:nvSpPr>
          <p:cNvPr id="348" name="Google Shape;348;p15"/>
          <p:cNvSpPr txBox="1"/>
          <p:nvPr/>
        </p:nvSpPr>
        <p:spPr>
          <a:xfrm>
            <a:off x="375971" y="1265365"/>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REFLEXIÓN</a:t>
            </a:r>
            <a:endParaRPr/>
          </a:p>
        </p:txBody>
      </p:sp>
      <p:sp>
        <p:nvSpPr>
          <p:cNvPr id="349" name="Google Shape;349;p15"/>
          <p:cNvSpPr txBox="1"/>
          <p:nvPr/>
        </p:nvSpPr>
        <p:spPr>
          <a:xfrm>
            <a:off x="506728" y="6075083"/>
            <a:ext cx="5146720" cy="45418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A93501"/>
              </a:buClr>
              <a:buSzPts val="2100"/>
              <a:buFont typeface="Calibri"/>
              <a:buNone/>
            </a:pPr>
            <a:r>
              <a:rPr lang="en-US" sz="2100" b="1" i="0" u="none" strike="noStrike" cap="none">
                <a:solidFill>
                  <a:srgbClr val="A93501"/>
                </a:solidFill>
                <a:latin typeface="Calibri"/>
                <a:ea typeface="Calibri"/>
                <a:cs typeface="Calibri"/>
                <a:sym typeface="Calibri"/>
              </a:rPr>
              <a:t>¡Muy bien!</a:t>
            </a:r>
            <a:endParaRPr/>
          </a:p>
        </p:txBody>
      </p:sp>
      <p:grpSp>
        <p:nvGrpSpPr>
          <p:cNvPr id="350" name="Google Shape;350;p15"/>
          <p:cNvGrpSpPr/>
          <p:nvPr/>
        </p:nvGrpSpPr>
        <p:grpSpPr>
          <a:xfrm>
            <a:off x="371770" y="2259128"/>
            <a:ext cx="5146741" cy="2552368"/>
            <a:chOff x="-4" y="-3"/>
            <a:chExt cx="5146739" cy="2552366"/>
          </a:xfrm>
        </p:grpSpPr>
        <p:grpSp>
          <p:nvGrpSpPr>
            <p:cNvPr id="351" name="Google Shape;351;p15"/>
            <p:cNvGrpSpPr/>
            <p:nvPr/>
          </p:nvGrpSpPr>
          <p:grpSpPr>
            <a:xfrm>
              <a:off x="-4" y="-3"/>
              <a:ext cx="5146739" cy="2552366"/>
              <a:chOff x="-1" y="-1"/>
              <a:chExt cx="5146738" cy="2552364"/>
            </a:xfrm>
          </p:grpSpPr>
          <p:sp>
            <p:nvSpPr>
              <p:cNvPr id="352" name="Google Shape;352;p15"/>
              <p:cNvSpPr/>
              <p:nvPr/>
            </p:nvSpPr>
            <p:spPr>
              <a:xfrm>
                <a:off x="-1" y="-1"/>
                <a:ext cx="5146738" cy="2552364"/>
              </a:xfrm>
              <a:prstGeom prst="roundRect">
                <a:avLst>
                  <a:gd name="adj" fmla="val 9635"/>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53" name="Google Shape;353;p15"/>
              <p:cNvSpPr txBox="1"/>
              <p:nvPr/>
            </p:nvSpPr>
            <p:spPr>
              <a:xfrm>
                <a:off x="76788" y="1086058"/>
                <a:ext cx="4993158"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54" name="Google Shape;354;p15"/>
            <p:cNvSpPr txBox="1"/>
            <p:nvPr/>
          </p:nvSpPr>
          <p:spPr>
            <a:xfrm>
              <a:off x="411128" y="436321"/>
              <a:ext cx="4285323" cy="1727455"/>
            </a:xfrm>
            <a:prstGeom prst="rect">
              <a:avLst/>
            </a:prstGeom>
            <a:noFill/>
            <a:ln>
              <a:noFill/>
            </a:ln>
          </p:spPr>
          <p:txBody>
            <a:bodyPr spcFirstLastPara="1" wrap="square" lIns="45700" tIns="45700" rIns="45700" bIns="45700" anchor="b"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Para concluir, se menciona la siguiente reflexión:</a:t>
              </a:r>
              <a:endParaRPr/>
            </a:p>
            <a:p>
              <a:pPr marL="0" marR="0" lvl="0" indent="0" algn="l" rtl="0">
                <a:lnSpc>
                  <a:spcPct val="115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 “Siempre en los ámbitos laborales y/o familiares se generan oportunidades para mejorar nuestras conductas, relaciones interpersonales, comunicación, etc.".</a:t>
              </a:r>
              <a:endParaRPr/>
            </a:p>
          </p:txBody>
        </p:sp>
      </p:grpSp>
      <p:pic>
        <p:nvPicPr>
          <p:cNvPr id="355" name="Google Shape;355;p15" descr="Imagen 10"/>
          <p:cNvPicPr preferRelativeResize="0"/>
          <p:nvPr/>
        </p:nvPicPr>
        <p:blipFill rotWithShape="1">
          <a:blip r:embed="rId3">
            <a:alphaModFix/>
          </a:blip>
          <a:srcRect/>
          <a:stretch/>
        </p:blipFill>
        <p:spPr>
          <a:xfrm>
            <a:off x="5266344" y="2056308"/>
            <a:ext cx="482547" cy="482543"/>
          </a:xfrm>
          <a:prstGeom prst="rect">
            <a:avLst/>
          </a:prstGeom>
          <a:noFill/>
          <a:ln>
            <a:noFill/>
          </a:ln>
        </p:spPr>
      </p:pic>
      <p:pic>
        <p:nvPicPr>
          <p:cNvPr id="356" name="Google Shape;356;p15" descr="Imagen 20"/>
          <p:cNvPicPr preferRelativeResize="0"/>
          <p:nvPr/>
        </p:nvPicPr>
        <p:blipFill rotWithShape="1">
          <a:blip r:embed="rId4">
            <a:alphaModFix/>
          </a:blip>
          <a:srcRect/>
          <a:stretch/>
        </p:blipFill>
        <p:spPr>
          <a:xfrm>
            <a:off x="6525252" y="1315762"/>
            <a:ext cx="2617382" cy="56753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6"/>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16</a:t>
            </a:fld>
            <a:endParaRPr sz="1100" b="0" i="0" u="none" strike="noStrike" cap="none">
              <a:solidFill>
                <a:srgbClr val="000000"/>
              </a:solidFill>
              <a:latin typeface="Calibri"/>
              <a:ea typeface="Calibri"/>
              <a:cs typeface="Calibri"/>
              <a:sym typeface="Calibri"/>
            </a:endParaRPr>
          </a:p>
        </p:txBody>
      </p:sp>
      <p:sp>
        <p:nvSpPr>
          <p:cNvPr id="362" name="Google Shape;362;p16"/>
          <p:cNvSpPr txBox="1"/>
          <p:nvPr/>
        </p:nvSpPr>
        <p:spPr>
          <a:xfrm>
            <a:off x="452174" y="1269909"/>
            <a:ext cx="4152483"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AUTOEVALUACIÓN</a:t>
            </a:r>
            <a:endParaRPr/>
          </a:p>
        </p:txBody>
      </p:sp>
      <p:grpSp>
        <p:nvGrpSpPr>
          <p:cNvPr id="363" name="Google Shape;363;p16"/>
          <p:cNvGrpSpPr/>
          <p:nvPr/>
        </p:nvGrpSpPr>
        <p:grpSpPr>
          <a:xfrm>
            <a:off x="466022" y="2144723"/>
            <a:ext cx="5466702" cy="3091315"/>
            <a:chOff x="-1" y="-2"/>
            <a:chExt cx="5466701" cy="3091314"/>
          </a:xfrm>
        </p:grpSpPr>
        <p:sp>
          <p:nvSpPr>
            <p:cNvPr id="364" name="Google Shape;364;p16"/>
            <p:cNvSpPr/>
            <p:nvPr/>
          </p:nvSpPr>
          <p:spPr>
            <a:xfrm>
              <a:off x="-1" y="-2"/>
              <a:ext cx="5466701" cy="3091314"/>
            </a:xfrm>
            <a:prstGeom prst="roundRect">
              <a:avLst>
                <a:gd name="adj" fmla="val 7249"/>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65" name="Google Shape;365;p16"/>
            <p:cNvSpPr txBox="1"/>
            <p:nvPr/>
          </p:nvSpPr>
          <p:spPr>
            <a:xfrm>
              <a:off x="65628" y="1355533"/>
              <a:ext cx="5335439"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66" name="Google Shape;366;p16"/>
          <p:cNvSpPr txBox="1"/>
          <p:nvPr/>
        </p:nvSpPr>
        <p:spPr>
          <a:xfrm>
            <a:off x="648740" y="2367050"/>
            <a:ext cx="4990059" cy="2594699"/>
          </a:xfrm>
          <a:prstGeom prst="rect">
            <a:avLst/>
          </a:prstGeom>
          <a:noFill/>
          <a:ln>
            <a:noFill/>
          </a:ln>
        </p:spPr>
        <p:txBody>
          <a:bodyPr spcFirstLastPara="1" wrap="square" lIns="91400" tIns="91400" rIns="91400" bIns="91400" anchor="ctr" anchorCtr="0">
            <a:spAutoFit/>
          </a:bodyPr>
          <a:lstStyle/>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La </a:t>
            </a:r>
            <a:r>
              <a:rPr lang="en-US" sz="1500" b="1" i="0" u="none" strike="noStrike" cap="none">
                <a:solidFill>
                  <a:srgbClr val="000000"/>
                </a:solidFill>
                <a:latin typeface="Calibri"/>
                <a:ea typeface="Calibri"/>
                <a:cs typeface="Calibri"/>
                <a:sym typeface="Calibri"/>
              </a:rPr>
              <a:t>autoevaluación</a:t>
            </a:r>
            <a:r>
              <a:rPr lang="en-US" sz="1500" b="0" i="0" u="none" strike="noStrike" cap="none">
                <a:solidFill>
                  <a:srgbClr val="000000"/>
                </a:solidFill>
                <a:latin typeface="Calibri"/>
                <a:ea typeface="Calibri"/>
                <a:cs typeface="Calibri"/>
                <a:sym typeface="Calibri"/>
              </a:rPr>
              <a:t> de desempeño laboral es una valoración que realiza el propio colaborador sobre su trabajo bajo ciertos parámetros y criterios preestablecidos.</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El </a:t>
            </a:r>
            <a:r>
              <a:rPr lang="en-US" sz="1500" b="1" i="0" u="none" strike="noStrike" cap="none">
                <a:solidFill>
                  <a:srgbClr val="000000"/>
                </a:solidFill>
                <a:latin typeface="Calibri"/>
                <a:ea typeface="Calibri"/>
                <a:cs typeface="Calibri"/>
                <a:sym typeface="Calibri"/>
              </a:rPr>
              <a:t>objetivo</a:t>
            </a:r>
            <a:r>
              <a:rPr lang="en-US" sz="1500" b="0" i="0" u="none" strike="noStrike" cap="none">
                <a:solidFill>
                  <a:srgbClr val="000000"/>
                </a:solidFill>
                <a:latin typeface="Calibri"/>
                <a:ea typeface="Calibri"/>
                <a:cs typeface="Calibri"/>
                <a:sym typeface="Calibri"/>
              </a:rPr>
              <a:t> e la autoevaluación es                                                  que el colaborador realice una                                                        reflexión y tome conciencia de                                                                su rendimiento y aporte para                                                         la organización.</a:t>
            </a:r>
            <a:endParaRPr/>
          </a:p>
        </p:txBody>
      </p:sp>
      <p:sp>
        <p:nvSpPr>
          <p:cNvPr id="367" name="Google Shape;367;p16"/>
          <p:cNvSpPr/>
          <p:nvPr/>
        </p:nvSpPr>
        <p:spPr>
          <a:xfrm>
            <a:off x="3457490" y="3588451"/>
            <a:ext cx="2559733" cy="2559733"/>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368" name="Google Shape;368;p16" descr="Imagen 9"/>
          <p:cNvPicPr preferRelativeResize="0"/>
          <p:nvPr/>
        </p:nvPicPr>
        <p:blipFill rotWithShape="1">
          <a:blip r:embed="rId3">
            <a:alphaModFix/>
          </a:blip>
          <a:srcRect/>
          <a:stretch/>
        </p:blipFill>
        <p:spPr>
          <a:xfrm>
            <a:off x="1635093" y="4630594"/>
            <a:ext cx="2559732" cy="2091824"/>
          </a:xfrm>
          <a:prstGeom prst="rect">
            <a:avLst/>
          </a:prstGeom>
          <a:noFill/>
          <a:ln>
            <a:noFill/>
          </a:ln>
        </p:spPr>
      </p:pic>
      <p:grpSp>
        <p:nvGrpSpPr>
          <p:cNvPr id="369" name="Google Shape;369;p16"/>
          <p:cNvGrpSpPr/>
          <p:nvPr/>
        </p:nvGrpSpPr>
        <p:grpSpPr>
          <a:xfrm>
            <a:off x="8170903" y="1686245"/>
            <a:ext cx="1188088" cy="503232"/>
            <a:chOff x="-2" y="-1"/>
            <a:chExt cx="1188087" cy="503230"/>
          </a:xfrm>
        </p:grpSpPr>
        <p:sp>
          <p:nvSpPr>
            <p:cNvPr id="370" name="Google Shape;370;p16"/>
            <p:cNvSpPr/>
            <p:nvPr/>
          </p:nvSpPr>
          <p:spPr>
            <a:xfrm>
              <a:off x="-2" y="-1"/>
              <a:ext cx="1188087" cy="503230"/>
            </a:xfrm>
            <a:prstGeom prst="roundRect">
              <a:avLst>
                <a:gd name="adj" fmla="val 19198"/>
              </a:avLst>
            </a:prstGeom>
            <a:solidFill>
              <a:srgbClr val="ED423D"/>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71" name="Google Shape;371;p16"/>
            <p:cNvSpPr txBox="1"/>
            <p:nvPr/>
          </p:nvSpPr>
          <p:spPr>
            <a:xfrm>
              <a:off x="28297" y="61491"/>
              <a:ext cx="1131491"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72" name="Google Shape;372;p16"/>
          <p:cNvSpPr txBox="1"/>
          <p:nvPr/>
        </p:nvSpPr>
        <p:spPr>
          <a:xfrm>
            <a:off x="8205521" y="1797462"/>
            <a:ext cx="1118852" cy="28079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EJEMPLO</a:t>
            </a:r>
            <a:endParaRPr/>
          </a:p>
        </p:txBody>
      </p:sp>
      <p:pic>
        <p:nvPicPr>
          <p:cNvPr id="373" name="Google Shape;373;p16" descr="Imagen 15"/>
          <p:cNvPicPr preferRelativeResize="0"/>
          <p:nvPr/>
        </p:nvPicPr>
        <p:blipFill rotWithShape="1">
          <a:blip r:embed="rId4">
            <a:alphaModFix/>
          </a:blip>
          <a:srcRect/>
          <a:stretch/>
        </p:blipFill>
        <p:spPr>
          <a:xfrm>
            <a:off x="5307722" y="2323619"/>
            <a:ext cx="4093841" cy="4624931"/>
          </a:xfrm>
          <a:prstGeom prst="rect">
            <a:avLst/>
          </a:prstGeom>
          <a:noFill/>
          <a:ln>
            <a:noFill/>
          </a:ln>
        </p:spPr>
      </p:pic>
      <p:grpSp>
        <p:nvGrpSpPr>
          <p:cNvPr id="374" name="Google Shape;374;p16"/>
          <p:cNvGrpSpPr/>
          <p:nvPr/>
        </p:nvGrpSpPr>
        <p:grpSpPr>
          <a:xfrm>
            <a:off x="5278401" y="2323616"/>
            <a:ext cx="4152488" cy="4624934"/>
            <a:chOff x="0" y="-2"/>
            <a:chExt cx="4152486" cy="4624933"/>
          </a:xfrm>
        </p:grpSpPr>
        <p:sp>
          <p:nvSpPr>
            <p:cNvPr id="375" name="Google Shape;375;p16"/>
            <p:cNvSpPr/>
            <p:nvPr/>
          </p:nvSpPr>
          <p:spPr>
            <a:xfrm>
              <a:off x="0" y="-2"/>
              <a:ext cx="4152486" cy="4624933"/>
            </a:xfrm>
            <a:prstGeom prst="roundRect">
              <a:avLst>
                <a:gd name="adj" fmla="val 8240"/>
              </a:avLst>
            </a:prstGeom>
            <a:noFill/>
            <a:ln w="41275" cap="flat" cmpd="sng">
              <a:solidFill>
                <a:srgbClr val="ED6B0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76" name="Google Shape;376;p16"/>
            <p:cNvSpPr txBox="1"/>
            <p:nvPr/>
          </p:nvSpPr>
          <p:spPr>
            <a:xfrm>
              <a:off x="134302" y="2122339"/>
              <a:ext cx="3883881"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7"/>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17</a:t>
            </a:fld>
            <a:endParaRPr sz="1100" b="0" i="0" u="none" strike="noStrike" cap="none">
              <a:solidFill>
                <a:srgbClr val="000000"/>
              </a:solidFill>
              <a:latin typeface="Calibri"/>
              <a:ea typeface="Calibri"/>
              <a:cs typeface="Calibri"/>
              <a:sym typeface="Calibri"/>
            </a:endParaRPr>
          </a:p>
        </p:txBody>
      </p:sp>
      <p:sp>
        <p:nvSpPr>
          <p:cNvPr id="382" name="Google Shape;382;p17"/>
          <p:cNvSpPr txBox="1"/>
          <p:nvPr/>
        </p:nvSpPr>
        <p:spPr>
          <a:xfrm>
            <a:off x="452171" y="1269909"/>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RETROALIMENTACIÓN</a:t>
            </a:r>
            <a:endParaRPr/>
          </a:p>
        </p:txBody>
      </p:sp>
      <p:pic>
        <p:nvPicPr>
          <p:cNvPr id="383" name="Google Shape;383;p17" descr="Imagen 3"/>
          <p:cNvPicPr preferRelativeResize="0"/>
          <p:nvPr/>
        </p:nvPicPr>
        <p:blipFill rotWithShape="1">
          <a:blip r:embed="rId3">
            <a:alphaModFix/>
          </a:blip>
          <a:srcRect/>
          <a:stretch/>
        </p:blipFill>
        <p:spPr>
          <a:xfrm>
            <a:off x="4290197" y="4891116"/>
            <a:ext cx="4781325" cy="2922548"/>
          </a:xfrm>
          <a:prstGeom prst="rect">
            <a:avLst/>
          </a:prstGeom>
          <a:noFill/>
          <a:ln>
            <a:noFill/>
          </a:ln>
        </p:spPr>
      </p:pic>
      <p:grpSp>
        <p:nvGrpSpPr>
          <p:cNvPr id="384" name="Google Shape;384;p17"/>
          <p:cNvGrpSpPr/>
          <p:nvPr/>
        </p:nvGrpSpPr>
        <p:grpSpPr>
          <a:xfrm>
            <a:off x="452169" y="3348730"/>
            <a:ext cx="8753944" cy="896709"/>
            <a:chOff x="-1" y="-2"/>
            <a:chExt cx="8753943" cy="896708"/>
          </a:xfrm>
        </p:grpSpPr>
        <p:sp>
          <p:nvSpPr>
            <p:cNvPr id="385" name="Google Shape;385;p17"/>
            <p:cNvSpPr/>
            <p:nvPr/>
          </p:nvSpPr>
          <p:spPr>
            <a:xfrm>
              <a:off x="-1" y="-2"/>
              <a:ext cx="8753943" cy="896708"/>
            </a:xfrm>
            <a:prstGeom prst="roundRect">
              <a:avLst>
                <a:gd name="adj" fmla="val 22219"/>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86" name="Google Shape;386;p17"/>
            <p:cNvSpPr txBox="1"/>
            <p:nvPr/>
          </p:nvSpPr>
          <p:spPr>
            <a:xfrm>
              <a:off x="58352" y="258231"/>
              <a:ext cx="8637236"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87" name="Google Shape;387;p17"/>
          <p:cNvGrpSpPr/>
          <p:nvPr/>
        </p:nvGrpSpPr>
        <p:grpSpPr>
          <a:xfrm>
            <a:off x="483158" y="4328571"/>
            <a:ext cx="8753944" cy="939879"/>
            <a:chOff x="-1" y="0"/>
            <a:chExt cx="8753943" cy="939878"/>
          </a:xfrm>
        </p:grpSpPr>
        <p:sp>
          <p:nvSpPr>
            <p:cNvPr id="388" name="Google Shape;388;p17"/>
            <p:cNvSpPr/>
            <p:nvPr/>
          </p:nvSpPr>
          <p:spPr>
            <a:xfrm>
              <a:off x="-1" y="0"/>
              <a:ext cx="8753943" cy="939878"/>
            </a:xfrm>
            <a:prstGeom prst="roundRect">
              <a:avLst>
                <a:gd name="adj" fmla="val 1992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89" name="Google Shape;389;p17"/>
            <p:cNvSpPr txBox="1"/>
            <p:nvPr/>
          </p:nvSpPr>
          <p:spPr>
            <a:xfrm>
              <a:off x="54853" y="279816"/>
              <a:ext cx="8644235"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90" name="Google Shape;390;p17"/>
          <p:cNvGrpSpPr/>
          <p:nvPr/>
        </p:nvGrpSpPr>
        <p:grpSpPr>
          <a:xfrm>
            <a:off x="466020" y="2308015"/>
            <a:ext cx="8753944" cy="953893"/>
            <a:chOff x="-1" y="-2"/>
            <a:chExt cx="8753943" cy="953892"/>
          </a:xfrm>
        </p:grpSpPr>
        <p:sp>
          <p:nvSpPr>
            <p:cNvPr id="391" name="Google Shape;391;p17"/>
            <p:cNvSpPr/>
            <p:nvPr/>
          </p:nvSpPr>
          <p:spPr>
            <a:xfrm>
              <a:off x="-1" y="-2"/>
              <a:ext cx="8753943" cy="953892"/>
            </a:xfrm>
            <a:prstGeom prst="roundRect">
              <a:avLst>
                <a:gd name="adj" fmla="val 1886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92" name="Google Shape;392;p17"/>
            <p:cNvSpPr txBox="1"/>
            <p:nvPr/>
          </p:nvSpPr>
          <p:spPr>
            <a:xfrm>
              <a:off x="52707" y="286822"/>
              <a:ext cx="8648525"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93" name="Google Shape;393;p17"/>
          <p:cNvSpPr txBox="1"/>
          <p:nvPr/>
        </p:nvSpPr>
        <p:spPr>
          <a:xfrm>
            <a:off x="648741" y="2372690"/>
            <a:ext cx="8342860" cy="2841955"/>
          </a:xfrm>
          <a:prstGeom prst="rect">
            <a:avLst/>
          </a:prstGeom>
          <a:noFill/>
          <a:ln>
            <a:noFill/>
          </a:ln>
        </p:spPr>
        <p:txBody>
          <a:bodyPr spcFirstLastPara="1" wrap="square" lIns="91400" tIns="91400" rIns="91400" bIns="91400" anchor="ctr" anchorCtr="0">
            <a:spAutoFit/>
          </a:bodyPr>
          <a:lstStyle/>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Es un proceso de comunicación entre el jefe directo y cada uno de los miembros de su equipo de trabajo, cuyo fin es hacer una revisión del desempeño mostrado en el cumplimiento de sus actividades versus el esperado por la organización.</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Con este proceso se cierra el ciclo de la revisión del desempeño, ya que se realiza al finalizar la evaluación y con base en los resultados obtenidos. Permite conocer y fomentar las fortalezas del colaborador y se establecen las pautas para trabajar sobre las debilidades. </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De esta manera la retroalimentación o feedback se convierte en una herramienta fundamental de apoyo para buscar la motivación y contribuir a la superación del empleado y así mejorar su rendimiento e impacto dentro de la organización.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8"/>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18</a:t>
            </a:fld>
            <a:endParaRPr sz="1100" b="0" i="0" u="none" strike="noStrike" cap="none">
              <a:solidFill>
                <a:srgbClr val="000000"/>
              </a:solidFill>
              <a:latin typeface="Calibri"/>
              <a:ea typeface="Calibri"/>
              <a:cs typeface="Calibri"/>
              <a:sym typeface="Calibri"/>
            </a:endParaRPr>
          </a:p>
        </p:txBody>
      </p:sp>
      <p:sp>
        <p:nvSpPr>
          <p:cNvPr id="399" name="Google Shape;399;p18"/>
          <p:cNvSpPr txBox="1"/>
          <p:nvPr/>
        </p:nvSpPr>
        <p:spPr>
          <a:xfrm>
            <a:off x="452171" y="1269909"/>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RETROALIMENTACIÓN</a:t>
            </a:r>
            <a:endParaRPr/>
          </a:p>
        </p:txBody>
      </p:sp>
      <p:grpSp>
        <p:nvGrpSpPr>
          <p:cNvPr id="400" name="Google Shape;400;p18"/>
          <p:cNvGrpSpPr/>
          <p:nvPr/>
        </p:nvGrpSpPr>
        <p:grpSpPr>
          <a:xfrm>
            <a:off x="452169" y="3294301"/>
            <a:ext cx="8753944" cy="762377"/>
            <a:chOff x="-1" y="-1"/>
            <a:chExt cx="8753943" cy="762375"/>
          </a:xfrm>
        </p:grpSpPr>
        <p:sp>
          <p:nvSpPr>
            <p:cNvPr id="401" name="Google Shape;401;p18"/>
            <p:cNvSpPr/>
            <p:nvPr/>
          </p:nvSpPr>
          <p:spPr>
            <a:xfrm>
              <a:off x="-1" y="-1"/>
              <a:ext cx="8753943" cy="762375"/>
            </a:xfrm>
            <a:prstGeom prst="roundRect">
              <a:avLst>
                <a:gd name="adj" fmla="val 22219"/>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02" name="Google Shape;402;p18"/>
            <p:cNvSpPr txBox="1"/>
            <p:nvPr/>
          </p:nvSpPr>
          <p:spPr>
            <a:xfrm>
              <a:off x="49610" y="191065"/>
              <a:ext cx="8654719"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403" name="Google Shape;403;p18"/>
          <p:cNvGrpSpPr/>
          <p:nvPr/>
        </p:nvGrpSpPr>
        <p:grpSpPr>
          <a:xfrm>
            <a:off x="483160" y="4085500"/>
            <a:ext cx="7583158" cy="1534397"/>
            <a:chOff x="-1" y="-2"/>
            <a:chExt cx="7583157" cy="1534396"/>
          </a:xfrm>
        </p:grpSpPr>
        <p:sp>
          <p:nvSpPr>
            <p:cNvPr id="404" name="Google Shape;404;p18"/>
            <p:cNvSpPr/>
            <p:nvPr/>
          </p:nvSpPr>
          <p:spPr>
            <a:xfrm>
              <a:off x="-1" y="-2"/>
              <a:ext cx="7583157" cy="1534396"/>
            </a:xfrm>
            <a:prstGeom prst="roundRect">
              <a:avLst>
                <a:gd name="adj" fmla="val 1992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05" name="Google Shape;405;p18"/>
            <p:cNvSpPr txBox="1"/>
            <p:nvPr/>
          </p:nvSpPr>
          <p:spPr>
            <a:xfrm>
              <a:off x="89550" y="577075"/>
              <a:ext cx="7404052"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406" name="Google Shape;406;p18"/>
          <p:cNvGrpSpPr/>
          <p:nvPr/>
        </p:nvGrpSpPr>
        <p:grpSpPr>
          <a:xfrm>
            <a:off x="466020" y="2308015"/>
            <a:ext cx="8753944" cy="953893"/>
            <a:chOff x="-1" y="-2"/>
            <a:chExt cx="8753943" cy="953892"/>
          </a:xfrm>
        </p:grpSpPr>
        <p:sp>
          <p:nvSpPr>
            <p:cNvPr id="407" name="Google Shape;407;p18"/>
            <p:cNvSpPr/>
            <p:nvPr/>
          </p:nvSpPr>
          <p:spPr>
            <a:xfrm>
              <a:off x="-1" y="-2"/>
              <a:ext cx="8753943" cy="953892"/>
            </a:xfrm>
            <a:prstGeom prst="roundRect">
              <a:avLst>
                <a:gd name="adj" fmla="val 1886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08" name="Google Shape;408;p18"/>
            <p:cNvSpPr txBox="1"/>
            <p:nvPr/>
          </p:nvSpPr>
          <p:spPr>
            <a:xfrm>
              <a:off x="52707" y="286822"/>
              <a:ext cx="8648525"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09" name="Google Shape;409;p18"/>
          <p:cNvSpPr txBox="1"/>
          <p:nvPr/>
        </p:nvSpPr>
        <p:spPr>
          <a:xfrm>
            <a:off x="671562" y="2392183"/>
            <a:ext cx="8342860" cy="3089210"/>
          </a:xfrm>
          <a:prstGeom prst="rect">
            <a:avLst/>
          </a:prstGeom>
          <a:noFill/>
          <a:ln>
            <a:noFill/>
          </a:ln>
        </p:spPr>
        <p:txBody>
          <a:bodyPr spcFirstLastPara="1" wrap="square" lIns="91400" tIns="91400" rIns="91400" bIns="91400" anchor="ctr" anchorCtr="0">
            <a:spAutoFit/>
          </a:bodyPr>
          <a:lstStyle/>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La retroalimentación efectiva y oportuna es un componente crítico de un programa de evaluaciones de desempeño y debe de formar parte de este en conjunto con un sistema de establecimiento de metas y objetivos.</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Este proceso es de gran relevancia ya que informa al colaborador como está realizando su trabajo, que está haciendo de manera efectiva y que no.</a:t>
            </a:r>
            <a:endParaRPr/>
          </a:p>
          <a:p>
            <a:pPr marL="285750" marR="0" lvl="0" indent="-19685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1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Es importante que la retroalimentación esté centrada en las                                                                competencias claves que se requieren para el puesto de trabajo                                                                        que se está evaluando y alineado a las metas de la organización,                                                                           con el propósito de impulsar el éxito de la organización                                                                                        y de sus colaboradores.</a:t>
            </a:r>
            <a:endParaRPr/>
          </a:p>
        </p:txBody>
      </p:sp>
      <p:sp>
        <p:nvSpPr>
          <p:cNvPr id="410" name="Google Shape;410;p18"/>
          <p:cNvSpPr/>
          <p:nvPr/>
        </p:nvSpPr>
        <p:spPr>
          <a:xfrm>
            <a:off x="6097108" y="3827157"/>
            <a:ext cx="2951601" cy="2951601"/>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11" name="Google Shape;411;p18" descr="Imagen 8"/>
          <p:cNvPicPr preferRelativeResize="0"/>
          <p:nvPr/>
        </p:nvPicPr>
        <p:blipFill rotWithShape="1">
          <a:blip r:embed="rId3">
            <a:alphaModFix/>
          </a:blip>
          <a:srcRect/>
          <a:stretch/>
        </p:blipFill>
        <p:spPr>
          <a:xfrm>
            <a:off x="5776733" y="3828098"/>
            <a:ext cx="3606054" cy="294688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9"/>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19</a:t>
            </a:fld>
            <a:endParaRPr sz="1100" b="0" i="0" u="none" strike="noStrike" cap="none">
              <a:solidFill>
                <a:srgbClr val="000000"/>
              </a:solidFill>
              <a:latin typeface="Calibri"/>
              <a:ea typeface="Calibri"/>
              <a:cs typeface="Calibri"/>
              <a:sym typeface="Calibri"/>
            </a:endParaRPr>
          </a:p>
        </p:txBody>
      </p:sp>
      <p:grpSp>
        <p:nvGrpSpPr>
          <p:cNvPr id="417" name="Google Shape;417;p19"/>
          <p:cNvGrpSpPr/>
          <p:nvPr/>
        </p:nvGrpSpPr>
        <p:grpSpPr>
          <a:xfrm>
            <a:off x="2035269" y="2911879"/>
            <a:ext cx="6999685" cy="2696570"/>
            <a:chOff x="-1" y="-1"/>
            <a:chExt cx="6999684" cy="2696568"/>
          </a:xfrm>
        </p:grpSpPr>
        <p:sp>
          <p:nvSpPr>
            <p:cNvPr id="418" name="Google Shape;418;p19"/>
            <p:cNvSpPr/>
            <p:nvPr/>
          </p:nvSpPr>
          <p:spPr>
            <a:xfrm>
              <a:off x="-1" y="-1"/>
              <a:ext cx="6999684" cy="2696568"/>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19" name="Google Shape;419;p19"/>
            <p:cNvSpPr txBox="1"/>
            <p:nvPr/>
          </p:nvSpPr>
          <p:spPr>
            <a:xfrm>
              <a:off x="136395" y="1158160"/>
              <a:ext cx="6726889"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20" name="Google Shape;420;p19"/>
          <p:cNvSpPr txBox="1"/>
          <p:nvPr/>
        </p:nvSpPr>
        <p:spPr>
          <a:xfrm>
            <a:off x="382495" y="1519428"/>
            <a:ext cx="4017866"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¿CUÁNTO APRENDIMOS?</a:t>
            </a:r>
            <a:endParaRPr/>
          </a:p>
        </p:txBody>
      </p:sp>
      <p:sp>
        <p:nvSpPr>
          <p:cNvPr id="421" name="Google Shape;421;p19"/>
          <p:cNvSpPr txBox="1"/>
          <p:nvPr/>
        </p:nvSpPr>
        <p:spPr>
          <a:xfrm>
            <a:off x="366450" y="1120628"/>
            <a:ext cx="4700400"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REVISEMOS</a:t>
            </a:r>
            <a:endParaRPr/>
          </a:p>
        </p:txBody>
      </p:sp>
      <p:pic>
        <p:nvPicPr>
          <p:cNvPr id="422" name="Google Shape;422;p19" descr="Imagen 17"/>
          <p:cNvPicPr preferRelativeResize="0"/>
          <p:nvPr/>
        </p:nvPicPr>
        <p:blipFill rotWithShape="1">
          <a:blip r:embed="rId3">
            <a:alphaModFix/>
          </a:blip>
          <a:srcRect/>
          <a:stretch/>
        </p:blipFill>
        <p:spPr>
          <a:xfrm>
            <a:off x="530942" y="2715211"/>
            <a:ext cx="2812028" cy="3182574"/>
          </a:xfrm>
          <a:prstGeom prst="rect">
            <a:avLst/>
          </a:prstGeom>
          <a:noFill/>
          <a:ln>
            <a:noFill/>
          </a:ln>
        </p:spPr>
      </p:pic>
      <p:pic>
        <p:nvPicPr>
          <p:cNvPr id="423" name="Google Shape;423;p19" descr="Imagen 4"/>
          <p:cNvPicPr preferRelativeResize="0"/>
          <p:nvPr/>
        </p:nvPicPr>
        <p:blipFill rotWithShape="1">
          <a:blip r:embed="rId4">
            <a:alphaModFix/>
          </a:blip>
          <a:srcRect/>
          <a:stretch/>
        </p:blipFill>
        <p:spPr>
          <a:xfrm>
            <a:off x="7228123" y="5063613"/>
            <a:ext cx="1705025" cy="1272247"/>
          </a:xfrm>
          <a:prstGeom prst="rect">
            <a:avLst/>
          </a:prstGeom>
          <a:noFill/>
          <a:ln>
            <a:noFill/>
          </a:ln>
        </p:spPr>
      </p:pic>
      <p:pic>
        <p:nvPicPr>
          <p:cNvPr id="424" name="Google Shape;424;p19" descr="Imagen 5"/>
          <p:cNvPicPr preferRelativeResize="0"/>
          <p:nvPr/>
        </p:nvPicPr>
        <p:blipFill rotWithShape="1">
          <a:blip r:embed="rId5">
            <a:alphaModFix/>
          </a:blip>
          <a:srcRect/>
          <a:stretch/>
        </p:blipFill>
        <p:spPr>
          <a:xfrm>
            <a:off x="5474444" y="5389021"/>
            <a:ext cx="1651879" cy="884521"/>
          </a:xfrm>
          <a:prstGeom prst="rect">
            <a:avLst/>
          </a:prstGeom>
          <a:noFill/>
          <a:ln>
            <a:noFill/>
          </a:ln>
        </p:spPr>
      </p:pic>
      <p:sp>
        <p:nvSpPr>
          <p:cNvPr id="425" name="Google Shape;425;p19"/>
          <p:cNvSpPr txBox="1"/>
          <p:nvPr/>
        </p:nvSpPr>
        <p:spPr>
          <a:xfrm>
            <a:off x="4267973" y="1372460"/>
            <a:ext cx="466498" cy="830097"/>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5</a:t>
            </a:r>
            <a:endParaRPr/>
          </a:p>
        </p:txBody>
      </p:sp>
      <p:sp>
        <p:nvSpPr>
          <p:cNvPr id="426" name="Google Shape;426;p19"/>
          <p:cNvSpPr txBox="1"/>
          <p:nvPr/>
        </p:nvSpPr>
        <p:spPr>
          <a:xfrm>
            <a:off x="3463387" y="3183625"/>
            <a:ext cx="5673900" cy="1996500"/>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EVALUACIÓN </a:t>
            </a:r>
            <a:r>
              <a:rPr lang="en-US" sz="2000" b="1" i="0" u="none" strike="noStrike" cap="none">
                <a:solidFill>
                  <a:srgbClr val="ED6B00"/>
                </a:solidFill>
                <a:latin typeface="Calibri"/>
                <a:ea typeface="Calibri"/>
                <a:cs typeface="Calibri"/>
                <a:sym typeface="Calibri"/>
              </a:rPr>
              <a:t>360°</a:t>
            </a:r>
            <a:endParaRPr/>
          </a:p>
          <a:p>
            <a:pPr marL="0" marR="0" lvl="0" indent="0" algn="l" rtl="0">
              <a:lnSpc>
                <a:spcPct val="115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Para revisar lo aprendido te invito a la siguiente actividad:</a:t>
            </a:r>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Implementar el proceso completo de una evaluación 360 a través de un juego de roles simulando un contexto laboral. </a:t>
            </a:r>
            <a:endParaRPr/>
          </a:p>
          <a:p>
            <a:pPr marL="0" marR="0" lvl="0" indent="0" algn="l" rtl="0">
              <a:lnSpc>
                <a:spcPct val="115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Utiliza el archivo </a:t>
            </a:r>
            <a:r>
              <a:rPr lang="en-US" sz="1600" b="1" i="0" u="none" strike="noStrike" cap="none">
                <a:solidFill>
                  <a:srgbClr val="ED6B00"/>
                </a:solidFill>
                <a:latin typeface="Calibri"/>
                <a:ea typeface="Calibri"/>
                <a:cs typeface="Calibri"/>
                <a:sym typeface="Calibri"/>
              </a:rPr>
              <a:t>“Actividad </a:t>
            </a:r>
            <a:r>
              <a:rPr lang="en-US" sz="1600" b="1">
                <a:solidFill>
                  <a:srgbClr val="ED6B00"/>
                </a:solidFill>
                <a:latin typeface="Calibri"/>
                <a:ea typeface="Calibri"/>
                <a:cs typeface="Calibri"/>
                <a:sym typeface="Calibri"/>
              </a:rPr>
              <a:t>Cuánto</a:t>
            </a:r>
            <a:r>
              <a:rPr lang="en-US" sz="1600" b="1" i="0" u="none" strike="noStrike" cap="none">
                <a:solidFill>
                  <a:srgbClr val="ED6B00"/>
                </a:solidFill>
                <a:latin typeface="Calibri"/>
                <a:ea typeface="Calibri"/>
                <a:cs typeface="Calibri"/>
                <a:sym typeface="Calibri"/>
              </a:rPr>
              <a:t> Aprendimos” </a:t>
            </a:r>
            <a:r>
              <a:rPr lang="en-US" sz="1600" b="0" i="0" u="none" strike="noStrike" cap="none">
                <a:solidFill>
                  <a:srgbClr val="000000"/>
                </a:solidFill>
                <a:latin typeface="Calibri"/>
                <a:ea typeface="Calibri"/>
                <a:cs typeface="Calibri"/>
                <a:sym typeface="Calibri"/>
              </a:rPr>
              <a:t>y sigue las  instrucciones señaladas.</a:t>
            </a:r>
            <a:endParaRPr/>
          </a:p>
        </p:txBody>
      </p:sp>
      <p:sp>
        <p:nvSpPr>
          <p:cNvPr id="427" name="Google Shape;427;p19"/>
          <p:cNvSpPr txBox="1"/>
          <p:nvPr/>
        </p:nvSpPr>
        <p:spPr>
          <a:xfrm>
            <a:off x="691604" y="6239497"/>
            <a:ext cx="4476906" cy="670557"/>
          </a:xfrm>
          <a:prstGeom prst="rect">
            <a:avLst/>
          </a:prstGeom>
          <a:noFill/>
          <a:ln>
            <a:noFill/>
          </a:ln>
        </p:spPr>
        <p:txBody>
          <a:bodyPr spcFirstLastPara="1" wrap="square" lIns="45700" tIns="45700" rIns="45700" bIns="45700" anchor="t" anchorCtr="0">
            <a:spAutoFit/>
          </a:bodyPr>
          <a:lstStyle/>
          <a:p>
            <a:pPr marL="0" marR="0" lvl="0" indent="0" algn="l" rtl="0">
              <a:lnSpc>
                <a:spcPct val="325000"/>
              </a:lnSpc>
              <a:spcBef>
                <a:spcPts val="0"/>
              </a:spcBef>
              <a:spcAft>
                <a:spcPts val="0"/>
              </a:spcAft>
              <a:buClr>
                <a:srgbClr val="DD722C"/>
              </a:buClr>
              <a:buSzPts val="1600"/>
              <a:buFont typeface="Calibri"/>
              <a:buNone/>
            </a:pPr>
            <a:r>
              <a:rPr lang="en-US" sz="1600" b="1" i="0" u="none" strike="noStrike" cap="none">
                <a:solidFill>
                  <a:srgbClr val="DD722C"/>
                </a:solidFill>
                <a:latin typeface="Calibri"/>
                <a:ea typeface="Calibri"/>
                <a:cs typeface="Calibri"/>
                <a:sym typeface="Calibri"/>
              </a:rPr>
              <a:t>¡Muy bien! Ahora te invitamos a seguir practicando.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p:nvPr/>
        </p:nvSpPr>
        <p:spPr>
          <a:xfrm>
            <a:off x="365420" y="2049134"/>
            <a:ext cx="1444335" cy="369399"/>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ACTIVIDAD 5</a:t>
            </a:r>
            <a:endParaRPr/>
          </a:p>
        </p:txBody>
      </p:sp>
      <p:sp>
        <p:nvSpPr>
          <p:cNvPr id="117" name="Google Shape;117;p2"/>
          <p:cNvSpPr txBox="1"/>
          <p:nvPr/>
        </p:nvSpPr>
        <p:spPr>
          <a:xfrm>
            <a:off x="1139095" y="860200"/>
            <a:ext cx="4156811" cy="339707"/>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MÓDULO 3 </a:t>
            </a:r>
            <a:r>
              <a:rPr lang="en-US" sz="1200" b="0" i="0" u="none" strike="noStrike" cap="none">
                <a:solidFill>
                  <a:srgbClr val="ED6B00"/>
                </a:solidFill>
                <a:latin typeface="Calibri"/>
                <a:ea typeface="Calibri"/>
                <a:cs typeface="Calibri"/>
                <a:sym typeface="Calibri"/>
              </a:rPr>
              <a:t>| DESARROLLO Y BIENESTAR DEL PERSONAL</a:t>
            </a:r>
            <a:endParaRPr/>
          </a:p>
        </p:txBody>
      </p:sp>
      <p:sp>
        <p:nvSpPr>
          <p:cNvPr id="118" name="Google Shape;118;p2"/>
          <p:cNvSpPr txBox="1"/>
          <p:nvPr/>
        </p:nvSpPr>
        <p:spPr>
          <a:xfrm>
            <a:off x="340019" y="2307613"/>
            <a:ext cx="4118095" cy="640737"/>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EVALUACIÓN 360º</a:t>
            </a:r>
            <a:endParaRPr/>
          </a:p>
        </p:txBody>
      </p:sp>
      <p:pic>
        <p:nvPicPr>
          <p:cNvPr id="119" name="Google Shape;119;p2" descr="Image"/>
          <p:cNvPicPr preferRelativeResize="0"/>
          <p:nvPr/>
        </p:nvPicPr>
        <p:blipFill rotWithShape="1">
          <a:blip r:embed="rId3">
            <a:alphaModFix/>
          </a:blip>
          <a:srcRect/>
          <a:stretch/>
        </p:blipFill>
        <p:spPr>
          <a:xfrm>
            <a:off x="2781132" y="2643726"/>
            <a:ext cx="5865830" cy="449987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0"/>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20</a:t>
            </a:fld>
            <a:endParaRPr sz="1100" b="0" i="0" u="none" strike="noStrike" cap="none">
              <a:solidFill>
                <a:srgbClr val="000000"/>
              </a:solidFill>
              <a:latin typeface="Calibri"/>
              <a:ea typeface="Calibri"/>
              <a:cs typeface="Calibri"/>
              <a:sym typeface="Calibri"/>
            </a:endParaRPr>
          </a:p>
        </p:txBody>
      </p:sp>
      <p:sp>
        <p:nvSpPr>
          <p:cNvPr id="433" name="Google Shape;433;p20"/>
          <p:cNvSpPr txBox="1"/>
          <p:nvPr/>
        </p:nvSpPr>
        <p:spPr>
          <a:xfrm>
            <a:off x="366450" y="1110794"/>
            <a:ext cx="4700400"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COMENZAR A TRABAJAR</a:t>
            </a:r>
            <a:endParaRPr/>
          </a:p>
        </p:txBody>
      </p:sp>
      <p:sp>
        <p:nvSpPr>
          <p:cNvPr id="434" name="Google Shape;434;p20"/>
          <p:cNvSpPr txBox="1"/>
          <p:nvPr/>
        </p:nvSpPr>
        <p:spPr>
          <a:xfrm>
            <a:off x="352177" y="1450509"/>
            <a:ext cx="7017881"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ES IMPORTANTE </a:t>
            </a:r>
            <a:r>
              <a:rPr lang="en-US" sz="2800" b="1" i="0" u="none" strike="noStrike" cap="none">
                <a:solidFill>
                  <a:srgbClr val="ED6B00"/>
                </a:solidFill>
                <a:latin typeface="Calibri"/>
                <a:ea typeface="Calibri"/>
                <a:cs typeface="Calibri"/>
                <a:sym typeface="Calibri"/>
              </a:rPr>
              <a:t>TENER PRESENTE</a:t>
            </a:r>
            <a:endParaRPr/>
          </a:p>
        </p:txBody>
      </p:sp>
      <p:grpSp>
        <p:nvGrpSpPr>
          <p:cNvPr id="435" name="Google Shape;435;p20"/>
          <p:cNvGrpSpPr/>
          <p:nvPr/>
        </p:nvGrpSpPr>
        <p:grpSpPr>
          <a:xfrm>
            <a:off x="23792" y="3465343"/>
            <a:ext cx="6602681" cy="783015"/>
            <a:chOff x="-2" y="-1"/>
            <a:chExt cx="6602679" cy="783014"/>
          </a:xfrm>
        </p:grpSpPr>
        <p:sp>
          <p:nvSpPr>
            <p:cNvPr id="436" name="Google Shape;436;p20"/>
            <p:cNvSpPr txBox="1"/>
            <p:nvPr/>
          </p:nvSpPr>
          <p:spPr>
            <a:xfrm>
              <a:off x="1322135" y="196029"/>
              <a:ext cx="5280542"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Las dimensiones y los factores al momento de </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creación del </a:t>
              </a:r>
              <a:r>
                <a:rPr lang="en-US" sz="1600" b="1" i="0" u="none" strike="noStrike" cap="none">
                  <a:solidFill>
                    <a:srgbClr val="DC732C"/>
                  </a:solidFill>
                  <a:latin typeface="Calibri"/>
                  <a:ea typeface="Calibri"/>
                  <a:cs typeface="Calibri"/>
                  <a:sym typeface="Calibri"/>
                </a:rPr>
                <a:t>instrumento de evaluación.</a:t>
              </a:r>
              <a:endParaRPr/>
            </a:p>
          </p:txBody>
        </p:sp>
        <p:sp>
          <p:nvSpPr>
            <p:cNvPr id="437" name="Google Shape;437;p20"/>
            <p:cNvSpPr/>
            <p:nvPr/>
          </p:nvSpPr>
          <p:spPr>
            <a:xfrm rot="5400000">
              <a:off x="176178" y="-176181"/>
              <a:ext cx="783014" cy="1135373"/>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pic>
        <p:nvPicPr>
          <p:cNvPr id="438" name="Google Shape;438;p20" descr="Imagen 1"/>
          <p:cNvPicPr preferRelativeResize="0"/>
          <p:nvPr/>
        </p:nvPicPr>
        <p:blipFill rotWithShape="1">
          <a:blip r:embed="rId3">
            <a:alphaModFix/>
          </a:blip>
          <a:srcRect/>
          <a:stretch/>
        </p:blipFill>
        <p:spPr>
          <a:xfrm>
            <a:off x="5639332" y="1565094"/>
            <a:ext cx="3816537" cy="6006178"/>
          </a:xfrm>
          <a:prstGeom prst="rect">
            <a:avLst/>
          </a:prstGeom>
          <a:noFill/>
          <a:ln>
            <a:noFill/>
          </a:ln>
        </p:spPr>
      </p:pic>
      <p:sp>
        <p:nvSpPr>
          <p:cNvPr id="439" name="Google Shape;439;p20"/>
          <p:cNvSpPr txBox="1"/>
          <p:nvPr/>
        </p:nvSpPr>
        <p:spPr>
          <a:xfrm>
            <a:off x="1373078" y="2451104"/>
            <a:ext cx="5526347"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Trabajo </a:t>
            </a:r>
            <a:r>
              <a:rPr lang="en-US" sz="1600" b="1" i="0" u="none" strike="noStrike" cap="none">
                <a:solidFill>
                  <a:srgbClr val="DB742D"/>
                </a:solidFill>
                <a:latin typeface="Calibri"/>
                <a:ea typeface="Calibri"/>
                <a:cs typeface="Calibri"/>
                <a:sym typeface="Calibri"/>
              </a:rPr>
              <a:t>colaborativo y comunicación efectiva.</a:t>
            </a:r>
            <a:endParaRPr/>
          </a:p>
        </p:txBody>
      </p:sp>
      <p:sp>
        <p:nvSpPr>
          <p:cNvPr id="440" name="Google Shape;440;p20"/>
          <p:cNvSpPr/>
          <p:nvPr/>
        </p:nvSpPr>
        <p:spPr>
          <a:xfrm rot="5400000">
            <a:off x="184623" y="2033696"/>
            <a:ext cx="783010" cy="1135369"/>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41" name="Google Shape;441;p20" descr="Imagen 31"/>
          <p:cNvPicPr preferRelativeResize="0"/>
          <p:nvPr/>
        </p:nvPicPr>
        <p:blipFill rotWithShape="1">
          <a:blip r:embed="rId4">
            <a:alphaModFix/>
          </a:blip>
          <a:srcRect/>
          <a:stretch/>
        </p:blipFill>
        <p:spPr>
          <a:xfrm>
            <a:off x="294892" y="2313377"/>
            <a:ext cx="683391" cy="576004"/>
          </a:xfrm>
          <a:prstGeom prst="rect">
            <a:avLst/>
          </a:prstGeom>
          <a:noFill/>
          <a:ln>
            <a:noFill/>
          </a:ln>
        </p:spPr>
      </p:pic>
      <p:pic>
        <p:nvPicPr>
          <p:cNvPr id="442" name="Google Shape;442;p20" descr="Imagen 32"/>
          <p:cNvPicPr preferRelativeResize="0"/>
          <p:nvPr/>
        </p:nvPicPr>
        <p:blipFill rotWithShape="1">
          <a:blip r:embed="rId5">
            <a:alphaModFix/>
          </a:blip>
          <a:srcRect r="56603" b="56896"/>
          <a:stretch/>
        </p:blipFill>
        <p:spPr>
          <a:xfrm>
            <a:off x="391531" y="3575548"/>
            <a:ext cx="558775" cy="5626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1"/>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21</a:t>
            </a:fld>
            <a:endParaRPr sz="1100" b="0" i="0" u="none" strike="noStrike" cap="none">
              <a:solidFill>
                <a:srgbClr val="000000"/>
              </a:solidFill>
              <a:latin typeface="Calibri"/>
              <a:ea typeface="Calibri"/>
              <a:cs typeface="Calibri"/>
              <a:sym typeface="Calibri"/>
            </a:endParaRPr>
          </a:p>
        </p:txBody>
      </p:sp>
      <p:sp>
        <p:nvSpPr>
          <p:cNvPr id="448" name="Google Shape;448;p21"/>
          <p:cNvSpPr txBox="1"/>
          <p:nvPr/>
        </p:nvSpPr>
        <p:spPr>
          <a:xfrm>
            <a:off x="366450" y="1110794"/>
            <a:ext cx="4700400"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COMENZAR A TRABAJAR</a:t>
            </a:r>
            <a:endParaRPr/>
          </a:p>
        </p:txBody>
      </p:sp>
      <p:sp>
        <p:nvSpPr>
          <p:cNvPr id="449" name="Google Shape;449;p21"/>
          <p:cNvSpPr txBox="1"/>
          <p:nvPr/>
        </p:nvSpPr>
        <p:spPr>
          <a:xfrm>
            <a:off x="375977" y="1283909"/>
            <a:ext cx="7017881"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a:p>
        </p:txBody>
      </p:sp>
      <p:grpSp>
        <p:nvGrpSpPr>
          <p:cNvPr id="450" name="Google Shape;450;p21"/>
          <p:cNvGrpSpPr/>
          <p:nvPr/>
        </p:nvGrpSpPr>
        <p:grpSpPr>
          <a:xfrm>
            <a:off x="-4668" y="4568168"/>
            <a:ext cx="9109202" cy="783026"/>
            <a:chOff x="-4" y="-4"/>
            <a:chExt cx="9109200" cy="783025"/>
          </a:xfrm>
        </p:grpSpPr>
        <p:sp>
          <p:nvSpPr>
            <p:cNvPr id="451" name="Google Shape;451;p21"/>
            <p:cNvSpPr txBox="1"/>
            <p:nvPr/>
          </p:nvSpPr>
          <p:spPr>
            <a:xfrm>
              <a:off x="1334837" y="222250"/>
              <a:ext cx="7774359"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Se </a:t>
              </a:r>
              <a:r>
                <a:rPr lang="en-US" sz="1600" b="1" i="0" u="none" strike="noStrike" cap="none">
                  <a:solidFill>
                    <a:srgbClr val="ED6B00"/>
                  </a:solidFill>
                  <a:latin typeface="Calibri"/>
                  <a:ea typeface="Calibri"/>
                  <a:cs typeface="Calibri"/>
                  <a:sym typeface="Calibri"/>
                </a:rPr>
                <a:t>riguroso</a:t>
              </a:r>
              <a:r>
                <a:rPr lang="en-US" sz="1600" b="0" i="0" u="none" strike="noStrike" cap="none">
                  <a:solidFill>
                    <a:srgbClr val="000000"/>
                  </a:solidFill>
                  <a:latin typeface="Calibri"/>
                  <a:ea typeface="Calibri"/>
                  <a:cs typeface="Calibri"/>
                  <a:sym typeface="Calibri"/>
                </a:rPr>
                <a:t> y </a:t>
              </a:r>
              <a:r>
                <a:rPr lang="en-US" sz="1600" b="1" i="0" u="none" strike="noStrike" cap="none">
                  <a:solidFill>
                    <a:srgbClr val="ED6B00"/>
                  </a:solidFill>
                  <a:latin typeface="Calibri"/>
                  <a:ea typeface="Calibri"/>
                  <a:cs typeface="Calibri"/>
                  <a:sym typeface="Calibri"/>
                </a:rPr>
                <a:t>ordenado</a:t>
              </a:r>
              <a:r>
                <a:rPr lang="en-US" sz="1600" b="0" i="0" u="none" strike="noStrike" cap="none">
                  <a:solidFill>
                    <a:srgbClr val="000000"/>
                  </a:solidFill>
                  <a:latin typeface="Calibri"/>
                  <a:ea typeface="Calibri"/>
                  <a:cs typeface="Calibri"/>
                  <a:sym typeface="Calibri"/>
                </a:rPr>
                <a:t> con los antecedentes que manejas.</a:t>
              </a:r>
              <a:endParaRPr/>
            </a:p>
          </p:txBody>
        </p:sp>
        <p:grpSp>
          <p:nvGrpSpPr>
            <p:cNvPr id="452" name="Google Shape;452;p21"/>
            <p:cNvGrpSpPr/>
            <p:nvPr/>
          </p:nvGrpSpPr>
          <p:grpSpPr>
            <a:xfrm>
              <a:off x="-4" y="-4"/>
              <a:ext cx="1135383" cy="783025"/>
              <a:chOff x="-2" y="-2"/>
              <a:chExt cx="1135382" cy="783024"/>
            </a:xfrm>
          </p:grpSpPr>
          <p:sp>
            <p:nvSpPr>
              <p:cNvPr id="453" name="Google Shape;453;p21"/>
              <p:cNvSpPr/>
              <p:nvPr/>
            </p:nvSpPr>
            <p:spPr>
              <a:xfrm rot="5400000">
                <a:off x="176177" y="-176181"/>
                <a:ext cx="783024" cy="1135382"/>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54" name="Google Shape;454;p21" descr="Imagen 3"/>
              <p:cNvPicPr preferRelativeResize="0"/>
              <p:nvPr/>
            </p:nvPicPr>
            <p:blipFill rotWithShape="1">
              <a:blip r:embed="rId3">
                <a:alphaModFix/>
              </a:blip>
              <a:srcRect/>
              <a:stretch/>
            </p:blipFill>
            <p:spPr>
              <a:xfrm>
                <a:off x="286451" y="103503"/>
                <a:ext cx="683395" cy="576014"/>
              </a:xfrm>
              <a:prstGeom prst="rect">
                <a:avLst/>
              </a:prstGeom>
              <a:noFill/>
              <a:ln>
                <a:noFill/>
              </a:ln>
            </p:spPr>
          </p:pic>
        </p:grpSp>
      </p:grpSp>
      <p:grpSp>
        <p:nvGrpSpPr>
          <p:cNvPr id="455" name="Google Shape;455;p21"/>
          <p:cNvGrpSpPr/>
          <p:nvPr/>
        </p:nvGrpSpPr>
        <p:grpSpPr>
          <a:xfrm>
            <a:off x="-4669" y="3697432"/>
            <a:ext cx="6615391" cy="783026"/>
            <a:chOff x="-4" y="-4"/>
            <a:chExt cx="6615389" cy="783025"/>
          </a:xfrm>
        </p:grpSpPr>
        <p:sp>
          <p:nvSpPr>
            <p:cNvPr id="456" name="Google Shape;456;p21"/>
            <p:cNvSpPr txBox="1"/>
            <p:nvPr/>
          </p:nvSpPr>
          <p:spPr>
            <a:xfrm>
              <a:off x="1334840" y="94433"/>
              <a:ext cx="5280545"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Cuidado con los dispositivos externos,  asegura la información instalando </a:t>
              </a:r>
              <a:r>
                <a:rPr lang="en-US" sz="1600" b="1" i="0" u="none" strike="noStrike" cap="none">
                  <a:solidFill>
                    <a:srgbClr val="ED6B00"/>
                  </a:solidFill>
                  <a:latin typeface="Calibri"/>
                  <a:ea typeface="Calibri"/>
                  <a:cs typeface="Calibri"/>
                  <a:sym typeface="Calibri"/>
                </a:rPr>
                <a:t>antivirus</a:t>
              </a:r>
              <a:r>
                <a:rPr lang="en-US" sz="1600" b="0" i="0" u="none" strike="noStrike" cap="none">
                  <a:solidFill>
                    <a:srgbClr val="ED6B00"/>
                  </a:solidFill>
                  <a:latin typeface="Calibri"/>
                  <a:ea typeface="Calibri"/>
                  <a:cs typeface="Calibri"/>
                  <a:sym typeface="Calibri"/>
                </a:rPr>
                <a:t>.</a:t>
              </a:r>
              <a:endParaRPr/>
            </a:p>
          </p:txBody>
        </p:sp>
        <p:grpSp>
          <p:nvGrpSpPr>
            <p:cNvPr id="457" name="Google Shape;457;p21"/>
            <p:cNvGrpSpPr/>
            <p:nvPr/>
          </p:nvGrpSpPr>
          <p:grpSpPr>
            <a:xfrm>
              <a:off x="-4" y="-4"/>
              <a:ext cx="1135383" cy="783025"/>
              <a:chOff x="-2" y="-2"/>
              <a:chExt cx="1135382" cy="783024"/>
            </a:xfrm>
          </p:grpSpPr>
          <p:sp>
            <p:nvSpPr>
              <p:cNvPr id="458" name="Google Shape;458;p21"/>
              <p:cNvSpPr/>
              <p:nvPr/>
            </p:nvSpPr>
            <p:spPr>
              <a:xfrm rot="5400000">
                <a:off x="176177" y="-176181"/>
                <a:ext cx="783024" cy="1135382"/>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59" name="Google Shape;459;p21" descr="Imagen 4"/>
              <p:cNvPicPr preferRelativeResize="0"/>
              <p:nvPr/>
            </p:nvPicPr>
            <p:blipFill rotWithShape="1">
              <a:blip r:embed="rId4">
                <a:alphaModFix/>
              </a:blip>
              <a:srcRect/>
              <a:stretch/>
            </p:blipFill>
            <p:spPr>
              <a:xfrm>
                <a:off x="286452" y="103503"/>
                <a:ext cx="683397" cy="576014"/>
              </a:xfrm>
              <a:prstGeom prst="rect">
                <a:avLst/>
              </a:prstGeom>
              <a:noFill/>
              <a:ln>
                <a:noFill/>
              </a:ln>
            </p:spPr>
          </p:pic>
        </p:grpSp>
      </p:grpSp>
      <p:grpSp>
        <p:nvGrpSpPr>
          <p:cNvPr id="460" name="Google Shape;460;p21"/>
          <p:cNvGrpSpPr/>
          <p:nvPr/>
        </p:nvGrpSpPr>
        <p:grpSpPr>
          <a:xfrm>
            <a:off x="-4669" y="1955964"/>
            <a:ext cx="9178029" cy="783027"/>
            <a:chOff x="-4" y="-3"/>
            <a:chExt cx="9178028" cy="783026"/>
          </a:xfrm>
        </p:grpSpPr>
        <p:sp>
          <p:nvSpPr>
            <p:cNvPr id="461" name="Google Shape;461;p21"/>
            <p:cNvSpPr txBox="1"/>
            <p:nvPr/>
          </p:nvSpPr>
          <p:spPr>
            <a:xfrm>
              <a:off x="1334837" y="222251"/>
              <a:ext cx="7843187"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Cuida </a:t>
              </a:r>
              <a:r>
                <a:rPr lang="en-US" sz="1600" b="1" i="0" u="none" strike="noStrike" cap="none">
                  <a:solidFill>
                    <a:srgbClr val="ED6B00"/>
                  </a:solidFill>
                  <a:latin typeface="Calibri"/>
                  <a:ea typeface="Calibri"/>
                  <a:cs typeface="Calibri"/>
                  <a:sym typeface="Calibri"/>
                </a:rPr>
                <a:t>tus claves </a:t>
              </a:r>
              <a:r>
                <a:rPr lang="en-US" sz="1600" b="0" i="0" u="none" strike="noStrike" cap="none">
                  <a:solidFill>
                    <a:srgbClr val="000000"/>
                  </a:solidFill>
                  <a:latin typeface="Calibri"/>
                  <a:ea typeface="Calibri"/>
                  <a:cs typeface="Calibri"/>
                  <a:sym typeface="Calibri"/>
                </a:rPr>
                <a:t>de acceso.</a:t>
              </a:r>
              <a:endParaRPr/>
            </a:p>
          </p:txBody>
        </p:sp>
        <p:grpSp>
          <p:nvGrpSpPr>
            <p:cNvPr id="462" name="Google Shape;462;p21"/>
            <p:cNvGrpSpPr/>
            <p:nvPr/>
          </p:nvGrpSpPr>
          <p:grpSpPr>
            <a:xfrm>
              <a:off x="-4" y="-3"/>
              <a:ext cx="1135382" cy="783026"/>
              <a:chOff x="-2" y="-1"/>
              <a:chExt cx="1135381" cy="783025"/>
            </a:xfrm>
          </p:grpSpPr>
          <p:sp>
            <p:nvSpPr>
              <p:cNvPr id="463" name="Google Shape;463;p21"/>
              <p:cNvSpPr/>
              <p:nvPr/>
            </p:nvSpPr>
            <p:spPr>
              <a:xfrm rot="5400000">
                <a:off x="176176" y="-176179"/>
                <a:ext cx="783025" cy="1135381"/>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64" name="Google Shape;464;p21" descr="Imagen 5"/>
              <p:cNvPicPr preferRelativeResize="0"/>
              <p:nvPr/>
            </p:nvPicPr>
            <p:blipFill rotWithShape="1">
              <a:blip r:embed="rId5">
                <a:alphaModFix/>
              </a:blip>
              <a:srcRect/>
              <a:stretch/>
            </p:blipFill>
            <p:spPr>
              <a:xfrm>
                <a:off x="262215" y="83076"/>
                <a:ext cx="731870" cy="616871"/>
              </a:xfrm>
              <a:prstGeom prst="rect">
                <a:avLst/>
              </a:prstGeom>
              <a:noFill/>
              <a:ln>
                <a:noFill/>
              </a:ln>
            </p:spPr>
          </p:pic>
        </p:grpSp>
      </p:grpSp>
      <p:grpSp>
        <p:nvGrpSpPr>
          <p:cNvPr id="465" name="Google Shape;465;p21"/>
          <p:cNvGrpSpPr/>
          <p:nvPr/>
        </p:nvGrpSpPr>
        <p:grpSpPr>
          <a:xfrm>
            <a:off x="-4669" y="2826699"/>
            <a:ext cx="8912556" cy="783029"/>
            <a:chOff x="-3" y="-3"/>
            <a:chExt cx="8912553" cy="783028"/>
          </a:xfrm>
        </p:grpSpPr>
        <p:sp>
          <p:nvSpPr>
            <p:cNvPr id="466" name="Google Shape;466;p21"/>
            <p:cNvSpPr txBox="1"/>
            <p:nvPr/>
          </p:nvSpPr>
          <p:spPr>
            <a:xfrm>
              <a:off x="1334837" y="222251"/>
              <a:ext cx="7577714"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Resguarda la </a:t>
              </a:r>
              <a:r>
                <a:rPr lang="en-US" sz="1600" b="1" i="0" u="none" strike="noStrike" cap="none">
                  <a:solidFill>
                    <a:srgbClr val="ED6B00"/>
                  </a:solidFill>
                  <a:latin typeface="Calibri"/>
                  <a:ea typeface="Calibri"/>
                  <a:cs typeface="Calibri"/>
                  <a:sym typeface="Calibri"/>
                </a:rPr>
                <a:t>confidencialidad</a:t>
              </a:r>
              <a:r>
                <a:rPr lang="en-US" sz="1600" b="0" i="0" u="none" strike="noStrike" cap="none">
                  <a:solidFill>
                    <a:srgbClr val="000000"/>
                  </a:solidFill>
                  <a:latin typeface="Calibri"/>
                  <a:ea typeface="Calibri"/>
                  <a:cs typeface="Calibri"/>
                  <a:sym typeface="Calibri"/>
                </a:rPr>
                <a:t> de la información.</a:t>
              </a:r>
              <a:endParaRPr/>
            </a:p>
          </p:txBody>
        </p:sp>
        <p:grpSp>
          <p:nvGrpSpPr>
            <p:cNvPr id="467" name="Google Shape;467;p21"/>
            <p:cNvGrpSpPr/>
            <p:nvPr/>
          </p:nvGrpSpPr>
          <p:grpSpPr>
            <a:xfrm>
              <a:off x="-3" y="-3"/>
              <a:ext cx="1135382" cy="783028"/>
              <a:chOff x="-2" y="0"/>
              <a:chExt cx="1135381" cy="783026"/>
            </a:xfrm>
          </p:grpSpPr>
          <p:sp>
            <p:nvSpPr>
              <p:cNvPr id="468" name="Google Shape;468;p21"/>
              <p:cNvSpPr/>
              <p:nvPr/>
            </p:nvSpPr>
            <p:spPr>
              <a:xfrm rot="5400000">
                <a:off x="176176" y="-176178"/>
                <a:ext cx="783026" cy="1135381"/>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69" name="Google Shape;469;p21" descr="Imagen 6"/>
              <p:cNvPicPr preferRelativeResize="0"/>
              <p:nvPr/>
            </p:nvPicPr>
            <p:blipFill rotWithShape="1">
              <a:blip r:embed="rId6">
                <a:alphaModFix/>
              </a:blip>
              <a:srcRect/>
              <a:stretch/>
            </p:blipFill>
            <p:spPr>
              <a:xfrm>
                <a:off x="286452" y="103504"/>
                <a:ext cx="683395" cy="576016"/>
              </a:xfrm>
              <a:prstGeom prst="rect">
                <a:avLst/>
              </a:prstGeom>
              <a:noFill/>
              <a:ln>
                <a:noFill/>
              </a:ln>
            </p:spPr>
          </p:pic>
        </p:grpSp>
      </p:grpSp>
      <p:grpSp>
        <p:nvGrpSpPr>
          <p:cNvPr id="470" name="Google Shape;470;p21"/>
          <p:cNvGrpSpPr/>
          <p:nvPr/>
        </p:nvGrpSpPr>
        <p:grpSpPr>
          <a:xfrm>
            <a:off x="-4669" y="5438902"/>
            <a:ext cx="6861195" cy="783026"/>
            <a:chOff x="-4" y="-4"/>
            <a:chExt cx="6861193" cy="783025"/>
          </a:xfrm>
        </p:grpSpPr>
        <p:sp>
          <p:nvSpPr>
            <p:cNvPr id="471" name="Google Shape;471;p21"/>
            <p:cNvSpPr txBox="1"/>
            <p:nvPr/>
          </p:nvSpPr>
          <p:spPr>
            <a:xfrm>
              <a:off x="1334837" y="123929"/>
              <a:ext cx="5526352"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Realiza trabajo en equipo con </a:t>
              </a:r>
              <a:r>
                <a:rPr lang="en-US" sz="1600" b="1" i="0" u="none" strike="noStrike" cap="none">
                  <a:solidFill>
                    <a:srgbClr val="ED6B00"/>
                  </a:solidFill>
                  <a:latin typeface="Calibri"/>
                  <a:ea typeface="Calibri"/>
                  <a:cs typeface="Calibri"/>
                  <a:sym typeface="Calibri"/>
                </a:rPr>
                <a:t>respeto</a:t>
              </a:r>
              <a:r>
                <a:rPr lang="en-US" sz="1600" b="0" i="0" u="none" strike="noStrike" cap="none">
                  <a:solidFill>
                    <a:srgbClr val="000000"/>
                  </a:solidFill>
                  <a:latin typeface="Calibri"/>
                  <a:ea typeface="Calibri"/>
                  <a:cs typeface="Calibri"/>
                  <a:sym typeface="Calibri"/>
                </a:rPr>
                <a:t> en tus opiniones, </a:t>
              </a:r>
              <a:endParaRPr/>
            </a:p>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escucha</a:t>
              </a:r>
              <a:r>
                <a:rPr lang="en-US" sz="1600" b="0" i="0" u="none" strike="noStrike" cap="none">
                  <a:solidFill>
                    <a:srgbClr val="000000"/>
                  </a:solidFill>
                  <a:latin typeface="Calibri"/>
                  <a:ea typeface="Calibri"/>
                  <a:cs typeface="Calibri"/>
                  <a:sym typeface="Calibri"/>
                </a:rPr>
                <a:t> a los demás. </a:t>
              </a:r>
              <a:endParaRPr/>
            </a:p>
          </p:txBody>
        </p:sp>
        <p:grpSp>
          <p:nvGrpSpPr>
            <p:cNvPr id="472" name="Google Shape;472;p21"/>
            <p:cNvGrpSpPr/>
            <p:nvPr/>
          </p:nvGrpSpPr>
          <p:grpSpPr>
            <a:xfrm>
              <a:off x="-4" y="-4"/>
              <a:ext cx="1135383" cy="783025"/>
              <a:chOff x="-2" y="-2"/>
              <a:chExt cx="1135382" cy="783024"/>
            </a:xfrm>
          </p:grpSpPr>
          <p:sp>
            <p:nvSpPr>
              <p:cNvPr id="473" name="Google Shape;473;p21"/>
              <p:cNvSpPr/>
              <p:nvPr/>
            </p:nvSpPr>
            <p:spPr>
              <a:xfrm rot="5400000">
                <a:off x="176177" y="-176181"/>
                <a:ext cx="783024" cy="1135382"/>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474" name="Google Shape;474;p21" descr="Imagen 8"/>
              <p:cNvPicPr preferRelativeResize="0"/>
              <p:nvPr/>
            </p:nvPicPr>
            <p:blipFill rotWithShape="1">
              <a:blip r:embed="rId7">
                <a:alphaModFix/>
              </a:blip>
              <a:srcRect/>
              <a:stretch/>
            </p:blipFill>
            <p:spPr>
              <a:xfrm>
                <a:off x="286451" y="103503"/>
                <a:ext cx="683400" cy="576014"/>
              </a:xfrm>
              <a:prstGeom prst="rect">
                <a:avLst/>
              </a:prstGeom>
              <a:noFill/>
              <a:ln>
                <a:noFill/>
              </a:ln>
            </p:spPr>
          </p:pic>
        </p:grpSp>
      </p:grpSp>
      <p:pic>
        <p:nvPicPr>
          <p:cNvPr id="475" name="Google Shape;475;p21" descr="Imagen 1"/>
          <p:cNvPicPr preferRelativeResize="0"/>
          <p:nvPr/>
        </p:nvPicPr>
        <p:blipFill rotWithShape="1">
          <a:blip r:embed="rId8">
            <a:alphaModFix/>
          </a:blip>
          <a:srcRect/>
          <a:stretch/>
        </p:blipFill>
        <p:spPr>
          <a:xfrm>
            <a:off x="5639332" y="1565094"/>
            <a:ext cx="3816537" cy="60061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2"/>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22</a:t>
            </a:fld>
            <a:endParaRPr sz="1100" b="0" i="0" u="none" strike="noStrike" cap="none">
              <a:solidFill>
                <a:srgbClr val="000000"/>
              </a:solidFill>
              <a:latin typeface="Calibri"/>
              <a:ea typeface="Calibri"/>
              <a:cs typeface="Calibri"/>
              <a:sym typeface="Calibri"/>
            </a:endParaRPr>
          </a:p>
        </p:txBody>
      </p:sp>
      <p:grpSp>
        <p:nvGrpSpPr>
          <p:cNvPr id="481" name="Google Shape;481;p22"/>
          <p:cNvGrpSpPr/>
          <p:nvPr/>
        </p:nvGrpSpPr>
        <p:grpSpPr>
          <a:xfrm>
            <a:off x="431614" y="2285846"/>
            <a:ext cx="8839215" cy="3238205"/>
            <a:chOff x="-2" y="-1"/>
            <a:chExt cx="8839214" cy="3238203"/>
          </a:xfrm>
        </p:grpSpPr>
        <p:sp>
          <p:nvSpPr>
            <p:cNvPr id="482" name="Google Shape;482;p22"/>
            <p:cNvSpPr/>
            <p:nvPr/>
          </p:nvSpPr>
          <p:spPr>
            <a:xfrm>
              <a:off x="-2" y="-1"/>
              <a:ext cx="8839214" cy="3238203"/>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83" name="Google Shape;483;p22"/>
            <p:cNvSpPr txBox="1"/>
            <p:nvPr/>
          </p:nvSpPr>
          <p:spPr>
            <a:xfrm>
              <a:off x="162837" y="1428979"/>
              <a:ext cx="8513537"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84" name="Google Shape;484;p22"/>
          <p:cNvSpPr txBox="1"/>
          <p:nvPr/>
        </p:nvSpPr>
        <p:spPr>
          <a:xfrm>
            <a:off x="375967" y="1492740"/>
            <a:ext cx="3398835"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PRÁCTICA</a:t>
            </a:r>
            <a:endParaRPr/>
          </a:p>
        </p:txBody>
      </p:sp>
      <p:sp>
        <p:nvSpPr>
          <p:cNvPr id="485" name="Google Shape;485;p22"/>
          <p:cNvSpPr/>
          <p:nvPr/>
        </p:nvSpPr>
        <p:spPr>
          <a:xfrm>
            <a:off x="5279923" y="7354529"/>
            <a:ext cx="2723541" cy="2051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86" name="Google Shape;486;p22"/>
          <p:cNvSpPr txBox="1"/>
          <p:nvPr/>
        </p:nvSpPr>
        <p:spPr>
          <a:xfrm>
            <a:off x="366450" y="1110794"/>
            <a:ext cx="4700400"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¡PRACTIQUEMOS!</a:t>
            </a:r>
            <a:endParaRPr/>
          </a:p>
        </p:txBody>
      </p:sp>
      <p:sp>
        <p:nvSpPr>
          <p:cNvPr id="487" name="Google Shape;487;p22"/>
          <p:cNvSpPr txBox="1"/>
          <p:nvPr/>
        </p:nvSpPr>
        <p:spPr>
          <a:xfrm>
            <a:off x="3646759" y="1235249"/>
            <a:ext cx="559362" cy="941767"/>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6000"/>
              <a:buFont typeface="Calibri"/>
              <a:buNone/>
            </a:pPr>
            <a:r>
              <a:rPr lang="en-US" sz="6000" b="0" i="0" u="none" strike="noStrike" cap="none">
                <a:solidFill>
                  <a:srgbClr val="FFB375"/>
                </a:solidFill>
                <a:latin typeface="Calibri"/>
                <a:ea typeface="Calibri"/>
                <a:cs typeface="Calibri"/>
                <a:sym typeface="Calibri"/>
              </a:rPr>
              <a:t>5</a:t>
            </a:r>
            <a:endParaRPr/>
          </a:p>
        </p:txBody>
      </p:sp>
      <p:pic>
        <p:nvPicPr>
          <p:cNvPr id="488" name="Google Shape;488;p22" descr="Imagen 2"/>
          <p:cNvPicPr preferRelativeResize="0"/>
          <p:nvPr/>
        </p:nvPicPr>
        <p:blipFill rotWithShape="1">
          <a:blip r:embed="rId3">
            <a:alphaModFix/>
          </a:blip>
          <a:srcRect/>
          <a:stretch/>
        </p:blipFill>
        <p:spPr>
          <a:xfrm>
            <a:off x="2739728" y="3528494"/>
            <a:ext cx="6899896" cy="3974401"/>
          </a:xfrm>
          <a:prstGeom prst="rect">
            <a:avLst/>
          </a:prstGeom>
          <a:noFill/>
          <a:ln>
            <a:noFill/>
          </a:ln>
        </p:spPr>
      </p:pic>
      <p:sp>
        <p:nvSpPr>
          <p:cNvPr id="489" name="Google Shape;489;p22"/>
          <p:cNvSpPr txBox="1"/>
          <p:nvPr/>
        </p:nvSpPr>
        <p:spPr>
          <a:xfrm>
            <a:off x="2686559" y="6881800"/>
            <a:ext cx="1639637"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 Medio | Presentación</a:t>
            </a:r>
            <a:endParaRPr/>
          </a:p>
        </p:txBody>
      </p:sp>
      <p:sp>
        <p:nvSpPr>
          <p:cNvPr id="490" name="Google Shape;490;p22"/>
          <p:cNvSpPr txBox="1"/>
          <p:nvPr/>
        </p:nvSpPr>
        <p:spPr>
          <a:xfrm>
            <a:off x="958643" y="2689741"/>
            <a:ext cx="5107800" cy="2695200"/>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EVALUACIÓN </a:t>
            </a:r>
            <a:r>
              <a:rPr lang="en-US" sz="2000" b="1" i="0" u="none" strike="noStrike" cap="none">
                <a:solidFill>
                  <a:srgbClr val="ED6B00"/>
                </a:solidFill>
                <a:latin typeface="Calibri"/>
                <a:ea typeface="Calibri"/>
                <a:cs typeface="Calibri"/>
                <a:sym typeface="Calibri"/>
              </a:rPr>
              <a:t>360°</a:t>
            </a:r>
            <a:endParaRPr/>
          </a:p>
          <a:p>
            <a:pPr marL="0" marR="0" lvl="0" indent="0" algn="l" rtl="0">
              <a:lnSpc>
                <a:spcPct val="115000"/>
              </a:lnSpc>
              <a:spcBef>
                <a:spcPts val="0"/>
              </a:spcBef>
              <a:spcAft>
                <a:spcPts val="0"/>
              </a:spcAft>
              <a:buClr>
                <a:srgbClr val="000000"/>
              </a:buClr>
              <a:buSzPts val="1400"/>
              <a:buFont typeface="Calibri"/>
              <a:buNone/>
            </a:pPr>
            <a:endParaRPr sz="1400" b="1" i="0" u="none" strike="noStrike" cap="none">
              <a:solidFill>
                <a:srgbClr val="ED6B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revisar los temas trabajados durante el desarrollo de la actividad, te invitamos a realizar la siguiente actividad. Para ello utiliza el archivo  </a:t>
            </a:r>
            <a:r>
              <a:rPr lang="en-US" sz="1600" b="1" i="0" u="none" strike="noStrike" cap="none">
                <a:solidFill>
                  <a:srgbClr val="ED6B00"/>
                </a:solidFill>
                <a:latin typeface="Calibri"/>
                <a:ea typeface="Calibri"/>
                <a:cs typeface="Calibri"/>
                <a:sym typeface="Calibri"/>
              </a:rPr>
              <a:t>“Actividad Práctica</a:t>
            </a:r>
            <a:r>
              <a:rPr lang="en-US" sz="1600" b="1">
                <a:solidFill>
                  <a:srgbClr val="ED6B00"/>
                </a:solidFill>
                <a:latin typeface="Calibri"/>
                <a:ea typeface="Calibri"/>
                <a:cs typeface="Calibri"/>
                <a:sym typeface="Calibri"/>
              </a:rPr>
              <a:t> </a:t>
            </a:r>
            <a:r>
              <a:rPr lang="en-US" sz="1600" b="1" i="0" u="none" strike="noStrike" cap="none">
                <a:solidFill>
                  <a:srgbClr val="ED6B00"/>
                </a:solidFill>
                <a:latin typeface="Calibri"/>
                <a:ea typeface="Calibri"/>
                <a:cs typeface="Calibri"/>
                <a:sym typeface="Calibri"/>
              </a:rPr>
              <a:t>5” </a:t>
            </a:r>
            <a:r>
              <a:rPr lang="en-US" sz="1600" b="0" i="0" u="none" strike="noStrike" cap="none">
                <a:solidFill>
                  <a:srgbClr val="000000"/>
                </a:solidFill>
                <a:latin typeface="Calibri"/>
                <a:ea typeface="Calibri"/>
                <a:cs typeface="Calibri"/>
                <a:sym typeface="Calibri"/>
              </a:rPr>
              <a:t>y sigue las  instrucciones señaladas.</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¡Éxito! </a:t>
            </a:r>
            <a:r>
              <a:rPr lang="en-US"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
            </a:r>
            <a:br>
              <a:rPr lang="en-US" sz="1600" b="1" i="0" u="none" strike="noStrike" cap="none">
                <a:solidFill>
                  <a:srgbClr val="ED6B00"/>
                </a:solidFill>
                <a:latin typeface="Calibri"/>
                <a:ea typeface="Calibri"/>
                <a:cs typeface="Calibri"/>
                <a:sym typeface="Calibri"/>
              </a:rPr>
            </a:br>
            <a:endParaRP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3"/>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23</a:t>
            </a:fld>
            <a:endParaRPr sz="1100" b="0" i="0" u="none" strike="noStrike" cap="none">
              <a:solidFill>
                <a:srgbClr val="000000"/>
              </a:solidFill>
              <a:latin typeface="Calibri"/>
              <a:ea typeface="Calibri"/>
              <a:cs typeface="Calibri"/>
              <a:sym typeface="Calibri"/>
            </a:endParaRPr>
          </a:p>
        </p:txBody>
      </p:sp>
      <p:grpSp>
        <p:nvGrpSpPr>
          <p:cNvPr id="496" name="Google Shape;496;p23"/>
          <p:cNvGrpSpPr/>
          <p:nvPr/>
        </p:nvGrpSpPr>
        <p:grpSpPr>
          <a:xfrm>
            <a:off x="431614" y="2285846"/>
            <a:ext cx="8839215" cy="3238205"/>
            <a:chOff x="-2" y="-1"/>
            <a:chExt cx="8839214" cy="3238203"/>
          </a:xfrm>
        </p:grpSpPr>
        <p:sp>
          <p:nvSpPr>
            <p:cNvPr id="497" name="Google Shape;497;p23"/>
            <p:cNvSpPr/>
            <p:nvPr/>
          </p:nvSpPr>
          <p:spPr>
            <a:xfrm>
              <a:off x="-2" y="-1"/>
              <a:ext cx="8839214" cy="3238203"/>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98" name="Google Shape;498;p23"/>
            <p:cNvSpPr txBox="1"/>
            <p:nvPr/>
          </p:nvSpPr>
          <p:spPr>
            <a:xfrm>
              <a:off x="162837" y="1428979"/>
              <a:ext cx="8513537"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99" name="Google Shape;499;p23"/>
          <p:cNvSpPr/>
          <p:nvPr/>
        </p:nvSpPr>
        <p:spPr>
          <a:xfrm>
            <a:off x="5279923" y="7354529"/>
            <a:ext cx="2723541" cy="2051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00" name="Google Shape;500;p23"/>
          <p:cNvSpPr txBox="1"/>
          <p:nvPr/>
        </p:nvSpPr>
        <p:spPr>
          <a:xfrm>
            <a:off x="375971" y="1265365"/>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TICKET DE SALIDA</a:t>
            </a:r>
            <a:endParaRPr/>
          </a:p>
        </p:txBody>
      </p:sp>
      <p:sp>
        <p:nvSpPr>
          <p:cNvPr id="501" name="Google Shape;501;p23"/>
          <p:cNvSpPr txBox="1"/>
          <p:nvPr/>
        </p:nvSpPr>
        <p:spPr>
          <a:xfrm>
            <a:off x="388040" y="981254"/>
            <a:ext cx="4700400"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TERMINAR:</a:t>
            </a:r>
            <a:endParaRPr/>
          </a:p>
        </p:txBody>
      </p:sp>
      <p:pic>
        <p:nvPicPr>
          <p:cNvPr id="502" name="Google Shape;502;p23" descr="Imagen 8"/>
          <p:cNvPicPr preferRelativeResize="0"/>
          <p:nvPr/>
        </p:nvPicPr>
        <p:blipFill rotWithShape="1">
          <a:blip r:embed="rId3">
            <a:alphaModFix/>
          </a:blip>
          <a:srcRect/>
          <a:stretch/>
        </p:blipFill>
        <p:spPr>
          <a:xfrm>
            <a:off x="5830530" y="2890682"/>
            <a:ext cx="2963600" cy="4629223"/>
          </a:xfrm>
          <a:prstGeom prst="rect">
            <a:avLst/>
          </a:prstGeom>
          <a:noFill/>
          <a:ln>
            <a:noFill/>
          </a:ln>
        </p:spPr>
      </p:pic>
      <p:sp>
        <p:nvSpPr>
          <p:cNvPr id="503" name="Google Shape;503;p23"/>
          <p:cNvSpPr txBox="1"/>
          <p:nvPr/>
        </p:nvSpPr>
        <p:spPr>
          <a:xfrm>
            <a:off x="958643" y="2899870"/>
            <a:ext cx="5107866" cy="2552556"/>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EVALUACIÓN </a:t>
            </a:r>
            <a:r>
              <a:rPr lang="en-US" sz="2000" b="1" i="0" u="none" strike="noStrike" cap="none">
                <a:solidFill>
                  <a:srgbClr val="ED6B00"/>
                </a:solidFill>
                <a:latin typeface="Calibri"/>
                <a:ea typeface="Calibri"/>
                <a:cs typeface="Calibri"/>
                <a:sym typeface="Calibri"/>
              </a:rPr>
              <a:t>360°</a:t>
            </a:r>
            <a:endParaRPr/>
          </a:p>
          <a:p>
            <a:pPr marL="0" marR="0" lvl="0" indent="0" algn="l" rtl="0">
              <a:lnSpc>
                <a:spcPct val="115000"/>
              </a:lnSpc>
              <a:spcBef>
                <a:spcPts val="0"/>
              </a:spcBef>
              <a:spcAft>
                <a:spcPts val="0"/>
              </a:spcAft>
              <a:buClr>
                <a:srgbClr val="000000"/>
              </a:buClr>
              <a:buSzPts val="1400"/>
              <a:buFont typeface="Calibri"/>
              <a:buNone/>
            </a:pPr>
            <a:endParaRPr sz="1400" b="1" i="0" u="none" strike="noStrike" cap="none">
              <a:solidFill>
                <a:srgbClr val="ED6B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¡No olvides contestar la Autoevaluación y entregar el Ticket de Salida!</a:t>
            </a:r>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¡Hasta la próxima!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Arial"/>
              <a:buNone/>
            </a:pPr>
            <a:r>
              <a:rPr lang="en-US" sz="2100" b="1" i="0" u="none" strike="noStrike" cap="none">
                <a:solidFill>
                  <a:srgbClr val="ED6B00"/>
                </a:solidFill>
                <a:latin typeface="Arial"/>
                <a:ea typeface="Arial"/>
                <a:cs typeface="Arial"/>
                <a:sym typeface="Arial"/>
              </a:rPr>
              <a:t/>
            </a:r>
            <a:br>
              <a:rPr lang="en-US" sz="2100" b="1" i="0" u="none" strike="noStrike" cap="none">
                <a:solidFill>
                  <a:srgbClr val="ED6B00"/>
                </a:solidFill>
                <a:latin typeface="Arial"/>
                <a:ea typeface="Arial"/>
                <a:cs typeface="Arial"/>
                <a:sym typeface="Arial"/>
              </a:rPr>
            </a:br>
            <a:endParaRPr sz="1400" b="0" i="0" u="none" strike="noStrike" cap="none">
              <a:solidFill>
                <a:srgbClr val="000000"/>
              </a:solidFill>
              <a:latin typeface="Helvetica Neue"/>
              <a:ea typeface="Helvetica Neue"/>
              <a:cs typeface="Helvetica Neue"/>
              <a:sym typeface="Helvetica Neue"/>
            </a:endParaRPr>
          </a:p>
        </p:txBody>
      </p:sp>
      <p:pic>
        <p:nvPicPr>
          <p:cNvPr id="504" name="Google Shape;504;p23" descr="Imagen 16"/>
          <p:cNvPicPr preferRelativeResize="0"/>
          <p:nvPr/>
        </p:nvPicPr>
        <p:blipFill rotWithShape="1">
          <a:blip r:embed="rId4">
            <a:alphaModFix/>
          </a:blip>
          <a:srcRect/>
          <a:stretch/>
        </p:blipFill>
        <p:spPr>
          <a:xfrm>
            <a:off x="3210792" y="4159041"/>
            <a:ext cx="673177" cy="6037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a:t>
            </a:fld>
            <a:endParaRPr sz="1100" b="0" i="0" u="none" strike="noStrike" cap="none">
              <a:solidFill>
                <a:srgbClr val="000000"/>
              </a:solidFill>
              <a:latin typeface="Calibri"/>
              <a:ea typeface="Calibri"/>
              <a:cs typeface="Calibri"/>
              <a:sym typeface="Calibri"/>
            </a:endParaRPr>
          </a:p>
        </p:txBody>
      </p:sp>
      <p:sp>
        <p:nvSpPr>
          <p:cNvPr id="125" name="Google Shape;125;p3"/>
          <p:cNvSpPr txBox="1"/>
          <p:nvPr/>
        </p:nvSpPr>
        <p:spPr>
          <a:xfrm>
            <a:off x="391516" y="2499448"/>
            <a:ext cx="2760224" cy="3372412"/>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3</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Ingresar, archivar y presentar información sobre bienestar y desarrollo de personas, ascensos, promociones, transferencias, capacitación, desempeños, evaluaciones, entre otros, para la toma de decisiones de las jefaturas.</a:t>
            </a: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Genérico</a:t>
            </a: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 - B - C - H</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Helvetica Neue"/>
              <a:ea typeface="Helvetica Neue"/>
              <a:cs typeface="Helvetica Neue"/>
              <a:sym typeface="Helvetica Neue"/>
            </a:endParaRPr>
          </a:p>
        </p:txBody>
      </p:sp>
      <p:sp>
        <p:nvSpPr>
          <p:cNvPr id="126" name="Google Shape;126;p3"/>
          <p:cNvSpPr/>
          <p:nvPr/>
        </p:nvSpPr>
        <p:spPr>
          <a:xfrm>
            <a:off x="252573" y="1472660"/>
            <a:ext cx="2980515" cy="4543829"/>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27" name="Google Shape;127;p3"/>
          <p:cNvSpPr txBox="1"/>
          <p:nvPr/>
        </p:nvSpPr>
        <p:spPr>
          <a:xfrm>
            <a:off x="358669" y="2033504"/>
            <a:ext cx="2768321" cy="424496"/>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OBJETIVO DE APRENDIZAJE</a:t>
            </a:r>
            <a:endParaRPr/>
          </a:p>
        </p:txBody>
      </p:sp>
      <p:pic>
        <p:nvPicPr>
          <p:cNvPr id="128" name="Google Shape;128;p3" descr="Imagen 27"/>
          <p:cNvPicPr preferRelativeResize="0"/>
          <p:nvPr/>
        </p:nvPicPr>
        <p:blipFill rotWithShape="1">
          <a:blip r:embed="rId3">
            <a:alphaModFix/>
          </a:blip>
          <a:srcRect/>
          <a:stretch/>
        </p:blipFill>
        <p:spPr>
          <a:xfrm>
            <a:off x="1410121" y="1203013"/>
            <a:ext cx="702377" cy="669709"/>
          </a:xfrm>
          <a:prstGeom prst="rect">
            <a:avLst/>
          </a:prstGeom>
          <a:noFill/>
          <a:ln>
            <a:noFill/>
          </a:ln>
        </p:spPr>
      </p:pic>
      <p:grpSp>
        <p:nvGrpSpPr>
          <p:cNvPr id="129" name="Google Shape;129;p3"/>
          <p:cNvGrpSpPr/>
          <p:nvPr/>
        </p:nvGrpSpPr>
        <p:grpSpPr>
          <a:xfrm>
            <a:off x="3362219" y="1472658"/>
            <a:ext cx="2980517" cy="4543831"/>
            <a:chOff x="0" y="-1"/>
            <a:chExt cx="2980515" cy="4543829"/>
          </a:xfrm>
        </p:grpSpPr>
        <p:sp>
          <p:nvSpPr>
            <p:cNvPr id="130" name="Google Shape;130;p3"/>
            <p:cNvSpPr/>
            <p:nvPr/>
          </p:nvSpPr>
          <p:spPr>
            <a:xfrm>
              <a:off x="0" y="-1"/>
              <a:ext cx="2980515" cy="4543829"/>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31" name="Google Shape;131;p3"/>
            <p:cNvSpPr txBox="1"/>
            <p:nvPr/>
          </p:nvSpPr>
          <p:spPr>
            <a:xfrm>
              <a:off x="78265" y="2081796"/>
              <a:ext cx="2823984" cy="38023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32" name="Google Shape;132;p3"/>
          <p:cNvSpPr txBox="1"/>
          <p:nvPr/>
        </p:nvSpPr>
        <p:spPr>
          <a:xfrm>
            <a:off x="3467361" y="2499448"/>
            <a:ext cx="2862262" cy="341628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1. Ingresa en el sistema información fidedigna de cada trabajador sobre bienestar, desarrollo profesional, capacitación y/o evaluación de desempeño, respetando legislación vigente e instrucciones de jefatura.</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Preparar un proceso de evaluación de desempeño, reconociendo las etapas de la implementación, los instrumentos que se aplican, los actores que participan y finalmente registrando los resultados en los sistemas o carpeta del personal evaluado.</a:t>
            </a:r>
            <a:endParaRPr sz="1400" b="0" i="0" u="none" strike="noStrike" cap="none">
              <a:solidFill>
                <a:srgbClr val="000000"/>
              </a:solidFill>
              <a:latin typeface="Calibri"/>
              <a:ea typeface="Calibri"/>
              <a:cs typeface="Calibri"/>
              <a:sym typeface="Calibri"/>
            </a:endParaRPr>
          </a:p>
        </p:txBody>
      </p:sp>
      <p:sp>
        <p:nvSpPr>
          <p:cNvPr id="133" name="Google Shape;133;p3"/>
          <p:cNvSpPr txBox="1"/>
          <p:nvPr/>
        </p:nvSpPr>
        <p:spPr>
          <a:xfrm>
            <a:off x="3561636" y="2033504"/>
            <a:ext cx="2609186" cy="424496"/>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APRENDIZAJE ESPERADO</a:t>
            </a:r>
            <a:endParaRPr/>
          </a:p>
        </p:txBody>
      </p:sp>
      <p:pic>
        <p:nvPicPr>
          <p:cNvPr id="134" name="Google Shape;134;p3" descr="Imagen 35"/>
          <p:cNvPicPr preferRelativeResize="0"/>
          <p:nvPr/>
        </p:nvPicPr>
        <p:blipFill rotWithShape="1">
          <a:blip r:embed="rId4">
            <a:alphaModFix/>
          </a:blip>
          <a:srcRect/>
          <a:stretch/>
        </p:blipFill>
        <p:spPr>
          <a:xfrm>
            <a:off x="4539905" y="1203013"/>
            <a:ext cx="702378" cy="669709"/>
          </a:xfrm>
          <a:prstGeom prst="rect">
            <a:avLst/>
          </a:prstGeom>
          <a:noFill/>
          <a:ln>
            <a:noFill/>
          </a:ln>
        </p:spPr>
      </p:pic>
      <p:grpSp>
        <p:nvGrpSpPr>
          <p:cNvPr id="135" name="Google Shape;135;p3"/>
          <p:cNvGrpSpPr/>
          <p:nvPr/>
        </p:nvGrpSpPr>
        <p:grpSpPr>
          <a:xfrm>
            <a:off x="6473042" y="1472658"/>
            <a:ext cx="2980516" cy="5663583"/>
            <a:chOff x="0" y="-1"/>
            <a:chExt cx="2980515" cy="5663582"/>
          </a:xfrm>
        </p:grpSpPr>
        <p:sp>
          <p:nvSpPr>
            <p:cNvPr id="136" name="Google Shape;136;p3"/>
            <p:cNvSpPr/>
            <p:nvPr/>
          </p:nvSpPr>
          <p:spPr>
            <a:xfrm>
              <a:off x="0" y="-1"/>
              <a:ext cx="2980515" cy="5663582"/>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37" name="Google Shape;137;p3"/>
            <p:cNvSpPr txBox="1"/>
            <p:nvPr/>
          </p:nvSpPr>
          <p:spPr>
            <a:xfrm>
              <a:off x="78265" y="2641673"/>
              <a:ext cx="2823984" cy="38023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38" name="Google Shape;138;p3"/>
          <p:cNvSpPr txBox="1"/>
          <p:nvPr/>
        </p:nvSpPr>
        <p:spPr>
          <a:xfrm>
            <a:off x="6621195" y="2499448"/>
            <a:ext cx="2684208" cy="375484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1.2</a:t>
            </a:r>
            <a:r>
              <a:rPr lang="en-US" sz="1400" b="0" i="0" u="none" strike="noStrike" cap="none">
                <a:solidFill>
                  <a:srgbClr val="000000"/>
                </a:solidFill>
                <a:latin typeface="Calibri"/>
                <a:ea typeface="Calibri"/>
                <a:cs typeface="Calibri"/>
                <a:sym typeface="Calibri"/>
              </a:rPr>
              <a:t> Registra la información de las y los trabajadores en los sistemas correspondientes a bienestar, desarrollo profesional, capacitación y/o evaluación de desempeño.</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Desarrolla un proceso de evaluación de desempeño donde aplica instrumentos de medición, identifica los actores que participan, propone mejoras y comunica resultados de forma asertiva.</a:t>
            </a:r>
            <a:endParaRPr sz="1200" b="1"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200"/>
              <a:buFont typeface="Times"/>
              <a:buNone/>
            </a:pPr>
            <a:r>
              <a:rPr lang="en-US" sz="1200" b="1" i="0" u="none" strike="noStrike" cap="none">
                <a:solidFill>
                  <a:srgbClr val="000000"/>
                </a:solidFill>
                <a:latin typeface="Times"/>
                <a:ea typeface="Times"/>
                <a:cs typeface="Times"/>
                <a:sym typeface="Times"/>
              </a:rPr>
              <a:t/>
            </a:r>
            <a:br>
              <a:rPr lang="en-US" sz="1200" b="1" i="0" u="none" strike="noStrike" cap="none">
                <a:solidFill>
                  <a:srgbClr val="000000"/>
                </a:solidFill>
                <a:latin typeface="Times"/>
                <a:ea typeface="Times"/>
                <a:cs typeface="Times"/>
                <a:sym typeface="Times"/>
              </a:rPr>
            </a:br>
            <a:r>
              <a:rPr lang="en-US" sz="1200" b="1" i="0" u="none" strike="noStrike" cap="none">
                <a:solidFill>
                  <a:srgbClr val="000000"/>
                </a:solidFill>
                <a:latin typeface="Times"/>
                <a:ea typeface="Times"/>
                <a:cs typeface="Times"/>
                <a:sym typeface="Times"/>
              </a:rPr>
              <a:t/>
            </a:r>
            <a:br>
              <a:rPr lang="en-US" sz="1200" b="1" i="0" u="none" strike="noStrike" cap="none">
                <a:solidFill>
                  <a:srgbClr val="000000"/>
                </a:solidFill>
                <a:latin typeface="Times"/>
                <a:ea typeface="Times"/>
                <a:cs typeface="Times"/>
                <a:sym typeface="Times"/>
              </a:rPr>
            </a:br>
            <a:endParaRPr sz="1200" b="1" i="0" u="none" strike="noStrike" cap="none">
              <a:solidFill>
                <a:srgbClr val="000000"/>
              </a:solidFill>
              <a:latin typeface="Times"/>
              <a:ea typeface="Times"/>
              <a:cs typeface="Times"/>
              <a:sym typeface="Times"/>
            </a:endParaRPr>
          </a:p>
        </p:txBody>
      </p:sp>
      <p:sp>
        <p:nvSpPr>
          <p:cNvPr id="139" name="Google Shape;139;p3"/>
          <p:cNvSpPr txBox="1"/>
          <p:nvPr/>
        </p:nvSpPr>
        <p:spPr>
          <a:xfrm>
            <a:off x="6554516" y="2033504"/>
            <a:ext cx="2862262" cy="424496"/>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CRITERIOS DE EVALUACIÓN</a:t>
            </a:r>
            <a:endParaRPr/>
          </a:p>
        </p:txBody>
      </p:sp>
      <p:pic>
        <p:nvPicPr>
          <p:cNvPr id="140" name="Google Shape;140;p3" descr="Imagen 39"/>
          <p:cNvPicPr preferRelativeResize="0"/>
          <p:nvPr/>
        </p:nvPicPr>
        <p:blipFill rotWithShape="1">
          <a:blip r:embed="rId5">
            <a:alphaModFix/>
          </a:blip>
          <a:srcRect/>
          <a:stretch/>
        </p:blipFill>
        <p:spPr>
          <a:xfrm>
            <a:off x="7649550" y="1203013"/>
            <a:ext cx="702378" cy="669709"/>
          </a:xfrm>
          <a:prstGeom prst="rect">
            <a:avLst/>
          </a:prstGeom>
          <a:noFill/>
          <a:ln>
            <a:noFill/>
          </a:ln>
        </p:spPr>
      </p:pic>
      <p:pic>
        <p:nvPicPr>
          <p:cNvPr id="141" name="Google Shape;141;p3" descr="Imagen 40"/>
          <p:cNvPicPr preferRelativeResize="0"/>
          <p:nvPr/>
        </p:nvPicPr>
        <p:blipFill rotWithShape="1">
          <a:blip r:embed="rId6">
            <a:alphaModFix/>
          </a:blip>
          <a:srcRect/>
          <a:stretch/>
        </p:blipFill>
        <p:spPr>
          <a:xfrm flipH="1">
            <a:off x="511864" y="4448533"/>
            <a:ext cx="3103843" cy="24662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4</a:t>
            </a:fld>
            <a:endParaRPr sz="1100" b="0" i="0" u="none" strike="noStrike" cap="none">
              <a:solidFill>
                <a:srgbClr val="000000"/>
              </a:solidFill>
              <a:latin typeface="Calibri"/>
              <a:ea typeface="Calibri"/>
              <a:cs typeface="Calibri"/>
              <a:sym typeface="Calibri"/>
            </a:endParaRPr>
          </a:p>
        </p:txBody>
      </p:sp>
      <p:grpSp>
        <p:nvGrpSpPr>
          <p:cNvPr id="147" name="Google Shape;147;p4"/>
          <p:cNvGrpSpPr/>
          <p:nvPr/>
        </p:nvGrpSpPr>
        <p:grpSpPr>
          <a:xfrm>
            <a:off x="386537" y="4257947"/>
            <a:ext cx="4845923" cy="1322255"/>
            <a:chOff x="-3" y="0"/>
            <a:chExt cx="4845922" cy="1322253"/>
          </a:xfrm>
        </p:grpSpPr>
        <p:grpSp>
          <p:nvGrpSpPr>
            <p:cNvPr id="148" name="Google Shape;148;p4"/>
            <p:cNvGrpSpPr/>
            <p:nvPr/>
          </p:nvGrpSpPr>
          <p:grpSpPr>
            <a:xfrm>
              <a:off x="188096" y="0"/>
              <a:ext cx="4657823" cy="1322253"/>
              <a:chOff x="-1" y="0"/>
              <a:chExt cx="4657822" cy="1322252"/>
            </a:xfrm>
          </p:grpSpPr>
          <p:sp>
            <p:nvSpPr>
              <p:cNvPr id="149" name="Google Shape;149;p4"/>
              <p:cNvSpPr/>
              <p:nvPr/>
            </p:nvSpPr>
            <p:spPr>
              <a:xfrm>
                <a:off x="-1" y="0"/>
                <a:ext cx="4657822" cy="1322252"/>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0" name="Google Shape;150;p4"/>
              <p:cNvSpPr txBox="1"/>
              <p:nvPr/>
            </p:nvSpPr>
            <p:spPr>
              <a:xfrm>
                <a:off x="69308" y="452202"/>
                <a:ext cx="4519203" cy="417832"/>
              </a:xfrm>
              <a:prstGeom prst="rect">
                <a:avLst/>
              </a:prstGeom>
              <a:noFill/>
              <a:ln>
                <a:noFill/>
              </a:ln>
            </p:spPr>
            <p:txBody>
              <a:bodyPr spcFirstLastPara="1" wrap="square" lIns="91400" tIns="91400" rIns="91400" bIns="91400" anchor="ctr" anchorCtr="0">
                <a:spAutoFit/>
              </a:bodyPr>
              <a:lstStyle/>
              <a:p>
                <a:pPr marL="0" marR="0" lvl="0" indent="0" algn="l" rtl="0">
                  <a:lnSpc>
                    <a:spcPct val="14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51" name="Google Shape;151;p4"/>
            <p:cNvGrpSpPr/>
            <p:nvPr/>
          </p:nvGrpSpPr>
          <p:grpSpPr>
            <a:xfrm>
              <a:off x="-3" y="455670"/>
              <a:ext cx="391126" cy="471756"/>
              <a:chOff x="-1" y="75680"/>
              <a:chExt cx="391125" cy="471754"/>
            </a:xfrm>
          </p:grpSpPr>
          <p:sp>
            <p:nvSpPr>
              <p:cNvPr id="152" name="Google Shape;152;p4"/>
              <p:cNvSpPr/>
              <p:nvPr/>
            </p:nvSpPr>
            <p:spPr>
              <a:xfrm>
                <a:off x="-1" y="84709"/>
                <a:ext cx="391125" cy="385815"/>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3" name="Google Shape;153;p4"/>
              <p:cNvSpPr txBox="1"/>
              <p:nvPr/>
            </p:nvSpPr>
            <p:spPr>
              <a:xfrm>
                <a:off x="9904" y="75680"/>
                <a:ext cx="312208" cy="471754"/>
              </a:xfrm>
              <a:prstGeom prst="rect">
                <a:avLst/>
              </a:prstGeom>
              <a:noFill/>
              <a:ln>
                <a:noFill/>
              </a:ln>
            </p:spPr>
            <p:txBody>
              <a:bodyPr spcFirstLastPara="1" wrap="square" lIns="91400" tIns="91400" rIns="91400" bIns="91400" anchor="ctr" anchorCtr="0">
                <a:spAutoFit/>
              </a:bodyPr>
              <a:lstStyle/>
              <a:p>
                <a:pPr marL="0" marR="0" lvl="0" indent="0" algn="l" rtl="0">
                  <a:lnSpc>
                    <a:spcPct val="7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154" name="Google Shape;154;p4"/>
            <p:cNvSpPr txBox="1"/>
            <p:nvPr/>
          </p:nvSpPr>
          <p:spPr>
            <a:xfrm>
              <a:off x="562802" y="327167"/>
              <a:ext cx="4117509" cy="687649"/>
            </a:xfrm>
            <a:prstGeom prst="rect">
              <a:avLst/>
            </a:prstGeom>
            <a:noFill/>
            <a:ln>
              <a:noFill/>
            </a:ln>
          </p:spPr>
          <p:txBody>
            <a:bodyPr spcFirstLastPara="1" wrap="square" lIns="91400" tIns="91400" rIns="91400" bIns="91400" anchor="ctr" anchorCtr="0">
              <a:spAutoFit/>
            </a:bodyPr>
            <a:lstStyle/>
            <a:p>
              <a:pPr marL="0" marR="0" lvl="0" indent="0" algn="l" rtl="0">
                <a:lnSpc>
                  <a:spcPct val="1225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Identificamos las dimensiones y factores que lo componen. </a:t>
              </a:r>
              <a:endParaRPr/>
            </a:p>
          </p:txBody>
        </p:sp>
      </p:grpSp>
      <p:grpSp>
        <p:nvGrpSpPr>
          <p:cNvPr id="155" name="Google Shape;155;p4"/>
          <p:cNvGrpSpPr/>
          <p:nvPr/>
        </p:nvGrpSpPr>
        <p:grpSpPr>
          <a:xfrm>
            <a:off x="375962" y="2843131"/>
            <a:ext cx="4845923" cy="1233927"/>
            <a:chOff x="-3" y="-4"/>
            <a:chExt cx="4845922" cy="1233925"/>
          </a:xfrm>
        </p:grpSpPr>
        <p:grpSp>
          <p:nvGrpSpPr>
            <p:cNvPr id="156" name="Google Shape;156;p4"/>
            <p:cNvGrpSpPr/>
            <p:nvPr/>
          </p:nvGrpSpPr>
          <p:grpSpPr>
            <a:xfrm>
              <a:off x="188098" y="-4"/>
              <a:ext cx="4657821" cy="1233925"/>
              <a:chOff x="-1" y="-1"/>
              <a:chExt cx="4657820" cy="1233923"/>
            </a:xfrm>
          </p:grpSpPr>
          <p:sp>
            <p:nvSpPr>
              <p:cNvPr id="157" name="Google Shape;157;p4"/>
              <p:cNvSpPr/>
              <p:nvPr/>
            </p:nvSpPr>
            <p:spPr>
              <a:xfrm>
                <a:off x="-1" y="-1"/>
                <a:ext cx="4657820" cy="1233923"/>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8" name="Google Shape;158;p4"/>
              <p:cNvSpPr txBox="1"/>
              <p:nvPr/>
            </p:nvSpPr>
            <p:spPr>
              <a:xfrm>
                <a:off x="64996" y="408036"/>
                <a:ext cx="4527826" cy="417832"/>
              </a:xfrm>
              <a:prstGeom prst="rect">
                <a:avLst/>
              </a:prstGeom>
              <a:noFill/>
              <a:ln>
                <a:noFill/>
              </a:ln>
            </p:spPr>
            <p:txBody>
              <a:bodyPr spcFirstLastPara="1" wrap="square" lIns="91400" tIns="91400" rIns="91400" bIns="91400" anchor="ctr" anchorCtr="0">
                <a:spAutoFit/>
              </a:bodyPr>
              <a:lstStyle/>
              <a:p>
                <a:pPr marL="0" marR="0" lvl="0" indent="0" algn="l" rtl="0">
                  <a:lnSpc>
                    <a:spcPct val="14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59" name="Google Shape;159;p4"/>
            <p:cNvGrpSpPr/>
            <p:nvPr/>
          </p:nvGrpSpPr>
          <p:grpSpPr>
            <a:xfrm>
              <a:off x="-3" y="395416"/>
              <a:ext cx="376218" cy="484373"/>
              <a:chOff x="-2" y="84709"/>
              <a:chExt cx="376217" cy="484371"/>
            </a:xfrm>
          </p:grpSpPr>
          <p:sp>
            <p:nvSpPr>
              <p:cNvPr id="160" name="Google Shape;160;p4"/>
              <p:cNvSpPr/>
              <p:nvPr/>
            </p:nvSpPr>
            <p:spPr>
              <a:xfrm>
                <a:off x="-2" y="84709"/>
                <a:ext cx="376217" cy="385815"/>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61" name="Google Shape;161;p4"/>
              <p:cNvSpPr txBox="1"/>
              <p:nvPr/>
            </p:nvSpPr>
            <p:spPr>
              <a:xfrm>
                <a:off x="9525" y="97326"/>
                <a:ext cx="300311" cy="471754"/>
              </a:xfrm>
              <a:prstGeom prst="rect">
                <a:avLst/>
              </a:prstGeom>
              <a:noFill/>
              <a:ln>
                <a:noFill/>
              </a:ln>
            </p:spPr>
            <p:txBody>
              <a:bodyPr spcFirstLastPara="1" wrap="square" lIns="91400" tIns="91400" rIns="91400" bIns="91400" anchor="ctr" anchorCtr="0">
                <a:spAutoFit/>
              </a:bodyPr>
              <a:lstStyle/>
              <a:p>
                <a:pPr marL="0" marR="0" lvl="0" indent="0" algn="l" rtl="0">
                  <a:lnSpc>
                    <a:spcPct val="7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sp>
          <p:nvSpPr>
            <p:cNvPr id="162" name="Google Shape;162;p4"/>
            <p:cNvSpPr txBox="1"/>
            <p:nvPr/>
          </p:nvSpPr>
          <p:spPr>
            <a:xfrm>
              <a:off x="562804" y="109911"/>
              <a:ext cx="3960536" cy="962742"/>
            </a:xfrm>
            <a:prstGeom prst="rect">
              <a:avLst/>
            </a:prstGeom>
            <a:noFill/>
            <a:ln>
              <a:noFill/>
            </a:ln>
          </p:spPr>
          <p:txBody>
            <a:bodyPr spcFirstLastPara="1" wrap="square" lIns="91400" tIns="91400" rIns="91400" bIns="91400" anchor="ctr" anchorCtr="0">
              <a:spAutoFit/>
            </a:bodyPr>
            <a:lstStyle/>
            <a:p>
              <a:pPr marL="0" marR="0" lvl="0" indent="0" algn="l" rtl="0">
                <a:lnSpc>
                  <a:spcPct val="1225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Reconocimos y comprendimos cómo se construyen los instrumentos de medición para la evaluación de desempeño.</a:t>
              </a:r>
              <a:endParaRPr/>
            </a:p>
          </p:txBody>
        </p:sp>
      </p:grpSp>
      <p:sp>
        <p:nvSpPr>
          <p:cNvPr id="163" name="Google Shape;163;p4"/>
          <p:cNvSpPr/>
          <p:nvPr/>
        </p:nvSpPr>
        <p:spPr>
          <a:xfrm>
            <a:off x="5026616" y="3630159"/>
            <a:ext cx="696547" cy="696545"/>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64" name="Google Shape;164;p4"/>
          <p:cNvSpPr txBox="1"/>
          <p:nvPr/>
        </p:nvSpPr>
        <p:spPr>
          <a:xfrm>
            <a:off x="382496" y="1404444"/>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¿QUÉ APRENDIMOS LA ACTIVIDAD ANTERIOR?</a:t>
            </a:r>
            <a:endParaRPr/>
          </a:p>
        </p:txBody>
      </p:sp>
      <p:sp>
        <p:nvSpPr>
          <p:cNvPr id="165" name="Google Shape;165;p4"/>
          <p:cNvSpPr txBox="1"/>
          <p:nvPr/>
        </p:nvSpPr>
        <p:spPr>
          <a:xfrm>
            <a:off x="574646" y="2253630"/>
            <a:ext cx="4778411" cy="424490"/>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MEDICIÓN DEL DESEMPEÑO:</a:t>
            </a:r>
            <a:endParaRPr/>
          </a:p>
        </p:txBody>
      </p:sp>
      <p:sp>
        <p:nvSpPr>
          <p:cNvPr id="166" name="Google Shape;166;p4"/>
          <p:cNvSpPr txBox="1"/>
          <p:nvPr/>
        </p:nvSpPr>
        <p:spPr>
          <a:xfrm>
            <a:off x="366450" y="1110794"/>
            <a:ext cx="4700400"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RECORDEMOS</a:t>
            </a:r>
            <a:endParaRPr/>
          </a:p>
        </p:txBody>
      </p:sp>
      <p:pic>
        <p:nvPicPr>
          <p:cNvPr id="167" name="Google Shape;167;p4" descr="Imagen 34"/>
          <p:cNvPicPr preferRelativeResize="0"/>
          <p:nvPr/>
        </p:nvPicPr>
        <p:blipFill rotWithShape="1">
          <a:blip r:embed="rId3">
            <a:alphaModFix/>
          </a:blip>
          <a:srcRect/>
          <a:stretch/>
        </p:blipFill>
        <p:spPr>
          <a:xfrm>
            <a:off x="4870517" y="2513152"/>
            <a:ext cx="4828329" cy="4574479"/>
          </a:xfrm>
          <a:prstGeom prst="rect">
            <a:avLst/>
          </a:prstGeom>
          <a:noFill/>
          <a:ln>
            <a:noFill/>
          </a:ln>
        </p:spPr>
      </p:pic>
      <p:sp>
        <p:nvSpPr>
          <p:cNvPr id="168" name="Google Shape;168;p4"/>
          <p:cNvSpPr txBox="1"/>
          <p:nvPr/>
        </p:nvSpPr>
        <p:spPr>
          <a:xfrm>
            <a:off x="613650" y="5887710"/>
            <a:ext cx="4700403" cy="599437"/>
          </a:xfrm>
          <a:prstGeom prst="rect">
            <a:avLst/>
          </a:prstGeom>
          <a:noFill/>
          <a:ln>
            <a:noFill/>
          </a:ln>
        </p:spPr>
        <p:txBody>
          <a:bodyPr spcFirstLastPara="1" wrap="square" lIns="45700" tIns="45700" rIns="45700" bIns="45700" anchor="t" anchorCtr="0">
            <a:spAutoFit/>
          </a:bodyPr>
          <a:lstStyle/>
          <a:p>
            <a:pPr marL="0" marR="0" lvl="0" indent="0" algn="l" rtl="0">
              <a:lnSpc>
                <a:spcPct val="125000"/>
              </a:lnSpc>
              <a:spcBef>
                <a:spcPts val="0"/>
              </a:spcBef>
              <a:spcAft>
                <a:spcPts val="0"/>
              </a:spcAft>
              <a:buClr>
                <a:srgbClr val="DE732C"/>
              </a:buClr>
              <a:buSzPts val="1600"/>
              <a:buFont typeface="Calibri"/>
              <a:buNone/>
            </a:pPr>
            <a:r>
              <a:rPr lang="en-US" sz="1600" b="1" i="0" u="none" strike="noStrike" cap="none">
                <a:solidFill>
                  <a:srgbClr val="DE732C"/>
                </a:solidFill>
                <a:latin typeface="Calibri"/>
                <a:ea typeface="Calibri"/>
                <a:cs typeface="Calibri"/>
                <a:sym typeface="Calibri"/>
              </a:rPr>
              <a:t>Para recordar los temas trabajados en la actividad anterior te invito a realizar la siguiente actividad.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5</a:t>
            </a:fld>
            <a:endParaRPr sz="1100" b="0" i="0" u="none" strike="noStrike" cap="none">
              <a:solidFill>
                <a:srgbClr val="000000"/>
              </a:solidFill>
              <a:latin typeface="Calibri"/>
              <a:ea typeface="Calibri"/>
              <a:cs typeface="Calibri"/>
              <a:sym typeface="Calibri"/>
            </a:endParaRPr>
          </a:p>
        </p:txBody>
      </p:sp>
      <p:grpSp>
        <p:nvGrpSpPr>
          <p:cNvPr id="174" name="Google Shape;174;p5"/>
          <p:cNvGrpSpPr/>
          <p:nvPr/>
        </p:nvGrpSpPr>
        <p:grpSpPr>
          <a:xfrm>
            <a:off x="536217" y="2440012"/>
            <a:ext cx="5399808" cy="2811939"/>
            <a:chOff x="-1" y="-1"/>
            <a:chExt cx="5399806" cy="2811937"/>
          </a:xfrm>
        </p:grpSpPr>
        <p:grpSp>
          <p:nvGrpSpPr>
            <p:cNvPr id="175" name="Google Shape;175;p5"/>
            <p:cNvGrpSpPr/>
            <p:nvPr/>
          </p:nvGrpSpPr>
          <p:grpSpPr>
            <a:xfrm>
              <a:off x="-1" y="-1"/>
              <a:ext cx="4657817" cy="2811937"/>
              <a:chOff x="-1" y="-1"/>
              <a:chExt cx="4657816" cy="2811936"/>
            </a:xfrm>
          </p:grpSpPr>
          <p:sp>
            <p:nvSpPr>
              <p:cNvPr id="176" name="Google Shape;176;p5"/>
              <p:cNvSpPr/>
              <p:nvPr/>
            </p:nvSpPr>
            <p:spPr>
              <a:xfrm flipH="1">
                <a:off x="-1" y="-1"/>
                <a:ext cx="4657816" cy="2811936"/>
              </a:xfrm>
              <a:prstGeom prst="roundRect">
                <a:avLst>
                  <a:gd name="adj" fmla="val 1666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77" name="Google Shape;177;p5"/>
              <p:cNvSpPr txBox="1"/>
              <p:nvPr/>
            </p:nvSpPr>
            <p:spPr>
              <a:xfrm>
                <a:off x="137266" y="1215844"/>
                <a:ext cx="4383282"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78" name="Google Shape;178;p5"/>
            <p:cNvSpPr/>
            <p:nvPr/>
          </p:nvSpPr>
          <p:spPr>
            <a:xfrm rot="7028958" flipH="1">
              <a:off x="4599862" y="1834351"/>
              <a:ext cx="473792" cy="1022563"/>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sp>
        <p:nvSpPr>
          <p:cNvPr id="179" name="Google Shape;179;p5"/>
          <p:cNvSpPr txBox="1"/>
          <p:nvPr/>
        </p:nvSpPr>
        <p:spPr>
          <a:xfrm>
            <a:off x="375971" y="1265365"/>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DE CONOCIMIENTOS PREVIOS</a:t>
            </a:r>
            <a:endParaRPr/>
          </a:p>
        </p:txBody>
      </p:sp>
      <p:sp>
        <p:nvSpPr>
          <p:cNvPr id="180" name="Google Shape;180;p5"/>
          <p:cNvSpPr txBox="1"/>
          <p:nvPr/>
        </p:nvSpPr>
        <p:spPr>
          <a:xfrm>
            <a:off x="728429" y="2585534"/>
            <a:ext cx="4383436" cy="2433256"/>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revisar los aprendizajes trabajados en la actividad anterior te invitamos a formar equipos de cuatro integrantes para recordar e identificar los factores y dimensiones que componen los instrumentos de medición de desempeño a través del análisis de una situación laboral. Utiliza el archivo </a:t>
            </a:r>
            <a:r>
              <a:rPr lang="en-US" sz="1600" b="1" i="0" u="none" strike="noStrike" cap="none">
                <a:solidFill>
                  <a:srgbClr val="ED6B00"/>
                </a:solidFill>
                <a:latin typeface="Calibri"/>
                <a:ea typeface="Calibri"/>
                <a:cs typeface="Calibri"/>
                <a:sym typeface="Calibri"/>
              </a:rPr>
              <a:t>“Actividad 5_Conocimientos_Previos”</a:t>
            </a:r>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y sigue las instrucciones señaladas. </a:t>
            </a:r>
            <a:endParaRPr/>
          </a:p>
        </p:txBody>
      </p:sp>
      <p:sp>
        <p:nvSpPr>
          <p:cNvPr id="181" name="Google Shape;181;p5"/>
          <p:cNvSpPr txBox="1"/>
          <p:nvPr/>
        </p:nvSpPr>
        <p:spPr>
          <a:xfrm>
            <a:off x="856784" y="5416932"/>
            <a:ext cx="4995624" cy="111458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profundizar revisando</a:t>
            </a:r>
            <a:endParaRPr/>
          </a:p>
          <a:p>
            <a:pPr marL="0" marR="0" lvl="0" indent="0" algn="l" rtl="0">
              <a:lnSpc>
                <a:spcPct val="100000"/>
              </a:lnSpc>
              <a:spcBef>
                <a:spcPts val="0"/>
              </a:spcBef>
              <a:spcAft>
                <a:spcPts val="0"/>
              </a:spcAft>
              <a:buClr>
                <a:srgbClr val="A93501"/>
              </a:buClr>
              <a:buSzPts val="2100"/>
              <a:buFont typeface="Calibri"/>
              <a:buNone/>
            </a:pPr>
            <a:r>
              <a:rPr lang="en-US" sz="2100" b="0" i="0" u="none" strike="noStrike" cap="none">
                <a:solidFill>
                  <a:srgbClr val="A93501"/>
                </a:solidFill>
                <a:latin typeface="Calibri"/>
                <a:ea typeface="Calibri"/>
                <a:cs typeface="Calibri"/>
                <a:sym typeface="Calibri"/>
              </a:rPr>
              <a:t>la siguiente presentación</a:t>
            </a:r>
            <a:endParaRPr/>
          </a:p>
        </p:txBody>
      </p:sp>
      <p:pic>
        <p:nvPicPr>
          <p:cNvPr id="182" name="Google Shape;182;p5" descr="Imagen 19"/>
          <p:cNvPicPr preferRelativeResize="0"/>
          <p:nvPr/>
        </p:nvPicPr>
        <p:blipFill rotWithShape="1">
          <a:blip r:embed="rId3">
            <a:alphaModFix/>
          </a:blip>
          <a:srcRect/>
          <a:stretch/>
        </p:blipFill>
        <p:spPr>
          <a:xfrm>
            <a:off x="5135674" y="3333134"/>
            <a:ext cx="4585616" cy="43445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6</a:t>
            </a:fld>
            <a:endParaRPr sz="1100" b="0" i="0" u="none" strike="noStrike" cap="none">
              <a:solidFill>
                <a:srgbClr val="000000"/>
              </a:solidFill>
              <a:latin typeface="Calibri"/>
              <a:ea typeface="Calibri"/>
              <a:cs typeface="Calibri"/>
              <a:sym typeface="Calibri"/>
            </a:endParaRPr>
          </a:p>
        </p:txBody>
      </p:sp>
      <p:sp>
        <p:nvSpPr>
          <p:cNvPr id="188" name="Google Shape;188;p6"/>
          <p:cNvSpPr txBox="1"/>
          <p:nvPr/>
        </p:nvSpPr>
        <p:spPr>
          <a:xfrm>
            <a:off x="320318" y="1332991"/>
            <a:ext cx="5403302"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¡VEAMOS EL SIGUIENTE VIDEO!</a:t>
            </a:r>
            <a:endParaRPr/>
          </a:p>
        </p:txBody>
      </p:sp>
      <p:sp>
        <p:nvSpPr>
          <p:cNvPr id="189" name="Google Shape;189;p6"/>
          <p:cNvSpPr txBox="1"/>
          <p:nvPr/>
        </p:nvSpPr>
        <p:spPr>
          <a:xfrm>
            <a:off x="366450" y="1096859"/>
            <a:ext cx="4700400" cy="40007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ACTIVIDAD DE MOTIVACIÓN</a:t>
            </a:r>
            <a:endParaRPr sz="1400" b="1" i="0" u="none" strike="noStrike" cap="none">
              <a:solidFill>
                <a:srgbClr val="000000"/>
              </a:solidFill>
              <a:latin typeface="Calibri"/>
              <a:ea typeface="Calibri"/>
              <a:cs typeface="Calibri"/>
              <a:sym typeface="Calibri"/>
            </a:endParaRPr>
          </a:p>
        </p:txBody>
      </p:sp>
      <p:pic>
        <p:nvPicPr>
          <p:cNvPr id="190" name="Google Shape;190;p6"/>
          <p:cNvPicPr preferRelativeResize="0"/>
          <p:nvPr/>
        </p:nvPicPr>
        <p:blipFill rotWithShape="1">
          <a:blip r:embed="rId3">
            <a:alphaModFix/>
          </a:blip>
          <a:srcRect/>
          <a:stretch/>
        </p:blipFill>
        <p:spPr>
          <a:xfrm>
            <a:off x="3360129" y="1910337"/>
            <a:ext cx="5862524" cy="4396893"/>
          </a:xfrm>
          <a:prstGeom prst="rect">
            <a:avLst/>
          </a:prstGeom>
          <a:noFill/>
          <a:ln>
            <a:noFill/>
          </a:ln>
        </p:spPr>
      </p:pic>
      <p:grpSp>
        <p:nvGrpSpPr>
          <p:cNvPr id="191" name="Google Shape;191;p6"/>
          <p:cNvGrpSpPr/>
          <p:nvPr/>
        </p:nvGrpSpPr>
        <p:grpSpPr>
          <a:xfrm>
            <a:off x="310486" y="2331898"/>
            <a:ext cx="3618185" cy="2417123"/>
            <a:chOff x="-1" y="-1"/>
            <a:chExt cx="5399806" cy="2811937"/>
          </a:xfrm>
        </p:grpSpPr>
        <p:sp>
          <p:nvSpPr>
            <p:cNvPr id="192" name="Google Shape;192;p6"/>
            <p:cNvSpPr/>
            <p:nvPr/>
          </p:nvSpPr>
          <p:spPr>
            <a:xfrm flipH="1">
              <a:off x="-1" y="-1"/>
              <a:ext cx="4657817" cy="2811937"/>
            </a:xfrm>
            <a:prstGeom prst="roundRect">
              <a:avLst>
                <a:gd name="adj" fmla="val 16667"/>
              </a:avLst>
            </a:pr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93" name="Google Shape;193;p6"/>
            <p:cNvSpPr/>
            <p:nvPr/>
          </p:nvSpPr>
          <p:spPr>
            <a:xfrm rot="7028958" flipH="1">
              <a:off x="4599862" y="1834351"/>
              <a:ext cx="473792" cy="1022563"/>
            </a:xfrm>
            <a:prstGeom prst="triangle">
              <a:avLst>
                <a:gd name="adj" fmla="val 50000"/>
              </a:avLst>
            </a:prstGeom>
            <a:solidFill>
              <a:schemeClr val="l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sp>
        <p:nvSpPr>
          <p:cNvPr id="194" name="Google Shape;194;p6"/>
          <p:cNvSpPr txBox="1"/>
          <p:nvPr/>
        </p:nvSpPr>
        <p:spPr>
          <a:xfrm>
            <a:off x="575661" y="2816463"/>
            <a:ext cx="2577973" cy="14157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EVALUACIÓN 360°</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Los invito a ver el siguiente video  sobre el proceso de la Evaluación de Desempeño 360° y luego comentar.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7</a:t>
            </a:fld>
            <a:endParaRPr sz="1100" b="0" i="0" u="none" strike="noStrike" cap="none">
              <a:solidFill>
                <a:srgbClr val="000000"/>
              </a:solidFill>
              <a:latin typeface="Calibri"/>
              <a:ea typeface="Calibri"/>
              <a:cs typeface="Calibri"/>
              <a:sym typeface="Calibri"/>
            </a:endParaRPr>
          </a:p>
        </p:txBody>
      </p:sp>
      <p:sp>
        <p:nvSpPr>
          <p:cNvPr id="200" name="Google Shape;200;p7"/>
          <p:cNvSpPr txBox="1"/>
          <p:nvPr/>
        </p:nvSpPr>
        <p:spPr>
          <a:xfrm>
            <a:off x="320318" y="1332991"/>
            <a:ext cx="5403302"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MOTIVACIÓN</a:t>
            </a:r>
            <a:endParaRPr/>
          </a:p>
        </p:txBody>
      </p:sp>
      <p:sp>
        <p:nvSpPr>
          <p:cNvPr id="201" name="Google Shape;201;p7"/>
          <p:cNvSpPr txBox="1"/>
          <p:nvPr/>
        </p:nvSpPr>
        <p:spPr>
          <a:xfrm>
            <a:off x="366450" y="1096859"/>
            <a:ext cx="4700400" cy="40007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ACTIVIDAD DE</a:t>
            </a:r>
            <a:endParaRPr sz="1400" b="1" i="0" u="none" strike="noStrike" cap="none">
              <a:solidFill>
                <a:srgbClr val="000000"/>
              </a:solidFill>
              <a:latin typeface="Calibri"/>
              <a:ea typeface="Calibri"/>
              <a:cs typeface="Calibri"/>
              <a:sym typeface="Calibri"/>
            </a:endParaRPr>
          </a:p>
        </p:txBody>
      </p:sp>
      <p:grpSp>
        <p:nvGrpSpPr>
          <p:cNvPr id="202" name="Google Shape;202;p7"/>
          <p:cNvGrpSpPr/>
          <p:nvPr/>
        </p:nvGrpSpPr>
        <p:grpSpPr>
          <a:xfrm>
            <a:off x="375965" y="2370238"/>
            <a:ext cx="8839215" cy="3238206"/>
            <a:chOff x="-2" y="-1"/>
            <a:chExt cx="8839214" cy="3238204"/>
          </a:xfrm>
        </p:grpSpPr>
        <p:sp>
          <p:nvSpPr>
            <p:cNvPr id="203" name="Google Shape;203;p7"/>
            <p:cNvSpPr/>
            <p:nvPr/>
          </p:nvSpPr>
          <p:spPr>
            <a:xfrm>
              <a:off x="-2" y="-1"/>
              <a:ext cx="8839214" cy="3238204"/>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04" name="Google Shape;204;p7"/>
            <p:cNvSpPr txBox="1"/>
            <p:nvPr/>
          </p:nvSpPr>
          <p:spPr>
            <a:xfrm>
              <a:off x="162837" y="1428979"/>
              <a:ext cx="8513537"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05" name="Google Shape;205;p7" descr="Imagen 4"/>
          <p:cNvPicPr preferRelativeResize="0"/>
          <p:nvPr/>
        </p:nvPicPr>
        <p:blipFill rotWithShape="1">
          <a:blip r:embed="rId3">
            <a:alphaModFix/>
          </a:blip>
          <a:srcRect/>
          <a:stretch/>
        </p:blipFill>
        <p:spPr>
          <a:xfrm>
            <a:off x="4642337" y="3353846"/>
            <a:ext cx="5237617" cy="4275355"/>
          </a:xfrm>
          <a:prstGeom prst="rect">
            <a:avLst/>
          </a:prstGeom>
          <a:noFill/>
          <a:ln>
            <a:noFill/>
          </a:ln>
        </p:spPr>
      </p:pic>
      <p:sp>
        <p:nvSpPr>
          <p:cNvPr id="206" name="Google Shape;206;p7"/>
          <p:cNvSpPr txBox="1"/>
          <p:nvPr/>
        </p:nvSpPr>
        <p:spPr>
          <a:xfrm>
            <a:off x="708835" y="2852759"/>
            <a:ext cx="7528860" cy="190817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EVALUACIÓN 360°</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¿Qué creen ustedes que tiene de diferente este tipo de evaluación</a:t>
            </a: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en comparación con los vistos en clases anteriores? Mencione lo </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positivo que le encuentra a esta evaluación. </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Ahora veremos en detalle sus principales aspectos e implementación.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8</a:t>
            </a:fld>
            <a:endParaRPr sz="1100" b="0" i="0" u="none" strike="noStrike" cap="none">
              <a:solidFill>
                <a:srgbClr val="000000"/>
              </a:solidFill>
              <a:latin typeface="Calibri"/>
              <a:ea typeface="Calibri"/>
              <a:cs typeface="Calibri"/>
              <a:sym typeface="Calibri"/>
            </a:endParaRPr>
          </a:p>
        </p:txBody>
      </p:sp>
      <p:sp>
        <p:nvSpPr>
          <p:cNvPr id="212" name="Google Shape;212;p8"/>
          <p:cNvSpPr txBox="1"/>
          <p:nvPr/>
        </p:nvSpPr>
        <p:spPr>
          <a:xfrm>
            <a:off x="4109576" y="2664933"/>
            <a:ext cx="4840957"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Al término de la actividad estarás en condiciones de:</a:t>
            </a:r>
            <a:endParaRPr/>
          </a:p>
        </p:txBody>
      </p:sp>
      <p:grpSp>
        <p:nvGrpSpPr>
          <p:cNvPr id="213" name="Google Shape;213;p8"/>
          <p:cNvGrpSpPr/>
          <p:nvPr/>
        </p:nvGrpSpPr>
        <p:grpSpPr>
          <a:xfrm>
            <a:off x="4063846" y="3185647"/>
            <a:ext cx="5081322" cy="3107006"/>
            <a:chOff x="-2" y="-1"/>
            <a:chExt cx="5081321" cy="3107004"/>
          </a:xfrm>
        </p:grpSpPr>
        <p:sp>
          <p:nvSpPr>
            <p:cNvPr id="214" name="Google Shape;214;p8"/>
            <p:cNvSpPr/>
            <p:nvPr/>
          </p:nvSpPr>
          <p:spPr>
            <a:xfrm>
              <a:off x="-2" y="-1"/>
              <a:ext cx="5081321" cy="3107004"/>
            </a:xfrm>
            <a:prstGeom prst="roundRect">
              <a:avLst>
                <a:gd name="adj" fmla="val 6741"/>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15" name="Google Shape;215;p8"/>
            <p:cNvSpPr txBox="1"/>
            <p:nvPr/>
          </p:nvSpPr>
          <p:spPr>
            <a:xfrm>
              <a:off x="66104" y="1363380"/>
              <a:ext cx="4949107"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16" name="Google Shape;216;p8"/>
          <p:cNvSpPr txBox="1"/>
          <p:nvPr/>
        </p:nvSpPr>
        <p:spPr>
          <a:xfrm>
            <a:off x="4624637" y="3402117"/>
            <a:ext cx="3923027" cy="808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los principales aspectos de una Evaluación de Desempeño 360°, para qué sirve y qué podemos lograr con ella. </a:t>
            </a:r>
            <a:endParaRPr/>
          </a:p>
        </p:txBody>
      </p:sp>
      <p:grpSp>
        <p:nvGrpSpPr>
          <p:cNvPr id="217" name="Google Shape;217;p8"/>
          <p:cNvGrpSpPr/>
          <p:nvPr/>
        </p:nvGrpSpPr>
        <p:grpSpPr>
          <a:xfrm>
            <a:off x="3895212" y="3563656"/>
            <a:ext cx="375453" cy="536162"/>
            <a:chOff x="-2" y="-1"/>
            <a:chExt cx="375452" cy="536160"/>
          </a:xfrm>
        </p:grpSpPr>
        <p:sp>
          <p:nvSpPr>
            <p:cNvPr id="218" name="Google Shape;218;p8"/>
            <p:cNvSpPr/>
            <p:nvPr/>
          </p:nvSpPr>
          <p:spPr>
            <a:xfrm>
              <a:off x="-2" y="87005"/>
              <a:ext cx="375452" cy="362167"/>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19" name="Google Shape;219;p8"/>
            <p:cNvSpPr txBox="1"/>
            <p:nvPr/>
          </p:nvSpPr>
          <p:spPr>
            <a:xfrm>
              <a:off x="9505" y="-1"/>
              <a:ext cx="299701"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sp>
        <p:nvSpPr>
          <p:cNvPr id="220" name="Google Shape;220;p8"/>
          <p:cNvSpPr txBox="1"/>
          <p:nvPr/>
        </p:nvSpPr>
        <p:spPr>
          <a:xfrm>
            <a:off x="4655558" y="4434899"/>
            <a:ext cx="3892106"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las ventajas y desventajas del modelo 360°. </a:t>
            </a:r>
            <a:endParaRPr/>
          </a:p>
        </p:txBody>
      </p:sp>
      <p:grpSp>
        <p:nvGrpSpPr>
          <p:cNvPr id="221" name="Google Shape;221;p8"/>
          <p:cNvGrpSpPr/>
          <p:nvPr/>
        </p:nvGrpSpPr>
        <p:grpSpPr>
          <a:xfrm>
            <a:off x="3895212" y="4460100"/>
            <a:ext cx="375453" cy="536162"/>
            <a:chOff x="-2" y="-1"/>
            <a:chExt cx="375452" cy="536160"/>
          </a:xfrm>
        </p:grpSpPr>
        <p:sp>
          <p:nvSpPr>
            <p:cNvPr id="222" name="Google Shape;222;p8"/>
            <p:cNvSpPr/>
            <p:nvPr/>
          </p:nvSpPr>
          <p:spPr>
            <a:xfrm>
              <a:off x="-2" y="87005"/>
              <a:ext cx="375452" cy="362168"/>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23" name="Google Shape;223;p8"/>
            <p:cNvSpPr txBox="1"/>
            <p:nvPr/>
          </p:nvSpPr>
          <p:spPr>
            <a:xfrm>
              <a:off x="9505" y="-1"/>
              <a:ext cx="299701"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224" name="Google Shape;224;p8"/>
          <p:cNvSpPr txBox="1"/>
          <p:nvPr/>
        </p:nvSpPr>
        <p:spPr>
          <a:xfrm>
            <a:off x="375971" y="1760907"/>
            <a:ext cx="4997507" cy="431584"/>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EVALUACIÓN </a:t>
            </a:r>
            <a:r>
              <a:rPr lang="en-US" sz="2000" b="1" i="0" u="none" strike="noStrike" cap="none">
                <a:solidFill>
                  <a:srgbClr val="ED6B00"/>
                </a:solidFill>
                <a:latin typeface="Calibri"/>
                <a:ea typeface="Calibri"/>
                <a:cs typeface="Calibri"/>
                <a:sym typeface="Calibri"/>
              </a:rPr>
              <a:t>360º</a:t>
            </a:r>
            <a:endParaRPr/>
          </a:p>
        </p:txBody>
      </p:sp>
      <p:sp>
        <p:nvSpPr>
          <p:cNvPr id="225" name="Google Shape;225;p8"/>
          <p:cNvSpPr txBox="1"/>
          <p:nvPr/>
        </p:nvSpPr>
        <p:spPr>
          <a:xfrm>
            <a:off x="4017016" y="1029694"/>
            <a:ext cx="466498" cy="830096"/>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5</a:t>
            </a:r>
            <a:endParaRPr/>
          </a:p>
        </p:txBody>
      </p:sp>
      <p:pic>
        <p:nvPicPr>
          <p:cNvPr id="226" name="Google Shape;226;p8" descr="Imagen 20"/>
          <p:cNvPicPr preferRelativeResize="0"/>
          <p:nvPr/>
        </p:nvPicPr>
        <p:blipFill rotWithShape="1">
          <a:blip r:embed="rId3">
            <a:alphaModFix/>
          </a:blip>
          <a:srcRect/>
          <a:stretch/>
        </p:blipFill>
        <p:spPr>
          <a:xfrm>
            <a:off x="678383" y="2382977"/>
            <a:ext cx="2950556" cy="4313791"/>
          </a:xfrm>
          <a:prstGeom prst="rect">
            <a:avLst/>
          </a:prstGeom>
          <a:noFill/>
          <a:ln>
            <a:noFill/>
          </a:ln>
        </p:spPr>
      </p:pic>
      <p:sp>
        <p:nvSpPr>
          <p:cNvPr id="227" name="Google Shape;227;p8"/>
          <p:cNvSpPr txBox="1"/>
          <p:nvPr/>
        </p:nvSpPr>
        <p:spPr>
          <a:xfrm>
            <a:off x="375975" y="1265365"/>
            <a:ext cx="4107535"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MENÚ DE LA ACTIVIDAD</a:t>
            </a:r>
            <a:endParaRPr/>
          </a:p>
        </p:txBody>
      </p:sp>
      <p:sp>
        <p:nvSpPr>
          <p:cNvPr id="228" name="Google Shape;228;p8"/>
          <p:cNvSpPr txBox="1"/>
          <p:nvPr/>
        </p:nvSpPr>
        <p:spPr>
          <a:xfrm>
            <a:off x="4665064" y="5223226"/>
            <a:ext cx="4116688" cy="808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la importancia de la autoevaluación </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y retroalimentación en la implementación del modelo 360°.</a:t>
            </a:r>
            <a:endParaRPr/>
          </a:p>
        </p:txBody>
      </p:sp>
      <p:grpSp>
        <p:nvGrpSpPr>
          <p:cNvPr id="229" name="Google Shape;229;p8"/>
          <p:cNvGrpSpPr/>
          <p:nvPr/>
        </p:nvGrpSpPr>
        <p:grpSpPr>
          <a:xfrm>
            <a:off x="3904717" y="5330490"/>
            <a:ext cx="375454" cy="536162"/>
            <a:chOff x="-1" y="-1"/>
            <a:chExt cx="375452" cy="536160"/>
          </a:xfrm>
        </p:grpSpPr>
        <p:sp>
          <p:nvSpPr>
            <p:cNvPr id="230" name="Google Shape;230;p8"/>
            <p:cNvSpPr/>
            <p:nvPr/>
          </p:nvSpPr>
          <p:spPr>
            <a:xfrm>
              <a:off x="-1" y="87005"/>
              <a:ext cx="375452" cy="362168"/>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31" name="Google Shape;231;p8"/>
            <p:cNvSpPr txBox="1"/>
            <p:nvPr/>
          </p:nvSpPr>
          <p:spPr>
            <a:xfrm>
              <a:off x="9507" y="-1"/>
              <a:ext cx="299699"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3</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9"/>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9</a:t>
            </a:fld>
            <a:endParaRPr sz="1100" b="0" i="0" u="none" strike="noStrike" cap="none">
              <a:solidFill>
                <a:srgbClr val="000000"/>
              </a:solidFill>
              <a:latin typeface="Calibri"/>
              <a:ea typeface="Calibri"/>
              <a:cs typeface="Calibri"/>
              <a:sym typeface="Calibri"/>
            </a:endParaRPr>
          </a:p>
        </p:txBody>
      </p:sp>
      <p:sp>
        <p:nvSpPr>
          <p:cNvPr id="237" name="Google Shape;237;p9"/>
          <p:cNvSpPr txBox="1"/>
          <p:nvPr/>
        </p:nvSpPr>
        <p:spPr>
          <a:xfrm>
            <a:off x="490271" y="1395951"/>
            <a:ext cx="8950508"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¿QUÉ ES EL </a:t>
            </a:r>
            <a:r>
              <a:rPr lang="en-US" sz="2800" b="0" i="0" u="none" strike="noStrike" cap="none">
                <a:solidFill>
                  <a:srgbClr val="A93501"/>
                </a:solidFill>
                <a:latin typeface="Calibri"/>
                <a:ea typeface="Calibri"/>
                <a:cs typeface="Calibri"/>
                <a:sym typeface="Calibri"/>
              </a:rPr>
              <a:t>EVA 360?</a:t>
            </a:r>
            <a:endParaRPr/>
          </a:p>
        </p:txBody>
      </p:sp>
      <p:sp>
        <p:nvSpPr>
          <p:cNvPr id="238" name="Google Shape;238;p9"/>
          <p:cNvSpPr txBox="1"/>
          <p:nvPr/>
        </p:nvSpPr>
        <p:spPr>
          <a:xfrm>
            <a:off x="551826" y="1120628"/>
            <a:ext cx="4700410"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EVALUACIÓN DE DESEMPEÑO 360°</a:t>
            </a:r>
            <a:endParaRPr/>
          </a:p>
        </p:txBody>
      </p:sp>
      <p:grpSp>
        <p:nvGrpSpPr>
          <p:cNvPr id="239" name="Google Shape;239;p9"/>
          <p:cNvGrpSpPr/>
          <p:nvPr/>
        </p:nvGrpSpPr>
        <p:grpSpPr>
          <a:xfrm>
            <a:off x="509861" y="2496161"/>
            <a:ext cx="4399871" cy="3575897"/>
            <a:chOff x="-2" y="-1"/>
            <a:chExt cx="4399870" cy="3575895"/>
          </a:xfrm>
        </p:grpSpPr>
        <p:sp>
          <p:nvSpPr>
            <p:cNvPr id="240" name="Google Shape;240;p9"/>
            <p:cNvSpPr/>
            <p:nvPr/>
          </p:nvSpPr>
          <p:spPr>
            <a:xfrm>
              <a:off x="-2" y="-1"/>
              <a:ext cx="4399870" cy="3575895"/>
            </a:xfrm>
            <a:prstGeom prst="roundRect">
              <a:avLst>
                <a:gd name="adj" fmla="val 10324"/>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41" name="Google Shape;241;p9"/>
            <p:cNvSpPr txBox="1"/>
            <p:nvPr/>
          </p:nvSpPr>
          <p:spPr>
            <a:xfrm>
              <a:off x="108125" y="1597825"/>
              <a:ext cx="4183614"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42" name="Google Shape;242;p9"/>
          <p:cNvSpPr txBox="1"/>
          <p:nvPr/>
        </p:nvSpPr>
        <p:spPr>
          <a:xfrm>
            <a:off x="714185" y="2734947"/>
            <a:ext cx="3847507" cy="2840552"/>
          </a:xfrm>
          <a:prstGeom prst="rect">
            <a:avLst/>
          </a:prstGeom>
          <a:noFill/>
          <a:ln>
            <a:noFill/>
          </a:ln>
        </p:spPr>
        <p:txBody>
          <a:bodyPr spcFirstLastPara="1" wrap="square" lIns="45675" tIns="45675" rIns="45675" bIns="45675"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Es una Evaluación de Desempeño integral, dado que los resultados se obtienen de la retroalimentación  de las diferentes áreas o departamentos de la empresa, permitiendo una mirada global que da pie al desarrollo del colaborador  </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y del cumplimiento de objetivos de la organización. </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285750" marR="0" lvl="0" indent="-285750" algn="l" rtl="0">
              <a:lnSpc>
                <a:spcPct val="100000"/>
              </a:lnSpc>
              <a:spcBef>
                <a:spcPts val="0"/>
              </a:spcBef>
              <a:spcAft>
                <a:spcPts val="0"/>
              </a:spcAft>
              <a:buClr>
                <a:srgbClr val="222222"/>
              </a:buClr>
              <a:buSzPts val="1600"/>
              <a:buFont typeface="Arial"/>
              <a:buChar char="•"/>
            </a:pPr>
            <a:r>
              <a:rPr lang="en-US" sz="1600" b="0" i="0" u="none" strike="noStrike" cap="none">
                <a:solidFill>
                  <a:srgbClr val="222222"/>
                </a:solidFill>
                <a:latin typeface="Calibri"/>
                <a:ea typeface="Calibri"/>
                <a:cs typeface="Calibri"/>
                <a:sym typeface="Calibri"/>
              </a:rPr>
              <a:t>(Autoevaluación, jefaturas, subordinados, pares, clientes internos y/o externos).</a:t>
            </a:r>
            <a:endParaRPr/>
          </a:p>
        </p:txBody>
      </p:sp>
      <p:pic>
        <p:nvPicPr>
          <p:cNvPr id="243" name="Google Shape;243;p9"/>
          <p:cNvPicPr preferRelativeResize="0"/>
          <p:nvPr/>
        </p:nvPicPr>
        <p:blipFill rotWithShape="1">
          <a:blip r:embed="rId3">
            <a:alphaModFix/>
          </a:blip>
          <a:srcRect/>
          <a:stretch/>
        </p:blipFill>
        <p:spPr>
          <a:xfrm>
            <a:off x="5552517" y="2930431"/>
            <a:ext cx="3244676" cy="308756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1197</Words>
  <Application>Microsoft Office PowerPoint</Application>
  <PresentationFormat>Personalizado</PresentationFormat>
  <Paragraphs>244</Paragraphs>
  <Slides>23</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Times</vt:lpstr>
      <vt:lpstr>Calibri</vt:lpstr>
      <vt:lpstr>Helvetica Neue</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Isabel Nuñez</cp:lastModifiedBy>
  <cp:revision>1</cp:revision>
  <dcterms:modified xsi:type="dcterms:W3CDTF">2021-02-17T03:41:42Z</dcterms:modified>
</cp:coreProperties>
</file>