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864">
          <p15:clr>
            <a:srgbClr val="000000"/>
          </p15:clr>
        </p15:guide>
        <p15:guide id="4" pos="5088">
          <p15:clr>
            <a:srgbClr val="000000"/>
          </p15:clr>
        </p15:guide>
      </p15:sldGuideLst>
    </p:ext>
    <p:ext uri="http://customooxmlschemas.google.com/">
      <go:slidesCustomData xmlns:go="http://customooxmlschemas.google.com/" r:id="rId40" roundtripDataSignature="AMtx7mjI7GXzjpkDCScCbMaZ6g0EaSF6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E1C10E-3310-4401-B672-DCEAA1A33D68}">
  <a:tblStyle styleId="{DEE1C10E-3310-4401-B672-DCEAA1A33D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864" orient="horz"/>
        <p:guide pos="5088"/>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2" name="Google Shape;452;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4" name="Google Shape;24;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25" name="Google Shape;25;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6" name="Google Shape;26;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4" name="Google Shape;34;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43" name="Google Shape;43;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4" name="Google Shape;44;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1" name="Google Shape;51;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52" name="Google Shape;52;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53" name="Google Shape;53;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jp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9.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www.dt.gob.cl/" TargetMode="External"/><Relationship Id="rId5" Type="http://schemas.openxmlformats.org/officeDocument/2006/relationships/hyperlink" Target="http://www.sii.c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descr="PORTADA RRHH M2.png" id="66" name="Google Shape;66;p1"/>
          <p:cNvPicPr preferRelativeResize="0"/>
          <p:nvPr/>
        </p:nvPicPr>
        <p:blipFill rotWithShape="1">
          <a:blip r:embed="rId3">
            <a:alphaModFix/>
          </a:blip>
          <a:srcRect b="0" l="0" r="0" t="-13124"/>
          <a:stretch/>
        </p:blipFill>
        <p:spPr>
          <a:xfrm>
            <a:off x="2672185" y="2565400"/>
            <a:ext cx="5644631" cy="3895724"/>
          </a:xfrm>
          <a:prstGeom prst="rect">
            <a:avLst/>
          </a:prstGeom>
          <a:noFill/>
          <a:ln>
            <a:noFill/>
          </a:ln>
        </p:spPr>
      </p:pic>
      <p:sp>
        <p:nvSpPr>
          <p:cNvPr id="67" name="Google Shape;6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8" name="Google Shape;6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sp>
        <p:nvSpPr>
          <p:cNvPr id="69" name="Google Shape;6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0" name="Google Shape;70;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1" name="Google Shape;71;p1"/>
          <p:cNvSpPr/>
          <p:nvPr/>
        </p:nvSpPr>
        <p:spPr>
          <a:xfrm>
            <a:off x="2781492" y="2692673"/>
            <a:ext cx="3446501" cy="559340"/>
          </a:xfrm>
          <a:prstGeom prst="roundRect">
            <a:avLst>
              <a:gd fmla="val 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2" name="Google Shape;72;p1"/>
          <p:cNvSpPr txBox="1"/>
          <p:nvPr/>
        </p:nvSpPr>
        <p:spPr>
          <a:xfrm>
            <a:off x="365425" y="2174214"/>
            <a:ext cx="8422975" cy="1357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500" u="none" cap="none" strike="noStrike">
                <a:solidFill>
                  <a:srgbClr val="ED6B00"/>
                </a:solidFill>
                <a:latin typeface="Calibri"/>
                <a:ea typeface="Calibri"/>
                <a:cs typeface="Calibri"/>
                <a:sym typeface="Calibri"/>
              </a:rPr>
              <a:t>CÁLCULO DE REMUNERACIÓN, FINIQUITOS Y OBLIGACIONES LABORALES</a:t>
            </a:r>
            <a:endParaRPr b="1" i="0" sz="35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500" u="none" cap="none" strike="noStrike">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nvSpPr>
        <p:spPr>
          <a:xfrm>
            <a:off x="4063852" y="27284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77" name="Google Shape;177;p5"/>
          <p:cNvSpPr txBox="1"/>
          <p:nvPr/>
        </p:nvSpPr>
        <p:spPr>
          <a:xfrm>
            <a:off x="375974" y="1848153"/>
            <a:ext cx="9936426" cy="40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2100">
                <a:solidFill>
                  <a:srgbClr val="A93501"/>
                </a:solidFill>
                <a:latin typeface="Calibri"/>
                <a:ea typeface="Calibri"/>
                <a:cs typeface="Calibri"/>
                <a:sym typeface="Calibri"/>
              </a:rPr>
              <a:t>EL FINIQUITO</a:t>
            </a:r>
            <a:endParaRPr b="1" i="0" sz="2000" u="none" cap="none" strike="noStrike">
              <a:solidFill>
                <a:srgbClr val="ED6B00"/>
              </a:solidFill>
              <a:latin typeface="Calibri"/>
              <a:ea typeface="Calibri"/>
              <a:cs typeface="Calibri"/>
              <a:sym typeface="Calibri"/>
            </a:endParaRPr>
          </a:p>
        </p:txBody>
      </p:sp>
      <p:sp>
        <p:nvSpPr>
          <p:cNvPr id="178" name="Google Shape;178;p5"/>
          <p:cNvSpPr txBox="1"/>
          <p:nvPr/>
        </p:nvSpPr>
        <p:spPr>
          <a:xfrm>
            <a:off x="3940818" y="1209597"/>
            <a:ext cx="87248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11</a:t>
            </a:r>
            <a:endParaRPr b="0" i="0" sz="5000" u="none" cap="none" strike="noStrike">
              <a:solidFill>
                <a:srgbClr val="FFB375"/>
              </a:solidFill>
              <a:latin typeface="Calibri"/>
              <a:ea typeface="Calibri"/>
              <a:cs typeface="Calibri"/>
              <a:sym typeface="Calibri"/>
            </a:endParaRPr>
          </a:p>
        </p:txBody>
      </p:sp>
      <p:pic>
        <p:nvPicPr>
          <p:cNvPr id="179" name="Google Shape;179;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80" name="Google Shape;180;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81" name="Google Shape;181;p5"/>
          <p:cNvSpPr/>
          <p:nvPr/>
        </p:nvSpPr>
        <p:spPr>
          <a:xfrm>
            <a:off x="4171950" y="3227386"/>
            <a:ext cx="4984750" cy="3008314"/>
          </a:xfrm>
          <a:prstGeom prst="roundRect">
            <a:avLst>
              <a:gd fmla="val 622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4324354" y="3072699"/>
            <a:ext cx="4679950" cy="31572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700"/>
              </a:spcBef>
              <a:spcAft>
                <a:spcPts val="0"/>
              </a:spcAft>
              <a:buNone/>
            </a:pPr>
            <a:r>
              <a:rPr b="0" i="0" lang="en-US" sz="1700" u="none" cap="none" strike="noStrike">
                <a:solidFill>
                  <a:srgbClr val="000000"/>
                </a:solidFill>
                <a:latin typeface="Calibri"/>
                <a:ea typeface="Calibri"/>
                <a:cs typeface="Calibri"/>
                <a:sym typeface="Calibri"/>
              </a:rPr>
              <a:t>Identificar ¿qué es el Finiquito de Trabajo?</a:t>
            </a:r>
            <a:endParaRPr/>
          </a:p>
          <a:p>
            <a:pPr indent="0" lvl="0" marL="0" marR="0" rtl="0" algn="l">
              <a:lnSpc>
                <a:spcPct val="100000"/>
              </a:lnSpc>
              <a:spcBef>
                <a:spcPts val="700"/>
              </a:spcBef>
              <a:spcAft>
                <a:spcPts val="0"/>
              </a:spcAft>
              <a:buNone/>
            </a:pPr>
            <a:r>
              <a:rPr b="0" i="0" lang="en-US" sz="1700" u="none" cap="none" strike="noStrike">
                <a:solidFill>
                  <a:srgbClr val="000000"/>
                </a:solidFill>
                <a:latin typeface="Calibri"/>
                <a:ea typeface="Calibri"/>
                <a:cs typeface="Calibri"/>
                <a:sym typeface="Calibri"/>
              </a:rPr>
              <a:t>Determinar los montos a cancelar al trabajador por un término de relación laboral.</a:t>
            </a:r>
            <a:endParaRPr/>
          </a:p>
          <a:p>
            <a:pPr indent="0" lvl="0" marL="0" marR="0" rtl="0" algn="l">
              <a:lnSpc>
                <a:spcPct val="100000"/>
              </a:lnSpc>
              <a:spcBef>
                <a:spcPts val="700"/>
              </a:spcBef>
              <a:spcAft>
                <a:spcPts val="0"/>
              </a:spcAft>
              <a:buNone/>
            </a:pPr>
            <a:r>
              <a:rPr b="0" i="0" lang="en-US" sz="1700" u="none" cap="none" strike="noStrike">
                <a:solidFill>
                  <a:srgbClr val="000000"/>
                </a:solidFill>
                <a:latin typeface="Calibri"/>
                <a:ea typeface="Calibri"/>
                <a:cs typeface="Calibri"/>
                <a:sym typeface="Calibri"/>
              </a:rPr>
              <a:t>Determinar los descuentos que se pueden realizar a un finiquito.</a:t>
            </a:r>
            <a:endParaRPr/>
          </a:p>
          <a:p>
            <a:pPr indent="0" lvl="0" marL="0" marR="0" rtl="0" algn="l">
              <a:lnSpc>
                <a:spcPct val="100000"/>
              </a:lnSpc>
              <a:spcBef>
                <a:spcPts val="700"/>
              </a:spcBef>
              <a:spcAft>
                <a:spcPts val="0"/>
              </a:spcAft>
              <a:buNone/>
            </a:pPr>
            <a:r>
              <a:rPr b="0" i="0" lang="en-US" sz="1700" u="none" cap="none" strike="noStrike">
                <a:solidFill>
                  <a:srgbClr val="000000"/>
                </a:solidFill>
                <a:latin typeface="Calibri"/>
                <a:ea typeface="Calibri"/>
                <a:cs typeface="Calibri"/>
                <a:sym typeface="Calibri"/>
              </a:rPr>
              <a:t>Conocer los protocolos de legalización del Finiquito.</a:t>
            </a:r>
            <a:endParaRPr/>
          </a:p>
          <a:p>
            <a:pPr indent="0" lvl="0" marL="0" marR="0" rtl="0" algn="l">
              <a:lnSpc>
                <a:spcPct val="100000"/>
              </a:lnSpc>
              <a:spcBef>
                <a:spcPts val="700"/>
              </a:spcBef>
              <a:spcAft>
                <a:spcPts val="0"/>
              </a:spcAft>
              <a:buNone/>
            </a:pPr>
            <a:r>
              <a:rPr b="0" i="0" lang="en-US" sz="1700" u="none" cap="none" strike="noStrike">
                <a:solidFill>
                  <a:srgbClr val="000000"/>
                </a:solidFill>
                <a:latin typeface="Calibri"/>
                <a:ea typeface="Calibri"/>
                <a:cs typeface="Calibri"/>
                <a:sym typeface="Calibri"/>
              </a:rPr>
              <a:t>Conocer las reservas de derechos por parte del trabajador.</a:t>
            </a:r>
            <a:endParaRPr/>
          </a:p>
        </p:txBody>
      </p:sp>
      <p:sp>
        <p:nvSpPr>
          <p:cNvPr id="183" name="Google Shape;183;p5"/>
          <p:cNvSpPr/>
          <p:nvPr/>
        </p:nvSpPr>
        <p:spPr>
          <a:xfrm>
            <a:off x="4050476" y="3478160"/>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4050476" y="3862082"/>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p:nvPr/>
        </p:nvSpPr>
        <p:spPr>
          <a:xfrm>
            <a:off x="4050476" y="4466146"/>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
          <p:cNvSpPr/>
          <p:nvPr/>
        </p:nvSpPr>
        <p:spPr>
          <a:xfrm>
            <a:off x="4050476" y="5072812"/>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4050476" y="5676876"/>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txBox="1"/>
          <p:nvPr/>
        </p:nvSpPr>
        <p:spPr>
          <a:xfrm>
            <a:off x="4029301" y="3424761"/>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1</a:t>
            </a:r>
            <a:endParaRPr b="1" i="0" sz="1600" u="none" cap="none" strike="noStrike">
              <a:solidFill>
                <a:srgbClr val="FFFFFF"/>
              </a:solidFill>
              <a:latin typeface="Calibri"/>
              <a:ea typeface="Calibri"/>
              <a:cs typeface="Calibri"/>
              <a:sym typeface="Calibri"/>
            </a:endParaRPr>
          </a:p>
        </p:txBody>
      </p:sp>
      <p:sp>
        <p:nvSpPr>
          <p:cNvPr id="189" name="Google Shape;189;p5"/>
          <p:cNvSpPr txBox="1"/>
          <p:nvPr/>
        </p:nvSpPr>
        <p:spPr>
          <a:xfrm>
            <a:off x="4035651" y="3816343"/>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2</a:t>
            </a:r>
            <a:endParaRPr b="1" i="0" sz="1600" u="none" cap="none" strike="noStrike">
              <a:solidFill>
                <a:srgbClr val="FFFFFF"/>
              </a:solidFill>
              <a:latin typeface="Calibri"/>
              <a:ea typeface="Calibri"/>
              <a:cs typeface="Calibri"/>
              <a:sym typeface="Calibri"/>
            </a:endParaRPr>
          </a:p>
        </p:txBody>
      </p:sp>
      <p:sp>
        <p:nvSpPr>
          <p:cNvPr id="190" name="Google Shape;190;p5"/>
          <p:cNvSpPr txBox="1"/>
          <p:nvPr/>
        </p:nvSpPr>
        <p:spPr>
          <a:xfrm>
            <a:off x="4035651" y="4413250"/>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3</a:t>
            </a:r>
            <a:endParaRPr b="1" i="0" sz="1600" u="none" cap="none" strike="noStrike">
              <a:solidFill>
                <a:srgbClr val="FFFFFF"/>
              </a:solidFill>
              <a:latin typeface="Calibri"/>
              <a:ea typeface="Calibri"/>
              <a:cs typeface="Calibri"/>
              <a:sym typeface="Calibri"/>
            </a:endParaRPr>
          </a:p>
        </p:txBody>
      </p:sp>
      <p:sp>
        <p:nvSpPr>
          <p:cNvPr id="191" name="Google Shape;191;p5"/>
          <p:cNvSpPr txBox="1"/>
          <p:nvPr/>
        </p:nvSpPr>
        <p:spPr>
          <a:xfrm>
            <a:off x="4035660" y="5027073"/>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4</a:t>
            </a:r>
            <a:endParaRPr b="1" i="0" sz="1600" u="none" cap="none" strike="noStrike">
              <a:solidFill>
                <a:srgbClr val="FFFFFF"/>
              </a:solidFill>
              <a:latin typeface="Calibri"/>
              <a:ea typeface="Calibri"/>
              <a:cs typeface="Calibri"/>
              <a:sym typeface="Calibri"/>
            </a:endParaRPr>
          </a:p>
        </p:txBody>
      </p:sp>
      <p:sp>
        <p:nvSpPr>
          <p:cNvPr id="192" name="Google Shape;192;p5"/>
          <p:cNvSpPr txBox="1"/>
          <p:nvPr/>
        </p:nvSpPr>
        <p:spPr>
          <a:xfrm>
            <a:off x="4035660" y="5632447"/>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5</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4"/>
          <p:cNvSpPr/>
          <p:nvPr/>
        </p:nvSpPr>
        <p:spPr>
          <a:xfrm>
            <a:off x="508000" y="2070100"/>
            <a:ext cx="7772400" cy="39624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8" name="Google Shape;198;p44"/>
          <p:cNvSpPr/>
          <p:nvPr/>
        </p:nvSpPr>
        <p:spPr>
          <a:xfrm>
            <a:off x="1587500" y="3327400"/>
            <a:ext cx="5981700" cy="1485900"/>
          </a:xfrm>
          <a:prstGeom prst="homePlate">
            <a:avLst>
              <a:gd fmla="val 50000" name="adj"/>
            </a:avLst>
          </a:prstGeom>
          <a:solidFill>
            <a:srgbClr val="FFB375">
              <a:alpha val="5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9" name="Google Shape;199;p44"/>
          <p:cNvSpPr/>
          <p:nvPr/>
        </p:nvSpPr>
        <p:spPr>
          <a:xfrm>
            <a:off x="385761" y="1213406"/>
            <a:ext cx="933450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ED6B00"/>
                </a:solidFill>
                <a:latin typeface="Calibri"/>
                <a:ea typeface="Calibri"/>
                <a:cs typeface="Calibri"/>
                <a:sym typeface="Calibri"/>
              </a:rPr>
              <a:t>INTRODUCCIÓN</a:t>
            </a:r>
            <a:endParaRPr b="0" i="0" sz="3600" u="none" cap="none" strike="noStrike">
              <a:solidFill>
                <a:srgbClr val="A93501"/>
              </a:solidFill>
              <a:latin typeface="Calibri"/>
              <a:ea typeface="Calibri"/>
              <a:cs typeface="Calibri"/>
              <a:sym typeface="Calibri"/>
            </a:endParaRPr>
          </a:p>
        </p:txBody>
      </p:sp>
      <p:sp>
        <p:nvSpPr>
          <p:cNvPr id="200" name="Google Shape;200;p44"/>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01" name="Google Shape;201;p44"/>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02" name="Google Shape;202;p44"/>
          <p:cNvSpPr/>
          <p:nvPr/>
        </p:nvSpPr>
        <p:spPr>
          <a:xfrm>
            <a:off x="822501" y="2285042"/>
            <a:ext cx="7254699" cy="8136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En las actividades anteriores aprendimos sobre las causales que ponen fin al término de un contrato y qué conceptos de pagos les corresponden, como también los descuentos que se pueden aplicar en el finiquito.</a:t>
            </a:r>
            <a:endParaRPr/>
          </a:p>
        </p:txBody>
      </p:sp>
      <p:sp>
        <p:nvSpPr>
          <p:cNvPr id="203" name="Google Shape;203;p44"/>
          <p:cNvSpPr/>
          <p:nvPr/>
        </p:nvSpPr>
        <p:spPr>
          <a:xfrm>
            <a:off x="897616" y="3589520"/>
            <a:ext cx="2204478" cy="791979"/>
          </a:xfrm>
          <a:prstGeom prst="roundRect">
            <a:avLst>
              <a:gd fmla="val 16667" name="adj"/>
            </a:avLst>
          </a:prstGeom>
          <a:solidFill>
            <a:srgbClr val="7777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4" name="Google Shape;204;p44"/>
          <p:cNvSpPr/>
          <p:nvPr/>
        </p:nvSpPr>
        <p:spPr>
          <a:xfrm>
            <a:off x="3293055" y="3576820"/>
            <a:ext cx="2204478" cy="791979"/>
          </a:xfrm>
          <a:prstGeom prst="roundRect">
            <a:avLst>
              <a:gd fmla="val 16667" name="adj"/>
            </a:avLst>
          </a:prstGeom>
          <a:solidFill>
            <a:srgbClr val="C73E32">
              <a:alpha val="8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5" name="Google Shape;205;p44"/>
          <p:cNvSpPr/>
          <p:nvPr/>
        </p:nvSpPr>
        <p:spPr>
          <a:xfrm>
            <a:off x="5688493" y="3589520"/>
            <a:ext cx="2204478" cy="791979"/>
          </a:xfrm>
          <a:prstGeom prst="roundRect">
            <a:avLst>
              <a:gd fmla="val 16667" name="adj"/>
            </a:avLst>
          </a:prstGeom>
          <a:solidFill>
            <a:srgbClr val="ED6B00">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6" name="Google Shape;206;p44"/>
          <p:cNvSpPr/>
          <p:nvPr/>
        </p:nvSpPr>
        <p:spPr>
          <a:xfrm>
            <a:off x="1041401" y="3664506"/>
            <a:ext cx="1930399" cy="6155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700" u="none" cap="none" strike="noStrike">
                <a:solidFill>
                  <a:srgbClr val="F2F2F2"/>
                </a:solidFill>
                <a:latin typeface="Calibri"/>
                <a:ea typeface="Calibri"/>
                <a:cs typeface="Calibri"/>
                <a:sym typeface="Calibri"/>
              </a:rPr>
              <a:t>Procedimientos </a:t>
            </a:r>
            <a:br>
              <a:rPr b="0" i="0" lang="en-US" sz="1700" u="none" cap="none" strike="noStrike">
                <a:solidFill>
                  <a:srgbClr val="F2F2F2"/>
                </a:solidFill>
                <a:latin typeface="Calibri"/>
                <a:ea typeface="Calibri"/>
                <a:cs typeface="Calibri"/>
                <a:sym typeface="Calibri"/>
              </a:rPr>
            </a:br>
            <a:r>
              <a:rPr b="0" i="0" lang="en-US" sz="1700" u="none" cap="none" strike="noStrike">
                <a:solidFill>
                  <a:srgbClr val="F2F2F2"/>
                </a:solidFill>
                <a:latin typeface="Calibri"/>
                <a:ea typeface="Calibri"/>
                <a:cs typeface="Calibri"/>
                <a:sym typeface="Calibri"/>
              </a:rPr>
              <a:t>del término</a:t>
            </a:r>
            <a:endParaRPr b="0" i="0" sz="1700" u="none" cap="none" strike="noStrike">
              <a:solidFill>
                <a:srgbClr val="F2F2F2"/>
              </a:solidFill>
              <a:latin typeface="Calibri"/>
              <a:ea typeface="Calibri"/>
              <a:cs typeface="Calibri"/>
              <a:sym typeface="Calibri"/>
            </a:endParaRPr>
          </a:p>
        </p:txBody>
      </p:sp>
      <p:sp>
        <p:nvSpPr>
          <p:cNvPr id="207" name="Google Shape;207;p44"/>
          <p:cNvSpPr/>
          <p:nvPr/>
        </p:nvSpPr>
        <p:spPr>
          <a:xfrm>
            <a:off x="3429001" y="3651806"/>
            <a:ext cx="1930399" cy="6155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700" u="none" cap="none" strike="noStrike">
                <a:solidFill>
                  <a:srgbClr val="F2F2F2"/>
                </a:solidFill>
                <a:latin typeface="Calibri"/>
                <a:ea typeface="Calibri"/>
                <a:cs typeface="Calibri"/>
                <a:sym typeface="Calibri"/>
              </a:rPr>
              <a:t>Cálculos de vacaciones</a:t>
            </a:r>
            <a:endParaRPr b="0" i="0" sz="1700" u="none" cap="none" strike="noStrike">
              <a:solidFill>
                <a:srgbClr val="F2F2F2"/>
              </a:solidFill>
              <a:latin typeface="Calibri"/>
              <a:ea typeface="Calibri"/>
              <a:cs typeface="Calibri"/>
              <a:sym typeface="Calibri"/>
            </a:endParaRPr>
          </a:p>
        </p:txBody>
      </p:sp>
      <p:sp>
        <p:nvSpPr>
          <p:cNvPr id="208" name="Google Shape;208;p44"/>
          <p:cNvSpPr/>
          <p:nvPr/>
        </p:nvSpPr>
        <p:spPr>
          <a:xfrm>
            <a:off x="5854701" y="3664506"/>
            <a:ext cx="1930399" cy="6155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700" u="none" cap="none" strike="noStrike">
                <a:solidFill>
                  <a:srgbClr val="F2F2F2"/>
                </a:solidFill>
                <a:latin typeface="Calibri"/>
                <a:ea typeface="Calibri"/>
                <a:cs typeface="Calibri"/>
                <a:sym typeface="Calibri"/>
              </a:rPr>
              <a:t>Cálculo de indemnización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5"/>
          <p:cNvSpPr/>
          <p:nvPr/>
        </p:nvSpPr>
        <p:spPr>
          <a:xfrm>
            <a:off x="508000" y="2070100"/>
            <a:ext cx="8509000" cy="46863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4" name="Google Shape;214;p45"/>
          <p:cNvSpPr/>
          <p:nvPr/>
        </p:nvSpPr>
        <p:spPr>
          <a:xfrm>
            <a:off x="4851400" y="5016500"/>
            <a:ext cx="3784600" cy="1384300"/>
          </a:xfrm>
          <a:prstGeom prst="roundRect">
            <a:avLst>
              <a:gd fmla="val 8292" name="adj"/>
            </a:avLst>
          </a:prstGeom>
          <a:solidFill>
            <a:srgbClr val="FFB375">
              <a:alpha val="7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5" name="Google Shape;215;p45"/>
          <p:cNvSpPr/>
          <p:nvPr/>
        </p:nvSpPr>
        <p:spPr>
          <a:xfrm>
            <a:off x="385761" y="1238806"/>
            <a:ext cx="933450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¿QUÉ ES EL </a:t>
            </a:r>
            <a:r>
              <a:rPr b="0" i="0" lang="en-US" sz="3300" u="none" cap="none" strike="noStrike">
                <a:solidFill>
                  <a:srgbClr val="A93501"/>
                </a:solidFill>
                <a:latin typeface="Calibri"/>
                <a:ea typeface="Calibri"/>
                <a:cs typeface="Calibri"/>
                <a:sym typeface="Calibri"/>
              </a:rPr>
              <a:t>FINIQUITO?</a:t>
            </a:r>
            <a:endParaRPr/>
          </a:p>
        </p:txBody>
      </p:sp>
      <p:sp>
        <p:nvSpPr>
          <p:cNvPr id="216" name="Google Shape;216;p45"/>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17" name="Google Shape;217;p45"/>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18" name="Google Shape;218;p45"/>
          <p:cNvSpPr txBox="1"/>
          <p:nvPr/>
        </p:nvSpPr>
        <p:spPr>
          <a:xfrm>
            <a:off x="636812" y="2399736"/>
            <a:ext cx="4100288" cy="3754874"/>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333333"/>
                </a:solidFill>
                <a:latin typeface="Calibri"/>
                <a:ea typeface="Calibri"/>
                <a:cs typeface="Calibri"/>
                <a:sym typeface="Calibri"/>
              </a:rPr>
              <a:t>El término de una etapa laboral viene de la mano con el finiquito, documento que pacta el trabajador con el empleador ante un Ministro de Fe para dar por finalizado el vínculo profesional y donde la empresa debe responder con una indemnización.</a:t>
            </a:r>
            <a:endParaRPr/>
          </a:p>
          <a:p>
            <a:pPr indent="-68450" lvl="0" marL="1764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333333"/>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333333"/>
                </a:solidFill>
                <a:latin typeface="Calibri"/>
                <a:ea typeface="Calibri"/>
                <a:cs typeface="Calibri"/>
                <a:sym typeface="Calibri"/>
              </a:rPr>
              <a:t>La Dirección del Trabajo (DT) lo define como “Un acto por el cual un trabajador y un empleador ratifican o aprueban ante un Ministro de Fe el término de la relación laboral y su acuerdo con lo estipulado en un documento escrito denominado finiquito”.</a:t>
            </a:r>
            <a:endParaRPr b="0" i="0" sz="1700" u="none" cap="none" strike="noStrike">
              <a:solidFill>
                <a:schemeClr val="dk1"/>
              </a:solidFill>
              <a:latin typeface="Calibri"/>
              <a:ea typeface="Calibri"/>
              <a:cs typeface="Calibri"/>
              <a:sym typeface="Calibri"/>
            </a:endParaRPr>
          </a:p>
        </p:txBody>
      </p:sp>
      <p:pic>
        <p:nvPicPr>
          <p:cNvPr id="219" name="Google Shape;219;p45"/>
          <p:cNvPicPr preferRelativeResize="0"/>
          <p:nvPr/>
        </p:nvPicPr>
        <p:blipFill rotWithShape="1">
          <a:blip r:embed="rId3">
            <a:alphaModFix/>
          </a:blip>
          <a:srcRect b="0" l="0" r="0" t="0"/>
          <a:stretch/>
        </p:blipFill>
        <p:spPr>
          <a:xfrm>
            <a:off x="4914900" y="2320029"/>
            <a:ext cx="3733800" cy="2494178"/>
          </a:xfrm>
          <a:prstGeom prst="rect">
            <a:avLst/>
          </a:prstGeom>
          <a:noFill/>
          <a:ln>
            <a:noFill/>
          </a:ln>
        </p:spPr>
      </p:pic>
      <p:sp>
        <p:nvSpPr>
          <p:cNvPr id="220" name="Google Shape;220;p45"/>
          <p:cNvSpPr/>
          <p:nvPr/>
        </p:nvSpPr>
        <p:spPr>
          <a:xfrm>
            <a:off x="5237163" y="5753885"/>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21" name="Google Shape;221;p45"/>
          <p:cNvSpPr/>
          <p:nvPr/>
        </p:nvSpPr>
        <p:spPr>
          <a:xfrm>
            <a:off x="4926013" y="5182385"/>
            <a:ext cx="3709987"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Este se debe realizar al término del contrato, para lo cual se han establecido procedimientos legales que se encuentran en el código del trabajo.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6"/>
          <p:cNvSpPr/>
          <p:nvPr/>
        </p:nvSpPr>
        <p:spPr>
          <a:xfrm>
            <a:off x="508000" y="2070100"/>
            <a:ext cx="7962900" cy="4445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7" name="Google Shape;227;p46"/>
          <p:cNvSpPr/>
          <p:nvPr/>
        </p:nvSpPr>
        <p:spPr>
          <a:xfrm>
            <a:off x="385761" y="1238806"/>
            <a:ext cx="933450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¿EN QUÉ CONSISTE EL </a:t>
            </a:r>
            <a:r>
              <a:rPr b="0" i="0" lang="en-US" sz="3300" u="none" cap="none" strike="noStrike">
                <a:solidFill>
                  <a:srgbClr val="A93501"/>
                </a:solidFill>
                <a:latin typeface="Calibri"/>
                <a:ea typeface="Calibri"/>
                <a:cs typeface="Calibri"/>
                <a:sym typeface="Calibri"/>
              </a:rPr>
              <a:t>FINIQUITO?</a:t>
            </a:r>
            <a:endParaRPr/>
          </a:p>
        </p:txBody>
      </p:sp>
      <p:sp>
        <p:nvSpPr>
          <p:cNvPr id="228" name="Google Shape;228;p46"/>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29" name="Google Shape;229;p46"/>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30" name="Google Shape;230;p46"/>
          <p:cNvSpPr txBox="1"/>
          <p:nvPr/>
        </p:nvSpPr>
        <p:spPr>
          <a:xfrm>
            <a:off x="636812" y="2399736"/>
            <a:ext cx="7554688" cy="923330"/>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Es un acto por el cual un trabajador y un empleador ratifican o aprueban ante un Ministro de Fe el término de la relación laboral y su acuerdo con lo estipulado en un documento escrito denominado finiquito.</a:t>
            </a:r>
            <a:endParaRPr b="0" i="0" sz="1800" u="none" cap="none" strike="noStrike">
              <a:solidFill>
                <a:schemeClr val="dk1"/>
              </a:solidFill>
              <a:latin typeface="Calibri"/>
              <a:ea typeface="Calibri"/>
              <a:cs typeface="Calibri"/>
              <a:sym typeface="Calibri"/>
            </a:endParaRPr>
          </a:p>
        </p:txBody>
      </p:sp>
      <p:pic>
        <p:nvPicPr>
          <p:cNvPr id="231" name="Google Shape;231;p46"/>
          <p:cNvPicPr preferRelativeResize="0"/>
          <p:nvPr/>
        </p:nvPicPr>
        <p:blipFill rotWithShape="1">
          <a:blip r:embed="rId3">
            <a:alphaModFix/>
          </a:blip>
          <a:srcRect b="0" l="0" r="0" t="0"/>
          <a:stretch/>
        </p:blipFill>
        <p:spPr>
          <a:xfrm>
            <a:off x="4229100" y="3564629"/>
            <a:ext cx="3733800" cy="2494178"/>
          </a:xfrm>
          <a:prstGeom prst="rect">
            <a:avLst/>
          </a:prstGeom>
          <a:noFill/>
          <a:ln>
            <a:noFill/>
          </a:ln>
        </p:spPr>
      </p:pic>
      <p:sp>
        <p:nvSpPr>
          <p:cNvPr id="232" name="Google Shape;232;p46"/>
          <p:cNvSpPr/>
          <p:nvPr/>
        </p:nvSpPr>
        <p:spPr>
          <a:xfrm>
            <a:off x="5237163" y="5753885"/>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33" name="Google Shape;233;p46"/>
          <p:cNvSpPr txBox="1"/>
          <p:nvPr/>
        </p:nvSpPr>
        <p:spPr>
          <a:xfrm>
            <a:off x="647700" y="3136336"/>
            <a:ext cx="3454400" cy="2308324"/>
          </a:xfrm>
          <a:prstGeom prst="rect">
            <a:avLst/>
          </a:prstGeom>
          <a:noFill/>
          <a:ln>
            <a:noFill/>
          </a:ln>
        </p:spPr>
        <p:txBody>
          <a:bodyPr anchorCtr="0" anchor="t" bIns="45700" lIns="91425" spcFirstLastPara="1" rIns="91425" wrap="square" tIns="45700">
            <a:spAutoFit/>
          </a:bodyPr>
          <a:lstStyle/>
          <a:p>
            <a:pPr indent="-62100" lvl="0" marL="1764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Si alguna de las partes tuviese dudas sobre algunos aspectos del documento (finiquito), las partes pueden solicitar ratificar el finiquito ante un ministro de fe de la Inspección del Trabajo respectiva.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7"/>
          <p:cNvSpPr/>
          <p:nvPr/>
        </p:nvSpPr>
        <p:spPr>
          <a:xfrm>
            <a:off x="508000" y="2387600"/>
            <a:ext cx="7569200" cy="28067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9" name="Google Shape;239;p47"/>
          <p:cNvSpPr/>
          <p:nvPr/>
        </p:nvSpPr>
        <p:spPr>
          <a:xfrm>
            <a:off x="385761" y="1238806"/>
            <a:ext cx="9334501" cy="538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900" u="none" cap="none" strike="noStrike">
                <a:solidFill>
                  <a:srgbClr val="ED6B00"/>
                </a:solidFill>
                <a:latin typeface="Calibri"/>
                <a:ea typeface="Calibri"/>
                <a:cs typeface="Calibri"/>
                <a:sym typeface="Calibri"/>
              </a:rPr>
              <a:t>¿DÓNDE TENGO QUE IR A </a:t>
            </a:r>
            <a:r>
              <a:rPr b="0" i="0" lang="en-US" sz="2900" u="none" cap="none" strike="noStrike">
                <a:solidFill>
                  <a:srgbClr val="A93501"/>
                </a:solidFill>
                <a:latin typeface="Calibri"/>
                <a:ea typeface="Calibri"/>
                <a:cs typeface="Calibri"/>
                <a:sym typeface="Calibri"/>
              </a:rPr>
              <a:t>RATIFICAR EL FINIQUITO?</a:t>
            </a:r>
            <a:endParaRPr/>
          </a:p>
        </p:txBody>
      </p:sp>
      <p:sp>
        <p:nvSpPr>
          <p:cNvPr id="240" name="Google Shape;240;p47"/>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41" name="Google Shape;241;p47"/>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42" name="Google Shape;242;p47"/>
          <p:cNvSpPr txBox="1"/>
          <p:nvPr/>
        </p:nvSpPr>
        <p:spPr>
          <a:xfrm>
            <a:off x="801912" y="2780736"/>
            <a:ext cx="6551388" cy="191590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 la unidad de Atención de Público en la Inspección del Trabajo respectiva donde un Fiscalizador del Trabajo verificará la identidad del empleador y del trabajador, les informará de sus derechos laborales pudiendo el trabajador reservarse el derecho de cobrar beneficios, que no se incluyen en el finiquito, con posterioridad a la fecha de ratificación y siempre que las partes así lo acuerden.</a:t>
            </a:r>
            <a:endParaRPr/>
          </a:p>
        </p:txBody>
      </p:sp>
      <p:sp>
        <p:nvSpPr>
          <p:cNvPr id="243" name="Google Shape;243;p47"/>
          <p:cNvSpPr/>
          <p:nvPr/>
        </p:nvSpPr>
        <p:spPr>
          <a:xfrm>
            <a:off x="5237163" y="5753885"/>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8"/>
          <p:cNvSpPr/>
          <p:nvPr/>
        </p:nvSpPr>
        <p:spPr>
          <a:xfrm>
            <a:off x="508000" y="2387600"/>
            <a:ext cx="7569200" cy="28702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9" name="Google Shape;249;p48"/>
          <p:cNvSpPr/>
          <p:nvPr/>
        </p:nvSpPr>
        <p:spPr>
          <a:xfrm>
            <a:off x="385761" y="1238806"/>
            <a:ext cx="9334501" cy="538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900" u="none" cap="none" strike="noStrike">
                <a:solidFill>
                  <a:srgbClr val="ED6B00"/>
                </a:solidFill>
                <a:latin typeface="Calibri"/>
                <a:ea typeface="Calibri"/>
                <a:cs typeface="Calibri"/>
                <a:sym typeface="Calibri"/>
              </a:rPr>
              <a:t>¿QUÉ DEBE ESPECIFICAR </a:t>
            </a:r>
            <a:r>
              <a:rPr b="0" i="0" lang="en-US" sz="2900" u="none" cap="none" strike="noStrike">
                <a:solidFill>
                  <a:srgbClr val="A93501"/>
                </a:solidFill>
                <a:latin typeface="Calibri"/>
                <a:ea typeface="Calibri"/>
                <a:cs typeface="Calibri"/>
                <a:sym typeface="Calibri"/>
              </a:rPr>
              <a:t>EL FINIQUITO?</a:t>
            </a:r>
            <a:endParaRPr/>
          </a:p>
        </p:txBody>
      </p:sp>
      <p:sp>
        <p:nvSpPr>
          <p:cNvPr id="250" name="Google Shape;250;p48"/>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51" name="Google Shape;251;p48"/>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52" name="Google Shape;252;p48"/>
          <p:cNvSpPr/>
          <p:nvPr/>
        </p:nvSpPr>
        <p:spPr>
          <a:xfrm>
            <a:off x="5237163" y="5753885"/>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53" name="Google Shape;253;p48"/>
          <p:cNvSpPr txBox="1"/>
          <p:nvPr/>
        </p:nvSpPr>
        <p:spPr>
          <a:xfrm>
            <a:off x="683762" y="2562900"/>
            <a:ext cx="7088638" cy="2339102"/>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La causal del despido.</a:t>
            </a:r>
            <a:endParaRPr/>
          </a:p>
          <a:p>
            <a:pPr indent="-176400" lvl="0" marL="176400" marR="0" rtl="0" algn="l">
              <a:lnSpc>
                <a:spcPct val="100000"/>
              </a:lnSpc>
              <a:spcBef>
                <a:spcPts val="8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Los acuerdos mutuos de plazos.</a:t>
            </a:r>
            <a:endParaRPr b="1" i="0" sz="2900" u="none" cap="none" strike="noStrike">
              <a:solidFill>
                <a:srgbClr val="ED6B00"/>
              </a:solidFill>
              <a:latin typeface="Calibri"/>
              <a:ea typeface="Calibri"/>
              <a:cs typeface="Calibri"/>
              <a:sym typeface="Calibri"/>
            </a:endParaRPr>
          </a:p>
          <a:p>
            <a:pPr indent="-176400" lvl="0" marL="176400" marR="0" rtl="0" algn="l">
              <a:lnSpc>
                <a:spcPct val="100000"/>
              </a:lnSpc>
              <a:spcBef>
                <a:spcPts val="8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Indemnizaciones, como las vacaciones proporcionales, años de servicio, indemnización sustitutiva del aviso previo u otros montos que el empleador deba pagar.</a:t>
            </a:r>
            <a:endParaRPr/>
          </a:p>
          <a:p>
            <a:pPr indent="-176400" lvl="0" marL="176400" marR="0" rtl="0" algn="l">
              <a:lnSpc>
                <a:spcPct val="100000"/>
              </a:lnSpc>
              <a:spcBef>
                <a:spcPts val="8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La cifra que pagará el empleador al trabajador y la acreditación de que las cotizaciones (Isapre, Fonasa, AFP y AFC) están al día con sus pagos.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9"/>
          <p:cNvSpPr/>
          <p:nvPr/>
        </p:nvSpPr>
        <p:spPr>
          <a:xfrm>
            <a:off x="508000" y="2387600"/>
            <a:ext cx="7086600" cy="2870200"/>
          </a:xfrm>
          <a:prstGeom prst="roundRect">
            <a:avLst>
              <a:gd fmla="val 5516" name="adj"/>
            </a:avLst>
          </a:prstGeom>
          <a:solidFill>
            <a:srgbClr val="F7E3D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9" name="Google Shape;259;p49"/>
          <p:cNvSpPr/>
          <p:nvPr/>
        </p:nvSpPr>
        <p:spPr>
          <a:xfrm>
            <a:off x="385761" y="1238806"/>
            <a:ext cx="933450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ED6B00"/>
                </a:solidFill>
                <a:latin typeface="Calibri"/>
                <a:ea typeface="Calibri"/>
                <a:cs typeface="Calibri"/>
                <a:sym typeface="Calibri"/>
              </a:rPr>
              <a:t>¿QUÉ DICE EL CÓDIGO DEL TRABAJO</a:t>
            </a:r>
            <a:br>
              <a:rPr b="1" i="0" lang="en-US" sz="2800" u="none" cap="none" strike="noStrike">
                <a:solidFill>
                  <a:srgbClr val="ED6B00"/>
                </a:solidFill>
                <a:latin typeface="Calibri"/>
                <a:ea typeface="Calibri"/>
                <a:cs typeface="Calibri"/>
                <a:sym typeface="Calibri"/>
              </a:rPr>
            </a:br>
            <a:r>
              <a:rPr b="0" i="0" lang="en-US" sz="2800" u="none" cap="none" strike="noStrike">
                <a:solidFill>
                  <a:srgbClr val="A93501"/>
                </a:solidFill>
                <a:latin typeface="Calibri"/>
                <a:ea typeface="Calibri"/>
                <a:cs typeface="Calibri"/>
                <a:sym typeface="Calibri"/>
              </a:rPr>
              <a:t> SOBRE EL FINIQUITO?</a:t>
            </a:r>
            <a:endParaRPr/>
          </a:p>
        </p:txBody>
      </p:sp>
      <p:sp>
        <p:nvSpPr>
          <p:cNvPr id="260" name="Google Shape;260;p49"/>
          <p:cNvSpPr txBox="1"/>
          <p:nvPr/>
        </p:nvSpPr>
        <p:spPr>
          <a:xfrm>
            <a:off x="2622246" y="28939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61" name="Google Shape;261;p49"/>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62" name="Google Shape;262;p49"/>
          <p:cNvSpPr/>
          <p:nvPr/>
        </p:nvSpPr>
        <p:spPr>
          <a:xfrm>
            <a:off x="5237163" y="5753885"/>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63" name="Google Shape;263;p49"/>
          <p:cNvSpPr txBox="1"/>
          <p:nvPr/>
        </p:nvSpPr>
        <p:spPr>
          <a:xfrm>
            <a:off x="683762" y="2715300"/>
            <a:ext cx="6517138" cy="2172390"/>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El artículo 177 establece que el finiquito, la renuncia y el mutuo acuerdo deben ser elaborados por escrito.</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11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De acuerdo a lo que especifica la ley, el finiquito que no fuere firmado por el interesado y por el presidente del sindicado o el delegado sindical respectivo, o que no fuere ratificado por el trabajador ante el inspector del trabajo, no podrá ser invocado por el empleador.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0"/>
          <p:cNvSpPr/>
          <p:nvPr/>
        </p:nvSpPr>
        <p:spPr>
          <a:xfrm>
            <a:off x="508000" y="2184400"/>
            <a:ext cx="7569200" cy="3683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9" name="Google Shape;269;p50"/>
          <p:cNvSpPr/>
          <p:nvPr/>
        </p:nvSpPr>
        <p:spPr>
          <a:xfrm>
            <a:off x="385761" y="1238806"/>
            <a:ext cx="93345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ED6B00"/>
                </a:solidFill>
                <a:latin typeface="Calibri"/>
                <a:ea typeface="Calibri"/>
                <a:cs typeface="Calibri"/>
                <a:sym typeface="Calibri"/>
              </a:rPr>
              <a:t>PLAZOS PARA PONER A </a:t>
            </a:r>
            <a:r>
              <a:rPr b="0" i="0" lang="en-US" sz="2800" u="none" cap="none" strike="noStrike">
                <a:solidFill>
                  <a:srgbClr val="A93501"/>
                </a:solidFill>
                <a:latin typeface="Calibri"/>
                <a:ea typeface="Calibri"/>
                <a:cs typeface="Calibri"/>
                <a:sym typeface="Calibri"/>
              </a:rPr>
              <a:t>DISPOSICIÓN DEL TRABAJADOR</a:t>
            </a:r>
            <a:endParaRPr/>
          </a:p>
        </p:txBody>
      </p:sp>
      <p:sp>
        <p:nvSpPr>
          <p:cNvPr id="270" name="Google Shape;270;p50"/>
          <p:cNvSpPr txBox="1"/>
          <p:nvPr/>
        </p:nvSpPr>
        <p:spPr>
          <a:xfrm>
            <a:off x="2622246" y="28304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71" name="Google Shape;271;p50"/>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72" name="Google Shape;272;p50"/>
          <p:cNvSpPr/>
          <p:nvPr/>
        </p:nvSpPr>
        <p:spPr>
          <a:xfrm>
            <a:off x="5237163" y="5753885"/>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73" name="Google Shape;273;p50"/>
          <p:cNvSpPr txBox="1"/>
          <p:nvPr/>
        </p:nvSpPr>
        <p:spPr>
          <a:xfrm>
            <a:off x="683762" y="2435900"/>
            <a:ext cx="6961500" cy="3145200"/>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El pago del finiquito debe ser otorgado por el empleador y puesto a disposición del trabajador en un periodo de </a:t>
            </a:r>
            <a:r>
              <a:rPr b="1" i="0" lang="en-US" sz="1800" u="none" cap="none" strike="noStrike">
                <a:solidFill>
                  <a:schemeClr val="dk1"/>
                </a:solidFill>
                <a:latin typeface="Calibri"/>
                <a:ea typeface="Calibri"/>
                <a:cs typeface="Calibri"/>
                <a:sym typeface="Calibri"/>
              </a:rPr>
              <a:t>diez días hábiles </a:t>
            </a:r>
            <a:r>
              <a:rPr b="0" i="0" lang="en-US" sz="1800" u="none" cap="none" strike="noStrike">
                <a:solidFill>
                  <a:schemeClr val="dk1"/>
                </a:solidFill>
                <a:latin typeface="Calibri"/>
                <a:ea typeface="Calibri"/>
                <a:cs typeface="Calibri"/>
                <a:sym typeface="Calibri"/>
              </a:rPr>
              <a:t>a contar de la separación del trabajador. Además, las partes podrán acordar el pago en cuotas de conformidad con los artículos 63 bis y 169.</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11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En el caso donde el empleador demore más del tiempo indicado, el trabajador podrá dirigirse a la DT para respaldar la situación y dejar un reclamo.</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11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También podrá acudir a los Tribunales de Justicia, salvo que el modo adeudado no supere los 10 Ingresos Mínimos Mensuales (IMM). De ser así, el trabajador debe ir anticipadamente a la Inspección del Trabajo.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1"/>
          <p:cNvSpPr/>
          <p:nvPr/>
        </p:nvSpPr>
        <p:spPr>
          <a:xfrm>
            <a:off x="508000" y="2349500"/>
            <a:ext cx="7569200" cy="36830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9" name="Google Shape;279;p51"/>
          <p:cNvSpPr/>
          <p:nvPr/>
        </p:nvSpPr>
        <p:spPr>
          <a:xfrm>
            <a:off x="411161" y="1238806"/>
            <a:ext cx="93345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ED6B00"/>
                </a:solidFill>
                <a:latin typeface="Calibri"/>
                <a:ea typeface="Calibri"/>
                <a:cs typeface="Calibri"/>
                <a:sym typeface="Calibri"/>
              </a:rPr>
              <a:t>MINISTRO DE FE, </a:t>
            </a:r>
            <a:r>
              <a:rPr b="0" i="0" lang="en-US" sz="2800" u="none" cap="none" strike="noStrike">
                <a:solidFill>
                  <a:srgbClr val="A93501"/>
                </a:solidFill>
                <a:latin typeface="Calibri"/>
                <a:ea typeface="Calibri"/>
                <a:cs typeface="Calibri"/>
                <a:sym typeface="Calibri"/>
              </a:rPr>
              <a:t>PROTOCOLOS DE FIRMA</a:t>
            </a:r>
            <a:endParaRPr/>
          </a:p>
        </p:txBody>
      </p:sp>
      <p:sp>
        <p:nvSpPr>
          <p:cNvPr id="280" name="Google Shape;280;p51"/>
          <p:cNvSpPr txBox="1"/>
          <p:nvPr/>
        </p:nvSpPr>
        <p:spPr>
          <a:xfrm>
            <a:off x="2622246" y="28304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81" name="Google Shape;281;p51"/>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82" name="Google Shape;282;p51"/>
          <p:cNvSpPr/>
          <p:nvPr/>
        </p:nvSpPr>
        <p:spPr>
          <a:xfrm>
            <a:off x="5237163" y="5753885"/>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83" name="Google Shape;283;p51"/>
          <p:cNvSpPr txBox="1"/>
          <p:nvPr/>
        </p:nvSpPr>
        <p:spPr>
          <a:xfrm>
            <a:off x="721220" y="2534718"/>
            <a:ext cx="71019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Su rol tiene que ver con dejar constancia de la fecha en que se ratifica el finiquito, de la identificación de las partes que lo suscriben, de los haberes que se pagan y que las cotizaciones previsionales por el </a:t>
            </a:r>
            <a:r>
              <a:rPr lang="en-US" sz="1700">
                <a:solidFill>
                  <a:schemeClr val="dk1"/>
                </a:solidFill>
                <a:latin typeface="Calibri"/>
                <a:ea typeface="Calibri"/>
                <a:cs typeface="Calibri"/>
                <a:sym typeface="Calibri"/>
              </a:rPr>
              <a:t>período</a:t>
            </a:r>
            <a:r>
              <a:rPr b="0" i="0" lang="en-US" sz="1700" u="none" cap="none" strike="noStrike">
                <a:solidFill>
                  <a:schemeClr val="dk1"/>
                </a:solidFill>
                <a:latin typeface="Calibri"/>
                <a:ea typeface="Calibri"/>
                <a:cs typeface="Calibri"/>
                <a:sym typeface="Calibri"/>
              </a:rPr>
              <a:t> trabajado se encuentren pagadas.</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Asimismo podrán actuar como Ministro de fe:</a:t>
            </a:r>
            <a:endParaRPr b="0" i="0" sz="17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Notario público de la localidad</a:t>
            </a:r>
            <a:endParaRPr/>
          </a:p>
          <a:p>
            <a:pPr indent="-285750" lvl="0" marL="28575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Oficial del registro civil de la respectiva comuna (o sección de comuna)</a:t>
            </a:r>
            <a:endParaRPr/>
          </a:p>
          <a:p>
            <a:pPr indent="-285750" lvl="0" marL="285750" marR="0" rtl="0" algn="l">
              <a:lnSpc>
                <a:spcPct val="100000"/>
              </a:lnSpc>
              <a:spcBef>
                <a:spcPts val="0"/>
              </a:spcBef>
              <a:spcAft>
                <a:spcPts val="0"/>
              </a:spcAft>
              <a:buClr>
                <a:srgbClr val="000000"/>
              </a:buClr>
              <a:buSzPts val="1700"/>
              <a:buFont typeface="Arial"/>
              <a:buChar char="•"/>
            </a:pPr>
            <a:r>
              <a:rPr b="1" i="0" lang="en-US" sz="1700" u="none" cap="none" strike="noStrike">
                <a:solidFill>
                  <a:schemeClr val="dk1"/>
                </a:solidFill>
                <a:latin typeface="Calibri"/>
                <a:ea typeface="Calibri"/>
                <a:cs typeface="Calibri"/>
                <a:sym typeface="Calibri"/>
              </a:rPr>
              <a:t>Secretario municipal correspondiente.</a:t>
            </a:r>
            <a:endParaRPr/>
          </a:p>
          <a:p>
            <a:pPr indent="-177800" lvl="0" marL="28575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Es fundamental que este protocolo se realice debido a que tiene un poder liberatorio de los futuros reclamos que podría realizar el trabajador.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2"/>
          <p:cNvSpPr/>
          <p:nvPr/>
        </p:nvSpPr>
        <p:spPr>
          <a:xfrm>
            <a:off x="508000" y="2082800"/>
            <a:ext cx="8483600" cy="4584700"/>
          </a:xfrm>
          <a:prstGeom prst="roundRect">
            <a:avLst>
              <a:gd fmla="val 5516" name="adj"/>
            </a:avLst>
          </a:prstGeom>
          <a:solidFill>
            <a:schemeClr val="lt1"/>
          </a:solidFill>
          <a:ln cap="flat" cmpd="sng" w="9525">
            <a:solidFill>
              <a:srgbClr val="8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9" name="Google Shape;289;p52"/>
          <p:cNvSpPr/>
          <p:nvPr/>
        </p:nvSpPr>
        <p:spPr>
          <a:xfrm>
            <a:off x="411161" y="1238806"/>
            <a:ext cx="9334501"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REQUISITOS DEL </a:t>
            </a:r>
            <a:r>
              <a:rPr b="0" i="0" lang="en-US" sz="3200" u="none" cap="none" strike="noStrike">
                <a:solidFill>
                  <a:srgbClr val="A93501"/>
                </a:solidFill>
                <a:latin typeface="Calibri"/>
                <a:ea typeface="Calibri"/>
                <a:cs typeface="Calibri"/>
                <a:sym typeface="Calibri"/>
              </a:rPr>
              <a:t>FINIQUITO</a:t>
            </a:r>
            <a:endParaRPr/>
          </a:p>
        </p:txBody>
      </p:sp>
      <p:sp>
        <p:nvSpPr>
          <p:cNvPr id="290" name="Google Shape;290;p52"/>
          <p:cNvSpPr txBox="1"/>
          <p:nvPr/>
        </p:nvSpPr>
        <p:spPr>
          <a:xfrm>
            <a:off x="2622246" y="2830414"/>
            <a:ext cx="4802977" cy="6381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91" name="Google Shape;291;p52"/>
          <p:cNvSpPr/>
          <p:nvPr/>
        </p:nvSpPr>
        <p:spPr>
          <a:xfrm>
            <a:off x="5121073" y="1605340"/>
            <a:ext cx="7693989" cy="6480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sp>
        <p:nvSpPr>
          <p:cNvPr id="292" name="Google Shape;292;p52"/>
          <p:cNvSpPr/>
          <p:nvPr/>
        </p:nvSpPr>
        <p:spPr>
          <a:xfrm>
            <a:off x="5237163" y="5753885"/>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93" name="Google Shape;293;p52"/>
          <p:cNvSpPr txBox="1"/>
          <p:nvPr/>
        </p:nvSpPr>
        <p:spPr>
          <a:xfrm>
            <a:off x="726756" y="2370150"/>
            <a:ext cx="8315644" cy="397416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500" u="none" cap="none" strike="noStrike">
                <a:solidFill>
                  <a:schemeClr val="dk1"/>
                </a:solidFill>
                <a:latin typeface="Calibri"/>
                <a:ea typeface="Calibri"/>
                <a:cs typeface="Calibri"/>
                <a:sym typeface="Calibri"/>
              </a:rPr>
              <a:t>Una vez terminada la relación laboral, se debe cumplir con algunos requisitos como:</a:t>
            </a:r>
            <a:endParaRPr b="0" i="0" sz="1500" u="none" cap="none" strike="noStrike">
              <a:solidFill>
                <a:schemeClr val="dk1"/>
              </a:solidFill>
              <a:latin typeface="Calibri"/>
              <a:ea typeface="Calibri"/>
              <a:cs typeface="Calibri"/>
              <a:sym typeface="Calibri"/>
            </a:endParaRPr>
          </a:p>
          <a:p>
            <a:pPr indent="-140400" lvl="0" marL="176400" marR="0" rtl="0" algn="l">
              <a:lnSpc>
                <a:spcPct val="90000"/>
              </a:lnSpc>
              <a:spcBef>
                <a:spcPts val="600"/>
              </a:spcBef>
              <a:spcAft>
                <a:spcPts val="0"/>
              </a:spcAft>
              <a:buClr>
                <a:srgbClr val="000000"/>
              </a:buClr>
              <a:buSzPts val="1500"/>
              <a:buFont typeface="Arial"/>
              <a:buChar char="•"/>
            </a:pPr>
            <a:r>
              <a:rPr b="0" i="0" lang="en-US" sz="1500" u="none" cap="none" strike="noStrike">
                <a:solidFill>
                  <a:schemeClr val="dk1"/>
                </a:solidFill>
                <a:latin typeface="Calibri"/>
                <a:ea typeface="Calibri"/>
                <a:cs typeface="Calibri"/>
                <a:sym typeface="Calibri"/>
              </a:rPr>
              <a:t>Ser por escrito</a:t>
            </a:r>
            <a:endParaRPr/>
          </a:p>
          <a:p>
            <a:pPr indent="-140400" lvl="0" marL="176400" marR="0" rtl="0" algn="l">
              <a:lnSpc>
                <a:spcPct val="90000"/>
              </a:lnSpc>
              <a:spcBef>
                <a:spcPts val="600"/>
              </a:spcBef>
              <a:spcAft>
                <a:spcPts val="0"/>
              </a:spcAft>
              <a:buClr>
                <a:srgbClr val="000000"/>
              </a:buClr>
              <a:buSzPts val="1500"/>
              <a:buFont typeface="Arial"/>
              <a:buChar char="•"/>
            </a:pPr>
            <a:r>
              <a:rPr b="0" i="0" lang="en-US" sz="1500" u="none" cap="none" strike="noStrike">
                <a:solidFill>
                  <a:schemeClr val="dk1"/>
                </a:solidFill>
                <a:latin typeface="Calibri"/>
                <a:ea typeface="Calibri"/>
                <a:cs typeface="Calibri"/>
                <a:sym typeface="Calibri"/>
              </a:rPr>
              <a:t>Dejar constancia de que se le han exhibido los certificados que acrediten el pago de las cotizaciones previsionales por los organismos competentes o con las copias de las respectivas planillas de pago.</a:t>
            </a:r>
            <a:endParaRPr/>
          </a:p>
          <a:p>
            <a:pPr indent="-140400" lvl="0" marL="176400" marR="0" rtl="0" algn="l">
              <a:lnSpc>
                <a:spcPct val="90000"/>
              </a:lnSpc>
              <a:spcBef>
                <a:spcPts val="600"/>
              </a:spcBef>
              <a:spcAft>
                <a:spcPts val="0"/>
              </a:spcAft>
              <a:buClr>
                <a:srgbClr val="000000"/>
              </a:buClr>
              <a:buSzPts val="1500"/>
              <a:buFont typeface="Arial"/>
              <a:buChar char="•"/>
            </a:pPr>
            <a:r>
              <a:rPr b="0" i="0" lang="en-US" sz="1500" u="none" cap="none" strike="noStrike">
                <a:solidFill>
                  <a:schemeClr val="dk1"/>
                </a:solidFill>
                <a:latin typeface="Calibri"/>
                <a:ea typeface="Calibri"/>
                <a:cs typeface="Calibri"/>
                <a:sym typeface="Calibri"/>
              </a:rPr>
              <a:t>Dejar constancia de que el finiquito no producirá el efecto de poner término al contrato, si el empleador no ha efectuado el íntegro de las cotizaciones previsionales.</a:t>
            </a:r>
            <a:endParaRPr/>
          </a:p>
          <a:p>
            <a:pPr indent="-140400" lvl="0" marL="176400" marR="0" rtl="0" algn="l">
              <a:lnSpc>
                <a:spcPct val="90000"/>
              </a:lnSpc>
              <a:spcBef>
                <a:spcPts val="600"/>
              </a:spcBef>
              <a:spcAft>
                <a:spcPts val="0"/>
              </a:spcAft>
              <a:buClr>
                <a:srgbClr val="000000"/>
              </a:buClr>
              <a:buSzPts val="1500"/>
              <a:buFont typeface="Arial"/>
              <a:buChar char="•"/>
            </a:pPr>
            <a:r>
              <a:rPr b="0" i="0" lang="en-US" sz="1500" u="none" cap="none" strike="noStrike">
                <a:solidFill>
                  <a:schemeClr val="dk1"/>
                </a:solidFill>
                <a:latin typeface="Calibri"/>
                <a:ea typeface="Calibri"/>
                <a:cs typeface="Calibri"/>
                <a:sym typeface="Calibri"/>
              </a:rPr>
              <a:t>Ser firmado por el trabajador ante el presidente del sindicato o el delegado del personal o sindical.También puede ser ratificado ante un ministro de fe. Para estos efectos revisten tal carácter:</a:t>
            </a:r>
            <a:endParaRPr/>
          </a:p>
          <a:p>
            <a:pPr indent="-45149" lvl="0" marL="176400" marR="0" rtl="0" algn="l">
              <a:lnSpc>
                <a:spcPct val="1333"/>
              </a:lnSpc>
              <a:spcBef>
                <a:spcPts val="60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a:p>
            <a:pPr indent="-140400" lvl="1" marL="633600" marR="0" rtl="0" algn="l">
              <a:lnSpc>
                <a:spcPct val="100000"/>
              </a:lnSpc>
              <a:spcBef>
                <a:spcPts val="0"/>
              </a:spcBef>
              <a:spcAft>
                <a:spcPts val="0"/>
              </a:spcAft>
              <a:buClr>
                <a:srgbClr val="000000"/>
              </a:buClr>
              <a:buSzPts val="1500"/>
              <a:buFont typeface="Arial"/>
              <a:buChar char="•"/>
            </a:pPr>
            <a:r>
              <a:rPr b="1" i="0" lang="en-US" sz="1500" u="none" cap="none" strike="noStrike">
                <a:solidFill>
                  <a:schemeClr val="dk1"/>
                </a:solidFill>
                <a:latin typeface="Calibri"/>
                <a:ea typeface="Calibri"/>
                <a:cs typeface="Calibri"/>
                <a:sym typeface="Calibri"/>
              </a:rPr>
              <a:t>Inspector del Trabajo</a:t>
            </a:r>
            <a:endParaRPr/>
          </a:p>
          <a:p>
            <a:pPr indent="-140400" lvl="1" marL="633600" marR="0" rtl="0" algn="l">
              <a:lnSpc>
                <a:spcPct val="100000"/>
              </a:lnSpc>
              <a:spcBef>
                <a:spcPts val="0"/>
              </a:spcBef>
              <a:spcAft>
                <a:spcPts val="0"/>
              </a:spcAft>
              <a:buClr>
                <a:srgbClr val="000000"/>
              </a:buClr>
              <a:buSzPts val="1500"/>
              <a:buFont typeface="Arial"/>
              <a:buChar char="•"/>
            </a:pPr>
            <a:r>
              <a:rPr b="1" i="0" lang="en-US" sz="1500" u="none" cap="none" strike="noStrike">
                <a:solidFill>
                  <a:schemeClr val="dk1"/>
                </a:solidFill>
                <a:latin typeface="Calibri"/>
                <a:ea typeface="Calibri"/>
                <a:cs typeface="Calibri"/>
                <a:sym typeface="Calibri"/>
              </a:rPr>
              <a:t>Notario Público</a:t>
            </a:r>
            <a:endParaRPr/>
          </a:p>
          <a:p>
            <a:pPr indent="-140400" lvl="1" marL="633600" marR="0" rtl="0" algn="l">
              <a:lnSpc>
                <a:spcPct val="100000"/>
              </a:lnSpc>
              <a:spcBef>
                <a:spcPts val="0"/>
              </a:spcBef>
              <a:spcAft>
                <a:spcPts val="0"/>
              </a:spcAft>
              <a:buClr>
                <a:srgbClr val="000000"/>
              </a:buClr>
              <a:buSzPts val="1500"/>
              <a:buFont typeface="Arial"/>
              <a:buChar char="•"/>
            </a:pPr>
            <a:r>
              <a:rPr b="1" i="0" lang="en-US" sz="1500" u="none" cap="none" strike="noStrike">
                <a:solidFill>
                  <a:schemeClr val="dk1"/>
                </a:solidFill>
                <a:latin typeface="Calibri"/>
                <a:ea typeface="Calibri"/>
                <a:cs typeface="Calibri"/>
                <a:sym typeface="Calibri"/>
              </a:rPr>
              <a:t>Oficial del Registro Civil</a:t>
            </a:r>
            <a:endParaRPr/>
          </a:p>
          <a:p>
            <a:pPr indent="-140400" lvl="1" marL="633600" marR="0" rtl="0" algn="l">
              <a:lnSpc>
                <a:spcPct val="100000"/>
              </a:lnSpc>
              <a:spcBef>
                <a:spcPts val="0"/>
              </a:spcBef>
              <a:spcAft>
                <a:spcPts val="0"/>
              </a:spcAft>
              <a:buClr>
                <a:srgbClr val="000000"/>
              </a:buClr>
              <a:buSzPts val="1500"/>
              <a:buFont typeface="Arial"/>
              <a:buChar char="•"/>
            </a:pPr>
            <a:r>
              <a:rPr b="1" i="0" lang="en-US" sz="1500" u="none" cap="none" strike="noStrike">
                <a:solidFill>
                  <a:schemeClr val="dk1"/>
                </a:solidFill>
                <a:latin typeface="Calibri"/>
                <a:ea typeface="Calibri"/>
                <a:cs typeface="Calibri"/>
                <a:sym typeface="Calibri"/>
              </a:rPr>
              <a:t>Secretario Municipal</a:t>
            </a:r>
            <a:endParaRPr b="1" i="0" sz="15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rPr b="0" i="0" lang="en-US" sz="1500" u="none" cap="none" strike="noStrike">
                <a:solidFill>
                  <a:schemeClr val="dk1"/>
                </a:solidFill>
                <a:latin typeface="Calibri"/>
                <a:ea typeface="Calibri"/>
                <a:cs typeface="Calibri"/>
                <a:sym typeface="Calibri"/>
              </a:rPr>
              <a:t>En cuanto a la obligación de ratificar el finiquito ante un ministro de fe, la Dirección del Trabajo ha precisado que el rol de dicho ministro se remite a que éste al momento de ratificar el instrumento, deberá estampar en el mismo la expresión “ratificar” o cualesquiera otra que denote la aprobación del trabajador respecto del contenido del referido instrumento.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7"/>
          <p:cNvSpPr txBox="1"/>
          <p:nvPr/>
        </p:nvSpPr>
        <p:spPr>
          <a:xfrm>
            <a:off x="373891"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8" name="Google Shape;78;p37"/>
          <p:cNvSpPr/>
          <p:nvPr/>
        </p:nvSpPr>
        <p:spPr>
          <a:xfrm>
            <a:off x="378287" y="2269061"/>
            <a:ext cx="5666913" cy="60016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EL FINIQUITO</a:t>
            </a:r>
            <a:endParaRPr b="1" i="0" sz="3600" u="none" cap="none" strike="noStrike">
              <a:solidFill>
                <a:srgbClr val="ED6B00"/>
              </a:solidFill>
              <a:latin typeface="Calibri"/>
              <a:ea typeface="Calibri"/>
              <a:cs typeface="Calibri"/>
              <a:sym typeface="Calibri"/>
            </a:endParaRPr>
          </a:p>
        </p:txBody>
      </p:sp>
      <p:sp>
        <p:nvSpPr>
          <p:cNvPr id="79" name="Google Shape;79;p37"/>
          <p:cNvSpPr txBox="1"/>
          <p:nvPr/>
        </p:nvSpPr>
        <p:spPr>
          <a:xfrm>
            <a:off x="973697" y="3509963"/>
            <a:ext cx="9144000" cy="2387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br>
              <a:rPr b="1" i="0" lang="en-US" sz="3200" u="none" cap="none" strike="noStrike">
                <a:solidFill>
                  <a:srgbClr val="000000"/>
                </a:solidFill>
                <a:latin typeface="Arial"/>
                <a:ea typeface="Arial"/>
                <a:cs typeface="Arial"/>
                <a:sym typeface="Arial"/>
              </a:rPr>
            </a:br>
            <a:endParaRPr b="1" i="0" sz="3400" u="none" cap="none" strike="noStrike">
              <a:solidFill>
                <a:srgbClr val="ED6B00"/>
              </a:solidFill>
              <a:latin typeface="Calibri"/>
              <a:ea typeface="Calibri"/>
              <a:cs typeface="Calibri"/>
              <a:sym typeface="Calibri"/>
            </a:endParaRPr>
          </a:p>
        </p:txBody>
      </p:sp>
      <p:pic>
        <p:nvPicPr>
          <p:cNvPr descr="m2a11.png" id="80" name="Google Shape;80;p37"/>
          <p:cNvPicPr preferRelativeResize="0"/>
          <p:nvPr/>
        </p:nvPicPr>
        <p:blipFill rotWithShape="1">
          <a:blip r:embed="rId3">
            <a:alphaModFix/>
          </a:blip>
          <a:srcRect b="0" l="0" r="0" t="0"/>
          <a:stretch/>
        </p:blipFill>
        <p:spPr>
          <a:xfrm>
            <a:off x="2108200" y="2132784"/>
            <a:ext cx="5486400" cy="5130800"/>
          </a:xfrm>
          <a:prstGeom prst="rect">
            <a:avLst/>
          </a:prstGeom>
          <a:noFill/>
          <a:ln>
            <a:noFill/>
          </a:ln>
        </p:spPr>
      </p:pic>
      <p:sp>
        <p:nvSpPr>
          <p:cNvPr id="81" name="Google Shape;81;p37"/>
          <p:cNvSpPr txBox="1"/>
          <p:nvPr/>
        </p:nvSpPr>
        <p:spPr>
          <a:xfrm>
            <a:off x="1139100" y="834799"/>
            <a:ext cx="6264242" cy="40825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CÁLCULO DE REMUNERACIÓN, FINIQUITOS Y OBLIGACIONES LABORALES</a:t>
            </a:r>
            <a:endParaRPr b="0" i="0" sz="1200" u="none" cap="none" strike="noStrike">
              <a:solidFill>
                <a:srgbClr val="ED6B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3"/>
          <p:cNvSpPr/>
          <p:nvPr/>
        </p:nvSpPr>
        <p:spPr>
          <a:xfrm>
            <a:off x="8234363" y="584985"/>
            <a:ext cx="48577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a:t>
            </a:r>
            <a:endParaRPr/>
          </a:p>
        </p:txBody>
      </p:sp>
      <p:pic>
        <p:nvPicPr>
          <p:cNvPr id="299" name="Google Shape;299;p53"/>
          <p:cNvPicPr preferRelativeResize="0"/>
          <p:nvPr/>
        </p:nvPicPr>
        <p:blipFill rotWithShape="1">
          <a:blip r:embed="rId3">
            <a:alphaModFix/>
          </a:blip>
          <a:srcRect b="0" l="0" r="0" t="0"/>
          <a:stretch/>
        </p:blipFill>
        <p:spPr>
          <a:xfrm flipH="1">
            <a:off x="546100" y="2563770"/>
            <a:ext cx="3016391" cy="3294602"/>
          </a:xfrm>
          <a:prstGeom prst="rect">
            <a:avLst/>
          </a:prstGeom>
          <a:noFill/>
          <a:ln>
            <a:noFill/>
          </a:ln>
        </p:spPr>
      </p:pic>
      <p:sp>
        <p:nvSpPr>
          <p:cNvPr id="300" name="Google Shape;300;p53"/>
          <p:cNvSpPr/>
          <p:nvPr/>
        </p:nvSpPr>
        <p:spPr>
          <a:xfrm flipH="1" rot="10800000">
            <a:off x="3469486" y="1739900"/>
            <a:ext cx="4963314" cy="1487314"/>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1" name="Google Shape;301;p53"/>
          <p:cNvSpPr/>
          <p:nvPr/>
        </p:nvSpPr>
        <p:spPr>
          <a:xfrm flipH="1" rot="-8921100">
            <a:off x="3761109" y="3035439"/>
            <a:ext cx="349413" cy="637369"/>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2" name="Google Shape;302;p53"/>
          <p:cNvSpPr/>
          <p:nvPr/>
        </p:nvSpPr>
        <p:spPr>
          <a:xfrm>
            <a:off x="3633111" y="1924150"/>
            <a:ext cx="4621991" cy="101489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300" u="none" cap="none" strike="noStrike">
                <a:solidFill>
                  <a:srgbClr val="ED6B00"/>
                </a:solidFill>
                <a:latin typeface="Calibri"/>
                <a:ea typeface="Calibri"/>
                <a:cs typeface="Calibri"/>
                <a:sym typeface="Calibri"/>
              </a:rPr>
              <a:t>PAGOS QUE CONTEMPLA</a:t>
            </a:r>
            <a:br>
              <a:rPr b="1" i="0" lang="en-US" sz="3300" u="none" cap="none" strike="noStrike">
                <a:solidFill>
                  <a:srgbClr val="ED6B00"/>
                </a:solidFill>
                <a:latin typeface="Calibri"/>
                <a:ea typeface="Calibri"/>
                <a:cs typeface="Calibri"/>
                <a:sym typeface="Calibri"/>
              </a:rPr>
            </a:br>
            <a:r>
              <a:rPr b="1" i="0" lang="en-US" sz="3300" u="none" cap="none" strike="noStrike">
                <a:solidFill>
                  <a:srgbClr val="ED6B00"/>
                </a:solidFill>
                <a:latin typeface="Calibri"/>
                <a:ea typeface="Calibri"/>
                <a:cs typeface="Calibri"/>
                <a:sym typeface="Calibri"/>
              </a:rPr>
              <a:t>UN FINIQUITO</a:t>
            </a:r>
            <a:endParaRPr b="1" i="0" sz="3300" u="none" cap="none" strike="noStrike">
              <a:solidFill>
                <a:srgbClr val="ED6B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4"/>
          <p:cNvSpPr/>
          <p:nvPr/>
        </p:nvSpPr>
        <p:spPr>
          <a:xfrm>
            <a:off x="508000" y="2400300"/>
            <a:ext cx="7620000" cy="29337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8" name="Google Shape;308;p54"/>
          <p:cNvSpPr/>
          <p:nvPr/>
        </p:nvSpPr>
        <p:spPr>
          <a:xfrm>
            <a:off x="411161" y="1149906"/>
            <a:ext cx="9334501" cy="569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100" u="none" cap="none" strike="noStrike">
                <a:solidFill>
                  <a:srgbClr val="ED6B00"/>
                </a:solidFill>
                <a:latin typeface="Calibri"/>
                <a:ea typeface="Calibri"/>
                <a:cs typeface="Calibri"/>
                <a:sym typeface="Calibri"/>
              </a:rPr>
              <a:t>INDEMNIZACIONES </a:t>
            </a:r>
            <a:r>
              <a:rPr b="0" i="0" lang="en-US" sz="3100" u="none" cap="none" strike="noStrike">
                <a:solidFill>
                  <a:srgbClr val="A93501"/>
                </a:solidFill>
                <a:latin typeface="Calibri"/>
                <a:ea typeface="Calibri"/>
                <a:cs typeface="Calibri"/>
                <a:sym typeface="Calibri"/>
              </a:rPr>
              <a:t>DEL FINIQUITO</a:t>
            </a:r>
            <a:endParaRPr/>
          </a:p>
        </p:txBody>
      </p:sp>
      <p:sp>
        <p:nvSpPr>
          <p:cNvPr id="309" name="Google Shape;309;p54"/>
          <p:cNvSpPr txBox="1"/>
          <p:nvPr/>
        </p:nvSpPr>
        <p:spPr>
          <a:xfrm>
            <a:off x="873009" y="2918589"/>
            <a:ext cx="6238991" cy="19482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Si bien dependerá de la causal de despido de cada situación particular, el instrumento debe considerar lo siguiente:</a:t>
            </a:r>
            <a:endParaRPr/>
          </a:p>
          <a:p>
            <a:pPr indent="0" lvl="0" marL="0" marR="0" rtl="0" algn="l">
              <a:lnSpc>
                <a:spcPct val="7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chemeClr val="dk1"/>
                </a:solidFill>
                <a:latin typeface="Calibri"/>
                <a:ea typeface="Calibri"/>
                <a:cs typeface="Calibri"/>
                <a:sym typeface="Calibri"/>
              </a:rPr>
              <a:t>Indemnización sustitutiva del aviso previo.</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chemeClr val="dk1"/>
                </a:solidFill>
                <a:latin typeface="Calibri"/>
                <a:ea typeface="Calibri"/>
                <a:cs typeface="Calibri"/>
                <a:sym typeface="Calibri"/>
              </a:rPr>
              <a:t>Remuneraciones pendientes.</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chemeClr val="dk1"/>
                </a:solidFill>
                <a:latin typeface="Calibri"/>
                <a:ea typeface="Calibri"/>
                <a:cs typeface="Calibri"/>
                <a:sym typeface="Calibri"/>
              </a:rPr>
              <a:t>Vacaciones proporcionales.</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chemeClr val="dk1"/>
                </a:solidFill>
                <a:latin typeface="Calibri"/>
                <a:ea typeface="Calibri"/>
                <a:cs typeface="Calibri"/>
                <a:sym typeface="Calibri"/>
              </a:rPr>
              <a:t>Indemnización por cada año de servicio.</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5"/>
          <p:cNvSpPr/>
          <p:nvPr/>
        </p:nvSpPr>
        <p:spPr>
          <a:xfrm>
            <a:off x="520700" y="2324100"/>
            <a:ext cx="7620000" cy="520699"/>
          </a:xfrm>
          <a:prstGeom prst="roundRect">
            <a:avLst>
              <a:gd fmla="val 16667" name="adj"/>
            </a:avLst>
          </a:prstGeom>
          <a:solidFill>
            <a:srgbClr val="9B9B9B">
              <a:alpha val="80000"/>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5" name="Google Shape;315;p55"/>
          <p:cNvSpPr/>
          <p:nvPr/>
        </p:nvSpPr>
        <p:spPr>
          <a:xfrm>
            <a:off x="520700" y="2964180"/>
            <a:ext cx="7620000" cy="723899"/>
          </a:xfrm>
          <a:prstGeom prst="roundRect">
            <a:avLst>
              <a:gd fmla="val 16667" name="adj"/>
            </a:avLst>
          </a:prstGeom>
          <a:solidFill>
            <a:srgbClr val="FFB375">
              <a:alpha val="80000"/>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6" name="Google Shape;316;p55"/>
          <p:cNvSpPr/>
          <p:nvPr/>
        </p:nvSpPr>
        <p:spPr>
          <a:xfrm>
            <a:off x="520700" y="3807460"/>
            <a:ext cx="7620000" cy="723899"/>
          </a:xfrm>
          <a:prstGeom prst="roundRect">
            <a:avLst>
              <a:gd fmla="val 16667" name="adj"/>
            </a:avLst>
          </a:prstGeom>
          <a:solidFill>
            <a:srgbClr val="9B9B9B">
              <a:alpha val="80000"/>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7" name="Google Shape;317;p55"/>
          <p:cNvSpPr/>
          <p:nvPr/>
        </p:nvSpPr>
        <p:spPr>
          <a:xfrm>
            <a:off x="520700" y="4650740"/>
            <a:ext cx="7620000" cy="507999"/>
          </a:xfrm>
          <a:prstGeom prst="roundRect">
            <a:avLst>
              <a:gd fmla="val 16667" name="adj"/>
            </a:avLst>
          </a:prstGeom>
          <a:solidFill>
            <a:srgbClr val="FFB375">
              <a:alpha val="80000"/>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8" name="Google Shape;318;p55"/>
          <p:cNvSpPr/>
          <p:nvPr/>
        </p:nvSpPr>
        <p:spPr>
          <a:xfrm>
            <a:off x="520700" y="5278120"/>
            <a:ext cx="7620000" cy="723899"/>
          </a:xfrm>
          <a:prstGeom prst="roundRect">
            <a:avLst>
              <a:gd fmla="val 16667" name="adj"/>
            </a:avLst>
          </a:prstGeom>
          <a:solidFill>
            <a:srgbClr val="9B9B9B">
              <a:alpha val="80000"/>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9" name="Google Shape;319;p55"/>
          <p:cNvSpPr/>
          <p:nvPr/>
        </p:nvSpPr>
        <p:spPr>
          <a:xfrm>
            <a:off x="520700" y="6108700"/>
            <a:ext cx="7620000" cy="723899"/>
          </a:xfrm>
          <a:prstGeom prst="roundRect">
            <a:avLst>
              <a:gd fmla="val 16667" name="adj"/>
            </a:avLst>
          </a:prstGeom>
          <a:solidFill>
            <a:srgbClr val="FFB375">
              <a:alpha val="80000"/>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0" name="Google Shape;320;p55"/>
          <p:cNvSpPr txBox="1"/>
          <p:nvPr/>
        </p:nvSpPr>
        <p:spPr>
          <a:xfrm>
            <a:off x="520700" y="1222095"/>
            <a:ext cx="7835900" cy="81919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CÁLCULO DE INDEMNIZACIONES CONTEMPLADAS EN EL </a:t>
            </a:r>
            <a:r>
              <a:rPr b="0" i="0" lang="en-US" sz="2600" u="none" cap="none" strike="noStrike">
                <a:solidFill>
                  <a:srgbClr val="A93501"/>
                </a:solidFill>
                <a:latin typeface="Calibri"/>
                <a:ea typeface="Calibri"/>
                <a:cs typeface="Calibri"/>
                <a:sym typeface="Calibri"/>
              </a:rPr>
              <a:t>ART. 163 DEL CT. POR LA CAUSAL LEGAL ART. 161</a:t>
            </a:r>
            <a:endParaRPr b="0" i="0" sz="2600" u="none" cap="none" strike="noStrike">
              <a:solidFill>
                <a:srgbClr val="A93501"/>
              </a:solidFill>
              <a:latin typeface="Calibri"/>
              <a:ea typeface="Calibri"/>
              <a:cs typeface="Calibri"/>
              <a:sym typeface="Calibri"/>
            </a:endParaRPr>
          </a:p>
        </p:txBody>
      </p:sp>
      <p:sp>
        <p:nvSpPr>
          <p:cNvPr id="321" name="Google Shape;321;p55"/>
          <p:cNvSpPr/>
          <p:nvPr/>
        </p:nvSpPr>
        <p:spPr>
          <a:xfrm>
            <a:off x="709273" y="2120760"/>
            <a:ext cx="7342528" cy="88790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Indemnización legal por años de servicio</a:t>
            </a:r>
            <a:endParaRPr/>
          </a:p>
        </p:txBody>
      </p:sp>
      <p:sp>
        <p:nvSpPr>
          <p:cNvPr id="322" name="Google Shape;322;p55"/>
          <p:cNvSpPr txBox="1"/>
          <p:nvPr/>
        </p:nvSpPr>
        <p:spPr>
          <a:xfrm>
            <a:off x="709273" y="3013925"/>
            <a:ext cx="6517027"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calcular los años correspondientes al pago por la indemnización por años de servicios, se debe seguir el siguiente procedimiento:</a:t>
            </a:r>
            <a:endParaRPr/>
          </a:p>
        </p:txBody>
      </p:sp>
      <p:sp>
        <p:nvSpPr>
          <p:cNvPr id="323" name="Google Shape;323;p55"/>
          <p:cNvSpPr/>
          <p:nvPr/>
        </p:nvSpPr>
        <p:spPr>
          <a:xfrm>
            <a:off x="673100" y="4004872"/>
            <a:ext cx="7351106" cy="77815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Para tener efecto el pago por indemnización por años de servicio, la causal de </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despido según art. 161.</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324" name="Google Shape;324;p55"/>
          <p:cNvSpPr/>
          <p:nvPr/>
        </p:nvSpPr>
        <p:spPr>
          <a:xfrm>
            <a:off x="698500" y="4486738"/>
            <a:ext cx="7351106" cy="7659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325" name="Google Shape;325;p55"/>
          <p:cNvSpPr/>
          <p:nvPr/>
        </p:nvSpPr>
        <p:spPr>
          <a:xfrm>
            <a:off x="698500" y="5214458"/>
            <a:ext cx="7351106" cy="91157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326" name="Google Shape;326;p55"/>
          <p:cNvSpPr/>
          <p:nvPr/>
        </p:nvSpPr>
        <p:spPr>
          <a:xfrm>
            <a:off x="635000" y="6096438"/>
            <a:ext cx="6896100" cy="7659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 indemnización legal equivale a 30 días de remuneración por cada año de servicio y fracción superior a 6 meses.</a:t>
            </a:r>
            <a:endParaRPr/>
          </a:p>
        </p:txBody>
      </p:sp>
      <p:sp>
        <p:nvSpPr>
          <p:cNvPr id="327" name="Google Shape;327;p55"/>
          <p:cNvSpPr/>
          <p:nvPr/>
        </p:nvSpPr>
        <p:spPr>
          <a:xfrm>
            <a:off x="715963" y="5328206"/>
            <a:ext cx="6586538"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 cantidad de años a indemnizar tiene un tope de 11 años, el cual no aplica si la fecha de inicio del contrato es anterior del 14 de agosto de 1981.</a:t>
            </a:r>
            <a:endParaRPr/>
          </a:p>
        </p:txBody>
      </p:sp>
      <p:sp>
        <p:nvSpPr>
          <p:cNvPr id="328" name="Google Shape;328;p55"/>
          <p:cNvSpPr/>
          <p:nvPr/>
        </p:nvSpPr>
        <p:spPr>
          <a:xfrm>
            <a:off x="722395" y="4718151"/>
            <a:ext cx="576730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 vigencia del contrato debe ser un año o más.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6"/>
          <p:cNvSpPr/>
          <p:nvPr/>
        </p:nvSpPr>
        <p:spPr>
          <a:xfrm>
            <a:off x="508000" y="2311400"/>
            <a:ext cx="7772400" cy="38608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4" name="Google Shape;334;p56"/>
          <p:cNvSpPr/>
          <p:nvPr/>
        </p:nvSpPr>
        <p:spPr>
          <a:xfrm>
            <a:off x="411161" y="1149906"/>
            <a:ext cx="9334501" cy="569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100" u="none" cap="none" strike="noStrike">
                <a:solidFill>
                  <a:srgbClr val="ED6B00"/>
                </a:solidFill>
                <a:latin typeface="Calibri"/>
                <a:ea typeface="Calibri"/>
                <a:cs typeface="Calibri"/>
                <a:sym typeface="Calibri"/>
              </a:rPr>
              <a:t>INDEMNIZACIÓN </a:t>
            </a:r>
            <a:r>
              <a:rPr b="0" i="0" lang="en-US" sz="3100" u="none" cap="none" strike="noStrike">
                <a:solidFill>
                  <a:srgbClr val="A93501"/>
                </a:solidFill>
                <a:latin typeface="Calibri"/>
                <a:ea typeface="Calibri"/>
                <a:cs typeface="Calibri"/>
                <a:sym typeface="Calibri"/>
              </a:rPr>
              <a:t>SUSTITUTIVA DEL AVISO PREVIO</a:t>
            </a:r>
            <a:endParaRPr/>
          </a:p>
        </p:txBody>
      </p:sp>
      <p:sp>
        <p:nvSpPr>
          <p:cNvPr id="335" name="Google Shape;335;p56"/>
          <p:cNvSpPr/>
          <p:nvPr/>
        </p:nvSpPr>
        <p:spPr>
          <a:xfrm>
            <a:off x="1402708" y="2342679"/>
            <a:ext cx="7632848" cy="4768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3100" u="none" cap="none" strike="noStrike">
              <a:solidFill>
                <a:srgbClr val="ED6B00"/>
              </a:solidFill>
              <a:latin typeface="Calibri"/>
              <a:ea typeface="Calibri"/>
              <a:cs typeface="Calibri"/>
              <a:sym typeface="Calibri"/>
            </a:endParaRPr>
          </a:p>
        </p:txBody>
      </p:sp>
      <p:sp>
        <p:nvSpPr>
          <p:cNvPr id="336" name="Google Shape;336;p56"/>
          <p:cNvSpPr/>
          <p:nvPr/>
        </p:nvSpPr>
        <p:spPr>
          <a:xfrm>
            <a:off x="688333" y="2566186"/>
            <a:ext cx="6918967" cy="2614627"/>
          </a:xfrm>
          <a:prstGeom prst="rect">
            <a:avLst/>
          </a:prstGeom>
          <a:noFill/>
          <a:ln>
            <a:noFill/>
          </a:ln>
        </p:spPr>
        <p:txBody>
          <a:bodyPr anchorCtr="0" anchor="t" bIns="45700" lIns="91425" spcFirstLastPara="1" rIns="91425" wrap="square" tIns="45700">
            <a:noAutofit/>
          </a:bodyPr>
          <a:lstStyle/>
          <a:p>
            <a:pPr indent="-176400" lvl="0" marL="17640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dk1"/>
                </a:solidFill>
                <a:latin typeface="Calibri"/>
                <a:ea typeface="Calibri"/>
                <a:cs typeface="Calibri"/>
                <a:sym typeface="Calibri"/>
              </a:rPr>
              <a:t>El código del trabajo exige que el empleador debe avisar al trabajador con un mínimo de 30 días, que será despedido. Este aviso tiene por objeto permitir que el trabajador busque por su cuenta un nuevo empleo, conservando el que tiene hasta el minuto, y de esa manera no verse afectado en sus compromisos económicos, al menos durante un </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mes completo. </a:t>
            </a:r>
            <a:endParaRPr b="0" i="0" sz="1700" u="none" cap="none" strike="noStrike">
              <a:solidFill>
                <a:schemeClr val="dk1"/>
              </a:solidFill>
              <a:latin typeface="Calibri"/>
              <a:ea typeface="Calibri"/>
              <a:cs typeface="Calibri"/>
              <a:sym typeface="Calibri"/>
            </a:endParaRPr>
          </a:p>
        </p:txBody>
      </p:sp>
      <p:pic>
        <p:nvPicPr>
          <p:cNvPr id="337" name="Google Shape;337;p56"/>
          <p:cNvPicPr preferRelativeResize="0"/>
          <p:nvPr/>
        </p:nvPicPr>
        <p:blipFill rotWithShape="1">
          <a:blip r:embed="rId3">
            <a:alphaModFix/>
          </a:blip>
          <a:srcRect b="0" l="0" r="0" t="0"/>
          <a:stretch/>
        </p:blipFill>
        <p:spPr>
          <a:xfrm>
            <a:off x="5902480" y="3606800"/>
            <a:ext cx="2543020" cy="2616200"/>
          </a:xfrm>
          <a:prstGeom prst="rect">
            <a:avLst/>
          </a:prstGeom>
          <a:noFill/>
          <a:ln>
            <a:noFill/>
          </a:ln>
        </p:spPr>
      </p:pic>
      <p:sp>
        <p:nvSpPr>
          <p:cNvPr id="338" name="Google Shape;338;p56"/>
          <p:cNvSpPr/>
          <p:nvPr/>
        </p:nvSpPr>
        <p:spPr>
          <a:xfrm>
            <a:off x="688333" y="4293386"/>
            <a:ext cx="5369567" cy="2614627"/>
          </a:xfrm>
          <a:prstGeom prst="rect">
            <a:avLst/>
          </a:prstGeom>
          <a:noFill/>
          <a:ln>
            <a:noFill/>
          </a:ln>
        </p:spPr>
        <p:txBody>
          <a:bodyPr anchorCtr="0" anchor="t" bIns="45700" lIns="91425" spcFirstLastPara="1" rIns="91425" wrap="square" tIns="45700">
            <a:noAutofit/>
          </a:bodyPr>
          <a:lstStyle/>
          <a:p>
            <a:pPr indent="-176400" lvl="0" marL="17640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dk1"/>
                </a:solidFill>
                <a:latin typeface="Calibri"/>
                <a:ea typeface="Calibri"/>
                <a:cs typeface="Calibri"/>
                <a:sym typeface="Calibri"/>
              </a:rPr>
              <a:t>Sin embargo, la ley establece la posibilidad de que el empleador despida pura y simplemente al trabajador, </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y para compensarle por no haberle avisado de dicho despido en forma oportuna, le pague como indemnización, el equivalente a un mes de remuneración.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7"/>
          <p:cNvSpPr/>
          <p:nvPr/>
        </p:nvSpPr>
        <p:spPr>
          <a:xfrm>
            <a:off x="508000" y="2311400"/>
            <a:ext cx="7772400" cy="4356100"/>
          </a:xfrm>
          <a:prstGeom prst="roundRect">
            <a:avLst>
              <a:gd fmla="val 4058"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4" name="Google Shape;344;p57"/>
          <p:cNvSpPr/>
          <p:nvPr/>
        </p:nvSpPr>
        <p:spPr>
          <a:xfrm>
            <a:off x="411161" y="1149906"/>
            <a:ext cx="9334501"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ED6B00"/>
                </a:solidFill>
                <a:latin typeface="Calibri"/>
                <a:ea typeface="Calibri"/>
                <a:cs typeface="Calibri"/>
                <a:sym typeface="Calibri"/>
              </a:rPr>
              <a:t>CÁLCULO DE </a:t>
            </a:r>
            <a:r>
              <a:rPr b="0" i="0" lang="en-US" sz="3000" u="none" cap="none" strike="noStrike">
                <a:solidFill>
                  <a:srgbClr val="A93501"/>
                </a:solidFill>
                <a:latin typeface="Calibri"/>
                <a:ea typeface="Calibri"/>
                <a:cs typeface="Calibri"/>
                <a:sym typeface="Calibri"/>
              </a:rPr>
              <a:t>FERIADO PROPORCIONAL</a:t>
            </a:r>
            <a:endParaRPr/>
          </a:p>
        </p:txBody>
      </p:sp>
      <p:sp>
        <p:nvSpPr>
          <p:cNvPr id="345" name="Google Shape;345;p57"/>
          <p:cNvSpPr/>
          <p:nvPr/>
        </p:nvSpPr>
        <p:spPr>
          <a:xfrm>
            <a:off x="1402708" y="2342679"/>
            <a:ext cx="7632848" cy="4768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3100" u="none" cap="none" strike="noStrike">
              <a:solidFill>
                <a:srgbClr val="ED6B00"/>
              </a:solidFill>
              <a:latin typeface="Calibri"/>
              <a:ea typeface="Calibri"/>
              <a:cs typeface="Calibri"/>
              <a:sym typeface="Calibri"/>
            </a:endParaRPr>
          </a:p>
        </p:txBody>
      </p:sp>
      <p:sp>
        <p:nvSpPr>
          <p:cNvPr id="346" name="Google Shape;346;p57"/>
          <p:cNvSpPr txBox="1"/>
          <p:nvPr/>
        </p:nvSpPr>
        <p:spPr>
          <a:xfrm>
            <a:off x="495301" y="1878113"/>
            <a:ext cx="7480300"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none" cap="none" strike="noStrike">
                <a:solidFill>
                  <a:srgbClr val="000000"/>
                </a:solidFill>
                <a:latin typeface="Calibri"/>
                <a:ea typeface="Calibri"/>
                <a:cs typeface="Calibri"/>
                <a:sym typeface="Calibri"/>
              </a:rPr>
              <a:t>Para calcular feriado proporcional:</a:t>
            </a:r>
            <a:endParaRPr b="1" i="0" sz="1700" u="none" cap="none" strike="noStrike">
              <a:solidFill>
                <a:srgbClr val="000000"/>
              </a:solidFill>
              <a:latin typeface="Calibri"/>
              <a:ea typeface="Calibri"/>
              <a:cs typeface="Calibri"/>
              <a:sym typeface="Calibri"/>
            </a:endParaRPr>
          </a:p>
        </p:txBody>
      </p:sp>
      <p:sp>
        <p:nvSpPr>
          <p:cNvPr id="347" name="Google Shape;347;p57"/>
          <p:cNvSpPr txBox="1"/>
          <p:nvPr/>
        </p:nvSpPr>
        <p:spPr>
          <a:xfrm>
            <a:off x="1983734" y="2934616"/>
            <a:ext cx="6014907"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grpSp>
        <p:nvGrpSpPr>
          <p:cNvPr id="348" name="Google Shape;348;p57"/>
          <p:cNvGrpSpPr/>
          <p:nvPr/>
        </p:nvGrpSpPr>
        <p:grpSpPr>
          <a:xfrm>
            <a:off x="847179" y="2639912"/>
            <a:ext cx="7001421" cy="3695604"/>
            <a:chOff x="0" y="32205"/>
            <a:chExt cx="7001421" cy="3695604"/>
          </a:xfrm>
        </p:grpSpPr>
        <p:sp>
          <p:nvSpPr>
            <p:cNvPr id="349" name="Google Shape;349;p57"/>
            <p:cNvSpPr/>
            <p:nvPr/>
          </p:nvSpPr>
          <p:spPr>
            <a:xfrm>
              <a:off x="0" y="3202425"/>
              <a:ext cx="7001421" cy="525384"/>
            </a:xfrm>
            <a:prstGeom prst="rect">
              <a:avLst/>
            </a:prstGeom>
            <a:solidFill>
              <a:srgbClr val="FFCC8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7"/>
            <p:cNvSpPr txBox="1"/>
            <p:nvPr/>
          </p:nvSpPr>
          <p:spPr>
            <a:xfrm>
              <a:off x="0" y="3202425"/>
              <a:ext cx="7001421" cy="525384"/>
            </a:xfrm>
            <a:prstGeom prst="rect">
              <a:avLst/>
            </a:prstGeom>
            <a:noFill/>
            <a:ln>
              <a:noFill/>
            </a:ln>
          </p:spPr>
          <p:txBody>
            <a:bodyPr anchorCtr="0" anchor="ctr" bIns="113775" lIns="113775" spcFirstLastPara="1" rIns="113775" wrap="square" tIns="113775">
              <a:no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Calibri"/>
                  <a:ea typeface="Calibri"/>
                  <a:cs typeface="Calibri"/>
                  <a:sym typeface="Calibri"/>
                </a:rPr>
                <a:t>Si el contrato termina un día viernes, el sábado y domingo entre la fecha de </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término y el inicio del conteo deben ser considerados.</a:t>
              </a:r>
              <a:endParaRPr b="0" i="0" sz="1600" u="none" cap="none" strike="noStrike">
                <a:solidFill>
                  <a:schemeClr val="dk1"/>
                </a:solidFill>
                <a:latin typeface="Calibri"/>
                <a:ea typeface="Calibri"/>
                <a:cs typeface="Calibri"/>
                <a:sym typeface="Calibri"/>
              </a:endParaRPr>
            </a:p>
          </p:txBody>
        </p:sp>
        <p:sp>
          <p:nvSpPr>
            <p:cNvPr id="351" name="Google Shape;351;p57"/>
            <p:cNvSpPr/>
            <p:nvPr/>
          </p:nvSpPr>
          <p:spPr>
            <a:xfrm rot="10800000">
              <a:off x="0" y="2402264"/>
              <a:ext cx="7001421" cy="808041"/>
            </a:xfrm>
            <a:prstGeom prst="upArrowCallout">
              <a:avLst>
                <a:gd fmla="val 25000" name="adj1"/>
                <a:gd fmla="val 25000" name="adj2"/>
                <a:gd fmla="val 25000" name="adj3"/>
                <a:gd fmla="val 64977" name="adj4"/>
              </a:avLst>
            </a:prstGeom>
            <a:solidFill>
              <a:schemeClr val="accent3">
                <a:alpha val="72941"/>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7"/>
            <p:cNvSpPr txBox="1"/>
            <p:nvPr/>
          </p:nvSpPr>
          <p:spPr>
            <a:xfrm>
              <a:off x="0" y="2402264"/>
              <a:ext cx="7001421" cy="525041"/>
            </a:xfrm>
            <a:prstGeom prst="rect">
              <a:avLst/>
            </a:prstGeom>
            <a:noFill/>
            <a:ln>
              <a:noFill/>
            </a:ln>
          </p:spPr>
          <p:txBody>
            <a:bodyPr anchorCtr="0" anchor="ctr" bIns="113775" lIns="113775" spcFirstLastPara="1" rIns="113775" wrap="square" tIns="113775">
              <a:no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Calibri"/>
                  <a:ea typeface="Calibri"/>
                  <a:cs typeface="Calibri"/>
                  <a:sym typeface="Calibri"/>
                </a:rPr>
                <a:t>Cuarto: Si el último día sin considerar fracción (decimal) cae día “viernes”, el término del conteo será el siguiente día ´hábil”. </a:t>
              </a:r>
              <a:endParaRPr/>
            </a:p>
          </p:txBody>
        </p:sp>
        <p:sp>
          <p:nvSpPr>
            <p:cNvPr id="353" name="Google Shape;353;p57"/>
            <p:cNvSpPr/>
            <p:nvPr/>
          </p:nvSpPr>
          <p:spPr>
            <a:xfrm rot="10800000">
              <a:off x="0" y="1602104"/>
              <a:ext cx="7001421" cy="808041"/>
            </a:xfrm>
            <a:prstGeom prst="upArrowCallout">
              <a:avLst>
                <a:gd fmla="val 25000" name="adj1"/>
                <a:gd fmla="val 25000" name="adj2"/>
                <a:gd fmla="val 25000" name="adj3"/>
                <a:gd fmla="val 64977" name="adj4"/>
              </a:avLst>
            </a:prstGeom>
            <a:solidFill>
              <a:srgbClr val="FFAA3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7"/>
            <p:cNvSpPr txBox="1"/>
            <p:nvPr/>
          </p:nvSpPr>
          <p:spPr>
            <a:xfrm>
              <a:off x="0" y="1602104"/>
              <a:ext cx="7001421" cy="525041"/>
            </a:xfrm>
            <a:prstGeom prst="rect">
              <a:avLst/>
            </a:prstGeom>
            <a:noFill/>
            <a:ln>
              <a:noFill/>
            </a:ln>
          </p:spPr>
          <p:txBody>
            <a:bodyPr anchorCtr="0" anchor="ctr" bIns="113775" lIns="113775" spcFirstLastPara="1" rIns="113775" wrap="square" tIns="113775">
              <a:no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Calibri"/>
                  <a:ea typeface="Calibri"/>
                  <a:cs typeface="Calibri"/>
                  <a:sym typeface="Calibri"/>
                </a:rPr>
                <a:t>Tercero: El conteo termina considerando la “fracción” de meses y días de feriado proporcional.</a:t>
              </a:r>
              <a:endParaRPr b="0" i="0" sz="1600" u="none" cap="none" strike="noStrike">
                <a:solidFill>
                  <a:schemeClr val="dk1"/>
                </a:solidFill>
                <a:latin typeface="Calibri"/>
                <a:ea typeface="Calibri"/>
                <a:cs typeface="Calibri"/>
                <a:sym typeface="Calibri"/>
              </a:endParaRPr>
            </a:p>
          </p:txBody>
        </p:sp>
        <p:sp>
          <p:nvSpPr>
            <p:cNvPr id="355" name="Google Shape;355;p57"/>
            <p:cNvSpPr/>
            <p:nvPr/>
          </p:nvSpPr>
          <p:spPr>
            <a:xfrm rot="10800000">
              <a:off x="0" y="801943"/>
              <a:ext cx="7001421" cy="808041"/>
            </a:xfrm>
            <a:prstGeom prst="upArrowCallout">
              <a:avLst>
                <a:gd fmla="val 25000" name="adj1"/>
                <a:gd fmla="val 25000" name="adj2"/>
                <a:gd fmla="val 25000" name="adj3"/>
                <a:gd fmla="val 64977" name="adj4"/>
              </a:avLst>
            </a:prstGeom>
            <a:solidFill>
              <a:srgbClr val="C8D2D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7"/>
            <p:cNvSpPr txBox="1"/>
            <p:nvPr/>
          </p:nvSpPr>
          <p:spPr>
            <a:xfrm>
              <a:off x="0" y="801943"/>
              <a:ext cx="7001421" cy="525041"/>
            </a:xfrm>
            <a:prstGeom prst="rect">
              <a:avLst/>
            </a:prstGeom>
            <a:noFill/>
            <a:ln>
              <a:noFill/>
            </a:ln>
          </p:spPr>
          <p:txBody>
            <a:bodyPr anchorCtr="0" anchor="ctr" bIns="113775" lIns="113775" spcFirstLastPara="1" rIns="113775" wrap="square" tIns="113775">
              <a:no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Calibri"/>
                  <a:ea typeface="Calibri"/>
                  <a:cs typeface="Calibri"/>
                  <a:sym typeface="Calibri"/>
                </a:rPr>
                <a:t>Segundo: Solo se cuentan días hábiles.</a:t>
              </a:r>
              <a:endParaRPr/>
            </a:p>
          </p:txBody>
        </p:sp>
        <p:sp>
          <p:nvSpPr>
            <p:cNvPr id="357" name="Google Shape;357;p57"/>
            <p:cNvSpPr/>
            <p:nvPr/>
          </p:nvSpPr>
          <p:spPr>
            <a:xfrm rot="10800000">
              <a:off x="0" y="32205"/>
              <a:ext cx="7001421" cy="808041"/>
            </a:xfrm>
            <a:prstGeom prst="upArrowCallout">
              <a:avLst>
                <a:gd fmla="val 25000" name="adj1"/>
                <a:gd fmla="val 25000" name="adj2"/>
                <a:gd fmla="val 25000" name="adj3"/>
                <a:gd fmla="val 64977" name="adj4"/>
              </a:avLst>
            </a:prstGeom>
            <a:solidFill>
              <a:srgbClr val="F7E3D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7"/>
            <p:cNvSpPr txBox="1"/>
            <p:nvPr/>
          </p:nvSpPr>
          <p:spPr>
            <a:xfrm>
              <a:off x="0" y="32205"/>
              <a:ext cx="7001421" cy="525041"/>
            </a:xfrm>
            <a:prstGeom prst="rect">
              <a:avLst/>
            </a:prstGeom>
            <a:noFill/>
            <a:ln>
              <a:noFill/>
            </a:ln>
          </p:spPr>
          <p:txBody>
            <a:bodyPr anchorCtr="0" anchor="ctr" bIns="113775" lIns="113775" spcFirstLastPara="1" rIns="113775" wrap="square" tIns="113775">
              <a:no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Calibri"/>
                  <a:ea typeface="Calibri"/>
                  <a:cs typeface="Calibri"/>
                  <a:sym typeface="Calibri"/>
                </a:rPr>
                <a:t>Primero: El conteo comienza el día hábil siguiente a la fecha del término de contrato.</a:t>
              </a:r>
              <a:endParaRPr b="0" i="0" sz="16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8"/>
          <p:cNvSpPr/>
          <p:nvPr/>
        </p:nvSpPr>
        <p:spPr>
          <a:xfrm>
            <a:off x="520700" y="2006600"/>
            <a:ext cx="8877300" cy="4483099"/>
          </a:xfrm>
          <a:prstGeom prst="roundRect">
            <a:avLst>
              <a:gd fmla="val 4091"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4" name="Google Shape;364;p58"/>
          <p:cNvSpPr/>
          <p:nvPr/>
        </p:nvSpPr>
        <p:spPr>
          <a:xfrm>
            <a:off x="423861" y="1213406"/>
            <a:ext cx="9334501"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CASO </a:t>
            </a:r>
            <a:r>
              <a:rPr b="0" i="0" lang="en-US" sz="3200" u="none" cap="none" strike="noStrike">
                <a:solidFill>
                  <a:srgbClr val="A93501"/>
                </a:solidFill>
                <a:latin typeface="Calibri"/>
                <a:ea typeface="Calibri"/>
                <a:cs typeface="Calibri"/>
                <a:sym typeface="Calibri"/>
              </a:rPr>
              <a:t>PRÁCTICO</a:t>
            </a:r>
            <a:endParaRPr/>
          </a:p>
        </p:txBody>
      </p:sp>
      <p:sp>
        <p:nvSpPr>
          <p:cNvPr id="365" name="Google Shape;365;p58"/>
          <p:cNvSpPr txBox="1"/>
          <p:nvPr/>
        </p:nvSpPr>
        <p:spPr>
          <a:xfrm>
            <a:off x="931411" y="2779141"/>
            <a:ext cx="890071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3100" u="none" cap="none" strike="noStrike">
              <a:solidFill>
                <a:srgbClr val="ED6B00"/>
              </a:solidFill>
              <a:latin typeface="Calibri"/>
              <a:ea typeface="Calibri"/>
              <a:cs typeface="Calibri"/>
              <a:sym typeface="Calibri"/>
            </a:endParaRPr>
          </a:p>
        </p:txBody>
      </p:sp>
      <p:sp>
        <p:nvSpPr>
          <p:cNvPr id="366" name="Google Shape;366;p58"/>
          <p:cNvSpPr txBox="1"/>
          <p:nvPr/>
        </p:nvSpPr>
        <p:spPr>
          <a:xfrm>
            <a:off x="625095" y="2106103"/>
            <a:ext cx="2281107" cy="538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Trabajador 1</a:t>
            </a:r>
            <a:endParaRPr/>
          </a:p>
          <a:p>
            <a:pPr indent="0" lvl="0" marL="0" marR="0" rtl="0" algn="l">
              <a:lnSpc>
                <a:spcPct val="100000"/>
              </a:lnSpc>
              <a:spcBef>
                <a:spcPts val="0"/>
              </a:spcBef>
              <a:spcAft>
                <a:spcPts val="0"/>
              </a:spcAft>
              <a:buNone/>
            </a:pPr>
            <a:r>
              <a:rPr b="1" i="0" lang="en-US" sz="1300" u="none" cap="none" strike="noStrike">
                <a:solidFill>
                  <a:schemeClr val="dk1"/>
                </a:solidFill>
                <a:latin typeface="Calibri"/>
                <a:ea typeface="Calibri"/>
                <a:cs typeface="Calibri"/>
                <a:sym typeface="Calibri"/>
              </a:rPr>
              <a:t>Datos:</a:t>
            </a:r>
            <a:endParaRPr/>
          </a:p>
        </p:txBody>
      </p:sp>
      <p:sp>
        <p:nvSpPr>
          <p:cNvPr id="367" name="Google Shape;367;p58"/>
          <p:cNvSpPr txBox="1"/>
          <p:nvPr/>
        </p:nvSpPr>
        <p:spPr>
          <a:xfrm>
            <a:off x="5300967" y="2358902"/>
            <a:ext cx="384291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Cálculo liquidación mes devengado:</a:t>
            </a:r>
            <a:endParaRPr b="1" i="0" sz="1600" u="none" cap="none" strike="noStrike">
              <a:solidFill>
                <a:schemeClr val="dk1"/>
              </a:solidFill>
              <a:latin typeface="Calibri"/>
              <a:ea typeface="Calibri"/>
              <a:cs typeface="Calibri"/>
              <a:sym typeface="Calibri"/>
            </a:endParaRPr>
          </a:p>
        </p:txBody>
      </p:sp>
      <p:pic>
        <p:nvPicPr>
          <p:cNvPr descr="3_RRHH_M2_A11_Presentacion.pdf" id="368" name="Google Shape;368;p58"/>
          <p:cNvPicPr preferRelativeResize="0"/>
          <p:nvPr/>
        </p:nvPicPr>
        <p:blipFill rotWithShape="1">
          <a:blip r:embed="rId3">
            <a:alphaModFix/>
          </a:blip>
          <a:srcRect b="25439" l="5385" r="54793" t="26712"/>
          <a:stretch/>
        </p:blipFill>
        <p:spPr>
          <a:xfrm>
            <a:off x="647699" y="2692400"/>
            <a:ext cx="4396925" cy="2971800"/>
          </a:xfrm>
          <a:prstGeom prst="rect">
            <a:avLst/>
          </a:prstGeom>
          <a:noFill/>
          <a:ln>
            <a:noFill/>
          </a:ln>
        </p:spPr>
      </p:pic>
      <p:sp>
        <p:nvSpPr>
          <p:cNvPr id="369" name="Google Shape;369;p58"/>
          <p:cNvSpPr txBox="1"/>
          <p:nvPr/>
        </p:nvSpPr>
        <p:spPr>
          <a:xfrm>
            <a:off x="599697" y="5740866"/>
            <a:ext cx="4835903"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rgbClr val="800000"/>
                </a:solidFill>
                <a:latin typeface="Calibri"/>
                <a:ea typeface="Calibri"/>
                <a:cs typeface="Calibri"/>
                <a:sym typeface="Calibri"/>
              </a:rPr>
              <a:t>Fecha de término 31/10/2020 sin aviso previo. </a:t>
            </a:r>
            <a:endParaRPr b="1" i="0" sz="1500" u="none" cap="none" strike="noStrike">
              <a:solidFill>
                <a:srgbClr val="800000"/>
              </a:solidFill>
              <a:latin typeface="Calibri"/>
              <a:ea typeface="Calibri"/>
              <a:cs typeface="Calibri"/>
              <a:sym typeface="Calibri"/>
            </a:endParaRPr>
          </a:p>
        </p:txBody>
      </p:sp>
      <p:pic>
        <p:nvPicPr>
          <p:cNvPr descr="3_RRHH_M2_A11_Presentacion.pdf" id="370" name="Google Shape;370;p58"/>
          <p:cNvPicPr preferRelativeResize="0"/>
          <p:nvPr/>
        </p:nvPicPr>
        <p:blipFill rotWithShape="1">
          <a:blip r:embed="rId4">
            <a:alphaModFix/>
          </a:blip>
          <a:srcRect b="12966" l="46448" r="14443" t="26710"/>
          <a:stretch/>
        </p:blipFill>
        <p:spPr>
          <a:xfrm>
            <a:off x="5232400" y="2705100"/>
            <a:ext cx="3908156" cy="3390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9"/>
          <p:cNvSpPr/>
          <p:nvPr/>
        </p:nvSpPr>
        <p:spPr>
          <a:xfrm>
            <a:off x="520700" y="2006600"/>
            <a:ext cx="8877300" cy="4724400"/>
          </a:xfrm>
          <a:prstGeom prst="roundRect">
            <a:avLst>
              <a:gd fmla="val 4091"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Antiguedad2.jpg" id="376" name="Google Shape;376;p59"/>
          <p:cNvPicPr preferRelativeResize="0"/>
          <p:nvPr/>
        </p:nvPicPr>
        <p:blipFill rotWithShape="1">
          <a:blip r:embed="rId3">
            <a:alphaModFix/>
          </a:blip>
          <a:srcRect b="0" l="0" r="0" t="0"/>
          <a:stretch/>
        </p:blipFill>
        <p:spPr>
          <a:xfrm>
            <a:off x="4818427" y="2512885"/>
            <a:ext cx="3174248" cy="4043905"/>
          </a:xfrm>
          <a:prstGeom prst="rect">
            <a:avLst/>
          </a:prstGeom>
          <a:noFill/>
          <a:ln>
            <a:noFill/>
          </a:ln>
        </p:spPr>
      </p:pic>
      <p:sp>
        <p:nvSpPr>
          <p:cNvPr id="377" name="Google Shape;377;p59"/>
          <p:cNvSpPr/>
          <p:nvPr/>
        </p:nvSpPr>
        <p:spPr>
          <a:xfrm>
            <a:off x="8039100" y="2895600"/>
            <a:ext cx="1270000" cy="1511300"/>
          </a:xfrm>
          <a:prstGeom prst="roundRect">
            <a:avLst>
              <a:gd fmla="val 4192" name="adj"/>
            </a:avLst>
          </a:prstGeom>
          <a:solidFill>
            <a:srgbClr val="008000">
              <a:alpha val="24705"/>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8" name="Google Shape;378;p59"/>
          <p:cNvSpPr/>
          <p:nvPr/>
        </p:nvSpPr>
        <p:spPr>
          <a:xfrm>
            <a:off x="423861" y="1213406"/>
            <a:ext cx="9334501"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CÁLCULO DE </a:t>
            </a:r>
            <a:r>
              <a:rPr lang="en-US" sz="3200">
                <a:solidFill>
                  <a:srgbClr val="800000"/>
                </a:solidFill>
                <a:latin typeface="Calibri"/>
                <a:ea typeface="Calibri"/>
                <a:cs typeface="Calibri"/>
                <a:sym typeface="Calibri"/>
              </a:rPr>
              <a:t>ANTIGÜEDAD</a:t>
            </a:r>
            <a:endParaRPr/>
          </a:p>
        </p:txBody>
      </p:sp>
      <p:sp>
        <p:nvSpPr>
          <p:cNvPr id="379" name="Google Shape;379;p59"/>
          <p:cNvSpPr txBox="1"/>
          <p:nvPr/>
        </p:nvSpPr>
        <p:spPr>
          <a:xfrm>
            <a:off x="4842120" y="2169748"/>
            <a:ext cx="432407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Cálculo Días de Feriado Legal Pendiente:</a:t>
            </a:r>
            <a:endParaRPr b="1" i="0" sz="1400" u="none" cap="none" strike="noStrike">
              <a:solidFill>
                <a:schemeClr val="dk1"/>
              </a:solidFill>
              <a:latin typeface="Arial"/>
              <a:ea typeface="Arial"/>
              <a:cs typeface="Arial"/>
              <a:sym typeface="Arial"/>
            </a:endParaRPr>
          </a:p>
        </p:txBody>
      </p:sp>
      <p:sp>
        <p:nvSpPr>
          <p:cNvPr id="380" name="Google Shape;380;p59"/>
          <p:cNvSpPr/>
          <p:nvPr/>
        </p:nvSpPr>
        <p:spPr>
          <a:xfrm>
            <a:off x="8081963" y="2972132"/>
            <a:ext cx="1201737" cy="135601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300" u="none" cap="none" strike="noStrike">
                <a:solidFill>
                  <a:schemeClr val="dk1"/>
                </a:solidFill>
                <a:latin typeface="Calibri"/>
                <a:ea typeface="Calibri"/>
                <a:cs typeface="Calibri"/>
                <a:sym typeface="Calibri"/>
              </a:rPr>
              <a:t>Sólo se llevan a calendarios los días completos, los decimales se agregan en la suma total.</a:t>
            </a:r>
            <a:endParaRPr b="0" i="0" sz="1300" u="none" cap="none" strike="noStrike">
              <a:solidFill>
                <a:schemeClr val="dk1"/>
              </a:solidFill>
              <a:latin typeface="Calibri"/>
              <a:ea typeface="Calibri"/>
              <a:cs typeface="Calibri"/>
              <a:sym typeface="Calibri"/>
            </a:endParaRPr>
          </a:p>
        </p:txBody>
      </p:sp>
      <p:sp>
        <p:nvSpPr>
          <p:cNvPr id="381" name="Google Shape;381;p59"/>
          <p:cNvSpPr/>
          <p:nvPr/>
        </p:nvSpPr>
        <p:spPr>
          <a:xfrm>
            <a:off x="1143000" y="5224780"/>
            <a:ext cx="2997200" cy="1049020"/>
          </a:xfrm>
          <a:prstGeom prst="roundRect">
            <a:avLst>
              <a:gd fmla="val 8192" name="adj"/>
            </a:avLst>
          </a:prstGeom>
          <a:solidFill>
            <a:srgbClr val="FFB375">
              <a:alpha val="80000"/>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2" name="Google Shape;382;p59"/>
          <p:cNvSpPr txBox="1"/>
          <p:nvPr/>
        </p:nvSpPr>
        <p:spPr>
          <a:xfrm>
            <a:off x="1472530" y="5333068"/>
            <a:ext cx="380860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7 días Hábiles</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3 días Inhábiles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10.38 días corridos a pago</a:t>
            </a:r>
            <a:endParaRPr/>
          </a:p>
        </p:txBody>
      </p:sp>
      <p:sp>
        <p:nvSpPr>
          <p:cNvPr id="383" name="Google Shape;383;p59"/>
          <p:cNvSpPr/>
          <p:nvPr/>
        </p:nvSpPr>
        <p:spPr>
          <a:xfrm>
            <a:off x="835316" y="5592894"/>
            <a:ext cx="228855" cy="253339"/>
          </a:xfrm>
          <a:prstGeom prst="mathPlus">
            <a:avLst>
              <a:gd fmla="val 23520" name="adj1"/>
            </a:avLst>
          </a:prstGeom>
          <a:solidFill>
            <a:srgbClr val="800000"/>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84" name="Google Shape;384;p59"/>
          <p:cNvCxnSpPr/>
          <p:nvPr/>
        </p:nvCxnSpPr>
        <p:spPr>
          <a:xfrm>
            <a:off x="2666855" y="5588000"/>
            <a:ext cx="2658388" cy="42333"/>
          </a:xfrm>
          <a:prstGeom prst="straightConnector1">
            <a:avLst/>
          </a:prstGeom>
          <a:noFill/>
          <a:ln cap="flat" cmpd="sng" w="9525">
            <a:solidFill>
              <a:srgbClr val="800000"/>
            </a:solidFill>
            <a:prstDash val="solid"/>
            <a:round/>
            <a:headEnd len="sm" w="sm" type="none"/>
            <a:tailEnd len="med" w="med" type="stealth"/>
          </a:ln>
        </p:spPr>
      </p:cxnSp>
      <p:cxnSp>
        <p:nvCxnSpPr>
          <p:cNvPr id="385" name="Google Shape;385;p59"/>
          <p:cNvCxnSpPr/>
          <p:nvPr/>
        </p:nvCxnSpPr>
        <p:spPr>
          <a:xfrm flipH="1" rot="10800000">
            <a:off x="2912375" y="5765800"/>
            <a:ext cx="4444758" cy="50801"/>
          </a:xfrm>
          <a:prstGeom prst="straightConnector1">
            <a:avLst/>
          </a:prstGeom>
          <a:noFill/>
          <a:ln cap="flat" cmpd="sng" w="9525">
            <a:solidFill>
              <a:srgbClr val="800000"/>
            </a:solidFill>
            <a:prstDash val="solid"/>
            <a:round/>
            <a:headEnd len="sm" w="sm" type="none"/>
            <a:tailEnd len="med" w="med" type="stealth"/>
          </a:ln>
        </p:spPr>
      </p:cxnSp>
      <p:cxnSp>
        <p:nvCxnSpPr>
          <p:cNvPr id="386" name="Google Shape;386;p59"/>
          <p:cNvCxnSpPr/>
          <p:nvPr/>
        </p:nvCxnSpPr>
        <p:spPr>
          <a:xfrm flipH="1">
            <a:off x="8051330" y="4461933"/>
            <a:ext cx="609600" cy="254100"/>
          </a:xfrm>
          <a:prstGeom prst="bentConnector3">
            <a:avLst>
              <a:gd fmla="val 0" name="adj1"/>
            </a:avLst>
          </a:prstGeom>
          <a:noFill/>
          <a:ln cap="flat" cmpd="sng" w="9525">
            <a:solidFill>
              <a:srgbClr val="800000"/>
            </a:solidFill>
            <a:prstDash val="solid"/>
            <a:round/>
            <a:headEnd len="sm" w="sm" type="none"/>
            <a:tailEnd len="med" w="med" type="stealth"/>
          </a:ln>
        </p:spPr>
      </p:cxnSp>
      <p:pic>
        <p:nvPicPr>
          <p:cNvPr descr="Antiguedad-25.jpg" id="387" name="Google Shape;387;p59"/>
          <p:cNvPicPr preferRelativeResize="0"/>
          <p:nvPr/>
        </p:nvPicPr>
        <p:blipFill rotWithShape="1">
          <a:blip r:embed="rId4">
            <a:alphaModFix/>
          </a:blip>
          <a:srcRect b="0" l="0" r="0" t="0"/>
          <a:stretch/>
        </p:blipFill>
        <p:spPr>
          <a:xfrm>
            <a:off x="727443" y="2513660"/>
            <a:ext cx="4070784" cy="18644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0"/>
          <p:cNvSpPr/>
          <p:nvPr/>
        </p:nvSpPr>
        <p:spPr>
          <a:xfrm>
            <a:off x="520700" y="2006600"/>
            <a:ext cx="8877300" cy="3771900"/>
          </a:xfrm>
          <a:prstGeom prst="roundRect">
            <a:avLst>
              <a:gd fmla="val 4091"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3" name="Google Shape;393;p60"/>
          <p:cNvSpPr/>
          <p:nvPr/>
        </p:nvSpPr>
        <p:spPr>
          <a:xfrm>
            <a:off x="423861" y="1213406"/>
            <a:ext cx="9334501"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CÁLCULO DE </a:t>
            </a:r>
            <a:r>
              <a:rPr b="0" i="0" lang="en-US" sz="3200" u="none" cap="none" strike="noStrike">
                <a:solidFill>
                  <a:srgbClr val="800000"/>
                </a:solidFill>
                <a:latin typeface="Calibri"/>
                <a:ea typeface="Calibri"/>
                <a:cs typeface="Calibri"/>
                <a:sym typeface="Calibri"/>
              </a:rPr>
              <a:t>INDEMNIZACIONES</a:t>
            </a:r>
            <a:endParaRPr b="0" i="0" sz="3200" u="none" cap="none" strike="noStrike">
              <a:solidFill>
                <a:srgbClr val="800000"/>
              </a:solidFill>
              <a:latin typeface="Calibri"/>
              <a:ea typeface="Calibri"/>
              <a:cs typeface="Calibri"/>
              <a:sym typeface="Calibri"/>
            </a:endParaRPr>
          </a:p>
        </p:txBody>
      </p:sp>
      <p:pic>
        <p:nvPicPr>
          <p:cNvPr descr="3_RRHH_M2_A11_Presentacion.pdf" id="394" name="Google Shape;394;p60"/>
          <p:cNvPicPr preferRelativeResize="0"/>
          <p:nvPr/>
        </p:nvPicPr>
        <p:blipFill rotWithShape="1">
          <a:blip r:embed="rId3">
            <a:alphaModFix/>
          </a:blip>
          <a:srcRect b="26417" l="8754" r="58713" t="28335"/>
          <a:stretch/>
        </p:blipFill>
        <p:spPr>
          <a:xfrm>
            <a:off x="660401" y="2324100"/>
            <a:ext cx="3603962" cy="2819400"/>
          </a:xfrm>
          <a:prstGeom prst="rect">
            <a:avLst/>
          </a:prstGeom>
          <a:noFill/>
          <a:ln>
            <a:noFill/>
          </a:ln>
        </p:spPr>
      </p:pic>
      <p:pic>
        <p:nvPicPr>
          <p:cNvPr descr="3_RRHH_M2_A11_Presentacion.pdf" id="395" name="Google Shape;395;p60"/>
          <p:cNvPicPr preferRelativeResize="0"/>
          <p:nvPr/>
        </p:nvPicPr>
        <p:blipFill rotWithShape="1">
          <a:blip r:embed="rId4">
            <a:alphaModFix/>
          </a:blip>
          <a:srcRect b="17308" l="43899" r="12330" t="42042"/>
          <a:stretch/>
        </p:blipFill>
        <p:spPr>
          <a:xfrm>
            <a:off x="4254500" y="2844800"/>
            <a:ext cx="5056776" cy="2641600"/>
          </a:xfrm>
          <a:prstGeom prst="rect">
            <a:avLst/>
          </a:prstGeom>
          <a:noFill/>
          <a:ln>
            <a:noFill/>
          </a:ln>
        </p:spPr>
      </p:pic>
      <p:sp>
        <p:nvSpPr>
          <p:cNvPr id="396" name="Google Shape;396;p60"/>
          <p:cNvSpPr txBox="1"/>
          <p:nvPr/>
        </p:nvSpPr>
        <p:spPr>
          <a:xfrm>
            <a:off x="4272701" y="2303342"/>
            <a:ext cx="5083728"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Se debe determinar la base de Cálculo para Ambos conceptos, Indemnizaciones y Feriado Legal</a:t>
            </a:r>
            <a:endParaRPr/>
          </a:p>
        </p:txBody>
      </p:sp>
      <p:sp>
        <p:nvSpPr>
          <p:cNvPr id="397" name="Google Shape;397;p60"/>
          <p:cNvSpPr txBox="1"/>
          <p:nvPr/>
        </p:nvSpPr>
        <p:spPr>
          <a:xfrm>
            <a:off x="657440" y="4864509"/>
            <a:ext cx="2407327"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800000"/>
                </a:solidFill>
                <a:latin typeface="Calibri"/>
                <a:ea typeface="Calibri"/>
                <a:cs typeface="Calibri"/>
                <a:sym typeface="Calibri"/>
              </a:rPr>
              <a:t>Días hábiles pendiente 7.38 días.</a:t>
            </a:r>
            <a:endParaRPr b="1" i="0" sz="1200" u="none" cap="none" strike="noStrike">
              <a:solidFill>
                <a:srgbClr val="8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1"/>
          <p:cNvSpPr/>
          <p:nvPr/>
        </p:nvSpPr>
        <p:spPr>
          <a:xfrm>
            <a:off x="449261" y="1124506"/>
            <a:ext cx="9334501" cy="5155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000" u="none" cap="none" strike="noStrike">
                <a:solidFill>
                  <a:srgbClr val="ED6B00"/>
                </a:solidFill>
                <a:latin typeface="Calibri"/>
                <a:ea typeface="Calibri"/>
                <a:cs typeface="Calibri"/>
                <a:sym typeface="Calibri"/>
              </a:rPr>
              <a:t>CÁLCULO FINIQUITO </a:t>
            </a:r>
            <a:r>
              <a:rPr b="0" i="0" lang="en-US" sz="3000" u="none" cap="none" strike="noStrike">
                <a:solidFill>
                  <a:srgbClr val="800000"/>
                </a:solidFill>
                <a:latin typeface="Calibri"/>
                <a:ea typeface="Calibri"/>
                <a:cs typeface="Calibri"/>
                <a:sym typeface="Calibri"/>
              </a:rPr>
              <a:t>POR ARTÍCULO</a:t>
            </a:r>
            <a:endParaRPr/>
          </a:p>
        </p:txBody>
      </p:sp>
      <p:sp>
        <p:nvSpPr>
          <p:cNvPr id="403" name="Google Shape;403;p61"/>
          <p:cNvSpPr txBox="1"/>
          <p:nvPr/>
        </p:nvSpPr>
        <p:spPr>
          <a:xfrm>
            <a:off x="4567689" y="928917"/>
            <a:ext cx="822121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3200" u="none" cap="none" strike="noStrike">
              <a:solidFill>
                <a:srgbClr val="ED6B00"/>
              </a:solidFill>
              <a:latin typeface="Calibri"/>
              <a:ea typeface="Calibri"/>
              <a:cs typeface="Calibri"/>
              <a:sym typeface="Calibri"/>
            </a:endParaRPr>
          </a:p>
        </p:txBody>
      </p:sp>
      <p:graphicFrame>
        <p:nvGraphicFramePr>
          <p:cNvPr id="404" name="Google Shape;404;p61"/>
          <p:cNvGraphicFramePr/>
          <p:nvPr/>
        </p:nvGraphicFramePr>
        <p:xfrm>
          <a:off x="3234189" y="1924888"/>
          <a:ext cx="3000000" cy="3000000"/>
        </p:xfrm>
        <a:graphic>
          <a:graphicData uri="http://schemas.openxmlformats.org/drawingml/2006/table">
            <a:tbl>
              <a:tblPr>
                <a:noFill/>
                <a:tableStyleId>{DEE1C10E-3310-4401-B672-DCEAA1A33D68}</a:tableStyleId>
              </a:tblPr>
              <a:tblGrid>
                <a:gridCol w="1220150"/>
                <a:gridCol w="196525"/>
                <a:gridCol w="745200"/>
                <a:gridCol w="106450"/>
                <a:gridCol w="941725"/>
                <a:gridCol w="868025"/>
                <a:gridCol w="728825"/>
              </a:tblGrid>
              <a:tr h="161800">
                <a:tc gridSpan="7">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Pago de Indemnizaciones y Feriado Proporcional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c hMerge="1"/>
                <a:tc hMerge="1"/>
                <a:tc hMerge="1"/>
                <a:tc hMerge="1"/>
              </a:tr>
              <a:tr h="15410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78900">
                <a:tc gridSpan="2">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Sustitutiva</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54100">
                <a:tc gridSpan="3">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años de Servicio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2 años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6180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Feriado pr</a:t>
                      </a:r>
                      <a:r>
                        <a:rPr lang="en-US" sz="1100">
                          <a:latin typeface="Calibri"/>
                          <a:ea typeface="Calibri"/>
                          <a:cs typeface="Calibri"/>
                          <a:sym typeface="Calibri"/>
                        </a:rPr>
                        <a:t>o</a:t>
                      </a:r>
                      <a:r>
                        <a:rPr b="0" i="0" lang="en-US" sz="1100" u="none" cap="none" strike="noStrike">
                          <a:solidFill>
                            <a:srgbClr val="000000"/>
                          </a:solidFill>
                          <a:latin typeface="Calibri"/>
                          <a:ea typeface="Calibri"/>
                          <a:cs typeface="Calibri"/>
                          <a:sym typeface="Calibri"/>
                        </a:rPr>
                        <a:t>porcional</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$ 147,050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10.38 dias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5410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Total Finiquito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$ 147,050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6180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05" name="Google Shape;405;p61"/>
          <p:cNvGraphicFramePr/>
          <p:nvPr/>
        </p:nvGraphicFramePr>
        <p:xfrm>
          <a:off x="3234189" y="3560524"/>
          <a:ext cx="3000000" cy="3000000"/>
        </p:xfrm>
        <a:graphic>
          <a:graphicData uri="http://schemas.openxmlformats.org/drawingml/2006/table">
            <a:tbl>
              <a:tblPr>
                <a:noFill/>
                <a:tableStyleId>{DEE1C10E-3310-4401-B672-DCEAA1A33D68}</a:tableStyleId>
              </a:tblPr>
              <a:tblGrid>
                <a:gridCol w="1220150"/>
                <a:gridCol w="196525"/>
                <a:gridCol w="745200"/>
                <a:gridCol w="106450"/>
                <a:gridCol w="941725"/>
                <a:gridCol w="868025"/>
                <a:gridCol w="728825"/>
              </a:tblGrid>
              <a:tr h="166250">
                <a:tc gridSpan="7">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Pago de Indemnizaciones y Feriado Proporcional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c hMerge="1"/>
                <a:tc hMerge="1"/>
                <a:tc hMerge="1"/>
                <a:tc hMerge="1"/>
              </a:tr>
              <a:tr h="1583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6575">
                <a:tc gridSpan="2">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Sustitutiva</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58325">
                <a:tc gridSpan="3">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años de Servicio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2 años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6625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Feriado proporcional</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$ 147,050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10.38 dias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583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Total Finiquito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$ 147,050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6625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06" name="Google Shape;406;p61"/>
          <p:cNvGraphicFramePr/>
          <p:nvPr/>
        </p:nvGraphicFramePr>
        <p:xfrm>
          <a:off x="3234189" y="5234765"/>
          <a:ext cx="3000000" cy="3000000"/>
        </p:xfrm>
        <a:graphic>
          <a:graphicData uri="http://schemas.openxmlformats.org/drawingml/2006/table">
            <a:tbl>
              <a:tblPr>
                <a:noFill/>
                <a:tableStyleId>{DEE1C10E-3310-4401-B672-DCEAA1A33D68}</a:tableStyleId>
              </a:tblPr>
              <a:tblGrid>
                <a:gridCol w="1220150"/>
                <a:gridCol w="196525"/>
                <a:gridCol w="745200"/>
                <a:gridCol w="106450"/>
                <a:gridCol w="941725"/>
                <a:gridCol w="868025"/>
                <a:gridCol w="728825"/>
              </a:tblGrid>
              <a:tr h="200025">
                <a:tc gridSpan="7">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Pago de Indemnizaciones y Feriado Proporcional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c hMerge="1"/>
                <a:tc hMerge="1"/>
                <a:tc hMerge="1"/>
                <a:tc hMerge="1"/>
              </a:tr>
              <a:tr h="19050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90500">
                <a:tc gridSpan="2">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Sustitutiva</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$ 624,240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90500">
                <a:tc gridSpan="3">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años de Servicio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c hMerge="1"/>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$ 1,248,480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2 años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Feriado porporcional</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$ 147,050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10.38 dias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9050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Total Finiquito</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$ 2,019,770</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a:t>
                      </a:r>
                      <a:endParaRPr/>
                    </a:p>
                  </a:txBody>
                  <a:tcPr marT="9525" marB="0" marR="9525" marL="952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407" name="Google Shape;407;p61"/>
          <p:cNvSpPr/>
          <p:nvPr/>
        </p:nvSpPr>
        <p:spPr>
          <a:xfrm>
            <a:off x="1447800" y="2349500"/>
            <a:ext cx="1422400" cy="622300"/>
          </a:xfrm>
          <a:prstGeom prst="homePlate">
            <a:avLst>
              <a:gd fmla="val 50000" name="adj"/>
            </a:avLst>
          </a:prstGeom>
          <a:solidFill>
            <a:srgbClr val="FFB375"/>
          </a:solid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8" name="Google Shape;408;p61"/>
          <p:cNvSpPr/>
          <p:nvPr/>
        </p:nvSpPr>
        <p:spPr>
          <a:xfrm>
            <a:off x="1447800" y="3886200"/>
            <a:ext cx="1422400" cy="622300"/>
          </a:xfrm>
          <a:prstGeom prst="homePlate">
            <a:avLst>
              <a:gd fmla="val 50000" name="adj"/>
            </a:avLst>
          </a:prstGeom>
          <a:solidFill>
            <a:srgbClr val="FFB375"/>
          </a:solid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9" name="Google Shape;409;p61"/>
          <p:cNvSpPr/>
          <p:nvPr/>
        </p:nvSpPr>
        <p:spPr>
          <a:xfrm>
            <a:off x="1447800" y="5562600"/>
            <a:ext cx="1422400" cy="622300"/>
          </a:xfrm>
          <a:prstGeom prst="homePlate">
            <a:avLst>
              <a:gd fmla="val 50000" name="adj"/>
            </a:avLst>
          </a:prstGeom>
          <a:solidFill>
            <a:srgbClr val="FFB375"/>
          </a:solid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0" name="Google Shape;410;p61"/>
          <p:cNvSpPr txBox="1"/>
          <p:nvPr/>
        </p:nvSpPr>
        <p:spPr>
          <a:xfrm>
            <a:off x="1549400" y="2481142"/>
            <a:ext cx="11049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Art. 159</a:t>
            </a:r>
            <a:endParaRPr b="1" i="0" sz="1600" u="none" cap="none" strike="noStrike">
              <a:solidFill>
                <a:srgbClr val="800000"/>
              </a:solidFill>
              <a:latin typeface="Calibri"/>
              <a:ea typeface="Calibri"/>
              <a:cs typeface="Calibri"/>
              <a:sym typeface="Calibri"/>
            </a:endParaRPr>
          </a:p>
        </p:txBody>
      </p:sp>
      <p:sp>
        <p:nvSpPr>
          <p:cNvPr id="411" name="Google Shape;411;p61"/>
          <p:cNvSpPr txBox="1"/>
          <p:nvPr/>
        </p:nvSpPr>
        <p:spPr>
          <a:xfrm>
            <a:off x="1549400" y="3992442"/>
            <a:ext cx="11049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Art. 160</a:t>
            </a:r>
            <a:endParaRPr b="1" i="0" sz="1600" u="none" cap="none" strike="noStrike">
              <a:solidFill>
                <a:srgbClr val="800000"/>
              </a:solidFill>
              <a:latin typeface="Calibri"/>
              <a:ea typeface="Calibri"/>
              <a:cs typeface="Calibri"/>
              <a:sym typeface="Calibri"/>
            </a:endParaRPr>
          </a:p>
        </p:txBody>
      </p:sp>
      <p:sp>
        <p:nvSpPr>
          <p:cNvPr id="412" name="Google Shape;412;p61"/>
          <p:cNvSpPr txBox="1"/>
          <p:nvPr/>
        </p:nvSpPr>
        <p:spPr>
          <a:xfrm>
            <a:off x="1574800" y="5668842"/>
            <a:ext cx="11049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Art. 161</a:t>
            </a:r>
            <a:endParaRPr b="1" i="0" sz="1600" u="none" cap="none" strike="noStrike">
              <a:solidFill>
                <a:srgbClr val="8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2"/>
          <p:cNvSpPr/>
          <p:nvPr/>
        </p:nvSpPr>
        <p:spPr>
          <a:xfrm>
            <a:off x="541339" y="2667000"/>
            <a:ext cx="7167561" cy="3048000"/>
          </a:xfrm>
          <a:prstGeom prst="roundRect">
            <a:avLst>
              <a:gd fmla="val 5516" name="adj"/>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8" name="Google Shape;418;p62"/>
          <p:cNvSpPr/>
          <p:nvPr/>
        </p:nvSpPr>
        <p:spPr>
          <a:xfrm>
            <a:off x="461962" y="1162606"/>
            <a:ext cx="9050338"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PAUSAS </a:t>
            </a:r>
            <a:r>
              <a:rPr b="0" i="0" lang="en-US" sz="3300" u="none" cap="none" strike="noStrike">
                <a:solidFill>
                  <a:srgbClr val="A93501"/>
                </a:solidFill>
                <a:latin typeface="Calibri"/>
                <a:ea typeface="Calibri"/>
                <a:cs typeface="Calibri"/>
                <a:sym typeface="Calibri"/>
              </a:rPr>
              <a:t>REFLEXIVAS</a:t>
            </a:r>
            <a:endParaRPr b="0" i="0" sz="3300" u="none" cap="none" strike="noStrike">
              <a:solidFill>
                <a:srgbClr val="A9350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300" u="none" cap="none" strike="noStrike">
              <a:solidFill>
                <a:srgbClr val="800000"/>
              </a:solidFill>
              <a:latin typeface="Calibri"/>
              <a:ea typeface="Calibri"/>
              <a:cs typeface="Calibri"/>
              <a:sym typeface="Calibri"/>
            </a:endParaRPr>
          </a:p>
        </p:txBody>
      </p:sp>
      <p:pic>
        <p:nvPicPr>
          <p:cNvPr id="419" name="Google Shape;419;p62"/>
          <p:cNvPicPr preferRelativeResize="0"/>
          <p:nvPr/>
        </p:nvPicPr>
        <p:blipFill rotWithShape="1">
          <a:blip r:embed="rId3">
            <a:alphaModFix/>
          </a:blip>
          <a:srcRect b="0" l="0" r="0" t="0"/>
          <a:stretch/>
        </p:blipFill>
        <p:spPr>
          <a:xfrm>
            <a:off x="7506175" y="2500771"/>
            <a:ext cx="482540" cy="482540"/>
          </a:xfrm>
          <a:prstGeom prst="rect">
            <a:avLst/>
          </a:prstGeom>
          <a:noFill/>
          <a:ln>
            <a:noFill/>
          </a:ln>
        </p:spPr>
      </p:pic>
      <p:sp>
        <p:nvSpPr>
          <p:cNvPr id="420" name="Google Shape;420;p62"/>
          <p:cNvSpPr/>
          <p:nvPr/>
        </p:nvSpPr>
        <p:spPr>
          <a:xfrm>
            <a:off x="1010691" y="5124371"/>
            <a:ext cx="4611149" cy="2130804"/>
          </a:xfrm>
          <a:prstGeom prst="flowChartDocumen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sp>
        <p:nvSpPr>
          <p:cNvPr id="421" name="Google Shape;421;p62"/>
          <p:cNvSpPr/>
          <p:nvPr/>
        </p:nvSpPr>
        <p:spPr>
          <a:xfrm>
            <a:off x="625189" y="2020547"/>
            <a:ext cx="579960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800" u="none" cap="none" strike="noStrike">
                <a:solidFill>
                  <a:srgbClr val="A93501"/>
                </a:solidFill>
                <a:latin typeface="Calibri"/>
                <a:ea typeface="Calibri"/>
                <a:cs typeface="Calibri"/>
                <a:sym typeface="Calibri"/>
              </a:rPr>
              <a:t>Algunas preguntas de los temas que vamos trabajando. . . </a:t>
            </a:r>
            <a:endParaRPr b="1" i="1" sz="1800" u="none" cap="none" strike="noStrike">
              <a:solidFill>
                <a:srgbClr val="A93501"/>
              </a:solidFill>
              <a:latin typeface="Calibri"/>
              <a:ea typeface="Calibri"/>
              <a:cs typeface="Calibri"/>
              <a:sym typeface="Calibri"/>
            </a:endParaRPr>
          </a:p>
        </p:txBody>
      </p:sp>
      <p:sp>
        <p:nvSpPr>
          <p:cNvPr id="422" name="Google Shape;422;p62"/>
          <p:cNvSpPr/>
          <p:nvPr/>
        </p:nvSpPr>
        <p:spPr>
          <a:xfrm>
            <a:off x="944563" y="3213428"/>
            <a:ext cx="4414837"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A93501"/>
                </a:solidFill>
                <a:latin typeface="Calibri"/>
                <a:ea typeface="Calibri"/>
                <a:cs typeface="Calibri"/>
                <a:sym typeface="Calibri"/>
              </a:rPr>
              <a:t>¿Qué opinas del auto despido? </a:t>
            </a:r>
            <a:br>
              <a:rPr b="1" i="0" lang="en-US" sz="1900" u="none" cap="none" strike="noStrike">
                <a:solidFill>
                  <a:schemeClr val="dk1"/>
                </a:solidFill>
                <a:latin typeface="Calibri"/>
                <a:ea typeface="Calibri"/>
                <a:cs typeface="Calibri"/>
                <a:sym typeface="Calibri"/>
              </a:rPr>
            </a:br>
            <a:br>
              <a:rPr b="1" i="0" lang="en-US" sz="1900" u="none" cap="none" strike="noStrike">
                <a:solidFill>
                  <a:schemeClr val="dk1"/>
                </a:solidFill>
                <a:latin typeface="Calibri"/>
                <a:ea typeface="Calibri"/>
                <a:cs typeface="Calibri"/>
                <a:sym typeface="Calibri"/>
              </a:rPr>
            </a:br>
            <a:r>
              <a:rPr b="1" i="0" lang="en-US" sz="1900" u="none" cap="none" strike="noStrike">
                <a:solidFill>
                  <a:schemeClr val="dk1"/>
                </a:solidFill>
                <a:latin typeface="Calibri"/>
                <a:ea typeface="Calibri"/>
                <a:cs typeface="Calibri"/>
                <a:sym typeface="Calibri"/>
              </a:rPr>
              <a:t>Comparte con un compañero tu opinión y luego comentaremos en plenario.</a:t>
            </a:r>
            <a:endParaRPr/>
          </a:p>
        </p:txBody>
      </p:sp>
      <p:sp>
        <p:nvSpPr>
          <p:cNvPr id="423" name="Google Shape;423;p62"/>
          <p:cNvSpPr/>
          <p:nvPr/>
        </p:nvSpPr>
        <p:spPr>
          <a:xfrm>
            <a:off x="3384550" y="5050295"/>
            <a:ext cx="4857750" cy="4257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t/>
            </a:r>
            <a:endParaRPr b="1" i="0" sz="2000" u="none" cap="none" strike="noStrike">
              <a:solidFill>
                <a:schemeClr val="dk1"/>
              </a:solidFill>
              <a:latin typeface="Calibri"/>
              <a:ea typeface="Calibri"/>
              <a:cs typeface="Calibri"/>
              <a:sym typeface="Calibri"/>
            </a:endParaRPr>
          </a:p>
        </p:txBody>
      </p:sp>
      <p:sp>
        <p:nvSpPr>
          <p:cNvPr id="424" name="Google Shape;424;p62"/>
          <p:cNvSpPr/>
          <p:nvPr/>
        </p:nvSpPr>
        <p:spPr>
          <a:xfrm>
            <a:off x="5160963" y="927428"/>
            <a:ext cx="4857750" cy="384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1900" u="none" cap="none" strike="noStrike">
              <a:solidFill>
                <a:schemeClr val="dk1"/>
              </a:solidFill>
              <a:latin typeface="Calibri"/>
              <a:ea typeface="Calibri"/>
              <a:cs typeface="Calibri"/>
              <a:sym typeface="Calibri"/>
            </a:endParaRPr>
          </a:p>
        </p:txBody>
      </p:sp>
      <p:pic>
        <p:nvPicPr>
          <p:cNvPr id="425" name="Google Shape;425;p62"/>
          <p:cNvPicPr preferRelativeResize="0"/>
          <p:nvPr/>
        </p:nvPicPr>
        <p:blipFill rotWithShape="1">
          <a:blip r:embed="rId4">
            <a:alphaModFix/>
          </a:blip>
          <a:srcRect b="0" l="0" r="0" t="0"/>
          <a:stretch/>
        </p:blipFill>
        <p:spPr>
          <a:xfrm>
            <a:off x="5753100" y="3124200"/>
            <a:ext cx="2832100" cy="318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8"/>
          <p:cNvSpPr txBox="1"/>
          <p:nvPr/>
        </p:nvSpPr>
        <p:spPr>
          <a:xfrm>
            <a:off x="424015" y="2435949"/>
            <a:ext cx="2760221"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500" u="none" cap="none" strike="noStrike">
                <a:solidFill>
                  <a:schemeClr val="dk1"/>
                </a:solidFill>
                <a:latin typeface="Calibri"/>
                <a:ea typeface="Calibri"/>
                <a:cs typeface="Calibri"/>
                <a:sym typeface="Calibri"/>
              </a:rPr>
              <a:t>OA 2</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Calcular remuneraciones y finiquitos, obligaciones tributarias y previsionales del o las trabajadoras de una empresa, de acuerdo a lo  estipulado en los contratos de trabajo.</a:t>
            </a:r>
            <a:endParaRPr/>
          </a:p>
          <a:p>
            <a:pPr indent="0" lvl="0" marL="0" marR="0" rtl="0" algn="l">
              <a:lnSpc>
                <a:spcPct val="5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5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B - C - F - H</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500" u="none" cap="none" strike="noStrike">
                <a:solidFill>
                  <a:srgbClr val="000000"/>
                </a:solidFill>
                <a:latin typeface="Arial"/>
                <a:ea typeface="Arial"/>
                <a:cs typeface="Arial"/>
                <a:sym typeface="Arial"/>
              </a:rPr>
            </a:br>
            <a:endParaRPr b="1" i="0" sz="1500" u="none" cap="none" strike="noStrike">
              <a:solidFill>
                <a:srgbClr val="76384D"/>
              </a:solidFill>
              <a:latin typeface="Calibri"/>
              <a:ea typeface="Calibri"/>
              <a:cs typeface="Calibri"/>
              <a:sym typeface="Calibri"/>
            </a:endParaRPr>
          </a:p>
        </p:txBody>
      </p:sp>
      <p:sp>
        <p:nvSpPr>
          <p:cNvPr id="87" name="Google Shape;87;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9" name="Google Shape;89;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90" name="Google Shape;90;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Google Shape;91;p38"/>
          <p:cNvSpPr txBox="1"/>
          <p:nvPr/>
        </p:nvSpPr>
        <p:spPr>
          <a:xfrm>
            <a:off x="3561635" y="2512149"/>
            <a:ext cx="2559766" cy="10988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500" u="none" cap="none" strike="noStrike">
                <a:solidFill>
                  <a:srgbClr val="000000"/>
                </a:solidFill>
                <a:latin typeface="Calibri"/>
                <a:ea typeface="Calibri"/>
                <a:cs typeface="Calibri"/>
                <a:sym typeface="Calibri"/>
              </a:rPr>
              <a:t>2. </a:t>
            </a:r>
            <a:r>
              <a:rPr b="0" i="0" lang="en-US" sz="1500" u="none" cap="none" strike="noStrike">
                <a:solidFill>
                  <a:srgbClr val="000000"/>
                </a:solidFill>
                <a:latin typeface="Calibri"/>
                <a:ea typeface="Calibri"/>
                <a:cs typeface="Calibri"/>
                <a:sym typeface="Calibri"/>
              </a:rPr>
              <a:t>Calcula los montos de finiquitos, de acuerdo a las formalidades contractuales y a la normativa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92" name="Google Shape;92;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3" name="Google Shape;93;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4" name="Google Shape;94;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5" name="Google Shape;95;p38"/>
          <p:cNvSpPr txBox="1"/>
          <p:nvPr/>
        </p:nvSpPr>
        <p:spPr>
          <a:xfrm>
            <a:off x="6647973" y="2499449"/>
            <a:ext cx="2597627" cy="14248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500" u="none" cap="none" strike="noStrike">
                <a:solidFill>
                  <a:srgbClr val="000000"/>
                </a:solidFill>
                <a:latin typeface="Calibri"/>
                <a:ea typeface="Calibri"/>
                <a:cs typeface="Calibri"/>
                <a:sym typeface="Calibri"/>
              </a:rPr>
              <a:t>2.4</a:t>
            </a:r>
            <a:r>
              <a:rPr b="0" i="0" lang="en-US" sz="1500" u="none" cap="none" strike="noStrike">
                <a:solidFill>
                  <a:srgbClr val="000000"/>
                </a:solidFill>
                <a:latin typeface="Calibri"/>
                <a:ea typeface="Calibri"/>
                <a:cs typeface="Calibri"/>
                <a:sym typeface="Calibri"/>
              </a:rPr>
              <a:t> Calcula el monto total del finiquito por término de relación laboral, cumpliendo el marco legal y las condiciones</a:t>
            </a:r>
            <a:br>
              <a:rPr b="0" i="0" lang="en-US" sz="1500" u="none" cap="none" strike="noStrike">
                <a:solidFill>
                  <a:srgbClr val="000000"/>
                </a:solidFill>
                <a:latin typeface="Calibri"/>
                <a:ea typeface="Calibri"/>
                <a:cs typeface="Calibri"/>
                <a:sym typeface="Calibri"/>
              </a:rPr>
            </a:br>
            <a:r>
              <a:rPr b="0" i="0" lang="en-US" sz="1500" u="none" cap="none" strike="noStrike">
                <a:solidFill>
                  <a:srgbClr val="000000"/>
                </a:solidFill>
                <a:latin typeface="Calibri"/>
                <a:ea typeface="Calibri"/>
                <a:cs typeface="Calibri"/>
                <a:sym typeface="Calibri"/>
              </a:rPr>
              <a:t>contractuales.</a:t>
            </a:r>
            <a:endParaRPr/>
          </a:p>
        </p:txBody>
      </p:sp>
      <p:sp>
        <p:nvSpPr>
          <p:cNvPr id="96" name="Google Shape;96;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7" name="Google Shape;97;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8" name="Google Shape;98;p38"/>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99" name="Google Shape;99;p38"/>
          <p:cNvPicPr preferRelativeResize="0"/>
          <p:nvPr/>
        </p:nvPicPr>
        <p:blipFill rotWithShape="1">
          <a:blip r:embed="rId7">
            <a:alphaModFix/>
          </a:blip>
          <a:srcRect b="6869" l="0" r="0" t="0"/>
          <a:stretch/>
        </p:blipFill>
        <p:spPr>
          <a:xfrm flipH="1">
            <a:off x="3588296" y="3757726"/>
            <a:ext cx="3025211" cy="3801949"/>
          </a:xfrm>
          <a:prstGeom prst="rect">
            <a:avLst/>
          </a:prstGeom>
          <a:noFill/>
          <a:ln>
            <a:noFill/>
          </a:ln>
        </p:spPr>
      </p:pic>
      <p:sp>
        <p:nvSpPr>
          <p:cNvPr id="100" name="Google Shape;100;p38"/>
          <p:cNvSpPr/>
          <p:nvPr/>
        </p:nvSpPr>
        <p:spPr>
          <a:xfrm>
            <a:off x="6926263" y="3804206"/>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01" name="Google Shape;101;p38"/>
          <p:cNvSpPr/>
          <p:nvPr/>
        </p:nvSpPr>
        <p:spPr>
          <a:xfrm>
            <a:off x="6113463" y="4102428"/>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1" name="Google Shape;431;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432" name="Google Shape;432;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33" name="Google Shape;433;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434" name="Google Shape;434;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435" name="Google Shape;435;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436" name="Google Shape;436;p18"/>
          <p:cNvSpPr txBox="1"/>
          <p:nvPr/>
        </p:nvSpPr>
        <p:spPr>
          <a:xfrm>
            <a:off x="3985474" y="1184196"/>
            <a:ext cx="1031026" cy="555703"/>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11</a:t>
            </a:r>
            <a:endParaRPr b="0" i="0" sz="5000" u="none" cap="none" strike="noStrike">
              <a:solidFill>
                <a:srgbClr val="FFB375"/>
              </a:solidFill>
              <a:latin typeface="Calibri"/>
              <a:ea typeface="Calibri"/>
              <a:cs typeface="Calibri"/>
              <a:sym typeface="Calibri"/>
            </a:endParaRPr>
          </a:p>
        </p:txBody>
      </p:sp>
      <p:sp>
        <p:nvSpPr>
          <p:cNvPr id="437" name="Google Shape;437;p18"/>
          <p:cNvSpPr txBox="1"/>
          <p:nvPr/>
        </p:nvSpPr>
        <p:spPr>
          <a:xfrm>
            <a:off x="3550974" y="3143552"/>
            <a:ext cx="5173926" cy="249524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rgbClr val="A93501"/>
                </a:solidFill>
                <a:latin typeface="Calibri"/>
                <a:ea typeface="Calibri"/>
                <a:cs typeface="Calibri"/>
                <a:sym typeface="Calibri"/>
              </a:rPr>
              <a:t>EL FINIQUITO</a:t>
            </a:r>
            <a:br>
              <a:rPr b="0" i="0" lang="en-US" sz="2400" u="none" cap="none" strike="noStrike">
                <a:solidFill>
                  <a:srgbClr val="A93501"/>
                </a:solidFill>
                <a:latin typeface="Calibri"/>
                <a:ea typeface="Calibri"/>
                <a:cs typeface="Calibri"/>
                <a:sym typeface="Calibri"/>
              </a:rPr>
            </a:br>
            <a:endParaRPr b="0" i="0" sz="2400" u="none" cap="none" strike="noStrike">
              <a:solidFill>
                <a:srgbClr val="A9350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Para revisar los temas trabajados a lo largo de la presentación, te invito a desarrollar la </a:t>
            </a:r>
            <a:r>
              <a:rPr b="1" i="0" lang="en-US" sz="1700" u="none" cap="none" strike="noStrike">
                <a:solidFill>
                  <a:srgbClr val="ED6B00"/>
                </a:solidFill>
                <a:latin typeface="Calibri"/>
                <a:ea typeface="Calibri"/>
                <a:cs typeface="Calibri"/>
                <a:sym typeface="Calibri"/>
              </a:rPr>
              <a:t>Actividad 11 Cuánto Aprendimos</a:t>
            </a:r>
            <a:r>
              <a:rPr b="0" i="0" lang="en-US" sz="1700" u="none" cap="none" strike="noStrike">
                <a:solidFill>
                  <a:srgbClr val="000000"/>
                </a:solidFill>
                <a:latin typeface="Calibri"/>
                <a:ea typeface="Calibri"/>
                <a:cs typeface="Calibri"/>
                <a:sym typeface="Calibri"/>
              </a:rPr>
              <a:t>. Descarga el archivo y sigue las instrucciones.</a:t>
            </a:r>
            <a:endParaRPr/>
          </a:p>
          <a:p>
            <a:pPr indent="0" lvl="0" marL="0" marR="0" rtl="0" algn="l">
              <a:lnSpc>
                <a:spcPct val="5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¡Muy bien!, </a:t>
            </a:r>
            <a:r>
              <a:rPr b="0" i="0" lang="en-US" sz="1700" u="none" cap="none" strike="noStrike">
                <a:solidFill>
                  <a:srgbClr val="000000"/>
                </a:solidFill>
                <a:latin typeface="Calibri"/>
                <a:ea typeface="Calibri"/>
                <a:cs typeface="Calibri"/>
                <a:sym typeface="Calibri"/>
              </a:rPr>
              <a:t>ahora vamos a practicar.</a:t>
            </a:r>
            <a:endParaRPr/>
          </a:p>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3" name="Google Shape;443;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444" name="Google Shape;444;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46" name="Google Shape;446;p20"/>
          <p:cNvSpPr txBox="1"/>
          <p:nvPr/>
        </p:nvSpPr>
        <p:spPr>
          <a:xfrm>
            <a:off x="3645160" y="1209418"/>
            <a:ext cx="1295140" cy="51778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11</a:t>
            </a:r>
            <a:endParaRPr b="0" i="0" sz="6000" u="none" cap="none" strike="noStrike">
              <a:solidFill>
                <a:srgbClr val="FFB375"/>
              </a:solidFill>
              <a:latin typeface="Calibri"/>
              <a:ea typeface="Calibri"/>
              <a:cs typeface="Calibri"/>
              <a:sym typeface="Calibri"/>
            </a:endParaRPr>
          </a:p>
        </p:txBody>
      </p:sp>
      <p:pic>
        <p:nvPicPr>
          <p:cNvPr id="447" name="Google Shape;447;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448" name="Google Shape;448;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449" name="Google Shape;449;p20"/>
          <p:cNvSpPr txBox="1"/>
          <p:nvPr/>
        </p:nvSpPr>
        <p:spPr>
          <a:xfrm>
            <a:off x="958646" y="3708229"/>
            <a:ext cx="5315153"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800" u="none" cap="none" strike="noStrike">
                <a:solidFill>
                  <a:srgbClr val="ED6B00"/>
                </a:solidFill>
                <a:latin typeface="Calibri"/>
                <a:ea typeface="Calibri"/>
                <a:cs typeface="Calibri"/>
                <a:sym typeface="Calibri"/>
              </a:rPr>
              <a:t>EL FINIQUITO</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Para realizar la siguiente actividad,  utiliza el archivo </a:t>
            </a:r>
            <a:r>
              <a:rPr b="1" i="0" lang="en-US" sz="1700" u="none" cap="none" strike="noStrike">
                <a:solidFill>
                  <a:srgbClr val="ED6B00"/>
                </a:solidFill>
                <a:latin typeface="Calibri"/>
                <a:ea typeface="Calibri"/>
                <a:cs typeface="Calibri"/>
                <a:sym typeface="Calibri"/>
              </a:rPr>
              <a:t>Actividad Práctica 11</a:t>
            </a:r>
            <a:r>
              <a:rPr b="0" i="0" lang="en-US" sz="17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55" name="Google Shape;455;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456" name="Google Shape;456;p19"/>
          <p:cNvGrpSpPr/>
          <p:nvPr/>
        </p:nvGrpSpPr>
        <p:grpSpPr>
          <a:xfrm>
            <a:off x="-4655" y="4568183"/>
            <a:ext cx="9154909" cy="783005"/>
            <a:chOff x="-4655" y="4354713"/>
            <a:chExt cx="9154909" cy="783005"/>
          </a:xfrm>
        </p:grpSpPr>
        <p:sp>
          <p:nvSpPr>
            <p:cNvPr id="457" name="Google Shape;457;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458" name="Google Shape;458;p19"/>
            <p:cNvGrpSpPr/>
            <p:nvPr/>
          </p:nvGrpSpPr>
          <p:grpSpPr>
            <a:xfrm>
              <a:off x="-4655" y="4354713"/>
              <a:ext cx="1135367" cy="783005"/>
              <a:chOff x="-4655" y="4407300"/>
              <a:chExt cx="1135367" cy="783005"/>
            </a:xfrm>
          </p:grpSpPr>
          <p:sp>
            <p:nvSpPr>
              <p:cNvPr id="459" name="Google Shape;459;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0" name="Google Shape;460;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461" name="Google Shape;461;p19"/>
          <p:cNvGrpSpPr/>
          <p:nvPr/>
        </p:nvGrpSpPr>
        <p:grpSpPr>
          <a:xfrm>
            <a:off x="-4655" y="3697448"/>
            <a:ext cx="6661094" cy="783005"/>
            <a:chOff x="-4655" y="3461842"/>
            <a:chExt cx="6661094" cy="783005"/>
          </a:xfrm>
        </p:grpSpPr>
        <p:sp>
          <p:nvSpPr>
            <p:cNvPr id="462" name="Google Shape;462;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463" name="Google Shape;463;p19"/>
            <p:cNvGrpSpPr/>
            <p:nvPr/>
          </p:nvGrpSpPr>
          <p:grpSpPr>
            <a:xfrm>
              <a:off x="-4655" y="3461842"/>
              <a:ext cx="1135367" cy="783005"/>
              <a:chOff x="-4655" y="3534477"/>
              <a:chExt cx="1135367" cy="783005"/>
            </a:xfrm>
          </p:grpSpPr>
          <p:sp>
            <p:nvSpPr>
              <p:cNvPr id="464" name="Google Shape;464;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5" name="Google Shape;465;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466" name="Google Shape;466;p19"/>
          <p:cNvGrpSpPr/>
          <p:nvPr/>
        </p:nvGrpSpPr>
        <p:grpSpPr>
          <a:xfrm>
            <a:off x="-4655" y="1955978"/>
            <a:ext cx="9223735" cy="783005"/>
            <a:chOff x="-4655" y="1788831"/>
            <a:chExt cx="9223735" cy="783005"/>
          </a:xfrm>
        </p:grpSpPr>
        <p:sp>
          <p:nvSpPr>
            <p:cNvPr id="467" name="Google Shape;467;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468" name="Google Shape;468;p19"/>
            <p:cNvGrpSpPr/>
            <p:nvPr/>
          </p:nvGrpSpPr>
          <p:grpSpPr>
            <a:xfrm>
              <a:off x="-4655" y="1788831"/>
              <a:ext cx="1135367" cy="783005"/>
              <a:chOff x="-4655" y="1788831"/>
              <a:chExt cx="1135367" cy="783005"/>
            </a:xfrm>
          </p:grpSpPr>
          <p:sp>
            <p:nvSpPr>
              <p:cNvPr id="469" name="Google Shape;469;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0" name="Google Shape;470;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471" name="Google Shape;471;p19"/>
          <p:cNvGrpSpPr/>
          <p:nvPr/>
        </p:nvGrpSpPr>
        <p:grpSpPr>
          <a:xfrm>
            <a:off x="-4655" y="2826713"/>
            <a:ext cx="8958264" cy="783005"/>
            <a:chOff x="-4655" y="2568971"/>
            <a:chExt cx="8958264" cy="783005"/>
          </a:xfrm>
        </p:grpSpPr>
        <p:sp>
          <p:nvSpPr>
            <p:cNvPr id="472" name="Google Shape;472;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473" name="Google Shape;473;p19"/>
            <p:cNvGrpSpPr/>
            <p:nvPr/>
          </p:nvGrpSpPr>
          <p:grpSpPr>
            <a:xfrm>
              <a:off x="-4655" y="2568971"/>
              <a:ext cx="1135367" cy="783005"/>
              <a:chOff x="-4655" y="2661654"/>
              <a:chExt cx="1135367" cy="783005"/>
            </a:xfrm>
          </p:grpSpPr>
          <p:sp>
            <p:nvSpPr>
              <p:cNvPr id="474" name="Google Shape;474;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5" name="Google Shape;475;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476" name="Google Shape;476;p19"/>
          <p:cNvGrpSpPr/>
          <p:nvPr/>
        </p:nvGrpSpPr>
        <p:grpSpPr>
          <a:xfrm>
            <a:off x="-4655" y="5438917"/>
            <a:ext cx="6906899" cy="783005"/>
            <a:chOff x="-4655" y="5100793"/>
            <a:chExt cx="6906899" cy="783005"/>
          </a:xfrm>
        </p:grpSpPr>
        <p:sp>
          <p:nvSpPr>
            <p:cNvPr id="477" name="Google Shape;477;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478" name="Google Shape;478;p19"/>
            <p:cNvGrpSpPr/>
            <p:nvPr/>
          </p:nvGrpSpPr>
          <p:grpSpPr>
            <a:xfrm>
              <a:off x="-4655" y="5100793"/>
              <a:ext cx="1135367" cy="783005"/>
              <a:chOff x="-4655" y="5280123"/>
              <a:chExt cx="1135367" cy="783005"/>
            </a:xfrm>
          </p:grpSpPr>
          <p:sp>
            <p:nvSpPr>
              <p:cNvPr id="479" name="Google Shape;479;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0" name="Google Shape;480;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481" name="Google Shape;481;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7" name="Google Shape;487;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8" name="Google Shape;488;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489" name="Google Shape;489;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90" name="Google Shape;490;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491" name="Google Shape;491;p21"/>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800" u="none" cap="none" strike="noStrike">
                <a:solidFill>
                  <a:srgbClr val="A93501"/>
                </a:solidFill>
                <a:latin typeface="Calibri"/>
                <a:ea typeface="Calibri"/>
                <a:cs typeface="Calibri"/>
                <a:sym typeface="Calibri"/>
              </a:rPr>
              <a:t>EL FINIQUITO</a:t>
            </a:r>
            <a:endParaRPr b="0" i="0" sz="2800" u="none" cap="none" strike="noStrike">
              <a:solidFill>
                <a:srgbClr val="A9350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492" name="Google Shape;492;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08" name="Google Shape;108;p3"/>
          <p:cNvSpPr txBox="1"/>
          <p:nvPr/>
        </p:nvSpPr>
        <p:spPr>
          <a:xfrm>
            <a:off x="485750" y="2565929"/>
            <a:ext cx="740095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000" u="none" cap="none" strike="noStrike">
                <a:solidFill>
                  <a:srgbClr val="A93501"/>
                </a:solidFill>
                <a:latin typeface="Calibri"/>
                <a:ea typeface="Calibri"/>
                <a:cs typeface="Calibri"/>
                <a:sym typeface="Calibri"/>
              </a:rPr>
              <a:t>TIPOS DE DESCUENTOS APLICADOS</a:t>
            </a:r>
            <a:br>
              <a:rPr b="1" i="0" lang="en-US" sz="2000" u="none" cap="none" strike="noStrike">
                <a:solidFill>
                  <a:srgbClr val="A93501"/>
                </a:solidFill>
                <a:latin typeface="Calibri"/>
                <a:ea typeface="Calibri"/>
                <a:cs typeface="Calibri"/>
                <a:sym typeface="Calibri"/>
              </a:rPr>
            </a:br>
            <a:r>
              <a:rPr b="1" i="0" lang="en-US" sz="2000" u="none" cap="none" strike="noStrike">
                <a:solidFill>
                  <a:srgbClr val="A93501"/>
                </a:solidFill>
                <a:latin typeface="Calibri"/>
                <a:ea typeface="Calibri"/>
                <a:cs typeface="Calibri"/>
                <a:sym typeface="Calibri"/>
              </a:rPr>
              <a:t> A UN FINIQUITO</a:t>
            </a:r>
            <a:endParaRPr/>
          </a:p>
        </p:txBody>
      </p:sp>
      <p:sp>
        <p:nvSpPr>
          <p:cNvPr id="109" name="Google Shape;109;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b="0" l="0" r="0" t="0"/>
          <a:stretch/>
        </p:blipFill>
        <p:spPr>
          <a:xfrm>
            <a:off x="4743518" y="2513152"/>
            <a:ext cx="4828328" cy="4574478"/>
          </a:xfrm>
          <a:prstGeom prst="rect">
            <a:avLst/>
          </a:prstGeom>
          <a:noFill/>
          <a:ln>
            <a:noFill/>
          </a:ln>
        </p:spPr>
      </p:pic>
      <p:sp>
        <p:nvSpPr>
          <p:cNvPr id="111" name="Google Shape;111;p3"/>
          <p:cNvSpPr txBox="1"/>
          <p:nvPr/>
        </p:nvSpPr>
        <p:spPr>
          <a:xfrm>
            <a:off x="881637" y="3331875"/>
            <a:ext cx="3780341" cy="4941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Reconocimos los descuentos permitidos aplicados a los finiquitos.</a:t>
            </a:r>
            <a:endParaRPr/>
          </a:p>
        </p:txBody>
      </p:sp>
      <p:sp>
        <p:nvSpPr>
          <p:cNvPr id="112" name="Google Shape;112;p3"/>
          <p:cNvSpPr txBox="1"/>
          <p:nvPr/>
        </p:nvSpPr>
        <p:spPr>
          <a:xfrm>
            <a:off x="881637" y="4277161"/>
            <a:ext cx="413055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Reconocimos la Normativa de los montos </a:t>
            </a:r>
            <a:br>
              <a:rPr b="0" i="0" lang="en-US" sz="1700" u="none" cap="none" strike="noStrike">
                <a:solidFill>
                  <a:srgbClr val="000000"/>
                </a:solidFill>
                <a:latin typeface="Calibri"/>
                <a:ea typeface="Calibri"/>
                <a:cs typeface="Calibri"/>
                <a:sym typeface="Calibri"/>
              </a:rPr>
            </a:br>
            <a:r>
              <a:rPr b="0" i="0" lang="en-US" sz="1700" u="none" cap="none" strike="noStrike">
                <a:solidFill>
                  <a:srgbClr val="000000"/>
                </a:solidFill>
                <a:latin typeface="Calibri"/>
                <a:ea typeface="Calibri"/>
                <a:cs typeface="Calibri"/>
                <a:sym typeface="Calibri"/>
              </a:rPr>
              <a:t>a descontar de los finiquitos.</a:t>
            </a:r>
            <a:endParaRPr b="0" i="0" sz="1700" u="none" cap="none" strike="noStrike">
              <a:solidFill>
                <a:srgbClr val="000000"/>
              </a:solidFill>
              <a:latin typeface="Calibri"/>
              <a:ea typeface="Calibri"/>
              <a:cs typeface="Calibri"/>
              <a:sym typeface="Calibri"/>
            </a:endParaRPr>
          </a:p>
        </p:txBody>
      </p:sp>
      <p:sp>
        <p:nvSpPr>
          <p:cNvPr id="113" name="Google Shape;113;p3"/>
          <p:cNvSpPr/>
          <p:nvPr/>
        </p:nvSpPr>
        <p:spPr>
          <a:xfrm>
            <a:off x="648817" y="3213807"/>
            <a:ext cx="4164483" cy="677806"/>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648817" y="4170752"/>
            <a:ext cx="4164483" cy="782248"/>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6271270" y="800149"/>
            <a:ext cx="5666913"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000" u="none" cap="none" strike="noStrike">
              <a:solidFill>
                <a:srgbClr val="A93501"/>
              </a:solidFill>
              <a:latin typeface="Calibri"/>
              <a:ea typeface="Calibri"/>
              <a:cs typeface="Calibri"/>
              <a:sym typeface="Calibri"/>
            </a:endParaRPr>
          </a:p>
        </p:txBody>
      </p:sp>
      <p:sp>
        <p:nvSpPr>
          <p:cNvPr id="116" name="Google Shape;116;p3"/>
          <p:cNvSpPr/>
          <p:nvPr/>
        </p:nvSpPr>
        <p:spPr>
          <a:xfrm>
            <a:off x="7446963" y="2027119"/>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117" name="Google Shape;117;p3"/>
          <p:cNvSpPr/>
          <p:nvPr/>
        </p:nvSpPr>
        <p:spPr>
          <a:xfrm>
            <a:off x="5293187" y="1367361"/>
            <a:ext cx="5666913"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000" u="none" cap="none" strike="noStrike">
              <a:solidFill>
                <a:srgbClr val="A93501"/>
              </a:solidFill>
              <a:latin typeface="Calibri"/>
              <a:ea typeface="Calibri"/>
              <a:cs typeface="Calibri"/>
              <a:sym typeface="Calibri"/>
            </a:endParaRPr>
          </a:p>
        </p:txBody>
      </p:sp>
      <p:sp>
        <p:nvSpPr>
          <p:cNvPr id="118" name="Google Shape;118;p3"/>
          <p:cNvSpPr/>
          <p:nvPr/>
        </p:nvSpPr>
        <p:spPr>
          <a:xfrm>
            <a:off x="452175" y="3365500"/>
            <a:ext cx="337127" cy="34573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436300" y="331590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200" u="none" cap="none" strike="noStrike">
                <a:solidFill>
                  <a:srgbClr val="FFFFFF"/>
                </a:solidFill>
                <a:latin typeface="Calibri"/>
                <a:ea typeface="Calibri"/>
                <a:cs typeface="Calibri"/>
                <a:sym typeface="Calibri"/>
              </a:rPr>
              <a:t>1</a:t>
            </a:r>
            <a:endParaRPr b="1" i="0" sz="2200" u="none" cap="none" strike="noStrike">
              <a:solidFill>
                <a:srgbClr val="FFFFFF"/>
              </a:solidFill>
              <a:latin typeface="Calibri"/>
              <a:ea typeface="Calibri"/>
              <a:cs typeface="Calibri"/>
              <a:sym typeface="Calibri"/>
            </a:endParaRPr>
          </a:p>
        </p:txBody>
      </p:sp>
      <p:sp>
        <p:nvSpPr>
          <p:cNvPr id="120" name="Google Shape;120;p3"/>
          <p:cNvSpPr/>
          <p:nvPr/>
        </p:nvSpPr>
        <p:spPr>
          <a:xfrm>
            <a:off x="490275" y="4318000"/>
            <a:ext cx="337127" cy="34573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474400" y="425570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200" u="none" cap="none" strike="noStrike">
                <a:solidFill>
                  <a:srgbClr val="FFFFFF"/>
                </a:solidFill>
                <a:latin typeface="Calibri"/>
                <a:ea typeface="Calibri"/>
                <a:cs typeface="Calibri"/>
                <a:sym typeface="Calibri"/>
              </a:rPr>
              <a:t>2</a:t>
            </a:r>
            <a:endParaRPr b="1" i="0" sz="22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39"/>
          <p:cNvGrpSpPr/>
          <p:nvPr/>
        </p:nvGrpSpPr>
        <p:grpSpPr>
          <a:xfrm flipH="1">
            <a:off x="536225" y="2440019"/>
            <a:ext cx="5390398" cy="2567589"/>
            <a:chOff x="3774221" y="2843142"/>
            <a:chExt cx="5390398" cy="2567589"/>
          </a:xfrm>
        </p:grpSpPr>
        <p:sp>
          <p:nvSpPr>
            <p:cNvPr id="127" name="Google Shape;127;p39"/>
            <p:cNvSpPr/>
            <p:nvPr/>
          </p:nvSpPr>
          <p:spPr>
            <a:xfrm>
              <a:off x="4506819" y="2843142"/>
              <a:ext cx="4657800"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8" name="Google Shape;128;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29" name="Google Shape;129;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sp>
        <p:nvSpPr>
          <p:cNvPr id="130" name="Google Shape;130;p39"/>
          <p:cNvSpPr txBox="1"/>
          <p:nvPr/>
        </p:nvSpPr>
        <p:spPr>
          <a:xfrm>
            <a:off x="856788" y="2748928"/>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revisar los aprendizajes trabajados en actividad anterior,  te invitamos a realizar la </a:t>
            </a:r>
            <a:r>
              <a:rPr b="1" i="0" lang="en-US" sz="1600" u="none" cap="none" strike="noStrike">
                <a:solidFill>
                  <a:srgbClr val="ED6B00"/>
                </a:solidFill>
                <a:latin typeface="Calibri"/>
                <a:ea typeface="Calibri"/>
                <a:cs typeface="Calibri"/>
                <a:sym typeface="Calibri"/>
              </a:rPr>
              <a:t>Actividad 11 de Conocimientos Previos</a:t>
            </a:r>
            <a:r>
              <a:rPr b="0" i="0" lang="en-US" sz="1600" u="none" cap="none" strike="noStrike">
                <a:solidFill>
                  <a:srgbClr val="000000"/>
                </a:solidFill>
                <a:latin typeface="Calibri"/>
                <a:ea typeface="Calibri"/>
                <a:cs typeface="Calibri"/>
                <a:sym typeface="Calibri"/>
              </a:rPr>
              <a:t>.</a:t>
            </a:r>
            <a:endParaRPr/>
          </a:p>
        </p:txBody>
      </p:sp>
      <p:sp>
        <p:nvSpPr>
          <p:cNvPr id="131" name="Google Shape;131;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32" name="Google Shape;132;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0"/>
          <p:cNvSpPr/>
          <p:nvPr/>
        </p:nvSpPr>
        <p:spPr>
          <a:xfrm>
            <a:off x="520700" y="2133600"/>
            <a:ext cx="8153400" cy="40132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8" name="Google Shape;138;p40"/>
          <p:cNvSpPr/>
          <p:nvPr/>
        </p:nvSpPr>
        <p:spPr>
          <a:xfrm>
            <a:off x="385761" y="1200706"/>
            <a:ext cx="9334501"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INTRODUCCIÓN </a:t>
            </a:r>
            <a:r>
              <a:rPr b="0" i="0" lang="en-US" sz="3500" u="none" cap="none" strike="noStrike">
                <a:solidFill>
                  <a:srgbClr val="A93501"/>
                </a:solidFill>
                <a:latin typeface="Calibri"/>
                <a:ea typeface="Calibri"/>
                <a:cs typeface="Calibri"/>
                <a:sym typeface="Calibri"/>
              </a:rPr>
              <a:t>AL MÓDULO</a:t>
            </a:r>
            <a:endParaRPr/>
          </a:p>
        </p:txBody>
      </p:sp>
      <p:sp>
        <p:nvSpPr>
          <p:cNvPr id="139" name="Google Shape;139;p40"/>
          <p:cNvSpPr txBox="1"/>
          <p:nvPr/>
        </p:nvSpPr>
        <p:spPr>
          <a:xfrm>
            <a:off x="749533" y="2376822"/>
            <a:ext cx="7314967" cy="2623795"/>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En este módulo podrás identificar ¿qué es el finiquito?, y calcularlos de acuerdo a las causales que contempla el Código del Trabajo, como también  los descuentos aplicables.</a:t>
            </a:r>
            <a:endParaRPr/>
          </a:p>
          <a:p>
            <a:pPr indent="-176400" lvl="0" marL="176400"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Además podremos reconocer los plazos que tiene el empleador para</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pagar el finiquito, qué anotaciones podemos realizar en el momento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de la firma, conocido como la reserva de derecho, y cómo se realiza.</a:t>
            </a:r>
            <a:endParaRPr/>
          </a:p>
          <a:p>
            <a:pPr indent="-176400" lvl="0" marL="176400"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Lo anterior todo bajo la normativa vigente respeto a  la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confección y cálculo de las liquidaciones de sueldos.</a:t>
            </a:r>
            <a:endParaRPr/>
          </a:p>
          <a:p>
            <a:pPr indent="0" lvl="0" marL="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40" name="Google Shape;140;p40"/>
          <p:cNvPicPr preferRelativeResize="0"/>
          <p:nvPr/>
        </p:nvPicPr>
        <p:blipFill rotWithShape="1">
          <a:blip r:embed="rId3">
            <a:alphaModFix/>
          </a:blip>
          <a:srcRect b="0" l="0" r="0" t="0"/>
          <a:stretch/>
        </p:blipFill>
        <p:spPr>
          <a:xfrm>
            <a:off x="6334280" y="3581400"/>
            <a:ext cx="2543020" cy="2616200"/>
          </a:xfrm>
          <a:prstGeom prst="rect">
            <a:avLst/>
          </a:prstGeom>
          <a:noFill/>
          <a:ln>
            <a:noFill/>
          </a:ln>
        </p:spPr>
      </p:pic>
      <p:sp>
        <p:nvSpPr>
          <p:cNvPr id="141" name="Google Shape;141;p40"/>
          <p:cNvSpPr/>
          <p:nvPr/>
        </p:nvSpPr>
        <p:spPr>
          <a:xfrm>
            <a:off x="749533" y="4972606"/>
            <a:ext cx="5430837"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Para apoyarte en este módulo deberás utilizar el código del trabajo y la dirección del trabajo </a:t>
            </a:r>
            <a:r>
              <a:rPr b="0" i="0" lang="en-US" sz="1800" u="sng" cap="none" strike="noStrike">
                <a:solidFill>
                  <a:srgbClr val="000000"/>
                </a:solidFill>
                <a:latin typeface="Calibri"/>
                <a:ea typeface="Calibri"/>
                <a:cs typeface="Calibri"/>
                <a:sym typeface="Calibri"/>
                <a:hlinkClick r:id="rId4">
                  <a:extLst>
                    <a:ext uri="{A12FA001-AC4F-418D-AE19-62706E023703}">
                      <ahyp:hlinkClr val="tx"/>
                    </a:ext>
                  </a:extLst>
                </a:hlinkClick>
              </a:rPr>
              <a:t>www.dt.gob.cl</a:t>
            </a:r>
            <a:r>
              <a:rPr b="0" i="0" lang="en-US" sz="1800" u="none" cap="none" strike="noStrike">
                <a:solidFill>
                  <a:srgbClr val="000000"/>
                </a:solidFill>
                <a:latin typeface="Calibri"/>
                <a:ea typeface="Calibri"/>
                <a:cs typeface="Calibri"/>
                <a:sym typeface="Calibri"/>
              </a:rPr>
              <a:t> , SII </a:t>
            </a:r>
            <a:r>
              <a:rPr b="0" i="0" lang="en-US" sz="1800" u="sng" cap="none" strike="noStrike">
                <a:solidFill>
                  <a:srgbClr val="000000"/>
                </a:solidFill>
                <a:latin typeface="Calibri"/>
                <a:ea typeface="Calibri"/>
                <a:cs typeface="Calibri"/>
                <a:sym typeface="Calibri"/>
                <a:hlinkClick r:id="rId5">
                  <a:extLst>
                    <a:ext uri="{A12FA001-AC4F-418D-AE19-62706E023703}">
                      <ahyp:hlinkClr val="tx"/>
                    </a:ext>
                  </a:extLst>
                </a:hlinkClick>
              </a:rPr>
              <a:t>www.sii.cl</a:t>
            </a:r>
            <a:r>
              <a:rPr b="0" i="0" lang="en-US" sz="1800" u="none" cap="none" strike="noStrike">
                <a:solidFill>
                  <a:srgbClr val="000000"/>
                </a:solidFill>
                <a:latin typeface="Calibri"/>
                <a:ea typeface="Calibri"/>
                <a:cs typeface="Calibri"/>
                <a:sym typeface="Calibri"/>
              </a:rPr>
              <a:t>, DFL 3.500.- y la jurisprudencia al respecto.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grpSp>
        <p:nvGrpSpPr>
          <p:cNvPr id="147" name="Google Shape;147;p41"/>
          <p:cNvGrpSpPr/>
          <p:nvPr/>
        </p:nvGrpSpPr>
        <p:grpSpPr>
          <a:xfrm>
            <a:off x="520700" y="2133600"/>
            <a:ext cx="8267700" cy="4356100"/>
            <a:chOff x="520700" y="2133600"/>
            <a:chExt cx="8267700" cy="4356100"/>
          </a:xfrm>
        </p:grpSpPr>
        <p:sp>
          <p:nvSpPr>
            <p:cNvPr id="148" name="Google Shape;148;p41"/>
            <p:cNvSpPr/>
            <p:nvPr/>
          </p:nvSpPr>
          <p:spPr>
            <a:xfrm>
              <a:off x="520700" y="2133600"/>
              <a:ext cx="8267700" cy="43561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9" name="Google Shape;149;p41"/>
            <p:cNvSpPr txBox="1"/>
            <p:nvPr/>
          </p:nvSpPr>
          <p:spPr>
            <a:xfrm>
              <a:off x="709889" y="2270464"/>
              <a:ext cx="4522511" cy="40164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rgbClr val="A93501"/>
                  </a:solidFill>
                  <a:latin typeface="Calibri"/>
                  <a:ea typeface="Calibri"/>
                  <a:cs typeface="Calibri"/>
                  <a:sym typeface="Calibri"/>
                </a:rPr>
                <a:t>Descripción de la actividad: </a:t>
              </a:r>
              <a:endParaRPr b="0" i="0" sz="1500" u="none" cap="none" strike="noStrike">
                <a:solidFill>
                  <a:srgbClr val="A9350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La siguiente actividad te permitirá recordar y reforzar los conceptos revisados en la actividad anterior. En esta oportunidad se trata de identificar y calcular los descuentos convencionales y aplicar los topes que establece la normativa vigente.</a:t>
              </a:r>
              <a:endParaRPr/>
            </a:p>
            <a:p>
              <a:pPr indent="0" lvl="0" marL="0" marR="0" rtl="0" algn="l">
                <a:lnSpc>
                  <a:spcPct val="10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500" u="none" cap="none" strike="noStrike">
                  <a:solidFill>
                    <a:srgbClr val="A93501"/>
                  </a:solidFill>
                  <a:latin typeface="Calibri"/>
                  <a:ea typeface="Calibri"/>
                  <a:cs typeface="Calibri"/>
                  <a:sym typeface="Calibri"/>
                </a:rPr>
                <a:t>Instrucciones</a:t>
              </a:r>
              <a:endParaRPr b="0" i="0" sz="1500" u="none" cap="none" strike="noStrike">
                <a:solidFill>
                  <a:srgbClr val="A93501"/>
                </a:solidFill>
                <a:latin typeface="Calibri"/>
                <a:ea typeface="Calibri"/>
                <a:cs typeface="Calibri"/>
                <a:sym typeface="Calibri"/>
              </a:endParaRPr>
            </a:p>
            <a:p>
              <a:pPr indent="-162000" lvl="0" marL="162000" marR="0" rtl="0" algn="l">
                <a:lnSpc>
                  <a:spcPct val="100000"/>
                </a:lnSpc>
                <a:spcBef>
                  <a:spcPts val="0"/>
                </a:spcBef>
                <a:spcAft>
                  <a:spcPts val="0"/>
                </a:spcAft>
                <a:buClr>
                  <a:srgbClr val="000000"/>
                </a:buClr>
                <a:buSzPts val="1350"/>
                <a:buFont typeface="Arial"/>
                <a:buAutoNum type="arabicPeriod"/>
              </a:pPr>
              <a:r>
                <a:rPr b="0" i="0" lang="en-US" sz="1500" u="none" cap="none" strike="noStrike">
                  <a:solidFill>
                    <a:schemeClr val="dk1"/>
                  </a:solidFill>
                  <a:latin typeface="Calibri"/>
                  <a:ea typeface="Calibri"/>
                  <a:cs typeface="Calibri"/>
                  <a:sym typeface="Calibri"/>
                </a:rPr>
                <a:t>Realiza la actividad de Conocimientos Previos de forma individual </a:t>
              </a:r>
              <a:endParaRPr/>
            </a:p>
            <a:p>
              <a:pPr indent="-162000" lvl="0" marL="162000" marR="0" rtl="0" algn="l">
                <a:lnSpc>
                  <a:spcPct val="100000"/>
                </a:lnSpc>
                <a:spcBef>
                  <a:spcPts val="0"/>
                </a:spcBef>
                <a:spcAft>
                  <a:spcPts val="0"/>
                </a:spcAft>
                <a:buClr>
                  <a:srgbClr val="000000"/>
                </a:buClr>
                <a:buSzPts val="1350"/>
                <a:buFont typeface="Arial"/>
                <a:buAutoNum type="arabicPeriod"/>
              </a:pPr>
              <a:r>
                <a:rPr b="0" i="0" lang="en-US" sz="1500" u="none" cap="none" strike="noStrike">
                  <a:solidFill>
                    <a:schemeClr val="dk1"/>
                  </a:solidFill>
                  <a:latin typeface="Calibri"/>
                  <a:ea typeface="Calibri"/>
                  <a:cs typeface="Calibri"/>
                  <a:sym typeface="Calibri"/>
                </a:rPr>
                <a:t>De la tabla adjunta, ¿qué conceptos no podemos descontar del finiquito?, favor elimina la que no corresponda y calcula el nuevo valor a pagar en el finiquito.</a:t>
              </a:r>
              <a:endParaRPr/>
            </a:p>
            <a:p>
              <a:pPr indent="-162000" lvl="0" marL="162000" marR="0" rtl="0" algn="l">
                <a:lnSpc>
                  <a:spcPct val="100000"/>
                </a:lnSpc>
                <a:spcBef>
                  <a:spcPts val="0"/>
                </a:spcBef>
                <a:spcAft>
                  <a:spcPts val="0"/>
                </a:spcAft>
                <a:buClr>
                  <a:srgbClr val="000000"/>
                </a:buClr>
                <a:buSzPts val="1350"/>
                <a:buFont typeface="Arial"/>
                <a:buAutoNum type="arabicPeriod"/>
              </a:pPr>
              <a:r>
                <a:rPr b="0" i="0" lang="en-US" sz="1500" u="none" cap="none" strike="noStrike">
                  <a:solidFill>
                    <a:schemeClr val="dk1"/>
                  </a:solidFill>
                  <a:latin typeface="Calibri"/>
                  <a:ea typeface="Calibri"/>
                  <a:cs typeface="Calibri"/>
                  <a:sym typeface="Calibri"/>
                </a:rPr>
                <a:t>Concluido el tiempo de la actividad, tú y tus compañeros revisarán sus respuestas con ayuda del docente que retroalimentará en plenario la actividad.</a:t>
              </a:r>
              <a:endParaRPr/>
            </a:p>
          </p:txBody>
        </p:sp>
        <p:sp>
          <p:nvSpPr>
            <p:cNvPr id="150" name="Google Shape;150;p41"/>
            <p:cNvSpPr/>
            <p:nvPr/>
          </p:nvSpPr>
          <p:spPr>
            <a:xfrm>
              <a:off x="5346700" y="2362200"/>
              <a:ext cx="3086100" cy="3810000"/>
            </a:xfrm>
            <a:prstGeom prst="roundRect">
              <a:avLst>
                <a:gd fmla="val 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aphicFrame>
        <p:nvGraphicFramePr>
          <p:cNvPr id="151" name="Google Shape;151;p41"/>
          <p:cNvGraphicFramePr/>
          <p:nvPr/>
        </p:nvGraphicFramePr>
        <p:xfrm>
          <a:off x="5440260" y="2457600"/>
          <a:ext cx="3000000" cy="3000000"/>
        </p:xfrm>
        <a:graphic>
          <a:graphicData uri="http://schemas.openxmlformats.org/drawingml/2006/table">
            <a:tbl>
              <a:tblPr>
                <a:noFill/>
                <a:tableStyleId>{DEE1C10E-3310-4401-B672-DCEAA1A33D68}</a:tableStyleId>
              </a:tblPr>
              <a:tblGrid>
                <a:gridCol w="2159800"/>
                <a:gridCol w="735800"/>
              </a:tblGrid>
              <a:tr h="200025">
                <a:tc gridSpan="2">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Total Finiquito art. 161 CT</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4"/>
                    </a:solidFill>
                  </a:tcPr>
                </a:tc>
                <a:tc hMerge="1"/>
              </a:tr>
              <a:tr h="200025">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Días trabajados pendientes</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325,650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sustitutiva</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850,000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años de servicio</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$3,400,000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Feriado proporcional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352,692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Total Finiquito</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 $4,928,342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r>
              <a:tr h="190500">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Menos descuentos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Crédito Caja Compensación</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-95,623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Descuento farmacia </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-15,000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Seguro de Cesantía</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-950,000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Préstamo Empresa uso particular</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-85,000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Retención Judicial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-100,000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Cuota Sindical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-12,500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Total finiquito</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 $3,670,219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2"/>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SOLUCIÓN </a:t>
            </a:r>
            <a:r>
              <a:rPr b="0" i="0" lang="en-US" sz="2800" u="none" cap="none" strike="noStrike">
                <a:solidFill>
                  <a:srgbClr val="A93501"/>
                </a:solidFill>
                <a:latin typeface="Calibri"/>
                <a:ea typeface="Calibri"/>
                <a:cs typeface="Calibri"/>
                <a:sym typeface="Calibri"/>
              </a:rPr>
              <a:t>ACTIVIDAD DE CONOCIMIENTOS PREVIOS</a:t>
            </a:r>
            <a:endParaRPr b="0" i="0" sz="3100" u="none" cap="none" strike="noStrike">
              <a:solidFill>
                <a:srgbClr val="A93501"/>
              </a:solidFill>
              <a:latin typeface="Calibri"/>
              <a:ea typeface="Calibri"/>
              <a:cs typeface="Calibri"/>
              <a:sym typeface="Calibri"/>
            </a:endParaRPr>
          </a:p>
        </p:txBody>
      </p:sp>
      <p:grpSp>
        <p:nvGrpSpPr>
          <p:cNvPr id="157" name="Google Shape;157;p42"/>
          <p:cNvGrpSpPr/>
          <p:nvPr/>
        </p:nvGrpSpPr>
        <p:grpSpPr>
          <a:xfrm>
            <a:off x="520700" y="2133600"/>
            <a:ext cx="8267700" cy="4356100"/>
            <a:chOff x="520700" y="2133600"/>
            <a:chExt cx="8267700" cy="4356100"/>
          </a:xfrm>
        </p:grpSpPr>
        <p:sp>
          <p:nvSpPr>
            <p:cNvPr id="158" name="Google Shape;158;p42"/>
            <p:cNvSpPr/>
            <p:nvPr/>
          </p:nvSpPr>
          <p:spPr>
            <a:xfrm>
              <a:off x="520700" y="2133600"/>
              <a:ext cx="8267700" cy="43561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59" name="Google Shape;159;p42"/>
            <p:cNvSpPr/>
            <p:nvPr/>
          </p:nvSpPr>
          <p:spPr>
            <a:xfrm>
              <a:off x="5346700" y="2362200"/>
              <a:ext cx="3086100" cy="3810000"/>
            </a:xfrm>
            <a:prstGeom prst="roundRect">
              <a:avLst>
                <a:gd fmla="val 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0" name="Google Shape;160;p42"/>
            <p:cNvSpPr/>
            <p:nvPr/>
          </p:nvSpPr>
          <p:spPr>
            <a:xfrm>
              <a:off x="817563" y="2578021"/>
              <a:ext cx="4198937"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800000"/>
                  </a:solidFill>
                  <a:latin typeface="Calibri"/>
                  <a:ea typeface="Calibri"/>
                  <a:cs typeface="Calibri"/>
                  <a:sym typeface="Calibri"/>
                </a:rPr>
                <a:t>¿Puede el empleador descontar de la indemnización por años de servicio el aporte de su cargo que ha hecho al seguro de cesantía?.</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R. </a:t>
              </a:r>
              <a:r>
                <a:rPr b="0" i="0" lang="en-US" sz="1600" u="none" cap="none" strike="noStrike">
                  <a:solidFill>
                    <a:schemeClr val="dk1"/>
                  </a:solidFill>
                  <a:latin typeface="Calibri"/>
                  <a:ea typeface="Calibri"/>
                  <a:cs typeface="Calibri"/>
                  <a:sym typeface="Calibri"/>
                </a:rPr>
                <a:t>Si el trabajador fue despedido por el artículo 161 del Código del Trabajo, o sea, necesidades de la empresa, el empleador puede descontar de la indemnización la parte correspondiente al 1,6% que él ha depositado en la cuenta individual del trabajador. Para eso, deberá pedir a la Administradora de Fondos de Cesantía que determine ese monto y la rentabilidad generada mientras se hicieron los aportes.</a:t>
              </a:r>
              <a:endParaRPr/>
            </a:p>
          </p:txBody>
        </p:sp>
      </p:grpSp>
      <p:graphicFrame>
        <p:nvGraphicFramePr>
          <p:cNvPr id="161" name="Google Shape;161;p42"/>
          <p:cNvGraphicFramePr/>
          <p:nvPr/>
        </p:nvGraphicFramePr>
        <p:xfrm>
          <a:off x="5455291" y="2490122"/>
          <a:ext cx="3000000" cy="3000000"/>
        </p:xfrm>
        <a:graphic>
          <a:graphicData uri="http://schemas.openxmlformats.org/drawingml/2006/table">
            <a:tbl>
              <a:tblPr>
                <a:noFill/>
                <a:tableStyleId>{DEE1C10E-3310-4401-B672-DCEAA1A33D68}</a:tableStyleId>
              </a:tblPr>
              <a:tblGrid>
                <a:gridCol w="2159800"/>
                <a:gridCol w="735800"/>
              </a:tblGrid>
              <a:tr h="200025">
                <a:tc gridSpan="2">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 Total Finiquito art. 161 CT</a:t>
                      </a:r>
                      <a:endParaRPr b="1" i="0" sz="1100" u="none" cap="none" strike="noStrike">
                        <a:solidFill>
                          <a:srgbClr val="000000"/>
                        </a:solidFill>
                        <a:latin typeface="Calibri"/>
                        <a:ea typeface="Calibri"/>
                        <a:cs typeface="Calibri"/>
                        <a:sym typeface="Calibri"/>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4"/>
                    </a:solidFill>
                  </a:tcPr>
                </a:tc>
                <a:tc hMerge="1"/>
              </a:tr>
              <a:tr h="200025">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Días trabajados pendientes</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325,650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sustitutiva</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850,000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Indemnización años de servicio</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$3,400,000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Feriado proporcional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352,692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Total Finiquito</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 $4,928,342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r>
              <a:tr h="190500">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Menos descuentos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Crédito Caja Compensación</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-95,623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Descuento farmacia </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Seguro de Cesantía</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-950,000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Préstamo Empresa uso particular</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Retención Judicial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-100,000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Cuota Sindical</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                  -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0025">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Total finiquito</a:t>
                      </a:r>
                      <a:endParaRPr/>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Calibri"/>
                          <a:ea typeface="Calibri"/>
                          <a:cs typeface="Calibri"/>
                          <a:sym typeface="Calibri"/>
                        </a:rPr>
                        <a:t> $3,782,719 </a:t>
                      </a:r>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3"/>
          <p:cNvSpPr txBox="1"/>
          <p:nvPr/>
        </p:nvSpPr>
        <p:spPr>
          <a:xfrm>
            <a:off x="363275" y="14036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3200"/>
              <a:buFont typeface="Arial"/>
              <a:buNone/>
            </a:pPr>
            <a:r>
              <a:rPr b="1" i="0" lang="en-US" sz="3200" u="none" cap="none" strike="noStrike">
                <a:solidFill>
                  <a:srgbClr val="ED6B00"/>
                </a:solidFill>
                <a:latin typeface="Calibri"/>
                <a:ea typeface="Calibri"/>
                <a:cs typeface="Calibri"/>
                <a:sym typeface="Calibri"/>
              </a:rPr>
              <a:t>ANTES DE COMENZAR</a:t>
            </a:r>
            <a:endParaRPr b="0" i="0" sz="3200" u="none" cap="none" strike="noStrike">
              <a:solidFill>
                <a:srgbClr val="A93501"/>
              </a:solidFill>
              <a:latin typeface="Calibri"/>
              <a:ea typeface="Calibri"/>
              <a:cs typeface="Calibri"/>
              <a:sym typeface="Calibri"/>
            </a:endParaRPr>
          </a:p>
        </p:txBody>
      </p:sp>
      <p:sp>
        <p:nvSpPr>
          <p:cNvPr id="167" name="Google Shape;167;p43"/>
          <p:cNvSpPr txBox="1"/>
          <p:nvPr/>
        </p:nvSpPr>
        <p:spPr>
          <a:xfrm>
            <a:off x="366450" y="11537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MOTIVACIÓN</a:t>
            </a:r>
            <a:endParaRPr b="1" i="0" sz="1400" u="none" cap="none" strike="noStrike">
              <a:solidFill>
                <a:srgbClr val="000000"/>
              </a:solidFill>
              <a:latin typeface="Calibri"/>
              <a:ea typeface="Calibri"/>
              <a:cs typeface="Calibri"/>
              <a:sym typeface="Calibri"/>
            </a:endParaRPr>
          </a:p>
        </p:txBody>
      </p:sp>
      <p:sp>
        <p:nvSpPr>
          <p:cNvPr id="168" name="Google Shape;168;p43"/>
          <p:cNvSpPr/>
          <p:nvPr/>
        </p:nvSpPr>
        <p:spPr>
          <a:xfrm>
            <a:off x="3581400" y="2202296"/>
            <a:ext cx="5524500" cy="2750704"/>
          </a:xfrm>
          <a:prstGeom prst="roundRect">
            <a:avLst>
              <a:gd fmla="val 7848"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9" name="Google Shape;169;p43"/>
          <p:cNvSpPr/>
          <p:nvPr/>
        </p:nvSpPr>
        <p:spPr>
          <a:xfrm rot="-7028957">
            <a:off x="3274555" y="3141722"/>
            <a:ext cx="333492" cy="7882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0" name="Google Shape;170;p43"/>
          <p:cNvSpPr/>
          <p:nvPr/>
        </p:nvSpPr>
        <p:spPr>
          <a:xfrm>
            <a:off x="3670300" y="2374940"/>
            <a:ext cx="5295900" cy="2423741"/>
          </a:xfrm>
          <a:prstGeom prst="rect">
            <a:avLst/>
          </a:prstGeom>
          <a:noFill/>
          <a:ln>
            <a:noFill/>
          </a:ln>
        </p:spPr>
        <p:txBody>
          <a:bodyPr anchorCtr="0" anchor="t" bIns="45700" lIns="91425" spcFirstLastPara="1" rIns="91425" wrap="square" tIns="45700">
            <a:spAutoFit/>
          </a:bodyPr>
          <a:lstStyle/>
          <a:p>
            <a:pPr indent="-140400" lvl="0" marL="1404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En esta actividad podrás confeccionar el finiquito de los trabajadores, como también poder determinar los montos que el empleador debe cancelar por cada una de las causales de despido o desvinculación.</a:t>
            </a:r>
            <a:endParaRPr b="0" i="0" sz="1800" u="none" cap="none" strike="noStrike">
              <a:solidFill>
                <a:srgbClr val="000000"/>
              </a:solidFill>
              <a:latin typeface="Calibri"/>
              <a:ea typeface="Calibri"/>
              <a:cs typeface="Calibri"/>
              <a:sym typeface="Calibri"/>
            </a:endParaRPr>
          </a:p>
          <a:p>
            <a:pPr indent="-140400" lvl="0" marL="140400" marR="0" rtl="0" algn="l">
              <a:lnSpc>
                <a:spcPct val="100000"/>
              </a:lnSpc>
              <a:spcBef>
                <a:spcPts val="9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Como también podrás aplicar los conocimientos que has adquiridos en las actividades anteriores y podremos realizar la liquidación de sueldo de los trabajadores.</a:t>
            </a:r>
            <a:endParaRPr/>
          </a:p>
        </p:txBody>
      </p:sp>
      <p:pic>
        <p:nvPicPr>
          <p:cNvPr id="171" name="Google Shape;171;p43"/>
          <p:cNvPicPr preferRelativeResize="0"/>
          <p:nvPr/>
        </p:nvPicPr>
        <p:blipFill rotWithShape="1">
          <a:blip r:embed="rId3">
            <a:alphaModFix/>
          </a:blip>
          <a:srcRect b="0" l="0" r="0" t="0"/>
          <a:stretch/>
        </p:blipFill>
        <p:spPr>
          <a:xfrm flipH="1">
            <a:off x="361950" y="3402430"/>
            <a:ext cx="2990850" cy="32269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