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>
          <p15:clr>
            <a:srgbClr val="000000"/>
          </p15:clr>
        </p15:guide>
        <p15:guide id="4" pos="317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5" roundtripDataSignature="AMtx7mgAXxA/roDpXIjWYIRe2FIqZcOr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  <p:guide orient="horz"/>
        <p:guide pos="3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4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44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4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6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p2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p1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6" name="Google Shape;316;p2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7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38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41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1" y="6462797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14|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14|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14|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8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14|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8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0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0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0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0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Relationship Id="rId5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35.png"/><Relationship Id="rId6" Type="http://schemas.openxmlformats.org/officeDocument/2006/relationships/image" Target="../media/image28.png"/><Relationship Id="rId7" Type="http://schemas.openxmlformats.org/officeDocument/2006/relationships/image" Target="../media/image34.png"/><Relationship Id="rId8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ORTADA RRHH M2.png" id="68" name="Google Shape;68;p1"/>
          <p:cNvPicPr preferRelativeResize="0"/>
          <p:nvPr/>
        </p:nvPicPr>
        <p:blipFill rotWithShape="1">
          <a:blip r:embed="rId3">
            <a:alphaModFix/>
          </a:blip>
          <a:srcRect b="0" l="0" r="0" t="-13124"/>
          <a:stretch/>
        </p:blipFill>
        <p:spPr>
          <a:xfrm>
            <a:off x="2672185" y="2565400"/>
            <a:ext cx="5644631" cy="389572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2781492" y="2692673"/>
            <a:ext cx="3446501" cy="559340"/>
          </a:xfrm>
          <a:prstGeom prst="roundRect">
            <a:avLst>
              <a:gd fmla="val 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365425" y="2174214"/>
            <a:ext cx="8422975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CÁLCULO DE REMUNERACIÓN, FINIQUITOS Y OBLIGACIONES LABORALES</a:t>
            </a:r>
            <a:endParaRPr b="1" i="0" sz="35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5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3"/>
          <p:cNvSpPr/>
          <p:nvPr/>
        </p:nvSpPr>
        <p:spPr>
          <a:xfrm>
            <a:off x="385761" y="1149906"/>
            <a:ext cx="9334501" cy="875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TRABAJADORES Y TRABAJADORAS</a:t>
            </a:r>
            <a:b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AFECTOS A ESTE IMPUESTO</a:t>
            </a:r>
            <a:endParaRPr b="0" i="0" sz="28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3"/>
          <p:cNvSpPr/>
          <p:nvPr/>
        </p:nvSpPr>
        <p:spPr>
          <a:xfrm>
            <a:off x="508000" y="2209800"/>
            <a:ext cx="8001000" cy="38608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3"/>
          <p:cNvSpPr txBox="1"/>
          <p:nvPr/>
        </p:nvSpPr>
        <p:spPr>
          <a:xfrm>
            <a:off x="681038" y="2489964"/>
            <a:ext cx="7472362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04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encuentran afectos al Impuesto Único de Segunda Categoría todas aquellas personas que perciben rentas clasificadas en el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Artículo 42 Nº 1 de la Ley de Impuesto a la Renta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88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rentas clasificadas en este número consisten en Sueldos, salarios, sobresueldo, premios, dietas, gratificaciones. Participaciones, y cualesquier otras asimilaciones o asignaciones que aumenten la remuneración pagada por la prestación de servicios personales bajo vínculo de dependencia con un empleador o patrón. </a:t>
            </a:r>
            <a:endParaRPr/>
          </a:p>
          <a:p>
            <a:pPr indent="-388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04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incluyen además como rentas afectas a este impuesto los montepíos y pensiones, pensiones de vejez, invalidez o sobrevivencia que se origine por los fondos capitalizados en Administradoras de Fondos de Pensiones (A.F.P.) y las cantidades percibidas por concepto de gastos de representación.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"/>
          <p:cNvSpPr/>
          <p:nvPr/>
        </p:nvSpPr>
        <p:spPr>
          <a:xfrm>
            <a:off x="508000" y="2070100"/>
            <a:ext cx="8242300" cy="32893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4"/>
          <p:cNvSpPr/>
          <p:nvPr/>
        </p:nvSpPr>
        <p:spPr>
          <a:xfrm>
            <a:off x="385761" y="1188006"/>
            <a:ext cx="93345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ORIGEN DE </a:t>
            </a:r>
            <a:r>
              <a:rPr b="0" i="0" lang="en-US" sz="3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LAS RENTAS </a:t>
            </a:r>
            <a:endParaRPr b="0" i="0" sz="36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4"/>
          <p:cNvSpPr txBox="1"/>
          <p:nvPr/>
        </p:nvSpPr>
        <p:spPr>
          <a:xfrm>
            <a:off x="2622246" y="2893914"/>
            <a:ext cx="4802977" cy="63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4"/>
          <p:cNvSpPr/>
          <p:nvPr/>
        </p:nvSpPr>
        <p:spPr>
          <a:xfrm>
            <a:off x="5121073" y="1605340"/>
            <a:ext cx="7693989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4"/>
          <p:cNvSpPr txBox="1"/>
          <p:nvPr/>
        </p:nvSpPr>
        <p:spPr>
          <a:xfrm>
            <a:off x="696053" y="2515941"/>
            <a:ext cx="4752247" cy="23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6400" lvl="0" marL="176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Impuesto Único de Segunda Categoría afecta a la totalidad de las rentas señaladas que sean de “fuente chilena”, ya sea que el beneficiario de ellas tenga o no domicilio o residencia e Chile.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rentas de fuente chilena las que provienen de actividades desarrolladas en Chile, sin importar si el pagador de la renta se encuentra en Chile o en el extranjero.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227" y="2717800"/>
            <a:ext cx="2697289" cy="1696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5"/>
          <p:cNvSpPr/>
          <p:nvPr/>
        </p:nvSpPr>
        <p:spPr>
          <a:xfrm>
            <a:off x="508000" y="2349500"/>
            <a:ext cx="8597900" cy="44450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5"/>
          <p:cNvSpPr/>
          <p:nvPr/>
        </p:nvSpPr>
        <p:spPr>
          <a:xfrm>
            <a:off x="385761" y="1188006"/>
            <a:ext cx="93345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EXCLUSIONES</a:t>
            </a:r>
            <a:endParaRPr b="0" i="0" sz="36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5"/>
          <p:cNvSpPr txBox="1"/>
          <p:nvPr/>
        </p:nvSpPr>
        <p:spPr>
          <a:xfrm>
            <a:off x="2622246" y="2893914"/>
            <a:ext cx="4802977" cy="63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5"/>
          <p:cNvSpPr/>
          <p:nvPr/>
        </p:nvSpPr>
        <p:spPr>
          <a:xfrm>
            <a:off x="5121073" y="1605340"/>
            <a:ext cx="7693989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5"/>
          <p:cNvSpPr txBox="1"/>
          <p:nvPr/>
        </p:nvSpPr>
        <p:spPr>
          <a:xfrm>
            <a:off x="477838" y="1936625"/>
            <a:ext cx="85899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excluyen del total de las Remuneraciones percibidas por el trabajador, las siguientes cantidades: 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5"/>
          <p:cNvSpPr/>
          <p:nvPr/>
        </p:nvSpPr>
        <p:spPr>
          <a:xfrm>
            <a:off x="691081" y="2390039"/>
            <a:ext cx="7690920" cy="433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Indemnizaciones correspondientes a Accidentes del Trabajo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(sumas fijas, rentas o pensiones)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Asignación Familiar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Indemnización por Años de Servicio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Beneficios Provisionales (Ej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Subsidio a la Maternidad, Subsidio por Enfermedad, etc.)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Asignación de Alimentación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Asignación de Movilización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Asignación de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pérdida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Caja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Asignación de Traslación y Viáticos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Sumas percibidas por concepto de Gastos de Representación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Pensiones o Jubilaciones de Fuente Extranjera percibidas por el extranjero domiciliado o residente en el país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Cantidades pagadas por concepto de Becas de estudio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Gratificaciones de Zona pagadas a ciertas personas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 otro ingresos que por mandado expreso de la ley no constituya renta o se exima de todo impuesto a la renta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6"/>
          <p:cNvSpPr/>
          <p:nvPr/>
        </p:nvSpPr>
        <p:spPr>
          <a:xfrm>
            <a:off x="444500" y="1828800"/>
            <a:ext cx="8534400" cy="49657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6"/>
          <p:cNvSpPr/>
          <p:nvPr/>
        </p:nvSpPr>
        <p:spPr>
          <a:xfrm>
            <a:off x="7594430" y="2870199"/>
            <a:ext cx="1828466" cy="1007534"/>
          </a:xfrm>
          <a:prstGeom prst="roundRect">
            <a:avLst>
              <a:gd fmla="val 9867" name="adj"/>
            </a:avLst>
          </a:prstGeom>
          <a:solidFill>
            <a:srgbClr val="FFCC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6"/>
          <p:cNvSpPr/>
          <p:nvPr/>
        </p:nvSpPr>
        <p:spPr>
          <a:xfrm>
            <a:off x="7602904" y="4030131"/>
            <a:ext cx="1828466" cy="1397001"/>
          </a:xfrm>
          <a:prstGeom prst="roundRect">
            <a:avLst>
              <a:gd fmla="val 6837" name="adj"/>
            </a:avLst>
          </a:prstGeom>
          <a:solidFill>
            <a:srgbClr val="B2B2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6"/>
          <p:cNvSpPr/>
          <p:nvPr/>
        </p:nvSpPr>
        <p:spPr>
          <a:xfrm>
            <a:off x="7611370" y="5596467"/>
            <a:ext cx="1828466" cy="651933"/>
          </a:xfrm>
          <a:prstGeom prst="roundRect">
            <a:avLst>
              <a:gd fmla="val 9867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6"/>
          <p:cNvSpPr/>
          <p:nvPr/>
        </p:nvSpPr>
        <p:spPr>
          <a:xfrm>
            <a:off x="533606" y="2968830"/>
            <a:ext cx="1828466" cy="1120570"/>
          </a:xfrm>
          <a:prstGeom prst="roundRect">
            <a:avLst>
              <a:gd fmla="val 9867" name="adj"/>
            </a:avLst>
          </a:prstGeom>
          <a:solidFill>
            <a:srgbClr val="FFCC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6"/>
          <p:cNvSpPr/>
          <p:nvPr/>
        </p:nvSpPr>
        <p:spPr>
          <a:xfrm>
            <a:off x="385761" y="1137206"/>
            <a:ext cx="9334501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TABLA DE </a:t>
            </a:r>
            <a:r>
              <a:rPr b="0" i="0" lang="en-US" sz="3200" u="none" cap="none" strike="noStrike">
                <a:solidFill>
                  <a:srgbClr val="C64033"/>
                </a:solidFill>
                <a:latin typeface="Calibri"/>
                <a:ea typeface="Calibri"/>
                <a:cs typeface="Calibri"/>
                <a:sym typeface="Calibri"/>
              </a:rPr>
              <a:t>IMPUESTO ÚNICO</a:t>
            </a:r>
            <a:endParaRPr b="0" i="0" sz="3200" u="none" cap="none" strike="noStrike">
              <a:solidFill>
                <a:srgbClr val="C64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6"/>
          <p:cNvSpPr txBox="1"/>
          <p:nvPr/>
        </p:nvSpPr>
        <p:spPr>
          <a:xfrm>
            <a:off x="664831" y="1997973"/>
            <a:ext cx="632017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Tabla de Impuesto Único que entrega SII para las retenciones de impuesto de las liquidaciones de sueldo.</a:t>
            </a:r>
            <a:endParaRPr b="1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_RRHH_M2_A14_Presentacion.pdf" id="226" name="Google Shape;226;p46"/>
          <p:cNvPicPr preferRelativeResize="0"/>
          <p:nvPr/>
        </p:nvPicPr>
        <p:blipFill rotWithShape="1">
          <a:blip r:embed="rId3">
            <a:alphaModFix/>
          </a:blip>
          <a:srcRect b="32175" l="20643" r="27356" t="233"/>
          <a:stretch/>
        </p:blipFill>
        <p:spPr>
          <a:xfrm>
            <a:off x="2324085" y="2645835"/>
            <a:ext cx="5245668" cy="38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6"/>
          <p:cNvSpPr/>
          <p:nvPr/>
        </p:nvSpPr>
        <p:spPr>
          <a:xfrm>
            <a:off x="538184" y="3036084"/>
            <a:ext cx="178155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Tributable se debe ubicar en el tramo que se encuentra,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Tributable $ 750.256.-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8" name="Google Shape;228;p46"/>
          <p:cNvCxnSpPr/>
          <p:nvPr/>
        </p:nvCxnSpPr>
        <p:spPr>
          <a:xfrm rot="10800000">
            <a:off x="1598096" y="4097354"/>
            <a:ext cx="0" cy="583200"/>
          </a:xfrm>
          <a:prstGeom prst="straightConnector1">
            <a:avLst/>
          </a:prstGeom>
          <a:noFill/>
          <a:ln cap="flat" cmpd="sng" w="19050">
            <a:solidFill>
              <a:srgbClr val="8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29" name="Google Shape;229;p46"/>
          <p:cNvCxnSpPr/>
          <p:nvPr/>
        </p:nvCxnSpPr>
        <p:spPr>
          <a:xfrm>
            <a:off x="1601696" y="4694762"/>
            <a:ext cx="1573131" cy="4238"/>
          </a:xfrm>
          <a:prstGeom prst="straightConnector1">
            <a:avLst/>
          </a:prstGeom>
          <a:noFill/>
          <a:ln cap="flat" cmpd="sng" w="19050">
            <a:solidFill>
              <a:srgbClr val="8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30" name="Google Shape;230;p46"/>
          <p:cNvSpPr/>
          <p:nvPr/>
        </p:nvSpPr>
        <p:spPr>
          <a:xfrm>
            <a:off x="7662677" y="2817870"/>
            <a:ext cx="1684013" cy="1143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Base Tributable se multiplica por el factor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$ 750.256 x 0.04 = $30.010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1" name="Google Shape;231;p46"/>
          <p:cNvCxnSpPr/>
          <p:nvPr/>
        </p:nvCxnSpPr>
        <p:spPr>
          <a:xfrm flipH="1">
            <a:off x="5316777" y="3124200"/>
            <a:ext cx="2387470" cy="1270000"/>
          </a:xfrm>
          <a:prstGeom prst="straightConnector1">
            <a:avLst/>
          </a:prstGeom>
          <a:noFill/>
          <a:ln cap="flat" cmpd="sng" w="19050">
            <a:solidFill>
              <a:srgbClr val="8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32" name="Google Shape;232;p46"/>
          <p:cNvSpPr/>
          <p:nvPr/>
        </p:nvSpPr>
        <p:spPr>
          <a:xfrm>
            <a:off x="7654112" y="4090184"/>
            <a:ext cx="178570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monto obtenido en el punto 2, se le debe rebajar la cantidad a rebajar.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$ 30.010 - $ 27.200.88 = $2.809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6"/>
          <p:cNvSpPr/>
          <p:nvPr/>
        </p:nvSpPr>
        <p:spPr>
          <a:xfrm>
            <a:off x="7739063" y="5626428"/>
            <a:ext cx="15954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Impuesto a retener es: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$ 2.809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4" name="Google Shape;234;p46"/>
          <p:cNvCxnSpPr/>
          <p:nvPr/>
        </p:nvCxnSpPr>
        <p:spPr>
          <a:xfrm flipH="1">
            <a:off x="5900954" y="4224867"/>
            <a:ext cx="1769428" cy="381000"/>
          </a:xfrm>
          <a:prstGeom prst="straightConnector1">
            <a:avLst/>
          </a:prstGeom>
          <a:noFill/>
          <a:ln cap="flat" cmpd="sng" w="19050">
            <a:solidFill>
              <a:srgbClr val="80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/>
          <p:nvPr/>
        </p:nvSpPr>
        <p:spPr>
          <a:xfrm>
            <a:off x="508000" y="2070100"/>
            <a:ext cx="8496300" cy="42418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7"/>
          <p:cNvSpPr/>
          <p:nvPr/>
        </p:nvSpPr>
        <p:spPr>
          <a:xfrm>
            <a:off x="411161" y="1200706"/>
            <a:ext cx="93345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DESCUENTOS</a:t>
            </a:r>
            <a:endParaRPr b="0" i="0" sz="36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7"/>
          <p:cNvSpPr txBox="1"/>
          <p:nvPr/>
        </p:nvSpPr>
        <p:spPr>
          <a:xfrm>
            <a:off x="2622246" y="2893914"/>
            <a:ext cx="4802977" cy="63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7"/>
          <p:cNvSpPr/>
          <p:nvPr/>
        </p:nvSpPr>
        <p:spPr>
          <a:xfrm>
            <a:off x="5121073" y="1605340"/>
            <a:ext cx="7693989" cy="648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SQUEMAp14_RRHH_M2_A14_Presentacion-14.jpg" id="243" name="Google Shape;24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598" y="2441034"/>
            <a:ext cx="8071104" cy="369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8"/>
          <p:cNvSpPr/>
          <p:nvPr/>
        </p:nvSpPr>
        <p:spPr>
          <a:xfrm>
            <a:off x="541339" y="2667000"/>
            <a:ext cx="7167561" cy="33909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8"/>
          <p:cNvSpPr/>
          <p:nvPr/>
        </p:nvSpPr>
        <p:spPr>
          <a:xfrm>
            <a:off x="461962" y="1162606"/>
            <a:ext cx="905033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PAUSAS </a:t>
            </a:r>
            <a:r>
              <a:rPr b="0" i="0" lang="en-US" sz="33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REFLEXIVAS</a:t>
            </a:r>
            <a:endParaRPr b="0" i="0" sz="33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6175" y="2500771"/>
            <a:ext cx="482540" cy="48254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8"/>
          <p:cNvSpPr/>
          <p:nvPr/>
        </p:nvSpPr>
        <p:spPr>
          <a:xfrm>
            <a:off x="1010691" y="5124371"/>
            <a:ext cx="4611149" cy="2130804"/>
          </a:xfrm>
          <a:prstGeom prst="flowChartDocumen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8"/>
          <p:cNvSpPr/>
          <p:nvPr/>
        </p:nvSpPr>
        <p:spPr>
          <a:xfrm>
            <a:off x="625189" y="2020547"/>
            <a:ext cx="57996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Algunas preguntas de los temas que vamos trabajando. . . </a:t>
            </a:r>
            <a:endParaRPr b="1" i="1" sz="18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8"/>
          <p:cNvSpPr/>
          <p:nvPr/>
        </p:nvSpPr>
        <p:spPr>
          <a:xfrm>
            <a:off x="906463" y="3416628"/>
            <a:ext cx="4579937" cy="76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¿Para qué sirven los impuestos  administrados por SII?</a:t>
            </a:r>
            <a:endParaRPr/>
          </a:p>
        </p:txBody>
      </p:sp>
      <p:sp>
        <p:nvSpPr>
          <p:cNvPr id="254" name="Google Shape;254;p48"/>
          <p:cNvSpPr/>
          <p:nvPr/>
        </p:nvSpPr>
        <p:spPr>
          <a:xfrm>
            <a:off x="3384550" y="5050295"/>
            <a:ext cx="4857750" cy="425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48"/>
          <p:cNvSpPr/>
          <p:nvPr/>
        </p:nvSpPr>
        <p:spPr>
          <a:xfrm>
            <a:off x="5160963" y="927428"/>
            <a:ext cx="4857750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6027" y="2997200"/>
            <a:ext cx="2933867" cy="30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"/>
          <p:cNvSpPr/>
          <p:nvPr/>
        </p:nvSpPr>
        <p:spPr>
          <a:xfrm>
            <a:off x="2035277" y="2911885"/>
            <a:ext cx="6999671" cy="269655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8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3"/>
            <a:ext cx="2812026" cy="318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063613"/>
            <a:ext cx="1705019" cy="127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8"/>
          <p:cNvSpPr txBox="1"/>
          <p:nvPr/>
        </p:nvSpPr>
        <p:spPr>
          <a:xfrm>
            <a:off x="3972774" y="1171496"/>
            <a:ext cx="1031026" cy="555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8"/>
          <p:cNvSpPr txBox="1"/>
          <p:nvPr/>
        </p:nvSpPr>
        <p:spPr>
          <a:xfrm>
            <a:off x="3563674" y="3054652"/>
            <a:ext cx="5173926" cy="24952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EL IMPUESTO ÚNICO</a:t>
            </a:r>
            <a:endParaRPr b="0" i="0" sz="24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temas trabajados a lo largo de la presentación, te invito a desarrollar la </a:t>
            </a:r>
            <a:r>
              <a:rPr b="1" i="0" lang="en-US" sz="17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14 Cuánto Aprendimos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Descarga el archivo y sigue las instrucciones.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¡Muy bien!, 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vamos a practicar.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0"/>
          <p:cNvSpPr txBox="1"/>
          <p:nvPr/>
        </p:nvSpPr>
        <p:spPr>
          <a:xfrm>
            <a:off x="3645160" y="1209418"/>
            <a:ext cx="1295140" cy="517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6" y="3978569"/>
            <a:ext cx="6899892" cy="39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0"/>
          <p:cNvSpPr txBox="1"/>
          <p:nvPr/>
        </p:nvSpPr>
        <p:spPr>
          <a:xfrm>
            <a:off x="2686559" y="6881800"/>
            <a:ext cx="1639637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0"/>
          <p:cNvSpPr txBox="1"/>
          <p:nvPr/>
        </p:nvSpPr>
        <p:spPr>
          <a:xfrm>
            <a:off x="958646" y="3771729"/>
            <a:ext cx="5315153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realizar la siguiente actividad,  utiliza el archivo </a:t>
            </a:r>
            <a:r>
              <a:rPr b="1" i="0" lang="en-US" sz="17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 14</a:t>
            </a:r>
            <a:r>
              <a:rPr b="0" i="0" lang="en-US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  y sigue las instrucciones señaladas.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958646" y="2644327"/>
            <a:ext cx="674479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EL IMPUESTO ÚNICO</a:t>
            </a:r>
            <a:endParaRPr b="1" i="0" sz="24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19"/>
          <p:cNvGrpSpPr/>
          <p:nvPr/>
        </p:nvGrpSpPr>
        <p:grpSpPr>
          <a:xfrm>
            <a:off x="-4655" y="4568183"/>
            <a:ext cx="9154909" cy="783005"/>
            <a:chOff x="-4655" y="4354713"/>
            <a:chExt cx="9154909" cy="783005"/>
          </a:xfrm>
        </p:grpSpPr>
        <p:sp>
          <p:nvSpPr>
            <p:cNvPr id="289" name="Google Shape;289;p19"/>
            <p:cNvSpPr txBox="1"/>
            <p:nvPr/>
          </p:nvSpPr>
          <p:spPr>
            <a:xfrm>
              <a:off x="1284454" y="4576958"/>
              <a:ext cx="7865800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manejas.</a:t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0" name="Google Shape;290;p19"/>
            <p:cNvGrpSpPr/>
            <p:nvPr/>
          </p:nvGrpSpPr>
          <p:grpSpPr>
            <a:xfrm>
              <a:off x="-4655" y="4354713"/>
              <a:ext cx="1135367" cy="783005"/>
              <a:chOff x="-4655" y="4407300"/>
              <a:chExt cx="1135367" cy="783005"/>
            </a:xfrm>
          </p:grpSpPr>
          <p:sp>
            <p:nvSpPr>
              <p:cNvPr id="291" name="Google Shape;291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92" name="Google Shape;292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1796" y="4510802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3" name="Google Shape;293;p19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294" name="Google Shape;294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  asegura la información instalando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5" name="Google Shape;295;p19"/>
            <p:cNvGrpSpPr/>
            <p:nvPr/>
          </p:nvGrpSpPr>
          <p:grpSpPr>
            <a:xfrm>
              <a:off x="-4655" y="3461842"/>
              <a:ext cx="1135367" cy="783005"/>
              <a:chOff x="-4655" y="3534477"/>
              <a:chExt cx="1135367" cy="783005"/>
            </a:xfrm>
          </p:grpSpPr>
          <p:sp>
            <p:nvSpPr>
              <p:cNvPr id="296" name="Google Shape;296;p19"/>
              <p:cNvSpPr/>
              <p:nvPr/>
            </p:nvSpPr>
            <p:spPr>
              <a:xfrm rot="5400000">
                <a:off x="171526" y="3358296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97" name="Google Shape;297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1796" y="3637979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8" name="Google Shape;298;p19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299" name="Google Shape;299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0" name="Google Shape;300;p19"/>
            <p:cNvGrpSpPr/>
            <p:nvPr/>
          </p:nvGrpSpPr>
          <p:grpSpPr>
            <a:xfrm>
              <a:off x="-4655" y="1788831"/>
              <a:ext cx="1135367" cy="783005"/>
              <a:chOff x="-4655" y="1788831"/>
              <a:chExt cx="1135367" cy="783005"/>
            </a:xfrm>
          </p:grpSpPr>
          <p:sp>
            <p:nvSpPr>
              <p:cNvPr id="301" name="Google Shape;301;p19"/>
              <p:cNvSpPr/>
              <p:nvPr/>
            </p:nvSpPr>
            <p:spPr>
              <a:xfrm rot="5400000">
                <a:off x="171526" y="1612650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02" name="Google Shape;302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57560" y="1871905"/>
                <a:ext cx="731859" cy="6168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03" name="Google Shape;303;p19"/>
          <p:cNvGrpSpPr/>
          <p:nvPr/>
        </p:nvGrpSpPr>
        <p:grpSpPr>
          <a:xfrm>
            <a:off x="-4655" y="2826713"/>
            <a:ext cx="8958264" cy="783005"/>
            <a:chOff x="-4655" y="2568971"/>
            <a:chExt cx="8958264" cy="783005"/>
          </a:xfrm>
        </p:grpSpPr>
        <p:sp>
          <p:nvSpPr>
            <p:cNvPr id="304" name="Google Shape;304;p19"/>
            <p:cNvSpPr txBox="1"/>
            <p:nvPr/>
          </p:nvSpPr>
          <p:spPr>
            <a:xfrm>
              <a:off x="1284454" y="2791216"/>
              <a:ext cx="7669155" cy="33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5" name="Google Shape;305;p19"/>
            <p:cNvGrpSpPr/>
            <p:nvPr/>
          </p:nvGrpSpPr>
          <p:grpSpPr>
            <a:xfrm>
              <a:off x="-4655" y="2568971"/>
              <a:ext cx="1135367" cy="783005"/>
              <a:chOff x="-4655" y="2661654"/>
              <a:chExt cx="1135367" cy="783005"/>
            </a:xfrm>
          </p:grpSpPr>
          <p:sp>
            <p:nvSpPr>
              <p:cNvPr id="306" name="Google Shape;306;p19"/>
              <p:cNvSpPr/>
              <p:nvPr/>
            </p:nvSpPr>
            <p:spPr>
              <a:xfrm rot="5400000">
                <a:off x="171526" y="2485473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07" name="Google Shape;307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796" y="2765156"/>
                <a:ext cx="683386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08" name="Google Shape;308;p19"/>
          <p:cNvGrpSpPr/>
          <p:nvPr/>
        </p:nvGrpSpPr>
        <p:grpSpPr>
          <a:xfrm>
            <a:off x="-4655" y="5438917"/>
            <a:ext cx="6906899" cy="783005"/>
            <a:chOff x="-4655" y="5100793"/>
            <a:chExt cx="6906899" cy="783005"/>
          </a:xfrm>
        </p:grpSpPr>
        <p:sp>
          <p:nvSpPr>
            <p:cNvPr id="309" name="Google Shape;309;p19"/>
            <p:cNvSpPr txBox="1"/>
            <p:nvPr/>
          </p:nvSpPr>
          <p:spPr>
            <a:xfrm>
              <a:off x="1284453" y="5224717"/>
              <a:ext cx="5617791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/>
            </a:p>
          </p:txBody>
        </p:sp>
        <p:grpSp>
          <p:nvGrpSpPr>
            <p:cNvPr id="310" name="Google Shape;310;p19"/>
            <p:cNvGrpSpPr/>
            <p:nvPr/>
          </p:nvGrpSpPr>
          <p:grpSpPr>
            <a:xfrm>
              <a:off x="-4655" y="5100793"/>
              <a:ext cx="1135367" cy="783005"/>
              <a:chOff x="-4655" y="5280123"/>
              <a:chExt cx="1135367" cy="783005"/>
            </a:xfrm>
          </p:grpSpPr>
          <p:sp>
            <p:nvSpPr>
              <p:cNvPr id="311" name="Google Shape;311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12" name="Google Shape;312;p19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1795" y="5383625"/>
                <a:ext cx="683389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13" name="Google Shape;313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1" y="2890682"/>
            <a:ext cx="2963594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1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EL IMPUESTO ÚNICO</a:t>
            </a:r>
            <a:endParaRPr b="0" i="0" sz="26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2"/>
            <a:ext cx="673176" cy="60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/>
          <p:nvPr/>
        </p:nvSpPr>
        <p:spPr>
          <a:xfrm>
            <a:off x="373891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7"/>
          <p:cNvSpPr/>
          <p:nvPr/>
        </p:nvSpPr>
        <p:spPr>
          <a:xfrm>
            <a:off x="365587" y="2192861"/>
            <a:ext cx="7191325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EL IMPUESTO ÚNICO</a:t>
            </a:r>
            <a:endParaRPr b="1" i="0" sz="3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7"/>
          <p:cNvSpPr txBox="1"/>
          <p:nvPr/>
        </p:nvSpPr>
        <p:spPr>
          <a:xfrm>
            <a:off x="973697" y="35099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4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7"/>
          <p:cNvSpPr/>
          <p:nvPr/>
        </p:nvSpPr>
        <p:spPr>
          <a:xfrm>
            <a:off x="3751263" y="1079828"/>
            <a:ext cx="4857750" cy="815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3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2a14.png" id="81" name="Google Shape;8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6477" y="2939605"/>
            <a:ext cx="7527308" cy="438964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7"/>
          <p:cNvSpPr txBox="1"/>
          <p:nvPr/>
        </p:nvSpPr>
        <p:spPr>
          <a:xfrm>
            <a:off x="1139100" y="834799"/>
            <a:ext cx="6264242" cy="4082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CÁLCULO DE REMUNERACIÓN, FINIQUITOS Y OBLIGACIONES LABORALES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 txBox="1"/>
          <p:nvPr/>
        </p:nvSpPr>
        <p:spPr>
          <a:xfrm>
            <a:off x="424015" y="2308949"/>
            <a:ext cx="2760221" cy="24919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2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Calcular remuneraciones y finiquitos, obligaciones tributarias y previsionales del o las trabajadoras de una empresa, de acuerdo a lo  estipulado en los contratos de trabajo.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- C - F - H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8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8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8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8"/>
          <p:cNvSpPr txBox="1"/>
          <p:nvPr/>
        </p:nvSpPr>
        <p:spPr>
          <a:xfrm>
            <a:off x="3561634" y="2512149"/>
            <a:ext cx="2788365" cy="10988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Determina el monto de obligaciones previsionales, tributarias y descuentos varios, retenidos al trabajador para ser entregados a las instituciones respectivas. </a:t>
            </a:r>
            <a:endParaRPr/>
          </a:p>
        </p:txBody>
      </p:sp>
      <p:sp>
        <p:nvSpPr>
          <p:cNvPr id="93" name="Google Shape;93;p38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6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8"/>
          <p:cNvSpPr/>
          <p:nvPr/>
        </p:nvSpPr>
        <p:spPr>
          <a:xfrm>
            <a:off x="6473043" y="1472660"/>
            <a:ext cx="2980513" cy="5663580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8"/>
          <p:cNvSpPr txBox="1"/>
          <p:nvPr/>
        </p:nvSpPr>
        <p:spPr>
          <a:xfrm>
            <a:off x="6647973" y="2499449"/>
            <a:ext cx="2445227" cy="14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3.3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Calcula el total de retenciones por Impuesto Único de Segunda Categoría a declarar en el Formulario N°29, aplicado a las remuneraciones, según las normas tributarias vigentes.</a:t>
            </a:r>
            <a:endParaRPr/>
          </a:p>
        </p:txBody>
      </p:sp>
      <p:sp>
        <p:nvSpPr>
          <p:cNvPr id="97" name="Google Shape;97;p38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1864" y="4448534"/>
            <a:ext cx="3103843" cy="246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8"/>
          <p:cNvPicPr preferRelativeResize="0"/>
          <p:nvPr/>
        </p:nvPicPr>
        <p:blipFill rotWithShape="1">
          <a:blip r:embed="rId7">
            <a:alphaModFix/>
          </a:blip>
          <a:srcRect b="6869" l="0" r="0" t="0"/>
          <a:stretch/>
        </p:blipFill>
        <p:spPr>
          <a:xfrm flipH="1">
            <a:off x="4096296" y="3757726"/>
            <a:ext cx="3025211" cy="3801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8"/>
          <p:cNvSpPr/>
          <p:nvPr/>
        </p:nvSpPr>
        <p:spPr>
          <a:xfrm>
            <a:off x="6113463" y="4102428"/>
            <a:ext cx="4857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34950" y="2362729"/>
            <a:ext cx="740095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LAS COTIZACIONES PREVISIONALES Y </a:t>
            </a:r>
            <a:b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DESCUENTOS VARIOS</a:t>
            </a:r>
            <a:endParaRPr b="0" i="0" sz="24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6271270" y="800149"/>
            <a:ext cx="5666913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7446963" y="2027119"/>
            <a:ext cx="4857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5293187" y="1367361"/>
            <a:ext cx="5666913" cy="374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818137" y="4055775"/>
            <a:ext cx="3780341" cy="49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Comprendimos el Impuesto retenido de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Liquidación de Sueldos.</a:t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648817" y="3122542"/>
            <a:ext cx="4456583" cy="6778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818137" y="3204848"/>
            <a:ext cx="4068994" cy="49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Aplicamos Descuentos Previsionales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retenidos de la Liquidación de Sueldos.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476120" y="3279084"/>
            <a:ext cx="276316" cy="283367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46056" y="31868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818137" y="4912161"/>
            <a:ext cx="4130557" cy="49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Aplicamos Descuentos convencionales retenidos de la Liquidación de Sueldos.</a:t>
            </a: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648817" y="3963107"/>
            <a:ext cx="4456583" cy="6778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476120" y="4119649"/>
            <a:ext cx="276316" cy="283367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648817" y="4831152"/>
            <a:ext cx="4456583" cy="6778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476120" y="4987693"/>
            <a:ext cx="276316" cy="283367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458756" y="40377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446056" y="49013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4734516" y="3566660"/>
            <a:ext cx="696535" cy="69653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818137" y="5750361"/>
            <a:ext cx="4130557" cy="494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Conocimos el pago por parte del empleador retenido de las liquidaciones de sueldos</a:t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674217" y="5694752"/>
            <a:ext cx="4456583" cy="677806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501520" y="5851293"/>
            <a:ext cx="276316" cy="283367"/>
          </a:xfrm>
          <a:prstGeom prst="roundRect">
            <a:avLst>
              <a:gd fmla="val 16667" name="adj"/>
            </a:avLst>
          </a:prstGeom>
          <a:solidFill>
            <a:srgbClr val="ED6B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471456" y="5764911"/>
            <a:ext cx="328644" cy="42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7618" y="2424252"/>
            <a:ext cx="4828328" cy="4574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39"/>
          <p:cNvGrpSpPr/>
          <p:nvPr/>
        </p:nvGrpSpPr>
        <p:grpSpPr>
          <a:xfrm flipH="1">
            <a:off x="536225" y="2440019"/>
            <a:ext cx="5390398" cy="2567589"/>
            <a:chOff x="3774221" y="2843142"/>
            <a:chExt cx="5390398" cy="2567589"/>
          </a:xfrm>
        </p:grpSpPr>
        <p:sp>
          <p:nvSpPr>
            <p:cNvPr id="135" name="Google Shape;135;p39"/>
            <p:cNvSpPr/>
            <p:nvPr/>
          </p:nvSpPr>
          <p:spPr>
            <a:xfrm>
              <a:off x="4506819" y="2843142"/>
              <a:ext cx="4657800" cy="2567589"/>
            </a:xfrm>
            <a:prstGeom prst="roundRect">
              <a:avLst>
                <a:gd fmla="val 1666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9"/>
            <p:cNvSpPr/>
            <p:nvPr/>
          </p:nvSpPr>
          <p:spPr>
            <a:xfrm rot="-7028957">
              <a:off x="4111561" y="4473675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p3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9"/>
          <p:cNvSpPr txBox="1"/>
          <p:nvPr/>
        </p:nvSpPr>
        <p:spPr>
          <a:xfrm>
            <a:off x="856788" y="2748928"/>
            <a:ext cx="4056002" cy="1917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actividad anterior,  te invitamos a realizar la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14 de Conocimientos Previos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39" name="Google Shape;139;p39"/>
          <p:cNvSpPr txBox="1"/>
          <p:nvPr/>
        </p:nvSpPr>
        <p:spPr>
          <a:xfrm>
            <a:off x="856788" y="581447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 b="0" i="0" sz="1400" u="none" cap="none" strike="noStrik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674" y="3333134"/>
            <a:ext cx="4585614" cy="43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0"/>
          <p:cNvSpPr txBox="1"/>
          <p:nvPr/>
        </p:nvSpPr>
        <p:spPr>
          <a:xfrm>
            <a:off x="363275" y="14036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b="0" i="0" sz="32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0"/>
          <p:cNvSpPr txBox="1"/>
          <p:nvPr/>
        </p:nvSpPr>
        <p:spPr>
          <a:xfrm>
            <a:off x="366450" y="11537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0"/>
          <p:cNvSpPr/>
          <p:nvPr/>
        </p:nvSpPr>
        <p:spPr>
          <a:xfrm>
            <a:off x="3581400" y="2438400"/>
            <a:ext cx="4711700" cy="2730500"/>
          </a:xfrm>
          <a:prstGeom prst="roundRect">
            <a:avLst>
              <a:gd fmla="val 7848" name="adj"/>
            </a:avLst>
          </a:prstGeom>
          <a:solidFill>
            <a:srgbClr val="FFDD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0"/>
          <p:cNvSpPr/>
          <p:nvPr/>
        </p:nvSpPr>
        <p:spPr>
          <a:xfrm rot="-7028957">
            <a:off x="3225674" y="3164456"/>
            <a:ext cx="475492" cy="1123892"/>
          </a:xfrm>
          <a:prstGeom prst="triangle">
            <a:avLst>
              <a:gd fmla="val 50000" name="adj"/>
            </a:avLst>
          </a:prstGeom>
          <a:solidFill>
            <a:srgbClr val="FFDD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0"/>
          <p:cNvSpPr/>
          <p:nvPr/>
        </p:nvSpPr>
        <p:spPr>
          <a:xfrm>
            <a:off x="3717924" y="2636719"/>
            <a:ext cx="4625976" cy="219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actividad podrás confeccionar las liquidaciones de remuneraciones de los trabajadores, y con ello poder obtener el líquido a pago.</a:t>
            </a:r>
            <a:endParaRPr/>
          </a:p>
          <a:p>
            <a:pPr indent="-62100" lvl="0" marL="17640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6400" lvl="0" marL="176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también podrás aplicar los conocimientos que has adquiridos en las actividades anteriores.</a:t>
            </a:r>
            <a:endParaRPr/>
          </a:p>
        </p:txBody>
      </p:sp>
      <p:sp>
        <p:nvSpPr>
          <p:cNvPr id="150" name="Google Shape;150;p40"/>
          <p:cNvSpPr/>
          <p:nvPr/>
        </p:nvSpPr>
        <p:spPr>
          <a:xfrm>
            <a:off x="5668963" y="5863263"/>
            <a:ext cx="48577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100" lvl="0" marL="14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77838" y="3187700"/>
            <a:ext cx="2832100" cy="31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/>
          <p:nvPr/>
        </p:nvSpPr>
        <p:spPr>
          <a:xfrm>
            <a:off x="4063852" y="27665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4122474" y="2241853"/>
            <a:ext cx="3573726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EL IMPUESTO ÚNICO</a:t>
            </a:r>
            <a:endParaRPr b="0" i="0" sz="28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940818" y="1209597"/>
            <a:ext cx="87248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9"/>
            <a:ext cx="2950556" cy="431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4171950" y="3227386"/>
            <a:ext cx="4743450" cy="3084514"/>
          </a:xfrm>
          <a:prstGeom prst="roundRect">
            <a:avLst>
              <a:gd fmla="val 622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4358751" y="3561932"/>
            <a:ext cx="4349219" cy="200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Determinar el  impuesto único aplicado a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liquidaciones de sueldos.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Aplicar los procedimientos de cálculos establecidos por SII.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la actualización de la tabla de impuesto único.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5"/>
          <p:cNvGrpSpPr/>
          <p:nvPr/>
        </p:nvGrpSpPr>
        <p:grpSpPr>
          <a:xfrm>
            <a:off x="4000500" y="3586915"/>
            <a:ext cx="305308" cy="1732208"/>
            <a:chOff x="4025898" y="3612315"/>
            <a:chExt cx="279910" cy="1588109"/>
          </a:xfrm>
        </p:grpSpPr>
        <p:sp>
          <p:nvSpPr>
            <p:cNvPr id="164" name="Google Shape;164;p5"/>
            <p:cNvSpPr/>
            <p:nvPr/>
          </p:nvSpPr>
          <p:spPr>
            <a:xfrm>
              <a:off x="4025898" y="4262843"/>
              <a:ext cx="279910" cy="287053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4025898" y="3612315"/>
              <a:ext cx="279910" cy="287053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4025898" y="4913371"/>
              <a:ext cx="279910" cy="287053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5"/>
          <p:cNvSpPr txBox="1"/>
          <p:nvPr/>
        </p:nvSpPr>
        <p:spPr>
          <a:xfrm>
            <a:off x="4006021" y="4269304"/>
            <a:ext cx="228904" cy="29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001796" y="3570808"/>
            <a:ext cx="228904" cy="29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4014497" y="4967804"/>
            <a:ext cx="228904" cy="294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1"/>
          <p:cNvSpPr/>
          <p:nvPr/>
        </p:nvSpPr>
        <p:spPr>
          <a:xfrm>
            <a:off x="385761" y="1200706"/>
            <a:ext cx="9334501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ES EL IMPUESTO ÚNICO O DE </a:t>
            </a:r>
            <a:r>
              <a:rPr b="0" i="0" lang="en-US" sz="27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SEGUNDA CATEGORÍA?</a:t>
            </a:r>
            <a:endParaRPr/>
          </a:p>
        </p:txBody>
      </p:sp>
      <p:sp>
        <p:nvSpPr>
          <p:cNvPr id="175" name="Google Shape;175;p41"/>
          <p:cNvSpPr/>
          <p:nvPr/>
        </p:nvSpPr>
        <p:spPr>
          <a:xfrm>
            <a:off x="508000" y="2070100"/>
            <a:ext cx="8001000" cy="45466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1"/>
          <p:cNvSpPr txBox="1"/>
          <p:nvPr/>
        </p:nvSpPr>
        <p:spPr>
          <a:xfrm>
            <a:off x="776908" y="4380060"/>
            <a:ext cx="4760292" cy="1646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Impuesto Único</a:t>
            </a:r>
            <a:endParaRPr b="0" i="0" sz="16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este impuesto tenga el carácter de único quiere decir que a las rentas sobre las cuales se aplique el Impuesto Único de Segunda Categoría no quedan gravadas con ningún otro tributo establecido en la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 de Renta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1"/>
          <p:cNvSpPr txBox="1"/>
          <p:nvPr/>
        </p:nvSpPr>
        <p:spPr>
          <a:xfrm>
            <a:off x="700708" y="2258949"/>
            <a:ext cx="773209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Impuesto de Retención</a:t>
            </a:r>
            <a:endParaRPr b="0" i="0" sz="16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 que la obligación de retener y enterar el monto de este tributo se radica en las personas que pagan rentas gravadas con este impuesto.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que distinguir entonces, entre la persona que soporta la carga de este impuesto, que es el trabajador, y la persona encargada de deducir, retener y enterar dicho impuesto en arcas fiscales, que será el empleador, patrón, etc. Este último tiene la obligación de enterarlo en la forma, condiciones y plazos contemplados en la Ley.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5600" y="4516640"/>
            <a:ext cx="2527300" cy="1681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/>
          <p:nvPr/>
        </p:nvSpPr>
        <p:spPr>
          <a:xfrm>
            <a:off x="385761" y="1200706"/>
            <a:ext cx="933450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EL IMPUESTO ÚNICO TIENE </a:t>
            </a:r>
            <a:r>
              <a:rPr b="0" i="0" lang="en-US" sz="3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CARÁCTER PROGRESIVO</a:t>
            </a:r>
            <a:endParaRPr/>
          </a:p>
        </p:txBody>
      </p:sp>
      <p:sp>
        <p:nvSpPr>
          <p:cNvPr id="184" name="Google Shape;184;p42"/>
          <p:cNvSpPr/>
          <p:nvPr/>
        </p:nvSpPr>
        <p:spPr>
          <a:xfrm>
            <a:off x="508000" y="2070100"/>
            <a:ext cx="8521700" cy="3797300"/>
          </a:xfrm>
          <a:prstGeom prst="roundRect">
            <a:avLst>
              <a:gd fmla="val 5516" name="adj"/>
            </a:avLst>
          </a:prstGeom>
          <a:solidFill>
            <a:schemeClr val="lt1"/>
          </a:solidFill>
          <a:ln cap="flat" cmpd="sng" w="9525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2"/>
          <p:cNvSpPr txBox="1"/>
          <p:nvPr/>
        </p:nvSpPr>
        <p:spPr>
          <a:xfrm>
            <a:off x="759140" y="2271467"/>
            <a:ext cx="7533959" cy="907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Impuesto Progresivo</a:t>
            </a:r>
            <a:endParaRPr b="0" i="0" sz="16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impuesto a pagar se determina en base a una escala progresiva de tasas. De donde a mayor base imponible mayor será la tasa de impuesto a aplicar sobre dicha base.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42"/>
          <p:cNvPicPr preferRelativeResize="0"/>
          <p:nvPr/>
        </p:nvPicPr>
        <p:blipFill rotWithShape="1">
          <a:blip r:embed="rId3">
            <a:alphaModFix/>
          </a:blip>
          <a:srcRect b="0" l="0" r="54451" t="5900"/>
          <a:stretch/>
        </p:blipFill>
        <p:spPr>
          <a:xfrm>
            <a:off x="717761" y="3327399"/>
            <a:ext cx="3828839" cy="208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2"/>
          <p:cNvPicPr preferRelativeResize="0"/>
          <p:nvPr/>
        </p:nvPicPr>
        <p:blipFill rotWithShape="1">
          <a:blip r:embed="rId3">
            <a:alphaModFix/>
          </a:blip>
          <a:srcRect b="0" l="50383" r="817" t="5900"/>
          <a:stretch/>
        </p:blipFill>
        <p:spPr>
          <a:xfrm>
            <a:off x="4648200" y="3340099"/>
            <a:ext cx="4102100" cy="208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Personalizado 17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