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832">
          <p15:clr>
            <a:srgbClr val="000000"/>
          </p15:clr>
        </p15:guide>
        <p15:guide id="4" pos="31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jbg9/l86ijT9npOCUHkQosJcGv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832" orient="horz"/>
        <p:guide pos="31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5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5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7" name="Google Shape;437;p2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0" name="Google Shape;450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2" name="Google Shape;482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6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42.png"/><Relationship Id="rId7" Type="http://schemas.openxmlformats.org/officeDocument/2006/relationships/image" Target="../media/image37.png"/><Relationship Id="rId8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afc.cl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A RRHH M2.png"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-13124"/>
          <a:stretch/>
        </p:blipFill>
        <p:spPr>
          <a:xfrm>
            <a:off x="2672185" y="2565400"/>
            <a:ext cx="5644631" cy="38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2781492" y="2692673"/>
            <a:ext cx="3446501" cy="559340"/>
          </a:xfrm>
          <a:prstGeom prst="roundRect">
            <a:avLst>
              <a:gd fmla="val 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365425" y="2174214"/>
            <a:ext cx="8422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1" i="0" sz="35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/>
        </p:nvSpPr>
        <p:spPr>
          <a:xfrm>
            <a:off x="4063852" y="27284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693474" y="1797353"/>
            <a:ext cx="8552126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LAS COTIZACIONES PREVISIONALES Y DESCUENTOS VARIOS</a:t>
            </a:r>
            <a:endParaRPr b="0" i="0" sz="25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3940818" y="1209597"/>
            <a:ext cx="87248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4171950" y="3227386"/>
            <a:ext cx="4743450" cy="3084514"/>
          </a:xfrm>
          <a:prstGeom prst="roundRect">
            <a:avLst>
              <a:gd fmla="val 622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4025898" y="4262843"/>
            <a:ext cx="279910" cy="287053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4358751" y="3561932"/>
            <a:ext cx="4349219" cy="2484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Aplicar Descuentos Previsionales retenidos de la Liquidación de Sueldos.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Comprender el Impuesto retenido de la Liquidación de Sueldos.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Aplicar Descuentos convencionales retenidos de la Liquidación de Sueldos.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Conocer el pago por parte del empleador lo retenido de las liquidaciones de sueldos.</a:t>
            </a:r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4025898" y="3612315"/>
            <a:ext cx="279910" cy="287053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4025898" y="4913371"/>
            <a:ext cx="279910" cy="287053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4025898" y="5576599"/>
            <a:ext cx="279910" cy="287053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4018721" y="4231204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4027196" y="3583508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4027197" y="4878904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4018743" y="5539325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"/>
          <p:cNvSpPr/>
          <p:nvPr/>
        </p:nvSpPr>
        <p:spPr>
          <a:xfrm>
            <a:off x="508000" y="2070100"/>
            <a:ext cx="8242300" cy="41021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4"/>
          <p:cNvSpPr/>
          <p:nvPr/>
        </p:nvSpPr>
        <p:spPr>
          <a:xfrm>
            <a:off x="385761" y="1213406"/>
            <a:ext cx="9334501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DESCUENTOS SE APLICAN </a:t>
            </a:r>
            <a:r>
              <a:rPr b="0" i="0" lang="en-US" sz="29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 LOS TRABAJADORES?</a:t>
            </a:r>
            <a:endParaRPr/>
          </a:p>
        </p:txBody>
      </p:sp>
      <p:sp>
        <p:nvSpPr>
          <p:cNvPr id="200" name="Google Shape;200;p44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4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4"/>
          <p:cNvSpPr/>
          <p:nvPr/>
        </p:nvSpPr>
        <p:spPr>
          <a:xfrm>
            <a:off x="722693" y="2231018"/>
            <a:ext cx="7567874" cy="35394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empresa puede deducir de las remuneraciones los siguientes conceptos:</a:t>
            </a:r>
            <a:endParaRPr/>
          </a:p>
        </p:txBody>
      </p:sp>
      <p:grpSp>
        <p:nvGrpSpPr>
          <p:cNvPr id="203" name="Google Shape;203;p44"/>
          <p:cNvGrpSpPr/>
          <p:nvPr/>
        </p:nvGrpSpPr>
        <p:grpSpPr>
          <a:xfrm>
            <a:off x="1840594" y="2812823"/>
            <a:ext cx="5312813" cy="2991077"/>
            <a:chOff x="0" y="0"/>
            <a:chExt cx="5312813" cy="2991077"/>
          </a:xfrm>
        </p:grpSpPr>
        <p:sp>
          <p:nvSpPr>
            <p:cNvPr id="204" name="Google Shape;204;p44"/>
            <p:cNvSpPr/>
            <p:nvPr/>
          </p:nvSpPr>
          <p:spPr>
            <a:xfrm>
              <a:off x="0" y="0"/>
              <a:ext cx="4250251" cy="658037"/>
            </a:xfrm>
            <a:prstGeom prst="roundRect">
              <a:avLst>
                <a:gd fmla="val 10000" name="adj"/>
              </a:avLst>
            </a:prstGeom>
            <a:solidFill>
              <a:srgbClr val="B3B3B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4"/>
            <p:cNvSpPr txBox="1"/>
            <p:nvPr/>
          </p:nvSpPr>
          <p:spPr>
            <a:xfrm>
              <a:off x="19273" y="19273"/>
              <a:ext cx="3484574" cy="619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Descuentos legales o Previsionales</a:t>
              </a:r>
              <a:endParaRPr/>
            </a:p>
          </p:txBody>
        </p:sp>
        <p:sp>
          <p:nvSpPr>
            <p:cNvPr id="206" name="Google Shape;206;p44"/>
            <p:cNvSpPr/>
            <p:nvPr/>
          </p:nvSpPr>
          <p:spPr>
            <a:xfrm>
              <a:off x="355958" y="777680"/>
              <a:ext cx="4250251" cy="658037"/>
            </a:xfrm>
            <a:prstGeom prst="roundRect">
              <a:avLst>
                <a:gd fmla="val 10000" name="adj"/>
              </a:avLst>
            </a:prstGeom>
            <a:solidFill>
              <a:srgbClr val="FFB37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4"/>
            <p:cNvSpPr txBox="1"/>
            <p:nvPr/>
          </p:nvSpPr>
          <p:spPr>
            <a:xfrm>
              <a:off x="375231" y="796953"/>
              <a:ext cx="3428022" cy="619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Impuesto único</a:t>
              </a:r>
              <a:endParaRPr/>
            </a:p>
          </p:txBody>
        </p:sp>
        <p:sp>
          <p:nvSpPr>
            <p:cNvPr id="208" name="Google Shape;208;p44"/>
            <p:cNvSpPr/>
            <p:nvPr/>
          </p:nvSpPr>
          <p:spPr>
            <a:xfrm>
              <a:off x="706604" y="1555360"/>
              <a:ext cx="4250251" cy="658037"/>
            </a:xfrm>
            <a:prstGeom prst="roundRect">
              <a:avLst>
                <a:gd fmla="val 10000" name="adj"/>
              </a:avLst>
            </a:prstGeom>
            <a:solidFill>
              <a:srgbClr val="FFDDB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4"/>
            <p:cNvSpPr txBox="1"/>
            <p:nvPr/>
          </p:nvSpPr>
          <p:spPr>
            <a:xfrm>
              <a:off x="725877" y="1574633"/>
              <a:ext cx="3433335" cy="619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Descuentos vivienda, estudios.</a:t>
              </a:r>
              <a:endParaRPr/>
            </a:p>
          </p:txBody>
        </p:sp>
        <p:sp>
          <p:nvSpPr>
            <p:cNvPr id="210" name="Google Shape;210;p44"/>
            <p:cNvSpPr/>
            <p:nvPr/>
          </p:nvSpPr>
          <p:spPr>
            <a:xfrm>
              <a:off x="1062562" y="2333040"/>
              <a:ext cx="4250251" cy="658037"/>
            </a:xfrm>
            <a:prstGeom prst="roundRect">
              <a:avLst>
                <a:gd fmla="val 10000" name="adj"/>
              </a:avLst>
            </a:prstGeom>
            <a:solidFill>
              <a:srgbClr val="C7C7C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4"/>
            <p:cNvSpPr txBox="1"/>
            <p:nvPr/>
          </p:nvSpPr>
          <p:spPr>
            <a:xfrm>
              <a:off x="1081835" y="2352313"/>
              <a:ext cx="3428022" cy="619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Descuentos otra naturaleza</a:t>
              </a:r>
              <a:endParaRPr/>
            </a:p>
          </p:txBody>
        </p:sp>
        <p:sp>
          <p:nvSpPr>
            <p:cNvPr id="212" name="Google Shape;212;p44"/>
            <p:cNvSpPr/>
            <p:nvPr/>
          </p:nvSpPr>
          <p:spPr>
            <a:xfrm>
              <a:off x="3822527" y="503996"/>
              <a:ext cx="427724" cy="42772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80000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4"/>
            <p:cNvSpPr txBox="1"/>
            <p:nvPr/>
          </p:nvSpPr>
          <p:spPr>
            <a:xfrm>
              <a:off x="3918765" y="503996"/>
              <a:ext cx="235248" cy="32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4"/>
            <p:cNvSpPr/>
            <p:nvPr/>
          </p:nvSpPr>
          <p:spPr>
            <a:xfrm>
              <a:off x="4178485" y="1281676"/>
              <a:ext cx="427724" cy="42772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FFFFF">
                <a:alpha val="89803"/>
              </a:srgbClr>
            </a:solidFill>
            <a:ln cap="flat" cmpd="sng" w="9525">
              <a:solidFill>
                <a:srgbClr val="80000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4"/>
            <p:cNvSpPr txBox="1"/>
            <p:nvPr/>
          </p:nvSpPr>
          <p:spPr>
            <a:xfrm>
              <a:off x="4274723" y="1281676"/>
              <a:ext cx="235248" cy="32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spcFirstLastPara="1" rIns="2412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4"/>
            <p:cNvSpPr/>
            <p:nvPr/>
          </p:nvSpPr>
          <p:spPr>
            <a:xfrm>
              <a:off x="4529131" y="2059357"/>
              <a:ext cx="427724" cy="42772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FFFFF">
                <a:alpha val="89803"/>
              </a:srgbClr>
            </a:solidFill>
            <a:ln cap="flat" cmpd="sng" w="9525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4"/>
            <p:cNvSpPr txBox="1"/>
            <p:nvPr/>
          </p:nvSpPr>
          <p:spPr>
            <a:xfrm>
              <a:off x="4625369" y="2059357"/>
              <a:ext cx="235248" cy="32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5"/>
          <p:cNvSpPr/>
          <p:nvPr/>
        </p:nvSpPr>
        <p:spPr>
          <a:xfrm>
            <a:off x="508000" y="2070100"/>
            <a:ext cx="8242300" cy="41021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385761" y="1188006"/>
            <a:ext cx="9334501" cy="707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¿CUÁLES SON LOS DESCUENTOS QUE EL EMPLEADOR ESTÁ </a:t>
            </a:r>
            <a:br>
              <a:rPr b="1" i="0" lang="en-US" sz="2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OBLIGADO A DESCONTAR DE LAS LIQUIDACIONES DE SUELDOS?</a:t>
            </a:r>
            <a:endParaRPr/>
          </a:p>
        </p:txBody>
      </p:sp>
      <p:sp>
        <p:nvSpPr>
          <p:cNvPr id="224" name="Google Shape;224;p45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45"/>
          <p:cNvGrpSpPr/>
          <p:nvPr/>
        </p:nvGrpSpPr>
        <p:grpSpPr>
          <a:xfrm>
            <a:off x="811894" y="2508023"/>
            <a:ext cx="3912505" cy="2317976"/>
            <a:chOff x="0" y="0"/>
            <a:chExt cx="3912505" cy="2317976"/>
          </a:xfrm>
        </p:grpSpPr>
        <p:sp>
          <p:nvSpPr>
            <p:cNvPr id="227" name="Google Shape;227;p45"/>
            <p:cNvSpPr/>
            <p:nvPr/>
          </p:nvSpPr>
          <p:spPr>
            <a:xfrm>
              <a:off x="0" y="0"/>
              <a:ext cx="3130004" cy="509954"/>
            </a:xfrm>
            <a:prstGeom prst="roundRect">
              <a:avLst>
                <a:gd fmla="val 10000" name="adj"/>
              </a:avLst>
            </a:prstGeom>
            <a:solidFill>
              <a:srgbClr val="B2B2B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5"/>
            <p:cNvSpPr txBox="1"/>
            <p:nvPr/>
          </p:nvSpPr>
          <p:spPr>
            <a:xfrm>
              <a:off x="14936" y="14936"/>
              <a:ext cx="2536632" cy="48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Descuentos legales o Previsionales</a:t>
              </a:r>
              <a:endPara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5"/>
            <p:cNvSpPr/>
            <p:nvPr/>
          </p:nvSpPr>
          <p:spPr>
            <a:xfrm>
              <a:off x="262137" y="602674"/>
              <a:ext cx="3130004" cy="509954"/>
            </a:xfrm>
            <a:prstGeom prst="roundRect">
              <a:avLst>
                <a:gd fmla="val 10000" name="adj"/>
              </a:avLst>
            </a:prstGeom>
            <a:solidFill>
              <a:srgbClr val="FFB37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5"/>
            <p:cNvSpPr txBox="1"/>
            <p:nvPr/>
          </p:nvSpPr>
          <p:spPr>
            <a:xfrm>
              <a:off x="277073" y="617610"/>
              <a:ext cx="2506524" cy="48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Impuesto único</a:t>
              </a:r>
              <a:endParaRPr/>
            </a:p>
          </p:txBody>
        </p:sp>
        <p:sp>
          <p:nvSpPr>
            <p:cNvPr id="231" name="Google Shape;231;p45"/>
            <p:cNvSpPr/>
            <p:nvPr/>
          </p:nvSpPr>
          <p:spPr>
            <a:xfrm>
              <a:off x="520363" y="1205348"/>
              <a:ext cx="3130004" cy="509954"/>
            </a:xfrm>
            <a:prstGeom prst="roundRect">
              <a:avLst>
                <a:gd fmla="val 10000" name="adj"/>
              </a:avLst>
            </a:prstGeom>
            <a:solidFill>
              <a:srgbClr val="FFDDB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5"/>
            <p:cNvSpPr txBox="1"/>
            <p:nvPr/>
          </p:nvSpPr>
          <p:spPr>
            <a:xfrm>
              <a:off x="535299" y="1220284"/>
              <a:ext cx="2510436" cy="48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Descuentos vivienda, estudios.</a:t>
              </a:r>
              <a:endParaRPr/>
            </a:p>
          </p:txBody>
        </p:sp>
        <p:sp>
          <p:nvSpPr>
            <p:cNvPr id="233" name="Google Shape;233;p45"/>
            <p:cNvSpPr/>
            <p:nvPr/>
          </p:nvSpPr>
          <p:spPr>
            <a:xfrm>
              <a:off x="782501" y="1808022"/>
              <a:ext cx="3130004" cy="509954"/>
            </a:xfrm>
            <a:prstGeom prst="roundRect">
              <a:avLst>
                <a:gd fmla="val 10000" name="adj"/>
              </a:avLst>
            </a:prstGeom>
            <a:solidFill>
              <a:srgbClr val="C7C7C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5"/>
            <p:cNvSpPr txBox="1"/>
            <p:nvPr/>
          </p:nvSpPr>
          <p:spPr>
            <a:xfrm>
              <a:off x="797437" y="1822958"/>
              <a:ext cx="2506524" cy="48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Descuentos otra naturaleza</a:t>
              </a:r>
              <a:endParaRPr/>
            </a:p>
          </p:txBody>
        </p:sp>
        <p:sp>
          <p:nvSpPr>
            <p:cNvPr id="235" name="Google Shape;235;p45"/>
            <p:cNvSpPr/>
            <p:nvPr/>
          </p:nvSpPr>
          <p:spPr>
            <a:xfrm>
              <a:off x="2798534" y="390579"/>
              <a:ext cx="331470" cy="33147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80000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5"/>
            <p:cNvSpPr txBox="1"/>
            <p:nvPr/>
          </p:nvSpPr>
          <p:spPr>
            <a:xfrm>
              <a:off x="2873115" y="390579"/>
              <a:ext cx="182308" cy="249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45"/>
            <p:cNvSpPr/>
            <p:nvPr/>
          </p:nvSpPr>
          <p:spPr>
            <a:xfrm>
              <a:off x="3060671" y="993253"/>
              <a:ext cx="331470" cy="33147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FFFFF">
                <a:alpha val="89803"/>
              </a:srgbClr>
            </a:solidFill>
            <a:ln cap="flat" cmpd="sng" w="9525">
              <a:solidFill>
                <a:srgbClr val="80000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5"/>
            <p:cNvSpPr txBox="1"/>
            <p:nvPr/>
          </p:nvSpPr>
          <p:spPr>
            <a:xfrm>
              <a:off x="3135252" y="993253"/>
              <a:ext cx="182308" cy="249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45"/>
            <p:cNvSpPr/>
            <p:nvPr/>
          </p:nvSpPr>
          <p:spPr>
            <a:xfrm>
              <a:off x="3318897" y="1595927"/>
              <a:ext cx="331470" cy="33147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FFFFF">
                <a:alpha val="89803"/>
              </a:srgbClr>
            </a:solidFill>
            <a:ln cap="flat" cmpd="sng" w="9525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5"/>
            <p:cNvSpPr txBox="1"/>
            <p:nvPr/>
          </p:nvSpPr>
          <p:spPr>
            <a:xfrm>
              <a:off x="3393478" y="1595927"/>
              <a:ext cx="182308" cy="249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45"/>
          <p:cNvGrpSpPr/>
          <p:nvPr/>
        </p:nvGrpSpPr>
        <p:grpSpPr>
          <a:xfrm>
            <a:off x="4215494" y="2584223"/>
            <a:ext cx="4357005" cy="2343376"/>
            <a:chOff x="0" y="0"/>
            <a:chExt cx="4357005" cy="2343376"/>
          </a:xfrm>
        </p:grpSpPr>
        <p:sp>
          <p:nvSpPr>
            <p:cNvPr id="242" name="Google Shape;242;p45"/>
            <p:cNvSpPr/>
            <p:nvPr/>
          </p:nvSpPr>
          <p:spPr>
            <a:xfrm>
              <a:off x="0" y="0"/>
              <a:ext cx="3485604" cy="515542"/>
            </a:xfrm>
            <a:prstGeom prst="roundRect">
              <a:avLst>
                <a:gd fmla="val 10000" name="adj"/>
              </a:avLst>
            </a:prstGeom>
            <a:solidFill>
              <a:srgbClr val="B3B3B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5"/>
            <p:cNvSpPr txBox="1"/>
            <p:nvPr/>
          </p:nvSpPr>
          <p:spPr>
            <a:xfrm>
              <a:off x="15100" y="15100"/>
              <a:ext cx="2885729" cy="485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AFP-SALUD (Isapre-Fonasa- Seg. Cesantía-APV)</a:t>
              </a:r>
              <a:endPara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5"/>
            <p:cNvSpPr/>
            <p:nvPr/>
          </p:nvSpPr>
          <p:spPr>
            <a:xfrm>
              <a:off x="291919" y="609278"/>
              <a:ext cx="3485604" cy="515542"/>
            </a:xfrm>
            <a:prstGeom prst="roundRect">
              <a:avLst>
                <a:gd fmla="val 10000" name="adj"/>
              </a:avLst>
            </a:prstGeom>
            <a:solidFill>
              <a:srgbClr val="FFB37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5"/>
            <p:cNvSpPr txBox="1"/>
            <p:nvPr/>
          </p:nvSpPr>
          <p:spPr>
            <a:xfrm>
              <a:off x="307019" y="624378"/>
              <a:ext cx="2828382" cy="485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Impuesto único</a:t>
              </a:r>
              <a:endParaRPr b="1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5"/>
            <p:cNvSpPr/>
            <p:nvPr/>
          </p:nvSpPr>
          <p:spPr>
            <a:xfrm>
              <a:off x="579481" y="1218556"/>
              <a:ext cx="3485604" cy="515542"/>
            </a:xfrm>
            <a:prstGeom prst="roundRect">
              <a:avLst>
                <a:gd fmla="val 10000" name="adj"/>
              </a:avLst>
            </a:prstGeom>
            <a:solidFill>
              <a:srgbClr val="FFDDB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5"/>
            <p:cNvSpPr txBox="1"/>
            <p:nvPr/>
          </p:nvSpPr>
          <p:spPr>
            <a:xfrm>
              <a:off x="594581" y="1233656"/>
              <a:ext cx="2832739" cy="485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Descuentos vivienda, estudios.</a:t>
              </a:r>
              <a:endParaRPr b="1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5"/>
            <p:cNvSpPr/>
            <p:nvPr/>
          </p:nvSpPr>
          <p:spPr>
            <a:xfrm>
              <a:off x="871401" y="1827834"/>
              <a:ext cx="3485604" cy="515542"/>
            </a:xfrm>
            <a:prstGeom prst="roundRect">
              <a:avLst>
                <a:gd fmla="val 10000" name="adj"/>
              </a:avLst>
            </a:prstGeom>
            <a:solidFill>
              <a:srgbClr val="C7C7C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5"/>
            <p:cNvSpPr txBox="1"/>
            <p:nvPr/>
          </p:nvSpPr>
          <p:spPr>
            <a:xfrm>
              <a:off x="886501" y="1842934"/>
              <a:ext cx="2828382" cy="485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Descuentos otra naturaleza (Crédito CCAF- Retenciones Judiciales-Instituciones con convenio)</a:t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5"/>
            <p:cNvSpPr/>
            <p:nvPr/>
          </p:nvSpPr>
          <p:spPr>
            <a:xfrm>
              <a:off x="3150501" y="394859"/>
              <a:ext cx="335102" cy="33510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80000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5"/>
            <p:cNvSpPr txBox="1"/>
            <p:nvPr/>
          </p:nvSpPr>
          <p:spPr>
            <a:xfrm>
              <a:off x="3225899" y="394859"/>
              <a:ext cx="184306" cy="252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5"/>
            <p:cNvSpPr/>
            <p:nvPr/>
          </p:nvSpPr>
          <p:spPr>
            <a:xfrm>
              <a:off x="3442421" y="1004137"/>
              <a:ext cx="335102" cy="33510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FFFFF">
                <a:alpha val="89803"/>
              </a:srgbClr>
            </a:solidFill>
            <a:ln cap="flat" cmpd="sng" w="9525">
              <a:solidFill>
                <a:srgbClr val="80000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5"/>
            <p:cNvSpPr txBox="1"/>
            <p:nvPr/>
          </p:nvSpPr>
          <p:spPr>
            <a:xfrm>
              <a:off x="3517819" y="1004137"/>
              <a:ext cx="184306" cy="252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5"/>
            <p:cNvSpPr/>
            <p:nvPr/>
          </p:nvSpPr>
          <p:spPr>
            <a:xfrm>
              <a:off x="3729983" y="1613415"/>
              <a:ext cx="335102" cy="33510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FFFFF">
                <a:alpha val="89803"/>
              </a:srgbClr>
            </a:solidFill>
            <a:ln cap="flat" cmpd="sng" w="9525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5"/>
            <p:cNvSpPr txBox="1"/>
            <p:nvPr/>
          </p:nvSpPr>
          <p:spPr>
            <a:xfrm>
              <a:off x="3805381" y="1613415"/>
              <a:ext cx="184306" cy="252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6" name="Google Shape;256;p45"/>
          <p:cNvCxnSpPr/>
          <p:nvPr/>
        </p:nvCxnSpPr>
        <p:spPr>
          <a:xfrm rot="10800000">
            <a:off x="3401398" y="4944026"/>
            <a:ext cx="0" cy="583200"/>
          </a:xfrm>
          <a:prstGeom prst="straightConnector1">
            <a:avLst/>
          </a:prstGeom>
          <a:noFill/>
          <a:ln cap="flat" cmpd="sng" w="19050">
            <a:solidFill>
              <a:srgbClr val="8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7" name="Google Shape;257;p45"/>
          <p:cNvCxnSpPr/>
          <p:nvPr/>
        </p:nvCxnSpPr>
        <p:spPr>
          <a:xfrm rot="10800000">
            <a:off x="6169998" y="5121826"/>
            <a:ext cx="0" cy="402674"/>
          </a:xfrm>
          <a:prstGeom prst="straightConnector1">
            <a:avLst/>
          </a:prstGeom>
          <a:noFill/>
          <a:ln cap="flat" cmpd="sng" w="19050">
            <a:solidFill>
              <a:srgbClr val="8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8" name="Google Shape;258;p45"/>
          <p:cNvCxnSpPr/>
          <p:nvPr/>
        </p:nvCxnSpPr>
        <p:spPr>
          <a:xfrm>
            <a:off x="3404998" y="5524500"/>
            <a:ext cx="2767202" cy="0"/>
          </a:xfrm>
          <a:prstGeom prst="straightConnector1">
            <a:avLst/>
          </a:prstGeom>
          <a:noFill/>
          <a:ln cap="flat" cmpd="sng" w="19050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/>
          <p:nvPr/>
        </p:nvSpPr>
        <p:spPr>
          <a:xfrm>
            <a:off x="465138" y="2184400"/>
            <a:ext cx="8826500" cy="41021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6"/>
          <p:cNvSpPr/>
          <p:nvPr/>
        </p:nvSpPr>
        <p:spPr>
          <a:xfrm>
            <a:off x="385761" y="1188006"/>
            <a:ext cx="9334501" cy="707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¿CUÁLES SON LOS DESCUENTOS QUE EL EMPLEADOR ESTÁ </a:t>
            </a:r>
            <a:br>
              <a:rPr b="1" i="0" lang="en-US" sz="2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OBLIGADO A DESCONTAR DE LAS LIQUIDACIONES DE SUELDOS?</a:t>
            </a:r>
            <a:endParaRPr/>
          </a:p>
        </p:txBody>
      </p:sp>
      <p:sp>
        <p:nvSpPr>
          <p:cNvPr id="265" name="Google Shape;265;p46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46"/>
          <p:cNvGrpSpPr/>
          <p:nvPr/>
        </p:nvGrpSpPr>
        <p:grpSpPr>
          <a:xfrm>
            <a:off x="541338" y="2551399"/>
            <a:ext cx="8555595" cy="3519201"/>
            <a:chOff x="630238" y="2551399"/>
            <a:chExt cx="8555595" cy="3519201"/>
          </a:xfrm>
        </p:grpSpPr>
        <p:sp>
          <p:nvSpPr>
            <p:cNvPr id="267" name="Google Shape;267;p46"/>
            <p:cNvSpPr txBox="1"/>
            <p:nvPr/>
          </p:nvSpPr>
          <p:spPr>
            <a:xfrm>
              <a:off x="2622246" y="2893914"/>
              <a:ext cx="4802977" cy="638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6"/>
            <p:cNvSpPr/>
            <p:nvPr/>
          </p:nvSpPr>
          <p:spPr>
            <a:xfrm>
              <a:off x="1960036" y="2551399"/>
              <a:ext cx="352480" cy="3340455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9525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3_RRHH_M2_A13_Presentacion.pdf" id="269" name="Google Shape;269;p46"/>
            <p:cNvPicPr preferRelativeResize="0"/>
            <p:nvPr/>
          </p:nvPicPr>
          <p:blipFill rotWithShape="1">
            <a:blip r:embed="rId3">
              <a:alphaModFix/>
            </a:blip>
            <a:srcRect b="24975" l="43832" r="18370" t="27176"/>
            <a:stretch/>
          </p:blipFill>
          <p:spPr>
            <a:xfrm>
              <a:off x="4334696" y="2616200"/>
              <a:ext cx="4851137" cy="345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46"/>
            <p:cNvSpPr/>
            <p:nvPr/>
          </p:nvSpPr>
          <p:spPr>
            <a:xfrm>
              <a:off x="630238" y="3879950"/>
              <a:ext cx="15414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Descuentos en </a:t>
              </a:r>
              <a:br>
                <a:rPr b="1" i="0" lang="en-US" sz="1400" u="none" cap="none" strike="noStrik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0" lang="en-US" sz="1400" u="none" cap="none" strike="noStrik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la liquidación</a:t>
              </a:r>
              <a:endParaRPr/>
            </a:p>
          </p:txBody>
        </p:sp>
        <p:sp>
          <p:nvSpPr>
            <p:cNvPr id="271" name="Google Shape;271;p46"/>
            <p:cNvSpPr/>
            <p:nvPr/>
          </p:nvSpPr>
          <p:spPr>
            <a:xfrm>
              <a:off x="2184051" y="2999417"/>
              <a:ext cx="1936366" cy="2923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C64033"/>
                  </a:solidFill>
                  <a:latin typeface="Calibri"/>
                  <a:ea typeface="Calibri"/>
                  <a:cs typeface="Calibri"/>
                  <a:sym typeface="Calibri"/>
                </a:rPr>
                <a:t>Descuentos Previsionales</a:t>
              </a:r>
              <a:endParaRPr/>
            </a:p>
          </p:txBody>
        </p:sp>
        <p:sp>
          <p:nvSpPr>
            <p:cNvPr id="272" name="Google Shape;272;p46"/>
            <p:cNvSpPr/>
            <p:nvPr/>
          </p:nvSpPr>
          <p:spPr>
            <a:xfrm>
              <a:off x="2184051" y="4239785"/>
              <a:ext cx="2177399" cy="2923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C64033"/>
                  </a:solidFill>
                  <a:latin typeface="Calibri"/>
                  <a:ea typeface="Calibri"/>
                  <a:cs typeface="Calibri"/>
                  <a:sym typeface="Calibri"/>
                </a:rPr>
                <a:t>Impuesto Único  2° categoría</a:t>
              </a:r>
              <a:endParaRPr/>
            </a:p>
          </p:txBody>
        </p:sp>
        <p:sp>
          <p:nvSpPr>
            <p:cNvPr id="273" name="Google Shape;273;p46"/>
            <p:cNvSpPr/>
            <p:nvPr/>
          </p:nvSpPr>
          <p:spPr>
            <a:xfrm>
              <a:off x="2184051" y="5069518"/>
              <a:ext cx="1648934" cy="292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C64033"/>
                  </a:solidFill>
                  <a:latin typeface="Calibri"/>
                  <a:ea typeface="Calibri"/>
                  <a:cs typeface="Calibri"/>
                  <a:sym typeface="Calibri"/>
                </a:rPr>
                <a:t>Descuentos variables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/>
          <p:nvPr/>
        </p:nvSpPr>
        <p:spPr>
          <a:xfrm>
            <a:off x="508000" y="2070100"/>
            <a:ext cx="8737600" cy="39624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7"/>
          <p:cNvSpPr/>
          <p:nvPr/>
        </p:nvSpPr>
        <p:spPr>
          <a:xfrm>
            <a:off x="385761" y="1213406"/>
            <a:ext cx="93345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DESCUENTOS </a:t>
            </a:r>
            <a:r>
              <a:rPr b="0" i="0" lang="en-US" sz="32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LEGALES</a:t>
            </a:r>
            <a:endParaRPr/>
          </a:p>
        </p:txBody>
      </p:sp>
      <p:sp>
        <p:nvSpPr>
          <p:cNvPr id="280" name="Google Shape;280;p47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7"/>
          <p:cNvSpPr/>
          <p:nvPr/>
        </p:nvSpPr>
        <p:spPr>
          <a:xfrm>
            <a:off x="708201" y="2285042"/>
            <a:ext cx="7889699" cy="813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empresa está “obligada” a deducir de las remuneraciones de los trabajadores los siguientes conceptos:</a:t>
            </a:r>
            <a:endParaRPr/>
          </a:p>
        </p:txBody>
      </p:sp>
      <p:sp>
        <p:nvSpPr>
          <p:cNvPr id="282" name="Google Shape;282;p47"/>
          <p:cNvSpPr txBox="1"/>
          <p:nvPr/>
        </p:nvSpPr>
        <p:spPr>
          <a:xfrm>
            <a:off x="5098381" y="1925127"/>
            <a:ext cx="8229600" cy="37214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47"/>
          <p:cNvGrpSpPr/>
          <p:nvPr/>
        </p:nvGrpSpPr>
        <p:grpSpPr>
          <a:xfrm>
            <a:off x="770615" y="3200400"/>
            <a:ext cx="8286597" cy="1574800"/>
            <a:chOff x="770615" y="3200400"/>
            <a:chExt cx="8286597" cy="1574800"/>
          </a:xfrm>
        </p:grpSpPr>
        <p:sp>
          <p:nvSpPr>
            <p:cNvPr id="284" name="Google Shape;284;p47"/>
            <p:cNvSpPr/>
            <p:nvPr/>
          </p:nvSpPr>
          <p:spPr>
            <a:xfrm>
              <a:off x="1473200" y="3200400"/>
              <a:ext cx="7327900" cy="1574800"/>
            </a:xfrm>
            <a:prstGeom prst="homePlate">
              <a:avLst>
                <a:gd fmla="val 50000" name="adj"/>
              </a:avLst>
            </a:prstGeom>
            <a:solidFill>
              <a:srgbClr val="FFB375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5" name="Google Shape;285;p47"/>
            <p:cNvGrpSpPr/>
            <p:nvPr/>
          </p:nvGrpSpPr>
          <p:grpSpPr>
            <a:xfrm>
              <a:off x="770615" y="3576820"/>
              <a:ext cx="1603293" cy="906280"/>
              <a:chOff x="770615" y="3576820"/>
              <a:chExt cx="1603293" cy="906280"/>
            </a:xfrm>
          </p:grpSpPr>
          <p:sp>
            <p:nvSpPr>
              <p:cNvPr id="286" name="Google Shape;286;p47"/>
              <p:cNvSpPr/>
              <p:nvPr/>
            </p:nvSpPr>
            <p:spPr>
              <a:xfrm>
                <a:off x="770615" y="3576820"/>
                <a:ext cx="1603293" cy="906280"/>
              </a:xfrm>
              <a:prstGeom prst="roundRect">
                <a:avLst>
                  <a:gd fmla="val 16667" name="adj"/>
                </a:avLst>
              </a:prstGeom>
              <a:solidFill>
                <a:srgbClr val="77777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47"/>
              <p:cNvSpPr/>
              <p:nvPr/>
            </p:nvSpPr>
            <p:spPr>
              <a:xfrm>
                <a:off x="1017352" y="3803750"/>
                <a:ext cx="1109818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7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Impuestos</a:t>
                </a:r>
                <a:endParaRPr/>
              </a:p>
            </p:txBody>
          </p:sp>
        </p:grpSp>
        <p:grpSp>
          <p:nvGrpSpPr>
            <p:cNvPr id="288" name="Google Shape;288;p47"/>
            <p:cNvGrpSpPr/>
            <p:nvPr/>
          </p:nvGrpSpPr>
          <p:grpSpPr>
            <a:xfrm>
              <a:off x="2477165" y="3576820"/>
              <a:ext cx="1599541" cy="906280"/>
              <a:chOff x="2477165" y="3576820"/>
              <a:chExt cx="1599541" cy="906280"/>
            </a:xfrm>
          </p:grpSpPr>
          <p:sp>
            <p:nvSpPr>
              <p:cNvPr id="289" name="Google Shape;289;p47"/>
              <p:cNvSpPr/>
              <p:nvPr/>
            </p:nvSpPr>
            <p:spPr>
              <a:xfrm>
                <a:off x="2491525" y="3576820"/>
                <a:ext cx="1570821" cy="906280"/>
              </a:xfrm>
              <a:prstGeom prst="roundRect">
                <a:avLst>
                  <a:gd fmla="val 16667" name="adj"/>
                </a:avLst>
              </a:prstGeom>
              <a:solidFill>
                <a:srgbClr val="ED6B00">
                  <a:alpha val="80000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47"/>
              <p:cNvSpPr/>
              <p:nvPr/>
            </p:nvSpPr>
            <p:spPr>
              <a:xfrm>
                <a:off x="2477165" y="3752950"/>
                <a:ext cx="1599541" cy="483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Cotizaciones de seguridad social</a:t>
                </a:r>
                <a:endParaRPr/>
              </a:p>
            </p:txBody>
          </p:sp>
        </p:grpSp>
        <p:grpSp>
          <p:nvGrpSpPr>
            <p:cNvPr id="291" name="Google Shape;291;p47"/>
            <p:cNvGrpSpPr/>
            <p:nvPr/>
          </p:nvGrpSpPr>
          <p:grpSpPr>
            <a:xfrm>
              <a:off x="4146606" y="3576820"/>
              <a:ext cx="1579790" cy="906280"/>
              <a:chOff x="4146606" y="3576820"/>
              <a:chExt cx="1579790" cy="906280"/>
            </a:xfrm>
          </p:grpSpPr>
          <p:sp>
            <p:nvSpPr>
              <p:cNvPr id="292" name="Google Shape;292;p47"/>
              <p:cNvSpPr/>
              <p:nvPr/>
            </p:nvSpPr>
            <p:spPr>
              <a:xfrm>
                <a:off x="4146606" y="3576820"/>
                <a:ext cx="1579790" cy="906280"/>
              </a:xfrm>
              <a:prstGeom prst="roundRect">
                <a:avLst>
                  <a:gd fmla="val 16667" name="adj"/>
                </a:avLst>
              </a:prstGeom>
              <a:solidFill>
                <a:srgbClr val="C73E32">
                  <a:alpha val="85882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47"/>
              <p:cNvSpPr/>
              <p:nvPr/>
            </p:nvSpPr>
            <p:spPr>
              <a:xfrm>
                <a:off x="4339931" y="3752950"/>
                <a:ext cx="1193141" cy="511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5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Cuotas sindicales</a:t>
                </a:r>
                <a:endParaRPr/>
              </a:p>
            </p:txBody>
          </p:sp>
        </p:grpSp>
        <p:grpSp>
          <p:nvGrpSpPr>
            <p:cNvPr id="294" name="Google Shape;294;p47"/>
            <p:cNvGrpSpPr/>
            <p:nvPr/>
          </p:nvGrpSpPr>
          <p:grpSpPr>
            <a:xfrm>
              <a:off x="5820984" y="3576820"/>
              <a:ext cx="1570821" cy="906280"/>
              <a:chOff x="5820984" y="3576820"/>
              <a:chExt cx="1570821" cy="906280"/>
            </a:xfrm>
          </p:grpSpPr>
          <p:sp>
            <p:nvSpPr>
              <p:cNvPr id="295" name="Google Shape;295;p47"/>
              <p:cNvSpPr/>
              <p:nvPr/>
            </p:nvSpPr>
            <p:spPr>
              <a:xfrm>
                <a:off x="5820984" y="3576820"/>
                <a:ext cx="1570821" cy="906280"/>
              </a:xfrm>
              <a:prstGeom prst="roundRect">
                <a:avLst>
                  <a:gd fmla="val 16667" name="adj"/>
                </a:avLst>
              </a:prstGeom>
              <a:solidFill>
                <a:srgbClr val="FFB375">
                  <a:alpha val="80000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47"/>
              <p:cNvSpPr/>
              <p:nvPr/>
            </p:nvSpPr>
            <p:spPr>
              <a:xfrm>
                <a:off x="5865613" y="3664050"/>
                <a:ext cx="1481563" cy="788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Obligaciones con instituciones de previsión o gobierno</a:t>
                </a:r>
                <a:endParaRPr/>
              </a:p>
            </p:txBody>
          </p:sp>
        </p:grpSp>
        <p:grpSp>
          <p:nvGrpSpPr>
            <p:cNvPr id="297" name="Google Shape;297;p47"/>
            <p:cNvGrpSpPr/>
            <p:nvPr/>
          </p:nvGrpSpPr>
          <p:grpSpPr>
            <a:xfrm>
              <a:off x="7486391" y="3576820"/>
              <a:ext cx="1570821" cy="906280"/>
              <a:chOff x="7486391" y="3576820"/>
              <a:chExt cx="1570821" cy="906280"/>
            </a:xfrm>
          </p:grpSpPr>
          <p:sp>
            <p:nvSpPr>
              <p:cNvPr id="298" name="Google Shape;298;p47"/>
              <p:cNvSpPr/>
              <p:nvPr/>
            </p:nvSpPr>
            <p:spPr>
              <a:xfrm>
                <a:off x="7486391" y="3576820"/>
                <a:ext cx="1570821" cy="906280"/>
              </a:xfrm>
              <a:prstGeom prst="roundRect">
                <a:avLst>
                  <a:gd fmla="val 16667" name="adj"/>
                </a:avLst>
              </a:prstGeom>
              <a:solidFill>
                <a:srgbClr val="ED6B00">
                  <a:alpha val="61960"/>
                </a:srgbClr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47"/>
              <p:cNvSpPr/>
              <p:nvPr/>
            </p:nvSpPr>
            <p:spPr>
              <a:xfrm>
                <a:off x="7692199" y="3664050"/>
                <a:ext cx="1159205" cy="677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Obligaciones de carácter judicial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/>
          <p:nvPr/>
        </p:nvSpPr>
        <p:spPr>
          <a:xfrm>
            <a:off x="508000" y="2070100"/>
            <a:ext cx="8242300" cy="36195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385761" y="1302306"/>
            <a:ext cx="9334501" cy="444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57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COTIZACIONES DE </a:t>
            </a:r>
            <a:r>
              <a:rPr b="0" i="0" lang="en-US" sz="33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SEGURIDAD SOCIAL</a:t>
            </a:r>
            <a:endParaRPr/>
          </a:p>
        </p:txBody>
      </p:sp>
      <p:sp>
        <p:nvSpPr>
          <p:cNvPr id="306" name="Google Shape;306;p48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8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8"/>
          <p:cNvSpPr/>
          <p:nvPr/>
        </p:nvSpPr>
        <p:spPr>
          <a:xfrm>
            <a:off x="685139" y="2451606"/>
            <a:ext cx="7442861" cy="312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entiende por cotizaciones de seguridad social,  a un conjunto de leyes, políticas, procedimientos que protegen a los trabajadores en su vejez, salud, accidentes laborales, entre otros factores. </a:t>
            </a:r>
            <a:endParaRPr/>
          </a:p>
          <a:p>
            <a:pPr indent="-388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este conjunto de protecciones se les denomina el Sistema Previsional.</a:t>
            </a:r>
            <a:endParaRPr/>
          </a:p>
          <a:p>
            <a:pPr indent="-388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Actualmente, el sistema previsional Chileno se compone de los siguiente conceptos: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800" lvl="0" marL="1404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* AFP</a:t>
            </a:r>
            <a:endParaRPr/>
          </a:p>
          <a:p>
            <a:pPr indent="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* Seguro de invalidez y sobrevivencia</a:t>
            </a:r>
            <a:endParaRPr/>
          </a:p>
          <a:p>
            <a:pPr indent="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* Sistema Previsional de Salud</a:t>
            </a:r>
            <a:endParaRPr/>
          </a:p>
          <a:p>
            <a:pPr indent="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* Seguro de Cesantía</a:t>
            </a:r>
            <a:endParaRPr b="0" i="0" sz="16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/>
          <p:nvPr/>
        </p:nvSpPr>
        <p:spPr>
          <a:xfrm>
            <a:off x="3721100" y="1320800"/>
            <a:ext cx="5715000" cy="5537200"/>
          </a:xfrm>
          <a:prstGeom prst="roundRect">
            <a:avLst>
              <a:gd fmla="val 2859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9"/>
          <p:cNvSpPr/>
          <p:nvPr/>
        </p:nvSpPr>
        <p:spPr>
          <a:xfrm>
            <a:off x="385761" y="1340406"/>
            <a:ext cx="9334501" cy="451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AFP</a:t>
            </a:r>
            <a:endParaRPr b="0" i="0" sz="3600" u="none" cap="none" strike="noStrike">
              <a:solidFill>
                <a:srgbClr val="C64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9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9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9"/>
          <p:cNvSpPr/>
          <p:nvPr/>
        </p:nvSpPr>
        <p:spPr>
          <a:xfrm>
            <a:off x="363538" y="2123510"/>
            <a:ext cx="3255962" cy="3724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sistema de pensiones permite otorgar un beneficio a los trabajadores que ya han concluido con su vida laboral, beneficio que es asegurar un ingreso para su vejez.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sistema busca beneficiar en dos aspectos: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Pensión para la vejez;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Invalidez y Sobrevivencia.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nuestro país, el sistema de pensiones es administrado por “Administradoras de Fondos de Pensiones” conocidas como AFP.</a:t>
            </a:r>
            <a:endParaRPr/>
          </a:p>
        </p:txBody>
      </p:sp>
      <p:pic>
        <p:nvPicPr>
          <p:cNvPr id="318" name="Google Shape;31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4637" y="4699001"/>
            <a:ext cx="5034767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_RRHH_M2_A13_Presentacion.pdf" id="319" name="Google Shape;319;p49"/>
          <p:cNvPicPr preferRelativeResize="0"/>
          <p:nvPr/>
        </p:nvPicPr>
        <p:blipFill rotWithShape="1">
          <a:blip r:embed="rId4">
            <a:alphaModFix/>
          </a:blip>
          <a:srcRect b="11967" l="51478" r="1056" t="27873"/>
          <a:stretch/>
        </p:blipFill>
        <p:spPr>
          <a:xfrm>
            <a:off x="4127500" y="1447800"/>
            <a:ext cx="4470399" cy="318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/>
          <p:nvPr/>
        </p:nvSpPr>
        <p:spPr>
          <a:xfrm>
            <a:off x="508000" y="2349500"/>
            <a:ext cx="8242300" cy="33401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/>
        </p:nvSpPr>
        <p:spPr>
          <a:xfrm>
            <a:off x="385761" y="1137206"/>
            <a:ext cx="93345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SEGURO DE INVALIDEZ </a:t>
            </a:r>
            <a:r>
              <a:rPr b="0" i="0" lang="en-US" sz="32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Y SOBREVIVENCIA</a:t>
            </a:r>
            <a:endParaRPr/>
          </a:p>
        </p:txBody>
      </p:sp>
      <p:sp>
        <p:nvSpPr>
          <p:cNvPr id="326" name="Google Shape;326;p50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0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0"/>
          <p:cNvSpPr/>
          <p:nvPr/>
        </p:nvSpPr>
        <p:spPr>
          <a:xfrm>
            <a:off x="621639" y="2908806"/>
            <a:ext cx="556326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trabajador está expuesto a un accidente que pueda provocar su invalidez o muerte. A raíz de esto, las AFP deben contratar un seguro que proteja a los trabajadores durante su vida laboral.</a:t>
            </a:r>
            <a:endParaRPr/>
          </a:p>
          <a:p>
            <a:pPr indent="-388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seguro será financiado por los empleadores, para lo cual,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 pagar a la AFP respectiva, una comisión del 1,99% de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remuneración del trabajador.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0"/>
          <p:cNvSpPr/>
          <p:nvPr/>
        </p:nvSpPr>
        <p:spPr>
          <a:xfrm>
            <a:off x="3262931" y="3505986"/>
            <a:ext cx="6905610" cy="522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3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2743200"/>
            <a:ext cx="2792606" cy="30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/>
          <p:nvPr/>
        </p:nvSpPr>
        <p:spPr>
          <a:xfrm>
            <a:off x="524932" y="2006600"/>
            <a:ext cx="8788400" cy="38608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1"/>
          <p:cNvSpPr/>
          <p:nvPr/>
        </p:nvSpPr>
        <p:spPr>
          <a:xfrm>
            <a:off x="385761" y="1137206"/>
            <a:ext cx="9334501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endParaRPr b="0" i="0" sz="35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1"/>
          <p:cNvSpPr txBox="1"/>
          <p:nvPr/>
        </p:nvSpPr>
        <p:spPr>
          <a:xfrm>
            <a:off x="2571446" y="29701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1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1"/>
          <p:cNvSpPr/>
          <p:nvPr/>
        </p:nvSpPr>
        <p:spPr>
          <a:xfrm>
            <a:off x="3389931" y="3505986"/>
            <a:ext cx="6905610" cy="522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3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1"/>
          <p:cNvSpPr/>
          <p:nvPr/>
        </p:nvSpPr>
        <p:spPr>
          <a:xfrm>
            <a:off x="677862" y="2451885"/>
            <a:ext cx="8351838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Supongamos ahora los trabajadores del ejemplo anterior, calculemos la AFP que deberá pagar el empleador a la AFP y el Empleador debe enterar  en cada AFP del 1 al 10 de mes siguiente:</a:t>
            </a:r>
            <a:endParaRPr/>
          </a:p>
        </p:txBody>
      </p:sp>
      <p:grpSp>
        <p:nvGrpSpPr>
          <p:cNvPr id="341" name="Google Shape;341;p51"/>
          <p:cNvGrpSpPr/>
          <p:nvPr/>
        </p:nvGrpSpPr>
        <p:grpSpPr>
          <a:xfrm>
            <a:off x="701351" y="2972169"/>
            <a:ext cx="8563586" cy="2640236"/>
            <a:chOff x="726751" y="2972169"/>
            <a:chExt cx="8563586" cy="2640236"/>
          </a:xfrm>
        </p:grpSpPr>
        <p:pic>
          <p:nvPicPr>
            <p:cNvPr descr="3_RRHH_M2_A13_Presentacion.pdf" id="342" name="Google Shape;342;p51"/>
            <p:cNvPicPr preferRelativeResize="0"/>
            <p:nvPr/>
          </p:nvPicPr>
          <p:blipFill rotWithShape="1">
            <a:blip r:embed="rId3">
              <a:alphaModFix/>
            </a:blip>
            <a:srcRect b="22652" l="57180" r="32716" t="52727"/>
            <a:stretch/>
          </p:blipFill>
          <p:spPr>
            <a:xfrm>
              <a:off x="5646973" y="3479799"/>
              <a:ext cx="1050021" cy="143933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3" name="Google Shape;343;p51"/>
            <p:cNvGrpSpPr/>
            <p:nvPr/>
          </p:nvGrpSpPr>
          <p:grpSpPr>
            <a:xfrm>
              <a:off x="4394392" y="2972169"/>
              <a:ext cx="4895945" cy="2640236"/>
              <a:chOff x="-2152433" y="-341905"/>
              <a:chExt cx="4895945" cy="2640236"/>
            </a:xfrm>
          </p:grpSpPr>
          <p:sp>
            <p:nvSpPr>
              <p:cNvPr id="344" name="Google Shape;344;p51"/>
              <p:cNvSpPr/>
              <p:nvPr/>
            </p:nvSpPr>
            <p:spPr>
              <a:xfrm>
                <a:off x="-2152433" y="-341905"/>
                <a:ext cx="2640236" cy="2640236"/>
              </a:xfrm>
              <a:prstGeom prst="blockArc">
                <a:avLst>
                  <a:gd fmla="val 18900000" name="adj1"/>
                  <a:gd fmla="val 2700000" name="adj2"/>
                  <a:gd fmla="val 818" name="adj3"/>
                </a:avLst>
              </a:prstGeom>
              <a:noFill/>
              <a:ln cap="flat" cmpd="sng" w="25400">
                <a:solidFill>
                  <a:srgbClr val="8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51"/>
              <p:cNvSpPr/>
              <p:nvPr/>
            </p:nvSpPr>
            <p:spPr>
              <a:xfrm>
                <a:off x="491825" y="195642"/>
                <a:ext cx="2208807" cy="391285"/>
              </a:xfrm>
              <a:prstGeom prst="rect">
                <a:avLst/>
              </a:prstGeom>
              <a:solidFill>
                <a:srgbClr val="FFB375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51"/>
              <p:cNvSpPr txBox="1"/>
              <p:nvPr/>
            </p:nvSpPr>
            <p:spPr>
              <a:xfrm>
                <a:off x="491825" y="195642"/>
                <a:ext cx="2208807" cy="391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000" lIns="324000" spcFirstLastPara="1" rIns="0" wrap="square" tIns="330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Cuenta de capitalización individual</a:t>
                </a:r>
                <a:endParaRPr/>
              </a:p>
            </p:txBody>
          </p:sp>
          <p:sp>
            <p:nvSpPr>
              <p:cNvPr id="347" name="Google Shape;347;p51"/>
              <p:cNvSpPr/>
              <p:nvPr/>
            </p:nvSpPr>
            <p:spPr>
              <a:xfrm>
                <a:off x="184721" y="199594"/>
                <a:ext cx="383386" cy="383381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8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51"/>
              <p:cNvSpPr/>
              <p:nvPr/>
            </p:nvSpPr>
            <p:spPr>
              <a:xfrm>
                <a:off x="591177" y="782570"/>
                <a:ext cx="2152335" cy="391285"/>
              </a:xfrm>
              <a:prstGeom prst="rect">
                <a:avLst/>
              </a:prstGeom>
              <a:solidFill>
                <a:schemeClr val="accent3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51"/>
              <p:cNvSpPr txBox="1"/>
              <p:nvPr/>
            </p:nvSpPr>
            <p:spPr>
              <a:xfrm>
                <a:off x="591177" y="782570"/>
                <a:ext cx="2152335" cy="391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000" lIns="216000" spcFirstLastPara="1" rIns="0" wrap="square" tIns="330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Cuenta de ahorro </a:t>
                </a:r>
                <a:br>
                  <a:rPr b="0" i="0" lang="en-US" sz="1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b="0" i="0" lang="en-US" sz="1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voluntario o cuenta 2</a:t>
                </a:r>
                <a:endParaRPr/>
              </a:p>
            </p:txBody>
          </p:sp>
          <p:sp>
            <p:nvSpPr>
              <p:cNvPr id="350" name="Google Shape;350;p51"/>
              <p:cNvSpPr/>
              <p:nvPr/>
            </p:nvSpPr>
            <p:spPr>
              <a:xfrm>
                <a:off x="281268" y="783167"/>
                <a:ext cx="390091" cy="390091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51"/>
              <p:cNvSpPr/>
              <p:nvPr/>
            </p:nvSpPr>
            <p:spPr>
              <a:xfrm>
                <a:off x="448950" y="1369498"/>
                <a:ext cx="2294557" cy="391285"/>
              </a:xfrm>
              <a:prstGeom prst="rect">
                <a:avLst/>
              </a:prstGeom>
              <a:solidFill>
                <a:srgbClr val="FFAA3F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51"/>
              <p:cNvSpPr txBox="1"/>
              <p:nvPr/>
            </p:nvSpPr>
            <p:spPr>
              <a:xfrm>
                <a:off x="448950" y="1369498"/>
                <a:ext cx="2294557" cy="391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000" lIns="360000" spcFirstLastPara="1" rIns="0" wrap="square" tIns="3300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Cuenta de ahorro de indemnización</a:t>
                </a:r>
                <a:endParaRPr/>
              </a:p>
            </p:txBody>
          </p:sp>
          <p:sp>
            <p:nvSpPr>
              <p:cNvPr id="353" name="Google Shape;353;p51"/>
              <p:cNvSpPr/>
              <p:nvPr/>
            </p:nvSpPr>
            <p:spPr>
              <a:xfrm>
                <a:off x="204664" y="1384924"/>
                <a:ext cx="394298" cy="394298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FFAA3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4" name="Google Shape;354;p51"/>
            <p:cNvSpPr/>
            <p:nvPr/>
          </p:nvSpPr>
          <p:spPr>
            <a:xfrm>
              <a:off x="5310212" y="4013204"/>
              <a:ext cx="383529" cy="355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rgbClr val="A935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Tabla_A13.jpg" id="355" name="Google Shape;355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6751" y="3365500"/>
              <a:ext cx="4523857" cy="153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51"/>
            <p:cNvSpPr/>
            <p:nvPr/>
          </p:nvSpPr>
          <p:spPr>
            <a:xfrm>
              <a:off x="9063568" y="3263901"/>
              <a:ext cx="215900" cy="20193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2"/>
          <p:cNvSpPr/>
          <p:nvPr/>
        </p:nvSpPr>
        <p:spPr>
          <a:xfrm>
            <a:off x="508000" y="2006600"/>
            <a:ext cx="8597900" cy="30988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2"/>
          <p:cNvSpPr/>
          <p:nvPr/>
        </p:nvSpPr>
        <p:spPr>
          <a:xfrm>
            <a:off x="1494692" y="2959921"/>
            <a:ext cx="8352928" cy="480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2"/>
          <p:cNvSpPr/>
          <p:nvPr/>
        </p:nvSpPr>
        <p:spPr>
          <a:xfrm>
            <a:off x="706438" y="2400975"/>
            <a:ext cx="4525962" cy="2162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Actualmente el sistema previsional de salud en Chile otorga derechos a los trabajadores dependientes o independientes frente a contingencias de salud.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contingencia de salud, entenderemos aquellas que se producen por: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arenR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Enfermedad 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arenR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Embarazo</a:t>
            </a:r>
            <a:endParaRPr/>
          </a:p>
        </p:txBody>
      </p:sp>
      <p:sp>
        <p:nvSpPr>
          <p:cNvPr id="364" name="Google Shape;364;p52"/>
          <p:cNvSpPr/>
          <p:nvPr/>
        </p:nvSpPr>
        <p:spPr>
          <a:xfrm>
            <a:off x="385761" y="1137206"/>
            <a:ext cx="93345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 PREVISIONAL </a:t>
            </a:r>
            <a:r>
              <a:rPr b="0" i="0" lang="en-US" sz="3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SALUD</a:t>
            </a:r>
            <a:endParaRPr/>
          </a:p>
        </p:txBody>
      </p:sp>
      <p:pic>
        <p:nvPicPr>
          <p:cNvPr id="365" name="Google Shape;36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3016" y="2389694"/>
            <a:ext cx="3368709" cy="2245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/>
        </p:nvSpPr>
        <p:spPr>
          <a:xfrm>
            <a:off x="373891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7"/>
          <p:cNvSpPr/>
          <p:nvPr/>
        </p:nvSpPr>
        <p:spPr>
          <a:xfrm>
            <a:off x="378287" y="2269061"/>
            <a:ext cx="7191325" cy="1042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LAS COTIZACIONES PREVISIONALES </a:t>
            </a:r>
            <a:b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Y DESCUENTOS VARIOS</a:t>
            </a:r>
            <a:endParaRPr b="1" i="0" sz="33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7"/>
          <p:cNvSpPr txBox="1"/>
          <p:nvPr/>
        </p:nvSpPr>
        <p:spPr>
          <a:xfrm>
            <a:off x="973697" y="35099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4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2a13.png" id="80" name="Google Shape;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7781" y="3077188"/>
            <a:ext cx="6064700" cy="427451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7"/>
          <p:cNvSpPr txBox="1"/>
          <p:nvPr/>
        </p:nvSpPr>
        <p:spPr>
          <a:xfrm>
            <a:off x="1139100" y="834799"/>
            <a:ext cx="6264242" cy="4082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CÁLCULO DE REMUNERACIÓN, FINIQUITOS Y OBLIGACIONES LABORALES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3"/>
          <p:cNvSpPr/>
          <p:nvPr/>
        </p:nvSpPr>
        <p:spPr>
          <a:xfrm>
            <a:off x="508000" y="1981200"/>
            <a:ext cx="3784600" cy="3962400"/>
          </a:xfrm>
          <a:prstGeom prst="roundRect">
            <a:avLst>
              <a:gd fmla="val 5516" name="adj"/>
            </a:avLst>
          </a:prstGeom>
          <a:solidFill>
            <a:srgbClr val="FFDDB2">
              <a:alpha val="8196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3"/>
          <p:cNvSpPr/>
          <p:nvPr/>
        </p:nvSpPr>
        <p:spPr>
          <a:xfrm>
            <a:off x="1494692" y="2959921"/>
            <a:ext cx="8352928" cy="480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3"/>
          <p:cNvSpPr/>
          <p:nvPr/>
        </p:nvSpPr>
        <p:spPr>
          <a:xfrm>
            <a:off x="385761" y="1137206"/>
            <a:ext cx="93345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 PREVISIONAL </a:t>
            </a:r>
            <a:r>
              <a:rPr b="0" i="0" lang="en-US" sz="3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SALUD</a:t>
            </a:r>
            <a:endParaRPr/>
          </a:p>
        </p:txBody>
      </p:sp>
      <p:sp>
        <p:nvSpPr>
          <p:cNvPr id="373" name="Google Shape;373;p53"/>
          <p:cNvSpPr/>
          <p:nvPr/>
        </p:nvSpPr>
        <p:spPr>
          <a:xfrm>
            <a:off x="4495800" y="1955800"/>
            <a:ext cx="3784600" cy="3962400"/>
          </a:xfrm>
          <a:prstGeom prst="roundRect">
            <a:avLst>
              <a:gd fmla="val 5516" name="adj"/>
            </a:avLst>
          </a:prstGeom>
          <a:solidFill>
            <a:srgbClr val="FFB375">
              <a:alpha val="72941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3"/>
          <p:cNvSpPr/>
          <p:nvPr/>
        </p:nvSpPr>
        <p:spPr>
          <a:xfrm>
            <a:off x="688976" y="2186641"/>
            <a:ext cx="3768724" cy="60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SALUD PÚBLICA FONASA</a:t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3"/>
          <p:cNvSpPr/>
          <p:nvPr/>
        </p:nvSpPr>
        <p:spPr>
          <a:xfrm>
            <a:off x="795338" y="2858317"/>
            <a:ext cx="325596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sistema de salud opera a través del Fondo Nacional de Salud. Funciona a través de un esquema de reparto que se financia con los recursos de los trabajadores y del estado.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3"/>
          <p:cNvSpPr/>
          <p:nvPr/>
        </p:nvSpPr>
        <p:spPr>
          <a:xfrm>
            <a:off x="4692278" y="2153365"/>
            <a:ext cx="3768724" cy="60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SALUD PRIVADA ISAPRE</a:t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3"/>
          <p:cNvSpPr/>
          <p:nvPr/>
        </p:nvSpPr>
        <p:spPr>
          <a:xfrm>
            <a:off x="4692278" y="2883717"/>
            <a:ext cx="314362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compone de Instituciones de salud Previsional (ISAPRES) y por proveedores de origen privado de salud.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diferencia de FONASA, las ISAPRES operan con un sistema de seguro de salud basado en Contratos o Planes de salud, donde los beneficios se relacionan directamente con el Plan.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/>
          <p:nvPr/>
        </p:nvSpPr>
        <p:spPr>
          <a:xfrm>
            <a:off x="508000" y="2006600"/>
            <a:ext cx="8775700" cy="47752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4"/>
          <p:cNvSpPr/>
          <p:nvPr/>
        </p:nvSpPr>
        <p:spPr>
          <a:xfrm>
            <a:off x="385761" y="1137206"/>
            <a:ext cx="9334501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endParaRPr b="0" i="0" sz="35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4"/>
          <p:cNvSpPr txBox="1"/>
          <p:nvPr/>
        </p:nvSpPr>
        <p:spPr>
          <a:xfrm>
            <a:off x="2571446" y="29701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4"/>
          <p:cNvSpPr/>
          <p:nvPr/>
        </p:nvSpPr>
        <p:spPr>
          <a:xfrm>
            <a:off x="3262931" y="3505986"/>
            <a:ext cx="6905610" cy="522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3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_RRHH_M2_A13_POTRO.pdf" id="386" name="Google Shape;386;p54"/>
          <p:cNvPicPr preferRelativeResize="0"/>
          <p:nvPr/>
        </p:nvPicPr>
        <p:blipFill rotWithShape="1">
          <a:blip r:embed="rId3">
            <a:alphaModFix/>
          </a:blip>
          <a:srcRect b="10807" l="4833" r="48653" t="31822"/>
          <a:stretch/>
        </p:blipFill>
        <p:spPr>
          <a:xfrm>
            <a:off x="660401" y="3162300"/>
            <a:ext cx="4942202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4"/>
          <p:cNvSpPr/>
          <p:nvPr/>
        </p:nvSpPr>
        <p:spPr>
          <a:xfrm rot="5400000">
            <a:off x="2948012" y="4813305"/>
            <a:ext cx="383529" cy="35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A935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4"/>
          <p:cNvSpPr/>
          <p:nvPr/>
        </p:nvSpPr>
        <p:spPr>
          <a:xfrm>
            <a:off x="770611" y="2285134"/>
            <a:ext cx="75351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Supongamos ahora los trabajadores del ejemplo anterior, calculemos la cotización de salud que deberá pagar el empleador a Fonasa o Isapre y debe enterar  en cada organismo entre el  1 al 10 de mes siguiente:</a:t>
            </a:r>
            <a:endParaRPr/>
          </a:p>
        </p:txBody>
      </p:sp>
      <p:pic>
        <p:nvPicPr>
          <p:cNvPr descr="3_RRHH_M2_A13_POTRO.pdf" id="389" name="Google Shape;389;p54"/>
          <p:cNvPicPr preferRelativeResize="0"/>
          <p:nvPr/>
        </p:nvPicPr>
        <p:blipFill rotWithShape="1">
          <a:blip r:embed="rId4">
            <a:alphaModFix/>
          </a:blip>
          <a:srcRect b="12431" l="60890" r="10378" t="49457"/>
          <a:stretch/>
        </p:blipFill>
        <p:spPr>
          <a:xfrm>
            <a:off x="5676899" y="3936999"/>
            <a:ext cx="3302001" cy="246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4"/>
          <p:cNvSpPr/>
          <p:nvPr/>
        </p:nvSpPr>
        <p:spPr>
          <a:xfrm>
            <a:off x="5747965" y="3384650"/>
            <a:ext cx="32309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benefician los trabajadores con el sistema de salud?</a:t>
            </a:r>
            <a:endParaRPr/>
          </a:p>
        </p:txBody>
      </p:sp>
      <p:sp>
        <p:nvSpPr>
          <p:cNvPr id="391" name="Google Shape;391;p54"/>
          <p:cNvSpPr/>
          <p:nvPr/>
        </p:nvSpPr>
        <p:spPr>
          <a:xfrm>
            <a:off x="5600700" y="3340100"/>
            <a:ext cx="3505200" cy="31115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5"/>
          <p:cNvSpPr/>
          <p:nvPr/>
        </p:nvSpPr>
        <p:spPr>
          <a:xfrm>
            <a:off x="508000" y="2095500"/>
            <a:ext cx="7581900" cy="35814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5"/>
          <p:cNvSpPr/>
          <p:nvPr/>
        </p:nvSpPr>
        <p:spPr>
          <a:xfrm>
            <a:off x="385761" y="1162606"/>
            <a:ext cx="93345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SEGURO DE </a:t>
            </a:r>
            <a:r>
              <a:rPr b="0" i="0" lang="en-US" sz="34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CESANTÍA</a:t>
            </a:r>
            <a:endParaRPr/>
          </a:p>
        </p:txBody>
      </p:sp>
      <p:sp>
        <p:nvSpPr>
          <p:cNvPr id="398" name="Google Shape;398;p55"/>
          <p:cNvSpPr/>
          <p:nvPr/>
        </p:nvSpPr>
        <p:spPr>
          <a:xfrm>
            <a:off x="747337" y="2597998"/>
            <a:ext cx="4726363" cy="2525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trabajador está expuesto a una desvinculación por cualquier causal de término. Es un seguro a cargo de la Administradora de Fondos de Cesantía (AFC), que protege a todos los trabajadores con contrato indefinido, a plazo fijo, o por obra o servicios; esto siempre y cuando sean regidos por el Código del Trabajo que hayan perdido su fuente laboral.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2048" y="2590800"/>
            <a:ext cx="2946929" cy="3087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6"/>
          <p:cNvSpPr/>
          <p:nvPr/>
        </p:nvSpPr>
        <p:spPr>
          <a:xfrm>
            <a:off x="508000" y="2006600"/>
            <a:ext cx="8775700" cy="47752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traTABLA_M2_A13-22.jpg" id="405" name="Google Shape;40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62" y="3382297"/>
            <a:ext cx="8024018" cy="27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6"/>
          <p:cNvSpPr/>
          <p:nvPr/>
        </p:nvSpPr>
        <p:spPr>
          <a:xfrm>
            <a:off x="385761" y="1137206"/>
            <a:ext cx="9334501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endParaRPr b="0" i="0" sz="35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6"/>
          <p:cNvSpPr/>
          <p:nvPr/>
        </p:nvSpPr>
        <p:spPr>
          <a:xfrm>
            <a:off x="796011" y="2374034"/>
            <a:ext cx="76748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Supongamos ahora los trabajadores del ejemplo anterior, calculemos el seguro de cesantía para aquellos trabajadores con contrato indefinido que deberá pagar el empleador a la AFP y el Empleador debe enterar  en cada AFC del 1 al 10 de mes siguiente:</a:t>
            </a:r>
            <a:endParaRPr/>
          </a:p>
        </p:txBody>
      </p:sp>
      <p:sp>
        <p:nvSpPr>
          <p:cNvPr id="408" name="Google Shape;408;p56"/>
          <p:cNvSpPr/>
          <p:nvPr/>
        </p:nvSpPr>
        <p:spPr>
          <a:xfrm>
            <a:off x="684886" y="3341886"/>
            <a:ext cx="85689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6660660" y="4191004"/>
            <a:ext cx="607988" cy="5637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rgbClr val="A935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7"/>
          <p:cNvSpPr/>
          <p:nvPr/>
        </p:nvSpPr>
        <p:spPr>
          <a:xfrm>
            <a:off x="541339" y="2667000"/>
            <a:ext cx="7167561" cy="33909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7"/>
          <p:cNvSpPr/>
          <p:nvPr/>
        </p:nvSpPr>
        <p:spPr>
          <a:xfrm>
            <a:off x="461962" y="1162606"/>
            <a:ext cx="90503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PAUSAS </a:t>
            </a:r>
            <a:r>
              <a:rPr b="0" i="0" lang="en-US" sz="33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REFLEXIVAS</a:t>
            </a:r>
            <a:endParaRPr b="0" i="0" sz="33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6175" y="2500771"/>
            <a:ext cx="482540" cy="48254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7"/>
          <p:cNvSpPr/>
          <p:nvPr/>
        </p:nvSpPr>
        <p:spPr>
          <a:xfrm>
            <a:off x="1010691" y="5124371"/>
            <a:ext cx="4611149" cy="2130804"/>
          </a:xfrm>
          <a:prstGeom prst="flowChartDocumen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57"/>
          <p:cNvSpPr/>
          <p:nvPr/>
        </p:nvSpPr>
        <p:spPr>
          <a:xfrm>
            <a:off x="625189" y="2020547"/>
            <a:ext cx="5799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Algunas preguntas de los temas que vamos trabajando. . . </a:t>
            </a:r>
            <a:endParaRPr b="1" i="1" sz="18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57"/>
          <p:cNvSpPr/>
          <p:nvPr/>
        </p:nvSpPr>
        <p:spPr>
          <a:xfrm>
            <a:off x="906463" y="3416628"/>
            <a:ext cx="4579937" cy="130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¿Crees que es importante la seguridad social en Chile? y ¿estos descuentos aplicados a los trabajadores debieran ser menores o mayores?</a:t>
            </a:r>
            <a:endParaRPr/>
          </a:p>
        </p:txBody>
      </p:sp>
      <p:sp>
        <p:nvSpPr>
          <p:cNvPr id="420" name="Google Shape;420;p57"/>
          <p:cNvSpPr/>
          <p:nvPr/>
        </p:nvSpPr>
        <p:spPr>
          <a:xfrm>
            <a:off x="3384550" y="5050295"/>
            <a:ext cx="4857750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7"/>
          <p:cNvSpPr/>
          <p:nvPr/>
        </p:nvSpPr>
        <p:spPr>
          <a:xfrm>
            <a:off x="5160963" y="927428"/>
            <a:ext cx="4857750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587649" y="3149600"/>
            <a:ext cx="1803751" cy="29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"/>
          <p:cNvSpPr/>
          <p:nvPr/>
        </p:nvSpPr>
        <p:spPr>
          <a:xfrm>
            <a:off x="2035277" y="2911885"/>
            <a:ext cx="6999671" cy="26965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8"/>
          <p:cNvSpPr txBox="1"/>
          <p:nvPr/>
        </p:nvSpPr>
        <p:spPr>
          <a:xfrm>
            <a:off x="3985474" y="1184196"/>
            <a:ext cx="1031026" cy="555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8"/>
          <p:cNvSpPr txBox="1"/>
          <p:nvPr/>
        </p:nvSpPr>
        <p:spPr>
          <a:xfrm>
            <a:off x="3563674" y="3054652"/>
            <a:ext cx="5173926" cy="24952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LAS COTIZACIONES PREVISIONALES </a:t>
            </a:r>
            <a:b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Y DESCUENTOS VARIOS</a:t>
            </a:r>
            <a:endParaRPr b="0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temas trabajados a lo largo de la presentación, te invito a desarrollar la </a:t>
            </a: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13 Cuánto Aprendimos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Descarga el archivo y sigue las instrucciones.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¡Muy bien!, 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vamos a practicar.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0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45160" y="1209418"/>
            <a:ext cx="1295140" cy="517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0"/>
          <p:cNvSpPr txBox="1"/>
          <p:nvPr/>
        </p:nvSpPr>
        <p:spPr>
          <a:xfrm>
            <a:off x="958646" y="3771729"/>
            <a:ext cx="5315153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 utiliza el archivo </a:t>
            </a: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13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 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0"/>
          <p:cNvSpPr/>
          <p:nvPr/>
        </p:nvSpPr>
        <p:spPr>
          <a:xfrm>
            <a:off x="958646" y="2644327"/>
            <a:ext cx="6744790" cy="735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LAS COTIZACIONES PREVISIONALES </a:t>
            </a:r>
            <a:br>
              <a:rPr b="1" i="0" lang="en-US" sz="2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Y DESCUENTOS VARIOS</a:t>
            </a:r>
            <a:endParaRPr b="1" i="0" sz="23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19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455" name="Google Shape;455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19"/>
            <p:cNvGrpSpPr/>
            <p:nvPr/>
          </p:nvGrpSpPr>
          <p:grpSpPr>
            <a:xfrm>
              <a:off x="-4655" y="4354713"/>
              <a:ext cx="1135367" cy="783005"/>
              <a:chOff x="-4655" y="4407300"/>
              <a:chExt cx="1135367" cy="783005"/>
            </a:xfrm>
          </p:grpSpPr>
          <p:sp>
            <p:nvSpPr>
              <p:cNvPr id="457" name="Google Shape;457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8" name="Google Shape;458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1796" y="4510802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59" name="Google Shape;459;p19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460" name="Google Shape;460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1" name="Google Shape;461;p19"/>
            <p:cNvGrpSpPr/>
            <p:nvPr/>
          </p:nvGrpSpPr>
          <p:grpSpPr>
            <a:xfrm>
              <a:off x="-4655" y="3461842"/>
              <a:ext cx="1135367" cy="783005"/>
              <a:chOff x="-4655" y="3534477"/>
              <a:chExt cx="1135367" cy="783005"/>
            </a:xfrm>
          </p:grpSpPr>
          <p:sp>
            <p:nvSpPr>
              <p:cNvPr id="462" name="Google Shape;462;p19"/>
              <p:cNvSpPr/>
              <p:nvPr/>
            </p:nvSpPr>
            <p:spPr>
              <a:xfrm rot="5400000">
                <a:off x="171526" y="3358296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3" name="Google Shape;463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1796" y="3637979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64" name="Google Shape;464;p19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465" name="Google Shape;465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6" name="Google Shape;466;p19"/>
            <p:cNvGrpSpPr/>
            <p:nvPr/>
          </p:nvGrpSpPr>
          <p:grpSpPr>
            <a:xfrm>
              <a:off x="-4655" y="1788831"/>
              <a:ext cx="1135367" cy="783005"/>
              <a:chOff x="-4655" y="1788831"/>
              <a:chExt cx="1135367" cy="783005"/>
            </a:xfrm>
          </p:grpSpPr>
          <p:sp>
            <p:nvSpPr>
              <p:cNvPr id="467" name="Google Shape;467;p19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8" name="Google Shape;468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7560" y="1871905"/>
                <a:ext cx="731859" cy="6168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69" name="Google Shape;469;p19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470" name="Google Shape;470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1" name="Google Shape;471;p19"/>
            <p:cNvGrpSpPr/>
            <p:nvPr/>
          </p:nvGrpSpPr>
          <p:grpSpPr>
            <a:xfrm>
              <a:off x="-4655" y="2568971"/>
              <a:ext cx="1135367" cy="783005"/>
              <a:chOff x="-4655" y="2661654"/>
              <a:chExt cx="1135367" cy="783005"/>
            </a:xfrm>
          </p:grpSpPr>
          <p:sp>
            <p:nvSpPr>
              <p:cNvPr id="472" name="Google Shape;472;p19"/>
              <p:cNvSpPr/>
              <p:nvPr/>
            </p:nvSpPr>
            <p:spPr>
              <a:xfrm rot="5400000">
                <a:off x="171526" y="2485473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3" name="Google Shape;473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796" y="2765156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4" name="Google Shape;474;p19"/>
          <p:cNvGrpSpPr/>
          <p:nvPr/>
        </p:nvGrpSpPr>
        <p:grpSpPr>
          <a:xfrm>
            <a:off x="-4655" y="5438917"/>
            <a:ext cx="6906899" cy="783005"/>
            <a:chOff x="-4655" y="5100793"/>
            <a:chExt cx="6906899" cy="783005"/>
          </a:xfrm>
        </p:grpSpPr>
        <p:sp>
          <p:nvSpPr>
            <p:cNvPr id="475" name="Google Shape;475;p19"/>
            <p:cNvSpPr txBox="1"/>
            <p:nvPr/>
          </p:nvSpPr>
          <p:spPr>
            <a:xfrm>
              <a:off x="1284453" y="5224717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476" name="Google Shape;476;p19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477" name="Google Shape;477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8" name="Google Shape;478;p1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79" name="Google Shape;47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LAS COTIZACIONES PREVISIONALES Y DESCUENTOS VARIOS</a:t>
            </a:r>
            <a:endParaRPr b="0" i="0" sz="22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Google Shape;49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2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/>
          <p:nvPr/>
        </p:nvSpPr>
        <p:spPr>
          <a:xfrm>
            <a:off x="424015" y="23089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Calcular remuneraciones y finiquitos, obligaciones tributarias y previsionales del o las trabajadoras de una empresa, de acuerdo a lo  estipulado en los contratos de trabajo.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- C - F - 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8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8"/>
          <p:cNvSpPr txBox="1"/>
          <p:nvPr/>
        </p:nvSpPr>
        <p:spPr>
          <a:xfrm>
            <a:off x="3561634" y="2512149"/>
            <a:ext cx="2788365" cy="1098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 el monto de obligaciones previsionales, tributarias y descuentos varios, retenidos al trabajador para ser entregados a las instituciones respectivas.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8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8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8"/>
          <p:cNvSpPr txBox="1"/>
          <p:nvPr/>
        </p:nvSpPr>
        <p:spPr>
          <a:xfrm>
            <a:off x="6647973" y="2499449"/>
            <a:ext cx="2445227" cy="14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3.2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el total de las cotizaciones previsionales a pagar a cada institución conforme a los montos establecidos por ley y a las instrucciones de jefatura.</a:t>
            </a:r>
            <a:endParaRPr/>
          </a:p>
        </p:txBody>
      </p:sp>
      <p:sp>
        <p:nvSpPr>
          <p:cNvPr id="96" name="Google Shape;96;p38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8"/>
          <p:cNvPicPr preferRelativeResize="0"/>
          <p:nvPr/>
        </p:nvPicPr>
        <p:blipFill rotWithShape="1">
          <a:blip r:embed="rId7">
            <a:alphaModFix/>
          </a:blip>
          <a:srcRect b="6869" l="0" r="0" t="0"/>
          <a:stretch/>
        </p:blipFill>
        <p:spPr>
          <a:xfrm flipH="1">
            <a:off x="4096296" y="3757726"/>
            <a:ext cx="3025211" cy="380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/>
          <p:nvPr/>
        </p:nvSpPr>
        <p:spPr>
          <a:xfrm>
            <a:off x="6926263" y="3804206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8"/>
          <p:cNvSpPr/>
          <p:nvPr/>
        </p:nvSpPr>
        <p:spPr>
          <a:xfrm>
            <a:off x="6113463" y="4102428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600050" y="2413529"/>
            <a:ext cx="740095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APORTE PATRONAL</a:t>
            </a:r>
            <a:endParaRPr b="1" i="0" sz="2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271270" y="800149"/>
            <a:ext cx="5666913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7446963" y="2027119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5293187" y="1367361"/>
            <a:ext cx="5666913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830837" y="3979575"/>
            <a:ext cx="3780341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Reconocimos los costos que conforman el Aporte patronal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648817" y="3046342"/>
            <a:ext cx="41644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830837" y="3103248"/>
            <a:ext cx="4068994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Identificamos ¿Qué es Aporte Patronal?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476120" y="3202884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46056" y="31106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830837" y="4861361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Aplicamos la forma de cálculo de cada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aporte del empleador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648817" y="3886907"/>
            <a:ext cx="41644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76120" y="4043449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648817" y="4754952"/>
            <a:ext cx="41644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476120" y="4911493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58756" y="39615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446056" y="48251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4734516" y="36428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7618" y="2525852"/>
            <a:ext cx="4828328" cy="457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39"/>
          <p:cNvGrpSpPr/>
          <p:nvPr/>
        </p:nvGrpSpPr>
        <p:grpSpPr>
          <a:xfrm flipH="1">
            <a:off x="536225" y="2440019"/>
            <a:ext cx="5390398" cy="2567589"/>
            <a:chOff x="3774221" y="2843142"/>
            <a:chExt cx="5390398" cy="2567589"/>
          </a:xfrm>
        </p:grpSpPr>
        <p:sp>
          <p:nvSpPr>
            <p:cNvPr id="131" name="Google Shape;131;p39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9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9"/>
          <p:cNvSpPr txBox="1"/>
          <p:nvPr/>
        </p:nvSpPr>
        <p:spPr>
          <a:xfrm>
            <a:off x="856788" y="2748928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actividad anterior,  te invitamos a realizar la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13 de Conocimientos Previos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5" name="Google Shape;135;p39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/>
          <p:nvPr/>
        </p:nvSpPr>
        <p:spPr>
          <a:xfrm>
            <a:off x="508000" y="2070100"/>
            <a:ext cx="8597900" cy="45212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0"/>
          <p:cNvSpPr/>
          <p:nvPr/>
        </p:nvSpPr>
        <p:spPr>
          <a:xfrm>
            <a:off x="6248400" y="3505200"/>
            <a:ext cx="3136900" cy="1498600"/>
          </a:xfrm>
          <a:prstGeom prst="homePlate">
            <a:avLst>
              <a:gd fmla="val 50000" name="adj"/>
            </a:avLst>
          </a:prstGeom>
          <a:solidFill>
            <a:srgbClr val="FFB375"/>
          </a:solidFill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0"/>
          <p:cNvSpPr txBox="1"/>
          <p:nvPr/>
        </p:nvSpPr>
        <p:spPr>
          <a:xfrm>
            <a:off x="725298" y="2352477"/>
            <a:ext cx="53961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Descripción de la actividad: 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siguiente actividad te permitirá recordar y reforzar los conceptos revisados en la actividad anterior. En esta oportunidad se trata de identificar y calcular los descuentos convencionales y aplicar los topes que establece la normativa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 la actividad de Conocimientos Previos de forma individual. 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Indicar en forma breve para qué están destinados los aportes patronales que se encuentran en el cuadro adjunto y cuáles  son las variables remunerativas que lo conforman para su cálculo.</a:t>
            </a:r>
            <a:endParaRPr/>
          </a:p>
          <a:p>
            <a:pPr indent="-162000" lvl="0" marL="162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Concluido el tiempo de la actividad, tú y tus compañeros revisarán sus respuestas con ayuda del docente qu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ien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retroalimentará en plenario la actividad.</a:t>
            </a:r>
            <a:endParaRPr/>
          </a:p>
        </p:txBody>
      </p:sp>
      <p:sp>
        <p:nvSpPr>
          <p:cNvPr id="144" name="Google Shape;144;p40"/>
          <p:cNvSpPr/>
          <p:nvPr/>
        </p:nvSpPr>
        <p:spPr>
          <a:xfrm>
            <a:off x="385761" y="1213406"/>
            <a:ext cx="933450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</a:t>
            </a:r>
            <a:r>
              <a:rPr b="0" i="0" lang="en-US" sz="3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/>
          </a:p>
        </p:txBody>
      </p:sp>
      <p:sp>
        <p:nvSpPr>
          <p:cNvPr id="145" name="Google Shape;145;p40"/>
          <p:cNvSpPr/>
          <p:nvPr/>
        </p:nvSpPr>
        <p:spPr>
          <a:xfrm>
            <a:off x="6456363" y="3636418"/>
            <a:ext cx="2192337" cy="1192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0400" lvl="0" marL="14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Aporte SIS</a:t>
            </a:r>
            <a:endParaRPr/>
          </a:p>
          <a:p>
            <a:pPr indent="-140400" lvl="0" marL="14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Aporte Mutualidad.</a:t>
            </a:r>
            <a:endParaRPr/>
          </a:p>
          <a:p>
            <a:pPr indent="-140400" lvl="0" marL="14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Aporte Seg. Cesantía</a:t>
            </a:r>
            <a:endParaRPr/>
          </a:p>
          <a:p>
            <a:pPr indent="-140400" lvl="0" marL="14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Aporte Trabajo Pesado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/>
          <p:nvPr/>
        </p:nvSpPr>
        <p:spPr>
          <a:xfrm>
            <a:off x="385761" y="1213406"/>
            <a:ext cx="933450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SOLUCIÓN DE </a:t>
            </a:r>
            <a:r>
              <a:rPr b="0" i="0" lang="en-US" sz="3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51" name="Google Shape;151;p41"/>
          <p:cNvSpPr/>
          <p:nvPr/>
        </p:nvSpPr>
        <p:spPr>
          <a:xfrm>
            <a:off x="455888" y="2095457"/>
            <a:ext cx="8654744" cy="1727244"/>
          </a:xfrm>
          <a:prstGeom prst="roundRect">
            <a:avLst>
              <a:gd fmla="val 9728" name="adj"/>
            </a:avLst>
          </a:prstGeom>
          <a:solidFill>
            <a:srgbClr val="FFB375">
              <a:alpha val="5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1"/>
          <p:cNvSpPr txBox="1"/>
          <p:nvPr/>
        </p:nvSpPr>
        <p:spPr>
          <a:xfrm>
            <a:off x="577661" y="2245800"/>
            <a:ext cx="84567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 ante Accidentes del Trabajo y Enfermedades Profesionales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 que cubre los accidentes y enfermedades profesionales por consecuencia del trabajo, con tasa base de 0.95% y tasa adicional que corresponda a la ta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 accidentabilidad y actividad económica que realice el empleador, calculada sobre el total imponible, respetando el tope imponible de los indicadores previsionales de cada mes.</a:t>
            </a:r>
            <a:endParaRPr/>
          </a:p>
        </p:txBody>
      </p:sp>
      <p:sp>
        <p:nvSpPr>
          <p:cNvPr id="153" name="Google Shape;153;p41"/>
          <p:cNvSpPr/>
          <p:nvPr/>
        </p:nvSpPr>
        <p:spPr>
          <a:xfrm>
            <a:off x="465138" y="3966329"/>
            <a:ext cx="8654744" cy="2701171"/>
          </a:xfrm>
          <a:prstGeom prst="roundRect">
            <a:avLst>
              <a:gd fmla="val 9728" name="adj"/>
            </a:avLst>
          </a:prstGeom>
          <a:solidFill>
            <a:srgbClr val="FFB375">
              <a:alpha val="5764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1"/>
          <p:cNvSpPr txBox="1"/>
          <p:nvPr/>
        </p:nvSpPr>
        <p:spPr>
          <a:xfrm>
            <a:off x="577661" y="4105142"/>
            <a:ext cx="8396517" cy="2708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 de Invalidez y Sobrevivencia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 a que los trabajadores en general enfrentan el riesgo de invalidez o fallecimiento, las Administradoras están obligadas a contratar en conjunto un seguro para sus afiliados, denominado Seguro de Invalidez y Sobrevivencia, el que es financiado por los empleadores durante la vida laboral activa de los afiliados con una fracción de la cotización adicional o comisión que cobran las Administradoras. El seguro es adjudicado mediante licitación pública, efectuado por las AFP en conjunto.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calcula sobre el total imponible, respetando el tope imponible de los indicadores previsionales de cada mes.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2"/>
          <p:cNvSpPr/>
          <p:nvPr/>
        </p:nvSpPr>
        <p:spPr>
          <a:xfrm>
            <a:off x="385761" y="1213406"/>
            <a:ext cx="933450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SOLUCIÓN DE </a:t>
            </a:r>
            <a:r>
              <a:rPr b="0" i="0" lang="en-US" sz="3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60" name="Google Shape;160;p42"/>
          <p:cNvSpPr/>
          <p:nvPr/>
        </p:nvSpPr>
        <p:spPr>
          <a:xfrm>
            <a:off x="455888" y="2095456"/>
            <a:ext cx="8654744" cy="2463843"/>
          </a:xfrm>
          <a:prstGeom prst="roundRect">
            <a:avLst>
              <a:gd fmla="val 9728" name="adj"/>
            </a:avLst>
          </a:prstGeom>
          <a:solidFill>
            <a:srgbClr val="FFB375">
              <a:alpha val="3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2"/>
          <p:cNvSpPr/>
          <p:nvPr/>
        </p:nvSpPr>
        <p:spPr>
          <a:xfrm>
            <a:off x="465138" y="4749800"/>
            <a:ext cx="8654744" cy="1917700"/>
          </a:xfrm>
          <a:prstGeom prst="roundRect">
            <a:avLst>
              <a:gd fmla="val 9728" name="adj"/>
            </a:avLst>
          </a:prstGeom>
          <a:solidFill>
            <a:srgbClr val="FFB375">
              <a:alpha val="3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2"/>
          <p:cNvSpPr txBox="1"/>
          <p:nvPr/>
        </p:nvSpPr>
        <p:spPr>
          <a:xfrm>
            <a:off x="584200" y="2191838"/>
            <a:ext cx="8470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 de Cesantía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protección económica en caso de desempleo, a la que tenemos derecho todos los trabajadores regidos por el Código del Trabajo,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afiliandose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automáticamente, si el contrato laboral comenzó a partir del 2 de octubre de 2002. Esta afiliación es obligatoria y debe ser comunicada por el empleador a AFC Chile. Si el contrato es previo a esa fecha, se puede afiliar voluntariamente, para lo cual se debe concurrir a una sucursal de la AFC o hacerlo directamente en su lugar de trabajo o en </a:t>
            </a:r>
            <a:r>
              <a:rPr b="0" i="0" lang="en-US" sz="1600" u="sng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www.afc.cl</a:t>
            </a:r>
            <a:r>
              <a:rPr b="0" i="0" lang="en-US" sz="16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calcula sobre el total imponible, respetando el tope imponible AFC de los indicadores previsionales de cada mes.</a:t>
            </a:r>
            <a:endParaRPr/>
          </a:p>
        </p:txBody>
      </p:sp>
      <p:sp>
        <p:nvSpPr>
          <p:cNvPr id="163" name="Google Shape;163;p42"/>
          <p:cNvSpPr txBox="1"/>
          <p:nvPr/>
        </p:nvSpPr>
        <p:spPr>
          <a:xfrm>
            <a:off x="596900" y="4836988"/>
            <a:ext cx="829309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Cotizaciones Previsionales Obligatorias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aporte en dinero que el empleador entera en las AFP a favor del trabajador por ejecutar trabajos pesados y trabajos menos pesado, calificado por Comisión Ergonómica Nacional (CEN), y de igual forma el trabajador también aporta en los mismos porcentajes, a objeto que el trabajador pueda jubilarse anticipadamente.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calcula sobre el total imponible, respetando el tope imponible de los indicadores previsionales de cada mes.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3"/>
          <p:cNvSpPr txBox="1"/>
          <p:nvPr/>
        </p:nvSpPr>
        <p:spPr>
          <a:xfrm>
            <a:off x="363275" y="14036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b="0" i="0" sz="32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3"/>
          <p:cNvSpPr txBox="1"/>
          <p:nvPr/>
        </p:nvSpPr>
        <p:spPr>
          <a:xfrm>
            <a:off x="366450" y="11537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3"/>
          <p:cNvSpPr/>
          <p:nvPr/>
        </p:nvSpPr>
        <p:spPr>
          <a:xfrm>
            <a:off x="3581400" y="2438400"/>
            <a:ext cx="5334000" cy="3302000"/>
          </a:xfrm>
          <a:prstGeom prst="roundRect">
            <a:avLst>
              <a:gd fmla="val 7848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3"/>
          <p:cNvSpPr/>
          <p:nvPr/>
        </p:nvSpPr>
        <p:spPr>
          <a:xfrm rot="-7028957">
            <a:off x="3225674" y="3164456"/>
            <a:ext cx="475492" cy="1123892"/>
          </a:xfrm>
          <a:prstGeom prst="triangle">
            <a:avLst>
              <a:gd fmla="val 5000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3"/>
          <p:cNvSpPr/>
          <p:nvPr/>
        </p:nvSpPr>
        <p:spPr>
          <a:xfrm>
            <a:off x="3717924" y="2611319"/>
            <a:ext cx="5070476" cy="2977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actividad podrás reconocer las obligaciones de los empleadores de retener de las liquidaciones de sueldos los descuentos previsionales, impuesto único, como también los descuentos varios o convencionales acordados entre empleador y trabajador.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también podrás aplicar los conocimientos que has adquirido en las actividades anteriores y podremos realizar la liquidación de sueldo de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trabajadores.</a:t>
            </a:r>
            <a:endParaRPr/>
          </a:p>
        </p:txBody>
      </p:sp>
      <p:sp>
        <p:nvSpPr>
          <p:cNvPr id="173" name="Google Shape;173;p43"/>
          <p:cNvSpPr/>
          <p:nvPr/>
        </p:nvSpPr>
        <p:spPr>
          <a:xfrm>
            <a:off x="5668963" y="5863263"/>
            <a:ext cx="48577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1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96899" y="3263900"/>
            <a:ext cx="2735384" cy="281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