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719">
          <p15:clr>
            <a:srgbClr val="000000"/>
          </p15:clr>
        </p15:guide>
        <p15:guide id="4" pos="325">
          <p15:clr>
            <a:srgbClr val="000000"/>
          </p15:clr>
        </p15:guide>
        <p15:guide id="5" pos="522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jgmb7avRryLRtdcnM87TSMZC74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2719" orient="horz"/>
        <p:guide pos="325"/>
        <p:guide pos="52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 RRHH M2.png"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-13124"/>
          <a:stretch/>
        </p:blipFill>
        <p:spPr>
          <a:xfrm>
            <a:off x="2672185" y="2565400"/>
            <a:ext cx="5644631" cy="38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781492" y="2692673"/>
            <a:ext cx="3446501" cy="559340"/>
          </a:xfrm>
          <a:prstGeom prst="roundRect">
            <a:avLst>
              <a:gd fmla="val 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365425" y="2174214"/>
            <a:ext cx="8422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/>
          <p:nvPr/>
        </p:nvSpPr>
        <p:spPr>
          <a:xfrm>
            <a:off x="508000" y="2070100"/>
            <a:ext cx="8572500" cy="47371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850900" y="5156200"/>
            <a:ext cx="3314700" cy="1104900"/>
          </a:xfrm>
          <a:prstGeom prst="homePlate">
            <a:avLst>
              <a:gd fmla="val 50000" name="adj"/>
            </a:avLst>
          </a:prstGeom>
          <a:solidFill>
            <a:srgbClr val="FFB375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3"/>
          <p:cNvSpPr/>
          <p:nvPr/>
        </p:nvSpPr>
        <p:spPr>
          <a:xfrm>
            <a:off x="385761" y="1238806"/>
            <a:ext cx="93345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COSTOS </a:t>
            </a:r>
            <a:r>
              <a:rPr b="0" i="0" lang="en-US" sz="33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DIRECTOS</a:t>
            </a:r>
            <a:endParaRPr b="0" i="0" sz="3300" u="none" cap="none" strike="noStrike">
              <a:solidFill>
                <a:srgbClr val="C64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3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3"/>
          <p:cNvSpPr txBox="1"/>
          <p:nvPr/>
        </p:nvSpPr>
        <p:spPr>
          <a:xfrm>
            <a:off x="731838" y="2048255"/>
            <a:ext cx="8221800" cy="2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costo del Seguro de Invalidez y Sobrevivencia es de 1,99 % del la Remuneración imponible del trabajador ( octubre 2020, monto variable de acuerdo a la licitación que se realiza cada dos años). En el caso de los trabajadores dependientes, el pago del seguro es de costo del empleador y en el caso de los trabajadores independientes es de costo de ellos mismos, y se paga el valor directamente en la AFP.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pago periódico del seguro d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protección a los beneficiarios de sobrevivencia en caso de fallecimiento del trabajador y en caso de alguna enfermedad de origen común, permite pensionarse por Invalidez en cualquier momento que se produzca el menoscabo de las capacidades laborales.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3"/>
          <p:cNvSpPr txBox="1"/>
          <p:nvPr/>
        </p:nvSpPr>
        <p:spPr>
          <a:xfrm>
            <a:off x="1279414" y="2701638"/>
            <a:ext cx="8229600" cy="509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5307" y="4727712"/>
            <a:ext cx="4380227" cy="17998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5" name="Google Shape;215;p43"/>
          <p:cNvSpPr/>
          <p:nvPr/>
        </p:nvSpPr>
        <p:spPr>
          <a:xfrm>
            <a:off x="1017625" y="5429350"/>
            <a:ext cx="28050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REM. IMPONIBLE TRABAJADOR X 1.99% = VALOR SIS</a:t>
            </a:r>
            <a:endParaRPr b="1" i="0" sz="1500" u="none" cap="none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/>
          <p:nvPr/>
        </p:nvSpPr>
        <p:spPr>
          <a:xfrm>
            <a:off x="508000" y="2070100"/>
            <a:ext cx="8839200" cy="46990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4"/>
          <p:cNvSpPr/>
          <p:nvPr/>
        </p:nvSpPr>
        <p:spPr>
          <a:xfrm>
            <a:off x="385761" y="1226106"/>
            <a:ext cx="93345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SEGURO DE </a:t>
            </a:r>
            <a:r>
              <a:rPr b="0" i="0" lang="en-US" sz="33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CESANTÍA</a:t>
            </a:r>
            <a:endParaRPr b="0" i="0" sz="33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4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4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8410" y="2476499"/>
            <a:ext cx="4454752" cy="28829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225" name="Google Shape;225;p44"/>
          <p:cNvSpPr txBox="1"/>
          <p:nvPr/>
        </p:nvSpPr>
        <p:spPr>
          <a:xfrm>
            <a:off x="566738" y="2081722"/>
            <a:ext cx="4017962" cy="3316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500" lvl="0" marL="14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protección económica en caso de desempleo, a la que tiene derecho todos los trabajadores regidos por el Código del Trabajo.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Quedan afiliados automáticamente los trabajadores contratados a partir del 2 de octubre de 2002. Esta afiliación es obligatoria y debe ser comunicada por el empleador a AFC Chile. Si el contrato es previo a esa fecha, el trabajador se puede afiliar voluntariamente.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cada afiliado, AFC crea una Cuenta Individual de Cesantía (CIC), cuyos recursos acumulados son de propiedad de cada trabajador.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4"/>
          <p:cNvSpPr txBox="1"/>
          <p:nvPr/>
        </p:nvSpPr>
        <p:spPr>
          <a:xfrm>
            <a:off x="3601169" y="1155413"/>
            <a:ext cx="8229600" cy="509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4"/>
          <p:cNvSpPr txBox="1"/>
          <p:nvPr/>
        </p:nvSpPr>
        <p:spPr>
          <a:xfrm>
            <a:off x="566738" y="5231322"/>
            <a:ext cx="8742362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complemento al ahorro individual, existe el Fondo de Cesantía Solidario (FCS), que es un fondo de reparto conformado con aportes del empleador y del Estado.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Seguro de Cesantía cubre también beneficios sociales, previsionales, de salud y asignación familiar según el Fondo por el cual se cobre el beneficio.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/>
          <p:nvPr/>
        </p:nvSpPr>
        <p:spPr>
          <a:xfrm>
            <a:off x="385761" y="1111806"/>
            <a:ext cx="9334501" cy="875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SEGURO ANTE ACCIDENTES DEL TRABAJO Y </a:t>
            </a:r>
            <a:b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ENFERMEDADES PROFESIONALES</a:t>
            </a:r>
            <a:endParaRPr b="0" i="0" sz="2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5"/>
          <p:cNvSpPr/>
          <p:nvPr/>
        </p:nvSpPr>
        <p:spPr>
          <a:xfrm>
            <a:off x="508000" y="2451100"/>
            <a:ext cx="8242300" cy="3352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5"/>
          <p:cNvSpPr txBox="1"/>
          <p:nvPr/>
        </p:nvSpPr>
        <p:spPr>
          <a:xfrm>
            <a:off x="896573" y="2834879"/>
            <a:ext cx="5745527" cy="2246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que cubre los Accidentes del trabajo, es un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Social contra Riesgos de Accidentes del Trabajo y Enfermedades Profesionales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cuyas prestaciones son otorgadas por los organismos administradores (mutualidades) de la </a:t>
            </a:r>
            <a:r>
              <a:rPr b="1" i="0" lang="en-US" sz="1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ley 16.744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que se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 afiliada o adherida la empresa.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402" y="2933700"/>
            <a:ext cx="2631189" cy="2873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/>
          <p:nvPr/>
        </p:nvSpPr>
        <p:spPr>
          <a:xfrm>
            <a:off x="385761" y="1111806"/>
            <a:ext cx="9334501" cy="402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SEGURO ANTE ACCIDENTES DEL TRABAJO Y </a:t>
            </a:r>
            <a:r>
              <a:rPr b="0" i="0" lang="en-US" sz="2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ENFERMEDADES PROFESIONALES</a:t>
            </a:r>
            <a:endParaRPr b="0" i="0" sz="2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6"/>
          <p:cNvSpPr/>
          <p:nvPr/>
        </p:nvSpPr>
        <p:spPr>
          <a:xfrm>
            <a:off x="503238" y="1638300"/>
            <a:ext cx="8894762" cy="4914900"/>
          </a:xfrm>
          <a:prstGeom prst="roundRect">
            <a:avLst>
              <a:gd fmla="val 5516" name="adj"/>
            </a:avLst>
          </a:prstGeom>
          <a:solidFill>
            <a:srgbClr val="FEEDD8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6"/>
          <p:cNvSpPr txBox="1"/>
          <p:nvPr/>
        </p:nvSpPr>
        <p:spPr>
          <a:xfrm>
            <a:off x="668338" y="1914831"/>
            <a:ext cx="8589961" cy="4401164"/>
          </a:xfrm>
          <a:prstGeom prst="rect">
            <a:avLst/>
          </a:prstGeom>
          <a:solidFill>
            <a:srgbClr val="FEED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¿A QUIÉN PROTEGE?:</a:t>
            </a:r>
            <a:endParaRPr b="0" i="0" sz="1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 por cuenta ajena, que presten servicios bajo subordinación y dependencia, esto es bajo, un contrato de trabajo (escriturado o no) incluyendo a los trabajadores de casa particular y los aprendices.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funcionarios públicos de la Administración Civil del Estado, municipales y de instituciones administrativamente descentralizadas del Estado.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estudiantes que deban ejecutar trabajos que signifiquen una fuente de ingreso para el respectivo plantel.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trabajadores independientes y los trabajadores familiares.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estudiantes de establecimientos municipalizados o particulares, por los accidentes que sufran a causa o con ocasión de sus estudios o en la realización de su práctica educacional (Decreto Supremo Nº 313, MINTRAB).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 cargo del Empleador, por tanto corresponde que éste efectúe las cotizaciones respectivas mensualmente Un 0,93% de la remuneración imponible de cada trabajador, más una cotización adicional diferenciada en función de la actividad o riesgo presunto de la entidad empleadora, la cual varía desde un 0,00% hasta un 3,4%. No obstante, si la siniestralidad efectiva de la empresa sube, puede llegar a un 6,8% de la remuneración imponible de cada trabajador.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seguro contempla el otorgamiento de prestaciones preventivas, económicas, médicas, de rehabilitación y reeducación.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/>
          <p:nvPr/>
        </p:nvSpPr>
        <p:spPr>
          <a:xfrm>
            <a:off x="508000" y="2070100"/>
            <a:ext cx="8242300" cy="40894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385761" y="12388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TRABAJO PESADO Y </a:t>
            </a:r>
            <a:r>
              <a:rPr b="0" i="0" lang="en-US" sz="3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MENOS PESADO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 txBox="1"/>
          <p:nvPr/>
        </p:nvSpPr>
        <p:spPr>
          <a:xfrm>
            <a:off x="713880" y="2322374"/>
            <a:ext cx="7528420" cy="153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una labor calificada como 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Pesado por la Comisión Ergonómica Nacional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Haber cotizado en su Cuenta de Capitalización Individual Obligatoria el 1% o el 2% de su Renta Imponible Mensual, según el desgaste relativo producido por el trabajo pesado.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450" lvl="0" marL="1764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cotización es bipartita, cotiza el trabajador y el empleador.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450" y="4071446"/>
            <a:ext cx="7107411" cy="14801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/>
          <p:nvPr/>
        </p:nvSpPr>
        <p:spPr>
          <a:xfrm>
            <a:off x="508000" y="2070100"/>
            <a:ext cx="8648700" cy="4622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8"/>
          <p:cNvSpPr/>
          <p:nvPr/>
        </p:nvSpPr>
        <p:spPr>
          <a:xfrm>
            <a:off x="385761" y="11753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COSTOS </a:t>
            </a:r>
            <a:r>
              <a:rPr b="0" i="0" lang="en-US" sz="32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INDIRECTOS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8"/>
          <p:cNvSpPr txBox="1"/>
          <p:nvPr/>
        </p:nvSpPr>
        <p:spPr>
          <a:xfrm>
            <a:off x="771086" y="2249373"/>
            <a:ext cx="7699814" cy="18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costo que tiene el Empleador para financiar los feriados legales y lo probables indemnización por desvinculación laboral y se divide en: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Provisión de Vacaciones</a:t>
            </a:r>
            <a:endParaRPr b="1" i="0" sz="1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Provisión de Indemnizaciones</a:t>
            </a:r>
            <a:endParaRPr b="1" i="0" sz="1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empleadores contabilizan estos montos bajo un principio contable del Devengado, que es contabilizar el gasto cuando se produce y no cuando se paga.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_RRHH_M2_A12_Presentacion.pdf" id="258" name="Google Shape;258;p48"/>
          <p:cNvPicPr preferRelativeResize="0"/>
          <p:nvPr/>
        </p:nvPicPr>
        <p:blipFill rotWithShape="1">
          <a:blip r:embed="rId3">
            <a:alphaModFix/>
          </a:blip>
          <a:srcRect b="12432" l="6402" r="3577" t="56888"/>
          <a:stretch/>
        </p:blipFill>
        <p:spPr>
          <a:xfrm>
            <a:off x="723901" y="4483100"/>
            <a:ext cx="8270278" cy="158545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8"/>
          <p:cNvSpPr/>
          <p:nvPr/>
        </p:nvSpPr>
        <p:spPr>
          <a:xfrm>
            <a:off x="789381" y="6052387"/>
            <a:ext cx="7313219" cy="620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Nota</a:t>
            </a:r>
            <a:r>
              <a:rPr b="1" i="0" lang="en-US" sz="14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Contablemente es lo correcto, pero depende del empleador y su sistema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contable si lo realiza y en las cantidades a provisionar.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8"/>
          <p:cNvSpPr/>
          <p:nvPr/>
        </p:nvSpPr>
        <p:spPr>
          <a:xfrm>
            <a:off x="740894" y="4108550"/>
            <a:ext cx="22365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Provisión de Vacaciones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4337116" y="4108550"/>
            <a:ext cx="25285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Provisión de Indemnización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/>
          <p:cNvSpPr/>
          <p:nvPr/>
        </p:nvSpPr>
        <p:spPr>
          <a:xfrm>
            <a:off x="541339" y="2667000"/>
            <a:ext cx="7167561" cy="33909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9"/>
          <p:cNvSpPr/>
          <p:nvPr/>
        </p:nvSpPr>
        <p:spPr>
          <a:xfrm>
            <a:off x="461962" y="1162606"/>
            <a:ext cx="90503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PAUSAS </a:t>
            </a:r>
            <a:r>
              <a:rPr b="0" i="0" lang="en-US" sz="33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REFLEXIVAS</a:t>
            </a:r>
            <a:endParaRPr b="0" i="0" sz="33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175" y="2500771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9"/>
          <p:cNvSpPr/>
          <p:nvPr/>
        </p:nvSpPr>
        <p:spPr>
          <a:xfrm>
            <a:off x="1010691" y="5124371"/>
            <a:ext cx="4611149" cy="2130804"/>
          </a:xfrm>
          <a:prstGeom prst="flowChartDocumen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9"/>
          <p:cNvSpPr/>
          <p:nvPr/>
        </p:nvSpPr>
        <p:spPr>
          <a:xfrm>
            <a:off x="625189" y="2020547"/>
            <a:ext cx="5799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Algunas preguntas de los temas que vamos trabajando. . . </a:t>
            </a:r>
            <a:endParaRPr b="1" i="1" sz="1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9"/>
          <p:cNvSpPr/>
          <p:nvPr/>
        </p:nvSpPr>
        <p:spPr>
          <a:xfrm>
            <a:off x="906463" y="3416628"/>
            <a:ext cx="4579937" cy="1102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crees que afectan los costos patronales a los empleadores y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las pymes?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9"/>
          <p:cNvSpPr/>
          <p:nvPr/>
        </p:nvSpPr>
        <p:spPr>
          <a:xfrm>
            <a:off x="3384550" y="5050295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9"/>
          <p:cNvSpPr/>
          <p:nvPr/>
        </p:nvSpPr>
        <p:spPr>
          <a:xfrm>
            <a:off x="5160963" y="927428"/>
            <a:ext cx="485775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02300" y="3140169"/>
            <a:ext cx="1854294" cy="301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8"/>
          <p:cNvSpPr txBox="1"/>
          <p:nvPr/>
        </p:nvSpPr>
        <p:spPr>
          <a:xfrm>
            <a:off x="3985474" y="1184196"/>
            <a:ext cx="1031026" cy="555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3550974" y="3143552"/>
            <a:ext cx="5173926" cy="24952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APORTE PATRONAL</a:t>
            </a:r>
            <a:endParaRPr b="0" i="0" sz="24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a lo largo de la presentación, te invito a desarrollar la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12 Cuánto Aprendimos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Descarga el archivo y sigue las instrucciones.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vamos a practicar.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0"/>
          <p:cNvSpPr txBox="1"/>
          <p:nvPr/>
        </p:nvSpPr>
        <p:spPr>
          <a:xfrm>
            <a:off x="3645160" y="1209418"/>
            <a:ext cx="1295140" cy="517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0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0"/>
          <p:cNvSpPr txBox="1"/>
          <p:nvPr/>
        </p:nvSpPr>
        <p:spPr>
          <a:xfrm>
            <a:off x="958646" y="3708229"/>
            <a:ext cx="5315153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APORTE PATRONAL</a:t>
            </a:r>
            <a:endParaRPr b="1" i="0" sz="2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 utiliza el archivo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12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306" name="Google Shape;306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" name="Google Shape;307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308" name="Google Shape;308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9" name="Google Shape;309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0" name="Google Shape;310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311" name="Google Shape;311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313" name="Google Shape;313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4" name="Google Shape;314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5" name="Google Shape;315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316" name="Google Shape;316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" name="Google Shape;317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318" name="Google Shape;318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9" name="Google Shape;319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0" name="Google Shape;320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321" name="Google Shape;321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2" name="Google Shape;322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323" name="Google Shape;323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4" name="Google Shape;324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5" name="Google Shape;325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326" name="Google Shape;326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327" name="Google Shape;327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328" name="Google Shape;32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9" name="Google Shape;329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30" name="Google Shape;33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/>
        </p:nvSpPr>
        <p:spPr>
          <a:xfrm>
            <a:off x="373891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7"/>
          <p:cNvSpPr/>
          <p:nvPr/>
        </p:nvSpPr>
        <p:spPr>
          <a:xfrm>
            <a:off x="378287" y="2269061"/>
            <a:ext cx="5666913" cy="62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APORTE PATRONAL</a:t>
            </a:r>
            <a:endParaRPr b="1" i="0" sz="37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7"/>
          <p:cNvSpPr txBox="1"/>
          <p:nvPr/>
        </p:nvSpPr>
        <p:spPr>
          <a:xfrm>
            <a:off x="973697" y="35099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2a12.png" id="80" name="Google Shape;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8009" y="2823673"/>
            <a:ext cx="7284245" cy="473600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7"/>
          <p:cNvSpPr txBox="1"/>
          <p:nvPr/>
        </p:nvSpPr>
        <p:spPr>
          <a:xfrm>
            <a:off x="1139100" y="834799"/>
            <a:ext cx="6264242" cy="408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CÁLCULO DE REMUNERACIÓN, FINIQUITOS Y OBLIGACIONES LABORALES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APORTE PATRONAL</a:t>
            </a:r>
            <a:endParaRPr b="0" i="0" sz="2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/>
        </p:nvSpPr>
        <p:spPr>
          <a:xfrm>
            <a:off x="424015" y="23089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Calcular remuneraciones y finiquitos, obligaciones tributarias y previsionales del o las trabajadoras de una empresa, de acuerdo a lo  estipulado en los contratos de trabajo.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C - F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8"/>
          <p:cNvSpPr txBox="1"/>
          <p:nvPr/>
        </p:nvSpPr>
        <p:spPr>
          <a:xfrm>
            <a:off x="3561634" y="2512149"/>
            <a:ext cx="2788365" cy="109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 el monto de obligaciones previsionales, tributarias y descuentos varios, retenidos al trabajador para ser entregados a las instituciones respectivas.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8"/>
          <p:cNvSpPr txBox="1"/>
          <p:nvPr/>
        </p:nvSpPr>
        <p:spPr>
          <a:xfrm>
            <a:off x="6647973" y="2499449"/>
            <a:ext cx="2597627" cy="14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Calcula los montos correspondientes al aporte patronal por la contratación de trabajadores y trabajadoras que establece la normativa laboral.</a:t>
            </a:r>
            <a:endParaRPr/>
          </a:p>
        </p:txBody>
      </p:sp>
      <p:sp>
        <p:nvSpPr>
          <p:cNvPr id="96" name="Google Shape;96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8"/>
          <p:cNvPicPr preferRelativeResize="0"/>
          <p:nvPr/>
        </p:nvPicPr>
        <p:blipFill rotWithShape="1">
          <a:blip r:embed="rId7">
            <a:alphaModFix/>
          </a:blip>
          <a:srcRect b="6869" l="0" r="0" t="0"/>
          <a:stretch/>
        </p:blipFill>
        <p:spPr>
          <a:xfrm flipH="1">
            <a:off x="4096296" y="3757726"/>
            <a:ext cx="3025211" cy="38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/>
          <p:nvPr/>
        </p:nvSpPr>
        <p:spPr>
          <a:xfrm>
            <a:off x="6926263" y="3804206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8"/>
          <p:cNvSpPr/>
          <p:nvPr/>
        </p:nvSpPr>
        <p:spPr>
          <a:xfrm>
            <a:off x="6113463" y="4102428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00050" y="2261129"/>
            <a:ext cx="740095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EL FINIQUITO</a:t>
            </a:r>
            <a:endParaRPr b="1" i="0" sz="24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271270" y="800149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446963" y="2027119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293187" y="1367361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826603" y="3755208"/>
            <a:ext cx="4098696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Determinamos los montos a cancelar al trabajador por un término de relación laboral.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648817" y="2843142"/>
            <a:ext cx="42787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826603" y="2955083"/>
            <a:ext cx="3636221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Identificamos ¿qué es el Finiquito de Trabajo?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476120" y="2999684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46056" y="29074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826603" y="4548093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Determinamos los descuentos que se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realizar a un finiquito.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48817" y="3671007"/>
            <a:ext cx="42787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76120" y="3827549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648817" y="4475552"/>
            <a:ext cx="42787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76120" y="4632093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37157" y="5256777"/>
            <a:ext cx="42787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464460" y="5413318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826603" y="5320778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Conocimos los protocolos de legalización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Finiquito.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637157" y="6049662"/>
            <a:ext cx="42787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464460" y="6206203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826603" y="6159263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Conocimos las reservas de derechos por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del trabajador.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458756" y="37456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46056" y="45457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46056" y="53331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33356" y="61205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48488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9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9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39" name="Google Shape;139;p39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9"/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 te invitamos a realizar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12 de Conocimientos Previos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43" name="Google Shape;143;p39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/>
          <p:nvPr/>
        </p:nvSpPr>
        <p:spPr>
          <a:xfrm>
            <a:off x="363275" y="14036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0"/>
          <p:cNvSpPr txBox="1"/>
          <p:nvPr/>
        </p:nvSpPr>
        <p:spPr>
          <a:xfrm>
            <a:off x="366450" y="11537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0"/>
          <p:cNvSpPr/>
          <p:nvPr/>
        </p:nvSpPr>
        <p:spPr>
          <a:xfrm>
            <a:off x="3581400" y="2202296"/>
            <a:ext cx="5524500" cy="2750704"/>
          </a:xfrm>
          <a:prstGeom prst="roundRect">
            <a:avLst>
              <a:gd fmla="val 7848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0"/>
          <p:cNvSpPr/>
          <p:nvPr/>
        </p:nvSpPr>
        <p:spPr>
          <a:xfrm rot="-7028957">
            <a:off x="3274555" y="3141722"/>
            <a:ext cx="333492" cy="788255"/>
          </a:xfrm>
          <a:prstGeom prst="triangle">
            <a:avLst>
              <a:gd fmla="val 5000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0"/>
          <p:cNvSpPr/>
          <p:nvPr/>
        </p:nvSpPr>
        <p:spPr>
          <a:xfrm>
            <a:off x="3768724" y="2509719"/>
            <a:ext cx="5083175" cy="2146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podrás identificar los costos adicionales a la liquidación que incurre el empleador por tener personas contratadas.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también podrás aplicar los conocimientos que has adquiridos en las actividades anteriores y podremos realizar la liquidación de sueldo de los trabajadores.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28547" y="3136900"/>
            <a:ext cx="3079348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/>
        </p:nvSpPr>
        <p:spPr>
          <a:xfrm>
            <a:off x="4063852" y="27284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4071674" y="2165653"/>
            <a:ext cx="4170626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APORTE PATRONAL</a:t>
            </a:r>
            <a:endParaRPr b="0" i="0" sz="25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3940818" y="1209597"/>
            <a:ext cx="87248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4171950" y="3227386"/>
            <a:ext cx="4667250" cy="2640014"/>
          </a:xfrm>
          <a:prstGeom prst="roundRect">
            <a:avLst>
              <a:gd fmla="val 622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4025898" y="4171106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401081" y="3625432"/>
            <a:ext cx="4649783" cy="1753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¿Qué es Aporte Patronal?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los costos que conforman el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Aporte patronal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Aplicar la forma de cálculo de cada aporte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empleador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027187" y="4142299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4025907" y="3646183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4027196" y="3617376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4051306" y="4814571"/>
            <a:ext cx="279910" cy="287053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4052595" y="4785764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/>
          <p:nvPr/>
        </p:nvSpPr>
        <p:spPr>
          <a:xfrm>
            <a:off x="508000" y="2070100"/>
            <a:ext cx="8242300" cy="43053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1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1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1"/>
          <p:cNvSpPr txBox="1"/>
          <p:nvPr/>
        </p:nvSpPr>
        <p:spPr>
          <a:xfrm>
            <a:off x="2602364" y="2298500"/>
            <a:ext cx="8229600" cy="44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1"/>
          <p:cNvSpPr/>
          <p:nvPr/>
        </p:nvSpPr>
        <p:spPr>
          <a:xfrm>
            <a:off x="769748" y="2354636"/>
            <a:ext cx="7574152" cy="4168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definir “Aportes Patronales”?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sistemas de seguridad social de tipo contributivo -</a:t>
            </a:r>
            <a:r>
              <a:rPr b="0" i="1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decir financiados mediante contribuciones laborales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 financiamiento suele estar compuesto por dos partes fundamentales: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un lado los aportes de los trabajadores (que se deduce de sus sueldo)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otro los aportes patronales, que corresponden a sus empleadores.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aportes patronales resultan ser aquellas sumas de dinero que el patrón estará obligado a aportar al estado por tener empleados. Las mismas no son recuperables para el empleador y resultan ser indispensables para aquellas personas que quieran jubilarse, ya que se les exige tener al día sus aportes patronales para poder acceder en el futuro a una jubilación.</a:t>
            </a:r>
            <a:endParaRPr b="0" baseline="3000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1"/>
          <p:cNvSpPr/>
          <p:nvPr/>
        </p:nvSpPr>
        <p:spPr>
          <a:xfrm>
            <a:off x="385761" y="12388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APORTES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PATRONALES</a:t>
            </a:r>
            <a:endParaRPr b="0" i="0" sz="32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/>
          <p:nvPr/>
        </p:nvSpPr>
        <p:spPr>
          <a:xfrm>
            <a:off x="508000" y="2070100"/>
            <a:ext cx="8242300" cy="28956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2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2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2"/>
          <p:cNvSpPr/>
          <p:nvPr/>
        </p:nvSpPr>
        <p:spPr>
          <a:xfrm>
            <a:off x="385761" y="12388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¿CUÁLES SON LOS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APORTES PATRONALES?</a:t>
            </a:r>
            <a:endParaRPr b="0" i="0" sz="32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2"/>
          <p:cNvSpPr/>
          <p:nvPr/>
        </p:nvSpPr>
        <p:spPr>
          <a:xfrm>
            <a:off x="897616" y="2688489"/>
            <a:ext cx="2352055" cy="782286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3408015" y="2707826"/>
            <a:ext cx="2352055" cy="782286"/>
          </a:xfrm>
          <a:prstGeom prst="roundRect">
            <a:avLst>
              <a:gd fmla="val 16667" name="adj"/>
            </a:avLst>
          </a:prstGeom>
          <a:solidFill>
            <a:srgbClr val="C73E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5852145" y="2685196"/>
            <a:ext cx="2352055" cy="782286"/>
          </a:xfrm>
          <a:prstGeom prst="roundRect">
            <a:avLst>
              <a:gd fmla="val 16667" name="adj"/>
            </a:avLst>
          </a:prstGeom>
          <a:solidFill>
            <a:srgbClr val="FF6600"/>
          </a:solidFill>
          <a:ln cap="flat" cmpd="sng" w="9525">
            <a:solidFill>
              <a:srgbClr val="FEC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2"/>
          <p:cNvSpPr/>
          <p:nvPr/>
        </p:nvSpPr>
        <p:spPr>
          <a:xfrm>
            <a:off x="877850" y="3586514"/>
            <a:ext cx="2352055" cy="782286"/>
          </a:xfrm>
          <a:prstGeom prst="roundRect">
            <a:avLst>
              <a:gd fmla="val 16667" name="adj"/>
            </a:avLst>
          </a:prstGeom>
          <a:solidFill>
            <a:srgbClr val="B99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2"/>
          <p:cNvSpPr/>
          <p:nvPr/>
        </p:nvSpPr>
        <p:spPr>
          <a:xfrm>
            <a:off x="3422433" y="3604752"/>
            <a:ext cx="2352055" cy="782286"/>
          </a:xfrm>
          <a:prstGeom prst="roundRect">
            <a:avLst>
              <a:gd fmla="val 16667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2"/>
          <p:cNvSpPr txBox="1"/>
          <p:nvPr/>
        </p:nvSpPr>
        <p:spPr>
          <a:xfrm>
            <a:off x="6964221" y="3817670"/>
            <a:ext cx="2485134" cy="149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2"/>
          <p:cNvSpPr/>
          <p:nvPr/>
        </p:nvSpPr>
        <p:spPr>
          <a:xfrm>
            <a:off x="995363" y="2824481"/>
            <a:ext cx="2179637" cy="483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Seguro de Cesantía 2,4%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Contrato Indefinido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2"/>
          <p:cNvSpPr/>
          <p:nvPr/>
        </p:nvSpPr>
        <p:spPr>
          <a:xfrm>
            <a:off x="3467100" y="2851279"/>
            <a:ext cx="2400299" cy="485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Seguro de Cesantía 3%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Plazo Fijo y Por obra o faena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2"/>
          <p:cNvSpPr/>
          <p:nvPr/>
        </p:nvSpPr>
        <p:spPr>
          <a:xfrm>
            <a:off x="5901416" y="3590189"/>
            <a:ext cx="2352055" cy="782286"/>
          </a:xfrm>
          <a:prstGeom prst="roundRect">
            <a:avLst>
              <a:gd fmla="val 16667" name="adj"/>
            </a:avLst>
          </a:prstGeom>
          <a:solidFill>
            <a:srgbClr val="9B9B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2"/>
          <p:cNvSpPr/>
          <p:nvPr/>
        </p:nvSpPr>
        <p:spPr>
          <a:xfrm>
            <a:off x="6126163" y="2903036"/>
            <a:ext cx="1163637" cy="31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 1,99%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2"/>
          <p:cNvSpPr/>
          <p:nvPr/>
        </p:nvSpPr>
        <p:spPr>
          <a:xfrm>
            <a:off x="1049810" y="3700783"/>
            <a:ext cx="2014957" cy="51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Trabajos Pesados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2%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2"/>
          <p:cNvSpPr/>
          <p:nvPr/>
        </p:nvSpPr>
        <p:spPr>
          <a:xfrm>
            <a:off x="3594633" y="3700783"/>
            <a:ext cx="2166937" cy="51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Trabajos Menos pesados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1%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2"/>
          <p:cNvSpPr/>
          <p:nvPr/>
        </p:nvSpPr>
        <p:spPr>
          <a:xfrm>
            <a:off x="6020331" y="3641514"/>
            <a:ext cx="2217737" cy="6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accidentes del trabajo y enfermedades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0,93%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