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77" r:id="rId3"/>
    <p:sldId id="282" r:id="rId4"/>
    <p:sldId id="258" r:id="rId5"/>
    <p:sldId id="278" r:id="rId6"/>
    <p:sldId id="279" r:id="rId7"/>
    <p:sldId id="260" r:id="rId8"/>
    <p:sldId id="301" r:id="rId9"/>
    <p:sldId id="302" r:id="rId10"/>
    <p:sldId id="303" r:id="rId11"/>
    <p:sldId id="304" r:id="rId12"/>
    <p:sldId id="305" r:id="rId13"/>
    <p:sldId id="261" r:id="rId14"/>
    <p:sldId id="306" r:id="rId15"/>
    <p:sldId id="273" r:id="rId16"/>
    <p:sldId id="275" r:id="rId17"/>
    <p:sldId id="274" r:id="rId18"/>
    <p:sldId id="276" r:id="rId19"/>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381">
          <p15:clr>
            <a:srgbClr val="A4A3A4"/>
          </p15:clr>
        </p15:guide>
        <p15:guide id="2" pos="3061">
          <p15:clr>
            <a:srgbClr val="A4A3A4"/>
          </p15:clr>
        </p15:guide>
      </p15:sldGuideLst>
    </p:ext>
    <p:ext uri="{2D200454-40CA-4A62-9FC3-DE9A4176ACB9}">
      <p15:notesGuideLst xmlns="" xmlns:p15="http://schemas.microsoft.com/office/powerpoint/2012/main"/>
    </p:ext>
    <p:ext uri="http://customooxmlschemas.google.com/">
      <go:slidesCustomData xmlns="" xmlns:p15="http://schemas.microsoft.com/office/powerpoint/2012/main" xmlns:go="http://customooxmlschemas.google.com/" roundtripDataSignature="AMtx7mgdpmz/hhui4CnszWcIjF0/xYqBtw==" r:id="rId29"/>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3D1"/>
    <a:srgbClr val="ED6B00"/>
    <a:srgbClr val="A93501"/>
    <a:srgbClr val="FECC00"/>
    <a:srgbClr val="B99F2F"/>
    <a:srgbClr val="C64033"/>
    <a:srgbClr val="AA4E02"/>
    <a:srgbClr val="FFB375"/>
    <a:srgbClr val="F9EBDE"/>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6" autoAdjust="0"/>
    <p:restoredTop sz="94643"/>
  </p:normalViewPr>
  <p:slideViewPr>
    <p:cSldViewPr snapToGrid="0">
      <p:cViewPr>
        <p:scale>
          <a:sx n="75" d="100"/>
          <a:sy n="75" d="100"/>
        </p:scale>
        <p:origin x="-2472" y="-360"/>
      </p:cViewPr>
      <p:guideLst>
        <p:guide orient="horz" pos="1568"/>
        <p:guide pos="2557"/>
      </p:guideLst>
    </p:cSldViewPr>
  </p:slideViewPr>
  <p:notesTextViewPr>
    <p:cViewPr>
      <p:scale>
        <a:sx n="1" d="1"/>
        <a:sy n="1" d="1"/>
      </p:scale>
      <p:origin x="0" y="0"/>
    </p:cViewPr>
  </p:notesTextViewPr>
  <p:notesViewPr>
    <p:cSldViewPr snapToGrid="0">
      <p:cViewPr varScale="1">
        <p:scale>
          <a:sx n="94" d="100"/>
          <a:sy n="94" d="100"/>
        </p:scale>
        <p:origin x="3606"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33" Type="http://schemas.openxmlformats.org/officeDocument/2006/relationships/theme" Target="theme/theme1.xml"/><Relationship Id="rId34" Type="http://schemas.openxmlformats.org/officeDocument/2006/relationships/tableStyles" Target="tableStyles.xml"/><Relationship Id="rId29" Type="http://customschemas.google.com/relationships/presentationmetadata" Target="metadata"/><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pic>
        <p:nvPicPr>
          <p:cNvPr id="25" name="Imagen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19"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Google Shape;12;p23"/>
          <p:cNvPicPr preferRelativeResize="0">
            <a:picLocks noChangeAspect="1"/>
          </p:cNvPicPr>
          <p:nvPr userDrawn="1"/>
        </p:nvPicPr>
        <p:blipFill rotWithShape="1">
          <a:blip r:embed="rId3">
            <a:alphaModFix/>
          </a:blip>
          <a:srcRect/>
          <a:stretch/>
        </p:blipFill>
        <p:spPr>
          <a:xfrm>
            <a:off x="8521706" y="6387272"/>
            <a:ext cx="830659" cy="756000"/>
          </a:xfrm>
          <a:prstGeom prst="rect">
            <a:avLst/>
          </a:prstGeom>
          <a:noFill/>
          <a:ln>
            <a:noFill/>
          </a:ln>
        </p:spPr>
      </p:pic>
      <p:sp>
        <p:nvSpPr>
          <p:cNvPr id="13" name="Google Shape;13;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18" name="Imagen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2" name="Imagen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3" name="Imagen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8"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6|</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0"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RECURSOS</a:t>
            </a:r>
            <a:r>
              <a:rPr lang="en-US" sz="1100" b="0" i="0" u="none" strike="noStrike" cap="none" baseline="0" dirty="0" smtClean="0">
                <a:solidFill>
                  <a:srgbClr val="ED6B00"/>
                </a:solidFill>
                <a:latin typeface="Calibri"/>
                <a:ea typeface="Calibri"/>
                <a:cs typeface="Calibri"/>
                <a:sym typeface="Calibri"/>
              </a:rPr>
              <a:t> HUMANOS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2"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‹Nr.›</a:t>
            </a:fld>
            <a:endParaRPr sz="1100" b="0" i="0" u="none" strike="noStrike" cap="none" dirty="0">
              <a:solidFill>
                <a:srgbClr val="741B47"/>
              </a:solidFill>
              <a:latin typeface="Calibri"/>
              <a:ea typeface="Calibri"/>
              <a:cs typeface="Calibri"/>
              <a:sym typeface="Calibri"/>
            </a:endParaRPr>
          </a:p>
        </p:txBody>
      </p:sp>
      <p:sp>
        <p:nvSpPr>
          <p:cNvPr id="11"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smtClean="0">
                <a:solidFill>
                  <a:srgbClr val="FFFFFF"/>
                </a:solidFill>
                <a:latin typeface="Calibri"/>
                <a:ea typeface="Calibri"/>
                <a:cs typeface="Calibri"/>
                <a:sym typeface="Calibri"/>
              </a:rPr>
              <a:t>MÓDULO</a:t>
            </a:r>
            <a:r>
              <a:rPr lang="en-US" sz="1400" b="0" i="0" u="none" strike="noStrike" cap="none" dirty="0" smtClean="0">
                <a:solidFill>
                  <a:srgbClr val="FFFFFF"/>
                </a:solidFill>
                <a:latin typeface="Calibri"/>
                <a:ea typeface="Calibri"/>
                <a:cs typeface="Calibri"/>
                <a:sym typeface="Calibri"/>
              </a:rPr>
              <a:t>  </a:t>
            </a:r>
            <a:r>
              <a:rPr lang="en-US" sz="1400" b="0" dirty="0" err="1" smtClean="0">
                <a:solidFill>
                  <a:schemeClr val="bg1"/>
                </a:solidFill>
                <a:latin typeface="Calibri" panose="020F0502020204030204" pitchFamily="34" charset="0"/>
                <a:ea typeface="Roboto"/>
                <a:cs typeface="Calibri" panose="020F0502020204030204" pitchFamily="34" charset="0"/>
              </a:rPr>
              <a:t>Cálculo</a:t>
            </a:r>
            <a:r>
              <a:rPr lang="en-US" sz="1400" b="0" dirty="0" smtClean="0">
                <a:solidFill>
                  <a:schemeClr val="bg1"/>
                </a:solidFill>
                <a:latin typeface="Calibri" panose="020F0502020204030204" pitchFamily="34" charset="0"/>
                <a:ea typeface="Roboto"/>
                <a:cs typeface="Calibri" panose="020F0502020204030204" pitchFamily="34" charset="0"/>
              </a:rPr>
              <a:t> de </a:t>
            </a:r>
            <a:r>
              <a:rPr lang="en-US" sz="1400" b="0" dirty="0" err="1" smtClean="0">
                <a:solidFill>
                  <a:schemeClr val="bg1"/>
                </a:solidFill>
                <a:latin typeface="Calibri" panose="020F0502020204030204" pitchFamily="34" charset="0"/>
                <a:ea typeface="Roboto"/>
                <a:cs typeface="Calibri" panose="020F0502020204030204" pitchFamily="34" charset="0"/>
              </a:rPr>
              <a:t>remuneración</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finiquitos</a:t>
            </a:r>
            <a:r>
              <a:rPr lang="en-US" sz="1400" b="0" dirty="0" smtClean="0">
                <a:solidFill>
                  <a:schemeClr val="bg1"/>
                </a:solidFill>
                <a:latin typeface="Calibri" panose="020F0502020204030204" pitchFamily="34" charset="0"/>
                <a:ea typeface="Roboto"/>
                <a:cs typeface="Calibri" panose="020F0502020204030204" pitchFamily="34" charset="0"/>
              </a:rPr>
              <a:t> y </a:t>
            </a:r>
            <a:r>
              <a:rPr lang="en-US" sz="1400" b="0" dirty="0" err="1" smtClean="0">
                <a:solidFill>
                  <a:schemeClr val="bg1"/>
                </a:solidFill>
                <a:latin typeface="Calibri" panose="020F0502020204030204" pitchFamily="34" charset="0"/>
                <a:ea typeface="Roboto"/>
                <a:cs typeface="Calibri" panose="020F0502020204030204" pitchFamily="34" charset="0"/>
              </a:rPr>
              <a:t>obligaciones</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laborales</a:t>
            </a:r>
            <a:endParaRPr lang="en-US" sz="1400" b="0" dirty="0" smtClean="0">
              <a:solidFill>
                <a:schemeClr val="bg1"/>
              </a:solidFill>
              <a:latin typeface="Calibri" panose="020F0502020204030204" pitchFamily="34" charset="0"/>
              <a:ea typeface="Roboto"/>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‹Nr.›</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RECURSOS</a:t>
            </a:r>
            <a:r>
              <a:rPr lang="en-US" sz="1100" b="0" i="0" u="none" strike="noStrike" cap="none" baseline="0" dirty="0" smtClean="0">
                <a:solidFill>
                  <a:srgbClr val="ED6B00"/>
                </a:solidFill>
                <a:latin typeface="Calibri"/>
                <a:ea typeface="Calibri"/>
                <a:cs typeface="Calibri"/>
                <a:sym typeface="Calibri"/>
              </a:rPr>
              <a:t> HUMANOS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6|</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smtClean="0">
                <a:solidFill>
                  <a:srgbClr val="FFFFFF"/>
                </a:solidFill>
                <a:latin typeface="Calibri"/>
                <a:ea typeface="Calibri"/>
                <a:cs typeface="Calibri"/>
                <a:sym typeface="Calibri"/>
              </a:rPr>
              <a:t>MÓDULO</a:t>
            </a:r>
            <a:r>
              <a:rPr lang="en-US" sz="1400" b="0" i="0" u="none" strike="noStrike" cap="none" dirty="0" smtClean="0">
                <a:solidFill>
                  <a:srgbClr val="FFFFFF"/>
                </a:solidFill>
                <a:latin typeface="Calibri"/>
                <a:ea typeface="Calibri"/>
                <a:cs typeface="Calibri"/>
                <a:sym typeface="Calibri"/>
              </a:rPr>
              <a:t>  </a:t>
            </a:r>
            <a:r>
              <a:rPr lang="en-US" sz="1400" b="0" dirty="0" err="1" smtClean="0">
                <a:solidFill>
                  <a:schemeClr val="bg1"/>
                </a:solidFill>
                <a:latin typeface="Calibri" panose="020F0502020204030204" pitchFamily="34" charset="0"/>
                <a:ea typeface="Roboto"/>
                <a:cs typeface="Calibri" panose="020F0502020204030204" pitchFamily="34" charset="0"/>
              </a:rPr>
              <a:t>Cálculo</a:t>
            </a:r>
            <a:r>
              <a:rPr lang="en-US" sz="1400" b="0" dirty="0" smtClean="0">
                <a:solidFill>
                  <a:schemeClr val="bg1"/>
                </a:solidFill>
                <a:latin typeface="Calibri" panose="020F0502020204030204" pitchFamily="34" charset="0"/>
                <a:ea typeface="Roboto"/>
                <a:cs typeface="Calibri" panose="020F0502020204030204" pitchFamily="34" charset="0"/>
              </a:rPr>
              <a:t> de </a:t>
            </a:r>
            <a:r>
              <a:rPr lang="en-US" sz="1400" b="0" dirty="0" err="1" smtClean="0">
                <a:solidFill>
                  <a:schemeClr val="bg1"/>
                </a:solidFill>
                <a:latin typeface="Calibri" panose="020F0502020204030204" pitchFamily="34" charset="0"/>
                <a:ea typeface="Roboto"/>
                <a:cs typeface="Calibri" panose="020F0502020204030204" pitchFamily="34" charset="0"/>
              </a:rPr>
              <a:t>remuneración</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finiquitos</a:t>
            </a:r>
            <a:r>
              <a:rPr lang="en-US" sz="1400" b="0" dirty="0" smtClean="0">
                <a:solidFill>
                  <a:schemeClr val="bg1"/>
                </a:solidFill>
                <a:latin typeface="Calibri" panose="020F0502020204030204" pitchFamily="34" charset="0"/>
                <a:ea typeface="Roboto"/>
                <a:cs typeface="Calibri" panose="020F0502020204030204" pitchFamily="34" charset="0"/>
              </a:rPr>
              <a:t> y </a:t>
            </a:r>
            <a:r>
              <a:rPr lang="en-US" sz="1400" b="0" dirty="0" err="1" smtClean="0">
                <a:solidFill>
                  <a:schemeClr val="bg1"/>
                </a:solidFill>
                <a:latin typeface="Calibri" panose="020F0502020204030204" pitchFamily="34" charset="0"/>
                <a:ea typeface="Roboto"/>
                <a:cs typeface="Calibri" panose="020F0502020204030204" pitchFamily="34" charset="0"/>
              </a:rPr>
              <a:t>obligaciones</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laborales</a:t>
            </a:r>
            <a:endParaRPr lang="en-US" sz="1400" b="0" dirty="0" smtClean="0">
              <a:solidFill>
                <a:schemeClr val="bg1"/>
              </a:solidFill>
              <a:latin typeface="Calibri" panose="020F0502020204030204" pitchFamily="34" charset="0"/>
              <a:ea typeface="Roboto"/>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‹Nr.›</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RECURSOS</a:t>
            </a:r>
            <a:r>
              <a:rPr lang="en-US" sz="1100" b="0" i="0" u="none" strike="noStrike" cap="none" baseline="0" dirty="0" smtClean="0">
                <a:solidFill>
                  <a:srgbClr val="ED6B00"/>
                </a:solidFill>
                <a:latin typeface="Calibri"/>
                <a:ea typeface="Calibri"/>
                <a:cs typeface="Calibri"/>
                <a:sym typeface="Calibri"/>
              </a:rPr>
              <a:t> HUMANOS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6|</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smtClean="0">
                <a:solidFill>
                  <a:srgbClr val="FFFFFF"/>
                </a:solidFill>
                <a:latin typeface="Calibri"/>
                <a:ea typeface="Calibri"/>
                <a:cs typeface="Calibri"/>
                <a:sym typeface="Calibri"/>
              </a:rPr>
              <a:t>MÓDULO</a:t>
            </a:r>
            <a:r>
              <a:rPr lang="en-US" sz="1400" b="0" i="0" u="none" strike="noStrike" cap="none" dirty="0" smtClean="0">
                <a:solidFill>
                  <a:srgbClr val="FFFFFF"/>
                </a:solidFill>
                <a:latin typeface="Calibri"/>
                <a:ea typeface="Calibri"/>
                <a:cs typeface="Calibri"/>
                <a:sym typeface="Calibri"/>
              </a:rPr>
              <a:t>  </a:t>
            </a:r>
            <a:r>
              <a:rPr lang="en-US" sz="1400" b="0" dirty="0" err="1" smtClean="0">
                <a:solidFill>
                  <a:schemeClr val="bg1"/>
                </a:solidFill>
                <a:latin typeface="Calibri" panose="020F0502020204030204" pitchFamily="34" charset="0"/>
                <a:ea typeface="Roboto"/>
                <a:cs typeface="Calibri" panose="020F0502020204030204" pitchFamily="34" charset="0"/>
              </a:rPr>
              <a:t>Cálculo</a:t>
            </a:r>
            <a:r>
              <a:rPr lang="en-US" sz="1400" b="0" dirty="0" smtClean="0">
                <a:solidFill>
                  <a:schemeClr val="bg1"/>
                </a:solidFill>
                <a:latin typeface="Calibri" panose="020F0502020204030204" pitchFamily="34" charset="0"/>
                <a:ea typeface="Roboto"/>
                <a:cs typeface="Calibri" panose="020F0502020204030204" pitchFamily="34" charset="0"/>
              </a:rPr>
              <a:t> de </a:t>
            </a:r>
            <a:r>
              <a:rPr lang="en-US" sz="1400" b="0" dirty="0" err="1" smtClean="0">
                <a:solidFill>
                  <a:schemeClr val="bg1"/>
                </a:solidFill>
                <a:latin typeface="Calibri" panose="020F0502020204030204" pitchFamily="34" charset="0"/>
                <a:ea typeface="Roboto"/>
                <a:cs typeface="Calibri" panose="020F0502020204030204" pitchFamily="34" charset="0"/>
              </a:rPr>
              <a:t>remuneración</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finiquitos</a:t>
            </a:r>
            <a:r>
              <a:rPr lang="en-US" sz="1400" b="0" dirty="0" smtClean="0">
                <a:solidFill>
                  <a:schemeClr val="bg1"/>
                </a:solidFill>
                <a:latin typeface="Calibri" panose="020F0502020204030204" pitchFamily="34" charset="0"/>
                <a:ea typeface="Roboto"/>
                <a:cs typeface="Calibri" panose="020F0502020204030204" pitchFamily="34" charset="0"/>
              </a:rPr>
              <a:t> y </a:t>
            </a:r>
            <a:r>
              <a:rPr lang="en-US" sz="1400" b="0" dirty="0" err="1" smtClean="0">
                <a:solidFill>
                  <a:schemeClr val="bg1"/>
                </a:solidFill>
                <a:latin typeface="Calibri" panose="020F0502020204030204" pitchFamily="34" charset="0"/>
                <a:ea typeface="Roboto"/>
                <a:cs typeface="Calibri" panose="020F0502020204030204" pitchFamily="34" charset="0"/>
              </a:rPr>
              <a:t>obligaciones</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laborales</a:t>
            </a:r>
            <a:endParaRPr lang="en-US" sz="1400" b="0" dirty="0" smtClean="0">
              <a:solidFill>
                <a:schemeClr val="bg1"/>
              </a:solidFill>
              <a:latin typeface="Calibri" panose="020F0502020204030204" pitchFamily="34" charset="0"/>
              <a:ea typeface="Roboto"/>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‹Nr.›</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RECURSOS</a:t>
            </a:r>
            <a:r>
              <a:rPr lang="en-US" sz="1100" b="0" i="0" u="none" strike="noStrike" cap="none" baseline="0" dirty="0" smtClean="0">
                <a:solidFill>
                  <a:srgbClr val="ED6B00"/>
                </a:solidFill>
                <a:latin typeface="Calibri"/>
                <a:ea typeface="Calibri"/>
                <a:cs typeface="Calibri"/>
                <a:sym typeface="Calibri"/>
              </a:rPr>
              <a:t> HUMANOS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6|</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smtClean="0">
                <a:solidFill>
                  <a:srgbClr val="FFFFFF"/>
                </a:solidFill>
                <a:latin typeface="Calibri"/>
                <a:ea typeface="Calibri"/>
                <a:cs typeface="Calibri"/>
                <a:sym typeface="Calibri"/>
              </a:rPr>
              <a:t>MÓDULO</a:t>
            </a:r>
            <a:r>
              <a:rPr lang="en-US" sz="1400" b="0" i="0" u="none" strike="noStrike" cap="none" dirty="0" smtClean="0">
                <a:solidFill>
                  <a:srgbClr val="FFFFFF"/>
                </a:solidFill>
                <a:latin typeface="Calibri"/>
                <a:ea typeface="Calibri"/>
                <a:cs typeface="Calibri"/>
                <a:sym typeface="Calibri"/>
              </a:rPr>
              <a:t>  </a:t>
            </a:r>
            <a:r>
              <a:rPr lang="en-US" sz="1400" b="0" dirty="0" err="1" smtClean="0">
                <a:solidFill>
                  <a:schemeClr val="bg1"/>
                </a:solidFill>
                <a:latin typeface="Calibri" panose="020F0502020204030204" pitchFamily="34" charset="0"/>
                <a:ea typeface="Roboto"/>
                <a:cs typeface="Calibri" panose="020F0502020204030204" pitchFamily="34" charset="0"/>
              </a:rPr>
              <a:t>Cálculo</a:t>
            </a:r>
            <a:r>
              <a:rPr lang="en-US" sz="1400" b="0" dirty="0" smtClean="0">
                <a:solidFill>
                  <a:schemeClr val="bg1"/>
                </a:solidFill>
                <a:latin typeface="Calibri" panose="020F0502020204030204" pitchFamily="34" charset="0"/>
                <a:ea typeface="Roboto"/>
                <a:cs typeface="Calibri" panose="020F0502020204030204" pitchFamily="34" charset="0"/>
              </a:rPr>
              <a:t> de </a:t>
            </a:r>
            <a:r>
              <a:rPr lang="en-US" sz="1400" b="0" dirty="0" err="1" smtClean="0">
                <a:solidFill>
                  <a:schemeClr val="bg1"/>
                </a:solidFill>
                <a:latin typeface="Calibri" panose="020F0502020204030204" pitchFamily="34" charset="0"/>
                <a:ea typeface="Roboto"/>
                <a:cs typeface="Calibri" panose="020F0502020204030204" pitchFamily="34" charset="0"/>
              </a:rPr>
              <a:t>remuneración</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finiquitos</a:t>
            </a:r>
            <a:r>
              <a:rPr lang="en-US" sz="1400" b="0" dirty="0" smtClean="0">
                <a:solidFill>
                  <a:schemeClr val="bg1"/>
                </a:solidFill>
                <a:latin typeface="Calibri" panose="020F0502020204030204" pitchFamily="34" charset="0"/>
                <a:ea typeface="Roboto"/>
                <a:cs typeface="Calibri" panose="020F0502020204030204" pitchFamily="34" charset="0"/>
              </a:rPr>
              <a:t> y </a:t>
            </a:r>
            <a:r>
              <a:rPr lang="en-US" sz="1400" b="0" dirty="0" err="1" smtClean="0">
                <a:solidFill>
                  <a:schemeClr val="bg1"/>
                </a:solidFill>
                <a:latin typeface="Calibri" panose="020F0502020204030204" pitchFamily="34" charset="0"/>
                <a:ea typeface="Roboto"/>
                <a:cs typeface="Calibri" panose="020F0502020204030204" pitchFamily="34" charset="0"/>
              </a:rPr>
              <a:t>obligaciones</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laborales</a:t>
            </a:r>
            <a:endParaRPr lang="en-US" sz="1400" b="0" dirty="0" smtClean="0">
              <a:solidFill>
                <a:schemeClr val="bg1"/>
              </a:solidFill>
              <a:latin typeface="Calibri" panose="020F0502020204030204" pitchFamily="34" charset="0"/>
              <a:ea typeface="Roboto"/>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1" name="Google Shape;61;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‹Nr.›</a:t>
            </a:fld>
            <a:endParaRPr sz="1100" b="0" i="0" u="none" strike="noStrike" cap="none" dirty="0">
              <a:solidFill>
                <a:srgbClr val="741B47"/>
              </a:solidFill>
              <a:latin typeface="Calibri"/>
              <a:ea typeface="Calibri"/>
              <a:cs typeface="Calibri"/>
              <a:sym typeface="Calibri"/>
            </a:endParaRPr>
          </a:p>
        </p:txBody>
      </p:sp>
      <p:sp>
        <p:nvSpPr>
          <p:cNvPr id="14" name="Google Shape;92;p3"/>
          <p:cNvSpPr txBox="1"/>
          <p:nvPr userDrawn="1"/>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a:solidFill>
                  <a:schemeClr val="tx1"/>
                </a:solidFill>
                <a:latin typeface="Calibri"/>
                <a:ea typeface="Calibri"/>
                <a:cs typeface="Calibri"/>
                <a:sym typeface="Calibri"/>
              </a:rPr>
              <a:t>¡</a:t>
            </a:r>
            <a:r>
              <a:rPr lang="en-US" b="1" i="0" u="none" strike="noStrike" cap="none" dirty="0" err="1">
                <a:solidFill>
                  <a:schemeClr val="tx1"/>
                </a:solidFill>
                <a:latin typeface="Calibri"/>
                <a:ea typeface="Calibri"/>
                <a:cs typeface="Calibri"/>
                <a:sym typeface="Calibri"/>
              </a:rPr>
              <a:t>Atención</a:t>
            </a:r>
            <a:r>
              <a:rPr lang="en-US" b="1" i="0" u="none" strike="noStrike" cap="none" dirty="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RECURSOS</a:t>
            </a:r>
            <a:r>
              <a:rPr lang="en-US" sz="1100" b="0" i="0" u="none" strike="noStrike" cap="none" baseline="0" dirty="0" smtClean="0">
                <a:solidFill>
                  <a:srgbClr val="ED6B00"/>
                </a:solidFill>
                <a:latin typeface="Calibri"/>
                <a:ea typeface="Calibri"/>
                <a:cs typeface="Calibri"/>
                <a:sym typeface="Calibri"/>
              </a:rPr>
              <a:t> HUMANOS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5" Type="http://schemas.openxmlformats.org/officeDocument/2006/relationships/image" Target="../media/image21.svg"/><Relationship Id="rId6"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a:solidFill>
                  <a:schemeClr val="lt1"/>
                </a:solidFill>
                <a:latin typeface="Calibri"/>
                <a:ea typeface="Calibri"/>
                <a:cs typeface="Calibri"/>
                <a:sym typeface="Calibri"/>
              </a:rPr>
              <a:t>En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palabras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smtClean="0">
                <a:solidFill>
                  <a:srgbClr val="ED6B00"/>
                </a:solidFill>
                <a:latin typeface="Calibri"/>
                <a:ea typeface="Calibri"/>
                <a:cs typeface="Calibri"/>
                <a:sym typeface="Calibri"/>
              </a:rPr>
              <a:t>RECURSOS HUMANOS </a:t>
            </a:r>
            <a:r>
              <a:rPr lang="en-US" sz="1200" b="0" i="0" u="none" strike="noStrike" cap="none" dirty="0" smtClean="0">
                <a:solidFill>
                  <a:srgbClr val="ED6B00"/>
                </a:solidFill>
                <a:latin typeface="Calibri"/>
                <a:ea typeface="Calibri"/>
                <a:cs typeface="Calibri"/>
                <a:sym typeface="Calibri"/>
              </a:rPr>
              <a:t>| </a:t>
            </a:r>
            <a:r>
              <a:rPr lang="en-US" sz="1200" b="0" i="0" u="none" strike="noStrike" cap="none" dirty="0">
                <a:solidFill>
                  <a:srgbClr val="ED6B00"/>
                </a:solidFill>
                <a:latin typeface="Calibri"/>
                <a:ea typeface="Calibri"/>
                <a:cs typeface="Calibri"/>
                <a:sym typeface="Calibri"/>
              </a:rPr>
              <a:t>NIVEL </a:t>
            </a:r>
            <a:r>
              <a:rPr lang="en-US" sz="1200" b="0" i="0" u="none" strike="noStrike" cap="none" dirty="0" smtClean="0">
                <a:solidFill>
                  <a:srgbClr val="ED6B00"/>
                </a:solidFill>
                <a:latin typeface="Calibri"/>
                <a:ea typeface="Calibri"/>
                <a:cs typeface="Calibri"/>
                <a:sym typeface="Calibri"/>
              </a:rPr>
              <a:t>4° </a:t>
            </a:r>
            <a:r>
              <a:rPr lang="en-US" sz="1200" b="0" i="0" u="none" strike="noStrike" cap="none" dirty="0">
                <a:solidFill>
                  <a:srgbClr val="ED6B00"/>
                </a:solidFill>
                <a:latin typeface="Calibri"/>
                <a:ea typeface="Calibri"/>
                <a:cs typeface="Calibri"/>
                <a:sym typeface="Calibri"/>
              </a:rPr>
              <a:t>MEDIO</a:t>
            </a:r>
            <a:endParaRPr sz="1200" b="0" i="0" u="none" strike="noStrike" cap="none" dirty="0">
              <a:solidFill>
                <a:srgbClr val="ED6B00"/>
              </a:solidFill>
              <a:latin typeface="Calibri"/>
              <a:ea typeface="Calibri"/>
              <a:cs typeface="Calibri"/>
              <a:sym typeface="Calibri"/>
            </a:endParaRPr>
          </a:p>
        </p:txBody>
      </p:sp>
      <p:pic>
        <p:nvPicPr>
          <p:cNvPr id="7" name="Imagen 6" descr="PORTADA RRHH M2.png"/>
          <p:cNvPicPr>
            <a:picLocks noChangeAspect="1"/>
          </p:cNvPicPr>
          <p:nvPr/>
        </p:nvPicPr>
        <p:blipFill rotWithShape="1">
          <a:blip r:embed="rId3">
            <a:extLst>
              <a:ext uri="{28A0092B-C50C-407E-A947-70E740481C1C}">
                <a14:useLocalDpi xmlns:a14="http://schemas.microsoft.com/office/drawing/2010/main" val="0"/>
              </a:ext>
            </a:extLst>
          </a:blip>
          <a:srcRect t="-13125"/>
          <a:stretch/>
        </p:blipFill>
        <p:spPr>
          <a:xfrm>
            <a:off x="2672185" y="2565400"/>
            <a:ext cx="5644631" cy="3895724"/>
          </a:xfrm>
          <a:prstGeom prst="rect">
            <a:avLst/>
          </a:prstGeom>
        </p:spPr>
      </p:pic>
      <p:sp>
        <p:nvSpPr>
          <p:cNvPr id="8"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a:t>
            </a:r>
            <a:r>
              <a:rPr lang="en-US" sz="1500" b="1" dirty="0">
                <a:latin typeface="Calibri"/>
                <a:ea typeface="Calibri"/>
                <a:cs typeface="Calibri"/>
                <a:sym typeface="Calibri"/>
              </a:rPr>
              <a:t>2</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9"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a:t>
            </a:r>
            <a:r>
              <a:rPr lang="en-US" sz="1500" b="1" dirty="0">
                <a:latin typeface="Calibri"/>
                <a:ea typeface="Calibri"/>
                <a:cs typeface="Calibri"/>
                <a:sym typeface="Calibri"/>
              </a:rPr>
              <a:t>2</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13" name="Google Shape;101;p3"/>
          <p:cNvSpPr/>
          <p:nvPr/>
        </p:nvSpPr>
        <p:spPr>
          <a:xfrm>
            <a:off x="2781492" y="2692673"/>
            <a:ext cx="3446501" cy="559340"/>
          </a:xfrm>
          <a:prstGeom prst="roundRect">
            <a:avLst>
              <a:gd name="adj" fmla="val 0"/>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61;p13"/>
          <p:cNvSpPr txBox="1">
            <a:spLocks/>
          </p:cNvSpPr>
          <p:nvPr/>
        </p:nvSpPr>
        <p:spPr>
          <a:xfrm>
            <a:off x="365425" y="2174214"/>
            <a:ext cx="8422975" cy="135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_tradnl" sz="3500" b="1" dirty="0">
                <a:solidFill>
                  <a:srgbClr val="ED6B00"/>
                </a:solidFill>
                <a:latin typeface="Calibri" panose="020F0502020204030204" pitchFamily="34" charset="0"/>
                <a:ea typeface="Roboto"/>
                <a:cs typeface="Calibri" panose="020F0502020204030204" pitchFamily="34" charset="0"/>
              </a:rPr>
              <a:t>CÁLCULO DE </a:t>
            </a:r>
            <a:r>
              <a:rPr lang="es-ES_tradnl" sz="3500" b="1" dirty="0" smtClean="0">
                <a:solidFill>
                  <a:srgbClr val="ED6B00"/>
                </a:solidFill>
                <a:latin typeface="Calibri" panose="020F0502020204030204" pitchFamily="34" charset="0"/>
                <a:ea typeface="Roboto"/>
                <a:cs typeface="Calibri" panose="020F0502020204030204" pitchFamily="34" charset="0"/>
              </a:rPr>
              <a:t>REMUNERACIÓN, FINIQUITOS Y OBLIGACIONES LABORALES</a:t>
            </a:r>
            <a:endParaRPr lang="es-ES" sz="3500" b="1" dirty="0">
              <a:solidFill>
                <a:srgbClr val="ED6B00"/>
              </a:solidFill>
              <a:latin typeface="Calibri" panose="020F0502020204030204" pitchFamily="34" charset="0"/>
              <a:ea typeface="Roboto"/>
              <a:cs typeface="Calibri" panose="020F0502020204030204" pitchFamily="34" charset="0"/>
            </a:endParaRPr>
          </a:p>
          <a:p>
            <a:pPr>
              <a:lnSpc>
                <a:spcPct val="90000"/>
              </a:lnSpc>
            </a:pPr>
            <a:endParaRPr lang="x-none" sz="3500" b="1" dirty="0">
              <a:solidFill>
                <a:srgbClr val="ED6B00"/>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01;p3"/>
          <p:cNvSpPr/>
          <p:nvPr/>
        </p:nvSpPr>
        <p:spPr>
          <a:xfrm>
            <a:off x="5126038" y="2129367"/>
            <a:ext cx="4005262" cy="4677833"/>
          </a:xfrm>
          <a:prstGeom prst="roundRect">
            <a:avLst>
              <a:gd name="adj" fmla="val 0"/>
            </a:avLst>
          </a:prstGeom>
          <a:solidFill>
            <a:schemeClr val="bg1"/>
          </a:solid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9" name="Google Shape;101;p3"/>
          <p:cNvSpPr/>
          <p:nvPr/>
        </p:nvSpPr>
        <p:spPr>
          <a:xfrm>
            <a:off x="439738" y="5029200"/>
            <a:ext cx="4360862" cy="1778000"/>
          </a:xfrm>
          <a:prstGeom prst="roundRect">
            <a:avLst>
              <a:gd name="adj" fmla="val 5516"/>
            </a:avLst>
          </a:prstGeom>
          <a:solidFill>
            <a:schemeClr val="accent1">
              <a:lumMod val="20000"/>
              <a:lumOff val="8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360362" y="1137206"/>
            <a:ext cx="9050338" cy="553998"/>
          </a:xfrm>
          <a:prstGeom prst="rect">
            <a:avLst/>
          </a:prstGeom>
        </p:spPr>
        <p:txBody>
          <a:bodyPr wrap="square">
            <a:noAutofit/>
          </a:bodyPr>
          <a:lstStyle/>
          <a:p>
            <a:r>
              <a:rPr lang="es-CL" sz="3200" b="1" dirty="0">
                <a:solidFill>
                  <a:srgbClr val="ED6B00"/>
                </a:solidFill>
                <a:latin typeface="Calibri"/>
                <a:ea typeface="Calibri"/>
                <a:cs typeface="Calibri"/>
              </a:rPr>
              <a:t>ARTÍCULO 58 </a:t>
            </a:r>
            <a:r>
              <a:rPr lang="es-CL" sz="3200" dirty="0">
                <a:solidFill>
                  <a:srgbClr val="800000"/>
                </a:solidFill>
                <a:latin typeface="Calibri"/>
                <a:ea typeface="Calibri"/>
                <a:cs typeface="Calibri"/>
              </a:rPr>
              <a:t>INCISO 2° DEL CÓDIGO DEL TRABAJO</a:t>
            </a:r>
          </a:p>
          <a:p>
            <a:endParaRPr lang="es-CL" sz="3200" dirty="0">
              <a:solidFill>
                <a:srgbClr val="800000"/>
              </a:solidFill>
              <a:latin typeface="Calibri"/>
              <a:ea typeface="Calibri"/>
              <a:cs typeface="Calibri"/>
            </a:endParaRPr>
          </a:p>
        </p:txBody>
      </p:sp>
      <p:sp>
        <p:nvSpPr>
          <p:cNvPr id="3" name="Rectangle 3"/>
          <p:cNvSpPr txBox="1">
            <a:spLocks noChangeArrowheads="1"/>
          </p:cNvSpPr>
          <p:nvPr/>
        </p:nvSpPr>
        <p:spPr>
          <a:xfrm>
            <a:off x="5928063" y="2672257"/>
            <a:ext cx="4469553" cy="703474"/>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endParaRPr lang="es-ES" sz="2600" b="1" dirty="0">
              <a:solidFill>
                <a:srgbClr val="ED6B00"/>
              </a:solidFill>
              <a:latin typeface="Calibri"/>
              <a:ea typeface="Calibri"/>
              <a:cs typeface="Calibri"/>
            </a:endParaRPr>
          </a:p>
        </p:txBody>
      </p:sp>
      <p:sp>
        <p:nvSpPr>
          <p:cNvPr id="11" name="CuadroTexto 10">
            <a:extLst>
              <a:ext uri="{FF2B5EF4-FFF2-40B4-BE49-F238E27FC236}">
                <a16:creationId xmlns:a16="http://schemas.microsoft.com/office/drawing/2014/main" xmlns="" id="{154D33CE-3D86-4548-BCCA-68A972B680C0}"/>
              </a:ext>
            </a:extLst>
          </p:cNvPr>
          <p:cNvSpPr txBox="1"/>
          <p:nvPr/>
        </p:nvSpPr>
        <p:spPr>
          <a:xfrm>
            <a:off x="566738" y="5137516"/>
            <a:ext cx="4094162" cy="147732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s-CL" sz="1500" dirty="0">
                <a:latin typeface="Calibri"/>
                <a:cs typeface="Calibri"/>
              </a:rPr>
              <a:t>Cualquiera sea el fundamento de las deducciones realizadas a las remuneraciones por parte del empleador, o el origen de los préstamos otorgados, en ningún caso aquellas podrán exceder, en conjunto, del </a:t>
            </a:r>
            <a:r>
              <a:rPr lang="es-CL" sz="1500" b="1" dirty="0">
                <a:solidFill>
                  <a:srgbClr val="800000"/>
                </a:solidFill>
                <a:latin typeface="Calibri"/>
                <a:cs typeface="Calibri"/>
              </a:rPr>
              <a:t>45% </a:t>
            </a:r>
            <a:r>
              <a:rPr lang="es-CL" sz="1500" dirty="0">
                <a:latin typeface="Calibri"/>
                <a:cs typeface="Calibri"/>
              </a:rPr>
              <a:t>de la remuneración total del trabajador.</a:t>
            </a:r>
          </a:p>
        </p:txBody>
      </p:sp>
      <p:sp>
        <p:nvSpPr>
          <p:cNvPr id="12" name="Google Shape;101;p3"/>
          <p:cNvSpPr/>
          <p:nvPr/>
        </p:nvSpPr>
        <p:spPr>
          <a:xfrm>
            <a:off x="439738" y="2146300"/>
            <a:ext cx="4360862" cy="2578100"/>
          </a:xfrm>
          <a:prstGeom prst="roundRect">
            <a:avLst>
              <a:gd name="adj" fmla="val 5516"/>
            </a:avLst>
          </a:prstGeom>
          <a:solidFill>
            <a:srgbClr val="FFFF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smtClean="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0" name="CuadroTexto 9">
            <a:extLst>
              <a:ext uri="{FF2B5EF4-FFF2-40B4-BE49-F238E27FC236}">
                <a16:creationId xmlns:a16="http://schemas.microsoft.com/office/drawing/2014/main" xmlns="" id="{C8E9EF22-E742-46AF-B3B2-61C126AC74B1}"/>
              </a:ext>
            </a:extLst>
          </p:cNvPr>
          <p:cNvSpPr txBox="1"/>
          <p:nvPr/>
        </p:nvSpPr>
        <p:spPr>
          <a:xfrm>
            <a:off x="541339" y="2214418"/>
            <a:ext cx="4183061" cy="233910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CL" sz="1800" b="1" dirty="0">
                <a:latin typeface="Calibri"/>
                <a:cs typeface="Calibri"/>
              </a:rPr>
              <a:t>Descuentos Convencionales</a:t>
            </a:r>
            <a:r>
              <a:rPr lang="es-CL" sz="1800" b="1" dirty="0" smtClean="0">
                <a:latin typeface="Calibri"/>
                <a:cs typeface="Calibri"/>
              </a:rPr>
              <a:t>:</a:t>
            </a:r>
          </a:p>
          <a:p>
            <a:pPr>
              <a:lnSpc>
                <a:spcPct val="50000"/>
              </a:lnSpc>
            </a:pPr>
            <a:endParaRPr lang="es-CL" sz="1600" b="1" dirty="0">
              <a:latin typeface="Calibri"/>
              <a:cs typeface="Calibri"/>
            </a:endParaRPr>
          </a:p>
          <a:p>
            <a:r>
              <a:rPr lang="es-CL" sz="1500" dirty="0">
                <a:latin typeface="Calibri"/>
                <a:cs typeface="Calibri"/>
              </a:rPr>
              <a:t>Sólo con acuerdo del empleador y del trabajador que deberá constar por escrito, podrán deducirse de las remuneraciones sumas o porcentajes determinados, destinados a efectuar pagos de cualquier naturaleza. Con todo, las deducciones a que se refiere este inciso, no podrán exceder del </a:t>
            </a:r>
            <a:r>
              <a:rPr lang="es-CL" sz="1500" b="1" dirty="0">
                <a:solidFill>
                  <a:srgbClr val="800000"/>
                </a:solidFill>
                <a:latin typeface="Calibri"/>
                <a:cs typeface="Calibri"/>
              </a:rPr>
              <a:t>quince por ciento (15%) </a:t>
            </a:r>
            <a:r>
              <a:rPr lang="es-CL" sz="1500" dirty="0">
                <a:latin typeface="Calibri"/>
                <a:cs typeface="Calibri"/>
              </a:rPr>
              <a:t>de la remuneración total del trabajador.</a:t>
            </a:r>
          </a:p>
        </p:txBody>
      </p:sp>
      <p:sp>
        <p:nvSpPr>
          <p:cNvPr id="14" name="Marcador de contenido 2">
            <a:extLst>
              <a:ext uri="{FF2B5EF4-FFF2-40B4-BE49-F238E27FC236}">
                <a16:creationId xmlns:a16="http://schemas.microsoft.com/office/drawing/2014/main" xmlns="" id="{DFE29A73-587E-4E36-8D62-3D418795691F}"/>
              </a:ext>
            </a:extLst>
          </p:cNvPr>
          <p:cNvSpPr txBox="1">
            <a:spLocks/>
          </p:cNvSpPr>
          <p:nvPr/>
        </p:nvSpPr>
        <p:spPr>
          <a:xfrm>
            <a:off x="5295143" y="2312542"/>
            <a:ext cx="3785357" cy="3289478"/>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s-CL" sz="1300" b="1" i="0" u="none" strike="noStrike" kern="1200" cap="none" spc="0" normalizeH="0" baseline="0" noProof="0" dirty="0" smtClean="0">
                <a:ln>
                  <a:noFill/>
                </a:ln>
                <a:solidFill>
                  <a:sysClr val="windowText" lastClr="000000">
                    <a:lumMod val="75000"/>
                    <a:lumOff val="25000"/>
                  </a:sysClr>
                </a:solidFill>
                <a:effectLst/>
                <a:uLnTx/>
                <a:uFillTx/>
                <a:latin typeface="Calibri"/>
                <a:cs typeface="Calibri"/>
              </a:rPr>
              <a:t>El tope de descuentos convencionales máximos a descontar son:</a:t>
            </a:r>
          </a:p>
          <a:p>
            <a:pPr marL="154800" marR="0" lvl="0" indent="-190800" defTabSz="457200" rtl="0" eaLnBrk="1" fontAlgn="auto" latinLnBrk="0" hangingPunct="1">
              <a:lnSpc>
                <a:spcPct val="100000"/>
              </a:lnSpc>
              <a:spcBef>
                <a:spcPts val="1000"/>
              </a:spcBef>
              <a:spcAft>
                <a:spcPts val="0"/>
              </a:spcAft>
              <a:buClr>
                <a:srgbClr val="800000"/>
              </a:buClr>
              <a:buSzPct val="90000"/>
              <a:buFont typeface="+mj-lt"/>
              <a:buAutoNum type="arabicPeriod"/>
              <a:tabLst/>
              <a:defRPr/>
            </a:pPr>
            <a:r>
              <a:rPr kumimoji="0" lang="es-CL" sz="1300" b="0" i="0" u="none" strike="noStrike" kern="1200" cap="none" spc="0" normalizeH="0" baseline="0" noProof="0" dirty="0" smtClean="0">
                <a:ln>
                  <a:noFill/>
                </a:ln>
                <a:solidFill>
                  <a:sysClr val="windowText" lastClr="000000">
                    <a:lumMod val="75000"/>
                    <a:lumOff val="25000"/>
                  </a:sysClr>
                </a:solidFill>
                <a:effectLst/>
                <a:uLnTx/>
                <a:uFillTx/>
                <a:latin typeface="Calibri"/>
                <a:cs typeface="Calibri"/>
              </a:rPr>
              <a:t>Cuotas de Dividendos, ahorros vivienda:		30%</a:t>
            </a:r>
          </a:p>
          <a:p>
            <a:pPr marL="154800" marR="0" lvl="0" indent="-190800" defTabSz="457200" rtl="0" eaLnBrk="1" fontAlgn="auto" latinLnBrk="0" hangingPunct="1">
              <a:lnSpc>
                <a:spcPct val="100000"/>
              </a:lnSpc>
              <a:spcBef>
                <a:spcPts val="1000"/>
              </a:spcBef>
              <a:spcAft>
                <a:spcPts val="0"/>
              </a:spcAft>
              <a:buClr>
                <a:srgbClr val="800000"/>
              </a:buClr>
              <a:buSzPct val="90000"/>
              <a:buFont typeface="+mj-lt"/>
              <a:buAutoNum type="arabicPeriod"/>
              <a:tabLst/>
              <a:defRPr/>
            </a:pPr>
            <a:r>
              <a:rPr kumimoji="0" lang="es-CL" sz="1300" b="0" i="0" u="none" strike="noStrike" kern="1200" cap="none" spc="0" normalizeH="0" baseline="0" noProof="0" dirty="0" smtClean="0">
                <a:ln>
                  <a:noFill/>
                </a:ln>
                <a:solidFill>
                  <a:sysClr val="windowText" lastClr="000000">
                    <a:lumMod val="75000"/>
                    <a:lumOff val="25000"/>
                  </a:sysClr>
                </a:solidFill>
                <a:effectLst/>
                <a:uLnTx/>
                <a:uFillTx/>
                <a:latin typeface="Calibri"/>
                <a:cs typeface="Calibri"/>
              </a:rPr>
              <a:t>Desc. Varios solicitados por el trabajador:	</a:t>
            </a:r>
            <a:r>
              <a:rPr kumimoji="0" lang="es-CL" sz="1300" b="0" i="0" u="sng" strike="noStrike" kern="1200" cap="none" spc="0" normalizeH="0" baseline="0" noProof="0" dirty="0" smtClean="0">
                <a:ln>
                  <a:noFill/>
                </a:ln>
                <a:solidFill>
                  <a:sysClr val="windowText" lastClr="000000">
                    <a:lumMod val="75000"/>
                    <a:lumOff val="25000"/>
                  </a:sysClr>
                </a:solidFill>
                <a:effectLst/>
                <a:uLnTx/>
                <a:uFillTx/>
                <a:latin typeface="Calibri"/>
                <a:cs typeface="Calibri"/>
              </a:rPr>
              <a:t>15%</a:t>
            </a:r>
          </a:p>
          <a:p>
            <a:pPr marL="154800" marR="0" lvl="0" indent="-190800" defTabSz="457200" rtl="0" eaLnBrk="1" fontAlgn="auto" latinLnBrk="0" hangingPunct="1">
              <a:lnSpc>
                <a:spcPct val="100000"/>
              </a:lnSpc>
              <a:spcBef>
                <a:spcPts val="1000"/>
              </a:spcBef>
              <a:spcAft>
                <a:spcPts val="0"/>
              </a:spcAft>
              <a:buClr>
                <a:srgbClr val="800000"/>
              </a:buClr>
              <a:buSzPct val="90000"/>
              <a:buFont typeface="+mj-lt"/>
              <a:buAutoNum type="arabicPeriod"/>
              <a:tabLst/>
              <a:defRPr/>
            </a:pPr>
            <a:r>
              <a:rPr kumimoji="0" lang="es-CL" sz="1300" b="1" i="0" u="none" strike="noStrike" kern="1200" cap="none" spc="0" normalizeH="0" baseline="0" noProof="0" dirty="0" smtClean="0">
                <a:ln>
                  <a:noFill/>
                </a:ln>
                <a:solidFill>
                  <a:srgbClr val="0070C0"/>
                </a:solidFill>
                <a:effectLst/>
                <a:uLnTx/>
                <a:uFillTx/>
                <a:latin typeface="Calibri"/>
                <a:cs typeface="Calibri"/>
              </a:rPr>
              <a:t>                                                    </a:t>
            </a:r>
            <a:r>
              <a:rPr kumimoji="0" lang="es-CL" sz="1300" b="1" i="0" u="none" strike="noStrike" kern="1200" cap="none" spc="0" normalizeH="0" baseline="0" noProof="0" dirty="0" smtClean="0">
                <a:ln>
                  <a:noFill/>
                </a:ln>
                <a:solidFill>
                  <a:srgbClr val="800000"/>
                </a:solidFill>
                <a:effectLst/>
                <a:uLnTx/>
                <a:uFillTx/>
                <a:latin typeface="Calibri"/>
                <a:cs typeface="Calibri"/>
              </a:rPr>
              <a:t> Tope:		45%.</a:t>
            </a:r>
          </a:p>
          <a:p>
            <a:pPr marL="514350" marR="0" lvl="0" indent="-514350" defTabSz="457200" rtl="0" eaLnBrk="1" fontAlgn="auto" latinLnBrk="0" hangingPunct="1">
              <a:lnSpc>
                <a:spcPct val="100000"/>
              </a:lnSpc>
              <a:spcBef>
                <a:spcPts val="1000"/>
              </a:spcBef>
              <a:spcAft>
                <a:spcPts val="0"/>
              </a:spcAft>
              <a:buClr>
                <a:srgbClr val="90C226"/>
              </a:buClr>
              <a:buSzPct val="80000"/>
              <a:buFont typeface="+mj-lt"/>
              <a:buAutoNum type="arabicPeriod"/>
              <a:tabLst/>
              <a:defRPr/>
            </a:pPr>
            <a:endParaRPr kumimoji="0" lang="es-CL" sz="1300" b="0" i="0" u="none" strike="noStrike" kern="1200" cap="none" spc="0" normalizeH="0" baseline="0" noProof="0" dirty="0" smtClean="0">
              <a:ln>
                <a:noFill/>
              </a:ln>
              <a:solidFill>
                <a:sysClr val="windowText" lastClr="000000">
                  <a:lumMod val="75000"/>
                  <a:lumOff val="25000"/>
                </a:sysClr>
              </a:solidFill>
              <a:effectLst/>
              <a:uLnTx/>
              <a:uFillTx/>
              <a:latin typeface="Calibri"/>
              <a:cs typeface="Calibri"/>
            </a:endParaRPr>
          </a:p>
          <a:p>
            <a:pPr marL="0" marR="0" lvl="0" indent="0"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s-CL" sz="1300" b="1" i="0" u="sng" strike="noStrike" kern="1200" cap="none" spc="0" normalizeH="0" baseline="0" noProof="0" dirty="0" smtClean="0">
                <a:ln>
                  <a:noFill/>
                </a:ln>
                <a:solidFill>
                  <a:sysClr val="windowText" lastClr="000000">
                    <a:lumMod val="75000"/>
                    <a:lumOff val="25000"/>
                  </a:sysClr>
                </a:solidFill>
                <a:effectLst/>
                <a:uLnTx/>
                <a:uFillTx/>
                <a:latin typeface="Calibri"/>
                <a:cs typeface="Calibri"/>
              </a:rPr>
              <a:t>No se considera en el tope anterior:</a:t>
            </a:r>
          </a:p>
          <a:p>
            <a:pPr marL="201600" marR="0" lvl="1" indent="-176400" defTabSz="457200" rtl="0" eaLnBrk="1" fontAlgn="auto" latinLnBrk="0" hangingPunct="1">
              <a:lnSpc>
                <a:spcPct val="100000"/>
              </a:lnSpc>
              <a:spcBef>
                <a:spcPts val="1000"/>
              </a:spcBef>
              <a:spcAft>
                <a:spcPts val="0"/>
              </a:spcAft>
              <a:buClr>
                <a:srgbClr val="800000"/>
              </a:buClr>
              <a:buSzPct val="100000"/>
              <a:buFont typeface="+mj-lt"/>
              <a:buAutoNum type="romanUcPeriod"/>
              <a:tabLst/>
              <a:defRPr/>
            </a:pPr>
            <a:r>
              <a:rPr kumimoji="0" lang="es-CL" sz="1300" b="0" i="0" u="none" strike="noStrike" kern="1200" cap="none" spc="0" normalizeH="0" baseline="0" noProof="0" dirty="0" smtClean="0">
                <a:ln>
                  <a:noFill/>
                </a:ln>
                <a:solidFill>
                  <a:sysClr val="windowText" lastClr="000000">
                    <a:lumMod val="75000"/>
                    <a:lumOff val="25000"/>
                  </a:sysClr>
                </a:solidFill>
                <a:effectLst/>
                <a:uLnTx/>
                <a:uFillTx/>
                <a:latin typeface="Calibri"/>
                <a:cs typeface="Calibri"/>
              </a:rPr>
              <a:t>Créditos de la Caja de Compensación.	           </a:t>
            </a:r>
            <a:r>
              <a:rPr lang="es-CL" sz="1300" dirty="0" smtClean="0">
                <a:solidFill>
                  <a:sysClr val="windowText" lastClr="000000">
                    <a:lumMod val="75000"/>
                    <a:lumOff val="25000"/>
                  </a:sysClr>
                </a:solidFill>
                <a:latin typeface="Calibri"/>
                <a:cs typeface="Calibri"/>
              </a:rPr>
              <a:t>30</a:t>
            </a:r>
            <a:r>
              <a:rPr kumimoji="0" lang="es-CL" sz="1300" b="0" i="0" u="none" strike="noStrike" kern="1200" cap="none" spc="0" normalizeH="0" baseline="0" noProof="0" dirty="0" smtClean="0">
                <a:ln>
                  <a:noFill/>
                </a:ln>
                <a:solidFill>
                  <a:sysClr val="windowText" lastClr="000000">
                    <a:lumMod val="75000"/>
                    <a:lumOff val="25000"/>
                  </a:sysClr>
                </a:solidFill>
                <a:effectLst/>
                <a:uLnTx/>
                <a:uFillTx/>
                <a:latin typeface="Calibri"/>
                <a:cs typeface="Calibri"/>
              </a:rPr>
              <a:t>%</a:t>
            </a:r>
          </a:p>
          <a:p>
            <a:pPr marL="201600" marR="0" lvl="1" indent="-176400" defTabSz="457200" rtl="0" eaLnBrk="1" fontAlgn="auto" latinLnBrk="0" hangingPunct="1">
              <a:lnSpc>
                <a:spcPct val="100000"/>
              </a:lnSpc>
              <a:spcBef>
                <a:spcPts val="1000"/>
              </a:spcBef>
              <a:spcAft>
                <a:spcPts val="0"/>
              </a:spcAft>
              <a:buClr>
                <a:srgbClr val="800000"/>
              </a:buClr>
              <a:buSzPct val="100000"/>
              <a:buFont typeface="+mj-lt"/>
              <a:buAutoNum type="romanUcPeriod"/>
              <a:tabLst/>
              <a:defRPr/>
            </a:pPr>
            <a:r>
              <a:rPr kumimoji="0" lang="es-CL" sz="1300" b="0" i="0" u="none" strike="noStrike" kern="1200" cap="none" spc="0" normalizeH="0" baseline="0" noProof="0" dirty="0" smtClean="0">
                <a:ln>
                  <a:noFill/>
                </a:ln>
                <a:solidFill>
                  <a:sysClr val="windowText" lastClr="000000">
                    <a:lumMod val="75000"/>
                    <a:lumOff val="25000"/>
                  </a:sysClr>
                </a:solidFill>
                <a:effectLst/>
                <a:uLnTx/>
                <a:uFillTx/>
                <a:latin typeface="Calibri"/>
                <a:cs typeface="Calibri"/>
              </a:rPr>
              <a:t>Adicional Isapre					S/T</a:t>
            </a:r>
          </a:p>
          <a:p>
            <a:pPr marL="201600" marR="0" lvl="1" indent="-176400" defTabSz="457200" rtl="0" eaLnBrk="1" fontAlgn="auto" latinLnBrk="0" hangingPunct="1">
              <a:lnSpc>
                <a:spcPct val="100000"/>
              </a:lnSpc>
              <a:spcBef>
                <a:spcPts val="1000"/>
              </a:spcBef>
              <a:spcAft>
                <a:spcPts val="0"/>
              </a:spcAft>
              <a:buClr>
                <a:srgbClr val="800000"/>
              </a:buClr>
              <a:buSzPct val="100000"/>
              <a:buFont typeface="+mj-lt"/>
              <a:buAutoNum type="romanUcPeriod"/>
              <a:tabLst/>
              <a:defRPr/>
            </a:pPr>
            <a:r>
              <a:rPr kumimoji="0" lang="es-CL" sz="1300" b="0" i="0" u="none" strike="noStrike" kern="1200" cap="none" spc="0" normalizeH="0" baseline="0" noProof="0" dirty="0" smtClean="0">
                <a:ln>
                  <a:noFill/>
                </a:ln>
                <a:solidFill>
                  <a:sysClr val="windowText" lastClr="000000">
                    <a:lumMod val="75000"/>
                    <a:lumOff val="25000"/>
                  </a:sysClr>
                </a:solidFill>
                <a:effectLst/>
                <a:uLnTx/>
                <a:uFillTx/>
                <a:latin typeface="Calibri"/>
                <a:cs typeface="Calibri"/>
              </a:rPr>
              <a:t>Anticipos						S/T</a:t>
            </a:r>
          </a:p>
          <a:p>
            <a:pPr marL="201600" marR="0" lvl="1" indent="-176400" defTabSz="457200" rtl="0" eaLnBrk="1" fontAlgn="auto" latinLnBrk="0" hangingPunct="1">
              <a:lnSpc>
                <a:spcPct val="100000"/>
              </a:lnSpc>
              <a:spcBef>
                <a:spcPts val="1000"/>
              </a:spcBef>
              <a:spcAft>
                <a:spcPts val="0"/>
              </a:spcAft>
              <a:buClr>
                <a:srgbClr val="800000"/>
              </a:buClr>
              <a:buSzPct val="100000"/>
              <a:buFont typeface="+mj-lt"/>
              <a:buAutoNum type="romanUcPeriod"/>
              <a:tabLst/>
              <a:defRPr/>
            </a:pPr>
            <a:r>
              <a:rPr kumimoji="0" lang="es-CL" sz="1300" b="0" i="0" u="none" strike="noStrike" kern="1200" cap="none" spc="0" normalizeH="0" baseline="0" noProof="0" dirty="0" smtClean="0">
                <a:ln>
                  <a:noFill/>
                </a:ln>
                <a:solidFill>
                  <a:sysClr val="windowText" lastClr="000000">
                    <a:lumMod val="75000"/>
                    <a:lumOff val="25000"/>
                  </a:sysClr>
                </a:solidFill>
                <a:effectLst/>
                <a:uLnTx/>
                <a:uFillTx/>
                <a:latin typeface="Calibri"/>
                <a:cs typeface="Calibri"/>
              </a:rPr>
              <a:t>Retenciones Judiciales				50%</a:t>
            </a:r>
          </a:p>
          <a:p>
            <a:pPr marL="0" marR="0" lvl="1" indent="0" defTabSz="457200" rtl="0" eaLnBrk="1" fontAlgn="auto" latinLnBrk="0" hangingPunct="1">
              <a:lnSpc>
                <a:spcPct val="50000"/>
              </a:lnSpc>
              <a:spcBef>
                <a:spcPts val="1000"/>
              </a:spcBef>
              <a:spcAft>
                <a:spcPts val="0"/>
              </a:spcAft>
              <a:buClr>
                <a:srgbClr val="90C226"/>
              </a:buClr>
              <a:buSzPct val="80000"/>
              <a:buNone/>
              <a:tabLst/>
              <a:defRPr/>
            </a:pPr>
            <a:endParaRPr lang="es-CL" sz="1300" b="1" dirty="0" smtClean="0">
              <a:solidFill>
                <a:srgbClr val="800000"/>
              </a:solidFill>
              <a:latin typeface="Calibri"/>
              <a:cs typeface="Calibri"/>
            </a:endParaRPr>
          </a:p>
          <a:p>
            <a:pPr marL="0" marR="0" lvl="1" indent="0" defTabSz="457200" rtl="0" eaLnBrk="1" fontAlgn="auto" latinLnBrk="0" hangingPunct="1">
              <a:lnSpc>
                <a:spcPct val="100000"/>
              </a:lnSpc>
              <a:spcBef>
                <a:spcPts val="0"/>
              </a:spcBef>
              <a:spcAft>
                <a:spcPts val="0"/>
              </a:spcAft>
              <a:buClr>
                <a:srgbClr val="90C226"/>
              </a:buClr>
              <a:buSzPct val="80000"/>
              <a:buNone/>
              <a:tabLst/>
              <a:defRPr/>
            </a:pPr>
            <a:r>
              <a:rPr lang="es-CL" sz="1300" b="1" dirty="0" smtClean="0">
                <a:solidFill>
                  <a:srgbClr val="800000"/>
                </a:solidFill>
                <a:latin typeface="Calibri"/>
                <a:cs typeface="Calibri"/>
              </a:rPr>
              <a:t>Todos estos topes están en relación a la remuneración total del trabajador</a:t>
            </a:r>
            <a:endParaRPr kumimoji="0" lang="en-US" sz="1300" b="1" i="0" u="none" strike="noStrike" kern="1200" cap="none" spc="0" normalizeH="0" baseline="0" noProof="0" dirty="0">
              <a:ln>
                <a:noFill/>
              </a:ln>
              <a:solidFill>
                <a:srgbClr val="800000"/>
              </a:solidFill>
              <a:effectLst/>
              <a:uLnTx/>
              <a:uFillTx/>
              <a:latin typeface="Calibri"/>
              <a:cs typeface="Calibri"/>
            </a:endParaRPr>
          </a:p>
        </p:txBody>
      </p:sp>
    </p:spTree>
    <p:extLst>
      <p:ext uri="{BB962C8B-B14F-4D97-AF65-F5344CB8AC3E}">
        <p14:creationId xmlns:p14="http://schemas.microsoft.com/office/powerpoint/2010/main" val="981835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0362" y="1048306"/>
            <a:ext cx="7767637" cy="553998"/>
          </a:xfrm>
          <a:prstGeom prst="rect">
            <a:avLst/>
          </a:prstGeom>
        </p:spPr>
        <p:txBody>
          <a:bodyPr wrap="square">
            <a:noAutofit/>
          </a:bodyPr>
          <a:lstStyle/>
          <a:p>
            <a:pPr>
              <a:lnSpc>
                <a:spcPct val="90000"/>
              </a:lnSpc>
            </a:pPr>
            <a:r>
              <a:rPr lang="es-CL" sz="2800" dirty="0">
                <a:solidFill>
                  <a:srgbClr val="800000"/>
                </a:solidFill>
                <a:latin typeface="Calibri"/>
                <a:ea typeface="Calibri"/>
                <a:cs typeface="Calibri"/>
              </a:rPr>
              <a:t>IMPORTANTE</a:t>
            </a:r>
            <a:r>
              <a:rPr lang="es-CL" sz="2800" b="1" dirty="0">
                <a:solidFill>
                  <a:srgbClr val="ED6B00"/>
                </a:solidFill>
                <a:latin typeface="Calibri"/>
                <a:ea typeface="Calibri"/>
                <a:cs typeface="Calibri"/>
              </a:rPr>
              <a:t> </a:t>
            </a:r>
            <a:r>
              <a:rPr lang="es-CL" sz="2800" b="1" dirty="0" smtClean="0">
                <a:solidFill>
                  <a:srgbClr val="ED6B00"/>
                </a:solidFill>
                <a:latin typeface="Calibri"/>
                <a:ea typeface="Calibri"/>
                <a:cs typeface="Calibri"/>
              </a:rPr>
              <a:t/>
            </a:r>
            <a:br>
              <a:rPr lang="es-CL" sz="2800" b="1" dirty="0" smtClean="0">
                <a:solidFill>
                  <a:srgbClr val="ED6B00"/>
                </a:solidFill>
                <a:latin typeface="Calibri"/>
                <a:ea typeface="Calibri"/>
                <a:cs typeface="Calibri"/>
              </a:rPr>
            </a:br>
            <a:r>
              <a:rPr lang="es-CL" sz="2800" b="1" dirty="0" smtClean="0">
                <a:solidFill>
                  <a:srgbClr val="ED6B00"/>
                </a:solidFill>
                <a:latin typeface="Calibri"/>
                <a:ea typeface="Calibri"/>
                <a:cs typeface="Calibri"/>
              </a:rPr>
              <a:t>ANTES </a:t>
            </a:r>
            <a:r>
              <a:rPr lang="es-CL" sz="2800" b="1" dirty="0">
                <a:solidFill>
                  <a:srgbClr val="ED6B00"/>
                </a:solidFill>
                <a:latin typeface="Calibri"/>
                <a:ea typeface="Calibri"/>
                <a:cs typeface="Calibri"/>
              </a:rPr>
              <a:t>DE EFECTUAR LOS DESCUENTOS</a:t>
            </a:r>
          </a:p>
        </p:txBody>
      </p:sp>
      <p:sp>
        <p:nvSpPr>
          <p:cNvPr id="3" name="Rectangle 3"/>
          <p:cNvSpPr txBox="1">
            <a:spLocks noChangeArrowheads="1"/>
          </p:cNvSpPr>
          <p:nvPr/>
        </p:nvSpPr>
        <p:spPr>
          <a:xfrm>
            <a:off x="5928063" y="2672257"/>
            <a:ext cx="4469553" cy="703474"/>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endParaRPr lang="es-ES" sz="2600" b="1" dirty="0">
              <a:solidFill>
                <a:srgbClr val="ED6B00"/>
              </a:solidFill>
              <a:latin typeface="Calibri"/>
              <a:ea typeface="Calibri"/>
              <a:cs typeface="Calibri"/>
            </a:endParaRPr>
          </a:p>
        </p:txBody>
      </p:sp>
      <p:sp>
        <p:nvSpPr>
          <p:cNvPr id="7" name="Título 1">
            <a:extLst>
              <a:ext uri="{FF2B5EF4-FFF2-40B4-BE49-F238E27FC236}">
                <a16:creationId xmlns:a16="http://schemas.microsoft.com/office/drawing/2014/main" xmlns="" id="{F4533081-D9C6-41F2-B3C1-160CB13E2BAE}"/>
              </a:ext>
            </a:extLst>
          </p:cNvPr>
          <p:cNvSpPr txBox="1">
            <a:spLocks/>
          </p:cNvSpPr>
          <p:nvPr/>
        </p:nvSpPr>
        <p:spPr>
          <a:xfrm>
            <a:off x="3962400" y="1901825"/>
            <a:ext cx="10515600" cy="595457"/>
          </a:xfrm>
          <a:prstGeom prst="rect">
            <a:avLst/>
          </a:prstGeom>
          <a:noFill/>
          <a:ln w="25400" cap="flat" cmpd="sng" algn="ctr">
            <a:noFill/>
            <a:prstDash val="solid"/>
          </a:ln>
        </p:spPr>
        <p:style>
          <a:lnRef idx="2">
            <a:schemeClr val="accent5"/>
          </a:lnRef>
          <a:fillRef idx="1">
            <a:schemeClr val="lt1"/>
          </a:fillRef>
          <a:effectRef idx="0">
            <a:schemeClr val="accent5"/>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endParaRPr lang="es-CL" sz="3200" b="1" dirty="0">
              <a:solidFill>
                <a:srgbClr val="ED6B00"/>
              </a:solidFill>
              <a:latin typeface="Calibri"/>
              <a:ea typeface="Calibri"/>
              <a:cs typeface="Calibri"/>
            </a:endParaRPr>
          </a:p>
        </p:txBody>
      </p:sp>
      <p:sp>
        <p:nvSpPr>
          <p:cNvPr id="10" name="CuadroTexto 9">
            <a:extLst>
              <a:ext uri="{FF2B5EF4-FFF2-40B4-BE49-F238E27FC236}">
                <a16:creationId xmlns:a16="http://schemas.microsoft.com/office/drawing/2014/main" xmlns="" id="{780D3D59-78D1-44F3-8CBB-B0F0DEA5BE5A}"/>
              </a:ext>
            </a:extLst>
          </p:cNvPr>
          <p:cNvSpPr txBox="1"/>
          <p:nvPr/>
        </p:nvSpPr>
        <p:spPr>
          <a:xfrm>
            <a:off x="367776" y="2285486"/>
            <a:ext cx="8534924"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140400" indent="-140400">
              <a:buFont typeface="Arial"/>
              <a:buChar char="•"/>
            </a:pPr>
            <a:r>
              <a:rPr lang="es-CL" sz="1600" dirty="0">
                <a:solidFill>
                  <a:schemeClr val="tx1"/>
                </a:solidFill>
                <a:latin typeface="Calibri"/>
                <a:cs typeface="Calibri"/>
              </a:rPr>
              <a:t>Para aplicar los topes en los </a:t>
            </a:r>
            <a:r>
              <a:rPr lang="es-CL" sz="1600" dirty="0" smtClean="0">
                <a:solidFill>
                  <a:schemeClr val="tx1"/>
                </a:solidFill>
                <a:latin typeface="Calibri"/>
                <a:cs typeface="Calibri"/>
              </a:rPr>
              <a:t>descuento (descuento máximo) </a:t>
            </a:r>
            <a:r>
              <a:rPr lang="es-CL" sz="1600" dirty="0">
                <a:solidFill>
                  <a:schemeClr val="tx1"/>
                </a:solidFill>
                <a:latin typeface="Calibri"/>
                <a:cs typeface="Calibri"/>
              </a:rPr>
              <a:t>es necesario precisar </a:t>
            </a:r>
            <a:r>
              <a:rPr lang="es-CL" sz="1600" dirty="0" smtClean="0">
                <a:solidFill>
                  <a:schemeClr val="tx1"/>
                </a:solidFill>
                <a:latin typeface="Calibri"/>
                <a:cs typeface="Calibri"/>
              </a:rPr>
              <a:t>dichos topes. Esta información se encuentra en el </a:t>
            </a:r>
            <a:r>
              <a:rPr lang="es-CL" sz="1600" dirty="0">
                <a:solidFill>
                  <a:schemeClr val="tx1"/>
                </a:solidFill>
                <a:latin typeface="Calibri"/>
                <a:cs typeface="Calibri"/>
              </a:rPr>
              <a:t>art. 58 CT en </a:t>
            </a:r>
            <a:r>
              <a:rPr lang="es-CL" sz="1600" dirty="0" smtClean="0">
                <a:solidFill>
                  <a:schemeClr val="tx1"/>
                </a:solidFill>
                <a:latin typeface="Calibri"/>
                <a:cs typeface="Calibri"/>
              </a:rPr>
              <a:t>su </a:t>
            </a:r>
            <a:r>
              <a:rPr lang="es-CL" sz="1600" b="1" dirty="0">
                <a:solidFill>
                  <a:schemeClr val="tx1"/>
                </a:solidFill>
                <a:latin typeface="Calibri"/>
                <a:cs typeface="Calibri"/>
              </a:rPr>
              <a:t>inciso </a:t>
            </a:r>
            <a:r>
              <a:rPr lang="es-CL" sz="1600" b="1" dirty="0" smtClean="0">
                <a:solidFill>
                  <a:schemeClr val="tx1"/>
                </a:solidFill>
                <a:latin typeface="Calibri"/>
                <a:cs typeface="Calibri"/>
              </a:rPr>
              <a:t>2</a:t>
            </a:r>
            <a:r>
              <a:rPr lang="es-CL" sz="1600" dirty="0" smtClean="0">
                <a:solidFill>
                  <a:schemeClr val="tx1"/>
                </a:solidFill>
                <a:latin typeface="Calibri"/>
                <a:cs typeface="Calibri"/>
              </a:rPr>
              <a:t>. Se indica que </a:t>
            </a:r>
            <a:r>
              <a:rPr lang="es-CL" sz="1600" dirty="0">
                <a:solidFill>
                  <a:schemeClr val="tx1"/>
                </a:solidFill>
                <a:latin typeface="Calibri"/>
                <a:cs typeface="Calibri"/>
              </a:rPr>
              <a:t>la suma de los descuentos varios no puede pasar la remuneración total que percibe el trabajador </a:t>
            </a:r>
            <a:r>
              <a:rPr lang="es-CL" sz="1600" dirty="0" smtClean="0">
                <a:solidFill>
                  <a:schemeClr val="tx1"/>
                </a:solidFill>
                <a:latin typeface="Calibri"/>
                <a:cs typeface="Calibri"/>
              </a:rPr>
              <a:t>en </a:t>
            </a:r>
            <a:r>
              <a:rPr lang="es-CL" sz="1600" dirty="0">
                <a:solidFill>
                  <a:schemeClr val="tx1"/>
                </a:solidFill>
                <a:latin typeface="Calibri"/>
                <a:cs typeface="Calibri"/>
              </a:rPr>
              <a:t>el </a:t>
            </a:r>
            <a:r>
              <a:rPr lang="es-CL" sz="1600" dirty="0" smtClean="0">
                <a:solidFill>
                  <a:schemeClr val="tx1"/>
                </a:solidFill>
                <a:latin typeface="Calibri"/>
                <a:cs typeface="Calibri"/>
              </a:rPr>
              <a:t>mes.</a:t>
            </a:r>
            <a:endParaRPr lang="es-CL" sz="1600" dirty="0">
              <a:solidFill>
                <a:schemeClr val="tx1"/>
              </a:solidFill>
              <a:latin typeface="Calibri"/>
              <a:cs typeface="Calibri"/>
            </a:endParaRPr>
          </a:p>
        </p:txBody>
      </p:sp>
      <p:grpSp>
        <p:nvGrpSpPr>
          <p:cNvPr id="5" name="Agrupar 4"/>
          <p:cNvGrpSpPr/>
          <p:nvPr/>
        </p:nvGrpSpPr>
        <p:grpSpPr>
          <a:xfrm>
            <a:off x="439738" y="3430728"/>
            <a:ext cx="8811615" cy="2779571"/>
            <a:chOff x="439738" y="3545028"/>
            <a:chExt cx="8811615" cy="2779571"/>
          </a:xfrm>
        </p:grpSpPr>
        <p:pic>
          <p:nvPicPr>
            <p:cNvPr id="15" name="Imagen 14">
              <a:extLst>
                <a:ext uri="{FF2B5EF4-FFF2-40B4-BE49-F238E27FC236}">
                  <a16:creationId xmlns:a16="http://schemas.microsoft.com/office/drawing/2014/main" xmlns="" id="{1673161D-4EBF-4E1D-8AC6-598E28AC2353}"/>
                </a:ext>
              </a:extLst>
            </p:cNvPr>
            <p:cNvPicPr>
              <a:picLocks noChangeAspect="1"/>
            </p:cNvPicPr>
            <p:nvPr/>
          </p:nvPicPr>
          <p:blipFill>
            <a:blip r:embed="rId2" cstate="print"/>
            <a:stretch>
              <a:fillRect/>
            </a:stretch>
          </p:blipFill>
          <p:spPr>
            <a:xfrm>
              <a:off x="439738" y="3545028"/>
              <a:ext cx="8811615" cy="2779571"/>
            </a:xfrm>
            <a:prstGeom prst="rect">
              <a:avLst/>
            </a:prstGeom>
          </p:spPr>
          <p:style>
            <a:lnRef idx="1">
              <a:schemeClr val="dk1"/>
            </a:lnRef>
            <a:fillRef idx="3">
              <a:schemeClr val="dk1"/>
            </a:fillRef>
            <a:effectRef idx="2">
              <a:schemeClr val="dk1"/>
            </a:effectRef>
            <a:fontRef idx="minor">
              <a:schemeClr val="lt1"/>
            </a:fontRef>
          </p:style>
        </p:pic>
        <p:sp>
          <p:nvSpPr>
            <p:cNvPr id="17" name="Rectángulo 16">
              <a:extLst>
                <a:ext uri="{FF2B5EF4-FFF2-40B4-BE49-F238E27FC236}">
                  <a16:creationId xmlns:a16="http://schemas.microsoft.com/office/drawing/2014/main" xmlns="" id="{EA351350-AD96-4A4A-9355-05846E13090A}"/>
                </a:ext>
              </a:extLst>
            </p:cNvPr>
            <p:cNvSpPr/>
            <p:nvPr/>
          </p:nvSpPr>
          <p:spPr>
            <a:xfrm>
              <a:off x="2206665" y="4361390"/>
              <a:ext cx="1730122" cy="176744"/>
            </a:xfrm>
            <a:prstGeom prst="rect">
              <a:avLst/>
            </a:prstGeom>
            <a:solidFill>
              <a:srgbClr val="FFB37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r>
                <a:rPr lang="es-CL" sz="1200" dirty="0">
                  <a:solidFill>
                    <a:schemeClr val="tx1"/>
                  </a:solidFill>
                  <a:latin typeface="Calibri"/>
                  <a:cs typeface="Calibri"/>
                </a:rPr>
                <a:t>CAJA DE COMPENSACIÓN</a:t>
              </a:r>
            </a:p>
          </p:txBody>
        </p:sp>
      </p:grpSp>
    </p:spTree>
    <p:extLst>
      <p:ext uri="{BB962C8B-B14F-4D97-AF65-F5344CB8AC3E}">
        <p14:creationId xmlns:p14="http://schemas.microsoft.com/office/powerpoint/2010/main" val="438466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01;p3"/>
          <p:cNvSpPr/>
          <p:nvPr/>
        </p:nvSpPr>
        <p:spPr>
          <a:xfrm>
            <a:off x="477839" y="2779642"/>
            <a:ext cx="7319962" cy="3595758"/>
          </a:xfrm>
          <a:prstGeom prst="roundRect">
            <a:avLst>
              <a:gd name="adj" fmla="val 5516"/>
            </a:avLst>
          </a:prstGeom>
          <a:solidFill>
            <a:srgbClr val="F7E3D1"/>
          </a:solidFill>
          <a:ln w="127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487362" y="1137206"/>
            <a:ext cx="9050338" cy="553998"/>
          </a:xfrm>
          <a:prstGeom prst="rect">
            <a:avLst/>
          </a:prstGeom>
        </p:spPr>
        <p:txBody>
          <a:bodyPr wrap="square">
            <a:noAutofit/>
          </a:bodyPr>
          <a:lstStyle/>
          <a:p>
            <a:r>
              <a:rPr lang="es-CL" sz="2900" b="1" dirty="0">
                <a:solidFill>
                  <a:srgbClr val="ED6B00"/>
                </a:solidFill>
                <a:latin typeface="Calibri"/>
                <a:ea typeface="Calibri"/>
                <a:cs typeface="Calibri"/>
              </a:rPr>
              <a:t>ARTÍCULO 58 </a:t>
            </a:r>
            <a:r>
              <a:rPr lang="es-CL" sz="2900" dirty="0" smtClean="0">
                <a:solidFill>
                  <a:srgbClr val="800000"/>
                </a:solidFill>
                <a:latin typeface="Calibri"/>
                <a:ea typeface="Calibri"/>
                <a:cs typeface="Calibri"/>
              </a:rPr>
              <a:t>INCISO FINAL </a:t>
            </a:r>
            <a:r>
              <a:rPr lang="es-CL" sz="2900" dirty="0">
                <a:solidFill>
                  <a:srgbClr val="800000"/>
                </a:solidFill>
                <a:latin typeface="Calibri"/>
                <a:ea typeface="Calibri"/>
                <a:cs typeface="Calibri"/>
              </a:rPr>
              <a:t>DEL CÓDIGO DEL TRABAJO</a:t>
            </a:r>
          </a:p>
          <a:p>
            <a:endParaRPr lang="es-CL" sz="3200" dirty="0">
              <a:solidFill>
                <a:srgbClr val="800000"/>
              </a:solidFill>
              <a:latin typeface="Calibri"/>
              <a:ea typeface="Calibri"/>
              <a:cs typeface="Calibri"/>
            </a:endParaRPr>
          </a:p>
        </p:txBody>
      </p:sp>
      <p:sp>
        <p:nvSpPr>
          <p:cNvPr id="3" name="Rectangle 3"/>
          <p:cNvSpPr txBox="1">
            <a:spLocks noChangeArrowheads="1"/>
          </p:cNvSpPr>
          <p:nvPr/>
        </p:nvSpPr>
        <p:spPr>
          <a:xfrm>
            <a:off x="5928063" y="2672257"/>
            <a:ext cx="4469553" cy="703474"/>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endParaRPr lang="es-ES" sz="2600" b="1" dirty="0">
              <a:solidFill>
                <a:srgbClr val="ED6B00"/>
              </a:solidFill>
              <a:latin typeface="Calibri"/>
              <a:ea typeface="Calibri"/>
              <a:cs typeface="Calibri"/>
            </a:endParaRPr>
          </a:p>
        </p:txBody>
      </p:sp>
      <p:sp>
        <p:nvSpPr>
          <p:cNvPr id="13" name="CuadroTexto 12">
            <a:extLst>
              <a:ext uri="{FF2B5EF4-FFF2-40B4-BE49-F238E27FC236}">
                <a16:creationId xmlns:a16="http://schemas.microsoft.com/office/drawing/2014/main" xmlns="" id="{DCB613E5-DC88-43DB-B3A1-D92F33DBB686}"/>
              </a:ext>
            </a:extLst>
          </p:cNvPr>
          <p:cNvSpPr txBox="1"/>
          <p:nvPr/>
        </p:nvSpPr>
        <p:spPr>
          <a:xfrm>
            <a:off x="630238" y="2373745"/>
            <a:ext cx="6805686" cy="38600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CL" sz="1800" b="1" dirty="0">
                <a:solidFill>
                  <a:srgbClr val="800000"/>
                </a:solidFill>
                <a:latin typeface="Calibri"/>
                <a:cs typeface="Calibri"/>
              </a:rPr>
              <a:t>Descuentos Prohibidos:</a:t>
            </a:r>
          </a:p>
          <a:p>
            <a:endParaRPr lang="es-CL" sz="1700" dirty="0">
              <a:latin typeface="Calibri"/>
              <a:cs typeface="Calibri"/>
            </a:endParaRPr>
          </a:p>
          <a:p>
            <a:r>
              <a:rPr lang="es-CL" sz="1700" dirty="0">
                <a:latin typeface="Calibri"/>
                <a:cs typeface="Calibri"/>
              </a:rPr>
              <a:t>El empleador no podrá deducir, retener o compensar suma alguna que rebaje el monto de </a:t>
            </a:r>
            <a:r>
              <a:rPr lang="es-CL" sz="1700" dirty="0" smtClean="0">
                <a:latin typeface="Calibri"/>
                <a:cs typeface="Calibri"/>
              </a:rPr>
              <a:t>las remuneraciones </a:t>
            </a:r>
            <a:r>
              <a:rPr lang="es-CL" sz="1700" dirty="0">
                <a:latin typeface="Calibri"/>
                <a:cs typeface="Calibri"/>
              </a:rPr>
              <a:t>por:</a:t>
            </a:r>
          </a:p>
          <a:p>
            <a:pPr>
              <a:lnSpc>
                <a:spcPct val="50000"/>
              </a:lnSpc>
            </a:pPr>
            <a:endParaRPr lang="es-CL" sz="1700" dirty="0">
              <a:latin typeface="Calibri"/>
              <a:cs typeface="Calibri"/>
            </a:endParaRPr>
          </a:p>
          <a:p>
            <a:pPr marL="176400" indent="-176400">
              <a:spcBef>
                <a:spcPts val="200"/>
              </a:spcBef>
              <a:buFont typeface="Arial"/>
              <a:buChar char="•"/>
            </a:pPr>
            <a:r>
              <a:rPr lang="es-CL" sz="1700" dirty="0">
                <a:latin typeface="Calibri"/>
                <a:cs typeface="Calibri"/>
              </a:rPr>
              <a:t>Arriendo de </a:t>
            </a:r>
            <a:r>
              <a:rPr lang="es-CL" sz="1700" dirty="0" smtClean="0">
                <a:latin typeface="Calibri"/>
                <a:cs typeface="Calibri"/>
              </a:rPr>
              <a:t>habitación</a:t>
            </a:r>
            <a:endParaRPr lang="es-CL" sz="1700" dirty="0">
              <a:latin typeface="Calibri"/>
              <a:cs typeface="Calibri"/>
            </a:endParaRPr>
          </a:p>
          <a:p>
            <a:pPr marL="176400" indent="-176400">
              <a:spcBef>
                <a:spcPts val="200"/>
              </a:spcBef>
              <a:buFont typeface="Arial"/>
              <a:buChar char="•"/>
            </a:pPr>
            <a:r>
              <a:rPr lang="es-CL" sz="1700" dirty="0" smtClean="0">
                <a:latin typeface="Calibri"/>
                <a:cs typeface="Calibri"/>
              </a:rPr>
              <a:t>Luz</a:t>
            </a:r>
            <a:endParaRPr lang="es-CL" sz="1700" dirty="0">
              <a:latin typeface="Calibri"/>
              <a:cs typeface="Calibri"/>
            </a:endParaRPr>
          </a:p>
          <a:p>
            <a:pPr marL="176400" indent="-176400">
              <a:spcBef>
                <a:spcPts val="200"/>
              </a:spcBef>
              <a:buFont typeface="Arial"/>
              <a:buChar char="•"/>
            </a:pPr>
            <a:r>
              <a:rPr lang="es-CL" sz="1700" dirty="0">
                <a:latin typeface="Calibri"/>
                <a:cs typeface="Calibri"/>
              </a:rPr>
              <a:t>Entrega de </a:t>
            </a:r>
            <a:r>
              <a:rPr lang="es-CL" sz="1700" dirty="0" smtClean="0">
                <a:latin typeface="Calibri"/>
                <a:cs typeface="Calibri"/>
              </a:rPr>
              <a:t>agua </a:t>
            </a:r>
            <a:endParaRPr lang="es-CL" sz="1700" dirty="0">
              <a:latin typeface="Calibri"/>
              <a:cs typeface="Calibri"/>
            </a:endParaRPr>
          </a:p>
          <a:p>
            <a:pPr marL="176400" indent="-176400">
              <a:spcBef>
                <a:spcPts val="200"/>
              </a:spcBef>
              <a:buFont typeface="Arial"/>
              <a:buChar char="•"/>
            </a:pPr>
            <a:r>
              <a:rPr lang="es-CL" sz="1700" dirty="0">
                <a:latin typeface="Calibri"/>
                <a:cs typeface="Calibri"/>
              </a:rPr>
              <a:t>Uso de </a:t>
            </a:r>
            <a:r>
              <a:rPr lang="es-CL" sz="1700" dirty="0" smtClean="0">
                <a:latin typeface="Calibri"/>
                <a:cs typeface="Calibri"/>
              </a:rPr>
              <a:t>herramientas </a:t>
            </a:r>
            <a:endParaRPr lang="es-CL" sz="1700" dirty="0">
              <a:latin typeface="Calibri"/>
              <a:cs typeface="Calibri"/>
            </a:endParaRPr>
          </a:p>
          <a:p>
            <a:pPr marL="176400" indent="-176400">
              <a:spcBef>
                <a:spcPts val="200"/>
              </a:spcBef>
              <a:buFont typeface="Arial"/>
              <a:buChar char="•"/>
            </a:pPr>
            <a:r>
              <a:rPr lang="es-CL" sz="1700" dirty="0">
                <a:latin typeface="Calibri"/>
                <a:cs typeface="Calibri"/>
              </a:rPr>
              <a:t>Entrega de </a:t>
            </a:r>
            <a:r>
              <a:rPr lang="es-CL" sz="1700" dirty="0" smtClean="0">
                <a:latin typeface="Calibri"/>
                <a:cs typeface="Calibri"/>
              </a:rPr>
              <a:t>medicinas </a:t>
            </a:r>
            <a:endParaRPr lang="es-CL" sz="1700" dirty="0">
              <a:latin typeface="Calibri"/>
              <a:cs typeface="Calibri"/>
            </a:endParaRPr>
          </a:p>
          <a:p>
            <a:pPr marL="176400" indent="-176400">
              <a:spcBef>
                <a:spcPts val="200"/>
              </a:spcBef>
              <a:buFont typeface="Arial"/>
              <a:buChar char="•"/>
            </a:pPr>
            <a:r>
              <a:rPr lang="es-CL" sz="1700" dirty="0">
                <a:latin typeface="Calibri"/>
                <a:cs typeface="Calibri"/>
              </a:rPr>
              <a:t>Atención médica </a:t>
            </a:r>
          </a:p>
          <a:p>
            <a:pPr marL="176400" indent="-176400">
              <a:spcBef>
                <a:spcPts val="200"/>
              </a:spcBef>
              <a:buFont typeface="Arial"/>
              <a:buChar char="•"/>
            </a:pPr>
            <a:r>
              <a:rPr lang="es-CL" sz="1700" dirty="0">
                <a:latin typeface="Calibri"/>
                <a:cs typeface="Calibri"/>
              </a:rPr>
              <a:t>U otras prestaciones en </a:t>
            </a:r>
            <a:r>
              <a:rPr lang="es-CL" sz="1700" dirty="0" smtClean="0">
                <a:latin typeface="Calibri"/>
                <a:cs typeface="Calibri"/>
              </a:rPr>
              <a:t>especie</a:t>
            </a:r>
            <a:endParaRPr lang="es-CL" sz="1700" dirty="0">
              <a:latin typeface="Calibri"/>
              <a:cs typeface="Calibri"/>
            </a:endParaRPr>
          </a:p>
          <a:p>
            <a:pPr marL="176400" indent="-176400">
              <a:spcBef>
                <a:spcPts val="200"/>
              </a:spcBef>
              <a:buFont typeface="Arial"/>
              <a:buChar char="•"/>
            </a:pPr>
            <a:r>
              <a:rPr lang="es-CL" sz="1700" dirty="0">
                <a:latin typeface="Calibri"/>
                <a:cs typeface="Calibri"/>
              </a:rPr>
              <a:t>Multas que no estén autorizadas en el reglamento </a:t>
            </a:r>
            <a:r>
              <a:rPr lang="es-CL" sz="1700" dirty="0" smtClean="0">
                <a:latin typeface="Calibri"/>
                <a:cs typeface="Calibri"/>
              </a:rPr>
              <a:t/>
            </a:r>
            <a:br>
              <a:rPr lang="es-CL" sz="1700" dirty="0" smtClean="0">
                <a:latin typeface="Calibri"/>
                <a:cs typeface="Calibri"/>
              </a:rPr>
            </a:br>
            <a:r>
              <a:rPr lang="es-CL" sz="1700" dirty="0" smtClean="0">
                <a:latin typeface="Calibri"/>
                <a:cs typeface="Calibri"/>
              </a:rPr>
              <a:t>interno </a:t>
            </a:r>
            <a:r>
              <a:rPr lang="es-CL" sz="1700" dirty="0">
                <a:latin typeface="Calibri"/>
                <a:cs typeface="Calibri"/>
              </a:rPr>
              <a:t>de la empresa</a:t>
            </a:r>
            <a:r>
              <a:rPr lang="es-CL" sz="1600" dirty="0">
                <a:latin typeface="Calibri"/>
                <a:cs typeface="Calibri"/>
              </a:rPr>
              <a:t>.</a:t>
            </a:r>
          </a:p>
        </p:txBody>
      </p:sp>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843" y="2804789"/>
            <a:ext cx="536896" cy="511923"/>
          </a:xfrm>
          <a:prstGeom prst="rect">
            <a:avLst/>
          </a:prstGeom>
        </p:spPr>
      </p:pic>
    </p:spTree>
    <p:extLst>
      <p:ext uri="{BB962C8B-B14F-4D97-AF65-F5344CB8AC3E}">
        <p14:creationId xmlns:p14="http://schemas.microsoft.com/office/powerpoint/2010/main" val="1552228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5" name="Google Shape;101;p3"/>
          <p:cNvSpPr/>
          <p:nvPr/>
        </p:nvSpPr>
        <p:spPr>
          <a:xfrm>
            <a:off x="541339" y="2360542"/>
            <a:ext cx="7802561" cy="3583058"/>
          </a:xfrm>
          <a:prstGeom prst="roundRect">
            <a:avLst>
              <a:gd name="adj" fmla="val 5516"/>
            </a:avLst>
          </a:prstGeom>
          <a:solidFill>
            <a:schemeClr val="bg1"/>
          </a:solidFill>
          <a:ln w="127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CuadroTexto 10">
            <a:extLst>
              <a:ext uri="{FF2B5EF4-FFF2-40B4-BE49-F238E27FC236}">
                <a16:creationId xmlns:a16="http://schemas.microsoft.com/office/drawing/2014/main" xmlns="" id="{AC9EB77C-AFC8-405E-B6D9-A82CE4EFFCAD}"/>
              </a:ext>
            </a:extLst>
          </p:cNvPr>
          <p:cNvSpPr txBox="1"/>
          <p:nvPr/>
        </p:nvSpPr>
        <p:spPr>
          <a:xfrm>
            <a:off x="447676" y="1154699"/>
            <a:ext cx="8328024" cy="87511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90000"/>
              </a:lnSpc>
            </a:pPr>
            <a:r>
              <a:rPr lang="es-CL" sz="2800" b="1" dirty="0" smtClean="0">
                <a:solidFill>
                  <a:srgbClr val="ED6B00"/>
                </a:solidFill>
                <a:latin typeface="Calibri"/>
                <a:ea typeface="Calibri"/>
                <a:cs typeface="Calibri"/>
              </a:rPr>
              <a:t>DESCUENTO POR CONCEPTO DE </a:t>
            </a:r>
            <a:br>
              <a:rPr lang="es-CL" sz="2800" b="1" dirty="0" smtClean="0">
                <a:solidFill>
                  <a:srgbClr val="ED6B00"/>
                </a:solidFill>
                <a:latin typeface="Calibri"/>
                <a:ea typeface="Calibri"/>
                <a:cs typeface="Calibri"/>
              </a:rPr>
            </a:br>
            <a:r>
              <a:rPr lang="es-CL" sz="2800" dirty="0" smtClean="0">
                <a:solidFill>
                  <a:srgbClr val="800000"/>
                </a:solidFill>
                <a:latin typeface="Calibri"/>
                <a:ea typeface="Calibri"/>
                <a:cs typeface="Calibri"/>
              </a:rPr>
              <a:t>MULTAS AUTORIZADAS EN EL REGLAMENTO INTERNO</a:t>
            </a:r>
            <a:endParaRPr lang="es-CL" sz="2800" dirty="0">
              <a:solidFill>
                <a:srgbClr val="800000"/>
              </a:solidFill>
              <a:latin typeface="Calibri"/>
              <a:ea typeface="Calibri"/>
              <a:cs typeface="Calibri"/>
            </a:endParaRPr>
          </a:p>
        </p:txBody>
      </p:sp>
      <p:sp>
        <p:nvSpPr>
          <p:cNvPr id="13" name="CuadroTexto 12">
            <a:extLst>
              <a:ext uri="{FF2B5EF4-FFF2-40B4-BE49-F238E27FC236}">
                <a16:creationId xmlns:a16="http://schemas.microsoft.com/office/drawing/2014/main" xmlns="" id="{8075C6BC-4F70-4C69-84AF-1EAD0929256E}"/>
              </a:ext>
            </a:extLst>
          </p:cNvPr>
          <p:cNvSpPr txBox="1"/>
          <p:nvPr/>
        </p:nvSpPr>
        <p:spPr>
          <a:xfrm>
            <a:off x="795339" y="2763788"/>
            <a:ext cx="7027861" cy="258532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s-CL" sz="1800" dirty="0">
                <a:latin typeface="Calibri"/>
                <a:cs typeface="Calibri"/>
              </a:rPr>
              <a:t>Según lo establecido en el  inciso 5º del artículo 58 del CT, el empleador </a:t>
            </a:r>
            <a:r>
              <a:rPr lang="es-CL" sz="1800" b="1" dirty="0">
                <a:latin typeface="Calibri"/>
                <a:cs typeface="Calibri"/>
              </a:rPr>
              <a:t>no puede deducir de las remuneraciones sumas de dinero por concepto de multas que “no estén autorizadas en el </a:t>
            </a:r>
            <a:r>
              <a:rPr lang="es-CL" sz="1800" b="1" dirty="0" smtClean="0">
                <a:latin typeface="Calibri"/>
                <a:cs typeface="Calibri"/>
              </a:rPr>
              <a:t>reglamento </a:t>
            </a:r>
            <a:r>
              <a:rPr lang="es-CL" sz="1800" b="1" dirty="0">
                <a:latin typeface="Calibri"/>
                <a:cs typeface="Calibri"/>
              </a:rPr>
              <a:t>interno de la empresa</a:t>
            </a:r>
            <a:r>
              <a:rPr lang="es-CL" sz="1800" dirty="0">
                <a:latin typeface="Calibri"/>
                <a:cs typeface="Calibri"/>
              </a:rPr>
              <a:t>”. Por tanto</a:t>
            </a:r>
            <a:r>
              <a:rPr lang="es-CL" sz="1800" dirty="0" smtClean="0">
                <a:latin typeface="Calibri"/>
                <a:cs typeface="Calibri"/>
              </a:rPr>
              <a:t>, </a:t>
            </a:r>
            <a:r>
              <a:rPr lang="es-CL" sz="1800" dirty="0">
                <a:latin typeface="Calibri"/>
                <a:cs typeface="Calibri"/>
              </a:rPr>
              <a:t>podemos </a:t>
            </a:r>
            <a:r>
              <a:rPr lang="es-CL" sz="1800" dirty="0" smtClean="0">
                <a:latin typeface="Calibri"/>
                <a:cs typeface="Calibri"/>
              </a:rPr>
              <a:t>señalar que </a:t>
            </a:r>
            <a:r>
              <a:rPr lang="es-CL" sz="1800" b="1" dirty="0">
                <a:solidFill>
                  <a:srgbClr val="800000"/>
                </a:solidFill>
                <a:latin typeface="Calibri"/>
                <a:cs typeface="Calibri"/>
              </a:rPr>
              <a:t>sería completamente lícita la deducción de las remuneraciones de sus </a:t>
            </a:r>
            <a:r>
              <a:rPr lang="es-CL" sz="1800" b="1" dirty="0" smtClean="0">
                <a:solidFill>
                  <a:srgbClr val="800000"/>
                </a:solidFill>
                <a:latin typeface="Calibri"/>
                <a:cs typeface="Calibri"/>
              </a:rPr>
              <a:t>trabajadores, </a:t>
            </a:r>
            <a:r>
              <a:rPr lang="es-CL" sz="1800" b="1" dirty="0">
                <a:solidFill>
                  <a:srgbClr val="800000"/>
                </a:solidFill>
                <a:latin typeface="Calibri"/>
                <a:cs typeface="Calibri"/>
              </a:rPr>
              <a:t>aquellos montos destinados a pagar multas</a:t>
            </a:r>
            <a:r>
              <a:rPr lang="es-CL" sz="1800" b="1" dirty="0">
                <a:solidFill>
                  <a:srgbClr val="002060"/>
                </a:solidFill>
                <a:latin typeface="Calibri"/>
                <a:cs typeface="Calibri"/>
              </a:rPr>
              <a:t> </a:t>
            </a:r>
            <a:r>
              <a:rPr lang="es-CL" sz="1800" dirty="0">
                <a:latin typeface="Calibri"/>
                <a:cs typeface="Calibri"/>
              </a:rPr>
              <a:t>como sanción a las infracciones establecidas en el respectivo reglamento interno. </a:t>
            </a:r>
          </a:p>
          <a:p>
            <a:endParaRPr lang="es-CL" sz="1800" dirty="0">
              <a:latin typeface="Calibri"/>
              <a:cs typeface="Calibri"/>
            </a:endParaRPr>
          </a:p>
          <a:p>
            <a:r>
              <a:rPr lang="es-CL" sz="1800" b="1" dirty="0">
                <a:latin typeface="Calibri"/>
                <a:cs typeface="Calibri"/>
              </a:rPr>
              <a:t>Tope: </a:t>
            </a:r>
            <a:r>
              <a:rPr lang="es-CL" sz="1800" dirty="0">
                <a:latin typeface="Calibri"/>
                <a:cs typeface="Calibri"/>
              </a:rPr>
              <a:t>25% de la remuneración diaria del trabajador.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1;p3"/>
          <p:cNvSpPr/>
          <p:nvPr/>
        </p:nvSpPr>
        <p:spPr>
          <a:xfrm>
            <a:off x="541339" y="2273300"/>
            <a:ext cx="7167561" cy="3441700"/>
          </a:xfrm>
          <a:prstGeom prst="roundRect">
            <a:avLst>
              <a:gd name="adj" fmla="val 5516"/>
            </a:avLst>
          </a:prstGeom>
          <a:solidFill>
            <a:schemeClr val="bg1"/>
          </a:solidFill>
          <a:ln w="1270" cap="flat" cmpd="sng">
            <a:solidFill>
              <a:schemeClr val="tx1">
                <a:lumMod val="65000"/>
                <a:lumOff val="3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 name="Gráfico 6">
            <a:extLst>
              <a:ext uri="{FF2B5EF4-FFF2-40B4-BE49-F238E27FC236}">
                <a16:creationId xmlns="" xmlns:a16="http://schemas.microsoft.com/office/drawing/2014/main" id="{FC61AAF6-FE0F-4995-B817-1BE52DF24ACF}"/>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flipH="1">
            <a:off x="5564966" y="2627559"/>
            <a:ext cx="1953433" cy="3174329"/>
          </a:xfrm>
          <a:prstGeom prst="rect">
            <a:avLst/>
          </a:prstGeom>
        </p:spPr>
      </p:pic>
      <p:sp>
        <p:nvSpPr>
          <p:cNvPr id="4" name="Rectángulo 3"/>
          <p:cNvSpPr/>
          <p:nvPr/>
        </p:nvSpPr>
        <p:spPr>
          <a:xfrm>
            <a:off x="461962" y="1162606"/>
            <a:ext cx="9050338" cy="553998"/>
          </a:xfrm>
          <a:prstGeom prst="rect">
            <a:avLst/>
          </a:prstGeom>
        </p:spPr>
        <p:txBody>
          <a:bodyPr wrap="square">
            <a:noAutofit/>
          </a:bodyPr>
          <a:lstStyle/>
          <a:p>
            <a:r>
              <a:rPr lang="es-CL" sz="3300" b="1" dirty="0" smtClean="0">
                <a:solidFill>
                  <a:srgbClr val="ED6B00"/>
                </a:solidFill>
                <a:latin typeface="Calibri"/>
                <a:ea typeface="Calibri"/>
                <a:cs typeface="Calibri"/>
              </a:rPr>
              <a:t>PAUSAS </a:t>
            </a:r>
            <a:r>
              <a:rPr lang="es-CL" sz="3300" dirty="0" smtClean="0">
                <a:solidFill>
                  <a:srgbClr val="800000"/>
                </a:solidFill>
                <a:latin typeface="Calibri"/>
                <a:ea typeface="Calibri"/>
                <a:cs typeface="Calibri"/>
              </a:rPr>
              <a:t>REFLEXIVAS</a:t>
            </a:r>
            <a:endParaRPr lang="es-CL" sz="3300" dirty="0">
              <a:solidFill>
                <a:srgbClr val="800000"/>
              </a:solidFill>
              <a:latin typeface="Calibri"/>
              <a:ea typeface="Calibri"/>
              <a:cs typeface="Calibri"/>
            </a:endParaRPr>
          </a:p>
          <a:p>
            <a:endParaRPr lang="es-CL" sz="3300" dirty="0">
              <a:solidFill>
                <a:srgbClr val="800000"/>
              </a:solidFill>
              <a:latin typeface="Calibri"/>
              <a:ea typeface="Calibri"/>
              <a:cs typeface="Calibri"/>
            </a:endParaRPr>
          </a:p>
        </p:txBody>
      </p:sp>
      <p:sp>
        <p:nvSpPr>
          <p:cNvPr id="5" name="Rectángulo 4"/>
          <p:cNvSpPr/>
          <p:nvPr/>
        </p:nvSpPr>
        <p:spPr>
          <a:xfrm>
            <a:off x="842963" y="3054906"/>
            <a:ext cx="5049838" cy="1446550"/>
          </a:xfrm>
          <a:prstGeom prst="rect">
            <a:avLst/>
          </a:prstGeom>
        </p:spPr>
        <p:txBody>
          <a:bodyPr wrap="square">
            <a:spAutoFit/>
          </a:bodyPr>
          <a:lstStyle/>
          <a:p>
            <a:r>
              <a:rPr lang="es-CL" sz="2200" b="1" dirty="0">
                <a:solidFill>
                  <a:schemeClr val="tx1"/>
                </a:solidFill>
                <a:latin typeface="Calibri"/>
                <a:cs typeface="Calibri"/>
              </a:rPr>
              <a:t>¿Crees que es razonable que existan topes en los descuentos convencionales, incluidos las pensiones alimenticias? </a:t>
            </a:r>
            <a:r>
              <a:rPr lang="es-CL" sz="2200" b="1" dirty="0" smtClean="0">
                <a:solidFill>
                  <a:srgbClr val="800000"/>
                </a:solidFill>
                <a:latin typeface="Calibri"/>
                <a:cs typeface="Calibri"/>
              </a:rPr>
              <a:t>Dialoguemos</a:t>
            </a:r>
            <a:r>
              <a:rPr lang="es-CL" sz="2200" b="1" dirty="0">
                <a:solidFill>
                  <a:srgbClr val="800000"/>
                </a:solidFill>
                <a:latin typeface="Calibri"/>
                <a:cs typeface="Calibri"/>
              </a:rPr>
              <a:t>.</a:t>
            </a:r>
          </a:p>
        </p:txBody>
      </p:sp>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5375" y="2259471"/>
            <a:ext cx="482540" cy="482540"/>
          </a:xfrm>
          <a:prstGeom prst="rect">
            <a:avLst/>
          </a:prstGeom>
        </p:spPr>
      </p:pic>
    </p:spTree>
    <p:extLst>
      <p:ext uri="{BB962C8B-B14F-4D97-AF65-F5344CB8AC3E}">
        <p14:creationId xmlns:p14="http://schemas.microsoft.com/office/powerpoint/2010/main" val="2075306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90" name="Google Shape;390;p18"/>
          <p:cNvSpPr/>
          <p:nvPr/>
        </p:nvSpPr>
        <p:spPr>
          <a:xfrm>
            <a:off x="2035277" y="2911885"/>
            <a:ext cx="6999671" cy="2696553"/>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42" y="2715213"/>
            <a:ext cx="2812026" cy="318257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123" y="5063613"/>
            <a:ext cx="1705019" cy="127224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sp>
        <p:nvSpPr>
          <p:cNvPr id="13" name="Google Shape;168;p5"/>
          <p:cNvSpPr txBox="1"/>
          <p:nvPr/>
        </p:nvSpPr>
        <p:spPr>
          <a:xfrm>
            <a:off x="41759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smtClean="0">
                <a:solidFill>
                  <a:srgbClr val="FFB375"/>
                </a:solidFill>
                <a:latin typeface="Calibri"/>
                <a:ea typeface="Calibri"/>
                <a:cs typeface="Calibri"/>
                <a:sym typeface="Calibri"/>
              </a:rPr>
              <a:t>6</a:t>
            </a:r>
            <a:endParaRPr sz="5000" b="0" i="0" u="none" strike="noStrike" cap="none" dirty="0">
              <a:solidFill>
                <a:srgbClr val="FFB375"/>
              </a:solidFill>
              <a:latin typeface="Calibri"/>
              <a:ea typeface="Calibri"/>
              <a:cs typeface="Calibri"/>
              <a:sym typeface="Calibri"/>
            </a:endParaRPr>
          </a:p>
        </p:txBody>
      </p:sp>
      <p:sp>
        <p:nvSpPr>
          <p:cNvPr id="12" name="Google Shape;167;p5"/>
          <p:cNvSpPr txBox="1"/>
          <p:nvPr/>
        </p:nvSpPr>
        <p:spPr>
          <a:xfrm>
            <a:off x="3550974" y="3143552"/>
            <a:ext cx="5453326" cy="2495248"/>
          </a:xfrm>
          <a:prstGeom prst="rect">
            <a:avLst/>
          </a:prstGeom>
          <a:noFill/>
          <a:ln>
            <a:noFill/>
          </a:ln>
        </p:spPr>
        <p:txBody>
          <a:bodyPr spcFirstLastPara="1" wrap="square" lIns="91425" tIns="91425" rIns="91425" bIns="91425" anchor="t" anchorCtr="0">
            <a:noAutofit/>
          </a:bodyPr>
          <a:lstStyle/>
          <a:p>
            <a:pPr lvl="0">
              <a:lnSpc>
                <a:spcPct val="90000"/>
              </a:lnSpc>
              <a:buSzPts val="1100"/>
            </a:pPr>
            <a:r>
              <a:rPr lang="es-CL" sz="2100" dirty="0">
                <a:solidFill>
                  <a:srgbClr val="A93501"/>
                </a:solidFill>
                <a:latin typeface="Calibri"/>
                <a:ea typeface="Calibri"/>
                <a:cs typeface="Calibri"/>
              </a:rPr>
              <a:t>CÁLCULOS DE LOS TIPOS DE DESCUENTOS </a:t>
            </a:r>
            <a:r>
              <a:rPr lang="es-CL" sz="2100" dirty="0" smtClean="0">
                <a:solidFill>
                  <a:srgbClr val="A93501"/>
                </a:solidFill>
                <a:latin typeface="Calibri"/>
                <a:ea typeface="Calibri"/>
                <a:cs typeface="Calibri"/>
              </a:rPr>
              <a:t/>
            </a:r>
            <a:br>
              <a:rPr lang="es-CL" sz="2100" dirty="0" smtClean="0">
                <a:solidFill>
                  <a:srgbClr val="A93501"/>
                </a:solidFill>
                <a:latin typeface="Calibri"/>
                <a:ea typeface="Calibri"/>
                <a:cs typeface="Calibri"/>
              </a:rPr>
            </a:br>
            <a:r>
              <a:rPr lang="es-CL" sz="2100" dirty="0" smtClean="0">
                <a:solidFill>
                  <a:srgbClr val="A93501"/>
                </a:solidFill>
                <a:latin typeface="Calibri"/>
                <a:ea typeface="Calibri"/>
                <a:cs typeface="Calibri"/>
              </a:rPr>
              <a:t>APLICADOS </a:t>
            </a:r>
            <a:r>
              <a:rPr lang="es-CL" sz="2100" dirty="0">
                <a:solidFill>
                  <a:srgbClr val="A93501"/>
                </a:solidFill>
                <a:latin typeface="Calibri"/>
                <a:ea typeface="Calibri"/>
                <a:cs typeface="Calibri"/>
              </a:rPr>
              <a:t>A </a:t>
            </a:r>
            <a:r>
              <a:rPr lang="es-CL" sz="2100" dirty="0" smtClean="0">
                <a:solidFill>
                  <a:srgbClr val="A93501"/>
                </a:solidFill>
                <a:latin typeface="Calibri"/>
                <a:ea typeface="Calibri"/>
                <a:cs typeface="Calibri"/>
              </a:rPr>
              <a:t>LAS REMUNERACIONES</a:t>
            </a:r>
          </a:p>
          <a:p>
            <a:pPr lvl="0">
              <a:lnSpc>
                <a:spcPct val="50000"/>
              </a:lnSpc>
              <a:buSzPts val="1100"/>
            </a:pPr>
            <a:endParaRPr lang="es-CL" sz="2000" dirty="0">
              <a:solidFill>
                <a:srgbClr val="A93501"/>
              </a:solidFill>
              <a:latin typeface="Calibri"/>
              <a:ea typeface="Calibri"/>
              <a:cs typeface="Calibri"/>
            </a:endParaRPr>
          </a:p>
          <a:p>
            <a:pPr marL="0" indent="0">
              <a:buNone/>
            </a:pPr>
            <a:r>
              <a:rPr lang="es-CL" sz="1700" dirty="0">
                <a:latin typeface="Calibri"/>
                <a:cs typeface="Calibri"/>
              </a:rPr>
              <a:t>Para revisar los temas trabajados a lo largo de la presentación, te invito a desarrollar la </a:t>
            </a:r>
            <a:r>
              <a:rPr lang="es-CL" sz="1700" b="1" dirty="0">
                <a:solidFill>
                  <a:srgbClr val="ED6B00"/>
                </a:solidFill>
                <a:latin typeface="Calibri"/>
                <a:cs typeface="Calibri"/>
              </a:rPr>
              <a:t>Actividad 6 Cuánto Aprendimos</a:t>
            </a:r>
            <a:r>
              <a:rPr lang="es-CL" sz="1700" dirty="0">
                <a:latin typeface="Calibri"/>
                <a:cs typeface="Calibri"/>
              </a:rPr>
              <a:t>. Descarga el archivo y sigue las instrucciones.</a:t>
            </a:r>
          </a:p>
          <a:p>
            <a:pPr marL="0" indent="0">
              <a:lnSpc>
                <a:spcPct val="50000"/>
              </a:lnSpc>
              <a:buNone/>
            </a:pPr>
            <a:endParaRPr lang="es-CL" sz="1700" b="1" dirty="0">
              <a:latin typeface="Calibri"/>
              <a:cs typeface="Calibri"/>
            </a:endParaRPr>
          </a:p>
          <a:p>
            <a:pPr marL="0" indent="0">
              <a:buNone/>
            </a:pPr>
            <a:r>
              <a:rPr lang="es-CL" sz="1700" b="1" dirty="0">
                <a:latin typeface="Calibri"/>
                <a:cs typeface="Calibri"/>
              </a:rPr>
              <a:t>¡Muy bien!, </a:t>
            </a:r>
            <a:r>
              <a:rPr lang="es-CL" sz="1700" dirty="0">
                <a:latin typeface="Calibri"/>
                <a:cs typeface="Calibri"/>
              </a:rPr>
              <a:t>ahora vamos a practicar.</a:t>
            </a:r>
          </a:p>
          <a:p>
            <a:pPr lvl="0">
              <a:lnSpc>
                <a:spcPct val="90000"/>
              </a:lnSpc>
              <a:buSzPts val="1100"/>
            </a:pPr>
            <a:endParaRPr lang="es-ES" sz="2000" dirty="0">
              <a:solidFill>
                <a:srgbClr val="A93501"/>
              </a:solidFill>
              <a:latin typeface="Calibri"/>
              <a:ea typeface="Calibri"/>
              <a:cs typeface="Calibri"/>
            </a:endParaRPr>
          </a:p>
          <a:p>
            <a:pPr>
              <a:lnSpc>
                <a:spcPct val="90000"/>
              </a:lnSpc>
            </a:pPr>
            <a:endParaRPr lang="x-none" sz="2000" b="1" dirty="0">
              <a:solidFill>
                <a:srgbClr val="ED6B00"/>
              </a:solidFill>
              <a:latin typeface="Calibri"/>
              <a:ea typeface="Calibri"/>
              <a:cs typeface="Calibri"/>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6" name="Google Shape;450;p21"/>
          <p:cNvSpPr/>
          <p:nvPr/>
        </p:nvSpPr>
        <p:spPr>
          <a:xfrm>
            <a:off x="431624" y="2285848"/>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38"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PRÁCTICA</a:t>
            </a:r>
            <a:endParaRPr sz="3100" b="1" i="0" u="none" strike="noStrike" cap="none" dirty="0">
              <a:solidFill>
                <a:srgbClr val="ED6B00"/>
              </a:solidFill>
              <a:latin typeface="Calibri"/>
              <a:ea typeface="Calibri"/>
              <a:cs typeface="Calibri"/>
              <a:sym typeface="Calibri"/>
            </a:endParaRPr>
          </a:p>
        </p:txBody>
      </p:sp>
      <p:sp>
        <p:nvSpPr>
          <p:cNvPr id="442"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10" name="Google Shape;168;p5"/>
          <p:cNvSpPr txBox="1"/>
          <p:nvPr/>
        </p:nvSpPr>
        <p:spPr>
          <a:xfrm>
            <a:off x="3670560" y="1209418"/>
            <a:ext cx="55935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smtClean="0">
                <a:solidFill>
                  <a:srgbClr val="FFB375"/>
                </a:solidFill>
                <a:latin typeface="Calibri"/>
                <a:ea typeface="Calibri"/>
                <a:cs typeface="Calibri"/>
                <a:sym typeface="Calibri"/>
              </a:rPr>
              <a:t>6</a:t>
            </a:r>
            <a:endParaRPr sz="6000" b="0" i="0" u="none" strike="noStrike" cap="none" dirty="0">
              <a:solidFill>
                <a:srgbClr val="FFB375"/>
              </a:solidFill>
              <a:latin typeface="Calibri"/>
              <a:ea typeface="Calibri"/>
              <a:cs typeface="Calibri"/>
              <a:sym typeface="Calibri"/>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056" y="3978569"/>
            <a:ext cx="6899892" cy="3974395"/>
          </a:xfrm>
          <a:prstGeom prst="rect">
            <a:avLst/>
          </a:prstGeom>
        </p:spPr>
      </p:pic>
      <p:sp>
        <p:nvSpPr>
          <p:cNvPr id="14" name="Google Shape;97;p3"/>
          <p:cNvSpPr txBox="1"/>
          <p:nvPr/>
        </p:nvSpPr>
        <p:spPr>
          <a:xfrm>
            <a:off x="2686559" y="6881800"/>
            <a:ext cx="1639637"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8" name="Google Shape;445;p20"/>
          <p:cNvSpPr txBox="1"/>
          <p:nvPr/>
        </p:nvSpPr>
        <p:spPr>
          <a:xfrm>
            <a:off x="958646" y="3708229"/>
            <a:ext cx="5315153" cy="774531"/>
          </a:xfrm>
          <a:prstGeom prst="rect">
            <a:avLst/>
          </a:prstGeom>
          <a:noFill/>
          <a:ln>
            <a:noFill/>
          </a:ln>
        </p:spPr>
        <p:txBody>
          <a:bodyPr spcFirstLastPara="1" wrap="square" lIns="91425" tIns="91425" rIns="91425" bIns="91425" anchor="ctr" anchorCtr="0">
            <a:noAutofit/>
          </a:bodyPr>
          <a:lstStyle/>
          <a:p>
            <a:pPr lvl="0">
              <a:lnSpc>
                <a:spcPct val="90000"/>
              </a:lnSpc>
              <a:buSzPts val="1100"/>
            </a:pPr>
            <a:r>
              <a:rPr lang="es-CL" sz="2200" b="1" dirty="0">
                <a:solidFill>
                  <a:srgbClr val="ED6B00"/>
                </a:solidFill>
                <a:latin typeface="Calibri"/>
                <a:ea typeface="Calibri"/>
                <a:cs typeface="Calibri"/>
              </a:rPr>
              <a:t>CÁLCULOS DE LOS TIPOS DE DESCUENTOS </a:t>
            </a:r>
            <a:br>
              <a:rPr lang="es-CL" sz="2200" b="1" dirty="0">
                <a:solidFill>
                  <a:srgbClr val="ED6B00"/>
                </a:solidFill>
                <a:latin typeface="Calibri"/>
                <a:ea typeface="Calibri"/>
                <a:cs typeface="Calibri"/>
              </a:rPr>
            </a:br>
            <a:r>
              <a:rPr lang="es-CL" sz="2200" dirty="0">
                <a:solidFill>
                  <a:srgbClr val="A93501"/>
                </a:solidFill>
                <a:latin typeface="Calibri"/>
                <a:ea typeface="Calibri"/>
                <a:cs typeface="Calibri"/>
              </a:rPr>
              <a:t>APLICADOS A LAS REMUNERACIONES</a:t>
            </a:r>
          </a:p>
          <a:p>
            <a:pPr lvl="0">
              <a:lnSpc>
                <a:spcPct val="115000"/>
              </a:lnSpc>
            </a:pPr>
            <a:endParaRPr sz="1600" b="0" i="0" u="none" strike="noStrike" cap="none" dirty="0">
              <a:solidFill>
                <a:srgbClr val="000000"/>
              </a:solidFill>
              <a:latin typeface="Calibri"/>
              <a:ea typeface="Calibri"/>
              <a:cs typeface="Calibri"/>
              <a:sym typeface="Calibri"/>
            </a:endParaRPr>
          </a:p>
          <a:p>
            <a:r>
              <a:rPr lang="es-CL" sz="1700" dirty="0">
                <a:latin typeface="Calibri" panose="020F0502020204030204" pitchFamily="34" charset="0"/>
                <a:cs typeface="Calibri" panose="020F0502020204030204" pitchFamily="34" charset="0"/>
              </a:rPr>
              <a:t>Para realizar la siguiente actividad,  utiliza el archivo </a:t>
            </a:r>
            <a:r>
              <a:rPr lang="es-CL" sz="1700" b="1" dirty="0">
                <a:solidFill>
                  <a:srgbClr val="ED6B00"/>
                </a:solidFill>
                <a:latin typeface="Calibri" panose="020F0502020204030204" pitchFamily="34" charset="0"/>
                <a:cs typeface="Calibri" panose="020F0502020204030204" pitchFamily="34" charset="0"/>
              </a:rPr>
              <a:t>Actividad </a:t>
            </a:r>
            <a:r>
              <a:rPr lang="es-CL" sz="1700" b="1" dirty="0" smtClean="0">
                <a:solidFill>
                  <a:srgbClr val="ED6B00"/>
                </a:solidFill>
                <a:latin typeface="Calibri" panose="020F0502020204030204" pitchFamily="34" charset="0"/>
                <a:cs typeface="Calibri" panose="020F0502020204030204" pitchFamily="34" charset="0"/>
              </a:rPr>
              <a:t>Práctica 6</a:t>
            </a:r>
            <a:r>
              <a:rPr lang="es-CL" sz="1700" dirty="0" smtClean="0">
                <a:latin typeface="Calibri" panose="020F0502020204030204" pitchFamily="34" charset="0"/>
                <a:cs typeface="Calibri" panose="020F0502020204030204" pitchFamily="34" charset="0"/>
              </a:rPr>
              <a:t>,</a:t>
            </a:r>
            <a:r>
              <a:rPr lang="es-CL" sz="1700" dirty="0">
                <a:latin typeface="Calibri" panose="020F0502020204030204" pitchFamily="34" charset="0"/>
                <a:cs typeface="Calibri" panose="020F0502020204030204" pitchFamily="34" charset="0"/>
              </a:rPr>
              <a:t>  y sigue las instrucciones señaladas.</a:t>
            </a:r>
          </a:p>
          <a:p>
            <a:endParaRPr lang="es-CL" sz="1600" dirty="0">
              <a:latin typeface="Calibri" panose="020F0502020204030204" pitchFamily="34" charset="0"/>
              <a:cs typeface="Calibri" panose="020F0502020204030204" pitchFamily="34" charset="0"/>
            </a:endParaRPr>
          </a:p>
          <a:p>
            <a:r>
              <a:rPr lang="es-CL" sz="2100" b="1" dirty="0">
                <a:solidFill>
                  <a:srgbClr val="ED6B00"/>
                </a:solidFill>
                <a:latin typeface="Calibri"/>
                <a:ea typeface="Calibri"/>
                <a:cs typeface="Calibri"/>
                <a:sym typeface="Calibri"/>
              </a:rPr>
              <a:t>¡Éxito! </a:t>
            </a:r>
            <a:r>
              <a:rPr lang="es-CL" sz="1600" dirty="0"/>
              <a:t> </a:t>
            </a: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402" name="Google Shape;402;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i="0" u="none" strike="noStrike" cap="none" dirty="0">
                <a:solidFill>
                  <a:srgbClr val="A93501"/>
                </a:solidFill>
                <a:latin typeface="Calibri"/>
                <a:ea typeface="Calibri"/>
                <a:cs typeface="Calibri"/>
                <a:sym typeface="Calibri"/>
              </a:rPr>
              <a:t>TOMA LAS SIGUIENTES </a:t>
            </a:r>
            <a:r>
              <a:rPr lang="en-US" sz="2800" b="1" i="0" u="none" strike="noStrike" cap="none" dirty="0">
                <a:solidFill>
                  <a:srgbClr val="ED6B00"/>
                </a:solidFill>
                <a:latin typeface="Calibri"/>
                <a:ea typeface="Calibri"/>
                <a:cs typeface="Calibri"/>
                <a:sym typeface="Calibri"/>
              </a:rPr>
              <a:t>PRECAUCIONES</a:t>
            </a:r>
            <a:endParaRPr sz="3100" b="1" i="0" u="none" strike="noStrike" cap="none" dirty="0">
              <a:solidFill>
                <a:srgbClr val="ED6B00"/>
              </a:solidFill>
              <a:latin typeface="Calibri"/>
              <a:ea typeface="Calibri"/>
              <a:cs typeface="Calibri"/>
              <a:sym typeface="Calibri"/>
            </a:endParaRPr>
          </a:p>
        </p:txBody>
      </p:sp>
      <p:grpSp>
        <p:nvGrpSpPr>
          <p:cNvPr id="18" name="Grupo 17"/>
          <p:cNvGrpSpPr/>
          <p:nvPr/>
        </p:nvGrpSpPr>
        <p:grpSpPr>
          <a:xfrm>
            <a:off x="-4655" y="4568183"/>
            <a:ext cx="9154909" cy="783005"/>
            <a:chOff x="-4655" y="4354713"/>
            <a:chExt cx="9154909" cy="783005"/>
          </a:xfrm>
        </p:grpSpPr>
        <p:sp>
          <p:nvSpPr>
            <p:cNvPr id="406" name="Google Shape;406;p19"/>
            <p:cNvSpPr txBox="1"/>
            <p:nvPr/>
          </p:nvSpPr>
          <p:spPr>
            <a:xfrm>
              <a:off x="1284454" y="4576958"/>
              <a:ext cx="7865800"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Se </a:t>
              </a:r>
              <a:r>
                <a:rPr lang="es-CL" sz="1600" b="1" dirty="0">
                  <a:solidFill>
                    <a:srgbClr val="ED6B00"/>
                  </a:solidFill>
                  <a:latin typeface="Calibri" panose="020F0502020204030204" pitchFamily="34" charset="0"/>
                  <a:cs typeface="Calibri" panose="020F0502020204030204" pitchFamily="34" charset="0"/>
                </a:rPr>
                <a:t>riguroso</a:t>
              </a:r>
              <a:r>
                <a:rPr lang="es-CL" sz="1600" dirty="0">
                  <a:latin typeface="Calibri" panose="020F0502020204030204" pitchFamily="34" charset="0"/>
                  <a:cs typeface="Calibri" panose="020F0502020204030204" pitchFamily="34" charset="0"/>
                </a:rPr>
                <a:t> y </a:t>
              </a:r>
              <a:r>
                <a:rPr lang="es-CL" sz="1600" b="1" dirty="0">
                  <a:solidFill>
                    <a:srgbClr val="ED6B00"/>
                  </a:solidFill>
                  <a:latin typeface="Calibri" panose="020F0502020204030204" pitchFamily="34" charset="0"/>
                  <a:cs typeface="Calibri" panose="020F0502020204030204" pitchFamily="34" charset="0"/>
                </a:rPr>
                <a:t>ordenado</a:t>
              </a:r>
              <a:r>
                <a:rPr lang="es-CL" sz="1600" dirty="0">
                  <a:latin typeface="Calibri" panose="020F0502020204030204" pitchFamily="34" charset="0"/>
                  <a:cs typeface="Calibri" panose="020F0502020204030204" pitchFamily="34" charset="0"/>
                </a:rPr>
                <a:t> con los antecedentes que manejas.</a:t>
              </a:r>
              <a:endParaRPr sz="16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grpSp>
          <p:nvGrpSpPr>
            <p:cNvPr id="13" name="Grupo 12"/>
            <p:cNvGrpSpPr/>
            <p:nvPr/>
          </p:nvGrpSpPr>
          <p:grpSpPr>
            <a:xfrm>
              <a:off x="-4655" y="4354713"/>
              <a:ext cx="1135367" cy="783005"/>
              <a:chOff x="-4655" y="4407300"/>
              <a:chExt cx="1135367" cy="783005"/>
            </a:xfrm>
          </p:grpSpPr>
          <p:sp>
            <p:nvSpPr>
              <p:cNvPr id="422" name="Google Shape;422;p19"/>
              <p:cNvSpPr/>
              <p:nvPr/>
            </p:nvSpPr>
            <p:spPr>
              <a:xfrm rot="5400000">
                <a:off x="171526" y="4231119"/>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96" y="4510802"/>
                <a:ext cx="683386" cy="576000"/>
              </a:xfrm>
              <a:prstGeom prst="rect">
                <a:avLst/>
              </a:prstGeom>
            </p:spPr>
          </p:pic>
        </p:grpSp>
      </p:grpSp>
      <p:grpSp>
        <p:nvGrpSpPr>
          <p:cNvPr id="17" name="Grupo 16"/>
          <p:cNvGrpSpPr/>
          <p:nvPr/>
        </p:nvGrpSpPr>
        <p:grpSpPr>
          <a:xfrm>
            <a:off x="-4655" y="3697448"/>
            <a:ext cx="6661094" cy="783005"/>
            <a:chOff x="-4655" y="3461842"/>
            <a:chExt cx="6661094" cy="783005"/>
          </a:xfrm>
        </p:grpSpPr>
        <p:sp>
          <p:nvSpPr>
            <p:cNvPr id="414" name="Google Shape;414;p19"/>
            <p:cNvSpPr txBox="1"/>
            <p:nvPr/>
          </p:nvSpPr>
          <p:spPr>
            <a:xfrm>
              <a:off x="1284454" y="3556270"/>
              <a:ext cx="5371985" cy="584735"/>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Cuidado con los dispositivos externos,  asegura la información instalando </a:t>
              </a:r>
              <a:r>
                <a:rPr lang="es-CL" sz="1600" b="1" dirty="0">
                  <a:solidFill>
                    <a:srgbClr val="ED6B00"/>
                  </a:solidFill>
                  <a:latin typeface="Calibri" panose="020F0502020204030204" pitchFamily="34" charset="0"/>
                  <a:cs typeface="Calibri" panose="020F0502020204030204" pitchFamily="34" charset="0"/>
                </a:rPr>
                <a:t>antivirus</a:t>
              </a:r>
              <a:r>
                <a:rPr lang="es-CL" sz="1600" dirty="0">
                  <a:solidFill>
                    <a:srgbClr val="ED6B00"/>
                  </a:solidFill>
                  <a:latin typeface="Calibri" panose="020F0502020204030204" pitchFamily="34" charset="0"/>
                  <a:cs typeface="Calibri" panose="020F0502020204030204" pitchFamily="34" charset="0"/>
                </a:rPr>
                <a:t>.</a:t>
              </a:r>
              <a:endParaRPr sz="1600" dirty="0">
                <a:solidFill>
                  <a:srgbClr val="ED6B00"/>
                </a:solidFill>
                <a:latin typeface="Calibri" panose="020F0502020204030204" pitchFamily="34" charset="0"/>
                <a:cs typeface="Calibri" panose="020F0502020204030204" pitchFamily="34" charset="0"/>
              </a:endParaRPr>
            </a:p>
          </p:txBody>
        </p:sp>
        <p:grpSp>
          <p:nvGrpSpPr>
            <p:cNvPr id="12" name="Grupo 11"/>
            <p:cNvGrpSpPr/>
            <p:nvPr/>
          </p:nvGrpSpPr>
          <p:grpSpPr>
            <a:xfrm>
              <a:off x="-4655" y="3461842"/>
              <a:ext cx="1135367" cy="783005"/>
              <a:chOff x="-4655" y="3534477"/>
              <a:chExt cx="1135367" cy="783005"/>
            </a:xfrm>
          </p:grpSpPr>
          <p:sp>
            <p:nvSpPr>
              <p:cNvPr id="419" name="Google Shape;419;p19"/>
              <p:cNvSpPr/>
              <p:nvPr/>
            </p:nvSpPr>
            <p:spPr>
              <a:xfrm rot="5400000">
                <a:off x="171526" y="335829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96" y="3637979"/>
                <a:ext cx="683386" cy="576000"/>
              </a:xfrm>
              <a:prstGeom prst="rect">
                <a:avLst/>
              </a:prstGeom>
            </p:spPr>
          </p:pic>
        </p:grpSp>
      </p:grpSp>
      <p:grpSp>
        <p:nvGrpSpPr>
          <p:cNvPr id="15" name="Grupo 14"/>
          <p:cNvGrpSpPr/>
          <p:nvPr/>
        </p:nvGrpSpPr>
        <p:grpSpPr>
          <a:xfrm>
            <a:off x="-4655" y="1955978"/>
            <a:ext cx="9223735" cy="783005"/>
            <a:chOff x="-4655" y="1788831"/>
            <a:chExt cx="9223735" cy="783005"/>
          </a:xfrm>
        </p:grpSpPr>
        <p:sp>
          <p:nvSpPr>
            <p:cNvPr id="404" name="Google Shape;404;p19"/>
            <p:cNvSpPr txBox="1"/>
            <p:nvPr/>
          </p:nvSpPr>
          <p:spPr>
            <a:xfrm>
              <a:off x="1284454" y="2011076"/>
              <a:ext cx="7934626"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Cuida </a:t>
              </a:r>
              <a:r>
                <a:rPr lang="es-CL" sz="1600" b="1" dirty="0">
                  <a:solidFill>
                    <a:srgbClr val="ED6B00"/>
                  </a:solidFill>
                  <a:latin typeface="Calibri" panose="020F0502020204030204" pitchFamily="34" charset="0"/>
                  <a:cs typeface="Calibri" panose="020F0502020204030204" pitchFamily="34" charset="0"/>
                </a:rPr>
                <a:t>tus claves </a:t>
              </a:r>
              <a:r>
                <a:rPr lang="es-CL" sz="1600" dirty="0">
                  <a:latin typeface="Calibri" panose="020F0502020204030204" pitchFamily="34" charset="0"/>
                  <a:cs typeface="Calibri" panose="020F0502020204030204" pitchFamily="34" charset="0"/>
                </a:rPr>
                <a:t>de acceso.</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10" name="Grupo 9"/>
            <p:cNvGrpSpPr/>
            <p:nvPr/>
          </p:nvGrpSpPr>
          <p:grpSpPr>
            <a:xfrm>
              <a:off x="-4655" y="1788831"/>
              <a:ext cx="1135367" cy="783005"/>
              <a:chOff x="-4655" y="1788831"/>
              <a:chExt cx="1135367" cy="783005"/>
            </a:xfrm>
          </p:grpSpPr>
          <p:sp>
            <p:nvSpPr>
              <p:cNvPr id="412" name="Google Shape;412;p19"/>
              <p:cNvSpPr/>
              <p:nvPr/>
            </p:nvSpPr>
            <p:spPr>
              <a:xfrm rot="5400000">
                <a:off x="171526" y="161265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560" y="1871905"/>
                <a:ext cx="731859" cy="616856"/>
              </a:xfrm>
              <a:prstGeom prst="rect">
                <a:avLst/>
              </a:prstGeom>
            </p:spPr>
          </p:pic>
        </p:grpSp>
      </p:grpSp>
      <p:grpSp>
        <p:nvGrpSpPr>
          <p:cNvPr id="16" name="Grupo 15"/>
          <p:cNvGrpSpPr/>
          <p:nvPr/>
        </p:nvGrpSpPr>
        <p:grpSpPr>
          <a:xfrm>
            <a:off x="-4655" y="2826713"/>
            <a:ext cx="8958264" cy="783005"/>
            <a:chOff x="-4655" y="2568971"/>
            <a:chExt cx="8958264" cy="783005"/>
          </a:xfrm>
        </p:grpSpPr>
        <p:sp>
          <p:nvSpPr>
            <p:cNvPr id="405" name="Google Shape;405;p19"/>
            <p:cNvSpPr txBox="1"/>
            <p:nvPr/>
          </p:nvSpPr>
          <p:spPr>
            <a:xfrm>
              <a:off x="1284454" y="2791216"/>
              <a:ext cx="7669155"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Resguarda la </a:t>
              </a:r>
              <a:r>
                <a:rPr lang="es-CL" sz="1600" b="1" dirty="0">
                  <a:solidFill>
                    <a:srgbClr val="ED6B00"/>
                  </a:solidFill>
                  <a:latin typeface="Calibri" panose="020F0502020204030204" pitchFamily="34" charset="0"/>
                  <a:cs typeface="Calibri" panose="020F0502020204030204" pitchFamily="34" charset="0"/>
                </a:rPr>
                <a:t>confidencialidad</a:t>
              </a:r>
              <a:r>
                <a:rPr lang="es-CL" sz="1600" dirty="0">
                  <a:latin typeface="Calibri" panose="020F0502020204030204" pitchFamily="34" charset="0"/>
                  <a:cs typeface="Calibri" panose="020F0502020204030204" pitchFamily="34" charset="0"/>
                </a:rPr>
                <a:t> de la información.</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11" name="Grupo 10"/>
            <p:cNvGrpSpPr/>
            <p:nvPr/>
          </p:nvGrpSpPr>
          <p:grpSpPr>
            <a:xfrm>
              <a:off x="-4655" y="2568971"/>
              <a:ext cx="1135367" cy="783005"/>
              <a:chOff x="-4655" y="2661654"/>
              <a:chExt cx="1135367" cy="783005"/>
            </a:xfrm>
          </p:grpSpPr>
          <p:sp>
            <p:nvSpPr>
              <p:cNvPr id="416" name="Google Shape;416;p19"/>
              <p:cNvSpPr/>
              <p:nvPr/>
            </p:nvSpPr>
            <p:spPr>
              <a:xfrm rot="5400000">
                <a:off x="171526" y="2485473"/>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796" y="2765156"/>
                <a:ext cx="683386" cy="576000"/>
              </a:xfrm>
              <a:prstGeom prst="rect">
                <a:avLst/>
              </a:prstGeom>
            </p:spPr>
          </p:pic>
        </p:grpSp>
      </p:grpSp>
      <p:grpSp>
        <p:nvGrpSpPr>
          <p:cNvPr id="19" name="Grupo 18"/>
          <p:cNvGrpSpPr/>
          <p:nvPr/>
        </p:nvGrpSpPr>
        <p:grpSpPr>
          <a:xfrm>
            <a:off x="-4655" y="5438917"/>
            <a:ext cx="6906899" cy="783005"/>
            <a:chOff x="-4655" y="5100793"/>
            <a:chExt cx="6906899" cy="783005"/>
          </a:xfrm>
        </p:grpSpPr>
        <p:sp>
          <p:nvSpPr>
            <p:cNvPr id="38" name="Google Shape;406;p19"/>
            <p:cNvSpPr txBox="1"/>
            <p:nvPr/>
          </p:nvSpPr>
          <p:spPr>
            <a:xfrm>
              <a:off x="1284453" y="5224717"/>
              <a:ext cx="5617791" cy="584735"/>
            </a:xfrm>
            <a:prstGeom prst="rect">
              <a:avLst/>
            </a:prstGeom>
            <a:noFill/>
            <a:ln>
              <a:noFill/>
            </a:ln>
          </p:spPr>
          <p:txBody>
            <a:bodyPr spcFirstLastPara="1" wrap="square" lIns="91425" tIns="45700" rIns="91425" bIns="45700" anchor="t" anchorCtr="0">
              <a:spAutoFit/>
            </a:bodyPr>
            <a:lstStyle/>
            <a:p>
              <a:pPr fontAlgn="base"/>
              <a:r>
                <a:rPr lang="es-CL" sz="1600" dirty="0">
                  <a:latin typeface="Calibri" panose="020F0502020204030204" pitchFamily="34" charset="0"/>
                  <a:cs typeface="Calibri" panose="020F0502020204030204" pitchFamily="34" charset="0"/>
                </a:rPr>
                <a:t>Realiza trabajo en equipo con </a:t>
              </a:r>
              <a:r>
                <a:rPr lang="es-CL" sz="1600" b="1" dirty="0">
                  <a:solidFill>
                    <a:srgbClr val="ED6B00"/>
                  </a:solidFill>
                  <a:latin typeface="Calibri" panose="020F0502020204030204" pitchFamily="34" charset="0"/>
                  <a:cs typeface="Calibri" panose="020F0502020204030204" pitchFamily="34" charset="0"/>
                </a:rPr>
                <a:t>respeto</a:t>
              </a:r>
              <a:r>
                <a:rPr lang="es-CL" sz="1600" dirty="0">
                  <a:latin typeface="Calibri" panose="020F0502020204030204" pitchFamily="34" charset="0"/>
                  <a:cs typeface="Calibri" panose="020F0502020204030204" pitchFamily="34" charset="0"/>
                </a:rPr>
                <a:t> en tus opiniones, </a:t>
              </a:r>
            </a:p>
            <a:p>
              <a:pPr fontAlgn="base"/>
              <a:r>
                <a:rPr lang="es-CL" sz="1600" b="1" dirty="0">
                  <a:solidFill>
                    <a:srgbClr val="ED6B00"/>
                  </a:solidFill>
                  <a:latin typeface="Calibri" panose="020F0502020204030204" pitchFamily="34" charset="0"/>
                  <a:cs typeface="Calibri" panose="020F0502020204030204" pitchFamily="34" charset="0"/>
                </a:rPr>
                <a:t>escucha</a:t>
              </a:r>
              <a:r>
                <a:rPr lang="es-CL" sz="1600" dirty="0">
                  <a:latin typeface="Calibri" panose="020F0502020204030204" pitchFamily="34" charset="0"/>
                  <a:cs typeface="Calibri" panose="020F0502020204030204" pitchFamily="34" charset="0"/>
                </a:rPr>
                <a:t> a los demás. </a:t>
              </a:r>
            </a:p>
          </p:txBody>
        </p:sp>
        <p:grpSp>
          <p:nvGrpSpPr>
            <p:cNvPr id="14" name="Grupo 13"/>
            <p:cNvGrpSpPr/>
            <p:nvPr/>
          </p:nvGrpSpPr>
          <p:grpSpPr>
            <a:xfrm>
              <a:off x="-4655" y="5100793"/>
              <a:ext cx="1135367" cy="783005"/>
              <a:chOff x="-4655" y="5280123"/>
              <a:chExt cx="1135367" cy="783005"/>
            </a:xfrm>
          </p:grpSpPr>
          <p:sp>
            <p:nvSpPr>
              <p:cNvPr id="428" name="Google Shape;428;p19"/>
              <p:cNvSpPr/>
              <p:nvPr/>
            </p:nvSpPr>
            <p:spPr>
              <a:xfrm rot="5400000">
                <a:off x="171526" y="510394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795" y="5383625"/>
                <a:ext cx="683389" cy="576000"/>
              </a:xfrm>
              <a:prstGeom prst="rect">
                <a:avLst/>
              </a:prstGeom>
            </p:spPr>
          </p:pic>
        </p:grpSp>
      </p:grpSp>
      <p:pic>
        <p:nvPicPr>
          <p:cNvPr id="2" name="Imagen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9333" y="1565094"/>
            <a:ext cx="3816532" cy="60061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11" name="Google Shape;450;p21"/>
          <p:cNvSpPr/>
          <p:nvPr/>
        </p:nvSpPr>
        <p:spPr>
          <a:xfrm>
            <a:off x="431624" y="2285848"/>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1" y="2890682"/>
            <a:ext cx="2963594" cy="4629223"/>
          </a:xfrm>
          <a:prstGeom prst="rect">
            <a:avLst/>
          </a:prstGeom>
        </p:spPr>
      </p:pic>
      <p:sp>
        <p:nvSpPr>
          <p:cNvPr id="16" name="Google Shape;445;p20"/>
          <p:cNvSpPr txBox="1"/>
          <p:nvPr/>
        </p:nvSpPr>
        <p:spPr>
          <a:xfrm>
            <a:off x="958647" y="3788886"/>
            <a:ext cx="5107856" cy="774531"/>
          </a:xfrm>
          <a:prstGeom prst="rect">
            <a:avLst/>
          </a:prstGeom>
          <a:noFill/>
          <a:ln>
            <a:noFill/>
          </a:ln>
        </p:spPr>
        <p:txBody>
          <a:bodyPr spcFirstLastPara="1" wrap="square" lIns="91425" tIns="91425" rIns="91425" bIns="91425" anchor="ctr" anchorCtr="0">
            <a:noAutofit/>
          </a:bodyPr>
          <a:lstStyle/>
          <a:p>
            <a:pPr lvl="0">
              <a:lnSpc>
                <a:spcPct val="90000"/>
              </a:lnSpc>
              <a:buSzPts val="1100"/>
            </a:pPr>
            <a:r>
              <a:rPr lang="es-CL" sz="2000" dirty="0">
                <a:solidFill>
                  <a:srgbClr val="800000"/>
                </a:solidFill>
                <a:latin typeface="Calibri"/>
                <a:ea typeface="Calibri"/>
                <a:cs typeface="Calibri"/>
              </a:rPr>
              <a:t>CÁLCULOS DE LOS TIPOS DE DESCUENTOS </a:t>
            </a:r>
            <a:br>
              <a:rPr lang="es-CL" sz="2000" dirty="0">
                <a:solidFill>
                  <a:srgbClr val="800000"/>
                </a:solidFill>
                <a:latin typeface="Calibri"/>
                <a:ea typeface="Calibri"/>
                <a:cs typeface="Calibri"/>
              </a:rPr>
            </a:br>
            <a:r>
              <a:rPr lang="es-CL" sz="2000" dirty="0">
                <a:solidFill>
                  <a:srgbClr val="800000"/>
                </a:solidFill>
                <a:latin typeface="Calibri"/>
                <a:ea typeface="Calibri"/>
                <a:cs typeface="Calibri"/>
              </a:rPr>
              <a:t>APLICADOS A LAS REMUNERACIONES</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la Autoevaluación y entregar el Ticket de Salida!</a:t>
            </a:r>
          </a:p>
          <a:p>
            <a:pPr lvl="0">
              <a:lnSpc>
                <a:spcPct val="115000"/>
              </a:lnSpc>
            </a:pPr>
            <a:endParaRPr lang="es-CL" sz="1600" dirty="0"/>
          </a:p>
          <a:p>
            <a:pPr lvl="0">
              <a:lnSpc>
                <a:spcPct val="115000"/>
              </a:lnSpc>
            </a:pPr>
            <a:r>
              <a:rPr lang="es-CL" sz="2100" b="1" dirty="0">
                <a:solidFill>
                  <a:srgbClr val="ED6B00"/>
                </a:solidFill>
                <a:latin typeface="Calibri"/>
                <a:ea typeface="Calibri"/>
                <a:cs typeface="Calibri"/>
                <a:sym typeface="Calibri"/>
              </a:rPr>
              <a:t>¡Hasta la próxima! </a:t>
            </a:r>
            <a:endParaRPr lang="es-CL" sz="2100" b="1" dirty="0">
              <a:solidFill>
                <a:srgbClr val="ED6B00"/>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17" name="Imagen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792" y="4159042"/>
            <a:ext cx="673176" cy="6037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2"/>
          <p:cNvSpPr txBox="1"/>
          <p:nvPr/>
        </p:nvSpPr>
        <p:spPr>
          <a:xfrm>
            <a:off x="373891"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a:t>
            </a:r>
            <a:r>
              <a:rPr lang="en-US" sz="1500" b="1" i="0" u="none" strike="noStrike" cap="none" dirty="0" smtClean="0">
                <a:solidFill>
                  <a:srgbClr val="000000"/>
                </a:solidFill>
                <a:latin typeface="Calibri"/>
                <a:ea typeface="Calibri"/>
                <a:cs typeface="Calibri"/>
                <a:sym typeface="Calibri"/>
              </a:rPr>
              <a:t>6</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7" name="Google Shape;61;p13"/>
          <p:cNvSpPr txBox="1">
            <a:spLocks/>
          </p:cNvSpPr>
          <p:nvPr/>
        </p:nvSpPr>
        <p:spPr>
          <a:xfrm>
            <a:off x="365424" y="2090738"/>
            <a:ext cx="7584776" cy="20229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90000"/>
              </a:lnSpc>
              <a:buSzPts val="1100"/>
            </a:pPr>
            <a:r>
              <a:rPr lang="es-CL" sz="3200" b="1" dirty="0">
                <a:solidFill>
                  <a:srgbClr val="ED6B00"/>
                </a:solidFill>
                <a:latin typeface="Calibri" panose="020F0502020204030204" pitchFamily="34" charset="0"/>
                <a:ea typeface="Roboto"/>
                <a:cs typeface="Calibri" panose="020F0502020204030204" pitchFamily="34" charset="0"/>
              </a:rPr>
              <a:t>CÁLCULOS DE LOS TIPOS DE DESCUENTOS APLICADOS A </a:t>
            </a:r>
            <a:r>
              <a:rPr lang="es-CL" sz="3200" b="1" dirty="0" smtClean="0">
                <a:solidFill>
                  <a:srgbClr val="ED6B00"/>
                </a:solidFill>
                <a:latin typeface="Calibri" panose="020F0502020204030204" pitchFamily="34" charset="0"/>
                <a:ea typeface="Roboto"/>
                <a:cs typeface="Calibri" panose="020F0502020204030204" pitchFamily="34" charset="0"/>
              </a:rPr>
              <a:t>LAS REMUNERACIONES</a:t>
            </a:r>
            <a:endParaRPr lang="es-ES" sz="3200" b="1" dirty="0">
              <a:solidFill>
                <a:srgbClr val="ED6B00"/>
              </a:solidFill>
              <a:latin typeface="Calibri" panose="020F0502020204030204" pitchFamily="34" charset="0"/>
              <a:ea typeface="Roboto"/>
              <a:cs typeface="Calibri" panose="020F0502020204030204" pitchFamily="34" charset="0"/>
            </a:endParaRPr>
          </a:p>
          <a:p>
            <a:pPr>
              <a:lnSpc>
                <a:spcPct val="90000"/>
              </a:lnSpc>
            </a:pPr>
            <a:endParaRPr lang="x-none" sz="3600" b="1" dirty="0">
              <a:solidFill>
                <a:srgbClr val="ED6B00"/>
              </a:solidFill>
              <a:latin typeface="Calibri" panose="020F0502020204030204" pitchFamily="34" charset="0"/>
              <a:ea typeface="Roboto"/>
              <a:cs typeface="Calibri" panose="020F0502020204030204" pitchFamily="34" charset="0"/>
              <a:sym typeface="Roboto"/>
            </a:endParaRPr>
          </a:p>
        </p:txBody>
      </p:sp>
      <p:pic>
        <p:nvPicPr>
          <p:cNvPr id="3" name="Imagen 2" descr="RRHH M2 A6 Calculos tipos descuentos aplicados.png"/>
          <p:cNvPicPr>
            <a:picLocks noChangeAspect="1"/>
          </p:cNvPicPr>
          <p:nvPr/>
        </p:nvPicPr>
        <p:blipFill rotWithShape="1">
          <a:blip r:embed="rId2">
            <a:extLst>
              <a:ext uri="{28A0092B-C50C-407E-A947-70E740481C1C}">
                <a14:useLocalDpi xmlns:a14="http://schemas.microsoft.com/office/drawing/2010/main" val="0"/>
              </a:ext>
            </a:extLst>
          </a:blip>
          <a:srcRect b="15191"/>
          <a:stretch/>
        </p:blipFill>
        <p:spPr>
          <a:xfrm>
            <a:off x="2222500" y="3428268"/>
            <a:ext cx="6909474" cy="3988532"/>
          </a:xfrm>
          <a:prstGeom prst="rect">
            <a:avLst/>
          </a:prstGeom>
        </p:spPr>
      </p:pic>
      <p:sp>
        <p:nvSpPr>
          <p:cNvPr id="6" name="Google Shape;15;p23"/>
          <p:cNvSpPr txBox="1"/>
          <p:nvPr/>
        </p:nvSpPr>
        <p:spPr>
          <a:xfrm>
            <a:off x="1139100" y="834799"/>
            <a:ext cx="6264242" cy="408257"/>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200" b="1" i="0" u="none" strike="noStrike" cap="none" dirty="0">
                <a:solidFill>
                  <a:srgbClr val="ED6B00"/>
                </a:solidFill>
                <a:latin typeface="Calibri"/>
                <a:ea typeface="Calibri"/>
                <a:cs typeface="Calibri"/>
                <a:sym typeface="Calibri"/>
              </a:rPr>
              <a:t>MÓDULO </a:t>
            </a:r>
            <a:r>
              <a:rPr lang="en-US" sz="1200" b="1" i="0" u="none" strike="noStrike" cap="none" dirty="0" smtClean="0">
                <a:solidFill>
                  <a:srgbClr val="ED6B00"/>
                </a:solidFill>
                <a:latin typeface="Calibri"/>
                <a:ea typeface="Calibri"/>
                <a:cs typeface="Calibri"/>
                <a:sym typeface="Calibri"/>
              </a:rPr>
              <a:t>2 </a:t>
            </a:r>
            <a:r>
              <a:rPr lang="en-US" sz="1200" b="0" i="0" u="none" strike="noStrike" cap="none" dirty="0">
                <a:solidFill>
                  <a:srgbClr val="ED6B00"/>
                </a:solidFill>
                <a:latin typeface="Calibri"/>
                <a:ea typeface="Calibri"/>
                <a:cs typeface="Calibri"/>
                <a:sym typeface="Calibri"/>
              </a:rPr>
              <a:t>| </a:t>
            </a:r>
            <a:r>
              <a:rPr lang="es-ES_tradnl" sz="1200" dirty="0">
                <a:solidFill>
                  <a:srgbClr val="ED6B00"/>
                </a:solidFill>
                <a:latin typeface="Calibri" panose="020F0502020204030204" pitchFamily="34" charset="0"/>
                <a:ea typeface="Roboto"/>
                <a:cs typeface="Calibri" panose="020F0502020204030204" pitchFamily="34" charset="0"/>
              </a:rPr>
              <a:t>CÁLCULO DE REMUNERACIÓN, FINIQUITOS Y OBLIGACIONES LABORALES</a:t>
            </a:r>
            <a:endParaRPr lang="es-ES" sz="1200" dirty="0">
              <a:solidFill>
                <a:srgbClr val="ED6B00"/>
              </a:solidFill>
              <a:latin typeface="Calibri" panose="020F0502020204030204" pitchFamily="34" charset="0"/>
              <a:ea typeface="Roboto"/>
              <a:cs typeface="Calibri" panose="020F0502020204030204" pitchFamily="34" charset="0"/>
            </a:endParaRPr>
          </a:p>
        </p:txBody>
      </p:sp>
    </p:spTree>
    <p:extLst>
      <p:ext uri="{BB962C8B-B14F-4D97-AF65-F5344CB8AC3E}">
        <p14:creationId xmlns:p14="http://schemas.microsoft.com/office/powerpoint/2010/main" val="3542685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9;p3"/>
          <p:cNvSpPr txBox="1"/>
          <p:nvPr/>
        </p:nvSpPr>
        <p:spPr>
          <a:xfrm>
            <a:off x="462115" y="2499449"/>
            <a:ext cx="2760221" cy="2491991"/>
          </a:xfrm>
          <a:prstGeom prst="rect">
            <a:avLst/>
          </a:prstGeom>
          <a:noFill/>
          <a:ln>
            <a:noFill/>
          </a:ln>
        </p:spPr>
        <p:txBody>
          <a:bodyPr spcFirstLastPara="1" wrap="square" lIns="91425" tIns="91425" rIns="91425" bIns="91425" anchor="t" anchorCtr="0">
            <a:noAutofit/>
          </a:bodyPr>
          <a:lstStyle/>
          <a:p>
            <a:pPr lvl="0">
              <a:lnSpc>
                <a:spcPct val="115000"/>
              </a:lnSpc>
              <a:buSzPts val="1600"/>
            </a:pPr>
            <a:r>
              <a:rPr lang="es-CL" b="1" dirty="0" smtClean="0">
                <a:solidFill>
                  <a:schemeClr val="tx1"/>
                </a:solidFill>
                <a:latin typeface="Calibri" panose="020F0502020204030204" pitchFamily="34" charset="0"/>
                <a:cs typeface="Calibri" panose="020F0502020204030204" pitchFamily="34" charset="0"/>
              </a:rPr>
              <a:t>OA 2</a:t>
            </a:r>
            <a:endParaRPr lang="es-CL" dirty="0">
              <a:latin typeface="Calibri" panose="020F0502020204030204" pitchFamily="34" charset="0"/>
              <a:cs typeface="Calibri" panose="020F0502020204030204" pitchFamily="34" charset="0"/>
            </a:endParaRPr>
          </a:p>
          <a:p>
            <a:pPr fontAlgn="ctr"/>
            <a:r>
              <a:rPr lang="es-CL" dirty="0">
                <a:latin typeface="Calibri" panose="020F0502020204030204" pitchFamily="34" charset="0"/>
              </a:rPr>
              <a:t>Calcular remuneraciones y finiquitos, obligaciones tributarias y previsionales del o las trabajadoras de una empresa, de acuerdo a lo  estipulado en los contratos de trabajo.</a:t>
            </a:r>
          </a:p>
          <a:p>
            <a:pPr>
              <a:lnSpc>
                <a:spcPct val="50000"/>
              </a:lnSpc>
            </a:pPr>
            <a:endParaRPr lang="es-CL" dirty="0" smtClean="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a:t>
            </a:r>
            <a:r>
              <a:rPr lang="es-CL" b="1" dirty="0" smtClean="0">
                <a:solidFill>
                  <a:schemeClr val="tx1"/>
                </a:solidFill>
                <a:latin typeface="Calibri" panose="020F0502020204030204" pitchFamily="34" charset="0"/>
                <a:cs typeface="Calibri" panose="020F0502020204030204" pitchFamily="34" charset="0"/>
              </a:rPr>
              <a:t>Genérico</a:t>
            </a:r>
          </a:p>
          <a:p>
            <a:r>
              <a:rPr lang="es-CL" dirty="0" smtClean="0">
                <a:solidFill>
                  <a:schemeClr val="tx1"/>
                </a:solidFill>
                <a:latin typeface="Calibri" panose="020F0502020204030204" pitchFamily="34" charset="0"/>
                <a:cs typeface="Calibri" panose="020F0502020204030204" pitchFamily="34" charset="0"/>
              </a:rPr>
              <a:t>B - C </a:t>
            </a:r>
            <a:r>
              <a:rPr lang="es-ES" dirty="0" smtClean="0">
                <a:solidFill>
                  <a:schemeClr val="tx1"/>
                </a:solidFill>
                <a:latin typeface="Calibri" panose="020F0502020204030204" pitchFamily="34" charset="0"/>
                <a:cs typeface="Calibri" panose="020F0502020204030204" pitchFamily="34" charset="0"/>
              </a:rPr>
              <a:t>-</a:t>
            </a:r>
            <a:r>
              <a:rPr lang="es-CL" dirty="0" smtClean="0">
                <a:solidFill>
                  <a:schemeClr val="tx1"/>
                </a:solidFill>
                <a:latin typeface="Calibri" panose="020F0502020204030204" pitchFamily="34" charset="0"/>
                <a:cs typeface="Calibri" panose="020F0502020204030204" pitchFamily="34" charset="0"/>
              </a:rPr>
              <a:t> </a:t>
            </a:r>
            <a:r>
              <a:rPr lang="es-CL" dirty="0">
                <a:solidFill>
                  <a:schemeClr val="tx1"/>
                </a:solidFill>
                <a:latin typeface="Calibri" panose="020F0502020204030204" pitchFamily="34" charset="0"/>
                <a:cs typeface="Calibri" panose="020F0502020204030204" pitchFamily="34" charset="0"/>
              </a:rPr>
              <a:t>F </a:t>
            </a:r>
            <a:r>
              <a:rPr lang="es-CL" dirty="0" smtClean="0">
                <a:solidFill>
                  <a:schemeClr val="tx1"/>
                </a:solidFill>
                <a:latin typeface="Calibri" panose="020F0502020204030204" pitchFamily="34" charset="0"/>
                <a:cs typeface="Calibri" panose="020F0502020204030204" pitchFamily="34" charset="0"/>
              </a:rPr>
              <a:t>- H</a:t>
            </a:r>
            <a:endParaRPr lang="es-CL" dirty="0">
              <a:latin typeface="Calibri" panose="020F0502020204030204" pitchFamily="34" charset="0"/>
              <a:cs typeface="Calibri" panose="020F0502020204030204" pitchFamily="34" charset="0"/>
            </a:endParaRPr>
          </a:p>
          <a:p>
            <a:pPr lvl="0"/>
            <a:endParaRPr lang="es-CL" dirty="0">
              <a:latin typeface="Calibri" panose="020F0502020204030204" pitchFamily="34" charset="0"/>
              <a:cs typeface="Calibri" panose="020F0502020204030204" pitchFamily="34" charset="0"/>
            </a:endParaRPr>
          </a:p>
          <a:p>
            <a:endParaRPr lang="es-CL" dirty="0">
              <a:latin typeface="Calibri" panose="020F0502020204030204" pitchFamily="34" charset="0"/>
              <a:cs typeface="Calibri" panose="020F0502020204030204" pitchFamily="34" charset="0"/>
            </a:endParaRPr>
          </a:p>
          <a:p>
            <a:r>
              <a:rPr lang="es-CL" dirty="0"/>
              <a:t/>
            </a:r>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26" name="Google Shape;101;p3"/>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 name="Google Shape;96;p3"/>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29" name="Google Shape;101;p3"/>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99;p3"/>
          <p:cNvSpPr txBox="1"/>
          <p:nvPr/>
        </p:nvSpPr>
        <p:spPr>
          <a:xfrm>
            <a:off x="3561634" y="2499449"/>
            <a:ext cx="2781097" cy="1098884"/>
          </a:xfrm>
          <a:prstGeom prst="rect">
            <a:avLst/>
          </a:prstGeom>
          <a:noFill/>
          <a:ln>
            <a:noFill/>
          </a:ln>
        </p:spPr>
        <p:txBody>
          <a:bodyPr spcFirstLastPara="1" wrap="square" lIns="91425" tIns="91425" rIns="91425" bIns="91425" anchor="t" anchorCtr="0">
            <a:noAutofit/>
          </a:bodyPr>
          <a:lstStyle/>
          <a:p>
            <a:pPr>
              <a:buSzPts val="1600"/>
            </a:pPr>
            <a:r>
              <a:rPr lang="es-CL" b="1" dirty="0" smtClean="0">
                <a:solidFill>
                  <a:schemeClr val="tx1"/>
                </a:solidFill>
                <a:latin typeface="Calibri" panose="020F0502020204030204" pitchFamily="34" charset="0"/>
                <a:cs typeface="Calibri" panose="020F0502020204030204" pitchFamily="34" charset="0"/>
              </a:rPr>
              <a:t>1. </a:t>
            </a:r>
            <a:r>
              <a:rPr lang="es-CL" dirty="0" smtClean="0">
                <a:latin typeface="Calibri" panose="020F0502020204030204" pitchFamily="34" charset="0"/>
              </a:rPr>
              <a:t>Calcula </a:t>
            </a:r>
            <a:r>
              <a:rPr lang="es-CL" dirty="0">
                <a:latin typeface="Calibri" panose="020F0502020204030204" pitchFamily="34" charset="0"/>
              </a:rPr>
              <a:t>las  remuneraciones de un trabajador o trabajadora, de acuerdo a las disposiciones </a:t>
            </a:r>
            <a:r>
              <a:rPr lang="es-CL" dirty="0" smtClean="0">
                <a:latin typeface="Calibri" panose="020F0502020204030204" pitchFamily="34" charset="0"/>
              </a:rPr>
              <a:t/>
            </a:r>
            <a:br>
              <a:rPr lang="es-CL" dirty="0" smtClean="0">
                <a:latin typeface="Calibri" panose="020F0502020204030204" pitchFamily="34" charset="0"/>
              </a:rPr>
            </a:br>
            <a:r>
              <a:rPr lang="es-CL" dirty="0" smtClean="0">
                <a:latin typeface="Calibri" panose="020F0502020204030204" pitchFamily="34" charset="0"/>
              </a:rPr>
              <a:t>legales </a:t>
            </a:r>
            <a:r>
              <a:rPr lang="es-CL" dirty="0">
                <a:latin typeface="Calibri" panose="020F0502020204030204" pitchFamily="34" charset="0"/>
              </a:rPr>
              <a:t>vigentes.</a:t>
            </a:r>
          </a:p>
          <a:p>
            <a:pPr lvl="0">
              <a:buSzPts val="1600"/>
            </a:pPr>
            <a:endParaRPr lang="es-CL" dirty="0">
              <a:latin typeface="Calibri" panose="020F0502020204030204" pitchFamily="34" charset="0"/>
              <a:cs typeface="Calibri" panose="020F0502020204030204" pitchFamily="34" charset="0"/>
            </a:endParaRPr>
          </a:p>
        </p:txBody>
      </p:sp>
      <p:sp>
        <p:nvSpPr>
          <p:cNvPr id="33" name="Google Shape;96;p3"/>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37" name="Google Shape;101;p3"/>
          <p:cNvSpPr/>
          <p:nvPr/>
        </p:nvSpPr>
        <p:spPr>
          <a:xfrm>
            <a:off x="6473043" y="1472660"/>
            <a:ext cx="2980513" cy="566358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99;p3"/>
          <p:cNvSpPr txBox="1"/>
          <p:nvPr/>
        </p:nvSpPr>
        <p:spPr>
          <a:xfrm>
            <a:off x="6647973" y="2499449"/>
            <a:ext cx="2741049" cy="3957251"/>
          </a:xfrm>
          <a:prstGeom prst="rect">
            <a:avLst/>
          </a:prstGeom>
          <a:noFill/>
          <a:ln>
            <a:noFill/>
          </a:ln>
        </p:spPr>
        <p:txBody>
          <a:bodyPr spcFirstLastPara="1" wrap="square" lIns="91425" tIns="91425" rIns="91425" bIns="91425" anchor="t" anchorCtr="0">
            <a:noAutofit/>
          </a:bodyPr>
          <a:lstStyle/>
          <a:p>
            <a:pPr fontAlgn="ctr"/>
            <a:r>
              <a:rPr lang="es-CL" b="1" dirty="0" smtClean="0">
                <a:latin typeface="Calibri" panose="020F0502020204030204" pitchFamily="34" charset="0"/>
              </a:rPr>
              <a:t>1.6.</a:t>
            </a:r>
            <a:r>
              <a:rPr lang="es-CL" dirty="0" smtClean="0">
                <a:latin typeface="Calibri" panose="020F0502020204030204" pitchFamily="34" charset="0"/>
              </a:rPr>
              <a:t> </a:t>
            </a:r>
            <a:r>
              <a:rPr lang="es-CL" spc="-10" dirty="0">
                <a:latin typeface="Calibri" panose="020F0502020204030204" pitchFamily="34" charset="0"/>
              </a:rPr>
              <a:t>Determina los montos correspondientes a descuentos</a:t>
            </a:r>
            <a:br>
              <a:rPr lang="es-CL" spc="-10" dirty="0">
                <a:latin typeface="Calibri" panose="020F0502020204030204" pitchFamily="34" charset="0"/>
              </a:rPr>
            </a:br>
            <a:r>
              <a:rPr lang="es-CL" spc="-10" dirty="0">
                <a:latin typeface="Calibri" panose="020F0502020204030204" pitchFamily="34" charset="0"/>
              </a:rPr>
              <a:t>convencionales o voluntarios, según las </a:t>
            </a:r>
            <a:r>
              <a:rPr lang="es-CL" spc="-10" dirty="0" smtClean="0">
                <a:latin typeface="Calibri" panose="020F0502020204030204" pitchFamily="34" charset="0"/>
              </a:rPr>
              <a:t>condiciones contractuales </a:t>
            </a:r>
            <a:r>
              <a:rPr lang="es-CL" spc="-10" dirty="0">
                <a:latin typeface="Calibri" panose="020F0502020204030204" pitchFamily="34" charset="0"/>
              </a:rPr>
              <a:t>y la normativa vigente.</a:t>
            </a:r>
          </a:p>
        </p:txBody>
      </p:sp>
      <p:sp>
        <p:nvSpPr>
          <p:cNvPr id="39" name="Google Shape;96;p3"/>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41" name="Imagen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1864" y="4448534"/>
            <a:ext cx="3103843" cy="2466270"/>
          </a:xfrm>
          <a:prstGeom prst="rect">
            <a:avLst/>
          </a:prstGeom>
        </p:spPr>
      </p:pic>
      <p:pic>
        <p:nvPicPr>
          <p:cNvPr id="44" name="Imagen 43"/>
          <p:cNvPicPr>
            <a:picLocks noChangeAspect="1"/>
          </p:cNvPicPr>
          <p:nvPr/>
        </p:nvPicPr>
        <p:blipFill rotWithShape="1">
          <a:blip r:embed="rId6">
            <a:extLst>
              <a:ext uri="{28A0092B-C50C-407E-A947-70E740481C1C}">
                <a14:useLocalDpi xmlns:a14="http://schemas.microsoft.com/office/drawing/2010/main" val="0"/>
              </a:ext>
            </a:extLst>
          </a:blip>
          <a:srcRect b="6869"/>
          <a:stretch/>
        </p:blipFill>
        <p:spPr>
          <a:xfrm flipH="1">
            <a:off x="3588296" y="3757726"/>
            <a:ext cx="3025211" cy="3801949"/>
          </a:xfrm>
          <a:prstGeom prst="rect">
            <a:avLst/>
          </a:prstGeom>
        </p:spPr>
      </p:pic>
    </p:spTree>
    <p:extLst>
      <p:ext uri="{BB962C8B-B14F-4D97-AF65-F5344CB8AC3E}">
        <p14:creationId xmlns:p14="http://schemas.microsoft.com/office/powerpoint/2010/main" val="131078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5" name="Google Shape;101;p3"/>
          <p:cNvSpPr/>
          <p:nvPr/>
        </p:nvSpPr>
        <p:spPr>
          <a:xfrm>
            <a:off x="574651" y="4324228"/>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7" name="Google Shape;103;p3"/>
          <p:cNvSpPr/>
          <p:nvPr/>
        </p:nvSpPr>
        <p:spPr>
          <a:xfrm>
            <a:off x="386551" y="4577916"/>
            <a:ext cx="39111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104;p3"/>
          <p:cNvSpPr txBox="1"/>
          <p:nvPr/>
        </p:nvSpPr>
        <p:spPr>
          <a:xfrm>
            <a:off x="396454" y="4542991"/>
            <a:ext cx="312202"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700" b="1" i="0" u="none" strike="noStrike" cap="none" dirty="0">
                <a:solidFill>
                  <a:srgbClr val="FFFFFF"/>
                </a:solidFill>
                <a:latin typeface="Calibri"/>
                <a:ea typeface="Calibri"/>
                <a:cs typeface="Calibri"/>
                <a:sym typeface="Calibri"/>
              </a:rPr>
              <a:t>2</a:t>
            </a:r>
            <a:endParaRPr sz="2700" b="1" i="0" u="none" strike="noStrike" cap="none" dirty="0">
              <a:solidFill>
                <a:srgbClr val="FFFFFF"/>
              </a:solidFill>
              <a:latin typeface="Calibri"/>
              <a:ea typeface="Calibri"/>
              <a:cs typeface="Calibri"/>
              <a:sym typeface="Calibri"/>
            </a:endParaRPr>
          </a:p>
        </p:txBody>
      </p:sp>
      <p:sp>
        <p:nvSpPr>
          <p:cNvPr id="49" name="Google Shape;99;p3"/>
          <p:cNvSpPr txBox="1"/>
          <p:nvPr/>
        </p:nvSpPr>
        <p:spPr>
          <a:xfrm>
            <a:off x="949350" y="4496953"/>
            <a:ext cx="4117499" cy="53820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Determinamos la Base Tributable para aplicar el Impuesto Único.</a:t>
            </a:r>
          </a:p>
        </p:txBody>
      </p:sp>
      <p:sp>
        <p:nvSpPr>
          <p:cNvPr id="101" name="Google Shape;101;p3"/>
          <p:cNvSpPr/>
          <p:nvPr/>
        </p:nvSpPr>
        <p:spPr>
          <a:xfrm>
            <a:off x="564075" y="3351142"/>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3" name="Google Shape;103;p3"/>
          <p:cNvSpPr/>
          <p:nvPr/>
        </p:nvSpPr>
        <p:spPr>
          <a:xfrm>
            <a:off x="375975" y="360483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txBox="1"/>
          <p:nvPr/>
        </p:nvSpPr>
        <p:spPr>
          <a:xfrm>
            <a:off x="385500" y="358260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700" b="1" i="0" u="none" strike="noStrike" cap="none" dirty="0">
                <a:solidFill>
                  <a:srgbClr val="FFFFFF"/>
                </a:solidFill>
                <a:latin typeface="Calibri"/>
                <a:ea typeface="Calibri"/>
                <a:cs typeface="Calibri"/>
                <a:sym typeface="Calibri"/>
              </a:rPr>
              <a:t>1</a:t>
            </a:r>
            <a:endParaRPr sz="2700" b="1" i="0" u="none" strike="noStrike" cap="none" dirty="0">
              <a:solidFill>
                <a:srgbClr val="FFFFFF"/>
              </a:solidFill>
              <a:latin typeface="Calibri"/>
              <a:ea typeface="Calibri"/>
              <a:cs typeface="Calibri"/>
              <a:sym typeface="Calibri"/>
            </a:endParaRPr>
          </a:p>
        </p:txBody>
      </p:sp>
      <p:sp>
        <p:nvSpPr>
          <p:cNvPr id="99" name="Google Shape;99;p3"/>
          <p:cNvSpPr txBox="1"/>
          <p:nvPr/>
        </p:nvSpPr>
        <p:spPr>
          <a:xfrm>
            <a:off x="938775" y="3523867"/>
            <a:ext cx="3960526" cy="53820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Calculamos el impuesto único de acuerdo a las rentas que perciben los trabajadores.</a:t>
            </a:r>
          </a:p>
        </p:txBody>
      </p:sp>
      <p:sp>
        <p:nvSpPr>
          <p:cNvPr id="44" name="Elipse 43">
            <a:extLst>
              <a:ext uri="{FF2B5EF4-FFF2-40B4-BE49-F238E27FC236}">
                <a16:creationId xmlns="" xmlns:a16="http://schemas.microsoft.com/office/drawing/2014/main" id="{97F78E1C-2545-824E-8231-C7C3CD4E3C3F}"/>
              </a:ext>
            </a:extLst>
          </p:cNvPr>
          <p:cNvSpPr/>
          <p:nvPr/>
        </p:nvSpPr>
        <p:spPr>
          <a:xfrm>
            <a:off x="5026616" y="3630160"/>
            <a:ext cx="696535" cy="696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96" name="Google Shape;96;p3"/>
          <p:cNvSpPr txBox="1"/>
          <p:nvPr/>
        </p:nvSpPr>
        <p:spPr>
          <a:xfrm>
            <a:off x="574651" y="2769129"/>
            <a:ext cx="4778400" cy="409500"/>
          </a:xfrm>
          <a:prstGeom prst="rect">
            <a:avLst/>
          </a:prstGeom>
          <a:noFill/>
          <a:ln>
            <a:noFill/>
          </a:ln>
        </p:spPr>
        <p:txBody>
          <a:bodyPr spcFirstLastPara="1" wrap="square" lIns="91425" tIns="91425" rIns="91425" bIns="91425" anchor="ctr" anchorCtr="0">
            <a:noAutofit/>
          </a:bodyPr>
          <a:lstStyle/>
          <a:p>
            <a:r>
              <a:rPr lang="es-CL" sz="2000" b="1" dirty="0">
                <a:solidFill>
                  <a:srgbClr val="A93501"/>
                </a:solidFill>
                <a:latin typeface="Calibri"/>
                <a:ea typeface="Calibri"/>
                <a:cs typeface="Calibri"/>
              </a:rPr>
              <a:t>TRIBUTACIÓN DE LAS REMUNERACIONES</a:t>
            </a:r>
            <a:endParaRPr lang="es-ES" sz="2000" b="1" dirty="0">
              <a:solidFill>
                <a:srgbClr val="A93501"/>
              </a:solidFill>
              <a:latin typeface="Calibri"/>
              <a:ea typeface="Calibri"/>
              <a:cs typeface="Calibri"/>
            </a:endParaRPr>
          </a:p>
        </p:txBody>
      </p:sp>
      <p:sp>
        <p:nvSpPr>
          <p:cNvPr id="34"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pic>
        <p:nvPicPr>
          <p:cNvPr id="35" name="Imagen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518" y="2513152"/>
            <a:ext cx="4828328" cy="45744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flipH="1">
            <a:off x="536225" y="2440019"/>
            <a:ext cx="5348026" cy="2567589"/>
            <a:chOff x="3816593" y="2843142"/>
            <a:chExt cx="5348026" cy="2567589"/>
          </a:xfrm>
        </p:grpSpPr>
        <p:sp>
          <p:nvSpPr>
            <p:cNvPr id="5" name="Google Shape;101;p3"/>
            <p:cNvSpPr/>
            <p:nvPr/>
          </p:nvSpPr>
          <p:spPr>
            <a:xfrm>
              <a:off x="4506819" y="2843142"/>
              <a:ext cx="4657800" cy="2567589"/>
            </a:xfrm>
            <a:prstGeom prst="roundRect">
              <a:avLst>
                <a:gd name="adj" fmla="val 1666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Triángulo isósceles 14"/>
            <p:cNvSpPr/>
            <p:nvPr/>
          </p:nvSpPr>
          <p:spPr>
            <a:xfrm rot="14571043">
              <a:off x="4111561" y="4473675"/>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DE CONOCIMIENTOS PREVIOS</a:t>
            </a:r>
            <a:endParaRPr sz="3100" b="1" i="0" u="none" strike="noStrike" cap="none" dirty="0">
              <a:solidFill>
                <a:srgbClr val="ED6B00"/>
              </a:solidFill>
              <a:latin typeface="Calibri"/>
              <a:ea typeface="Calibri"/>
              <a:cs typeface="Calibri"/>
              <a:sym typeface="Calibri"/>
            </a:endParaRPr>
          </a:p>
        </p:txBody>
      </p:sp>
      <p:sp>
        <p:nvSpPr>
          <p:cNvPr id="7" name="Google Shape;99;p3"/>
          <p:cNvSpPr txBox="1"/>
          <p:nvPr/>
        </p:nvSpPr>
        <p:spPr>
          <a:xfrm>
            <a:off x="856788" y="2748928"/>
            <a:ext cx="4056002" cy="1917290"/>
          </a:xfrm>
          <a:prstGeom prst="rect">
            <a:avLst/>
          </a:prstGeom>
          <a:noFill/>
          <a:ln>
            <a:noFill/>
          </a:ln>
        </p:spPr>
        <p:txBody>
          <a:bodyPr spcFirstLastPara="1" wrap="square" lIns="91425" tIns="91425" rIns="91425" bIns="91425" anchor="ctr" anchorCtr="0">
            <a:noAutofit/>
          </a:bodyPr>
          <a:lstStyle/>
          <a:p>
            <a:pPr marL="0" indent="0">
              <a:buNone/>
            </a:pPr>
            <a:r>
              <a:rPr lang="es-CL" sz="1600" dirty="0">
                <a:latin typeface="Calibri"/>
                <a:cs typeface="Calibri"/>
              </a:rPr>
              <a:t>Para revisar los aprendizajes trabajados en actividad anterior,  te invitamos a realizar la </a:t>
            </a:r>
            <a:r>
              <a:rPr lang="es-CL" sz="1600" b="1" dirty="0">
                <a:solidFill>
                  <a:srgbClr val="ED6B00"/>
                </a:solidFill>
                <a:latin typeface="Calibri"/>
                <a:cs typeface="Calibri"/>
              </a:rPr>
              <a:t>Actividad 6 de </a:t>
            </a:r>
            <a:r>
              <a:rPr lang="es-CL" sz="1600" b="1" dirty="0" smtClean="0">
                <a:solidFill>
                  <a:srgbClr val="ED6B00"/>
                </a:solidFill>
                <a:latin typeface="Calibri"/>
                <a:cs typeface="Calibri"/>
              </a:rPr>
              <a:t>Conocimientos Previos</a:t>
            </a:r>
            <a:r>
              <a:rPr lang="es-CL" sz="1600" dirty="0">
                <a:latin typeface="Calibri"/>
                <a:cs typeface="Calibri"/>
              </a:rPr>
              <a:t>.</a:t>
            </a:r>
          </a:p>
        </p:txBody>
      </p:sp>
      <p:sp>
        <p:nvSpPr>
          <p:cNvPr id="17" name="Google Shape;318;p12"/>
          <p:cNvSpPr txBox="1"/>
          <p:nvPr/>
        </p:nvSpPr>
        <p:spPr>
          <a:xfrm>
            <a:off x="856788" y="581447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1" i="0" u="none" strike="noStrike" cap="none" dirty="0">
                <a:solidFill>
                  <a:srgbClr val="ED6B00"/>
                </a:solidFill>
                <a:latin typeface="Calibri"/>
                <a:ea typeface="Calibri"/>
                <a:cs typeface="Calibri"/>
                <a:sym typeface="Calibri"/>
              </a:rPr>
              <a:t>¡</a:t>
            </a:r>
            <a:r>
              <a:rPr lang="es-CL" sz="2100" b="1" i="0" u="none" strike="noStrike" cap="none" dirty="0">
                <a:solidFill>
                  <a:srgbClr val="ED6B00"/>
                </a:solidFill>
                <a:latin typeface="Calibri"/>
                <a:ea typeface="Calibri"/>
                <a:cs typeface="Calibri"/>
                <a:sym typeface="Calibri"/>
              </a:rPr>
              <a:t>Muy bien!</a:t>
            </a:r>
            <a:endParaRPr b="1" dirty="0"/>
          </a:p>
          <a:p>
            <a:pPr marL="0" marR="0" lvl="0" indent="0" algn="l" rtl="0">
              <a:lnSpc>
                <a:spcPct val="100000"/>
              </a:lnSpc>
              <a:spcBef>
                <a:spcPts val="0"/>
              </a:spcBef>
              <a:spcAft>
                <a:spcPts val="0"/>
              </a:spcAft>
              <a:buNone/>
            </a:pPr>
            <a:r>
              <a:rPr lang="en-US" sz="2100" b="0" i="0" u="none" strike="noStrike" cap="none" dirty="0" err="1">
                <a:solidFill>
                  <a:srgbClr val="ED6B00"/>
                </a:solidFill>
                <a:latin typeface="Calibri"/>
                <a:ea typeface="Calibri"/>
                <a:cs typeface="Calibri"/>
                <a:sym typeface="Calibri"/>
              </a:rPr>
              <a:t>Te</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invitamos</a:t>
            </a:r>
            <a:r>
              <a:rPr lang="en-US" sz="2100" b="0" i="0" u="none" strike="noStrike" cap="none" dirty="0">
                <a:solidFill>
                  <a:srgbClr val="ED6B00"/>
                </a:solidFill>
                <a:latin typeface="Calibri"/>
                <a:ea typeface="Calibri"/>
                <a:cs typeface="Calibri"/>
                <a:sym typeface="Calibri"/>
              </a:rPr>
              <a:t> a </a:t>
            </a:r>
            <a:r>
              <a:rPr lang="en-US" sz="2100" b="0" i="0" u="none" strike="noStrike" cap="none" dirty="0" err="1">
                <a:solidFill>
                  <a:srgbClr val="ED6B00"/>
                </a:solidFill>
                <a:latin typeface="Calibri"/>
                <a:ea typeface="Calibri"/>
                <a:cs typeface="Calibri"/>
                <a:sym typeface="Calibri"/>
              </a:rPr>
              <a:t>profundizar</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revisando</a:t>
            </a:r>
            <a:endParaRPr dirty="0">
              <a:solidFill>
                <a:srgbClr val="ED6B00"/>
              </a:solidFill>
            </a:endParaRPr>
          </a:p>
          <a:p>
            <a:pPr marL="0" marR="0" lvl="0" indent="0" algn="l" rtl="0">
              <a:lnSpc>
                <a:spcPct val="100000"/>
              </a:lnSpc>
              <a:spcBef>
                <a:spcPts val="0"/>
              </a:spcBef>
              <a:spcAft>
                <a:spcPts val="0"/>
              </a:spcAft>
              <a:buNone/>
            </a:pPr>
            <a:r>
              <a:rPr lang="en-US" sz="2100" i="0" u="none" strike="noStrike" cap="none" dirty="0">
                <a:solidFill>
                  <a:srgbClr val="A93501"/>
                </a:solidFill>
                <a:latin typeface="Calibri"/>
                <a:ea typeface="Calibri"/>
                <a:cs typeface="Calibri"/>
                <a:sym typeface="Calibri"/>
              </a:rPr>
              <a:t>la </a:t>
            </a:r>
            <a:r>
              <a:rPr lang="en-US" sz="2100" i="0" u="none" strike="noStrike" cap="none" dirty="0" err="1">
                <a:solidFill>
                  <a:srgbClr val="A93501"/>
                </a:solidFill>
                <a:latin typeface="Calibri"/>
                <a:ea typeface="Calibri"/>
                <a:cs typeface="Calibri"/>
                <a:sym typeface="Calibri"/>
              </a:rPr>
              <a:t>siguiente</a:t>
            </a:r>
            <a:r>
              <a:rPr lang="en-US" sz="2100" i="0" u="none" strike="noStrike" cap="none" dirty="0">
                <a:solidFill>
                  <a:srgbClr val="A93501"/>
                </a:solidFill>
                <a:latin typeface="Calibri"/>
                <a:ea typeface="Calibri"/>
                <a:cs typeface="Calibri"/>
                <a:sym typeface="Calibri"/>
              </a:rPr>
              <a:t> </a:t>
            </a:r>
            <a:r>
              <a:rPr lang="en-US" sz="2100" i="0" u="none" strike="noStrike" cap="none" dirty="0" err="1">
                <a:solidFill>
                  <a:srgbClr val="A93501"/>
                </a:solidFill>
                <a:latin typeface="Calibri"/>
                <a:ea typeface="Calibri"/>
                <a:cs typeface="Calibri"/>
                <a:sym typeface="Calibri"/>
              </a:rPr>
              <a:t>presentación</a:t>
            </a:r>
            <a:endParaRPr dirty="0">
              <a:solidFill>
                <a:srgbClr val="A93501"/>
              </a:solidFill>
            </a:endParaRPr>
          </a:p>
        </p:txBody>
      </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674" y="3333134"/>
            <a:ext cx="4585614" cy="4344525"/>
          </a:xfrm>
          <a:prstGeom prst="rect">
            <a:avLst/>
          </a:prstGeom>
        </p:spPr>
      </p:pic>
    </p:spTree>
    <p:extLst>
      <p:ext uri="{BB962C8B-B14F-4D97-AF65-F5344CB8AC3E}">
        <p14:creationId xmlns:p14="http://schemas.microsoft.com/office/powerpoint/2010/main" val="299900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01;p3"/>
          <p:cNvSpPr/>
          <p:nvPr/>
        </p:nvSpPr>
        <p:spPr>
          <a:xfrm>
            <a:off x="2842648" y="2362200"/>
            <a:ext cx="6110852" cy="2273300"/>
          </a:xfrm>
          <a:prstGeom prst="roundRect">
            <a:avLst>
              <a:gd name="adj" fmla="val 1015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Triángulo isósceles 7"/>
          <p:cNvSpPr/>
          <p:nvPr/>
        </p:nvSpPr>
        <p:spPr>
          <a:xfrm rot="14571043">
            <a:off x="2537955" y="3306822"/>
            <a:ext cx="333492" cy="7882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2">
            <a:extLst>
              <a:ext uri="{FF2B5EF4-FFF2-40B4-BE49-F238E27FC236}">
                <a16:creationId xmlns="" xmlns:a16="http://schemas.microsoft.com/office/drawing/2014/main" id="{7F2FDC5A-A362-4DCE-BE88-6834BAB8135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flipH="1">
            <a:off x="802070" y="3615890"/>
            <a:ext cx="2646122" cy="2890182"/>
          </a:xfrm>
          <a:prstGeom prst="rect">
            <a:avLst/>
          </a:prstGeom>
        </p:spPr>
      </p:pic>
      <p:sp>
        <p:nvSpPr>
          <p:cNvPr id="4" name="Rectángulo 3"/>
          <p:cNvSpPr/>
          <p:nvPr/>
        </p:nvSpPr>
        <p:spPr>
          <a:xfrm>
            <a:off x="3001962" y="2514640"/>
            <a:ext cx="5811838" cy="1892826"/>
          </a:xfrm>
          <a:prstGeom prst="rect">
            <a:avLst/>
          </a:prstGeom>
        </p:spPr>
        <p:txBody>
          <a:bodyPr wrap="square">
            <a:spAutoFit/>
          </a:bodyPr>
          <a:lstStyle/>
          <a:p>
            <a:pPr marL="140400" indent="-140400">
              <a:buFont typeface="Arial"/>
              <a:buChar char="•"/>
            </a:pPr>
            <a:r>
              <a:rPr lang="es-CL" sz="1800" dirty="0">
                <a:latin typeface="Calibri"/>
                <a:cs typeface="Calibri"/>
              </a:rPr>
              <a:t>En esta actividad identificarás los descuentos varios o convencionales y podrás calcular cada uno de ellos bajo la normativa vigente. </a:t>
            </a:r>
          </a:p>
          <a:p>
            <a:pPr marL="140400" indent="-140400">
              <a:lnSpc>
                <a:spcPct val="50000"/>
              </a:lnSpc>
              <a:buFont typeface="Arial"/>
              <a:buChar char="•"/>
            </a:pPr>
            <a:endParaRPr lang="es-CL" sz="1800" dirty="0">
              <a:latin typeface="Calibri"/>
              <a:cs typeface="Calibri"/>
            </a:endParaRPr>
          </a:p>
          <a:p>
            <a:pPr marL="140400" indent="-140400">
              <a:buFont typeface="Arial"/>
              <a:buChar char="•"/>
            </a:pPr>
            <a:r>
              <a:rPr lang="es-CL" sz="1800" dirty="0">
                <a:latin typeface="Calibri"/>
                <a:cs typeface="Calibri"/>
              </a:rPr>
              <a:t>Como también podrás aplicar los conocimientos que has adquirido en las actividades anteriores y podremos realizar la liquidación de sueldo de los trabajadores.</a:t>
            </a:r>
          </a:p>
        </p:txBody>
      </p:sp>
      <p:sp>
        <p:nvSpPr>
          <p:cNvPr id="9" name="Google Shape;178;p6"/>
          <p:cNvSpPr txBox="1"/>
          <p:nvPr/>
        </p:nvSpPr>
        <p:spPr>
          <a:xfrm>
            <a:off x="363275" y="14036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3200" b="1" i="0" u="none" strike="noStrike" cap="none" dirty="0" smtClean="0">
                <a:solidFill>
                  <a:srgbClr val="ED6B00"/>
                </a:solidFill>
                <a:latin typeface="Calibri"/>
                <a:ea typeface="Calibri"/>
                <a:cs typeface="Calibri"/>
                <a:sym typeface="Calibri"/>
              </a:rPr>
              <a:t>ANTES DE COMENZAR</a:t>
            </a:r>
            <a:endParaRPr sz="3200" b="0" i="0" u="none" strike="noStrike" cap="none" dirty="0">
              <a:solidFill>
                <a:srgbClr val="A93501"/>
              </a:solidFill>
              <a:latin typeface="Calibri"/>
              <a:ea typeface="Calibri"/>
              <a:cs typeface="Calibri"/>
              <a:sym typeface="Calibri"/>
            </a:endParaRPr>
          </a:p>
        </p:txBody>
      </p:sp>
      <p:sp>
        <p:nvSpPr>
          <p:cNvPr id="10" name="Google Shape;159;p5"/>
          <p:cNvSpPr txBox="1"/>
          <p:nvPr/>
        </p:nvSpPr>
        <p:spPr>
          <a:xfrm>
            <a:off x="366450" y="11537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ES_tradnl" b="1" dirty="0" smtClean="0">
                <a:latin typeface="Calibri"/>
                <a:cs typeface="Calibri"/>
                <a:sym typeface="Calibri"/>
              </a:rPr>
              <a:t>MOTIVACIÓN</a:t>
            </a:r>
            <a:endParaRPr sz="1400" b="1"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80907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4" name="Google Shape;154;p5"/>
          <p:cNvSpPr txBox="1"/>
          <p:nvPr/>
        </p:nvSpPr>
        <p:spPr>
          <a:xfrm>
            <a:off x="4063852" y="2728433"/>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en condiciones de:</a:t>
            </a:r>
            <a:endParaRPr b="1" dirty="0">
              <a:solidFill>
                <a:schemeClr val="tx1"/>
              </a:solidFill>
              <a:latin typeface="Calibri" panose="020F0502020204030204" pitchFamily="34" charset="0"/>
              <a:cs typeface="Calibri" panose="020F0502020204030204" pitchFamily="34" charset="0"/>
            </a:endParaRPr>
          </a:p>
        </p:txBody>
      </p:sp>
      <p:sp>
        <p:nvSpPr>
          <p:cNvPr id="167" name="Google Shape;167;p5"/>
          <p:cNvSpPr txBox="1"/>
          <p:nvPr/>
        </p:nvSpPr>
        <p:spPr>
          <a:xfrm>
            <a:off x="375974" y="1848153"/>
            <a:ext cx="9936426" cy="409500"/>
          </a:xfrm>
          <a:prstGeom prst="rect">
            <a:avLst/>
          </a:prstGeom>
          <a:noFill/>
          <a:ln>
            <a:noFill/>
          </a:ln>
        </p:spPr>
        <p:txBody>
          <a:bodyPr spcFirstLastPara="1" wrap="square" lIns="91425" tIns="91425" rIns="91425" bIns="91425" anchor="t" anchorCtr="0">
            <a:noAutofit/>
          </a:bodyPr>
          <a:lstStyle/>
          <a:p>
            <a:pPr lvl="0">
              <a:lnSpc>
                <a:spcPct val="90000"/>
              </a:lnSpc>
              <a:buSzPts val="1100"/>
            </a:pPr>
            <a:r>
              <a:rPr lang="es-CL" sz="2000" dirty="0">
                <a:solidFill>
                  <a:srgbClr val="A93501"/>
                </a:solidFill>
                <a:latin typeface="Calibri"/>
                <a:ea typeface="Calibri"/>
                <a:cs typeface="Calibri"/>
              </a:rPr>
              <a:t>CÁLCULOS DE LOS TIPOS DE DESCUENTOS </a:t>
            </a:r>
            <a:r>
              <a:rPr lang="es-CL" sz="2000" b="1" dirty="0">
                <a:solidFill>
                  <a:srgbClr val="ED6B00"/>
                </a:solidFill>
                <a:latin typeface="Calibri"/>
                <a:ea typeface="Calibri"/>
                <a:cs typeface="Calibri"/>
              </a:rPr>
              <a:t>APLICADOS A </a:t>
            </a:r>
            <a:r>
              <a:rPr lang="es-CL" sz="2000" b="1" dirty="0" smtClean="0">
                <a:solidFill>
                  <a:srgbClr val="ED6B00"/>
                </a:solidFill>
                <a:latin typeface="Calibri"/>
                <a:ea typeface="Calibri"/>
                <a:cs typeface="Calibri"/>
              </a:rPr>
              <a:t>LAS </a:t>
            </a:r>
            <a:r>
              <a:rPr lang="es-CL" sz="2000" b="1" dirty="0">
                <a:solidFill>
                  <a:srgbClr val="ED6B00"/>
                </a:solidFill>
                <a:latin typeface="Calibri"/>
                <a:ea typeface="Calibri"/>
                <a:cs typeface="Calibri"/>
              </a:rPr>
              <a:t>REMUNERACIONES</a:t>
            </a:r>
            <a:endParaRPr lang="es-ES" sz="2000" b="1" dirty="0">
              <a:solidFill>
                <a:srgbClr val="ED6B00"/>
              </a:solidFill>
              <a:latin typeface="Calibri"/>
              <a:ea typeface="Calibri"/>
              <a:cs typeface="Calibri"/>
            </a:endParaRPr>
          </a:p>
          <a:p>
            <a:pPr>
              <a:lnSpc>
                <a:spcPct val="90000"/>
              </a:lnSpc>
            </a:pPr>
            <a:endParaRPr lang="x-none" sz="2000" b="1" dirty="0">
              <a:solidFill>
                <a:srgbClr val="ED6B00"/>
              </a:solidFill>
              <a:latin typeface="Calibri"/>
              <a:ea typeface="Calibri"/>
              <a:cs typeface="Calibri"/>
              <a:sym typeface="Roboto"/>
            </a:endParaRPr>
          </a:p>
        </p:txBody>
      </p:sp>
      <p:sp>
        <p:nvSpPr>
          <p:cNvPr id="168" name="Google Shape;168;p5"/>
          <p:cNvSpPr txBox="1"/>
          <p:nvPr/>
        </p:nvSpPr>
        <p:spPr>
          <a:xfrm>
            <a:off x="4017018"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smtClean="0">
                <a:solidFill>
                  <a:srgbClr val="FFB375"/>
                </a:solidFill>
                <a:latin typeface="Calibri"/>
                <a:ea typeface="Calibri"/>
                <a:cs typeface="Calibri"/>
                <a:sym typeface="Calibri"/>
              </a:rPr>
              <a:t>6</a:t>
            </a:r>
            <a:endParaRPr sz="5000" b="0" i="0" u="none" strike="noStrike" cap="none" dirty="0">
              <a:solidFill>
                <a:srgbClr val="FFB375"/>
              </a:solidFill>
              <a:latin typeface="Calibri"/>
              <a:ea typeface="Calibri"/>
              <a:cs typeface="Calibri"/>
              <a:sym typeface="Calibri"/>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3" y="2382979"/>
            <a:ext cx="2950556" cy="4313787"/>
          </a:xfrm>
          <a:prstGeom prst="rect">
            <a:avLst/>
          </a:prstGeom>
        </p:spPr>
      </p:pic>
      <p:sp>
        <p:nvSpPr>
          <p:cNvPr id="20"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ED6B00"/>
                </a:solidFill>
                <a:latin typeface="Calibri"/>
                <a:ea typeface="Calibri"/>
                <a:cs typeface="Calibri"/>
                <a:sym typeface="Calibri"/>
              </a:rPr>
              <a:t>MENÚ DE LA ACTIVIDAD</a:t>
            </a:r>
            <a:endParaRPr lang="en-US" sz="3100" b="1" dirty="0">
              <a:solidFill>
                <a:srgbClr val="ED6B00"/>
              </a:solidFill>
              <a:latin typeface="Calibri"/>
              <a:ea typeface="Calibri"/>
              <a:cs typeface="Calibri"/>
              <a:sym typeface="Calibri"/>
            </a:endParaRPr>
          </a:p>
        </p:txBody>
      </p:sp>
      <p:sp>
        <p:nvSpPr>
          <p:cNvPr id="17" name="Google Shape;152;p5"/>
          <p:cNvSpPr/>
          <p:nvPr/>
        </p:nvSpPr>
        <p:spPr>
          <a:xfrm>
            <a:off x="4171950" y="3227386"/>
            <a:ext cx="4616450" cy="2030414"/>
          </a:xfrm>
          <a:prstGeom prst="roundRect">
            <a:avLst>
              <a:gd name="adj" fmla="val 622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 name="Rectángulo 17"/>
          <p:cNvSpPr/>
          <p:nvPr/>
        </p:nvSpPr>
        <p:spPr>
          <a:xfrm>
            <a:off x="4329137" y="3500767"/>
            <a:ext cx="4384706" cy="1384995"/>
          </a:xfrm>
          <a:prstGeom prst="rect">
            <a:avLst/>
          </a:prstGeom>
        </p:spPr>
        <p:txBody>
          <a:bodyPr wrap="square">
            <a:spAutoFit/>
          </a:bodyPr>
          <a:lstStyle/>
          <a:p>
            <a:pPr>
              <a:spcBef>
                <a:spcPts val="1200"/>
              </a:spcBef>
            </a:pPr>
            <a:r>
              <a:rPr lang="es-CL" sz="1600" dirty="0">
                <a:latin typeface="Calibri"/>
                <a:cs typeface="Calibri"/>
              </a:rPr>
              <a:t>Calcular los diferentes tipos de descuentos varios.</a:t>
            </a:r>
          </a:p>
          <a:p>
            <a:pPr>
              <a:spcBef>
                <a:spcPts val="1200"/>
              </a:spcBef>
            </a:pPr>
            <a:r>
              <a:rPr lang="es-CL" sz="1600" dirty="0">
                <a:latin typeface="Calibri"/>
                <a:cs typeface="Calibri"/>
              </a:rPr>
              <a:t>Aplicar la normativa vigente.</a:t>
            </a:r>
          </a:p>
          <a:p>
            <a:pPr>
              <a:spcBef>
                <a:spcPts val="1200"/>
              </a:spcBef>
            </a:pPr>
            <a:r>
              <a:rPr lang="es-CL" sz="1600" dirty="0">
                <a:latin typeface="Calibri"/>
                <a:cs typeface="Calibri"/>
              </a:rPr>
              <a:t>Aplicar los topes máximos a descontar como protección a las remuneraciones.</a:t>
            </a:r>
          </a:p>
        </p:txBody>
      </p:sp>
      <p:sp>
        <p:nvSpPr>
          <p:cNvPr id="22" name="Google Shape;103;p3"/>
          <p:cNvSpPr/>
          <p:nvPr/>
        </p:nvSpPr>
        <p:spPr>
          <a:xfrm>
            <a:off x="4050476" y="3512028"/>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104;p3"/>
          <p:cNvSpPr txBox="1"/>
          <p:nvPr/>
        </p:nvSpPr>
        <p:spPr>
          <a:xfrm>
            <a:off x="4029301" y="3467096"/>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a:solidFill>
                  <a:srgbClr val="FFFFFF"/>
                </a:solidFill>
                <a:latin typeface="Calibri"/>
                <a:ea typeface="Calibri"/>
                <a:cs typeface="Calibri"/>
                <a:sym typeface="Calibri"/>
              </a:rPr>
              <a:t>1</a:t>
            </a:r>
            <a:endParaRPr sz="1600" b="1" i="0" u="none" strike="noStrike" cap="none" dirty="0">
              <a:solidFill>
                <a:srgbClr val="FFFFFF"/>
              </a:solidFill>
              <a:latin typeface="Calibri"/>
              <a:ea typeface="Calibri"/>
              <a:cs typeface="Calibri"/>
              <a:sym typeface="Calibri"/>
            </a:endParaRPr>
          </a:p>
        </p:txBody>
      </p:sp>
      <p:sp>
        <p:nvSpPr>
          <p:cNvPr id="25" name="Google Shape;103;p3"/>
          <p:cNvSpPr/>
          <p:nvPr/>
        </p:nvSpPr>
        <p:spPr>
          <a:xfrm>
            <a:off x="4050476" y="3929818"/>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103;p3"/>
          <p:cNvSpPr/>
          <p:nvPr/>
        </p:nvSpPr>
        <p:spPr>
          <a:xfrm>
            <a:off x="4050476" y="4347608"/>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104;p3"/>
          <p:cNvSpPr txBox="1"/>
          <p:nvPr/>
        </p:nvSpPr>
        <p:spPr>
          <a:xfrm>
            <a:off x="4035651" y="3892546"/>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smtClean="0">
                <a:solidFill>
                  <a:srgbClr val="FFFFFF"/>
                </a:solidFill>
                <a:latin typeface="Calibri"/>
                <a:ea typeface="Calibri"/>
                <a:cs typeface="Calibri"/>
                <a:sym typeface="Calibri"/>
              </a:rPr>
              <a:t>2</a:t>
            </a:r>
            <a:endParaRPr sz="1600" b="1" i="0" u="none" strike="noStrike" cap="none" dirty="0">
              <a:solidFill>
                <a:srgbClr val="FFFFFF"/>
              </a:solidFill>
              <a:latin typeface="Calibri"/>
              <a:ea typeface="Calibri"/>
              <a:cs typeface="Calibri"/>
              <a:sym typeface="Calibri"/>
            </a:endParaRPr>
          </a:p>
        </p:txBody>
      </p:sp>
      <p:sp>
        <p:nvSpPr>
          <p:cNvPr id="37" name="Google Shape;104;p3"/>
          <p:cNvSpPr txBox="1"/>
          <p:nvPr/>
        </p:nvSpPr>
        <p:spPr>
          <a:xfrm>
            <a:off x="4035651" y="4311646"/>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smtClean="0">
                <a:solidFill>
                  <a:srgbClr val="FFFFFF"/>
                </a:solidFill>
                <a:latin typeface="Calibri"/>
                <a:ea typeface="Calibri"/>
                <a:cs typeface="Calibri"/>
                <a:sym typeface="Calibri"/>
              </a:rPr>
              <a:t>3</a:t>
            </a:r>
            <a:endParaRPr sz="1600" b="1"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0362" y="1137206"/>
            <a:ext cx="7767637" cy="553998"/>
          </a:xfrm>
          <a:prstGeom prst="rect">
            <a:avLst/>
          </a:prstGeom>
        </p:spPr>
        <p:txBody>
          <a:bodyPr wrap="square">
            <a:spAutoFit/>
          </a:bodyPr>
          <a:lstStyle/>
          <a:p>
            <a:r>
              <a:rPr lang="es-ES_tradnl" sz="3000" b="1" dirty="0">
                <a:solidFill>
                  <a:srgbClr val="ED6B00"/>
                </a:solidFill>
                <a:latin typeface="Calibri"/>
                <a:ea typeface="Calibri"/>
                <a:cs typeface="Calibri"/>
              </a:rPr>
              <a:t>DESCUENTOS</a:t>
            </a:r>
            <a:r>
              <a:rPr lang="es-ES_tradnl" sz="3000" dirty="0">
                <a:solidFill>
                  <a:srgbClr val="ED6B00"/>
                </a:solidFill>
                <a:latin typeface="Calibri"/>
                <a:ea typeface="Calibri"/>
                <a:cs typeface="Calibri"/>
              </a:rPr>
              <a:t> </a:t>
            </a:r>
            <a:r>
              <a:rPr lang="es-ES_tradnl" sz="3000" b="1" dirty="0">
                <a:solidFill>
                  <a:srgbClr val="ED6B00"/>
                </a:solidFill>
                <a:latin typeface="Calibri"/>
                <a:ea typeface="Calibri"/>
                <a:cs typeface="Calibri"/>
              </a:rPr>
              <a:t>VARIOS</a:t>
            </a:r>
            <a:r>
              <a:rPr lang="es-ES_tradnl" sz="3000" dirty="0">
                <a:solidFill>
                  <a:srgbClr val="ED6B00"/>
                </a:solidFill>
                <a:latin typeface="Calibri"/>
                <a:ea typeface="Calibri"/>
                <a:cs typeface="Calibri"/>
              </a:rPr>
              <a:t> </a:t>
            </a:r>
            <a:r>
              <a:rPr lang="es-ES_tradnl" sz="3000" dirty="0">
                <a:solidFill>
                  <a:srgbClr val="A93501"/>
                </a:solidFill>
                <a:latin typeface="Calibri"/>
                <a:ea typeface="Calibri"/>
                <a:cs typeface="Calibri"/>
              </a:rPr>
              <a:t>O VOLUNTARIOS</a:t>
            </a:r>
            <a:endParaRPr lang="es-ES" sz="3000" dirty="0">
              <a:solidFill>
                <a:srgbClr val="A93501"/>
              </a:solidFill>
              <a:latin typeface="Calibri"/>
              <a:ea typeface="Calibri"/>
              <a:cs typeface="Calibri"/>
            </a:endParaRPr>
          </a:p>
        </p:txBody>
      </p:sp>
      <p:sp>
        <p:nvSpPr>
          <p:cNvPr id="3" name="Rectangle 3"/>
          <p:cNvSpPr txBox="1">
            <a:spLocks noChangeArrowheads="1"/>
          </p:cNvSpPr>
          <p:nvPr/>
        </p:nvSpPr>
        <p:spPr>
          <a:xfrm>
            <a:off x="5928063" y="2672257"/>
            <a:ext cx="4469553" cy="703474"/>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endParaRPr lang="es-ES" sz="2600" b="1" dirty="0">
              <a:solidFill>
                <a:srgbClr val="ED6B00"/>
              </a:solidFill>
              <a:latin typeface="Calibri"/>
              <a:ea typeface="Calibri"/>
              <a:cs typeface="Calibri"/>
            </a:endParaRPr>
          </a:p>
        </p:txBody>
      </p:sp>
      <p:sp>
        <p:nvSpPr>
          <p:cNvPr id="4" name="Rectangle 2"/>
          <p:cNvSpPr txBox="1">
            <a:spLocks noChangeArrowheads="1"/>
          </p:cNvSpPr>
          <p:nvPr/>
        </p:nvSpPr>
        <p:spPr>
          <a:xfrm>
            <a:off x="363539" y="1975661"/>
            <a:ext cx="3611561" cy="5496619"/>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90000"/>
              </a:lnSpc>
              <a:spcBef>
                <a:spcPts val="600"/>
              </a:spcBef>
              <a:buFont typeface="Wingdings" panose="05000000000000000000" pitchFamily="2" charset="2"/>
              <a:buNone/>
            </a:pPr>
            <a:r>
              <a:rPr lang="es-ES_tradnl" sz="1700" dirty="0" smtClean="0">
                <a:latin typeface="Calibri"/>
                <a:cs typeface="Calibri"/>
              </a:rPr>
              <a:t>A diferencia de los descuentos legales, que tienen carácter de obligatorios, los descuentos Varios o variables son aquellos que se efectúan por mutuo acuerdo entre el empleador y del trabajador, y no son obligatorios.</a:t>
            </a:r>
            <a:endParaRPr lang="es-ES_tradnl" sz="1700" dirty="0">
              <a:latin typeface="Calibri"/>
              <a:cs typeface="Calibri"/>
            </a:endParaRPr>
          </a:p>
          <a:p>
            <a:pPr>
              <a:lnSpc>
                <a:spcPct val="90000"/>
              </a:lnSpc>
              <a:spcBef>
                <a:spcPts val="600"/>
              </a:spcBef>
              <a:buFont typeface="Wingdings" panose="05000000000000000000" pitchFamily="2" charset="2"/>
              <a:buNone/>
            </a:pPr>
            <a:r>
              <a:rPr lang="es-ES_tradnl" sz="1700" b="1" dirty="0" smtClean="0">
                <a:latin typeface="Calibri"/>
                <a:cs typeface="Calibri"/>
              </a:rPr>
              <a:t>Por ejemplo:</a:t>
            </a:r>
            <a:endParaRPr lang="es-ES_tradnl" sz="1700" dirty="0" smtClean="0">
              <a:latin typeface="Calibri"/>
              <a:cs typeface="Calibri"/>
            </a:endParaRPr>
          </a:p>
          <a:p>
            <a:pPr marL="140400" lvl="1" indent="-140400">
              <a:lnSpc>
                <a:spcPct val="90000"/>
              </a:lnSpc>
              <a:spcBef>
                <a:spcPts val="600"/>
              </a:spcBef>
              <a:buFont typeface="Arial"/>
              <a:buChar char="•"/>
            </a:pPr>
            <a:r>
              <a:rPr lang="es-ES_tradnl" sz="1700" dirty="0" smtClean="0">
                <a:latin typeface="Calibri"/>
                <a:cs typeface="Calibri"/>
              </a:rPr>
              <a:t>Anticipos, préstamos otorgados, cuotas sindicales, dividendos, otros pagos.</a:t>
            </a:r>
          </a:p>
          <a:p>
            <a:pPr>
              <a:lnSpc>
                <a:spcPct val="90000"/>
              </a:lnSpc>
              <a:spcBef>
                <a:spcPts val="600"/>
              </a:spcBef>
              <a:buFont typeface="Wingdings" panose="05000000000000000000" pitchFamily="2" charset="2"/>
              <a:buNone/>
            </a:pPr>
            <a:r>
              <a:rPr lang="es-ES_tradnl" sz="1700" dirty="0" smtClean="0">
                <a:solidFill>
                  <a:srgbClr val="A93501"/>
                </a:solidFill>
                <a:latin typeface="Calibri"/>
                <a:cs typeface="Calibri"/>
              </a:rPr>
              <a:t>De acuerdo a lo establecido el Código del Trabajo estos descuentos no pueden exceder al 15% de la remuneración IMPONIBLE del trabajador, salvo los descuentos de habitación y educación tienen un tope de un 35% de la Remuneración Imponible.</a:t>
            </a:r>
            <a:endParaRPr lang="es-ES" sz="1700" dirty="0">
              <a:solidFill>
                <a:srgbClr val="A93501"/>
              </a:solidFill>
              <a:latin typeface="Calibri"/>
              <a:cs typeface="Calibri"/>
            </a:endParaRPr>
          </a:p>
        </p:txBody>
      </p:sp>
      <p:pic>
        <p:nvPicPr>
          <p:cNvPr id="5" name="Imagen 4">
            <a:extLst>
              <a:ext uri="{FF2B5EF4-FFF2-40B4-BE49-F238E27FC236}">
                <a16:creationId xmlns:a16="http://schemas.microsoft.com/office/drawing/2014/main" xmlns="" id="{FE3350EB-410C-4C3F-B05E-60133B42773C}"/>
              </a:ext>
            </a:extLst>
          </p:cNvPr>
          <p:cNvPicPr>
            <a:picLocks noChangeAspect="1"/>
          </p:cNvPicPr>
          <p:nvPr/>
        </p:nvPicPr>
        <p:blipFill>
          <a:blip r:embed="rId2" cstate="print"/>
          <a:stretch>
            <a:fillRect/>
          </a:stretch>
        </p:blipFill>
        <p:spPr>
          <a:xfrm>
            <a:off x="4176033" y="2068416"/>
            <a:ext cx="4924664" cy="4637184"/>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473911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1;p3"/>
          <p:cNvSpPr/>
          <p:nvPr/>
        </p:nvSpPr>
        <p:spPr>
          <a:xfrm>
            <a:off x="439738" y="5880100"/>
            <a:ext cx="7675562" cy="800100"/>
          </a:xfrm>
          <a:prstGeom prst="roundRect">
            <a:avLst>
              <a:gd name="adj" fmla="val 5516"/>
            </a:avLst>
          </a:prstGeom>
          <a:solidFill>
            <a:schemeClr val="accent1">
              <a:lumMod val="20000"/>
              <a:lumOff val="80000"/>
            </a:schemeClr>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360362" y="1137206"/>
            <a:ext cx="7767637" cy="553998"/>
          </a:xfrm>
          <a:prstGeom prst="rect">
            <a:avLst/>
          </a:prstGeom>
        </p:spPr>
        <p:txBody>
          <a:bodyPr wrap="square">
            <a:noAutofit/>
          </a:bodyPr>
          <a:lstStyle/>
          <a:p>
            <a:r>
              <a:rPr lang="es-CL" sz="3200" b="1" dirty="0">
                <a:solidFill>
                  <a:srgbClr val="ED6B00"/>
                </a:solidFill>
                <a:latin typeface="Calibri"/>
                <a:ea typeface="Calibri"/>
                <a:cs typeface="Calibri"/>
              </a:rPr>
              <a:t>ARTÍCULO 58 DEL </a:t>
            </a:r>
            <a:r>
              <a:rPr lang="es-CL" sz="3200" dirty="0">
                <a:solidFill>
                  <a:srgbClr val="800000"/>
                </a:solidFill>
                <a:latin typeface="Calibri"/>
                <a:ea typeface="Calibri"/>
                <a:cs typeface="Calibri"/>
              </a:rPr>
              <a:t>CÓDIGO DEL TRABAJO</a:t>
            </a:r>
          </a:p>
        </p:txBody>
      </p:sp>
      <p:sp>
        <p:nvSpPr>
          <p:cNvPr id="3" name="Rectangle 3"/>
          <p:cNvSpPr txBox="1">
            <a:spLocks noChangeArrowheads="1"/>
          </p:cNvSpPr>
          <p:nvPr/>
        </p:nvSpPr>
        <p:spPr>
          <a:xfrm>
            <a:off x="5928063" y="2672257"/>
            <a:ext cx="4469553" cy="703474"/>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endParaRPr lang="es-ES" sz="2600" b="1" dirty="0">
              <a:solidFill>
                <a:srgbClr val="ED6B00"/>
              </a:solidFill>
              <a:latin typeface="Calibri"/>
              <a:ea typeface="Calibri"/>
              <a:cs typeface="Calibri"/>
            </a:endParaRPr>
          </a:p>
        </p:txBody>
      </p:sp>
      <p:sp>
        <p:nvSpPr>
          <p:cNvPr id="4" name="Rectangle 2"/>
          <p:cNvSpPr txBox="1">
            <a:spLocks noChangeArrowheads="1"/>
          </p:cNvSpPr>
          <p:nvPr/>
        </p:nvSpPr>
        <p:spPr>
          <a:xfrm>
            <a:off x="401638" y="2140761"/>
            <a:ext cx="8259762" cy="3510739"/>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spcBef>
                <a:spcPts val="600"/>
              </a:spcBef>
            </a:pPr>
            <a:r>
              <a:rPr lang="es-CL" sz="1700" b="1" dirty="0">
                <a:latin typeface="Calibri"/>
                <a:cs typeface="Calibri"/>
              </a:rPr>
              <a:t>Artículo 58: </a:t>
            </a:r>
            <a:r>
              <a:rPr lang="es-CL" sz="1700" b="1" dirty="0" smtClean="0">
                <a:latin typeface="Calibri"/>
                <a:cs typeface="Calibri"/>
              </a:rPr>
              <a:t/>
            </a:r>
            <a:br>
              <a:rPr lang="es-CL" sz="1700" b="1" dirty="0" smtClean="0">
                <a:latin typeface="Calibri"/>
                <a:cs typeface="Calibri"/>
              </a:rPr>
            </a:br>
            <a:r>
              <a:rPr lang="es-CL" sz="1700" dirty="0" smtClean="0">
                <a:latin typeface="Calibri"/>
                <a:cs typeface="Calibri"/>
              </a:rPr>
              <a:t>El </a:t>
            </a:r>
            <a:r>
              <a:rPr lang="es-CL" sz="1700" dirty="0">
                <a:latin typeface="Calibri"/>
                <a:cs typeface="Calibri"/>
              </a:rPr>
              <a:t>empleador deberá deducir de las remuneraciones los impuestos que las graven, las cotizaciones de seguridad social, las cuotas sindicales en conformidad a la legislación respectiva y las obligaciones con instituciones de previsión o con organismos públicos.</a:t>
            </a:r>
          </a:p>
          <a:p>
            <a:pPr marL="285750" indent="-285750">
              <a:spcBef>
                <a:spcPts val="600"/>
              </a:spcBef>
              <a:buFont typeface="Wingdings" panose="05000000000000000000" pitchFamily="2" charset="2"/>
              <a:buChar char="ü"/>
            </a:pPr>
            <a:r>
              <a:rPr lang="es-CL" sz="1700" dirty="0">
                <a:latin typeface="Calibri"/>
                <a:cs typeface="Calibri"/>
              </a:rPr>
              <a:t>Asimismo, con acuerdo del empleador y del trabajador, que deberá constar por escrito, el empleador podrá descontar de las remuneraciones cuotas destinadas al pago de la adquisición de viviendas, cantidades para ser depositadas en una cuenta de ahorro para la vivienda y sumas destinadas a la educación del trabajador, su cónyuge, conviviente civil o alguno de sus hijos. Para estos efectos, se autoriza al empleador a otorgar mutuos o créditos sin interés, respecto de los cuales el empleador podrá hacerse pago </a:t>
            </a:r>
            <a:r>
              <a:rPr lang="es-CL" sz="1700" b="1" dirty="0">
                <a:solidFill>
                  <a:srgbClr val="800000"/>
                </a:solidFill>
                <a:latin typeface="Calibri"/>
                <a:cs typeface="Calibri"/>
              </a:rPr>
              <a:t>deduciendo hasta el 30% del total de la remuneración mensual del trabajador.</a:t>
            </a:r>
            <a:r>
              <a:rPr lang="es-CL" sz="1700" b="1" dirty="0">
                <a:solidFill>
                  <a:srgbClr val="0070C0"/>
                </a:solidFill>
                <a:latin typeface="Calibri"/>
                <a:cs typeface="Calibri"/>
              </a:rPr>
              <a:t> </a:t>
            </a:r>
            <a:r>
              <a:rPr lang="es-CL" sz="1700" dirty="0">
                <a:latin typeface="Calibri"/>
                <a:cs typeface="Calibri"/>
              </a:rPr>
              <a:t>Sin embargo, el empleador solo podrá realizar tal deducción si paga directamente la cuota del mutuo o crédito a la institución financiera o servicio educacional respectivo.</a:t>
            </a:r>
          </a:p>
        </p:txBody>
      </p:sp>
      <p:sp>
        <p:nvSpPr>
          <p:cNvPr id="8" name="CuadroTexto 7">
            <a:extLst>
              <a:ext uri="{FF2B5EF4-FFF2-40B4-BE49-F238E27FC236}">
                <a16:creationId xmlns:a16="http://schemas.microsoft.com/office/drawing/2014/main" xmlns="" id="{662E02A6-38C3-4A57-8788-69AE0C8F3B85}"/>
              </a:ext>
            </a:extLst>
          </p:cNvPr>
          <p:cNvSpPr txBox="1"/>
          <p:nvPr/>
        </p:nvSpPr>
        <p:spPr>
          <a:xfrm>
            <a:off x="558800" y="5946664"/>
            <a:ext cx="7467600" cy="584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s-CL" sz="1600" b="1" dirty="0">
                <a:solidFill>
                  <a:srgbClr val="800000"/>
                </a:solidFill>
                <a:latin typeface="Calibri"/>
                <a:cs typeface="Calibri"/>
              </a:rPr>
              <a:t>El tope de descuentos máximos a descontar son</a:t>
            </a:r>
            <a:r>
              <a:rPr lang="es-CL" sz="1600" b="1" dirty="0" smtClean="0">
                <a:solidFill>
                  <a:srgbClr val="800000"/>
                </a:solidFill>
                <a:latin typeface="Calibri"/>
                <a:cs typeface="Calibri"/>
              </a:rPr>
              <a:t>:</a:t>
            </a:r>
            <a:endParaRPr lang="es-CL" sz="1600" dirty="0">
              <a:solidFill>
                <a:srgbClr val="800000"/>
              </a:solidFill>
              <a:latin typeface="Calibri"/>
              <a:cs typeface="Calibri"/>
            </a:endParaRPr>
          </a:p>
          <a:p>
            <a:r>
              <a:rPr lang="es-CL" sz="1600" dirty="0">
                <a:solidFill>
                  <a:schemeClr val="tx1"/>
                </a:solidFill>
                <a:latin typeface="Calibri"/>
                <a:cs typeface="Calibri"/>
              </a:rPr>
              <a:t>Cuotas de Dividendos, ahorros vivienda: 30%  de la remuneración total del trabajador</a:t>
            </a:r>
          </a:p>
        </p:txBody>
      </p:sp>
    </p:spTree>
    <p:extLst>
      <p:ext uri="{BB962C8B-B14F-4D97-AF65-F5344CB8AC3E}">
        <p14:creationId xmlns:p14="http://schemas.microsoft.com/office/powerpoint/2010/main" val="393975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2042</TotalTime>
  <Words>943</Words>
  <Application>Microsoft Macintosh PowerPoint</Application>
  <PresentationFormat>Personalizado</PresentationFormat>
  <Paragraphs>150</Paragraphs>
  <Slides>18</Slides>
  <Notes>8</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Andrea Méndez</cp:lastModifiedBy>
  <cp:revision>121</cp:revision>
  <dcterms:modified xsi:type="dcterms:W3CDTF">2021-02-12T00:36:54Z</dcterms:modified>
</cp:coreProperties>
</file>