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0"/>
  </p:notesMasterIdLst>
  <p:sldIdLst>
    <p:sldId id="312" r:id="rId3"/>
    <p:sldId id="277" r:id="rId4"/>
    <p:sldId id="311" r:id="rId5"/>
    <p:sldId id="287" r:id="rId6"/>
    <p:sldId id="278" r:id="rId7"/>
    <p:sldId id="260" r:id="rId8"/>
    <p:sldId id="292" r:id="rId9"/>
    <p:sldId id="293" r:id="rId10"/>
    <p:sldId id="294" r:id="rId11"/>
    <p:sldId id="295" r:id="rId12"/>
    <p:sldId id="296" r:id="rId13"/>
    <p:sldId id="297" r:id="rId14"/>
    <p:sldId id="298" r:id="rId15"/>
    <p:sldId id="290" r:id="rId16"/>
    <p:sldId id="299" r:id="rId17"/>
    <p:sldId id="301" r:id="rId18"/>
    <p:sldId id="302" r:id="rId19"/>
    <p:sldId id="300" r:id="rId20"/>
    <p:sldId id="303" r:id="rId21"/>
    <p:sldId id="304" r:id="rId22"/>
    <p:sldId id="305" r:id="rId23"/>
    <p:sldId id="306" r:id="rId24"/>
    <p:sldId id="307" r:id="rId25"/>
    <p:sldId id="273" r:id="rId26"/>
    <p:sldId id="275" r:id="rId27"/>
    <p:sldId id="276" r:id="rId28"/>
    <p:sldId id="310" r:id="rId29"/>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4761">
          <p15:clr>
            <a:srgbClr val="A4A3A4"/>
          </p15:clr>
        </p15:guide>
        <p15:guide id="4" pos="2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0"/>
    <a:srgbClr val="A93501"/>
    <a:srgbClr val="F7E3D1"/>
    <a:srgbClr val="FFB375"/>
    <a:srgbClr val="F9EBDE"/>
    <a:srgbClr val="EEEEEE"/>
    <a:srgbClr val="E4AF81"/>
    <a:srgbClr val="F3E5D8"/>
    <a:srgbClr val="F2E4D7"/>
    <a:srgbClr val="F5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7" autoAdjust="0"/>
    <p:restoredTop sz="94679"/>
  </p:normalViewPr>
  <p:slideViewPr>
    <p:cSldViewPr snapToGrid="0">
      <p:cViewPr varScale="1">
        <p:scale>
          <a:sx n="97" d="100"/>
          <a:sy n="97" d="100"/>
        </p:scale>
        <p:origin x="2112" y="84"/>
      </p:cViewPr>
      <p:guideLst>
        <p:guide orient="horz" pos="2381"/>
        <p:guide pos="3061"/>
        <p:guide orient="horz" pos="4761"/>
        <p:guide pos="280"/>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3298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59789" y="1739619"/>
            <a:ext cx="9240327" cy="5608419"/>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68338" y="403225"/>
            <a:ext cx="8383587" cy="1460500"/>
          </a:xfrm>
          <a:prstGeom prst="rect">
            <a:avLst/>
          </a:prstGeom>
        </p:spPr>
        <p:txBody>
          <a:bodyPr/>
          <a:lstStyle/>
          <a:p>
            <a:r>
              <a:rPr lang="es-ES_tradnl" smtClean="0"/>
              <a:t>Clic para editar título</a:t>
            </a:r>
            <a:endParaRPr lang="es-ES_tradnl"/>
          </a:p>
        </p:txBody>
      </p:sp>
      <p:sp>
        <p:nvSpPr>
          <p:cNvPr id="3" name="Marcador de contenido 2"/>
          <p:cNvSpPr>
            <a:spLocks noGrp="1"/>
          </p:cNvSpPr>
          <p:nvPr>
            <p:ph idx="1"/>
          </p:nvPr>
        </p:nvSpPr>
        <p:spPr>
          <a:xfrm>
            <a:off x="668338" y="2012950"/>
            <a:ext cx="8383587" cy="4795838"/>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5" name="Marcador de pie de página 4"/>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36159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63575" y="1884363"/>
            <a:ext cx="8383588" cy="3144837"/>
          </a:xfrm>
          <a:prstGeom prst="rect">
            <a:avLst/>
          </a:prstGeo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663575" y="5059363"/>
            <a:ext cx="8383588"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5" name="Marcador de pie de página 4"/>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212416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68338" y="403225"/>
            <a:ext cx="8383587" cy="1460500"/>
          </a:xfrm>
          <a:prstGeom prst="rect">
            <a:avLst/>
          </a:prstGeom>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68338" y="2012950"/>
            <a:ext cx="4114800" cy="4795838"/>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935538" y="2012950"/>
            <a:ext cx="4116387" cy="4795838"/>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6" name="Marcador de pie de página 5"/>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104606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69925" y="403225"/>
            <a:ext cx="8383588" cy="1460500"/>
          </a:xfrm>
          <a:prstGeom prst="rect">
            <a:avLst/>
          </a:prstGeo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669925" y="1852613"/>
            <a:ext cx="4111625"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69925" y="2760663"/>
            <a:ext cx="4111625" cy="4062412"/>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921250" y="1852613"/>
            <a:ext cx="413226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921250" y="2760663"/>
            <a:ext cx="4132263" cy="4062412"/>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8" name="Marcador de pie de página 7"/>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192426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68338" y="403225"/>
            <a:ext cx="8383587" cy="1460500"/>
          </a:xfrm>
          <a:prstGeom prst="rect">
            <a:avLst/>
          </a:prstGeom>
        </p:spPr>
        <p:txBody>
          <a:bodyPr/>
          <a:lstStyle/>
          <a:p>
            <a:r>
              <a:rPr lang="es-ES_tradnl" smtClean="0"/>
              <a:t>Clic para editar título</a:t>
            </a:r>
            <a:endParaRPr lang="es-ES_tradnl"/>
          </a:p>
        </p:txBody>
      </p:sp>
      <p:sp>
        <p:nvSpPr>
          <p:cNvPr id="3" name="Marcador de fecha 2"/>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4" name="Marcador de pie de página 3"/>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21154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3" name="Marcador de pie de página 2"/>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56051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69925" y="503238"/>
            <a:ext cx="3135313" cy="1765300"/>
          </a:xfrm>
          <a:prstGeom prst="rect">
            <a:avLst/>
          </a:prstGeo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4132263" y="1089025"/>
            <a:ext cx="4921250"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669925" y="2268538"/>
            <a:ext cx="3135313"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6" name="Marcador de pie de página 5"/>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178614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69925" y="503238"/>
            <a:ext cx="3135313" cy="1765300"/>
          </a:xfrm>
          <a:prstGeom prst="rect">
            <a:avLst/>
          </a:prstGeo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4132263" y="1089025"/>
            <a:ext cx="4921250"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669925" y="2268538"/>
            <a:ext cx="3135313"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6" name="Marcador de pie de página 5"/>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75231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68338" y="403225"/>
            <a:ext cx="8383587" cy="1460500"/>
          </a:xfrm>
          <a:prstGeom prst="rect">
            <a:avLst/>
          </a:prstGeom>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68338" y="2012950"/>
            <a:ext cx="8383587" cy="4795838"/>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5" name="Marcador de pie de página 4"/>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169377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56425" y="403225"/>
            <a:ext cx="2095500" cy="6405563"/>
          </a:xfrm>
          <a:prstGeom prst="rect">
            <a:avLst/>
          </a:prstGeo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68338" y="403225"/>
            <a:ext cx="6135687" cy="64055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5" name="Marcador de pie de página 4"/>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18565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4"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6" name="Google Shape;13;p23"/>
          <p:cNvSpPr/>
          <p:nvPr userDrawn="1"/>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extLst>
      <p:ext uri="{BB962C8B-B14F-4D97-AF65-F5344CB8AC3E}">
        <p14:creationId xmlns:p14="http://schemas.microsoft.com/office/powerpoint/2010/main" val="75007799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n-US" sz="1100" b="0" i="0" u="none" strike="noStrike" cap="none" dirty="0" smtClean="0">
                <a:solidFill>
                  <a:srgbClr val="ED6B00"/>
                </a:solidFill>
                <a:latin typeface="Calibri"/>
                <a:ea typeface="Calibri"/>
                <a:cs typeface="Calibri"/>
                <a:sym typeface="Calibri"/>
              </a:rPr>
              <a:t>RECURSOS HUMANOS</a:t>
            </a:r>
            <a:r>
              <a:rPr lang="en-US" sz="1100" b="0" i="0" u="none" strike="noStrike" cap="none" dirty="0" smtClean="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smtClean="0">
                <a:solidFill>
                  <a:srgbClr val="FFFFFF"/>
                </a:solidFill>
                <a:latin typeface="Calibri"/>
                <a:ea typeface="Calibri"/>
                <a:cs typeface="Calibri"/>
                <a:sym typeface="Calibri"/>
              </a:rPr>
              <a:t>MÓDULO</a:t>
            </a:r>
            <a:r>
              <a:rPr lang="en-US" sz="1400" b="1" i="0" u="none" strike="noStrike" cap="none" baseline="0" dirty="0" smtClean="0">
                <a:solidFill>
                  <a:srgbClr val="FFFFFF"/>
                </a:solidFill>
                <a:latin typeface="Calibri"/>
                <a:ea typeface="Calibri"/>
                <a:cs typeface="Calibri"/>
                <a:sym typeface="Calibri"/>
              </a:rPr>
              <a:t> </a:t>
            </a:r>
            <a:r>
              <a:rPr lang="en-US" sz="1400" b="0" i="0" u="none" strike="noStrike" cap="none" baseline="0" dirty="0" err="1" smtClean="0">
                <a:solidFill>
                  <a:srgbClr val="FFFFFF"/>
                </a:solidFill>
                <a:latin typeface="Calibri"/>
                <a:ea typeface="Calibri"/>
                <a:cs typeface="Calibri"/>
                <a:sym typeface="Calibri"/>
              </a:rPr>
              <a:t>Legislación</a:t>
            </a:r>
            <a:r>
              <a:rPr lang="en-US" sz="1400" b="0" i="0" u="none" strike="noStrike" cap="none" baseline="0" dirty="0" smtClean="0">
                <a:solidFill>
                  <a:srgbClr val="FFFFFF"/>
                </a:solidFill>
                <a:latin typeface="Calibri"/>
                <a:ea typeface="Calibri"/>
                <a:cs typeface="Calibri"/>
                <a:sym typeface="Calibri"/>
              </a:rPr>
              <a:t> </a:t>
            </a:r>
            <a:r>
              <a:rPr lang="en-US" sz="1400" b="0" i="0" u="none" strike="noStrike" cap="none" baseline="0" dirty="0" err="1" smtClean="0">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8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Google Shape;21;p25"/>
          <p:cNvSpPr/>
          <p:nvPr userDrawn="1"/>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2;p25"/>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23;p25"/>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7"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9"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
        <p:nvSpPr>
          <p:cNvPr id="10"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8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Tree>
    <p:extLst>
      <p:ext uri="{BB962C8B-B14F-4D97-AF65-F5344CB8AC3E}">
        <p14:creationId xmlns:p14="http://schemas.microsoft.com/office/powerpoint/2010/main" val="178445928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s-ES_tradnl" sz="1100" b="0" i="0" u="none" strike="noStrike" cap="none" dirty="0" smtClean="0">
                <a:solidFill>
                  <a:srgbClr val="ED6B00"/>
                </a:solidFill>
                <a:latin typeface="Calibri"/>
                <a:ea typeface="Calibri"/>
                <a:cs typeface="Calibri"/>
                <a:sym typeface="Calibri"/>
              </a:rPr>
              <a:t>RECURSOS HUMANOS</a:t>
            </a:r>
            <a:r>
              <a:rPr lang="es-ES_tradnl" sz="1100" b="0" i="0" u="none" strike="noStrike" cap="none" dirty="0" smtClean="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smtClean="0">
                <a:solidFill>
                  <a:srgbClr val="FFFFFF"/>
                </a:solidFill>
                <a:latin typeface="Calibri"/>
                <a:ea typeface="Calibri"/>
                <a:cs typeface="Calibri"/>
                <a:sym typeface="Calibri"/>
              </a:rPr>
              <a:t>MÓDULO</a:t>
            </a:r>
            <a:r>
              <a:rPr lang="en-US" sz="1400" b="1" i="0" u="none" strike="noStrike" cap="none" baseline="0" dirty="0" smtClean="0">
                <a:solidFill>
                  <a:srgbClr val="FFFFFF"/>
                </a:solidFill>
                <a:latin typeface="Calibri"/>
                <a:ea typeface="Calibri"/>
                <a:cs typeface="Calibri"/>
                <a:sym typeface="Calibri"/>
              </a:rPr>
              <a:t> </a:t>
            </a:r>
            <a:r>
              <a:rPr lang="en-US" sz="1400" b="0" i="0" u="none" strike="noStrike" cap="none" baseline="0" dirty="0" err="1" smtClean="0">
                <a:solidFill>
                  <a:srgbClr val="FFFFFF"/>
                </a:solidFill>
                <a:latin typeface="Calibri"/>
                <a:ea typeface="Calibri"/>
                <a:cs typeface="Calibri"/>
                <a:sym typeface="Calibri"/>
              </a:rPr>
              <a:t>Legislación</a:t>
            </a:r>
            <a:r>
              <a:rPr lang="en-US" sz="1400" b="0" i="0" u="none" strike="noStrike" cap="none" baseline="0" dirty="0" smtClean="0">
                <a:solidFill>
                  <a:srgbClr val="FFFFFF"/>
                </a:solidFill>
                <a:latin typeface="Calibri"/>
                <a:ea typeface="Calibri"/>
                <a:cs typeface="Calibri"/>
                <a:sym typeface="Calibri"/>
              </a:rPr>
              <a:t> </a:t>
            </a:r>
            <a:r>
              <a:rPr lang="en-US" sz="1400" b="0" i="0" u="none" strike="noStrike" cap="none" baseline="0" dirty="0" err="1" smtClean="0">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8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s-ES_tradnl" sz="1100" b="0" i="0" u="none" strike="noStrike" cap="none" dirty="0" smtClean="0">
                <a:solidFill>
                  <a:srgbClr val="ED6B00"/>
                </a:solidFill>
                <a:latin typeface="Calibri"/>
                <a:ea typeface="Calibri"/>
                <a:cs typeface="Calibri"/>
                <a:sym typeface="Calibri"/>
              </a:rPr>
              <a:t>RECURSOS HUMANOS</a:t>
            </a:r>
            <a:r>
              <a:rPr lang="es-ES_tradnl" sz="1100" b="0" i="0" u="none" strike="noStrike" cap="none" dirty="0" smtClean="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smtClean="0">
                <a:solidFill>
                  <a:srgbClr val="FFFFFF"/>
                </a:solidFill>
                <a:latin typeface="Calibri"/>
                <a:ea typeface="Calibri"/>
                <a:cs typeface="Calibri"/>
                <a:sym typeface="Calibri"/>
              </a:rPr>
              <a:t>MÓDULO</a:t>
            </a:r>
            <a:r>
              <a:rPr lang="en-US" sz="1400" b="1" i="0" u="none" strike="noStrike" cap="none" baseline="0" dirty="0" smtClean="0">
                <a:solidFill>
                  <a:srgbClr val="FFFFFF"/>
                </a:solidFill>
                <a:latin typeface="Calibri"/>
                <a:ea typeface="Calibri"/>
                <a:cs typeface="Calibri"/>
                <a:sym typeface="Calibri"/>
              </a:rPr>
              <a:t> </a:t>
            </a:r>
            <a:r>
              <a:rPr lang="en-US" sz="1400" b="0" i="0" u="none" strike="noStrike" cap="none" baseline="0" dirty="0" err="1" smtClean="0">
                <a:solidFill>
                  <a:srgbClr val="FFFFFF"/>
                </a:solidFill>
                <a:latin typeface="Calibri"/>
                <a:ea typeface="Calibri"/>
                <a:cs typeface="Calibri"/>
                <a:sym typeface="Calibri"/>
              </a:rPr>
              <a:t>Legislación</a:t>
            </a:r>
            <a:r>
              <a:rPr lang="en-US" sz="1400" b="0" i="0" u="none" strike="noStrike" cap="none" baseline="0" dirty="0" smtClean="0">
                <a:solidFill>
                  <a:srgbClr val="FFFFFF"/>
                </a:solidFill>
                <a:latin typeface="Calibri"/>
                <a:ea typeface="Calibri"/>
                <a:cs typeface="Calibri"/>
                <a:sym typeface="Calibri"/>
              </a:rPr>
              <a:t> </a:t>
            </a:r>
            <a:r>
              <a:rPr lang="en-US" sz="1400" b="0" i="0" u="none" strike="noStrike" cap="none" baseline="0" dirty="0" err="1" smtClean="0">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a:t>
            </a:r>
            <a:r>
              <a:rPr lang="en-US" sz="1200" b="0" i="0" u="none" strike="noStrike" cap="none" dirty="0" smtClean="0">
                <a:solidFill>
                  <a:srgbClr val="000000"/>
                </a:solidFill>
                <a:latin typeface="Calibri"/>
                <a:ea typeface="Calibri"/>
                <a:cs typeface="Calibri"/>
                <a:sym typeface="Calibri"/>
              </a:rPr>
              <a:t>8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741B47"/>
                </a:solidFill>
                <a:latin typeface="Calibri"/>
                <a:ea typeface="Calibri"/>
                <a:cs typeface="Calibri"/>
                <a:sym typeface="Calibri"/>
              </a:rPr>
              <a:t>        </a:t>
            </a:r>
            <a:r>
              <a:rPr lang="es-ES_tradnl" sz="1100" b="0" i="0" u="none" strike="noStrike" cap="none" dirty="0" smtClean="0">
                <a:solidFill>
                  <a:srgbClr val="ED6B00"/>
                </a:solidFill>
                <a:latin typeface="Calibri"/>
                <a:ea typeface="Calibri"/>
                <a:cs typeface="Calibri"/>
                <a:sym typeface="Calibri"/>
              </a:rPr>
              <a:t>RECURSOS HUMANOS</a:t>
            </a:r>
            <a:r>
              <a:rPr lang="es-ES_tradnl" sz="1100" b="0" i="0" u="none" strike="noStrike" cap="none" dirty="0" smtClean="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6AFFE7-88C1-4704-8D50-9276009DFAC3}"/>
              </a:ext>
            </a:extLst>
          </p:cNvPr>
          <p:cNvSpPr>
            <a:spLocks noGrp="1"/>
          </p:cNvSpPr>
          <p:nvPr>
            <p:ph type="title"/>
          </p:nvPr>
        </p:nvSpPr>
        <p:spPr>
          <a:xfrm>
            <a:off x="668268" y="402483"/>
            <a:ext cx="8383727" cy="1461188"/>
          </a:xfrm>
          <a:prstGeom prst="rect">
            <a:avLst/>
          </a:prstGeom>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CBDEB9D-2E35-445F-886C-6E0BBFC18603}"/>
              </a:ext>
            </a:extLst>
          </p:cNvPr>
          <p:cNvSpPr>
            <a:spLocks noGrp="1"/>
          </p:cNvSpPr>
          <p:nvPr>
            <p:ph idx="1"/>
          </p:nvPr>
        </p:nvSpPr>
        <p:spPr>
          <a:xfrm>
            <a:off x="668268" y="2012414"/>
            <a:ext cx="8383727" cy="4796544"/>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867B28D9-5AA0-47F6-A9B4-941E25968831}"/>
              </a:ext>
            </a:extLst>
          </p:cNvPr>
          <p:cNvSpPr>
            <a:spLocks noGrp="1"/>
          </p:cNvSpPr>
          <p:nvPr>
            <p:ph type="dt" sz="half" idx="10"/>
          </p:nvPr>
        </p:nvSpPr>
        <p:spPr>
          <a:xfrm>
            <a:off x="668268" y="7006699"/>
            <a:ext cx="2187059" cy="402483"/>
          </a:xfrm>
          <a:prstGeom prst="rect">
            <a:avLst/>
          </a:prstGeom>
        </p:spPr>
        <p:txBody>
          <a:bodyPr/>
          <a:lstStyle/>
          <a:p>
            <a:fld id="{0AEE7D18-F44B-44C5-B77C-35CCDC635CC3}" type="datetimeFigureOut">
              <a:rPr lang="es-CL" smtClean="0"/>
              <a:pPr/>
              <a:t>18-02-2021</a:t>
            </a:fld>
            <a:endParaRPr lang="es-CL"/>
          </a:p>
        </p:txBody>
      </p:sp>
      <p:sp>
        <p:nvSpPr>
          <p:cNvPr id="5" name="Marcador de pie de página 4">
            <a:extLst>
              <a:ext uri="{FF2B5EF4-FFF2-40B4-BE49-F238E27FC236}">
                <a16:creationId xmlns:a16="http://schemas.microsoft.com/office/drawing/2014/main" xmlns="" id="{347ECE85-DAEE-4C39-839F-611413C464BA}"/>
              </a:ext>
            </a:extLst>
          </p:cNvPr>
          <p:cNvSpPr>
            <a:spLocks noGrp="1"/>
          </p:cNvSpPr>
          <p:nvPr>
            <p:ph type="ftr" sz="quarter" idx="11"/>
          </p:nvPr>
        </p:nvSpPr>
        <p:spPr>
          <a:xfrm>
            <a:off x="3219837" y="7006699"/>
            <a:ext cx="3280589" cy="402483"/>
          </a:xfrm>
          <a:prstGeom prst="rect">
            <a:avLst/>
          </a:prstGeom>
        </p:spPr>
        <p:txBody>
          <a:bodyPr/>
          <a:lstStyle/>
          <a:p>
            <a:endParaRPr lang="es-CL"/>
          </a:p>
        </p:txBody>
      </p:sp>
      <p:sp>
        <p:nvSpPr>
          <p:cNvPr id="6" name="Marcador de número de diapositiva 5">
            <a:extLst>
              <a:ext uri="{FF2B5EF4-FFF2-40B4-BE49-F238E27FC236}">
                <a16:creationId xmlns:a16="http://schemas.microsoft.com/office/drawing/2014/main" xmlns="" id="{04C08B65-DCDF-4E9F-AEF9-0E7CF7B6945E}"/>
              </a:ext>
            </a:extLst>
          </p:cNvPr>
          <p:cNvSpPr>
            <a:spLocks noGrp="1"/>
          </p:cNvSpPr>
          <p:nvPr>
            <p:ph type="sldNum" sz="quarter" idx="12"/>
          </p:nvPr>
        </p:nvSpPr>
        <p:spPr>
          <a:xfrm>
            <a:off x="6864936" y="7006699"/>
            <a:ext cx="2187059" cy="402483"/>
          </a:xfrm>
          <a:prstGeom prst="rect">
            <a:avLst/>
          </a:prstGeom>
        </p:spPr>
        <p:txBody>
          <a:bodyPr/>
          <a:lstStyle/>
          <a:p>
            <a:fld id="{8EBB1F53-2681-4269-B6AB-FBC4508FF627}" type="slidenum">
              <a:rPr lang="es-CL" smtClean="0"/>
              <a:pPr/>
              <a:t>‹Nº›</a:t>
            </a:fld>
            <a:endParaRPr lang="es-CL"/>
          </a:p>
        </p:txBody>
      </p:sp>
    </p:spTree>
    <p:extLst>
      <p:ext uri="{BB962C8B-B14F-4D97-AF65-F5344CB8AC3E}">
        <p14:creationId xmlns:p14="http://schemas.microsoft.com/office/powerpoint/2010/main" val="22636916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14438" y="1236663"/>
            <a:ext cx="7291387" cy="2632075"/>
          </a:xfrm>
          <a:prstGeom prst="rect">
            <a:avLst/>
          </a:prstGeo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214438" y="3970338"/>
            <a:ext cx="7291387"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a:xfrm>
            <a:off x="668338" y="7007225"/>
            <a:ext cx="2187575" cy="401638"/>
          </a:xfrm>
          <a:prstGeom prst="rect">
            <a:avLst/>
          </a:prstGeom>
        </p:spPr>
        <p:txBody>
          <a:bodyPr/>
          <a:lstStyle/>
          <a:p>
            <a:fld id="{6FE0307E-54B8-754D-8480-E950BC89DC6C}" type="datetimeFigureOut">
              <a:rPr lang="es-ES_tradnl" smtClean="0"/>
              <a:t>18/02/2021</a:t>
            </a:fld>
            <a:endParaRPr lang="es-ES_tradnl"/>
          </a:p>
        </p:txBody>
      </p:sp>
      <p:sp>
        <p:nvSpPr>
          <p:cNvPr id="5" name="Marcador de pie de página 4"/>
          <p:cNvSpPr>
            <a:spLocks noGrp="1"/>
          </p:cNvSpPr>
          <p:nvPr>
            <p:ph type="ftr" sz="quarter" idx="11"/>
          </p:nvPr>
        </p:nvSpPr>
        <p:spPr>
          <a:xfrm>
            <a:off x="3219450" y="7007225"/>
            <a:ext cx="3281363" cy="401638"/>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864350" y="7007225"/>
            <a:ext cx="2187575" cy="401638"/>
          </a:xfrm>
          <a:prstGeom prst="rect">
            <a:avLst/>
          </a:prstGeom>
        </p:spPr>
        <p:txBody>
          <a:bodyPr/>
          <a:lstStyle/>
          <a:p>
            <a:fld id="{599807A0-0E62-6D43-BF5F-26FEA450CFB1}" type="slidenum">
              <a:rPr lang="es-ES_tradnl" smtClean="0"/>
              <a:t>‹Nº›</a:t>
            </a:fld>
            <a:endParaRPr lang="es-ES_tradnl"/>
          </a:p>
        </p:txBody>
      </p:sp>
    </p:spTree>
    <p:extLst>
      <p:ext uri="{BB962C8B-B14F-4D97-AF65-F5344CB8AC3E}">
        <p14:creationId xmlns:p14="http://schemas.microsoft.com/office/powerpoint/2010/main" val="34028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0.xml"/><Relationship Id="rId16"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5.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75" r:id="rId2"/>
    <p:sldLayoutId id="2147483651" r:id="rId3"/>
    <p:sldLayoutId id="2147483662" r:id="rId4"/>
    <p:sldLayoutId id="2147483652" r:id="rId5"/>
    <p:sldLayoutId id="2147483654" r:id="rId6"/>
    <p:sldLayoutId id="2147483660" r:id="rId7"/>
    <p:sldLayoutId id="2147483661" r:id="rId8"/>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8"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 name="Google Shape;12;p23"/>
          <p:cNvPicPr preferRelativeResize="0"/>
          <p:nvPr userDrawn="1"/>
        </p:nvPicPr>
        <p:blipFill rotWithShape="1">
          <a:blip r:embed="rId14">
            <a:alphaModFix/>
          </a:blip>
          <a:srcRect/>
          <a:stretch/>
        </p:blipFill>
        <p:spPr>
          <a:xfrm>
            <a:off x="8527725" y="6464000"/>
            <a:ext cx="747675" cy="680475"/>
          </a:xfrm>
          <a:prstGeom prst="rect">
            <a:avLst/>
          </a:prstGeom>
          <a:noFill/>
          <a:ln>
            <a:noFill/>
          </a:ln>
        </p:spPr>
      </p:pic>
      <p:sp>
        <p:nvSpPr>
          <p:cNvPr id="10" name="Google Shape;13;p23"/>
          <p:cNvSpPr/>
          <p:nvPr userDrawn="1"/>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11" name="Imagen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12" name="Imagen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3" name="Imagen 1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extLst>
      <p:ext uri="{BB962C8B-B14F-4D97-AF65-F5344CB8AC3E}">
        <p14:creationId xmlns:p14="http://schemas.microsoft.com/office/powerpoint/2010/main" val="17829670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3"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RECURSOS HUMANOS</a:t>
            </a:r>
            <a:r>
              <a:rPr lang="en-US" sz="1200" b="0" i="0" u="none" strike="noStrike" cap="none" dirty="0" smtClean="0">
                <a:solidFill>
                  <a:srgbClr val="ED6B00"/>
                </a:solidFill>
                <a:latin typeface="Calibri"/>
                <a:ea typeface="Calibri"/>
                <a:cs typeface="Calibri"/>
                <a:sym typeface="Calibri"/>
              </a:rPr>
              <a:t>| </a:t>
            </a:r>
            <a:r>
              <a:rPr lang="en-US" sz="1200" b="0" i="0" u="none" strike="noStrike" cap="none" dirty="0">
                <a:solidFill>
                  <a:srgbClr val="ED6B00"/>
                </a:solidFill>
                <a:latin typeface="Calibri"/>
                <a:ea typeface="Calibri"/>
                <a:cs typeface="Calibri"/>
                <a:sym typeface="Calibri"/>
              </a:rPr>
              <a:t>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sp>
        <p:nvSpPr>
          <p:cNvPr id="5" name="Google Shape;61;p13"/>
          <p:cNvSpPr txBox="1">
            <a:spLocks/>
          </p:cNvSpPr>
          <p:nvPr/>
        </p:nvSpPr>
        <p:spPr>
          <a:xfrm>
            <a:off x="365424" y="2391871"/>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800" b="1" dirty="0" smtClean="0">
                <a:solidFill>
                  <a:srgbClr val="ED6B00"/>
                </a:solidFill>
                <a:latin typeface="Calibri" panose="020F0502020204030204" pitchFamily="34" charset="0"/>
                <a:ea typeface="Roboto"/>
                <a:cs typeface="Calibri" panose="020F0502020204030204" pitchFamily="34" charset="0"/>
                <a:sym typeface="Roboto"/>
              </a:rPr>
              <a:t>LEGISLACIÓN </a:t>
            </a:r>
            <a:endParaRPr lang="es-ES_tradnl" sz="38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buClr>
                <a:schemeClr val="dk1"/>
              </a:buClr>
              <a:buSzPts val="1100"/>
            </a:pPr>
            <a:r>
              <a:rPr lang="es-ES_tradnl" sz="3800" b="1" dirty="0" smtClean="0">
                <a:solidFill>
                  <a:srgbClr val="ED6B00"/>
                </a:solidFill>
                <a:latin typeface="Calibri" panose="020F0502020204030204" pitchFamily="34" charset="0"/>
                <a:ea typeface="Roboto"/>
                <a:cs typeface="Calibri" panose="020F0502020204030204" pitchFamily="34" charset="0"/>
                <a:sym typeface="Roboto"/>
              </a:rPr>
              <a:t>LABORAL</a:t>
            </a:r>
            <a:endParaRPr lang="x-none" sz="38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6" name="Imagen 5"/>
          <p:cNvPicPr>
            <a:picLocks noChangeAspect="1"/>
          </p:cNvPicPr>
          <p:nvPr/>
        </p:nvPicPr>
        <p:blipFill>
          <a:blip r:embed="rId2"/>
          <a:stretch>
            <a:fillRect/>
          </a:stretch>
        </p:blipFill>
        <p:spPr>
          <a:xfrm>
            <a:off x="3142059" y="2082508"/>
            <a:ext cx="6202095" cy="4119302"/>
          </a:xfrm>
          <a:prstGeom prst="rect">
            <a:avLst/>
          </a:prstGeom>
        </p:spPr>
      </p:pic>
    </p:spTree>
    <p:extLst>
      <p:ext uri="{BB962C8B-B14F-4D97-AF65-F5344CB8AC3E}">
        <p14:creationId xmlns:p14="http://schemas.microsoft.com/office/powerpoint/2010/main" val="10823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65356" y="2385619"/>
            <a:ext cx="8665944" cy="369332"/>
          </a:xfrm>
          <a:prstGeom prst="rect">
            <a:avLst/>
          </a:prstGeom>
          <a:noFill/>
        </p:spPr>
        <p:txBody>
          <a:bodyPr wrap="square" rtlCol="0">
            <a:spAutoFit/>
          </a:bodyPr>
          <a:lstStyle/>
          <a:p>
            <a:r>
              <a:rPr lang="es-ES" sz="1800" b="1" dirty="0" smtClean="0">
                <a:latin typeface="Calibri"/>
                <a:cs typeface="Calibri"/>
              </a:rPr>
              <a:t>¿</a:t>
            </a:r>
            <a:r>
              <a:rPr lang="es-ES" sz="1800" b="1" dirty="0">
                <a:latin typeface="Calibri"/>
                <a:cs typeface="Calibri"/>
              </a:rPr>
              <a:t>Al firmar el finiquito significa que el trabajador acepta todo lo que el mismo contiene?</a:t>
            </a:r>
            <a:endParaRPr lang="es-ES" sz="1800" dirty="0">
              <a:latin typeface="Calibri"/>
              <a:cs typeface="Calibri"/>
            </a:endParaRPr>
          </a:p>
        </p:txBody>
      </p:sp>
      <p:grpSp>
        <p:nvGrpSpPr>
          <p:cNvPr id="2" name="Agrupar 1"/>
          <p:cNvGrpSpPr/>
          <p:nvPr/>
        </p:nvGrpSpPr>
        <p:grpSpPr>
          <a:xfrm>
            <a:off x="579438" y="2893942"/>
            <a:ext cx="7599362" cy="1284358"/>
            <a:chOff x="579438" y="2893942"/>
            <a:chExt cx="7599362" cy="12843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643156" y="3074174"/>
              <a:ext cx="7383244" cy="9233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b="1" u="sng" dirty="0">
                  <a:solidFill>
                    <a:srgbClr val="ED6B00"/>
                  </a:solidFill>
                  <a:latin typeface="Calibri"/>
                  <a:cs typeface="Calibri"/>
                </a:rPr>
                <a:t>1. Si no lo firma</a:t>
              </a:r>
              <a:r>
                <a:rPr lang="es-ES" sz="1800" b="1" dirty="0">
                  <a:solidFill>
                    <a:srgbClr val="ED6B00"/>
                  </a:solidFill>
                  <a:latin typeface="Calibri"/>
                  <a:cs typeface="Calibri"/>
                </a:rPr>
                <a:t>:  </a:t>
              </a:r>
              <a:r>
                <a:rPr lang="es-ES" sz="1800" b="1" dirty="0" smtClean="0">
                  <a:latin typeface="Calibri"/>
                  <a:cs typeface="Calibri"/>
                </a:rPr>
                <a:t>No </a:t>
              </a:r>
              <a:r>
                <a:rPr lang="es-ES" sz="1800" b="1" dirty="0">
                  <a:latin typeface="Calibri"/>
                  <a:cs typeface="Calibri"/>
                </a:rPr>
                <a:t>reconoce </a:t>
              </a:r>
              <a:r>
                <a:rPr lang="es-ES" sz="1800" dirty="0">
                  <a:latin typeface="Calibri"/>
                  <a:cs typeface="Calibri"/>
                </a:rPr>
                <a:t>la causa de la extinción contractual ni las cantidades que contiene al calcular el finiquito, por lo que no las recibirá y quedará abierta la vía para que reclame lo que considere oportuno.</a:t>
              </a:r>
              <a:endParaRPr lang="es-CL" sz="1800" dirty="0">
                <a:latin typeface="Calibri"/>
                <a:cs typeface="Calibri"/>
              </a:endParaRPr>
            </a:p>
          </p:txBody>
        </p:sp>
        <p:sp>
          <p:nvSpPr>
            <p:cNvPr id="18" name="Google Shape;101;p3"/>
            <p:cNvSpPr/>
            <p:nvPr/>
          </p:nvSpPr>
          <p:spPr>
            <a:xfrm>
              <a:off x="579438" y="2893942"/>
              <a:ext cx="7599362" cy="12843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grpSp>
        <p:nvGrpSpPr>
          <p:cNvPr id="3" name="Agrupar 2"/>
          <p:cNvGrpSpPr/>
          <p:nvPr/>
        </p:nvGrpSpPr>
        <p:grpSpPr>
          <a:xfrm>
            <a:off x="579438" y="4468742"/>
            <a:ext cx="7599362" cy="1284358"/>
            <a:chOff x="579438" y="4468742"/>
            <a:chExt cx="7599362" cy="1284358"/>
          </a:xfrm>
        </p:grpSpPr>
        <p:sp>
          <p:nvSpPr>
            <p:cNvPr id="17" name="CuadroTexto 16">
              <a:extLst>
                <a:ext uri="{FF2B5EF4-FFF2-40B4-BE49-F238E27FC236}">
                  <a16:creationId xmlns="" xmlns:a16="http://schemas.microsoft.com/office/drawing/2014/main" id="{139550D2-1D48-4DC2-9619-23A719F4A11F}"/>
                </a:ext>
              </a:extLst>
            </p:cNvPr>
            <p:cNvSpPr txBox="1"/>
            <p:nvPr/>
          </p:nvSpPr>
          <p:spPr>
            <a:xfrm>
              <a:off x="643156" y="4648974"/>
              <a:ext cx="7446744" cy="9233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b="1" u="sng" dirty="0" smtClean="0">
                  <a:solidFill>
                    <a:srgbClr val="ED6B00"/>
                  </a:solidFill>
                  <a:latin typeface="Calibri"/>
                  <a:cs typeface="Calibri"/>
                </a:rPr>
                <a:t>2. </a:t>
              </a:r>
              <a:r>
                <a:rPr lang="es-ES" sz="1800" b="1" u="sng" dirty="0">
                  <a:solidFill>
                    <a:srgbClr val="ED6B00"/>
                  </a:solidFill>
                  <a:latin typeface="Calibri"/>
                  <a:cs typeface="Calibri"/>
                </a:rPr>
                <a:t>Si </a:t>
              </a:r>
              <a:r>
                <a:rPr lang="es-ES" sz="1800" b="1" u="sng" dirty="0" smtClean="0">
                  <a:solidFill>
                    <a:srgbClr val="ED6B00"/>
                  </a:solidFill>
                  <a:latin typeface="Calibri"/>
                  <a:cs typeface="Calibri"/>
                </a:rPr>
                <a:t>lo </a:t>
              </a:r>
              <a:r>
                <a:rPr lang="es-ES" sz="1800" b="1" u="sng" dirty="0">
                  <a:solidFill>
                    <a:srgbClr val="ED6B00"/>
                  </a:solidFill>
                  <a:latin typeface="Calibri"/>
                  <a:cs typeface="Calibri"/>
                </a:rPr>
                <a:t>firma</a:t>
              </a:r>
              <a:r>
                <a:rPr lang="es-ES" sz="1800" b="1" dirty="0">
                  <a:solidFill>
                    <a:srgbClr val="ED6B00"/>
                  </a:solidFill>
                  <a:latin typeface="Calibri"/>
                  <a:cs typeface="Calibri"/>
                </a:rPr>
                <a:t>:  </a:t>
              </a:r>
              <a:r>
                <a:rPr lang="es-ES" sz="1800" b="1" dirty="0" smtClean="0">
                  <a:latin typeface="Calibri"/>
                  <a:cs typeface="Calibri"/>
                </a:rPr>
                <a:t>Acepta</a:t>
              </a:r>
              <a:r>
                <a:rPr lang="es-ES" sz="1800" dirty="0" smtClean="0">
                  <a:latin typeface="Calibri"/>
                  <a:cs typeface="Calibri"/>
                </a:rPr>
                <a:t> </a:t>
              </a:r>
              <a:r>
                <a:rPr lang="es-ES" sz="1800" dirty="0">
                  <a:latin typeface="Calibri"/>
                  <a:cs typeface="Calibri"/>
                </a:rPr>
                <a:t>su contenido y las cláusulas que contiene, por lo que reconocerá estar conforme con el tipo de extinción de la relación laboral que contiene y con las cantidades que se indiquen.</a:t>
              </a:r>
              <a:endParaRPr lang="es-CL" sz="1800" dirty="0">
                <a:latin typeface="Calibri"/>
                <a:cs typeface="Calibri"/>
              </a:endParaRPr>
            </a:p>
          </p:txBody>
        </p:sp>
        <p:sp>
          <p:nvSpPr>
            <p:cNvPr id="19" name="Google Shape;101;p3"/>
            <p:cNvSpPr/>
            <p:nvPr/>
          </p:nvSpPr>
          <p:spPr>
            <a:xfrm>
              <a:off x="579438" y="4468742"/>
              <a:ext cx="7599362" cy="12843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9293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65356" y="2385619"/>
            <a:ext cx="8665944" cy="369332"/>
          </a:xfrm>
          <a:prstGeom prst="rect">
            <a:avLst/>
          </a:prstGeom>
          <a:noFill/>
        </p:spPr>
        <p:txBody>
          <a:bodyPr wrap="square" rtlCol="0">
            <a:spAutoFit/>
          </a:bodyPr>
          <a:lstStyle/>
          <a:p>
            <a:r>
              <a:rPr lang="es-ES" sz="1800" b="1" dirty="0" smtClean="0">
                <a:latin typeface="Calibri"/>
                <a:cs typeface="Calibri"/>
              </a:rPr>
              <a:t>¿</a:t>
            </a:r>
            <a:r>
              <a:rPr lang="es-ES" sz="1800" b="1" dirty="0">
                <a:latin typeface="Calibri"/>
                <a:cs typeface="Calibri"/>
              </a:rPr>
              <a:t>Al firmar el finiquito significa que el trabajador acepta todo lo que el mismo contiene?</a:t>
            </a:r>
            <a:endParaRPr lang="es-ES" sz="1800" dirty="0">
              <a:latin typeface="Calibri"/>
              <a:cs typeface="Calibri"/>
            </a:endParaRPr>
          </a:p>
        </p:txBody>
      </p:sp>
      <p:grpSp>
        <p:nvGrpSpPr>
          <p:cNvPr id="2" name="Agrupar 1"/>
          <p:cNvGrpSpPr/>
          <p:nvPr/>
        </p:nvGrpSpPr>
        <p:grpSpPr>
          <a:xfrm>
            <a:off x="477838" y="2817742"/>
            <a:ext cx="8297862" cy="2198758"/>
            <a:chOff x="579438" y="2893942"/>
            <a:chExt cx="7599362" cy="21987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643156" y="3036074"/>
              <a:ext cx="7383244" cy="192360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600" b="1" u="sng" dirty="0">
                  <a:solidFill>
                    <a:srgbClr val="ED6B00"/>
                  </a:solidFill>
                  <a:latin typeface="Calibri"/>
                  <a:cs typeface="Calibri"/>
                </a:rPr>
                <a:t>3</a:t>
              </a:r>
              <a:r>
                <a:rPr lang="es-ES" sz="1700" b="1" u="sng" dirty="0">
                  <a:solidFill>
                    <a:srgbClr val="ED6B00"/>
                  </a:solidFill>
                  <a:latin typeface="Calibri"/>
                  <a:cs typeface="Calibri"/>
                </a:rPr>
                <a:t>. Cabe una tercera </a:t>
              </a:r>
              <a:r>
                <a:rPr lang="es-ES" sz="1700" b="1" u="sng" dirty="0" smtClean="0">
                  <a:solidFill>
                    <a:srgbClr val="ED6B00"/>
                  </a:solidFill>
                  <a:latin typeface="Calibri"/>
                  <a:cs typeface="Calibri"/>
                </a:rPr>
                <a:t>opción</a:t>
              </a:r>
              <a:r>
                <a:rPr lang="es-ES" sz="1700" b="1" dirty="0" smtClean="0">
                  <a:solidFill>
                    <a:srgbClr val="ED6B00"/>
                  </a:solidFill>
                  <a:latin typeface="Calibri"/>
                  <a:cs typeface="Calibri"/>
                </a:rPr>
                <a:t>:</a:t>
              </a:r>
              <a:r>
                <a:rPr lang="es-ES" sz="1700" dirty="0" smtClean="0">
                  <a:latin typeface="Calibri"/>
                  <a:cs typeface="Calibri"/>
                </a:rPr>
                <a:t>  Firmarlo </a:t>
              </a:r>
              <a:r>
                <a:rPr lang="es-ES" sz="1700" dirty="0">
                  <a:latin typeface="Calibri"/>
                  <a:cs typeface="Calibri"/>
                </a:rPr>
                <a:t>y añadir la expresión, al lado de su firma </a:t>
              </a:r>
              <a:r>
                <a:rPr lang="es-ES" sz="1700" b="1" dirty="0">
                  <a:latin typeface="Calibri"/>
                  <a:cs typeface="Calibri"/>
                </a:rPr>
                <a:t>“recibí no conforme” </a:t>
              </a:r>
              <a:r>
                <a:rPr lang="es-ES" sz="1700" dirty="0">
                  <a:latin typeface="Calibri"/>
                  <a:cs typeface="Calibri"/>
                </a:rPr>
                <a:t>u otra similar que deje claro que no se está de acuerdo con el contenido del finiquito. De esta manera, lo que está expresando el trabajador es que quiere recibir las cantidades que se prevé al calcular el finiquito pero que no por ello admite que sea correcta la causa por la que se dice extinguir el contrato ni reconoce que esas cantidades sean las totales que deba recibir, por lo que sigue dejando abierta la posibilidad para hacer la reclamación correspondiente.</a:t>
              </a:r>
              <a:endParaRPr lang="es-CL" sz="1700" dirty="0">
                <a:latin typeface="Calibri"/>
                <a:cs typeface="Calibri"/>
              </a:endParaRPr>
            </a:p>
          </p:txBody>
        </p:sp>
        <p:sp>
          <p:nvSpPr>
            <p:cNvPr id="18" name="Google Shape;101;p3"/>
            <p:cNvSpPr/>
            <p:nvPr/>
          </p:nvSpPr>
          <p:spPr>
            <a:xfrm>
              <a:off x="579438" y="2893942"/>
              <a:ext cx="7599362" cy="21987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grpSp>
        <p:nvGrpSpPr>
          <p:cNvPr id="3" name="Agrupar 2"/>
          <p:cNvGrpSpPr/>
          <p:nvPr/>
        </p:nvGrpSpPr>
        <p:grpSpPr>
          <a:xfrm>
            <a:off x="490538" y="5230742"/>
            <a:ext cx="8285162" cy="1474858"/>
            <a:chOff x="579438" y="4468742"/>
            <a:chExt cx="7599362" cy="1284358"/>
          </a:xfrm>
        </p:grpSpPr>
        <p:sp>
          <p:nvSpPr>
            <p:cNvPr id="17" name="CuadroTexto 16">
              <a:extLst>
                <a:ext uri="{FF2B5EF4-FFF2-40B4-BE49-F238E27FC236}">
                  <a16:creationId xmlns="" xmlns:a16="http://schemas.microsoft.com/office/drawing/2014/main" id="{139550D2-1D48-4DC2-9619-23A719F4A11F}"/>
                </a:ext>
              </a:extLst>
            </p:cNvPr>
            <p:cNvSpPr txBox="1"/>
            <p:nvPr/>
          </p:nvSpPr>
          <p:spPr>
            <a:xfrm>
              <a:off x="693956" y="4521974"/>
              <a:ext cx="7446744" cy="7638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700" b="1" dirty="0">
                  <a:latin typeface="Calibri"/>
                  <a:cs typeface="Calibri"/>
                </a:rPr>
                <a:t>En este caso N°3, es importante prestar atención a los siguientes:</a:t>
              </a:r>
            </a:p>
            <a:p>
              <a:r>
                <a:rPr lang="es-ES" sz="1700" dirty="0">
                  <a:latin typeface="Calibri"/>
                  <a:cs typeface="Calibri"/>
                </a:rPr>
                <a:t>• Colocar la Fecha</a:t>
              </a:r>
            </a:p>
            <a:p>
              <a:r>
                <a:rPr lang="es-ES" sz="1700" dirty="0">
                  <a:latin typeface="Calibri"/>
                  <a:cs typeface="Calibri"/>
                </a:rPr>
                <a:t>• Letra legible para indicar la no conformidad </a:t>
              </a:r>
              <a:r>
                <a:rPr lang="es-ES" sz="1700" dirty="0" smtClean="0">
                  <a:latin typeface="Calibri"/>
                  <a:cs typeface="Calibri"/>
                </a:rPr>
                <a:t>por:</a:t>
              </a:r>
              <a:endParaRPr lang="es-ES" sz="1700" dirty="0">
                <a:latin typeface="Calibri"/>
                <a:cs typeface="Calibri"/>
              </a:endParaRPr>
            </a:p>
          </p:txBody>
        </p:sp>
        <p:sp>
          <p:nvSpPr>
            <p:cNvPr id="19" name="Google Shape;101;p3"/>
            <p:cNvSpPr/>
            <p:nvPr/>
          </p:nvSpPr>
          <p:spPr>
            <a:xfrm>
              <a:off x="579438" y="4468742"/>
              <a:ext cx="7599362" cy="12843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4" name="Rectángulo 3"/>
          <p:cNvSpPr/>
          <p:nvPr/>
        </p:nvSpPr>
        <p:spPr>
          <a:xfrm>
            <a:off x="5160963" y="5808862"/>
            <a:ext cx="2611437" cy="615553"/>
          </a:xfrm>
          <a:prstGeom prst="rect">
            <a:avLst/>
          </a:prstGeom>
        </p:spPr>
        <p:txBody>
          <a:bodyPr wrap="square">
            <a:spAutoFit/>
          </a:bodyPr>
          <a:lstStyle/>
          <a:p>
            <a:pPr lvl="1"/>
            <a:r>
              <a:rPr lang="es-ES" sz="1700" dirty="0">
                <a:latin typeface="Calibri"/>
                <a:cs typeface="Calibri"/>
              </a:rPr>
              <a:t>- Cantidades no recibidas</a:t>
            </a:r>
          </a:p>
          <a:p>
            <a:pPr lvl="1"/>
            <a:r>
              <a:rPr lang="es-ES" sz="1700" dirty="0">
                <a:latin typeface="Calibri"/>
                <a:cs typeface="Calibri"/>
              </a:rPr>
              <a:t>- Vicios del consentimiento</a:t>
            </a:r>
          </a:p>
        </p:txBody>
      </p:sp>
    </p:spTree>
    <p:extLst>
      <p:ext uri="{BB962C8B-B14F-4D97-AF65-F5344CB8AC3E}">
        <p14:creationId xmlns:p14="http://schemas.microsoft.com/office/powerpoint/2010/main" val="2900864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65356" y="2271319"/>
            <a:ext cx="8665944" cy="369332"/>
          </a:xfrm>
          <a:prstGeom prst="rect">
            <a:avLst/>
          </a:prstGeom>
          <a:noFill/>
        </p:spPr>
        <p:txBody>
          <a:bodyPr wrap="square" rtlCol="0">
            <a:spAutoFit/>
          </a:bodyPr>
          <a:lstStyle/>
          <a:p>
            <a:r>
              <a:rPr lang="es-ES" sz="1800" b="1" dirty="0">
                <a:latin typeface="Calibri"/>
                <a:cs typeface="Calibri"/>
              </a:rPr>
              <a:t>¿Cuáles son los conceptos para calcular el finiquito?</a:t>
            </a:r>
            <a:endParaRPr lang="es-CL" sz="1800" b="1" dirty="0">
              <a:latin typeface="Calibri"/>
              <a:cs typeface="Calibri"/>
            </a:endParaRPr>
          </a:p>
        </p:txBody>
      </p:sp>
      <p:grpSp>
        <p:nvGrpSpPr>
          <p:cNvPr id="2" name="Agrupar 1"/>
          <p:cNvGrpSpPr/>
          <p:nvPr/>
        </p:nvGrpSpPr>
        <p:grpSpPr>
          <a:xfrm>
            <a:off x="477838" y="2703442"/>
            <a:ext cx="7891461" cy="3786258"/>
            <a:chOff x="579438" y="2893942"/>
            <a:chExt cx="7227172" cy="37862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654787" y="3036074"/>
              <a:ext cx="6861050" cy="35117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700" dirty="0">
                  <a:latin typeface="Calibri"/>
                  <a:cs typeface="Calibri"/>
                </a:rPr>
                <a:t>El finiquito debe incluir todas las remuneraciones que le correspondan al empleado al tiempo de extinguirse la relación laboral. Al calcular el finiquito debemos tener en cuenta los siguientes conceptos que han de ser incluidos:</a:t>
              </a:r>
            </a:p>
            <a:p>
              <a:pPr>
                <a:lnSpc>
                  <a:spcPct val="60000"/>
                </a:lnSpc>
              </a:pPr>
              <a:endParaRPr lang="es-ES" sz="1700" dirty="0">
                <a:latin typeface="Calibri"/>
                <a:cs typeface="Calibri"/>
              </a:endParaRPr>
            </a:p>
            <a:p>
              <a:pPr marL="144000" indent="-144000">
                <a:spcBef>
                  <a:spcPts val="500"/>
                </a:spcBef>
                <a:buFont typeface="Arial"/>
                <a:buChar char="•"/>
              </a:pPr>
              <a:r>
                <a:rPr lang="es-ES" sz="1700" dirty="0">
                  <a:latin typeface="Calibri"/>
                  <a:cs typeface="Calibri"/>
                </a:rPr>
                <a:t>Salario en bruto anual (haberes imponibles y haberes no imponibles)</a:t>
              </a:r>
            </a:p>
            <a:p>
              <a:pPr marL="144000" indent="-144000">
                <a:spcBef>
                  <a:spcPts val="500"/>
                </a:spcBef>
                <a:buFont typeface="Arial"/>
                <a:buChar char="•"/>
              </a:pPr>
              <a:r>
                <a:rPr lang="es-ES" sz="1700" dirty="0">
                  <a:latin typeface="Calibri"/>
                  <a:cs typeface="Calibri"/>
                </a:rPr>
                <a:t>Pagos extras de algún servicio adicional (Bonos o asignaciones especiales)</a:t>
              </a:r>
            </a:p>
            <a:p>
              <a:pPr marL="144000" indent="-144000">
                <a:spcBef>
                  <a:spcPts val="500"/>
                </a:spcBef>
                <a:buFont typeface="Arial"/>
                <a:buChar char="•"/>
              </a:pPr>
              <a:r>
                <a:rPr lang="es-ES" sz="1700" dirty="0">
                  <a:latin typeface="Calibri"/>
                  <a:cs typeface="Calibri"/>
                </a:rPr>
                <a:t>Vacaciones NO disfrutadas, incluyen las vacaciones progresivas</a:t>
              </a:r>
            </a:p>
            <a:p>
              <a:pPr marL="144000" indent="-144000">
                <a:spcBef>
                  <a:spcPts val="500"/>
                </a:spcBef>
                <a:buFont typeface="Arial"/>
                <a:buChar char="•"/>
              </a:pPr>
              <a:r>
                <a:rPr lang="es-ES" sz="1700" dirty="0">
                  <a:latin typeface="Calibri"/>
                  <a:cs typeface="Calibri"/>
                </a:rPr>
                <a:t>Horas extras trabajadas (a lo menos tres meses hacia atrás) </a:t>
              </a:r>
            </a:p>
            <a:p>
              <a:pPr marL="144000" indent="-144000">
                <a:spcBef>
                  <a:spcPts val="500"/>
                </a:spcBef>
                <a:buFont typeface="Arial"/>
                <a:buChar char="•"/>
              </a:pPr>
              <a:r>
                <a:rPr lang="es-ES" sz="1700" dirty="0">
                  <a:latin typeface="Calibri"/>
                  <a:cs typeface="Calibri"/>
                </a:rPr>
                <a:t>Pagos de beneficios que la empresa haya brindado (Regalías o beneficios evaluables en dinero)</a:t>
              </a:r>
            </a:p>
            <a:p>
              <a:pPr marL="144000" indent="-144000">
                <a:spcBef>
                  <a:spcPts val="500"/>
                </a:spcBef>
                <a:buFont typeface="Arial"/>
                <a:buChar char="•"/>
              </a:pPr>
              <a:r>
                <a:rPr lang="es-ES" sz="1700" dirty="0">
                  <a:latin typeface="Calibri"/>
                  <a:cs typeface="Calibri"/>
                </a:rPr>
                <a:t>Indemnización Voluntaria o acordada en el contrato de trabajo o convenio o contrato colectivo por despido.</a:t>
              </a:r>
            </a:p>
          </p:txBody>
        </p:sp>
        <p:sp>
          <p:nvSpPr>
            <p:cNvPr id="18" name="Google Shape;101;p3"/>
            <p:cNvSpPr/>
            <p:nvPr/>
          </p:nvSpPr>
          <p:spPr>
            <a:xfrm>
              <a:off x="579438" y="2893942"/>
              <a:ext cx="7227172" cy="37862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2643" y="2626989"/>
            <a:ext cx="536896" cy="511923"/>
          </a:xfrm>
          <a:prstGeom prst="rect">
            <a:avLst/>
          </a:prstGeom>
        </p:spPr>
      </p:pic>
    </p:spTree>
    <p:extLst>
      <p:ext uri="{BB962C8B-B14F-4D97-AF65-F5344CB8AC3E}">
        <p14:creationId xmlns:p14="http://schemas.microsoft.com/office/powerpoint/2010/main" val="1383325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65356" y="2271319"/>
            <a:ext cx="8665944" cy="369332"/>
          </a:xfrm>
          <a:prstGeom prst="rect">
            <a:avLst/>
          </a:prstGeom>
          <a:noFill/>
        </p:spPr>
        <p:txBody>
          <a:bodyPr wrap="square" rtlCol="0">
            <a:spAutoFit/>
          </a:bodyPr>
          <a:lstStyle/>
          <a:p>
            <a:r>
              <a:rPr lang="es-CL" sz="1800" b="1" dirty="0" smtClean="0">
                <a:latin typeface="Calibri"/>
                <a:cs typeface="Calibri"/>
              </a:rPr>
              <a:t>Finiquito: ¿</a:t>
            </a:r>
            <a:r>
              <a:rPr lang="es-ES" sz="1800" b="1" dirty="0">
                <a:latin typeface="Calibri"/>
                <a:cs typeface="Calibri"/>
              </a:rPr>
              <a:t>Quién realiza el finiquito? ¿Cómo calcular el finiquito? </a:t>
            </a:r>
            <a:endParaRPr lang="es-CL" sz="1800" b="1" dirty="0">
              <a:latin typeface="Calibri"/>
              <a:cs typeface="Calibri"/>
            </a:endParaRPr>
          </a:p>
        </p:txBody>
      </p:sp>
      <p:grpSp>
        <p:nvGrpSpPr>
          <p:cNvPr id="2" name="Agrupar 1"/>
          <p:cNvGrpSpPr/>
          <p:nvPr/>
        </p:nvGrpSpPr>
        <p:grpSpPr>
          <a:xfrm>
            <a:off x="477838" y="2703442"/>
            <a:ext cx="7891461" cy="1868558"/>
            <a:chOff x="579438" y="2893942"/>
            <a:chExt cx="7227172" cy="18685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01311" y="3061474"/>
              <a:ext cx="6861050" cy="147732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b="1" dirty="0" smtClean="0">
                  <a:latin typeface="Calibri"/>
                  <a:cs typeface="Calibri"/>
                </a:rPr>
                <a:t>El </a:t>
              </a:r>
              <a:r>
                <a:rPr lang="es-ES" sz="1800" b="1" dirty="0">
                  <a:latin typeface="Calibri"/>
                  <a:cs typeface="Calibri"/>
                </a:rPr>
                <a:t>finiquito lo calcula la empresa</a:t>
              </a:r>
              <a:r>
                <a:rPr lang="es-ES" sz="1800" dirty="0">
                  <a:latin typeface="Calibri"/>
                  <a:cs typeface="Calibri"/>
                </a:rPr>
                <a:t>, pero recomendamos que los trabajadores sepan cómo se hace para estar preparado el día que se termine el contrato de trabajo bajo las causales de los artículos 159, 160, 161 y 171 del Código del Trabajo, para poder calcular el finiquito que  corresponde y saber si las partidas incluidas, en la cantidad que se  presente, sean las correctas. </a:t>
              </a:r>
            </a:p>
          </p:txBody>
        </p:sp>
        <p:sp>
          <p:nvSpPr>
            <p:cNvPr id="18" name="Google Shape;101;p3"/>
            <p:cNvSpPr/>
            <p:nvPr/>
          </p:nvSpPr>
          <p:spPr>
            <a:xfrm>
              <a:off x="579438" y="2893942"/>
              <a:ext cx="7227172" cy="18685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5432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474662" y="1791028"/>
            <a:ext cx="7056437" cy="353943"/>
          </a:xfrm>
          <a:prstGeom prst="rect">
            <a:avLst/>
          </a:prstGeom>
        </p:spPr>
        <p:txBody>
          <a:bodyPr wrap="square">
            <a:spAutoFit/>
          </a:bodyPr>
          <a:lstStyle/>
          <a:p>
            <a:r>
              <a:rPr lang="es-CL" sz="1700" b="1" dirty="0" smtClean="0">
                <a:latin typeface="Calibri"/>
                <a:cs typeface="Calibri"/>
              </a:rPr>
              <a:t>¿Qué se debe incluir dependiendo el artículo aplicado?</a:t>
            </a:r>
            <a:endParaRPr lang="es-CL" sz="1700" b="1" dirty="0">
              <a:latin typeface="Calibri"/>
              <a:cs typeface="Calibri"/>
            </a:endParaRPr>
          </a:p>
        </p:txBody>
      </p:sp>
      <p:sp>
        <p:nvSpPr>
          <p:cNvPr id="24" name="Rectángulo 23"/>
          <p:cNvSpPr/>
          <p:nvPr/>
        </p:nvSpPr>
        <p:spPr>
          <a:xfrm>
            <a:off x="4746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grpSp>
        <p:nvGrpSpPr>
          <p:cNvPr id="29" name="Agrupar 28"/>
          <p:cNvGrpSpPr/>
          <p:nvPr/>
        </p:nvGrpSpPr>
        <p:grpSpPr>
          <a:xfrm>
            <a:off x="457200" y="2184400"/>
            <a:ext cx="7251700" cy="4559300"/>
            <a:chOff x="457200" y="2184400"/>
            <a:chExt cx="7251700" cy="4559300"/>
          </a:xfrm>
        </p:grpSpPr>
        <p:sp>
          <p:nvSpPr>
            <p:cNvPr id="25" name="Rectángulo 24"/>
            <p:cNvSpPr/>
            <p:nvPr/>
          </p:nvSpPr>
          <p:spPr>
            <a:xfrm>
              <a:off x="1358900" y="2298700"/>
              <a:ext cx="6070600" cy="435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8" name="Imagen 27"/>
            <p:cNvPicPr>
              <a:picLocks noChangeAspect="1"/>
            </p:cNvPicPr>
            <p:nvPr/>
          </p:nvPicPr>
          <p:blipFill>
            <a:blip r:embed="rId2"/>
            <a:stretch>
              <a:fillRect/>
            </a:stretch>
          </p:blipFill>
          <p:spPr>
            <a:xfrm>
              <a:off x="457200" y="2184400"/>
              <a:ext cx="7251700" cy="4559300"/>
            </a:xfrm>
            <a:prstGeom prst="rect">
              <a:avLst/>
            </a:prstGeom>
          </p:spPr>
        </p:pic>
      </p:grpSp>
    </p:spTree>
    <p:extLst>
      <p:ext uri="{BB962C8B-B14F-4D97-AF65-F5344CB8AC3E}">
        <p14:creationId xmlns:p14="http://schemas.microsoft.com/office/powerpoint/2010/main" val="79253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645730" y="39073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271319"/>
            <a:ext cx="8665944" cy="747897"/>
          </a:xfrm>
          <a:prstGeom prst="rect">
            <a:avLst/>
          </a:prstGeom>
          <a:noFill/>
        </p:spPr>
        <p:txBody>
          <a:bodyPr wrap="square" rtlCol="0">
            <a:spAutoFit/>
          </a:bodyPr>
          <a:lstStyle/>
          <a:p>
            <a:pPr>
              <a:lnSpc>
                <a:spcPct val="120000"/>
              </a:lnSpc>
            </a:pPr>
            <a:r>
              <a:rPr lang="es-CL" sz="1800" b="1" dirty="0">
                <a:latin typeface="Calibri"/>
                <a:cs typeface="Calibri"/>
              </a:rPr>
              <a:t>Finiquito: ¿Cuándo el Empleador no puede poner termino al Contrato de Trabajo</a:t>
            </a:r>
            <a:r>
              <a:rPr lang="es-CL" sz="1800" b="1" dirty="0" smtClean="0">
                <a:latin typeface="Calibri"/>
                <a:cs typeface="Calibri"/>
              </a:rPr>
              <a:t>?</a:t>
            </a:r>
            <a:endParaRPr lang="es-CL" sz="1800" b="1" dirty="0">
              <a:latin typeface="Calibri"/>
              <a:cs typeface="Calibri"/>
            </a:endParaRPr>
          </a:p>
          <a:p>
            <a:pPr>
              <a:lnSpc>
                <a:spcPct val="120000"/>
              </a:lnSpc>
            </a:pPr>
            <a:r>
              <a:rPr lang="es-ES" sz="1800" b="1" dirty="0">
                <a:solidFill>
                  <a:srgbClr val="ED6B00"/>
                </a:solidFill>
                <a:latin typeface="Calibri"/>
                <a:cs typeface="Calibri"/>
              </a:rPr>
              <a:t>Un derecho de trabajadores y </a:t>
            </a:r>
            <a:r>
              <a:rPr lang="es-ES" sz="1800" b="1" dirty="0" smtClean="0">
                <a:solidFill>
                  <a:srgbClr val="ED6B00"/>
                </a:solidFill>
                <a:latin typeface="Calibri"/>
                <a:cs typeface="Calibri"/>
              </a:rPr>
              <a:t>trabajadoras.</a:t>
            </a:r>
            <a:endParaRPr lang="es-CL" sz="1800" b="1" dirty="0">
              <a:solidFill>
                <a:srgbClr val="ED6B00"/>
              </a:solidFill>
              <a:latin typeface="Calibri"/>
              <a:cs typeface="Calibri"/>
            </a:endParaRPr>
          </a:p>
        </p:txBody>
      </p:sp>
      <p:grpSp>
        <p:nvGrpSpPr>
          <p:cNvPr id="2" name="Agrupar 1"/>
          <p:cNvGrpSpPr/>
          <p:nvPr/>
        </p:nvGrpSpPr>
        <p:grpSpPr>
          <a:xfrm>
            <a:off x="439738" y="3198742"/>
            <a:ext cx="7891461" cy="2440058"/>
            <a:chOff x="579438" y="2893942"/>
            <a:chExt cx="7227172" cy="24400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01311" y="3061474"/>
              <a:ext cx="6861050" cy="20082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b="1" dirty="0">
                  <a:latin typeface="Calibri"/>
                  <a:cs typeface="Calibri"/>
                </a:rPr>
                <a:t>La Ley Nº 19.631, publicada en el Diario Oficial el 28 de septiembre de 1999</a:t>
              </a:r>
              <a:r>
                <a:rPr lang="es-ES" sz="1800" b="1" dirty="0" smtClean="0">
                  <a:latin typeface="Calibri"/>
                  <a:cs typeface="Calibri"/>
                </a:rPr>
                <a:t>.</a:t>
              </a:r>
            </a:p>
            <a:p>
              <a:pPr>
                <a:lnSpc>
                  <a:spcPct val="50000"/>
                </a:lnSpc>
              </a:pPr>
              <a:endParaRPr lang="es-ES" sz="1800" b="1" dirty="0">
                <a:latin typeface="Calibri"/>
                <a:cs typeface="Calibri"/>
              </a:endParaRPr>
            </a:p>
            <a:p>
              <a:r>
                <a:rPr lang="es-ES" sz="1800" dirty="0">
                  <a:latin typeface="Calibri"/>
                  <a:cs typeface="Calibri"/>
                </a:rPr>
                <a:t>• Conocida como “Ley Bustos”, obliga a los empleadores(as) a pagar las cotizaciones previsionales adeudadas al trabajador(a) como requisito para despedirlo.</a:t>
              </a:r>
            </a:p>
            <a:p>
              <a:pPr>
                <a:spcBef>
                  <a:spcPts val="900"/>
                </a:spcBef>
              </a:pPr>
              <a:r>
                <a:rPr lang="es-ES" sz="1800" dirty="0">
                  <a:latin typeface="Calibri"/>
                  <a:cs typeface="Calibri"/>
                </a:rPr>
                <a:t>• La Ley Bustos se aplica a todos los trabajadores(as) sin excepción, incluidos los temporeros(as) y trabajadores(as) de casa particular.</a:t>
              </a:r>
              <a:endParaRPr lang="es-CL" sz="1800" dirty="0">
                <a:latin typeface="Calibri"/>
                <a:cs typeface="Calibri"/>
              </a:endParaRPr>
            </a:p>
          </p:txBody>
        </p:sp>
        <p:sp>
          <p:nvSpPr>
            <p:cNvPr id="18" name="Google Shape;101;p3"/>
            <p:cNvSpPr/>
            <p:nvPr/>
          </p:nvSpPr>
          <p:spPr>
            <a:xfrm>
              <a:off x="579438" y="2893942"/>
              <a:ext cx="7227172" cy="24400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grpSp>
        <p:nvGrpSpPr>
          <p:cNvPr id="17" name="Agrupar 16"/>
          <p:cNvGrpSpPr/>
          <p:nvPr/>
        </p:nvGrpSpPr>
        <p:grpSpPr>
          <a:xfrm>
            <a:off x="7556077" y="5067300"/>
            <a:ext cx="1219623" cy="1627918"/>
            <a:chOff x="7556077" y="5041900"/>
            <a:chExt cx="1219623" cy="1627918"/>
          </a:xfrm>
        </p:grpSpPr>
        <p:grpSp>
          <p:nvGrpSpPr>
            <p:cNvPr id="16" name="Agrupar 15"/>
            <p:cNvGrpSpPr/>
            <p:nvPr/>
          </p:nvGrpSpPr>
          <p:grpSpPr>
            <a:xfrm>
              <a:off x="7613438" y="5041900"/>
              <a:ext cx="1104900" cy="1104900"/>
              <a:chOff x="7594600" y="5041900"/>
              <a:chExt cx="1104900" cy="1104900"/>
            </a:xfrm>
          </p:grpSpPr>
          <p:sp>
            <p:nvSpPr>
              <p:cNvPr id="4" name="Elipse 3"/>
              <p:cNvSpPr/>
              <p:nvPr/>
            </p:nvSpPr>
            <p:spPr>
              <a:xfrm>
                <a:off x="7594600" y="5041900"/>
                <a:ext cx="1104900" cy="1104900"/>
              </a:xfrm>
              <a:prstGeom prst="ellipse">
                <a:avLst/>
              </a:prstGeom>
              <a:solidFill>
                <a:srgbClr val="ED6B00">
                  <a:alpha val="95000"/>
                </a:srgb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7788275" y="5235575"/>
                <a:ext cx="717550" cy="717550"/>
              </a:xfrm>
              <a:prstGeom prst="rect">
                <a:avLst/>
              </a:prstGeom>
            </p:spPr>
          </p:pic>
        </p:grpSp>
        <p:sp>
          <p:nvSpPr>
            <p:cNvPr id="8" name="Rectángulo 7"/>
            <p:cNvSpPr/>
            <p:nvPr/>
          </p:nvSpPr>
          <p:spPr>
            <a:xfrm>
              <a:off x="7556077" y="6186096"/>
              <a:ext cx="1219623" cy="483722"/>
            </a:xfrm>
            <a:prstGeom prst="rect">
              <a:avLst/>
            </a:prstGeom>
          </p:spPr>
          <p:txBody>
            <a:bodyPr wrap="square">
              <a:spAutoFit/>
            </a:bodyPr>
            <a:lstStyle/>
            <a:p>
              <a:pPr algn="ctr">
                <a:lnSpc>
                  <a:spcPct val="90000"/>
                </a:lnSpc>
              </a:pPr>
              <a:r>
                <a:rPr lang="es-ES" b="1" dirty="0" smtClean="0">
                  <a:solidFill>
                    <a:srgbClr val="ED6B00"/>
                  </a:solidFill>
                  <a:latin typeface="Calibri"/>
                  <a:cs typeface="Calibri"/>
                </a:rPr>
                <a:t>OBLIGACIÓN DE PAGAR</a:t>
              </a:r>
              <a:endParaRPr lang="es-CL" b="1" dirty="0">
                <a:solidFill>
                  <a:srgbClr val="ED6B00"/>
                </a:solidFill>
                <a:latin typeface="Calibri"/>
                <a:cs typeface="Calibri"/>
              </a:endParaRPr>
            </a:p>
          </p:txBody>
        </p:sp>
      </p:grpSp>
    </p:spTree>
    <p:extLst>
      <p:ext uri="{BB962C8B-B14F-4D97-AF65-F5344CB8AC3E}">
        <p14:creationId xmlns:p14="http://schemas.microsoft.com/office/powerpoint/2010/main" val="125957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645730" y="39073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271319"/>
            <a:ext cx="8665944" cy="747897"/>
          </a:xfrm>
          <a:prstGeom prst="rect">
            <a:avLst/>
          </a:prstGeom>
          <a:noFill/>
        </p:spPr>
        <p:txBody>
          <a:bodyPr wrap="square" rtlCol="0">
            <a:spAutoFit/>
          </a:bodyPr>
          <a:lstStyle/>
          <a:p>
            <a:pPr>
              <a:lnSpc>
                <a:spcPct val="120000"/>
              </a:lnSpc>
            </a:pPr>
            <a:r>
              <a:rPr lang="es-CL" sz="1800" b="1" dirty="0">
                <a:latin typeface="Calibri"/>
                <a:cs typeface="Calibri"/>
              </a:rPr>
              <a:t>Finiquito: ¿Cuándo el Empleador no puede poner termino al Contrato de Trabajo</a:t>
            </a:r>
            <a:r>
              <a:rPr lang="es-CL" sz="1800" b="1" dirty="0" smtClean="0">
                <a:latin typeface="Calibri"/>
                <a:cs typeface="Calibri"/>
              </a:rPr>
              <a:t>?</a:t>
            </a:r>
            <a:endParaRPr lang="es-CL" sz="1800" b="1" dirty="0">
              <a:latin typeface="Calibri"/>
              <a:cs typeface="Calibri"/>
            </a:endParaRPr>
          </a:p>
          <a:p>
            <a:pPr>
              <a:lnSpc>
                <a:spcPct val="120000"/>
              </a:lnSpc>
            </a:pPr>
            <a:r>
              <a:rPr lang="es-ES" sz="1800" b="1" dirty="0">
                <a:solidFill>
                  <a:srgbClr val="ED6B00"/>
                </a:solidFill>
                <a:latin typeface="Calibri"/>
                <a:cs typeface="Calibri"/>
              </a:rPr>
              <a:t>Un derecho de trabajadores y </a:t>
            </a:r>
            <a:r>
              <a:rPr lang="es-ES" sz="1800" b="1" dirty="0" smtClean="0">
                <a:solidFill>
                  <a:srgbClr val="ED6B00"/>
                </a:solidFill>
                <a:latin typeface="Calibri"/>
                <a:cs typeface="Calibri"/>
              </a:rPr>
              <a:t>trabajadoras.</a:t>
            </a:r>
            <a:endParaRPr lang="es-CL" sz="1800" b="1" dirty="0">
              <a:solidFill>
                <a:srgbClr val="ED6B00"/>
              </a:solidFill>
              <a:latin typeface="Calibri"/>
              <a:cs typeface="Calibri"/>
            </a:endParaRPr>
          </a:p>
        </p:txBody>
      </p:sp>
      <p:grpSp>
        <p:nvGrpSpPr>
          <p:cNvPr id="2" name="Agrupar 1"/>
          <p:cNvGrpSpPr/>
          <p:nvPr/>
        </p:nvGrpSpPr>
        <p:grpSpPr>
          <a:xfrm>
            <a:off x="439738" y="3198742"/>
            <a:ext cx="7891461" cy="2706758"/>
            <a:chOff x="579438" y="2893942"/>
            <a:chExt cx="7227172" cy="27067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01311" y="3086874"/>
              <a:ext cx="6861050" cy="230832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dirty="0">
                  <a:latin typeface="Calibri"/>
                  <a:cs typeface="Calibri"/>
                </a:rPr>
                <a:t>Para que sea válido el despido, el empleador(a) debe acompañar el aviso de Término de contrato con los certificados que acrediten que tiene pagadas las siguientes cotizaciones previsionales:</a:t>
              </a:r>
            </a:p>
            <a:p>
              <a:pPr>
                <a:lnSpc>
                  <a:spcPct val="50000"/>
                </a:lnSpc>
              </a:pPr>
              <a:endParaRPr lang="es-ES" sz="1800" dirty="0">
                <a:latin typeface="Calibri"/>
                <a:cs typeface="Calibri"/>
              </a:endParaRPr>
            </a:p>
            <a:p>
              <a:pPr marL="475200" lvl="1" indent="-270000">
                <a:buFont typeface="+mj-lt"/>
                <a:buAutoNum type="arabicPeriod"/>
              </a:pPr>
              <a:r>
                <a:rPr lang="es-ES" sz="1800" dirty="0">
                  <a:latin typeface="Calibri"/>
                  <a:cs typeface="Calibri"/>
                </a:rPr>
                <a:t>Cotizaciones de pensiones, AFP o INP.</a:t>
              </a:r>
            </a:p>
            <a:p>
              <a:pPr marL="475200" lvl="1" indent="-270000">
                <a:buFont typeface="+mj-lt"/>
                <a:buAutoNum type="arabicPeriod"/>
              </a:pPr>
              <a:r>
                <a:rPr lang="es-ES" sz="1800" dirty="0">
                  <a:latin typeface="Calibri"/>
                  <a:cs typeface="Calibri"/>
                </a:rPr>
                <a:t>Cotizaciones de salud, FONASA o ISAPRE.</a:t>
              </a:r>
            </a:p>
            <a:p>
              <a:pPr marL="475200" lvl="1" indent="-270000">
                <a:buFont typeface="+mj-lt"/>
                <a:buAutoNum type="arabicPeriod"/>
              </a:pPr>
              <a:r>
                <a:rPr lang="es-ES" sz="1800" dirty="0">
                  <a:latin typeface="Calibri"/>
                  <a:cs typeface="Calibri"/>
                </a:rPr>
                <a:t>Cotizaciones del seguro de cesantía (Ley Nº19.728), si correspondiere.</a:t>
              </a:r>
            </a:p>
            <a:p>
              <a:pPr lvl="1">
                <a:lnSpc>
                  <a:spcPct val="50000"/>
                </a:lnSpc>
              </a:pPr>
              <a:endParaRPr lang="es-ES" sz="1800" dirty="0">
                <a:latin typeface="Calibri"/>
                <a:cs typeface="Calibri"/>
              </a:endParaRPr>
            </a:p>
            <a:p>
              <a:r>
                <a:rPr lang="es-ES" sz="1800" dirty="0">
                  <a:latin typeface="Calibri"/>
                  <a:cs typeface="Calibri"/>
                </a:rPr>
                <a:t>Tendrá que presentar las respectivas planillas de pago.</a:t>
              </a:r>
              <a:endParaRPr lang="es-CL" sz="1800" dirty="0">
                <a:latin typeface="Calibri"/>
                <a:cs typeface="Calibri"/>
              </a:endParaRPr>
            </a:p>
          </p:txBody>
        </p:sp>
        <p:sp>
          <p:nvSpPr>
            <p:cNvPr id="18" name="Google Shape;101;p3"/>
            <p:cNvSpPr/>
            <p:nvPr/>
          </p:nvSpPr>
          <p:spPr>
            <a:xfrm>
              <a:off x="579438" y="2893942"/>
              <a:ext cx="7227172" cy="27067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grpSp>
        <p:nvGrpSpPr>
          <p:cNvPr id="17" name="Agrupar 16"/>
          <p:cNvGrpSpPr/>
          <p:nvPr/>
        </p:nvGrpSpPr>
        <p:grpSpPr>
          <a:xfrm>
            <a:off x="7556077" y="5067300"/>
            <a:ext cx="1219623" cy="1627918"/>
            <a:chOff x="7556077" y="5041900"/>
            <a:chExt cx="1219623" cy="1627918"/>
          </a:xfrm>
        </p:grpSpPr>
        <p:grpSp>
          <p:nvGrpSpPr>
            <p:cNvPr id="16" name="Agrupar 15"/>
            <p:cNvGrpSpPr/>
            <p:nvPr/>
          </p:nvGrpSpPr>
          <p:grpSpPr>
            <a:xfrm>
              <a:off x="7613438" y="5041900"/>
              <a:ext cx="1104900" cy="1104900"/>
              <a:chOff x="7594600" y="5041900"/>
              <a:chExt cx="1104900" cy="1104900"/>
            </a:xfrm>
          </p:grpSpPr>
          <p:sp>
            <p:nvSpPr>
              <p:cNvPr id="4" name="Elipse 3"/>
              <p:cNvSpPr/>
              <p:nvPr/>
            </p:nvSpPr>
            <p:spPr>
              <a:xfrm>
                <a:off x="7594600" y="5041900"/>
                <a:ext cx="1104900" cy="1104900"/>
              </a:xfrm>
              <a:prstGeom prst="ellipse">
                <a:avLst/>
              </a:prstGeom>
              <a:solidFill>
                <a:srgbClr val="ED6B00">
                  <a:alpha val="95000"/>
                </a:srgb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7788275" y="5235575"/>
                <a:ext cx="717550" cy="717550"/>
              </a:xfrm>
              <a:prstGeom prst="rect">
                <a:avLst/>
              </a:prstGeom>
            </p:spPr>
          </p:pic>
        </p:grpSp>
        <p:sp>
          <p:nvSpPr>
            <p:cNvPr id="8" name="Rectángulo 7"/>
            <p:cNvSpPr/>
            <p:nvPr/>
          </p:nvSpPr>
          <p:spPr>
            <a:xfrm>
              <a:off x="7556077" y="6186096"/>
              <a:ext cx="1219623" cy="483722"/>
            </a:xfrm>
            <a:prstGeom prst="rect">
              <a:avLst/>
            </a:prstGeom>
          </p:spPr>
          <p:txBody>
            <a:bodyPr wrap="square">
              <a:spAutoFit/>
            </a:bodyPr>
            <a:lstStyle/>
            <a:p>
              <a:pPr algn="ctr">
                <a:lnSpc>
                  <a:spcPct val="90000"/>
                </a:lnSpc>
              </a:pPr>
              <a:r>
                <a:rPr lang="es-ES" b="1" dirty="0" smtClean="0">
                  <a:solidFill>
                    <a:srgbClr val="ED6B00"/>
                  </a:solidFill>
                  <a:latin typeface="Calibri"/>
                  <a:cs typeface="Calibri"/>
                </a:rPr>
                <a:t>OBLIGACIÓN DE PAGAR</a:t>
              </a:r>
              <a:endParaRPr lang="es-CL" b="1" dirty="0">
                <a:solidFill>
                  <a:srgbClr val="ED6B00"/>
                </a:solidFill>
                <a:latin typeface="Calibri"/>
                <a:cs typeface="Calibri"/>
              </a:endParaRPr>
            </a:p>
          </p:txBody>
        </p:sp>
      </p:grpSp>
    </p:spTree>
    <p:extLst>
      <p:ext uri="{BB962C8B-B14F-4D97-AF65-F5344CB8AC3E}">
        <p14:creationId xmlns:p14="http://schemas.microsoft.com/office/powerpoint/2010/main" val="335957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645730" y="39073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271319"/>
            <a:ext cx="8665944" cy="747897"/>
          </a:xfrm>
          <a:prstGeom prst="rect">
            <a:avLst/>
          </a:prstGeom>
          <a:noFill/>
        </p:spPr>
        <p:txBody>
          <a:bodyPr wrap="square" rtlCol="0">
            <a:spAutoFit/>
          </a:bodyPr>
          <a:lstStyle/>
          <a:p>
            <a:pPr>
              <a:lnSpc>
                <a:spcPct val="120000"/>
              </a:lnSpc>
            </a:pPr>
            <a:r>
              <a:rPr lang="es-CL" sz="1800" b="1" dirty="0">
                <a:latin typeface="Calibri"/>
                <a:cs typeface="Calibri"/>
              </a:rPr>
              <a:t>Finiquito: ¿Cuándo el Empleador no puede poner termino al Contrato de Trabajo</a:t>
            </a:r>
            <a:r>
              <a:rPr lang="es-CL" sz="1800" b="1" dirty="0" smtClean="0">
                <a:latin typeface="Calibri"/>
                <a:cs typeface="Calibri"/>
              </a:rPr>
              <a:t>?</a:t>
            </a:r>
            <a:endParaRPr lang="es-CL" sz="1800" b="1" dirty="0">
              <a:latin typeface="Calibri"/>
              <a:cs typeface="Calibri"/>
            </a:endParaRPr>
          </a:p>
          <a:p>
            <a:pPr>
              <a:lnSpc>
                <a:spcPct val="120000"/>
              </a:lnSpc>
            </a:pPr>
            <a:r>
              <a:rPr lang="es-ES" sz="1800" b="1" dirty="0">
                <a:solidFill>
                  <a:srgbClr val="ED6B00"/>
                </a:solidFill>
                <a:latin typeface="Calibri"/>
                <a:cs typeface="Calibri"/>
              </a:rPr>
              <a:t>Un derecho de trabajadores y </a:t>
            </a:r>
            <a:r>
              <a:rPr lang="es-ES" sz="1800" b="1" dirty="0" smtClean="0">
                <a:solidFill>
                  <a:srgbClr val="ED6B00"/>
                </a:solidFill>
                <a:latin typeface="Calibri"/>
                <a:cs typeface="Calibri"/>
              </a:rPr>
              <a:t>trabajadoras.</a:t>
            </a:r>
            <a:endParaRPr lang="es-CL" sz="1800" b="1" dirty="0">
              <a:solidFill>
                <a:srgbClr val="ED6B00"/>
              </a:solidFill>
              <a:latin typeface="Calibri"/>
              <a:cs typeface="Calibri"/>
            </a:endParaRPr>
          </a:p>
        </p:txBody>
      </p:sp>
      <p:grpSp>
        <p:nvGrpSpPr>
          <p:cNvPr id="2" name="Agrupar 1"/>
          <p:cNvGrpSpPr/>
          <p:nvPr/>
        </p:nvGrpSpPr>
        <p:grpSpPr>
          <a:xfrm>
            <a:off x="439738" y="3198742"/>
            <a:ext cx="7891461" cy="2706758"/>
            <a:chOff x="579438" y="2893942"/>
            <a:chExt cx="7227172" cy="27067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01311" y="3112274"/>
              <a:ext cx="6861050" cy="216982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180000" indent="-180000">
                <a:buFont typeface="Arial"/>
                <a:buChar char="•"/>
              </a:pPr>
              <a:r>
                <a:rPr lang="es-ES" sz="1800" dirty="0">
                  <a:latin typeface="Calibri"/>
                  <a:cs typeface="Calibri"/>
                </a:rPr>
                <a:t>El empleador(a) debe comprobar que todas estas cotizaciones están pagadas para proceder al despido, de lo contrario éste no pondrá término al contrato de trabajo.</a:t>
              </a:r>
            </a:p>
            <a:p>
              <a:pPr>
                <a:lnSpc>
                  <a:spcPct val="50000"/>
                </a:lnSpc>
              </a:pPr>
              <a:endParaRPr lang="es-ES" sz="1800" dirty="0">
                <a:latin typeface="Calibri"/>
                <a:cs typeface="Calibri"/>
              </a:endParaRPr>
            </a:p>
            <a:p>
              <a:pPr marL="180000" indent="-180000">
                <a:buFont typeface="Arial"/>
                <a:buChar char="•"/>
              </a:pPr>
              <a:r>
                <a:rPr lang="es-ES" sz="1800" dirty="0">
                  <a:latin typeface="Calibri"/>
                  <a:cs typeface="Calibri"/>
                </a:rPr>
                <a:t>Ello significa que el empleador(a) tendrá que continuar pagando al trabajador(a) afectado las remuneraciones y demás prestaciones contempladas en el contrato </a:t>
              </a:r>
              <a:r>
                <a:rPr lang="es-ES" sz="1800" dirty="0" smtClean="0">
                  <a:latin typeface="Calibri"/>
                  <a:cs typeface="Calibri"/>
                </a:rPr>
                <a:t>de trabajo</a:t>
              </a:r>
              <a:r>
                <a:rPr lang="es-ES" sz="1800" dirty="0">
                  <a:latin typeface="Calibri"/>
                  <a:cs typeface="Calibri"/>
                </a:rPr>
                <a:t>, hasta que haya convalidado debidamente el despido.</a:t>
              </a:r>
              <a:endParaRPr lang="es-CL" sz="1800" dirty="0">
                <a:latin typeface="Calibri"/>
                <a:cs typeface="Calibri"/>
              </a:endParaRPr>
            </a:p>
          </p:txBody>
        </p:sp>
        <p:sp>
          <p:nvSpPr>
            <p:cNvPr id="18" name="Google Shape;101;p3"/>
            <p:cNvSpPr/>
            <p:nvPr/>
          </p:nvSpPr>
          <p:spPr>
            <a:xfrm>
              <a:off x="579438" y="2893942"/>
              <a:ext cx="7227172" cy="27067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grpSp>
        <p:nvGrpSpPr>
          <p:cNvPr id="17" name="Agrupar 16"/>
          <p:cNvGrpSpPr/>
          <p:nvPr/>
        </p:nvGrpSpPr>
        <p:grpSpPr>
          <a:xfrm>
            <a:off x="7556077" y="5067300"/>
            <a:ext cx="1219623" cy="1627918"/>
            <a:chOff x="7556077" y="5041900"/>
            <a:chExt cx="1219623" cy="1627918"/>
          </a:xfrm>
        </p:grpSpPr>
        <p:grpSp>
          <p:nvGrpSpPr>
            <p:cNvPr id="16" name="Agrupar 15"/>
            <p:cNvGrpSpPr/>
            <p:nvPr/>
          </p:nvGrpSpPr>
          <p:grpSpPr>
            <a:xfrm>
              <a:off x="7613438" y="5041900"/>
              <a:ext cx="1104900" cy="1104900"/>
              <a:chOff x="7594600" y="5041900"/>
              <a:chExt cx="1104900" cy="1104900"/>
            </a:xfrm>
          </p:grpSpPr>
          <p:sp>
            <p:nvSpPr>
              <p:cNvPr id="4" name="Elipse 3"/>
              <p:cNvSpPr/>
              <p:nvPr/>
            </p:nvSpPr>
            <p:spPr>
              <a:xfrm>
                <a:off x="7594600" y="5041900"/>
                <a:ext cx="1104900" cy="1104900"/>
              </a:xfrm>
              <a:prstGeom prst="ellipse">
                <a:avLst/>
              </a:prstGeom>
              <a:solidFill>
                <a:srgbClr val="ED6B00">
                  <a:alpha val="95000"/>
                </a:srgb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7788275" y="5235575"/>
                <a:ext cx="717550" cy="717550"/>
              </a:xfrm>
              <a:prstGeom prst="rect">
                <a:avLst/>
              </a:prstGeom>
            </p:spPr>
          </p:pic>
        </p:grpSp>
        <p:sp>
          <p:nvSpPr>
            <p:cNvPr id="8" name="Rectángulo 7"/>
            <p:cNvSpPr/>
            <p:nvPr/>
          </p:nvSpPr>
          <p:spPr>
            <a:xfrm>
              <a:off x="7556077" y="6186096"/>
              <a:ext cx="1219623" cy="483722"/>
            </a:xfrm>
            <a:prstGeom prst="rect">
              <a:avLst/>
            </a:prstGeom>
          </p:spPr>
          <p:txBody>
            <a:bodyPr wrap="square">
              <a:spAutoFit/>
            </a:bodyPr>
            <a:lstStyle/>
            <a:p>
              <a:pPr algn="ctr">
                <a:lnSpc>
                  <a:spcPct val="90000"/>
                </a:lnSpc>
              </a:pPr>
              <a:r>
                <a:rPr lang="es-ES" b="1" dirty="0" smtClean="0">
                  <a:solidFill>
                    <a:srgbClr val="ED6B00"/>
                  </a:solidFill>
                  <a:latin typeface="Calibri"/>
                  <a:cs typeface="Calibri"/>
                </a:rPr>
                <a:t>OBLIGACIÓN DE PAGAR</a:t>
              </a:r>
              <a:endParaRPr lang="es-CL" b="1" dirty="0">
                <a:solidFill>
                  <a:srgbClr val="ED6B00"/>
                </a:solidFill>
                <a:latin typeface="Calibri"/>
                <a:cs typeface="Calibri"/>
              </a:endParaRPr>
            </a:p>
          </p:txBody>
        </p:sp>
      </p:grpSp>
    </p:spTree>
    <p:extLst>
      <p:ext uri="{BB962C8B-B14F-4D97-AF65-F5344CB8AC3E}">
        <p14:creationId xmlns:p14="http://schemas.microsoft.com/office/powerpoint/2010/main" val="363969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645730" y="39073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271319"/>
            <a:ext cx="8665944" cy="747897"/>
          </a:xfrm>
          <a:prstGeom prst="rect">
            <a:avLst/>
          </a:prstGeom>
          <a:noFill/>
        </p:spPr>
        <p:txBody>
          <a:bodyPr wrap="square" rtlCol="0">
            <a:spAutoFit/>
          </a:bodyPr>
          <a:lstStyle/>
          <a:p>
            <a:pPr>
              <a:lnSpc>
                <a:spcPct val="120000"/>
              </a:lnSpc>
            </a:pPr>
            <a:r>
              <a:rPr lang="es-CL" sz="1800" b="1" dirty="0">
                <a:latin typeface="Calibri"/>
                <a:cs typeface="Calibri"/>
              </a:rPr>
              <a:t>Finiquito: ¿Cuándo el Empleador no puede poner termino al Contrato de Trabajo</a:t>
            </a:r>
            <a:r>
              <a:rPr lang="es-CL" sz="1800" b="1" dirty="0" smtClean="0">
                <a:latin typeface="Calibri"/>
                <a:cs typeface="Calibri"/>
              </a:rPr>
              <a:t>?</a:t>
            </a:r>
            <a:endParaRPr lang="es-CL" sz="1800" b="1" dirty="0">
              <a:latin typeface="Calibri"/>
              <a:cs typeface="Calibri"/>
            </a:endParaRPr>
          </a:p>
          <a:p>
            <a:pPr>
              <a:lnSpc>
                <a:spcPct val="120000"/>
              </a:lnSpc>
            </a:pPr>
            <a:r>
              <a:rPr lang="es-ES" sz="1800" b="1" dirty="0">
                <a:solidFill>
                  <a:srgbClr val="ED6B00"/>
                </a:solidFill>
                <a:latin typeface="Calibri"/>
                <a:cs typeface="Calibri"/>
              </a:rPr>
              <a:t>Un derecho de trabajadores y </a:t>
            </a:r>
            <a:r>
              <a:rPr lang="es-ES" sz="1800" b="1" dirty="0" smtClean="0">
                <a:solidFill>
                  <a:srgbClr val="ED6B00"/>
                </a:solidFill>
                <a:latin typeface="Calibri"/>
                <a:cs typeface="Calibri"/>
              </a:rPr>
              <a:t>trabajadoras.</a:t>
            </a:r>
            <a:endParaRPr lang="es-CL" sz="1800" b="1" dirty="0">
              <a:solidFill>
                <a:srgbClr val="ED6B00"/>
              </a:solidFill>
              <a:latin typeface="Calibri"/>
              <a:cs typeface="Calibri"/>
            </a:endParaRPr>
          </a:p>
        </p:txBody>
      </p:sp>
      <p:grpSp>
        <p:nvGrpSpPr>
          <p:cNvPr id="2" name="Agrupar 1"/>
          <p:cNvGrpSpPr/>
          <p:nvPr/>
        </p:nvGrpSpPr>
        <p:grpSpPr>
          <a:xfrm>
            <a:off x="439738" y="3198742"/>
            <a:ext cx="7891461" cy="2960758"/>
            <a:chOff x="579438" y="2893942"/>
            <a:chExt cx="7227172" cy="29607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01311" y="3061474"/>
              <a:ext cx="7012252" cy="25442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1000"/>
                </a:spcBef>
              </a:pPr>
              <a:r>
                <a:rPr lang="es-ES" sz="1800" spc="-10" dirty="0">
                  <a:latin typeface="Calibri"/>
                  <a:cs typeface="Calibri"/>
                </a:rPr>
                <a:t>La obligación de pagar las cotizaciones previsionales del trabajador(a) </a:t>
              </a:r>
              <a:r>
                <a:rPr lang="es-ES" sz="1800" spc="-10" dirty="0" smtClean="0">
                  <a:latin typeface="Calibri"/>
                  <a:cs typeface="Calibri"/>
                </a:rPr>
                <a:t>antes</a:t>
              </a:r>
              <a:br>
                <a:rPr lang="es-ES" sz="1800" spc="-10" dirty="0" smtClean="0">
                  <a:latin typeface="Calibri"/>
                  <a:cs typeface="Calibri"/>
                </a:rPr>
              </a:br>
              <a:r>
                <a:rPr lang="es-ES" sz="1800" spc="-10" dirty="0" smtClean="0">
                  <a:latin typeface="Calibri"/>
                  <a:cs typeface="Calibri"/>
                </a:rPr>
                <a:t>de </a:t>
              </a:r>
              <a:r>
                <a:rPr lang="es-ES" sz="1800" spc="-10" dirty="0">
                  <a:latin typeface="Calibri"/>
                  <a:cs typeface="Calibri"/>
                </a:rPr>
                <a:t>despedirlo opera cuando el contrato de trabajo termina por las </a:t>
              </a:r>
              <a:r>
                <a:rPr lang="es-ES" sz="1800" spc="-10" dirty="0" smtClean="0">
                  <a:latin typeface="Calibri"/>
                  <a:cs typeface="Calibri"/>
                </a:rPr>
                <a:t/>
              </a:r>
              <a:br>
                <a:rPr lang="es-ES" sz="1800" spc="-10" dirty="0" smtClean="0">
                  <a:latin typeface="Calibri"/>
                  <a:cs typeface="Calibri"/>
                </a:rPr>
              </a:br>
              <a:r>
                <a:rPr lang="es-ES" sz="1800" spc="-10" dirty="0" smtClean="0">
                  <a:latin typeface="Calibri"/>
                  <a:cs typeface="Calibri"/>
                </a:rPr>
                <a:t>siguientes </a:t>
              </a:r>
              <a:r>
                <a:rPr lang="es-ES" sz="1800" spc="-10" dirty="0">
                  <a:latin typeface="Calibri"/>
                  <a:cs typeface="Calibri"/>
                </a:rPr>
                <a:t>causales:</a:t>
              </a:r>
            </a:p>
            <a:p>
              <a:pPr>
                <a:spcBef>
                  <a:spcPts val="1000"/>
                </a:spcBef>
              </a:pPr>
              <a:r>
                <a:rPr lang="es-ES" sz="1800" b="1" dirty="0">
                  <a:latin typeface="Calibri"/>
                  <a:cs typeface="Calibri"/>
                </a:rPr>
                <a:t>Las del artículo 159, </a:t>
              </a:r>
              <a:r>
                <a:rPr lang="es-ES" sz="1800" b="1" dirty="0" err="1">
                  <a:latin typeface="Calibri"/>
                  <a:cs typeface="Calibri"/>
                </a:rPr>
                <a:t>Nºs</a:t>
              </a:r>
              <a:r>
                <a:rPr lang="es-ES" sz="1800" b="1" dirty="0">
                  <a:latin typeface="Calibri"/>
                  <a:cs typeface="Calibri"/>
                </a:rPr>
                <a:t> 4, 5 y 6 del Código del Trabajo, que corresponden a:</a:t>
              </a:r>
            </a:p>
            <a:p>
              <a:pPr>
                <a:lnSpc>
                  <a:spcPct val="90000"/>
                </a:lnSpc>
                <a:spcBef>
                  <a:spcPts val="1000"/>
                </a:spcBef>
              </a:pPr>
              <a:r>
                <a:rPr lang="es-ES" sz="1800" dirty="0" smtClean="0">
                  <a:latin typeface="Calibri"/>
                  <a:cs typeface="Calibri"/>
                </a:rPr>
                <a:t>• Vencimiento </a:t>
              </a:r>
              <a:r>
                <a:rPr lang="es-ES" sz="1800" dirty="0">
                  <a:latin typeface="Calibri"/>
                  <a:cs typeface="Calibri"/>
                </a:rPr>
                <a:t>del plazo del contrato de trabajo.</a:t>
              </a:r>
            </a:p>
            <a:p>
              <a:pPr>
                <a:lnSpc>
                  <a:spcPct val="90000"/>
                </a:lnSpc>
                <a:spcBef>
                  <a:spcPts val="1000"/>
                </a:spcBef>
              </a:pPr>
              <a:r>
                <a:rPr lang="es-ES" sz="1800" dirty="0" smtClean="0">
                  <a:latin typeface="Calibri"/>
                  <a:cs typeface="Calibri"/>
                </a:rPr>
                <a:t>• Conclusión </a:t>
              </a:r>
              <a:r>
                <a:rPr lang="es-ES" sz="1800" dirty="0">
                  <a:latin typeface="Calibri"/>
                  <a:cs typeface="Calibri"/>
                </a:rPr>
                <a:t>o término del trabajo o servicio que dio origen al contrato.</a:t>
              </a:r>
            </a:p>
            <a:p>
              <a:pPr>
                <a:lnSpc>
                  <a:spcPct val="90000"/>
                </a:lnSpc>
                <a:spcBef>
                  <a:spcPts val="1000"/>
                </a:spcBef>
              </a:pPr>
              <a:r>
                <a:rPr lang="es-ES" sz="1800" dirty="0" smtClean="0">
                  <a:latin typeface="Calibri"/>
                  <a:cs typeface="Calibri"/>
                </a:rPr>
                <a:t>• Caso </a:t>
              </a:r>
              <a:r>
                <a:rPr lang="es-ES" sz="1800" dirty="0">
                  <a:latin typeface="Calibri"/>
                  <a:cs typeface="Calibri"/>
                </a:rPr>
                <a:t>fortuito o fuerza mayor.</a:t>
              </a:r>
              <a:endParaRPr lang="es-CL" sz="1800" dirty="0">
                <a:latin typeface="Calibri"/>
                <a:cs typeface="Calibri"/>
              </a:endParaRPr>
            </a:p>
          </p:txBody>
        </p:sp>
        <p:sp>
          <p:nvSpPr>
            <p:cNvPr id="18" name="Google Shape;101;p3"/>
            <p:cNvSpPr/>
            <p:nvPr/>
          </p:nvSpPr>
          <p:spPr>
            <a:xfrm>
              <a:off x="579438" y="2893942"/>
              <a:ext cx="7227172" cy="29607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grpSp>
        <p:nvGrpSpPr>
          <p:cNvPr id="17" name="Agrupar 16"/>
          <p:cNvGrpSpPr/>
          <p:nvPr/>
        </p:nvGrpSpPr>
        <p:grpSpPr>
          <a:xfrm>
            <a:off x="7556077" y="5257800"/>
            <a:ext cx="1219623" cy="1627918"/>
            <a:chOff x="7556077" y="5041900"/>
            <a:chExt cx="1219623" cy="1627918"/>
          </a:xfrm>
        </p:grpSpPr>
        <p:grpSp>
          <p:nvGrpSpPr>
            <p:cNvPr id="16" name="Agrupar 15"/>
            <p:cNvGrpSpPr/>
            <p:nvPr/>
          </p:nvGrpSpPr>
          <p:grpSpPr>
            <a:xfrm>
              <a:off x="7613438" y="5041900"/>
              <a:ext cx="1104900" cy="1104900"/>
              <a:chOff x="7594600" y="5041900"/>
              <a:chExt cx="1104900" cy="1104900"/>
            </a:xfrm>
          </p:grpSpPr>
          <p:sp>
            <p:nvSpPr>
              <p:cNvPr id="4" name="Elipse 3"/>
              <p:cNvSpPr/>
              <p:nvPr/>
            </p:nvSpPr>
            <p:spPr>
              <a:xfrm>
                <a:off x="7594600" y="5041900"/>
                <a:ext cx="1104900" cy="1104900"/>
              </a:xfrm>
              <a:prstGeom prst="ellipse">
                <a:avLst/>
              </a:prstGeom>
              <a:solidFill>
                <a:srgbClr val="ED6B00">
                  <a:alpha val="95000"/>
                </a:srgbClr>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7788275" y="5235575"/>
                <a:ext cx="717550" cy="717550"/>
              </a:xfrm>
              <a:prstGeom prst="rect">
                <a:avLst/>
              </a:prstGeom>
            </p:spPr>
          </p:pic>
        </p:grpSp>
        <p:sp>
          <p:nvSpPr>
            <p:cNvPr id="8" name="Rectángulo 7"/>
            <p:cNvSpPr/>
            <p:nvPr/>
          </p:nvSpPr>
          <p:spPr>
            <a:xfrm>
              <a:off x="7556077" y="6186096"/>
              <a:ext cx="1219623" cy="483722"/>
            </a:xfrm>
            <a:prstGeom prst="rect">
              <a:avLst/>
            </a:prstGeom>
          </p:spPr>
          <p:txBody>
            <a:bodyPr wrap="square">
              <a:spAutoFit/>
            </a:bodyPr>
            <a:lstStyle/>
            <a:p>
              <a:pPr algn="ctr">
                <a:lnSpc>
                  <a:spcPct val="90000"/>
                </a:lnSpc>
              </a:pPr>
              <a:r>
                <a:rPr lang="es-ES" b="1" dirty="0" smtClean="0">
                  <a:solidFill>
                    <a:srgbClr val="ED6B00"/>
                  </a:solidFill>
                  <a:latin typeface="Calibri"/>
                  <a:cs typeface="Calibri"/>
                </a:rPr>
                <a:t>OBLIGACIÓN DE PAGAR</a:t>
              </a:r>
              <a:endParaRPr lang="es-CL" b="1" dirty="0">
                <a:solidFill>
                  <a:srgbClr val="ED6B00"/>
                </a:solidFill>
                <a:latin typeface="Calibri"/>
                <a:cs typeface="Calibri"/>
              </a:endParaRPr>
            </a:p>
          </p:txBody>
        </p:sp>
      </p:grpSp>
    </p:spTree>
    <p:extLst>
      <p:ext uri="{BB962C8B-B14F-4D97-AF65-F5344CB8AC3E}">
        <p14:creationId xmlns:p14="http://schemas.microsoft.com/office/powerpoint/2010/main" val="1611749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645730" y="39073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271319"/>
            <a:ext cx="8665944" cy="747897"/>
          </a:xfrm>
          <a:prstGeom prst="rect">
            <a:avLst/>
          </a:prstGeom>
          <a:noFill/>
        </p:spPr>
        <p:txBody>
          <a:bodyPr wrap="square" rtlCol="0">
            <a:spAutoFit/>
          </a:bodyPr>
          <a:lstStyle/>
          <a:p>
            <a:pPr>
              <a:lnSpc>
                <a:spcPct val="120000"/>
              </a:lnSpc>
            </a:pPr>
            <a:r>
              <a:rPr lang="es-CL" sz="1800" b="1" dirty="0">
                <a:latin typeface="Calibri"/>
                <a:cs typeface="Calibri"/>
              </a:rPr>
              <a:t>Finiquito: ¿Cuándo el Empleador no puede poner termino al Contrato de Trabajo</a:t>
            </a:r>
            <a:r>
              <a:rPr lang="es-CL" sz="1800" b="1" dirty="0" smtClean="0">
                <a:latin typeface="Calibri"/>
                <a:cs typeface="Calibri"/>
              </a:rPr>
              <a:t>?</a:t>
            </a:r>
            <a:endParaRPr lang="es-CL" sz="1800" b="1" dirty="0">
              <a:latin typeface="Calibri"/>
              <a:cs typeface="Calibri"/>
            </a:endParaRPr>
          </a:p>
          <a:p>
            <a:pPr>
              <a:lnSpc>
                <a:spcPct val="120000"/>
              </a:lnSpc>
            </a:pPr>
            <a:r>
              <a:rPr lang="es-ES" sz="1800" b="1" dirty="0">
                <a:solidFill>
                  <a:srgbClr val="ED6B00"/>
                </a:solidFill>
                <a:latin typeface="Calibri"/>
                <a:cs typeface="Calibri"/>
              </a:rPr>
              <a:t>Un derecho de trabajadores y </a:t>
            </a:r>
            <a:r>
              <a:rPr lang="es-ES" sz="1800" b="1" dirty="0" smtClean="0">
                <a:solidFill>
                  <a:srgbClr val="ED6B00"/>
                </a:solidFill>
                <a:latin typeface="Calibri"/>
                <a:cs typeface="Calibri"/>
              </a:rPr>
              <a:t>trabajadoras.</a:t>
            </a:r>
            <a:endParaRPr lang="es-CL" sz="1800" b="1" dirty="0">
              <a:solidFill>
                <a:srgbClr val="ED6B00"/>
              </a:solidFill>
              <a:latin typeface="Calibri"/>
              <a:cs typeface="Calibri"/>
            </a:endParaRPr>
          </a:p>
        </p:txBody>
      </p:sp>
      <p:grpSp>
        <p:nvGrpSpPr>
          <p:cNvPr id="2" name="Agrupar 1"/>
          <p:cNvGrpSpPr/>
          <p:nvPr/>
        </p:nvGrpSpPr>
        <p:grpSpPr>
          <a:xfrm>
            <a:off x="439738" y="3198742"/>
            <a:ext cx="7891461" cy="3049658"/>
            <a:chOff x="579438" y="2893942"/>
            <a:chExt cx="7227172" cy="30496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36204" y="3099574"/>
              <a:ext cx="7012252" cy="264174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900"/>
                </a:spcBef>
              </a:pPr>
              <a:r>
                <a:rPr lang="es-ES" sz="1700" b="1" dirty="0">
                  <a:latin typeface="Calibri"/>
                  <a:cs typeface="Calibri"/>
                </a:rPr>
                <a:t>Las del artículo 160, que corresponden a: </a:t>
              </a:r>
              <a:br>
                <a:rPr lang="es-ES" sz="1700" b="1" dirty="0">
                  <a:latin typeface="Calibri"/>
                  <a:cs typeface="Calibri"/>
                </a:rPr>
              </a:br>
              <a:r>
                <a:rPr lang="es-ES" sz="1700" dirty="0">
                  <a:latin typeface="Calibri"/>
                  <a:cs typeface="Calibri"/>
                </a:rPr>
                <a:t>Las causales imputables al trabajador(a), es decir, aquellas en las que se establece:</a:t>
              </a:r>
            </a:p>
            <a:p>
              <a:pPr marL="457200" lvl="1">
                <a:spcBef>
                  <a:spcPts val="900"/>
                </a:spcBef>
              </a:pPr>
              <a:r>
                <a:rPr lang="es-ES" sz="1700" dirty="0">
                  <a:latin typeface="Calibri"/>
                  <a:cs typeface="Calibri"/>
                </a:rPr>
                <a:t>• Negligencia, Falta de probidad, Abandono del trabajo, etc</a:t>
              </a:r>
              <a:r>
                <a:rPr lang="es-ES" sz="1700" dirty="0" smtClean="0">
                  <a:latin typeface="Calibri"/>
                  <a:cs typeface="Calibri"/>
                </a:rPr>
                <a:t>.</a:t>
              </a:r>
            </a:p>
            <a:p>
              <a:pPr marL="457200" lvl="1">
                <a:lnSpc>
                  <a:spcPts val="30"/>
                </a:lnSpc>
                <a:spcBef>
                  <a:spcPts val="900"/>
                </a:spcBef>
              </a:pPr>
              <a:endParaRPr lang="es-ES" sz="1700" dirty="0">
                <a:latin typeface="Calibri"/>
                <a:cs typeface="Calibri"/>
              </a:endParaRPr>
            </a:p>
            <a:p>
              <a:pPr>
                <a:spcBef>
                  <a:spcPts val="900"/>
                </a:spcBef>
              </a:pPr>
              <a:r>
                <a:rPr lang="es-ES" sz="1700" b="1" dirty="0">
                  <a:latin typeface="Calibri"/>
                  <a:cs typeface="Calibri"/>
                </a:rPr>
                <a:t>Las del artículo 161,que corresponden a:</a:t>
              </a:r>
            </a:p>
            <a:p>
              <a:pPr marL="457200" lvl="1">
                <a:spcBef>
                  <a:spcPts val="900"/>
                </a:spcBef>
              </a:pPr>
              <a:r>
                <a:rPr lang="es-ES" sz="1700" dirty="0">
                  <a:latin typeface="Calibri"/>
                  <a:cs typeface="Calibri"/>
                </a:rPr>
                <a:t>• Necesidades de la empresa, establecimiento o servicio, o desahucio</a:t>
              </a:r>
              <a:r>
                <a:rPr lang="es-ES" sz="1700" dirty="0" smtClean="0">
                  <a:latin typeface="Calibri"/>
                  <a:cs typeface="Calibri"/>
                </a:rPr>
                <a:t>.</a:t>
              </a:r>
            </a:p>
            <a:p>
              <a:pPr marL="457200" lvl="1">
                <a:lnSpc>
                  <a:spcPts val="100"/>
                </a:lnSpc>
                <a:spcBef>
                  <a:spcPts val="900"/>
                </a:spcBef>
              </a:pPr>
              <a:endParaRPr lang="es-ES" sz="1700" dirty="0">
                <a:latin typeface="Calibri"/>
                <a:cs typeface="Calibri"/>
              </a:endParaRPr>
            </a:p>
            <a:p>
              <a:pPr lvl="1" algn="ctr">
                <a:spcBef>
                  <a:spcPts val="900"/>
                </a:spcBef>
              </a:pPr>
              <a:r>
                <a:rPr lang="es-ES" sz="1700" b="1" dirty="0">
                  <a:solidFill>
                    <a:srgbClr val="ED6B00"/>
                  </a:solidFill>
                  <a:latin typeface="Calibri"/>
                  <a:cs typeface="Calibri"/>
                </a:rPr>
                <a:t>Esta ley no se aplicará cuando la causa de término de contrato sea la renuncia voluntaria, o el mutuo acuerdo entre el empleador(a) y el trabajador(a).</a:t>
              </a:r>
              <a:endParaRPr lang="es-CL" sz="1700" b="1" dirty="0">
                <a:solidFill>
                  <a:srgbClr val="ED6B00"/>
                </a:solidFill>
                <a:latin typeface="Calibri"/>
                <a:cs typeface="Calibri"/>
              </a:endParaRPr>
            </a:p>
          </p:txBody>
        </p:sp>
        <p:sp>
          <p:nvSpPr>
            <p:cNvPr id="18" name="Google Shape;101;p3"/>
            <p:cNvSpPr/>
            <p:nvPr/>
          </p:nvSpPr>
          <p:spPr>
            <a:xfrm>
              <a:off x="579438" y="2893942"/>
              <a:ext cx="7227172" cy="30496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75911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90823"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a:t>
            </a:r>
            <a:r>
              <a:rPr lang="en-US" sz="1500" b="1" dirty="0">
                <a:latin typeface="Calibri"/>
                <a:ea typeface="Calibri"/>
                <a:cs typeface="Calibri"/>
                <a:sym typeface="Calibri"/>
              </a:rPr>
              <a:t>8</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MÓDULO 1 </a:t>
            </a:r>
            <a:r>
              <a:rPr lang="en-US" sz="1200" b="0" i="0" u="none" strike="noStrike" cap="none" dirty="0" smtClean="0">
                <a:solidFill>
                  <a:srgbClr val="ED6B00"/>
                </a:solidFill>
                <a:latin typeface="Calibri"/>
                <a:ea typeface="Calibri"/>
                <a:cs typeface="Calibri"/>
                <a:sym typeface="Calibri"/>
              </a:rPr>
              <a:t>| </a:t>
            </a:r>
            <a:r>
              <a:rPr lang="en-US" sz="1200" dirty="0" smtClean="0">
                <a:solidFill>
                  <a:srgbClr val="ED6B00"/>
                </a:solidFill>
                <a:latin typeface="Calibri"/>
                <a:ea typeface="Calibri"/>
                <a:cs typeface="Calibri"/>
                <a:sym typeface="Calibri"/>
              </a:rPr>
              <a:t>LEGISLACIÓN LABORAL</a:t>
            </a:r>
            <a:endParaRPr sz="1200" b="0" i="0" u="none" strike="noStrike" cap="none" dirty="0">
              <a:solidFill>
                <a:srgbClr val="ED6B00"/>
              </a:solidFill>
              <a:latin typeface="Calibri"/>
              <a:ea typeface="Calibri"/>
              <a:cs typeface="Calibri"/>
              <a:sym typeface="Calibri"/>
            </a:endParaRPr>
          </a:p>
        </p:txBody>
      </p:sp>
      <p:sp>
        <p:nvSpPr>
          <p:cNvPr id="8" name="Google Shape;87;p2"/>
          <p:cNvSpPr txBox="1"/>
          <p:nvPr/>
        </p:nvSpPr>
        <p:spPr>
          <a:xfrm>
            <a:off x="352340" y="2090335"/>
            <a:ext cx="5607868" cy="1357200"/>
          </a:xfrm>
          <a:prstGeom prst="rect">
            <a:avLst/>
          </a:prstGeom>
          <a:noFill/>
          <a:ln>
            <a:noFill/>
          </a:ln>
        </p:spPr>
        <p:txBody>
          <a:bodyPr spcFirstLastPara="1" wrap="square" lIns="91425" tIns="91425" rIns="91425" bIns="91425" anchor="ctr" anchorCtr="0">
            <a:noAutofit/>
          </a:bodyPr>
          <a:lstStyle/>
          <a:p>
            <a:pPr>
              <a:lnSpc>
                <a:spcPct val="90000"/>
              </a:lnSpc>
            </a:pPr>
            <a:r>
              <a:rPr lang="es-ES_tradnl" sz="3600" b="1" dirty="0">
                <a:solidFill>
                  <a:srgbClr val="ED6B00"/>
                </a:solidFill>
                <a:latin typeface="Calibri"/>
                <a:ea typeface="Calibri"/>
                <a:cs typeface="Calibri"/>
              </a:rPr>
              <a:t>DERECHOS Y CONCEPTOS DE PAGO EN UN FINIQUITO</a:t>
            </a:r>
          </a:p>
        </p:txBody>
      </p:sp>
      <p:pic>
        <p:nvPicPr>
          <p:cNvPr id="6" name="Imagen 5"/>
          <p:cNvPicPr>
            <a:picLocks noChangeAspect="1"/>
          </p:cNvPicPr>
          <p:nvPr/>
        </p:nvPicPr>
        <p:blipFill>
          <a:blip r:embed="rId2"/>
          <a:stretch>
            <a:fillRect/>
          </a:stretch>
        </p:blipFill>
        <p:spPr>
          <a:xfrm>
            <a:off x="1397000" y="3683000"/>
            <a:ext cx="7456892" cy="3365500"/>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645730" y="39073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271319"/>
            <a:ext cx="8665944" cy="747897"/>
          </a:xfrm>
          <a:prstGeom prst="rect">
            <a:avLst/>
          </a:prstGeom>
          <a:noFill/>
        </p:spPr>
        <p:txBody>
          <a:bodyPr wrap="square" rtlCol="0">
            <a:spAutoFit/>
          </a:bodyPr>
          <a:lstStyle/>
          <a:p>
            <a:pPr>
              <a:lnSpc>
                <a:spcPct val="120000"/>
              </a:lnSpc>
            </a:pPr>
            <a:r>
              <a:rPr lang="es-CL" sz="1800" b="1" dirty="0">
                <a:latin typeface="Calibri"/>
                <a:cs typeface="Calibri"/>
              </a:rPr>
              <a:t>Finiquito: ¿Cuándo el Empleador no puede poner termino al Contrato de Trabajo</a:t>
            </a:r>
            <a:r>
              <a:rPr lang="es-CL" sz="1800" b="1" dirty="0" smtClean="0">
                <a:latin typeface="Calibri"/>
                <a:cs typeface="Calibri"/>
              </a:rPr>
              <a:t>?</a:t>
            </a:r>
            <a:endParaRPr lang="es-CL" sz="1800" b="1" dirty="0">
              <a:latin typeface="Calibri"/>
              <a:cs typeface="Calibri"/>
            </a:endParaRPr>
          </a:p>
          <a:p>
            <a:pPr>
              <a:lnSpc>
                <a:spcPct val="120000"/>
              </a:lnSpc>
            </a:pPr>
            <a:r>
              <a:rPr lang="es-ES" sz="1800" b="1" dirty="0">
                <a:solidFill>
                  <a:srgbClr val="ED6B00"/>
                </a:solidFill>
                <a:latin typeface="Calibri"/>
                <a:cs typeface="Calibri"/>
              </a:rPr>
              <a:t>Un derecho de trabajadores y </a:t>
            </a:r>
            <a:r>
              <a:rPr lang="es-ES" sz="1800" b="1" dirty="0" smtClean="0">
                <a:solidFill>
                  <a:srgbClr val="ED6B00"/>
                </a:solidFill>
                <a:latin typeface="Calibri"/>
                <a:cs typeface="Calibri"/>
              </a:rPr>
              <a:t>trabajadoras.</a:t>
            </a:r>
            <a:endParaRPr lang="es-CL" sz="1800" b="1" dirty="0">
              <a:solidFill>
                <a:srgbClr val="ED6B00"/>
              </a:solidFill>
              <a:latin typeface="Calibri"/>
              <a:cs typeface="Calibri"/>
            </a:endParaRPr>
          </a:p>
        </p:txBody>
      </p:sp>
      <p:grpSp>
        <p:nvGrpSpPr>
          <p:cNvPr id="2" name="Agrupar 1"/>
          <p:cNvGrpSpPr/>
          <p:nvPr/>
        </p:nvGrpSpPr>
        <p:grpSpPr>
          <a:xfrm>
            <a:off x="439738" y="3198742"/>
            <a:ext cx="8145462" cy="3258708"/>
            <a:chOff x="579438" y="2893942"/>
            <a:chExt cx="7459792" cy="30496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71097" y="3123345"/>
              <a:ext cx="7012252" cy="260669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900"/>
                </a:spcBef>
              </a:pPr>
              <a:r>
                <a:rPr lang="es-ES" sz="1600" b="1" dirty="0">
                  <a:latin typeface="Calibri"/>
                  <a:cs typeface="Calibri"/>
                </a:rPr>
                <a:t>El empleador(a) que ha puesto término a la relación laboral sin haber pagado las respectivas cotizaciones previsionales, tendrá la obligación de</a:t>
              </a:r>
              <a:r>
                <a:rPr lang="es-ES" sz="1600" b="1" dirty="0" smtClean="0">
                  <a:latin typeface="Calibri"/>
                  <a:cs typeface="Calibri"/>
                </a:rPr>
                <a:t>:</a:t>
              </a:r>
              <a:endParaRPr lang="es-ES" sz="1600" b="1" dirty="0">
                <a:latin typeface="Calibri"/>
                <a:cs typeface="Calibri"/>
              </a:endParaRPr>
            </a:p>
            <a:p>
              <a:pPr>
                <a:spcBef>
                  <a:spcPts val="900"/>
                </a:spcBef>
              </a:pPr>
              <a:r>
                <a:rPr lang="es-ES" sz="1600" dirty="0">
                  <a:latin typeface="Calibri"/>
                  <a:cs typeface="Calibri"/>
                </a:rPr>
                <a:t>•Pagar al trabajador(a) la totalidad de las remuneraciones e imposiciones del período comprendido entre la fecha del despido y aquella en que efectivamente pagó las cotizaciones adeudadas y así lo acreditó. El trabajador(a) no estará obligado a trabajar durante tal período.</a:t>
              </a:r>
            </a:p>
            <a:p>
              <a:pPr>
                <a:spcBef>
                  <a:spcPts val="900"/>
                </a:spcBef>
              </a:pPr>
              <a:r>
                <a:rPr lang="es-ES" sz="1600" dirty="0">
                  <a:latin typeface="Calibri"/>
                  <a:cs typeface="Calibri"/>
                </a:rPr>
                <a:t>•El empleador(a) no puede dejar sin efecto el despido en forma unilateral, sólo podrán hacerlo ambas partes de común acuerdo. En tal caso, la relación laboral continuará vigente, en los mismos términos de antes, pero el empleador(a) deberá ponerse al día en el pago de las cotizaciones morosas</a:t>
              </a:r>
              <a:r>
                <a:rPr lang="es-ES" sz="1600" dirty="0" smtClean="0">
                  <a:latin typeface="Calibri"/>
                  <a:cs typeface="Calibri"/>
                </a:rPr>
                <a:t>.</a:t>
              </a:r>
              <a:endParaRPr lang="es-CL" sz="1600" dirty="0">
                <a:latin typeface="Calibri"/>
                <a:cs typeface="Calibri"/>
              </a:endParaRPr>
            </a:p>
          </p:txBody>
        </p:sp>
        <p:sp>
          <p:nvSpPr>
            <p:cNvPr id="18" name="Google Shape;101;p3"/>
            <p:cNvSpPr/>
            <p:nvPr/>
          </p:nvSpPr>
          <p:spPr>
            <a:xfrm>
              <a:off x="579438" y="2893942"/>
              <a:ext cx="7459792" cy="30496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6338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645730" y="39073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309419"/>
            <a:ext cx="8665944" cy="369332"/>
          </a:xfrm>
          <a:prstGeom prst="rect">
            <a:avLst/>
          </a:prstGeom>
          <a:noFill/>
        </p:spPr>
        <p:txBody>
          <a:bodyPr wrap="square" rtlCol="0">
            <a:spAutoFit/>
          </a:bodyPr>
          <a:lstStyle/>
          <a:p>
            <a:r>
              <a:rPr lang="es-ES" sz="1800" b="1" dirty="0" smtClean="0">
                <a:solidFill>
                  <a:srgbClr val="ED6B00"/>
                </a:solidFill>
                <a:latin typeface="Calibri"/>
                <a:cs typeface="Calibri"/>
              </a:rPr>
              <a:t>El </a:t>
            </a:r>
            <a:r>
              <a:rPr lang="es-ES" sz="1800" b="1" dirty="0">
                <a:solidFill>
                  <a:srgbClr val="ED6B00"/>
                </a:solidFill>
                <a:latin typeface="Calibri"/>
                <a:cs typeface="Calibri"/>
              </a:rPr>
              <a:t>finiquito </a:t>
            </a:r>
            <a:r>
              <a:rPr lang="es-ES" sz="1800" b="1" dirty="0" smtClean="0">
                <a:solidFill>
                  <a:srgbClr val="ED6B00"/>
                </a:solidFill>
                <a:latin typeface="Calibri"/>
                <a:cs typeface="Calibri"/>
              </a:rPr>
              <a:t>sólo </a:t>
            </a:r>
            <a:r>
              <a:rPr lang="es-ES" sz="1800" b="1" dirty="0">
                <a:solidFill>
                  <a:srgbClr val="ED6B00"/>
                </a:solidFill>
                <a:latin typeface="Calibri"/>
                <a:cs typeface="Calibri"/>
              </a:rPr>
              <a:t>se firma</a:t>
            </a:r>
            <a:r>
              <a:rPr lang="es-ES" sz="1800" b="1" dirty="0" smtClean="0">
                <a:solidFill>
                  <a:srgbClr val="ED6B00"/>
                </a:solidFill>
                <a:latin typeface="Calibri"/>
                <a:cs typeface="Calibri"/>
              </a:rPr>
              <a:t>:</a:t>
            </a:r>
            <a:endParaRPr lang="es-CL" sz="1800" b="1" dirty="0">
              <a:solidFill>
                <a:srgbClr val="ED6B00"/>
              </a:solidFill>
              <a:latin typeface="Calibri"/>
              <a:cs typeface="Calibri"/>
            </a:endParaRPr>
          </a:p>
        </p:txBody>
      </p:sp>
      <p:grpSp>
        <p:nvGrpSpPr>
          <p:cNvPr id="2" name="Agrupar 1"/>
          <p:cNvGrpSpPr/>
          <p:nvPr/>
        </p:nvGrpSpPr>
        <p:grpSpPr>
          <a:xfrm>
            <a:off x="439738" y="2843142"/>
            <a:ext cx="8145462" cy="2630558"/>
            <a:chOff x="579438" y="2893942"/>
            <a:chExt cx="7459792" cy="2843721"/>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771097" y="3123345"/>
              <a:ext cx="7012252" cy="20450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700" b="1" dirty="0">
                  <a:latin typeface="Calibri"/>
                  <a:cs typeface="Calibri"/>
                </a:rPr>
                <a:t>Si el empleador(a) acredita el pago de las cotizaciones previsionales.</a:t>
              </a:r>
            </a:p>
            <a:p>
              <a:endParaRPr lang="es-ES" sz="1700" dirty="0">
                <a:latin typeface="Calibri"/>
                <a:cs typeface="Calibri"/>
              </a:endParaRPr>
            </a:p>
            <a:p>
              <a:r>
                <a:rPr lang="es-ES" sz="1700" dirty="0">
                  <a:latin typeface="Calibri"/>
                  <a:cs typeface="Calibri"/>
                </a:rPr>
                <a:t>• El finiquito se debe ratificar ante un ministro de fe, que puede ser un inspector del trabajo, un notario público, el oficial del Registro Civil de la comuna o el secretario</a:t>
              </a:r>
            </a:p>
            <a:p>
              <a:r>
                <a:rPr lang="es-ES" sz="1700" dirty="0">
                  <a:latin typeface="Calibri"/>
                  <a:cs typeface="Calibri"/>
                </a:rPr>
                <a:t>municipal correspondiente (Art. 177, inciso 2º del Código del Trabajo).</a:t>
              </a:r>
            </a:p>
            <a:p>
              <a:endParaRPr lang="es-ES" sz="1700" dirty="0">
                <a:latin typeface="Calibri"/>
                <a:cs typeface="Calibri"/>
              </a:endParaRPr>
            </a:p>
            <a:p>
              <a:r>
                <a:rPr lang="es-ES" sz="1700" dirty="0">
                  <a:latin typeface="Calibri"/>
                  <a:cs typeface="Calibri"/>
                </a:rPr>
                <a:t>• Si no se cumplen todos los requisitos ante mencionados, el trabajador(a) no debe</a:t>
              </a:r>
            </a:p>
            <a:p>
              <a:r>
                <a:rPr lang="es-ES" sz="1700" dirty="0">
                  <a:latin typeface="Calibri"/>
                  <a:cs typeface="Calibri"/>
                </a:rPr>
                <a:t>firmar el finiquito de trabajo.</a:t>
              </a:r>
              <a:endParaRPr lang="es-CL" sz="1700" dirty="0">
                <a:latin typeface="Calibri"/>
                <a:cs typeface="Calibri"/>
              </a:endParaRPr>
            </a:p>
          </p:txBody>
        </p:sp>
        <p:sp>
          <p:nvSpPr>
            <p:cNvPr id="18" name="Google Shape;101;p3"/>
            <p:cNvSpPr/>
            <p:nvPr/>
          </p:nvSpPr>
          <p:spPr>
            <a:xfrm>
              <a:off x="579438" y="2893942"/>
              <a:ext cx="7459792" cy="2843721"/>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62482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65356" y="2271319"/>
            <a:ext cx="8665944" cy="369332"/>
          </a:xfrm>
          <a:prstGeom prst="rect">
            <a:avLst/>
          </a:prstGeom>
          <a:noFill/>
        </p:spPr>
        <p:txBody>
          <a:bodyPr wrap="square" rtlCol="0">
            <a:spAutoFit/>
          </a:bodyPr>
          <a:lstStyle/>
          <a:p>
            <a:r>
              <a:rPr lang="es-CL" sz="1800" b="1" dirty="0" smtClean="0">
                <a:latin typeface="Calibri"/>
                <a:cs typeface="Calibri"/>
              </a:rPr>
              <a:t>¿</a:t>
            </a:r>
            <a:r>
              <a:rPr lang="es-CL" sz="1800" b="1" dirty="0">
                <a:latin typeface="Calibri"/>
                <a:cs typeface="Calibri"/>
              </a:rPr>
              <a:t>El empleador puede descontar algún concepto del finiquito?</a:t>
            </a:r>
          </a:p>
        </p:txBody>
      </p:sp>
      <p:grpSp>
        <p:nvGrpSpPr>
          <p:cNvPr id="3" name="Agrupar 2"/>
          <p:cNvGrpSpPr/>
          <p:nvPr/>
        </p:nvGrpSpPr>
        <p:grpSpPr>
          <a:xfrm>
            <a:off x="477838" y="2741542"/>
            <a:ext cx="8437562" cy="3947806"/>
            <a:chOff x="477838" y="2741542"/>
            <a:chExt cx="8437562" cy="3947806"/>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585513" y="2934474"/>
              <a:ext cx="8317187" cy="375487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900"/>
                </a:spcBef>
              </a:pPr>
              <a:r>
                <a:rPr lang="es-CL" sz="1600" b="1" dirty="0">
                  <a:latin typeface="Calibri"/>
                  <a:cs typeface="Calibri"/>
                </a:rPr>
                <a:t>En un finiquito </a:t>
              </a:r>
              <a:r>
                <a:rPr lang="es-CL" sz="1600" b="1" dirty="0" smtClean="0">
                  <a:latin typeface="Calibri"/>
                  <a:cs typeface="Calibri"/>
                </a:rPr>
                <a:t>sólo </a:t>
              </a:r>
              <a:r>
                <a:rPr lang="es-CL" sz="1600" b="1" dirty="0">
                  <a:latin typeface="Calibri"/>
                  <a:cs typeface="Calibri"/>
                </a:rPr>
                <a:t>se podrá descontar conceptos bastante limitados, que son los siguientes</a:t>
              </a:r>
              <a:r>
                <a:rPr lang="es-CL" sz="1600" b="1" dirty="0" smtClean="0">
                  <a:latin typeface="Calibri"/>
                  <a:cs typeface="Calibri"/>
                </a:rPr>
                <a:t>:</a:t>
              </a:r>
              <a:endParaRPr lang="es-CL" sz="1600" b="1" dirty="0">
                <a:latin typeface="Calibri"/>
                <a:cs typeface="Calibri"/>
              </a:endParaRPr>
            </a:p>
            <a:p>
              <a:pPr>
                <a:spcBef>
                  <a:spcPts val="900"/>
                </a:spcBef>
              </a:pPr>
              <a:r>
                <a:rPr lang="es-CL" sz="1600" b="1" dirty="0">
                  <a:latin typeface="Calibri"/>
                  <a:cs typeface="Calibri"/>
                </a:rPr>
                <a:t>1.- Cuando la causal es el art. 161 </a:t>
              </a:r>
              <a:r>
                <a:rPr lang="es-CL" sz="1600" dirty="0">
                  <a:latin typeface="Calibri"/>
                  <a:cs typeface="Calibri"/>
                </a:rPr>
                <a:t>y en el finiquito tiene derecho a pago algún concepto de indemnización, el empleador puede descontar el aporte por seguro de cesantía que ha efectuado a la cuenta individual del trabajador (1.6% de la Rem. Imponible)</a:t>
              </a:r>
              <a:r>
                <a:rPr lang="es-CL" sz="1600" dirty="0" smtClean="0">
                  <a:latin typeface="Calibri"/>
                  <a:cs typeface="Calibri"/>
                </a:rPr>
                <a:t>.</a:t>
              </a:r>
              <a:endParaRPr lang="es-CL" sz="1600" dirty="0">
                <a:latin typeface="Calibri"/>
                <a:cs typeface="Calibri"/>
              </a:endParaRPr>
            </a:p>
            <a:p>
              <a:pPr>
                <a:spcBef>
                  <a:spcPts val="900"/>
                </a:spcBef>
              </a:pPr>
              <a:r>
                <a:rPr lang="es-CL" sz="1600" b="1" dirty="0">
                  <a:latin typeface="Calibri"/>
                  <a:cs typeface="Calibri"/>
                </a:rPr>
                <a:t>2.- Respecto a los saldos por créditos otorgados por la Cajas de Compensación</a:t>
              </a:r>
              <a:r>
                <a:rPr lang="es-CL" sz="1600" dirty="0">
                  <a:latin typeface="Calibri"/>
                  <a:cs typeface="Calibri"/>
                </a:rPr>
                <a:t>, la dirección del trabajo ha cambiado sus resoluciones, y la vigente que esta desde el año 2014, el empleador puede descontar las cuotas pendiente, siempre y cuando el trabajador lo autorice por escrito, a pesar que estas instituciones se entienden entidades de previsión, y el empleador está obligado a retener y pagar a dichas cajas las deudas del trabajador (Art. 58 CT) pero por lo general los empleadores no efectúan ese descuento</a:t>
              </a:r>
              <a:r>
                <a:rPr lang="es-CL" sz="1600" dirty="0" smtClean="0">
                  <a:latin typeface="Calibri"/>
                  <a:cs typeface="Calibri"/>
                </a:rPr>
                <a:t>.</a:t>
              </a:r>
              <a:endParaRPr lang="es-CL" sz="1600" dirty="0">
                <a:latin typeface="Calibri"/>
                <a:cs typeface="Calibri"/>
              </a:endParaRPr>
            </a:p>
            <a:p>
              <a:pPr>
                <a:spcBef>
                  <a:spcPts val="900"/>
                </a:spcBef>
              </a:pPr>
              <a:r>
                <a:rPr lang="es-CL" sz="1600" b="1" dirty="0">
                  <a:latin typeface="Calibri"/>
                  <a:cs typeface="Calibri"/>
                </a:rPr>
                <a:t>3.- Préstamos Empresa o Préstamos de un Sindicato</a:t>
              </a:r>
              <a:r>
                <a:rPr lang="es-CL" sz="1600" dirty="0">
                  <a:latin typeface="Calibri"/>
                  <a:cs typeface="Calibri"/>
                </a:rPr>
                <a:t>, sólo se podrá descontar  al momento de firmar el finiquito, el trabajador autoriza expresamente dicho descuento de las indemnizaciones.</a:t>
              </a:r>
            </a:p>
            <a:p>
              <a:pPr>
                <a:spcBef>
                  <a:spcPts val="900"/>
                </a:spcBef>
              </a:pPr>
              <a:endParaRPr lang="es-ES" sz="1600" dirty="0">
                <a:latin typeface="Calibri"/>
                <a:cs typeface="Calibri"/>
              </a:endParaRPr>
            </a:p>
          </p:txBody>
        </p:sp>
        <p:sp>
          <p:nvSpPr>
            <p:cNvPr id="18" name="Google Shape;101;p3"/>
            <p:cNvSpPr/>
            <p:nvPr/>
          </p:nvSpPr>
          <p:spPr>
            <a:xfrm>
              <a:off x="477838" y="2741542"/>
              <a:ext cx="8437562" cy="37862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616791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65356" y="2271319"/>
            <a:ext cx="8665944" cy="369332"/>
          </a:xfrm>
          <a:prstGeom prst="rect">
            <a:avLst/>
          </a:prstGeom>
          <a:noFill/>
        </p:spPr>
        <p:txBody>
          <a:bodyPr wrap="square" rtlCol="0">
            <a:spAutoFit/>
          </a:bodyPr>
          <a:lstStyle/>
          <a:p>
            <a:r>
              <a:rPr lang="es-CL" sz="1800" b="1" dirty="0" smtClean="0">
                <a:latin typeface="Calibri"/>
                <a:cs typeface="Calibri"/>
              </a:rPr>
              <a:t>¿</a:t>
            </a:r>
            <a:r>
              <a:rPr lang="es-CL" sz="1800" b="1" dirty="0">
                <a:latin typeface="Calibri"/>
                <a:cs typeface="Calibri"/>
              </a:rPr>
              <a:t>Qué debe contener un Formato de </a:t>
            </a:r>
            <a:r>
              <a:rPr lang="es-CL" sz="1800" b="1" dirty="0" smtClean="0">
                <a:latin typeface="Calibri"/>
                <a:cs typeface="Calibri"/>
              </a:rPr>
              <a:t>finiquito</a:t>
            </a:r>
            <a:r>
              <a:rPr lang="es-CL" sz="1800" b="1" dirty="0">
                <a:latin typeface="Calibri"/>
                <a:cs typeface="Calibri"/>
              </a:rPr>
              <a:t>?</a:t>
            </a:r>
          </a:p>
        </p:txBody>
      </p:sp>
      <p:grpSp>
        <p:nvGrpSpPr>
          <p:cNvPr id="3" name="Agrupar 2"/>
          <p:cNvGrpSpPr/>
          <p:nvPr/>
        </p:nvGrpSpPr>
        <p:grpSpPr>
          <a:xfrm>
            <a:off x="477838" y="2741542"/>
            <a:ext cx="8437562" cy="3925958"/>
            <a:chOff x="477838" y="2741542"/>
            <a:chExt cx="8437562" cy="3925958"/>
          </a:xfrm>
        </p:grpSpPr>
        <p:sp>
          <p:nvSpPr>
            <p:cNvPr id="15" name="CuadroTexto 14">
              <a:extLst>
                <a:ext uri="{FF2B5EF4-FFF2-40B4-BE49-F238E27FC236}">
                  <a16:creationId xmlns="" xmlns:a16="http://schemas.microsoft.com/office/drawing/2014/main" id="{139550D2-1D48-4DC2-9619-23A719F4A11F}"/>
                </a:ext>
              </a:extLst>
            </p:cNvPr>
            <p:cNvSpPr txBox="1"/>
            <p:nvPr/>
          </p:nvSpPr>
          <p:spPr>
            <a:xfrm>
              <a:off x="585513" y="2921774"/>
              <a:ext cx="8317187" cy="358816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700"/>
                </a:spcBef>
              </a:pPr>
              <a:r>
                <a:rPr lang="es-ES" sz="1600" spc="-40" dirty="0">
                  <a:latin typeface="Calibri"/>
                  <a:cs typeface="Calibri"/>
                </a:rPr>
                <a:t>Para que sea válido ante la Inspección del Trabajo, el finiquito del contrato de trabajo debe contener</a:t>
              </a:r>
              <a:r>
                <a:rPr lang="es-ES" sz="1600" spc="-40" dirty="0" smtClean="0">
                  <a:latin typeface="Calibri"/>
                  <a:cs typeface="Calibri"/>
                </a:rPr>
                <a:t>:</a:t>
              </a:r>
              <a:endParaRPr lang="es-ES" sz="1600" dirty="0">
                <a:latin typeface="Calibri"/>
                <a:cs typeface="Calibri"/>
              </a:endParaRPr>
            </a:p>
            <a:p>
              <a:pPr marL="288000" indent="-180000">
                <a:lnSpc>
                  <a:spcPct val="90000"/>
                </a:lnSpc>
                <a:spcBef>
                  <a:spcPts val="700"/>
                </a:spcBef>
                <a:buClr>
                  <a:srgbClr val="ED6B00"/>
                </a:buClr>
                <a:buFont typeface="Arial"/>
                <a:buChar char="•"/>
              </a:pPr>
              <a:r>
                <a:rPr lang="es-ES" sz="1600" dirty="0">
                  <a:latin typeface="Calibri"/>
                  <a:cs typeface="Calibri"/>
                </a:rPr>
                <a:t>Nombre del trabajador, y razón social o nombre del empleador.</a:t>
              </a:r>
            </a:p>
            <a:p>
              <a:pPr marL="288000" indent="-180000">
                <a:lnSpc>
                  <a:spcPct val="90000"/>
                </a:lnSpc>
                <a:spcBef>
                  <a:spcPts val="700"/>
                </a:spcBef>
                <a:buClr>
                  <a:srgbClr val="ED6B00"/>
                </a:buClr>
                <a:buFont typeface="Arial"/>
                <a:buChar char="•"/>
              </a:pPr>
              <a:r>
                <a:rPr lang="es-ES" sz="1600" dirty="0">
                  <a:latin typeface="Calibri"/>
                  <a:cs typeface="Calibri"/>
                </a:rPr>
                <a:t>RUN del trabajador y RUT del empleador.</a:t>
              </a:r>
            </a:p>
            <a:p>
              <a:pPr marL="288000" indent="-180000">
                <a:lnSpc>
                  <a:spcPct val="90000"/>
                </a:lnSpc>
                <a:spcBef>
                  <a:spcPts val="700"/>
                </a:spcBef>
                <a:buClr>
                  <a:srgbClr val="ED6B00"/>
                </a:buClr>
                <a:buFont typeface="Arial"/>
                <a:buChar char="•"/>
              </a:pPr>
              <a:r>
                <a:rPr lang="es-ES" sz="1600" dirty="0">
                  <a:latin typeface="Calibri"/>
                  <a:cs typeface="Calibri"/>
                </a:rPr>
                <a:t>Función del trabajador.</a:t>
              </a:r>
            </a:p>
            <a:p>
              <a:pPr marL="288000" indent="-180000">
                <a:lnSpc>
                  <a:spcPct val="90000"/>
                </a:lnSpc>
                <a:spcBef>
                  <a:spcPts val="700"/>
                </a:spcBef>
                <a:buClr>
                  <a:srgbClr val="ED6B00"/>
                </a:buClr>
                <a:buFont typeface="Arial"/>
                <a:buChar char="•"/>
              </a:pPr>
              <a:r>
                <a:rPr lang="es-ES" sz="1600" dirty="0">
                  <a:latin typeface="Calibri"/>
                  <a:cs typeface="Calibri"/>
                </a:rPr>
                <a:t>Domicilio de ambas partes.</a:t>
              </a:r>
            </a:p>
            <a:p>
              <a:pPr marL="288000" indent="-180000">
                <a:lnSpc>
                  <a:spcPct val="90000"/>
                </a:lnSpc>
                <a:spcBef>
                  <a:spcPts val="700"/>
                </a:spcBef>
                <a:buClr>
                  <a:srgbClr val="ED6B00"/>
                </a:buClr>
                <a:buFont typeface="Arial"/>
                <a:buChar char="•"/>
              </a:pPr>
              <a:r>
                <a:rPr lang="es-ES" sz="1600" dirty="0">
                  <a:latin typeface="Calibri"/>
                  <a:cs typeface="Calibri"/>
                </a:rPr>
                <a:t>Fecha de inicio y término de la relación laboral.</a:t>
              </a:r>
            </a:p>
            <a:p>
              <a:pPr marL="288000" indent="-180000">
                <a:lnSpc>
                  <a:spcPct val="90000"/>
                </a:lnSpc>
                <a:spcBef>
                  <a:spcPts val="700"/>
                </a:spcBef>
                <a:buClr>
                  <a:srgbClr val="ED6B00"/>
                </a:buClr>
                <a:buFont typeface="Arial"/>
                <a:buChar char="•"/>
              </a:pPr>
              <a:r>
                <a:rPr lang="es-ES" sz="1600" dirty="0">
                  <a:latin typeface="Calibri"/>
                  <a:cs typeface="Calibri"/>
                </a:rPr>
                <a:t>Fecha de ratificación del finiquito.</a:t>
              </a:r>
            </a:p>
            <a:p>
              <a:pPr marL="288000" indent="-180000">
                <a:lnSpc>
                  <a:spcPct val="90000"/>
                </a:lnSpc>
                <a:spcBef>
                  <a:spcPts val="700"/>
                </a:spcBef>
                <a:buClr>
                  <a:srgbClr val="ED6B00"/>
                </a:buClr>
                <a:buFont typeface="Arial"/>
                <a:buChar char="•"/>
              </a:pPr>
              <a:r>
                <a:rPr lang="es-ES" sz="1600" dirty="0">
                  <a:latin typeface="Calibri"/>
                  <a:cs typeface="Calibri"/>
                </a:rPr>
                <a:t>Causal de término de la relación.</a:t>
              </a:r>
            </a:p>
            <a:p>
              <a:pPr marL="288000" indent="-180000">
                <a:lnSpc>
                  <a:spcPct val="90000"/>
                </a:lnSpc>
                <a:spcBef>
                  <a:spcPts val="700"/>
                </a:spcBef>
                <a:buClr>
                  <a:srgbClr val="ED6B00"/>
                </a:buClr>
                <a:buFont typeface="Arial"/>
                <a:buChar char="•"/>
              </a:pPr>
              <a:r>
                <a:rPr lang="es-ES" sz="1600" dirty="0">
                  <a:latin typeface="Calibri"/>
                  <a:cs typeface="Calibri"/>
                </a:rPr>
                <a:t>Detalle de los haberes y montos que se deben pagar en el finiquito (si existen). </a:t>
              </a:r>
              <a:r>
                <a:rPr lang="es-ES" sz="1600" dirty="0" smtClean="0">
                  <a:latin typeface="Calibri"/>
                  <a:cs typeface="Calibri"/>
                </a:rPr>
                <a:t>Si decide </a:t>
              </a:r>
              <a:r>
                <a:rPr lang="es-ES" sz="1600" dirty="0">
                  <a:latin typeface="Calibri"/>
                  <a:cs typeface="Calibri"/>
                </a:rPr>
                <a:t>pagar el finiquito en más de una cuota también debería especificarse montos y plazos.</a:t>
              </a:r>
            </a:p>
            <a:p>
              <a:pPr marL="288000" indent="-180000">
                <a:lnSpc>
                  <a:spcPct val="90000"/>
                </a:lnSpc>
                <a:spcBef>
                  <a:spcPts val="700"/>
                </a:spcBef>
                <a:buClr>
                  <a:srgbClr val="ED6B00"/>
                </a:buClr>
                <a:buFont typeface="Arial"/>
                <a:buChar char="•"/>
              </a:pPr>
              <a:r>
                <a:rPr lang="es-ES" sz="1600" b="1" i="1" dirty="0">
                  <a:latin typeface="Calibri"/>
                  <a:cs typeface="Calibri"/>
                </a:rPr>
                <a:t>Opcional: </a:t>
              </a:r>
              <a:r>
                <a:rPr lang="es-ES" sz="1600" dirty="0">
                  <a:latin typeface="Calibri"/>
                  <a:cs typeface="Calibri"/>
                </a:rPr>
                <a:t>Reservas de derechos , es decir, aspectos sobre los cuales las partes tienen diferencias, y que serán materia de reclamo posterior.</a:t>
              </a:r>
              <a:endParaRPr lang="es-CL" sz="1600" dirty="0">
                <a:latin typeface="Calibri"/>
                <a:cs typeface="Calibri"/>
              </a:endParaRPr>
            </a:p>
          </p:txBody>
        </p:sp>
        <p:sp>
          <p:nvSpPr>
            <p:cNvPr id="18" name="Google Shape;101;p3"/>
            <p:cNvSpPr/>
            <p:nvPr/>
          </p:nvSpPr>
          <p:spPr>
            <a:xfrm>
              <a:off x="477838" y="2741542"/>
              <a:ext cx="8437562" cy="3925958"/>
            </a:xfrm>
            <a:prstGeom prst="roundRect">
              <a:avLst>
                <a:gd name="adj" fmla="val 5516"/>
              </a:avLst>
            </a:prstGeom>
            <a:noFill/>
            <a:ln w="1270"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49744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354745"/>
            <a:ext cx="6999671" cy="325369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58;p5"/>
          <p:cNvSpPr txBox="1"/>
          <p:nvPr/>
        </p:nvSpPr>
        <p:spPr>
          <a:xfrm>
            <a:off x="375975" y="14245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smtClean="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smtClean="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062918" y="1308366"/>
            <a:ext cx="9928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s-ES_tradnl" sz="6000" b="0" i="0" u="none" strike="noStrike" cap="none" dirty="0" smtClean="0">
                <a:solidFill>
                  <a:srgbClr val="FFB375"/>
                </a:solidFill>
                <a:latin typeface="Calibri"/>
                <a:ea typeface="Calibri"/>
                <a:cs typeface="Calibri"/>
                <a:sym typeface="Calibri"/>
              </a:rPr>
              <a:t>8</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sp>
        <p:nvSpPr>
          <p:cNvPr id="15" name="Marcador de contenido 2"/>
          <p:cNvSpPr txBox="1">
            <a:spLocks/>
          </p:cNvSpPr>
          <p:nvPr/>
        </p:nvSpPr>
        <p:spPr>
          <a:xfrm>
            <a:off x="6718300" y="1771894"/>
            <a:ext cx="105156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CL" sz="1600" dirty="0">
              <a:latin typeface="Calibri"/>
              <a:cs typeface="Calibri"/>
            </a:endParaRPr>
          </a:p>
        </p:txBody>
      </p:sp>
      <p:sp>
        <p:nvSpPr>
          <p:cNvPr id="14" name="Google Shape;391;p18"/>
          <p:cNvSpPr txBox="1"/>
          <p:nvPr/>
        </p:nvSpPr>
        <p:spPr>
          <a:xfrm>
            <a:off x="3413124" y="2817556"/>
            <a:ext cx="5161934" cy="538100"/>
          </a:xfrm>
          <a:prstGeom prst="rect">
            <a:avLst/>
          </a:prstGeom>
          <a:noFill/>
          <a:ln>
            <a:noFill/>
          </a:ln>
        </p:spPr>
        <p:txBody>
          <a:bodyPr spcFirstLastPara="1" wrap="square" lIns="91425" tIns="91425" rIns="91425" bIns="91425" anchor="ctr" anchorCtr="0">
            <a:noAutofit/>
          </a:bodyPr>
          <a:lstStyle/>
          <a:p>
            <a:pPr>
              <a:lnSpc>
                <a:spcPct val="90000"/>
              </a:lnSpc>
            </a:pPr>
            <a:r>
              <a:rPr lang="es-ES_tradnl" sz="2200" b="1" dirty="0">
                <a:solidFill>
                  <a:srgbClr val="ED6B00"/>
                </a:solidFill>
                <a:latin typeface="Calibri"/>
                <a:ea typeface="Calibri"/>
                <a:cs typeface="Calibri"/>
              </a:rPr>
              <a:t>DERECHOS Y CONCEPTOS DE PAGO </a:t>
            </a:r>
            <a:r>
              <a:rPr lang="es-ES_tradnl" sz="2200" b="1" dirty="0" smtClean="0">
                <a:solidFill>
                  <a:srgbClr val="ED6B00"/>
                </a:solidFill>
                <a:latin typeface="Calibri"/>
                <a:ea typeface="Calibri"/>
                <a:cs typeface="Calibri"/>
              </a:rPr>
              <a:t/>
            </a:r>
            <a:br>
              <a:rPr lang="es-ES_tradnl" sz="2200" b="1" dirty="0" smtClean="0">
                <a:solidFill>
                  <a:srgbClr val="ED6B00"/>
                </a:solidFill>
                <a:latin typeface="Calibri"/>
                <a:ea typeface="Calibri"/>
                <a:cs typeface="Calibri"/>
              </a:rPr>
            </a:br>
            <a:r>
              <a:rPr lang="es-ES_tradnl" sz="2200" b="1" dirty="0" smtClean="0">
                <a:solidFill>
                  <a:srgbClr val="ED6B00"/>
                </a:solidFill>
                <a:latin typeface="Calibri"/>
                <a:ea typeface="Calibri"/>
                <a:cs typeface="Calibri"/>
              </a:rPr>
              <a:t>EN </a:t>
            </a:r>
            <a:r>
              <a:rPr lang="es-ES_tradnl" sz="2200" b="1" dirty="0">
                <a:solidFill>
                  <a:srgbClr val="ED6B00"/>
                </a:solidFill>
                <a:latin typeface="Calibri"/>
                <a:ea typeface="Calibri"/>
                <a:cs typeface="Calibri"/>
              </a:rPr>
              <a:t>UN FINIQUITO</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p:txBody>
      </p:sp>
      <p:sp>
        <p:nvSpPr>
          <p:cNvPr id="16" name="Rectángulo 15"/>
          <p:cNvSpPr/>
          <p:nvPr/>
        </p:nvSpPr>
        <p:spPr>
          <a:xfrm>
            <a:off x="3419374" y="3383550"/>
            <a:ext cx="5224284" cy="2031325"/>
          </a:xfrm>
          <a:prstGeom prst="rect">
            <a:avLst/>
          </a:prstGeom>
        </p:spPr>
        <p:txBody>
          <a:bodyPr wrap="square">
            <a:spAutoFit/>
          </a:bodyPr>
          <a:lstStyle/>
          <a:p>
            <a:pPr marL="0" indent="0">
              <a:buNone/>
            </a:pPr>
            <a:r>
              <a:rPr lang="es-CL" sz="1800" dirty="0">
                <a:latin typeface="Calibri" charset="0"/>
                <a:ea typeface="Calibri" charset="0"/>
                <a:cs typeface="Calibri" charset="0"/>
              </a:rPr>
              <a:t>Para revisar los temas trabajados durante el desarrollo de la presentación, te invito realizar el flujo grama señalando que falta. Utiliza el archivo </a:t>
            </a:r>
            <a:r>
              <a:rPr lang="es-CL" sz="1800" b="1" dirty="0">
                <a:latin typeface="Calibri" charset="0"/>
                <a:ea typeface="Calibri" charset="0"/>
                <a:cs typeface="Calibri" charset="0"/>
              </a:rPr>
              <a:t>Actividad </a:t>
            </a:r>
            <a:r>
              <a:rPr lang="es-CL" sz="1800" b="1" dirty="0" smtClean="0">
                <a:latin typeface="Calibri" charset="0"/>
                <a:ea typeface="Calibri" charset="0"/>
                <a:cs typeface="Calibri" charset="0"/>
              </a:rPr>
              <a:t>8_ </a:t>
            </a:r>
            <a:r>
              <a:rPr lang="es-CL" sz="1800" b="1" dirty="0">
                <a:latin typeface="Calibri" charset="0"/>
                <a:ea typeface="Calibri" charset="0"/>
                <a:cs typeface="Calibri" charset="0"/>
              </a:rPr>
              <a:t>Cuanto Aprendimos</a:t>
            </a:r>
            <a:r>
              <a:rPr lang="es-CL" sz="1800" dirty="0">
                <a:latin typeface="Calibri" charset="0"/>
                <a:ea typeface="Calibri" charset="0"/>
                <a:cs typeface="Calibri" charset="0"/>
              </a:rPr>
              <a:t>.</a:t>
            </a:r>
          </a:p>
          <a:p>
            <a:pPr marL="0" indent="0">
              <a:buNone/>
            </a:pPr>
            <a:endParaRPr lang="es-CL" sz="1800" b="1" dirty="0">
              <a:solidFill>
                <a:srgbClr val="ED6B00"/>
              </a:solidFill>
              <a:latin typeface="Calibri"/>
              <a:cs typeface="Calibri"/>
            </a:endParaRPr>
          </a:p>
          <a:p>
            <a:pPr marL="0" indent="0">
              <a:buNone/>
            </a:pPr>
            <a:r>
              <a:rPr lang="es-CL" sz="1800" b="1" dirty="0">
                <a:solidFill>
                  <a:srgbClr val="ED6B00"/>
                </a:solidFill>
                <a:latin typeface="Calibri"/>
                <a:cs typeface="Calibri"/>
              </a:rPr>
              <a:t>¡Muy Bien!</a:t>
            </a:r>
            <a:r>
              <a:rPr lang="es-CL" sz="1800" dirty="0">
                <a:solidFill>
                  <a:srgbClr val="ED6B00"/>
                </a:solidFill>
                <a:latin typeface="Calibri"/>
                <a:cs typeface="Calibri"/>
              </a:rPr>
              <a:t> </a:t>
            </a:r>
            <a:r>
              <a:rPr lang="es-CL" sz="1800" dirty="0">
                <a:latin typeface="Calibri"/>
                <a:cs typeface="Calibri"/>
              </a:rPr>
              <a:t>ahora te invito a poner en </a:t>
            </a:r>
            <a:r>
              <a:rPr lang="es-CL" sz="1800" dirty="0" smtClean="0">
                <a:latin typeface="Calibri"/>
                <a:cs typeface="Calibri"/>
              </a:rPr>
              <a:t>práctica</a:t>
            </a:r>
          </a:p>
          <a:p>
            <a:pPr marL="0" indent="0">
              <a:buNone/>
            </a:pPr>
            <a:r>
              <a:rPr lang="es-CL" sz="1800" dirty="0" smtClean="0">
                <a:latin typeface="Calibri"/>
                <a:cs typeface="Calibri"/>
              </a:rPr>
              <a:t>lo </a:t>
            </a:r>
            <a:r>
              <a:rPr lang="es-CL" sz="1800" dirty="0">
                <a:latin typeface="Calibri"/>
                <a:cs typeface="Calibri"/>
              </a:rPr>
              <a:t>revisado </a:t>
            </a:r>
            <a:r>
              <a:rPr lang="es-CL" sz="1800" dirty="0" smtClean="0">
                <a:latin typeface="Calibri"/>
                <a:cs typeface="Calibri"/>
              </a:rPr>
              <a:t>en la presentación. </a:t>
            </a:r>
            <a:endParaRPr lang="es-CL" sz="18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1" b="2634"/>
          <a:stretch/>
        </p:blipFill>
        <p:spPr>
          <a:xfrm>
            <a:off x="2716056" y="3689939"/>
            <a:ext cx="6899892" cy="3869736"/>
          </a:xfrm>
          <a:prstGeom prst="rect">
            <a:avLst/>
          </a:prstGeom>
        </p:spPr>
      </p:pic>
      <p:sp>
        <p:nvSpPr>
          <p:cNvPr id="14" name="Google Shape;97;p3"/>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smtClean="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2" name="Rectángulo 1"/>
          <p:cNvSpPr/>
          <p:nvPr/>
        </p:nvSpPr>
        <p:spPr>
          <a:xfrm>
            <a:off x="6443663" y="1411566"/>
            <a:ext cx="4857750" cy="338554"/>
          </a:xfrm>
          <a:prstGeom prst="rect">
            <a:avLst/>
          </a:prstGeom>
        </p:spPr>
        <p:txBody>
          <a:bodyPr>
            <a:spAutoFit/>
          </a:bodyPr>
          <a:lstStyle/>
          <a:p>
            <a:pPr marL="0" indent="0">
              <a:buNone/>
            </a:pPr>
            <a:endParaRPr lang="es-CL" sz="1600" b="1" dirty="0">
              <a:latin typeface="Calibri"/>
              <a:cs typeface="Calibri"/>
            </a:endParaRPr>
          </a:p>
        </p:txBody>
      </p:sp>
      <p:sp>
        <p:nvSpPr>
          <p:cNvPr id="11" name="Google Shape;168;p5"/>
          <p:cNvSpPr txBox="1"/>
          <p:nvPr/>
        </p:nvSpPr>
        <p:spPr>
          <a:xfrm>
            <a:off x="3655400" y="1298318"/>
            <a:ext cx="9928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s-ES_tradnl" sz="6000" b="0" i="0" u="none" strike="noStrike" cap="none" dirty="0" smtClean="0">
                <a:solidFill>
                  <a:srgbClr val="FFB375"/>
                </a:solidFill>
                <a:latin typeface="Calibri"/>
                <a:ea typeface="Calibri"/>
                <a:cs typeface="Calibri"/>
                <a:sym typeface="Calibri"/>
              </a:rPr>
              <a:t>8</a:t>
            </a:r>
            <a:endParaRPr sz="6000" b="0" i="0" u="none" strike="noStrike" cap="none" dirty="0">
              <a:solidFill>
                <a:srgbClr val="FFB375"/>
              </a:solidFill>
              <a:latin typeface="Calibri"/>
              <a:ea typeface="Calibri"/>
              <a:cs typeface="Calibri"/>
              <a:sym typeface="Calibri"/>
            </a:endParaRPr>
          </a:p>
        </p:txBody>
      </p:sp>
      <p:sp>
        <p:nvSpPr>
          <p:cNvPr id="4" name="Rectángulo 3"/>
          <p:cNvSpPr/>
          <p:nvPr/>
        </p:nvSpPr>
        <p:spPr>
          <a:xfrm>
            <a:off x="846002" y="2872927"/>
            <a:ext cx="6329498" cy="374461"/>
          </a:xfrm>
          <a:prstGeom prst="rect">
            <a:avLst/>
          </a:prstGeom>
        </p:spPr>
        <p:txBody>
          <a:bodyPr wrap="square">
            <a:spAutoFit/>
          </a:bodyPr>
          <a:lstStyle/>
          <a:p>
            <a:pPr>
              <a:lnSpc>
                <a:spcPct val="90000"/>
              </a:lnSpc>
            </a:pPr>
            <a:r>
              <a:rPr lang="es-ES_tradnl" sz="2000" b="1" dirty="0">
                <a:solidFill>
                  <a:srgbClr val="ED6B00"/>
                </a:solidFill>
                <a:latin typeface="Calibri"/>
                <a:ea typeface="Calibri"/>
                <a:cs typeface="Calibri"/>
              </a:rPr>
              <a:t>DERECHOS Y CONCEPTOS DE PAGO EN UN FINIQUITO</a:t>
            </a:r>
          </a:p>
        </p:txBody>
      </p:sp>
      <p:sp>
        <p:nvSpPr>
          <p:cNvPr id="5" name="Rectángulo 4"/>
          <p:cNvSpPr/>
          <p:nvPr/>
        </p:nvSpPr>
        <p:spPr>
          <a:xfrm>
            <a:off x="881062" y="3430830"/>
            <a:ext cx="5189537" cy="1551194"/>
          </a:xfrm>
          <a:prstGeom prst="rect">
            <a:avLst/>
          </a:prstGeom>
        </p:spPr>
        <p:txBody>
          <a:bodyPr wrap="square">
            <a:spAutoFit/>
          </a:bodyPr>
          <a:lstStyle/>
          <a:p>
            <a:pPr marL="0" indent="0">
              <a:buNone/>
            </a:pPr>
            <a:r>
              <a:rPr lang="es-CL" sz="1600" dirty="0">
                <a:latin typeface="Calibri" charset="0"/>
                <a:ea typeface="Calibri" charset="0"/>
                <a:cs typeface="Calibri" charset="0"/>
              </a:rPr>
              <a:t>Para realizar la siguiente actividad,  utilice el archivo </a:t>
            </a:r>
          </a:p>
          <a:p>
            <a:pPr marL="0" indent="0">
              <a:buNone/>
            </a:pPr>
            <a:r>
              <a:rPr lang="es-CL" sz="1600" b="1" dirty="0">
                <a:latin typeface="Calibri" charset="0"/>
                <a:ea typeface="Calibri" charset="0"/>
                <a:cs typeface="Calibri" charset="0"/>
              </a:rPr>
              <a:t>“Actividad 8_Derechos y conceptos de pago de un Finiquito</a:t>
            </a:r>
            <a:r>
              <a:rPr lang="es-ES" sz="1600" b="1" dirty="0">
                <a:latin typeface="Calibri" charset="0"/>
                <a:ea typeface="Calibri" charset="0"/>
                <a:cs typeface="Calibri" charset="0"/>
              </a:rPr>
              <a:t>”</a:t>
            </a:r>
            <a:r>
              <a:rPr lang="es-CL" sz="1600" dirty="0">
                <a:latin typeface="Calibri" charset="0"/>
                <a:ea typeface="Calibri" charset="0"/>
                <a:cs typeface="Calibri" charset="0"/>
              </a:rPr>
              <a:t>,  y sigue las instrucciones señaladas. </a:t>
            </a:r>
          </a:p>
          <a:p>
            <a:pPr lvl="0">
              <a:lnSpc>
                <a:spcPct val="90000"/>
              </a:lnSpc>
            </a:pPr>
            <a:endParaRPr lang="es-CL" sz="1600" b="1" dirty="0">
              <a:latin typeface="Calibri"/>
              <a:cs typeface="Calibri"/>
            </a:endParaRPr>
          </a:p>
          <a:p>
            <a:pPr lvl="0">
              <a:lnSpc>
                <a:spcPct val="90000"/>
              </a:lnSpc>
            </a:pPr>
            <a:r>
              <a:rPr lang="es-CL" sz="2000" b="1" dirty="0" smtClean="0">
                <a:solidFill>
                  <a:srgbClr val="ED6B00"/>
                </a:solidFill>
                <a:latin typeface="Calibri"/>
                <a:cs typeface="Calibri"/>
              </a:rPr>
              <a:t>¡Éxito!</a:t>
            </a:r>
            <a:endParaRPr lang="es-CL" sz="2000" b="1" dirty="0">
              <a:solidFill>
                <a:srgbClr val="ED6B00"/>
              </a:solidFill>
              <a:latin typeface="Calibri"/>
              <a:cs typeface="Calibri"/>
            </a:endParaRPr>
          </a:p>
          <a:p>
            <a:pPr lvl="0">
              <a:lnSpc>
                <a:spcPct val="90000"/>
              </a:lnSpc>
            </a:pPr>
            <a:endParaRPr lang="es-CL" sz="16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0" name="Google Shape;445;p20"/>
          <p:cNvSpPr txBox="1"/>
          <p:nvPr/>
        </p:nvSpPr>
        <p:spPr>
          <a:xfrm>
            <a:off x="958647" y="3946205"/>
            <a:ext cx="5107856" cy="774531"/>
          </a:xfrm>
          <a:prstGeom prst="rect">
            <a:avLst/>
          </a:prstGeom>
          <a:noFill/>
          <a:ln>
            <a:noFill/>
          </a:ln>
        </p:spPr>
        <p:txBody>
          <a:bodyPr spcFirstLastPara="1" wrap="square" lIns="91425" tIns="91425" rIns="91425" bIns="91425" anchor="ctr" anchorCtr="0">
            <a:noAutofit/>
          </a:bodyPr>
          <a:lstStyle/>
          <a:p>
            <a:pPr lvl="0">
              <a:lnSpc>
                <a:spcPct val="115000"/>
              </a:lnSpc>
            </a:pPr>
            <a:r>
              <a:rPr lang="es-CL" sz="1600" dirty="0" smtClean="0">
                <a:latin typeface="Calibri"/>
                <a:ea typeface="Calibri"/>
                <a:cs typeface="Calibri"/>
                <a:sym typeface="Calibri"/>
              </a:rPr>
              <a:t>¡</a:t>
            </a:r>
            <a:r>
              <a:rPr lang="es-CL" sz="1600" dirty="0">
                <a:latin typeface="Calibri"/>
                <a:ea typeface="Calibri"/>
                <a:cs typeface="Calibri"/>
                <a:sym typeface="Calibri"/>
              </a:rPr>
              <a:t>No olvides contestar </a:t>
            </a:r>
            <a:r>
              <a:rPr lang="es-CL" sz="1600" dirty="0" smtClean="0">
                <a:latin typeface="Calibri"/>
                <a:ea typeface="Calibri"/>
                <a:cs typeface="Calibri"/>
                <a:sym typeface="Calibri"/>
              </a:rPr>
              <a:t>la Autoevaluación y </a:t>
            </a:r>
            <a:r>
              <a:rPr lang="es-CL" sz="1600" dirty="0">
                <a:latin typeface="Calibri"/>
                <a:ea typeface="Calibri"/>
                <a:cs typeface="Calibri"/>
                <a:sym typeface="Calibri"/>
              </a:rPr>
              <a:t>entregar el </a:t>
            </a:r>
            <a:r>
              <a:rPr lang="es-CL" sz="1600" dirty="0" smtClean="0">
                <a:latin typeface="Calibri"/>
                <a:ea typeface="Calibri"/>
                <a:cs typeface="Calibri"/>
                <a:sym typeface="Calibri"/>
              </a:rPr>
              <a:t>Ticket </a:t>
            </a:r>
            <a:r>
              <a:rPr lang="es-CL" sz="1600" dirty="0">
                <a:latin typeface="Calibri"/>
                <a:ea typeface="Calibri"/>
                <a:cs typeface="Calibri"/>
                <a:sym typeface="Calibri"/>
              </a:rPr>
              <a:t>de </a:t>
            </a:r>
            <a:r>
              <a:rPr lang="es-CL" sz="1600" dirty="0" smtClean="0">
                <a:latin typeface="Calibri"/>
                <a:ea typeface="Calibri"/>
                <a:cs typeface="Calibri"/>
                <a:sym typeface="Calibri"/>
              </a:rPr>
              <a:t>Salida!</a:t>
            </a:r>
          </a:p>
          <a:p>
            <a:pPr lvl="0">
              <a:lnSpc>
                <a:spcPct val="115000"/>
              </a:lnSpc>
            </a:pPr>
            <a:endParaRPr lang="es-CL" sz="1600" dirty="0"/>
          </a:p>
          <a:p>
            <a:pPr lvl="0">
              <a:lnSpc>
                <a:spcPct val="115000"/>
              </a:lnSpc>
            </a:pPr>
            <a:r>
              <a:rPr lang="es-CL" sz="2100" b="1" dirty="0" smtClean="0">
                <a:solidFill>
                  <a:srgbClr val="ED6B00"/>
                </a:solidFill>
                <a:latin typeface="Calibri"/>
                <a:ea typeface="Calibri"/>
                <a:cs typeface="Calibri"/>
                <a:sym typeface="Calibri"/>
              </a:rPr>
              <a:t>¡Hasta la próxima! </a:t>
            </a:r>
            <a:endParaRPr lang="es-CL" sz="2100" b="1" dirty="0" smtClean="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011561"/>
            <a:ext cx="673176" cy="603721"/>
          </a:xfrm>
          <a:prstGeom prst="rect">
            <a:avLst/>
          </a:prstGeom>
        </p:spPr>
      </p:pic>
      <p:sp>
        <p:nvSpPr>
          <p:cNvPr id="11" name="Rectángulo 10"/>
          <p:cNvSpPr/>
          <p:nvPr/>
        </p:nvSpPr>
        <p:spPr>
          <a:xfrm>
            <a:off x="960302" y="2784027"/>
            <a:ext cx="4983298" cy="651460"/>
          </a:xfrm>
          <a:prstGeom prst="rect">
            <a:avLst/>
          </a:prstGeom>
        </p:spPr>
        <p:txBody>
          <a:bodyPr wrap="square">
            <a:spAutoFit/>
          </a:bodyPr>
          <a:lstStyle/>
          <a:p>
            <a:pPr>
              <a:lnSpc>
                <a:spcPct val="90000"/>
              </a:lnSpc>
            </a:pPr>
            <a:r>
              <a:rPr lang="es-ES_tradnl" sz="2000" b="1" dirty="0">
                <a:solidFill>
                  <a:srgbClr val="ED6B00"/>
                </a:solidFill>
                <a:latin typeface="Calibri"/>
                <a:ea typeface="Calibri"/>
                <a:cs typeface="Calibri"/>
              </a:rPr>
              <a:t>DERECHOS Y CONCEPTOS DE PAGO </a:t>
            </a:r>
            <a:r>
              <a:rPr lang="es-ES_tradnl" sz="2000" b="1" dirty="0" smtClean="0">
                <a:solidFill>
                  <a:srgbClr val="ED6B00"/>
                </a:solidFill>
                <a:latin typeface="Calibri"/>
                <a:ea typeface="Calibri"/>
                <a:cs typeface="Calibri"/>
              </a:rPr>
              <a:t/>
            </a:r>
            <a:br>
              <a:rPr lang="es-ES_tradnl" sz="2000" b="1" dirty="0" smtClean="0">
                <a:solidFill>
                  <a:srgbClr val="ED6B00"/>
                </a:solidFill>
                <a:latin typeface="Calibri"/>
                <a:ea typeface="Calibri"/>
                <a:cs typeface="Calibri"/>
              </a:rPr>
            </a:br>
            <a:r>
              <a:rPr lang="es-ES_tradnl" sz="2000" b="1" dirty="0" smtClean="0">
                <a:solidFill>
                  <a:srgbClr val="ED6B00"/>
                </a:solidFill>
                <a:latin typeface="Calibri"/>
                <a:ea typeface="Calibri"/>
                <a:cs typeface="Calibri"/>
              </a:rPr>
              <a:t>EN </a:t>
            </a:r>
            <a:r>
              <a:rPr lang="es-ES_tradnl" sz="2000" b="1" dirty="0">
                <a:solidFill>
                  <a:srgbClr val="ED6B00"/>
                </a:solidFill>
                <a:latin typeface="Calibri"/>
                <a:ea typeface="Calibri"/>
                <a:cs typeface="Calibri"/>
              </a:rPr>
              <a:t>UN FINIQUITO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smtClean="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smtClean="0">
                <a:solidFill>
                  <a:srgbClr val="A93501"/>
                </a:solidFill>
                <a:latin typeface="Calibri"/>
                <a:ea typeface="Calibri"/>
                <a:cs typeface="Calibri"/>
                <a:sym typeface="Calibri"/>
              </a:rPr>
              <a:t>TOMA LAS SIGUIENTES </a:t>
            </a:r>
            <a:r>
              <a:rPr lang="en-US" sz="2800" b="1" i="0" u="none" strike="noStrike" cap="none" dirty="0" smtClean="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grpSp>
        <p:nvGrpSpPr>
          <p:cNvPr id="22" name="Agrupar 21"/>
          <p:cNvGrpSpPr/>
          <p:nvPr/>
        </p:nvGrpSpPr>
        <p:grpSpPr>
          <a:xfrm>
            <a:off x="-4655" y="4568183"/>
            <a:ext cx="9154909" cy="783005"/>
            <a:chOff x="-4655" y="4568183"/>
            <a:chExt cx="9154909" cy="783005"/>
          </a:xfrm>
        </p:grpSpPr>
        <p:sp>
          <p:nvSpPr>
            <p:cNvPr id="406" name="Google Shape;406;p19"/>
            <p:cNvSpPr txBox="1"/>
            <p:nvPr/>
          </p:nvSpPr>
          <p:spPr>
            <a:xfrm>
              <a:off x="1284454" y="4701528"/>
              <a:ext cx="7865800"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smtClean="0">
                  <a:solidFill>
                    <a:srgbClr val="FF6600"/>
                  </a:solidFill>
                  <a:latin typeface="Calibri"/>
                  <a:cs typeface="Calibri"/>
                </a:rPr>
                <a:t>Ley </a:t>
              </a:r>
              <a:r>
                <a:rPr lang="es-CL" sz="1600" b="1" dirty="0">
                  <a:solidFill>
                    <a:srgbClr val="FF6600"/>
                  </a:solidFill>
                  <a:latin typeface="Calibri"/>
                  <a:cs typeface="Calibri"/>
                </a:rPr>
                <a:t>Nº </a:t>
              </a:r>
              <a:r>
                <a:rPr lang="es-CL" sz="1600" b="1" dirty="0" smtClean="0">
                  <a:solidFill>
                    <a:srgbClr val="FF6600"/>
                  </a:solidFill>
                  <a:latin typeface="Calibri"/>
                  <a:cs typeface="Calibri"/>
                </a:rPr>
                <a:t>19.631</a:t>
              </a:r>
              <a:endParaRPr lang="es-CL" sz="1600" dirty="0">
                <a:latin typeface="Calibri"/>
                <a:cs typeface="Calibri"/>
              </a:endParaRPr>
            </a:p>
          </p:txBody>
        </p:sp>
        <p:grpSp>
          <p:nvGrpSpPr>
            <p:cNvPr id="3" name="Agrupar 2"/>
            <p:cNvGrpSpPr/>
            <p:nvPr/>
          </p:nvGrpSpPr>
          <p:grpSpPr>
            <a:xfrm>
              <a:off x="-4655" y="4568183"/>
              <a:ext cx="1135367" cy="783005"/>
              <a:chOff x="-4655" y="4568183"/>
              <a:chExt cx="1135367" cy="783005"/>
            </a:xfrm>
          </p:grpSpPr>
          <p:sp>
            <p:nvSpPr>
              <p:cNvPr id="422" name="Google Shape;422;p19"/>
              <p:cNvSpPr/>
              <p:nvPr/>
            </p:nvSpPr>
            <p:spPr>
              <a:xfrm rot="5400000">
                <a:off x="171526" y="439200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 name="Imagen 30" descr="MonoLeyes RRHH.png"/>
              <p:cNvPicPr>
                <a:picLocks noChangeAspect="1"/>
              </p:cNvPicPr>
              <p:nvPr/>
            </p:nvPicPr>
            <p:blipFill rotWithShape="1">
              <a:blip r:embed="rId4">
                <a:extLst>
                  <a:ext uri="{28A0092B-C50C-407E-A947-70E740481C1C}">
                    <a14:useLocalDpi xmlns:a14="http://schemas.microsoft.com/office/drawing/2010/main" val="0"/>
                  </a:ext>
                </a:extLst>
              </a:blip>
              <a:srcRect r="56604" b="56897"/>
              <a:stretch/>
            </p:blipFill>
            <p:spPr>
              <a:xfrm>
                <a:off x="431776" y="4690532"/>
                <a:ext cx="558771" cy="562602"/>
              </a:xfrm>
              <a:prstGeom prst="rect">
                <a:avLst/>
              </a:prstGeom>
            </p:spPr>
          </p:pic>
        </p:grpSp>
      </p:grpSp>
      <p:grpSp>
        <p:nvGrpSpPr>
          <p:cNvPr id="20" name="Agrupar 19"/>
          <p:cNvGrpSpPr/>
          <p:nvPr/>
        </p:nvGrpSpPr>
        <p:grpSpPr>
          <a:xfrm>
            <a:off x="-4655" y="2826713"/>
            <a:ext cx="8958264" cy="783005"/>
            <a:chOff x="-4655" y="2826713"/>
            <a:chExt cx="8958264" cy="783005"/>
          </a:xfrm>
        </p:grpSpPr>
        <p:sp>
          <p:nvSpPr>
            <p:cNvPr id="405" name="Google Shape;405;p19"/>
            <p:cNvSpPr txBox="1"/>
            <p:nvPr/>
          </p:nvSpPr>
          <p:spPr>
            <a:xfrm>
              <a:off x="1284454" y="3048958"/>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a:cs typeface="Calibri"/>
                </a:rPr>
                <a:t>Revisar la </a:t>
              </a:r>
              <a:r>
                <a:rPr lang="es-CL" sz="1600" b="1" dirty="0">
                  <a:solidFill>
                    <a:srgbClr val="FF6600"/>
                  </a:solidFill>
                  <a:latin typeface="Calibri"/>
                  <a:cs typeface="Calibri"/>
                </a:rPr>
                <a:t>Dirección del </a:t>
              </a:r>
              <a:r>
                <a:rPr lang="es-CL" sz="1600" b="1" dirty="0" smtClean="0">
                  <a:solidFill>
                    <a:srgbClr val="FF6600"/>
                  </a:solidFill>
                  <a:latin typeface="Calibri"/>
                  <a:cs typeface="Calibri"/>
                </a:rPr>
                <a:t>Trabajo</a:t>
              </a:r>
              <a:r>
                <a:rPr lang="es-CL" sz="1600" dirty="0" smtClean="0">
                  <a:latin typeface="Calibri"/>
                  <a:cs typeface="Calibri"/>
                </a:rPr>
                <a:t>.</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6" name="Google Shape;416;p19"/>
            <p:cNvSpPr/>
            <p:nvPr/>
          </p:nvSpPr>
          <p:spPr>
            <a:xfrm rot="5400000">
              <a:off x="171526" y="2650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 name="Imagen 31" descr="MonoLeyes RRHH.png"/>
            <p:cNvPicPr>
              <a:picLocks noChangeAspect="1"/>
            </p:cNvPicPr>
            <p:nvPr/>
          </p:nvPicPr>
          <p:blipFill rotWithShape="1">
            <a:blip r:embed="rId4">
              <a:extLst>
                <a:ext uri="{28A0092B-C50C-407E-A947-70E740481C1C}">
                  <a14:useLocalDpi xmlns:a14="http://schemas.microsoft.com/office/drawing/2010/main" val="0"/>
                </a:ext>
              </a:extLst>
            </a:blip>
            <a:srcRect l="53240" t="7899" b="45365"/>
            <a:stretch/>
          </p:blipFill>
          <p:spPr>
            <a:xfrm>
              <a:off x="389445" y="2938599"/>
              <a:ext cx="592644" cy="600467"/>
            </a:xfrm>
            <a:prstGeom prst="rect">
              <a:avLst/>
            </a:prstGeom>
          </p:spPr>
        </p:pic>
      </p:grpSp>
      <p:grpSp>
        <p:nvGrpSpPr>
          <p:cNvPr id="21" name="Agrupar 20"/>
          <p:cNvGrpSpPr/>
          <p:nvPr/>
        </p:nvGrpSpPr>
        <p:grpSpPr>
          <a:xfrm>
            <a:off x="-4655" y="3697448"/>
            <a:ext cx="6661094" cy="783005"/>
            <a:chOff x="-4655" y="3697448"/>
            <a:chExt cx="6661094" cy="783005"/>
          </a:xfrm>
        </p:grpSpPr>
        <p:sp>
          <p:nvSpPr>
            <p:cNvPr id="414" name="Google Shape;414;p19"/>
            <p:cNvSpPr txBox="1"/>
            <p:nvPr/>
          </p:nvSpPr>
          <p:spPr>
            <a:xfrm>
              <a:off x="1284454" y="3791876"/>
              <a:ext cx="5371985"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DL.</a:t>
              </a:r>
              <a:r>
                <a:rPr lang="es-CL" sz="1600" b="1" dirty="0" smtClean="0">
                  <a:solidFill>
                    <a:srgbClr val="FF6600"/>
                  </a:solidFill>
                  <a:latin typeface="Calibri"/>
                  <a:cs typeface="Calibri"/>
                </a:rPr>
                <a:t>3500</a:t>
              </a:r>
              <a:endParaRPr lang="es-CL" sz="1600" b="1" dirty="0">
                <a:solidFill>
                  <a:srgbClr val="FF6600"/>
                </a:solidFill>
                <a:latin typeface="Calibri"/>
                <a:cs typeface="Calibri"/>
              </a:endParaRPr>
            </a:p>
          </p:txBody>
        </p:sp>
        <p:grpSp>
          <p:nvGrpSpPr>
            <p:cNvPr id="6" name="Agrupar 5"/>
            <p:cNvGrpSpPr/>
            <p:nvPr/>
          </p:nvGrpSpPr>
          <p:grpSpPr>
            <a:xfrm>
              <a:off x="-4655" y="3697448"/>
              <a:ext cx="1135367" cy="783005"/>
              <a:chOff x="-4655" y="3697448"/>
              <a:chExt cx="1135367" cy="783005"/>
            </a:xfrm>
          </p:grpSpPr>
          <p:sp>
            <p:nvSpPr>
              <p:cNvPr id="419" name="Google Shape;419;p19"/>
              <p:cNvSpPr/>
              <p:nvPr/>
            </p:nvSpPr>
            <p:spPr>
              <a:xfrm rot="5400000">
                <a:off x="171526" y="3521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 name="Imagen 32" descr="MonoLeyes RRHH.png"/>
              <p:cNvPicPr>
                <a:picLocks noChangeAspect="1"/>
              </p:cNvPicPr>
              <p:nvPr/>
            </p:nvPicPr>
            <p:blipFill rotWithShape="1">
              <a:blip r:embed="rId4">
                <a:extLst>
                  <a:ext uri="{28A0092B-C50C-407E-A947-70E740481C1C}">
                    <a14:useLocalDpi xmlns:a14="http://schemas.microsoft.com/office/drawing/2010/main" val="0"/>
                  </a:ext>
                </a:extLst>
              </a:blip>
              <a:srcRect t="52207" r="53528"/>
              <a:stretch/>
            </p:blipFill>
            <p:spPr>
              <a:xfrm>
                <a:off x="399455" y="3784599"/>
                <a:ext cx="582624" cy="607394"/>
              </a:xfrm>
              <a:prstGeom prst="rect">
                <a:avLst/>
              </a:prstGeom>
            </p:spPr>
          </p:pic>
        </p:grpSp>
      </p:grpSp>
      <p:grpSp>
        <p:nvGrpSpPr>
          <p:cNvPr id="10" name="Agrupar 9"/>
          <p:cNvGrpSpPr/>
          <p:nvPr/>
        </p:nvGrpSpPr>
        <p:grpSpPr>
          <a:xfrm>
            <a:off x="-4655" y="1955978"/>
            <a:ext cx="9223735" cy="783005"/>
            <a:chOff x="-4655" y="1955978"/>
            <a:chExt cx="9223735" cy="783005"/>
          </a:xfrm>
        </p:grpSpPr>
        <p:sp>
          <p:nvSpPr>
            <p:cNvPr id="404" name="Google Shape;404;p19"/>
            <p:cNvSpPr txBox="1"/>
            <p:nvPr/>
          </p:nvSpPr>
          <p:spPr>
            <a:xfrm>
              <a:off x="1284454" y="2178223"/>
              <a:ext cx="7934626" cy="338514"/>
            </a:xfrm>
            <a:prstGeom prst="rect">
              <a:avLst/>
            </a:prstGeom>
            <a:noFill/>
            <a:ln>
              <a:noFill/>
            </a:ln>
          </p:spPr>
          <p:txBody>
            <a:bodyPr spcFirstLastPara="1" wrap="square" lIns="91425" tIns="45700" rIns="91425" bIns="45700" anchor="t" anchorCtr="0">
              <a:spAutoFit/>
            </a:bodyPr>
            <a:lstStyle/>
            <a:p>
              <a:r>
                <a:rPr lang="es-CL" sz="1600" dirty="0">
                  <a:latin typeface="Calibri"/>
                  <a:cs typeface="Calibri"/>
                </a:rPr>
                <a:t>Revisar el </a:t>
              </a:r>
              <a:r>
                <a:rPr lang="es-CL" sz="1600" b="1" dirty="0">
                  <a:solidFill>
                    <a:srgbClr val="FF6600"/>
                  </a:solidFill>
                  <a:latin typeface="Calibri"/>
                  <a:cs typeface="Calibri"/>
                </a:rPr>
                <a:t>Código del Trabajo</a:t>
              </a:r>
              <a:r>
                <a:rPr lang="es-CL" sz="1600" dirty="0">
                  <a:latin typeface="Calibri"/>
                  <a:cs typeface="Calibri"/>
                </a:rPr>
                <a:t>.</a:t>
              </a:r>
            </a:p>
          </p:txBody>
        </p:sp>
        <p:grpSp>
          <p:nvGrpSpPr>
            <p:cNvPr id="8" name="Agrupar 7"/>
            <p:cNvGrpSpPr/>
            <p:nvPr/>
          </p:nvGrpSpPr>
          <p:grpSpPr>
            <a:xfrm>
              <a:off x="-4655" y="1955978"/>
              <a:ext cx="1135367" cy="783005"/>
              <a:chOff x="-4655" y="1955978"/>
              <a:chExt cx="1135367" cy="783005"/>
            </a:xfrm>
          </p:grpSpPr>
          <p:sp>
            <p:nvSpPr>
              <p:cNvPr id="412" name="Google Shape;412;p19"/>
              <p:cNvSpPr/>
              <p:nvPr/>
            </p:nvSpPr>
            <p:spPr>
              <a:xfrm rot="5400000">
                <a:off x="171526" y="177979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Imagen 33" descr="MonoLeyes RRHH.png"/>
              <p:cNvPicPr>
                <a:picLocks noChangeAspect="1"/>
              </p:cNvPicPr>
              <p:nvPr/>
            </p:nvPicPr>
            <p:blipFill rotWithShape="1">
              <a:blip r:embed="rId4">
                <a:extLst>
                  <a:ext uri="{28A0092B-C50C-407E-A947-70E740481C1C}">
                    <a14:useLocalDpi xmlns:a14="http://schemas.microsoft.com/office/drawing/2010/main" val="0"/>
                  </a:ext>
                </a:extLst>
              </a:blip>
              <a:srcRect l="54470" t="58277"/>
              <a:stretch/>
            </p:blipFill>
            <p:spPr>
              <a:xfrm>
                <a:off x="309970" y="2065865"/>
                <a:ext cx="601542" cy="558800"/>
              </a:xfrm>
              <a:prstGeom prst="rect">
                <a:avLst/>
              </a:prstGeom>
            </p:spPr>
          </p:pic>
        </p:grpSp>
      </p:grpSp>
      <p:grpSp>
        <p:nvGrpSpPr>
          <p:cNvPr id="26" name="Agrupar 25"/>
          <p:cNvGrpSpPr/>
          <p:nvPr/>
        </p:nvGrpSpPr>
        <p:grpSpPr>
          <a:xfrm>
            <a:off x="-4655" y="5438917"/>
            <a:ext cx="6906899" cy="783005"/>
            <a:chOff x="-4655" y="5438917"/>
            <a:chExt cx="6906899" cy="783005"/>
          </a:xfrm>
        </p:grpSpPr>
        <p:sp>
          <p:nvSpPr>
            <p:cNvPr id="38" name="Google Shape;406;p19"/>
            <p:cNvSpPr txBox="1"/>
            <p:nvPr/>
          </p:nvSpPr>
          <p:spPr>
            <a:xfrm>
              <a:off x="1284453" y="5562841"/>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Ser </a:t>
              </a:r>
              <a:r>
                <a:rPr lang="es-CL" sz="1600" b="1" dirty="0" smtClean="0">
                  <a:solidFill>
                    <a:srgbClr val="FF6600"/>
                  </a:solidFill>
                  <a:latin typeface="Calibri" panose="020F0502020204030204" pitchFamily="34" charset="0"/>
                  <a:cs typeface="Calibri" panose="020F0502020204030204" pitchFamily="34" charset="0"/>
                </a:rPr>
                <a:t>cuidadoso</a:t>
              </a:r>
              <a:r>
                <a:rPr lang="es-CL" sz="1600" dirty="0" smtClean="0">
                  <a:latin typeface="Calibri" panose="020F0502020204030204" pitchFamily="34" charset="0"/>
                  <a:cs typeface="Calibri" panose="020F0502020204030204" pitchFamily="34" charset="0"/>
                </a:rPr>
                <a:t> </a:t>
              </a:r>
              <a:r>
                <a:rPr lang="es-CL" sz="1600" dirty="0">
                  <a:latin typeface="Calibri" panose="020F0502020204030204" pitchFamily="34" charset="0"/>
                  <a:cs typeface="Calibri" panose="020F0502020204030204" pitchFamily="34" charset="0"/>
                </a:rPr>
                <a:t>y </a:t>
              </a:r>
              <a:r>
                <a:rPr lang="es-CL" sz="1600" b="1" dirty="0">
                  <a:solidFill>
                    <a:srgbClr val="FF6600"/>
                  </a:solidFill>
                  <a:latin typeface="Calibri" panose="020F0502020204030204" pitchFamily="34" charset="0"/>
                  <a:cs typeface="Calibri" panose="020F0502020204030204" pitchFamily="34" charset="0"/>
                </a:rPr>
                <a:t>respetuoso</a:t>
              </a:r>
              <a:r>
                <a:rPr lang="es-CL" sz="1600" dirty="0">
                  <a:latin typeface="Calibri" panose="020F0502020204030204" pitchFamily="34" charset="0"/>
                  <a:cs typeface="Calibri" panose="020F0502020204030204" pitchFamily="34" charset="0"/>
                </a:rPr>
                <a:t> con los integrantes de tu </a:t>
              </a:r>
              <a:r>
                <a:rPr lang="es-CL" sz="1600" dirty="0" smtClean="0">
                  <a:latin typeface="Calibri" panose="020F0502020204030204" pitchFamily="34" charset="0"/>
                  <a:cs typeface="Calibri" panose="020F0502020204030204" pitchFamily="34" charset="0"/>
                </a:rPr>
                <a:t/>
              </a:r>
              <a:br>
                <a:rPr lang="es-CL" sz="1600" dirty="0" smtClean="0">
                  <a:latin typeface="Calibri" panose="020F0502020204030204" pitchFamily="34" charset="0"/>
                  <a:cs typeface="Calibri" panose="020F0502020204030204" pitchFamily="34" charset="0"/>
                </a:rPr>
              </a:br>
              <a:r>
                <a:rPr lang="es-CL" sz="1600" dirty="0" smtClean="0">
                  <a:latin typeface="Calibri" panose="020F0502020204030204" pitchFamily="34" charset="0"/>
                  <a:cs typeface="Calibri" panose="020F0502020204030204" pitchFamily="34" charset="0"/>
                </a:rPr>
                <a:t>equipo </a:t>
              </a:r>
              <a:r>
                <a:rPr lang="es-CL" sz="1600" dirty="0">
                  <a:latin typeface="Calibri" panose="020F0502020204030204" pitchFamily="34" charset="0"/>
                  <a:cs typeface="Calibri" panose="020F0502020204030204" pitchFamily="34" charset="0"/>
                </a:rPr>
                <a:t>de trabajo. </a:t>
              </a:r>
            </a:p>
          </p:txBody>
        </p:sp>
        <p:grpSp>
          <p:nvGrpSpPr>
            <p:cNvPr id="25" name="Agrupar 24"/>
            <p:cNvGrpSpPr/>
            <p:nvPr/>
          </p:nvGrpSpPr>
          <p:grpSpPr>
            <a:xfrm>
              <a:off x="-4655" y="5438917"/>
              <a:ext cx="1135367" cy="783005"/>
              <a:chOff x="-4655" y="5438917"/>
              <a:chExt cx="1135367" cy="783005"/>
            </a:xfrm>
          </p:grpSpPr>
          <p:sp>
            <p:nvSpPr>
              <p:cNvPr id="428" name="Google Shape;428;p19"/>
              <p:cNvSpPr/>
              <p:nvPr/>
            </p:nvSpPr>
            <p:spPr>
              <a:xfrm rot="5400000">
                <a:off x="171526" y="526273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 name="Imagen 40" descr="Equip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00" y="5537801"/>
                <a:ext cx="685823" cy="585236"/>
              </a:xfrm>
              <a:prstGeom prst="rect">
                <a:avLst/>
              </a:prstGeom>
            </p:spPr>
          </p:pic>
        </p:grpSp>
      </p:grpSp>
    </p:spTree>
    <p:extLst>
      <p:ext uri="{BB962C8B-B14F-4D97-AF65-F5344CB8AC3E}">
        <p14:creationId xmlns:p14="http://schemas.microsoft.com/office/powerpoint/2010/main" val="48413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1</a:t>
            </a:r>
            <a:endParaRPr lang="es-CL" dirty="0">
              <a:latin typeface="Calibri" panose="020F0502020204030204" pitchFamily="34" charset="0"/>
              <a:cs typeface="Calibri" panose="020F0502020204030204" pitchFamily="34" charset="0"/>
            </a:endParaRPr>
          </a:p>
          <a:p>
            <a:pPr fontAlgn="ctr"/>
            <a:r>
              <a:rPr lang="es-ES" dirty="0" smtClean="0">
                <a:latin typeface="Calibri" panose="020F0502020204030204" pitchFamily="34" charset="0"/>
              </a:rPr>
              <a:t>Realizar </a:t>
            </a:r>
            <a:r>
              <a:rPr lang="es-ES" dirty="0">
                <a:latin typeface="Calibri" panose="020F0502020204030204" pitchFamily="34" charset="0"/>
              </a:rPr>
              <a:t>llenado y </a:t>
            </a:r>
            <a:r>
              <a:rPr lang="es-ES" dirty="0" smtClean="0">
                <a:latin typeface="Calibri" panose="020F0502020204030204" pitchFamily="34" charset="0"/>
              </a:rPr>
              <a:t>tramitación</a:t>
            </a:r>
            <a:br>
              <a:rPr lang="es-ES" dirty="0" smtClean="0">
                <a:latin typeface="Calibri" panose="020F0502020204030204" pitchFamily="34" charset="0"/>
              </a:rPr>
            </a:br>
            <a:r>
              <a:rPr lang="es-ES" dirty="0" smtClean="0">
                <a:latin typeface="Calibri" panose="020F0502020204030204" pitchFamily="34" charset="0"/>
              </a:rPr>
              <a:t>de </a:t>
            </a:r>
            <a:r>
              <a:rPr lang="es-ES" dirty="0">
                <a:latin typeface="Calibri" panose="020F0502020204030204" pitchFamily="34" charset="0"/>
              </a:rPr>
              <a:t>contratos de trabajo, remuneraciones y </a:t>
            </a:r>
            <a:r>
              <a:rPr lang="es-ES" dirty="0" smtClean="0">
                <a:latin typeface="Calibri" panose="020F0502020204030204" pitchFamily="34" charset="0"/>
              </a:rPr>
              <a:t>finiquitos,</a:t>
            </a:r>
            <a:br>
              <a:rPr lang="es-ES" dirty="0" smtClean="0">
                <a:latin typeface="Calibri" panose="020F0502020204030204" pitchFamily="34" charset="0"/>
              </a:rPr>
            </a:br>
            <a:r>
              <a:rPr lang="es-ES" dirty="0" smtClean="0">
                <a:latin typeface="Calibri" panose="020F0502020204030204" pitchFamily="34" charset="0"/>
              </a:rPr>
              <a:t>de </a:t>
            </a:r>
            <a:r>
              <a:rPr lang="es-ES" dirty="0">
                <a:latin typeface="Calibri" panose="020F0502020204030204" pitchFamily="34" charset="0"/>
              </a:rPr>
              <a:t>acuerdo a la </a:t>
            </a:r>
            <a:r>
              <a:rPr lang="es-ES" dirty="0" smtClean="0">
                <a:latin typeface="Calibri" panose="020F0502020204030204" pitchFamily="34" charset="0"/>
              </a:rPr>
              <a:t>normativa</a:t>
            </a:r>
            <a:br>
              <a:rPr lang="es-ES" dirty="0" smtClean="0">
                <a:latin typeface="Calibri" panose="020F0502020204030204" pitchFamily="34" charset="0"/>
              </a:rPr>
            </a:br>
            <a:r>
              <a:rPr lang="es-ES" dirty="0" smtClean="0">
                <a:latin typeface="Calibri" panose="020F0502020204030204" pitchFamily="34" charset="0"/>
              </a:rPr>
              <a:t>legal </a:t>
            </a:r>
            <a:r>
              <a:rPr lang="es-ES" dirty="0">
                <a:latin typeface="Calibri" panose="020F0502020204030204" pitchFamily="34" charset="0"/>
              </a:rPr>
              <a:t>vigente.</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B – </a:t>
            </a:r>
            <a:r>
              <a:rPr lang="es-CL" dirty="0">
                <a:solidFill>
                  <a:schemeClr val="tx1"/>
                </a:solidFill>
                <a:latin typeface="Calibri" panose="020F0502020204030204" pitchFamily="34" charset="0"/>
                <a:cs typeface="Calibri" panose="020F0502020204030204" pitchFamily="34" charset="0"/>
              </a:rPr>
              <a:t>C – H</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3"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6"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fontAlgn="ctr"/>
            <a:r>
              <a:rPr lang="es-CL" b="1" dirty="0" smtClean="0">
                <a:solidFill>
                  <a:schemeClr val="tx1"/>
                </a:solidFill>
                <a:latin typeface="Calibri" panose="020F0502020204030204" pitchFamily="34" charset="0"/>
                <a:cs typeface="Calibri" panose="020F0502020204030204" pitchFamily="34" charset="0"/>
              </a:rPr>
              <a:t>3 </a:t>
            </a:r>
            <a:r>
              <a:rPr lang="es-ES" dirty="0">
                <a:latin typeface="Calibri" panose="020F0502020204030204" pitchFamily="34" charset="0"/>
              </a:rPr>
              <a:t>Elabora y tramita los documentos del término de </a:t>
            </a:r>
            <a:r>
              <a:rPr lang="es-ES" dirty="0" smtClean="0">
                <a:latin typeface="Calibri" panose="020F0502020204030204" pitchFamily="34" charset="0"/>
              </a:rPr>
              <a:t>una relación </a:t>
            </a:r>
            <a:r>
              <a:rPr lang="es-ES" dirty="0">
                <a:latin typeface="Calibri" panose="020F0502020204030204" pitchFamily="34" charset="0"/>
              </a:rPr>
              <a:t>laboral, aplicando el marco legal actual.</a:t>
            </a:r>
          </a:p>
        </p:txBody>
      </p:sp>
      <p:sp>
        <p:nvSpPr>
          <p:cNvPr id="8"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10" name="Google Shape;101;p3"/>
          <p:cNvSpPr/>
          <p:nvPr/>
        </p:nvSpPr>
        <p:spPr>
          <a:xfrm>
            <a:off x="6473043"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9;p3"/>
          <p:cNvSpPr txBox="1"/>
          <p:nvPr/>
        </p:nvSpPr>
        <p:spPr>
          <a:xfrm>
            <a:off x="6656439" y="2499450"/>
            <a:ext cx="2684206" cy="2317912"/>
          </a:xfrm>
          <a:prstGeom prst="rect">
            <a:avLst/>
          </a:prstGeom>
          <a:noFill/>
          <a:ln>
            <a:noFill/>
          </a:ln>
        </p:spPr>
        <p:txBody>
          <a:bodyPr spcFirstLastPara="1" wrap="square" lIns="91425" tIns="91425" rIns="91425" bIns="91425" anchor="t" anchorCtr="0">
            <a:noAutofit/>
          </a:bodyPr>
          <a:lstStyle/>
          <a:p>
            <a:pPr fontAlgn="ctr"/>
            <a:r>
              <a:rPr lang="es-ES" b="1" dirty="0" smtClean="0">
                <a:latin typeface="Calibri" panose="020F0502020204030204" pitchFamily="34" charset="0"/>
              </a:rPr>
              <a:t>3.2</a:t>
            </a:r>
            <a:r>
              <a:rPr lang="es-ES" dirty="0" smtClean="0">
                <a:latin typeface="Calibri" panose="020F0502020204030204" pitchFamily="34" charset="0"/>
              </a:rPr>
              <a:t> </a:t>
            </a:r>
            <a:r>
              <a:rPr lang="es-ES" dirty="0">
                <a:latin typeface="Calibri" panose="020F0502020204030204" pitchFamily="34" charset="0"/>
              </a:rPr>
              <a:t>Elabora el finiquito, de acuerdo a los procedimientos establecidos por la jefatura resguardando el cumplimiento de la  legislación laboral vigente.</a:t>
            </a:r>
            <a:br>
              <a:rPr lang="es-ES" dirty="0">
                <a:latin typeface="Calibri" panose="020F0502020204030204" pitchFamily="34" charset="0"/>
              </a:rPr>
            </a:br>
            <a:r>
              <a:rPr lang="es-ES" dirty="0">
                <a:latin typeface="Calibri" panose="020F0502020204030204" pitchFamily="34" charset="0"/>
              </a:rPr>
              <a:t>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2"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spTree>
    <p:extLst>
      <p:ext uri="{BB962C8B-B14F-4D97-AF65-F5344CB8AC3E}">
        <p14:creationId xmlns:p14="http://schemas.microsoft.com/office/powerpoint/2010/main" val="1027584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4"/>
          <p:cNvGrpSpPr/>
          <p:nvPr/>
        </p:nvGrpSpPr>
        <p:grpSpPr>
          <a:xfrm>
            <a:off x="375975" y="2843142"/>
            <a:ext cx="4845900" cy="883650"/>
            <a:chOff x="375767" y="3098701"/>
            <a:chExt cx="4845900" cy="883650"/>
          </a:xfrm>
        </p:grpSpPr>
        <p:sp>
          <p:nvSpPr>
            <p:cNvPr id="9" name="Google Shape;101;p3"/>
            <p:cNvSpPr/>
            <p:nvPr/>
          </p:nvSpPr>
          <p:spPr>
            <a:xfrm>
              <a:off x="563867" y="3098701"/>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0" name="Grupo 3"/>
            <p:cNvGrpSpPr/>
            <p:nvPr/>
          </p:nvGrpSpPr>
          <p:grpSpPr>
            <a:xfrm>
              <a:off x="375767" y="3342864"/>
              <a:ext cx="376200" cy="395325"/>
              <a:chOff x="375767" y="3437085"/>
              <a:chExt cx="376200" cy="395325"/>
            </a:xfrm>
          </p:grpSpPr>
          <p:sp>
            <p:nvSpPr>
              <p:cNvPr id="1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11" name="Google Shape;99;p3"/>
            <p:cNvSpPr txBox="1"/>
            <p:nvPr/>
          </p:nvSpPr>
          <p:spPr>
            <a:xfrm>
              <a:off x="938567" y="3271426"/>
              <a:ext cx="3960526"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Identificamos las causales de termino de Contrato de trabajo establecido en el Código del Trabajo (Art. 159, 160, 161 y 171)</a:t>
              </a:r>
            </a:p>
          </p:txBody>
        </p:sp>
      </p:grpSp>
      <p:grpSp>
        <p:nvGrpSpPr>
          <p:cNvPr id="18" name="Grupo 6"/>
          <p:cNvGrpSpPr/>
          <p:nvPr/>
        </p:nvGrpSpPr>
        <p:grpSpPr>
          <a:xfrm>
            <a:off x="394672" y="4890914"/>
            <a:ext cx="4845900" cy="883650"/>
            <a:chOff x="394672" y="5057485"/>
            <a:chExt cx="4845900" cy="883650"/>
          </a:xfrm>
        </p:grpSpPr>
        <p:sp>
          <p:nvSpPr>
            <p:cNvPr id="19" name="Google Shape;101;p3"/>
            <p:cNvSpPr/>
            <p:nvPr/>
          </p:nvSpPr>
          <p:spPr>
            <a:xfrm>
              <a:off x="582772" y="5057485"/>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0" name="Grupo 50"/>
            <p:cNvGrpSpPr/>
            <p:nvPr/>
          </p:nvGrpSpPr>
          <p:grpSpPr>
            <a:xfrm>
              <a:off x="394672" y="5301648"/>
              <a:ext cx="376200" cy="395325"/>
              <a:chOff x="375767" y="3437085"/>
              <a:chExt cx="376200" cy="395325"/>
            </a:xfrm>
          </p:grpSpPr>
          <p:sp>
            <p:nvSpPr>
              <p:cNvPr id="22"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21" name="Google Shape;99;p3"/>
            <p:cNvSpPr txBox="1"/>
            <p:nvPr/>
          </p:nvSpPr>
          <p:spPr>
            <a:xfrm>
              <a:off x="957472" y="5230210"/>
              <a:ext cx="3960526"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Recomimos los Protocolos a seguir de acuerdo a la causal aplicada.</a:t>
              </a:r>
            </a:p>
          </p:txBody>
        </p:sp>
      </p:grpSp>
      <p:sp>
        <p:nvSpPr>
          <p:cNvPr id="30"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1"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32" name="Google Shape;96;p3"/>
          <p:cNvSpPr txBox="1"/>
          <p:nvPr/>
        </p:nvSpPr>
        <p:spPr>
          <a:xfrm>
            <a:off x="371451" y="2146829"/>
            <a:ext cx="477840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smtClean="0">
                <a:solidFill>
                  <a:srgbClr val="ED6B00"/>
                </a:solidFill>
                <a:latin typeface="Calibri"/>
                <a:ea typeface="Calibri"/>
                <a:cs typeface="Calibri"/>
                <a:sym typeface="Calibri"/>
              </a:rPr>
              <a:t>CAUSALES Y PROTOCOLOS DE DESVINCULACIÓN</a:t>
            </a:r>
            <a:endParaRPr sz="1800" b="0" i="0" u="none" strike="noStrike" cap="none" dirty="0">
              <a:solidFill>
                <a:srgbClr val="ED6B00"/>
              </a:solidFill>
              <a:latin typeface="Calibri"/>
              <a:ea typeface="Calibri"/>
              <a:cs typeface="Calibri"/>
              <a:sym typeface="Calibri"/>
            </a:endParaRPr>
          </a:p>
        </p:txBody>
      </p:sp>
      <p:grpSp>
        <p:nvGrpSpPr>
          <p:cNvPr id="2" name="Grupo 5"/>
          <p:cNvGrpSpPr/>
          <p:nvPr/>
        </p:nvGrpSpPr>
        <p:grpSpPr>
          <a:xfrm>
            <a:off x="386551" y="3867028"/>
            <a:ext cx="4845900" cy="883650"/>
            <a:chOff x="386551" y="4102397"/>
            <a:chExt cx="4845900" cy="883650"/>
          </a:xfrm>
        </p:grpSpPr>
        <p:sp>
          <p:nvSpPr>
            <p:cNvPr id="3" name="Google Shape;101;p3"/>
            <p:cNvSpPr/>
            <p:nvPr/>
          </p:nvSpPr>
          <p:spPr>
            <a:xfrm>
              <a:off x="574651" y="4102397"/>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 name="Grupo 45"/>
            <p:cNvGrpSpPr/>
            <p:nvPr/>
          </p:nvGrpSpPr>
          <p:grpSpPr>
            <a:xfrm>
              <a:off x="386551" y="4346560"/>
              <a:ext cx="391110" cy="395325"/>
              <a:chOff x="375767" y="3437085"/>
              <a:chExt cx="376200" cy="395325"/>
            </a:xfrm>
          </p:grpSpPr>
          <p:sp>
            <p:nvSpPr>
              <p:cNvPr id="6"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5" name="Google Shape;99;p3"/>
            <p:cNvSpPr txBox="1"/>
            <p:nvPr/>
          </p:nvSpPr>
          <p:spPr>
            <a:xfrm>
              <a:off x="949350" y="4275122"/>
              <a:ext cx="4117499" cy="538200"/>
            </a:xfrm>
            <a:prstGeom prst="rect">
              <a:avLst/>
            </a:prstGeom>
            <a:noFill/>
            <a:ln>
              <a:noFill/>
            </a:ln>
          </p:spPr>
          <p:txBody>
            <a:bodyPr spcFirstLastPara="1" wrap="square" lIns="91425" tIns="91425" rIns="91425" bIns="91425" anchor="ctr" anchorCtr="0">
              <a:noAutofit/>
            </a:bodyPr>
            <a:lstStyle/>
            <a:p>
              <a:r>
                <a:rPr lang="es-CL" sz="1600" dirty="0">
                  <a:latin typeface="Calibri"/>
                  <a:cs typeface="Calibri"/>
                </a:rPr>
                <a:t>Identificamos medios de notificación al trabajador a través de una carta de Termino de Contrato de Trabajo.</a:t>
              </a:r>
            </a:p>
          </p:txBody>
        </p:sp>
      </p:grpSp>
      <p:grpSp>
        <p:nvGrpSpPr>
          <p:cNvPr id="29" name="Grupo 28"/>
          <p:cNvGrpSpPr/>
          <p:nvPr/>
        </p:nvGrpSpPr>
        <p:grpSpPr>
          <a:xfrm>
            <a:off x="4870518" y="2513152"/>
            <a:ext cx="4828328" cy="4574478"/>
            <a:chOff x="4870518" y="2513152"/>
            <a:chExt cx="4828328" cy="4574478"/>
          </a:xfrm>
        </p:grpSpPr>
        <p:sp>
          <p:nvSpPr>
            <p:cNvPr id="33" name="Elipse 32"/>
            <p:cNvSpPr/>
            <p:nvPr/>
          </p:nvSpPr>
          <p:spPr>
            <a:xfrm>
              <a:off x="5026049" y="3628334"/>
              <a:ext cx="719399" cy="719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grpSp>
    </p:spTree>
    <p:extLst>
      <p:ext uri="{BB962C8B-B14F-4D97-AF65-F5344CB8AC3E}">
        <p14:creationId xmlns:p14="http://schemas.microsoft.com/office/powerpoint/2010/main" val="213359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440019"/>
            <a:ext cx="5348026" cy="2790742"/>
            <a:chOff x="3816593" y="2843142"/>
            <a:chExt cx="5348026" cy="2790742"/>
          </a:xfrm>
        </p:grpSpPr>
        <p:sp>
          <p:nvSpPr>
            <p:cNvPr id="5" name="Google Shape;101;p3"/>
            <p:cNvSpPr/>
            <p:nvPr/>
          </p:nvSpPr>
          <p:spPr>
            <a:xfrm>
              <a:off x="4506819" y="2843142"/>
              <a:ext cx="4657800" cy="2790742"/>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smtClean="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7" name="Google Shape;99;p3"/>
          <p:cNvSpPr txBox="1"/>
          <p:nvPr/>
        </p:nvSpPr>
        <p:spPr>
          <a:xfrm>
            <a:off x="932988" y="2838645"/>
            <a:ext cx="3791412" cy="1917290"/>
          </a:xfrm>
          <a:prstGeom prst="rect">
            <a:avLst/>
          </a:prstGeom>
          <a:noFill/>
          <a:ln>
            <a:noFill/>
          </a:ln>
        </p:spPr>
        <p:txBody>
          <a:bodyPr spcFirstLastPara="1" wrap="square" lIns="91425" tIns="91425" rIns="91425" bIns="91425" anchor="ctr" anchorCtr="0">
            <a:noAutofit/>
          </a:bodyPr>
          <a:lstStyle/>
          <a:p>
            <a:pPr marL="0" indent="0">
              <a:lnSpc>
                <a:spcPct val="110000"/>
              </a:lnSpc>
              <a:buNone/>
            </a:pPr>
            <a:r>
              <a:rPr lang="es-ES" sz="1600" dirty="0">
                <a:latin typeface="Calibri"/>
                <a:cs typeface="Calibri"/>
              </a:rPr>
              <a:t>Para revisar los aprendizajes trabajados en actividad anterior, los invito a reunirse en grupos de máximo tres integrantes, y revisar cuál de estas situaciones </a:t>
            </a:r>
            <a:r>
              <a:rPr lang="es-ES" sz="1600" b="1" dirty="0">
                <a:latin typeface="Calibri"/>
                <a:cs typeface="Calibri"/>
              </a:rPr>
              <a:t>no corresponde a una causal de despido</a:t>
            </a:r>
            <a:r>
              <a:rPr lang="es-ES" sz="1600" dirty="0">
                <a:latin typeface="Calibri"/>
                <a:cs typeface="Calibri"/>
              </a:rPr>
              <a:t> y </a:t>
            </a:r>
            <a:r>
              <a:rPr lang="es-ES" sz="1600" b="1" dirty="0">
                <a:latin typeface="Calibri"/>
                <a:cs typeface="Calibri"/>
              </a:rPr>
              <a:t>las otras a qué causal corresponden.</a:t>
            </a:r>
          </a:p>
        </p:txBody>
      </p:sp>
      <p:sp>
        <p:nvSpPr>
          <p:cNvPr id="17" name="Google Shape;318;p12"/>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smtClean="0">
                <a:solidFill>
                  <a:srgbClr val="ED6B00"/>
                </a:solidFill>
                <a:latin typeface="Calibri"/>
                <a:ea typeface="Calibri"/>
                <a:cs typeface="Calibri"/>
                <a:sym typeface="Calibri"/>
              </a:rPr>
              <a:t>¡</a:t>
            </a:r>
            <a:r>
              <a:rPr lang="es-CL" sz="2100" b="1" i="0" u="none" strike="noStrike" cap="none" dirty="0" smtClean="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n-US" sz="2100" b="0" i="0" u="none" strike="noStrike" cap="none" dirty="0" err="1" smtClean="0">
                <a:solidFill>
                  <a:srgbClr val="ED6B00"/>
                </a:solidFill>
                <a:latin typeface="Calibri"/>
                <a:ea typeface="Calibri"/>
                <a:cs typeface="Calibri"/>
                <a:sym typeface="Calibri"/>
              </a:rPr>
              <a:t>Te</a:t>
            </a:r>
            <a:r>
              <a:rPr lang="en-US" sz="2100" b="0" i="0" u="none" strike="noStrike" cap="none" dirty="0" smtClean="0">
                <a:solidFill>
                  <a:srgbClr val="ED6B00"/>
                </a:solidFill>
                <a:latin typeface="Calibri"/>
                <a:ea typeface="Calibri"/>
                <a:cs typeface="Calibri"/>
                <a:sym typeface="Calibri"/>
              </a:rPr>
              <a:t> </a:t>
            </a:r>
            <a:r>
              <a:rPr lang="en-US" sz="2100" b="0" i="0" u="none" strike="noStrike" cap="none" dirty="0" err="1" smtClean="0">
                <a:solidFill>
                  <a:srgbClr val="ED6B00"/>
                </a:solidFill>
                <a:latin typeface="Calibri"/>
                <a:ea typeface="Calibri"/>
                <a:cs typeface="Calibri"/>
                <a:sym typeface="Calibri"/>
              </a:rPr>
              <a:t>invitamos</a:t>
            </a:r>
            <a:r>
              <a:rPr lang="en-US" sz="2100" b="0" i="0" u="none" strike="noStrike" cap="none" dirty="0" smtClean="0">
                <a:solidFill>
                  <a:srgbClr val="ED6B00"/>
                </a:solidFill>
                <a:latin typeface="Calibri"/>
                <a:ea typeface="Calibri"/>
                <a:cs typeface="Calibri"/>
                <a:sym typeface="Calibri"/>
              </a:rPr>
              <a:t> a </a:t>
            </a:r>
            <a:r>
              <a:rPr lang="en-US" sz="2100" b="0" i="0" u="none" strike="noStrike" cap="none" dirty="0" err="1" smtClean="0">
                <a:solidFill>
                  <a:srgbClr val="ED6B00"/>
                </a:solidFill>
                <a:latin typeface="Calibri"/>
                <a:ea typeface="Calibri"/>
                <a:cs typeface="Calibri"/>
                <a:sym typeface="Calibri"/>
              </a:rPr>
              <a:t>profundizar</a:t>
            </a:r>
            <a:r>
              <a:rPr lang="en-US" sz="2100" b="0" i="0" u="none" strike="noStrike" cap="none" dirty="0" smtClean="0">
                <a:solidFill>
                  <a:srgbClr val="ED6B00"/>
                </a:solidFill>
                <a:latin typeface="Calibri"/>
                <a:ea typeface="Calibri"/>
                <a:cs typeface="Calibri"/>
                <a:sym typeface="Calibri"/>
              </a:rPr>
              <a:t> </a:t>
            </a:r>
            <a:r>
              <a:rPr lang="en-US" sz="2100" b="0" i="0" u="none" strike="noStrike" cap="none" dirty="0" err="1" smtClean="0">
                <a:solidFill>
                  <a:srgbClr val="ED6B00"/>
                </a:solidFill>
                <a:latin typeface="Calibri"/>
                <a:ea typeface="Calibri"/>
                <a:cs typeface="Calibri"/>
                <a:sym typeface="Calibri"/>
              </a:rPr>
              <a:t>revisando</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smtClean="0">
                <a:solidFill>
                  <a:srgbClr val="ED6B00"/>
                </a:solidFill>
                <a:latin typeface="Calibri"/>
                <a:ea typeface="Calibri"/>
                <a:cs typeface="Calibri"/>
                <a:sym typeface="Calibri"/>
              </a:rPr>
              <a:t>la </a:t>
            </a:r>
            <a:r>
              <a:rPr lang="en-US" sz="2100" i="0" u="none" strike="noStrike" cap="none" dirty="0" err="1" smtClean="0">
                <a:solidFill>
                  <a:srgbClr val="A93501"/>
                </a:solidFill>
                <a:latin typeface="Calibri"/>
                <a:ea typeface="Calibri"/>
                <a:cs typeface="Calibri"/>
                <a:sym typeface="Calibri"/>
              </a:rPr>
              <a:t>siguiente</a:t>
            </a:r>
            <a:r>
              <a:rPr lang="en-US" sz="2100" i="0" u="none" strike="noStrike" cap="none" dirty="0" smtClean="0">
                <a:solidFill>
                  <a:srgbClr val="A93501"/>
                </a:solidFill>
                <a:latin typeface="Calibri"/>
                <a:ea typeface="Calibri"/>
                <a:cs typeface="Calibri"/>
                <a:sym typeface="Calibri"/>
              </a:rPr>
              <a:t> </a:t>
            </a:r>
            <a:r>
              <a:rPr lang="en-US" sz="2100" i="0" u="none" strike="noStrike" cap="none" dirty="0" err="1" smtClean="0">
                <a:solidFill>
                  <a:srgbClr val="A93501"/>
                </a:solidFill>
                <a:latin typeface="Calibri"/>
                <a:ea typeface="Calibri"/>
                <a:cs typeface="Calibri"/>
                <a:sym typeface="Calibri"/>
              </a:rPr>
              <a:t>presentación</a:t>
            </a:r>
            <a:r>
              <a:rPr lang="en-US" sz="2100" dirty="0">
                <a:solidFill>
                  <a:srgbClr val="A93501"/>
                </a:solidFill>
                <a:latin typeface="Calibri"/>
                <a:ea typeface="Calibri"/>
                <a:cs typeface="Calibri"/>
                <a:sym typeface="Calibri"/>
              </a:rPr>
              <a:t>.</a:t>
            </a:r>
            <a:endParaRPr dirty="0">
              <a:solidFill>
                <a:srgbClr val="A93501"/>
              </a:solidFill>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4" name="Google Shape;154;p5"/>
          <p:cNvSpPr txBox="1"/>
          <p:nvPr/>
        </p:nvSpPr>
        <p:spPr>
          <a:xfrm>
            <a:off x="4285917" y="2922812"/>
            <a:ext cx="4932406" cy="338514"/>
          </a:xfrm>
          <a:prstGeom prst="rect">
            <a:avLst/>
          </a:prstGeom>
          <a:noFill/>
          <a:ln>
            <a:noFill/>
          </a:ln>
        </p:spPr>
        <p:txBody>
          <a:bodyPr spcFirstLastPara="1" wrap="square" lIns="91425" tIns="45700" rIns="91425" bIns="45700" anchor="t" anchorCtr="0">
            <a:spAutoFit/>
          </a:bodyPr>
          <a:lstStyle/>
          <a:p>
            <a:r>
              <a:rPr lang="es-CL" sz="1600" dirty="0" smtClean="0">
                <a:latin typeface="Calibri"/>
                <a:cs typeface="Calibri"/>
              </a:rPr>
              <a:t>Al finalizar esta actividad estarás en condiciones de:</a:t>
            </a:r>
            <a:endParaRPr lang="es-CL" sz="1600" dirty="0">
              <a:latin typeface="Calibri"/>
              <a:cs typeface="Calibri"/>
            </a:endParaRPr>
          </a:p>
        </p:txBody>
      </p:sp>
      <p:sp>
        <p:nvSpPr>
          <p:cNvPr id="158"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MENÚ DE LA ACTIVIDAD</a:t>
            </a:r>
            <a:endParaRPr sz="3100" b="1" i="0" u="none" strike="noStrike" cap="none" dirty="0">
              <a:solidFill>
                <a:srgbClr val="ED6B00"/>
              </a:solidFill>
              <a:latin typeface="Calibri"/>
              <a:ea typeface="Calibri"/>
              <a:cs typeface="Calibri"/>
              <a:sym typeface="Calibri"/>
            </a:endParaRPr>
          </a:p>
        </p:txBody>
      </p:sp>
      <p:sp>
        <p:nvSpPr>
          <p:cNvPr id="167" name="Google Shape;167;p5"/>
          <p:cNvSpPr txBox="1"/>
          <p:nvPr/>
        </p:nvSpPr>
        <p:spPr>
          <a:xfrm>
            <a:off x="4285917" y="2456725"/>
            <a:ext cx="3969083" cy="409500"/>
          </a:xfrm>
          <a:prstGeom prst="rect">
            <a:avLst/>
          </a:prstGeom>
          <a:noFill/>
          <a:ln>
            <a:noFill/>
          </a:ln>
        </p:spPr>
        <p:txBody>
          <a:bodyPr spcFirstLastPara="1" wrap="square" lIns="91425" tIns="91425" rIns="91425" bIns="91425" anchor="ctr" anchorCtr="0">
            <a:noAutofit/>
          </a:bodyPr>
          <a:lstStyle/>
          <a:p>
            <a:pPr>
              <a:lnSpc>
                <a:spcPct val="90000"/>
              </a:lnSpc>
              <a:buSzPts val="2000"/>
            </a:pPr>
            <a:r>
              <a:rPr lang="es-ES_tradnl" sz="2000" b="1" dirty="0">
                <a:solidFill>
                  <a:srgbClr val="ED6B00"/>
                </a:solidFill>
                <a:latin typeface="Calibri"/>
                <a:ea typeface="Calibri"/>
                <a:cs typeface="Calibri"/>
              </a:rPr>
              <a:t>DERECHOS Y CONCEPTOS DE </a:t>
            </a:r>
            <a:r>
              <a:rPr lang="es-ES_tradnl" sz="2000" b="1" dirty="0" smtClean="0">
                <a:solidFill>
                  <a:srgbClr val="ED6B00"/>
                </a:solidFill>
                <a:latin typeface="Calibri"/>
                <a:ea typeface="Calibri"/>
                <a:cs typeface="Calibri"/>
              </a:rPr>
              <a:t/>
            </a:r>
            <a:br>
              <a:rPr lang="es-ES_tradnl" sz="2000" b="1" dirty="0" smtClean="0">
                <a:solidFill>
                  <a:srgbClr val="ED6B00"/>
                </a:solidFill>
                <a:latin typeface="Calibri"/>
                <a:ea typeface="Calibri"/>
                <a:cs typeface="Calibri"/>
              </a:rPr>
            </a:br>
            <a:r>
              <a:rPr lang="es-ES_tradnl" sz="2000" b="1" dirty="0" smtClean="0">
                <a:solidFill>
                  <a:srgbClr val="ED6B00"/>
                </a:solidFill>
                <a:latin typeface="Calibri"/>
                <a:ea typeface="Calibri"/>
                <a:cs typeface="Calibri"/>
              </a:rPr>
              <a:t>PAGO </a:t>
            </a:r>
            <a:r>
              <a:rPr lang="es-ES_tradnl" sz="2000" b="1" dirty="0">
                <a:solidFill>
                  <a:srgbClr val="ED6B00"/>
                </a:solidFill>
                <a:latin typeface="Calibri"/>
                <a:ea typeface="Calibri"/>
                <a:cs typeface="Calibri"/>
              </a:rPr>
              <a:t>EN UN FINIQUITO</a:t>
            </a:r>
          </a:p>
        </p:txBody>
      </p:sp>
      <p:sp>
        <p:nvSpPr>
          <p:cNvPr id="168" name="Google Shape;168;p5"/>
          <p:cNvSpPr txBox="1"/>
          <p:nvPr/>
        </p:nvSpPr>
        <p:spPr>
          <a:xfrm>
            <a:off x="3589462" y="1160258"/>
            <a:ext cx="1016148" cy="53048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6000" b="0" i="0" u="none" strike="noStrike" cap="none" dirty="0" smtClean="0">
                <a:solidFill>
                  <a:srgbClr val="FFB375"/>
                </a:solidFill>
                <a:latin typeface="Calibri"/>
                <a:ea typeface="Calibri"/>
                <a:cs typeface="Calibri"/>
                <a:sym typeface="Calibri"/>
              </a:rPr>
              <a:t>8</a:t>
            </a:r>
            <a:endParaRPr sz="6000" b="0" i="0" u="none" strike="noStrike" cap="none" dirty="0">
              <a:solidFill>
                <a:srgbClr val="FFB375"/>
              </a:solidFill>
              <a:latin typeface="Calibri"/>
              <a:ea typeface="Calibri"/>
              <a:cs typeface="Calibri"/>
              <a:sym typeface="Calibri"/>
            </a:endParaRPr>
          </a:p>
        </p:txBody>
      </p:sp>
      <p:sp>
        <p:nvSpPr>
          <p:cNvPr id="10" name="Google Shape;152;p5"/>
          <p:cNvSpPr/>
          <p:nvPr/>
        </p:nvSpPr>
        <p:spPr>
          <a:xfrm>
            <a:off x="4349955" y="3354386"/>
            <a:ext cx="4730545" cy="319881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grpSp>
        <p:nvGrpSpPr>
          <p:cNvPr id="13" name="Grupo 12"/>
          <p:cNvGrpSpPr/>
          <p:nvPr/>
        </p:nvGrpSpPr>
        <p:grpSpPr>
          <a:xfrm>
            <a:off x="4177415" y="3562406"/>
            <a:ext cx="375438" cy="362157"/>
            <a:chOff x="8933845" y="4538850"/>
            <a:chExt cx="376200" cy="385800"/>
          </a:xfrm>
        </p:grpSpPr>
        <p:sp>
          <p:nvSpPr>
            <p:cNvPr id="14"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16" name="Grupo 15"/>
          <p:cNvGrpSpPr/>
          <p:nvPr/>
        </p:nvGrpSpPr>
        <p:grpSpPr>
          <a:xfrm>
            <a:off x="4177415" y="4243582"/>
            <a:ext cx="375438" cy="362157"/>
            <a:chOff x="8933845" y="6093269"/>
            <a:chExt cx="376200" cy="385800"/>
          </a:xfrm>
        </p:grpSpPr>
        <p:sp>
          <p:nvSpPr>
            <p:cNvPr id="17"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nvGrpSpPr>
          <p:cNvPr id="19" name="Grupo 3"/>
          <p:cNvGrpSpPr/>
          <p:nvPr/>
        </p:nvGrpSpPr>
        <p:grpSpPr>
          <a:xfrm>
            <a:off x="4177415" y="4924761"/>
            <a:ext cx="375438" cy="362157"/>
            <a:chOff x="8933845" y="6093269"/>
            <a:chExt cx="376200" cy="385800"/>
          </a:xfrm>
        </p:grpSpPr>
        <p:sp>
          <p:nvSpPr>
            <p:cNvPr id="20"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65;p5"/>
            <p:cNvSpPr txBox="1"/>
            <p:nvPr/>
          </p:nvSpPr>
          <p:spPr>
            <a:xfrm>
              <a:off x="8958341"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grpSp>
        <p:nvGrpSpPr>
          <p:cNvPr id="22" name="Grupo 3"/>
          <p:cNvGrpSpPr/>
          <p:nvPr/>
        </p:nvGrpSpPr>
        <p:grpSpPr>
          <a:xfrm>
            <a:off x="4177415" y="5448623"/>
            <a:ext cx="375438" cy="362157"/>
            <a:chOff x="8933845" y="6093269"/>
            <a:chExt cx="376200" cy="385800"/>
          </a:xfrm>
        </p:grpSpPr>
        <p:sp>
          <p:nvSpPr>
            <p:cNvPr id="24"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65;p5"/>
            <p:cNvSpPr txBox="1"/>
            <p:nvPr/>
          </p:nvSpPr>
          <p:spPr>
            <a:xfrm>
              <a:off x="8958341"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grpSp>
        <p:nvGrpSpPr>
          <p:cNvPr id="26" name="Grupo 3"/>
          <p:cNvGrpSpPr/>
          <p:nvPr/>
        </p:nvGrpSpPr>
        <p:grpSpPr>
          <a:xfrm>
            <a:off x="4177415" y="5962649"/>
            <a:ext cx="375438" cy="362158"/>
            <a:chOff x="8933845" y="6093269"/>
            <a:chExt cx="376200" cy="385801"/>
          </a:xfrm>
        </p:grpSpPr>
        <p:sp>
          <p:nvSpPr>
            <p:cNvPr id="27"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65;p5"/>
            <p:cNvSpPr txBox="1"/>
            <p:nvPr/>
          </p:nvSpPr>
          <p:spPr>
            <a:xfrm>
              <a:off x="8958340" y="609327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5</a:t>
              </a:r>
              <a:endParaRPr sz="2800" b="1" i="0" u="none" strike="noStrike" cap="none" dirty="0">
                <a:solidFill>
                  <a:srgbClr val="FFFFFF"/>
                </a:solidFill>
                <a:latin typeface="Calibri"/>
                <a:ea typeface="Calibri"/>
                <a:cs typeface="Calibri"/>
                <a:sym typeface="Calibri"/>
              </a:endParaRPr>
            </a:p>
          </p:txBody>
        </p:sp>
      </p:grpSp>
      <p:sp>
        <p:nvSpPr>
          <p:cNvPr id="8" name="Rectángulo 7"/>
          <p:cNvSpPr/>
          <p:nvPr/>
        </p:nvSpPr>
        <p:spPr>
          <a:xfrm>
            <a:off x="4677739" y="3537281"/>
            <a:ext cx="4731732" cy="2800767"/>
          </a:xfrm>
          <a:prstGeom prst="rect">
            <a:avLst/>
          </a:prstGeom>
        </p:spPr>
        <p:txBody>
          <a:bodyPr wrap="square">
            <a:spAutoFit/>
          </a:bodyPr>
          <a:lstStyle/>
          <a:p>
            <a:r>
              <a:rPr lang="es-CL" sz="1600" dirty="0">
                <a:latin typeface="Calibri" charset="0"/>
                <a:ea typeface="Calibri" charset="0"/>
                <a:cs typeface="Calibri" charset="0"/>
              </a:rPr>
              <a:t>Identificar qué es un </a:t>
            </a:r>
            <a:r>
              <a:rPr lang="es-CL" sz="1600" dirty="0" smtClean="0">
                <a:latin typeface="Calibri" charset="0"/>
                <a:ea typeface="Calibri" charset="0"/>
                <a:cs typeface="Calibri" charset="0"/>
              </a:rPr>
              <a:t>Finiquito</a:t>
            </a:r>
          </a:p>
          <a:p>
            <a:endParaRPr lang="es-CL" sz="1600" dirty="0">
              <a:latin typeface="Calibri" charset="0"/>
              <a:ea typeface="Calibri" charset="0"/>
              <a:cs typeface="Calibri" charset="0"/>
            </a:endParaRPr>
          </a:p>
          <a:p>
            <a:r>
              <a:rPr lang="es-CL" sz="1600" dirty="0">
                <a:latin typeface="Calibri" charset="0"/>
                <a:ea typeface="Calibri" charset="0"/>
                <a:cs typeface="Calibri" charset="0"/>
              </a:rPr>
              <a:t>Reconocer los derechos de pago que tiene el trabajador de acuerdo a la causal de Termino de contrato de trabajo</a:t>
            </a:r>
            <a:r>
              <a:rPr lang="es-CL" sz="1600" dirty="0" smtClean="0">
                <a:latin typeface="Calibri" charset="0"/>
                <a:ea typeface="Calibri" charset="0"/>
                <a:cs typeface="Calibri" charset="0"/>
              </a:rPr>
              <a:t>.</a:t>
            </a:r>
          </a:p>
          <a:p>
            <a:endParaRPr lang="es-CL" sz="1600" dirty="0">
              <a:latin typeface="Calibri" charset="0"/>
              <a:ea typeface="Calibri" charset="0"/>
              <a:cs typeface="Calibri" charset="0"/>
            </a:endParaRPr>
          </a:p>
          <a:p>
            <a:r>
              <a:rPr lang="es-CL" sz="1600" dirty="0">
                <a:latin typeface="Calibri" charset="0"/>
                <a:ea typeface="Calibri" charset="0"/>
                <a:cs typeface="Calibri" charset="0"/>
              </a:rPr>
              <a:t>Identificar las formalidades </a:t>
            </a:r>
            <a:r>
              <a:rPr lang="es-CL" sz="1600" dirty="0" smtClean="0">
                <a:latin typeface="Calibri" charset="0"/>
                <a:ea typeface="Calibri" charset="0"/>
                <a:cs typeface="Calibri" charset="0"/>
              </a:rPr>
              <a:t>aplicables al </a:t>
            </a:r>
            <a:r>
              <a:rPr lang="es-CL" sz="1600" dirty="0">
                <a:latin typeface="Calibri" charset="0"/>
                <a:ea typeface="Calibri" charset="0"/>
                <a:cs typeface="Calibri" charset="0"/>
              </a:rPr>
              <a:t>Finiquito</a:t>
            </a:r>
            <a:r>
              <a:rPr lang="es-CL" sz="1600" dirty="0" smtClean="0">
                <a:latin typeface="Calibri" charset="0"/>
                <a:ea typeface="Calibri" charset="0"/>
                <a:cs typeface="Calibri" charset="0"/>
              </a:rPr>
              <a:t>.</a:t>
            </a:r>
          </a:p>
          <a:p>
            <a:endParaRPr lang="es-CL" sz="1600" dirty="0">
              <a:latin typeface="Calibri" charset="0"/>
              <a:ea typeface="Calibri" charset="0"/>
              <a:cs typeface="Calibri" charset="0"/>
            </a:endParaRPr>
          </a:p>
          <a:p>
            <a:r>
              <a:rPr lang="es-CL" sz="1600" dirty="0">
                <a:latin typeface="Calibri" charset="0"/>
                <a:ea typeface="Calibri" charset="0"/>
                <a:cs typeface="Calibri" charset="0"/>
              </a:rPr>
              <a:t>Reconocer como se realiza el </a:t>
            </a:r>
            <a:r>
              <a:rPr lang="es-CL" sz="1600" dirty="0" smtClean="0">
                <a:latin typeface="Calibri" charset="0"/>
                <a:ea typeface="Calibri" charset="0"/>
                <a:cs typeface="Calibri" charset="0"/>
              </a:rPr>
              <a:t>Pago del Finiquito</a:t>
            </a:r>
          </a:p>
          <a:p>
            <a:endParaRPr lang="es-CL" sz="1600" dirty="0" smtClean="0">
              <a:latin typeface="Calibri" charset="0"/>
              <a:ea typeface="Calibri" charset="0"/>
              <a:cs typeface="Calibri" charset="0"/>
            </a:endParaRPr>
          </a:p>
          <a:p>
            <a:r>
              <a:rPr lang="es-CL" sz="1600" dirty="0">
                <a:latin typeface="Calibri" charset="0"/>
                <a:ea typeface="Calibri" charset="0"/>
                <a:cs typeface="Calibri" charset="0"/>
              </a:rPr>
              <a:t>C</a:t>
            </a:r>
            <a:r>
              <a:rPr lang="es-CL" sz="1600" dirty="0" smtClean="0">
                <a:latin typeface="Calibri" charset="0"/>
                <a:ea typeface="Calibri" charset="0"/>
                <a:cs typeface="Calibri" charset="0"/>
              </a:rPr>
              <a:t>onocer </a:t>
            </a:r>
            <a:r>
              <a:rPr lang="es-CL" sz="1600" dirty="0">
                <a:latin typeface="Calibri" charset="0"/>
                <a:ea typeface="Calibri" charset="0"/>
                <a:cs typeface="Calibri" charset="0"/>
              </a:rPr>
              <a:t>la Ley Bustos, o Ley N° 19631.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sp>
        <p:nvSpPr>
          <p:cNvPr id="14" name="CuadroTexto 13">
            <a:extLst>
              <a:ext uri="{FF2B5EF4-FFF2-40B4-BE49-F238E27FC236}">
                <a16:creationId xmlns="" xmlns:a16="http://schemas.microsoft.com/office/drawing/2014/main" id="{2F5EC65D-C470-4FEC-99A1-08FD78020CCF}"/>
              </a:ext>
            </a:extLst>
          </p:cNvPr>
          <p:cNvSpPr txBox="1"/>
          <p:nvPr/>
        </p:nvSpPr>
        <p:spPr>
          <a:xfrm>
            <a:off x="439956" y="2372919"/>
            <a:ext cx="4186106" cy="384721"/>
          </a:xfrm>
          <a:prstGeom prst="rect">
            <a:avLst/>
          </a:prstGeom>
          <a:noFill/>
        </p:spPr>
        <p:txBody>
          <a:bodyPr wrap="square" rtlCol="0">
            <a:spAutoFit/>
          </a:bodyPr>
          <a:lstStyle/>
          <a:p>
            <a:r>
              <a:rPr lang="es-CL" sz="1900" b="1" dirty="0">
                <a:latin typeface="Calibri"/>
                <a:cs typeface="Calibri"/>
              </a:rPr>
              <a:t>Consideraciones Generales:</a:t>
            </a:r>
          </a:p>
        </p:txBody>
      </p:sp>
      <p:sp>
        <p:nvSpPr>
          <p:cNvPr id="15" name="CuadroTexto 14">
            <a:extLst>
              <a:ext uri="{FF2B5EF4-FFF2-40B4-BE49-F238E27FC236}">
                <a16:creationId xmlns="" xmlns:a16="http://schemas.microsoft.com/office/drawing/2014/main" id="{139550D2-1D48-4DC2-9619-23A719F4A11F}"/>
              </a:ext>
            </a:extLst>
          </p:cNvPr>
          <p:cNvSpPr txBox="1"/>
          <p:nvPr/>
        </p:nvSpPr>
        <p:spPr>
          <a:xfrm>
            <a:off x="606279" y="3210277"/>
            <a:ext cx="7878544" cy="267098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0000"/>
              </a:lnSpc>
              <a:spcBef>
                <a:spcPts val="1100"/>
              </a:spcBef>
            </a:pPr>
            <a:r>
              <a:rPr lang="es-ES" sz="1800" dirty="0" smtClean="0">
                <a:solidFill>
                  <a:schemeClr val="tx1"/>
                </a:solidFill>
                <a:latin typeface="Calibri"/>
                <a:cs typeface="Calibri"/>
              </a:rPr>
              <a:t>La </a:t>
            </a:r>
            <a:r>
              <a:rPr lang="es-ES" sz="1800" dirty="0">
                <a:solidFill>
                  <a:schemeClr val="tx1"/>
                </a:solidFill>
                <a:latin typeface="Calibri"/>
                <a:cs typeface="Calibri"/>
              </a:rPr>
              <a:t>mayoría de los trabajadores dependientes han debido enfrentarse en algún momento de su vida laboral a la situación de ver terminada una relación de trabajo con la empresa que le tenía contratado y, consecuentemente tener que calcular el finiquito. </a:t>
            </a:r>
          </a:p>
          <a:p>
            <a:pPr>
              <a:lnSpc>
                <a:spcPct val="110000"/>
              </a:lnSpc>
              <a:spcBef>
                <a:spcPts val="1100"/>
              </a:spcBef>
            </a:pPr>
            <a:r>
              <a:rPr lang="es-ES" sz="1800" dirty="0">
                <a:solidFill>
                  <a:schemeClr val="tx1"/>
                </a:solidFill>
                <a:latin typeface="Calibri"/>
                <a:cs typeface="Calibri"/>
              </a:rPr>
              <a:t>Es en estos casos, cuando el empleador entrega al trabajador el finiquito para que sea firmado por el mismo, es cuando comienzan las dudas… </a:t>
            </a:r>
            <a:r>
              <a:rPr lang="es-ES" sz="1800" i="1" dirty="0">
                <a:solidFill>
                  <a:schemeClr val="tx1"/>
                </a:solidFill>
                <a:latin typeface="Calibri"/>
                <a:cs typeface="Calibri"/>
              </a:rPr>
              <a:t>¿Debo firmarlo</a:t>
            </a:r>
            <a:r>
              <a:rPr lang="es-ES" sz="1800" i="1" dirty="0" smtClean="0">
                <a:solidFill>
                  <a:schemeClr val="tx1"/>
                </a:solidFill>
                <a:latin typeface="Calibri"/>
                <a:cs typeface="Calibri"/>
              </a:rPr>
              <a:t>?¿</a:t>
            </a:r>
            <a:r>
              <a:rPr lang="es-ES" sz="1800" i="1" dirty="0">
                <a:solidFill>
                  <a:schemeClr val="tx1"/>
                </a:solidFill>
                <a:latin typeface="Calibri"/>
                <a:cs typeface="Calibri"/>
              </a:rPr>
              <a:t>Qué implica que lo firme? ¿Están correctos los montos que me pagan? ¿Supone aceptación del contenido del mismo o del hecho en sí del despido</a:t>
            </a:r>
            <a:r>
              <a:rPr lang="es-ES" sz="1800" i="1" dirty="0" smtClean="0">
                <a:solidFill>
                  <a:schemeClr val="tx1"/>
                </a:solidFill>
                <a:latin typeface="Calibri"/>
                <a:cs typeface="Calibri"/>
              </a:rPr>
              <a:t>?</a:t>
            </a:r>
            <a:endParaRPr lang="es-CL" sz="1800" i="1" dirty="0">
              <a:solidFill>
                <a:schemeClr val="tx1"/>
              </a:solidFill>
              <a:latin typeface="Calibri"/>
              <a:cs typeface="Calibri"/>
            </a:endParaRPr>
          </a:p>
        </p:txBody>
      </p:sp>
      <p:sp>
        <p:nvSpPr>
          <p:cNvPr id="18" name="Google Shape;101;p3"/>
          <p:cNvSpPr/>
          <p:nvPr/>
        </p:nvSpPr>
        <p:spPr>
          <a:xfrm>
            <a:off x="528638" y="2893942"/>
            <a:ext cx="8033826" cy="3303658"/>
          </a:xfrm>
          <a:prstGeom prst="roundRect">
            <a:avLst>
              <a:gd name="adj" fmla="val 5516"/>
            </a:avLst>
          </a:prstGeom>
          <a:no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403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grpSp>
        <p:nvGrpSpPr>
          <p:cNvPr id="2" name="Agrupar 1"/>
          <p:cNvGrpSpPr/>
          <p:nvPr/>
        </p:nvGrpSpPr>
        <p:grpSpPr>
          <a:xfrm>
            <a:off x="439956" y="2385619"/>
            <a:ext cx="6900644" cy="2059381"/>
            <a:chOff x="439956" y="2385619"/>
            <a:chExt cx="6900644" cy="2059381"/>
          </a:xfrm>
        </p:grpSpPr>
        <p:sp>
          <p:nvSpPr>
            <p:cNvPr id="14" name="CuadroTexto 13">
              <a:extLst>
                <a:ext uri="{FF2B5EF4-FFF2-40B4-BE49-F238E27FC236}">
                  <a16:creationId xmlns="" xmlns:a16="http://schemas.microsoft.com/office/drawing/2014/main" id="{2F5EC65D-C470-4FEC-99A1-08FD78020CCF}"/>
                </a:ext>
              </a:extLst>
            </p:cNvPr>
            <p:cNvSpPr txBox="1"/>
            <p:nvPr/>
          </p:nvSpPr>
          <p:spPr>
            <a:xfrm>
              <a:off x="439956" y="2385619"/>
              <a:ext cx="4186106" cy="384721"/>
            </a:xfrm>
            <a:prstGeom prst="rect">
              <a:avLst/>
            </a:prstGeom>
            <a:noFill/>
          </p:spPr>
          <p:txBody>
            <a:bodyPr wrap="square" rtlCol="0">
              <a:spAutoFit/>
            </a:bodyPr>
            <a:lstStyle/>
            <a:p>
              <a:r>
                <a:rPr lang="es-CL" sz="1900" b="1" dirty="0">
                  <a:latin typeface="Calibri"/>
                  <a:cs typeface="Calibri"/>
                </a:rPr>
                <a:t>¿Qué es el finiquito?</a:t>
              </a:r>
            </a:p>
          </p:txBody>
        </p:sp>
        <p:sp>
          <p:nvSpPr>
            <p:cNvPr id="15" name="CuadroTexto 14">
              <a:extLst>
                <a:ext uri="{FF2B5EF4-FFF2-40B4-BE49-F238E27FC236}">
                  <a16:creationId xmlns="" xmlns:a16="http://schemas.microsoft.com/office/drawing/2014/main" id="{139550D2-1D48-4DC2-9619-23A719F4A11F}"/>
                </a:ext>
              </a:extLst>
            </p:cNvPr>
            <p:cNvSpPr txBox="1"/>
            <p:nvPr/>
          </p:nvSpPr>
          <p:spPr>
            <a:xfrm>
              <a:off x="643156" y="3074174"/>
              <a:ext cx="6354544"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dirty="0">
                  <a:latin typeface="Calibri"/>
                  <a:cs typeface="Calibri"/>
                </a:rPr>
                <a:t>Se trata de un documento legal que crea la empresa para poner fin a la relación de trabajo entre ambas partes (empleado y empleador) y que los libera de seguir atendiendo a las obligaciones que correspondían a cada uno de ellos.</a:t>
              </a:r>
              <a:endParaRPr lang="es-CL" sz="1800" dirty="0">
                <a:latin typeface="Calibri"/>
                <a:cs typeface="Calibri"/>
              </a:endParaRPr>
            </a:p>
          </p:txBody>
        </p:sp>
        <p:sp>
          <p:nvSpPr>
            <p:cNvPr id="18" name="Google Shape;101;p3"/>
            <p:cNvSpPr/>
            <p:nvPr/>
          </p:nvSpPr>
          <p:spPr>
            <a:xfrm>
              <a:off x="528638" y="2893942"/>
              <a:ext cx="6811962" cy="1551058"/>
            </a:xfrm>
            <a:prstGeom prst="roundRect">
              <a:avLst>
                <a:gd name="adj" fmla="val 5516"/>
              </a:avLst>
            </a:prstGeom>
            <a:no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pic>
        <p:nvPicPr>
          <p:cNvPr id="8" name="Imagen 7"/>
          <p:cNvPicPr>
            <a:picLocks noChangeAspect="1"/>
          </p:cNvPicPr>
          <p:nvPr/>
        </p:nvPicPr>
        <p:blipFill>
          <a:blip r:embed="rId2"/>
          <a:stretch>
            <a:fillRect/>
          </a:stretch>
        </p:blipFill>
        <p:spPr>
          <a:xfrm>
            <a:off x="3876056" y="4333763"/>
            <a:ext cx="5507507" cy="2485689"/>
          </a:xfrm>
          <a:prstGeom prst="rect">
            <a:avLst/>
          </a:prstGeom>
        </p:spPr>
      </p:pic>
    </p:spTree>
    <p:extLst>
      <p:ext uri="{BB962C8B-B14F-4D97-AF65-F5344CB8AC3E}">
        <p14:creationId xmlns:p14="http://schemas.microsoft.com/office/powerpoint/2010/main" val="196682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6358121" y="4902200"/>
            <a:ext cx="19472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2"/>
          <p:cNvSpPr/>
          <p:nvPr/>
        </p:nvSpPr>
        <p:spPr>
          <a:xfrm rot="16200000">
            <a:off x="7112330" y="4275694"/>
            <a:ext cx="481857" cy="1599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436562" y="1315006"/>
            <a:ext cx="7767637" cy="459100"/>
          </a:xfrm>
          <a:prstGeom prst="rect">
            <a:avLst/>
          </a:prstGeom>
        </p:spPr>
        <p:txBody>
          <a:bodyPr wrap="square">
            <a:spAutoFit/>
          </a:bodyPr>
          <a:lstStyle/>
          <a:p>
            <a:pPr>
              <a:lnSpc>
                <a:spcPct val="90000"/>
              </a:lnSpc>
            </a:pPr>
            <a:r>
              <a:rPr lang="es-ES" sz="2600" b="1" dirty="0">
                <a:solidFill>
                  <a:srgbClr val="ED6B00"/>
                </a:solidFill>
                <a:latin typeface="Calibri"/>
                <a:ea typeface="Calibri"/>
                <a:cs typeface="Calibri"/>
              </a:rPr>
              <a:t>DERECHOS Y CONCEPTOS DE PAGO EN UN FINIQUITO</a:t>
            </a:r>
            <a:endParaRPr lang="es-CL" sz="2600" b="1" dirty="0">
              <a:solidFill>
                <a:srgbClr val="ED6B00"/>
              </a:solidFill>
              <a:latin typeface="Calibri"/>
              <a:ea typeface="Calibri"/>
              <a:cs typeface="Calibri"/>
            </a:endParaRPr>
          </a:p>
        </p:txBody>
      </p:sp>
      <p:grpSp>
        <p:nvGrpSpPr>
          <p:cNvPr id="2" name="Agrupar 1"/>
          <p:cNvGrpSpPr/>
          <p:nvPr/>
        </p:nvGrpSpPr>
        <p:grpSpPr>
          <a:xfrm>
            <a:off x="439956" y="2385619"/>
            <a:ext cx="8196044" cy="2059381"/>
            <a:chOff x="439956" y="2385619"/>
            <a:chExt cx="8196044" cy="2059381"/>
          </a:xfrm>
        </p:grpSpPr>
        <p:sp>
          <p:nvSpPr>
            <p:cNvPr id="14" name="CuadroTexto 13">
              <a:extLst>
                <a:ext uri="{FF2B5EF4-FFF2-40B4-BE49-F238E27FC236}">
                  <a16:creationId xmlns="" xmlns:a16="http://schemas.microsoft.com/office/drawing/2014/main" id="{2F5EC65D-C470-4FEC-99A1-08FD78020CCF}"/>
                </a:ext>
              </a:extLst>
            </p:cNvPr>
            <p:cNvSpPr txBox="1"/>
            <p:nvPr/>
          </p:nvSpPr>
          <p:spPr>
            <a:xfrm>
              <a:off x="439956" y="2385619"/>
              <a:ext cx="4186106" cy="384721"/>
            </a:xfrm>
            <a:prstGeom prst="rect">
              <a:avLst/>
            </a:prstGeom>
            <a:noFill/>
          </p:spPr>
          <p:txBody>
            <a:bodyPr wrap="square" rtlCol="0">
              <a:spAutoFit/>
            </a:bodyPr>
            <a:lstStyle/>
            <a:p>
              <a:r>
                <a:rPr lang="es-CL" sz="1900" b="1" dirty="0" smtClean="0">
                  <a:latin typeface="Calibri"/>
                  <a:cs typeface="Calibri"/>
                </a:rPr>
                <a:t>Finiquito</a:t>
              </a:r>
              <a:endParaRPr lang="es-CL" sz="1900" b="1" dirty="0">
                <a:latin typeface="Calibri"/>
                <a:cs typeface="Calibri"/>
              </a:endParaRPr>
            </a:p>
          </p:txBody>
        </p:sp>
        <p:sp>
          <p:nvSpPr>
            <p:cNvPr id="15" name="CuadroTexto 14">
              <a:extLst>
                <a:ext uri="{FF2B5EF4-FFF2-40B4-BE49-F238E27FC236}">
                  <a16:creationId xmlns="" xmlns:a16="http://schemas.microsoft.com/office/drawing/2014/main" id="{139550D2-1D48-4DC2-9619-23A719F4A11F}"/>
                </a:ext>
              </a:extLst>
            </p:cNvPr>
            <p:cNvSpPr txBox="1"/>
            <p:nvPr/>
          </p:nvSpPr>
          <p:spPr>
            <a:xfrm>
              <a:off x="617756" y="3036074"/>
              <a:ext cx="7878544"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s-ES" sz="1800" dirty="0">
                  <a:latin typeface="Calibri"/>
                  <a:cs typeface="Calibri"/>
                </a:rPr>
                <a:t>En definitiva, el finiquito tiene lugar cuando la extinción de la relación laboral ha devenido por algún motivo y el trabajador firma a modo de aceptación de su contenido, referido a las cantidades que le corresponden y que se le han facilitado como consecuencia de la mencionada terminación. </a:t>
              </a:r>
              <a:endParaRPr lang="es-CL" sz="1800" b="1" u="sng" dirty="0">
                <a:solidFill>
                  <a:srgbClr val="0070C0"/>
                </a:solidFill>
                <a:latin typeface="Calibri"/>
                <a:cs typeface="Calibri"/>
              </a:endParaRPr>
            </a:p>
          </p:txBody>
        </p:sp>
        <p:sp>
          <p:nvSpPr>
            <p:cNvPr id="18" name="Google Shape;101;p3"/>
            <p:cNvSpPr/>
            <p:nvPr/>
          </p:nvSpPr>
          <p:spPr>
            <a:xfrm>
              <a:off x="528638" y="2893942"/>
              <a:ext cx="8107362" cy="1551058"/>
            </a:xfrm>
            <a:prstGeom prst="roundRect">
              <a:avLst>
                <a:gd name="adj" fmla="val 5516"/>
              </a:avLst>
            </a:prstGeom>
            <a:no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pic>
        <p:nvPicPr>
          <p:cNvPr id="8" name="Imagen 7"/>
          <p:cNvPicPr>
            <a:picLocks noChangeAspect="1"/>
          </p:cNvPicPr>
          <p:nvPr/>
        </p:nvPicPr>
        <p:blipFill>
          <a:blip r:embed="rId2"/>
          <a:stretch>
            <a:fillRect/>
          </a:stretch>
        </p:blipFill>
        <p:spPr>
          <a:xfrm>
            <a:off x="3876056" y="4333763"/>
            <a:ext cx="5507507" cy="2485689"/>
          </a:xfrm>
          <a:prstGeom prst="rect">
            <a:avLst/>
          </a:prstGeom>
        </p:spPr>
      </p:pic>
    </p:spTree>
    <p:extLst>
      <p:ext uri="{BB962C8B-B14F-4D97-AF65-F5344CB8AC3E}">
        <p14:creationId xmlns:p14="http://schemas.microsoft.com/office/powerpoint/2010/main" val="21382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2286</Words>
  <Application>Microsoft Office PowerPoint</Application>
  <PresentationFormat>Personalizado</PresentationFormat>
  <Paragraphs>228</Paragraphs>
  <Slides>27</Slides>
  <Notes>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27</vt:i4>
      </vt:variant>
    </vt:vector>
  </HeadingPairs>
  <TitlesOfParts>
    <vt:vector size="33" baseType="lpstr">
      <vt:lpstr>Arial</vt:lpstr>
      <vt:lpstr>Calibri</vt:lpstr>
      <vt:lpstr>Calibri Light</vt:lpstr>
      <vt:lpstr>Roboto</vt:lpstr>
      <vt:lpstr>Simple Light</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153</cp:revision>
  <cp:lastPrinted>2021-02-17T05:56:31Z</cp:lastPrinted>
  <dcterms:modified xsi:type="dcterms:W3CDTF">2021-02-18T04:13:35Z</dcterms:modified>
</cp:coreProperties>
</file>