
<file path=[Content_Types].xml><?xml version="1.0" encoding="utf-8"?>
<Types xmlns="http://schemas.openxmlformats.org/package/2006/content-types">
  <Default Extension="xml" ContentType="application/xml"/>
  <Default Extension="svg" ContentType="image/svg+xml"/>
  <Default Extension="jpeg" ContentType="image/jpeg"/>
  <Default Extension="rels" ContentType="application/vnd.openxmlformats-package.relationships+xml"/>
  <Default Extension="mp4"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8"/>
  </p:notesMasterIdLst>
  <p:sldIdLst>
    <p:sldId id="256" r:id="rId2"/>
    <p:sldId id="277" r:id="rId3"/>
    <p:sldId id="282" r:id="rId4"/>
    <p:sldId id="258" r:id="rId5"/>
    <p:sldId id="278" r:id="rId6"/>
    <p:sldId id="260" r:id="rId7"/>
    <p:sldId id="312" r:id="rId8"/>
    <p:sldId id="313" r:id="rId9"/>
    <p:sldId id="325" r:id="rId10"/>
    <p:sldId id="331" r:id="rId11"/>
    <p:sldId id="332" r:id="rId12"/>
    <p:sldId id="334" r:id="rId13"/>
    <p:sldId id="335" r:id="rId14"/>
    <p:sldId id="303" r:id="rId15"/>
    <p:sldId id="327" r:id="rId16"/>
    <p:sldId id="336" r:id="rId17"/>
    <p:sldId id="337" r:id="rId18"/>
    <p:sldId id="338" r:id="rId19"/>
    <p:sldId id="328" r:id="rId20"/>
    <p:sldId id="318" r:id="rId21"/>
    <p:sldId id="329" r:id="rId22"/>
    <p:sldId id="330" r:id="rId23"/>
    <p:sldId id="339" r:id="rId24"/>
    <p:sldId id="275" r:id="rId25"/>
    <p:sldId id="276" r:id="rId26"/>
    <p:sldId id="301" r:id="rId27"/>
  </p:sldIdLst>
  <p:sldSz cx="9720263" cy="7559675"/>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ext>
    <p:ext uri="{2D200454-40CA-4A62-9FC3-DE9A4176ACB9}">
      <p15:notesGuideLst xmlns="" xmlns:p15="http://schemas.microsoft.com/office/powerpoint/2012/main"/>
    </p:ext>
    <p:ext uri="http://customooxmlschemas.google.com/">
      <go:slidesCustomData xmlns:go="http://customooxmlschemas.google.com/" xmlns:p15="http://schemas.microsoft.com/office/powerpoint/2012/main" xmlns="" roundtripDataSignature="AMtx7mgdpmz/hhui4CnszWcIjF0/xYqBtw==" r:id="rId30"/>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niella Toledo" initials="" lastIdx="2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6B00"/>
    <a:srgbClr val="FECC00"/>
    <a:srgbClr val="FFB375"/>
    <a:srgbClr val="B99F2F"/>
    <a:srgbClr val="A93501"/>
    <a:srgbClr val="AA4E02"/>
    <a:srgbClr val="C64033"/>
    <a:srgbClr val="F7E3D1"/>
    <a:srgbClr val="F9EBDE"/>
    <a:srgbClr val="EEEE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7292A2E-F333-43FB-9621-5CBBE7FDCDCB}" styleName="Estilo claro 2 - Énfasis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D083AE6-46FA-4A59-8FB0-9F97EB10719F}" styleName="Estilo claro 3 - Énfasis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56" autoAdjust="0"/>
    <p:restoredTop sz="94668"/>
  </p:normalViewPr>
  <p:slideViewPr>
    <p:cSldViewPr snapToGrid="0">
      <p:cViewPr varScale="1">
        <p:scale>
          <a:sx n="105" d="100"/>
          <a:sy n="105" d="100"/>
        </p:scale>
        <p:origin x="-672" y="-104"/>
      </p:cViewPr>
      <p:guideLst>
        <p:guide orient="horz" pos="2381"/>
        <p:guide pos="3061"/>
      </p:guideLst>
    </p:cSldViewPr>
  </p:slideViewPr>
  <p:notesTextViewPr>
    <p:cViewPr>
      <p:scale>
        <a:sx n="1" d="1"/>
        <a:sy n="1" d="1"/>
      </p:scale>
      <p:origin x="0" y="0"/>
    </p:cViewPr>
  </p:notesTextViewPr>
  <p:notesViewPr>
    <p:cSldViewPr snapToGrid="0">
      <p:cViewPr varScale="1">
        <p:scale>
          <a:sx n="94" d="100"/>
          <a:sy n="94" d="100"/>
        </p:scale>
        <p:origin x="3606" y="102"/>
      </p:cViewPr>
      <p:guideLst/>
    </p:cSldViewPr>
  </p:notes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customschemas.google.com/relationships/presentationmetadata" Target="metadata"/><Relationship Id="rId31" Type="http://schemas.openxmlformats.org/officeDocument/2006/relationships/commentAuthors" Target="commentAuthors.xml"/><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224953" y="685800"/>
            <a:ext cx="44088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41286828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3" name="Google Shape;73;p1: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38291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1605319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0835671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6999041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6999041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6999041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6999041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6999041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2239965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6999041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699904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225550" y="685800"/>
            <a:ext cx="4408488" cy="3429000"/>
          </a:xfrm>
        </p:spPr>
      </p:sp>
      <p:sp>
        <p:nvSpPr>
          <p:cNvPr id="3" name="Marcador de notas 2"/>
          <p:cNvSpPr>
            <a:spLocks noGrp="1"/>
          </p:cNvSpPr>
          <p:nvPr>
            <p:ph type="body" idx="1"/>
          </p:nvPr>
        </p:nvSpPr>
        <p:spPr/>
        <p:txBody>
          <a:bodyPr/>
          <a:lstStyle/>
          <a:p>
            <a:endParaRPr lang="es-ES_tradnl" dirty="0"/>
          </a:p>
        </p:txBody>
      </p:sp>
    </p:spTree>
    <p:extLst>
      <p:ext uri="{BB962C8B-B14F-4D97-AF65-F5344CB8AC3E}">
        <p14:creationId xmlns:p14="http://schemas.microsoft.com/office/powerpoint/2010/main" val="7816886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6999041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6" name="Google Shape;436;p20: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374317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8" name="Google Shape;448;p21: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699878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8" name="Google Shape;398;p19: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6945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3: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 name="Google Shape;90;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7915077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5: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7" name="Google Shape;147;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732988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1605319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160531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1605319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1605319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1605319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7"/>
        <p:cNvGrpSpPr/>
        <p:nvPr/>
      </p:nvGrpSpPr>
      <p:grpSpPr>
        <a:xfrm>
          <a:off x="0" y="0"/>
          <a:ext cx="0" cy="0"/>
          <a:chOff x="0" y="0"/>
          <a:chExt cx="0" cy="0"/>
        </a:xfrm>
      </p:grpSpPr>
      <p:pic>
        <p:nvPicPr>
          <p:cNvPr id="25" name="Imagen 2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3441" y="418596"/>
            <a:ext cx="2897433" cy="680400"/>
          </a:xfrm>
          <a:prstGeom prst="rect">
            <a:avLst/>
          </a:prstGeom>
        </p:spPr>
      </p:pic>
      <p:sp>
        <p:nvSpPr>
          <p:cNvPr id="19" name="Google Shape;9;p23"/>
          <p:cNvSpPr/>
          <p:nvPr userDrawn="1"/>
        </p:nvSpPr>
        <p:spPr>
          <a:xfrm>
            <a:off x="242856" y="1756550"/>
            <a:ext cx="9346500" cy="5675922"/>
          </a:xfrm>
          <a:prstGeom prst="round1Rect">
            <a:avLst>
              <a:gd name="adj" fmla="val 15350"/>
            </a:avLst>
          </a:prstGeom>
          <a:solidFill>
            <a:srgbClr val="F7E3D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12" name="Google Shape;12;p23"/>
          <p:cNvPicPr preferRelativeResize="0">
            <a:picLocks noChangeAspect="1"/>
          </p:cNvPicPr>
          <p:nvPr userDrawn="1"/>
        </p:nvPicPr>
        <p:blipFill rotWithShape="1">
          <a:blip r:embed="rId3">
            <a:alphaModFix/>
          </a:blip>
          <a:srcRect/>
          <a:stretch/>
        </p:blipFill>
        <p:spPr>
          <a:xfrm>
            <a:off x="8521706" y="6387272"/>
            <a:ext cx="830659" cy="756000"/>
          </a:xfrm>
          <a:prstGeom prst="rect">
            <a:avLst/>
          </a:prstGeom>
          <a:noFill/>
          <a:ln>
            <a:noFill/>
          </a:ln>
        </p:spPr>
      </p:pic>
      <p:sp>
        <p:nvSpPr>
          <p:cNvPr id="13" name="Google Shape;13;p23"/>
          <p:cNvSpPr/>
          <p:nvPr/>
        </p:nvSpPr>
        <p:spPr>
          <a:xfrm>
            <a:off x="436350" y="6464001"/>
            <a:ext cx="7891862" cy="680474"/>
          </a:xfrm>
          <a:prstGeom prst="roundRect">
            <a:avLst>
              <a:gd name="adj" fmla="val 19335"/>
            </a:avLst>
          </a:prstGeom>
          <a:solidFill>
            <a:srgbClr val="FFB37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baseline="-25000">
              <a:solidFill>
                <a:schemeClr val="lt1"/>
              </a:solidFill>
              <a:latin typeface="Arial"/>
              <a:ea typeface="Arial"/>
              <a:cs typeface="Arial"/>
              <a:sym typeface="Arial"/>
            </a:endParaRPr>
          </a:p>
        </p:txBody>
      </p:sp>
      <p:pic>
        <p:nvPicPr>
          <p:cNvPr id="18" name="Imagen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3441" y="6462797"/>
            <a:ext cx="690482" cy="680475"/>
          </a:xfrm>
          <a:prstGeom prst="rect">
            <a:avLst/>
          </a:prstGeom>
        </p:spPr>
      </p:pic>
      <p:pic>
        <p:nvPicPr>
          <p:cNvPr id="2" name="Imagen 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272365" y="1222172"/>
            <a:ext cx="1080000" cy="241875"/>
          </a:xfrm>
          <a:prstGeom prst="rect">
            <a:avLst/>
          </a:prstGeom>
        </p:spPr>
      </p:pic>
      <p:pic>
        <p:nvPicPr>
          <p:cNvPr id="3" name="Imagen 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272365" y="418596"/>
            <a:ext cx="1080000" cy="664778"/>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
        <p:cNvGrpSpPr/>
        <p:nvPr/>
      </p:nvGrpSpPr>
      <p:grpSpPr>
        <a:xfrm>
          <a:off x="0" y="0"/>
          <a:ext cx="0" cy="0"/>
          <a:chOff x="0" y="0"/>
          <a:chExt cx="0" cy="0"/>
        </a:xfrm>
      </p:grpSpPr>
      <p:sp>
        <p:nvSpPr>
          <p:cNvPr id="8" name="Google Shape;9;p23"/>
          <p:cNvSpPr/>
          <p:nvPr userDrawn="1"/>
        </p:nvSpPr>
        <p:spPr>
          <a:xfrm>
            <a:off x="242856" y="1756550"/>
            <a:ext cx="9346500" cy="5675922"/>
          </a:xfrm>
          <a:prstGeom prst="round1Rect">
            <a:avLst>
              <a:gd name="adj" fmla="val 15350"/>
            </a:avLst>
          </a:prstGeom>
          <a:solidFill>
            <a:srgbClr val="EEEEE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10" name="Imagen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3441" y="418596"/>
            <a:ext cx="2897433" cy="680400"/>
          </a:xfrm>
          <a:prstGeom prst="rect">
            <a:avLst/>
          </a:prstGeom>
        </p:spPr>
      </p:pic>
      <p:pic>
        <p:nvPicPr>
          <p:cNvPr id="5" name="Imagen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72365" y="1222172"/>
            <a:ext cx="1080000" cy="241875"/>
          </a:xfrm>
          <a:prstGeom prst="rect">
            <a:avLst/>
          </a:prstGeom>
        </p:spPr>
      </p:pic>
      <p:pic>
        <p:nvPicPr>
          <p:cNvPr id="6" name="Imagen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272365" y="418596"/>
            <a:ext cx="1080000" cy="664778"/>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25"/>
          <p:cNvSpPr/>
          <p:nvPr/>
        </p:nvSpPr>
        <p:spPr>
          <a:xfrm rot="10800000" flipH="1">
            <a:off x="180975" y="832250"/>
            <a:ext cx="9358200" cy="1236900"/>
          </a:xfrm>
          <a:prstGeom prst="round1Rect">
            <a:avLst>
              <a:gd name="adj" fmla="val 5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25"/>
          <p:cNvSpPr/>
          <p:nvPr/>
        </p:nvSpPr>
        <p:spPr>
          <a:xfrm>
            <a:off x="180900" y="180900"/>
            <a:ext cx="7911000" cy="651000"/>
          </a:xfrm>
          <a:prstGeom prst="round2SameRect">
            <a:avLst>
              <a:gd name="adj1" fmla="val 16667"/>
              <a:gd name="adj2" fmla="val 0"/>
            </a:avLst>
          </a:prstGeom>
          <a:solidFill>
            <a:srgbClr val="ED6B00"/>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22;p25"/>
          <p:cNvSpPr/>
          <p:nvPr/>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3" name="Google Shape;23;p25"/>
          <p:cNvSpPr/>
          <p:nvPr/>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6" name="Google Shape;92;p3"/>
          <p:cNvSpPr txBox="1"/>
          <p:nvPr userDrawn="1"/>
        </p:nvSpPr>
        <p:spPr>
          <a:xfrm>
            <a:off x="8443618" y="271143"/>
            <a:ext cx="1166700" cy="347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dirty="0" err="1">
                <a:solidFill>
                  <a:srgbClr val="000000"/>
                </a:solidFill>
                <a:latin typeface="Calibri"/>
                <a:ea typeface="Calibri"/>
                <a:cs typeface="Calibri"/>
                <a:sym typeface="Calibri"/>
              </a:rPr>
              <a:t>Actividad</a:t>
            </a:r>
            <a:r>
              <a:rPr lang="en-US" sz="1200" b="0" i="0" u="none" strike="noStrike" cap="none" dirty="0">
                <a:solidFill>
                  <a:srgbClr val="000000"/>
                </a:solidFill>
                <a:latin typeface="Calibri"/>
                <a:ea typeface="Calibri"/>
                <a:cs typeface="Calibri"/>
                <a:sym typeface="Calibri"/>
              </a:rPr>
              <a:t> </a:t>
            </a:r>
            <a:r>
              <a:rPr lang="en-US" sz="1200" b="0" i="0" u="none" strike="noStrike" cap="none" dirty="0" smtClean="0">
                <a:solidFill>
                  <a:srgbClr val="000000"/>
                </a:solidFill>
                <a:latin typeface="Calibri"/>
                <a:ea typeface="Calibri"/>
                <a:cs typeface="Calibri"/>
                <a:sym typeface="Calibri"/>
              </a:rPr>
              <a:t>8|</a:t>
            </a:r>
            <a:r>
              <a:rPr lang="en-US" sz="1600" b="0" i="0" u="none" strike="noStrike" cap="none" dirty="0" smtClean="0">
                <a:solidFill>
                  <a:srgbClr val="ED6B00"/>
                </a:solidFill>
                <a:latin typeface="Calibri"/>
                <a:ea typeface="Calibri"/>
                <a:cs typeface="Calibri"/>
                <a:sym typeface="Calibri"/>
              </a:rPr>
              <a:t>3</a:t>
            </a:r>
            <a:endParaRPr sz="1600" b="0" i="0" u="none" strike="noStrike" cap="none" dirty="0">
              <a:solidFill>
                <a:srgbClr val="ED6B00"/>
              </a:solidFill>
              <a:latin typeface="Calibri"/>
              <a:ea typeface="Calibri"/>
              <a:cs typeface="Calibri"/>
              <a:sym typeface="Calibri"/>
            </a:endParaRPr>
          </a:p>
        </p:txBody>
      </p:sp>
      <p:sp>
        <p:nvSpPr>
          <p:cNvPr id="17" name="Google Shape;93;p3"/>
          <p:cNvSpPr txBox="1"/>
          <p:nvPr userDrawn="1"/>
        </p:nvSpPr>
        <p:spPr>
          <a:xfrm>
            <a:off x="442650" y="350325"/>
            <a:ext cx="7441800" cy="31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rgbClr val="FFFFFF"/>
                </a:solidFill>
                <a:latin typeface="Calibri"/>
                <a:ea typeface="Calibri"/>
                <a:cs typeface="Calibri"/>
                <a:sym typeface="Calibri"/>
              </a:rPr>
              <a:t>MÓDULO</a:t>
            </a:r>
            <a:r>
              <a:rPr lang="en-US" sz="1400" b="0" i="0" u="none" strike="noStrike" cap="none" dirty="0">
                <a:solidFill>
                  <a:srgbClr val="FFFFFF"/>
                </a:solidFill>
                <a:latin typeface="Calibri"/>
                <a:ea typeface="Calibri"/>
                <a:cs typeface="Calibri"/>
                <a:sym typeface="Calibri"/>
              </a:rPr>
              <a:t>  </a:t>
            </a:r>
            <a:r>
              <a:rPr lang="en-US" sz="1400" b="0" i="0" u="none" strike="noStrike" cap="none" dirty="0" err="1" smtClean="0">
                <a:solidFill>
                  <a:srgbClr val="FFFFFF"/>
                </a:solidFill>
                <a:latin typeface="Calibri"/>
                <a:ea typeface="Calibri"/>
                <a:cs typeface="Calibri"/>
                <a:sym typeface="Calibri"/>
              </a:rPr>
              <a:t>Seguridad</a:t>
            </a:r>
            <a:r>
              <a:rPr lang="en-US" sz="1400" b="0" i="0" u="none" strike="noStrike" cap="none" baseline="0" dirty="0" smtClean="0">
                <a:solidFill>
                  <a:srgbClr val="FFFFFF"/>
                </a:solidFill>
                <a:latin typeface="Calibri"/>
                <a:ea typeface="Calibri"/>
                <a:cs typeface="Calibri"/>
                <a:sym typeface="Calibri"/>
              </a:rPr>
              <a:t> en Bodegas</a:t>
            </a:r>
            <a:endParaRPr sz="1400" b="0" i="0" u="none" strike="noStrike" cap="none" dirty="0">
              <a:solidFill>
                <a:srgbClr val="FFFFFF"/>
              </a:solidFill>
              <a:latin typeface="Calibri"/>
              <a:ea typeface="Calibri"/>
              <a:cs typeface="Calibri"/>
              <a:sym typeface="Calibri"/>
            </a:endParaRPr>
          </a:p>
        </p:txBody>
      </p:sp>
      <p:sp>
        <p:nvSpPr>
          <p:cNvPr id="10" name="Google Shape;97;p3"/>
          <p:cNvSpPr txBox="1"/>
          <p:nvPr userDrawn="1"/>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1100" b="0" i="0" u="none" strike="noStrike" cap="none" dirty="0">
                <a:solidFill>
                  <a:srgbClr val="741B47"/>
                </a:solidFill>
                <a:latin typeface="Calibri"/>
                <a:ea typeface="Calibri"/>
                <a:cs typeface="Calibri"/>
                <a:sym typeface="Calibri"/>
              </a:rPr>
              <a:t>        </a:t>
            </a:r>
            <a:r>
              <a:rPr lang="en-US" sz="1100" b="0" i="0" u="none" strike="noStrike" cap="none" dirty="0">
                <a:solidFill>
                  <a:srgbClr val="ED6B00"/>
                </a:solidFill>
                <a:latin typeface="Calibri"/>
                <a:ea typeface="Calibri"/>
                <a:cs typeface="Calibri"/>
                <a:sym typeface="Calibri"/>
              </a:rPr>
              <a:t>LOGÍSTICA </a:t>
            </a:r>
            <a:r>
              <a:rPr lang="en-US" sz="1100" b="0" i="0" u="none" strike="noStrike" cap="none" dirty="0">
                <a:solidFill>
                  <a:srgbClr val="000000"/>
                </a:solidFill>
                <a:latin typeface="Calibri"/>
                <a:ea typeface="Calibri"/>
                <a:cs typeface="Calibri"/>
                <a:sym typeface="Calibri"/>
              </a:rPr>
              <a:t>| 4° </a:t>
            </a:r>
            <a:r>
              <a:rPr lang="en-US" sz="1100" b="0" i="0" u="none" strike="noStrike" cap="none" dirty="0" err="1">
                <a:solidFill>
                  <a:srgbClr val="000000"/>
                </a:solidFill>
                <a:latin typeface="Calibri"/>
                <a:ea typeface="Calibri"/>
                <a:cs typeface="Calibri"/>
                <a:sym typeface="Calibri"/>
              </a:rPr>
              <a:t>Medio</a:t>
            </a:r>
            <a:r>
              <a:rPr lang="en-US" sz="1100" b="0" i="0" u="none" strike="noStrike" cap="none" dirty="0">
                <a:solidFill>
                  <a:srgbClr val="000000"/>
                </a:solidFill>
                <a:latin typeface="Calibri"/>
                <a:ea typeface="Calibri"/>
                <a:cs typeface="Calibri"/>
                <a:sym typeface="Calibri"/>
              </a:rPr>
              <a:t> | </a:t>
            </a:r>
            <a:r>
              <a:rPr lang="en-US" sz="1100" b="0" i="0" u="none" strike="noStrike" cap="none" dirty="0" err="1">
                <a:solidFill>
                  <a:srgbClr val="000000"/>
                </a:solidFill>
                <a:latin typeface="Calibri"/>
                <a:ea typeface="Calibri"/>
                <a:cs typeface="Calibri"/>
                <a:sym typeface="Calibri"/>
              </a:rPr>
              <a:t>Presentación</a:t>
            </a:r>
            <a:endParaRPr sz="1100" b="0" i="0" u="none" strike="noStrike" cap="none" dirty="0">
              <a:solidFill>
                <a:srgbClr val="741B47"/>
              </a:solidFill>
              <a:latin typeface="Calibri"/>
              <a:ea typeface="Calibri"/>
              <a:cs typeface="Calibri"/>
              <a:sym typeface="Calibri"/>
            </a:endParaRPr>
          </a:p>
        </p:txBody>
      </p:sp>
      <p:sp>
        <p:nvSpPr>
          <p:cNvPr id="12" name="Google Shape;343;p14"/>
          <p:cNvSpPr txBox="1"/>
          <p:nvPr userDrawn="1"/>
        </p:nvSpPr>
        <p:spPr>
          <a:xfrm>
            <a:off x="180900" y="6881800"/>
            <a:ext cx="527945" cy="264724"/>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F8D837FA-7D10-4FEB-9DD5-99DA87700FA3}" type="slidenum">
              <a:rPr lang="en-US" sz="1100" b="0" i="0" u="none" strike="noStrike" cap="none" smtClean="0">
                <a:solidFill>
                  <a:srgbClr val="000000"/>
                </a:solidFill>
                <a:latin typeface="Calibri"/>
                <a:ea typeface="Calibri"/>
                <a:cs typeface="Calibri"/>
                <a:sym typeface="Calibri"/>
              </a:rPr>
              <a:pPr marL="0" marR="0" lvl="0" indent="0" algn="r" rtl="0">
                <a:lnSpc>
                  <a:spcPct val="100000"/>
                </a:lnSpc>
                <a:spcBef>
                  <a:spcPts val="0"/>
                </a:spcBef>
                <a:spcAft>
                  <a:spcPts val="0"/>
                </a:spcAft>
                <a:buNone/>
              </a:pPr>
              <a:t>‹Nr.›</a:t>
            </a:fld>
            <a:endParaRPr sz="1100" b="0" i="0" u="none" strike="noStrike" cap="none" dirty="0">
              <a:solidFill>
                <a:srgbClr val="741B47"/>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
        <p:cNvGrpSpPr/>
        <p:nvPr/>
      </p:nvGrpSpPr>
      <p:grpSpPr>
        <a:xfrm>
          <a:off x="0" y="0"/>
          <a:ext cx="0" cy="0"/>
          <a:chOff x="0" y="0"/>
          <a:chExt cx="0" cy="0"/>
        </a:xfrm>
      </p:grpSpPr>
      <p:sp>
        <p:nvSpPr>
          <p:cNvPr id="26" name="Google Shape;26;p26"/>
          <p:cNvSpPr/>
          <p:nvPr/>
        </p:nvSpPr>
        <p:spPr>
          <a:xfrm rot="10800000" flipH="1">
            <a:off x="181650" y="822025"/>
            <a:ext cx="9356700" cy="6531300"/>
          </a:xfrm>
          <a:prstGeom prst="round1Rect">
            <a:avLst>
              <a:gd name="adj" fmla="val 15350"/>
            </a:avLst>
          </a:pr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27;p26"/>
          <p:cNvSpPr/>
          <p:nvPr/>
        </p:nvSpPr>
        <p:spPr>
          <a:xfrm>
            <a:off x="180900" y="180900"/>
            <a:ext cx="7911000" cy="651000"/>
          </a:xfrm>
          <a:prstGeom prst="round2SameRect">
            <a:avLst>
              <a:gd name="adj1" fmla="val 16667"/>
              <a:gd name="adj2" fmla="val 0"/>
            </a:avLst>
          </a:prstGeom>
          <a:solidFill>
            <a:srgbClr val="ED6B00"/>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28;p26"/>
          <p:cNvSpPr/>
          <p:nvPr/>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9" name="Google Shape;29;p26"/>
          <p:cNvSpPr/>
          <p:nvPr/>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0" name="Google Shape;93;p3"/>
          <p:cNvSpPr txBox="1"/>
          <p:nvPr userDrawn="1"/>
        </p:nvSpPr>
        <p:spPr>
          <a:xfrm>
            <a:off x="442650" y="350325"/>
            <a:ext cx="7441800" cy="319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400" b="1" i="0" u="none" strike="noStrike" cap="none" dirty="0">
                <a:solidFill>
                  <a:srgbClr val="FFFFFF"/>
                </a:solidFill>
                <a:latin typeface="Calibri"/>
                <a:ea typeface="Calibri"/>
                <a:cs typeface="Calibri"/>
                <a:sym typeface="Calibri"/>
              </a:rPr>
              <a:t>MÓDULO</a:t>
            </a:r>
            <a:r>
              <a:rPr lang="en-US" sz="1400" b="0" i="0" u="none" strike="noStrike" cap="none" dirty="0">
                <a:solidFill>
                  <a:srgbClr val="FFFFFF"/>
                </a:solidFill>
                <a:latin typeface="Calibri"/>
                <a:ea typeface="Calibri"/>
                <a:cs typeface="Calibri"/>
                <a:sym typeface="Calibri"/>
              </a:rPr>
              <a:t>  </a:t>
            </a:r>
            <a:r>
              <a:rPr lang="en-US" sz="1400" b="0" i="0" u="none" strike="noStrike" cap="none" dirty="0" err="1" smtClean="0">
                <a:solidFill>
                  <a:srgbClr val="FFFFFF"/>
                </a:solidFill>
                <a:latin typeface="Calibri"/>
                <a:ea typeface="Calibri"/>
                <a:cs typeface="Calibri"/>
                <a:sym typeface="Calibri"/>
              </a:rPr>
              <a:t>Seguridad</a:t>
            </a:r>
            <a:r>
              <a:rPr lang="en-US" sz="1400" b="0" i="0" u="none" strike="noStrike" cap="none" baseline="0" dirty="0" smtClean="0">
                <a:solidFill>
                  <a:srgbClr val="FFFFFF"/>
                </a:solidFill>
                <a:latin typeface="Calibri"/>
                <a:ea typeface="Calibri"/>
                <a:cs typeface="Calibri"/>
                <a:sym typeface="Calibri"/>
              </a:rPr>
              <a:t> en Bodegas</a:t>
            </a:r>
            <a:endParaRPr lang="en-US" sz="1400" b="0" i="0" u="none" strike="noStrike" cap="none" dirty="0" smtClean="0">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FFFFFF"/>
              </a:solidFill>
              <a:latin typeface="Calibri"/>
              <a:ea typeface="Calibri"/>
              <a:cs typeface="Calibri"/>
              <a:sym typeface="Calibri"/>
            </a:endParaRPr>
          </a:p>
        </p:txBody>
      </p:sp>
      <p:sp>
        <p:nvSpPr>
          <p:cNvPr id="11" name="Google Shape;92;p3"/>
          <p:cNvSpPr txBox="1"/>
          <p:nvPr userDrawn="1"/>
        </p:nvSpPr>
        <p:spPr>
          <a:xfrm>
            <a:off x="8443618" y="271143"/>
            <a:ext cx="1166700" cy="347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dirty="0" err="1" smtClean="0">
                <a:solidFill>
                  <a:srgbClr val="000000"/>
                </a:solidFill>
                <a:latin typeface="Calibri"/>
                <a:ea typeface="Calibri"/>
                <a:cs typeface="Calibri"/>
                <a:sym typeface="Calibri"/>
              </a:rPr>
              <a:t>Actividad</a:t>
            </a:r>
            <a:r>
              <a:rPr lang="en-US" sz="1200" b="0" i="0" u="none" strike="noStrike" cap="none" dirty="0" smtClean="0">
                <a:solidFill>
                  <a:srgbClr val="000000"/>
                </a:solidFill>
                <a:latin typeface="Calibri"/>
                <a:ea typeface="Calibri"/>
                <a:cs typeface="Calibri"/>
                <a:sym typeface="Calibri"/>
              </a:rPr>
              <a:t> 8|</a:t>
            </a:r>
            <a:r>
              <a:rPr lang="en-US" sz="1600" b="0" i="0" u="none" strike="noStrike" cap="none" dirty="0" smtClean="0">
                <a:solidFill>
                  <a:srgbClr val="ED6B00"/>
                </a:solidFill>
                <a:latin typeface="Calibri"/>
                <a:ea typeface="Calibri"/>
                <a:cs typeface="Calibri"/>
                <a:sym typeface="Calibri"/>
              </a:rPr>
              <a:t>3</a:t>
            </a:r>
            <a:endParaRPr lang="en-US" sz="1600" b="0" i="0" u="none" strike="noStrike" cap="none" dirty="0">
              <a:solidFill>
                <a:srgbClr val="ED6B00"/>
              </a:solidFill>
              <a:latin typeface="Calibri"/>
              <a:ea typeface="Calibri"/>
              <a:cs typeface="Calibri"/>
              <a:sym typeface="Calibri"/>
            </a:endParaRPr>
          </a:p>
        </p:txBody>
      </p:sp>
      <p:sp>
        <p:nvSpPr>
          <p:cNvPr id="14" name="Google Shape;343;p14"/>
          <p:cNvSpPr txBox="1"/>
          <p:nvPr userDrawn="1"/>
        </p:nvSpPr>
        <p:spPr>
          <a:xfrm>
            <a:off x="180900" y="6881800"/>
            <a:ext cx="527945" cy="264724"/>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F8D837FA-7D10-4FEB-9DD5-99DA87700FA3}" type="slidenum">
              <a:rPr lang="en-US" sz="1100" b="0" i="0" u="none" strike="noStrike" cap="none" smtClean="0">
                <a:solidFill>
                  <a:srgbClr val="000000"/>
                </a:solidFill>
                <a:latin typeface="Calibri"/>
                <a:ea typeface="Calibri"/>
                <a:cs typeface="Calibri"/>
                <a:sym typeface="Calibri"/>
              </a:rPr>
              <a:pPr marL="0" marR="0" lvl="0" indent="0" algn="r" rtl="0">
                <a:lnSpc>
                  <a:spcPct val="100000"/>
                </a:lnSpc>
                <a:spcBef>
                  <a:spcPts val="0"/>
                </a:spcBef>
                <a:spcAft>
                  <a:spcPts val="0"/>
                </a:spcAft>
                <a:buNone/>
              </a:pPr>
              <a:t>‹Nr.›</a:t>
            </a:fld>
            <a:endParaRPr sz="1100" b="0" i="0" u="none" strike="noStrike" cap="none" dirty="0">
              <a:solidFill>
                <a:srgbClr val="741B47"/>
              </a:solidFill>
              <a:latin typeface="Calibri"/>
              <a:ea typeface="Calibri"/>
              <a:cs typeface="Calibri"/>
              <a:sym typeface="Calibri"/>
            </a:endParaRPr>
          </a:p>
        </p:txBody>
      </p:sp>
      <p:sp>
        <p:nvSpPr>
          <p:cNvPr id="17" name="Google Shape;97;p3"/>
          <p:cNvSpPr txBox="1"/>
          <p:nvPr userDrawn="1"/>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1100" b="0" i="0" u="none" strike="noStrike" cap="none" dirty="0">
                <a:solidFill>
                  <a:srgbClr val="741B47"/>
                </a:solidFill>
                <a:latin typeface="Calibri"/>
                <a:ea typeface="Calibri"/>
                <a:cs typeface="Calibri"/>
                <a:sym typeface="Calibri"/>
              </a:rPr>
              <a:t>        </a:t>
            </a:r>
            <a:r>
              <a:rPr lang="en-US" sz="1100" b="0" i="0" u="none" strike="noStrike" cap="none" dirty="0">
                <a:solidFill>
                  <a:srgbClr val="ED6B00"/>
                </a:solidFill>
                <a:latin typeface="Calibri"/>
                <a:ea typeface="Calibri"/>
                <a:cs typeface="Calibri"/>
                <a:sym typeface="Calibri"/>
              </a:rPr>
              <a:t>LOGÍSTICA </a:t>
            </a:r>
            <a:r>
              <a:rPr lang="en-US" sz="1100" b="0" i="0" u="none" strike="noStrike" cap="none" dirty="0">
                <a:solidFill>
                  <a:srgbClr val="000000"/>
                </a:solidFill>
                <a:latin typeface="Calibri"/>
                <a:ea typeface="Calibri"/>
                <a:cs typeface="Calibri"/>
                <a:sym typeface="Calibri"/>
              </a:rPr>
              <a:t>| 4° </a:t>
            </a:r>
            <a:r>
              <a:rPr lang="en-US" sz="1100" b="0" i="0" u="none" strike="noStrike" cap="none" dirty="0" err="1">
                <a:solidFill>
                  <a:srgbClr val="000000"/>
                </a:solidFill>
                <a:latin typeface="Calibri"/>
                <a:ea typeface="Calibri"/>
                <a:cs typeface="Calibri"/>
                <a:sym typeface="Calibri"/>
              </a:rPr>
              <a:t>Medio</a:t>
            </a:r>
            <a:r>
              <a:rPr lang="en-US" sz="1100" b="0" i="0" u="none" strike="noStrike" cap="none" dirty="0">
                <a:solidFill>
                  <a:srgbClr val="000000"/>
                </a:solidFill>
                <a:latin typeface="Calibri"/>
                <a:ea typeface="Calibri"/>
                <a:cs typeface="Calibri"/>
                <a:sym typeface="Calibri"/>
              </a:rPr>
              <a:t> | </a:t>
            </a:r>
            <a:r>
              <a:rPr lang="en-US" sz="1100" b="0" i="0" u="none" strike="noStrike" cap="none" dirty="0" err="1">
                <a:solidFill>
                  <a:srgbClr val="000000"/>
                </a:solidFill>
                <a:latin typeface="Calibri"/>
                <a:ea typeface="Calibri"/>
                <a:cs typeface="Calibri"/>
                <a:sym typeface="Calibri"/>
              </a:rPr>
              <a:t>Presentación</a:t>
            </a:r>
            <a:endParaRPr sz="1100" b="0" i="0" u="none" strike="noStrike" cap="none" dirty="0">
              <a:solidFill>
                <a:srgbClr val="741B47"/>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0"/>
        <p:cNvGrpSpPr/>
        <p:nvPr/>
      </p:nvGrpSpPr>
      <p:grpSpPr>
        <a:xfrm>
          <a:off x="0" y="0"/>
          <a:ext cx="0" cy="0"/>
          <a:chOff x="0" y="0"/>
          <a:chExt cx="0" cy="0"/>
        </a:xfrm>
      </p:grpSpPr>
      <p:sp>
        <p:nvSpPr>
          <p:cNvPr id="31" name="Google Shape;31;p27"/>
          <p:cNvSpPr/>
          <p:nvPr/>
        </p:nvSpPr>
        <p:spPr>
          <a:xfrm>
            <a:off x="180900" y="180900"/>
            <a:ext cx="7911000" cy="651000"/>
          </a:xfrm>
          <a:prstGeom prst="round2SameRect">
            <a:avLst>
              <a:gd name="adj1" fmla="val 16667"/>
              <a:gd name="adj2" fmla="val 0"/>
            </a:avLst>
          </a:prstGeom>
          <a:solidFill>
            <a:srgbClr val="ED6B00"/>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p27"/>
          <p:cNvSpPr/>
          <p:nvPr/>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3" name="Google Shape;33;p27"/>
          <p:cNvSpPr/>
          <p:nvPr/>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0" name="Google Shape;93;p3"/>
          <p:cNvSpPr txBox="1"/>
          <p:nvPr userDrawn="1"/>
        </p:nvSpPr>
        <p:spPr>
          <a:xfrm>
            <a:off x="442650" y="350325"/>
            <a:ext cx="7441800" cy="319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400" b="1" i="0" u="none" strike="noStrike" cap="none" dirty="0">
                <a:solidFill>
                  <a:srgbClr val="FFFFFF"/>
                </a:solidFill>
                <a:latin typeface="Calibri"/>
                <a:ea typeface="Calibri"/>
                <a:cs typeface="Calibri"/>
                <a:sym typeface="Calibri"/>
              </a:rPr>
              <a:t>MÓDULO</a:t>
            </a:r>
            <a:r>
              <a:rPr lang="en-US" sz="1400" b="0" i="0" u="none" strike="noStrike" cap="none" dirty="0">
                <a:solidFill>
                  <a:srgbClr val="FFFFFF"/>
                </a:solidFill>
                <a:latin typeface="Calibri"/>
                <a:ea typeface="Calibri"/>
                <a:cs typeface="Calibri"/>
                <a:sym typeface="Calibri"/>
              </a:rPr>
              <a:t>  </a:t>
            </a:r>
            <a:r>
              <a:rPr lang="en-US" sz="1400" b="0" i="0" u="none" strike="noStrike" cap="none" dirty="0" err="1" smtClean="0">
                <a:solidFill>
                  <a:srgbClr val="FFFFFF"/>
                </a:solidFill>
                <a:latin typeface="Calibri"/>
                <a:ea typeface="Calibri"/>
                <a:cs typeface="Calibri"/>
                <a:sym typeface="Calibri"/>
              </a:rPr>
              <a:t>Seguridad</a:t>
            </a:r>
            <a:r>
              <a:rPr lang="en-US" sz="1400" b="0" i="0" u="none" strike="noStrike" cap="none" baseline="0" dirty="0" smtClean="0">
                <a:solidFill>
                  <a:srgbClr val="FFFFFF"/>
                </a:solidFill>
                <a:latin typeface="Calibri"/>
                <a:ea typeface="Calibri"/>
                <a:cs typeface="Calibri"/>
                <a:sym typeface="Calibri"/>
              </a:rPr>
              <a:t> en Bodegas</a:t>
            </a:r>
            <a:endParaRPr lang="en-US" sz="1400" b="0" i="0" u="none" strike="noStrike" cap="none" dirty="0" smtClean="0">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FFFFFF"/>
              </a:solidFill>
              <a:latin typeface="Calibri"/>
              <a:ea typeface="Calibri"/>
              <a:cs typeface="Calibri"/>
              <a:sym typeface="Calibri"/>
            </a:endParaRPr>
          </a:p>
        </p:txBody>
      </p:sp>
      <p:sp>
        <p:nvSpPr>
          <p:cNvPr id="12" name="Google Shape;92;p3"/>
          <p:cNvSpPr txBox="1"/>
          <p:nvPr userDrawn="1"/>
        </p:nvSpPr>
        <p:spPr>
          <a:xfrm>
            <a:off x="8443618" y="271143"/>
            <a:ext cx="1166700" cy="347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dirty="0" err="1" smtClean="0">
                <a:solidFill>
                  <a:srgbClr val="000000"/>
                </a:solidFill>
                <a:latin typeface="Calibri"/>
                <a:ea typeface="Calibri"/>
                <a:cs typeface="Calibri"/>
                <a:sym typeface="Calibri"/>
              </a:rPr>
              <a:t>Actividad</a:t>
            </a:r>
            <a:r>
              <a:rPr lang="en-US" sz="1200" b="0" i="0" u="none" strike="noStrike" cap="none" dirty="0" smtClean="0">
                <a:solidFill>
                  <a:srgbClr val="000000"/>
                </a:solidFill>
                <a:latin typeface="Calibri"/>
                <a:ea typeface="Calibri"/>
                <a:cs typeface="Calibri"/>
                <a:sym typeface="Calibri"/>
              </a:rPr>
              <a:t> 8|</a:t>
            </a:r>
            <a:r>
              <a:rPr lang="en-US" sz="1600" b="0" i="0" u="none" strike="noStrike" cap="none" dirty="0" smtClean="0">
                <a:solidFill>
                  <a:srgbClr val="ED6B00"/>
                </a:solidFill>
                <a:latin typeface="Calibri"/>
                <a:ea typeface="Calibri"/>
                <a:cs typeface="Calibri"/>
                <a:sym typeface="Calibri"/>
              </a:rPr>
              <a:t>3</a:t>
            </a:r>
            <a:endParaRPr lang="en-US" sz="1600" b="0" i="0" u="none" strike="noStrike" cap="none" dirty="0">
              <a:solidFill>
                <a:srgbClr val="ED6B00"/>
              </a:solidFill>
              <a:latin typeface="Calibri"/>
              <a:ea typeface="Calibri"/>
              <a:cs typeface="Calibri"/>
              <a:sym typeface="Calibri"/>
            </a:endParaRPr>
          </a:p>
        </p:txBody>
      </p:sp>
      <p:sp>
        <p:nvSpPr>
          <p:cNvPr id="15" name="Google Shape;343;p14"/>
          <p:cNvSpPr txBox="1"/>
          <p:nvPr userDrawn="1"/>
        </p:nvSpPr>
        <p:spPr>
          <a:xfrm>
            <a:off x="180900" y="6881800"/>
            <a:ext cx="527945" cy="264724"/>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F8D837FA-7D10-4FEB-9DD5-99DA87700FA3}" type="slidenum">
              <a:rPr lang="en-US" sz="1100" b="0" i="0" u="none" strike="noStrike" cap="none" smtClean="0">
                <a:solidFill>
                  <a:srgbClr val="000000"/>
                </a:solidFill>
                <a:latin typeface="Calibri"/>
                <a:ea typeface="Calibri"/>
                <a:cs typeface="Calibri"/>
                <a:sym typeface="Calibri"/>
              </a:rPr>
              <a:pPr marL="0" marR="0" lvl="0" indent="0" algn="r" rtl="0">
                <a:lnSpc>
                  <a:spcPct val="100000"/>
                </a:lnSpc>
                <a:spcBef>
                  <a:spcPts val="0"/>
                </a:spcBef>
                <a:spcAft>
                  <a:spcPts val="0"/>
                </a:spcAft>
                <a:buNone/>
              </a:pPr>
              <a:t>‹Nr.›</a:t>
            </a:fld>
            <a:endParaRPr sz="1100" b="0" i="0" u="none" strike="noStrike" cap="none" dirty="0">
              <a:solidFill>
                <a:srgbClr val="741B47"/>
              </a:solidFill>
              <a:latin typeface="Calibri"/>
              <a:ea typeface="Calibri"/>
              <a:cs typeface="Calibri"/>
              <a:sym typeface="Calibri"/>
            </a:endParaRPr>
          </a:p>
        </p:txBody>
      </p:sp>
      <p:sp>
        <p:nvSpPr>
          <p:cNvPr id="17" name="Google Shape;97;p3"/>
          <p:cNvSpPr txBox="1"/>
          <p:nvPr userDrawn="1"/>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1100" b="0" i="0" u="none" strike="noStrike" cap="none" dirty="0">
                <a:solidFill>
                  <a:srgbClr val="741B47"/>
                </a:solidFill>
                <a:latin typeface="Calibri"/>
                <a:ea typeface="Calibri"/>
                <a:cs typeface="Calibri"/>
                <a:sym typeface="Calibri"/>
              </a:rPr>
              <a:t>        </a:t>
            </a:r>
            <a:r>
              <a:rPr lang="en-US" sz="1100" b="0" i="0" u="none" strike="noStrike" cap="none" dirty="0">
                <a:solidFill>
                  <a:srgbClr val="ED6B00"/>
                </a:solidFill>
                <a:latin typeface="Calibri"/>
                <a:ea typeface="Calibri"/>
                <a:cs typeface="Calibri"/>
                <a:sym typeface="Calibri"/>
              </a:rPr>
              <a:t>LOGÍSTICA </a:t>
            </a:r>
            <a:r>
              <a:rPr lang="en-US" sz="1100" b="0" i="0" u="none" strike="noStrike" cap="none" dirty="0">
                <a:solidFill>
                  <a:srgbClr val="000000"/>
                </a:solidFill>
                <a:latin typeface="Calibri"/>
                <a:ea typeface="Calibri"/>
                <a:cs typeface="Calibri"/>
                <a:sym typeface="Calibri"/>
              </a:rPr>
              <a:t>| 4° </a:t>
            </a:r>
            <a:r>
              <a:rPr lang="en-US" sz="1100" b="0" i="0" u="none" strike="noStrike" cap="none" dirty="0" err="1">
                <a:solidFill>
                  <a:srgbClr val="000000"/>
                </a:solidFill>
                <a:latin typeface="Calibri"/>
                <a:ea typeface="Calibri"/>
                <a:cs typeface="Calibri"/>
                <a:sym typeface="Calibri"/>
              </a:rPr>
              <a:t>Medio</a:t>
            </a:r>
            <a:r>
              <a:rPr lang="en-US" sz="1100" b="0" i="0" u="none" strike="noStrike" cap="none" dirty="0">
                <a:solidFill>
                  <a:srgbClr val="000000"/>
                </a:solidFill>
                <a:latin typeface="Calibri"/>
                <a:ea typeface="Calibri"/>
                <a:cs typeface="Calibri"/>
                <a:sym typeface="Calibri"/>
              </a:rPr>
              <a:t> | </a:t>
            </a:r>
            <a:r>
              <a:rPr lang="en-US" sz="1100" b="0" i="0" u="none" strike="noStrike" cap="none" dirty="0" err="1">
                <a:solidFill>
                  <a:srgbClr val="000000"/>
                </a:solidFill>
                <a:latin typeface="Calibri"/>
                <a:ea typeface="Calibri"/>
                <a:cs typeface="Calibri"/>
                <a:sym typeface="Calibri"/>
              </a:rPr>
              <a:t>Presentación</a:t>
            </a:r>
            <a:endParaRPr sz="1100" b="0" i="0" u="none" strike="noStrike" cap="none" dirty="0">
              <a:solidFill>
                <a:srgbClr val="741B47"/>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4"/>
        <p:cNvGrpSpPr/>
        <p:nvPr/>
      </p:nvGrpSpPr>
      <p:grpSpPr>
        <a:xfrm>
          <a:off x="0" y="0"/>
          <a:ext cx="0" cy="0"/>
          <a:chOff x="0" y="0"/>
          <a:chExt cx="0" cy="0"/>
        </a:xfrm>
      </p:grpSpPr>
      <p:sp>
        <p:nvSpPr>
          <p:cNvPr id="35" name="Google Shape;35;p28"/>
          <p:cNvSpPr/>
          <p:nvPr/>
        </p:nvSpPr>
        <p:spPr>
          <a:xfrm rot="10800000" flipH="1">
            <a:off x="181650" y="822025"/>
            <a:ext cx="9356700" cy="6531300"/>
          </a:xfrm>
          <a:prstGeom prst="round1Rect">
            <a:avLst>
              <a:gd name="adj" fmla="val 15350"/>
            </a:avLst>
          </a:prstGeom>
          <a:solidFill>
            <a:srgbClr val="F7E3D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6;p28"/>
          <p:cNvSpPr/>
          <p:nvPr/>
        </p:nvSpPr>
        <p:spPr>
          <a:xfrm>
            <a:off x="180900" y="180900"/>
            <a:ext cx="7911000" cy="651000"/>
          </a:xfrm>
          <a:prstGeom prst="round2SameRect">
            <a:avLst>
              <a:gd name="adj1" fmla="val 16667"/>
              <a:gd name="adj2" fmla="val 0"/>
            </a:avLst>
          </a:prstGeom>
          <a:solidFill>
            <a:srgbClr val="ED6B00"/>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28"/>
          <p:cNvSpPr/>
          <p:nvPr/>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8" name="Google Shape;38;p28"/>
          <p:cNvSpPr/>
          <p:nvPr/>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0" name="Google Shape;93;p3"/>
          <p:cNvSpPr txBox="1"/>
          <p:nvPr userDrawn="1"/>
        </p:nvSpPr>
        <p:spPr>
          <a:xfrm>
            <a:off x="442650" y="350325"/>
            <a:ext cx="7441800" cy="31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rgbClr val="FFFFFF"/>
                </a:solidFill>
                <a:latin typeface="Calibri"/>
                <a:ea typeface="Calibri"/>
                <a:cs typeface="Calibri"/>
                <a:sym typeface="Calibri"/>
              </a:rPr>
              <a:t>MÓDULO</a:t>
            </a:r>
            <a:r>
              <a:rPr lang="en-US" sz="1400" b="0" i="0" u="none" strike="noStrike" cap="none" dirty="0">
                <a:solidFill>
                  <a:srgbClr val="FFFFFF"/>
                </a:solidFill>
                <a:latin typeface="Calibri"/>
                <a:ea typeface="Calibri"/>
                <a:cs typeface="Calibri"/>
                <a:sym typeface="Calibri"/>
              </a:rPr>
              <a:t>  </a:t>
            </a:r>
            <a:r>
              <a:rPr lang="en-US" sz="1400" b="0" i="0" u="none" strike="noStrike" cap="none" dirty="0" err="1" smtClean="0">
                <a:solidFill>
                  <a:srgbClr val="FFFFFF"/>
                </a:solidFill>
                <a:latin typeface="Calibri"/>
                <a:ea typeface="Calibri"/>
                <a:cs typeface="Calibri"/>
                <a:sym typeface="Calibri"/>
              </a:rPr>
              <a:t>Seguridad</a:t>
            </a:r>
            <a:r>
              <a:rPr lang="en-US" sz="1400" b="0" i="0" u="none" strike="noStrike" cap="none" baseline="0" dirty="0" smtClean="0">
                <a:solidFill>
                  <a:srgbClr val="FFFFFF"/>
                </a:solidFill>
                <a:latin typeface="Calibri"/>
                <a:ea typeface="Calibri"/>
                <a:cs typeface="Calibri"/>
                <a:sym typeface="Calibri"/>
              </a:rPr>
              <a:t> en Bodegas</a:t>
            </a:r>
            <a:endParaRPr lang="en-US" sz="1400" b="0" i="0" u="none" strike="noStrike" cap="none" dirty="0">
              <a:solidFill>
                <a:srgbClr val="FFFFFF"/>
              </a:solidFill>
              <a:latin typeface="Calibri"/>
              <a:ea typeface="Calibri"/>
              <a:cs typeface="Calibri"/>
              <a:sym typeface="Calibri"/>
            </a:endParaRPr>
          </a:p>
        </p:txBody>
      </p:sp>
      <p:sp>
        <p:nvSpPr>
          <p:cNvPr id="12" name="Google Shape;92;p3"/>
          <p:cNvSpPr txBox="1"/>
          <p:nvPr userDrawn="1"/>
        </p:nvSpPr>
        <p:spPr>
          <a:xfrm>
            <a:off x="8443618" y="271143"/>
            <a:ext cx="1166700" cy="347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dirty="0" err="1" smtClean="0">
                <a:solidFill>
                  <a:srgbClr val="000000"/>
                </a:solidFill>
                <a:latin typeface="Calibri"/>
                <a:ea typeface="Calibri"/>
                <a:cs typeface="Calibri"/>
                <a:sym typeface="Calibri"/>
              </a:rPr>
              <a:t>Actividad</a:t>
            </a:r>
            <a:r>
              <a:rPr lang="en-US" sz="1200" b="0" i="0" u="none" strike="noStrike" cap="none" dirty="0" smtClean="0">
                <a:solidFill>
                  <a:srgbClr val="000000"/>
                </a:solidFill>
                <a:latin typeface="Calibri"/>
                <a:ea typeface="Calibri"/>
                <a:cs typeface="Calibri"/>
                <a:sym typeface="Calibri"/>
              </a:rPr>
              <a:t> 8|</a:t>
            </a:r>
            <a:r>
              <a:rPr lang="en-US" sz="1600" b="0" i="0" u="none" strike="noStrike" cap="none" dirty="0" smtClean="0">
                <a:solidFill>
                  <a:srgbClr val="ED6B00"/>
                </a:solidFill>
                <a:latin typeface="Calibri"/>
                <a:ea typeface="Calibri"/>
                <a:cs typeface="Calibri"/>
                <a:sym typeface="Calibri"/>
              </a:rPr>
              <a:t>3</a:t>
            </a:r>
            <a:endParaRPr lang="en-US" sz="1600" b="0" i="0" u="none" strike="noStrike" cap="none" dirty="0">
              <a:solidFill>
                <a:srgbClr val="ED6B00"/>
              </a:solidFill>
              <a:latin typeface="Calibri"/>
              <a:ea typeface="Calibri"/>
              <a:cs typeface="Calibri"/>
              <a:sym typeface="Calibri"/>
            </a:endParaRPr>
          </a:p>
        </p:txBody>
      </p:sp>
      <p:sp>
        <p:nvSpPr>
          <p:cNvPr id="15" name="Google Shape;343;p14"/>
          <p:cNvSpPr txBox="1"/>
          <p:nvPr userDrawn="1"/>
        </p:nvSpPr>
        <p:spPr>
          <a:xfrm>
            <a:off x="180900" y="6881800"/>
            <a:ext cx="527945" cy="264724"/>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F8D837FA-7D10-4FEB-9DD5-99DA87700FA3}" type="slidenum">
              <a:rPr lang="en-US" sz="1100" b="0" i="0" u="none" strike="noStrike" cap="none" smtClean="0">
                <a:solidFill>
                  <a:srgbClr val="000000"/>
                </a:solidFill>
                <a:latin typeface="Calibri"/>
                <a:ea typeface="Calibri"/>
                <a:cs typeface="Calibri"/>
                <a:sym typeface="Calibri"/>
              </a:rPr>
              <a:pPr marL="0" marR="0" lvl="0" indent="0" algn="r" rtl="0">
                <a:lnSpc>
                  <a:spcPct val="100000"/>
                </a:lnSpc>
                <a:spcBef>
                  <a:spcPts val="0"/>
                </a:spcBef>
                <a:spcAft>
                  <a:spcPts val="0"/>
                </a:spcAft>
                <a:buNone/>
              </a:pPr>
              <a:t>‹Nr.›</a:t>
            </a:fld>
            <a:endParaRPr sz="1100" b="0" i="0" u="none" strike="noStrike" cap="none" dirty="0">
              <a:solidFill>
                <a:srgbClr val="741B47"/>
              </a:solidFill>
              <a:latin typeface="Calibri"/>
              <a:ea typeface="Calibri"/>
              <a:cs typeface="Calibri"/>
              <a:sym typeface="Calibri"/>
            </a:endParaRPr>
          </a:p>
        </p:txBody>
      </p:sp>
      <p:sp>
        <p:nvSpPr>
          <p:cNvPr id="17" name="Google Shape;97;p3"/>
          <p:cNvSpPr txBox="1"/>
          <p:nvPr userDrawn="1"/>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1100" b="0" i="0" u="none" strike="noStrike" cap="none" dirty="0">
                <a:solidFill>
                  <a:srgbClr val="741B47"/>
                </a:solidFill>
                <a:latin typeface="Calibri"/>
                <a:ea typeface="Calibri"/>
                <a:cs typeface="Calibri"/>
                <a:sym typeface="Calibri"/>
              </a:rPr>
              <a:t>        </a:t>
            </a:r>
            <a:r>
              <a:rPr lang="en-US" sz="1100" b="0" i="0" u="none" strike="noStrike" cap="none" dirty="0">
                <a:solidFill>
                  <a:srgbClr val="ED6B00"/>
                </a:solidFill>
                <a:latin typeface="Calibri"/>
                <a:ea typeface="Calibri"/>
                <a:cs typeface="Calibri"/>
                <a:sym typeface="Calibri"/>
              </a:rPr>
              <a:t>LOGÍSTICA </a:t>
            </a:r>
            <a:r>
              <a:rPr lang="en-US" sz="1100" b="0" i="0" u="none" strike="noStrike" cap="none" dirty="0">
                <a:solidFill>
                  <a:srgbClr val="000000"/>
                </a:solidFill>
                <a:latin typeface="Calibri"/>
                <a:ea typeface="Calibri"/>
                <a:cs typeface="Calibri"/>
                <a:sym typeface="Calibri"/>
              </a:rPr>
              <a:t>| 4° </a:t>
            </a:r>
            <a:r>
              <a:rPr lang="en-US" sz="1100" b="0" i="0" u="none" strike="noStrike" cap="none" dirty="0" err="1">
                <a:solidFill>
                  <a:srgbClr val="000000"/>
                </a:solidFill>
                <a:latin typeface="Calibri"/>
                <a:ea typeface="Calibri"/>
                <a:cs typeface="Calibri"/>
                <a:sym typeface="Calibri"/>
              </a:rPr>
              <a:t>Medio</a:t>
            </a:r>
            <a:r>
              <a:rPr lang="en-US" sz="1100" b="0" i="0" u="none" strike="noStrike" cap="none" dirty="0">
                <a:solidFill>
                  <a:srgbClr val="000000"/>
                </a:solidFill>
                <a:latin typeface="Calibri"/>
                <a:ea typeface="Calibri"/>
                <a:cs typeface="Calibri"/>
                <a:sym typeface="Calibri"/>
              </a:rPr>
              <a:t> | </a:t>
            </a:r>
            <a:r>
              <a:rPr lang="en-US" sz="1100" b="0" i="0" u="none" strike="noStrike" cap="none" dirty="0" err="1">
                <a:solidFill>
                  <a:srgbClr val="000000"/>
                </a:solidFill>
                <a:latin typeface="Calibri"/>
                <a:ea typeface="Calibri"/>
                <a:cs typeface="Calibri"/>
                <a:sym typeface="Calibri"/>
              </a:rPr>
              <a:t>Presentación</a:t>
            </a:r>
            <a:endParaRPr sz="1100" b="0" i="0" u="none" strike="noStrike" cap="none" dirty="0">
              <a:solidFill>
                <a:srgbClr val="741B47"/>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1_One column text 2">
    <p:bg>
      <p:bgPr>
        <a:solidFill>
          <a:schemeClr val="lt1"/>
        </a:solidFill>
        <a:effectLst/>
      </p:bgPr>
    </p:bg>
    <p:spTree>
      <p:nvGrpSpPr>
        <p:cNvPr id="1" name="Shape 59"/>
        <p:cNvGrpSpPr/>
        <p:nvPr/>
      </p:nvGrpSpPr>
      <p:grpSpPr>
        <a:xfrm>
          <a:off x="0" y="0"/>
          <a:ext cx="0" cy="0"/>
          <a:chOff x="0" y="0"/>
          <a:chExt cx="0" cy="0"/>
        </a:xfrm>
      </p:grpSpPr>
      <p:sp>
        <p:nvSpPr>
          <p:cNvPr id="61" name="Google Shape;61;p30"/>
          <p:cNvSpPr/>
          <p:nvPr/>
        </p:nvSpPr>
        <p:spPr>
          <a:xfrm rot="10800000" flipH="1">
            <a:off x="181650" y="822025"/>
            <a:ext cx="9356700" cy="6531300"/>
          </a:xfrm>
          <a:prstGeom prst="round1Rect">
            <a:avLst>
              <a:gd name="adj" fmla="val 15350"/>
            </a:avLst>
          </a:pr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2;p30"/>
          <p:cNvSpPr/>
          <p:nvPr/>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63" name="Google Shape;63;p30"/>
          <p:cNvSpPr/>
          <p:nvPr/>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6" name="Google Shape;31;p6"/>
          <p:cNvSpPr/>
          <p:nvPr userDrawn="1"/>
        </p:nvSpPr>
        <p:spPr>
          <a:xfrm>
            <a:off x="181651" y="180900"/>
            <a:ext cx="7909200" cy="651000"/>
          </a:xfrm>
          <a:prstGeom prst="round2SameRect">
            <a:avLst>
              <a:gd name="adj1" fmla="val 16667"/>
              <a:gd name="adj2" fmla="val 0"/>
            </a:avLst>
          </a:prstGeom>
          <a:blipFill dpi="0" rotWithShape="0">
            <a:blip r:embed="rId2"/>
            <a:srcRect/>
            <a:tile tx="0" ty="0" sx="100000" sy="100000" flip="none" algn="tl"/>
          </a:blipFill>
          <a:ln>
            <a:noFill/>
          </a:ln>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8" name="Google Shape;343;p14"/>
          <p:cNvSpPr txBox="1"/>
          <p:nvPr userDrawn="1"/>
        </p:nvSpPr>
        <p:spPr>
          <a:xfrm>
            <a:off x="180900" y="6881800"/>
            <a:ext cx="527945" cy="264724"/>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F8D837FA-7D10-4FEB-9DD5-99DA87700FA3}" type="slidenum">
              <a:rPr lang="en-US" sz="1100" b="0" i="0" u="none" strike="noStrike" cap="none" smtClean="0">
                <a:solidFill>
                  <a:srgbClr val="000000"/>
                </a:solidFill>
                <a:latin typeface="Calibri"/>
                <a:ea typeface="Calibri"/>
                <a:cs typeface="Calibri"/>
                <a:sym typeface="Calibri"/>
              </a:rPr>
              <a:pPr marL="0" marR="0" lvl="0" indent="0" algn="r" rtl="0">
                <a:lnSpc>
                  <a:spcPct val="100000"/>
                </a:lnSpc>
                <a:spcBef>
                  <a:spcPts val="0"/>
                </a:spcBef>
                <a:spcAft>
                  <a:spcPts val="0"/>
                </a:spcAft>
                <a:buNone/>
              </a:pPr>
              <a:t>‹Nr.›</a:t>
            </a:fld>
            <a:endParaRPr sz="1100" b="0" i="0" u="none" strike="noStrike" cap="none" dirty="0">
              <a:solidFill>
                <a:srgbClr val="741B47"/>
              </a:solidFill>
              <a:latin typeface="Calibri"/>
              <a:ea typeface="Calibri"/>
              <a:cs typeface="Calibri"/>
              <a:sym typeface="Calibri"/>
            </a:endParaRPr>
          </a:p>
        </p:txBody>
      </p:sp>
      <p:sp>
        <p:nvSpPr>
          <p:cNvPr id="14" name="Google Shape;92;p3"/>
          <p:cNvSpPr txBox="1"/>
          <p:nvPr userDrawn="1"/>
        </p:nvSpPr>
        <p:spPr>
          <a:xfrm>
            <a:off x="8170652" y="288449"/>
            <a:ext cx="1166700" cy="347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b="1" i="0" u="none" strike="noStrike" cap="none" dirty="0">
                <a:solidFill>
                  <a:schemeClr val="tx1"/>
                </a:solidFill>
                <a:latin typeface="Calibri"/>
                <a:ea typeface="Calibri"/>
                <a:cs typeface="Calibri"/>
                <a:sym typeface="Calibri"/>
              </a:rPr>
              <a:t>¡</a:t>
            </a:r>
            <a:r>
              <a:rPr lang="en-US" b="1" i="0" u="none" strike="noStrike" cap="none" dirty="0" err="1">
                <a:solidFill>
                  <a:schemeClr val="tx1"/>
                </a:solidFill>
                <a:latin typeface="Calibri"/>
                <a:ea typeface="Calibri"/>
                <a:cs typeface="Calibri"/>
                <a:sym typeface="Calibri"/>
              </a:rPr>
              <a:t>Atención</a:t>
            </a:r>
            <a:r>
              <a:rPr lang="en-US" b="1" i="0" u="none" strike="noStrike" cap="none" dirty="0">
                <a:solidFill>
                  <a:schemeClr val="tx1"/>
                </a:solidFill>
                <a:latin typeface="Calibri"/>
                <a:ea typeface="Calibri"/>
                <a:cs typeface="Calibri"/>
                <a:sym typeface="Calibri"/>
              </a:rPr>
              <a:t>!</a:t>
            </a:r>
            <a:endParaRPr b="1" i="0" u="none" strike="noStrike" cap="none" dirty="0">
              <a:solidFill>
                <a:schemeClr val="tx1"/>
              </a:solidFill>
              <a:latin typeface="Calibri"/>
              <a:ea typeface="Calibri"/>
              <a:cs typeface="Calibri"/>
              <a:sym typeface="Calibri"/>
            </a:endParaRPr>
          </a:p>
        </p:txBody>
      </p:sp>
      <p:sp>
        <p:nvSpPr>
          <p:cNvPr id="10" name="Google Shape;97;p3"/>
          <p:cNvSpPr txBox="1"/>
          <p:nvPr userDrawn="1"/>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1100" b="0" i="0" u="none" strike="noStrike" cap="none" dirty="0">
                <a:solidFill>
                  <a:srgbClr val="741B47"/>
                </a:solidFill>
                <a:latin typeface="Calibri"/>
                <a:ea typeface="Calibri"/>
                <a:cs typeface="Calibri"/>
                <a:sym typeface="Calibri"/>
              </a:rPr>
              <a:t>        </a:t>
            </a:r>
            <a:r>
              <a:rPr lang="en-US" sz="1100" b="0" i="0" u="none" strike="noStrike" cap="none" dirty="0">
                <a:solidFill>
                  <a:srgbClr val="ED6B00"/>
                </a:solidFill>
                <a:latin typeface="Calibri"/>
                <a:ea typeface="Calibri"/>
                <a:cs typeface="Calibri"/>
                <a:sym typeface="Calibri"/>
              </a:rPr>
              <a:t>LOGÍSTICA </a:t>
            </a:r>
            <a:r>
              <a:rPr lang="en-US" sz="1100" b="0" i="0" u="none" strike="noStrike" cap="none" dirty="0">
                <a:solidFill>
                  <a:srgbClr val="000000"/>
                </a:solidFill>
                <a:latin typeface="Calibri"/>
                <a:ea typeface="Calibri"/>
                <a:cs typeface="Calibri"/>
                <a:sym typeface="Calibri"/>
              </a:rPr>
              <a:t>| 4° </a:t>
            </a:r>
            <a:r>
              <a:rPr lang="en-US" sz="1100" b="0" i="0" u="none" strike="noStrike" cap="none" dirty="0" err="1">
                <a:solidFill>
                  <a:srgbClr val="000000"/>
                </a:solidFill>
                <a:latin typeface="Calibri"/>
                <a:ea typeface="Calibri"/>
                <a:cs typeface="Calibri"/>
                <a:sym typeface="Calibri"/>
              </a:rPr>
              <a:t>Medio</a:t>
            </a:r>
            <a:r>
              <a:rPr lang="en-US" sz="1100" b="0" i="0" u="none" strike="noStrike" cap="none" dirty="0">
                <a:solidFill>
                  <a:srgbClr val="000000"/>
                </a:solidFill>
                <a:latin typeface="Calibri"/>
                <a:ea typeface="Calibri"/>
                <a:cs typeface="Calibri"/>
                <a:sym typeface="Calibri"/>
              </a:rPr>
              <a:t> | </a:t>
            </a:r>
            <a:r>
              <a:rPr lang="en-US" sz="1100" b="0" i="0" u="none" strike="noStrike" cap="none" dirty="0" err="1">
                <a:solidFill>
                  <a:srgbClr val="000000"/>
                </a:solidFill>
                <a:latin typeface="Calibri"/>
                <a:ea typeface="Calibri"/>
                <a:cs typeface="Calibri"/>
                <a:sym typeface="Calibri"/>
              </a:rPr>
              <a:t>Presentación</a:t>
            </a:r>
            <a:endParaRPr sz="1100" b="0" i="0" u="none" strike="noStrike" cap="none" dirty="0">
              <a:solidFill>
                <a:srgbClr val="741B47"/>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0"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1.png"/><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jpeg"/><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11" Type="http://schemas.openxmlformats.org/officeDocument/2006/relationships/image" Target="../media/image35.svg"/><Relationship Id="rId12" Type="http://schemas.openxmlformats.org/officeDocument/2006/relationships/image" Target="../media/image44.png"/><Relationship Id="rId13" Type="http://schemas.openxmlformats.org/officeDocument/2006/relationships/image" Target="../media/image37.svg"/><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29.svg"/><Relationship Id="rId6" Type="http://schemas.openxmlformats.org/officeDocument/2006/relationships/image" Target="../media/image41.png"/><Relationship Id="rId7" Type="http://schemas.openxmlformats.org/officeDocument/2006/relationships/image" Target="../media/image31.svg"/><Relationship Id="rId8" Type="http://schemas.openxmlformats.org/officeDocument/2006/relationships/image" Target="../media/image42.png"/><Relationship Id="rId9" Type="http://schemas.openxmlformats.org/officeDocument/2006/relationships/image" Target="../media/image33.svg"/><Relationship Id="rId10"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1" Type="http://schemas.openxmlformats.org/officeDocument/2006/relationships/slideLayout" Target="../slideLayouts/slideLayout5.xml"/><Relationship Id="rId2"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image" Target="../media/image17.png"/><Relationship Id="rId5" Type="http://schemas.openxmlformats.org/officeDocument/2006/relationships/image" Target="../media/image17.svg"/><Relationship Id="rId6" Type="http://schemas.openxmlformats.org/officeDocument/2006/relationships/image" Target="../media/image18.png"/><Relationship Id="rId7" Type="http://schemas.openxmlformats.org/officeDocument/2006/relationships/hyperlink" Target="https://www.youtube.com/watch?v=tyUWlIUctDo" TargetMode="External"/><Relationship Id="rId1" Type="http://schemas.microsoft.com/office/2007/relationships/media" Target="../media/media1.mp4"/><Relationship Id="rId2" Type="http://schemas.openxmlformats.org/officeDocument/2006/relationships/video" Target="../media/media1.mp4"/></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
          <p:cNvSpPr txBox="1"/>
          <p:nvPr/>
        </p:nvSpPr>
        <p:spPr>
          <a:xfrm>
            <a:off x="1176619" y="6648293"/>
            <a:ext cx="7012134" cy="311887"/>
          </a:xfrm>
          <a:prstGeom prst="rect">
            <a:avLst/>
          </a:prstGeom>
          <a:noFill/>
          <a:ln>
            <a:noFill/>
          </a:ln>
        </p:spPr>
        <p:txBody>
          <a:bodyPr spcFirstLastPara="1" wrap="square" lIns="91425" tIns="91425" rIns="91425" bIns="91425" anchor="ctr" anchorCtr="0">
            <a:noAutofit/>
          </a:bodyPr>
          <a:lstStyle/>
          <a:p>
            <a:pPr marL="0" marR="0" lvl="1" indent="0" algn="just" rtl="0">
              <a:lnSpc>
                <a:spcPct val="100000"/>
              </a:lnSpc>
              <a:spcBef>
                <a:spcPts val="0"/>
              </a:spcBef>
              <a:spcAft>
                <a:spcPts val="0"/>
              </a:spcAft>
              <a:buNone/>
            </a:pPr>
            <a:r>
              <a:rPr lang="en-US" sz="1100" b="0" i="0" u="none" strike="noStrike" cap="none" dirty="0">
                <a:solidFill>
                  <a:schemeClr val="lt1"/>
                </a:solidFill>
                <a:latin typeface="Calibri"/>
                <a:ea typeface="Calibri"/>
                <a:cs typeface="Calibri"/>
                <a:sym typeface="Calibri"/>
              </a:rPr>
              <a:t>En </a:t>
            </a:r>
            <a:r>
              <a:rPr lang="en-US" sz="1100" b="0" i="0" u="none" strike="noStrike" cap="none" dirty="0" err="1">
                <a:solidFill>
                  <a:schemeClr val="lt1"/>
                </a:solidFill>
                <a:latin typeface="Calibri"/>
                <a:ea typeface="Calibri"/>
                <a:cs typeface="Calibri"/>
                <a:sym typeface="Calibri"/>
              </a:rPr>
              <a:t>estos</a:t>
            </a:r>
            <a:r>
              <a:rPr lang="en-US" sz="1100" b="0" i="0" u="none" strike="noStrike" cap="none" dirty="0">
                <a:solidFill>
                  <a:schemeClr val="lt1"/>
                </a:solidFill>
                <a:latin typeface="Calibri"/>
                <a:ea typeface="Calibri"/>
                <a:cs typeface="Calibri"/>
                <a:sym typeface="Calibri"/>
              </a:rPr>
              <a:t> </a:t>
            </a:r>
            <a:r>
              <a:rPr lang="en-US" sz="1100" b="0" i="0" u="none" strike="noStrike" cap="none" dirty="0" err="1">
                <a:solidFill>
                  <a:schemeClr val="lt1"/>
                </a:solidFill>
                <a:latin typeface="Calibri"/>
                <a:ea typeface="Calibri"/>
                <a:cs typeface="Calibri"/>
                <a:sym typeface="Calibri"/>
              </a:rPr>
              <a:t>documentos</a:t>
            </a:r>
            <a:r>
              <a:rPr lang="en-US" sz="1100" b="0" i="0" u="none" strike="noStrike" cap="none" dirty="0">
                <a:solidFill>
                  <a:schemeClr val="lt1"/>
                </a:solidFill>
                <a:latin typeface="Calibri"/>
                <a:ea typeface="Calibri"/>
                <a:cs typeface="Calibri"/>
                <a:sym typeface="Calibri"/>
              </a:rPr>
              <a:t> se </a:t>
            </a:r>
            <a:r>
              <a:rPr lang="en-US" sz="1100" b="0" i="0" u="none" strike="noStrike" cap="none" dirty="0" err="1">
                <a:solidFill>
                  <a:schemeClr val="lt1"/>
                </a:solidFill>
                <a:latin typeface="Calibri"/>
                <a:ea typeface="Calibri"/>
                <a:cs typeface="Calibri"/>
                <a:sym typeface="Calibri"/>
              </a:rPr>
              <a:t>utilizarán</a:t>
            </a:r>
            <a:r>
              <a:rPr lang="en-US" sz="1100" b="0" i="0" u="none" strike="noStrike" cap="none" dirty="0">
                <a:solidFill>
                  <a:schemeClr val="lt1"/>
                </a:solidFill>
                <a:latin typeface="Calibri"/>
                <a:ea typeface="Calibri"/>
                <a:cs typeface="Calibri"/>
                <a:sym typeface="Calibri"/>
              </a:rPr>
              <a:t> de </a:t>
            </a:r>
            <a:r>
              <a:rPr lang="en-US" sz="1100" b="0" i="0" u="none" strike="noStrike" cap="none" dirty="0" err="1">
                <a:solidFill>
                  <a:schemeClr val="lt1"/>
                </a:solidFill>
                <a:latin typeface="Calibri"/>
                <a:ea typeface="Calibri"/>
                <a:cs typeface="Calibri"/>
                <a:sym typeface="Calibri"/>
              </a:rPr>
              <a:t>manera</a:t>
            </a:r>
            <a:r>
              <a:rPr lang="en-US" sz="1100" b="0" i="0" u="none" strike="noStrike" cap="none" dirty="0">
                <a:solidFill>
                  <a:schemeClr val="lt1"/>
                </a:solidFill>
                <a:latin typeface="Calibri"/>
                <a:ea typeface="Calibri"/>
                <a:cs typeface="Calibri"/>
                <a:sym typeface="Calibri"/>
              </a:rPr>
              <a:t> </a:t>
            </a:r>
            <a:r>
              <a:rPr lang="en-US" sz="1100" b="0" i="0" u="none" strike="noStrike" cap="none" dirty="0" err="1">
                <a:solidFill>
                  <a:schemeClr val="lt1"/>
                </a:solidFill>
                <a:latin typeface="Calibri"/>
                <a:ea typeface="Calibri"/>
                <a:cs typeface="Calibri"/>
                <a:sym typeface="Calibri"/>
              </a:rPr>
              <a:t>inclusiva</a:t>
            </a:r>
            <a:r>
              <a:rPr lang="en-US" sz="1100" b="0" i="0" u="none" strike="noStrike" cap="none" dirty="0">
                <a:solidFill>
                  <a:schemeClr val="lt1"/>
                </a:solidFill>
                <a:latin typeface="Calibri"/>
                <a:ea typeface="Calibri"/>
                <a:cs typeface="Calibri"/>
                <a:sym typeface="Calibri"/>
              </a:rPr>
              <a:t> </a:t>
            </a:r>
            <a:r>
              <a:rPr lang="en-US" sz="1100" b="0" i="0" u="none" strike="noStrike" cap="none" dirty="0" err="1">
                <a:solidFill>
                  <a:schemeClr val="lt1"/>
                </a:solidFill>
                <a:latin typeface="Calibri"/>
                <a:ea typeface="Calibri"/>
                <a:cs typeface="Calibri"/>
                <a:sym typeface="Calibri"/>
              </a:rPr>
              <a:t>términos</a:t>
            </a:r>
            <a:r>
              <a:rPr lang="en-US" sz="1100" b="0" i="0" u="none" strike="noStrike" cap="none" dirty="0">
                <a:solidFill>
                  <a:schemeClr val="lt1"/>
                </a:solidFill>
                <a:latin typeface="Calibri"/>
                <a:ea typeface="Calibri"/>
                <a:cs typeface="Calibri"/>
                <a:sym typeface="Calibri"/>
              </a:rPr>
              <a:t> </a:t>
            </a:r>
            <a:r>
              <a:rPr lang="en-US" sz="1100" b="0" i="0" u="none" strike="noStrike" cap="none" dirty="0" err="1">
                <a:solidFill>
                  <a:schemeClr val="lt1"/>
                </a:solidFill>
                <a:latin typeface="Calibri"/>
                <a:ea typeface="Calibri"/>
                <a:cs typeface="Calibri"/>
                <a:sym typeface="Calibri"/>
              </a:rPr>
              <a:t>como</a:t>
            </a:r>
            <a:r>
              <a:rPr lang="en-US" sz="1100" b="0" i="0" u="none" strike="noStrike" cap="none" dirty="0">
                <a:solidFill>
                  <a:schemeClr val="lt1"/>
                </a:solidFill>
                <a:latin typeface="Calibri"/>
                <a:ea typeface="Calibri"/>
                <a:cs typeface="Calibri"/>
                <a:sym typeface="Calibri"/>
              </a:rPr>
              <a:t>: el </a:t>
            </a:r>
            <a:r>
              <a:rPr lang="en-US" sz="1100" b="0" i="0" u="none" strike="noStrike" cap="none" dirty="0" err="1">
                <a:solidFill>
                  <a:schemeClr val="lt1"/>
                </a:solidFill>
                <a:latin typeface="Calibri"/>
                <a:ea typeface="Calibri"/>
                <a:cs typeface="Calibri"/>
                <a:sym typeface="Calibri"/>
              </a:rPr>
              <a:t>estudiante</a:t>
            </a:r>
            <a:r>
              <a:rPr lang="en-US" sz="1100" b="0" i="0" u="none" strike="noStrike" cap="none" dirty="0">
                <a:solidFill>
                  <a:schemeClr val="lt1"/>
                </a:solidFill>
                <a:latin typeface="Calibri"/>
                <a:ea typeface="Calibri"/>
                <a:cs typeface="Calibri"/>
                <a:sym typeface="Calibri"/>
              </a:rPr>
              <a:t>, el </a:t>
            </a:r>
            <a:r>
              <a:rPr lang="en-US" sz="1100" b="0" i="0" u="none" strike="noStrike" cap="none" dirty="0" err="1">
                <a:solidFill>
                  <a:schemeClr val="lt1"/>
                </a:solidFill>
                <a:latin typeface="Calibri"/>
                <a:ea typeface="Calibri"/>
                <a:cs typeface="Calibri"/>
                <a:sym typeface="Calibri"/>
              </a:rPr>
              <a:t>docente</a:t>
            </a:r>
            <a:r>
              <a:rPr lang="en-US" sz="1100" b="0" i="0" u="none" strike="noStrike" cap="none" dirty="0">
                <a:solidFill>
                  <a:schemeClr val="lt1"/>
                </a:solidFill>
                <a:latin typeface="Calibri"/>
                <a:ea typeface="Calibri"/>
                <a:cs typeface="Calibri"/>
                <a:sym typeface="Calibri"/>
              </a:rPr>
              <a:t>, el </a:t>
            </a:r>
            <a:r>
              <a:rPr lang="en-US" sz="1100" b="0" i="0" u="none" strike="noStrike" cap="none" dirty="0" err="1">
                <a:solidFill>
                  <a:schemeClr val="lt1"/>
                </a:solidFill>
                <a:latin typeface="Calibri"/>
                <a:ea typeface="Calibri"/>
                <a:cs typeface="Calibri"/>
                <a:sym typeface="Calibri"/>
              </a:rPr>
              <a:t>compañero</a:t>
            </a:r>
            <a:r>
              <a:rPr lang="en-US" sz="1100" b="0" i="0" u="none" strike="noStrike" cap="none" dirty="0">
                <a:solidFill>
                  <a:schemeClr val="lt1"/>
                </a:solidFill>
                <a:latin typeface="Calibri"/>
                <a:ea typeface="Calibri"/>
                <a:cs typeface="Calibri"/>
                <a:sym typeface="Calibri"/>
              </a:rPr>
              <a:t> u </a:t>
            </a:r>
            <a:r>
              <a:rPr lang="en-US" sz="1100" b="0" i="0" u="none" strike="noStrike" cap="none" dirty="0" err="1">
                <a:solidFill>
                  <a:schemeClr val="lt1"/>
                </a:solidFill>
                <a:latin typeface="Calibri"/>
                <a:ea typeface="Calibri"/>
                <a:cs typeface="Calibri"/>
                <a:sym typeface="Calibri"/>
              </a:rPr>
              <a:t>otras</a:t>
            </a:r>
            <a:r>
              <a:rPr lang="en-US" sz="1100" b="0" i="0" u="none" strike="noStrike" cap="none" dirty="0">
                <a:solidFill>
                  <a:schemeClr val="lt1"/>
                </a:solidFill>
                <a:latin typeface="Calibri"/>
                <a:ea typeface="Calibri"/>
                <a:cs typeface="Calibri"/>
                <a:sym typeface="Calibri"/>
              </a:rPr>
              <a:t> </a:t>
            </a:r>
            <a:r>
              <a:rPr lang="en-US" sz="1100" b="0" i="0" u="none" strike="noStrike" cap="none" dirty="0" err="1">
                <a:solidFill>
                  <a:schemeClr val="lt1"/>
                </a:solidFill>
                <a:latin typeface="Calibri"/>
                <a:ea typeface="Calibri"/>
                <a:cs typeface="Calibri"/>
                <a:sym typeface="Calibri"/>
              </a:rPr>
              <a:t>palabras</a:t>
            </a:r>
            <a:r>
              <a:rPr lang="en-US" sz="1100" b="0" i="0" u="none" strike="noStrike" cap="none" dirty="0">
                <a:solidFill>
                  <a:schemeClr val="lt1"/>
                </a:solidFill>
                <a:latin typeface="Calibri"/>
                <a:ea typeface="Calibri"/>
                <a:cs typeface="Calibri"/>
                <a:sym typeface="Calibri"/>
              </a:rPr>
              <a:t> </a:t>
            </a:r>
            <a:r>
              <a:rPr lang="en-US" sz="1100" b="0" i="0" u="none" strike="noStrike" cap="none" dirty="0" err="1">
                <a:solidFill>
                  <a:schemeClr val="lt1"/>
                </a:solidFill>
                <a:latin typeface="Calibri"/>
                <a:ea typeface="Calibri"/>
                <a:cs typeface="Calibri"/>
                <a:sym typeface="Calibri"/>
              </a:rPr>
              <a:t>equivalentes</a:t>
            </a:r>
            <a:r>
              <a:rPr lang="en-US" sz="1100" b="0" i="0" u="none" strike="noStrike" cap="none" dirty="0">
                <a:solidFill>
                  <a:schemeClr val="lt1"/>
                </a:solidFill>
                <a:latin typeface="Calibri"/>
                <a:ea typeface="Calibri"/>
                <a:cs typeface="Calibri"/>
                <a:sym typeface="Calibri"/>
              </a:rPr>
              <a:t> y </a:t>
            </a:r>
            <a:r>
              <a:rPr lang="en-US" sz="1100" b="0" i="0" u="none" strike="noStrike" cap="none" dirty="0" err="1">
                <a:solidFill>
                  <a:schemeClr val="lt1"/>
                </a:solidFill>
                <a:latin typeface="Calibri"/>
                <a:ea typeface="Calibri"/>
                <a:cs typeface="Calibri"/>
                <a:sym typeface="Calibri"/>
              </a:rPr>
              <a:t>sus</a:t>
            </a:r>
            <a:r>
              <a:rPr lang="en-US" sz="1100" b="0" i="0" u="none" strike="noStrike" cap="none" dirty="0">
                <a:solidFill>
                  <a:schemeClr val="lt1"/>
                </a:solidFill>
                <a:latin typeface="Calibri"/>
                <a:ea typeface="Calibri"/>
                <a:cs typeface="Calibri"/>
                <a:sym typeface="Calibri"/>
              </a:rPr>
              <a:t> </a:t>
            </a:r>
            <a:r>
              <a:rPr lang="en-US" sz="1100" b="0" i="0" u="none" strike="noStrike" cap="none" dirty="0" err="1">
                <a:solidFill>
                  <a:schemeClr val="lt1"/>
                </a:solidFill>
                <a:latin typeface="Calibri"/>
                <a:ea typeface="Calibri"/>
                <a:cs typeface="Calibri"/>
                <a:sym typeface="Calibri"/>
              </a:rPr>
              <a:t>respectivos</a:t>
            </a:r>
            <a:r>
              <a:rPr lang="en-US" sz="1100" b="0" i="0" u="none" strike="noStrike" cap="none" dirty="0">
                <a:solidFill>
                  <a:schemeClr val="lt1"/>
                </a:solidFill>
                <a:latin typeface="Calibri"/>
                <a:ea typeface="Calibri"/>
                <a:cs typeface="Calibri"/>
                <a:sym typeface="Calibri"/>
              </a:rPr>
              <a:t> </a:t>
            </a:r>
            <a:r>
              <a:rPr lang="en-US" sz="1100" b="0" i="0" u="none" strike="noStrike" cap="none" dirty="0" err="1">
                <a:solidFill>
                  <a:schemeClr val="lt1"/>
                </a:solidFill>
                <a:latin typeface="Calibri"/>
                <a:ea typeface="Calibri"/>
                <a:cs typeface="Calibri"/>
                <a:sym typeface="Calibri"/>
              </a:rPr>
              <a:t>plurales</a:t>
            </a:r>
            <a:r>
              <a:rPr lang="en-US" sz="1100" b="0" i="0" u="none" strike="noStrike" cap="none" dirty="0">
                <a:solidFill>
                  <a:schemeClr val="lt1"/>
                </a:solidFill>
                <a:latin typeface="Calibri"/>
                <a:ea typeface="Calibri"/>
                <a:cs typeface="Calibri"/>
                <a:sym typeface="Calibri"/>
              </a:rPr>
              <a:t>, </a:t>
            </a:r>
            <a:r>
              <a:rPr lang="en-US" sz="1100" b="0" i="0" u="none" strike="noStrike" cap="none" dirty="0" err="1">
                <a:solidFill>
                  <a:schemeClr val="lt1"/>
                </a:solidFill>
                <a:latin typeface="Calibri"/>
                <a:ea typeface="Calibri"/>
                <a:cs typeface="Calibri"/>
                <a:sym typeface="Calibri"/>
              </a:rPr>
              <a:t>es</a:t>
            </a:r>
            <a:r>
              <a:rPr lang="en-US" sz="1100" b="0" i="0" u="none" strike="noStrike" cap="none" dirty="0">
                <a:solidFill>
                  <a:schemeClr val="lt1"/>
                </a:solidFill>
                <a:latin typeface="Calibri"/>
                <a:ea typeface="Calibri"/>
                <a:cs typeface="Calibri"/>
                <a:sym typeface="Calibri"/>
              </a:rPr>
              <a:t> </a:t>
            </a:r>
            <a:r>
              <a:rPr lang="en-US" sz="1100" b="0" i="0" u="none" strike="noStrike" cap="none" dirty="0" err="1">
                <a:solidFill>
                  <a:schemeClr val="lt1"/>
                </a:solidFill>
                <a:latin typeface="Calibri"/>
                <a:ea typeface="Calibri"/>
                <a:cs typeface="Calibri"/>
                <a:sym typeface="Calibri"/>
              </a:rPr>
              <a:t>decir</a:t>
            </a:r>
            <a:r>
              <a:rPr lang="en-US" sz="1100" b="0" i="0" u="none" strike="noStrike" cap="none" dirty="0">
                <a:solidFill>
                  <a:schemeClr val="lt1"/>
                </a:solidFill>
                <a:latin typeface="Calibri"/>
                <a:ea typeface="Calibri"/>
                <a:cs typeface="Calibri"/>
                <a:sym typeface="Calibri"/>
              </a:rPr>
              <a:t>, con </a:t>
            </a:r>
            <a:r>
              <a:rPr lang="en-US" sz="1100" b="0" i="0" u="none" strike="noStrike" cap="none" dirty="0" err="1">
                <a:solidFill>
                  <a:schemeClr val="lt1"/>
                </a:solidFill>
                <a:latin typeface="Calibri"/>
                <a:ea typeface="Calibri"/>
                <a:cs typeface="Calibri"/>
                <a:sym typeface="Calibri"/>
              </a:rPr>
              <a:t>ellas</a:t>
            </a:r>
            <a:r>
              <a:rPr lang="en-US" sz="1100" b="0" i="0" u="none" strike="noStrike" cap="none" dirty="0">
                <a:solidFill>
                  <a:schemeClr val="lt1"/>
                </a:solidFill>
                <a:latin typeface="Calibri"/>
                <a:ea typeface="Calibri"/>
                <a:cs typeface="Calibri"/>
                <a:sym typeface="Calibri"/>
              </a:rPr>
              <a:t>, se </a:t>
            </a:r>
            <a:r>
              <a:rPr lang="en-US" sz="1100" b="0" i="0" u="none" strike="noStrike" cap="none" dirty="0" err="1">
                <a:solidFill>
                  <a:schemeClr val="lt1"/>
                </a:solidFill>
                <a:latin typeface="Calibri"/>
                <a:ea typeface="Calibri"/>
                <a:cs typeface="Calibri"/>
                <a:sym typeface="Calibri"/>
              </a:rPr>
              <a:t>hace</a:t>
            </a:r>
            <a:r>
              <a:rPr lang="en-US" sz="1100" b="0" i="0" u="none" strike="noStrike" cap="none" dirty="0">
                <a:solidFill>
                  <a:schemeClr val="lt1"/>
                </a:solidFill>
                <a:latin typeface="Calibri"/>
                <a:ea typeface="Calibri"/>
                <a:cs typeface="Calibri"/>
                <a:sym typeface="Calibri"/>
              </a:rPr>
              <a:t> </a:t>
            </a:r>
            <a:r>
              <a:rPr lang="en-US" sz="1100" b="0" i="0" u="none" strike="noStrike" cap="none" dirty="0" err="1">
                <a:solidFill>
                  <a:schemeClr val="lt1"/>
                </a:solidFill>
                <a:latin typeface="Calibri"/>
                <a:ea typeface="Calibri"/>
                <a:cs typeface="Calibri"/>
                <a:sym typeface="Calibri"/>
              </a:rPr>
              <a:t>referencia</a:t>
            </a:r>
            <a:r>
              <a:rPr lang="en-US" sz="1100" b="0" i="0" u="none" strike="noStrike" cap="none" dirty="0">
                <a:solidFill>
                  <a:schemeClr val="lt1"/>
                </a:solidFill>
                <a:latin typeface="Calibri"/>
                <a:ea typeface="Calibri"/>
                <a:cs typeface="Calibri"/>
                <a:sym typeface="Calibri"/>
              </a:rPr>
              <a:t> </a:t>
            </a:r>
            <a:r>
              <a:rPr lang="en-US" sz="1100" b="0" i="0" u="none" strike="noStrike" cap="none" dirty="0" err="1">
                <a:solidFill>
                  <a:schemeClr val="lt1"/>
                </a:solidFill>
                <a:latin typeface="Calibri"/>
                <a:ea typeface="Calibri"/>
                <a:cs typeface="Calibri"/>
                <a:sym typeface="Calibri"/>
              </a:rPr>
              <a:t>tanto</a:t>
            </a:r>
            <a:r>
              <a:rPr lang="en-US" sz="1100" b="0" i="0" u="none" strike="noStrike" cap="none" dirty="0">
                <a:solidFill>
                  <a:schemeClr val="lt1"/>
                </a:solidFill>
                <a:latin typeface="Calibri"/>
                <a:ea typeface="Calibri"/>
                <a:cs typeface="Calibri"/>
                <a:sym typeface="Calibri"/>
              </a:rPr>
              <a:t> a hombres </a:t>
            </a:r>
            <a:r>
              <a:rPr lang="en-US" sz="1100" b="0" i="0" u="none" strike="noStrike" cap="none" dirty="0" err="1">
                <a:solidFill>
                  <a:schemeClr val="lt1"/>
                </a:solidFill>
                <a:latin typeface="Calibri"/>
                <a:ea typeface="Calibri"/>
                <a:cs typeface="Calibri"/>
                <a:sym typeface="Calibri"/>
              </a:rPr>
              <a:t>como</a:t>
            </a:r>
            <a:r>
              <a:rPr lang="en-US" sz="1100" b="0" i="0" u="none" strike="noStrike" cap="none" dirty="0">
                <a:solidFill>
                  <a:schemeClr val="lt1"/>
                </a:solidFill>
                <a:latin typeface="Calibri"/>
                <a:ea typeface="Calibri"/>
                <a:cs typeface="Calibri"/>
                <a:sym typeface="Calibri"/>
              </a:rPr>
              <a:t> a </a:t>
            </a:r>
            <a:r>
              <a:rPr lang="en-US" sz="1100" b="0" i="0" u="none" strike="noStrike" cap="none" dirty="0" err="1">
                <a:solidFill>
                  <a:schemeClr val="lt1"/>
                </a:solidFill>
                <a:latin typeface="Calibri"/>
                <a:ea typeface="Calibri"/>
                <a:cs typeface="Calibri"/>
                <a:sym typeface="Calibri"/>
              </a:rPr>
              <a:t>mujeres</a:t>
            </a:r>
            <a:r>
              <a:rPr lang="en-US" sz="1100" b="0" i="0" u="none" strike="noStrike" cap="none" dirty="0">
                <a:solidFill>
                  <a:schemeClr val="lt1"/>
                </a:solidFill>
                <a:latin typeface="Calibri"/>
                <a:ea typeface="Calibri"/>
                <a:cs typeface="Calibri"/>
                <a:sym typeface="Calibri"/>
              </a:rPr>
              <a:t>.</a:t>
            </a:r>
            <a:endParaRPr sz="1100" b="0" i="0" u="none" strike="noStrike" cap="none" dirty="0">
              <a:solidFill>
                <a:schemeClr val="lt1"/>
              </a:solidFill>
              <a:latin typeface="Calibri"/>
              <a:ea typeface="Calibri"/>
              <a:cs typeface="Calibri"/>
              <a:sym typeface="Calibri"/>
            </a:endParaRPr>
          </a:p>
        </p:txBody>
      </p:sp>
      <p:sp>
        <p:nvSpPr>
          <p:cNvPr id="76" name="Google Shape;76;p1"/>
          <p:cNvSpPr txBox="1"/>
          <p:nvPr/>
        </p:nvSpPr>
        <p:spPr>
          <a:xfrm>
            <a:off x="374950" y="2144650"/>
            <a:ext cx="1444325" cy="17838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500" b="1" i="0" u="none" strike="noStrike" cap="none" dirty="0">
                <a:solidFill>
                  <a:srgbClr val="000000"/>
                </a:solidFill>
                <a:latin typeface="Calibri"/>
                <a:ea typeface="Calibri"/>
                <a:cs typeface="Calibri"/>
                <a:sym typeface="Calibri"/>
              </a:rPr>
              <a:t>MÓDULO </a:t>
            </a:r>
            <a:r>
              <a:rPr lang="es-ES_tradnl" sz="1500" b="1" i="0" u="none" strike="noStrike" cap="none" dirty="0" smtClean="0">
                <a:solidFill>
                  <a:srgbClr val="000000"/>
                </a:solidFill>
                <a:latin typeface="Calibri"/>
                <a:ea typeface="Calibri"/>
                <a:cs typeface="Calibri"/>
                <a:sym typeface="Calibri"/>
              </a:rPr>
              <a:t>4</a:t>
            </a:r>
            <a:endParaRPr dirty="0"/>
          </a:p>
          <a:p>
            <a:pPr marL="0" marR="0" lvl="0" indent="0" algn="l" rtl="0">
              <a:lnSpc>
                <a:spcPct val="100000"/>
              </a:lnSpc>
              <a:spcBef>
                <a:spcPts val="0"/>
              </a:spcBef>
              <a:spcAft>
                <a:spcPts val="0"/>
              </a:spcAft>
              <a:buNone/>
            </a:pPr>
            <a:endParaRPr sz="1500" b="1" i="0" u="none" strike="noStrike" cap="none" dirty="0">
              <a:solidFill>
                <a:srgbClr val="000000"/>
              </a:solidFill>
              <a:latin typeface="Calibri"/>
              <a:ea typeface="Calibri"/>
              <a:cs typeface="Calibri"/>
              <a:sym typeface="Calibri"/>
            </a:endParaRPr>
          </a:p>
        </p:txBody>
      </p:sp>
      <p:sp>
        <p:nvSpPr>
          <p:cNvPr id="6" name="Google Shape;15;p23"/>
          <p:cNvSpPr txBox="1"/>
          <p:nvPr/>
        </p:nvSpPr>
        <p:spPr>
          <a:xfrm>
            <a:off x="1139100" y="834800"/>
            <a:ext cx="4156800" cy="31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rgbClr val="ED6B00"/>
                </a:solidFill>
                <a:latin typeface="Calibri"/>
                <a:ea typeface="Calibri"/>
                <a:cs typeface="Calibri"/>
                <a:sym typeface="Calibri"/>
              </a:rPr>
              <a:t>LOGÍSTICA </a:t>
            </a:r>
            <a:r>
              <a:rPr lang="en-US" sz="1200" b="0" i="0" u="none" strike="noStrike" cap="none" dirty="0">
                <a:solidFill>
                  <a:srgbClr val="ED6B00"/>
                </a:solidFill>
                <a:latin typeface="Calibri"/>
                <a:ea typeface="Calibri"/>
                <a:cs typeface="Calibri"/>
                <a:sym typeface="Calibri"/>
              </a:rPr>
              <a:t>| NIVEL 4° MEDIO</a:t>
            </a:r>
            <a:endParaRPr sz="1200" b="0" i="0" u="none" strike="noStrike" cap="none" dirty="0">
              <a:solidFill>
                <a:srgbClr val="ED6B00"/>
              </a:solidFill>
              <a:latin typeface="Calibri"/>
              <a:ea typeface="Calibri"/>
              <a:cs typeface="Calibri"/>
              <a:sym typeface="Calibri"/>
            </a:endParaRPr>
          </a:p>
        </p:txBody>
      </p:sp>
      <p:sp>
        <p:nvSpPr>
          <p:cNvPr id="14" name="Google Shape;61;p13"/>
          <p:cNvSpPr txBox="1">
            <a:spLocks/>
          </p:cNvSpPr>
          <p:nvPr/>
        </p:nvSpPr>
        <p:spPr>
          <a:xfrm>
            <a:off x="365425" y="2102063"/>
            <a:ext cx="4118085" cy="1357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1100"/>
            </a:pPr>
            <a:r>
              <a:rPr lang="es-ES_tradnl" sz="3600" b="1" dirty="0" smtClean="0">
                <a:solidFill>
                  <a:srgbClr val="ED6B00"/>
                </a:solidFill>
                <a:latin typeface="Calibri" panose="020F0502020204030204" pitchFamily="34" charset="0"/>
                <a:ea typeface="Roboto"/>
                <a:cs typeface="Calibri" panose="020F0502020204030204" pitchFamily="34" charset="0"/>
                <a:sym typeface="Roboto"/>
              </a:rPr>
              <a:t>SEGURIDAD </a:t>
            </a:r>
          </a:p>
          <a:p>
            <a:pPr>
              <a:lnSpc>
                <a:spcPct val="90000"/>
              </a:lnSpc>
              <a:buClr>
                <a:schemeClr val="dk1"/>
              </a:buClr>
              <a:buSzPts val="1100"/>
            </a:pPr>
            <a:r>
              <a:rPr lang="es-ES_tradnl" sz="3600" b="1" dirty="0" smtClean="0">
                <a:solidFill>
                  <a:srgbClr val="ED6B00"/>
                </a:solidFill>
                <a:latin typeface="Calibri" panose="020F0502020204030204" pitchFamily="34" charset="0"/>
                <a:ea typeface="Roboto"/>
                <a:cs typeface="Calibri" panose="020F0502020204030204" pitchFamily="34" charset="0"/>
                <a:sym typeface="Roboto"/>
              </a:rPr>
              <a:t>EN BODEGAS </a:t>
            </a:r>
            <a:endParaRPr lang="x-none" sz="3600" b="1" dirty="0">
              <a:solidFill>
                <a:srgbClr val="ED6B00"/>
              </a:solidFill>
              <a:latin typeface="Calibri" panose="020F0502020204030204" pitchFamily="34" charset="0"/>
              <a:ea typeface="Roboto"/>
              <a:cs typeface="Calibri" panose="020F0502020204030204" pitchFamily="34" charset="0"/>
              <a:sym typeface="Roboto"/>
            </a:endParaRPr>
          </a:p>
        </p:txBody>
      </p:sp>
      <p:pic>
        <p:nvPicPr>
          <p:cNvPr id="7" name="Imagen 6">
            <a:extLst>
              <a:ext uri="{FF2B5EF4-FFF2-40B4-BE49-F238E27FC236}">
                <a16:creationId xmlns:a16="http://schemas.microsoft.com/office/drawing/2014/main" xmlns="" id="{FCAE4515-6852-45A5-81A1-B7DC8A42263B}"/>
              </a:ext>
            </a:extLst>
          </p:cNvPr>
          <p:cNvPicPr>
            <a:picLocks noChangeAspect="1"/>
          </p:cNvPicPr>
          <p:nvPr/>
        </p:nvPicPr>
        <p:blipFill>
          <a:blip r:embed="rId3"/>
          <a:stretch>
            <a:fillRect/>
          </a:stretch>
        </p:blipFill>
        <p:spPr>
          <a:xfrm>
            <a:off x="2449303" y="2887000"/>
            <a:ext cx="6393283" cy="334777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5" name="Rectángulo 4"/>
          <p:cNvSpPr/>
          <p:nvPr/>
        </p:nvSpPr>
        <p:spPr>
          <a:xfrm>
            <a:off x="3386746" y="4160845"/>
            <a:ext cx="5164787" cy="2902915"/>
          </a:xfrm>
          <a:prstGeom prst="rect">
            <a:avLst/>
          </a:prstGeom>
          <a:noFill/>
          <a:ln>
            <a:solidFill>
              <a:schemeClr val="accent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S"/>
          </a:p>
        </p:txBody>
      </p:sp>
      <p:sp>
        <p:nvSpPr>
          <p:cNvPr id="24" name="Rectángulo 23"/>
          <p:cNvSpPr/>
          <p:nvPr/>
        </p:nvSpPr>
        <p:spPr>
          <a:xfrm>
            <a:off x="5938900" y="4390659"/>
            <a:ext cx="2612633" cy="2673101"/>
          </a:xfrm>
          <a:prstGeom prst="rect">
            <a:avLst/>
          </a:prstGeom>
          <a:solidFill>
            <a:srgbClr val="FFFF00"/>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S"/>
          </a:p>
        </p:txBody>
      </p:sp>
      <p:sp>
        <p:nvSpPr>
          <p:cNvPr id="19" name="Rectángulo redondeado 18"/>
          <p:cNvSpPr/>
          <p:nvPr/>
        </p:nvSpPr>
        <p:spPr>
          <a:xfrm>
            <a:off x="647772" y="4845590"/>
            <a:ext cx="2335965" cy="1578207"/>
          </a:xfrm>
          <a:prstGeom prst="roundRect">
            <a:avLst>
              <a:gd name="adj" fmla="val 6639"/>
            </a:avLst>
          </a:prstGeom>
          <a:solidFill>
            <a:srgbClr val="FFB375"/>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S"/>
          </a:p>
        </p:txBody>
      </p:sp>
      <p:sp>
        <p:nvSpPr>
          <p:cNvPr id="2" name="Rectángulo redondeado 1"/>
          <p:cNvSpPr/>
          <p:nvPr/>
        </p:nvSpPr>
        <p:spPr>
          <a:xfrm>
            <a:off x="641063" y="2237664"/>
            <a:ext cx="8164476" cy="508010"/>
          </a:xfrm>
          <a:prstGeom prst="roundRect">
            <a:avLst/>
          </a:prstGeom>
          <a:solidFill>
            <a:srgbClr val="ED6B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S"/>
          </a:p>
        </p:txBody>
      </p:sp>
      <p:sp>
        <p:nvSpPr>
          <p:cNvPr id="178" name="Google Shape;178;p6"/>
          <p:cNvSpPr txBox="1"/>
          <p:nvPr/>
        </p:nvSpPr>
        <p:spPr>
          <a:xfrm>
            <a:off x="452175" y="1378245"/>
            <a:ext cx="7482485" cy="337344"/>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n-US" sz="2800" b="1" i="0" u="none" strike="noStrike" cap="none" dirty="0" smtClean="0">
                <a:solidFill>
                  <a:srgbClr val="ED6B00"/>
                </a:solidFill>
                <a:latin typeface="Calibri"/>
                <a:ea typeface="Calibri"/>
                <a:cs typeface="Calibri"/>
                <a:sym typeface="Calibri"/>
              </a:rPr>
              <a:t>ALMACENAMIENTO </a:t>
            </a:r>
            <a:r>
              <a:rPr lang="en-US" sz="2800" b="0" i="0" u="none" strike="noStrike" cap="none" dirty="0" smtClean="0">
                <a:solidFill>
                  <a:srgbClr val="A93501"/>
                </a:solidFill>
                <a:latin typeface="Calibri"/>
                <a:ea typeface="Calibri"/>
                <a:cs typeface="Calibri"/>
                <a:sym typeface="Calibri"/>
              </a:rPr>
              <a:t>SUSTANCIAS PELIGROSAS</a:t>
            </a:r>
            <a:endParaRPr sz="3100" b="0" i="0" u="none" strike="noStrike" cap="none" dirty="0">
              <a:solidFill>
                <a:srgbClr val="A93501"/>
              </a:solidFill>
              <a:latin typeface="Calibri"/>
              <a:ea typeface="Calibri"/>
              <a:cs typeface="Calibri"/>
              <a:sym typeface="Calibri"/>
            </a:endParaRPr>
          </a:p>
        </p:txBody>
      </p:sp>
      <p:sp>
        <p:nvSpPr>
          <p:cNvPr id="7" name="CuadroTexto 6">
            <a:extLst>
              <a:ext uri="{FF2B5EF4-FFF2-40B4-BE49-F238E27FC236}">
                <a16:creationId xmlns:a16="http://schemas.microsoft.com/office/drawing/2014/main" xmlns="" id="{6D855716-7F8A-0D42-AD71-4238F9365EE6}"/>
              </a:ext>
            </a:extLst>
          </p:cNvPr>
          <p:cNvSpPr txBox="1"/>
          <p:nvPr/>
        </p:nvSpPr>
        <p:spPr>
          <a:xfrm>
            <a:off x="763535" y="2232003"/>
            <a:ext cx="8126672" cy="523180"/>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RPr/>
            </a:defPPr>
            <a:lvl1pPr marL="0" indent="0">
              <a:buSzPts val="2000"/>
              <a:buFont typeface="Arial" panose="020B0604020202020204" pitchFamily="34" charset="0"/>
              <a:buNone/>
              <a:defRPr>
                <a:latin typeface="Calibri" panose="020F0502020204030204" pitchFamily="34" charset="0"/>
                <a:cs typeface="Calibri" panose="020F0502020204030204" pitchFamily="34" charset="0"/>
              </a:defRPr>
            </a:lvl1pPr>
          </a:lstStyle>
          <a:p>
            <a:r>
              <a:rPr lang="es-ES" b="1" dirty="0">
                <a:solidFill>
                  <a:srgbClr val="FFFFFF"/>
                </a:solidFill>
              </a:rPr>
              <a:t>Artículo 4°</a:t>
            </a:r>
            <a:r>
              <a:rPr lang="es-ES" dirty="0">
                <a:solidFill>
                  <a:srgbClr val="FFFFFF"/>
                </a:solidFill>
              </a:rPr>
              <a:t>.- Para efectos del presente reglamento, los términos que a continuación se definen tendrán el significado que para cada uno se señala:</a:t>
            </a:r>
            <a:endParaRPr lang="es-CL" dirty="0">
              <a:solidFill>
                <a:srgbClr val="FFFFFF"/>
              </a:solidFill>
            </a:endParaRPr>
          </a:p>
        </p:txBody>
      </p:sp>
      <p:sp>
        <p:nvSpPr>
          <p:cNvPr id="9" name="Google Shape;167;p5"/>
          <p:cNvSpPr txBox="1"/>
          <p:nvPr/>
        </p:nvSpPr>
        <p:spPr>
          <a:xfrm>
            <a:off x="469855" y="2869728"/>
            <a:ext cx="3678908" cy="466760"/>
          </a:xfrm>
          <a:prstGeom prst="rect">
            <a:avLst/>
          </a:prstGeom>
          <a:ln w="12700">
            <a:miter lim="400000"/>
          </a:ln>
          <a:extLst>
            <a:ext uri="{C572A759-6A51-4108-AA02-DFA0A04FC94B}">
              <ma14:wrappingTextBoxFlag xmlns:ma14="http://schemas.microsoft.com/office/mac/drawingml/2011/main" val="1"/>
            </a:ext>
          </a:extLst>
        </p:spPr>
        <p:txBody>
          <a:bodyPr wrap="square" lIns="91423" tIns="91423" rIns="91423" bIns="91423" anchor="ctr">
            <a:spAutoFit/>
          </a:bodyPr>
          <a:lstStyle/>
          <a:p>
            <a:pPr>
              <a:lnSpc>
                <a:spcPct val="90000"/>
              </a:lnSpc>
              <a:defRPr sz="2000">
                <a:solidFill>
                  <a:srgbClr val="ED6B00"/>
                </a:solidFill>
                <a:latin typeface="Calibri"/>
                <a:ea typeface="Calibri"/>
                <a:cs typeface="Calibri"/>
                <a:sym typeface="Calibri"/>
              </a:defRPr>
            </a:pPr>
            <a:r>
              <a:rPr lang="es-ES_tradnl" dirty="0" smtClean="0"/>
              <a:t>TIPOS DE</a:t>
            </a:r>
            <a:r>
              <a:rPr dirty="0" smtClean="0"/>
              <a:t> </a:t>
            </a:r>
            <a:r>
              <a:rPr lang="es-ES_tradnl" b="1" dirty="0" smtClean="0">
                <a:solidFill>
                  <a:srgbClr val="A93501"/>
                </a:solidFill>
              </a:rPr>
              <a:t>ALMACENAMIENTO</a:t>
            </a:r>
            <a:endParaRPr b="1" dirty="0">
              <a:solidFill>
                <a:srgbClr val="A93501"/>
              </a:solidFill>
            </a:endParaRPr>
          </a:p>
        </p:txBody>
      </p:sp>
      <p:sp>
        <p:nvSpPr>
          <p:cNvPr id="11" name="CuadroTexto 10">
            <a:extLst>
              <a:ext uri="{FF2B5EF4-FFF2-40B4-BE49-F238E27FC236}">
                <a16:creationId xmlns:a16="http://schemas.microsoft.com/office/drawing/2014/main" xmlns="" id="{6D855716-7F8A-0D42-AD71-4238F9365EE6}"/>
              </a:ext>
            </a:extLst>
          </p:cNvPr>
          <p:cNvSpPr txBox="1"/>
          <p:nvPr/>
        </p:nvSpPr>
        <p:spPr>
          <a:xfrm>
            <a:off x="673118" y="3315862"/>
            <a:ext cx="8059847" cy="523180"/>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RPr/>
            </a:defPPr>
            <a:lvl1pPr marL="0" indent="0">
              <a:buSzPts val="2000"/>
              <a:buFont typeface="Arial" panose="020B0604020202020204" pitchFamily="34" charset="0"/>
              <a:buNone/>
              <a:defRPr>
                <a:latin typeface="Calibri" panose="020F0502020204030204" pitchFamily="34" charset="0"/>
                <a:cs typeface="Calibri" panose="020F0502020204030204" pitchFamily="34" charset="0"/>
              </a:defRPr>
            </a:lvl1pPr>
          </a:lstStyle>
          <a:p>
            <a:pPr algn="just"/>
            <a:r>
              <a:rPr lang="es-MX" b="1" dirty="0" smtClean="0"/>
              <a:t>1. Bodega </a:t>
            </a:r>
            <a:r>
              <a:rPr lang="es-MX" b="1" dirty="0"/>
              <a:t>Común: </a:t>
            </a:r>
            <a:r>
              <a:rPr lang="es-ES" dirty="0"/>
              <a:t>Recinto o instalación destinada al almacenamiento de productos o mercancías, la cual tiene una zona destinada al almacenamiento de sustancias peligrosas.</a:t>
            </a:r>
            <a:endParaRPr lang="es-CL" dirty="0"/>
          </a:p>
        </p:txBody>
      </p:sp>
      <p:sp>
        <p:nvSpPr>
          <p:cNvPr id="8" name="CuadroTexto 7">
            <a:extLst>
              <a:ext uri="{FF2B5EF4-FFF2-40B4-BE49-F238E27FC236}">
                <a16:creationId xmlns:a16="http://schemas.microsoft.com/office/drawing/2014/main" xmlns="" id="{6D855716-7F8A-0D42-AD71-4238F9365EE6}"/>
              </a:ext>
            </a:extLst>
          </p:cNvPr>
          <p:cNvSpPr txBox="1"/>
          <p:nvPr/>
        </p:nvSpPr>
        <p:spPr>
          <a:xfrm>
            <a:off x="673119" y="4914190"/>
            <a:ext cx="2302380" cy="523180"/>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RPr/>
            </a:defPPr>
            <a:lvl1pPr marL="0" indent="0">
              <a:buSzPts val="2000"/>
              <a:buFont typeface="Arial" panose="020B0604020202020204" pitchFamily="34" charset="0"/>
              <a:buNone/>
              <a:defRPr>
                <a:latin typeface="Calibri" panose="020F0502020204030204" pitchFamily="34" charset="0"/>
                <a:cs typeface="Calibri" panose="020F0502020204030204" pitchFamily="34" charset="0"/>
              </a:defRPr>
            </a:lvl1pPr>
          </a:lstStyle>
          <a:p>
            <a:r>
              <a:rPr lang="es-ES_tradnl" b="1" dirty="0" smtClean="0"/>
              <a:t>Comparten espacio común sin divisiones de </a:t>
            </a:r>
            <a:r>
              <a:rPr lang="es-ES_tradnl" b="1" dirty="0" smtClean="0"/>
              <a:t>muros.</a:t>
            </a:r>
            <a:endParaRPr lang="es-CL" dirty="0"/>
          </a:p>
        </p:txBody>
      </p:sp>
      <p:pic>
        <p:nvPicPr>
          <p:cNvPr id="3" name="Imagen 2" descr="LOGISTICA-1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0881" y="4304926"/>
            <a:ext cx="5116460" cy="2954778"/>
          </a:xfrm>
          <a:prstGeom prst="rect">
            <a:avLst/>
          </a:prstGeom>
        </p:spPr>
      </p:pic>
      <p:sp>
        <p:nvSpPr>
          <p:cNvPr id="10" name="CuadroTexto 9">
            <a:extLst>
              <a:ext uri="{FF2B5EF4-FFF2-40B4-BE49-F238E27FC236}">
                <a16:creationId xmlns:a16="http://schemas.microsoft.com/office/drawing/2014/main" xmlns="" id="{6D855716-7F8A-0D42-AD71-4238F9365EE6}"/>
              </a:ext>
            </a:extLst>
          </p:cNvPr>
          <p:cNvSpPr txBox="1"/>
          <p:nvPr/>
        </p:nvSpPr>
        <p:spPr>
          <a:xfrm>
            <a:off x="673119" y="5529333"/>
            <a:ext cx="2302380" cy="738623"/>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RPr/>
            </a:defPPr>
            <a:lvl1pPr marL="0" indent="0">
              <a:buSzPts val="2000"/>
              <a:buFont typeface="Arial" panose="020B0604020202020204" pitchFamily="34" charset="0"/>
              <a:buNone/>
              <a:defRPr>
                <a:latin typeface="Calibri" panose="020F0502020204030204" pitchFamily="34" charset="0"/>
                <a:cs typeface="Calibri" panose="020F0502020204030204" pitchFamily="34" charset="0"/>
              </a:defRPr>
            </a:lvl1pPr>
          </a:lstStyle>
          <a:p>
            <a:r>
              <a:rPr lang="es-ES_tradnl" b="1" dirty="0" smtClean="0"/>
              <a:t>Pueden almacenarse hasta 12 toneladas de sustancias peligrosas.</a:t>
            </a:r>
            <a:endParaRPr lang="es-CL" dirty="0"/>
          </a:p>
        </p:txBody>
      </p:sp>
      <p:grpSp>
        <p:nvGrpSpPr>
          <p:cNvPr id="4" name="Agrupar 3"/>
          <p:cNvGrpSpPr/>
          <p:nvPr/>
        </p:nvGrpSpPr>
        <p:grpSpPr>
          <a:xfrm>
            <a:off x="3701230" y="4509330"/>
            <a:ext cx="1586483" cy="523180"/>
            <a:chOff x="3616562" y="3977129"/>
            <a:chExt cx="1586483" cy="523180"/>
          </a:xfrm>
        </p:grpSpPr>
        <p:sp>
          <p:nvSpPr>
            <p:cNvPr id="15" name="Rectángulo redondeado 14"/>
            <p:cNvSpPr/>
            <p:nvPr/>
          </p:nvSpPr>
          <p:spPr>
            <a:xfrm>
              <a:off x="3616562" y="3994836"/>
              <a:ext cx="1586483" cy="493191"/>
            </a:xfrm>
            <a:prstGeom prst="roundRect">
              <a:avLst/>
            </a:prstGeom>
            <a:solidFill>
              <a:schemeClr val="tx2">
                <a:lumMod val="5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S"/>
            </a:p>
          </p:txBody>
        </p:sp>
        <p:sp>
          <p:nvSpPr>
            <p:cNvPr id="13" name="CuadroTexto 12">
              <a:extLst>
                <a:ext uri="{FF2B5EF4-FFF2-40B4-BE49-F238E27FC236}">
                  <a16:creationId xmlns:a16="http://schemas.microsoft.com/office/drawing/2014/main" xmlns="" id="{6D855716-7F8A-0D42-AD71-4238F9365EE6}"/>
                </a:ext>
              </a:extLst>
            </p:cNvPr>
            <p:cNvSpPr txBox="1"/>
            <p:nvPr/>
          </p:nvSpPr>
          <p:spPr>
            <a:xfrm>
              <a:off x="3706175" y="3977129"/>
              <a:ext cx="1447552" cy="523180"/>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RPr/>
              </a:defPPr>
              <a:lvl1pPr marL="0" indent="0">
                <a:buSzPts val="2000"/>
                <a:buFont typeface="Arial" panose="020B0604020202020204" pitchFamily="34" charset="0"/>
                <a:buNone/>
                <a:defRPr>
                  <a:latin typeface="Calibri" panose="020F0502020204030204" pitchFamily="34" charset="0"/>
                  <a:cs typeface="Calibri" panose="020F0502020204030204" pitchFamily="34" charset="0"/>
                </a:defRPr>
              </a:lvl1pPr>
            </a:lstStyle>
            <a:p>
              <a:r>
                <a:rPr lang="es-ES_tradnl" b="1" dirty="0" smtClean="0">
                  <a:solidFill>
                    <a:schemeClr val="bg1"/>
                  </a:solidFill>
                </a:rPr>
                <a:t>SUSTANCIAS</a:t>
              </a:r>
            </a:p>
            <a:p>
              <a:r>
                <a:rPr lang="es-ES_tradnl" b="1" dirty="0" smtClean="0">
                  <a:solidFill>
                    <a:schemeClr val="bg1"/>
                  </a:solidFill>
                </a:rPr>
                <a:t>NO PELIGROSAS</a:t>
              </a:r>
              <a:endParaRPr lang="es-CL" dirty="0">
                <a:solidFill>
                  <a:schemeClr val="bg1"/>
                </a:solidFill>
              </a:endParaRPr>
            </a:p>
          </p:txBody>
        </p:sp>
      </p:grpSp>
      <p:grpSp>
        <p:nvGrpSpPr>
          <p:cNvPr id="16" name="Agrupar 15"/>
          <p:cNvGrpSpPr/>
          <p:nvPr/>
        </p:nvGrpSpPr>
        <p:grpSpPr>
          <a:xfrm>
            <a:off x="6258654" y="4521426"/>
            <a:ext cx="1586483" cy="523180"/>
            <a:chOff x="3616562" y="3977129"/>
            <a:chExt cx="1586483" cy="523180"/>
          </a:xfrm>
        </p:grpSpPr>
        <p:sp>
          <p:nvSpPr>
            <p:cNvPr id="17" name="Rectángulo redondeado 16"/>
            <p:cNvSpPr/>
            <p:nvPr/>
          </p:nvSpPr>
          <p:spPr>
            <a:xfrm>
              <a:off x="3616562" y="3994836"/>
              <a:ext cx="1586483" cy="493191"/>
            </a:xfrm>
            <a:prstGeom prst="roundRect">
              <a:avLst/>
            </a:prstGeom>
            <a:solidFill>
              <a:schemeClr val="tx2">
                <a:lumMod val="5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S"/>
            </a:p>
          </p:txBody>
        </p:sp>
        <p:sp>
          <p:nvSpPr>
            <p:cNvPr id="18" name="CuadroTexto 17">
              <a:extLst>
                <a:ext uri="{FF2B5EF4-FFF2-40B4-BE49-F238E27FC236}">
                  <a16:creationId xmlns:a16="http://schemas.microsoft.com/office/drawing/2014/main" xmlns="" id="{6D855716-7F8A-0D42-AD71-4238F9365EE6}"/>
                </a:ext>
              </a:extLst>
            </p:cNvPr>
            <p:cNvSpPr txBox="1"/>
            <p:nvPr/>
          </p:nvSpPr>
          <p:spPr>
            <a:xfrm>
              <a:off x="3706175" y="3977129"/>
              <a:ext cx="1447552" cy="523180"/>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RPr/>
              </a:defPPr>
              <a:lvl1pPr marL="0" indent="0">
                <a:buSzPts val="2000"/>
                <a:buFont typeface="Arial" panose="020B0604020202020204" pitchFamily="34" charset="0"/>
                <a:buNone/>
                <a:defRPr>
                  <a:latin typeface="Calibri" panose="020F0502020204030204" pitchFamily="34" charset="0"/>
                  <a:cs typeface="Calibri" panose="020F0502020204030204" pitchFamily="34" charset="0"/>
                </a:defRPr>
              </a:lvl1pPr>
            </a:lstStyle>
            <a:p>
              <a:r>
                <a:rPr lang="es-ES_tradnl" b="1" dirty="0" smtClean="0">
                  <a:solidFill>
                    <a:schemeClr val="bg1"/>
                  </a:solidFill>
                </a:rPr>
                <a:t>SUSTANCIAS</a:t>
              </a:r>
            </a:p>
            <a:p>
              <a:r>
                <a:rPr lang="es-ES_tradnl" b="1" dirty="0" smtClean="0">
                  <a:solidFill>
                    <a:schemeClr val="bg1"/>
                  </a:solidFill>
                </a:rPr>
                <a:t>PELIGROSAS</a:t>
              </a:r>
              <a:endParaRPr lang="es-CL" dirty="0">
                <a:solidFill>
                  <a:schemeClr val="bg1"/>
                </a:solidFill>
              </a:endParaRPr>
            </a:p>
          </p:txBody>
        </p:sp>
      </p:grpSp>
    </p:spTree>
    <p:extLst>
      <p:ext uri="{BB962C8B-B14F-4D97-AF65-F5344CB8AC3E}">
        <p14:creationId xmlns:p14="http://schemas.microsoft.com/office/powerpoint/2010/main" val="20440555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9" name="Rectángulo 18"/>
          <p:cNvSpPr/>
          <p:nvPr/>
        </p:nvSpPr>
        <p:spPr>
          <a:xfrm>
            <a:off x="4124572" y="4160845"/>
            <a:ext cx="5164787" cy="2902915"/>
          </a:xfrm>
          <a:prstGeom prst="rect">
            <a:avLst/>
          </a:prstGeom>
          <a:noFill/>
          <a:ln>
            <a:solidFill>
              <a:schemeClr val="accent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S"/>
          </a:p>
        </p:txBody>
      </p:sp>
      <p:sp>
        <p:nvSpPr>
          <p:cNvPr id="21" name="Rectángulo 20"/>
          <p:cNvSpPr/>
          <p:nvPr/>
        </p:nvSpPr>
        <p:spPr>
          <a:xfrm>
            <a:off x="6676726" y="4390659"/>
            <a:ext cx="2612633" cy="2673101"/>
          </a:xfrm>
          <a:prstGeom prst="rect">
            <a:avLst/>
          </a:prstGeom>
          <a:solidFill>
            <a:srgbClr val="FFFF00"/>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S"/>
          </a:p>
        </p:txBody>
      </p:sp>
      <p:sp>
        <p:nvSpPr>
          <p:cNvPr id="20" name="Rectángulo redondeado 19"/>
          <p:cNvSpPr/>
          <p:nvPr/>
        </p:nvSpPr>
        <p:spPr>
          <a:xfrm>
            <a:off x="647772" y="6029244"/>
            <a:ext cx="3236018" cy="887743"/>
          </a:xfrm>
          <a:prstGeom prst="roundRect">
            <a:avLst/>
          </a:prstGeom>
          <a:solidFill>
            <a:srgbClr val="FFB375"/>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S"/>
          </a:p>
        </p:txBody>
      </p:sp>
      <p:sp>
        <p:nvSpPr>
          <p:cNvPr id="2" name="Rectángulo redondeado 1"/>
          <p:cNvSpPr/>
          <p:nvPr/>
        </p:nvSpPr>
        <p:spPr>
          <a:xfrm>
            <a:off x="641064" y="2237663"/>
            <a:ext cx="8019330" cy="822493"/>
          </a:xfrm>
          <a:prstGeom prst="roundRect">
            <a:avLst/>
          </a:prstGeom>
          <a:solidFill>
            <a:srgbClr val="ED6B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S"/>
          </a:p>
        </p:txBody>
      </p:sp>
      <p:sp>
        <p:nvSpPr>
          <p:cNvPr id="178" name="Google Shape;178;p6"/>
          <p:cNvSpPr txBox="1"/>
          <p:nvPr/>
        </p:nvSpPr>
        <p:spPr>
          <a:xfrm>
            <a:off x="452175" y="1378245"/>
            <a:ext cx="7482485" cy="337344"/>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n-US" sz="2800" b="1" i="0" u="none" strike="noStrike" cap="none" dirty="0" smtClean="0">
                <a:solidFill>
                  <a:srgbClr val="ED6B00"/>
                </a:solidFill>
                <a:latin typeface="Calibri"/>
                <a:ea typeface="Calibri"/>
                <a:cs typeface="Calibri"/>
                <a:sym typeface="Calibri"/>
              </a:rPr>
              <a:t>ALMACENAMIENTO </a:t>
            </a:r>
            <a:r>
              <a:rPr lang="en-US" sz="2800" b="0" i="0" u="none" strike="noStrike" cap="none" dirty="0" smtClean="0">
                <a:solidFill>
                  <a:srgbClr val="A93501"/>
                </a:solidFill>
                <a:latin typeface="Calibri"/>
                <a:ea typeface="Calibri"/>
                <a:cs typeface="Calibri"/>
                <a:sym typeface="Calibri"/>
              </a:rPr>
              <a:t>SUSTANCIAS PELIGROSAS</a:t>
            </a:r>
            <a:endParaRPr sz="3100" b="0" i="0" u="none" strike="noStrike" cap="none" dirty="0">
              <a:solidFill>
                <a:srgbClr val="A93501"/>
              </a:solidFill>
              <a:latin typeface="Calibri"/>
              <a:ea typeface="Calibri"/>
              <a:cs typeface="Calibri"/>
              <a:sym typeface="Calibri"/>
            </a:endParaRPr>
          </a:p>
        </p:txBody>
      </p:sp>
      <p:sp>
        <p:nvSpPr>
          <p:cNvPr id="7" name="CuadroTexto 6">
            <a:extLst>
              <a:ext uri="{FF2B5EF4-FFF2-40B4-BE49-F238E27FC236}">
                <a16:creationId xmlns:a16="http://schemas.microsoft.com/office/drawing/2014/main" xmlns="" id="{6D855716-7F8A-0D42-AD71-4238F9365EE6}"/>
              </a:ext>
            </a:extLst>
          </p:cNvPr>
          <p:cNvSpPr txBox="1"/>
          <p:nvPr/>
        </p:nvSpPr>
        <p:spPr>
          <a:xfrm>
            <a:off x="763535" y="2256193"/>
            <a:ext cx="8126672" cy="738623"/>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RPr/>
            </a:defPPr>
            <a:lvl1pPr marL="0" indent="0">
              <a:buSzPts val="2000"/>
              <a:buFont typeface="Arial" panose="020B0604020202020204" pitchFamily="34" charset="0"/>
              <a:buNone/>
              <a:defRPr>
                <a:latin typeface="Calibri" panose="020F0502020204030204" pitchFamily="34" charset="0"/>
                <a:cs typeface="Calibri" panose="020F0502020204030204" pitchFamily="34" charset="0"/>
              </a:defRPr>
            </a:lvl1pPr>
          </a:lstStyle>
          <a:p>
            <a:r>
              <a:rPr lang="es-ES" b="1" dirty="0">
                <a:solidFill>
                  <a:srgbClr val="FFFFFF"/>
                </a:solidFill>
              </a:rPr>
              <a:t>Bodega para sustancias peligrosas: </a:t>
            </a:r>
            <a:r>
              <a:rPr lang="es-ES" dirty="0">
                <a:solidFill>
                  <a:srgbClr val="FFFFFF"/>
                </a:solidFill>
              </a:rPr>
              <a:t>Recinto o instalación destinada al almacenamiento de sustancias peligrosas, donde puede haber más de una clase o división de estas </a:t>
            </a:r>
            <a:r>
              <a:rPr lang="es-ES" dirty="0" smtClean="0">
                <a:solidFill>
                  <a:srgbClr val="FFFFFF"/>
                </a:solidFill>
              </a:rPr>
              <a:t>últimas. Las </a:t>
            </a:r>
            <a:r>
              <a:rPr lang="es-ES" dirty="0">
                <a:solidFill>
                  <a:srgbClr val="FFFFFF"/>
                </a:solidFill>
              </a:rPr>
              <a:t>bodegas para sustancias peligrosas pueden ser de alguno de los siguientes tipos:</a:t>
            </a:r>
            <a:endParaRPr lang="es-CL" dirty="0">
              <a:solidFill>
                <a:srgbClr val="FFFFFF"/>
              </a:solidFill>
            </a:endParaRPr>
          </a:p>
        </p:txBody>
      </p:sp>
      <p:sp>
        <p:nvSpPr>
          <p:cNvPr id="9" name="Google Shape;167;p5"/>
          <p:cNvSpPr txBox="1"/>
          <p:nvPr/>
        </p:nvSpPr>
        <p:spPr>
          <a:xfrm>
            <a:off x="469855" y="3208402"/>
            <a:ext cx="6110108" cy="466760"/>
          </a:xfrm>
          <a:prstGeom prst="rect">
            <a:avLst/>
          </a:prstGeom>
          <a:ln w="12700">
            <a:miter lim="400000"/>
          </a:ln>
          <a:extLst>
            <a:ext uri="{C572A759-6A51-4108-AA02-DFA0A04FC94B}">
              <ma14:wrappingTextBoxFlag xmlns:ma14="http://schemas.microsoft.com/office/mac/drawingml/2011/main" val="1"/>
            </a:ext>
          </a:extLst>
        </p:spPr>
        <p:txBody>
          <a:bodyPr wrap="square" lIns="91423" tIns="91423" rIns="91423" bIns="91423" anchor="ctr">
            <a:spAutoFit/>
          </a:bodyPr>
          <a:lstStyle/>
          <a:p>
            <a:pPr>
              <a:lnSpc>
                <a:spcPct val="90000"/>
              </a:lnSpc>
              <a:defRPr sz="2000">
                <a:solidFill>
                  <a:srgbClr val="ED6B00"/>
                </a:solidFill>
                <a:latin typeface="Calibri"/>
                <a:ea typeface="Calibri"/>
                <a:cs typeface="Calibri"/>
                <a:sym typeface="Calibri"/>
              </a:defRPr>
            </a:pPr>
            <a:r>
              <a:rPr lang="es-ES_tradnl" dirty="0" smtClean="0"/>
              <a:t>TIPOS DE</a:t>
            </a:r>
            <a:r>
              <a:rPr dirty="0" smtClean="0"/>
              <a:t> </a:t>
            </a:r>
            <a:r>
              <a:rPr lang="es-ES_tradnl" sz="2000" dirty="0">
                <a:solidFill>
                  <a:srgbClr val="ED6B00"/>
                </a:solidFill>
                <a:latin typeface="Calibri"/>
                <a:ea typeface="Calibri"/>
                <a:cs typeface="Calibri"/>
              </a:rPr>
              <a:t>ALMACENAMIENTO</a:t>
            </a:r>
            <a:r>
              <a:rPr lang="es-ES_tradnl" b="1" dirty="0" smtClean="0">
                <a:solidFill>
                  <a:srgbClr val="A93501"/>
                </a:solidFill>
              </a:rPr>
              <a:t> SUSTANCIAS PELIGROSAS</a:t>
            </a:r>
            <a:endParaRPr b="1" dirty="0">
              <a:solidFill>
                <a:srgbClr val="A93501"/>
              </a:solidFill>
            </a:endParaRPr>
          </a:p>
        </p:txBody>
      </p:sp>
      <p:sp>
        <p:nvSpPr>
          <p:cNvPr id="11" name="CuadroTexto 10">
            <a:extLst>
              <a:ext uri="{FF2B5EF4-FFF2-40B4-BE49-F238E27FC236}">
                <a16:creationId xmlns:a16="http://schemas.microsoft.com/office/drawing/2014/main" xmlns="" id="{6D855716-7F8A-0D42-AD71-4238F9365EE6}"/>
              </a:ext>
            </a:extLst>
          </p:cNvPr>
          <p:cNvSpPr txBox="1"/>
          <p:nvPr/>
        </p:nvSpPr>
        <p:spPr>
          <a:xfrm>
            <a:off x="673118" y="3920636"/>
            <a:ext cx="3233735" cy="2031285"/>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RPr/>
            </a:defPPr>
            <a:lvl1pPr marL="0" indent="0">
              <a:buSzPts val="2000"/>
              <a:buFont typeface="Arial" panose="020B0604020202020204" pitchFamily="34" charset="0"/>
              <a:buNone/>
              <a:defRPr>
                <a:latin typeface="Calibri" panose="020F0502020204030204" pitchFamily="34" charset="0"/>
                <a:cs typeface="Calibri" panose="020F0502020204030204" pitchFamily="34" charset="0"/>
              </a:defRPr>
            </a:lvl1pPr>
          </a:lstStyle>
          <a:p>
            <a:r>
              <a:rPr lang="es-ES" b="1" dirty="0" smtClean="0"/>
              <a:t>2. Bodega </a:t>
            </a:r>
            <a:r>
              <a:rPr lang="es-ES" b="1" dirty="0"/>
              <a:t>para sustancias peligrosas adyacente: </a:t>
            </a:r>
            <a:r>
              <a:rPr lang="es-ES" dirty="0"/>
              <a:t>Instalación que tiene, al menos, dos muros que dan al exterior no adosados, y con muros divisorios que la dividen completamente, desde suelo a la cubierta de la techumbre, con otros sectores o instalaciones destinadas a otros usos o al almacenamiento de otras clases de sustancias.</a:t>
            </a:r>
            <a:endParaRPr lang="es-CL" dirty="0"/>
          </a:p>
        </p:txBody>
      </p:sp>
      <p:pic>
        <p:nvPicPr>
          <p:cNvPr id="10" name="Imagen 9" descr="LOGISTICA-1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546" y="4198669"/>
            <a:ext cx="5275004" cy="3046338"/>
          </a:xfrm>
          <a:prstGeom prst="rect">
            <a:avLst/>
          </a:prstGeom>
        </p:spPr>
      </p:pic>
      <p:grpSp>
        <p:nvGrpSpPr>
          <p:cNvPr id="12" name="Agrupar 11"/>
          <p:cNvGrpSpPr/>
          <p:nvPr/>
        </p:nvGrpSpPr>
        <p:grpSpPr>
          <a:xfrm>
            <a:off x="4263022" y="4473041"/>
            <a:ext cx="1586483" cy="523180"/>
            <a:chOff x="3616562" y="3977129"/>
            <a:chExt cx="1586483" cy="523180"/>
          </a:xfrm>
        </p:grpSpPr>
        <p:sp>
          <p:nvSpPr>
            <p:cNvPr id="13" name="Rectángulo redondeado 12"/>
            <p:cNvSpPr/>
            <p:nvPr/>
          </p:nvSpPr>
          <p:spPr>
            <a:xfrm>
              <a:off x="3616562" y="3994836"/>
              <a:ext cx="1586483" cy="493191"/>
            </a:xfrm>
            <a:prstGeom prst="roundRect">
              <a:avLst/>
            </a:prstGeom>
            <a:solidFill>
              <a:schemeClr val="tx2">
                <a:lumMod val="5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S"/>
            </a:p>
          </p:txBody>
        </p:sp>
        <p:sp>
          <p:nvSpPr>
            <p:cNvPr id="14" name="CuadroTexto 13">
              <a:extLst>
                <a:ext uri="{FF2B5EF4-FFF2-40B4-BE49-F238E27FC236}">
                  <a16:creationId xmlns:a16="http://schemas.microsoft.com/office/drawing/2014/main" xmlns="" id="{6D855716-7F8A-0D42-AD71-4238F9365EE6}"/>
                </a:ext>
              </a:extLst>
            </p:cNvPr>
            <p:cNvSpPr txBox="1"/>
            <p:nvPr/>
          </p:nvSpPr>
          <p:spPr>
            <a:xfrm>
              <a:off x="3706175" y="3977129"/>
              <a:ext cx="1447552" cy="523180"/>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RPr/>
              </a:defPPr>
              <a:lvl1pPr marL="0" indent="0">
                <a:buSzPts val="2000"/>
                <a:buFont typeface="Arial" panose="020B0604020202020204" pitchFamily="34" charset="0"/>
                <a:buNone/>
                <a:defRPr>
                  <a:latin typeface="Calibri" panose="020F0502020204030204" pitchFamily="34" charset="0"/>
                  <a:cs typeface="Calibri" panose="020F0502020204030204" pitchFamily="34" charset="0"/>
                </a:defRPr>
              </a:lvl1pPr>
            </a:lstStyle>
            <a:p>
              <a:r>
                <a:rPr lang="es-ES_tradnl" b="1" dirty="0" smtClean="0">
                  <a:solidFill>
                    <a:schemeClr val="bg1"/>
                  </a:solidFill>
                </a:rPr>
                <a:t>SUSTANCIAS</a:t>
              </a:r>
            </a:p>
            <a:p>
              <a:r>
                <a:rPr lang="es-ES_tradnl" b="1" dirty="0" smtClean="0">
                  <a:solidFill>
                    <a:schemeClr val="bg1"/>
                  </a:solidFill>
                </a:rPr>
                <a:t>NO PELIGROSAS</a:t>
              </a:r>
              <a:endParaRPr lang="es-CL" dirty="0">
                <a:solidFill>
                  <a:schemeClr val="bg1"/>
                </a:solidFill>
              </a:endParaRPr>
            </a:p>
          </p:txBody>
        </p:sp>
      </p:grpSp>
      <p:grpSp>
        <p:nvGrpSpPr>
          <p:cNvPr id="15" name="Agrupar 14"/>
          <p:cNvGrpSpPr/>
          <p:nvPr/>
        </p:nvGrpSpPr>
        <p:grpSpPr>
          <a:xfrm>
            <a:off x="6796254" y="4497234"/>
            <a:ext cx="1586483" cy="523180"/>
            <a:chOff x="3616562" y="3977129"/>
            <a:chExt cx="1586483" cy="523180"/>
          </a:xfrm>
        </p:grpSpPr>
        <p:sp>
          <p:nvSpPr>
            <p:cNvPr id="16" name="Rectángulo redondeado 15"/>
            <p:cNvSpPr/>
            <p:nvPr/>
          </p:nvSpPr>
          <p:spPr>
            <a:xfrm>
              <a:off x="3616562" y="3994836"/>
              <a:ext cx="1586483" cy="493191"/>
            </a:xfrm>
            <a:prstGeom prst="roundRect">
              <a:avLst/>
            </a:prstGeom>
            <a:solidFill>
              <a:schemeClr val="tx2">
                <a:lumMod val="5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S"/>
            </a:p>
          </p:txBody>
        </p:sp>
        <p:sp>
          <p:nvSpPr>
            <p:cNvPr id="17" name="CuadroTexto 16">
              <a:extLst>
                <a:ext uri="{FF2B5EF4-FFF2-40B4-BE49-F238E27FC236}">
                  <a16:creationId xmlns:a16="http://schemas.microsoft.com/office/drawing/2014/main" xmlns="" id="{6D855716-7F8A-0D42-AD71-4238F9365EE6}"/>
                </a:ext>
              </a:extLst>
            </p:cNvPr>
            <p:cNvSpPr txBox="1"/>
            <p:nvPr/>
          </p:nvSpPr>
          <p:spPr>
            <a:xfrm>
              <a:off x="3706175" y="3977129"/>
              <a:ext cx="1447552" cy="523180"/>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RPr/>
              </a:defPPr>
              <a:lvl1pPr marL="0" indent="0">
                <a:buSzPts val="2000"/>
                <a:buFont typeface="Arial" panose="020B0604020202020204" pitchFamily="34" charset="0"/>
                <a:buNone/>
                <a:defRPr>
                  <a:latin typeface="Calibri" panose="020F0502020204030204" pitchFamily="34" charset="0"/>
                  <a:cs typeface="Calibri" panose="020F0502020204030204" pitchFamily="34" charset="0"/>
                </a:defRPr>
              </a:lvl1pPr>
            </a:lstStyle>
            <a:p>
              <a:r>
                <a:rPr lang="es-ES_tradnl" b="1" dirty="0" smtClean="0">
                  <a:solidFill>
                    <a:schemeClr val="bg1"/>
                  </a:solidFill>
                </a:rPr>
                <a:t>SUSTANCIAS</a:t>
              </a:r>
            </a:p>
            <a:p>
              <a:r>
                <a:rPr lang="es-ES_tradnl" b="1" dirty="0" smtClean="0">
                  <a:solidFill>
                    <a:schemeClr val="bg1"/>
                  </a:solidFill>
                </a:rPr>
                <a:t>PELIGROSAS</a:t>
              </a:r>
              <a:endParaRPr lang="es-CL" dirty="0">
                <a:solidFill>
                  <a:schemeClr val="bg1"/>
                </a:solidFill>
              </a:endParaRPr>
            </a:p>
          </p:txBody>
        </p:sp>
      </p:grpSp>
      <p:sp>
        <p:nvSpPr>
          <p:cNvPr id="18" name="CuadroTexto 17">
            <a:extLst>
              <a:ext uri="{FF2B5EF4-FFF2-40B4-BE49-F238E27FC236}">
                <a16:creationId xmlns:a16="http://schemas.microsoft.com/office/drawing/2014/main" xmlns="" id="{6D855716-7F8A-0D42-AD71-4238F9365EE6}"/>
              </a:ext>
            </a:extLst>
          </p:cNvPr>
          <p:cNvSpPr txBox="1"/>
          <p:nvPr/>
        </p:nvSpPr>
        <p:spPr>
          <a:xfrm>
            <a:off x="673118" y="6097822"/>
            <a:ext cx="3233735" cy="738623"/>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RPr/>
            </a:defPPr>
            <a:lvl1pPr marL="0" indent="0">
              <a:buSzPts val="2000"/>
              <a:buFont typeface="Arial" panose="020B0604020202020204" pitchFamily="34" charset="0"/>
              <a:buNone/>
              <a:defRPr>
                <a:latin typeface="Calibri" panose="020F0502020204030204" pitchFamily="34" charset="0"/>
                <a:cs typeface="Calibri" panose="020F0502020204030204" pitchFamily="34" charset="0"/>
              </a:defRPr>
            </a:lvl1pPr>
          </a:lstStyle>
          <a:p>
            <a:r>
              <a:rPr lang="es-ES" b="1" dirty="0" smtClean="0"/>
              <a:t>Hay división de 2 Muros</a:t>
            </a:r>
          </a:p>
          <a:p>
            <a:r>
              <a:rPr lang="es-ES" b="1" dirty="0" smtClean="0"/>
              <a:t>Pueden almacenarse, hasta 10 toneladas de sustancias inflamables</a:t>
            </a:r>
            <a:endParaRPr lang="es-CL" dirty="0"/>
          </a:p>
        </p:txBody>
      </p:sp>
    </p:spTree>
    <p:extLst>
      <p:ext uri="{BB962C8B-B14F-4D97-AF65-F5344CB8AC3E}">
        <p14:creationId xmlns:p14="http://schemas.microsoft.com/office/powerpoint/2010/main" val="41805127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8" name="Google Shape;178;p6"/>
          <p:cNvSpPr txBox="1"/>
          <p:nvPr/>
        </p:nvSpPr>
        <p:spPr>
          <a:xfrm>
            <a:off x="452175" y="1378245"/>
            <a:ext cx="7482485" cy="337344"/>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n-US" sz="2800" b="1" i="0" u="none" strike="noStrike" cap="none" dirty="0" smtClean="0">
                <a:solidFill>
                  <a:srgbClr val="ED6B00"/>
                </a:solidFill>
                <a:latin typeface="Calibri"/>
                <a:ea typeface="Calibri"/>
                <a:cs typeface="Calibri"/>
                <a:sym typeface="Calibri"/>
              </a:rPr>
              <a:t>ALMACENAMIENTO </a:t>
            </a:r>
            <a:r>
              <a:rPr lang="en-US" sz="2800" b="0" i="0" u="none" strike="noStrike" cap="none" dirty="0" smtClean="0">
                <a:solidFill>
                  <a:srgbClr val="A93501"/>
                </a:solidFill>
                <a:latin typeface="Calibri"/>
                <a:ea typeface="Calibri"/>
                <a:cs typeface="Calibri"/>
                <a:sym typeface="Calibri"/>
              </a:rPr>
              <a:t>SUSTANCIAS PELIGROSAS</a:t>
            </a:r>
            <a:endParaRPr sz="3100" b="0" i="0" u="none" strike="noStrike" cap="none" dirty="0">
              <a:solidFill>
                <a:srgbClr val="A93501"/>
              </a:solidFill>
              <a:latin typeface="Calibri"/>
              <a:ea typeface="Calibri"/>
              <a:cs typeface="Calibri"/>
              <a:sym typeface="Calibri"/>
            </a:endParaRPr>
          </a:p>
        </p:txBody>
      </p:sp>
      <p:sp>
        <p:nvSpPr>
          <p:cNvPr id="9" name="Google Shape;167;p5"/>
          <p:cNvSpPr txBox="1"/>
          <p:nvPr/>
        </p:nvSpPr>
        <p:spPr>
          <a:xfrm>
            <a:off x="469855" y="2252859"/>
            <a:ext cx="6110108" cy="466760"/>
          </a:xfrm>
          <a:prstGeom prst="rect">
            <a:avLst/>
          </a:prstGeom>
          <a:ln w="12700">
            <a:miter lim="400000"/>
          </a:ln>
          <a:extLst>
            <a:ext uri="{C572A759-6A51-4108-AA02-DFA0A04FC94B}">
              <ma14:wrappingTextBoxFlag xmlns:ma14="http://schemas.microsoft.com/office/mac/drawingml/2011/main" val="1"/>
            </a:ext>
          </a:extLst>
        </p:spPr>
        <p:txBody>
          <a:bodyPr wrap="square" lIns="91423" tIns="91423" rIns="91423" bIns="91423" anchor="ctr">
            <a:spAutoFit/>
          </a:bodyPr>
          <a:lstStyle/>
          <a:p>
            <a:pPr>
              <a:lnSpc>
                <a:spcPct val="90000"/>
              </a:lnSpc>
              <a:defRPr sz="2000">
                <a:solidFill>
                  <a:srgbClr val="ED6B00"/>
                </a:solidFill>
                <a:latin typeface="Calibri"/>
                <a:ea typeface="Calibri"/>
                <a:cs typeface="Calibri"/>
                <a:sym typeface="Calibri"/>
              </a:defRPr>
            </a:pPr>
            <a:r>
              <a:rPr lang="es-ES_tradnl" dirty="0" smtClean="0"/>
              <a:t>TIPOS DE</a:t>
            </a:r>
            <a:r>
              <a:rPr dirty="0" smtClean="0"/>
              <a:t> </a:t>
            </a:r>
            <a:r>
              <a:rPr lang="es-ES_tradnl" sz="2000" dirty="0">
                <a:solidFill>
                  <a:srgbClr val="ED6B00"/>
                </a:solidFill>
                <a:latin typeface="Calibri"/>
                <a:ea typeface="Calibri"/>
                <a:cs typeface="Calibri"/>
              </a:rPr>
              <a:t>ALMACENAMIENTO</a:t>
            </a:r>
            <a:r>
              <a:rPr lang="es-ES_tradnl" b="1" dirty="0" smtClean="0">
                <a:solidFill>
                  <a:srgbClr val="A93501"/>
                </a:solidFill>
              </a:rPr>
              <a:t> SUSTANCIAS PELIGROSAS</a:t>
            </a:r>
            <a:endParaRPr b="1" dirty="0">
              <a:solidFill>
                <a:srgbClr val="A93501"/>
              </a:solidFill>
            </a:endParaRPr>
          </a:p>
        </p:txBody>
      </p:sp>
      <p:sp>
        <p:nvSpPr>
          <p:cNvPr id="11" name="CuadroTexto 10">
            <a:extLst>
              <a:ext uri="{FF2B5EF4-FFF2-40B4-BE49-F238E27FC236}">
                <a16:creationId xmlns:a16="http://schemas.microsoft.com/office/drawing/2014/main" xmlns="" id="{6D855716-7F8A-0D42-AD71-4238F9365EE6}"/>
              </a:ext>
            </a:extLst>
          </p:cNvPr>
          <p:cNvSpPr txBox="1"/>
          <p:nvPr/>
        </p:nvSpPr>
        <p:spPr>
          <a:xfrm>
            <a:off x="673118" y="2965093"/>
            <a:ext cx="3499837" cy="738623"/>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RPr/>
            </a:defPPr>
            <a:lvl1pPr marL="0" indent="0">
              <a:buSzPts val="2000"/>
              <a:buFont typeface="Arial" panose="020B0604020202020204" pitchFamily="34" charset="0"/>
              <a:buNone/>
              <a:defRPr>
                <a:latin typeface="Calibri" panose="020F0502020204030204" pitchFamily="34" charset="0"/>
                <a:cs typeface="Calibri" panose="020F0502020204030204" pitchFamily="34" charset="0"/>
              </a:defRPr>
            </a:lvl1pPr>
          </a:lstStyle>
          <a:p>
            <a:r>
              <a:rPr lang="es-ES" b="1" dirty="0" smtClean="0"/>
              <a:t>3. Bodega </a:t>
            </a:r>
            <a:r>
              <a:rPr lang="es-ES" b="1" dirty="0"/>
              <a:t>para sustancias peligrosas separada: </a:t>
            </a:r>
            <a:r>
              <a:rPr lang="es-ES" dirty="0" smtClean="0"/>
              <a:t>Instalación </a:t>
            </a:r>
            <a:r>
              <a:rPr lang="es-ES" dirty="0"/>
              <a:t>que está aislada de otras construcciones.</a:t>
            </a:r>
            <a:endParaRPr lang="es-CL" dirty="0"/>
          </a:p>
        </p:txBody>
      </p:sp>
      <p:grpSp>
        <p:nvGrpSpPr>
          <p:cNvPr id="19" name="Agrupar 18"/>
          <p:cNvGrpSpPr/>
          <p:nvPr/>
        </p:nvGrpSpPr>
        <p:grpSpPr>
          <a:xfrm>
            <a:off x="4299308" y="3335982"/>
            <a:ext cx="1586483" cy="523180"/>
            <a:chOff x="3616562" y="3977129"/>
            <a:chExt cx="1586483" cy="523180"/>
          </a:xfrm>
        </p:grpSpPr>
        <p:sp>
          <p:nvSpPr>
            <p:cNvPr id="20" name="Rectángulo redondeado 19"/>
            <p:cNvSpPr/>
            <p:nvPr/>
          </p:nvSpPr>
          <p:spPr>
            <a:xfrm>
              <a:off x="3616562" y="3994836"/>
              <a:ext cx="1586483" cy="493191"/>
            </a:xfrm>
            <a:prstGeom prst="roundRect">
              <a:avLst/>
            </a:prstGeom>
            <a:solidFill>
              <a:schemeClr val="tx2">
                <a:lumMod val="5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S"/>
            </a:p>
          </p:txBody>
        </p:sp>
        <p:sp>
          <p:nvSpPr>
            <p:cNvPr id="21" name="CuadroTexto 20">
              <a:extLst>
                <a:ext uri="{FF2B5EF4-FFF2-40B4-BE49-F238E27FC236}">
                  <a16:creationId xmlns:a16="http://schemas.microsoft.com/office/drawing/2014/main" xmlns="" id="{6D855716-7F8A-0D42-AD71-4238F9365EE6}"/>
                </a:ext>
              </a:extLst>
            </p:cNvPr>
            <p:cNvSpPr txBox="1"/>
            <p:nvPr/>
          </p:nvSpPr>
          <p:spPr>
            <a:xfrm>
              <a:off x="3706175" y="3977129"/>
              <a:ext cx="1447552" cy="523180"/>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RPr/>
              </a:defPPr>
              <a:lvl1pPr marL="0" indent="0">
                <a:buSzPts val="2000"/>
                <a:buFont typeface="Arial" panose="020B0604020202020204" pitchFamily="34" charset="0"/>
                <a:buNone/>
                <a:defRPr>
                  <a:latin typeface="Calibri" panose="020F0502020204030204" pitchFamily="34" charset="0"/>
                  <a:cs typeface="Calibri" panose="020F0502020204030204" pitchFamily="34" charset="0"/>
                </a:defRPr>
              </a:lvl1pPr>
            </a:lstStyle>
            <a:p>
              <a:r>
                <a:rPr lang="es-ES_tradnl" b="1" dirty="0" smtClean="0">
                  <a:solidFill>
                    <a:schemeClr val="bg1"/>
                  </a:solidFill>
                </a:rPr>
                <a:t>SUSTANCIAS</a:t>
              </a:r>
            </a:p>
            <a:p>
              <a:r>
                <a:rPr lang="es-ES_tradnl" b="1" dirty="0" smtClean="0">
                  <a:solidFill>
                    <a:schemeClr val="bg1"/>
                  </a:solidFill>
                </a:rPr>
                <a:t>NO PELIGROSAS</a:t>
              </a:r>
              <a:endParaRPr lang="es-CL" dirty="0">
                <a:solidFill>
                  <a:schemeClr val="bg1"/>
                </a:solidFill>
              </a:endParaRPr>
            </a:p>
          </p:txBody>
        </p:sp>
      </p:grpSp>
      <p:grpSp>
        <p:nvGrpSpPr>
          <p:cNvPr id="22" name="Agrupar 21"/>
          <p:cNvGrpSpPr/>
          <p:nvPr/>
        </p:nvGrpSpPr>
        <p:grpSpPr>
          <a:xfrm>
            <a:off x="7763895" y="3335982"/>
            <a:ext cx="1586483" cy="523180"/>
            <a:chOff x="3616562" y="3977129"/>
            <a:chExt cx="1586483" cy="523180"/>
          </a:xfrm>
        </p:grpSpPr>
        <p:sp>
          <p:nvSpPr>
            <p:cNvPr id="23" name="Rectángulo redondeado 22"/>
            <p:cNvSpPr/>
            <p:nvPr/>
          </p:nvSpPr>
          <p:spPr>
            <a:xfrm>
              <a:off x="3616562" y="3994836"/>
              <a:ext cx="1586483" cy="493191"/>
            </a:xfrm>
            <a:prstGeom prst="roundRect">
              <a:avLst/>
            </a:prstGeom>
            <a:solidFill>
              <a:schemeClr val="tx2">
                <a:lumMod val="5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S"/>
            </a:p>
          </p:txBody>
        </p:sp>
        <p:sp>
          <p:nvSpPr>
            <p:cNvPr id="24" name="CuadroTexto 23">
              <a:extLst>
                <a:ext uri="{FF2B5EF4-FFF2-40B4-BE49-F238E27FC236}">
                  <a16:creationId xmlns:a16="http://schemas.microsoft.com/office/drawing/2014/main" xmlns="" id="{6D855716-7F8A-0D42-AD71-4238F9365EE6}"/>
                </a:ext>
              </a:extLst>
            </p:cNvPr>
            <p:cNvSpPr txBox="1"/>
            <p:nvPr/>
          </p:nvSpPr>
          <p:spPr>
            <a:xfrm>
              <a:off x="3706175" y="3977129"/>
              <a:ext cx="1447552" cy="523180"/>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RPr/>
              </a:defPPr>
              <a:lvl1pPr marL="0" indent="0">
                <a:buSzPts val="2000"/>
                <a:buFont typeface="Arial" panose="020B0604020202020204" pitchFamily="34" charset="0"/>
                <a:buNone/>
                <a:defRPr>
                  <a:latin typeface="Calibri" panose="020F0502020204030204" pitchFamily="34" charset="0"/>
                  <a:cs typeface="Calibri" panose="020F0502020204030204" pitchFamily="34" charset="0"/>
                </a:defRPr>
              </a:lvl1pPr>
            </a:lstStyle>
            <a:p>
              <a:r>
                <a:rPr lang="es-ES_tradnl" b="1" dirty="0" smtClean="0">
                  <a:solidFill>
                    <a:schemeClr val="bg1"/>
                  </a:solidFill>
                </a:rPr>
                <a:t>SUSTANCIAS</a:t>
              </a:r>
            </a:p>
            <a:p>
              <a:r>
                <a:rPr lang="es-ES_tradnl" b="1" dirty="0" smtClean="0">
                  <a:solidFill>
                    <a:schemeClr val="bg1"/>
                  </a:solidFill>
                </a:rPr>
                <a:t>PELIGROSAS</a:t>
              </a:r>
              <a:endParaRPr lang="es-CL" dirty="0">
                <a:solidFill>
                  <a:schemeClr val="bg1"/>
                </a:solidFill>
              </a:endParaRPr>
            </a:p>
          </p:txBody>
        </p:sp>
      </p:grpSp>
      <p:grpSp>
        <p:nvGrpSpPr>
          <p:cNvPr id="4" name="Agrupar 3"/>
          <p:cNvGrpSpPr/>
          <p:nvPr/>
        </p:nvGrpSpPr>
        <p:grpSpPr>
          <a:xfrm>
            <a:off x="3974432" y="3403010"/>
            <a:ext cx="5553680" cy="3207274"/>
            <a:chOff x="3752789" y="3164042"/>
            <a:chExt cx="5967474" cy="3446242"/>
          </a:xfrm>
        </p:grpSpPr>
        <p:pic>
          <p:nvPicPr>
            <p:cNvPr id="18" name="Imagen 17" descr="LOGISTICA-1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2789" y="3164042"/>
              <a:ext cx="5967474" cy="3446242"/>
            </a:xfrm>
            <a:prstGeom prst="rect">
              <a:avLst/>
            </a:prstGeom>
          </p:spPr>
        </p:pic>
        <p:sp>
          <p:nvSpPr>
            <p:cNvPr id="2" name="Flecha arriba 1"/>
            <p:cNvSpPr/>
            <p:nvPr/>
          </p:nvSpPr>
          <p:spPr>
            <a:xfrm>
              <a:off x="6608607" y="3205733"/>
              <a:ext cx="221931" cy="3279712"/>
            </a:xfrm>
            <a:prstGeom prst="upArrow">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S"/>
            </a:p>
          </p:txBody>
        </p:sp>
        <p:sp>
          <p:nvSpPr>
            <p:cNvPr id="26" name="Flecha arriba 25"/>
            <p:cNvSpPr/>
            <p:nvPr/>
          </p:nvSpPr>
          <p:spPr>
            <a:xfrm rot="16200000" flipH="1">
              <a:off x="5144460" y="4947324"/>
              <a:ext cx="221936" cy="2977611"/>
            </a:xfrm>
            <a:prstGeom prst="upArrow">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S"/>
            </a:p>
          </p:txBody>
        </p:sp>
        <p:sp>
          <p:nvSpPr>
            <p:cNvPr id="27" name="Flecha arriba 26"/>
            <p:cNvSpPr/>
            <p:nvPr/>
          </p:nvSpPr>
          <p:spPr>
            <a:xfrm rot="5400000" flipH="1">
              <a:off x="7893940" y="4947320"/>
              <a:ext cx="246596" cy="2977611"/>
            </a:xfrm>
            <a:prstGeom prst="upArrow">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S"/>
            </a:p>
          </p:txBody>
        </p:sp>
      </p:grpSp>
      <p:sp>
        <p:nvSpPr>
          <p:cNvPr id="3" name="Rectángulo 2"/>
          <p:cNvSpPr/>
          <p:nvPr/>
        </p:nvSpPr>
        <p:spPr>
          <a:xfrm>
            <a:off x="480850" y="4401719"/>
            <a:ext cx="1565845" cy="1565845"/>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8" name="Rectángulo 27"/>
          <p:cNvSpPr/>
          <p:nvPr/>
        </p:nvSpPr>
        <p:spPr>
          <a:xfrm>
            <a:off x="2330273" y="4401719"/>
            <a:ext cx="1565845" cy="1565845"/>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9" name="CuadroTexto 28">
            <a:extLst>
              <a:ext uri="{FF2B5EF4-FFF2-40B4-BE49-F238E27FC236}">
                <a16:creationId xmlns:a16="http://schemas.microsoft.com/office/drawing/2014/main" xmlns="" id="{6D855716-7F8A-0D42-AD71-4238F9365EE6}"/>
              </a:ext>
            </a:extLst>
          </p:cNvPr>
          <p:cNvSpPr txBox="1"/>
          <p:nvPr/>
        </p:nvSpPr>
        <p:spPr>
          <a:xfrm>
            <a:off x="549825" y="4789896"/>
            <a:ext cx="1484542" cy="523180"/>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RPr/>
            </a:defPPr>
            <a:lvl1pPr marL="0" indent="0">
              <a:buSzPts val="2000"/>
              <a:buFont typeface="Arial" panose="020B0604020202020204" pitchFamily="34" charset="0"/>
              <a:buNone/>
              <a:defRPr>
                <a:latin typeface="Calibri" panose="020F0502020204030204" pitchFamily="34" charset="0"/>
                <a:cs typeface="Calibri" panose="020F0502020204030204" pitchFamily="34" charset="0"/>
              </a:defRPr>
            </a:lvl1pPr>
          </a:lstStyle>
          <a:p>
            <a:r>
              <a:rPr lang="es-ES" b="1" dirty="0" smtClean="0">
                <a:solidFill>
                  <a:srgbClr val="ED6B00"/>
                </a:solidFill>
              </a:rPr>
              <a:t>OTRA</a:t>
            </a:r>
          </a:p>
          <a:p>
            <a:r>
              <a:rPr lang="es-ES" b="1" dirty="0" smtClean="0">
                <a:solidFill>
                  <a:srgbClr val="ED6B00"/>
                </a:solidFill>
              </a:rPr>
              <a:t>CONSTRUCCIÓN</a:t>
            </a:r>
            <a:endParaRPr lang="es-CL" dirty="0">
              <a:solidFill>
                <a:srgbClr val="ED6B00"/>
              </a:solidFill>
            </a:endParaRPr>
          </a:p>
        </p:txBody>
      </p:sp>
      <p:sp>
        <p:nvSpPr>
          <p:cNvPr id="30" name="CuadroTexto 29">
            <a:extLst>
              <a:ext uri="{FF2B5EF4-FFF2-40B4-BE49-F238E27FC236}">
                <a16:creationId xmlns:a16="http://schemas.microsoft.com/office/drawing/2014/main" xmlns="" id="{6D855716-7F8A-0D42-AD71-4238F9365EE6}"/>
              </a:ext>
            </a:extLst>
          </p:cNvPr>
          <p:cNvSpPr txBox="1"/>
          <p:nvPr/>
        </p:nvSpPr>
        <p:spPr>
          <a:xfrm>
            <a:off x="2374590" y="4789896"/>
            <a:ext cx="1484542" cy="738623"/>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RPr/>
            </a:defPPr>
            <a:lvl1pPr marL="0" indent="0">
              <a:buSzPts val="2000"/>
              <a:buFont typeface="Arial" panose="020B0604020202020204" pitchFamily="34" charset="0"/>
              <a:buNone/>
              <a:defRPr>
                <a:latin typeface="Calibri" panose="020F0502020204030204" pitchFamily="34" charset="0"/>
                <a:cs typeface="Calibri" panose="020F0502020204030204" pitchFamily="34" charset="0"/>
              </a:defRPr>
            </a:lvl1pPr>
          </a:lstStyle>
          <a:p>
            <a:r>
              <a:rPr lang="es-ES" b="1" dirty="0" smtClean="0">
                <a:solidFill>
                  <a:srgbClr val="ED6B00"/>
                </a:solidFill>
              </a:rPr>
              <a:t>BODEGA PARA</a:t>
            </a:r>
            <a:br>
              <a:rPr lang="es-ES" b="1" dirty="0" smtClean="0">
                <a:solidFill>
                  <a:srgbClr val="ED6B00"/>
                </a:solidFill>
              </a:rPr>
            </a:br>
            <a:r>
              <a:rPr lang="es-ES" b="1" dirty="0" smtClean="0">
                <a:solidFill>
                  <a:srgbClr val="ED6B00"/>
                </a:solidFill>
              </a:rPr>
              <a:t>SUSTANCIAS</a:t>
            </a:r>
          </a:p>
          <a:p>
            <a:r>
              <a:rPr lang="es-ES" b="1" dirty="0" smtClean="0">
                <a:solidFill>
                  <a:srgbClr val="ED6B00"/>
                </a:solidFill>
              </a:rPr>
              <a:t>PELIGROSAS</a:t>
            </a:r>
            <a:endParaRPr lang="es-CL" dirty="0">
              <a:solidFill>
                <a:srgbClr val="ED6B00"/>
              </a:solidFill>
            </a:endParaRPr>
          </a:p>
        </p:txBody>
      </p:sp>
      <p:cxnSp>
        <p:nvCxnSpPr>
          <p:cNvPr id="6" name="Conector recto 5"/>
          <p:cNvCxnSpPr/>
          <p:nvPr/>
        </p:nvCxnSpPr>
        <p:spPr>
          <a:xfrm>
            <a:off x="505509" y="6349819"/>
            <a:ext cx="1479539"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
        <p:nvSpPr>
          <p:cNvPr id="34" name="CuadroTexto 33">
            <a:extLst>
              <a:ext uri="{FF2B5EF4-FFF2-40B4-BE49-F238E27FC236}">
                <a16:creationId xmlns:a16="http://schemas.microsoft.com/office/drawing/2014/main" xmlns="" id="{6D855716-7F8A-0D42-AD71-4238F9365EE6}"/>
              </a:ext>
            </a:extLst>
          </p:cNvPr>
          <p:cNvSpPr txBox="1"/>
          <p:nvPr/>
        </p:nvSpPr>
        <p:spPr>
          <a:xfrm>
            <a:off x="2054022" y="6195487"/>
            <a:ext cx="1866755" cy="307736"/>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RPr/>
            </a:defPPr>
            <a:lvl1pPr marL="0" indent="0">
              <a:buSzPts val="2000"/>
              <a:buFont typeface="Arial" panose="020B0604020202020204" pitchFamily="34" charset="0"/>
              <a:buNone/>
              <a:defRPr>
                <a:latin typeface="Calibri" panose="020F0502020204030204" pitchFamily="34" charset="0"/>
                <a:cs typeface="Calibri" panose="020F0502020204030204" pitchFamily="34" charset="0"/>
              </a:defRPr>
            </a:lvl1pPr>
          </a:lstStyle>
          <a:p>
            <a:r>
              <a:rPr lang="es-ES" b="1" dirty="0" smtClean="0"/>
              <a:t>: MURO EXTERNO</a:t>
            </a:r>
            <a:endParaRPr lang="es-CL" dirty="0"/>
          </a:p>
        </p:txBody>
      </p:sp>
    </p:spTree>
    <p:extLst>
      <p:ext uri="{BB962C8B-B14F-4D97-AF65-F5344CB8AC3E}">
        <p14:creationId xmlns:p14="http://schemas.microsoft.com/office/powerpoint/2010/main" val="23560815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8" name="Google Shape;178;p6"/>
          <p:cNvSpPr txBox="1"/>
          <p:nvPr/>
        </p:nvSpPr>
        <p:spPr>
          <a:xfrm>
            <a:off x="452175" y="1378245"/>
            <a:ext cx="7482485" cy="337344"/>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n-US" sz="2800" b="1" i="0" u="none" strike="noStrike" cap="none" dirty="0" smtClean="0">
                <a:solidFill>
                  <a:srgbClr val="ED6B00"/>
                </a:solidFill>
                <a:latin typeface="Calibri"/>
                <a:ea typeface="Calibri"/>
                <a:cs typeface="Calibri"/>
                <a:sym typeface="Calibri"/>
              </a:rPr>
              <a:t>ALMACENAMIENTO </a:t>
            </a:r>
            <a:r>
              <a:rPr lang="en-US" sz="2800" b="0" i="0" u="none" strike="noStrike" cap="none" dirty="0" smtClean="0">
                <a:solidFill>
                  <a:srgbClr val="A93501"/>
                </a:solidFill>
                <a:latin typeface="Calibri"/>
                <a:ea typeface="Calibri"/>
                <a:cs typeface="Calibri"/>
                <a:sym typeface="Calibri"/>
              </a:rPr>
              <a:t>SUSTANCIAS PELIGROSAS</a:t>
            </a:r>
            <a:endParaRPr sz="3100" b="0" i="0" u="none" strike="noStrike" cap="none" dirty="0">
              <a:solidFill>
                <a:srgbClr val="A93501"/>
              </a:solidFill>
              <a:latin typeface="Calibri"/>
              <a:ea typeface="Calibri"/>
              <a:cs typeface="Calibri"/>
              <a:sym typeface="Calibri"/>
            </a:endParaRPr>
          </a:p>
        </p:txBody>
      </p:sp>
      <p:sp>
        <p:nvSpPr>
          <p:cNvPr id="9" name="Google Shape;167;p5"/>
          <p:cNvSpPr txBox="1"/>
          <p:nvPr/>
        </p:nvSpPr>
        <p:spPr>
          <a:xfrm>
            <a:off x="469855" y="2252859"/>
            <a:ext cx="6110108" cy="466760"/>
          </a:xfrm>
          <a:prstGeom prst="rect">
            <a:avLst/>
          </a:prstGeom>
          <a:ln w="12700">
            <a:miter lim="400000"/>
          </a:ln>
          <a:extLst>
            <a:ext uri="{C572A759-6A51-4108-AA02-DFA0A04FC94B}">
              <ma14:wrappingTextBoxFlag xmlns:ma14="http://schemas.microsoft.com/office/mac/drawingml/2011/main" val="1"/>
            </a:ext>
          </a:extLst>
        </p:spPr>
        <p:txBody>
          <a:bodyPr wrap="square" lIns="91423" tIns="91423" rIns="91423" bIns="91423" anchor="ctr">
            <a:spAutoFit/>
          </a:bodyPr>
          <a:lstStyle/>
          <a:p>
            <a:pPr>
              <a:lnSpc>
                <a:spcPct val="90000"/>
              </a:lnSpc>
              <a:defRPr sz="2000">
                <a:solidFill>
                  <a:srgbClr val="ED6B00"/>
                </a:solidFill>
                <a:latin typeface="Calibri"/>
                <a:ea typeface="Calibri"/>
                <a:cs typeface="Calibri"/>
                <a:sym typeface="Calibri"/>
              </a:defRPr>
            </a:pPr>
            <a:r>
              <a:rPr lang="es-ES_tradnl" dirty="0" smtClean="0"/>
              <a:t>TIPOS DE</a:t>
            </a:r>
            <a:r>
              <a:rPr dirty="0" smtClean="0"/>
              <a:t> </a:t>
            </a:r>
            <a:r>
              <a:rPr lang="es-ES_tradnl" sz="2000" dirty="0">
                <a:solidFill>
                  <a:srgbClr val="ED6B00"/>
                </a:solidFill>
                <a:latin typeface="Calibri"/>
                <a:ea typeface="Calibri"/>
                <a:cs typeface="Calibri"/>
              </a:rPr>
              <a:t>ALMACENAMIENTO</a:t>
            </a:r>
            <a:r>
              <a:rPr lang="es-ES_tradnl" b="1" dirty="0" smtClean="0">
                <a:solidFill>
                  <a:srgbClr val="A93501"/>
                </a:solidFill>
              </a:rPr>
              <a:t> SUSTANCIAS PELIGROSAS</a:t>
            </a:r>
            <a:endParaRPr b="1" dirty="0">
              <a:solidFill>
                <a:srgbClr val="A93501"/>
              </a:solidFill>
            </a:endParaRPr>
          </a:p>
        </p:txBody>
      </p:sp>
      <p:sp>
        <p:nvSpPr>
          <p:cNvPr id="11" name="CuadroTexto 10">
            <a:extLst>
              <a:ext uri="{FF2B5EF4-FFF2-40B4-BE49-F238E27FC236}">
                <a16:creationId xmlns:a16="http://schemas.microsoft.com/office/drawing/2014/main" xmlns="" id="{6D855716-7F8A-0D42-AD71-4238F9365EE6}"/>
              </a:ext>
            </a:extLst>
          </p:cNvPr>
          <p:cNvSpPr txBox="1"/>
          <p:nvPr/>
        </p:nvSpPr>
        <p:spPr>
          <a:xfrm>
            <a:off x="673118" y="2965093"/>
            <a:ext cx="3499837" cy="2462172"/>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RPr/>
            </a:defPPr>
            <a:lvl1pPr marL="0" indent="0">
              <a:buSzPts val="2000"/>
              <a:buFont typeface="Arial" panose="020B0604020202020204" pitchFamily="34" charset="0"/>
              <a:buNone/>
              <a:defRPr>
                <a:latin typeface="Calibri" panose="020F0502020204030204" pitchFamily="34" charset="0"/>
                <a:cs typeface="Calibri" panose="020F0502020204030204" pitchFamily="34" charset="0"/>
              </a:defRPr>
            </a:lvl1pPr>
          </a:lstStyle>
          <a:p>
            <a:pPr algn="just"/>
            <a:r>
              <a:rPr lang="es-ES" b="1" dirty="0" smtClean="0"/>
              <a:t>4. Bodega </a:t>
            </a:r>
            <a:r>
              <a:rPr lang="es-ES" b="1" dirty="0"/>
              <a:t>exclusiva: </a:t>
            </a:r>
            <a:r>
              <a:rPr lang="es-ES" dirty="0"/>
              <a:t>Recinto o instalación destinada en forma exclusiva para una clase o división de sustancias peligrosas  o sustancias con características o requisitos similares, se denominará según esa sustancia o grupo de sustancias, por ejemplo "Bodega Exclusiva para Sustancias Tóxicas, Bodega Exclusiva para Inflamables o Bodega Exclusiva para Sustancias Corrosivas, Tóxicas y Varias.". Una bodega exclusiva puede ser adyacente o separada.</a:t>
            </a:r>
            <a:endParaRPr lang="es-CL" dirty="0"/>
          </a:p>
        </p:txBody>
      </p:sp>
      <p:pic>
        <p:nvPicPr>
          <p:cNvPr id="5" name="Imagen 4"/>
          <p:cNvPicPr>
            <a:picLocks noChangeAspect="1"/>
          </p:cNvPicPr>
          <p:nvPr/>
        </p:nvPicPr>
        <p:blipFill>
          <a:blip r:embed="rId3" cstate="print"/>
          <a:stretch>
            <a:fillRect/>
          </a:stretch>
        </p:blipFill>
        <p:spPr>
          <a:xfrm>
            <a:off x="4574356" y="2763310"/>
            <a:ext cx="4436549" cy="3418395"/>
          </a:xfrm>
          <a:prstGeom prst="rect">
            <a:avLst/>
          </a:prstGeom>
        </p:spPr>
      </p:pic>
    </p:spTree>
    <p:extLst>
      <p:ext uri="{BB962C8B-B14F-4D97-AF65-F5344CB8AC3E}">
        <p14:creationId xmlns:p14="http://schemas.microsoft.com/office/powerpoint/2010/main" val="26232904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0" name="Google Shape;178;p6">
            <a:extLst>
              <a:ext uri="{FF2B5EF4-FFF2-40B4-BE49-F238E27FC236}">
                <a16:creationId xmlns="" xmlns:a16="http://schemas.microsoft.com/office/drawing/2014/main" id="{FB3B68D7-7C8F-4FE1-8D92-B197FBAD624E}"/>
              </a:ext>
            </a:extLst>
          </p:cNvPr>
          <p:cNvSpPr txBox="1"/>
          <p:nvPr/>
        </p:nvSpPr>
        <p:spPr>
          <a:xfrm>
            <a:off x="452175" y="1378245"/>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n-US" sz="2800" b="1" i="0" u="none" strike="noStrike" cap="none" dirty="0">
                <a:solidFill>
                  <a:srgbClr val="ED6B00"/>
                </a:solidFill>
                <a:latin typeface="Calibri"/>
                <a:ea typeface="Calibri"/>
                <a:cs typeface="Calibri"/>
                <a:sym typeface="Calibri"/>
              </a:rPr>
              <a:t>REALICEMOS </a:t>
            </a:r>
            <a:r>
              <a:rPr lang="en-US" sz="2800" b="0" i="0" u="none" strike="noStrike" cap="none" dirty="0">
                <a:solidFill>
                  <a:srgbClr val="A93501"/>
                </a:solidFill>
                <a:latin typeface="Calibri"/>
                <a:ea typeface="Calibri"/>
                <a:cs typeface="Calibri"/>
                <a:sym typeface="Calibri"/>
              </a:rPr>
              <a:t>UNA PAUSA…</a:t>
            </a:r>
            <a:endParaRPr sz="3100" b="0" i="0" u="none" strike="noStrike" cap="none" dirty="0">
              <a:solidFill>
                <a:srgbClr val="A93501"/>
              </a:solidFill>
              <a:latin typeface="Calibri"/>
              <a:ea typeface="Calibri"/>
              <a:cs typeface="Calibri"/>
              <a:sym typeface="Calibri"/>
            </a:endParaRPr>
          </a:p>
        </p:txBody>
      </p:sp>
      <p:sp>
        <p:nvSpPr>
          <p:cNvPr id="11" name="Google Shape;107;p6">
            <a:extLst>
              <a:ext uri="{FF2B5EF4-FFF2-40B4-BE49-F238E27FC236}">
                <a16:creationId xmlns="" xmlns:a16="http://schemas.microsoft.com/office/drawing/2014/main" id="{33EC1D5F-D452-43E0-B681-4AE69432CDFB}"/>
              </a:ext>
            </a:extLst>
          </p:cNvPr>
          <p:cNvSpPr txBox="1"/>
          <p:nvPr/>
        </p:nvSpPr>
        <p:spPr>
          <a:xfrm>
            <a:off x="651851" y="1926393"/>
            <a:ext cx="5492673" cy="1077178"/>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285750" indent="-285750">
              <a:buFont typeface="Arial" panose="020B0604020202020204" pitchFamily="34" charset="0"/>
              <a:buChar char="•"/>
              <a:defRPr sz="1600">
                <a:latin typeface="Calibri" panose="020F0502020204030204" pitchFamily="34" charset="0"/>
                <a:cs typeface="Calibri" panose="020F0502020204030204" pitchFamily="34" charset="0"/>
              </a:defRPr>
            </a:lvl1pPr>
          </a:lstStyle>
          <a:p>
            <a:pPr marL="0" indent="0">
              <a:buNone/>
            </a:pPr>
            <a:r>
              <a:rPr lang="es-CL" b="1" dirty="0"/>
              <a:t>Reúnete en parejas y responde a la siguiente actividad</a:t>
            </a:r>
            <a:r>
              <a:rPr lang="es-CL" b="1" dirty="0" smtClean="0"/>
              <a:t>:</a:t>
            </a:r>
          </a:p>
          <a:p>
            <a:pPr marL="0" indent="0">
              <a:buNone/>
            </a:pPr>
            <a:r>
              <a:rPr lang="es-CL" dirty="0"/>
              <a:t>Según las imágenes comenta que tipo de bodega es </a:t>
            </a:r>
            <a:r>
              <a:rPr lang="es-CL" dirty="0" smtClean="0"/>
              <a:t>y comenta </a:t>
            </a:r>
            <a:r>
              <a:rPr lang="es-CL" dirty="0"/>
              <a:t>alguna característica de cada una:</a:t>
            </a:r>
          </a:p>
          <a:p>
            <a:pPr marL="0" indent="0">
              <a:buNone/>
            </a:pPr>
            <a:endParaRPr lang="es-CL" b="1" dirty="0"/>
          </a:p>
        </p:txBody>
      </p:sp>
      <p:sp>
        <p:nvSpPr>
          <p:cNvPr id="12" name="Google Shape;318;p12">
            <a:extLst>
              <a:ext uri="{FF2B5EF4-FFF2-40B4-BE49-F238E27FC236}">
                <a16:creationId xmlns="" xmlns:a16="http://schemas.microsoft.com/office/drawing/2014/main" id="{CFE94FB6-33DD-4095-A621-B9F46D41A972}"/>
              </a:ext>
            </a:extLst>
          </p:cNvPr>
          <p:cNvSpPr txBox="1"/>
          <p:nvPr/>
        </p:nvSpPr>
        <p:spPr>
          <a:xfrm>
            <a:off x="651851" y="5237678"/>
            <a:ext cx="4278737" cy="1767776"/>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2100" b="1" i="0" u="none" strike="noStrike" cap="none" dirty="0">
                <a:solidFill>
                  <a:srgbClr val="ED6B00"/>
                </a:solidFill>
                <a:latin typeface="Calibri"/>
                <a:ea typeface="Calibri"/>
                <a:cs typeface="Calibri"/>
                <a:sym typeface="Calibri"/>
              </a:rPr>
              <a:t>¡</a:t>
            </a:r>
            <a:r>
              <a:rPr lang="es-CL" sz="2100" b="1" i="0" u="none" strike="noStrike" cap="none" dirty="0">
                <a:solidFill>
                  <a:srgbClr val="ED6B00"/>
                </a:solidFill>
                <a:latin typeface="Calibri"/>
                <a:ea typeface="Calibri"/>
                <a:cs typeface="Calibri"/>
                <a:sym typeface="Calibri"/>
              </a:rPr>
              <a:t>Muy bien!</a:t>
            </a:r>
            <a:endParaRPr b="1" dirty="0"/>
          </a:p>
          <a:p>
            <a:pPr marL="0" marR="0" lvl="0" indent="0" algn="l" rtl="0">
              <a:lnSpc>
                <a:spcPct val="100000"/>
              </a:lnSpc>
              <a:spcBef>
                <a:spcPts val="0"/>
              </a:spcBef>
              <a:spcAft>
                <a:spcPts val="0"/>
              </a:spcAft>
              <a:buNone/>
            </a:pPr>
            <a:r>
              <a:rPr lang="en-US" sz="2100" b="0" i="0" u="none" strike="noStrike" cap="none" dirty="0">
                <a:solidFill>
                  <a:srgbClr val="A93501"/>
                </a:solidFill>
                <a:latin typeface="Calibri"/>
                <a:ea typeface="Calibri"/>
                <a:cs typeface="Calibri"/>
                <a:sym typeface="Calibri"/>
              </a:rPr>
              <a:t>¡</a:t>
            </a:r>
            <a:r>
              <a:rPr lang="en-US" sz="2100" b="0" i="0" u="none" strike="noStrike" cap="none" dirty="0" err="1">
                <a:solidFill>
                  <a:srgbClr val="A93501"/>
                </a:solidFill>
                <a:latin typeface="Calibri"/>
                <a:ea typeface="Calibri"/>
                <a:cs typeface="Calibri"/>
                <a:sym typeface="Calibri"/>
              </a:rPr>
              <a:t>Vamos</a:t>
            </a:r>
            <a:r>
              <a:rPr lang="en-US" sz="2100" b="0" i="0" u="none" strike="noStrike" cap="none" dirty="0">
                <a:solidFill>
                  <a:srgbClr val="A93501"/>
                </a:solidFill>
                <a:latin typeface="Calibri"/>
                <a:ea typeface="Calibri"/>
                <a:cs typeface="Calibri"/>
                <a:sym typeface="Calibri"/>
              </a:rPr>
              <a:t> a </a:t>
            </a:r>
            <a:r>
              <a:rPr lang="en-US" sz="2100" b="0" i="0" u="none" strike="noStrike" cap="none" dirty="0" err="1">
                <a:solidFill>
                  <a:srgbClr val="A93501"/>
                </a:solidFill>
                <a:latin typeface="Calibri"/>
                <a:ea typeface="Calibri"/>
                <a:cs typeface="Calibri"/>
                <a:sym typeface="Calibri"/>
              </a:rPr>
              <a:t>trabajar</a:t>
            </a:r>
            <a:r>
              <a:rPr lang="en-US" sz="2100" dirty="0">
                <a:solidFill>
                  <a:srgbClr val="A93501"/>
                </a:solidFill>
                <a:latin typeface="Calibri"/>
                <a:ea typeface="Calibri"/>
                <a:cs typeface="Calibri"/>
                <a:sym typeface="Calibri"/>
              </a:rPr>
              <a:t>!</a:t>
            </a:r>
            <a:r>
              <a:rPr lang="en-US" sz="2100" b="0" i="0" u="none" strike="noStrike" cap="none" dirty="0">
                <a:solidFill>
                  <a:srgbClr val="A93501"/>
                </a:solidFill>
                <a:latin typeface="Calibri"/>
                <a:ea typeface="Calibri"/>
                <a:cs typeface="Calibri"/>
                <a:sym typeface="Calibri"/>
              </a:rPr>
              <a:t> </a:t>
            </a:r>
            <a:endParaRPr dirty="0">
              <a:solidFill>
                <a:srgbClr val="A93501"/>
              </a:solidFill>
            </a:endParaRPr>
          </a:p>
        </p:txBody>
      </p:sp>
      <p:pic>
        <p:nvPicPr>
          <p:cNvPr id="13" name="Imagen 12">
            <a:extLst>
              <a:ext uri="{FF2B5EF4-FFF2-40B4-BE49-F238E27FC236}">
                <a16:creationId xmlns="" xmlns:a16="http://schemas.microsoft.com/office/drawing/2014/main" id="{CD23E5A2-CA37-4915-9124-C2F4E991F4B5}"/>
              </a:ext>
            </a:extLst>
          </p:cNvPr>
          <p:cNvPicPr>
            <a:picLocks noChangeAspect="1"/>
          </p:cNvPicPr>
          <p:nvPr/>
        </p:nvPicPr>
        <p:blipFill>
          <a:blip r:embed="rId3"/>
          <a:stretch>
            <a:fillRect/>
          </a:stretch>
        </p:blipFill>
        <p:spPr>
          <a:xfrm>
            <a:off x="5226425" y="3302924"/>
            <a:ext cx="4087904" cy="4047025"/>
          </a:xfrm>
          <a:prstGeom prst="rect">
            <a:avLst/>
          </a:prstGeom>
        </p:spPr>
      </p:pic>
      <p:sp>
        <p:nvSpPr>
          <p:cNvPr id="7" name="Google Shape;107;p6">
            <a:extLst>
              <a:ext uri="{FF2B5EF4-FFF2-40B4-BE49-F238E27FC236}">
                <a16:creationId xmlns="" xmlns:a16="http://schemas.microsoft.com/office/drawing/2014/main" id="{33EC1D5F-D452-43E0-B681-4AE69432CDFB}"/>
              </a:ext>
            </a:extLst>
          </p:cNvPr>
          <p:cNvSpPr txBox="1"/>
          <p:nvPr/>
        </p:nvSpPr>
        <p:spPr>
          <a:xfrm>
            <a:off x="651851" y="5204266"/>
            <a:ext cx="4041211" cy="584735"/>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285750" indent="-285750">
              <a:buFont typeface="Arial" panose="020B0604020202020204" pitchFamily="34" charset="0"/>
              <a:buChar char="•"/>
              <a:defRPr sz="1600">
                <a:latin typeface="Calibri" panose="020F0502020204030204" pitchFamily="34" charset="0"/>
                <a:cs typeface="Calibri" panose="020F0502020204030204" pitchFamily="34" charset="0"/>
              </a:defRPr>
            </a:lvl1pPr>
          </a:lstStyle>
          <a:p>
            <a:pPr marL="0" indent="0" algn="just">
              <a:buNone/>
            </a:pPr>
            <a:r>
              <a:rPr lang="es-CL" dirty="0"/>
              <a:t>Te invito a compartir tus respuestas a través de un plenario con los demás grupos. </a:t>
            </a:r>
          </a:p>
        </p:txBody>
      </p:sp>
      <p:pic>
        <p:nvPicPr>
          <p:cNvPr id="9" name="Imagen 8"/>
          <p:cNvPicPr>
            <a:picLocks noChangeAspect="1"/>
          </p:cNvPicPr>
          <p:nvPr/>
        </p:nvPicPr>
        <p:blipFill>
          <a:blip r:embed="rId4" cstate="print"/>
          <a:stretch>
            <a:fillRect/>
          </a:stretch>
        </p:blipFill>
        <p:spPr>
          <a:xfrm>
            <a:off x="3269769" y="2946749"/>
            <a:ext cx="2137157" cy="1645831"/>
          </a:xfrm>
          <a:prstGeom prst="rect">
            <a:avLst/>
          </a:prstGeom>
        </p:spPr>
      </p:pic>
      <p:pic>
        <p:nvPicPr>
          <p:cNvPr id="14" name="Imagen 13" descr="LOGISTICA-16.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4943" y="3081913"/>
            <a:ext cx="2779077" cy="1604929"/>
          </a:xfrm>
          <a:prstGeom prst="rect">
            <a:avLst/>
          </a:prstGeom>
        </p:spPr>
      </p:pic>
    </p:spTree>
    <p:extLst>
      <p:ext uri="{BB962C8B-B14F-4D97-AF65-F5344CB8AC3E}">
        <p14:creationId xmlns:p14="http://schemas.microsoft.com/office/powerpoint/2010/main" val="24500991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8" name="Google Shape;178;p6"/>
          <p:cNvSpPr txBox="1"/>
          <p:nvPr/>
        </p:nvSpPr>
        <p:spPr>
          <a:xfrm>
            <a:off x="452175" y="1378245"/>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n-US" sz="2800" b="1" i="0" u="none" strike="noStrike" cap="none" dirty="0" smtClean="0">
                <a:solidFill>
                  <a:srgbClr val="ED6B00"/>
                </a:solidFill>
                <a:latin typeface="Calibri"/>
                <a:ea typeface="Calibri"/>
                <a:cs typeface="Calibri"/>
                <a:sym typeface="Calibri"/>
              </a:rPr>
              <a:t>ALMACENAMIENTO </a:t>
            </a:r>
            <a:r>
              <a:rPr lang="en-US" sz="2800" b="0" i="0" u="none" strike="noStrike" cap="none" dirty="0" smtClean="0">
                <a:solidFill>
                  <a:srgbClr val="A93501"/>
                </a:solidFill>
                <a:latin typeface="Calibri"/>
                <a:ea typeface="Calibri"/>
                <a:cs typeface="Calibri"/>
                <a:sym typeface="Calibri"/>
              </a:rPr>
              <a:t>SUSTANCIAS PELIGROSAS</a:t>
            </a:r>
            <a:endParaRPr sz="3100" b="0" i="0" u="none" strike="noStrike" cap="none" dirty="0">
              <a:solidFill>
                <a:srgbClr val="A93501"/>
              </a:solidFill>
              <a:latin typeface="Calibri"/>
              <a:ea typeface="Calibri"/>
              <a:cs typeface="Calibri"/>
              <a:sym typeface="Calibri"/>
            </a:endParaRPr>
          </a:p>
        </p:txBody>
      </p:sp>
      <p:sp>
        <p:nvSpPr>
          <p:cNvPr id="8" name="CuadroTexto 7">
            <a:extLst>
              <a:ext uri="{FF2B5EF4-FFF2-40B4-BE49-F238E27FC236}">
                <a16:creationId xmlns:a16="http://schemas.microsoft.com/office/drawing/2014/main" xmlns="" id="{6D855716-7F8A-0D42-AD71-4238F9365EE6}"/>
              </a:ext>
            </a:extLst>
          </p:cNvPr>
          <p:cNvSpPr txBox="1"/>
          <p:nvPr/>
        </p:nvSpPr>
        <p:spPr>
          <a:xfrm>
            <a:off x="503953" y="2631154"/>
            <a:ext cx="3208309" cy="2031285"/>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RPr/>
            </a:defPPr>
            <a:lvl1pPr marL="0" indent="0">
              <a:buSzPts val="2000"/>
              <a:buFont typeface="Arial" panose="020B0604020202020204" pitchFamily="34" charset="0"/>
              <a:buNone/>
              <a:defRPr>
                <a:latin typeface="Calibri" panose="020F0502020204030204" pitchFamily="34" charset="0"/>
                <a:cs typeface="Calibri" panose="020F0502020204030204" pitchFamily="34" charset="0"/>
              </a:defRPr>
            </a:lvl1pPr>
          </a:lstStyle>
          <a:p>
            <a:r>
              <a:rPr lang="es-ES" b="1" dirty="0"/>
              <a:t>Artículo 17: </a:t>
            </a:r>
            <a:r>
              <a:rPr lang="es-ES" dirty="0"/>
              <a:t>Para determinar las incompatibilidades entre sustancias químicas peligrosas, se utilizará como referencia la siguiente matriz, sin perjuicio de ello, prevalecerá lo establecido en la Hoja de Datos de Seguridad (HDS), respecto de las incompatibilidades individuales y específicas para cada sustancia:</a:t>
            </a:r>
            <a:endParaRPr lang="es-MX" b="1" dirty="0"/>
          </a:p>
        </p:txBody>
      </p:sp>
      <p:pic>
        <p:nvPicPr>
          <p:cNvPr id="17" name="Imagen 16"/>
          <p:cNvPicPr>
            <a:picLocks noChangeAspect="1"/>
          </p:cNvPicPr>
          <p:nvPr/>
        </p:nvPicPr>
        <p:blipFill>
          <a:blip r:embed="rId3" cstate="print"/>
          <a:stretch>
            <a:fillRect/>
          </a:stretch>
        </p:blipFill>
        <p:spPr>
          <a:xfrm>
            <a:off x="3543988" y="2234565"/>
            <a:ext cx="5824088" cy="4696145"/>
          </a:xfrm>
          <a:prstGeom prst="rect">
            <a:avLst/>
          </a:prstGeom>
        </p:spPr>
      </p:pic>
    </p:spTree>
    <p:extLst>
      <p:ext uri="{BB962C8B-B14F-4D97-AF65-F5344CB8AC3E}">
        <p14:creationId xmlns:p14="http://schemas.microsoft.com/office/powerpoint/2010/main" val="28236236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8" name="Google Shape;178;p6"/>
          <p:cNvSpPr txBox="1"/>
          <p:nvPr/>
        </p:nvSpPr>
        <p:spPr>
          <a:xfrm>
            <a:off x="452175" y="1378245"/>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n-US" sz="2800" b="1" i="0" u="none" strike="noStrike" cap="none" dirty="0" smtClean="0">
                <a:solidFill>
                  <a:srgbClr val="ED6B00"/>
                </a:solidFill>
                <a:latin typeface="Calibri"/>
                <a:ea typeface="Calibri"/>
                <a:cs typeface="Calibri"/>
                <a:sym typeface="Calibri"/>
              </a:rPr>
              <a:t>ALMACENAMIENTO </a:t>
            </a:r>
            <a:r>
              <a:rPr lang="en-US" sz="2800" b="0" i="0" u="none" strike="noStrike" cap="none" dirty="0" smtClean="0">
                <a:solidFill>
                  <a:srgbClr val="A93501"/>
                </a:solidFill>
                <a:latin typeface="Calibri"/>
                <a:ea typeface="Calibri"/>
                <a:cs typeface="Calibri"/>
                <a:sym typeface="Calibri"/>
              </a:rPr>
              <a:t>SUSTANCIAS PELIGROSAS</a:t>
            </a:r>
            <a:endParaRPr sz="3100" b="0" i="0" u="none" strike="noStrike" cap="none" dirty="0">
              <a:solidFill>
                <a:srgbClr val="A93501"/>
              </a:solidFill>
              <a:latin typeface="Calibri"/>
              <a:ea typeface="Calibri"/>
              <a:cs typeface="Calibri"/>
              <a:sym typeface="Calibri"/>
            </a:endParaRPr>
          </a:p>
        </p:txBody>
      </p:sp>
      <p:sp>
        <p:nvSpPr>
          <p:cNvPr id="8" name="CuadroTexto 7">
            <a:extLst>
              <a:ext uri="{FF2B5EF4-FFF2-40B4-BE49-F238E27FC236}">
                <a16:creationId xmlns:a16="http://schemas.microsoft.com/office/drawing/2014/main" xmlns="" id="{6D855716-7F8A-0D42-AD71-4238F9365EE6}"/>
              </a:ext>
            </a:extLst>
          </p:cNvPr>
          <p:cNvSpPr txBox="1"/>
          <p:nvPr/>
        </p:nvSpPr>
        <p:spPr>
          <a:xfrm>
            <a:off x="503953" y="2812586"/>
            <a:ext cx="3862529" cy="1384954"/>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RPr/>
            </a:defPPr>
            <a:lvl1pPr marL="0" indent="0">
              <a:buSzPts val="2000"/>
              <a:buFont typeface="Arial" panose="020B0604020202020204" pitchFamily="34" charset="0"/>
              <a:buNone/>
              <a:defRPr>
                <a:latin typeface="Calibri" panose="020F0502020204030204" pitchFamily="34" charset="0"/>
                <a:cs typeface="Calibri" panose="020F0502020204030204" pitchFamily="34" charset="0"/>
              </a:defRPr>
            </a:lvl1pPr>
          </a:lstStyle>
          <a:p>
            <a:r>
              <a:rPr lang="es-ES" b="1" dirty="0"/>
              <a:t>Artículo 19: </a:t>
            </a:r>
            <a:r>
              <a:rPr lang="es-ES" dirty="0"/>
              <a:t>Podrán almacenarse sustancias peligrosas envasadas sobre el piso o en estanterías de material liso no absorbente, en instalaciones que no estén destinadas al almacenamiento o que no constituyan una bodega, cuando su cantidad total no sea superior a 600 kg o L.</a:t>
            </a:r>
            <a:endParaRPr lang="es-CL" dirty="0"/>
          </a:p>
        </p:txBody>
      </p:sp>
      <p:sp>
        <p:nvSpPr>
          <p:cNvPr id="5" name="Google Shape;167;p5"/>
          <p:cNvSpPr txBox="1"/>
          <p:nvPr/>
        </p:nvSpPr>
        <p:spPr>
          <a:xfrm>
            <a:off x="469854" y="2017597"/>
            <a:ext cx="7307565" cy="743759"/>
          </a:xfrm>
          <a:prstGeom prst="rect">
            <a:avLst/>
          </a:prstGeom>
          <a:ln w="12700">
            <a:miter lim="400000"/>
          </a:ln>
          <a:extLst>
            <a:ext uri="{C572A759-6A51-4108-AA02-DFA0A04FC94B}">
              <ma14:wrappingTextBoxFlag xmlns:ma14="http://schemas.microsoft.com/office/mac/drawingml/2011/main" val="1"/>
            </a:ext>
          </a:extLst>
        </p:spPr>
        <p:txBody>
          <a:bodyPr wrap="square" lIns="91423" tIns="91423" rIns="91423" bIns="91423" anchor="ctr">
            <a:spAutoFit/>
          </a:bodyPr>
          <a:lstStyle/>
          <a:p>
            <a:pPr>
              <a:lnSpc>
                <a:spcPct val="90000"/>
              </a:lnSpc>
              <a:defRPr sz="2000">
                <a:solidFill>
                  <a:srgbClr val="ED6B00"/>
                </a:solidFill>
                <a:latin typeface="Calibri"/>
                <a:ea typeface="Calibri"/>
                <a:cs typeface="Calibri"/>
                <a:sym typeface="Calibri"/>
              </a:defRPr>
            </a:pPr>
            <a:r>
              <a:rPr lang="es-ES_tradnl" dirty="0" smtClean="0">
                <a:solidFill>
                  <a:srgbClr val="ED6B00"/>
                </a:solidFill>
              </a:rPr>
              <a:t>PÁRRAFO I</a:t>
            </a:r>
            <a:r>
              <a:rPr lang="es-ES_tradnl" b="1" dirty="0" smtClean="0">
                <a:solidFill>
                  <a:srgbClr val="A93501"/>
                </a:solidFill>
              </a:rPr>
              <a:t> </a:t>
            </a:r>
          </a:p>
          <a:p>
            <a:pPr>
              <a:lnSpc>
                <a:spcPct val="90000"/>
              </a:lnSpc>
              <a:defRPr sz="2000">
                <a:solidFill>
                  <a:srgbClr val="ED6B00"/>
                </a:solidFill>
                <a:latin typeface="Calibri"/>
                <a:ea typeface="Calibri"/>
                <a:cs typeface="Calibri"/>
                <a:sym typeface="Calibri"/>
              </a:defRPr>
            </a:pPr>
            <a:r>
              <a:rPr lang="es-ES_tradnl" b="1" dirty="0" smtClean="0">
                <a:solidFill>
                  <a:srgbClr val="A93501"/>
                </a:solidFill>
              </a:rPr>
              <a:t>DEL ALMACENAMIENTO DE PEQUEÑAS CANTIDADES</a:t>
            </a:r>
            <a:endParaRPr b="1" dirty="0">
              <a:solidFill>
                <a:srgbClr val="A93501"/>
              </a:solidFill>
            </a:endParaRPr>
          </a:p>
        </p:txBody>
      </p:sp>
      <p:sp>
        <p:nvSpPr>
          <p:cNvPr id="6" name="CuadroTexto 5">
            <a:extLst>
              <a:ext uri="{FF2B5EF4-FFF2-40B4-BE49-F238E27FC236}">
                <a16:creationId xmlns:a16="http://schemas.microsoft.com/office/drawing/2014/main" xmlns="" id="{6D855716-7F8A-0D42-AD71-4238F9365EE6}"/>
              </a:ext>
            </a:extLst>
          </p:cNvPr>
          <p:cNvSpPr txBox="1"/>
          <p:nvPr/>
        </p:nvSpPr>
        <p:spPr>
          <a:xfrm>
            <a:off x="4761576" y="2812586"/>
            <a:ext cx="4576166" cy="4185721"/>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RPr/>
            </a:defPPr>
            <a:lvl1pPr marL="0" indent="0">
              <a:buSzPts val="2000"/>
              <a:buFont typeface="Arial" panose="020B0604020202020204" pitchFamily="34" charset="0"/>
              <a:buNone/>
              <a:defRPr>
                <a:latin typeface="Calibri" panose="020F0502020204030204" pitchFamily="34" charset="0"/>
                <a:cs typeface="Calibri" panose="020F0502020204030204" pitchFamily="34" charset="0"/>
              </a:defRPr>
            </a:lvl1pPr>
          </a:lstStyle>
          <a:p>
            <a:r>
              <a:rPr lang="es-ES" b="1" dirty="0"/>
              <a:t>Artículo 20: </a:t>
            </a:r>
            <a:r>
              <a:rPr lang="es-ES" dirty="0"/>
              <a:t>No obstante lo establecido en el artículo anterior, las sustancias indicadas en la tabla que se presenta a continuación, tendrán las siguientes limitaciones respecto a las cantidades máximas a almacenar:</a:t>
            </a:r>
          </a:p>
          <a:p>
            <a:r>
              <a:rPr lang="es-ES" dirty="0"/>
              <a:t>    </a:t>
            </a:r>
          </a:p>
          <a:p>
            <a:r>
              <a:rPr lang="es-ES" dirty="0"/>
              <a:t>    </a:t>
            </a:r>
          </a:p>
          <a:p>
            <a:endParaRPr lang="es-ES" dirty="0"/>
          </a:p>
          <a:p>
            <a:endParaRPr lang="es-ES" dirty="0"/>
          </a:p>
          <a:p>
            <a:endParaRPr lang="es-ES" dirty="0"/>
          </a:p>
          <a:p>
            <a:endParaRPr lang="es-ES" dirty="0"/>
          </a:p>
          <a:p>
            <a:endParaRPr lang="es-ES" dirty="0" smtClean="0"/>
          </a:p>
          <a:p>
            <a:endParaRPr lang="es-ES" dirty="0"/>
          </a:p>
          <a:p>
            <a:endParaRPr lang="es-ES" dirty="0"/>
          </a:p>
          <a:p>
            <a:endParaRPr lang="es-ES" dirty="0"/>
          </a:p>
          <a:p>
            <a:r>
              <a:rPr lang="es-ES" dirty="0"/>
              <a:t>El almacenamiento por sobre las cantidades establecidas en artículo 19 y 20 deberán ser almacenadas en bodegas definidas en el reglamento, dependiendo de las cantidades, ya sea en bodega común o bodega para sustancias peligrosas.</a:t>
            </a:r>
            <a:endParaRPr lang="es-CL" dirty="0"/>
          </a:p>
        </p:txBody>
      </p:sp>
      <p:pic>
        <p:nvPicPr>
          <p:cNvPr id="7" name="Imagen 6"/>
          <p:cNvPicPr>
            <a:picLocks noChangeAspect="1"/>
          </p:cNvPicPr>
          <p:nvPr/>
        </p:nvPicPr>
        <p:blipFill rotWithShape="1">
          <a:blip r:embed="rId3" cstate="print"/>
          <a:srcRect l="64712" t="12724" r="2882" b="45550"/>
          <a:stretch/>
        </p:blipFill>
        <p:spPr>
          <a:xfrm>
            <a:off x="526268" y="4338642"/>
            <a:ext cx="2474537" cy="1831544"/>
          </a:xfrm>
          <a:prstGeom prst="rect">
            <a:avLst/>
          </a:prstGeom>
        </p:spPr>
      </p:pic>
      <p:pic>
        <p:nvPicPr>
          <p:cNvPr id="9" name="Picture 2" descr="https://nuevo.leychile.cl/Navegar/imagen/JPG/56765.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778" r="10778"/>
          <a:stretch/>
        </p:blipFill>
        <p:spPr bwMode="auto">
          <a:xfrm>
            <a:off x="4843445" y="3882632"/>
            <a:ext cx="3593323" cy="1740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75326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8" name="Google Shape;178;p6"/>
          <p:cNvSpPr txBox="1"/>
          <p:nvPr/>
        </p:nvSpPr>
        <p:spPr>
          <a:xfrm>
            <a:off x="452175" y="1378245"/>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n-US" sz="2800" b="1" i="0" u="none" strike="noStrike" cap="none" dirty="0" smtClean="0">
                <a:solidFill>
                  <a:srgbClr val="ED6B00"/>
                </a:solidFill>
                <a:latin typeface="Calibri"/>
                <a:ea typeface="Calibri"/>
                <a:cs typeface="Calibri"/>
                <a:sym typeface="Calibri"/>
              </a:rPr>
              <a:t>ALMACENAMIENTO </a:t>
            </a:r>
            <a:r>
              <a:rPr lang="en-US" sz="2800" b="0" i="0" u="none" strike="noStrike" cap="none" dirty="0" smtClean="0">
                <a:solidFill>
                  <a:srgbClr val="A93501"/>
                </a:solidFill>
                <a:latin typeface="Calibri"/>
                <a:ea typeface="Calibri"/>
                <a:cs typeface="Calibri"/>
                <a:sym typeface="Calibri"/>
              </a:rPr>
              <a:t>SUSTANCIAS PELIGROSAS</a:t>
            </a:r>
            <a:endParaRPr sz="3100" b="0" i="0" u="none" strike="noStrike" cap="none" dirty="0">
              <a:solidFill>
                <a:srgbClr val="A93501"/>
              </a:solidFill>
              <a:latin typeface="Calibri"/>
              <a:ea typeface="Calibri"/>
              <a:cs typeface="Calibri"/>
              <a:sym typeface="Calibri"/>
            </a:endParaRPr>
          </a:p>
        </p:txBody>
      </p:sp>
      <p:sp>
        <p:nvSpPr>
          <p:cNvPr id="8" name="CuadroTexto 7">
            <a:extLst>
              <a:ext uri="{FF2B5EF4-FFF2-40B4-BE49-F238E27FC236}">
                <a16:creationId xmlns:a16="http://schemas.microsoft.com/office/drawing/2014/main" xmlns="" id="{6D855716-7F8A-0D42-AD71-4238F9365EE6}"/>
              </a:ext>
            </a:extLst>
          </p:cNvPr>
          <p:cNvSpPr txBox="1"/>
          <p:nvPr/>
        </p:nvSpPr>
        <p:spPr>
          <a:xfrm>
            <a:off x="503953" y="2812586"/>
            <a:ext cx="3862529" cy="1600398"/>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RPr/>
            </a:defPPr>
            <a:lvl1pPr marL="0" indent="0">
              <a:buSzPts val="2000"/>
              <a:buFont typeface="Arial" panose="020B0604020202020204" pitchFamily="34" charset="0"/>
              <a:buNone/>
              <a:defRPr>
                <a:latin typeface="Calibri" panose="020F0502020204030204" pitchFamily="34" charset="0"/>
                <a:cs typeface="Calibri" panose="020F0502020204030204" pitchFamily="34" charset="0"/>
              </a:defRPr>
            </a:lvl1pPr>
          </a:lstStyle>
          <a:p>
            <a:r>
              <a:rPr lang="es-ES" b="1" dirty="0"/>
              <a:t>Artículo 21: </a:t>
            </a:r>
            <a:r>
              <a:rPr lang="es-ES" dirty="0"/>
              <a:t>El lugar donde estén almacenadas las sustancias peligrosas deberá contar con un sistema de control de derrames, que puede consistir en materiales absorbentes o bandejas de contención, y contar con un sistema manual de extinción de incendios, a base de extintores, compatibles con los productos almacenados.</a:t>
            </a:r>
          </a:p>
        </p:txBody>
      </p:sp>
      <p:sp>
        <p:nvSpPr>
          <p:cNvPr id="5" name="Google Shape;167;p5"/>
          <p:cNvSpPr txBox="1"/>
          <p:nvPr/>
        </p:nvSpPr>
        <p:spPr>
          <a:xfrm>
            <a:off x="469854" y="2017597"/>
            <a:ext cx="7307565" cy="743759"/>
          </a:xfrm>
          <a:prstGeom prst="rect">
            <a:avLst/>
          </a:prstGeom>
          <a:ln w="12700">
            <a:miter lim="400000"/>
          </a:ln>
          <a:extLst>
            <a:ext uri="{C572A759-6A51-4108-AA02-DFA0A04FC94B}">
              <ma14:wrappingTextBoxFlag xmlns:ma14="http://schemas.microsoft.com/office/mac/drawingml/2011/main" val="1"/>
            </a:ext>
          </a:extLst>
        </p:spPr>
        <p:txBody>
          <a:bodyPr wrap="square" lIns="91423" tIns="91423" rIns="91423" bIns="91423" anchor="ctr">
            <a:spAutoFit/>
          </a:bodyPr>
          <a:lstStyle/>
          <a:p>
            <a:pPr>
              <a:lnSpc>
                <a:spcPct val="90000"/>
              </a:lnSpc>
              <a:defRPr sz="2000">
                <a:solidFill>
                  <a:srgbClr val="ED6B00"/>
                </a:solidFill>
                <a:latin typeface="Calibri"/>
                <a:ea typeface="Calibri"/>
                <a:cs typeface="Calibri"/>
                <a:sym typeface="Calibri"/>
              </a:defRPr>
            </a:pPr>
            <a:r>
              <a:rPr lang="es-ES_tradnl" dirty="0" smtClean="0">
                <a:solidFill>
                  <a:srgbClr val="ED6B00"/>
                </a:solidFill>
              </a:rPr>
              <a:t>PÁRRAFO I</a:t>
            </a:r>
            <a:r>
              <a:rPr lang="es-ES_tradnl" b="1" dirty="0" smtClean="0">
                <a:solidFill>
                  <a:srgbClr val="A93501"/>
                </a:solidFill>
              </a:rPr>
              <a:t> </a:t>
            </a:r>
          </a:p>
          <a:p>
            <a:pPr>
              <a:lnSpc>
                <a:spcPct val="90000"/>
              </a:lnSpc>
              <a:defRPr sz="2000">
                <a:solidFill>
                  <a:srgbClr val="ED6B00"/>
                </a:solidFill>
                <a:latin typeface="Calibri"/>
                <a:ea typeface="Calibri"/>
                <a:cs typeface="Calibri"/>
                <a:sym typeface="Calibri"/>
              </a:defRPr>
            </a:pPr>
            <a:r>
              <a:rPr lang="es-ES_tradnl" b="1" dirty="0" smtClean="0">
                <a:solidFill>
                  <a:srgbClr val="A93501"/>
                </a:solidFill>
              </a:rPr>
              <a:t>DEL ALMACENAMIENTO DE PEQUEÑAS CANTIDADES</a:t>
            </a:r>
            <a:endParaRPr b="1" dirty="0">
              <a:solidFill>
                <a:srgbClr val="A93501"/>
              </a:solidFill>
            </a:endParaRPr>
          </a:p>
        </p:txBody>
      </p:sp>
      <p:sp>
        <p:nvSpPr>
          <p:cNvPr id="6" name="CuadroTexto 5">
            <a:extLst>
              <a:ext uri="{FF2B5EF4-FFF2-40B4-BE49-F238E27FC236}">
                <a16:creationId xmlns:a16="http://schemas.microsoft.com/office/drawing/2014/main" xmlns="" id="{6D855716-7F8A-0D42-AD71-4238F9365EE6}"/>
              </a:ext>
            </a:extLst>
          </p:cNvPr>
          <p:cNvSpPr txBox="1"/>
          <p:nvPr/>
        </p:nvSpPr>
        <p:spPr>
          <a:xfrm>
            <a:off x="4761576" y="2812586"/>
            <a:ext cx="4576166" cy="1815841"/>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RPr/>
            </a:defPPr>
            <a:lvl1pPr marL="0" indent="0">
              <a:buSzPts val="2000"/>
              <a:buFont typeface="Arial" panose="020B0604020202020204" pitchFamily="34" charset="0"/>
              <a:buNone/>
              <a:defRPr>
                <a:latin typeface="Calibri" panose="020F0502020204030204" pitchFamily="34" charset="0"/>
                <a:cs typeface="Calibri" panose="020F0502020204030204" pitchFamily="34" charset="0"/>
              </a:defRPr>
            </a:lvl1pPr>
          </a:lstStyle>
          <a:p>
            <a:r>
              <a:rPr lang="es-ES" b="1" dirty="0"/>
              <a:t>Artículo 23: </a:t>
            </a:r>
            <a:r>
              <a:rPr lang="es-ES" dirty="0"/>
              <a:t>Los envases menores o iguales a 5 kg o L y los de vidrio, deberán estar en estanterías de material no absorbente, liso y lavable, cerradas o con sistema antivuelco, con control de derrames y ventilación para evitar la acumulación de gases en su interior. Dicha estantería deberá contar con señalización que indique almacenamiento de sustancias peligrosas. En el caso de sustancias tóxicas, la estantería deberá ser siempre cerrada.</a:t>
            </a:r>
            <a:endParaRPr lang="es-CL" dirty="0"/>
          </a:p>
        </p:txBody>
      </p:sp>
      <p:sp>
        <p:nvSpPr>
          <p:cNvPr id="10" name="CuadroTexto 9">
            <a:extLst>
              <a:ext uri="{FF2B5EF4-FFF2-40B4-BE49-F238E27FC236}">
                <a16:creationId xmlns:a16="http://schemas.microsoft.com/office/drawing/2014/main" xmlns="" id="{6D855716-7F8A-0D42-AD71-4238F9365EE6}"/>
              </a:ext>
            </a:extLst>
          </p:cNvPr>
          <p:cNvSpPr txBox="1"/>
          <p:nvPr/>
        </p:nvSpPr>
        <p:spPr>
          <a:xfrm>
            <a:off x="503953" y="4784151"/>
            <a:ext cx="3862529" cy="954067"/>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RPr/>
            </a:defPPr>
            <a:lvl1pPr marL="0" indent="0">
              <a:buSzPts val="2000"/>
              <a:buFont typeface="Arial" panose="020B0604020202020204" pitchFamily="34" charset="0"/>
              <a:buNone/>
              <a:defRPr>
                <a:latin typeface="Calibri" panose="020F0502020204030204" pitchFamily="34" charset="0"/>
                <a:cs typeface="Calibri" panose="020F0502020204030204" pitchFamily="34" charset="0"/>
              </a:defRPr>
            </a:lvl1pPr>
          </a:lstStyle>
          <a:p>
            <a:pPr algn="just"/>
            <a:r>
              <a:rPr lang="es-ES" b="1" dirty="0"/>
              <a:t>Artículo 22: </a:t>
            </a:r>
            <a:r>
              <a:rPr lang="es-ES" dirty="0"/>
              <a:t>Las sustancias incompatibles deberán estar separadas por alguna barrera física o una distancia de 2.4 m y no podrán compartir el mismo sistema de contención de derrames.</a:t>
            </a:r>
            <a:endParaRPr lang="es-CL" dirty="0"/>
          </a:p>
        </p:txBody>
      </p:sp>
      <p:sp>
        <p:nvSpPr>
          <p:cNvPr id="11" name="CuadroTexto 10">
            <a:extLst>
              <a:ext uri="{FF2B5EF4-FFF2-40B4-BE49-F238E27FC236}">
                <a16:creationId xmlns:a16="http://schemas.microsoft.com/office/drawing/2014/main" xmlns="" id="{6D855716-7F8A-0D42-AD71-4238F9365EE6}"/>
              </a:ext>
            </a:extLst>
          </p:cNvPr>
          <p:cNvSpPr txBox="1"/>
          <p:nvPr/>
        </p:nvSpPr>
        <p:spPr>
          <a:xfrm>
            <a:off x="4761576" y="4784149"/>
            <a:ext cx="4576166" cy="738623"/>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RPr/>
            </a:defPPr>
            <a:lvl1pPr marL="0" indent="0">
              <a:buSzPts val="2000"/>
              <a:buFont typeface="Arial" panose="020B0604020202020204" pitchFamily="34" charset="0"/>
              <a:buNone/>
              <a:defRPr>
                <a:latin typeface="Calibri" panose="020F0502020204030204" pitchFamily="34" charset="0"/>
                <a:cs typeface="Calibri" panose="020F0502020204030204" pitchFamily="34" charset="0"/>
              </a:defRPr>
            </a:lvl1pPr>
          </a:lstStyle>
          <a:p>
            <a:pPr algn="just"/>
            <a:r>
              <a:rPr lang="es-ES" b="1" dirty="0"/>
              <a:t>Artículo 24: </a:t>
            </a:r>
            <a:r>
              <a:rPr lang="es-ES" dirty="0"/>
              <a:t>Se deberá contar con las hojas de datos de seguridad de cada una de las sustancias almacenadas a disposición de quienes las manejan.</a:t>
            </a:r>
            <a:endParaRPr lang="es-CL" dirty="0"/>
          </a:p>
        </p:txBody>
      </p:sp>
    </p:spTree>
    <p:extLst>
      <p:ext uri="{BB962C8B-B14F-4D97-AF65-F5344CB8AC3E}">
        <p14:creationId xmlns:p14="http://schemas.microsoft.com/office/powerpoint/2010/main" val="5603538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8" name="Google Shape;178;p6"/>
          <p:cNvSpPr txBox="1"/>
          <p:nvPr/>
        </p:nvSpPr>
        <p:spPr>
          <a:xfrm>
            <a:off x="452175" y="1378245"/>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n-US" sz="2800" b="1" i="0" u="none" strike="noStrike" cap="none" dirty="0" smtClean="0">
                <a:solidFill>
                  <a:srgbClr val="ED6B00"/>
                </a:solidFill>
                <a:latin typeface="Calibri"/>
                <a:ea typeface="Calibri"/>
                <a:cs typeface="Calibri"/>
                <a:sym typeface="Calibri"/>
              </a:rPr>
              <a:t>ALMACENAMIENTO </a:t>
            </a:r>
            <a:r>
              <a:rPr lang="en-US" sz="2800" b="0" i="0" u="none" strike="noStrike" cap="none" dirty="0" smtClean="0">
                <a:solidFill>
                  <a:srgbClr val="A93501"/>
                </a:solidFill>
                <a:latin typeface="Calibri"/>
                <a:ea typeface="Calibri"/>
                <a:cs typeface="Calibri"/>
                <a:sym typeface="Calibri"/>
              </a:rPr>
              <a:t>SUSTANCIAS PELIGROSAS</a:t>
            </a:r>
            <a:endParaRPr sz="3100" b="0" i="0" u="none" strike="noStrike" cap="none" dirty="0">
              <a:solidFill>
                <a:srgbClr val="A93501"/>
              </a:solidFill>
              <a:latin typeface="Calibri"/>
              <a:ea typeface="Calibri"/>
              <a:cs typeface="Calibri"/>
              <a:sym typeface="Calibri"/>
            </a:endParaRPr>
          </a:p>
        </p:txBody>
      </p:sp>
      <p:sp>
        <p:nvSpPr>
          <p:cNvPr id="8" name="CuadroTexto 7">
            <a:extLst>
              <a:ext uri="{FF2B5EF4-FFF2-40B4-BE49-F238E27FC236}">
                <a16:creationId xmlns:a16="http://schemas.microsoft.com/office/drawing/2014/main" xmlns="" id="{6D855716-7F8A-0D42-AD71-4238F9365EE6}"/>
              </a:ext>
            </a:extLst>
          </p:cNvPr>
          <p:cNvSpPr txBox="1"/>
          <p:nvPr/>
        </p:nvSpPr>
        <p:spPr>
          <a:xfrm>
            <a:off x="503953" y="2812586"/>
            <a:ext cx="3862529" cy="1384954"/>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RPr/>
            </a:defPPr>
            <a:lvl1pPr marL="0" indent="0">
              <a:buSzPts val="2000"/>
              <a:buFont typeface="Arial" panose="020B0604020202020204" pitchFamily="34" charset="0"/>
              <a:buNone/>
              <a:defRPr>
                <a:latin typeface="Calibri" panose="020F0502020204030204" pitchFamily="34" charset="0"/>
                <a:cs typeface="Calibri" panose="020F0502020204030204" pitchFamily="34" charset="0"/>
              </a:defRPr>
            </a:lvl1pPr>
          </a:lstStyle>
          <a:p>
            <a:r>
              <a:rPr lang="es-ES" b="1" dirty="0"/>
              <a:t>Artículo 25: </a:t>
            </a:r>
            <a:r>
              <a:rPr lang="es-ES" dirty="0"/>
              <a:t>Podrán almacenarse sustancias peligrosas envasadas en bodegas comunes, cuando la cantidad total sea como máximo 12 t.</a:t>
            </a:r>
          </a:p>
          <a:p>
            <a:r>
              <a:rPr lang="es-ES" dirty="0" smtClean="0"/>
              <a:t>Estas </a:t>
            </a:r>
            <a:r>
              <a:rPr lang="es-ES" dirty="0"/>
              <a:t>tendrán las limitaciones indicadas en la tabla que se presenta a continuación, respecto a las cantidades máximas a almacenar:</a:t>
            </a:r>
          </a:p>
        </p:txBody>
      </p:sp>
      <p:sp>
        <p:nvSpPr>
          <p:cNvPr id="5" name="Google Shape;167;p5"/>
          <p:cNvSpPr txBox="1"/>
          <p:nvPr/>
        </p:nvSpPr>
        <p:spPr>
          <a:xfrm>
            <a:off x="469854" y="2017597"/>
            <a:ext cx="7307565" cy="743759"/>
          </a:xfrm>
          <a:prstGeom prst="rect">
            <a:avLst/>
          </a:prstGeom>
          <a:ln w="12700">
            <a:miter lim="400000"/>
          </a:ln>
          <a:extLst>
            <a:ext uri="{C572A759-6A51-4108-AA02-DFA0A04FC94B}">
              <ma14:wrappingTextBoxFlag xmlns:ma14="http://schemas.microsoft.com/office/mac/drawingml/2011/main" val="1"/>
            </a:ext>
          </a:extLst>
        </p:spPr>
        <p:txBody>
          <a:bodyPr wrap="square" lIns="91423" tIns="91423" rIns="91423" bIns="91423" anchor="ctr">
            <a:spAutoFit/>
          </a:bodyPr>
          <a:lstStyle/>
          <a:p>
            <a:pPr>
              <a:lnSpc>
                <a:spcPct val="90000"/>
              </a:lnSpc>
              <a:defRPr sz="2000">
                <a:solidFill>
                  <a:srgbClr val="ED6B00"/>
                </a:solidFill>
                <a:latin typeface="Calibri"/>
                <a:ea typeface="Calibri"/>
                <a:cs typeface="Calibri"/>
                <a:sym typeface="Calibri"/>
              </a:defRPr>
            </a:pPr>
            <a:r>
              <a:rPr lang="es-ES_tradnl" dirty="0" smtClean="0">
                <a:solidFill>
                  <a:srgbClr val="ED6B00"/>
                </a:solidFill>
              </a:rPr>
              <a:t>PÁRRAFO II</a:t>
            </a:r>
            <a:r>
              <a:rPr lang="es-ES_tradnl" b="1" dirty="0" smtClean="0">
                <a:solidFill>
                  <a:srgbClr val="A93501"/>
                </a:solidFill>
              </a:rPr>
              <a:t> </a:t>
            </a:r>
          </a:p>
          <a:p>
            <a:pPr>
              <a:lnSpc>
                <a:spcPct val="90000"/>
              </a:lnSpc>
              <a:defRPr sz="2000">
                <a:solidFill>
                  <a:srgbClr val="ED6B00"/>
                </a:solidFill>
                <a:latin typeface="Calibri"/>
                <a:ea typeface="Calibri"/>
                <a:cs typeface="Calibri"/>
                <a:sym typeface="Calibri"/>
              </a:defRPr>
            </a:pPr>
            <a:r>
              <a:rPr lang="es-ES_tradnl" b="1" dirty="0" smtClean="0">
                <a:solidFill>
                  <a:srgbClr val="A93501"/>
                </a:solidFill>
              </a:rPr>
              <a:t>DE LAS BODEGAS COMUNES</a:t>
            </a:r>
            <a:endParaRPr b="1" dirty="0">
              <a:solidFill>
                <a:srgbClr val="A93501"/>
              </a:solidFill>
            </a:endParaRPr>
          </a:p>
        </p:txBody>
      </p:sp>
      <p:sp>
        <p:nvSpPr>
          <p:cNvPr id="6" name="CuadroTexto 5">
            <a:extLst>
              <a:ext uri="{FF2B5EF4-FFF2-40B4-BE49-F238E27FC236}">
                <a16:creationId xmlns:a16="http://schemas.microsoft.com/office/drawing/2014/main" xmlns="" id="{6D855716-7F8A-0D42-AD71-4238F9365EE6}"/>
              </a:ext>
            </a:extLst>
          </p:cNvPr>
          <p:cNvSpPr txBox="1"/>
          <p:nvPr/>
        </p:nvSpPr>
        <p:spPr>
          <a:xfrm>
            <a:off x="4761576" y="2812586"/>
            <a:ext cx="4576166" cy="2462172"/>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RPr/>
            </a:defPPr>
            <a:lvl1pPr marL="0" indent="0">
              <a:buSzPts val="2000"/>
              <a:buFont typeface="Arial" panose="020B0604020202020204" pitchFamily="34" charset="0"/>
              <a:buNone/>
              <a:defRPr>
                <a:latin typeface="Calibri" panose="020F0502020204030204" pitchFamily="34" charset="0"/>
                <a:cs typeface="Calibri" panose="020F0502020204030204" pitchFamily="34" charset="0"/>
              </a:defRPr>
            </a:lvl1pPr>
          </a:lstStyle>
          <a:p>
            <a:r>
              <a:rPr lang="es-ES" b="1" dirty="0"/>
              <a:t>Artículo 28: </a:t>
            </a:r>
            <a:r>
              <a:rPr lang="es-ES" dirty="0"/>
              <a:t>Las bodegas comunes donde se almacenen sustancias peligrosas deberán ser cerradas en su perímetro por muros, resistentes a la acción del agua, con piso sólido, liso e impermeable y no poroso.  En todo caso, su diseño y características de construcción deberán ajustarse a lo señalado en la Ordenanza General de Urbanismo y Construcción.</a:t>
            </a:r>
          </a:p>
          <a:p>
            <a:endParaRPr lang="es-ES" dirty="0"/>
          </a:p>
          <a:p>
            <a:r>
              <a:rPr lang="es-ES" dirty="0"/>
              <a:t>Estas bodegas deberán tener un sistema de contención local de derrames con agentes de absorción y/o neutralización que evite comprometer las áreas adyacentes.</a:t>
            </a:r>
            <a:endParaRPr lang="es-CL" dirty="0"/>
          </a:p>
        </p:txBody>
      </p:sp>
      <p:sp>
        <p:nvSpPr>
          <p:cNvPr id="11" name="CuadroTexto 10">
            <a:extLst>
              <a:ext uri="{FF2B5EF4-FFF2-40B4-BE49-F238E27FC236}">
                <a16:creationId xmlns:a16="http://schemas.microsoft.com/office/drawing/2014/main" xmlns="" id="{6D855716-7F8A-0D42-AD71-4238F9365EE6}"/>
              </a:ext>
            </a:extLst>
          </p:cNvPr>
          <p:cNvSpPr txBox="1"/>
          <p:nvPr/>
        </p:nvSpPr>
        <p:spPr>
          <a:xfrm>
            <a:off x="4761576" y="5364732"/>
            <a:ext cx="4576166" cy="1169511"/>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RPr/>
            </a:defPPr>
            <a:lvl1pPr marL="0" indent="0">
              <a:buSzPts val="2000"/>
              <a:buFont typeface="Arial" panose="020B0604020202020204" pitchFamily="34" charset="0"/>
              <a:buNone/>
              <a:defRPr>
                <a:latin typeface="Calibri" panose="020F0502020204030204" pitchFamily="34" charset="0"/>
                <a:cs typeface="Calibri" panose="020F0502020204030204" pitchFamily="34" charset="0"/>
              </a:defRPr>
            </a:lvl1pPr>
          </a:lstStyle>
          <a:p>
            <a:r>
              <a:rPr lang="es-ES" b="1" dirty="0"/>
              <a:t>Artículo 29: </a:t>
            </a:r>
            <a:r>
              <a:rPr lang="es-ES" dirty="0"/>
              <a:t>Las bodegas comunes donde se almacenen sustancias peligrosas deberán mantener una distancia mínima de 3 m a sus muros medianeros o deslindes o bien un muro cortafuego de RF 180, en caso de distanciamiento menor o adosamiento.</a:t>
            </a:r>
            <a:endParaRPr lang="es-CL" dirty="0"/>
          </a:p>
        </p:txBody>
      </p:sp>
      <p:pic>
        <p:nvPicPr>
          <p:cNvPr id="9" name="Imagen 8"/>
          <p:cNvPicPr>
            <a:picLocks noChangeAspect="1"/>
          </p:cNvPicPr>
          <p:nvPr/>
        </p:nvPicPr>
        <p:blipFill>
          <a:blip r:embed="rId3" cstate="print"/>
          <a:stretch>
            <a:fillRect/>
          </a:stretch>
        </p:blipFill>
        <p:spPr>
          <a:xfrm>
            <a:off x="493281" y="4214346"/>
            <a:ext cx="3908178" cy="2572610"/>
          </a:xfrm>
          <a:prstGeom prst="rect">
            <a:avLst/>
          </a:prstGeom>
        </p:spPr>
      </p:pic>
    </p:spTree>
    <p:extLst>
      <p:ext uri="{BB962C8B-B14F-4D97-AF65-F5344CB8AC3E}">
        <p14:creationId xmlns:p14="http://schemas.microsoft.com/office/powerpoint/2010/main" val="6420669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8" name="Google Shape;178;p6"/>
          <p:cNvSpPr txBox="1"/>
          <p:nvPr/>
        </p:nvSpPr>
        <p:spPr>
          <a:xfrm>
            <a:off x="452175" y="1378245"/>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n-US" sz="2800" b="1" i="0" u="none" strike="noStrike" cap="none" dirty="0" smtClean="0">
                <a:solidFill>
                  <a:srgbClr val="ED6B00"/>
                </a:solidFill>
                <a:latin typeface="Calibri"/>
                <a:ea typeface="Calibri"/>
                <a:cs typeface="Calibri"/>
                <a:sym typeface="Calibri"/>
              </a:rPr>
              <a:t>PRINCIPALES CARACTERÍSTICAS </a:t>
            </a:r>
            <a:r>
              <a:rPr lang="en-US" sz="2800" b="0" i="0" u="none" strike="noStrike" cap="none" dirty="0" smtClean="0">
                <a:solidFill>
                  <a:srgbClr val="A93501"/>
                </a:solidFill>
                <a:latin typeface="Calibri"/>
                <a:ea typeface="Calibri"/>
                <a:cs typeface="Calibri"/>
                <a:sym typeface="Calibri"/>
              </a:rPr>
              <a:t>DE LA BODEGA</a:t>
            </a:r>
            <a:endParaRPr sz="3100" b="0" i="0" u="none" strike="noStrike" cap="none" dirty="0">
              <a:solidFill>
                <a:srgbClr val="A93501"/>
              </a:solidFill>
              <a:latin typeface="Calibri"/>
              <a:ea typeface="Calibri"/>
              <a:cs typeface="Calibri"/>
              <a:sym typeface="Calibri"/>
            </a:endParaRPr>
          </a:p>
        </p:txBody>
      </p:sp>
      <p:graphicFrame>
        <p:nvGraphicFramePr>
          <p:cNvPr id="6" name="Tabla 3">
            <a:extLst>
              <a:ext uri="{FF2B5EF4-FFF2-40B4-BE49-F238E27FC236}">
                <a16:creationId xmlns="" xmlns:a16="http://schemas.microsoft.com/office/drawing/2014/main" id="{986A705D-3C5B-466D-83E1-4D034D04C2E3}"/>
              </a:ext>
            </a:extLst>
          </p:cNvPr>
          <p:cNvGraphicFramePr>
            <a:graphicFrameLocks noGrp="1"/>
          </p:cNvGraphicFramePr>
          <p:nvPr>
            <p:extLst>
              <p:ext uri="{D42A27DB-BD31-4B8C-83A1-F6EECF244321}">
                <p14:modId xmlns:p14="http://schemas.microsoft.com/office/powerpoint/2010/main" val="3804183924"/>
              </p:ext>
            </p:extLst>
          </p:nvPr>
        </p:nvGraphicFramePr>
        <p:xfrm>
          <a:off x="568489" y="2443288"/>
          <a:ext cx="6870255" cy="3008972"/>
        </p:xfrm>
        <a:graphic>
          <a:graphicData uri="http://schemas.openxmlformats.org/drawingml/2006/table">
            <a:tbl>
              <a:tblPr firstRow="1" bandRow="1">
                <a:tableStyleId>{17292A2E-F333-43FB-9621-5CBBE7FDCDCB}</a:tableStyleId>
              </a:tblPr>
              <a:tblGrid>
                <a:gridCol w="2290085">
                  <a:extLst>
                    <a:ext uri="{9D8B030D-6E8A-4147-A177-3AD203B41FA5}">
                      <a16:colId xmlns="" xmlns:a16="http://schemas.microsoft.com/office/drawing/2014/main" val="202128815"/>
                    </a:ext>
                  </a:extLst>
                </a:gridCol>
                <a:gridCol w="2290085">
                  <a:extLst>
                    <a:ext uri="{9D8B030D-6E8A-4147-A177-3AD203B41FA5}">
                      <a16:colId xmlns="" xmlns:a16="http://schemas.microsoft.com/office/drawing/2014/main" val="1864041406"/>
                    </a:ext>
                  </a:extLst>
                </a:gridCol>
                <a:gridCol w="2290085">
                  <a:extLst>
                    <a:ext uri="{9D8B030D-6E8A-4147-A177-3AD203B41FA5}">
                      <a16:colId xmlns="" xmlns:a16="http://schemas.microsoft.com/office/drawing/2014/main" val="3522754037"/>
                    </a:ext>
                  </a:extLst>
                </a:gridCol>
              </a:tblGrid>
              <a:tr h="456273">
                <a:tc gridSpan="3">
                  <a:txBody>
                    <a:bodyPr/>
                    <a:lstStyle/>
                    <a:p>
                      <a:pPr algn="ctr"/>
                      <a:r>
                        <a:rPr lang="es-CL" sz="1400" dirty="0">
                          <a:latin typeface="Calibri"/>
                          <a:cs typeface="Calibri"/>
                        </a:rPr>
                        <a:t>CARACTERÍSTICAS DE UNA BODEGA DE MERCANCÍAS PELIGROSAS</a:t>
                      </a:r>
                      <a:endParaRPr lang="es-CL" sz="1400" b="1" dirty="0">
                        <a:latin typeface="Calibri"/>
                        <a:cs typeface="Calibri"/>
                      </a:endParaRPr>
                    </a:p>
                  </a:txBody>
                  <a:tcPr marL="68580" marR="68580" marT="34290" marB="34290" anchor="ctr"/>
                </a:tc>
                <a:tc hMerge="1">
                  <a:txBody>
                    <a:bodyPr/>
                    <a:lstStyle/>
                    <a:p>
                      <a:endParaRPr lang="es-CL" dirty="0"/>
                    </a:p>
                  </a:txBody>
                  <a:tcPr/>
                </a:tc>
                <a:tc hMerge="1">
                  <a:txBody>
                    <a:bodyPr/>
                    <a:lstStyle/>
                    <a:p>
                      <a:endParaRPr lang="es-CL" dirty="0"/>
                    </a:p>
                  </a:txBody>
                  <a:tcPr/>
                </a:tc>
                <a:extLst>
                  <a:ext uri="{0D108BD9-81ED-4DB2-BD59-A6C34878D82A}">
                    <a16:rowId xmlns="" xmlns:a16="http://schemas.microsoft.com/office/drawing/2014/main" val="2601487389"/>
                  </a:ext>
                </a:extLst>
              </a:tr>
              <a:tr h="377190">
                <a:tc>
                  <a:txBody>
                    <a:bodyPr/>
                    <a:lstStyle/>
                    <a:p>
                      <a:pPr algn="ctr"/>
                      <a:r>
                        <a:rPr lang="es-CL" sz="1400" dirty="0">
                          <a:latin typeface="Calibri"/>
                          <a:cs typeface="Calibri"/>
                        </a:rPr>
                        <a:t>La instalación deberá tener acceso controlado.</a:t>
                      </a:r>
                    </a:p>
                  </a:txBody>
                  <a:tcPr marL="68580" marR="68580" marT="34290" marB="34290" anchor="ctr">
                    <a:lnR w="12700" cap="flat" cmpd="sng" algn="ctr">
                      <a:solidFill>
                        <a:srgbClr val="FFAB40"/>
                      </a:solidFill>
                      <a:prstDash val="solid"/>
                      <a:round/>
                      <a:headEnd type="none" w="med" len="med"/>
                      <a:tailEnd type="none" w="med" len="med"/>
                    </a:lnR>
                    <a:lnB w="12700" cap="flat" cmpd="sng" algn="ctr">
                      <a:solidFill>
                        <a:srgbClr val="FFAB40"/>
                      </a:solidFill>
                      <a:prstDash val="solid"/>
                      <a:round/>
                      <a:headEnd type="none" w="med" len="med"/>
                      <a:tailEnd type="none" w="med" len="med"/>
                    </a:lnB>
                  </a:tcPr>
                </a:tc>
                <a:tc>
                  <a:txBody>
                    <a:bodyPr/>
                    <a:lstStyle/>
                    <a:p>
                      <a:pPr algn="ctr"/>
                      <a:r>
                        <a:rPr lang="es-CL" sz="1400" dirty="0">
                          <a:latin typeface="Calibri"/>
                          <a:cs typeface="Calibri"/>
                        </a:rPr>
                        <a:t>Deberá existir un registro del personal que accede y se retira del lugar.</a:t>
                      </a:r>
                    </a:p>
                  </a:txBody>
                  <a:tcPr marL="68580" marR="68580" marT="34290" marB="34290" anchor="ctr">
                    <a:lnL w="12700" cap="flat" cmpd="sng" algn="ctr">
                      <a:solidFill>
                        <a:srgbClr val="FFAB40"/>
                      </a:solidFill>
                      <a:prstDash val="solid"/>
                      <a:round/>
                      <a:headEnd type="none" w="med" len="med"/>
                      <a:tailEnd type="none" w="med" len="med"/>
                    </a:lnL>
                    <a:lnR w="12700" cap="flat" cmpd="sng" algn="ctr">
                      <a:solidFill>
                        <a:srgbClr val="FFAB40"/>
                      </a:solidFill>
                      <a:prstDash val="solid"/>
                      <a:round/>
                      <a:headEnd type="none" w="med" len="med"/>
                      <a:tailEnd type="none" w="med" len="med"/>
                    </a:lnR>
                    <a:lnB w="12700" cap="flat" cmpd="sng" algn="ctr">
                      <a:solidFill>
                        <a:srgbClr val="FFAB40"/>
                      </a:solidFill>
                      <a:prstDash val="solid"/>
                      <a:round/>
                      <a:headEnd type="none" w="med" len="med"/>
                      <a:tailEnd type="none" w="med" len="med"/>
                    </a:lnB>
                  </a:tcPr>
                </a:tc>
                <a:tc>
                  <a:txBody>
                    <a:bodyPr/>
                    <a:lstStyle/>
                    <a:p>
                      <a:pPr algn="ctr"/>
                      <a:r>
                        <a:rPr lang="es-CL" sz="1400" dirty="0">
                          <a:latin typeface="Calibri"/>
                          <a:cs typeface="Calibri"/>
                        </a:rPr>
                        <a:t>Deberá existir un Manual de Operaciones conocido por todo el personal.</a:t>
                      </a:r>
                    </a:p>
                  </a:txBody>
                  <a:tcPr marL="68580" marR="68580" marT="34290" marB="34290" anchor="ctr">
                    <a:lnL w="12700" cap="flat" cmpd="sng" algn="ctr">
                      <a:solidFill>
                        <a:srgbClr val="FFAB40"/>
                      </a:solidFill>
                      <a:prstDash val="solid"/>
                      <a:round/>
                      <a:headEnd type="none" w="med" len="med"/>
                      <a:tailEnd type="none" w="med" len="med"/>
                    </a:lnL>
                    <a:lnB w="12700" cap="flat" cmpd="sng" algn="ctr">
                      <a:solidFill>
                        <a:srgbClr val="FFAB40"/>
                      </a:solidFill>
                      <a:prstDash val="solid"/>
                      <a:round/>
                      <a:headEnd type="none" w="med" len="med"/>
                      <a:tailEnd type="none" w="med" len="med"/>
                    </a:lnB>
                  </a:tcPr>
                </a:tc>
                <a:extLst>
                  <a:ext uri="{0D108BD9-81ED-4DB2-BD59-A6C34878D82A}">
                    <a16:rowId xmlns="" xmlns:a16="http://schemas.microsoft.com/office/drawing/2014/main" val="3404050697"/>
                  </a:ext>
                </a:extLst>
              </a:tr>
              <a:tr h="377190">
                <a:tc>
                  <a:txBody>
                    <a:bodyPr/>
                    <a:lstStyle/>
                    <a:p>
                      <a:pPr algn="ctr"/>
                      <a:r>
                        <a:rPr lang="es-CL" sz="1400" dirty="0">
                          <a:latin typeface="Calibri"/>
                          <a:cs typeface="Calibri"/>
                        </a:rPr>
                        <a:t>En el ingreso al lugar deberá existir un plano de la Bodega.</a:t>
                      </a:r>
                    </a:p>
                  </a:txBody>
                  <a:tcPr marL="68580" marR="68580" marT="34290" marB="34290" anchor="ctr">
                    <a:lnR w="12700" cap="flat" cmpd="sng" algn="ctr">
                      <a:solidFill>
                        <a:srgbClr val="FFAB40"/>
                      </a:solidFill>
                      <a:prstDash val="solid"/>
                      <a:round/>
                      <a:headEnd type="none" w="med" len="med"/>
                      <a:tailEnd type="none" w="med" len="med"/>
                    </a:lnR>
                    <a:lnT w="12700" cap="flat" cmpd="sng" algn="ctr">
                      <a:solidFill>
                        <a:srgbClr val="FFAB40"/>
                      </a:solidFill>
                      <a:prstDash val="solid"/>
                      <a:round/>
                      <a:headEnd type="none" w="med" len="med"/>
                      <a:tailEnd type="none" w="med" len="med"/>
                    </a:lnT>
                    <a:lnB w="12700" cap="flat" cmpd="sng" algn="ctr">
                      <a:solidFill>
                        <a:srgbClr val="FFAB40"/>
                      </a:solidFill>
                      <a:prstDash val="solid"/>
                      <a:round/>
                      <a:headEnd type="none" w="med" len="med"/>
                      <a:tailEnd type="none" w="med" len="med"/>
                    </a:lnB>
                  </a:tcPr>
                </a:tc>
                <a:tc>
                  <a:txBody>
                    <a:bodyPr/>
                    <a:lstStyle/>
                    <a:p>
                      <a:pPr algn="ctr"/>
                      <a:r>
                        <a:rPr lang="es-CL" sz="1400" dirty="0">
                          <a:latin typeface="Calibri"/>
                          <a:cs typeface="Calibri"/>
                        </a:rPr>
                        <a:t>Estará prohibido fumar en cualquier zona de la Bodega.</a:t>
                      </a:r>
                    </a:p>
                  </a:txBody>
                  <a:tcPr marL="68580" marR="68580" marT="34290" marB="34290" anchor="ctr">
                    <a:lnL w="12700" cap="flat" cmpd="sng" algn="ctr">
                      <a:solidFill>
                        <a:srgbClr val="FFAB40"/>
                      </a:solidFill>
                      <a:prstDash val="solid"/>
                      <a:round/>
                      <a:headEnd type="none" w="med" len="med"/>
                      <a:tailEnd type="none" w="med" len="med"/>
                    </a:lnL>
                    <a:lnR w="12700" cap="flat" cmpd="sng" algn="ctr">
                      <a:solidFill>
                        <a:srgbClr val="FFAB40"/>
                      </a:solidFill>
                      <a:prstDash val="solid"/>
                      <a:round/>
                      <a:headEnd type="none" w="med" len="med"/>
                      <a:tailEnd type="none" w="med" len="med"/>
                    </a:lnR>
                    <a:lnT w="12700" cap="flat" cmpd="sng" algn="ctr">
                      <a:solidFill>
                        <a:srgbClr val="FFAB40"/>
                      </a:solidFill>
                      <a:prstDash val="solid"/>
                      <a:round/>
                      <a:headEnd type="none" w="med" len="med"/>
                      <a:tailEnd type="none" w="med" len="med"/>
                    </a:lnT>
                    <a:lnB w="12700" cap="flat" cmpd="sng" algn="ctr">
                      <a:solidFill>
                        <a:srgbClr val="FFAB40"/>
                      </a:solidFill>
                      <a:prstDash val="solid"/>
                      <a:round/>
                      <a:headEnd type="none" w="med" len="med"/>
                      <a:tailEnd type="none" w="med" len="med"/>
                    </a:lnB>
                  </a:tcPr>
                </a:tc>
                <a:tc>
                  <a:txBody>
                    <a:bodyPr/>
                    <a:lstStyle/>
                    <a:p>
                      <a:pPr algn="ctr"/>
                      <a:r>
                        <a:rPr lang="es-CL" sz="1400" dirty="0">
                          <a:latin typeface="Calibri"/>
                          <a:cs typeface="Calibri"/>
                        </a:rPr>
                        <a:t>Deberá contar con un sistema de control de derrames.</a:t>
                      </a:r>
                    </a:p>
                  </a:txBody>
                  <a:tcPr marL="68580" marR="68580" marT="34290" marB="34290" anchor="ctr">
                    <a:lnL w="12700" cap="flat" cmpd="sng" algn="ctr">
                      <a:solidFill>
                        <a:srgbClr val="FFAB40"/>
                      </a:solidFill>
                      <a:prstDash val="solid"/>
                      <a:round/>
                      <a:headEnd type="none" w="med" len="med"/>
                      <a:tailEnd type="none" w="med" len="med"/>
                    </a:lnL>
                    <a:lnT w="12700" cap="flat" cmpd="sng" algn="ctr">
                      <a:solidFill>
                        <a:srgbClr val="FFAB40"/>
                      </a:solidFill>
                      <a:prstDash val="solid"/>
                      <a:round/>
                      <a:headEnd type="none" w="med" len="med"/>
                      <a:tailEnd type="none" w="med" len="med"/>
                    </a:lnT>
                    <a:lnB w="12700" cap="flat" cmpd="sng" algn="ctr">
                      <a:solidFill>
                        <a:srgbClr val="FFAB40"/>
                      </a:solidFill>
                      <a:prstDash val="solid"/>
                      <a:round/>
                      <a:headEnd type="none" w="med" len="med"/>
                      <a:tailEnd type="none" w="med" len="med"/>
                    </a:lnB>
                  </a:tcPr>
                </a:tc>
                <a:extLst>
                  <a:ext uri="{0D108BD9-81ED-4DB2-BD59-A6C34878D82A}">
                    <a16:rowId xmlns="" xmlns:a16="http://schemas.microsoft.com/office/drawing/2014/main" val="3316007129"/>
                  </a:ext>
                </a:extLst>
              </a:tr>
              <a:tr h="531495">
                <a:tc>
                  <a:txBody>
                    <a:bodyPr/>
                    <a:lstStyle/>
                    <a:p>
                      <a:pPr algn="ctr"/>
                      <a:r>
                        <a:rPr lang="es-CL" sz="1400" dirty="0">
                          <a:latin typeface="Calibri"/>
                          <a:cs typeface="Calibri"/>
                        </a:rPr>
                        <a:t>Deberá contar con un sistema manual de extinción de incendios.</a:t>
                      </a:r>
                    </a:p>
                  </a:txBody>
                  <a:tcPr marL="68580" marR="68580" marT="34290" marB="34290" anchor="ctr">
                    <a:lnR w="12700" cap="flat" cmpd="sng" algn="ctr">
                      <a:solidFill>
                        <a:srgbClr val="FFAB40"/>
                      </a:solidFill>
                      <a:prstDash val="solid"/>
                      <a:round/>
                      <a:headEnd type="none" w="med" len="med"/>
                      <a:tailEnd type="none" w="med" len="med"/>
                    </a:lnR>
                    <a:lnT w="12700" cap="flat" cmpd="sng" algn="ctr">
                      <a:solidFill>
                        <a:srgbClr val="FFAB40"/>
                      </a:solidFill>
                      <a:prstDash val="solid"/>
                      <a:round/>
                      <a:headEnd type="none" w="med" len="med"/>
                      <a:tailEnd type="none" w="med" len="med"/>
                    </a:lnT>
                  </a:tcPr>
                </a:tc>
                <a:tc>
                  <a:txBody>
                    <a:bodyPr/>
                    <a:lstStyle/>
                    <a:p>
                      <a:pPr algn="ctr"/>
                      <a:r>
                        <a:rPr lang="es-CL" sz="1400" dirty="0">
                          <a:latin typeface="Calibri"/>
                          <a:cs typeface="Calibri"/>
                        </a:rPr>
                        <a:t>Se deberá contar con las Hojas de Datos de Seguridad de Producto.</a:t>
                      </a:r>
                    </a:p>
                  </a:txBody>
                  <a:tcPr marL="68580" marR="68580" marT="34290" marB="34290" anchor="ctr">
                    <a:lnL w="12700" cap="flat" cmpd="sng" algn="ctr">
                      <a:solidFill>
                        <a:srgbClr val="FFAB40"/>
                      </a:solidFill>
                      <a:prstDash val="solid"/>
                      <a:round/>
                      <a:headEnd type="none" w="med" len="med"/>
                      <a:tailEnd type="none" w="med" len="med"/>
                    </a:lnL>
                    <a:lnR w="12700" cap="flat" cmpd="sng" algn="ctr">
                      <a:solidFill>
                        <a:srgbClr val="FFAB40"/>
                      </a:solidFill>
                      <a:prstDash val="solid"/>
                      <a:round/>
                      <a:headEnd type="none" w="med" len="med"/>
                      <a:tailEnd type="none" w="med" len="med"/>
                    </a:lnR>
                    <a:lnT w="12700" cap="flat" cmpd="sng" algn="ctr">
                      <a:solidFill>
                        <a:srgbClr val="FFAB40"/>
                      </a:solidFill>
                      <a:prstDash val="solid"/>
                      <a:round/>
                      <a:headEnd type="none" w="med" len="med"/>
                      <a:tailEnd type="none" w="med" len="med"/>
                    </a:lnT>
                  </a:tcPr>
                </a:tc>
                <a:tc>
                  <a:txBody>
                    <a:bodyPr/>
                    <a:lstStyle/>
                    <a:p>
                      <a:pPr algn="ctr"/>
                      <a:r>
                        <a:rPr lang="es-CL" sz="1400" dirty="0">
                          <a:latin typeface="Calibri"/>
                          <a:cs typeface="Calibri"/>
                        </a:rPr>
                        <a:t>Deberá existir una distancia de 3 metros con otros lugares o un muro de RF180 (Resistencia al Fuego de 180 minutos)</a:t>
                      </a:r>
                    </a:p>
                  </a:txBody>
                  <a:tcPr marL="68580" marR="68580" marT="34290" marB="34290" anchor="ctr">
                    <a:lnL w="12700" cap="flat" cmpd="sng" algn="ctr">
                      <a:solidFill>
                        <a:srgbClr val="FFAB40"/>
                      </a:solidFill>
                      <a:prstDash val="solid"/>
                      <a:round/>
                      <a:headEnd type="none" w="med" len="med"/>
                      <a:tailEnd type="none" w="med" len="med"/>
                    </a:lnL>
                    <a:lnT w="12700" cap="flat" cmpd="sng" algn="ctr">
                      <a:solidFill>
                        <a:srgbClr val="FFAB40"/>
                      </a:solidFill>
                      <a:prstDash val="solid"/>
                      <a:round/>
                      <a:headEnd type="none" w="med" len="med"/>
                      <a:tailEnd type="none" w="med" len="med"/>
                    </a:lnT>
                  </a:tcPr>
                </a:tc>
                <a:extLst>
                  <a:ext uri="{0D108BD9-81ED-4DB2-BD59-A6C34878D82A}">
                    <a16:rowId xmlns="" xmlns:a16="http://schemas.microsoft.com/office/drawing/2014/main" val="3017113301"/>
                  </a:ext>
                </a:extLst>
              </a:tr>
            </a:tbl>
          </a:graphicData>
        </a:graphic>
      </p:graphicFrame>
      <p:pic>
        <p:nvPicPr>
          <p:cNvPr id="4" name="Imagen 3">
            <a:extLst>
              <a:ext uri="{FF2B5EF4-FFF2-40B4-BE49-F238E27FC236}">
                <a16:creationId xmlns="" xmlns:a16="http://schemas.microsoft.com/office/drawing/2014/main" id="{67A1DBC1-F5FF-4DDD-8501-669F92D39835}"/>
              </a:ext>
            </a:extLst>
          </p:cNvPr>
          <p:cNvPicPr>
            <a:picLocks noChangeAspect="1"/>
          </p:cNvPicPr>
          <p:nvPr/>
        </p:nvPicPr>
        <p:blipFill>
          <a:blip r:embed="rId3"/>
          <a:stretch>
            <a:fillRect/>
          </a:stretch>
        </p:blipFill>
        <p:spPr>
          <a:xfrm flipH="1">
            <a:off x="7550368" y="2465825"/>
            <a:ext cx="1681774" cy="4581872"/>
          </a:xfrm>
          <a:prstGeom prst="rect">
            <a:avLst/>
          </a:prstGeom>
        </p:spPr>
      </p:pic>
    </p:spTree>
    <p:extLst>
      <p:ext uri="{BB962C8B-B14F-4D97-AF65-F5344CB8AC3E}">
        <p14:creationId xmlns:p14="http://schemas.microsoft.com/office/powerpoint/2010/main" val="13567915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61;p13"/>
          <p:cNvSpPr txBox="1">
            <a:spLocks/>
          </p:cNvSpPr>
          <p:nvPr/>
        </p:nvSpPr>
        <p:spPr>
          <a:xfrm>
            <a:off x="365425" y="1907495"/>
            <a:ext cx="4110180" cy="233605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1100"/>
            </a:pPr>
            <a:r>
              <a:rPr lang="es-ES" sz="3600" b="1" dirty="0" smtClean="0">
                <a:solidFill>
                  <a:srgbClr val="ED6B00"/>
                </a:solidFill>
                <a:latin typeface="Calibri" panose="020F0502020204030204" pitchFamily="34" charset="0"/>
                <a:ea typeface="Roboto"/>
                <a:cs typeface="Calibri" panose="020F0502020204030204" pitchFamily="34" charset="0"/>
                <a:sym typeface="Roboto"/>
              </a:rPr>
              <a:t>ALMACENAMIENTO DE SUSTANCIAS PELIGROSAS</a:t>
            </a:r>
            <a:endParaRPr lang="x-none" sz="3600" b="1" dirty="0">
              <a:solidFill>
                <a:srgbClr val="ED6B00"/>
              </a:solidFill>
              <a:latin typeface="Calibri" panose="020F0502020204030204" pitchFamily="34" charset="0"/>
              <a:ea typeface="Roboto"/>
              <a:cs typeface="Calibri" panose="020F0502020204030204" pitchFamily="34" charset="0"/>
              <a:sym typeface="Roboto"/>
            </a:endParaRPr>
          </a:p>
        </p:txBody>
      </p:sp>
      <p:sp>
        <p:nvSpPr>
          <p:cNvPr id="2" name="Google Shape;83;p2"/>
          <p:cNvSpPr txBox="1"/>
          <p:nvPr/>
        </p:nvSpPr>
        <p:spPr>
          <a:xfrm>
            <a:off x="365425" y="2144650"/>
            <a:ext cx="1444325" cy="17838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500" b="1" i="0" u="none" strike="noStrike" cap="none" dirty="0">
                <a:solidFill>
                  <a:srgbClr val="000000"/>
                </a:solidFill>
                <a:latin typeface="Calibri"/>
                <a:ea typeface="Calibri"/>
                <a:cs typeface="Calibri"/>
                <a:sym typeface="Calibri"/>
              </a:rPr>
              <a:t>ACTIVIDAD </a:t>
            </a:r>
            <a:r>
              <a:rPr lang="en-US" sz="1500" b="1" dirty="0">
                <a:latin typeface="Calibri"/>
                <a:ea typeface="Calibri"/>
                <a:cs typeface="Calibri"/>
                <a:sym typeface="Calibri"/>
              </a:rPr>
              <a:t>8</a:t>
            </a:r>
            <a:endParaRPr dirty="0"/>
          </a:p>
          <a:p>
            <a:pPr marL="0" marR="0" lvl="0" indent="0" algn="l" rtl="0">
              <a:lnSpc>
                <a:spcPct val="100000"/>
              </a:lnSpc>
              <a:spcBef>
                <a:spcPts val="0"/>
              </a:spcBef>
              <a:spcAft>
                <a:spcPts val="0"/>
              </a:spcAft>
              <a:buNone/>
            </a:pPr>
            <a:endParaRPr sz="1500" b="1" i="0" u="none" strike="noStrike" cap="none" dirty="0">
              <a:solidFill>
                <a:srgbClr val="000000"/>
              </a:solidFill>
              <a:latin typeface="Calibri"/>
              <a:ea typeface="Calibri"/>
              <a:cs typeface="Calibri"/>
              <a:sym typeface="Calibri"/>
            </a:endParaRPr>
          </a:p>
        </p:txBody>
      </p:sp>
      <p:sp>
        <p:nvSpPr>
          <p:cNvPr id="4" name="Google Shape;15;p23"/>
          <p:cNvSpPr txBox="1"/>
          <p:nvPr/>
        </p:nvSpPr>
        <p:spPr>
          <a:xfrm>
            <a:off x="1139100" y="834800"/>
            <a:ext cx="4156800" cy="31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rgbClr val="ED6B00"/>
                </a:solidFill>
                <a:latin typeface="Calibri"/>
                <a:ea typeface="Calibri"/>
                <a:cs typeface="Calibri"/>
                <a:sym typeface="Calibri"/>
              </a:rPr>
              <a:t>MÓDULO </a:t>
            </a:r>
            <a:r>
              <a:rPr lang="en-US" sz="1200" b="1" dirty="0">
                <a:solidFill>
                  <a:srgbClr val="ED6B00"/>
                </a:solidFill>
                <a:latin typeface="Calibri"/>
                <a:ea typeface="Calibri"/>
                <a:cs typeface="Calibri"/>
                <a:sym typeface="Calibri"/>
              </a:rPr>
              <a:t>4</a:t>
            </a:r>
            <a:r>
              <a:rPr lang="en-US" sz="1200" b="1" i="0" u="none" strike="noStrike" cap="none" dirty="0" smtClean="0">
                <a:solidFill>
                  <a:srgbClr val="ED6B00"/>
                </a:solidFill>
                <a:latin typeface="Calibri"/>
                <a:ea typeface="Calibri"/>
                <a:cs typeface="Calibri"/>
                <a:sym typeface="Calibri"/>
              </a:rPr>
              <a:t> </a:t>
            </a:r>
            <a:r>
              <a:rPr lang="en-US" sz="1200" b="0" i="0" u="none" strike="noStrike" cap="none" dirty="0">
                <a:solidFill>
                  <a:srgbClr val="ED6B00"/>
                </a:solidFill>
                <a:latin typeface="Calibri"/>
                <a:ea typeface="Calibri"/>
                <a:cs typeface="Calibri"/>
                <a:sym typeface="Calibri"/>
              </a:rPr>
              <a:t>| </a:t>
            </a:r>
            <a:r>
              <a:rPr lang="en-US" sz="1200" b="0" i="0" u="none" strike="noStrike" cap="none" dirty="0" smtClean="0">
                <a:solidFill>
                  <a:srgbClr val="ED6B00"/>
                </a:solidFill>
                <a:latin typeface="Calibri"/>
                <a:ea typeface="Calibri"/>
                <a:cs typeface="Calibri"/>
                <a:sym typeface="Calibri"/>
              </a:rPr>
              <a:t>SEGURIDAD EN BODEGAS</a:t>
            </a:r>
            <a:endParaRPr sz="1200" b="0" i="0" u="none" strike="noStrike" cap="none" dirty="0">
              <a:solidFill>
                <a:srgbClr val="ED6B00"/>
              </a:solidFill>
              <a:latin typeface="Calibri"/>
              <a:ea typeface="Calibri"/>
              <a:cs typeface="Calibri"/>
              <a:sym typeface="Calibri"/>
            </a:endParaRPr>
          </a:p>
        </p:txBody>
      </p:sp>
      <p:pic>
        <p:nvPicPr>
          <p:cNvPr id="3" name="Imagen 2" descr="LOGISTICA-1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8441" y="2042057"/>
            <a:ext cx="7131822" cy="5498930"/>
          </a:xfrm>
          <a:prstGeom prst="rect">
            <a:avLst/>
          </a:prstGeom>
        </p:spPr>
      </p:pic>
    </p:spTree>
    <p:extLst>
      <p:ext uri="{BB962C8B-B14F-4D97-AF65-F5344CB8AC3E}">
        <p14:creationId xmlns:p14="http://schemas.microsoft.com/office/powerpoint/2010/main" val="35426858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0" name="Google Shape;178;p6">
            <a:extLst>
              <a:ext uri="{FF2B5EF4-FFF2-40B4-BE49-F238E27FC236}">
                <a16:creationId xmlns="" xmlns:a16="http://schemas.microsoft.com/office/drawing/2014/main" id="{FB3B68D7-7C8F-4FE1-8D92-B197FBAD624E}"/>
              </a:ext>
            </a:extLst>
          </p:cNvPr>
          <p:cNvSpPr txBox="1"/>
          <p:nvPr/>
        </p:nvSpPr>
        <p:spPr>
          <a:xfrm>
            <a:off x="452175" y="1378245"/>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n-US" sz="2800" b="1" i="0" u="none" strike="noStrike" cap="none" dirty="0">
                <a:solidFill>
                  <a:srgbClr val="ED6B00"/>
                </a:solidFill>
                <a:latin typeface="Calibri"/>
                <a:ea typeface="Calibri"/>
                <a:cs typeface="Calibri"/>
                <a:sym typeface="Calibri"/>
              </a:rPr>
              <a:t>REALICEMOS </a:t>
            </a:r>
            <a:r>
              <a:rPr lang="en-US" sz="2800" b="0" i="0" u="none" strike="noStrike" cap="none" dirty="0">
                <a:solidFill>
                  <a:srgbClr val="A93501"/>
                </a:solidFill>
                <a:latin typeface="Calibri"/>
                <a:ea typeface="Calibri"/>
                <a:cs typeface="Calibri"/>
                <a:sym typeface="Calibri"/>
              </a:rPr>
              <a:t>UNA PAUSA…</a:t>
            </a:r>
            <a:endParaRPr sz="3100" b="0" i="0" u="none" strike="noStrike" cap="none" dirty="0">
              <a:solidFill>
                <a:srgbClr val="A93501"/>
              </a:solidFill>
              <a:latin typeface="Calibri"/>
              <a:ea typeface="Calibri"/>
              <a:cs typeface="Calibri"/>
              <a:sym typeface="Calibri"/>
            </a:endParaRPr>
          </a:p>
        </p:txBody>
      </p:sp>
      <p:sp>
        <p:nvSpPr>
          <p:cNvPr id="11" name="Google Shape;107;p6">
            <a:extLst>
              <a:ext uri="{FF2B5EF4-FFF2-40B4-BE49-F238E27FC236}">
                <a16:creationId xmlns="" xmlns:a16="http://schemas.microsoft.com/office/drawing/2014/main" id="{33EC1D5F-D452-43E0-B681-4AE69432CDFB}"/>
              </a:ext>
            </a:extLst>
          </p:cNvPr>
          <p:cNvSpPr txBox="1"/>
          <p:nvPr/>
        </p:nvSpPr>
        <p:spPr>
          <a:xfrm>
            <a:off x="651851" y="2579549"/>
            <a:ext cx="4659057" cy="1200288"/>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285750" indent="-285750">
              <a:buFont typeface="Arial" panose="020B0604020202020204" pitchFamily="34" charset="0"/>
              <a:buChar char="•"/>
              <a:defRPr sz="1600">
                <a:latin typeface="Calibri" panose="020F0502020204030204" pitchFamily="34" charset="0"/>
                <a:cs typeface="Calibri" panose="020F0502020204030204" pitchFamily="34" charset="0"/>
              </a:defRPr>
            </a:lvl1pPr>
          </a:lstStyle>
          <a:p>
            <a:pPr marL="0" lvl="0" indent="0">
              <a:buClr>
                <a:schemeClr val="dk1"/>
              </a:buClr>
              <a:buSzPts val="2100"/>
              <a:buNone/>
            </a:pPr>
            <a:r>
              <a:rPr lang="es-MX" sz="1800" dirty="0"/>
              <a:t>Ahora realizaremos una actividad que nos permita consolidar los temas revisados. Para ello, descarguen la actividad </a:t>
            </a:r>
            <a:r>
              <a:rPr lang="es-MX" sz="1800" b="1" dirty="0">
                <a:solidFill>
                  <a:srgbClr val="ED6B00"/>
                </a:solidFill>
              </a:rPr>
              <a:t>“Cuánto aprendimos </a:t>
            </a:r>
            <a:r>
              <a:rPr lang="es-MX" sz="1800" b="1" dirty="0" smtClean="0">
                <a:solidFill>
                  <a:srgbClr val="ED6B00"/>
                </a:solidFill>
              </a:rPr>
              <a:t>8”</a:t>
            </a:r>
            <a:r>
              <a:rPr lang="es-MX" sz="1800" dirty="0" smtClean="0"/>
              <a:t> </a:t>
            </a:r>
            <a:r>
              <a:rPr lang="es-MX" sz="1800" dirty="0"/>
              <a:t>y sigan las instrucciones.</a:t>
            </a:r>
          </a:p>
        </p:txBody>
      </p:sp>
      <p:sp>
        <p:nvSpPr>
          <p:cNvPr id="12" name="Google Shape;318;p12">
            <a:extLst>
              <a:ext uri="{FF2B5EF4-FFF2-40B4-BE49-F238E27FC236}">
                <a16:creationId xmlns="" xmlns:a16="http://schemas.microsoft.com/office/drawing/2014/main" id="{CFE94FB6-33DD-4095-A621-B9F46D41A972}"/>
              </a:ext>
            </a:extLst>
          </p:cNvPr>
          <p:cNvSpPr txBox="1"/>
          <p:nvPr/>
        </p:nvSpPr>
        <p:spPr>
          <a:xfrm>
            <a:off x="651851" y="4705477"/>
            <a:ext cx="4278737" cy="1767776"/>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2100" b="1" i="0" u="none" strike="noStrike" cap="none" dirty="0">
                <a:solidFill>
                  <a:srgbClr val="ED6B00"/>
                </a:solidFill>
                <a:latin typeface="Calibri"/>
                <a:ea typeface="Calibri"/>
                <a:cs typeface="Calibri"/>
                <a:sym typeface="Calibri"/>
              </a:rPr>
              <a:t>¡</a:t>
            </a:r>
            <a:r>
              <a:rPr lang="es-CL" sz="2100" b="1" i="0" u="none" strike="noStrike" cap="none" dirty="0">
                <a:solidFill>
                  <a:srgbClr val="ED6B00"/>
                </a:solidFill>
                <a:latin typeface="Calibri"/>
                <a:ea typeface="Calibri"/>
                <a:cs typeface="Calibri"/>
                <a:sym typeface="Calibri"/>
              </a:rPr>
              <a:t>Muy bien!</a:t>
            </a:r>
            <a:endParaRPr b="1" dirty="0"/>
          </a:p>
          <a:p>
            <a:pPr marL="0" marR="0" lvl="0" indent="0" algn="l" rtl="0">
              <a:lnSpc>
                <a:spcPct val="100000"/>
              </a:lnSpc>
              <a:spcBef>
                <a:spcPts val="0"/>
              </a:spcBef>
              <a:spcAft>
                <a:spcPts val="0"/>
              </a:spcAft>
              <a:buNone/>
            </a:pPr>
            <a:r>
              <a:rPr lang="en-US" sz="2100" b="0" i="0" u="none" strike="noStrike" cap="none" dirty="0">
                <a:solidFill>
                  <a:srgbClr val="A93501"/>
                </a:solidFill>
                <a:latin typeface="Calibri"/>
                <a:ea typeface="Calibri"/>
                <a:cs typeface="Calibri"/>
                <a:sym typeface="Calibri"/>
              </a:rPr>
              <a:t>¡</a:t>
            </a:r>
            <a:r>
              <a:rPr lang="en-US" sz="2100" b="0" i="0" u="none" strike="noStrike" cap="none" dirty="0" err="1">
                <a:solidFill>
                  <a:srgbClr val="A93501"/>
                </a:solidFill>
                <a:latin typeface="Calibri"/>
                <a:ea typeface="Calibri"/>
                <a:cs typeface="Calibri"/>
                <a:sym typeface="Calibri"/>
              </a:rPr>
              <a:t>Vamos</a:t>
            </a:r>
            <a:r>
              <a:rPr lang="en-US" sz="2100" b="0" i="0" u="none" strike="noStrike" cap="none" dirty="0">
                <a:solidFill>
                  <a:srgbClr val="A93501"/>
                </a:solidFill>
                <a:latin typeface="Calibri"/>
                <a:ea typeface="Calibri"/>
                <a:cs typeface="Calibri"/>
                <a:sym typeface="Calibri"/>
              </a:rPr>
              <a:t> a </a:t>
            </a:r>
            <a:r>
              <a:rPr lang="en-US" sz="2100" b="0" i="0" u="none" strike="noStrike" cap="none" dirty="0" err="1">
                <a:solidFill>
                  <a:srgbClr val="A93501"/>
                </a:solidFill>
                <a:latin typeface="Calibri"/>
                <a:ea typeface="Calibri"/>
                <a:cs typeface="Calibri"/>
                <a:sym typeface="Calibri"/>
              </a:rPr>
              <a:t>trabajar</a:t>
            </a:r>
            <a:r>
              <a:rPr lang="en-US" sz="2100" dirty="0">
                <a:solidFill>
                  <a:srgbClr val="A93501"/>
                </a:solidFill>
                <a:latin typeface="Calibri"/>
                <a:ea typeface="Calibri"/>
                <a:cs typeface="Calibri"/>
                <a:sym typeface="Calibri"/>
              </a:rPr>
              <a:t>!</a:t>
            </a:r>
            <a:r>
              <a:rPr lang="en-US" sz="2100" b="0" i="0" u="none" strike="noStrike" cap="none" dirty="0">
                <a:solidFill>
                  <a:srgbClr val="A93501"/>
                </a:solidFill>
                <a:latin typeface="Calibri"/>
                <a:ea typeface="Calibri"/>
                <a:cs typeface="Calibri"/>
                <a:sym typeface="Calibri"/>
              </a:rPr>
              <a:t> </a:t>
            </a:r>
            <a:endParaRPr dirty="0">
              <a:solidFill>
                <a:srgbClr val="A93501"/>
              </a:solidFill>
            </a:endParaRPr>
          </a:p>
        </p:txBody>
      </p:sp>
      <p:pic>
        <p:nvPicPr>
          <p:cNvPr id="13" name="Imagen 12">
            <a:extLst>
              <a:ext uri="{FF2B5EF4-FFF2-40B4-BE49-F238E27FC236}">
                <a16:creationId xmlns="" xmlns:a16="http://schemas.microsoft.com/office/drawing/2014/main" id="{CD23E5A2-CA37-4915-9124-C2F4E991F4B5}"/>
              </a:ext>
            </a:extLst>
          </p:cNvPr>
          <p:cNvPicPr>
            <a:picLocks noChangeAspect="1"/>
          </p:cNvPicPr>
          <p:nvPr/>
        </p:nvPicPr>
        <p:blipFill>
          <a:blip r:embed="rId3"/>
          <a:stretch>
            <a:fillRect/>
          </a:stretch>
        </p:blipFill>
        <p:spPr>
          <a:xfrm>
            <a:off x="5226425" y="3302924"/>
            <a:ext cx="4087904" cy="4047025"/>
          </a:xfrm>
          <a:prstGeom prst="rect">
            <a:avLst/>
          </a:prstGeom>
        </p:spPr>
      </p:pic>
    </p:spTree>
    <p:extLst>
      <p:ext uri="{BB962C8B-B14F-4D97-AF65-F5344CB8AC3E}">
        <p14:creationId xmlns:p14="http://schemas.microsoft.com/office/powerpoint/2010/main" val="24581967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8" name="Google Shape;178;p6"/>
          <p:cNvSpPr txBox="1"/>
          <p:nvPr/>
        </p:nvSpPr>
        <p:spPr>
          <a:xfrm>
            <a:off x="452175" y="1378245"/>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n-US" sz="2800" b="1" dirty="0" smtClean="0">
                <a:solidFill>
                  <a:srgbClr val="ED6B00"/>
                </a:solidFill>
                <a:latin typeface="Calibri"/>
                <a:ea typeface="Calibri"/>
                <a:cs typeface="Calibri"/>
                <a:sym typeface="Calibri"/>
              </a:rPr>
              <a:t>PLAN DE </a:t>
            </a:r>
            <a:r>
              <a:rPr lang="en-US" sz="2800" dirty="0" smtClean="0">
                <a:solidFill>
                  <a:srgbClr val="A93501"/>
                </a:solidFill>
                <a:latin typeface="Calibri"/>
                <a:ea typeface="Calibri"/>
                <a:cs typeface="Calibri"/>
                <a:sym typeface="Calibri"/>
              </a:rPr>
              <a:t>EMERGENCIAS</a:t>
            </a:r>
            <a:endParaRPr sz="3100" b="0" i="0" u="none" strike="noStrike" cap="none" dirty="0">
              <a:solidFill>
                <a:srgbClr val="A93501"/>
              </a:solidFill>
              <a:latin typeface="Calibri"/>
              <a:ea typeface="Calibri"/>
              <a:cs typeface="Calibri"/>
              <a:sym typeface="Calibri"/>
            </a:endParaRPr>
          </a:p>
        </p:txBody>
      </p:sp>
      <p:grpSp>
        <p:nvGrpSpPr>
          <p:cNvPr id="2" name="Agrupar 1"/>
          <p:cNvGrpSpPr/>
          <p:nvPr/>
        </p:nvGrpSpPr>
        <p:grpSpPr>
          <a:xfrm>
            <a:off x="375424" y="2868762"/>
            <a:ext cx="3700766" cy="374200"/>
            <a:chOff x="375424" y="2602668"/>
            <a:chExt cx="3700766" cy="374200"/>
          </a:xfrm>
        </p:grpSpPr>
        <p:sp>
          <p:nvSpPr>
            <p:cNvPr id="10" name="Rectángulo redondeado 9"/>
            <p:cNvSpPr/>
            <p:nvPr/>
          </p:nvSpPr>
          <p:spPr>
            <a:xfrm>
              <a:off x="822495" y="2648912"/>
              <a:ext cx="3253695" cy="314482"/>
            </a:xfrm>
            <a:prstGeom prst="roundRect">
              <a:avLst/>
            </a:prstGeom>
            <a:solidFill>
              <a:schemeClr val="bg1">
                <a:lumMod val="6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S"/>
            </a:p>
          </p:txBody>
        </p:sp>
        <p:sp>
          <p:nvSpPr>
            <p:cNvPr id="8" name="CuadroTexto 7">
              <a:extLst>
                <a:ext uri="{FF2B5EF4-FFF2-40B4-BE49-F238E27FC236}">
                  <a16:creationId xmlns:a16="http://schemas.microsoft.com/office/drawing/2014/main" xmlns="" id="{6D855716-7F8A-0D42-AD71-4238F9365EE6}"/>
                </a:ext>
              </a:extLst>
            </p:cNvPr>
            <p:cNvSpPr txBox="1"/>
            <p:nvPr/>
          </p:nvSpPr>
          <p:spPr>
            <a:xfrm>
              <a:off x="884490" y="2631154"/>
              <a:ext cx="3010267" cy="307736"/>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RPr/>
              </a:defPPr>
              <a:lvl1pPr marL="0" indent="0">
                <a:buSzPts val="2000"/>
                <a:buFont typeface="Arial" panose="020B0604020202020204" pitchFamily="34" charset="0"/>
                <a:buNone/>
                <a:defRPr>
                  <a:latin typeface="Calibri" panose="020F0502020204030204" pitchFamily="34" charset="0"/>
                  <a:cs typeface="Calibri" panose="020F0502020204030204" pitchFamily="34" charset="0"/>
                </a:defRPr>
              </a:lvl1pPr>
            </a:lstStyle>
            <a:p>
              <a:pPr lvl="0" algn="just"/>
              <a:r>
                <a:rPr lang="es-CL" dirty="0" smtClean="0">
                  <a:solidFill>
                    <a:srgbClr val="FFFFFF"/>
                  </a:solidFill>
                </a:rPr>
                <a:t>Plano </a:t>
              </a:r>
              <a:r>
                <a:rPr lang="es-CL" dirty="0">
                  <a:solidFill>
                    <a:srgbClr val="FFFFFF"/>
                  </a:solidFill>
                </a:rPr>
                <a:t>a escala del predio y su entorno.</a:t>
              </a:r>
            </a:p>
          </p:txBody>
        </p:sp>
        <p:grpSp>
          <p:nvGrpSpPr>
            <p:cNvPr id="12" name="Grupo 2"/>
            <p:cNvGrpSpPr/>
            <p:nvPr/>
          </p:nvGrpSpPr>
          <p:grpSpPr>
            <a:xfrm>
              <a:off x="375424" y="2602668"/>
              <a:ext cx="350307" cy="374200"/>
              <a:chOff x="8933845" y="4497423"/>
              <a:chExt cx="376200" cy="427227"/>
            </a:xfrm>
          </p:grpSpPr>
          <p:sp>
            <p:nvSpPr>
              <p:cNvPr id="13" name="Google Shape;162;p5"/>
              <p:cNvSpPr/>
              <p:nvPr/>
            </p:nvSpPr>
            <p:spPr>
              <a:xfrm>
                <a:off x="8933845" y="4538850"/>
                <a:ext cx="376200" cy="385800"/>
              </a:xfrm>
              <a:prstGeom prst="roundRect">
                <a:avLst>
                  <a:gd name="adj" fmla="val 16667"/>
                </a:avLst>
              </a:prstGeom>
              <a:solidFill>
                <a:srgbClr val="ED6B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163;p5"/>
              <p:cNvSpPr txBox="1"/>
              <p:nvPr/>
            </p:nvSpPr>
            <p:spPr>
              <a:xfrm>
                <a:off x="8943370" y="4497423"/>
                <a:ext cx="300300" cy="38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400" b="1" i="0" u="none" strike="noStrike" cap="none" dirty="0">
                    <a:solidFill>
                      <a:srgbClr val="FFFFFF"/>
                    </a:solidFill>
                    <a:latin typeface="Calibri"/>
                    <a:ea typeface="Calibri"/>
                    <a:cs typeface="Calibri"/>
                    <a:sym typeface="Calibri"/>
                  </a:rPr>
                  <a:t>1</a:t>
                </a:r>
                <a:endParaRPr sz="2400" b="1" i="0" u="none" strike="noStrike" cap="none" dirty="0">
                  <a:solidFill>
                    <a:srgbClr val="FFFFFF"/>
                  </a:solidFill>
                  <a:latin typeface="Calibri"/>
                  <a:ea typeface="Calibri"/>
                  <a:cs typeface="Calibri"/>
                  <a:sym typeface="Calibri"/>
                </a:endParaRPr>
              </a:p>
            </p:txBody>
          </p:sp>
        </p:grpSp>
      </p:grpSp>
      <p:grpSp>
        <p:nvGrpSpPr>
          <p:cNvPr id="15" name="Agrupar 14"/>
          <p:cNvGrpSpPr/>
          <p:nvPr/>
        </p:nvGrpSpPr>
        <p:grpSpPr>
          <a:xfrm>
            <a:off x="375424" y="3340486"/>
            <a:ext cx="5611859" cy="374200"/>
            <a:chOff x="375424" y="2602668"/>
            <a:chExt cx="5611859" cy="374200"/>
          </a:xfrm>
        </p:grpSpPr>
        <p:sp>
          <p:nvSpPr>
            <p:cNvPr id="16" name="Rectángulo redondeado 15"/>
            <p:cNvSpPr/>
            <p:nvPr/>
          </p:nvSpPr>
          <p:spPr>
            <a:xfrm>
              <a:off x="822495" y="2648912"/>
              <a:ext cx="5164788" cy="314482"/>
            </a:xfrm>
            <a:prstGeom prst="roundRect">
              <a:avLst/>
            </a:prstGeom>
            <a:solidFill>
              <a:schemeClr val="bg1">
                <a:lumMod val="6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S"/>
            </a:p>
          </p:txBody>
        </p:sp>
        <p:sp>
          <p:nvSpPr>
            <p:cNvPr id="17" name="CuadroTexto 16">
              <a:extLst>
                <a:ext uri="{FF2B5EF4-FFF2-40B4-BE49-F238E27FC236}">
                  <a16:creationId xmlns:a16="http://schemas.microsoft.com/office/drawing/2014/main" xmlns="" id="{6D855716-7F8A-0D42-AD71-4238F9365EE6}"/>
                </a:ext>
              </a:extLst>
            </p:cNvPr>
            <p:cNvSpPr txBox="1"/>
            <p:nvPr/>
          </p:nvSpPr>
          <p:spPr>
            <a:xfrm>
              <a:off x="884490" y="2631154"/>
              <a:ext cx="5078602" cy="307736"/>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RPr/>
              </a:defPPr>
              <a:lvl1pPr marL="0" indent="0">
                <a:buSzPts val="2000"/>
                <a:buFont typeface="Arial" panose="020B0604020202020204" pitchFamily="34" charset="0"/>
                <a:buNone/>
                <a:defRPr>
                  <a:latin typeface="Calibri" panose="020F0502020204030204" pitchFamily="34" charset="0"/>
                  <a:cs typeface="Calibri" panose="020F0502020204030204" pitchFamily="34" charset="0"/>
                </a:defRPr>
              </a:lvl1pPr>
            </a:lstStyle>
            <a:p>
              <a:pPr lvl="0"/>
              <a:r>
                <a:rPr lang="es-CL" dirty="0" smtClean="0">
                  <a:solidFill>
                    <a:srgbClr val="FFFFFF"/>
                  </a:solidFill>
                </a:rPr>
                <a:t>Plano </a:t>
              </a:r>
              <a:r>
                <a:rPr lang="es-CL" dirty="0">
                  <a:solidFill>
                    <a:srgbClr val="FFFFFF"/>
                  </a:solidFill>
                </a:rPr>
                <a:t>de los almacenes con las especificaciones de las sustancias.</a:t>
              </a:r>
            </a:p>
          </p:txBody>
        </p:sp>
        <p:grpSp>
          <p:nvGrpSpPr>
            <p:cNvPr id="18" name="Grupo 2"/>
            <p:cNvGrpSpPr/>
            <p:nvPr/>
          </p:nvGrpSpPr>
          <p:grpSpPr>
            <a:xfrm>
              <a:off x="375424" y="2602668"/>
              <a:ext cx="350307" cy="374200"/>
              <a:chOff x="8933845" y="4497423"/>
              <a:chExt cx="376200" cy="427227"/>
            </a:xfrm>
          </p:grpSpPr>
          <p:sp>
            <p:nvSpPr>
              <p:cNvPr id="19" name="Google Shape;162;p5"/>
              <p:cNvSpPr/>
              <p:nvPr/>
            </p:nvSpPr>
            <p:spPr>
              <a:xfrm>
                <a:off x="8933845" y="4538850"/>
                <a:ext cx="376200" cy="385800"/>
              </a:xfrm>
              <a:prstGeom prst="roundRect">
                <a:avLst>
                  <a:gd name="adj" fmla="val 16667"/>
                </a:avLst>
              </a:prstGeom>
              <a:solidFill>
                <a:srgbClr val="ED6B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163;p5"/>
              <p:cNvSpPr txBox="1"/>
              <p:nvPr/>
            </p:nvSpPr>
            <p:spPr>
              <a:xfrm>
                <a:off x="8943370" y="4497423"/>
                <a:ext cx="300300" cy="38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400" b="1" i="0" u="none" strike="noStrike" cap="none" dirty="0" smtClean="0">
                    <a:solidFill>
                      <a:srgbClr val="FFFFFF"/>
                    </a:solidFill>
                    <a:latin typeface="Calibri"/>
                    <a:ea typeface="Calibri"/>
                    <a:cs typeface="Calibri"/>
                    <a:sym typeface="Calibri"/>
                  </a:rPr>
                  <a:t>2</a:t>
                </a:r>
                <a:endParaRPr sz="2400" b="1" i="0" u="none" strike="noStrike" cap="none" dirty="0">
                  <a:solidFill>
                    <a:srgbClr val="FFFFFF"/>
                  </a:solidFill>
                  <a:latin typeface="Calibri"/>
                  <a:ea typeface="Calibri"/>
                  <a:cs typeface="Calibri"/>
                  <a:sym typeface="Calibri"/>
                </a:endParaRPr>
              </a:p>
            </p:txBody>
          </p:sp>
        </p:grpSp>
      </p:grpSp>
      <p:grpSp>
        <p:nvGrpSpPr>
          <p:cNvPr id="21" name="Agrupar 20"/>
          <p:cNvGrpSpPr/>
          <p:nvPr/>
        </p:nvGrpSpPr>
        <p:grpSpPr>
          <a:xfrm>
            <a:off x="375424" y="3800113"/>
            <a:ext cx="7438282" cy="374200"/>
            <a:chOff x="375424" y="2602668"/>
            <a:chExt cx="7174407" cy="374200"/>
          </a:xfrm>
        </p:grpSpPr>
        <p:sp>
          <p:nvSpPr>
            <p:cNvPr id="22" name="Rectángulo redondeado 21"/>
            <p:cNvSpPr/>
            <p:nvPr/>
          </p:nvSpPr>
          <p:spPr>
            <a:xfrm>
              <a:off x="822495" y="2648912"/>
              <a:ext cx="5922353" cy="314482"/>
            </a:xfrm>
            <a:prstGeom prst="roundRect">
              <a:avLst/>
            </a:prstGeom>
            <a:solidFill>
              <a:schemeClr val="bg1">
                <a:lumMod val="6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S"/>
            </a:p>
          </p:txBody>
        </p:sp>
        <p:sp>
          <p:nvSpPr>
            <p:cNvPr id="23" name="CuadroTexto 22">
              <a:extLst>
                <a:ext uri="{FF2B5EF4-FFF2-40B4-BE49-F238E27FC236}">
                  <a16:creationId xmlns:a16="http://schemas.microsoft.com/office/drawing/2014/main" xmlns="" id="{6D855716-7F8A-0D42-AD71-4238F9365EE6}"/>
                </a:ext>
              </a:extLst>
            </p:cNvPr>
            <p:cNvSpPr txBox="1"/>
            <p:nvPr/>
          </p:nvSpPr>
          <p:spPr>
            <a:xfrm>
              <a:off x="884490" y="2631154"/>
              <a:ext cx="6665341" cy="307736"/>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RPr/>
              </a:defPPr>
              <a:lvl1pPr marL="0" indent="0">
                <a:buSzPts val="2000"/>
                <a:buFont typeface="Arial" panose="020B0604020202020204" pitchFamily="34" charset="0"/>
                <a:buNone/>
                <a:defRPr>
                  <a:latin typeface="Calibri" panose="020F0502020204030204" pitchFamily="34" charset="0"/>
                  <a:cs typeface="Calibri" panose="020F0502020204030204" pitchFamily="34" charset="0"/>
                </a:defRPr>
              </a:lvl1pPr>
            </a:lstStyle>
            <a:p>
              <a:pPr lvl="0"/>
              <a:r>
                <a:rPr lang="es-MX" dirty="0" smtClean="0">
                  <a:solidFill>
                    <a:srgbClr val="FFFFFF"/>
                  </a:solidFill>
                </a:rPr>
                <a:t>Listado </a:t>
              </a:r>
              <a:r>
                <a:rPr lang="es-MX" dirty="0">
                  <a:solidFill>
                    <a:srgbClr val="FFFFFF"/>
                  </a:solidFill>
                </a:rPr>
                <a:t>de sustancias peligrosas almacenadas por instalación de almacenamiento</a:t>
              </a:r>
            </a:p>
          </p:txBody>
        </p:sp>
        <p:grpSp>
          <p:nvGrpSpPr>
            <p:cNvPr id="24" name="Grupo 2"/>
            <p:cNvGrpSpPr/>
            <p:nvPr/>
          </p:nvGrpSpPr>
          <p:grpSpPr>
            <a:xfrm>
              <a:off x="375424" y="2602668"/>
              <a:ext cx="350307" cy="374200"/>
              <a:chOff x="8933845" y="4497423"/>
              <a:chExt cx="376200" cy="427227"/>
            </a:xfrm>
          </p:grpSpPr>
          <p:sp>
            <p:nvSpPr>
              <p:cNvPr id="25" name="Google Shape;162;p5"/>
              <p:cNvSpPr/>
              <p:nvPr/>
            </p:nvSpPr>
            <p:spPr>
              <a:xfrm>
                <a:off x="8933845" y="4538850"/>
                <a:ext cx="376200" cy="385800"/>
              </a:xfrm>
              <a:prstGeom prst="roundRect">
                <a:avLst>
                  <a:gd name="adj" fmla="val 16667"/>
                </a:avLst>
              </a:prstGeom>
              <a:solidFill>
                <a:srgbClr val="ED6B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 name="Google Shape;163;p5"/>
              <p:cNvSpPr txBox="1"/>
              <p:nvPr/>
            </p:nvSpPr>
            <p:spPr>
              <a:xfrm>
                <a:off x="8943370" y="4497423"/>
                <a:ext cx="300300" cy="38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400" b="1" i="0" u="none" strike="noStrike" cap="none" dirty="0" smtClean="0">
                    <a:solidFill>
                      <a:srgbClr val="FFFFFF"/>
                    </a:solidFill>
                    <a:latin typeface="Calibri"/>
                    <a:ea typeface="Calibri"/>
                    <a:cs typeface="Calibri"/>
                    <a:sym typeface="Calibri"/>
                  </a:rPr>
                  <a:t>3</a:t>
                </a:r>
                <a:endParaRPr sz="2400" b="1" i="0" u="none" strike="noStrike" cap="none" dirty="0">
                  <a:solidFill>
                    <a:srgbClr val="FFFFFF"/>
                  </a:solidFill>
                  <a:latin typeface="Calibri"/>
                  <a:ea typeface="Calibri"/>
                  <a:cs typeface="Calibri"/>
                  <a:sym typeface="Calibri"/>
                </a:endParaRPr>
              </a:p>
            </p:txBody>
          </p:sp>
        </p:grpSp>
      </p:grpSp>
      <p:grpSp>
        <p:nvGrpSpPr>
          <p:cNvPr id="27" name="Agrupar 26"/>
          <p:cNvGrpSpPr/>
          <p:nvPr/>
        </p:nvGrpSpPr>
        <p:grpSpPr>
          <a:xfrm>
            <a:off x="375424" y="4271835"/>
            <a:ext cx="3519333" cy="374200"/>
            <a:chOff x="375424" y="2602668"/>
            <a:chExt cx="3519333" cy="374200"/>
          </a:xfrm>
        </p:grpSpPr>
        <p:sp>
          <p:nvSpPr>
            <p:cNvPr id="28" name="Rectángulo redondeado 27"/>
            <p:cNvSpPr/>
            <p:nvPr/>
          </p:nvSpPr>
          <p:spPr>
            <a:xfrm>
              <a:off x="822495" y="2648912"/>
              <a:ext cx="1608705" cy="314482"/>
            </a:xfrm>
            <a:prstGeom prst="roundRect">
              <a:avLst/>
            </a:prstGeom>
            <a:solidFill>
              <a:schemeClr val="bg1">
                <a:lumMod val="6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S"/>
            </a:p>
          </p:txBody>
        </p:sp>
        <p:sp>
          <p:nvSpPr>
            <p:cNvPr id="29" name="CuadroTexto 28">
              <a:extLst>
                <a:ext uri="{FF2B5EF4-FFF2-40B4-BE49-F238E27FC236}">
                  <a16:creationId xmlns:a16="http://schemas.microsoft.com/office/drawing/2014/main" xmlns="" id="{6D855716-7F8A-0D42-AD71-4238F9365EE6}"/>
                </a:ext>
              </a:extLst>
            </p:cNvPr>
            <p:cNvSpPr txBox="1"/>
            <p:nvPr/>
          </p:nvSpPr>
          <p:spPr>
            <a:xfrm>
              <a:off x="884490" y="2631154"/>
              <a:ext cx="3010267" cy="307736"/>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RPr/>
              </a:defPPr>
              <a:lvl1pPr marL="0" indent="0">
                <a:buSzPts val="2000"/>
                <a:buFont typeface="Arial" panose="020B0604020202020204" pitchFamily="34" charset="0"/>
                <a:buNone/>
                <a:defRPr>
                  <a:latin typeface="Calibri" panose="020F0502020204030204" pitchFamily="34" charset="0"/>
                  <a:cs typeface="Calibri" panose="020F0502020204030204" pitchFamily="34" charset="0"/>
                </a:defRPr>
              </a:lvl1pPr>
            </a:lstStyle>
            <a:p>
              <a:pPr lvl="0" algn="just"/>
              <a:r>
                <a:rPr lang="es-CL" dirty="0" smtClean="0">
                  <a:solidFill>
                    <a:srgbClr val="FFFFFF"/>
                  </a:solidFill>
                </a:rPr>
                <a:t>Cadena de mando</a:t>
              </a:r>
              <a:endParaRPr lang="es-CL" dirty="0">
                <a:solidFill>
                  <a:srgbClr val="FFFFFF"/>
                </a:solidFill>
              </a:endParaRPr>
            </a:p>
          </p:txBody>
        </p:sp>
        <p:grpSp>
          <p:nvGrpSpPr>
            <p:cNvPr id="30" name="Grupo 2"/>
            <p:cNvGrpSpPr/>
            <p:nvPr/>
          </p:nvGrpSpPr>
          <p:grpSpPr>
            <a:xfrm>
              <a:off x="375424" y="2602668"/>
              <a:ext cx="350307" cy="374200"/>
              <a:chOff x="8933845" y="4497423"/>
              <a:chExt cx="376200" cy="427227"/>
            </a:xfrm>
          </p:grpSpPr>
          <p:sp>
            <p:nvSpPr>
              <p:cNvPr id="31" name="Google Shape;162;p5"/>
              <p:cNvSpPr/>
              <p:nvPr/>
            </p:nvSpPr>
            <p:spPr>
              <a:xfrm>
                <a:off x="8933845" y="4538850"/>
                <a:ext cx="376200" cy="385800"/>
              </a:xfrm>
              <a:prstGeom prst="roundRect">
                <a:avLst>
                  <a:gd name="adj" fmla="val 16667"/>
                </a:avLst>
              </a:prstGeom>
              <a:solidFill>
                <a:srgbClr val="ED6B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163;p5"/>
              <p:cNvSpPr txBox="1"/>
              <p:nvPr/>
            </p:nvSpPr>
            <p:spPr>
              <a:xfrm>
                <a:off x="8943364" y="4497423"/>
                <a:ext cx="300300" cy="38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400" b="1" i="0" u="none" strike="noStrike" cap="none" dirty="0" smtClean="0">
                    <a:solidFill>
                      <a:srgbClr val="FFFFFF"/>
                    </a:solidFill>
                    <a:latin typeface="Calibri"/>
                    <a:ea typeface="Calibri"/>
                    <a:cs typeface="Calibri"/>
                    <a:sym typeface="Calibri"/>
                  </a:rPr>
                  <a:t>4</a:t>
                </a:r>
                <a:endParaRPr sz="2400" b="1" i="0" u="none" strike="noStrike" cap="none" dirty="0">
                  <a:solidFill>
                    <a:srgbClr val="FFFFFF"/>
                  </a:solidFill>
                  <a:latin typeface="Calibri"/>
                  <a:ea typeface="Calibri"/>
                  <a:cs typeface="Calibri"/>
                  <a:sym typeface="Calibri"/>
                </a:endParaRPr>
              </a:p>
            </p:txBody>
          </p:sp>
        </p:grpSp>
      </p:grpSp>
      <p:grpSp>
        <p:nvGrpSpPr>
          <p:cNvPr id="33" name="Agrupar 32"/>
          <p:cNvGrpSpPr/>
          <p:nvPr/>
        </p:nvGrpSpPr>
        <p:grpSpPr>
          <a:xfrm>
            <a:off x="375424" y="4743556"/>
            <a:ext cx="3519333" cy="374200"/>
            <a:chOff x="375424" y="2602668"/>
            <a:chExt cx="3519333" cy="374200"/>
          </a:xfrm>
        </p:grpSpPr>
        <p:sp>
          <p:nvSpPr>
            <p:cNvPr id="34" name="Rectángulo redondeado 33"/>
            <p:cNvSpPr/>
            <p:nvPr/>
          </p:nvSpPr>
          <p:spPr>
            <a:xfrm>
              <a:off x="822496" y="2648912"/>
              <a:ext cx="2455390" cy="314482"/>
            </a:xfrm>
            <a:prstGeom prst="roundRect">
              <a:avLst/>
            </a:prstGeom>
            <a:solidFill>
              <a:schemeClr val="bg1">
                <a:lumMod val="6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S"/>
            </a:p>
          </p:txBody>
        </p:sp>
        <p:sp>
          <p:nvSpPr>
            <p:cNvPr id="35" name="CuadroTexto 34">
              <a:extLst>
                <a:ext uri="{FF2B5EF4-FFF2-40B4-BE49-F238E27FC236}">
                  <a16:creationId xmlns:a16="http://schemas.microsoft.com/office/drawing/2014/main" xmlns="" id="{6D855716-7F8A-0D42-AD71-4238F9365EE6}"/>
                </a:ext>
              </a:extLst>
            </p:cNvPr>
            <p:cNvSpPr txBox="1"/>
            <p:nvPr/>
          </p:nvSpPr>
          <p:spPr>
            <a:xfrm>
              <a:off x="884490" y="2631154"/>
              <a:ext cx="3010267" cy="307736"/>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RPr/>
              </a:defPPr>
              <a:lvl1pPr marL="0" indent="0">
                <a:buSzPts val="2000"/>
                <a:buFont typeface="Arial" panose="020B0604020202020204" pitchFamily="34" charset="0"/>
                <a:buNone/>
                <a:defRPr>
                  <a:latin typeface="Calibri" panose="020F0502020204030204" pitchFamily="34" charset="0"/>
                  <a:cs typeface="Calibri" panose="020F0502020204030204" pitchFamily="34" charset="0"/>
                </a:defRPr>
              </a:lvl1pPr>
            </a:lstStyle>
            <a:p>
              <a:pPr lvl="0" algn="just"/>
              <a:r>
                <a:rPr lang="es-CL" dirty="0" smtClean="0">
                  <a:solidFill>
                    <a:srgbClr val="FFFFFF"/>
                  </a:solidFill>
                </a:rPr>
                <a:t>Procedimiento de emergencia</a:t>
              </a:r>
              <a:endParaRPr lang="es-CL" dirty="0">
                <a:solidFill>
                  <a:srgbClr val="FFFFFF"/>
                </a:solidFill>
              </a:endParaRPr>
            </a:p>
          </p:txBody>
        </p:sp>
        <p:grpSp>
          <p:nvGrpSpPr>
            <p:cNvPr id="36" name="Grupo 2"/>
            <p:cNvGrpSpPr/>
            <p:nvPr/>
          </p:nvGrpSpPr>
          <p:grpSpPr>
            <a:xfrm>
              <a:off x="375424" y="2602668"/>
              <a:ext cx="350307" cy="374200"/>
              <a:chOff x="8933845" y="4497423"/>
              <a:chExt cx="376200" cy="427227"/>
            </a:xfrm>
          </p:grpSpPr>
          <p:sp>
            <p:nvSpPr>
              <p:cNvPr id="37" name="Google Shape;162;p5"/>
              <p:cNvSpPr/>
              <p:nvPr/>
            </p:nvSpPr>
            <p:spPr>
              <a:xfrm>
                <a:off x="8933845" y="4538850"/>
                <a:ext cx="376200" cy="385800"/>
              </a:xfrm>
              <a:prstGeom prst="roundRect">
                <a:avLst>
                  <a:gd name="adj" fmla="val 16667"/>
                </a:avLst>
              </a:prstGeom>
              <a:solidFill>
                <a:srgbClr val="ED6B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163;p5"/>
              <p:cNvSpPr txBox="1"/>
              <p:nvPr/>
            </p:nvSpPr>
            <p:spPr>
              <a:xfrm>
                <a:off x="8943370" y="4497423"/>
                <a:ext cx="300300" cy="38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400" b="1" i="0" u="none" strike="noStrike" cap="none" dirty="0" smtClean="0">
                    <a:solidFill>
                      <a:srgbClr val="FFFFFF"/>
                    </a:solidFill>
                    <a:latin typeface="Calibri"/>
                    <a:ea typeface="Calibri"/>
                    <a:cs typeface="Calibri"/>
                    <a:sym typeface="Calibri"/>
                  </a:rPr>
                  <a:t>5</a:t>
                </a:r>
                <a:endParaRPr sz="2400" b="1" i="0" u="none" strike="noStrike" cap="none" dirty="0">
                  <a:solidFill>
                    <a:srgbClr val="FFFFFF"/>
                  </a:solidFill>
                  <a:latin typeface="Calibri"/>
                  <a:ea typeface="Calibri"/>
                  <a:cs typeface="Calibri"/>
                  <a:sym typeface="Calibri"/>
                </a:endParaRPr>
              </a:p>
            </p:txBody>
          </p:sp>
        </p:grpSp>
      </p:grpSp>
      <p:sp>
        <p:nvSpPr>
          <p:cNvPr id="40" name="Rectángulo redondeado 39"/>
          <p:cNvSpPr/>
          <p:nvPr/>
        </p:nvSpPr>
        <p:spPr>
          <a:xfrm>
            <a:off x="822495" y="5213143"/>
            <a:ext cx="6882351" cy="568493"/>
          </a:xfrm>
          <a:prstGeom prst="roundRect">
            <a:avLst/>
          </a:prstGeom>
          <a:solidFill>
            <a:schemeClr val="bg1">
              <a:lumMod val="6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S"/>
          </a:p>
        </p:txBody>
      </p:sp>
      <p:sp>
        <p:nvSpPr>
          <p:cNvPr id="41" name="CuadroTexto 40">
            <a:extLst>
              <a:ext uri="{FF2B5EF4-FFF2-40B4-BE49-F238E27FC236}">
                <a16:creationId xmlns:a16="http://schemas.microsoft.com/office/drawing/2014/main" xmlns="" id="{6D855716-7F8A-0D42-AD71-4238F9365EE6}"/>
              </a:ext>
            </a:extLst>
          </p:cNvPr>
          <p:cNvSpPr txBox="1"/>
          <p:nvPr/>
        </p:nvSpPr>
        <p:spPr>
          <a:xfrm>
            <a:off x="884490" y="5267958"/>
            <a:ext cx="7243700" cy="523180"/>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RPr/>
            </a:defPPr>
            <a:lvl1pPr marL="0" indent="0">
              <a:buSzPts val="2000"/>
              <a:buFont typeface="Arial" panose="020B0604020202020204" pitchFamily="34" charset="0"/>
              <a:buNone/>
              <a:defRPr>
                <a:latin typeface="Calibri" panose="020F0502020204030204" pitchFamily="34" charset="0"/>
                <a:cs typeface="Calibri" panose="020F0502020204030204" pitchFamily="34" charset="0"/>
              </a:defRPr>
            </a:lvl1pPr>
          </a:lstStyle>
          <a:p>
            <a:pPr lvl="0"/>
            <a:r>
              <a:rPr lang="es-MX" dirty="0" smtClean="0">
                <a:solidFill>
                  <a:srgbClr val="FFFFFF"/>
                </a:solidFill>
              </a:rPr>
              <a:t>Listar </a:t>
            </a:r>
            <a:r>
              <a:rPr lang="es-MX" dirty="0">
                <a:solidFill>
                  <a:srgbClr val="FFFFFF"/>
                </a:solidFill>
              </a:rPr>
              <a:t>equipos, sistemas, instrumental y elementos de protección personal disponibles en la instalación para detectar, enfrentar y atender una emergencia.</a:t>
            </a:r>
          </a:p>
        </p:txBody>
      </p:sp>
      <p:grpSp>
        <p:nvGrpSpPr>
          <p:cNvPr id="42" name="Grupo 2"/>
          <p:cNvGrpSpPr/>
          <p:nvPr/>
        </p:nvGrpSpPr>
        <p:grpSpPr>
          <a:xfrm>
            <a:off x="375424" y="5275754"/>
            <a:ext cx="350307" cy="374203"/>
            <a:chOff x="8933845" y="4745985"/>
            <a:chExt cx="376200" cy="427231"/>
          </a:xfrm>
        </p:grpSpPr>
        <p:sp>
          <p:nvSpPr>
            <p:cNvPr id="43" name="Google Shape;162;p5"/>
            <p:cNvSpPr/>
            <p:nvPr/>
          </p:nvSpPr>
          <p:spPr>
            <a:xfrm>
              <a:off x="8933845" y="4787415"/>
              <a:ext cx="376200" cy="385801"/>
            </a:xfrm>
            <a:prstGeom prst="roundRect">
              <a:avLst>
                <a:gd name="adj" fmla="val 16667"/>
              </a:avLst>
            </a:prstGeom>
            <a:solidFill>
              <a:srgbClr val="ED6B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163;p5"/>
            <p:cNvSpPr txBox="1"/>
            <p:nvPr/>
          </p:nvSpPr>
          <p:spPr>
            <a:xfrm>
              <a:off x="8943370" y="4745985"/>
              <a:ext cx="300300" cy="385799"/>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400" b="1" i="0" u="none" strike="noStrike" cap="none" dirty="0" smtClean="0">
                  <a:solidFill>
                    <a:srgbClr val="FFFFFF"/>
                  </a:solidFill>
                  <a:latin typeface="Calibri"/>
                  <a:ea typeface="Calibri"/>
                  <a:cs typeface="Calibri"/>
                  <a:sym typeface="Calibri"/>
                </a:rPr>
                <a:t>6</a:t>
              </a:r>
              <a:endParaRPr sz="2400" b="1" i="0" u="none" strike="noStrike" cap="none" dirty="0">
                <a:solidFill>
                  <a:srgbClr val="FFFFFF"/>
                </a:solidFill>
                <a:latin typeface="Calibri"/>
                <a:ea typeface="Calibri"/>
                <a:cs typeface="Calibri"/>
                <a:sym typeface="Calibri"/>
              </a:endParaRPr>
            </a:p>
          </p:txBody>
        </p:sp>
      </p:grpSp>
      <p:grpSp>
        <p:nvGrpSpPr>
          <p:cNvPr id="45" name="Agrupar 44"/>
          <p:cNvGrpSpPr/>
          <p:nvPr/>
        </p:nvGrpSpPr>
        <p:grpSpPr>
          <a:xfrm>
            <a:off x="375424" y="5868425"/>
            <a:ext cx="4027345" cy="374200"/>
            <a:chOff x="375424" y="2602668"/>
            <a:chExt cx="4027345" cy="374200"/>
          </a:xfrm>
        </p:grpSpPr>
        <p:sp>
          <p:nvSpPr>
            <p:cNvPr id="46" name="Rectángulo redondeado 45"/>
            <p:cNvSpPr/>
            <p:nvPr/>
          </p:nvSpPr>
          <p:spPr>
            <a:xfrm>
              <a:off x="822495" y="2648912"/>
              <a:ext cx="3580274" cy="314482"/>
            </a:xfrm>
            <a:prstGeom prst="roundRect">
              <a:avLst/>
            </a:prstGeom>
            <a:solidFill>
              <a:schemeClr val="bg1">
                <a:lumMod val="6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S"/>
            </a:p>
          </p:txBody>
        </p:sp>
        <p:sp>
          <p:nvSpPr>
            <p:cNvPr id="47" name="CuadroTexto 46">
              <a:extLst>
                <a:ext uri="{FF2B5EF4-FFF2-40B4-BE49-F238E27FC236}">
                  <a16:creationId xmlns:a16="http://schemas.microsoft.com/office/drawing/2014/main" xmlns="" id="{6D855716-7F8A-0D42-AD71-4238F9365EE6}"/>
                </a:ext>
              </a:extLst>
            </p:cNvPr>
            <p:cNvSpPr txBox="1"/>
            <p:nvPr/>
          </p:nvSpPr>
          <p:spPr>
            <a:xfrm>
              <a:off x="884490" y="2631154"/>
              <a:ext cx="3457802" cy="307736"/>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RPr/>
              </a:defPPr>
              <a:lvl1pPr marL="0" indent="0">
                <a:buSzPts val="2000"/>
                <a:buFont typeface="Arial" panose="020B0604020202020204" pitchFamily="34" charset="0"/>
                <a:buNone/>
                <a:defRPr>
                  <a:latin typeface="Calibri" panose="020F0502020204030204" pitchFamily="34" charset="0"/>
                  <a:cs typeface="Calibri" panose="020F0502020204030204" pitchFamily="34" charset="0"/>
                </a:defRPr>
              </a:lvl1pPr>
            </a:lstStyle>
            <a:p>
              <a:pPr lvl="0" algn="just"/>
              <a:r>
                <a:rPr lang="es-CL" dirty="0" smtClean="0">
                  <a:solidFill>
                    <a:srgbClr val="FFFFFF"/>
                  </a:solidFill>
                </a:rPr>
                <a:t>Mantenimiento de la operatividad del plan</a:t>
              </a:r>
              <a:endParaRPr lang="es-CL" dirty="0">
                <a:solidFill>
                  <a:srgbClr val="FFFFFF"/>
                </a:solidFill>
              </a:endParaRPr>
            </a:p>
          </p:txBody>
        </p:sp>
        <p:grpSp>
          <p:nvGrpSpPr>
            <p:cNvPr id="48" name="Grupo 2"/>
            <p:cNvGrpSpPr/>
            <p:nvPr/>
          </p:nvGrpSpPr>
          <p:grpSpPr>
            <a:xfrm>
              <a:off x="375424" y="2602668"/>
              <a:ext cx="350307" cy="374200"/>
              <a:chOff x="8933845" y="4497423"/>
              <a:chExt cx="376200" cy="427227"/>
            </a:xfrm>
          </p:grpSpPr>
          <p:sp>
            <p:nvSpPr>
              <p:cNvPr id="49" name="Google Shape;162;p5"/>
              <p:cNvSpPr/>
              <p:nvPr/>
            </p:nvSpPr>
            <p:spPr>
              <a:xfrm>
                <a:off x="8933845" y="4538850"/>
                <a:ext cx="376200" cy="385800"/>
              </a:xfrm>
              <a:prstGeom prst="roundRect">
                <a:avLst>
                  <a:gd name="adj" fmla="val 16667"/>
                </a:avLst>
              </a:prstGeom>
              <a:solidFill>
                <a:srgbClr val="ED6B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163;p5"/>
              <p:cNvSpPr txBox="1"/>
              <p:nvPr/>
            </p:nvSpPr>
            <p:spPr>
              <a:xfrm>
                <a:off x="8943370" y="4497423"/>
                <a:ext cx="300300" cy="38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400" b="1" i="0" u="none" strike="noStrike" cap="none" dirty="0" smtClean="0">
                    <a:solidFill>
                      <a:srgbClr val="FFFFFF"/>
                    </a:solidFill>
                    <a:latin typeface="Calibri"/>
                    <a:ea typeface="Calibri"/>
                    <a:cs typeface="Calibri"/>
                    <a:sym typeface="Calibri"/>
                  </a:rPr>
                  <a:t>7</a:t>
                </a:r>
                <a:endParaRPr sz="2400" b="1" i="0" u="none" strike="noStrike" cap="none" dirty="0">
                  <a:solidFill>
                    <a:srgbClr val="FFFFFF"/>
                  </a:solidFill>
                  <a:latin typeface="Calibri"/>
                  <a:ea typeface="Calibri"/>
                  <a:cs typeface="Calibri"/>
                  <a:sym typeface="Calibri"/>
                </a:endParaRPr>
              </a:p>
            </p:txBody>
          </p:sp>
        </p:grpSp>
      </p:grpSp>
      <p:grpSp>
        <p:nvGrpSpPr>
          <p:cNvPr id="51" name="Agrupar 50"/>
          <p:cNvGrpSpPr/>
          <p:nvPr/>
        </p:nvGrpSpPr>
        <p:grpSpPr>
          <a:xfrm>
            <a:off x="375424" y="6352242"/>
            <a:ext cx="3700766" cy="374200"/>
            <a:chOff x="375424" y="2602668"/>
            <a:chExt cx="3700766" cy="374200"/>
          </a:xfrm>
        </p:grpSpPr>
        <p:sp>
          <p:nvSpPr>
            <p:cNvPr id="52" name="Rectángulo redondeado 51"/>
            <p:cNvSpPr/>
            <p:nvPr/>
          </p:nvSpPr>
          <p:spPr>
            <a:xfrm>
              <a:off x="822495" y="2648912"/>
              <a:ext cx="3253695" cy="314482"/>
            </a:xfrm>
            <a:prstGeom prst="roundRect">
              <a:avLst/>
            </a:prstGeom>
            <a:solidFill>
              <a:schemeClr val="bg1">
                <a:lumMod val="6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S"/>
            </a:p>
          </p:txBody>
        </p:sp>
        <p:sp>
          <p:nvSpPr>
            <p:cNvPr id="53" name="CuadroTexto 52">
              <a:extLst>
                <a:ext uri="{FF2B5EF4-FFF2-40B4-BE49-F238E27FC236}">
                  <a16:creationId xmlns:a16="http://schemas.microsoft.com/office/drawing/2014/main" xmlns="" id="{6D855716-7F8A-0D42-AD71-4238F9365EE6}"/>
                </a:ext>
              </a:extLst>
            </p:cNvPr>
            <p:cNvSpPr txBox="1"/>
            <p:nvPr/>
          </p:nvSpPr>
          <p:spPr>
            <a:xfrm>
              <a:off x="884490" y="2631154"/>
              <a:ext cx="3010267" cy="307736"/>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RPr/>
              </a:defPPr>
              <a:lvl1pPr marL="0" indent="0">
                <a:buSzPts val="2000"/>
                <a:buFont typeface="Arial" panose="020B0604020202020204" pitchFamily="34" charset="0"/>
                <a:buNone/>
                <a:defRPr>
                  <a:latin typeface="Calibri" panose="020F0502020204030204" pitchFamily="34" charset="0"/>
                  <a:cs typeface="Calibri" panose="020F0502020204030204" pitchFamily="34" charset="0"/>
                </a:defRPr>
              </a:lvl1pPr>
            </a:lstStyle>
            <a:p>
              <a:pPr lvl="0" algn="just"/>
              <a:r>
                <a:rPr lang="es-CL" dirty="0" smtClean="0">
                  <a:solidFill>
                    <a:srgbClr val="FFFFFF"/>
                  </a:solidFill>
                </a:rPr>
                <a:t>Registro de las actividades realizadas</a:t>
              </a:r>
              <a:endParaRPr lang="es-CL" dirty="0">
                <a:solidFill>
                  <a:srgbClr val="FFFFFF"/>
                </a:solidFill>
              </a:endParaRPr>
            </a:p>
          </p:txBody>
        </p:sp>
        <p:grpSp>
          <p:nvGrpSpPr>
            <p:cNvPr id="54" name="Grupo 2"/>
            <p:cNvGrpSpPr/>
            <p:nvPr/>
          </p:nvGrpSpPr>
          <p:grpSpPr>
            <a:xfrm>
              <a:off x="375424" y="2602668"/>
              <a:ext cx="350307" cy="374200"/>
              <a:chOff x="8933845" y="4497423"/>
              <a:chExt cx="376200" cy="427227"/>
            </a:xfrm>
          </p:grpSpPr>
          <p:sp>
            <p:nvSpPr>
              <p:cNvPr id="55" name="Google Shape;162;p5"/>
              <p:cNvSpPr/>
              <p:nvPr/>
            </p:nvSpPr>
            <p:spPr>
              <a:xfrm>
                <a:off x="8933845" y="4538850"/>
                <a:ext cx="376200" cy="385800"/>
              </a:xfrm>
              <a:prstGeom prst="roundRect">
                <a:avLst>
                  <a:gd name="adj" fmla="val 16667"/>
                </a:avLst>
              </a:prstGeom>
              <a:solidFill>
                <a:srgbClr val="ED6B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163;p5"/>
              <p:cNvSpPr txBox="1"/>
              <p:nvPr/>
            </p:nvSpPr>
            <p:spPr>
              <a:xfrm>
                <a:off x="8943370" y="4497423"/>
                <a:ext cx="300300" cy="38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400" b="1" i="0" u="none" strike="noStrike" cap="none" dirty="0" smtClean="0">
                    <a:solidFill>
                      <a:srgbClr val="FFFFFF"/>
                    </a:solidFill>
                    <a:latin typeface="Calibri"/>
                    <a:ea typeface="Calibri"/>
                    <a:cs typeface="Calibri"/>
                    <a:sym typeface="Calibri"/>
                  </a:rPr>
                  <a:t>8</a:t>
                </a:r>
                <a:endParaRPr sz="2400" b="1" i="0" u="none" strike="noStrike" cap="none" dirty="0">
                  <a:solidFill>
                    <a:srgbClr val="FFFFFF"/>
                  </a:solidFill>
                  <a:latin typeface="Calibri"/>
                  <a:ea typeface="Calibri"/>
                  <a:cs typeface="Calibri"/>
                  <a:sym typeface="Calibri"/>
                </a:endParaRPr>
              </a:p>
            </p:txBody>
          </p:sp>
        </p:grpSp>
      </p:grpSp>
      <p:pic>
        <p:nvPicPr>
          <p:cNvPr id="3" name="Imagen 2" descr="LOGISTICA-1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340672" y="1701504"/>
            <a:ext cx="2515216" cy="6069081"/>
          </a:xfrm>
          <a:prstGeom prst="rect">
            <a:avLst/>
          </a:prstGeom>
        </p:spPr>
      </p:pic>
      <p:sp>
        <p:nvSpPr>
          <p:cNvPr id="4" name="Rectángulo 3"/>
          <p:cNvSpPr/>
          <p:nvPr/>
        </p:nvSpPr>
        <p:spPr>
          <a:xfrm>
            <a:off x="387058" y="2081144"/>
            <a:ext cx="7281502" cy="738664"/>
          </a:xfrm>
          <a:prstGeom prst="rect">
            <a:avLst/>
          </a:prstGeom>
        </p:spPr>
        <p:txBody>
          <a:bodyPr wrap="square">
            <a:spAutoFit/>
          </a:bodyPr>
          <a:lstStyle/>
          <a:p>
            <a:pPr algn="just"/>
            <a:r>
              <a:rPr lang="es-MX" dirty="0">
                <a:latin typeface="Calibri"/>
                <a:cs typeface="Calibri"/>
              </a:rPr>
              <a:t>Todas las instalaciones para sustancias peligrosas y los locales comerciales que vendan estas sustancias deberán contar con un Plan de Emergencias,</a:t>
            </a:r>
            <a:r>
              <a:rPr lang="es-CL" dirty="0">
                <a:latin typeface="Calibri"/>
                <a:cs typeface="Calibri"/>
              </a:rPr>
              <a:t> cumpliendo con el marco de la Ley de Bomberos de Chile, que incluya:</a:t>
            </a:r>
            <a:endParaRPr lang="es-CL" dirty="0">
              <a:latin typeface="Calibri"/>
              <a:cs typeface="Calibri"/>
            </a:endParaRPr>
          </a:p>
        </p:txBody>
      </p:sp>
    </p:spTree>
    <p:extLst>
      <p:ext uri="{BB962C8B-B14F-4D97-AF65-F5344CB8AC3E}">
        <p14:creationId xmlns:p14="http://schemas.microsoft.com/office/powerpoint/2010/main" val="17359827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8" name="Google Shape;178;p6"/>
          <p:cNvSpPr txBox="1"/>
          <p:nvPr/>
        </p:nvSpPr>
        <p:spPr>
          <a:xfrm>
            <a:off x="452175" y="1378245"/>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n-US" sz="2800" b="1" i="0" u="none" strike="noStrike" cap="none" dirty="0" smtClean="0">
                <a:solidFill>
                  <a:srgbClr val="ED6B00"/>
                </a:solidFill>
                <a:latin typeface="Calibri"/>
                <a:ea typeface="Calibri"/>
                <a:cs typeface="Calibri"/>
                <a:sym typeface="Calibri"/>
              </a:rPr>
              <a:t>NIVELES DE </a:t>
            </a:r>
            <a:r>
              <a:rPr lang="en-US" sz="2800" dirty="0" smtClean="0">
                <a:solidFill>
                  <a:srgbClr val="A93501"/>
                </a:solidFill>
                <a:latin typeface="Calibri"/>
                <a:ea typeface="Calibri"/>
                <a:cs typeface="Calibri"/>
                <a:sym typeface="Calibri"/>
              </a:rPr>
              <a:t>PROTECCIÓN</a:t>
            </a:r>
            <a:endParaRPr sz="3100" b="0" i="0" u="none" strike="noStrike" cap="none" dirty="0">
              <a:solidFill>
                <a:srgbClr val="A93501"/>
              </a:solidFill>
              <a:latin typeface="Calibri"/>
              <a:ea typeface="Calibri"/>
              <a:cs typeface="Calibri"/>
              <a:sym typeface="Calibri"/>
            </a:endParaRPr>
          </a:p>
        </p:txBody>
      </p:sp>
      <p:sp>
        <p:nvSpPr>
          <p:cNvPr id="13" name="Rectángulo: esquinas redondeadas 3">
            <a:extLst>
              <a:ext uri="{FF2B5EF4-FFF2-40B4-BE49-F238E27FC236}">
                <a16:creationId xmlns:a16="http://schemas.microsoft.com/office/drawing/2014/main" xmlns="" id="{582A5C65-A7EB-3647-9253-132861E55832}"/>
              </a:ext>
            </a:extLst>
          </p:cNvPr>
          <p:cNvSpPr/>
          <p:nvPr/>
        </p:nvSpPr>
        <p:spPr>
          <a:xfrm>
            <a:off x="300777" y="2412817"/>
            <a:ext cx="2202995" cy="4251791"/>
          </a:xfrm>
          <a:prstGeom prst="roundRect">
            <a:avLst>
              <a:gd name="adj" fmla="val 4199"/>
            </a:avLst>
          </a:prstGeom>
          <a:solidFill>
            <a:srgbClr val="FFB3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4" name="Rectángulo: esquinas redondeadas 3">
            <a:extLst>
              <a:ext uri="{FF2B5EF4-FFF2-40B4-BE49-F238E27FC236}">
                <a16:creationId xmlns:a16="http://schemas.microsoft.com/office/drawing/2014/main" xmlns="" id="{582A5C65-A7EB-3647-9253-132861E55832}"/>
              </a:ext>
            </a:extLst>
          </p:cNvPr>
          <p:cNvSpPr/>
          <p:nvPr/>
        </p:nvSpPr>
        <p:spPr>
          <a:xfrm>
            <a:off x="831425" y="2575924"/>
            <a:ext cx="1091769" cy="472137"/>
          </a:xfrm>
          <a:prstGeom prst="roundRect">
            <a:avLst>
              <a:gd name="adj" fmla="val 41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5" name="CuadroTexto 14">
            <a:extLst>
              <a:ext uri="{FF2B5EF4-FFF2-40B4-BE49-F238E27FC236}">
                <a16:creationId xmlns="" xmlns:a16="http://schemas.microsoft.com/office/drawing/2014/main" id="{6D855716-7F8A-0D42-AD71-4238F9365EE6}"/>
              </a:ext>
            </a:extLst>
          </p:cNvPr>
          <p:cNvSpPr txBox="1"/>
          <p:nvPr/>
        </p:nvSpPr>
        <p:spPr>
          <a:xfrm>
            <a:off x="946616" y="2643983"/>
            <a:ext cx="904004" cy="338514"/>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RPr/>
            </a:defPPr>
            <a:lvl1pPr marL="0" indent="0">
              <a:buSzPts val="2000"/>
              <a:buFont typeface="Arial" panose="020B0604020202020204" pitchFamily="34" charset="0"/>
              <a:buNone/>
              <a:defRPr>
                <a:latin typeface="Calibri" panose="020F0502020204030204" pitchFamily="34" charset="0"/>
                <a:cs typeface="Calibri" panose="020F0502020204030204" pitchFamily="34" charset="0"/>
              </a:defRPr>
            </a:lvl1pPr>
          </a:lstStyle>
          <a:p>
            <a:r>
              <a:rPr lang="es-CL" sz="1600" b="1" dirty="0" smtClean="0">
                <a:solidFill>
                  <a:srgbClr val="FFB375"/>
                </a:solidFill>
                <a:latin typeface="Calibri"/>
                <a:cs typeface="Calibri"/>
              </a:rPr>
              <a:t>NIVEL A</a:t>
            </a:r>
            <a:endParaRPr lang="es-CL" sz="1600" b="1" dirty="0">
              <a:solidFill>
                <a:srgbClr val="FFB375"/>
              </a:solidFill>
              <a:latin typeface="Calibri"/>
              <a:cs typeface="Calibri"/>
            </a:endParaRPr>
          </a:p>
        </p:txBody>
      </p:sp>
      <p:sp>
        <p:nvSpPr>
          <p:cNvPr id="16" name="Rectángulo: esquinas redondeadas 3">
            <a:extLst>
              <a:ext uri="{FF2B5EF4-FFF2-40B4-BE49-F238E27FC236}">
                <a16:creationId xmlns:a16="http://schemas.microsoft.com/office/drawing/2014/main" xmlns="" id="{582A5C65-A7EB-3647-9253-132861E55832}"/>
              </a:ext>
            </a:extLst>
          </p:cNvPr>
          <p:cNvSpPr/>
          <p:nvPr/>
        </p:nvSpPr>
        <p:spPr>
          <a:xfrm>
            <a:off x="2611021" y="2412817"/>
            <a:ext cx="2202995" cy="4251791"/>
          </a:xfrm>
          <a:prstGeom prst="roundRect">
            <a:avLst>
              <a:gd name="adj" fmla="val 4199"/>
            </a:avLst>
          </a:prstGeom>
          <a:solidFill>
            <a:srgbClr val="ED6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7" name="Rectángulo: esquinas redondeadas 3">
            <a:extLst>
              <a:ext uri="{FF2B5EF4-FFF2-40B4-BE49-F238E27FC236}">
                <a16:creationId xmlns:a16="http://schemas.microsoft.com/office/drawing/2014/main" xmlns="" id="{582A5C65-A7EB-3647-9253-132861E55832}"/>
              </a:ext>
            </a:extLst>
          </p:cNvPr>
          <p:cNvSpPr/>
          <p:nvPr/>
        </p:nvSpPr>
        <p:spPr>
          <a:xfrm>
            <a:off x="3141669" y="2575924"/>
            <a:ext cx="1091769" cy="472137"/>
          </a:xfrm>
          <a:prstGeom prst="roundRect">
            <a:avLst>
              <a:gd name="adj" fmla="val 41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8" name="CuadroTexto 17">
            <a:extLst>
              <a:ext uri="{FF2B5EF4-FFF2-40B4-BE49-F238E27FC236}">
                <a16:creationId xmlns="" xmlns:a16="http://schemas.microsoft.com/office/drawing/2014/main" id="{6D855716-7F8A-0D42-AD71-4238F9365EE6}"/>
              </a:ext>
            </a:extLst>
          </p:cNvPr>
          <p:cNvSpPr txBox="1"/>
          <p:nvPr/>
        </p:nvSpPr>
        <p:spPr>
          <a:xfrm>
            <a:off x="3256860" y="2643983"/>
            <a:ext cx="904004" cy="338514"/>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RPr/>
            </a:defPPr>
            <a:lvl1pPr marL="0" indent="0">
              <a:buSzPts val="2000"/>
              <a:buFont typeface="Arial" panose="020B0604020202020204" pitchFamily="34" charset="0"/>
              <a:buNone/>
              <a:defRPr>
                <a:latin typeface="Calibri" panose="020F0502020204030204" pitchFamily="34" charset="0"/>
                <a:cs typeface="Calibri" panose="020F0502020204030204" pitchFamily="34" charset="0"/>
              </a:defRPr>
            </a:lvl1pPr>
          </a:lstStyle>
          <a:p>
            <a:r>
              <a:rPr lang="es-CL" sz="1600" b="1" dirty="0" smtClean="0">
                <a:solidFill>
                  <a:srgbClr val="ED6B00"/>
                </a:solidFill>
                <a:latin typeface="Calibri"/>
                <a:cs typeface="Calibri"/>
              </a:rPr>
              <a:t>NIVEL B</a:t>
            </a:r>
            <a:endParaRPr lang="es-CL" sz="1600" b="1" dirty="0">
              <a:solidFill>
                <a:srgbClr val="ED6B00"/>
              </a:solidFill>
              <a:latin typeface="Calibri"/>
              <a:cs typeface="Calibri"/>
            </a:endParaRPr>
          </a:p>
        </p:txBody>
      </p:sp>
      <p:sp>
        <p:nvSpPr>
          <p:cNvPr id="19" name="Rectángulo: esquinas redondeadas 3">
            <a:extLst>
              <a:ext uri="{FF2B5EF4-FFF2-40B4-BE49-F238E27FC236}">
                <a16:creationId xmlns:a16="http://schemas.microsoft.com/office/drawing/2014/main" xmlns="" id="{582A5C65-A7EB-3647-9253-132861E55832}"/>
              </a:ext>
            </a:extLst>
          </p:cNvPr>
          <p:cNvSpPr/>
          <p:nvPr/>
        </p:nvSpPr>
        <p:spPr>
          <a:xfrm>
            <a:off x="4897074" y="2412817"/>
            <a:ext cx="2202995" cy="4251791"/>
          </a:xfrm>
          <a:prstGeom prst="roundRect">
            <a:avLst>
              <a:gd name="adj" fmla="val 4199"/>
            </a:avLst>
          </a:prstGeom>
          <a:solidFill>
            <a:srgbClr val="B99F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0" name="Rectángulo: esquinas redondeadas 3">
            <a:extLst>
              <a:ext uri="{FF2B5EF4-FFF2-40B4-BE49-F238E27FC236}">
                <a16:creationId xmlns:a16="http://schemas.microsoft.com/office/drawing/2014/main" xmlns="" id="{582A5C65-A7EB-3647-9253-132861E55832}"/>
              </a:ext>
            </a:extLst>
          </p:cNvPr>
          <p:cNvSpPr/>
          <p:nvPr/>
        </p:nvSpPr>
        <p:spPr>
          <a:xfrm>
            <a:off x="5427722" y="2575924"/>
            <a:ext cx="1091769" cy="472137"/>
          </a:xfrm>
          <a:prstGeom prst="roundRect">
            <a:avLst>
              <a:gd name="adj" fmla="val 41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1" name="CuadroTexto 20">
            <a:extLst>
              <a:ext uri="{FF2B5EF4-FFF2-40B4-BE49-F238E27FC236}">
                <a16:creationId xmlns="" xmlns:a16="http://schemas.microsoft.com/office/drawing/2014/main" id="{6D855716-7F8A-0D42-AD71-4238F9365EE6}"/>
              </a:ext>
            </a:extLst>
          </p:cNvPr>
          <p:cNvSpPr txBox="1"/>
          <p:nvPr/>
        </p:nvSpPr>
        <p:spPr>
          <a:xfrm>
            <a:off x="5542913" y="2643983"/>
            <a:ext cx="904004" cy="338514"/>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RPr/>
            </a:defPPr>
            <a:lvl1pPr marL="0" indent="0">
              <a:buSzPts val="2000"/>
              <a:buFont typeface="Arial" panose="020B0604020202020204" pitchFamily="34" charset="0"/>
              <a:buNone/>
              <a:defRPr>
                <a:latin typeface="Calibri" panose="020F0502020204030204" pitchFamily="34" charset="0"/>
                <a:cs typeface="Calibri" panose="020F0502020204030204" pitchFamily="34" charset="0"/>
              </a:defRPr>
            </a:lvl1pPr>
          </a:lstStyle>
          <a:p>
            <a:r>
              <a:rPr lang="es-CL" sz="1600" b="1" dirty="0" smtClean="0">
                <a:solidFill>
                  <a:srgbClr val="B99F2F"/>
                </a:solidFill>
                <a:latin typeface="Calibri"/>
                <a:cs typeface="Calibri"/>
              </a:rPr>
              <a:t>NIVEL C</a:t>
            </a:r>
            <a:endParaRPr lang="es-CL" sz="1600" b="1" dirty="0">
              <a:solidFill>
                <a:srgbClr val="B99F2F"/>
              </a:solidFill>
              <a:latin typeface="Calibri"/>
              <a:cs typeface="Calibri"/>
            </a:endParaRPr>
          </a:p>
        </p:txBody>
      </p:sp>
      <p:sp>
        <p:nvSpPr>
          <p:cNvPr id="22" name="Rectángulo: esquinas redondeadas 3">
            <a:extLst>
              <a:ext uri="{FF2B5EF4-FFF2-40B4-BE49-F238E27FC236}">
                <a16:creationId xmlns:a16="http://schemas.microsoft.com/office/drawing/2014/main" xmlns="" id="{582A5C65-A7EB-3647-9253-132861E55832}"/>
              </a:ext>
            </a:extLst>
          </p:cNvPr>
          <p:cNvSpPr/>
          <p:nvPr/>
        </p:nvSpPr>
        <p:spPr>
          <a:xfrm>
            <a:off x="7171032" y="2412817"/>
            <a:ext cx="2202995" cy="4251791"/>
          </a:xfrm>
          <a:prstGeom prst="roundRect">
            <a:avLst>
              <a:gd name="adj" fmla="val 4199"/>
            </a:avLst>
          </a:prstGeom>
          <a:solidFill>
            <a:srgbClr val="C64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3" name="Rectángulo: esquinas redondeadas 3">
            <a:extLst>
              <a:ext uri="{FF2B5EF4-FFF2-40B4-BE49-F238E27FC236}">
                <a16:creationId xmlns:a16="http://schemas.microsoft.com/office/drawing/2014/main" xmlns="" id="{582A5C65-A7EB-3647-9253-132861E55832}"/>
              </a:ext>
            </a:extLst>
          </p:cNvPr>
          <p:cNvSpPr/>
          <p:nvPr/>
        </p:nvSpPr>
        <p:spPr>
          <a:xfrm>
            <a:off x="7701680" y="2575924"/>
            <a:ext cx="1091769" cy="472137"/>
          </a:xfrm>
          <a:prstGeom prst="roundRect">
            <a:avLst>
              <a:gd name="adj" fmla="val 41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4" name="CuadroTexto 23">
            <a:extLst>
              <a:ext uri="{FF2B5EF4-FFF2-40B4-BE49-F238E27FC236}">
                <a16:creationId xmlns="" xmlns:a16="http://schemas.microsoft.com/office/drawing/2014/main" id="{6D855716-7F8A-0D42-AD71-4238F9365EE6}"/>
              </a:ext>
            </a:extLst>
          </p:cNvPr>
          <p:cNvSpPr txBox="1"/>
          <p:nvPr/>
        </p:nvSpPr>
        <p:spPr>
          <a:xfrm>
            <a:off x="7816871" y="2643983"/>
            <a:ext cx="904004" cy="338514"/>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RPr/>
            </a:defPPr>
            <a:lvl1pPr marL="0" indent="0">
              <a:buSzPts val="2000"/>
              <a:buFont typeface="Arial" panose="020B0604020202020204" pitchFamily="34" charset="0"/>
              <a:buNone/>
              <a:defRPr>
                <a:latin typeface="Calibri" panose="020F0502020204030204" pitchFamily="34" charset="0"/>
                <a:cs typeface="Calibri" panose="020F0502020204030204" pitchFamily="34" charset="0"/>
              </a:defRPr>
            </a:lvl1pPr>
          </a:lstStyle>
          <a:p>
            <a:r>
              <a:rPr lang="es-CL" sz="1600" b="1" dirty="0" smtClean="0">
                <a:solidFill>
                  <a:srgbClr val="C64033"/>
                </a:solidFill>
                <a:latin typeface="Calibri"/>
                <a:cs typeface="Calibri"/>
              </a:rPr>
              <a:t>NIVEL D</a:t>
            </a:r>
            <a:endParaRPr lang="es-CL" sz="1600" b="1" dirty="0">
              <a:solidFill>
                <a:srgbClr val="C64033"/>
              </a:solidFill>
              <a:latin typeface="Calibri"/>
              <a:cs typeface="Calibri"/>
            </a:endParaRPr>
          </a:p>
        </p:txBody>
      </p:sp>
      <p:pic>
        <p:nvPicPr>
          <p:cNvPr id="3" name="Imagen 2" descr="LOGISTICA-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891" y="2817005"/>
            <a:ext cx="2340950" cy="4007852"/>
          </a:xfrm>
          <a:prstGeom prst="rect">
            <a:avLst/>
          </a:prstGeom>
        </p:spPr>
      </p:pic>
      <p:pic>
        <p:nvPicPr>
          <p:cNvPr id="4" name="Imagen 3" descr="LOGISTICA-2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3424" y="2785696"/>
            <a:ext cx="2358116" cy="4032653"/>
          </a:xfrm>
          <a:prstGeom prst="rect">
            <a:avLst/>
          </a:prstGeom>
        </p:spPr>
      </p:pic>
      <p:pic>
        <p:nvPicPr>
          <p:cNvPr id="5" name="Imagen 4" descr="LOGISTICA-2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5351" y="2731778"/>
            <a:ext cx="2307118" cy="3957628"/>
          </a:xfrm>
          <a:prstGeom prst="rect">
            <a:avLst/>
          </a:prstGeom>
        </p:spPr>
      </p:pic>
      <p:pic>
        <p:nvPicPr>
          <p:cNvPr id="6" name="Imagen 5" descr="LOGISTICA-23.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97224" y="2761861"/>
            <a:ext cx="2396484" cy="4106255"/>
          </a:xfrm>
          <a:prstGeom prst="rect">
            <a:avLst/>
          </a:prstGeom>
        </p:spPr>
      </p:pic>
    </p:spTree>
    <p:extLst>
      <p:ext uri="{BB962C8B-B14F-4D97-AF65-F5344CB8AC3E}">
        <p14:creationId xmlns:p14="http://schemas.microsoft.com/office/powerpoint/2010/main" val="12136336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8" name="Google Shape;178;p6"/>
          <p:cNvSpPr txBox="1"/>
          <p:nvPr/>
        </p:nvSpPr>
        <p:spPr>
          <a:xfrm>
            <a:off x="452175" y="1378245"/>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n-US" sz="2800" b="1" i="0" u="none" strike="noStrike" cap="none" dirty="0" smtClean="0">
                <a:solidFill>
                  <a:srgbClr val="ED6B00"/>
                </a:solidFill>
                <a:latin typeface="Calibri"/>
                <a:ea typeface="Calibri"/>
                <a:cs typeface="Calibri"/>
                <a:sym typeface="Calibri"/>
              </a:rPr>
              <a:t>FISCALIZACIONES Y </a:t>
            </a:r>
            <a:r>
              <a:rPr lang="en-US" sz="2800" dirty="0" smtClean="0">
                <a:solidFill>
                  <a:srgbClr val="A93501"/>
                </a:solidFill>
                <a:latin typeface="Calibri"/>
                <a:ea typeface="Calibri"/>
                <a:cs typeface="Calibri"/>
                <a:sym typeface="Calibri"/>
              </a:rPr>
              <a:t>SANCIONES</a:t>
            </a:r>
            <a:endParaRPr sz="3100" b="0" i="0" u="none" strike="noStrike" cap="none" dirty="0">
              <a:solidFill>
                <a:srgbClr val="A93501"/>
              </a:solidFill>
              <a:latin typeface="Calibri"/>
              <a:ea typeface="Calibri"/>
              <a:cs typeface="Calibri"/>
              <a:sym typeface="Calibri"/>
            </a:endParaRPr>
          </a:p>
        </p:txBody>
      </p:sp>
      <p:sp>
        <p:nvSpPr>
          <p:cNvPr id="26" name="CuadroTexto 25">
            <a:extLst>
              <a:ext uri="{FF2B5EF4-FFF2-40B4-BE49-F238E27FC236}">
                <a16:creationId xmlns:a16="http://schemas.microsoft.com/office/drawing/2014/main" xmlns="" id="{6D855716-7F8A-0D42-AD71-4238F9365EE6}"/>
              </a:ext>
            </a:extLst>
          </p:cNvPr>
          <p:cNvSpPr txBox="1"/>
          <p:nvPr/>
        </p:nvSpPr>
        <p:spPr>
          <a:xfrm>
            <a:off x="467666" y="2292479"/>
            <a:ext cx="5388842" cy="523180"/>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RPr/>
            </a:defPPr>
            <a:lvl1pPr marL="0" indent="0">
              <a:buSzPts val="2000"/>
              <a:buFont typeface="Arial" panose="020B0604020202020204" pitchFamily="34" charset="0"/>
              <a:buNone/>
              <a:defRPr>
                <a:latin typeface="Calibri" panose="020F0502020204030204" pitchFamily="34" charset="0"/>
                <a:cs typeface="Calibri" panose="020F0502020204030204" pitchFamily="34" charset="0"/>
              </a:defRPr>
            </a:lvl1pPr>
          </a:lstStyle>
          <a:p>
            <a:pPr algn="just"/>
            <a:r>
              <a:rPr lang="es-MX" dirty="0"/>
              <a:t>Corresponderá a la Secretarías Regionales Ministeriales de Salud, en su calidad de autoridad sanitaria, la aplicación y cumplimiento del DS 43</a:t>
            </a:r>
            <a:r>
              <a:rPr lang="es-CL" dirty="0"/>
              <a:t>.</a:t>
            </a:r>
            <a:endParaRPr lang="es-MX" dirty="0"/>
          </a:p>
        </p:txBody>
      </p:sp>
      <p:pic>
        <p:nvPicPr>
          <p:cNvPr id="3" name="Imagen 2" descr="LOGISTICA-2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6587" y="2268672"/>
            <a:ext cx="6066622" cy="5784191"/>
          </a:xfrm>
          <a:prstGeom prst="rect">
            <a:avLst/>
          </a:prstGeom>
        </p:spPr>
      </p:pic>
    </p:spTree>
    <p:extLst>
      <p:ext uri="{BB962C8B-B14F-4D97-AF65-F5344CB8AC3E}">
        <p14:creationId xmlns:p14="http://schemas.microsoft.com/office/powerpoint/2010/main" val="19484899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16" name="Google Shape;450;p21"/>
          <p:cNvSpPr/>
          <p:nvPr/>
        </p:nvSpPr>
        <p:spPr>
          <a:xfrm>
            <a:off x="431624" y="1968049"/>
            <a:ext cx="8839201" cy="4190287"/>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38" name="Google Shape;438;p20"/>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800"/>
              <a:buFont typeface="Arial"/>
              <a:buNone/>
            </a:pPr>
            <a:r>
              <a:rPr lang="en-US" sz="2800" b="1" i="0" u="none" strike="noStrike" cap="none" dirty="0">
                <a:solidFill>
                  <a:srgbClr val="ED6B00"/>
                </a:solidFill>
                <a:latin typeface="Calibri"/>
                <a:ea typeface="Calibri"/>
                <a:cs typeface="Calibri"/>
                <a:sym typeface="Calibri"/>
              </a:rPr>
              <a:t>ACTIVIDAD PRÁCTICA</a:t>
            </a:r>
            <a:endParaRPr sz="3100" b="1" i="0" u="none" strike="noStrike" cap="none" dirty="0">
              <a:solidFill>
                <a:srgbClr val="ED6B00"/>
              </a:solidFill>
              <a:latin typeface="Calibri"/>
              <a:ea typeface="Calibri"/>
              <a:cs typeface="Calibri"/>
              <a:sym typeface="Calibri"/>
            </a:endParaRPr>
          </a:p>
        </p:txBody>
      </p:sp>
      <p:sp>
        <p:nvSpPr>
          <p:cNvPr id="442" name="Google Shape;442;p20"/>
          <p:cNvSpPr/>
          <p:nvPr/>
        </p:nvSpPr>
        <p:spPr>
          <a:xfrm>
            <a:off x="5279923" y="7354529"/>
            <a:ext cx="2723535" cy="20514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43" name="Google Shape;443;p20"/>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Calibri"/>
                <a:ea typeface="Calibri"/>
                <a:cs typeface="Calibri"/>
                <a:sym typeface="Calibri"/>
              </a:rPr>
              <a:t>¡PRACTIQUEMOS!</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400" b="1" i="0" u="none" strike="noStrike" cap="none">
              <a:solidFill>
                <a:srgbClr val="000000"/>
              </a:solidFill>
              <a:latin typeface="Calibri"/>
              <a:ea typeface="Calibri"/>
              <a:cs typeface="Calibri"/>
              <a:sym typeface="Calibri"/>
            </a:endParaRPr>
          </a:p>
        </p:txBody>
      </p:sp>
      <p:sp>
        <p:nvSpPr>
          <p:cNvPr id="10" name="Google Shape;168;p5"/>
          <p:cNvSpPr txBox="1"/>
          <p:nvPr/>
        </p:nvSpPr>
        <p:spPr>
          <a:xfrm>
            <a:off x="3670560" y="1209418"/>
            <a:ext cx="559356" cy="409500"/>
          </a:xfrm>
          <a:prstGeom prst="rect">
            <a:avLst/>
          </a:prstGeom>
          <a:noFill/>
          <a:ln>
            <a:noFill/>
          </a:ln>
        </p:spPr>
        <p:txBody>
          <a:bodyPr spcFirstLastPara="1" wrap="square" lIns="91425" tIns="91425" rIns="91425" bIns="91425" anchor="ctr" anchorCtr="0">
            <a:noAutofit/>
          </a:bodyPr>
          <a:lstStyle/>
          <a:p>
            <a:pPr marL="0" marR="0" lvl="0" indent="0" algn="r" rtl="0">
              <a:lnSpc>
                <a:spcPct val="90000"/>
              </a:lnSpc>
              <a:spcBef>
                <a:spcPts val="0"/>
              </a:spcBef>
              <a:spcAft>
                <a:spcPts val="0"/>
              </a:spcAft>
              <a:buClr>
                <a:srgbClr val="000000"/>
              </a:buClr>
              <a:buSzPts val="6000"/>
              <a:buFont typeface="Arial"/>
              <a:buNone/>
            </a:pPr>
            <a:r>
              <a:rPr lang="en-US" sz="6000" dirty="0" smtClean="0">
                <a:solidFill>
                  <a:srgbClr val="FFB375"/>
                </a:solidFill>
                <a:latin typeface="Calibri"/>
                <a:ea typeface="Calibri"/>
                <a:cs typeface="Calibri"/>
                <a:sym typeface="Calibri"/>
              </a:rPr>
              <a:t>8</a:t>
            </a:r>
            <a:endParaRPr sz="6000" b="0" i="0" u="none" strike="noStrike" cap="none" dirty="0">
              <a:solidFill>
                <a:srgbClr val="FFB375"/>
              </a:solidFill>
              <a:latin typeface="Calibri"/>
              <a:ea typeface="Calibri"/>
              <a:cs typeface="Calibri"/>
              <a:sym typeface="Calibri"/>
            </a:endParaRPr>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6056" y="3978569"/>
            <a:ext cx="6899892" cy="3974395"/>
          </a:xfrm>
          <a:prstGeom prst="rect">
            <a:avLst/>
          </a:prstGeom>
        </p:spPr>
      </p:pic>
      <p:sp>
        <p:nvSpPr>
          <p:cNvPr id="14" name="Google Shape;97;p3"/>
          <p:cNvSpPr txBox="1"/>
          <p:nvPr/>
        </p:nvSpPr>
        <p:spPr>
          <a:xfrm>
            <a:off x="2686559" y="6881800"/>
            <a:ext cx="1639637"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1100" b="0" i="0" u="none" strike="noStrike" cap="none" dirty="0">
                <a:solidFill>
                  <a:srgbClr val="000000"/>
                </a:solidFill>
                <a:latin typeface="Calibri"/>
                <a:ea typeface="Calibri"/>
                <a:cs typeface="Calibri"/>
                <a:sym typeface="Calibri"/>
              </a:rPr>
              <a:t>° </a:t>
            </a:r>
            <a:r>
              <a:rPr lang="en-US" sz="1100" b="0" i="0" u="none" strike="noStrike" cap="none" dirty="0" err="1">
                <a:solidFill>
                  <a:srgbClr val="000000"/>
                </a:solidFill>
                <a:latin typeface="Calibri"/>
                <a:ea typeface="Calibri"/>
                <a:cs typeface="Calibri"/>
                <a:sym typeface="Calibri"/>
              </a:rPr>
              <a:t>Medio</a:t>
            </a:r>
            <a:r>
              <a:rPr lang="en-US" sz="1100" b="0" i="0" u="none" strike="noStrike" cap="none" dirty="0">
                <a:solidFill>
                  <a:srgbClr val="000000"/>
                </a:solidFill>
                <a:latin typeface="Calibri"/>
                <a:ea typeface="Calibri"/>
                <a:cs typeface="Calibri"/>
                <a:sym typeface="Calibri"/>
              </a:rPr>
              <a:t> | </a:t>
            </a:r>
            <a:r>
              <a:rPr lang="en-US" sz="1100" b="0" i="0" u="none" strike="noStrike" cap="none" dirty="0" err="1">
                <a:solidFill>
                  <a:srgbClr val="000000"/>
                </a:solidFill>
                <a:latin typeface="Calibri"/>
                <a:ea typeface="Calibri"/>
                <a:cs typeface="Calibri"/>
                <a:sym typeface="Calibri"/>
              </a:rPr>
              <a:t>Presentación</a:t>
            </a:r>
            <a:endParaRPr sz="1100" b="0" i="0" u="none" strike="noStrike" cap="none" dirty="0">
              <a:solidFill>
                <a:srgbClr val="741B47"/>
              </a:solidFill>
              <a:latin typeface="Calibri"/>
              <a:ea typeface="Calibri"/>
              <a:cs typeface="Calibri"/>
              <a:sym typeface="Calibri"/>
            </a:endParaRPr>
          </a:p>
        </p:txBody>
      </p:sp>
      <p:sp>
        <p:nvSpPr>
          <p:cNvPr id="18" name="Google Shape;445;p20"/>
          <p:cNvSpPr txBox="1"/>
          <p:nvPr/>
        </p:nvSpPr>
        <p:spPr>
          <a:xfrm>
            <a:off x="958647" y="4344560"/>
            <a:ext cx="5107856" cy="138200"/>
          </a:xfrm>
          <a:prstGeom prst="rect">
            <a:avLst/>
          </a:prstGeom>
          <a:noFill/>
          <a:ln>
            <a:noFill/>
          </a:ln>
        </p:spPr>
        <p:txBody>
          <a:bodyPr spcFirstLastPara="1" wrap="square" lIns="91425" tIns="91425" rIns="91425" bIns="91425" anchor="ctr" anchorCtr="0">
            <a:noAutofit/>
          </a:bodyPr>
          <a:lstStyle/>
          <a:p>
            <a:pPr lvl="0">
              <a:lnSpc>
                <a:spcPts val="2100"/>
              </a:lnSpc>
            </a:pPr>
            <a:r>
              <a:rPr lang="en-US" sz="2000" dirty="0" smtClean="0">
                <a:solidFill>
                  <a:srgbClr val="A93501"/>
                </a:solidFill>
                <a:latin typeface="Calibri"/>
                <a:ea typeface="Calibri"/>
                <a:cs typeface="Calibri"/>
                <a:sym typeface="Calibri"/>
              </a:rPr>
              <a:t>ALMACENAMIENTO DE </a:t>
            </a:r>
          </a:p>
          <a:p>
            <a:pPr lvl="0">
              <a:lnSpc>
                <a:spcPts val="2100"/>
              </a:lnSpc>
            </a:pPr>
            <a:r>
              <a:rPr lang="es-CL" sz="2000" b="1" dirty="0" smtClean="0">
                <a:solidFill>
                  <a:srgbClr val="ED6B00"/>
                </a:solidFill>
                <a:latin typeface="Calibri"/>
                <a:ea typeface="Calibri"/>
                <a:cs typeface="Calibri"/>
                <a:sym typeface="Calibri"/>
              </a:rPr>
              <a:t>SUSTANCIAS PELIGROSAS</a:t>
            </a:r>
            <a:endParaRPr lang="es-CL" sz="2000" b="1" dirty="0">
              <a:solidFill>
                <a:srgbClr val="ED6B00"/>
              </a:solidFill>
              <a:latin typeface="Calibri"/>
              <a:ea typeface="Calibri"/>
              <a:cs typeface="Calibri"/>
              <a:sym typeface="Calibri"/>
            </a:endParaRPr>
          </a:p>
          <a:p>
            <a:pPr lvl="0">
              <a:lnSpc>
                <a:spcPts val="2100"/>
              </a:lnSpc>
            </a:pPr>
            <a:endParaRPr lang="es-CL" sz="2000" b="1" dirty="0">
              <a:solidFill>
                <a:srgbClr val="ED6B00"/>
              </a:solidFill>
              <a:latin typeface="Calibri"/>
              <a:ea typeface="Calibri"/>
              <a:cs typeface="Calibri"/>
              <a:sym typeface="Calibri"/>
            </a:endParaRPr>
          </a:p>
          <a:p>
            <a:pPr>
              <a:spcAft>
                <a:spcPts val="1200"/>
              </a:spcAft>
            </a:pPr>
            <a:r>
              <a:rPr lang="es-CL" sz="1600" dirty="0">
                <a:latin typeface="Calibri" panose="020F0502020204030204" pitchFamily="34" charset="0"/>
                <a:cs typeface="Calibri" panose="020F0502020204030204" pitchFamily="34" charset="0"/>
              </a:rPr>
              <a:t>Para consolidar los temas trabajados en esta actividad, reúnanse en equipos de trabajo, de no más de 4 integrantes y descarguen el archivo </a:t>
            </a:r>
            <a:r>
              <a:rPr lang="es-CL" sz="1600" b="1" dirty="0">
                <a:solidFill>
                  <a:srgbClr val="ED6B00"/>
                </a:solidFill>
                <a:latin typeface="Calibri" panose="020F0502020204030204" pitchFamily="34" charset="0"/>
                <a:cs typeface="Calibri" panose="020F0502020204030204" pitchFamily="34" charset="0"/>
              </a:rPr>
              <a:t>Actividad práctica </a:t>
            </a:r>
            <a:r>
              <a:rPr lang="es-CL" sz="1600" b="1" dirty="0" smtClean="0">
                <a:solidFill>
                  <a:srgbClr val="ED6B00"/>
                </a:solidFill>
                <a:latin typeface="Calibri" panose="020F0502020204030204" pitchFamily="34" charset="0"/>
                <a:cs typeface="Calibri" panose="020F0502020204030204" pitchFamily="34" charset="0"/>
              </a:rPr>
              <a:t>8 </a:t>
            </a:r>
            <a:r>
              <a:rPr lang="es-CL" sz="1600" dirty="0">
                <a:solidFill>
                  <a:schemeClr val="tx1"/>
                </a:solidFill>
                <a:latin typeface="Calibri" panose="020F0502020204030204" pitchFamily="34" charset="0"/>
                <a:cs typeface="Calibri" panose="020F0502020204030204" pitchFamily="34" charset="0"/>
              </a:rPr>
              <a:t>y sigue sus instrucciones.</a:t>
            </a:r>
            <a:endParaRPr lang="es-CL" sz="1600" dirty="0">
              <a:solidFill>
                <a:srgbClr val="ED6B00"/>
              </a:solidFill>
              <a:latin typeface="Calibri" panose="020F0502020204030204" pitchFamily="34" charset="0"/>
              <a:cs typeface="Calibri" panose="020F0502020204030204" pitchFamily="34" charset="0"/>
            </a:endParaRPr>
          </a:p>
          <a:p>
            <a:pPr>
              <a:spcAft>
                <a:spcPts val="1200"/>
              </a:spcAft>
            </a:pPr>
            <a:r>
              <a:rPr lang="es-CL" sz="1600" dirty="0">
                <a:solidFill>
                  <a:schemeClr val="tx1"/>
                </a:solidFill>
                <a:latin typeface="Calibri" panose="020F0502020204030204" pitchFamily="34" charset="0"/>
                <a:cs typeface="Calibri" panose="020F0502020204030204" pitchFamily="34" charset="0"/>
              </a:rPr>
              <a:t>Una vez finalizadas tus respuestas, se presentarán los resultados obtenidos.</a:t>
            </a:r>
          </a:p>
          <a:p>
            <a:pPr>
              <a:spcAft>
                <a:spcPts val="1200"/>
              </a:spcAft>
            </a:pPr>
            <a:r>
              <a:rPr lang="es-CL" sz="2100" b="1" dirty="0">
                <a:solidFill>
                  <a:srgbClr val="ED6B00"/>
                </a:solidFill>
                <a:latin typeface="Calibri"/>
                <a:ea typeface="Calibri"/>
                <a:cs typeface="Calibri"/>
                <a:sym typeface="Calibri"/>
              </a:rPr>
              <a:t>¡Éxito! </a:t>
            </a:r>
            <a:r>
              <a:rPr lang="es-CL" sz="1600" dirty="0"/>
              <a:t> </a:t>
            </a:r>
          </a:p>
          <a:p>
            <a:pPr>
              <a:spcAft>
                <a:spcPts val="1200"/>
              </a:spcAft>
            </a:pPr>
            <a:r>
              <a:rPr lang="es-CL" sz="1600" dirty="0"/>
              <a:t/>
            </a:r>
            <a:br>
              <a:rPr lang="es-CL" sz="1600" dirty="0"/>
            </a:br>
            <a:endParaRPr sz="1600" b="1" i="0" u="none" strike="noStrike" cap="none" dirty="0">
              <a:solidFill>
                <a:srgbClr val="76384D"/>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11" name="Google Shape;450;p21"/>
          <p:cNvSpPr/>
          <p:nvPr/>
        </p:nvSpPr>
        <p:spPr>
          <a:xfrm>
            <a:off x="431624" y="2285848"/>
            <a:ext cx="8839201" cy="3238192"/>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53" name="Google Shape;453;p21"/>
          <p:cNvSpPr/>
          <p:nvPr/>
        </p:nvSpPr>
        <p:spPr>
          <a:xfrm>
            <a:off x="5279923" y="7354529"/>
            <a:ext cx="2723535" cy="20514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55" name="Google Shape;455;p21"/>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800"/>
              <a:buFont typeface="Arial"/>
              <a:buNone/>
            </a:pPr>
            <a:r>
              <a:rPr lang="en-US" sz="2800" b="1" i="0" u="none" strike="noStrike" cap="none" dirty="0">
                <a:solidFill>
                  <a:srgbClr val="ED6B00"/>
                </a:solidFill>
                <a:latin typeface="Calibri"/>
                <a:ea typeface="Calibri"/>
                <a:cs typeface="Calibri"/>
                <a:sym typeface="Calibri"/>
              </a:rPr>
              <a:t>TICKET DE SALIDA</a:t>
            </a:r>
            <a:endParaRPr sz="3100" b="1" i="0" u="none" strike="noStrike" cap="none" dirty="0">
              <a:solidFill>
                <a:srgbClr val="ED6B00"/>
              </a:solidFill>
              <a:latin typeface="Calibri"/>
              <a:ea typeface="Calibri"/>
              <a:cs typeface="Calibri"/>
              <a:sym typeface="Calibri"/>
            </a:endParaRPr>
          </a:p>
        </p:txBody>
      </p:sp>
      <p:sp>
        <p:nvSpPr>
          <p:cNvPr id="456" name="Google Shape;456;p21"/>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400" b="1" i="0" u="none" strike="noStrike" cap="none" dirty="0">
                <a:solidFill>
                  <a:srgbClr val="000000"/>
                </a:solidFill>
                <a:latin typeface="Calibri"/>
                <a:ea typeface="Calibri"/>
                <a:cs typeface="Calibri"/>
                <a:sym typeface="Calibri"/>
              </a:rPr>
              <a:t>ANTES DE TERMINAR:</a:t>
            </a:r>
            <a:endParaRPr sz="1400" b="1"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400" b="1" i="0" u="none" strike="noStrike" cap="none" dirty="0">
              <a:solidFill>
                <a:srgbClr val="000000"/>
              </a:solidFill>
              <a:latin typeface="Calibri"/>
              <a:ea typeface="Calibri"/>
              <a:cs typeface="Calibri"/>
              <a:sym typeface="Calibri"/>
            </a:endParaRPr>
          </a:p>
        </p:txBody>
      </p:sp>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0531" y="2890682"/>
            <a:ext cx="2963594" cy="4629223"/>
          </a:xfrm>
          <a:prstGeom prst="rect">
            <a:avLst/>
          </a:prstGeom>
        </p:spPr>
      </p:pic>
      <p:sp>
        <p:nvSpPr>
          <p:cNvPr id="16" name="Google Shape;445;p20"/>
          <p:cNvSpPr txBox="1"/>
          <p:nvPr/>
        </p:nvSpPr>
        <p:spPr>
          <a:xfrm>
            <a:off x="958647" y="3788886"/>
            <a:ext cx="5107856" cy="774531"/>
          </a:xfrm>
          <a:prstGeom prst="rect">
            <a:avLst/>
          </a:prstGeom>
          <a:noFill/>
          <a:ln>
            <a:noFill/>
          </a:ln>
        </p:spPr>
        <p:txBody>
          <a:bodyPr spcFirstLastPara="1" wrap="square" lIns="91425" tIns="91425" rIns="91425" bIns="91425" anchor="ctr" anchorCtr="0">
            <a:noAutofit/>
          </a:bodyPr>
          <a:lstStyle/>
          <a:p>
            <a:pPr lvl="0">
              <a:lnSpc>
                <a:spcPts val="2100"/>
              </a:lnSpc>
            </a:pPr>
            <a:r>
              <a:rPr lang="en-US" sz="2000" dirty="0">
                <a:solidFill>
                  <a:srgbClr val="A93501"/>
                </a:solidFill>
                <a:latin typeface="Calibri"/>
                <a:ea typeface="Calibri"/>
                <a:cs typeface="Calibri"/>
                <a:sym typeface="Calibri"/>
              </a:rPr>
              <a:t>ALMACENAMIENTO DE </a:t>
            </a:r>
          </a:p>
          <a:p>
            <a:pPr lvl="0">
              <a:lnSpc>
                <a:spcPts val="2100"/>
              </a:lnSpc>
            </a:pPr>
            <a:r>
              <a:rPr lang="es-CL" sz="2000" b="1" dirty="0">
                <a:solidFill>
                  <a:srgbClr val="ED6B00"/>
                </a:solidFill>
                <a:latin typeface="Calibri"/>
                <a:ea typeface="Calibri"/>
                <a:cs typeface="Calibri"/>
                <a:sym typeface="Calibri"/>
              </a:rPr>
              <a:t>SUSTANCIAS PELIGROSAS</a:t>
            </a:r>
          </a:p>
          <a:p>
            <a:pPr lvl="0">
              <a:lnSpc>
                <a:spcPts val="2100"/>
              </a:lnSpc>
            </a:pPr>
            <a:endParaRPr lang="es-CL" sz="2000" b="1" dirty="0">
              <a:solidFill>
                <a:srgbClr val="ED6B00"/>
              </a:solidFill>
              <a:latin typeface="Calibri"/>
              <a:ea typeface="Calibri"/>
              <a:cs typeface="Calibri"/>
              <a:sym typeface="Calibri"/>
            </a:endParaRPr>
          </a:p>
          <a:p>
            <a:pPr lvl="0">
              <a:lnSpc>
                <a:spcPct val="115000"/>
              </a:lnSpc>
            </a:pPr>
            <a:r>
              <a:rPr lang="es-CL" sz="1600" dirty="0">
                <a:latin typeface="Calibri"/>
                <a:ea typeface="Calibri"/>
                <a:cs typeface="Calibri"/>
                <a:sym typeface="Calibri"/>
              </a:rPr>
              <a:t>¡No olvides contestar la Autoevaluación y entregar el Ticket de Salida!</a:t>
            </a:r>
          </a:p>
          <a:p>
            <a:pPr lvl="0">
              <a:lnSpc>
                <a:spcPct val="115000"/>
              </a:lnSpc>
            </a:pPr>
            <a:endParaRPr lang="es-CL" sz="1600" dirty="0"/>
          </a:p>
          <a:p>
            <a:pPr lvl="0">
              <a:lnSpc>
                <a:spcPct val="115000"/>
              </a:lnSpc>
            </a:pPr>
            <a:r>
              <a:rPr lang="es-CL" sz="2100" b="1" dirty="0">
                <a:solidFill>
                  <a:srgbClr val="ED6B00"/>
                </a:solidFill>
                <a:latin typeface="Calibri"/>
                <a:ea typeface="Calibri"/>
                <a:cs typeface="Calibri"/>
                <a:sym typeface="Calibri"/>
              </a:rPr>
              <a:t>¡Hasta la próxima! </a:t>
            </a:r>
            <a:endParaRPr lang="es-CL" sz="2100" b="1" dirty="0">
              <a:solidFill>
                <a:srgbClr val="ED6B00"/>
              </a:solidFill>
            </a:endParaRPr>
          </a:p>
          <a:p>
            <a:r>
              <a:rPr lang="es-CL" sz="1600" dirty="0"/>
              <a:t/>
            </a:r>
            <a:br>
              <a:rPr lang="es-CL" sz="1600" dirty="0"/>
            </a:br>
            <a:endParaRPr sz="1600" b="1" i="0" u="none" strike="noStrike" cap="none" dirty="0">
              <a:solidFill>
                <a:srgbClr val="76384D"/>
              </a:solidFill>
              <a:latin typeface="Calibri"/>
              <a:ea typeface="Calibri"/>
              <a:cs typeface="Calibri"/>
              <a:sym typeface="Calibri"/>
            </a:endParaRPr>
          </a:p>
        </p:txBody>
      </p:sp>
      <p:pic>
        <p:nvPicPr>
          <p:cNvPr id="17" name="Imagen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0792" y="4159042"/>
            <a:ext cx="673176" cy="603721"/>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37" name="Google Shape;401;p19">
            <a:extLst>
              <a:ext uri="{FF2B5EF4-FFF2-40B4-BE49-F238E27FC236}">
                <a16:creationId xmlns="" xmlns:a16="http://schemas.microsoft.com/office/drawing/2014/main" id="{0FDFF3A5-524B-4776-BB06-40A50213C84C}"/>
              </a:ext>
            </a:extLst>
          </p:cNvPr>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400" b="1" i="0" u="none" strike="noStrike" cap="none" dirty="0">
                <a:solidFill>
                  <a:srgbClr val="000000"/>
                </a:solidFill>
                <a:latin typeface="Calibri"/>
                <a:ea typeface="Calibri"/>
                <a:cs typeface="Calibri"/>
                <a:sym typeface="Calibri"/>
              </a:rPr>
              <a:t>ANTES DE COMENZAR </a:t>
            </a:r>
            <a:r>
              <a:rPr lang="en-US" b="1" dirty="0">
                <a:latin typeface="Calibri"/>
                <a:ea typeface="Calibri"/>
                <a:cs typeface="Calibri"/>
                <a:sym typeface="Calibri"/>
              </a:rPr>
              <a:t>A TRABAJAR</a:t>
            </a:r>
            <a:endParaRPr sz="1400" b="1"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400" b="1" i="0" u="none" strike="noStrike" cap="none" dirty="0">
              <a:solidFill>
                <a:srgbClr val="000000"/>
              </a:solidFill>
              <a:latin typeface="Calibri"/>
              <a:ea typeface="Calibri"/>
              <a:cs typeface="Calibri"/>
              <a:sym typeface="Calibri"/>
            </a:endParaRPr>
          </a:p>
        </p:txBody>
      </p:sp>
      <p:sp>
        <p:nvSpPr>
          <p:cNvPr id="38" name="Google Shape;402;p19">
            <a:extLst>
              <a:ext uri="{FF2B5EF4-FFF2-40B4-BE49-F238E27FC236}">
                <a16:creationId xmlns="" xmlns:a16="http://schemas.microsoft.com/office/drawing/2014/main" id="{15D4EC58-B3F7-41C2-A798-937873DA8B83}"/>
              </a:ext>
            </a:extLst>
          </p:cNvPr>
          <p:cNvSpPr txBox="1"/>
          <p:nvPr/>
        </p:nvSpPr>
        <p:spPr>
          <a:xfrm>
            <a:off x="375977" y="1392244"/>
            <a:ext cx="7017881"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n-US" sz="2800" i="0" u="none" strike="noStrike" cap="none" dirty="0">
                <a:solidFill>
                  <a:srgbClr val="A93501"/>
                </a:solidFill>
                <a:latin typeface="Calibri"/>
                <a:ea typeface="Calibri"/>
                <a:cs typeface="Calibri"/>
                <a:sym typeface="Calibri"/>
              </a:rPr>
              <a:t>TOMA LAS SIGUIENTES </a:t>
            </a:r>
            <a:r>
              <a:rPr lang="en-US" sz="2800" b="1" i="0" u="none" strike="noStrike" cap="none" dirty="0">
                <a:solidFill>
                  <a:srgbClr val="ED6B00"/>
                </a:solidFill>
                <a:latin typeface="Calibri"/>
                <a:ea typeface="Calibri"/>
                <a:cs typeface="Calibri"/>
                <a:sym typeface="Calibri"/>
              </a:rPr>
              <a:t>PRECAUCIONES</a:t>
            </a:r>
            <a:endParaRPr sz="3100" b="1" i="0" u="none" strike="noStrike" cap="none" dirty="0">
              <a:solidFill>
                <a:srgbClr val="ED6B00"/>
              </a:solidFill>
              <a:latin typeface="Calibri"/>
              <a:ea typeface="Calibri"/>
              <a:cs typeface="Calibri"/>
              <a:sym typeface="Calibri"/>
            </a:endParaRPr>
          </a:p>
        </p:txBody>
      </p:sp>
      <p:grpSp>
        <p:nvGrpSpPr>
          <p:cNvPr id="39" name="Grupo 38">
            <a:extLst>
              <a:ext uri="{FF2B5EF4-FFF2-40B4-BE49-F238E27FC236}">
                <a16:creationId xmlns="" xmlns:a16="http://schemas.microsoft.com/office/drawing/2014/main" id="{124C0653-E5B1-424A-8EB0-B52CB3E079D2}"/>
              </a:ext>
            </a:extLst>
          </p:cNvPr>
          <p:cNvGrpSpPr/>
          <p:nvPr/>
        </p:nvGrpSpPr>
        <p:grpSpPr>
          <a:xfrm>
            <a:off x="-4655" y="4568183"/>
            <a:ext cx="5870763" cy="783005"/>
            <a:chOff x="-4655" y="4354713"/>
            <a:chExt cx="5870763" cy="783005"/>
          </a:xfrm>
        </p:grpSpPr>
        <p:sp>
          <p:nvSpPr>
            <p:cNvPr id="40" name="Google Shape;406;p19">
              <a:extLst>
                <a:ext uri="{FF2B5EF4-FFF2-40B4-BE49-F238E27FC236}">
                  <a16:creationId xmlns="" xmlns:a16="http://schemas.microsoft.com/office/drawing/2014/main" id="{F1192717-47FA-4631-8C1B-328B704FD44E}"/>
                </a:ext>
              </a:extLst>
            </p:cNvPr>
            <p:cNvSpPr txBox="1"/>
            <p:nvPr/>
          </p:nvSpPr>
          <p:spPr>
            <a:xfrm>
              <a:off x="1284454" y="4468470"/>
              <a:ext cx="4581654" cy="584735"/>
            </a:xfrm>
            <a:prstGeom prst="rect">
              <a:avLst/>
            </a:prstGeom>
            <a:noFill/>
            <a:ln>
              <a:noFill/>
            </a:ln>
          </p:spPr>
          <p:txBody>
            <a:bodyPr spcFirstLastPara="1" wrap="square" lIns="91425" tIns="45700" rIns="91425" bIns="45700" anchor="t" anchorCtr="0">
              <a:spAutoFit/>
            </a:bodyPr>
            <a:lstStyle/>
            <a:p>
              <a:pPr lvl="0"/>
              <a:r>
                <a:rPr lang="es-CL" sz="1600" b="1" dirty="0">
                  <a:solidFill>
                    <a:srgbClr val="ED6B00"/>
                  </a:solidFill>
                  <a:latin typeface="Calibri" panose="020F0502020204030204" pitchFamily="34" charset="0"/>
                  <a:cs typeface="Calibri" panose="020F0502020204030204" pitchFamily="34" charset="0"/>
                </a:rPr>
                <a:t>Trabajar en equipo, </a:t>
              </a:r>
              <a:r>
                <a:rPr lang="es-CL" sz="1600" dirty="0">
                  <a:latin typeface="Calibri" panose="020F0502020204030204" pitchFamily="34" charset="0"/>
                  <a:cs typeface="Calibri" panose="020F0502020204030204" pitchFamily="34" charset="0"/>
                </a:rPr>
                <a:t>cuidando la integridad física y emocional de todos y todas.</a:t>
              </a:r>
              <a:endParaRPr sz="1600" b="0" i="0" u="none" strike="noStrike" cap="none" dirty="0">
                <a:solidFill>
                  <a:schemeClr val="lt1"/>
                </a:solidFill>
                <a:latin typeface="Calibri" panose="020F0502020204030204" pitchFamily="34" charset="0"/>
                <a:ea typeface="Calibri"/>
                <a:cs typeface="Calibri" panose="020F0502020204030204" pitchFamily="34" charset="0"/>
                <a:sym typeface="Calibri"/>
              </a:endParaRPr>
            </a:p>
          </p:txBody>
        </p:sp>
        <p:sp>
          <p:nvSpPr>
            <p:cNvPr id="41" name="Google Shape;422;p19">
              <a:extLst>
                <a:ext uri="{FF2B5EF4-FFF2-40B4-BE49-F238E27FC236}">
                  <a16:creationId xmlns="" xmlns:a16="http://schemas.microsoft.com/office/drawing/2014/main" id="{B3A1820B-40E4-4F07-B249-508BD9B2F5D2}"/>
                </a:ext>
              </a:extLst>
            </p:cNvPr>
            <p:cNvSpPr/>
            <p:nvPr/>
          </p:nvSpPr>
          <p:spPr>
            <a:xfrm rot="5400000">
              <a:off x="171526" y="4178532"/>
              <a:ext cx="783005" cy="113536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nvGrpSpPr>
          <p:cNvPr id="42" name="Grupo 41">
            <a:extLst>
              <a:ext uri="{FF2B5EF4-FFF2-40B4-BE49-F238E27FC236}">
                <a16:creationId xmlns="" xmlns:a16="http://schemas.microsoft.com/office/drawing/2014/main" id="{C50ABEDC-347F-4581-9501-C45EE7AA2D3A}"/>
              </a:ext>
            </a:extLst>
          </p:cNvPr>
          <p:cNvGrpSpPr/>
          <p:nvPr/>
        </p:nvGrpSpPr>
        <p:grpSpPr>
          <a:xfrm>
            <a:off x="-4655" y="3697448"/>
            <a:ext cx="6661094" cy="783005"/>
            <a:chOff x="-4655" y="3461842"/>
            <a:chExt cx="6661094" cy="783005"/>
          </a:xfrm>
        </p:grpSpPr>
        <p:sp>
          <p:nvSpPr>
            <p:cNvPr id="43" name="Google Shape;414;p19">
              <a:extLst>
                <a:ext uri="{FF2B5EF4-FFF2-40B4-BE49-F238E27FC236}">
                  <a16:creationId xmlns="" xmlns:a16="http://schemas.microsoft.com/office/drawing/2014/main" id="{F49FF955-C057-477B-A804-AB15F691A12A}"/>
                </a:ext>
              </a:extLst>
            </p:cNvPr>
            <p:cNvSpPr txBox="1"/>
            <p:nvPr/>
          </p:nvSpPr>
          <p:spPr>
            <a:xfrm>
              <a:off x="1284454" y="3556270"/>
              <a:ext cx="5371985" cy="584735"/>
            </a:xfrm>
            <a:prstGeom prst="rect">
              <a:avLst/>
            </a:prstGeom>
            <a:noFill/>
            <a:ln>
              <a:noFill/>
            </a:ln>
          </p:spPr>
          <p:txBody>
            <a:bodyPr spcFirstLastPara="1" wrap="square" lIns="91425" tIns="45700" rIns="91425" bIns="45700" anchor="t" anchorCtr="0">
              <a:spAutoFit/>
            </a:bodyPr>
            <a:lstStyle/>
            <a:p>
              <a:pPr lvl="0"/>
              <a:r>
                <a:rPr lang="es-CL" sz="1600" dirty="0">
                  <a:latin typeface="Calibri" panose="020F0502020204030204" pitchFamily="34" charset="0"/>
                  <a:cs typeface="Calibri" panose="020F0502020204030204" pitchFamily="34" charset="0"/>
                </a:rPr>
                <a:t>Intentar siempre </a:t>
              </a:r>
              <a:r>
                <a:rPr lang="es-CL" sz="1600" b="1" dirty="0">
                  <a:solidFill>
                    <a:srgbClr val="ED6B00"/>
                  </a:solidFill>
                  <a:latin typeface="Calibri" panose="020F0502020204030204" pitchFamily="34" charset="0"/>
                  <a:cs typeface="Calibri" panose="020F0502020204030204" pitchFamily="34" charset="0"/>
                </a:rPr>
                <a:t>dar lo mejor de ti, </a:t>
              </a:r>
              <a:r>
                <a:rPr lang="es-CL" sz="1600" dirty="0">
                  <a:latin typeface="Calibri" panose="020F0502020204030204" pitchFamily="34" charset="0"/>
                  <a:cs typeface="Calibri" panose="020F0502020204030204" pitchFamily="34" charset="0"/>
                </a:rPr>
                <a:t>buscando ser eficiente al cumplir los objetivos.</a:t>
              </a:r>
              <a:endParaRPr sz="1600" dirty="0">
                <a:solidFill>
                  <a:srgbClr val="ED6B00"/>
                </a:solidFill>
                <a:latin typeface="Calibri" panose="020F0502020204030204" pitchFamily="34" charset="0"/>
                <a:cs typeface="Calibri" panose="020F0502020204030204" pitchFamily="34" charset="0"/>
              </a:endParaRPr>
            </a:p>
          </p:txBody>
        </p:sp>
        <p:sp>
          <p:nvSpPr>
            <p:cNvPr id="44" name="Google Shape;419;p19">
              <a:extLst>
                <a:ext uri="{FF2B5EF4-FFF2-40B4-BE49-F238E27FC236}">
                  <a16:creationId xmlns="" xmlns:a16="http://schemas.microsoft.com/office/drawing/2014/main" id="{8259A03E-CE3C-4D4F-8703-9B61560C7108}"/>
                </a:ext>
              </a:extLst>
            </p:cNvPr>
            <p:cNvSpPr/>
            <p:nvPr/>
          </p:nvSpPr>
          <p:spPr>
            <a:xfrm rot="5400000">
              <a:off x="171526" y="3285661"/>
              <a:ext cx="783005" cy="113536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nvGrpSpPr>
          <p:cNvPr id="45" name="Grupo 44">
            <a:extLst>
              <a:ext uri="{FF2B5EF4-FFF2-40B4-BE49-F238E27FC236}">
                <a16:creationId xmlns="" xmlns:a16="http://schemas.microsoft.com/office/drawing/2014/main" id="{B32CBD7A-680C-4B88-928B-88B2818EC2CD}"/>
              </a:ext>
            </a:extLst>
          </p:cNvPr>
          <p:cNvGrpSpPr/>
          <p:nvPr/>
        </p:nvGrpSpPr>
        <p:grpSpPr>
          <a:xfrm>
            <a:off x="-4655" y="1955978"/>
            <a:ext cx="9223735" cy="783005"/>
            <a:chOff x="-4655" y="1788831"/>
            <a:chExt cx="9223735" cy="783005"/>
          </a:xfrm>
        </p:grpSpPr>
        <p:sp>
          <p:nvSpPr>
            <p:cNvPr id="46" name="Google Shape;404;p19">
              <a:extLst>
                <a:ext uri="{FF2B5EF4-FFF2-40B4-BE49-F238E27FC236}">
                  <a16:creationId xmlns="" xmlns:a16="http://schemas.microsoft.com/office/drawing/2014/main" id="{6DC9A994-60E0-4B85-A57F-B320CA66CC99}"/>
                </a:ext>
              </a:extLst>
            </p:cNvPr>
            <p:cNvSpPr txBox="1"/>
            <p:nvPr/>
          </p:nvSpPr>
          <p:spPr>
            <a:xfrm>
              <a:off x="1284454" y="2011076"/>
              <a:ext cx="7934626" cy="338514"/>
            </a:xfrm>
            <a:prstGeom prst="rect">
              <a:avLst/>
            </a:prstGeom>
            <a:noFill/>
            <a:ln>
              <a:noFill/>
            </a:ln>
          </p:spPr>
          <p:txBody>
            <a:bodyPr spcFirstLastPara="1" wrap="square" lIns="91425" tIns="45700" rIns="91425" bIns="45700" anchor="t" anchorCtr="0">
              <a:spAutoFit/>
            </a:bodyPr>
            <a:lstStyle/>
            <a:p>
              <a:pPr lvl="0"/>
              <a:r>
                <a:rPr lang="es-CL" sz="1600" dirty="0">
                  <a:latin typeface="Calibri" panose="020F0502020204030204" pitchFamily="34" charset="0"/>
                  <a:cs typeface="Calibri" panose="020F0502020204030204" pitchFamily="34" charset="0"/>
                </a:rPr>
                <a:t>Usar </a:t>
              </a:r>
              <a:r>
                <a:rPr lang="es-CL" sz="1600" b="1" dirty="0">
                  <a:solidFill>
                    <a:srgbClr val="ED6B00"/>
                  </a:solidFill>
                  <a:latin typeface="Calibri" panose="020F0502020204030204" pitchFamily="34" charset="0"/>
                  <a:cs typeface="Calibri" panose="020F0502020204030204" pitchFamily="34" charset="0"/>
                </a:rPr>
                <a:t>EPP </a:t>
              </a:r>
              <a:r>
                <a:rPr lang="es-CL" sz="1600" dirty="0">
                  <a:latin typeface="Calibri" panose="020F0502020204030204" pitchFamily="34" charset="0"/>
                  <a:cs typeface="Calibri" panose="020F0502020204030204" pitchFamily="34" charset="0"/>
                </a:rPr>
                <a:t>adecuados cuando corresponda.</a:t>
              </a:r>
              <a:endParaRPr sz="1600" b="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p:txBody>
        </p:sp>
        <p:sp>
          <p:nvSpPr>
            <p:cNvPr id="47" name="Google Shape;412;p19">
              <a:extLst>
                <a:ext uri="{FF2B5EF4-FFF2-40B4-BE49-F238E27FC236}">
                  <a16:creationId xmlns="" xmlns:a16="http://schemas.microsoft.com/office/drawing/2014/main" id="{D813D707-33AB-4D57-B266-09507F235989}"/>
                </a:ext>
              </a:extLst>
            </p:cNvPr>
            <p:cNvSpPr/>
            <p:nvPr/>
          </p:nvSpPr>
          <p:spPr>
            <a:xfrm rot="5400000">
              <a:off x="171526" y="1612650"/>
              <a:ext cx="783005" cy="113536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nvGrpSpPr>
          <p:cNvPr id="48" name="Grupo 47">
            <a:extLst>
              <a:ext uri="{FF2B5EF4-FFF2-40B4-BE49-F238E27FC236}">
                <a16:creationId xmlns="" xmlns:a16="http://schemas.microsoft.com/office/drawing/2014/main" id="{3BFFA8D1-5928-498A-A263-ECA3B852E5D0}"/>
              </a:ext>
            </a:extLst>
          </p:cNvPr>
          <p:cNvGrpSpPr/>
          <p:nvPr/>
        </p:nvGrpSpPr>
        <p:grpSpPr>
          <a:xfrm>
            <a:off x="-4655" y="2826713"/>
            <a:ext cx="6103238" cy="783005"/>
            <a:chOff x="-4655" y="2568971"/>
            <a:chExt cx="6103238" cy="783005"/>
          </a:xfrm>
        </p:grpSpPr>
        <p:sp>
          <p:nvSpPr>
            <p:cNvPr id="49" name="Google Shape;405;p19">
              <a:extLst>
                <a:ext uri="{FF2B5EF4-FFF2-40B4-BE49-F238E27FC236}">
                  <a16:creationId xmlns="" xmlns:a16="http://schemas.microsoft.com/office/drawing/2014/main" id="{E6B96914-0763-487B-A2EA-C9DD03B3BCCF}"/>
                </a:ext>
              </a:extLst>
            </p:cNvPr>
            <p:cNvSpPr txBox="1"/>
            <p:nvPr/>
          </p:nvSpPr>
          <p:spPr>
            <a:xfrm>
              <a:off x="1284454" y="2659480"/>
              <a:ext cx="4814129" cy="584735"/>
            </a:xfrm>
            <a:prstGeom prst="rect">
              <a:avLst/>
            </a:prstGeom>
            <a:noFill/>
            <a:ln>
              <a:noFill/>
            </a:ln>
          </p:spPr>
          <p:txBody>
            <a:bodyPr spcFirstLastPara="1" wrap="square" lIns="91425" tIns="45700" rIns="91425" bIns="45700" anchor="t" anchorCtr="0">
              <a:spAutoFit/>
            </a:bodyPr>
            <a:lstStyle/>
            <a:p>
              <a:pPr lvl="0"/>
              <a:r>
                <a:rPr lang="es-CL" sz="1600" b="1" dirty="0">
                  <a:solidFill>
                    <a:srgbClr val="ED6B00"/>
                  </a:solidFill>
                  <a:latin typeface="Calibri" panose="020F0502020204030204" pitchFamily="34" charset="0"/>
                  <a:cs typeface="Calibri" panose="020F0502020204030204" pitchFamily="34" charset="0"/>
                </a:rPr>
                <a:t>Utilizar cuidadosamente </a:t>
              </a:r>
              <a:r>
                <a:rPr lang="es-CL" sz="1600" dirty="0">
                  <a:latin typeface="Calibri" panose="020F0502020204030204" pitchFamily="34" charset="0"/>
                  <a:cs typeface="Calibri" panose="020F0502020204030204" pitchFamily="34" charset="0"/>
                </a:rPr>
                <a:t>equipos, herramientas y artículos de escritorio.</a:t>
              </a:r>
              <a:endParaRPr sz="1600" b="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p:txBody>
        </p:sp>
        <p:sp>
          <p:nvSpPr>
            <p:cNvPr id="50" name="Google Shape;416;p19">
              <a:extLst>
                <a:ext uri="{FF2B5EF4-FFF2-40B4-BE49-F238E27FC236}">
                  <a16:creationId xmlns="" xmlns:a16="http://schemas.microsoft.com/office/drawing/2014/main" id="{8671E924-7E7F-4932-BCB3-90966A48A33B}"/>
                </a:ext>
              </a:extLst>
            </p:cNvPr>
            <p:cNvSpPr/>
            <p:nvPr/>
          </p:nvSpPr>
          <p:spPr>
            <a:xfrm rot="5400000">
              <a:off x="171526" y="2392790"/>
              <a:ext cx="783005" cy="113536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nvGrpSpPr>
          <p:cNvPr id="51" name="Grupo 50">
            <a:extLst>
              <a:ext uri="{FF2B5EF4-FFF2-40B4-BE49-F238E27FC236}">
                <a16:creationId xmlns="" xmlns:a16="http://schemas.microsoft.com/office/drawing/2014/main" id="{3CE4DB6C-A0E1-42D7-AA29-2DAE62A4B7F2}"/>
              </a:ext>
            </a:extLst>
          </p:cNvPr>
          <p:cNvGrpSpPr/>
          <p:nvPr/>
        </p:nvGrpSpPr>
        <p:grpSpPr>
          <a:xfrm>
            <a:off x="-4655" y="5438917"/>
            <a:ext cx="6467449" cy="783005"/>
            <a:chOff x="-4655" y="5100793"/>
            <a:chExt cx="6467449" cy="783005"/>
          </a:xfrm>
        </p:grpSpPr>
        <p:sp>
          <p:nvSpPr>
            <p:cNvPr id="52" name="Google Shape;406;p19">
              <a:extLst>
                <a:ext uri="{FF2B5EF4-FFF2-40B4-BE49-F238E27FC236}">
                  <a16:creationId xmlns="" xmlns:a16="http://schemas.microsoft.com/office/drawing/2014/main" id="{544BFF40-AC2F-424A-8F8A-48F2023CA311}"/>
                </a:ext>
              </a:extLst>
            </p:cNvPr>
            <p:cNvSpPr txBox="1"/>
            <p:nvPr/>
          </p:nvSpPr>
          <p:spPr>
            <a:xfrm>
              <a:off x="1284454" y="5224717"/>
              <a:ext cx="5178340" cy="584735"/>
            </a:xfrm>
            <a:prstGeom prst="rect">
              <a:avLst/>
            </a:prstGeom>
            <a:noFill/>
            <a:ln>
              <a:noFill/>
            </a:ln>
          </p:spPr>
          <p:txBody>
            <a:bodyPr spcFirstLastPara="1" wrap="square" lIns="91425" tIns="45700" rIns="91425" bIns="45700" anchor="t" anchorCtr="0">
              <a:spAutoFit/>
            </a:bodyPr>
            <a:lstStyle/>
            <a:p>
              <a:pPr fontAlgn="base"/>
              <a:r>
                <a:rPr lang="es-CL" sz="1600" dirty="0">
                  <a:latin typeface="Calibri" panose="020F0502020204030204" pitchFamily="34" charset="0"/>
                  <a:cs typeface="Calibri" panose="020F0502020204030204" pitchFamily="34" charset="0"/>
                </a:rPr>
                <a:t>Al finalizar cada actividad, </a:t>
              </a:r>
              <a:r>
                <a:rPr lang="es-CL" sz="1600" b="1" dirty="0">
                  <a:solidFill>
                    <a:srgbClr val="ED6B00"/>
                  </a:solidFill>
                  <a:latin typeface="Calibri" panose="020F0502020204030204" pitchFamily="34" charset="0"/>
                  <a:cs typeface="Calibri" panose="020F0502020204030204" pitchFamily="34" charset="0"/>
                </a:rPr>
                <a:t>ordenar y limpiar </a:t>
              </a:r>
              <a:r>
                <a:rPr lang="es-CL" sz="1600" dirty="0">
                  <a:latin typeface="Calibri" panose="020F0502020204030204" pitchFamily="34" charset="0"/>
                  <a:cs typeface="Calibri" panose="020F0502020204030204" pitchFamily="34" charset="0"/>
                </a:rPr>
                <a:t>el área de trabajo, reciclando al máximo los residuos.</a:t>
              </a:r>
            </a:p>
          </p:txBody>
        </p:sp>
        <p:sp>
          <p:nvSpPr>
            <p:cNvPr id="53" name="Google Shape;428;p19">
              <a:extLst>
                <a:ext uri="{FF2B5EF4-FFF2-40B4-BE49-F238E27FC236}">
                  <a16:creationId xmlns="" xmlns:a16="http://schemas.microsoft.com/office/drawing/2014/main" id="{D97D5FB1-716E-46ED-80F7-8046ECAB6087}"/>
                </a:ext>
              </a:extLst>
            </p:cNvPr>
            <p:cNvSpPr/>
            <p:nvPr/>
          </p:nvSpPr>
          <p:spPr>
            <a:xfrm rot="5400000">
              <a:off x="171526" y="4924612"/>
              <a:ext cx="783005" cy="113536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pic>
        <p:nvPicPr>
          <p:cNvPr id="54" name="Imagen 53">
            <a:extLst>
              <a:ext uri="{FF2B5EF4-FFF2-40B4-BE49-F238E27FC236}">
                <a16:creationId xmlns="" xmlns:a16="http://schemas.microsoft.com/office/drawing/2014/main" id="{B72BB98E-6C02-4744-AD70-98F06903F9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9333" y="1565094"/>
            <a:ext cx="3816532" cy="6006178"/>
          </a:xfrm>
          <a:prstGeom prst="rect">
            <a:avLst/>
          </a:prstGeom>
        </p:spPr>
      </p:pic>
      <p:pic>
        <p:nvPicPr>
          <p:cNvPr id="55" name="Gráfico 54">
            <a:extLst>
              <a:ext uri="{FF2B5EF4-FFF2-40B4-BE49-F238E27FC236}">
                <a16:creationId xmlns="" xmlns:a16="http://schemas.microsoft.com/office/drawing/2014/main" id="{B901623C-DC93-4DC3-BE1C-7CBA481A4F21}"/>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346039" y="2952090"/>
            <a:ext cx="522086" cy="522086"/>
          </a:xfrm>
          <a:prstGeom prst="rect">
            <a:avLst/>
          </a:prstGeom>
        </p:spPr>
      </p:pic>
      <p:pic>
        <p:nvPicPr>
          <p:cNvPr id="80" name="Gráfico 79">
            <a:extLst>
              <a:ext uri="{FF2B5EF4-FFF2-40B4-BE49-F238E27FC236}">
                <a16:creationId xmlns="" xmlns:a16="http://schemas.microsoft.com/office/drawing/2014/main" id="{02965E70-4FFB-4105-984A-0DE24E9DA923}"/>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355941" y="2130681"/>
            <a:ext cx="502282" cy="502282"/>
          </a:xfrm>
          <a:prstGeom prst="rect">
            <a:avLst/>
          </a:prstGeom>
        </p:spPr>
      </p:pic>
      <p:pic>
        <p:nvPicPr>
          <p:cNvPr id="81" name="Gráfico 80">
            <a:extLst>
              <a:ext uri="{FF2B5EF4-FFF2-40B4-BE49-F238E27FC236}">
                <a16:creationId xmlns="" xmlns:a16="http://schemas.microsoft.com/office/drawing/2014/main" id="{D4B8BC83-3F23-465A-89DA-D33117CE97BC}"/>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353358" y="5579402"/>
            <a:ext cx="507448" cy="507448"/>
          </a:xfrm>
          <a:prstGeom prst="rect">
            <a:avLst/>
          </a:prstGeom>
        </p:spPr>
      </p:pic>
      <p:pic>
        <p:nvPicPr>
          <p:cNvPr id="82" name="Gráfico 81">
            <a:extLst>
              <a:ext uri="{FF2B5EF4-FFF2-40B4-BE49-F238E27FC236}">
                <a16:creationId xmlns="" xmlns:a16="http://schemas.microsoft.com/office/drawing/2014/main" id="{62D65AA8-E411-410A-9A02-568E0F775751}"/>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363597" y="4705564"/>
            <a:ext cx="486970" cy="486970"/>
          </a:xfrm>
          <a:prstGeom prst="rect">
            <a:avLst/>
          </a:prstGeom>
        </p:spPr>
      </p:pic>
      <p:pic>
        <p:nvPicPr>
          <p:cNvPr id="83" name="Gráfico 82">
            <a:extLst>
              <a:ext uri="{FF2B5EF4-FFF2-40B4-BE49-F238E27FC236}">
                <a16:creationId xmlns="" xmlns:a16="http://schemas.microsoft.com/office/drawing/2014/main" id="{FE70C627-3C00-4771-A8C4-5AB415073173}"/>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365340" y="3862484"/>
            <a:ext cx="483485" cy="483485"/>
          </a:xfrm>
          <a:prstGeom prst="rect">
            <a:avLst/>
          </a:prstGeom>
        </p:spPr>
      </p:pic>
    </p:spTree>
    <p:extLst>
      <p:ext uri="{BB962C8B-B14F-4D97-AF65-F5344CB8AC3E}">
        <p14:creationId xmlns:p14="http://schemas.microsoft.com/office/powerpoint/2010/main" val="9274532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99;p3"/>
          <p:cNvSpPr txBox="1"/>
          <p:nvPr/>
        </p:nvSpPr>
        <p:spPr>
          <a:xfrm>
            <a:off x="358671" y="2080424"/>
            <a:ext cx="2768317" cy="3186559"/>
          </a:xfrm>
          <a:prstGeom prst="rect">
            <a:avLst/>
          </a:prstGeom>
          <a:noFill/>
          <a:ln>
            <a:noFill/>
          </a:ln>
        </p:spPr>
        <p:txBody>
          <a:bodyPr spcFirstLastPara="1" wrap="square" lIns="91425" tIns="91425" rIns="91425" bIns="91425" anchor="ctr" anchorCtr="0">
            <a:noAutofit/>
          </a:bodyPr>
          <a:lstStyle/>
          <a:p>
            <a:pPr fontAlgn="ctr"/>
            <a:r>
              <a:rPr lang="es-ES" b="1" dirty="0" smtClean="0">
                <a:latin typeface="Calibri" panose="020F0502020204030204" pitchFamily="34" charset="0"/>
              </a:rPr>
              <a:t>OA5</a:t>
            </a:r>
            <a:r>
              <a:rPr lang="es-ES" dirty="0" smtClean="0">
                <a:latin typeface="Calibri" panose="020F0502020204030204" pitchFamily="34" charset="0"/>
              </a:rPr>
              <a:t> Prevenir </a:t>
            </a:r>
            <a:r>
              <a:rPr lang="es-ES" dirty="0">
                <a:latin typeface="Calibri" panose="020F0502020204030204" pitchFamily="34" charset="0"/>
              </a:rPr>
              <a:t>riesgos de accidentes laborales, mediante la aplicación de normas básicas de seguridad en zonas de almacenamiento y distribución y el reconocimiento de la rotulación internacional de sustancias peligrosas. </a:t>
            </a:r>
            <a:endParaRPr lang="es-CL" dirty="0">
              <a:latin typeface="Calibri" panose="020F0502020204030204" pitchFamily="34" charset="0"/>
              <a:cs typeface="Calibri" panose="020F0502020204030204" pitchFamily="34" charset="0"/>
            </a:endParaRPr>
          </a:p>
          <a:p>
            <a:r>
              <a:rPr lang="es-CL" b="1" dirty="0">
                <a:solidFill>
                  <a:schemeClr val="tx1"/>
                </a:solidFill>
                <a:latin typeface="Calibri" panose="020F0502020204030204" pitchFamily="34" charset="0"/>
                <a:cs typeface="Calibri" panose="020F0502020204030204" pitchFamily="34" charset="0"/>
              </a:rPr>
              <a:t>OA Genérico</a:t>
            </a:r>
          </a:p>
          <a:p>
            <a:r>
              <a:rPr lang="es-CL" dirty="0" smtClean="0">
                <a:solidFill>
                  <a:schemeClr val="tx1"/>
                </a:solidFill>
                <a:latin typeface="Calibri" panose="020F0502020204030204" pitchFamily="34" charset="0"/>
                <a:cs typeface="Calibri" panose="020F0502020204030204" pitchFamily="34" charset="0"/>
              </a:rPr>
              <a:t>B - K</a:t>
            </a:r>
            <a:endParaRPr lang="es-CL" dirty="0">
              <a:latin typeface="Calibri" panose="020F0502020204030204" pitchFamily="34" charset="0"/>
              <a:cs typeface="Calibri" panose="020F0502020204030204" pitchFamily="34" charset="0"/>
            </a:endParaRPr>
          </a:p>
          <a:p>
            <a:r>
              <a:rPr lang="es-CL" dirty="0"/>
              <a:t/>
            </a:r>
            <a:br>
              <a:rPr lang="es-CL" dirty="0"/>
            </a:br>
            <a:endParaRPr b="1" i="0" u="none" strike="noStrike" cap="none" dirty="0">
              <a:solidFill>
                <a:srgbClr val="76384D"/>
              </a:solidFill>
              <a:latin typeface="Calibri" panose="020F0502020204030204" pitchFamily="34" charset="0"/>
              <a:ea typeface="Calibri"/>
              <a:cs typeface="Calibri" panose="020F0502020204030204" pitchFamily="34" charset="0"/>
              <a:sym typeface="Calibri"/>
            </a:endParaRPr>
          </a:p>
        </p:txBody>
      </p:sp>
      <p:sp>
        <p:nvSpPr>
          <p:cNvPr id="14" name="Google Shape;101;p3"/>
          <p:cNvSpPr/>
          <p:nvPr/>
        </p:nvSpPr>
        <p:spPr>
          <a:xfrm>
            <a:off x="252573" y="1472659"/>
            <a:ext cx="2980513" cy="4711831"/>
          </a:xfrm>
          <a:prstGeom prst="roundRect">
            <a:avLst>
              <a:gd name="adj" fmla="val 842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9" name="Google Shape;96;p3"/>
          <p:cNvSpPr txBox="1"/>
          <p:nvPr/>
        </p:nvSpPr>
        <p:spPr>
          <a:xfrm>
            <a:off x="358671" y="1952515"/>
            <a:ext cx="2768317" cy="4095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1" i="0" u="none" strike="noStrike" cap="none" dirty="0">
                <a:solidFill>
                  <a:srgbClr val="ED6B00"/>
                </a:solidFill>
                <a:latin typeface="Calibri"/>
                <a:ea typeface="Calibri"/>
                <a:cs typeface="Calibri"/>
                <a:sym typeface="Calibri"/>
              </a:rPr>
              <a:t>OBJETIVO DE APRENDIZAJE</a:t>
            </a:r>
            <a:endParaRPr sz="1800" b="0" i="0" u="none" strike="noStrike" cap="none" dirty="0">
              <a:solidFill>
                <a:srgbClr val="ED6B00"/>
              </a:solidFill>
              <a:latin typeface="Calibri"/>
              <a:ea typeface="Calibri"/>
              <a:cs typeface="Calibri"/>
              <a:sym typeface="Calibri"/>
            </a:endParaRPr>
          </a:p>
        </p:txBody>
      </p:sp>
      <p:pic>
        <p:nvPicPr>
          <p:cNvPr id="11" name="Imagen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2251" y="1090895"/>
            <a:ext cx="821157" cy="782964"/>
          </a:xfrm>
          <a:prstGeom prst="rect">
            <a:avLst/>
          </a:prstGeom>
        </p:spPr>
      </p:pic>
      <p:sp>
        <p:nvSpPr>
          <p:cNvPr id="42" name="Google Shape;101;p3"/>
          <p:cNvSpPr/>
          <p:nvPr/>
        </p:nvSpPr>
        <p:spPr>
          <a:xfrm>
            <a:off x="3362219" y="1472660"/>
            <a:ext cx="2980513" cy="4711830"/>
          </a:xfrm>
          <a:prstGeom prst="roundRect">
            <a:avLst>
              <a:gd name="adj" fmla="val 842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1" name="Google Shape;99;p3"/>
          <p:cNvSpPr txBox="1"/>
          <p:nvPr/>
        </p:nvSpPr>
        <p:spPr>
          <a:xfrm>
            <a:off x="3469049" y="2430625"/>
            <a:ext cx="2701771" cy="2317912"/>
          </a:xfrm>
          <a:prstGeom prst="rect">
            <a:avLst/>
          </a:prstGeom>
          <a:noFill/>
          <a:ln>
            <a:noFill/>
          </a:ln>
        </p:spPr>
        <p:txBody>
          <a:bodyPr spcFirstLastPara="1" wrap="square" lIns="91425" tIns="91425" rIns="91425" bIns="91425" anchor="t" anchorCtr="0">
            <a:noAutofit/>
          </a:bodyPr>
          <a:lstStyle/>
          <a:p>
            <a:pPr fontAlgn="ctr"/>
            <a:r>
              <a:rPr lang="es-ES" b="1" dirty="0" smtClean="0">
                <a:latin typeface="Calibri" panose="020F0502020204030204" pitchFamily="34" charset="0"/>
              </a:rPr>
              <a:t>2. </a:t>
            </a:r>
            <a:r>
              <a:rPr lang="es-ES" dirty="0" smtClean="0">
                <a:latin typeface="Calibri" panose="020F0502020204030204" pitchFamily="34" charset="0"/>
              </a:rPr>
              <a:t>Detecta </a:t>
            </a:r>
            <a:r>
              <a:rPr lang="es-ES" dirty="0">
                <a:latin typeface="Calibri" panose="020F0502020204030204" pitchFamily="34" charset="0"/>
              </a:rPr>
              <a:t>la rotulación internacional de sustancias peligrosas que se manejan en bodega, según las</a:t>
            </a:r>
            <a:br>
              <a:rPr lang="es-ES" dirty="0">
                <a:latin typeface="Calibri" panose="020F0502020204030204" pitchFamily="34" charset="0"/>
              </a:rPr>
            </a:br>
            <a:r>
              <a:rPr lang="es-ES" dirty="0">
                <a:latin typeface="Calibri" panose="020F0502020204030204" pitchFamily="34" charset="0"/>
              </a:rPr>
              <a:t>normas de seguridad vigente</a:t>
            </a:r>
          </a:p>
        </p:txBody>
      </p:sp>
      <p:sp>
        <p:nvSpPr>
          <p:cNvPr id="22" name="Google Shape;96;p3"/>
          <p:cNvSpPr txBox="1"/>
          <p:nvPr/>
        </p:nvSpPr>
        <p:spPr>
          <a:xfrm>
            <a:off x="3561636" y="1952515"/>
            <a:ext cx="2609184" cy="4095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1" i="0" u="none" strike="noStrike" cap="none" dirty="0">
                <a:solidFill>
                  <a:srgbClr val="ED6B00"/>
                </a:solidFill>
                <a:latin typeface="Calibri"/>
                <a:ea typeface="Calibri"/>
                <a:cs typeface="Calibri"/>
                <a:sym typeface="Calibri"/>
              </a:rPr>
              <a:t>APRENDIZAJE ESPERADO</a:t>
            </a:r>
            <a:endParaRPr sz="1800" b="0" i="0" u="none" strike="noStrike" cap="none" dirty="0">
              <a:solidFill>
                <a:srgbClr val="ED6B00"/>
              </a:solidFill>
              <a:latin typeface="Calibri"/>
              <a:ea typeface="Calibri"/>
              <a:cs typeface="Calibri"/>
              <a:sym typeface="Calibri"/>
            </a:endParaRPr>
          </a:p>
        </p:txBody>
      </p:sp>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5650" y="1090895"/>
            <a:ext cx="821157" cy="782964"/>
          </a:xfrm>
          <a:prstGeom prst="rect">
            <a:avLst/>
          </a:prstGeom>
        </p:spPr>
      </p:pic>
      <p:sp>
        <p:nvSpPr>
          <p:cNvPr id="43" name="Google Shape;101;p3"/>
          <p:cNvSpPr/>
          <p:nvPr/>
        </p:nvSpPr>
        <p:spPr>
          <a:xfrm>
            <a:off x="6473043" y="1472660"/>
            <a:ext cx="2980513" cy="4711830"/>
          </a:xfrm>
          <a:prstGeom prst="roundRect">
            <a:avLst>
              <a:gd name="adj" fmla="val 842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4" name="Google Shape;99;p3"/>
          <p:cNvSpPr txBox="1"/>
          <p:nvPr/>
        </p:nvSpPr>
        <p:spPr>
          <a:xfrm>
            <a:off x="6563541" y="2430625"/>
            <a:ext cx="2872170" cy="3957251"/>
          </a:xfrm>
          <a:prstGeom prst="rect">
            <a:avLst/>
          </a:prstGeom>
          <a:noFill/>
          <a:ln>
            <a:noFill/>
          </a:ln>
        </p:spPr>
        <p:txBody>
          <a:bodyPr spcFirstLastPara="1" wrap="square" lIns="91425" tIns="91425" rIns="91425" bIns="91425" anchor="t" anchorCtr="0">
            <a:noAutofit/>
          </a:bodyPr>
          <a:lstStyle/>
          <a:p>
            <a:pPr fontAlgn="ctr"/>
            <a:r>
              <a:rPr lang="es-ES" b="1" dirty="0" smtClean="0">
                <a:latin typeface="Calibri" panose="020F0502020204030204" pitchFamily="34" charset="0"/>
              </a:rPr>
              <a:t>2.3</a:t>
            </a:r>
            <a:r>
              <a:rPr lang="es-ES" dirty="0" smtClean="0">
                <a:latin typeface="Calibri" panose="020F0502020204030204" pitchFamily="34" charset="0"/>
              </a:rPr>
              <a:t> Determina </a:t>
            </a:r>
            <a:r>
              <a:rPr lang="es-ES" dirty="0">
                <a:latin typeface="Calibri" panose="020F0502020204030204" pitchFamily="34" charset="0"/>
              </a:rPr>
              <a:t>según los productos, el tipo de </a:t>
            </a:r>
            <a:r>
              <a:rPr lang="es-ES" dirty="0" smtClean="0">
                <a:latin typeface="Calibri" panose="020F0502020204030204" pitchFamily="34" charset="0"/>
              </a:rPr>
              <a:t>almacenaje a utilizar dando </a:t>
            </a:r>
            <a:r>
              <a:rPr lang="es-ES" dirty="0">
                <a:latin typeface="Calibri" panose="020F0502020204030204" pitchFamily="34" charset="0"/>
              </a:rPr>
              <a:t>cumplimiento a las disposiciones </a:t>
            </a:r>
            <a:r>
              <a:rPr lang="es-ES" dirty="0" smtClean="0">
                <a:latin typeface="Calibri" panose="020F0502020204030204" pitchFamily="34" charset="0"/>
              </a:rPr>
              <a:t>de seguridad </a:t>
            </a:r>
            <a:r>
              <a:rPr lang="es-ES" dirty="0">
                <a:latin typeface="Calibri" panose="020F0502020204030204" pitchFamily="34" charset="0"/>
              </a:rPr>
              <a:t>vigentes.</a:t>
            </a:r>
          </a:p>
        </p:txBody>
      </p:sp>
      <p:sp>
        <p:nvSpPr>
          <p:cNvPr id="25" name="Google Shape;96;p3"/>
          <p:cNvSpPr txBox="1"/>
          <p:nvPr/>
        </p:nvSpPr>
        <p:spPr>
          <a:xfrm>
            <a:off x="6554516" y="1952515"/>
            <a:ext cx="2862260" cy="4095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1" i="0" u="none" strike="noStrike" cap="none" dirty="0">
                <a:solidFill>
                  <a:srgbClr val="ED6B00"/>
                </a:solidFill>
                <a:latin typeface="Calibri"/>
                <a:ea typeface="Calibri"/>
                <a:cs typeface="Calibri"/>
                <a:sym typeface="Calibri"/>
              </a:rPr>
              <a:t>CRITERIOS DE EVALUACIÓN</a:t>
            </a:r>
            <a:endParaRPr sz="1800" b="0" i="0" u="none" strike="noStrike" cap="none" dirty="0">
              <a:solidFill>
                <a:srgbClr val="ED6B00"/>
              </a:solidFill>
              <a:latin typeface="Calibri"/>
              <a:ea typeface="Calibri"/>
              <a:cs typeface="Calibri"/>
              <a:sym typeface="Calibri"/>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5068" y="1090895"/>
            <a:ext cx="821157" cy="782964"/>
          </a:xfrm>
          <a:prstGeom prst="rect">
            <a:avLst/>
          </a:prstGeom>
        </p:spPr>
      </p:pic>
      <p:pic>
        <p:nvPicPr>
          <p:cNvPr id="20" name="Imagen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50737" y="4620261"/>
            <a:ext cx="3103843" cy="2466270"/>
          </a:xfrm>
          <a:prstGeom prst="rect">
            <a:avLst/>
          </a:prstGeom>
        </p:spPr>
      </p:pic>
      <p:pic>
        <p:nvPicPr>
          <p:cNvPr id="15" name="Imagen 43" descr="Imagen 43"/>
          <p:cNvPicPr>
            <a:picLocks noChangeAspect="1"/>
          </p:cNvPicPr>
          <p:nvPr/>
        </p:nvPicPr>
        <p:blipFill>
          <a:blip r:embed="rId6">
            <a:extLst/>
          </a:blip>
          <a:stretch>
            <a:fillRect/>
          </a:stretch>
        </p:blipFill>
        <p:spPr>
          <a:xfrm flipH="1">
            <a:off x="3588296" y="3757726"/>
            <a:ext cx="3025212" cy="4082384"/>
          </a:xfrm>
          <a:prstGeom prst="rect">
            <a:avLst/>
          </a:prstGeom>
          <a:ln w="12700">
            <a:miter lim="400000"/>
          </a:ln>
        </p:spPr>
      </p:pic>
    </p:spTree>
    <p:extLst>
      <p:ext uri="{BB962C8B-B14F-4D97-AF65-F5344CB8AC3E}">
        <p14:creationId xmlns:p14="http://schemas.microsoft.com/office/powerpoint/2010/main" val="13107830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grpSp>
        <p:nvGrpSpPr>
          <p:cNvPr id="6" name="Grupo 5"/>
          <p:cNvGrpSpPr/>
          <p:nvPr/>
        </p:nvGrpSpPr>
        <p:grpSpPr>
          <a:xfrm>
            <a:off x="386551" y="4110154"/>
            <a:ext cx="4845900" cy="1036492"/>
            <a:chOff x="386551" y="4102397"/>
            <a:chExt cx="4845900" cy="1036492"/>
          </a:xfrm>
        </p:grpSpPr>
        <p:sp>
          <p:nvSpPr>
            <p:cNvPr id="45" name="Google Shape;101;p3"/>
            <p:cNvSpPr/>
            <p:nvPr/>
          </p:nvSpPr>
          <p:spPr>
            <a:xfrm>
              <a:off x="574651" y="4102397"/>
              <a:ext cx="4657800" cy="1036492"/>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nvGrpSpPr>
            <p:cNvPr id="46" name="Grupo 45"/>
            <p:cNvGrpSpPr/>
            <p:nvPr/>
          </p:nvGrpSpPr>
          <p:grpSpPr>
            <a:xfrm>
              <a:off x="386551" y="4409528"/>
              <a:ext cx="391110" cy="385800"/>
              <a:chOff x="375767" y="3500053"/>
              <a:chExt cx="376200" cy="385800"/>
            </a:xfrm>
          </p:grpSpPr>
          <p:sp>
            <p:nvSpPr>
              <p:cNvPr id="47" name="Google Shape;103;p3"/>
              <p:cNvSpPr/>
              <p:nvPr/>
            </p:nvSpPr>
            <p:spPr>
              <a:xfrm>
                <a:off x="375767" y="3500053"/>
                <a:ext cx="376200" cy="385800"/>
              </a:xfrm>
              <a:prstGeom prst="roundRect">
                <a:avLst>
                  <a:gd name="adj" fmla="val 16667"/>
                </a:avLst>
              </a:prstGeom>
              <a:solidFill>
                <a:srgbClr val="ED6B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104;p3"/>
              <p:cNvSpPr txBox="1"/>
              <p:nvPr/>
            </p:nvSpPr>
            <p:spPr>
              <a:xfrm>
                <a:off x="385292" y="3500053"/>
                <a:ext cx="300300" cy="38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rgbClr val="FFFFFF"/>
                    </a:solidFill>
                    <a:latin typeface="Calibri"/>
                    <a:ea typeface="Calibri"/>
                    <a:cs typeface="Calibri"/>
                    <a:sym typeface="Calibri"/>
                  </a:rPr>
                  <a:t>2</a:t>
                </a:r>
                <a:endParaRPr sz="2800" b="1" i="0" u="none" strike="noStrike" cap="none" dirty="0">
                  <a:solidFill>
                    <a:srgbClr val="FFFFFF"/>
                  </a:solidFill>
                  <a:latin typeface="Calibri"/>
                  <a:ea typeface="Calibri"/>
                  <a:cs typeface="Calibri"/>
                  <a:sym typeface="Calibri"/>
                </a:endParaRPr>
              </a:p>
            </p:txBody>
          </p:sp>
        </p:grpSp>
        <p:sp>
          <p:nvSpPr>
            <p:cNvPr id="49" name="Google Shape;99;p3"/>
            <p:cNvSpPr txBox="1"/>
            <p:nvPr/>
          </p:nvSpPr>
          <p:spPr>
            <a:xfrm>
              <a:off x="949350" y="4333328"/>
              <a:ext cx="4218187" cy="538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buSzPts val="1600"/>
                <a:defRPr sz="1600">
                  <a:latin typeface="Calibri" panose="020F0502020204030204" pitchFamily="34" charset="0"/>
                  <a:cs typeface="Calibri" panose="020F0502020204030204" pitchFamily="34" charset="0"/>
                </a:defRPr>
              </a:lvl1pPr>
            </a:lstStyle>
            <a:p>
              <a:pPr algn="just">
                <a:lnSpc>
                  <a:spcPct val="100000"/>
                </a:lnSpc>
              </a:pPr>
              <a:r>
                <a:rPr lang="es-CL" dirty="0"/>
                <a:t>Revisamos las especificaciones técnicas para vehículos involucrados en operaciones logísticas de mercancías peligrosas.</a:t>
              </a:r>
            </a:p>
          </p:txBody>
        </p:sp>
      </p:grpSp>
      <p:grpSp>
        <p:nvGrpSpPr>
          <p:cNvPr id="5" name="Grupo 4"/>
          <p:cNvGrpSpPr/>
          <p:nvPr/>
        </p:nvGrpSpPr>
        <p:grpSpPr>
          <a:xfrm>
            <a:off x="375975" y="3137068"/>
            <a:ext cx="4845900" cy="883650"/>
            <a:chOff x="375767" y="3098701"/>
            <a:chExt cx="4845900" cy="883650"/>
          </a:xfrm>
        </p:grpSpPr>
        <p:sp>
          <p:nvSpPr>
            <p:cNvPr id="101" name="Google Shape;101;p3"/>
            <p:cNvSpPr/>
            <p:nvPr/>
          </p:nvSpPr>
          <p:spPr>
            <a:xfrm>
              <a:off x="563867" y="3098701"/>
              <a:ext cx="4657800" cy="88365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nvGrpSpPr>
            <p:cNvPr id="4" name="Grupo 3"/>
            <p:cNvGrpSpPr/>
            <p:nvPr/>
          </p:nvGrpSpPr>
          <p:grpSpPr>
            <a:xfrm>
              <a:off x="375767" y="3342864"/>
              <a:ext cx="376200" cy="395325"/>
              <a:chOff x="375767" y="3437085"/>
              <a:chExt cx="376200" cy="395325"/>
            </a:xfrm>
          </p:grpSpPr>
          <p:sp>
            <p:nvSpPr>
              <p:cNvPr id="103" name="Google Shape;103;p3"/>
              <p:cNvSpPr/>
              <p:nvPr/>
            </p:nvSpPr>
            <p:spPr>
              <a:xfrm>
                <a:off x="375767" y="3446610"/>
                <a:ext cx="376200" cy="385800"/>
              </a:xfrm>
              <a:prstGeom prst="roundRect">
                <a:avLst>
                  <a:gd name="adj" fmla="val 16667"/>
                </a:avLst>
              </a:prstGeom>
              <a:solidFill>
                <a:srgbClr val="ED6B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 name="Google Shape;104;p3"/>
              <p:cNvSpPr txBox="1"/>
              <p:nvPr/>
            </p:nvSpPr>
            <p:spPr>
              <a:xfrm>
                <a:off x="385292" y="3437085"/>
                <a:ext cx="300300" cy="38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rgbClr val="FFFFFF"/>
                    </a:solidFill>
                    <a:latin typeface="Calibri"/>
                    <a:ea typeface="Calibri"/>
                    <a:cs typeface="Calibri"/>
                    <a:sym typeface="Calibri"/>
                  </a:rPr>
                  <a:t>1</a:t>
                </a:r>
                <a:endParaRPr sz="2800" b="1" i="0" u="none" strike="noStrike" cap="none" dirty="0">
                  <a:solidFill>
                    <a:srgbClr val="FFFFFF"/>
                  </a:solidFill>
                  <a:latin typeface="Calibri"/>
                  <a:ea typeface="Calibri"/>
                  <a:cs typeface="Calibri"/>
                  <a:sym typeface="Calibri"/>
                </a:endParaRPr>
              </a:p>
            </p:txBody>
          </p:sp>
        </p:grpSp>
        <p:sp>
          <p:nvSpPr>
            <p:cNvPr id="99" name="Google Shape;99;p3"/>
            <p:cNvSpPr txBox="1"/>
            <p:nvPr/>
          </p:nvSpPr>
          <p:spPr>
            <a:xfrm>
              <a:off x="938567" y="3271426"/>
              <a:ext cx="3960526" cy="538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buSzPts val="1600"/>
                <a:defRPr sz="1600">
                  <a:latin typeface="Calibri" panose="020F0502020204030204" pitchFamily="34" charset="0"/>
                  <a:cs typeface="Calibri" panose="020F0502020204030204" pitchFamily="34" charset="0"/>
                </a:defRPr>
              </a:lvl1pPr>
            </a:lstStyle>
            <a:p>
              <a:pPr algn="just">
                <a:lnSpc>
                  <a:spcPct val="100000"/>
                </a:lnSpc>
              </a:pPr>
              <a:r>
                <a:rPr lang="es-CL" dirty="0"/>
                <a:t>Comprendimos las exigencias específicas para el transporte de mercancías peligrosas que están regidas por el DS 298.</a:t>
              </a:r>
            </a:p>
          </p:txBody>
        </p:sp>
      </p:grpSp>
      <p:sp>
        <p:nvSpPr>
          <p:cNvPr id="44" name="Elipse 43">
            <a:extLst>
              <a:ext uri="{FF2B5EF4-FFF2-40B4-BE49-F238E27FC236}">
                <a16:creationId xmlns="" xmlns:a16="http://schemas.microsoft.com/office/drawing/2014/main" id="{97F78E1C-2545-824E-8231-C7C3CD4E3C3F}"/>
              </a:ext>
            </a:extLst>
          </p:cNvPr>
          <p:cNvSpPr/>
          <p:nvPr/>
        </p:nvSpPr>
        <p:spPr>
          <a:xfrm>
            <a:off x="5026616" y="3630160"/>
            <a:ext cx="696535" cy="6965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95" name="Google Shape;95;p3"/>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800"/>
              <a:buFont typeface="Arial"/>
              <a:buNone/>
            </a:pPr>
            <a:r>
              <a:rPr lang="en-US" sz="2800" b="1" i="0" u="none" strike="noStrike" cap="none" dirty="0">
                <a:solidFill>
                  <a:srgbClr val="ED6B00"/>
                </a:solidFill>
                <a:latin typeface="Calibri"/>
                <a:ea typeface="Calibri"/>
                <a:cs typeface="Calibri"/>
                <a:sym typeface="Calibri"/>
              </a:rPr>
              <a:t>¿QUÉ APRENDIMOS LA ACTIVIDAD ANTERIOR?</a:t>
            </a:r>
            <a:endParaRPr sz="3100" b="1" i="0" u="none" strike="noStrike" cap="none" dirty="0">
              <a:solidFill>
                <a:srgbClr val="ED6B00"/>
              </a:solidFill>
              <a:latin typeface="Calibri"/>
              <a:ea typeface="Calibri"/>
              <a:cs typeface="Calibri"/>
              <a:sym typeface="Calibri"/>
            </a:endParaRPr>
          </a:p>
        </p:txBody>
      </p:sp>
      <p:sp>
        <p:nvSpPr>
          <p:cNvPr id="96" name="Google Shape;96;p3"/>
          <p:cNvSpPr txBox="1"/>
          <p:nvPr/>
        </p:nvSpPr>
        <p:spPr>
          <a:xfrm>
            <a:off x="574651" y="2261129"/>
            <a:ext cx="4778400" cy="4095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000000"/>
              </a:buClr>
              <a:buSzPts val="1800"/>
              <a:buFont typeface="Arial"/>
              <a:buNone/>
            </a:pPr>
            <a:r>
              <a:rPr lang="en-US" sz="1800" b="1" dirty="0" smtClean="0">
                <a:solidFill>
                  <a:srgbClr val="ED6B00"/>
                </a:solidFill>
                <a:latin typeface="Calibri"/>
                <a:ea typeface="Calibri"/>
                <a:cs typeface="Calibri"/>
                <a:sym typeface="Calibri"/>
              </a:rPr>
              <a:t>TRANSPORTE DE MERCADERIAS PELIGROSAS</a:t>
            </a:r>
            <a:r>
              <a:rPr lang="en-US" sz="1800" b="1" i="0" u="none" strike="noStrike" cap="none" dirty="0" smtClean="0">
                <a:solidFill>
                  <a:srgbClr val="ED6B00"/>
                </a:solidFill>
                <a:latin typeface="Calibri"/>
                <a:ea typeface="Calibri"/>
                <a:cs typeface="Calibri"/>
                <a:sym typeface="Calibri"/>
              </a:rPr>
              <a:t>:</a:t>
            </a:r>
            <a:endParaRPr sz="1800" b="0" i="0" u="none" strike="noStrike" cap="none" dirty="0">
              <a:solidFill>
                <a:srgbClr val="ED6B00"/>
              </a:solidFill>
              <a:latin typeface="Calibri"/>
              <a:ea typeface="Calibri"/>
              <a:cs typeface="Calibri"/>
              <a:sym typeface="Calibri"/>
            </a:endParaRPr>
          </a:p>
        </p:txBody>
      </p:sp>
      <p:sp>
        <p:nvSpPr>
          <p:cNvPr id="34" name="Google Shape;70;p14">
            <a:extLst>
              <a:ext uri="{FF2B5EF4-FFF2-40B4-BE49-F238E27FC236}">
                <a16:creationId xmlns="" xmlns:a16="http://schemas.microsoft.com/office/drawing/2014/main" id="{3C5EA18A-4979-4B4F-89E8-76D78BAC99AB}"/>
              </a:ext>
            </a:extLst>
          </p:cNvPr>
          <p:cNvSpPr txBox="1">
            <a:spLocks/>
          </p:cNvSpPr>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es-CL" b="1" dirty="0">
                <a:latin typeface="Calibri" panose="020F0502020204030204" pitchFamily="34" charset="0"/>
                <a:ea typeface="Roboto"/>
                <a:cs typeface="Calibri" panose="020F0502020204030204" pitchFamily="34" charset="0"/>
                <a:sym typeface="Roboto"/>
              </a:rPr>
              <a:t>RECORDEMOS</a:t>
            </a:r>
            <a:endParaRPr lang="x-none" b="1" dirty="0">
              <a:latin typeface="Calibri" panose="020F0502020204030204" pitchFamily="34" charset="0"/>
              <a:ea typeface="Roboto"/>
              <a:cs typeface="Calibri" panose="020F0502020204030204" pitchFamily="34" charset="0"/>
              <a:sym typeface="Roboto"/>
            </a:endParaRPr>
          </a:p>
          <a:p>
            <a:endParaRPr lang="x-none" b="1" dirty="0">
              <a:latin typeface="Calibri" panose="020F0502020204030204" pitchFamily="34" charset="0"/>
              <a:ea typeface="Roboto"/>
              <a:cs typeface="Calibri" panose="020F0502020204030204" pitchFamily="34" charset="0"/>
              <a:sym typeface="Roboto"/>
            </a:endParaRPr>
          </a:p>
        </p:txBody>
      </p:sp>
      <p:pic>
        <p:nvPicPr>
          <p:cNvPr id="35" name="Imagen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0518" y="2513152"/>
            <a:ext cx="4828328" cy="4574478"/>
          </a:xfrm>
          <a:prstGeom prst="rect">
            <a:avLst/>
          </a:prstGeom>
        </p:spPr>
      </p:pic>
    </p:spTree>
    <p:extLst>
      <p:ext uri="{BB962C8B-B14F-4D97-AF65-F5344CB8AC3E}">
        <p14:creationId xmlns:p14="http://schemas.microsoft.com/office/powerpoint/2010/main" val="40880136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a:extLst>
              <a:ext uri="{FF2B5EF4-FFF2-40B4-BE49-F238E27FC236}">
                <a16:creationId xmlns="" xmlns:a16="http://schemas.microsoft.com/office/drawing/2014/main" id="{D77B6E11-D9AE-4A5F-9660-E8DD3EEC3753}"/>
              </a:ext>
            </a:extLst>
          </p:cNvPr>
          <p:cNvGrpSpPr/>
          <p:nvPr/>
        </p:nvGrpSpPr>
        <p:grpSpPr>
          <a:xfrm flipH="1">
            <a:off x="536223" y="2849815"/>
            <a:ext cx="6150904" cy="2211977"/>
            <a:chOff x="2925201" y="3559924"/>
            <a:chExt cx="6239420" cy="2076024"/>
          </a:xfrm>
        </p:grpSpPr>
        <p:sp>
          <p:nvSpPr>
            <p:cNvPr id="10" name="Google Shape;101;p3">
              <a:extLst>
                <a:ext uri="{FF2B5EF4-FFF2-40B4-BE49-F238E27FC236}">
                  <a16:creationId xmlns="" xmlns:a16="http://schemas.microsoft.com/office/drawing/2014/main" id="{368B27C5-C729-4EF7-BCEE-E61293D7EDB2}"/>
                </a:ext>
              </a:extLst>
            </p:cNvPr>
            <p:cNvSpPr/>
            <p:nvPr/>
          </p:nvSpPr>
          <p:spPr>
            <a:xfrm>
              <a:off x="3613811" y="3559924"/>
              <a:ext cx="5550810" cy="2076024"/>
            </a:xfrm>
            <a:prstGeom prst="roundRect">
              <a:avLst>
                <a:gd name="adj" fmla="val 16667"/>
              </a:avLst>
            </a:prstGeom>
            <a:solidFill>
              <a:srgbClr val="F7E3D1"/>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1" name="Triángulo isósceles 10">
              <a:extLst>
                <a:ext uri="{FF2B5EF4-FFF2-40B4-BE49-F238E27FC236}">
                  <a16:creationId xmlns="" xmlns:a16="http://schemas.microsoft.com/office/drawing/2014/main" id="{F0C0907F-2900-47AB-966B-19AC54AA02B2}"/>
                </a:ext>
              </a:extLst>
            </p:cNvPr>
            <p:cNvSpPr/>
            <p:nvPr/>
          </p:nvSpPr>
          <p:spPr>
            <a:xfrm rot="14571043">
              <a:off x="3220169" y="4877112"/>
              <a:ext cx="432619" cy="1022555"/>
            </a:xfrm>
            <a:prstGeom prst="triangle">
              <a:avLst/>
            </a:prstGeom>
            <a:solidFill>
              <a:srgbClr val="F7E3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sp>
        <p:nvSpPr>
          <p:cNvPr id="12" name="Google Shape;95;p3">
            <a:extLst>
              <a:ext uri="{FF2B5EF4-FFF2-40B4-BE49-F238E27FC236}">
                <a16:creationId xmlns="" xmlns:a16="http://schemas.microsoft.com/office/drawing/2014/main" id="{58F5F296-3CA4-4714-8C1A-BD706AA0F406}"/>
              </a:ext>
            </a:extLst>
          </p:cNvPr>
          <p:cNvSpPr txBox="1"/>
          <p:nvPr/>
        </p:nvSpPr>
        <p:spPr>
          <a:xfrm>
            <a:off x="375975" y="1373700"/>
            <a:ext cx="6962433"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800"/>
              <a:buFont typeface="Arial"/>
              <a:buNone/>
            </a:pPr>
            <a:r>
              <a:rPr lang="en-US" sz="2800" b="1" i="0" u="none" strike="noStrike" cap="none" dirty="0">
                <a:solidFill>
                  <a:srgbClr val="ED6B00"/>
                </a:solidFill>
                <a:latin typeface="Calibri"/>
                <a:ea typeface="Calibri"/>
                <a:cs typeface="Calibri"/>
                <a:sym typeface="Calibri"/>
              </a:rPr>
              <a:t>ACTIVIDAD DE CONOCIMIENTO PREVIOS</a:t>
            </a:r>
            <a:endParaRPr sz="3100" b="1" i="0" u="none" strike="noStrike" cap="none" dirty="0">
              <a:solidFill>
                <a:srgbClr val="ED6B00"/>
              </a:solidFill>
              <a:latin typeface="Calibri"/>
              <a:ea typeface="Calibri"/>
              <a:cs typeface="Calibri"/>
              <a:sym typeface="Calibri"/>
            </a:endParaRPr>
          </a:p>
        </p:txBody>
      </p:sp>
      <p:sp>
        <p:nvSpPr>
          <p:cNvPr id="13" name="Google Shape;99;p3">
            <a:extLst>
              <a:ext uri="{FF2B5EF4-FFF2-40B4-BE49-F238E27FC236}">
                <a16:creationId xmlns="" xmlns:a16="http://schemas.microsoft.com/office/drawing/2014/main" id="{A650AD44-6AC0-45D4-A81F-9E3C6BF12DE0}"/>
              </a:ext>
            </a:extLst>
          </p:cNvPr>
          <p:cNvSpPr txBox="1"/>
          <p:nvPr/>
        </p:nvSpPr>
        <p:spPr>
          <a:xfrm>
            <a:off x="794235" y="3376955"/>
            <a:ext cx="4995614" cy="1157696"/>
          </a:xfrm>
          <a:prstGeom prst="rect">
            <a:avLst/>
          </a:prstGeom>
          <a:noFill/>
          <a:ln>
            <a:noFill/>
          </a:ln>
        </p:spPr>
        <p:txBody>
          <a:bodyPr spcFirstLastPara="1" wrap="square" lIns="91425" tIns="91425" rIns="91425" bIns="91425" anchor="t" anchorCtr="0">
            <a:noAutofit/>
          </a:bodyPr>
          <a:lstStyle/>
          <a:p>
            <a:pPr algn="just"/>
            <a:r>
              <a:rPr lang="es-CL" dirty="0">
                <a:latin typeface="Calibri"/>
                <a:cs typeface="Calibri"/>
              </a:rPr>
              <a:t>Para revisar los aprendizajes trabajados en la actividad anterior, te invitamos a reunirte en equipos de trabajo, con no más de 4 integrantes, y responder las siguientes interrogantes, utilizando la aplicación “Kahoot!”.  </a:t>
            </a:r>
          </a:p>
          <a:p>
            <a:pPr algn="just"/>
            <a:endParaRPr lang="es-CL" dirty="0">
              <a:latin typeface="Calibri"/>
              <a:cs typeface="Calibri"/>
            </a:endParaRPr>
          </a:p>
        </p:txBody>
      </p:sp>
      <p:sp>
        <p:nvSpPr>
          <p:cNvPr id="14" name="Google Shape;318;p12">
            <a:extLst>
              <a:ext uri="{FF2B5EF4-FFF2-40B4-BE49-F238E27FC236}">
                <a16:creationId xmlns="" xmlns:a16="http://schemas.microsoft.com/office/drawing/2014/main" id="{A3431F3C-E7DB-41CC-BABF-4AF3CA023A32}"/>
              </a:ext>
            </a:extLst>
          </p:cNvPr>
          <p:cNvSpPr txBox="1"/>
          <p:nvPr/>
        </p:nvSpPr>
        <p:spPr>
          <a:xfrm>
            <a:off x="794235" y="5919137"/>
            <a:ext cx="6102953" cy="319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2100" b="1" i="0" u="none" strike="noStrike" cap="none" dirty="0">
                <a:solidFill>
                  <a:srgbClr val="ED6B00"/>
                </a:solidFill>
                <a:latin typeface="Calibri"/>
                <a:ea typeface="Calibri"/>
                <a:cs typeface="Calibri"/>
                <a:sym typeface="Calibri"/>
              </a:rPr>
              <a:t>¡</a:t>
            </a:r>
            <a:r>
              <a:rPr lang="es-CL" sz="2100" b="1" i="0" u="none" strike="noStrike" cap="none" dirty="0">
                <a:solidFill>
                  <a:srgbClr val="ED6B00"/>
                </a:solidFill>
                <a:latin typeface="Calibri"/>
                <a:ea typeface="Calibri"/>
                <a:cs typeface="Calibri"/>
                <a:sym typeface="Calibri"/>
              </a:rPr>
              <a:t>Muy bien!</a:t>
            </a:r>
            <a:endParaRPr b="1" dirty="0"/>
          </a:p>
          <a:p>
            <a:pPr marL="0" marR="0" lvl="0" indent="0" algn="l" rtl="0">
              <a:lnSpc>
                <a:spcPct val="100000"/>
              </a:lnSpc>
              <a:spcBef>
                <a:spcPts val="0"/>
              </a:spcBef>
              <a:spcAft>
                <a:spcPts val="0"/>
              </a:spcAft>
              <a:buNone/>
            </a:pPr>
            <a:r>
              <a:rPr lang="es-CL" sz="2100" b="0" i="0" u="none" strike="noStrike" cap="none" dirty="0">
                <a:solidFill>
                  <a:srgbClr val="ED6B00"/>
                </a:solidFill>
                <a:latin typeface="Calibri"/>
                <a:ea typeface="Calibri"/>
                <a:cs typeface="Calibri"/>
                <a:sym typeface="Calibri"/>
              </a:rPr>
              <a:t>Ahora te invitamos a seguir </a:t>
            </a:r>
          </a:p>
          <a:p>
            <a:pPr marL="0" marR="0" lvl="0" indent="0" algn="l" rtl="0">
              <a:lnSpc>
                <a:spcPct val="100000"/>
              </a:lnSpc>
              <a:spcBef>
                <a:spcPts val="0"/>
              </a:spcBef>
              <a:spcAft>
                <a:spcPts val="0"/>
              </a:spcAft>
              <a:buNone/>
            </a:pPr>
            <a:r>
              <a:rPr lang="es-CL" sz="2100" dirty="0">
                <a:solidFill>
                  <a:srgbClr val="A93501"/>
                </a:solidFill>
                <a:latin typeface="Calibri"/>
                <a:cs typeface="Calibri"/>
                <a:sym typeface="Calibri"/>
              </a:rPr>
              <a:t>revisando la presentación</a:t>
            </a:r>
            <a:endParaRPr sz="2100" dirty="0">
              <a:solidFill>
                <a:srgbClr val="A93501"/>
              </a:solidFill>
              <a:latin typeface="Calibri"/>
              <a:cs typeface="Calibri"/>
            </a:endParaRPr>
          </a:p>
        </p:txBody>
      </p:sp>
      <p:pic>
        <p:nvPicPr>
          <p:cNvPr id="18" name="Imagen 17">
            <a:extLst>
              <a:ext uri="{FF2B5EF4-FFF2-40B4-BE49-F238E27FC236}">
                <a16:creationId xmlns="" xmlns:a16="http://schemas.microsoft.com/office/drawing/2014/main" id="{1D1E3407-EAD5-436E-AFAD-4A26A5917C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4447" y="4204447"/>
            <a:ext cx="3656487" cy="3464247"/>
          </a:xfrm>
          <a:prstGeom prst="rect">
            <a:avLst/>
          </a:prstGeom>
        </p:spPr>
      </p:pic>
    </p:spTree>
    <p:extLst>
      <p:ext uri="{BB962C8B-B14F-4D97-AF65-F5344CB8AC3E}">
        <p14:creationId xmlns:p14="http://schemas.microsoft.com/office/powerpoint/2010/main" val="29990023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54" name="Google Shape;154;p5"/>
          <p:cNvSpPr txBox="1"/>
          <p:nvPr/>
        </p:nvSpPr>
        <p:spPr>
          <a:xfrm>
            <a:off x="4063852" y="2248111"/>
            <a:ext cx="4932406" cy="338514"/>
          </a:xfrm>
          <a:prstGeom prst="rect">
            <a:avLst/>
          </a:prstGeom>
          <a:noFill/>
          <a:ln>
            <a:noFill/>
          </a:ln>
        </p:spPr>
        <p:txBody>
          <a:bodyPr spcFirstLastPara="1" wrap="square" lIns="91425" tIns="45700" rIns="91425" bIns="45700" anchor="t" anchorCtr="0">
            <a:spAutoFit/>
          </a:bodyPr>
          <a:lstStyle/>
          <a:p>
            <a:pPr lvl="0"/>
            <a:r>
              <a:rPr lang="es-CL" sz="1600" b="1" dirty="0">
                <a:solidFill>
                  <a:schemeClr val="tx1"/>
                </a:solidFill>
                <a:latin typeface="Calibri" panose="020F0502020204030204" pitchFamily="34" charset="0"/>
                <a:cs typeface="Calibri" panose="020F0502020204030204" pitchFamily="34" charset="0"/>
              </a:rPr>
              <a:t>Al término de la actividad estarás en condiciones de:</a:t>
            </a:r>
            <a:endParaRPr b="1" dirty="0">
              <a:solidFill>
                <a:schemeClr val="tx1"/>
              </a:solidFill>
              <a:latin typeface="Calibri" panose="020F0502020204030204" pitchFamily="34" charset="0"/>
              <a:cs typeface="Calibri" panose="020F0502020204030204" pitchFamily="34" charset="0"/>
            </a:endParaRPr>
          </a:p>
        </p:txBody>
      </p:sp>
      <p:sp>
        <p:nvSpPr>
          <p:cNvPr id="152" name="Google Shape;152;p5"/>
          <p:cNvSpPr/>
          <p:nvPr/>
        </p:nvSpPr>
        <p:spPr>
          <a:xfrm>
            <a:off x="4063852" y="2743200"/>
            <a:ext cx="5081308" cy="3365017"/>
          </a:xfrm>
          <a:prstGeom prst="roundRect">
            <a:avLst>
              <a:gd name="adj" fmla="val 6741"/>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spcBef>
                <a:spcPts val="600"/>
              </a:spcBef>
            </a:pPr>
            <a:endParaRPr lang="es-CL" dirty="0">
              <a:latin typeface="Calibri" panose="020F0502020204030204" pitchFamily="34" charset="0"/>
              <a:cs typeface="Calibri" panose="020F0502020204030204" pitchFamily="34" charset="0"/>
            </a:endParaRPr>
          </a:p>
        </p:txBody>
      </p:sp>
      <p:sp>
        <p:nvSpPr>
          <p:cNvPr id="155" name="Google Shape;155;p5"/>
          <p:cNvSpPr txBox="1"/>
          <p:nvPr/>
        </p:nvSpPr>
        <p:spPr>
          <a:xfrm>
            <a:off x="4578913" y="3118158"/>
            <a:ext cx="4086523" cy="1077178"/>
          </a:xfrm>
          <a:prstGeom prst="rect">
            <a:avLst/>
          </a:prstGeom>
          <a:noFill/>
          <a:ln>
            <a:noFill/>
          </a:ln>
        </p:spPr>
        <p:txBody>
          <a:bodyPr spcFirstLastPara="1" wrap="square" lIns="91425" tIns="45700" rIns="91425" bIns="45700" anchor="t" anchorCtr="0">
            <a:spAutoFit/>
          </a:bodyPr>
          <a:lstStyle/>
          <a:p>
            <a:r>
              <a:rPr lang="es-CL" sz="1600" dirty="0">
                <a:latin typeface="Calibri"/>
                <a:cs typeface="Calibri"/>
              </a:rPr>
              <a:t>Reconocer las exigencias específicas para el bodegaje de las sustancias peligrosas revisando normativas de marcado, etiquetado y rotulado</a:t>
            </a:r>
            <a:r>
              <a:rPr lang="es-CL" sz="1600" dirty="0" smtClean="0">
                <a:latin typeface="Calibri"/>
                <a:cs typeface="Calibri"/>
              </a:rPr>
              <a:t>.</a:t>
            </a:r>
            <a:endParaRPr lang="es-CL" sz="1600" dirty="0">
              <a:latin typeface="Calibri"/>
              <a:cs typeface="Calibri"/>
            </a:endParaRPr>
          </a:p>
        </p:txBody>
      </p:sp>
      <p:grpSp>
        <p:nvGrpSpPr>
          <p:cNvPr id="3" name="Grupo 2"/>
          <p:cNvGrpSpPr/>
          <p:nvPr/>
        </p:nvGrpSpPr>
        <p:grpSpPr>
          <a:xfrm>
            <a:off x="3895220" y="3267919"/>
            <a:ext cx="375438" cy="362157"/>
            <a:chOff x="8933845" y="4538850"/>
            <a:chExt cx="376200" cy="385800"/>
          </a:xfrm>
        </p:grpSpPr>
        <p:sp>
          <p:nvSpPr>
            <p:cNvPr id="162" name="Google Shape;162;p5"/>
            <p:cNvSpPr/>
            <p:nvPr/>
          </p:nvSpPr>
          <p:spPr>
            <a:xfrm>
              <a:off x="8933845" y="4538850"/>
              <a:ext cx="376200" cy="385800"/>
            </a:xfrm>
            <a:prstGeom prst="roundRect">
              <a:avLst>
                <a:gd name="adj" fmla="val 16667"/>
              </a:avLst>
            </a:prstGeom>
            <a:solidFill>
              <a:srgbClr val="ED6B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163;p5"/>
            <p:cNvSpPr txBox="1"/>
            <p:nvPr/>
          </p:nvSpPr>
          <p:spPr>
            <a:xfrm>
              <a:off x="8943370" y="4538850"/>
              <a:ext cx="300300" cy="38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rgbClr val="FFFFFF"/>
                  </a:solidFill>
                  <a:latin typeface="Calibri"/>
                  <a:ea typeface="Calibri"/>
                  <a:cs typeface="Calibri"/>
                  <a:sym typeface="Calibri"/>
                </a:rPr>
                <a:t>1</a:t>
              </a:r>
              <a:endParaRPr sz="2800" b="1" i="0" u="none" strike="noStrike" cap="none" dirty="0">
                <a:solidFill>
                  <a:srgbClr val="FFFFFF"/>
                </a:solidFill>
                <a:latin typeface="Calibri"/>
                <a:ea typeface="Calibri"/>
                <a:cs typeface="Calibri"/>
                <a:sym typeface="Calibri"/>
              </a:endParaRPr>
            </a:p>
          </p:txBody>
        </p:sp>
      </p:grpSp>
      <p:sp>
        <p:nvSpPr>
          <p:cNvPr id="167" name="Google Shape;167;p5"/>
          <p:cNvSpPr txBox="1"/>
          <p:nvPr/>
        </p:nvSpPr>
        <p:spPr>
          <a:xfrm>
            <a:off x="375975" y="1685069"/>
            <a:ext cx="7374654" cy="4095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000000"/>
              </a:buClr>
              <a:buSzPts val="2000"/>
              <a:buFont typeface="Arial"/>
              <a:buNone/>
            </a:pPr>
            <a:r>
              <a:rPr lang="en-US" sz="2000" b="0" i="0" u="none" strike="noStrike" cap="none" dirty="0" smtClean="0">
                <a:solidFill>
                  <a:srgbClr val="A93501"/>
                </a:solidFill>
                <a:latin typeface="Calibri"/>
                <a:ea typeface="Calibri"/>
                <a:cs typeface="Calibri"/>
                <a:sym typeface="Calibri"/>
              </a:rPr>
              <a:t>ALMACENAMIENTO DE </a:t>
            </a:r>
            <a:r>
              <a:rPr lang="en-US" sz="2000" b="1" i="0" u="none" strike="noStrike" cap="none" dirty="0" smtClean="0">
                <a:solidFill>
                  <a:srgbClr val="ED6B00"/>
                </a:solidFill>
                <a:latin typeface="Calibri"/>
                <a:ea typeface="Calibri"/>
                <a:cs typeface="Calibri"/>
                <a:sym typeface="Calibri"/>
              </a:rPr>
              <a:t>SUSTANCIAS PELIGROSAS</a:t>
            </a:r>
            <a:endParaRPr sz="2000" b="1" i="0" u="none" strike="noStrike" cap="none" dirty="0">
              <a:solidFill>
                <a:srgbClr val="ED6B00"/>
              </a:solidFill>
              <a:latin typeface="Calibri"/>
              <a:ea typeface="Calibri"/>
              <a:cs typeface="Calibri"/>
              <a:sym typeface="Calibri"/>
            </a:endParaRPr>
          </a:p>
        </p:txBody>
      </p:sp>
      <p:sp>
        <p:nvSpPr>
          <p:cNvPr id="168" name="Google Shape;168;p5"/>
          <p:cNvSpPr txBox="1"/>
          <p:nvPr/>
        </p:nvSpPr>
        <p:spPr>
          <a:xfrm>
            <a:off x="4017018" y="1184197"/>
            <a:ext cx="466492" cy="521098"/>
          </a:xfrm>
          <a:prstGeom prst="rect">
            <a:avLst/>
          </a:prstGeom>
          <a:noFill/>
          <a:ln>
            <a:noFill/>
          </a:ln>
        </p:spPr>
        <p:txBody>
          <a:bodyPr spcFirstLastPara="1" wrap="square" lIns="91425" tIns="91425" rIns="91425" bIns="91425" anchor="ctr" anchorCtr="0">
            <a:noAutofit/>
          </a:bodyPr>
          <a:lstStyle/>
          <a:p>
            <a:pPr marL="0" marR="0" lvl="0" indent="0" algn="r" rtl="0">
              <a:lnSpc>
                <a:spcPct val="90000"/>
              </a:lnSpc>
              <a:spcBef>
                <a:spcPts val="0"/>
              </a:spcBef>
              <a:spcAft>
                <a:spcPts val="0"/>
              </a:spcAft>
              <a:buClr>
                <a:srgbClr val="000000"/>
              </a:buClr>
              <a:buSzPts val="6000"/>
              <a:buFont typeface="Arial"/>
              <a:buNone/>
            </a:pPr>
            <a:r>
              <a:rPr lang="es-ES_tradnl" sz="5000" dirty="0">
                <a:solidFill>
                  <a:srgbClr val="FFB375"/>
                </a:solidFill>
                <a:latin typeface="Calibri"/>
                <a:ea typeface="Calibri"/>
                <a:cs typeface="Calibri"/>
                <a:sym typeface="Calibri"/>
              </a:rPr>
              <a:t>8</a:t>
            </a:r>
            <a:endParaRPr sz="5000" b="0" i="0" u="none" strike="noStrike" cap="none" dirty="0">
              <a:solidFill>
                <a:srgbClr val="FFB375"/>
              </a:solidFill>
              <a:latin typeface="Calibri"/>
              <a:ea typeface="Calibri"/>
              <a:cs typeface="Calibri"/>
              <a:sym typeface="Calibri"/>
            </a:endParaRPr>
          </a:p>
        </p:txBody>
      </p:sp>
      <p:pic>
        <p:nvPicPr>
          <p:cNvPr id="21" name="Imagen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383" y="2382979"/>
            <a:ext cx="2950556" cy="4313787"/>
          </a:xfrm>
          <a:prstGeom prst="rect">
            <a:avLst/>
          </a:prstGeom>
        </p:spPr>
      </p:pic>
      <p:sp>
        <p:nvSpPr>
          <p:cNvPr id="20" name="Google Shape;95;p3"/>
          <p:cNvSpPr txBox="1"/>
          <p:nvPr/>
        </p:nvSpPr>
        <p:spPr>
          <a:xfrm>
            <a:off x="375975" y="1373700"/>
            <a:ext cx="4107535" cy="319500"/>
          </a:xfrm>
          <a:prstGeom prst="rect">
            <a:avLst/>
          </a:prstGeom>
          <a:noFill/>
          <a:ln>
            <a:noFill/>
          </a:ln>
        </p:spPr>
        <p:txBody>
          <a:bodyPr spcFirstLastPara="1" wrap="square" lIns="91425" tIns="91425" rIns="91425" bIns="91425" anchor="ctr" anchorCtr="0">
            <a:noAutofit/>
          </a:bodyPr>
          <a:lstStyle/>
          <a:p>
            <a:pPr lvl="0">
              <a:lnSpc>
                <a:spcPct val="80000"/>
              </a:lnSpc>
              <a:buSzPts val="2800"/>
            </a:pPr>
            <a:r>
              <a:rPr lang="en-US" sz="2800" b="1" dirty="0">
                <a:solidFill>
                  <a:srgbClr val="ED6B00"/>
                </a:solidFill>
                <a:latin typeface="Calibri"/>
                <a:ea typeface="Calibri"/>
                <a:cs typeface="Calibri"/>
                <a:sym typeface="Calibri"/>
              </a:rPr>
              <a:t>MENÚ DE LA ACTIVIDAD</a:t>
            </a:r>
            <a:endParaRPr lang="en-US" sz="3100" b="1" dirty="0">
              <a:solidFill>
                <a:srgbClr val="ED6B00"/>
              </a:solidFill>
              <a:latin typeface="Calibri"/>
              <a:ea typeface="Calibri"/>
              <a:cs typeface="Calibri"/>
              <a:sym typeface="Calibri"/>
            </a:endParaRPr>
          </a:p>
        </p:txBody>
      </p:sp>
      <p:sp>
        <p:nvSpPr>
          <p:cNvPr id="2" name="Rectángulo 1">
            <a:extLst>
              <a:ext uri="{FF2B5EF4-FFF2-40B4-BE49-F238E27FC236}">
                <a16:creationId xmlns="" xmlns:a16="http://schemas.microsoft.com/office/drawing/2014/main" id="{ACAC8256-7842-A348-A3C1-C5FEA5E7F2E3}"/>
              </a:ext>
            </a:extLst>
          </p:cNvPr>
          <p:cNvSpPr/>
          <p:nvPr/>
        </p:nvSpPr>
        <p:spPr>
          <a:xfrm>
            <a:off x="4595598" y="4531530"/>
            <a:ext cx="3896585" cy="830956"/>
          </a:xfrm>
          <a:prstGeom prst="rect">
            <a:avLst/>
          </a:prstGeom>
          <a:noFill/>
          <a:ln>
            <a:noFill/>
          </a:ln>
        </p:spPr>
        <p:txBody>
          <a:bodyPr spcFirstLastPara="1" wrap="square" lIns="91425" tIns="45700" rIns="91425" bIns="45700" anchor="t" anchorCtr="0">
            <a:spAutoFit/>
          </a:bodyPr>
          <a:lstStyle/>
          <a:p>
            <a:r>
              <a:rPr lang="es-CL" sz="1600" dirty="0">
                <a:latin typeface="Calibri"/>
                <a:cs typeface="Calibri"/>
              </a:rPr>
              <a:t>Identificar las especificaciones técnicas para los almacenes utilizados en operaciones logísticas de sustancias peligrosas.</a:t>
            </a:r>
          </a:p>
        </p:txBody>
      </p:sp>
      <p:grpSp>
        <p:nvGrpSpPr>
          <p:cNvPr id="13" name="Grupo 12">
            <a:extLst>
              <a:ext uri="{FF2B5EF4-FFF2-40B4-BE49-F238E27FC236}">
                <a16:creationId xmlns="" xmlns:a16="http://schemas.microsoft.com/office/drawing/2014/main" id="{9B6807DA-CD17-B447-BBF6-DC3F3E45F79E}"/>
              </a:ext>
            </a:extLst>
          </p:cNvPr>
          <p:cNvGrpSpPr/>
          <p:nvPr/>
        </p:nvGrpSpPr>
        <p:grpSpPr>
          <a:xfrm>
            <a:off x="3895220" y="4596622"/>
            <a:ext cx="375438" cy="362157"/>
            <a:chOff x="8933845" y="4538850"/>
            <a:chExt cx="376200" cy="385800"/>
          </a:xfrm>
        </p:grpSpPr>
        <p:sp>
          <p:nvSpPr>
            <p:cNvPr id="14" name="Google Shape;162;p5">
              <a:extLst>
                <a:ext uri="{FF2B5EF4-FFF2-40B4-BE49-F238E27FC236}">
                  <a16:creationId xmlns="" xmlns:a16="http://schemas.microsoft.com/office/drawing/2014/main" id="{72068812-CA76-994C-A3FA-84E8FC220C48}"/>
                </a:ext>
              </a:extLst>
            </p:cNvPr>
            <p:cNvSpPr/>
            <p:nvPr/>
          </p:nvSpPr>
          <p:spPr>
            <a:xfrm>
              <a:off x="8933845" y="4538850"/>
              <a:ext cx="376200" cy="385800"/>
            </a:xfrm>
            <a:prstGeom prst="roundRect">
              <a:avLst>
                <a:gd name="adj" fmla="val 16667"/>
              </a:avLst>
            </a:prstGeom>
            <a:solidFill>
              <a:srgbClr val="ED6B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163;p5">
              <a:extLst>
                <a:ext uri="{FF2B5EF4-FFF2-40B4-BE49-F238E27FC236}">
                  <a16:creationId xmlns="" xmlns:a16="http://schemas.microsoft.com/office/drawing/2014/main" id="{F63CAC98-132D-E548-BC1B-AD531FBC9574}"/>
                </a:ext>
              </a:extLst>
            </p:cNvPr>
            <p:cNvSpPr txBox="1"/>
            <p:nvPr/>
          </p:nvSpPr>
          <p:spPr>
            <a:xfrm>
              <a:off x="8943370" y="4538850"/>
              <a:ext cx="300300" cy="38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rgbClr val="FFFFFF"/>
                  </a:solidFill>
                  <a:latin typeface="Calibri"/>
                  <a:ea typeface="Calibri"/>
                  <a:cs typeface="Calibri"/>
                  <a:sym typeface="Calibri"/>
                </a:rPr>
                <a:t>2</a:t>
              </a:r>
              <a:endParaRPr sz="2800" b="1" i="0" u="none" strike="noStrike" cap="none" dirty="0">
                <a:solidFill>
                  <a:srgbClr val="FFFFFF"/>
                </a:solidFill>
                <a:latin typeface="Calibri"/>
                <a:ea typeface="Calibri"/>
                <a:cs typeface="Calibri"/>
                <a:sym typeface="Calibri"/>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5;p3">
            <a:extLst>
              <a:ext uri="{FF2B5EF4-FFF2-40B4-BE49-F238E27FC236}">
                <a16:creationId xmlns="" xmlns:a16="http://schemas.microsoft.com/office/drawing/2014/main" id="{DA902FE2-428C-4F72-8568-A81A4E32B238}"/>
              </a:ext>
            </a:extLst>
          </p:cNvPr>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800"/>
              <a:buFont typeface="Arial"/>
              <a:buNone/>
            </a:pPr>
            <a:r>
              <a:rPr lang="en-US" sz="2800" b="1" i="0" u="none" strike="noStrike" cap="none" dirty="0">
                <a:solidFill>
                  <a:srgbClr val="ED6B00"/>
                </a:solidFill>
                <a:latin typeface="Calibri"/>
                <a:ea typeface="Calibri"/>
                <a:cs typeface="Calibri"/>
                <a:sym typeface="Calibri"/>
              </a:rPr>
              <a:t>ACTIVIDAD DE MOTIVACIÓN</a:t>
            </a:r>
            <a:endParaRPr sz="3100" b="1" i="0" u="none" strike="noStrike" cap="none" dirty="0">
              <a:solidFill>
                <a:srgbClr val="ED6B00"/>
              </a:solidFill>
              <a:latin typeface="Calibri"/>
              <a:ea typeface="Calibri"/>
              <a:cs typeface="Calibri"/>
              <a:sym typeface="Calibri"/>
            </a:endParaRPr>
          </a:p>
        </p:txBody>
      </p:sp>
      <p:sp>
        <p:nvSpPr>
          <p:cNvPr id="3" name="Google Shape;99;p3">
            <a:extLst>
              <a:ext uri="{FF2B5EF4-FFF2-40B4-BE49-F238E27FC236}">
                <a16:creationId xmlns="" xmlns:a16="http://schemas.microsoft.com/office/drawing/2014/main" id="{E89A285E-5E8E-4755-B8D7-A9449F374F36}"/>
              </a:ext>
            </a:extLst>
          </p:cNvPr>
          <p:cNvSpPr txBox="1"/>
          <p:nvPr/>
        </p:nvSpPr>
        <p:spPr>
          <a:xfrm>
            <a:off x="666663" y="2076908"/>
            <a:ext cx="7388954" cy="708182"/>
          </a:xfrm>
          <a:prstGeom prst="rect">
            <a:avLst/>
          </a:prstGeom>
          <a:noFill/>
          <a:ln>
            <a:noFill/>
          </a:ln>
        </p:spPr>
        <p:txBody>
          <a:bodyPr spcFirstLastPara="1" wrap="square" lIns="91425" tIns="91425" rIns="91425" bIns="91425" anchor="t" anchorCtr="0">
            <a:noAutofit/>
          </a:bodyPr>
          <a:lstStyle/>
          <a:p>
            <a:pPr lvl="0">
              <a:lnSpc>
                <a:spcPts val="1920"/>
              </a:lnSpc>
              <a:buSzPts val="1600"/>
            </a:pPr>
            <a:r>
              <a:rPr lang="es-CL" sz="1600" dirty="0">
                <a:latin typeface="Calibri"/>
                <a:cs typeface="Calibri"/>
              </a:rPr>
              <a:t>Antes de comenzar, los invito a revisar el siguiente video y reflexionar en torno a las preguntas planteadas</a:t>
            </a:r>
          </a:p>
        </p:txBody>
      </p:sp>
      <p:sp>
        <p:nvSpPr>
          <p:cNvPr id="8" name="Google Shape;318;p12">
            <a:extLst>
              <a:ext uri="{FF2B5EF4-FFF2-40B4-BE49-F238E27FC236}">
                <a16:creationId xmlns="" xmlns:a16="http://schemas.microsoft.com/office/drawing/2014/main" id="{228B6082-73AC-964E-9DF2-74195A891570}"/>
              </a:ext>
            </a:extLst>
          </p:cNvPr>
          <p:cNvSpPr txBox="1"/>
          <p:nvPr/>
        </p:nvSpPr>
        <p:spPr>
          <a:xfrm>
            <a:off x="666664" y="6116865"/>
            <a:ext cx="4995614" cy="319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2100" b="1" i="0" u="none" strike="noStrike" cap="none" dirty="0">
                <a:solidFill>
                  <a:srgbClr val="ED6B00"/>
                </a:solidFill>
                <a:latin typeface="Calibri"/>
                <a:ea typeface="Calibri"/>
                <a:cs typeface="Calibri"/>
                <a:sym typeface="Calibri"/>
              </a:rPr>
              <a:t>¡</a:t>
            </a:r>
            <a:r>
              <a:rPr lang="es-CL" sz="2100" b="1" i="0" u="none" strike="noStrike" cap="none" dirty="0">
                <a:solidFill>
                  <a:srgbClr val="ED6B00"/>
                </a:solidFill>
                <a:latin typeface="Calibri"/>
                <a:ea typeface="Calibri"/>
                <a:cs typeface="Calibri"/>
                <a:sym typeface="Calibri"/>
              </a:rPr>
              <a:t>Muy bien!</a:t>
            </a:r>
            <a:endParaRPr b="1" dirty="0"/>
          </a:p>
          <a:p>
            <a:pPr marL="0" marR="0" lvl="0" indent="0" algn="l" rtl="0">
              <a:lnSpc>
                <a:spcPct val="100000"/>
              </a:lnSpc>
              <a:spcBef>
                <a:spcPts val="0"/>
              </a:spcBef>
              <a:spcAft>
                <a:spcPts val="0"/>
              </a:spcAft>
              <a:buNone/>
            </a:pPr>
            <a:r>
              <a:rPr lang="en-US" sz="2100" b="0" i="0" u="none" strike="noStrike" cap="none" dirty="0" err="1">
                <a:solidFill>
                  <a:srgbClr val="ED6B00"/>
                </a:solidFill>
                <a:latin typeface="Calibri"/>
                <a:ea typeface="Calibri"/>
                <a:cs typeface="Calibri"/>
                <a:sym typeface="Calibri"/>
              </a:rPr>
              <a:t>Te</a:t>
            </a:r>
            <a:r>
              <a:rPr lang="en-US" sz="2100" b="0" i="0" u="none" strike="noStrike" cap="none" dirty="0">
                <a:solidFill>
                  <a:srgbClr val="ED6B00"/>
                </a:solidFill>
                <a:latin typeface="Calibri"/>
                <a:ea typeface="Calibri"/>
                <a:cs typeface="Calibri"/>
                <a:sym typeface="Calibri"/>
              </a:rPr>
              <a:t> </a:t>
            </a:r>
            <a:r>
              <a:rPr lang="en-US" sz="2100" b="0" i="0" u="none" strike="noStrike" cap="none" dirty="0" err="1">
                <a:solidFill>
                  <a:srgbClr val="ED6B00"/>
                </a:solidFill>
                <a:latin typeface="Calibri"/>
                <a:ea typeface="Calibri"/>
                <a:cs typeface="Calibri"/>
                <a:sym typeface="Calibri"/>
              </a:rPr>
              <a:t>invitamos</a:t>
            </a:r>
            <a:r>
              <a:rPr lang="en-US" sz="2100" b="0" i="0" u="none" strike="noStrike" cap="none" dirty="0">
                <a:solidFill>
                  <a:srgbClr val="ED6B00"/>
                </a:solidFill>
                <a:latin typeface="Calibri"/>
                <a:ea typeface="Calibri"/>
                <a:cs typeface="Calibri"/>
                <a:sym typeface="Calibri"/>
              </a:rPr>
              <a:t> a </a:t>
            </a:r>
            <a:r>
              <a:rPr lang="en-US" sz="2100" b="0" i="0" u="none" strike="noStrike" cap="none" dirty="0" err="1">
                <a:solidFill>
                  <a:srgbClr val="ED6B00"/>
                </a:solidFill>
                <a:latin typeface="Calibri"/>
                <a:ea typeface="Calibri"/>
                <a:cs typeface="Calibri"/>
                <a:sym typeface="Calibri"/>
              </a:rPr>
              <a:t>profundizar</a:t>
            </a:r>
            <a:r>
              <a:rPr lang="en-US" sz="2100" b="0" i="0" u="none" strike="noStrike" cap="none" dirty="0">
                <a:solidFill>
                  <a:srgbClr val="ED6B00"/>
                </a:solidFill>
                <a:latin typeface="Calibri"/>
                <a:ea typeface="Calibri"/>
                <a:cs typeface="Calibri"/>
                <a:sym typeface="Calibri"/>
              </a:rPr>
              <a:t> </a:t>
            </a:r>
            <a:r>
              <a:rPr lang="en-US" sz="2100" b="0" i="0" u="none" strike="noStrike" cap="none" dirty="0" err="1">
                <a:solidFill>
                  <a:srgbClr val="ED6B00"/>
                </a:solidFill>
                <a:latin typeface="Calibri"/>
                <a:ea typeface="Calibri"/>
                <a:cs typeface="Calibri"/>
                <a:sym typeface="Calibri"/>
              </a:rPr>
              <a:t>revisando</a:t>
            </a:r>
            <a:endParaRPr dirty="0">
              <a:solidFill>
                <a:srgbClr val="ED6B00"/>
              </a:solidFill>
            </a:endParaRPr>
          </a:p>
          <a:p>
            <a:pPr marL="0" marR="0" lvl="0" indent="0" algn="l" rtl="0">
              <a:lnSpc>
                <a:spcPct val="100000"/>
              </a:lnSpc>
              <a:spcBef>
                <a:spcPts val="0"/>
              </a:spcBef>
              <a:spcAft>
                <a:spcPts val="0"/>
              </a:spcAft>
              <a:buNone/>
            </a:pPr>
            <a:r>
              <a:rPr lang="en-US" sz="2100" i="0" u="none" strike="noStrike" cap="none" dirty="0">
                <a:solidFill>
                  <a:srgbClr val="A93501"/>
                </a:solidFill>
                <a:latin typeface="Calibri"/>
                <a:ea typeface="Calibri"/>
                <a:cs typeface="Calibri"/>
                <a:sym typeface="Calibri"/>
              </a:rPr>
              <a:t>la </a:t>
            </a:r>
            <a:r>
              <a:rPr lang="en-US" sz="2100" i="0" u="none" strike="noStrike" cap="none" dirty="0" err="1">
                <a:solidFill>
                  <a:srgbClr val="A93501"/>
                </a:solidFill>
                <a:latin typeface="Calibri"/>
                <a:ea typeface="Calibri"/>
                <a:cs typeface="Calibri"/>
                <a:sym typeface="Calibri"/>
              </a:rPr>
              <a:t>siguiente</a:t>
            </a:r>
            <a:r>
              <a:rPr lang="en-US" sz="2100" i="0" u="none" strike="noStrike" cap="none" dirty="0">
                <a:solidFill>
                  <a:srgbClr val="A93501"/>
                </a:solidFill>
                <a:latin typeface="Calibri"/>
                <a:ea typeface="Calibri"/>
                <a:cs typeface="Calibri"/>
                <a:sym typeface="Calibri"/>
              </a:rPr>
              <a:t> </a:t>
            </a:r>
            <a:r>
              <a:rPr lang="en-US" sz="2100" i="0" u="none" strike="noStrike" cap="none" dirty="0" err="1">
                <a:solidFill>
                  <a:srgbClr val="A93501"/>
                </a:solidFill>
                <a:latin typeface="Calibri"/>
                <a:ea typeface="Calibri"/>
                <a:cs typeface="Calibri"/>
                <a:sym typeface="Calibri"/>
              </a:rPr>
              <a:t>presentación</a:t>
            </a:r>
            <a:endParaRPr dirty="0">
              <a:solidFill>
                <a:srgbClr val="A93501"/>
              </a:solidFill>
            </a:endParaRPr>
          </a:p>
        </p:txBody>
      </p:sp>
      <p:pic>
        <p:nvPicPr>
          <p:cNvPr id="9" name="Gráfico 6">
            <a:extLst>
              <a:ext uri="{FF2B5EF4-FFF2-40B4-BE49-F238E27FC236}">
                <a16:creationId xmlns="" xmlns:a16="http://schemas.microsoft.com/office/drawing/2014/main" id="{01BF9648-4717-1542-95B6-7F6CEB483255}"/>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flipH="1">
            <a:off x="6488265" y="3544389"/>
            <a:ext cx="2565334" cy="4168669"/>
          </a:xfrm>
          <a:prstGeom prst="rect">
            <a:avLst/>
          </a:prstGeom>
        </p:spPr>
      </p:pic>
      <p:sp>
        <p:nvSpPr>
          <p:cNvPr id="7" name="Rectángulo 6">
            <a:extLst>
              <a:ext uri="{FF2B5EF4-FFF2-40B4-BE49-F238E27FC236}">
                <a16:creationId xmlns="" xmlns:a16="http://schemas.microsoft.com/office/drawing/2014/main" id="{1629EB8A-B4F2-FE43-A018-49908D3B1CAB}"/>
              </a:ext>
            </a:extLst>
          </p:cNvPr>
          <p:cNvSpPr/>
          <p:nvPr/>
        </p:nvSpPr>
        <p:spPr>
          <a:xfrm>
            <a:off x="666661" y="4732460"/>
            <a:ext cx="6070543" cy="1169551"/>
          </a:xfrm>
          <a:prstGeom prst="rect">
            <a:avLst/>
          </a:prstGeom>
        </p:spPr>
        <p:txBody>
          <a:bodyPr wrap="square">
            <a:spAutoFit/>
          </a:bodyPr>
          <a:lstStyle/>
          <a:p>
            <a:r>
              <a:rPr lang="es-CL" b="1" dirty="0" smtClean="0">
                <a:solidFill>
                  <a:srgbClr val="ED6B00"/>
                </a:solidFill>
                <a:latin typeface="Calibri" panose="020F0502020204030204" pitchFamily="34" charset="0"/>
                <a:cs typeface="Calibri" panose="020F0502020204030204" pitchFamily="34" charset="0"/>
              </a:rPr>
              <a:t>¿</a:t>
            </a:r>
            <a:r>
              <a:rPr lang="es-CL" b="1" dirty="0">
                <a:solidFill>
                  <a:srgbClr val="ED6B00"/>
                </a:solidFill>
                <a:latin typeface="Calibri" panose="020F0502020204030204" pitchFamily="34" charset="0"/>
                <a:cs typeface="Calibri" panose="020F0502020204030204" pitchFamily="34" charset="0"/>
              </a:rPr>
              <a:t>Por qué es importante conocer los protocolos y requisitos para almacenar mercancías peligrosas</a:t>
            </a:r>
            <a:r>
              <a:rPr lang="es-CL" b="1" dirty="0" smtClean="0">
                <a:solidFill>
                  <a:srgbClr val="ED6B00"/>
                </a:solidFill>
                <a:latin typeface="Calibri" panose="020F0502020204030204" pitchFamily="34" charset="0"/>
                <a:cs typeface="Calibri" panose="020F0502020204030204" pitchFamily="34" charset="0"/>
              </a:rPr>
              <a:t>?. </a:t>
            </a:r>
            <a:r>
              <a:rPr lang="es-ES" b="1" dirty="0" smtClean="0">
                <a:solidFill>
                  <a:srgbClr val="ED6B00"/>
                </a:solidFill>
                <a:latin typeface="Calibri" panose="020F0502020204030204" pitchFamily="34" charset="0"/>
                <a:cs typeface="Calibri" panose="020F0502020204030204" pitchFamily="34" charset="0"/>
              </a:rPr>
              <a:t>¿</a:t>
            </a:r>
            <a:r>
              <a:rPr lang="es-ES" b="1" dirty="0">
                <a:solidFill>
                  <a:srgbClr val="ED6B00"/>
                </a:solidFill>
                <a:latin typeface="Calibri" panose="020F0502020204030204" pitchFamily="34" charset="0"/>
                <a:cs typeface="Calibri" panose="020F0502020204030204" pitchFamily="34" charset="0"/>
              </a:rPr>
              <a:t>Estamos exentos de una situación de este calibre, aun cuando no trabajemos en una </a:t>
            </a:r>
            <a:r>
              <a:rPr lang="es-ES" b="1" dirty="0" smtClean="0">
                <a:solidFill>
                  <a:srgbClr val="ED6B00"/>
                </a:solidFill>
                <a:latin typeface="Calibri" panose="020F0502020204030204" pitchFamily="34" charset="0"/>
                <a:cs typeface="Calibri" panose="020F0502020204030204" pitchFamily="34" charset="0"/>
              </a:rPr>
              <a:t>bodega </a:t>
            </a:r>
            <a:r>
              <a:rPr lang="es-ES" b="1" dirty="0">
                <a:solidFill>
                  <a:srgbClr val="ED6B00"/>
                </a:solidFill>
                <a:latin typeface="Calibri" panose="020F0502020204030204" pitchFamily="34" charset="0"/>
                <a:cs typeface="Calibri" panose="020F0502020204030204" pitchFamily="34" charset="0"/>
              </a:rPr>
              <a:t>con sustancias peligrosas</a:t>
            </a:r>
            <a:r>
              <a:rPr lang="es-ES" b="1" dirty="0" smtClean="0">
                <a:solidFill>
                  <a:srgbClr val="ED6B00"/>
                </a:solidFill>
                <a:latin typeface="Calibri" panose="020F0502020204030204" pitchFamily="34" charset="0"/>
                <a:cs typeface="Calibri" panose="020F0502020204030204" pitchFamily="34" charset="0"/>
              </a:rPr>
              <a:t>?. ¿</a:t>
            </a:r>
            <a:r>
              <a:rPr lang="es-ES" b="1" dirty="0">
                <a:solidFill>
                  <a:srgbClr val="ED6B00"/>
                </a:solidFill>
                <a:latin typeface="Calibri" panose="020F0502020204030204" pitchFamily="34" charset="0"/>
                <a:cs typeface="Calibri" panose="020F0502020204030204" pitchFamily="34" charset="0"/>
              </a:rPr>
              <a:t>Conocemos todo lo necesario para estar cumpliendo normativa vigente al respecto?</a:t>
            </a:r>
          </a:p>
          <a:p>
            <a:endParaRPr lang="es-CL" b="1" dirty="0">
              <a:solidFill>
                <a:srgbClr val="ED6B00"/>
              </a:solidFill>
              <a:latin typeface="Calibri" panose="020F0502020204030204" pitchFamily="34" charset="0"/>
              <a:cs typeface="Calibri" panose="020F0502020204030204" pitchFamily="34" charset="0"/>
            </a:endParaRPr>
          </a:p>
        </p:txBody>
      </p:sp>
      <p:pic>
        <p:nvPicPr>
          <p:cNvPr id="4" name="Logistica_M4_A8_Video.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22497" y="2664217"/>
            <a:ext cx="3908065" cy="2198166"/>
          </a:xfrm>
          <a:prstGeom prst="rect">
            <a:avLst/>
          </a:prstGeom>
        </p:spPr>
      </p:pic>
      <p:sp>
        <p:nvSpPr>
          <p:cNvPr id="10" name="Google Shape;99;p3">
            <a:extLst>
              <a:ext uri="{FF2B5EF4-FFF2-40B4-BE49-F238E27FC236}">
                <a16:creationId xmlns="" xmlns:a16="http://schemas.microsoft.com/office/drawing/2014/main" id="{E89A285E-5E8E-4755-B8D7-A9449F374F36}"/>
              </a:ext>
            </a:extLst>
          </p:cNvPr>
          <p:cNvSpPr txBox="1"/>
          <p:nvPr/>
        </p:nvSpPr>
        <p:spPr>
          <a:xfrm>
            <a:off x="4523725" y="3891231"/>
            <a:ext cx="2552154" cy="708182"/>
          </a:xfrm>
          <a:prstGeom prst="rect">
            <a:avLst/>
          </a:prstGeom>
          <a:noFill/>
          <a:ln>
            <a:noFill/>
          </a:ln>
        </p:spPr>
        <p:txBody>
          <a:bodyPr spcFirstLastPara="1" wrap="square" lIns="91425" tIns="91425" rIns="91425" bIns="91425" anchor="t" anchorCtr="0">
            <a:noAutofit/>
          </a:bodyPr>
          <a:lstStyle/>
          <a:p>
            <a:r>
              <a:rPr lang="es-CL" b="1" dirty="0">
                <a:latin typeface="Calibri"/>
                <a:cs typeface="Calibri"/>
                <a:hlinkClick r:id="rId7"/>
              </a:rPr>
              <a:t>Enlace:</a:t>
            </a:r>
          </a:p>
          <a:p>
            <a:r>
              <a:rPr lang="es-CL" b="1" dirty="0">
                <a:latin typeface="Calibri"/>
                <a:cs typeface="Calibri"/>
                <a:hlinkClick r:id="rId7"/>
              </a:rPr>
              <a:t>https://www.youtube.com/watch?v=tyUWlIUctDo</a:t>
            </a:r>
            <a:endParaRPr lang="es-CL" b="1" dirty="0">
              <a:latin typeface="Calibri"/>
              <a:cs typeface="Calibri"/>
            </a:endParaRPr>
          </a:p>
        </p:txBody>
      </p:sp>
    </p:spTree>
    <p:extLst>
      <p:ext uri="{BB962C8B-B14F-4D97-AF65-F5344CB8AC3E}">
        <p14:creationId xmlns:p14="http://schemas.microsoft.com/office/powerpoint/2010/main" val="114095743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grpSp>
        <p:nvGrpSpPr>
          <p:cNvPr id="7" name="Google Shape;173;p6"/>
          <p:cNvGrpSpPr/>
          <p:nvPr/>
        </p:nvGrpSpPr>
        <p:grpSpPr>
          <a:xfrm>
            <a:off x="497581" y="2315251"/>
            <a:ext cx="3518132" cy="3974399"/>
            <a:chOff x="0" y="-1"/>
            <a:chExt cx="7629009" cy="1120881"/>
          </a:xfrm>
        </p:grpSpPr>
        <p:sp>
          <p:nvSpPr>
            <p:cNvPr id="8" name="Rounded Rectangle"/>
            <p:cNvSpPr/>
            <p:nvPr/>
          </p:nvSpPr>
          <p:spPr>
            <a:xfrm>
              <a:off x="0" y="-1"/>
              <a:ext cx="7629009" cy="1120881"/>
            </a:xfrm>
            <a:prstGeom prst="roundRect">
              <a:avLst>
                <a:gd name="adj" fmla="val 5446"/>
              </a:avLst>
            </a:prstGeom>
            <a:solidFill>
              <a:srgbClr val="F7E3D1"/>
            </a:solidFill>
            <a:ln w="12700" cap="flat">
              <a:noFill/>
              <a:miter lim="400000"/>
            </a:ln>
            <a:effectLst/>
          </p:spPr>
          <p:txBody>
            <a:bodyPr wrap="square" lIns="45718" tIns="45718" rIns="45718" bIns="45718" numCol="1" anchor="ctr">
              <a:noAutofit/>
            </a:bodyPr>
            <a:lstStyle/>
            <a:p>
              <a:endParaRPr/>
            </a:p>
          </p:txBody>
        </p:sp>
        <p:sp>
          <p:nvSpPr>
            <p:cNvPr id="9" name="Text"/>
            <p:cNvSpPr txBox="1"/>
            <p:nvPr/>
          </p:nvSpPr>
          <p:spPr>
            <a:xfrm>
              <a:off x="55126" y="370322"/>
              <a:ext cx="7518758" cy="3802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3" tIns="91423" rIns="91423" bIns="91423" numCol="1" anchor="ctr">
              <a:spAutoFit/>
            </a:bodyPr>
            <a:lstStyle/>
            <a:p>
              <a:r>
                <a:t>    </a:t>
              </a:r>
            </a:p>
          </p:txBody>
        </p:sp>
      </p:grpSp>
      <p:sp>
        <p:nvSpPr>
          <p:cNvPr id="178" name="Google Shape;178;p6"/>
          <p:cNvSpPr txBox="1"/>
          <p:nvPr/>
        </p:nvSpPr>
        <p:spPr>
          <a:xfrm>
            <a:off x="452176" y="1378245"/>
            <a:ext cx="5521904" cy="337344"/>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n-US" sz="2800" b="1" i="0" u="none" strike="noStrike" cap="none" dirty="0" smtClean="0">
                <a:solidFill>
                  <a:srgbClr val="ED6B00"/>
                </a:solidFill>
                <a:latin typeface="Calibri"/>
                <a:ea typeface="Calibri"/>
                <a:cs typeface="Calibri"/>
                <a:sym typeface="Calibri"/>
              </a:rPr>
              <a:t>¿EN QUÉ CONSISTE EL </a:t>
            </a:r>
            <a:r>
              <a:rPr lang="en-US" sz="2800" b="0" i="0" u="none" strike="noStrike" cap="none" dirty="0" smtClean="0">
                <a:solidFill>
                  <a:srgbClr val="A93501"/>
                </a:solidFill>
                <a:latin typeface="Calibri"/>
                <a:ea typeface="Calibri"/>
                <a:cs typeface="Calibri"/>
                <a:sym typeface="Calibri"/>
              </a:rPr>
              <a:t>DECRETO 43?</a:t>
            </a:r>
            <a:endParaRPr sz="3100" b="0" i="0" u="none" strike="noStrike" cap="none" dirty="0">
              <a:solidFill>
                <a:srgbClr val="A93501"/>
              </a:solidFill>
              <a:latin typeface="Calibri"/>
              <a:ea typeface="Calibri"/>
              <a:cs typeface="Calibri"/>
              <a:sym typeface="Calibri"/>
            </a:endParaRPr>
          </a:p>
        </p:txBody>
      </p:sp>
      <p:sp>
        <p:nvSpPr>
          <p:cNvPr id="15" name="CuadroTexto 14">
            <a:extLst>
              <a:ext uri="{FF2B5EF4-FFF2-40B4-BE49-F238E27FC236}">
                <a16:creationId xmlns="" xmlns:a16="http://schemas.microsoft.com/office/drawing/2014/main" id="{AEE4553E-0D66-9147-81B5-9282FE446523}"/>
              </a:ext>
            </a:extLst>
          </p:cNvPr>
          <p:cNvSpPr txBox="1"/>
          <p:nvPr/>
        </p:nvSpPr>
        <p:spPr>
          <a:xfrm>
            <a:off x="473134" y="2381822"/>
            <a:ext cx="3470006" cy="325986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a:lnSpc>
                <a:spcPts val="1920"/>
              </a:lnSpc>
              <a:buSzPts val="1600"/>
              <a:defRPr sz="1600">
                <a:latin typeface="Calibri" panose="020F0502020204030204" pitchFamily="34" charset="0"/>
                <a:cs typeface="Calibri" panose="020F0502020204030204" pitchFamily="34" charset="0"/>
              </a:defRPr>
            </a:lvl1pPr>
          </a:lstStyle>
          <a:p>
            <a:pPr marL="257175" indent="-257175">
              <a:buFont typeface="Arial" panose="020B0604020202020204" pitchFamily="34" charset="0"/>
              <a:buChar char="•"/>
            </a:pPr>
            <a:r>
              <a:rPr lang="es-ES" sz="1400" b="1" dirty="0"/>
              <a:t>Artículo 1°</a:t>
            </a:r>
            <a:r>
              <a:rPr lang="es-ES" sz="1400" dirty="0"/>
              <a:t>: El presente reglamento establece las condiciones de seguridad de las instalaciones de almacenamiento de sustancias peligrosas.</a:t>
            </a:r>
          </a:p>
          <a:p>
            <a:endParaRPr lang="es-ES" sz="1400" dirty="0"/>
          </a:p>
          <a:p>
            <a:pPr marL="257175" indent="-257175">
              <a:buFont typeface="Arial" panose="020B0604020202020204" pitchFamily="34" charset="0"/>
              <a:buChar char="•"/>
            </a:pPr>
            <a:r>
              <a:rPr lang="es-ES" sz="1400" b="1" dirty="0"/>
              <a:t>Artículo 2°: </a:t>
            </a:r>
            <a:r>
              <a:rPr lang="es-ES" sz="1400" dirty="0"/>
              <a:t>Se entenderá por </a:t>
            </a:r>
            <a:r>
              <a:rPr lang="es-ES" sz="1400" b="1" dirty="0"/>
              <a:t>sustancias peligrosas</a:t>
            </a:r>
            <a:r>
              <a:rPr lang="es-ES" sz="1400" dirty="0"/>
              <a:t>, o productos peligrosos, para efectos de la aplicación de este </a:t>
            </a:r>
            <a:r>
              <a:rPr lang="es-ES" sz="1400" dirty="0" smtClean="0"/>
              <a:t>reglamento</a:t>
            </a:r>
            <a:r>
              <a:rPr lang="es-ES" sz="1400" dirty="0"/>
              <a:t>, aquellas que puedan significar un riesgo para la salud, la seguridad o el bienestar de los seres humanos y animales, siendo aquellas clasificadas en la Norma Chilena N° 382:2013, correspondiendo a las siguientes:</a:t>
            </a:r>
            <a:endParaRPr lang="es-CL" sz="1400" dirty="0"/>
          </a:p>
          <a:p>
            <a:pPr marL="285750" indent="-285750">
              <a:buFont typeface="Arial" panose="020B0604020202020204" pitchFamily="34" charset="0"/>
              <a:buChar char="•"/>
            </a:pPr>
            <a:endParaRPr lang="es-CL" sz="1400" b="1" dirty="0"/>
          </a:p>
        </p:txBody>
      </p:sp>
      <p:sp>
        <p:nvSpPr>
          <p:cNvPr id="3" name="Rectángulo redondeado 2"/>
          <p:cNvSpPr/>
          <p:nvPr/>
        </p:nvSpPr>
        <p:spPr>
          <a:xfrm>
            <a:off x="5551844" y="2310238"/>
            <a:ext cx="2358626" cy="556392"/>
          </a:xfrm>
          <a:prstGeom prst="roundRect">
            <a:avLst/>
          </a:prstGeom>
          <a:solidFill>
            <a:srgbClr val="ED6B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S"/>
          </a:p>
        </p:txBody>
      </p:sp>
      <p:sp>
        <p:nvSpPr>
          <p:cNvPr id="6" name="CuadroTexto 5">
            <a:extLst>
              <a:ext uri="{FF2B5EF4-FFF2-40B4-BE49-F238E27FC236}">
                <a16:creationId xmlns="" xmlns:a16="http://schemas.microsoft.com/office/drawing/2014/main" id="{AEE4553E-0D66-9147-81B5-9282FE446523}"/>
              </a:ext>
            </a:extLst>
          </p:cNvPr>
          <p:cNvSpPr txBox="1"/>
          <p:nvPr/>
        </p:nvSpPr>
        <p:spPr>
          <a:xfrm>
            <a:off x="5154100" y="2224585"/>
            <a:ext cx="3179713" cy="79928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a:lnSpc>
                <a:spcPts val="1920"/>
              </a:lnSpc>
              <a:buSzPts val="1600"/>
              <a:defRPr sz="1600">
                <a:latin typeface="Calibri" panose="020F0502020204030204" pitchFamily="34" charset="0"/>
                <a:cs typeface="Calibri" panose="020F0502020204030204" pitchFamily="34" charset="0"/>
              </a:defRPr>
            </a:lvl1pPr>
          </a:lstStyle>
          <a:p>
            <a:pPr algn="ctr"/>
            <a:r>
              <a:rPr lang="es-ES_tradnl" sz="1400" b="1" dirty="0" smtClean="0">
                <a:solidFill>
                  <a:schemeClr val="bg1"/>
                </a:solidFill>
              </a:rPr>
              <a:t>Sustancias Peligrosas</a:t>
            </a:r>
            <a:br>
              <a:rPr lang="es-ES_tradnl" sz="1400" b="1" dirty="0" smtClean="0">
                <a:solidFill>
                  <a:schemeClr val="bg1"/>
                </a:solidFill>
              </a:rPr>
            </a:br>
            <a:r>
              <a:rPr lang="es-ES_tradnl" sz="1400" b="1" dirty="0" smtClean="0">
                <a:solidFill>
                  <a:schemeClr val="bg1"/>
                </a:solidFill>
              </a:rPr>
              <a:t>Clasificación (</a:t>
            </a:r>
            <a:r>
              <a:rPr lang="es-ES_tradnl" sz="1400" b="1" dirty="0" err="1" smtClean="0">
                <a:solidFill>
                  <a:schemeClr val="bg1"/>
                </a:solidFill>
              </a:rPr>
              <a:t>NCh</a:t>
            </a:r>
            <a:r>
              <a:rPr lang="es-ES_tradnl" sz="1400" b="1" dirty="0" smtClean="0">
                <a:solidFill>
                  <a:schemeClr val="bg1"/>
                </a:solidFill>
              </a:rPr>
              <a:t> 382:2013)</a:t>
            </a:r>
            <a:endParaRPr lang="es-CL" sz="1400" b="1" dirty="0">
              <a:solidFill>
                <a:schemeClr val="bg1"/>
              </a:solidFill>
            </a:endParaRPr>
          </a:p>
        </p:txBody>
      </p:sp>
      <p:pic>
        <p:nvPicPr>
          <p:cNvPr id="10" name="Imagen 16" descr="Imagen 16"/>
          <p:cNvPicPr>
            <a:picLocks noChangeAspect="1"/>
          </p:cNvPicPr>
          <p:nvPr/>
        </p:nvPicPr>
        <p:blipFill>
          <a:blip r:embed="rId3">
            <a:extLst/>
          </a:blip>
          <a:stretch>
            <a:fillRect/>
          </a:stretch>
        </p:blipFill>
        <p:spPr>
          <a:xfrm>
            <a:off x="3676375" y="2078233"/>
            <a:ext cx="500376" cy="477100"/>
          </a:xfrm>
          <a:prstGeom prst="rect">
            <a:avLst/>
          </a:prstGeom>
          <a:ln w="12700">
            <a:miter lim="400000"/>
          </a:ln>
        </p:spPr>
      </p:pic>
      <p:pic>
        <p:nvPicPr>
          <p:cNvPr id="11" name="Imagen 10"/>
          <p:cNvPicPr>
            <a:picLocks noChangeAspect="1"/>
          </p:cNvPicPr>
          <p:nvPr/>
        </p:nvPicPr>
        <p:blipFill>
          <a:blip r:embed="rId4" cstate="print"/>
          <a:stretch>
            <a:fillRect/>
          </a:stretch>
        </p:blipFill>
        <p:spPr>
          <a:xfrm>
            <a:off x="4138650" y="2955885"/>
            <a:ext cx="5465193" cy="3943537"/>
          </a:xfrm>
          <a:prstGeom prst="rect">
            <a:avLst/>
          </a:prstGeom>
        </p:spPr>
      </p:pic>
    </p:spTree>
    <p:extLst>
      <p:ext uri="{BB962C8B-B14F-4D97-AF65-F5344CB8AC3E}">
        <p14:creationId xmlns:p14="http://schemas.microsoft.com/office/powerpoint/2010/main" val="25416712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8" name="Google Shape;178;p6"/>
          <p:cNvSpPr txBox="1"/>
          <p:nvPr/>
        </p:nvSpPr>
        <p:spPr>
          <a:xfrm>
            <a:off x="452175" y="1378245"/>
            <a:ext cx="7482485" cy="337344"/>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n-US" sz="2800" b="1" i="0" u="none" strike="noStrike" cap="none" dirty="0" smtClean="0">
                <a:solidFill>
                  <a:srgbClr val="ED6B00"/>
                </a:solidFill>
                <a:latin typeface="Calibri"/>
                <a:ea typeface="Calibri"/>
                <a:cs typeface="Calibri"/>
                <a:sym typeface="Calibri"/>
              </a:rPr>
              <a:t>ALMACENAMIENTO </a:t>
            </a:r>
            <a:r>
              <a:rPr lang="en-US" sz="2800" b="0" i="0" u="none" strike="noStrike" cap="none" dirty="0" smtClean="0">
                <a:solidFill>
                  <a:srgbClr val="A93501"/>
                </a:solidFill>
                <a:latin typeface="Calibri"/>
                <a:ea typeface="Calibri"/>
                <a:cs typeface="Calibri"/>
                <a:sym typeface="Calibri"/>
              </a:rPr>
              <a:t>SUSTANCIAS PELIGROSAS</a:t>
            </a:r>
            <a:endParaRPr sz="3100" b="0" i="0" u="none" strike="noStrike" cap="none" dirty="0">
              <a:solidFill>
                <a:srgbClr val="A93501"/>
              </a:solidFill>
              <a:latin typeface="Calibri"/>
              <a:ea typeface="Calibri"/>
              <a:cs typeface="Calibri"/>
              <a:sym typeface="Calibri"/>
            </a:endParaRPr>
          </a:p>
        </p:txBody>
      </p:sp>
      <p:sp>
        <p:nvSpPr>
          <p:cNvPr id="4" name="Google Shape;173;p6"/>
          <p:cNvSpPr/>
          <p:nvPr/>
        </p:nvSpPr>
        <p:spPr>
          <a:xfrm>
            <a:off x="452174" y="2673102"/>
            <a:ext cx="8728326" cy="4124558"/>
          </a:xfrm>
          <a:prstGeom prst="roundRect">
            <a:avLst>
              <a:gd name="adj" fmla="val 5618"/>
            </a:avLst>
          </a:prstGeom>
          <a:solidFill>
            <a:srgbClr val="F7E3D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3418" y="2405308"/>
            <a:ext cx="663549" cy="632685"/>
          </a:xfrm>
          <a:prstGeom prst="rect">
            <a:avLst/>
          </a:prstGeom>
        </p:spPr>
      </p:pic>
      <p:sp>
        <p:nvSpPr>
          <p:cNvPr id="6" name="CuadroTexto 5">
            <a:extLst>
              <a:ext uri="{FF2B5EF4-FFF2-40B4-BE49-F238E27FC236}">
                <a16:creationId xmlns:a16="http://schemas.microsoft.com/office/drawing/2014/main" xmlns="" id="{6D855716-7F8A-0D42-AD71-4238F9365EE6}"/>
              </a:ext>
            </a:extLst>
          </p:cNvPr>
          <p:cNvSpPr txBox="1"/>
          <p:nvPr/>
        </p:nvSpPr>
        <p:spPr>
          <a:xfrm>
            <a:off x="673118" y="2977189"/>
            <a:ext cx="8059847" cy="3539390"/>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RPr/>
            </a:defPPr>
            <a:lvl1pPr marL="0" indent="0">
              <a:buSzPts val="2000"/>
              <a:buFont typeface="Arial" panose="020B0604020202020204" pitchFamily="34" charset="0"/>
              <a:buNone/>
              <a:defRPr>
                <a:latin typeface="Calibri" panose="020F0502020204030204" pitchFamily="34" charset="0"/>
                <a:cs typeface="Calibri" panose="020F0502020204030204" pitchFamily="34" charset="0"/>
              </a:defRPr>
            </a:lvl1pPr>
          </a:lstStyle>
          <a:p>
            <a:pPr marL="285750" lvl="0" indent="-285750" algn="just">
              <a:buFont typeface="Arial"/>
              <a:buChar char="•"/>
            </a:pPr>
            <a:r>
              <a:rPr lang="es-CL" dirty="0"/>
              <a:t>Las sustancias peligrosas deberán estar contenidas en envases especiales, debidamente etiquetados.</a:t>
            </a:r>
          </a:p>
          <a:p>
            <a:pPr marL="285750" lvl="0" indent="-285750" algn="just">
              <a:buFont typeface="Arial"/>
              <a:buChar char="•"/>
            </a:pPr>
            <a:r>
              <a:rPr lang="es-CL" dirty="0"/>
              <a:t>Los lugares de las bodegas no podrán emplazarse en sitios donde existan salas cunas o jardines infantiles.</a:t>
            </a:r>
          </a:p>
          <a:p>
            <a:pPr marL="285750" lvl="0" indent="-285750" algn="just">
              <a:buFont typeface="Arial"/>
              <a:buChar char="•"/>
            </a:pPr>
            <a:r>
              <a:rPr lang="es-CL" dirty="0"/>
              <a:t>En caso de estar la bodega en mismo lugar de habitación de trabajadores deberá haber una distancia de al menos 15m.</a:t>
            </a:r>
          </a:p>
          <a:p>
            <a:pPr marL="285750" lvl="0" indent="-285750" algn="just">
              <a:buFont typeface="Arial"/>
              <a:buChar char="•"/>
            </a:pPr>
            <a:r>
              <a:rPr lang="es-CL" dirty="0"/>
              <a:t>En predios agrícolas podrá existir siempre y cuando haya una distancia entre las casas de habitación de al menos 100 m.</a:t>
            </a:r>
          </a:p>
          <a:p>
            <a:pPr marL="285750" lvl="0" indent="-285750" algn="just">
              <a:buFont typeface="Arial"/>
              <a:buChar char="•"/>
            </a:pPr>
            <a:r>
              <a:rPr lang="es-CL" dirty="0"/>
              <a:t>Deben tener acceso controlado.</a:t>
            </a:r>
          </a:p>
          <a:p>
            <a:pPr marL="285750" lvl="0" indent="-285750" algn="just">
              <a:buFont typeface="Arial"/>
              <a:buChar char="•"/>
            </a:pPr>
            <a:r>
              <a:rPr lang="es-CL" dirty="0"/>
              <a:t>Procedimientos de instalación deben estar registrados en caso de fiscalización.</a:t>
            </a:r>
          </a:p>
          <a:p>
            <a:pPr marL="285750" lvl="0" indent="-285750" algn="just">
              <a:buFont typeface="Arial"/>
              <a:buChar char="•"/>
            </a:pPr>
            <a:r>
              <a:rPr lang="es-CL" dirty="0"/>
              <a:t>Personal que trabajé allí debe tener al menos una capacitación anual.</a:t>
            </a:r>
          </a:p>
          <a:p>
            <a:pPr marL="285750" lvl="0" indent="-285750" algn="just">
              <a:buFont typeface="Arial"/>
              <a:buChar char="•"/>
            </a:pPr>
            <a:r>
              <a:rPr lang="es-CL" dirty="0"/>
              <a:t>Debe existir un registro electrónico y físico en español al interior de la empresa con las especificaciones de la bodega, entre otras cosas de tener las hojas de seguridad para cada producto.</a:t>
            </a:r>
          </a:p>
          <a:p>
            <a:pPr marL="285750" lvl="0" indent="-285750" algn="just">
              <a:buFont typeface="Arial"/>
              <a:buChar char="•"/>
            </a:pPr>
            <a:r>
              <a:rPr lang="es-CL" dirty="0"/>
              <a:t>En la portería principal tener un mapa en formato A0 identificando la ubicación de la bodega de estos materiales, así como la documentación para cada producto, así como la incompatibilidad entre sustancias y con el agua.</a:t>
            </a:r>
          </a:p>
          <a:p>
            <a:pPr marL="285750" lvl="0" indent="-285750" algn="just">
              <a:buFont typeface="Arial"/>
              <a:buChar char="•"/>
            </a:pPr>
            <a:r>
              <a:rPr lang="es-CL" dirty="0"/>
              <a:t>Deberá tener un sistema de control de derrames. </a:t>
            </a:r>
          </a:p>
        </p:txBody>
      </p:sp>
      <p:sp>
        <p:nvSpPr>
          <p:cNvPr id="10" name="Google Shape;167;p5"/>
          <p:cNvSpPr txBox="1"/>
          <p:nvPr/>
        </p:nvSpPr>
        <p:spPr>
          <a:xfrm>
            <a:off x="469855" y="2131904"/>
            <a:ext cx="3678908" cy="466760"/>
          </a:xfrm>
          <a:prstGeom prst="rect">
            <a:avLst/>
          </a:prstGeom>
          <a:ln w="12700">
            <a:miter lim="400000"/>
          </a:ln>
          <a:extLst>
            <a:ext uri="{C572A759-6A51-4108-AA02-DFA0A04FC94B}">
              <ma14:wrappingTextBoxFlag xmlns:ma14="http://schemas.microsoft.com/office/mac/drawingml/2011/main" val="1"/>
            </a:ext>
          </a:extLst>
        </p:spPr>
        <p:txBody>
          <a:bodyPr wrap="square" lIns="91423" tIns="91423" rIns="91423" bIns="91423" anchor="ctr">
            <a:spAutoFit/>
          </a:bodyPr>
          <a:lstStyle/>
          <a:p>
            <a:pPr>
              <a:lnSpc>
                <a:spcPct val="90000"/>
              </a:lnSpc>
              <a:defRPr sz="2000">
                <a:solidFill>
                  <a:srgbClr val="ED6B00"/>
                </a:solidFill>
                <a:latin typeface="Calibri"/>
                <a:ea typeface="Calibri"/>
                <a:cs typeface="Calibri"/>
                <a:sym typeface="Calibri"/>
              </a:defRPr>
            </a:pPr>
            <a:r>
              <a:rPr lang="es-ES_tradnl" dirty="0" smtClean="0"/>
              <a:t>CONSIDERACIONES</a:t>
            </a:r>
            <a:r>
              <a:rPr dirty="0" smtClean="0"/>
              <a:t> </a:t>
            </a:r>
            <a:r>
              <a:rPr lang="es-ES_tradnl" b="1" dirty="0" smtClean="0">
                <a:solidFill>
                  <a:srgbClr val="A93501"/>
                </a:solidFill>
              </a:rPr>
              <a:t>ESPECIALES</a:t>
            </a:r>
            <a:endParaRPr b="1" dirty="0">
              <a:solidFill>
                <a:srgbClr val="A93501"/>
              </a:solidFill>
            </a:endParaRPr>
          </a:p>
        </p:txBody>
      </p:sp>
    </p:spTree>
    <p:extLst>
      <p:ext uri="{BB962C8B-B14F-4D97-AF65-F5344CB8AC3E}">
        <p14:creationId xmlns:p14="http://schemas.microsoft.com/office/powerpoint/2010/main" val="1328969465"/>
      </p:ext>
    </p:extLst>
  </p:cSld>
  <p:clrMapOvr>
    <a:masterClrMapping/>
  </p:clrMapOvr>
</p:sld>
</file>

<file path=ppt/theme/theme1.xml><?xml version="1.0" encoding="utf-8"?>
<a:theme xmlns:a="http://schemas.openxmlformats.org/drawingml/2006/main" name="Simple Light">
  <a:themeElements>
    <a:clrScheme name="Personalizado 17">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C00000"/>
      </a:hlink>
      <a:folHlink>
        <a:srgbClr val="C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2928</TotalTime>
  <Words>2139</Words>
  <Application>Microsoft Macintosh PowerPoint</Application>
  <PresentationFormat>Personalizado</PresentationFormat>
  <Paragraphs>214</Paragraphs>
  <Slides>26</Slides>
  <Notes>23</Notes>
  <HiddenSlides>0</HiddenSlides>
  <MMClips>1</MMClips>
  <ScaleCrop>false</ScaleCrop>
  <HeadingPairs>
    <vt:vector size="4" baseType="variant">
      <vt:variant>
        <vt:lpstr>Tema</vt:lpstr>
      </vt:variant>
      <vt:variant>
        <vt:i4>1</vt:i4>
      </vt:variant>
      <vt:variant>
        <vt:lpstr>Títulos de diapositiva</vt:lpstr>
      </vt:variant>
      <vt:variant>
        <vt:i4>26</vt:i4>
      </vt:variant>
    </vt:vector>
  </HeadingPairs>
  <TitlesOfParts>
    <vt:vector size="27" baseType="lpstr">
      <vt:lpstr>Simple Light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subject/>
  <dc:creator>Toledo</dc:creator>
  <cp:keywords/>
  <dc:description/>
  <cp:lastModifiedBy>Claudio Ramirez</cp:lastModifiedBy>
  <cp:revision>206</cp:revision>
  <dcterms:modified xsi:type="dcterms:W3CDTF">2021-02-09T01:40:24Z</dcterms:modified>
  <cp:category/>
</cp:coreProperties>
</file>