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7556500" cx="97155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80">
          <p15:clr>
            <a:srgbClr val="A4A3A4"/>
          </p15:clr>
        </p15:guide>
        <p15:guide id="2" pos="30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0" roundtripDataSignature="AMtx7mjVA5LEHAkV1EIMr1UKZ6yaxGrA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80" orient="horz"/>
        <p:guide pos="30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/>
          <p:nvPr>
            <p:ph idx="2" type="sldImg"/>
          </p:nvPr>
        </p:nvSpPr>
        <p:spPr>
          <a:xfrm>
            <a:off x="1225550" y="685800"/>
            <a:ext cx="44084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7:notes"/>
          <p:cNvSpPr/>
          <p:nvPr>
            <p:ph idx="2" type="sldImg"/>
          </p:nvPr>
        </p:nvSpPr>
        <p:spPr>
          <a:xfrm>
            <a:off x="1225550" y="685800"/>
            <a:ext cx="44084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:notes"/>
          <p:cNvSpPr/>
          <p:nvPr>
            <p:ph idx="2" type="sldImg"/>
          </p:nvPr>
        </p:nvSpPr>
        <p:spPr>
          <a:xfrm>
            <a:off x="1225550" y="685800"/>
            <a:ext cx="44084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1" name="Google Shape;521;p31:notes"/>
          <p:cNvSpPr/>
          <p:nvPr>
            <p:ph idx="2" type="sldImg"/>
          </p:nvPr>
        </p:nvSpPr>
        <p:spPr>
          <a:xfrm>
            <a:off x="1225550" y="685800"/>
            <a:ext cx="44084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lumn text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24" id="16" name="Google Shape;1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40" y="418596"/>
            <a:ext cx="2897435" cy="68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6"/>
          <p:cNvGrpSpPr/>
          <p:nvPr/>
        </p:nvGrpSpPr>
        <p:grpSpPr>
          <a:xfrm>
            <a:off x="242853" y="1756547"/>
            <a:ext cx="9346505" cy="5675926"/>
            <a:chOff x="-2" y="-1"/>
            <a:chExt cx="9346504" cy="5675925"/>
          </a:xfrm>
        </p:grpSpPr>
        <p:sp>
          <p:nvSpPr>
            <p:cNvPr id="18" name="Google Shape;18;p36"/>
            <p:cNvSpPr/>
            <p:nvPr/>
          </p:nvSpPr>
          <p:spPr>
            <a:xfrm>
              <a:off x="-2" y="-1"/>
              <a:ext cx="9346504" cy="5675925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6"/>
            <p:cNvSpPr txBox="1"/>
            <p:nvPr/>
          </p:nvSpPr>
          <p:spPr>
            <a:xfrm>
              <a:off x="-1" y="2647844"/>
              <a:ext cx="9091321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pic>
        <p:nvPicPr>
          <p:cNvPr descr="Google Shape;12;p23" id="20" name="Google Shape;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1706" y="6387272"/>
            <a:ext cx="830661" cy="75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6"/>
          <p:cNvSpPr/>
          <p:nvPr/>
        </p:nvSpPr>
        <p:spPr>
          <a:xfrm>
            <a:off x="436350" y="6464001"/>
            <a:ext cx="7891862" cy="680476"/>
          </a:xfrm>
          <a:prstGeom prst="roundRect">
            <a:avLst>
              <a:gd fmla="val 19335" name="adj"/>
            </a:avLst>
          </a:prstGeom>
          <a:solidFill>
            <a:srgbClr val="FFB37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17" id="22" name="Google Shape;2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440" y="6462795"/>
            <a:ext cx="690484" cy="680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1" id="23" name="Google Shape;2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2364" y="1222172"/>
            <a:ext cx="1080002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2" id="24" name="Google Shape;24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2364" y="418596"/>
            <a:ext cx="1080002" cy="664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6"/>
          <p:cNvSpPr txBox="1"/>
          <p:nvPr>
            <p:ph idx="12" type="sldNum"/>
          </p:nvPr>
        </p:nvSpPr>
        <p:spPr>
          <a:xfrm>
            <a:off x="6689121" y="6871630"/>
            <a:ext cx="273654" cy="264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5"/>
          <p:cNvSpPr/>
          <p:nvPr/>
        </p:nvSpPr>
        <p:spPr>
          <a:xfrm flipH="1" rot="10800000">
            <a:off x="181561" y="821680"/>
            <a:ext cx="9352115" cy="6528557"/>
          </a:xfrm>
          <a:prstGeom prst="round1Rect">
            <a:avLst>
              <a:gd fmla="val 15350" name="adj"/>
            </a:avLst>
          </a:prstGeom>
          <a:solidFill>
            <a:srgbClr val="F7E3D1"/>
          </a:solidFill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5"/>
          <p:cNvSpPr/>
          <p:nvPr/>
        </p:nvSpPr>
        <p:spPr>
          <a:xfrm>
            <a:off x="180811" y="180824"/>
            <a:ext cx="7907124" cy="650727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ED6B00"/>
          </a:solidFill>
          <a:ln>
            <a:noFill/>
          </a:ln>
        </p:spPr>
        <p:txBody>
          <a:bodyPr anchorCtr="0" anchor="b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5"/>
          <p:cNvSpPr/>
          <p:nvPr/>
        </p:nvSpPr>
        <p:spPr>
          <a:xfrm>
            <a:off x="8087935" y="779073"/>
            <a:ext cx="661776" cy="52478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anchorCtr="0" anchor="b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5"/>
          <p:cNvSpPr/>
          <p:nvPr/>
        </p:nvSpPr>
        <p:spPr>
          <a:xfrm>
            <a:off x="8749711" y="779073"/>
            <a:ext cx="785015" cy="52478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anchorCtr="0" anchor="b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5"/>
          <p:cNvSpPr txBox="1"/>
          <p:nvPr/>
        </p:nvSpPr>
        <p:spPr>
          <a:xfrm>
            <a:off x="442433" y="350178"/>
            <a:ext cx="7438153" cy="319366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Seguridad en Bodega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5"/>
          <p:cNvSpPr txBox="1"/>
          <p:nvPr/>
        </p:nvSpPr>
        <p:spPr>
          <a:xfrm>
            <a:off x="180812" y="6878910"/>
            <a:ext cx="527686" cy="264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9"/>
              <a:buFont typeface="Calibri"/>
              <a:buNone/>
            </a:pPr>
            <a:fld id="{00000000-1234-1234-1234-123412341234}" type="slidenum">
              <a:rPr b="0" i="0" lang="es-ES" sz="10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099" u="none" cap="none" strike="noStrik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5"/>
          <p:cNvSpPr txBox="1"/>
          <p:nvPr/>
        </p:nvSpPr>
        <p:spPr>
          <a:xfrm>
            <a:off x="375975" y="6881800"/>
            <a:ext cx="6786599" cy="353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/>
          <p:nvPr>
            <p:ph idx="12" type="sldNum"/>
          </p:nvPr>
        </p:nvSpPr>
        <p:spPr>
          <a:xfrm>
            <a:off x="6689121" y="6871630"/>
            <a:ext cx="273654" cy="264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/>
          <p:nvPr/>
        </p:nvSpPr>
        <p:spPr>
          <a:xfrm>
            <a:off x="180898" y="180900"/>
            <a:ext cx="7911003" cy="651002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0;p38"/>
          <p:cNvGrpSpPr/>
          <p:nvPr/>
        </p:nvGrpSpPr>
        <p:grpSpPr>
          <a:xfrm>
            <a:off x="8091898" y="451665"/>
            <a:ext cx="662105" cy="380238"/>
            <a:chOff x="-1" y="0"/>
            <a:chExt cx="662104" cy="380236"/>
          </a:xfrm>
        </p:grpSpPr>
        <p:sp>
          <p:nvSpPr>
            <p:cNvPr id="31" name="Google Shape;31;p38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8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33" name="Google Shape;33;p38"/>
          <p:cNvGrpSpPr/>
          <p:nvPr/>
        </p:nvGrpSpPr>
        <p:grpSpPr>
          <a:xfrm>
            <a:off x="8753997" y="451665"/>
            <a:ext cx="785404" cy="380238"/>
            <a:chOff x="-1" y="0"/>
            <a:chExt cx="785403" cy="380236"/>
          </a:xfrm>
        </p:grpSpPr>
        <p:sp>
          <p:nvSpPr>
            <p:cNvPr id="34" name="Google Shape;34;p38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8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36" name="Google Shape;36;p38"/>
          <p:cNvSpPr txBox="1"/>
          <p:nvPr/>
        </p:nvSpPr>
        <p:spPr>
          <a:xfrm>
            <a:off x="442650" y="350325"/>
            <a:ext cx="7441801" cy="4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Seguridad en Bodega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8"/>
          <p:cNvSpPr txBox="1"/>
          <p:nvPr/>
        </p:nvSpPr>
        <p:spPr>
          <a:xfrm>
            <a:off x="8443617" y="271142"/>
            <a:ext cx="1166702" cy="430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5|</a:t>
            </a:r>
            <a:r>
              <a:rPr b="0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6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8"/>
          <p:cNvSpPr txBox="1"/>
          <p:nvPr>
            <p:ph idx="12" type="sldNum"/>
          </p:nvPr>
        </p:nvSpPr>
        <p:spPr>
          <a:xfrm>
            <a:off x="371688" y="6881800"/>
            <a:ext cx="337158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39" name="Google Shape;39;p38"/>
          <p:cNvSpPr txBox="1"/>
          <p:nvPr/>
        </p:nvSpPr>
        <p:spPr>
          <a:xfrm>
            <a:off x="375975" y="6881800"/>
            <a:ext cx="6786599" cy="353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showMasterSp="0">
  <p:cSld name="TITLE_AND_BODY 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/>
          <p:nvPr/>
        </p:nvSpPr>
        <p:spPr>
          <a:xfrm flipH="1" rot="10800000">
            <a:off x="180974" y="832249"/>
            <a:ext cx="9358202" cy="123690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0173" y="0"/>
                </a:lnTo>
                <a:cubicBezTo>
                  <a:pt x="20961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9"/>
          <p:cNvSpPr/>
          <p:nvPr/>
        </p:nvSpPr>
        <p:spPr>
          <a:xfrm>
            <a:off x="180898" y="180900"/>
            <a:ext cx="7911003" cy="651002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Google Shape;43;p39"/>
          <p:cNvGrpSpPr/>
          <p:nvPr/>
        </p:nvGrpSpPr>
        <p:grpSpPr>
          <a:xfrm>
            <a:off x="8091898" y="451665"/>
            <a:ext cx="662105" cy="380238"/>
            <a:chOff x="-1" y="0"/>
            <a:chExt cx="662104" cy="380236"/>
          </a:xfrm>
        </p:grpSpPr>
        <p:sp>
          <p:nvSpPr>
            <p:cNvPr id="44" name="Google Shape;44;p39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9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46" name="Google Shape;46;p39"/>
          <p:cNvGrpSpPr/>
          <p:nvPr/>
        </p:nvGrpSpPr>
        <p:grpSpPr>
          <a:xfrm>
            <a:off x="8753997" y="451665"/>
            <a:ext cx="785404" cy="380238"/>
            <a:chOff x="-1" y="0"/>
            <a:chExt cx="785403" cy="380236"/>
          </a:xfrm>
        </p:grpSpPr>
        <p:sp>
          <p:nvSpPr>
            <p:cNvPr id="47" name="Google Shape;47;p39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9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49" name="Google Shape;49;p39"/>
          <p:cNvSpPr txBox="1"/>
          <p:nvPr/>
        </p:nvSpPr>
        <p:spPr>
          <a:xfrm>
            <a:off x="8443617" y="271142"/>
            <a:ext cx="1166702" cy="430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5|</a:t>
            </a:r>
            <a:r>
              <a:rPr b="0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6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9"/>
          <p:cNvSpPr txBox="1"/>
          <p:nvPr/>
        </p:nvSpPr>
        <p:spPr>
          <a:xfrm>
            <a:off x="442650" y="350325"/>
            <a:ext cx="7441801" cy="4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Seguridad en Bodega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9"/>
          <p:cNvSpPr txBox="1"/>
          <p:nvPr/>
        </p:nvSpPr>
        <p:spPr>
          <a:xfrm>
            <a:off x="375975" y="6881800"/>
            <a:ext cx="6786599" cy="353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52" name="Google Shape;52;p39"/>
          <p:cNvSpPr txBox="1"/>
          <p:nvPr>
            <p:ph idx="12" type="sldNum"/>
          </p:nvPr>
        </p:nvSpPr>
        <p:spPr>
          <a:xfrm>
            <a:off x="371688" y="6881800"/>
            <a:ext cx="337158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showMasterSp="0" type="twoColTx">
  <p:cSld name="TITLE_AND_TWO_COLUM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/>
          <p:nvPr/>
        </p:nvSpPr>
        <p:spPr>
          <a:xfrm flipH="1" rot="10800000">
            <a:off x="181647" y="822023"/>
            <a:ext cx="9356705" cy="6531303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E3D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0"/>
          <p:cNvSpPr/>
          <p:nvPr/>
        </p:nvSpPr>
        <p:spPr>
          <a:xfrm>
            <a:off x="180895" y="180900"/>
            <a:ext cx="7911008" cy="651002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40"/>
          <p:cNvGrpSpPr/>
          <p:nvPr/>
        </p:nvGrpSpPr>
        <p:grpSpPr>
          <a:xfrm>
            <a:off x="8091893" y="451665"/>
            <a:ext cx="662116" cy="380242"/>
            <a:chOff x="-2" y="0"/>
            <a:chExt cx="662115" cy="380241"/>
          </a:xfrm>
        </p:grpSpPr>
        <p:sp>
          <p:nvSpPr>
            <p:cNvPr id="57" name="Google Shape;57;p40"/>
            <p:cNvSpPr/>
            <p:nvPr/>
          </p:nvSpPr>
          <p:spPr>
            <a:xfrm>
              <a:off x="-2" y="327735"/>
              <a:ext cx="662115" cy="52506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0"/>
            <p:cNvSpPr txBox="1"/>
            <p:nvPr/>
          </p:nvSpPr>
          <p:spPr>
            <a:xfrm>
              <a:off x="-2" y="0"/>
              <a:ext cx="662115" cy="380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59" name="Google Shape;59;p40"/>
          <p:cNvGrpSpPr/>
          <p:nvPr/>
        </p:nvGrpSpPr>
        <p:grpSpPr>
          <a:xfrm>
            <a:off x="8753992" y="451665"/>
            <a:ext cx="785411" cy="380242"/>
            <a:chOff x="-1" y="0"/>
            <a:chExt cx="785409" cy="380241"/>
          </a:xfrm>
        </p:grpSpPr>
        <p:sp>
          <p:nvSpPr>
            <p:cNvPr id="60" name="Google Shape;60;p40"/>
            <p:cNvSpPr/>
            <p:nvPr/>
          </p:nvSpPr>
          <p:spPr>
            <a:xfrm>
              <a:off x="-1" y="327735"/>
              <a:ext cx="785409" cy="52506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0"/>
            <p:cNvSpPr txBox="1"/>
            <p:nvPr/>
          </p:nvSpPr>
          <p:spPr>
            <a:xfrm>
              <a:off x="-1" y="0"/>
              <a:ext cx="785409" cy="380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62" name="Google Shape;62;p40"/>
          <p:cNvSpPr txBox="1"/>
          <p:nvPr/>
        </p:nvSpPr>
        <p:spPr>
          <a:xfrm>
            <a:off x="375975" y="6881800"/>
            <a:ext cx="6786599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63" name="Google Shape;63;p40"/>
          <p:cNvSpPr txBox="1"/>
          <p:nvPr/>
        </p:nvSpPr>
        <p:spPr>
          <a:xfrm>
            <a:off x="442650" y="350322"/>
            <a:ext cx="7441801" cy="4000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Seguridad en Bodega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0"/>
          <p:cNvSpPr txBox="1"/>
          <p:nvPr/>
        </p:nvSpPr>
        <p:spPr>
          <a:xfrm>
            <a:off x="8443617" y="271141"/>
            <a:ext cx="1166705" cy="4308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5|</a:t>
            </a:r>
            <a:r>
              <a:rPr b="0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6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0"/>
          <p:cNvSpPr txBox="1"/>
          <p:nvPr>
            <p:ph idx="12" type="sldNum"/>
          </p:nvPr>
        </p:nvSpPr>
        <p:spPr>
          <a:xfrm>
            <a:off x="371696" y="6881800"/>
            <a:ext cx="337153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showMasterSp="0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/>
          <p:nvPr/>
        </p:nvSpPr>
        <p:spPr>
          <a:xfrm flipH="1" rot="10800000">
            <a:off x="181648" y="822024"/>
            <a:ext cx="9356703" cy="653130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80898" y="180900"/>
            <a:ext cx="7911003" cy="651002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41"/>
          <p:cNvGrpSpPr/>
          <p:nvPr/>
        </p:nvGrpSpPr>
        <p:grpSpPr>
          <a:xfrm>
            <a:off x="8091898" y="451665"/>
            <a:ext cx="662105" cy="380238"/>
            <a:chOff x="-1" y="0"/>
            <a:chExt cx="662104" cy="380236"/>
          </a:xfrm>
        </p:grpSpPr>
        <p:sp>
          <p:nvSpPr>
            <p:cNvPr id="70" name="Google Shape;70;p41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1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72" name="Google Shape;72;p41"/>
          <p:cNvGrpSpPr/>
          <p:nvPr/>
        </p:nvGrpSpPr>
        <p:grpSpPr>
          <a:xfrm>
            <a:off x="8753997" y="451665"/>
            <a:ext cx="785404" cy="380238"/>
            <a:chOff x="-1" y="0"/>
            <a:chExt cx="785403" cy="380236"/>
          </a:xfrm>
        </p:grpSpPr>
        <p:sp>
          <p:nvSpPr>
            <p:cNvPr id="73" name="Google Shape;73;p41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1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75" name="Google Shape;75;p41"/>
          <p:cNvSpPr txBox="1"/>
          <p:nvPr/>
        </p:nvSpPr>
        <p:spPr>
          <a:xfrm>
            <a:off x="442650" y="350325"/>
            <a:ext cx="7441801" cy="4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Seguridad en Bodega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1"/>
          <p:cNvSpPr txBox="1"/>
          <p:nvPr/>
        </p:nvSpPr>
        <p:spPr>
          <a:xfrm>
            <a:off x="8443617" y="271142"/>
            <a:ext cx="1166702" cy="430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5|</a:t>
            </a:r>
            <a:r>
              <a:rPr b="0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6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41"/>
          <p:cNvSpPr txBox="1"/>
          <p:nvPr>
            <p:ph idx="12" type="sldNum"/>
          </p:nvPr>
        </p:nvSpPr>
        <p:spPr>
          <a:xfrm>
            <a:off x="371688" y="6881800"/>
            <a:ext cx="337158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78" name="Google Shape;78;p41"/>
          <p:cNvSpPr txBox="1"/>
          <p:nvPr/>
        </p:nvSpPr>
        <p:spPr>
          <a:xfrm>
            <a:off x="375975" y="6881800"/>
            <a:ext cx="6786599" cy="353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showMasterSp="0">
  <p:cSld name="TITLE_AND_TWO_COLUMNS 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2"/>
          <p:cNvSpPr/>
          <p:nvPr/>
        </p:nvSpPr>
        <p:spPr>
          <a:xfrm flipH="1" rot="10800000">
            <a:off x="181648" y="822024"/>
            <a:ext cx="9356703" cy="653130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E3D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2"/>
          <p:cNvSpPr/>
          <p:nvPr/>
        </p:nvSpPr>
        <p:spPr>
          <a:xfrm>
            <a:off x="180898" y="180900"/>
            <a:ext cx="7911003" cy="651002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42"/>
          <p:cNvGrpSpPr/>
          <p:nvPr/>
        </p:nvGrpSpPr>
        <p:grpSpPr>
          <a:xfrm>
            <a:off x="8091898" y="451665"/>
            <a:ext cx="662105" cy="380238"/>
            <a:chOff x="-1" y="0"/>
            <a:chExt cx="662104" cy="380236"/>
          </a:xfrm>
        </p:grpSpPr>
        <p:sp>
          <p:nvSpPr>
            <p:cNvPr id="83" name="Google Shape;83;p42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2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85" name="Google Shape;85;p42"/>
          <p:cNvGrpSpPr/>
          <p:nvPr/>
        </p:nvGrpSpPr>
        <p:grpSpPr>
          <a:xfrm>
            <a:off x="8753997" y="451665"/>
            <a:ext cx="785404" cy="380238"/>
            <a:chOff x="-1" y="0"/>
            <a:chExt cx="785403" cy="380236"/>
          </a:xfrm>
        </p:grpSpPr>
        <p:sp>
          <p:nvSpPr>
            <p:cNvPr id="86" name="Google Shape;86;p42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2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88" name="Google Shape;88;p42"/>
          <p:cNvSpPr txBox="1"/>
          <p:nvPr/>
        </p:nvSpPr>
        <p:spPr>
          <a:xfrm>
            <a:off x="442650" y="350325"/>
            <a:ext cx="7441801" cy="4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Seguridad en Bodega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2"/>
          <p:cNvSpPr txBox="1"/>
          <p:nvPr/>
        </p:nvSpPr>
        <p:spPr>
          <a:xfrm>
            <a:off x="8443617" y="271142"/>
            <a:ext cx="1166702" cy="430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5|</a:t>
            </a:r>
            <a:r>
              <a:rPr b="0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6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 txBox="1"/>
          <p:nvPr>
            <p:ph idx="12" type="sldNum"/>
          </p:nvPr>
        </p:nvSpPr>
        <p:spPr>
          <a:xfrm>
            <a:off x="371688" y="6881800"/>
            <a:ext cx="337158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91" name="Google Shape;91;p42"/>
          <p:cNvSpPr txBox="1"/>
          <p:nvPr/>
        </p:nvSpPr>
        <p:spPr>
          <a:xfrm>
            <a:off x="375975" y="6881800"/>
            <a:ext cx="6786599" cy="353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lumn text 2" showMasterSp="0">
  <p:cSld name="1_One column text 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3"/>
          <p:cNvSpPr/>
          <p:nvPr/>
        </p:nvSpPr>
        <p:spPr>
          <a:xfrm flipH="1" rot="10800000">
            <a:off x="181647" y="822023"/>
            <a:ext cx="9356705" cy="6531303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Google Shape;94;p43"/>
          <p:cNvGrpSpPr/>
          <p:nvPr/>
        </p:nvGrpSpPr>
        <p:grpSpPr>
          <a:xfrm>
            <a:off x="8091894" y="451665"/>
            <a:ext cx="662113" cy="380241"/>
            <a:chOff x="-1" y="0"/>
            <a:chExt cx="662111" cy="380240"/>
          </a:xfrm>
        </p:grpSpPr>
        <p:sp>
          <p:nvSpPr>
            <p:cNvPr id="95" name="Google Shape;95;p43"/>
            <p:cNvSpPr/>
            <p:nvPr/>
          </p:nvSpPr>
          <p:spPr>
            <a:xfrm>
              <a:off x="-1" y="327735"/>
              <a:ext cx="662111" cy="52505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3"/>
            <p:cNvSpPr txBox="1"/>
            <p:nvPr/>
          </p:nvSpPr>
          <p:spPr>
            <a:xfrm>
              <a:off x="-1" y="0"/>
              <a:ext cx="662111" cy="380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97" name="Google Shape;97;p43"/>
          <p:cNvGrpSpPr/>
          <p:nvPr/>
        </p:nvGrpSpPr>
        <p:grpSpPr>
          <a:xfrm>
            <a:off x="8753993" y="451665"/>
            <a:ext cx="785409" cy="380241"/>
            <a:chOff x="-2" y="0"/>
            <a:chExt cx="785408" cy="380240"/>
          </a:xfrm>
        </p:grpSpPr>
        <p:sp>
          <p:nvSpPr>
            <p:cNvPr id="98" name="Google Shape;98;p43"/>
            <p:cNvSpPr/>
            <p:nvPr/>
          </p:nvSpPr>
          <p:spPr>
            <a:xfrm>
              <a:off x="-2" y="327735"/>
              <a:ext cx="785408" cy="52505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3"/>
            <p:cNvSpPr txBox="1"/>
            <p:nvPr/>
          </p:nvSpPr>
          <p:spPr>
            <a:xfrm>
              <a:off x="-2" y="0"/>
              <a:ext cx="785408" cy="380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100" name="Google Shape;100;p43"/>
          <p:cNvSpPr/>
          <p:nvPr/>
        </p:nvSpPr>
        <p:spPr>
          <a:xfrm>
            <a:off x="181649" y="180896"/>
            <a:ext cx="7909205" cy="651007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3"/>
          <p:cNvSpPr txBox="1"/>
          <p:nvPr/>
        </p:nvSpPr>
        <p:spPr>
          <a:xfrm>
            <a:off x="8170650" y="288449"/>
            <a:ext cx="1166705" cy="372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/>
          </a:p>
        </p:txBody>
      </p:sp>
      <p:sp>
        <p:nvSpPr>
          <p:cNvPr id="102" name="Google Shape;102;p43"/>
          <p:cNvSpPr txBox="1"/>
          <p:nvPr/>
        </p:nvSpPr>
        <p:spPr>
          <a:xfrm>
            <a:off x="375975" y="6881800"/>
            <a:ext cx="6786599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103" name="Google Shape;103;p43"/>
          <p:cNvSpPr txBox="1"/>
          <p:nvPr>
            <p:ph idx="12" type="sldNum"/>
          </p:nvPr>
        </p:nvSpPr>
        <p:spPr>
          <a:xfrm>
            <a:off x="371696" y="6881800"/>
            <a:ext cx="337153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lumn text 2" showMasterSp="0">
  <p:cSld name="1_One column text 2 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4"/>
          <p:cNvSpPr/>
          <p:nvPr/>
        </p:nvSpPr>
        <p:spPr>
          <a:xfrm flipH="1" rot="10800000">
            <a:off x="181647" y="822024"/>
            <a:ext cx="9356705" cy="653130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" name="Google Shape;106;p44"/>
          <p:cNvGrpSpPr/>
          <p:nvPr/>
        </p:nvGrpSpPr>
        <p:grpSpPr>
          <a:xfrm>
            <a:off x="8091896" y="451665"/>
            <a:ext cx="662111" cy="380240"/>
            <a:chOff x="-1" y="0"/>
            <a:chExt cx="662109" cy="380239"/>
          </a:xfrm>
        </p:grpSpPr>
        <p:sp>
          <p:nvSpPr>
            <p:cNvPr id="107" name="Google Shape;107;p44"/>
            <p:cNvSpPr/>
            <p:nvPr/>
          </p:nvSpPr>
          <p:spPr>
            <a:xfrm>
              <a:off x="-1" y="327735"/>
              <a:ext cx="662109" cy="52504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4"/>
            <p:cNvSpPr txBox="1"/>
            <p:nvPr/>
          </p:nvSpPr>
          <p:spPr>
            <a:xfrm>
              <a:off x="-1" y="0"/>
              <a:ext cx="66210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109" name="Google Shape;109;p44"/>
          <p:cNvGrpSpPr/>
          <p:nvPr/>
        </p:nvGrpSpPr>
        <p:grpSpPr>
          <a:xfrm>
            <a:off x="8753994" y="451665"/>
            <a:ext cx="785407" cy="380240"/>
            <a:chOff x="-2" y="0"/>
            <a:chExt cx="785406" cy="380239"/>
          </a:xfrm>
        </p:grpSpPr>
        <p:sp>
          <p:nvSpPr>
            <p:cNvPr id="110" name="Google Shape;110;p44"/>
            <p:cNvSpPr/>
            <p:nvPr/>
          </p:nvSpPr>
          <p:spPr>
            <a:xfrm>
              <a:off x="-2" y="327735"/>
              <a:ext cx="785406" cy="52504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4"/>
            <p:cNvSpPr txBox="1"/>
            <p:nvPr/>
          </p:nvSpPr>
          <p:spPr>
            <a:xfrm>
              <a:off x="-2" y="0"/>
              <a:ext cx="785406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112" name="Google Shape;112;p44"/>
          <p:cNvSpPr/>
          <p:nvPr/>
        </p:nvSpPr>
        <p:spPr>
          <a:xfrm>
            <a:off x="181649" y="180897"/>
            <a:ext cx="7909205" cy="651006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4"/>
          <p:cNvSpPr txBox="1"/>
          <p:nvPr/>
        </p:nvSpPr>
        <p:spPr>
          <a:xfrm>
            <a:off x="8170650" y="288449"/>
            <a:ext cx="1166704" cy="372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/>
          </a:p>
        </p:txBody>
      </p:sp>
      <p:sp>
        <p:nvSpPr>
          <p:cNvPr id="114" name="Google Shape;114;p44"/>
          <p:cNvSpPr txBox="1"/>
          <p:nvPr/>
        </p:nvSpPr>
        <p:spPr>
          <a:xfrm>
            <a:off x="375975" y="6881800"/>
            <a:ext cx="678659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s-E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115" name="Google Shape;115;p44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5"/>
          <p:cNvGrpSpPr/>
          <p:nvPr/>
        </p:nvGrpSpPr>
        <p:grpSpPr>
          <a:xfrm>
            <a:off x="242853" y="1756547"/>
            <a:ext cx="9346505" cy="5675926"/>
            <a:chOff x="-2" y="-1"/>
            <a:chExt cx="9346504" cy="5675925"/>
          </a:xfrm>
        </p:grpSpPr>
        <p:sp>
          <p:nvSpPr>
            <p:cNvPr id="7" name="Google Shape;7;p35"/>
            <p:cNvSpPr/>
            <p:nvPr/>
          </p:nvSpPr>
          <p:spPr>
            <a:xfrm>
              <a:off x="-2" y="-1"/>
              <a:ext cx="9346504" cy="5675925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35"/>
            <p:cNvSpPr txBox="1"/>
            <p:nvPr/>
          </p:nvSpPr>
          <p:spPr>
            <a:xfrm>
              <a:off x="-1" y="2647844"/>
              <a:ext cx="9091321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pic>
        <p:nvPicPr>
          <p:cNvPr descr="Imagen 9" id="9" name="Google Shape;9;p3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33440" y="418596"/>
            <a:ext cx="2897435" cy="68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4" id="10" name="Google Shape;1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2364" y="1222172"/>
            <a:ext cx="1080002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5" id="11" name="Google Shape;1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2364" y="418596"/>
            <a:ext cx="1080002" cy="6647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5"/>
          <p:cNvSpPr txBox="1"/>
          <p:nvPr>
            <p:ph type="title"/>
          </p:nvPr>
        </p:nvSpPr>
        <p:spPr>
          <a:xfrm>
            <a:off x="1455638" y="848357"/>
            <a:ext cx="7772401" cy="183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" type="body"/>
          </p:nvPr>
        </p:nvSpPr>
        <p:spPr>
          <a:xfrm>
            <a:off x="5422800" y="2686755"/>
            <a:ext cx="3805239" cy="4869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6689121" y="6871630"/>
            <a:ext cx="273654" cy="264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4.png"/><Relationship Id="rId6" Type="http://schemas.openxmlformats.org/officeDocument/2006/relationships/image" Target="../media/image52.png"/><Relationship Id="rId7" Type="http://schemas.openxmlformats.org/officeDocument/2006/relationships/image" Target="../media/image47.png"/><Relationship Id="rId8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7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4.png"/><Relationship Id="rId6" Type="http://schemas.openxmlformats.org/officeDocument/2006/relationships/image" Target="../media/image70.png"/><Relationship Id="rId7" Type="http://schemas.openxmlformats.org/officeDocument/2006/relationships/image" Target="../media/image61.png"/><Relationship Id="rId8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png"/><Relationship Id="rId4" Type="http://schemas.openxmlformats.org/officeDocument/2006/relationships/image" Target="../media/image76.png"/><Relationship Id="rId5" Type="http://schemas.openxmlformats.org/officeDocument/2006/relationships/image" Target="../media/image7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5.png"/><Relationship Id="rId6" Type="http://schemas.openxmlformats.org/officeDocument/2006/relationships/image" Target="../media/image9.png"/><Relationship Id="rId7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7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7.png"/><Relationship Id="rId4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hyperlink" Target="https://www.youtube.com/watch?v=B0SFi5WxWPs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/>
          <p:nvPr/>
        </p:nvSpPr>
        <p:spPr>
          <a:xfrm>
            <a:off x="1176618" y="6563127"/>
            <a:ext cx="7012135" cy="482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b="0" i="0" lang="es-ES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/>
          </a:p>
        </p:txBody>
      </p:sp>
      <p:sp>
        <p:nvSpPr>
          <p:cNvPr id="129" name="Google Shape;129;p1"/>
          <p:cNvSpPr txBox="1"/>
          <p:nvPr/>
        </p:nvSpPr>
        <p:spPr>
          <a:xfrm>
            <a:off x="374948" y="2026108"/>
            <a:ext cx="1444329" cy="4154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s-E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4</a:t>
            </a:r>
            <a:endParaRPr b="1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"/>
          <p:cNvSpPr txBox="1"/>
          <p:nvPr/>
        </p:nvSpPr>
        <p:spPr>
          <a:xfrm>
            <a:off x="1139098" y="834800"/>
            <a:ext cx="4156804" cy="369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200"/>
              <a:buFont typeface="Calibri"/>
              <a:buNone/>
            </a:pPr>
            <a:r>
              <a:rPr b="1" i="0" lang="es-E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b="0" i="0" lang="es-E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NIVEL 4° MEDIO</a:t>
            </a:r>
            <a:endParaRPr/>
          </a:p>
        </p:txBody>
      </p:sp>
      <p:sp>
        <p:nvSpPr>
          <p:cNvPr id="131" name="Google Shape;131;p1"/>
          <p:cNvSpPr txBox="1"/>
          <p:nvPr/>
        </p:nvSpPr>
        <p:spPr>
          <a:xfrm>
            <a:off x="365425" y="2441572"/>
            <a:ext cx="4118088" cy="1181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3600"/>
              <a:buFont typeface="Calibri"/>
              <a:buNone/>
            </a:pPr>
            <a:r>
              <a:rPr b="1" i="0" lang="es-ES" sz="3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SEGURIDAD DE BODEGA</a:t>
            </a:r>
            <a:endParaRPr b="1" i="0" sz="3600" u="none" cap="none" strike="noStrike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2853" y="3350553"/>
            <a:ext cx="5295900" cy="27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 txBox="1"/>
          <p:nvPr/>
        </p:nvSpPr>
        <p:spPr>
          <a:xfrm>
            <a:off x="375973" y="853120"/>
            <a:ext cx="4997503" cy="960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s-E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CLASIFICACIÓN DE LOS EQUIPOS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DE PROTECCIÓN PERSONAL</a:t>
            </a:r>
            <a:endParaRPr/>
          </a:p>
        </p:txBody>
      </p:sp>
      <p:sp>
        <p:nvSpPr>
          <p:cNvPr id="278" name="Google Shape;278;p10"/>
          <p:cNvSpPr/>
          <p:nvPr/>
        </p:nvSpPr>
        <p:spPr>
          <a:xfrm>
            <a:off x="375973" y="1819333"/>
            <a:ext cx="85309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EPP que se implementen en cada organización dependerá de las actividades de riesgo a las que estén expuestos los trabajadores, y se pueden categorizar de acuerdo a la zona del cuerpo que protegen: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5156" y="2469695"/>
            <a:ext cx="5422010" cy="40253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0"/>
          <p:cNvSpPr/>
          <p:nvPr/>
        </p:nvSpPr>
        <p:spPr>
          <a:xfrm>
            <a:off x="375973" y="2451043"/>
            <a:ext cx="485775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a la Cabeza (cráneo).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de Ojos y Cara.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a los Oídos.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de las Vías Respiratorias.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de Manos y Brazos.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de Pies y Piernas.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Cinturones de Seguridad para trabajo en Altura.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Ropa de Trabajo.</a:t>
            </a:r>
            <a:endParaRPr/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Ropa Protectora.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1"/>
          <p:cNvGrpSpPr/>
          <p:nvPr/>
        </p:nvGrpSpPr>
        <p:grpSpPr>
          <a:xfrm>
            <a:off x="646386" y="1059024"/>
            <a:ext cx="8384136" cy="5388270"/>
            <a:chOff x="4461133" y="2263576"/>
            <a:chExt cx="4657800" cy="2360124"/>
          </a:xfrm>
        </p:grpSpPr>
        <p:sp>
          <p:nvSpPr>
            <p:cNvPr id="286" name="Google Shape;286;p11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 txBox="1"/>
            <p:nvPr/>
          </p:nvSpPr>
          <p:spPr>
            <a:xfrm>
              <a:off x="4742166" y="2263576"/>
              <a:ext cx="4116650" cy="1944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elementos de protección a la cabeza, básicamente se reducen a los cascos de seguridad.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cascos de seguridad proveen protección contra casos de impactos y penetración de objetos que caen sobre la cabeza.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cascos de seguridad también pueden proteger contra choques eléctricos y quemaduras.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 casco protector no se debe caer de la cabeza durante las actividades de trabajo, para evitar esto puede usarse una correa sujetada a la quijada.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 necesario </a:t>
              </a:r>
              <a:r>
                <a:rPr lang="es-ES" sz="1600">
                  <a:latin typeface="Calibri"/>
                  <a:ea typeface="Calibri"/>
                  <a:cs typeface="Calibri"/>
                  <a:sym typeface="Calibri"/>
                </a:rPr>
                <a:t>inspeccionar</a:t>
              </a: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periódicamente para detectar rajaduras o daño que pueden reducir el grado de protección ofrecido.</a:t>
              </a:r>
              <a:endParaRPr/>
            </a:p>
          </p:txBody>
        </p:sp>
      </p:grpSp>
      <p:pic>
        <p:nvPicPr>
          <p:cNvPr id="288" name="Google Shape;28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3490" y="4821281"/>
            <a:ext cx="2672082" cy="157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8378" y="4730278"/>
            <a:ext cx="2015393" cy="171701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1"/>
          <p:cNvSpPr/>
          <p:nvPr/>
        </p:nvSpPr>
        <p:spPr>
          <a:xfrm>
            <a:off x="471994" y="1135953"/>
            <a:ext cx="5952270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A LA CABEZA (CRÁNEO)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2"/>
          <p:cNvGrpSpPr/>
          <p:nvPr/>
        </p:nvGrpSpPr>
        <p:grpSpPr>
          <a:xfrm>
            <a:off x="646386" y="1059024"/>
            <a:ext cx="8384136" cy="5388270"/>
            <a:chOff x="4461133" y="2263576"/>
            <a:chExt cx="4657800" cy="2360124"/>
          </a:xfrm>
        </p:grpSpPr>
        <p:sp>
          <p:nvSpPr>
            <p:cNvPr id="296" name="Google Shape;296;p12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2"/>
            <p:cNvSpPr txBox="1"/>
            <p:nvPr/>
          </p:nvSpPr>
          <p:spPr>
            <a:xfrm>
              <a:off x="4742166" y="2263576"/>
              <a:ext cx="4263116" cy="1944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Todos los trabajadores que ejecuten cualquier operación que pueda poner en peligro sus ojos, dispondrán de protección apropiada para estos órganos.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anteojos protectores para trabajadores ocupados en operaciones que requieran empleo de sustancias químicas corrosivas o similares, serán fabricados de material blando que se ajuste a la cara, resistente al ataque de dichas sustancias.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casos de desprendimiento de partículas deben usarse lentes con lunas resistentes a impactos.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casos de radiación infrarroja deben usarse pantallas protectoras provistas de filtro.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También pueden usarse caretas transparentes para proteger la cara contra impactos de partículas.</a:t>
              </a:r>
              <a:endParaRPr/>
            </a:p>
          </p:txBody>
        </p:sp>
      </p:grpSp>
      <p:sp>
        <p:nvSpPr>
          <p:cNvPr id="298" name="Google Shape;298;p12"/>
          <p:cNvSpPr/>
          <p:nvPr/>
        </p:nvSpPr>
        <p:spPr>
          <a:xfrm>
            <a:off x="471994" y="1135953"/>
            <a:ext cx="4908716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OJOS Y CARA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824" y="4442901"/>
            <a:ext cx="3006590" cy="200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1276" y="4387018"/>
            <a:ext cx="2520261" cy="20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13"/>
          <p:cNvGrpSpPr/>
          <p:nvPr/>
        </p:nvGrpSpPr>
        <p:grpSpPr>
          <a:xfrm>
            <a:off x="646386" y="1059024"/>
            <a:ext cx="8384136" cy="5388270"/>
            <a:chOff x="4461133" y="2263576"/>
            <a:chExt cx="4657800" cy="2360124"/>
          </a:xfrm>
        </p:grpSpPr>
        <p:sp>
          <p:nvSpPr>
            <p:cNvPr id="306" name="Google Shape;306;p13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 txBox="1"/>
            <p:nvPr/>
          </p:nvSpPr>
          <p:spPr>
            <a:xfrm>
              <a:off x="4742166" y="2263576"/>
              <a:ext cx="4263116" cy="1944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</a:pPr>
              <a:r>
                <a:rPr b="1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2.1   Protección para los ojos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Son elementos diseñados para la protección de los ojos, y dentro de estos encontramos:</a:t>
              </a:r>
              <a:endParaRPr/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Contra proyección de partículas.</a:t>
              </a:r>
              <a:endParaRPr/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Contra líquido, humos, vapores y gases</a:t>
              </a:r>
              <a:endParaRPr/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Contra radiaciones.</a:t>
              </a:r>
              <a:endParaRPr/>
            </a:p>
            <a:p>
              <a:pPr indent="-257175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</a:pPr>
              <a:r>
                <a:rPr b="1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2.2   Protección a la cara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Son elementos diseñados para la protección de los ojos y cara, dentro de estos tenemos: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Mascaras con lentes de protección (mascaras de soldador), están formados de una mascara provista de lentes para filtrar los rayos ultravioletas e infrarrojos.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Protectores faciales, permiten la protección contra partículas y otros cuerpos extraños. Pueden ser de plástico transparente, cristal templado o rejilla metálica.</a:t>
              </a:r>
              <a:endParaRPr/>
            </a:p>
            <a:p>
              <a:pPr indent="-257175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13"/>
          <p:cNvSpPr/>
          <p:nvPr/>
        </p:nvSpPr>
        <p:spPr>
          <a:xfrm>
            <a:off x="471994" y="1135953"/>
            <a:ext cx="4908716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OJOS Y CARA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647" y="4823133"/>
            <a:ext cx="1648476" cy="125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9351" y="4827165"/>
            <a:ext cx="1252172" cy="120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16027" y="4650857"/>
            <a:ext cx="1352763" cy="155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6206" y="4761199"/>
            <a:ext cx="2179867" cy="125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7732" y="4761199"/>
            <a:ext cx="1449446" cy="147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14"/>
          <p:cNvGrpSpPr/>
          <p:nvPr/>
        </p:nvGrpSpPr>
        <p:grpSpPr>
          <a:xfrm>
            <a:off x="646386" y="1574200"/>
            <a:ext cx="8384136" cy="4873094"/>
            <a:chOff x="4461133" y="2489229"/>
            <a:chExt cx="4657800" cy="2134471"/>
          </a:xfrm>
        </p:grpSpPr>
        <p:sp>
          <p:nvSpPr>
            <p:cNvPr id="319" name="Google Shape;319;p14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 txBox="1"/>
            <p:nvPr/>
          </p:nvSpPr>
          <p:spPr>
            <a:xfrm>
              <a:off x="4712717" y="2489229"/>
              <a:ext cx="4263116" cy="1109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Cuando el nivel del ruido exceda los 85 decibeles, punto que es considerado como límite superior para la audición normal, es necesario dotar de protección auditiva al trabajador.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protectores auditivos, pueden ser: tapones de caucho o orejeras (auriculares).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Tapones, son elementos que se insertan en el conducto auditivo externo y permanecen en posición sin ningún dispositivo especial de sujeción.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Orejeras, son elementos semiesféricos de plástico, rellenos con absorbentes de ruido (material poroso), los cuales se sostienen por una banda de sujeción alrededor de la cabeza.</a:t>
              </a:r>
              <a:endParaRPr b="0" i="0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57175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14"/>
          <p:cNvSpPr/>
          <p:nvPr/>
        </p:nvSpPr>
        <p:spPr>
          <a:xfrm>
            <a:off x="471994" y="1135953"/>
            <a:ext cx="3964547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</a:t>
            </a:r>
            <a:r>
              <a:rPr lang="es-E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OÍDOS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4675" y="3907732"/>
            <a:ext cx="2538265" cy="17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3195" y="3909391"/>
            <a:ext cx="2256644" cy="180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837" y="3909391"/>
            <a:ext cx="1816598" cy="1805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5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330" name="Google Shape;330;p15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 txBox="1"/>
            <p:nvPr/>
          </p:nvSpPr>
          <p:spPr>
            <a:xfrm>
              <a:off x="4712717" y="2689488"/>
              <a:ext cx="4263116" cy="1109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Ningún respirador es capaz de evitar el ingreso de todos los contaminantes del aire a la zona de respiración del usuario.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respiradores ayudan a proteger contra determinados contaminantes presentes en el aire, reduciendo las concentraciones en la zona de  espiración por debajo del TLV (Threshold Limit Value / Valor Umbral Límite)  u otros niveles de exposición recomendados.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 uso inadecuado del respirador puede ocasionar una sobre exposición a los contaminantes provocando enfermedades o muerte.</a:t>
              </a:r>
              <a:endParaRPr/>
            </a:p>
            <a:p>
              <a:pPr indent="-214313" lvl="0" marL="214313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1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Limitaciones generales de su uso:</a:t>
              </a:r>
              <a:endParaRPr/>
            </a:p>
            <a:p>
              <a:pPr indent="-214313" lvl="0" marL="411956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Char char="-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Estos respiradores no suministran oxígeno.</a:t>
              </a:r>
              <a:endParaRPr/>
            </a:p>
            <a:p>
              <a:pPr indent="-214313" lvl="0" marL="411956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Char char="-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 los use cuando las concentraciones de los contaminantes sean peligrosas para la vida o la salud, o en atmósferas que contengan menos de 16% de oxígeno.</a:t>
              </a:r>
              <a:endParaRPr/>
            </a:p>
            <a:p>
              <a:pPr indent="-214313" lvl="0" marL="411956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Char char="-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 use respiradores de presión negativa o positiva con máscara de ajuste facial si existe barbas u otras porosidades en el rostro que no permita el ajuste hermético.</a:t>
              </a:r>
              <a:endParaRPr/>
            </a:p>
          </p:txBody>
        </p:sp>
      </p:grpSp>
      <p:sp>
        <p:nvSpPr>
          <p:cNvPr id="332" name="Google Shape;332;p15"/>
          <p:cNvSpPr/>
          <p:nvPr/>
        </p:nvSpPr>
        <p:spPr>
          <a:xfrm>
            <a:off x="471994" y="1135953"/>
            <a:ext cx="4657044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RESPIRATORIA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8203" y="4829378"/>
            <a:ext cx="1349822" cy="133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4">
            <a:alphaModFix/>
          </a:blip>
          <a:srcRect b="0" l="3508" r="2713" t="0"/>
          <a:stretch/>
        </p:blipFill>
        <p:spPr>
          <a:xfrm>
            <a:off x="4346517" y="4829378"/>
            <a:ext cx="929138" cy="117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 rotWithShape="1">
          <a:blip r:embed="rId5">
            <a:alphaModFix/>
          </a:blip>
          <a:srcRect b="5612" l="0" r="7094" t="5561"/>
          <a:stretch/>
        </p:blipFill>
        <p:spPr>
          <a:xfrm>
            <a:off x="1099243" y="4829378"/>
            <a:ext cx="1318042" cy="126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3958" y="4829378"/>
            <a:ext cx="3225904" cy="133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6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342" name="Google Shape;342;p16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6"/>
            <p:cNvSpPr txBox="1"/>
            <p:nvPr/>
          </p:nvSpPr>
          <p:spPr>
            <a:xfrm>
              <a:off x="4712717" y="2689488"/>
              <a:ext cx="2238749" cy="251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</a:pPr>
              <a:r>
                <a:rPr b="1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4.1 Tipos de Respiradores.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Char char="•"/>
              </a:pPr>
              <a:r>
                <a:rPr b="0" i="0" lang="es-ES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Respiradores de filtro mecánico: polvos y neblinas.   </a:t>
              </a:r>
              <a:endParaRPr/>
            </a:p>
          </p:txBody>
        </p:sp>
      </p:grpSp>
      <p:sp>
        <p:nvSpPr>
          <p:cNvPr id="344" name="Google Shape;344;p16"/>
          <p:cNvSpPr/>
          <p:nvPr/>
        </p:nvSpPr>
        <p:spPr>
          <a:xfrm>
            <a:off x="471994" y="1135953"/>
            <a:ext cx="4657044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RESPIRATORIA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5155" y="2840410"/>
            <a:ext cx="1303133" cy="128941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6"/>
          <p:cNvSpPr/>
          <p:nvPr/>
        </p:nvSpPr>
        <p:spPr>
          <a:xfrm>
            <a:off x="5375564" y="2235323"/>
            <a:ext cx="365495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Máscaras de depósito: Cuando el ambiente está viciado del mismo gas o vapor.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9689" y="2800476"/>
            <a:ext cx="1346707" cy="142388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6"/>
          <p:cNvSpPr/>
          <p:nvPr/>
        </p:nvSpPr>
        <p:spPr>
          <a:xfrm>
            <a:off x="1099243" y="4264365"/>
            <a:ext cx="365495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Respiradores de cartucho químico: vapores orgánicos y gases.</a:t>
            </a:r>
            <a:endParaRPr/>
          </a:p>
        </p:txBody>
      </p:sp>
      <p:pic>
        <p:nvPicPr>
          <p:cNvPr id="349" name="Google Shape;34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6725" y="5035620"/>
            <a:ext cx="1559991" cy="1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6"/>
          <p:cNvSpPr/>
          <p:nvPr/>
        </p:nvSpPr>
        <p:spPr>
          <a:xfrm>
            <a:off x="5375564" y="4260657"/>
            <a:ext cx="365495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Respiradores y máscaras con suministro de aire: para atmósferas donde hay menos de 16% de oxígeno en volumen.</a:t>
            </a:r>
            <a:endParaRPr/>
          </a:p>
        </p:txBody>
      </p:sp>
      <p:pic>
        <p:nvPicPr>
          <p:cNvPr id="351" name="Google Shape;35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2359" y="5035620"/>
            <a:ext cx="1221359" cy="132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17"/>
          <p:cNvGrpSpPr/>
          <p:nvPr/>
        </p:nvGrpSpPr>
        <p:grpSpPr>
          <a:xfrm>
            <a:off x="2034281" y="1981840"/>
            <a:ext cx="6996241" cy="3624114"/>
            <a:chOff x="4461133" y="2573125"/>
            <a:chExt cx="4657800" cy="2050575"/>
          </a:xfrm>
        </p:grpSpPr>
        <p:sp>
          <p:nvSpPr>
            <p:cNvPr id="357" name="Google Shape;357;p17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7"/>
            <p:cNvSpPr txBox="1"/>
            <p:nvPr/>
          </p:nvSpPr>
          <p:spPr>
            <a:xfrm>
              <a:off x="5399056" y="2656288"/>
              <a:ext cx="3434912" cy="1944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Reúnete en parejas y responde a la siguiente actividad: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Según las imágenes comenta qué protección brinda el EPP mostrado.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Te invito a compartir tus respuestas a través de un plenario con los demás grupos. </a:t>
              </a:r>
              <a:endParaRPr b="1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¡MUY BIEN!</a:t>
              </a:r>
              <a:endParaRPr/>
            </a:p>
          </p:txBody>
        </p:sp>
      </p:grpSp>
      <p:sp>
        <p:nvSpPr>
          <p:cNvPr id="359" name="Google Shape;359;p17"/>
          <p:cNvSpPr txBox="1"/>
          <p:nvPr/>
        </p:nvSpPr>
        <p:spPr>
          <a:xfrm>
            <a:off x="375791" y="1373292"/>
            <a:ext cx="8946115" cy="319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7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REALICEMOS UNA PAUSA</a:t>
            </a:r>
            <a:endParaRPr b="1" i="0" sz="3098" u="none" cap="none" strike="noStrike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682" y="2714147"/>
            <a:ext cx="2810648" cy="31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4582" y="5061397"/>
            <a:ext cx="1704184" cy="127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1762" y="5386647"/>
            <a:ext cx="1651064" cy="8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1330" y="3227727"/>
            <a:ext cx="1653772" cy="132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96859" y="3320124"/>
            <a:ext cx="1913797" cy="11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00319" y="3139887"/>
            <a:ext cx="1212508" cy="131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18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371" name="Google Shape;371;p18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8"/>
            <p:cNvSpPr txBox="1"/>
            <p:nvPr/>
          </p:nvSpPr>
          <p:spPr>
            <a:xfrm>
              <a:off x="4579699" y="2774995"/>
              <a:ext cx="1839695" cy="1646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guantes que usen los trabajadores, serán seleccionados de acuerdo a los riesgos a los cuales el usuario esté expuesto y a la necesidad de movimiento libre de los dedos.</a:t>
              </a:r>
              <a:endParaRPr/>
            </a:p>
            <a:p>
              <a:pPr indent="-1254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guantes deben ser de la talla apropiada y mantenerse en buenas condiciones.</a:t>
              </a:r>
              <a:endParaRPr/>
            </a:p>
            <a:p>
              <a:pPr indent="-1254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guantes que se encuentran rotos, rasgados o impregnados con materiales químicos no deben ser utilizados.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18"/>
          <p:cNvSpPr/>
          <p:nvPr/>
        </p:nvSpPr>
        <p:spPr>
          <a:xfrm>
            <a:off x="471994" y="1135953"/>
            <a:ext cx="5755102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MANOS Y BRAZOS 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0732" y="3057151"/>
            <a:ext cx="4380356" cy="20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9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380" name="Google Shape;380;p19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9"/>
            <p:cNvSpPr txBox="1"/>
            <p:nvPr/>
          </p:nvSpPr>
          <p:spPr>
            <a:xfrm>
              <a:off x="4710546" y="2683244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5.1 Tipos de Guantes: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la manipulación de materiales ásperos o con bordes filosos se recomienda el uso de guantes de cuero o lona.</a:t>
              </a:r>
              <a:endParaRPr/>
            </a:p>
          </p:txBody>
        </p:sp>
        <p:sp>
          <p:nvSpPr>
            <p:cNvPr id="382" name="Google Shape;382;p19"/>
            <p:cNvSpPr txBox="1"/>
            <p:nvPr/>
          </p:nvSpPr>
          <p:spPr>
            <a:xfrm>
              <a:off x="6946028" y="2750430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revisar trabajos de soldadura o fundición donde haya el riesgo de quemaduras con material incandescente se recomienda el uso de guantes y mangas resistentes al calor.</a:t>
              </a:r>
              <a:endParaRPr/>
            </a:p>
          </p:txBody>
        </p:sp>
      </p:grpSp>
      <p:sp>
        <p:nvSpPr>
          <p:cNvPr id="383" name="Google Shape;383;p19"/>
          <p:cNvSpPr/>
          <p:nvPr/>
        </p:nvSpPr>
        <p:spPr>
          <a:xfrm>
            <a:off x="471994" y="1135953"/>
            <a:ext cx="5755102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MANOS Y BRAZOS 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864" y="3630261"/>
            <a:ext cx="2353376" cy="217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9"/>
          <p:cNvPicPr preferRelativeResize="0"/>
          <p:nvPr/>
        </p:nvPicPr>
        <p:blipFill rotWithShape="1">
          <a:blip r:embed="rId4">
            <a:alphaModFix/>
          </a:blip>
          <a:srcRect b="4343" l="0" r="0" t="9568"/>
          <a:stretch/>
        </p:blipFill>
        <p:spPr>
          <a:xfrm>
            <a:off x="5320971" y="3937040"/>
            <a:ext cx="2908044" cy="183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/>
          <p:nvPr/>
        </p:nvSpPr>
        <p:spPr>
          <a:xfrm>
            <a:off x="365423" y="2026108"/>
            <a:ext cx="1444329" cy="4154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s-E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5</a:t>
            </a:r>
            <a:endParaRPr b="1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1139098" y="834800"/>
            <a:ext cx="4156804" cy="369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200"/>
              <a:buFont typeface="Calibri"/>
              <a:buNone/>
            </a:pPr>
            <a:r>
              <a:rPr b="1" i="0" lang="es-E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MÓDULO 4 </a:t>
            </a:r>
            <a:r>
              <a:rPr b="0" i="0" lang="es-E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SEGURIDAD EN BODEGAS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365423" y="2441572"/>
            <a:ext cx="4930479" cy="1181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3600"/>
              <a:buFont typeface="Calibri"/>
              <a:buNone/>
            </a:pPr>
            <a:r>
              <a:rPr b="1" i="0" lang="es-ES" sz="3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EQUIPOS DE PROTECCIÓN PERSONAL</a:t>
            </a:r>
            <a:endParaRPr b="1" i="0" sz="3600" u="none" cap="none" strike="noStrike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711" y="569207"/>
            <a:ext cx="6612789" cy="855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0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391" name="Google Shape;391;p20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 txBox="1"/>
            <p:nvPr/>
          </p:nvSpPr>
          <p:spPr>
            <a:xfrm>
              <a:off x="4710546" y="2683244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5.1 Tipos de Guantes:</a:t>
              </a:r>
              <a:endParaRPr/>
            </a:p>
            <a:p>
              <a:pPr indent="-214313" lvl="0" marL="214313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trabajos eléctricos se deben usar guantes de material aislante</a:t>
              </a: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  <p:sp>
          <p:nvSpPr>
            <p:cNvPr id="393" name="Google Shape;393;p20"/>
            <p:cNvSpPr txBox="1"/>
            <p:nvPr/>
          </p:nvSpPr>
          <p:spPr>
            <a:xfrm>
              <a:off x="6946028" y="2750430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manipular sustancias químicas se recomienda el uso de guantes largos de hule, neopreno o nitrilo.  </a:t>
              </a:r>
              <a:endParaRPr/>
            </a:p>
          </p:txBody>
        </p:sp>
      </p:grpSp>
      <p:sp>
        <p:nvSpPr>
          <p:cNvPr id="394" name="Google Shape;394;p20"/>
          <p:cNvSpPr/>
          <p:nvPr/>
        </p:nvSpPr>
        <p:spPr>
          <a:xfrm>
            <a:off x="471994" y="1135953"/>
            <a:ext cx="5755102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MANOS Y BRAZOS 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1716" y="3420790"/>
            <a:ext cx="2341067" cy="234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928" y="3604281"/>
            <a:ext cx="2711431" cy="200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1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402" name="Google Shape;402;p21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1"/>
            <p:cNvSpPr txBox="1"/>
            <p:nvPr/>
          </p:nvSpPr>
          <p:spPr>
            <a:xfrm>
              <a:off x="4710546" y="2683244"/>
              <a:ext cx="1839695" cy="979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 calzado de seguridad debe proteger el pie de los trabajadores contra humedad y sustancias calientes, contra superficies ásperas, contra pisadas sobre objetos filosos y agudos y contra caída de objetos, así mismo debe proteger contra el riesgo eléctrico.</a:t>
              </a:r>
              <a:endParaRPr/>
            </a:p>
          </p:txBody>
        </p:sp>
      </p:grpSp>
      <p:sp>
        <p:nvSpPr>
          <p:cNvPr id="404" name="Google Shape;404;p21"/>
          <p:cNvSpPr/>
          <p:nvPr/>
        </p:nvSpPr>
        <p:spPr>
          <a:xfrm>
            <a:off x="471994" y="1135953"/>
            <a:ext cx="5219699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PIES Y PIERNAS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9944" y="2017146"/>
            <a:ext cx="4197460" cy="14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9157" y="3631901"/>
            <a:ext cx="3868247" cy="2487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22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412" name="Google Shape;412;p22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4710546" y="2683244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6.1 Tipos de Calzado de Seguridad: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trabajos donde haya riesgo de caída de objetos contundentes tales como lingotes de metal, planchas, etc., debe dotarse de calzado de cuero con puntera de metal.</a:t>
              </a:r>
              <a:endParaRPr/>
            </a:p>
          </p:txBody>
        </p:sp>
        <p:sp>
          <p:nvSpPr>
            <p:cNvPr id="414" name="Google Shape;414;p22"/>
            <p:cNvSpPr txBox="1"/>
            <p:nvPr/>
          </p:nvSpPr>
          <p:spPr>
            <a:xfrm>
              <a:off x="6946028" y="2750430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trabajos eléctricos el calzado debe ser de cuero sin ninguna parte metálica, la suela debe ser de un material aislante.</a:t>
              </a:r>
              <a:endParaRPr/>
            </a:p>
          </p:txBody>
        </p:sp>
      </p:grpSp>
      <p:sp>
        <p:nvSpPr>
          <p:cNvPr id="415" name="Google Shape;415;p22"/>
          <p:cNvSpPr/>
          <p:nvPr/>
        </p:nvSpPr>
        <p:spPr>
          <a:xfrm>
            <a:off x="471994" y="1135953"/>
            <a:ext cx="5219699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PIES Y PIERNAS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4208" y="4318372"/>
            <a:ext cx="2757155" cy="184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8574" y="4115116"/>
            <a:ext cx="2743438" cy="2057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3"/>
          <p:cNvGrpSpPr/>
          <p:nvPr/>
        </p:nvGrpSpPr>
        <p:grpSpPr>
          <a:xfrm>
            <a:off x="646386" y="1765739"/>
            <a:ext cx="8384136" cy="4681556"/>
            <a:chOff x="4461133" y="2573125"/>
            <a:chExt cx="4657800" cy="2050575"/>
          </a:xfrm>
        </p:grpSpPr>
        <p:sp>
          <p:nvSpPr>
            <p:cNvPr id="423" name="Google Shape;423;p23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3"/>
            <p:cNvSpPr txBox="1"/>
            <p:nvPr/>
          </p:nvSpPr>
          <p:spPr>
            <a:xfrm>
              <a:off x="4579736" y="2622560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6.1 Tipos de Calzado de Seguridad: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trabajos en medios húmedos se usarán botas de goma con suela antideslizante.</a:t>
              </a:r>
              <a:endParaRPr/>
            </a:p>
          </p:txBody>
        </p:sp>
        <p:sp>
          <p:nvSpPr>
            <p:cNvPr id="425" name="Google Shape;425;p23"/>
            <p:cNvSpPr txBox="1"/>
            <p:nvPr/>
          </p:nvSpPr>
          <p:spPr>
            <a:xfrm>
              <a:off x="6790033" y="2635258"/>
              <a:ext cx="1839695" cy="59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trabajos con metales fundidos o líquidos calientes el calzado se ajustará al pie y al tobillo para evitar el ingreso de dichos materiales por las ranuras.</a:t>
              </a:r>
              <a:endParaRPr/>
            </a:p>
          </p:txBody>
        </p:sp>
      </p:grpSp>
      <p:sp>
        <p:nvSpPr>
          <p:cNvPr id="426" name="Google Shape;426;p23"/>
          <p:cNvSpPr/>
          <p:nvPr/>
        </p:nvSpPr>
        <p:spPr>
          <a:xfrm>
            <a:off x="471994" y="1135953"/>
            <a:ext cx="5219699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PROTECCIÓN DE PIES Y PIERNAS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3"/>
          <p:cNvSpPr/>
          <p:nvPr/>
        </p:nvSpPr>
        <p:spPr>
          <a:xfrm>
            <a:off x="859875" y="4490621"/>
            <a:ext cx="36151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proteger las piernas contra la salpicadura de metales fundidos se dotará de polainas de seguridad, las cuales deben ser resistentes al calor.</a:t>
            </a:r>
            <a:endParaRPr/>
          </a:p>
        </p:txBody>
      </p:sp>
      <p:pic>
        <p:nvPicPr>
          <p:cNvPr id="428" name="Google Shape;4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5793" y="3037947"/>
            <a:ext cx="1085822" cy="136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0770" y="3073244"/>
            <a:ext cx="1414430" cy="104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3927" y="4747343"/>
            <a:ext cx="817766" cy="139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/>
          <p:nvPr/>
        </p:nvSpPr>
        <p:spPr>
          <a:xfrm>
            <a:off x="646387" y="1765739"/>
            <a:ext cx="8384136" cy="46815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4"/>
          <p:cNvSpPr/>
          <p:nvPr/>
        </p:nvSpPr>
        <p:spPr>
          <a:xfrm>
            <a:off x="471994" y="1135953"/>
            <a:ext cx="7848623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ARNÉS DE SEGURIDAD PARA TRABAJO EN ALTURA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4"/>
          <p:cNvSpPr/>
          <p:nvPr/>
        </p:nvSpPr>
        <p:spPr>
          <a:xfrm>
            <a:off x="986047" y="2336802"/>
            <a:ext cx="3615143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 elementos de protección que se utilizan en trabajos efectuados en altura, para evitar caídas del trabajador.</a:t>
            </a:r>
            <a:endParaRPr/>
          </a:p>
          <a:p>
            <a:pPr indent="-1254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Propósito del arnés de Seguridad:</a:t>
            </a:r>
            <a:endParaRPr/>
          </a:p>
          <a:p>
            <a:pPr indent="-285750" lvl="0" marL="48339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Contener el cuerpo y distribuir apropiadamente sobre éste las fuerzas dinámicas de detención de caídas y las fuerzas de suspensión posteriores a la detención de caídas.</a:t>
            </a:r>
            <a:endParaRPr/>
          </a:p>
          <a:p>
            <a:pPr indent="-196850" lvl="0" marL="48339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efectuar trabajos a más de 1.8 metros de altura del nivel del piso se debe dotar al trabajador de un Cinturón o Arnés de Seguridad enganchados a una línea de vida.</a:t>
            </a:r>
            <a:endParaRPr/>
          </a:p>
          <a:p>
            <a:pPr indent="-1254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8455" y="1987500"/>
            <a:ext cx="1207112" cy="196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1596" y="3921348"/>
            <a:ext cx="1220830" cy="240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2832" y="2119745"/>
            <a:ext cx="2394266" cy="3636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"/>
          <p:cNvSpPr/>
          <p:nvPr/>
        </p:nvSpPr>
        <p:spPr>
          <a:xfrm>
            <a:off x="646387" y="1765739"/>
            <a:ext cx="8384136" cy="46815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>
            <a:off x="471994" y="1135953"/>
            <a:ext cx="3265638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8.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ROPA DE TRABAJO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5"/>
          <p:cNvSpPr/>
          <p:nvPr/>
        </p:nvSpPr>
        <p:spPr>
          <a:xfrm>
            <a:off x="934850" y="2063752"/>
            <a:ext cx="3615143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Cuando se seleccione ropa de trabajo se deberán tomar en consideración los riesgos a los cuales el trabajador puede estar expuesto y se seleccionará aquellos tipos que reducen los riesgos al mínimo.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Restricciones de Uso.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ropa de trabajo no debe ofrecer peligro de engancharse o de ser atrapado por las piezas de las máquinas en movimiento.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se debe llevar en los bolsillos objetos afilados o con puntas, ni materiales explosivos o inflamables.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obligación del personal el uso de la ropa de trabajo dotado por la empresa mientras dure la jornada de trabajo.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9666" y="2063752"/>
            <a:ext cx="3821184" cy="196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0198" y="4398008"/>
            <a:ext cx="3260119" cy="177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6"/>
          <p:cNvSpPr/>
          <p:nvPr/>
        </p:nvSpPr>
        <p:spPr>
          <a:xfrm>
            <a:off x="646387" y="1765739"/>
            <a:ext cx="8384136" cy="46815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6"/>
          <p:cNvSpPr/>
          <p:nvPr/>
        </p:nvSpPr>
        <p:spPr>
          <a:xfrm>
            <a:off x="471994" y="1135953"/>
            <a:ext cx="3429144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ROPA PROTECTORA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6"/>
          <p:cNvSpPr/>
          <p:nvPr/>
        </p:nvSpPr>
        <p:spPr>
          <a:xfrm>
            <a:off x="727970" y="2651360"/>
            <a:ext cx="3173168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9.1 Tipos de Ropa Protectora.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vestidos protectores y capuchones para los trabajadores expuestos a sustancias corrosivas u otras sustancias dañinas serán de caucho o goma.</a:t>
            </a:r>
            <a:endParaRPr/>
          </a:p>
          <a:p>
            <a:pPr indent="-1254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6"/>
          <p:cNvSpPr/>
          <p:nvPr/>
        </p:nvSpPr>
        <p:spPr>
          <a:xfrm>
            <a:off x="907138" y="1963245"/>
            <a:ext cx="80541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la ropa especial que debe usarse como protección contra ciertos riesgos específicos y en especial contra la manipulación de sustancias cáusticas o corrosivas y que no protegen la ropa ordinaria de trabajo.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5923" y="4284410"/>
            <a:ext cx="1159004" cy="197655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6"/>
          <p:cNvSpPr/>
          <p:nvPr/>
        </p:nvSpPr>
        <p:spPr>
          <a:xfrm>
            <a:off x="3553358" y="2836944"/>
            <a:ext cx="2722751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trabajos de fundición se dotan de trajes o mandiles de asbesto y últimamente se usan trajes de algodón aluminizado que refracta el calor.</a:t>
            </a:r>
            <a:endParaRPr/>
          </a:p>
        </p:txBody>
      </p:sp>
      <p:pic>
        <p:nvPicPr>
          <p:cNvPr id="460" name="Google Shape;4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2721" y="4106517"/>
            <a:ext cx="1402468" cy="220751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6"/>
          <p:cNvSpPr/>
          <p:nvPr/>
        </p:nvSpPr>
        <p:spPr>
          <a:xfrm>
            <a:off x="6272431" y="2836944"/>
            <a:ext cx="272275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trabajos en equipos que emiten radiación (rayos x), se utilizan mandiles de plomo</a:t>
            </a:r>
            <a:endParaRPr/>
          </a:p>
        </p:txBody>
      </p:sp>
      <p:pic>
        <p:nvPicPr>
          <p:cNvPr id="462" name="Google Shape;46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1350" y="4111768"/>
            <a:ext cx="1604911" cy="1961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27"/>
          <p:cNvGrpSpPr/>
          <p:nvPr/>
        </p:nvGrpSpPr>
        <p:grpSpPr>
          <a:xfrm>
            <a:off x="2034281" y="1922803"/>
            <a:ext cx="6996241" cy="4685815"/>
            <a:chOff x="4461133" y="2546960"/>
            <a:chExt cx="4657800" cy="2076740"/>
          </a:xfrm>
        </p:grpSpPr>
        <p:sp>
          <p:nvSpPr>
            <p:cNvPr id="468" name="Google Shape;468;p27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 txBox="1"/>
            <p:nvPr/>
          </p:nvSpPr>
          <p:spPr>
            <a:xfrm>
              <a:off x="5399056" y="2546960"/>
              <a:ext cx="3434912" cy="1944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Reúnete en parejas y responde a la siguiente actividad: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Según las imágenes comenta que protección brinda el EPP mostrado.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Te invito a compartir tus respuestas a través de un plenario con los demás grupos. </a:t>
              </a:r>
              <a:endParaRPr b="1" i="0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¡MUY BIEN!</a:t>
              </a:r>
              <a:endParaRPr/>
            </a:p>
          </p:txBody>
        </p:sp>
      </p:grpSp>
      <p:sp>
        <p:nvSpPr>
          <p:cNvPr id="470" name="Google Shape;470;p27"/>
          <p:cNvSpPr txBox="1"/>
          <p:nvPr/>
        </p:nvSpPr>
        <p:spPr>
          <a:xfrm>
            <a:off x="375791" y="1373292"/>
            <a:ext cx="8946115" cy="319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7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REALICEMOS UNA PAUSA</a:t>
            </a:r>
            <a:endParaRPr b="1" i="0" sz="3098" u="none" cap="none" strike="noStrike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682" y="2714147"/>
            <a:ext cx="2810648" cy="31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9675" y="5732202"/>
            <a:ext cx="1704184" cy="127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6855" y="6057452"/>
            <a:ext cx="1651064" cy="8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05372" y="3228107"/>
            <a:ext cx="1425848" cy="17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09434" y="3222621"/>
            <a:ext cx="1072432" cy="17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50884" y="3418703"/>
            <a:ext cx="1979742" cy="146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"/>
          <p:cNvSpPr txBox="1"/>
          <p:nvPr>
            <p:ph idx="4294967295" type="sldNum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8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VENTAJAS Y </a:t>
            </a:r>
            <a:r>
              <a:rPr b="0" i="0" lang="es-E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DESVENTAJAS DE LOS EPP</a:t>
            </a:r>
            <a:endParaRPr b="0" i="0" sz="1400" u="none" cap="none" strike="noStrike">
              <a:solidFill>
                <a:srgbClr val="A935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p28"/>
          <p:cNvGrpSpPr/>
          <p:nvPr/>
        </p:nvGrpSpPr>
        <p:grpSpPr>
          <a:xfrm>
            <a:off x="2277911" y="2049897"/>
            <a:ext cx="5585927" cy="1979278"/>
            <a:chOff x="11770" y="1"/>
            <a:chExt cx="3965323" cy="1979276"/>
          </a:xfrm>
        </p:grpSpPr>
        <p:grpSp>
          <p:nvGrpSpPr>
            <p:cNvPr id="484" name="Google Shape;484;p28"/>
            <p:cNvGrpSpPr/>
            <p:nvPr/>
          </p:nvGrpSpPr>
          <p:grpSpPr>
            <a:xfrm>
              <a:off x="11770" y="1"/>
              <a:ext cx="3965323" cy="1979276"/>
              <a:chOff x="11770" y="1"/>
              <a:chExt cx="3965321" cy="1979275"/>
            </a:xfrm>
          </p:grpSpPr>
          <p:grpSp>
            <p:nvGrpSpPr>
              <p:cNvPr id="485" name="Google Shape;485;p28"/>
              <p:cNvGrpSpPr/>
              <p:nvPr/>
            </p:nvGrpSpPr>
            <p:grpSpPr>
              <a:xfrm>
                <a:off x="576508" y="1"/>
                <a:ext cx="3400584" cy="1565992"/>
                <a:chOff x="-1" y="1"/>
                <a:chExt cx="3400583" cy="1565991"/>
              </a:xfrm>
            </p:grpSpPr>
            <p:sp>
              <p:nvSpPr>
                <p:cNvPr id="486" name="Google Shape;486;p28"/>
                <p:cNvSpPr/>
                <p:nvPr/>
              </p:nvSpPr>
              <p:spPr>
                <a:xfrm>
                  <a:off x="-1" y="1"/>
                  <a:ext cx="3400583" cy="1565991"/>
                </a:xfrm>
                <a:prstGeom prst="roundRect">
                  <a:avLst>
                    <a:gd fmla="val 10157" name="adj"/>
                  </a:avLst>
                </a:prstGeom>
                <a:solidFill>
                  <a:srgbClr val="F7E3D1"/>
                </a:solidFill>
                <a:ln>
                  <a:noFill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28"/>
                <p:cNvSpPr txBox="1"/>
                <p:nvPr/>
              </p:nvSpPr>
              <p:spPr>
                <a:xfrm>
                  <a:off x="58880" y="799520"/>
                  <a:ext cx="2529446" cy="3802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00" lIns="91400" spcFirstLastPara="1" rIns="91400" wrap="square" tIns="914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0" i="0" lang="es-ES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   </a:t>
                  </a:r>
                  <a:endParaRPr/>
                </a:p>
              </p:txBody>
            </p:sp>
          </p:grpSp>
          <p:sp>
            <p:nvSpPr>
              <p:cNvPr id="488" name="Google Shape;488;p28"/>
              <p:cNvSpPr/>
              <p:nvPr/>
            </p:nvSpPr>
            <p:spPr>
              <a:xfrm rot="-7028957">
                <a:off x="271816" y="1256927"/>
                <a:ext cx="333494" cy="788258"/>
              </a:xfrm>
              <a:prstGeom prst="triangle">
                <a:avLst>
                  <a:gd fmla="val 50000" name="adj"/>
                </a:avLst>
              </a:prstGeom>
              <a:solidFill>
                <a:srgbClr val="F7E3D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9" name="Google Shape;489;p28"/>
            <p:cNvSpPr txBox="1"/>
            <p:nvPr/>
          </p:nvSpPr>
          <p:spPr>
            <a:xfrm>
              <a:off x="689480" y="134055"/>
              <a:ext cx="3227122" cy="1292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200"/>
                <a:buFont typeface="Calibri"/>
                <a:buNone/>
              </a:pPr>
              <a:r>
                <a:rPr b="1" i="0" lang="es-ES" sz="12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VENTAJAS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es-E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Rapidez de su implementación.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es-E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Gran disponibilidad de modelos en el mercado para diferentes usos.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es-E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Fácil visualización de su uso.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es-E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Costo bajo, comparado con otros sistemas de control.</a:t>
              </a:r>
              <a:endParaRPr/>
            </a:p>
          </p:txBody>
        </p:sp>
      </p:grpSp>
      <p:pic>
        <p:nvPicPr>
          <p:cNvPr descr="Gráfico 12" id="490" name="Google Shape;4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02069" y="3615890"/>
            <a:ext cx="2646123" cy="2890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áfico 6" id="491" name="Google Shape;49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38826" y="4029169"/>
            <a:ext cx="1661429" cy="2699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28"/>
          <p:cNvGrpSpPr/>
          <p:nvPr/>
        </p:nvGrpSpPr>
        <p:grpSpPr>
          <a:xfrm>
            <a:off x="3956689" y="3859710"/>
            <a:ext cx="3767568" cy="2869280"/>
            <a:chOff x="0" y="-946470"/>
            <a:chExt cx="2348894" cy="2869277"/>
          </a:xfrm>
        </p:grpSpPr>
        <p:grpSp>
          <p:nvGrpSpPr>
            <p:cNvPr id="493" name="Google Shape;493;p28"/>
            <p:cNvGrpSpPr/>
            <p:nvPr/>
          </p:nvGrpSpPr>
          <p:grpSpPr>
            <a:xfrm>
              <a:off x="0" y="-946470"/>
              <a:ext cx="1958306" cy="2869277"/>
              <a:chOff x="0" y="-946468"/>
              <a:chExt cx="1958305" cy="2869274"/>
            </a:xfrm>
          </p:grpSpPr>
          <p:sp>
            <p:nvSpPr>
              <p:cNvPr id="494" name="Google Shape;494;p28"/>
              <p:cNvSpPr/>
              <p:nvPr/>
            </p:nvSpPr>
            <p:spPr>
              <a:xfrm flipH="1">
                <a:off x="0" y="-946468"/>
                <a:ext cx="1958305" cy="2869274"/>
              </a:xfrm>
              <a:prstGeom prst="roundRect">
                <a:avLst>
                  <a:gd fmla="val 16667" name="adj"/>
                </a:avLst>
              </a:prstGeom>
              <a:solidFill>
                <a:srgbClr val="F7E3D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8"/>
              <p:cNvSpPr txBox="1"/>
              <p:nvPr/>
            </p:nvSpPr>
            <p:spPr>
              <a:xfrm>
                <a:off x="45051" y="-847143"/>
                <a:ext cx="1868202" cy="27699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6B00"/>
                  </a:buClr>
                  <a:buSzPts val="1200"/>
                  <a:buFont typeface="Calibri"/>
                  <a:buNone/>
                </a:pPr>
                <a:r>
                  <a:rPr b="1" i="0" lang="es-ES" sz="1200" u="none" cap="none" strike="noStrike">
                    <a:solidFill>
                      <a:srgbClr val="ED6B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DESVENTAJAS</a:t>
                </a:r>
                <a:endParaRPr/>
              </a:p>
              <a:p>
                <a:pPr indent="-214313" lvl="0" marL="21431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Char char="•"/>
                </a:pPr>
                <a:r>
                  <a:rPr b="0" i="0" lang="es-ES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Crean una falsa sensación de seguridad: pueden ser sobrepasados por la energía del contaminante o por el material para el cual fueron diseñados.</a:t>
                </a:r>
                <a:endParaRPr/>
              </a:p>
              <a:p>
                <a:pPr indent="-214313" lvl="0" marL="21431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Char char="•"/>
                </a:pPr>
                <a:r>
                  <a:rPr b="0" i="0" lang="es-ES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Hay una falta de conocimiento técnico generalizada para su adquisición.</a:t>
                </a:r>
                <a:endParaRPr/>
              </a:p>
              <a:p>
                <a:pPr indent="-214313" lvl="0" marL="21431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Char char="•"/>
                </a:pPr>
                <a:r>
                  <a:rPr b="0" i="0" lang="es-ES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Necesitan un mantenimiento riguroso y periódico.</a:t>
                </a:r>
                <a:endParaRPr/>
              </a:p>
              <a:p>
                <a:pPr indent="-214313" lvl="0" marL="21431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Char char="•"/>
                </a:pPr>
                <a:r>
                  <a:rPr b="0" i="0" lang="es-ES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 el largo plazo, presentan un costo elevado debido a las necesidades, mantenciones y reposiciones.</a:t>
                </a:r>
                <a:endParaRPr/>
              </a:p>
              <a:p>
                <a:pPr indent="-214313" lvl="0" marL="21431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Char char="•"/>
                </a:pPr>
                <a:r>
                  <a:rPr b="0" i="0" lang="es-ES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Requieren un esfuerzo adicional de supervisión.</a:t>
                </a:r>
                <a:endParaRPr/>
              </a:p>
            </p:txBody>
          </p:sp>
        </p:grpSp>
        <p:sp>
          <p:nvSpPr>
            <p:cNvPr id="496" name="Google Shape;496;p28"/>
            <p:cNvSpPr/>
            <p:nvPr/>
          </p:nvSpPr>
          <p:spPr>
            <a:xfrm flipH="1" rot="4447046">
              <a:off x="1948897" y="-10427"/>
              <a:ext cx="264187" cy="481905"/>
            </a:xfrm>
            <a:prstGeom prst="triangle">
              <a:avLst>
                <a:gd fmla="val 50000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9"/>
          <p:cNvSpPr/>
          <p:nvPr/>
        </p:nvSpPr>
        <p:spPr>
          <a:xfrm>
            <a:off x="323547" y="1091466"/>
            <a:ext cx="8934753" cy="549983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 txBox="1"/>
          <p:nvPr/>
        </p:nvSpPr>
        <p:spPr>
          <a:xfrm>
            <a:off x="547423" y="1517560"/>
            <a:ext cx="8950504" cy="536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CONSIDERACIONES </a:t>
            </a:r>
            <a:r>
              <a:rPr b="0" i="0" lang="es-E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GENERALES</a:t>
            </a:r>
            <a:endParaRPr b="0" i="0" sz="1400" u="none" cap="none" strike="noStrike">
              <a:solidFill>
                <a:srgbClr val="A935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547423" y="2053727"/>
            <a:ext cx="4857750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que los elementos de protección personal resulten eficaces se deberá considerar lo siguiente: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 del protector a cada usuario.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responsabilidad de la empresa es proporcionar los EPP adecuados; la del trabajador es usarlos. El único EPP que sirve es aquel que ha sido seleccionado técnicamente y que el trabajador usa durante toda la exposición al riesgo.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Capacitación respecto al riesgo que se está protegiendo.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Responsabilidad de la línea de supervisión en el uso correcto y permanente de los EPP.</a:t>
            </a:r>
            <a:endParaRPr/>
          </a:p>
          <a:p>
            <a:pPr indent="-1254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fundamental la participación de los supervisores en el control del buen uso y mantenimiento de los EPP. El supervisor debe dar el ejemplo utilizándolos cada vez que este expuesto al riesgo.</a:t>
            </a:r>
            <a:endParaRPr/>
          </a:p>
        </p:txBody>
      </p:sp>
      <p:pic>
        <p:nvPicPr>
          <p:cNvPr id="504" name="Google Shape;50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6926" y="4036766"/>
            <a:ext cx="1655207" cy="191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2690" y="4192228"/>
            <a:ext cx="1678070" cy="17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9"/>
          <p:cNvPicPr preferRelativeResize="0"/>
          <p:nvPr/>
        </p:nvPicPr>
        <p:blipFill rotWithShape="1">
          <a:blip r:embed="rId5">
            <a:alphaModFix/>
          </a:blip>
          <a:srcRect b="20752" l="21451" r="19339" t="25472"/>
          <a:stretch/>
        </p:blipFill>
        <p:spPr>
          <a:xfrm>
            <a:off x="7190760" y="2179251"/>
            <a:ext cx="1830112" cy="1662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"/>
          <p:cNvSpPr txBox="1"/>
          <p:nvPr>
            <p:ph idx="4294967295" type="sldNum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462114" y="2499449"/>
            <a:ext cx="2760223" cy="32331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OA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Prevenir riesgos de accidentes laborales, mediante la aplicación de normas básicas de seguridad en zonas de almacenamiento y distribución y el reconocimiento de la rotulación internacional de sustancias peligrosas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OA Genérico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 - 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b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252573" y="1472660"/>
            <a:ext cx="2980514" cy="4543829"/>
          </a:xfrm>
          <a:prstGeom prst="roundRect">
            <a:avLst>
              <a:gd fmla="val 8420" name="adj"/>
            </a:avLst>
          </a:prstGeom>
          <a:noFill/>
          <a:ln cap="flat" cmpd="sng" w="9525">
            <a:solidFill>
              <a:srgbClr val="5858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358670" y="2033504"/>
            <a:ext cx="2768319" cy="42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s-E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/>
          </a:p>
        </p:txBody>
      </p:sp>
      <p:pic>
        <p:nvPicPr>
          <p:cNvPr descr="Imagen 27" id="149" name="Google Shape;1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121" y="1203013"/>
            <a:ext cx="702377" cy="6697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3"/>
          <p:cNvGrpSpPr/>
          <p:nvPr/>
        </p:nvGrpSpPr>
        <p:grpSpPr>
          <a:xfrm>
            <a:off x="3362219" y="1472660"/>
            <a:ext cx="2980515" cy="4543828"/>
            <a:chOff x="0" y="0"/>
            <a:chExt cx="2980514" cy="4543827"/>
          </a:xfrm>
        </p:grpSpPr>
        <p:sp>
          <p:nvSpPr>
            <p:cNvPr id="151" name="Google Shape;151;p3"/>
            <p:cNvSpPr/>
            <p:nvPr/>
          </p:nvSpPr>
          <p:spPr>
            <a:xfrm>
              <a:off x="0" y="0"/>
              <a:ext cx="2980514" cy="4543827"/>
            </a:xfrm>
            <a:prstGeom prst="roundRect">
              <a:avLst>
                <a:gd fmla="val 8420" name="adj"/>
              </a:avLst>
            </a:prstGeom>
            <a:noFill/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 txBox="1"/>
            <p:nvPr/>
          </p:nvSpPr>
          <p:spPr>
            <a:xfrm>
              <a:off x="78265" y="2081796"/>
              <a:ext cx="2823983" cy="380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153" name="Google Shape;153;p3"/>
          <p:cNvSpPr txBox="1"/>
          <p:nvPr/>
        </p:nvSpPr>
        <p:spPr>
          <a:xfrm>
            <a:off x="3561634" y="2499448"/>
            <a:ext cx="2781097" cy="12618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Previene riesgos de accidentes</a:t>
            </a:r>
            <a:b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laborales en zonas de almacenamiento y  distribución, según normas de seguridad</a:t>
            </a:r>
            <a:b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vigentes</a:t>
            </a:r>
            <a:endParaRPr/>
          </a:p>
        </p:txBody>
      </p:sp>
      <p:sp>
        <p:nvSpPr>
          <p:cNvPr id="154" name="Google Shape;154;p3"/>
          <p:cNvSpPr txBox="1"/>
          <p:nvPr/>
        </p:nvSpPr>
        <p:spPr>
          <a:xfrm>
            <a:off x="3561636" y="2033504"/>
            <a:ext cx="2609185" cy="42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s-E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APRENDIZAJE ESPERADO</a:t>
            </a:r>
            <a:endParaRPr/>
          </a:p>
        </p:txBody>
      </p:sp>
      <p:pic>
        <p:nvPicPr>
          <p:cNvPr descr="Imagen 35" id="155" name="Google Shape;15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9905" y="1203013"/>
            <a:ext cx="702377" cy="6697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3"/>
          <p:cNvGrpSpPr/>
          <p:nvPr/>
        </p:nvGrpSpPr>
        <p:grpSpPr>
          <a:xfrm>
            <a:off x="6473042" y="1472660"/>
            <a:ext cx="2980515" cy="5663580"/>
            <a:chOff x="0" y="0"/>
            <a:chExt cx="2980514" cy="5663580"/>
          </a:xfrm>
        </p:grpSpPr>
        <p:sp>
          <p:nvSpPr>
            <p:cNvPr id="157" name="Google Shape;157;p3"/>
            <p:cNvSpPr/>
            <p:nvPr/>
          </p:nvSpPr>
          <p:spPr>
            <a:xfrm>
              <a:off x="0" y="0"/>
              <a:ext cx="2980514" cy="5663580"/>
            </a:xfrm>
            <a:prstGeom prst="roundRect">
              <a:avLst>
                <a:gd fmla="val 8420" name="adj"/>
              </a:avLst>
            </a:prstGeom>
            <a:noFill/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78265" y="2641673"/>
              <a:ext cx="2823983" cy="380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159" name="Google Shape;159;p3"/>
          <p:cNvSpPr txBox="1"/>
          <p:nvPr/>
        </p:nvSpPr>
        <p:spPr>
          <a:xfrm>
            <a:off x="6656438" y="2499448"/>
            <a:ext cx="2684207" cy="16927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1.3</a:t>
            </a: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Determina y monitorea el uso de elementos de protección personal a utilizar en bodega para la prevención de accidentes laborales, conforme a las normas de seguridad vigente.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6554516" y="2033504"/>
            <a:ext cx="2862261" cy="42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s-E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CRITERIOS DE EVALUACIÓN</a:t>
            </a:r>
            <a:endParaRPr/>
          </a:p>
        </p:txBody>
      </p:sp>
      <p:pic>
        <p:nvPicPr>
          <p:cNvPr descr="Imagen 39" id="161" name="Google Shape;16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49551" y="1203013"/>
            <a:ext cx="702377" cy="669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43" id="162" name="Google Shape;16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588296" y="3757726"/>
            <a:ext cx="3025212" cy="408238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"/>
          <p:cNvSpPr txBox="1"/>
          <p:nvPr/>
        </p:nvSpPr>
        <p:spPr>
          <a:xfrm>
            <a:off x="442490" y="6881800"/>
            <a:ext cx="266356" cy="317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40" id="164" name="Google Shape;16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511864" y="4448533"/>
            <a:ext cx="3103843" cy="2466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30"/>
          <p:cNvGrpSpPr/>
          <p:nvPr/>
        </p:nvGrpSpPr>
        <p:grpSpPr>
          <a:xfrm>
            <a:off x="2034281" y="1981840"/>
            <a:ext cx="6996241" cy="3913320"/>
            <a:chOff x="4461133" y="2573125"/>
            <a:chExt cx="4657800" cy="2050575"/>
          </a:xfrm>
        </p:grpSpPr>
        <p:sp>
          <p:nvSpPr>
            <p:cNvPr id="512" name="Google Shape;512;p30"/>
            <p:cNvSpPr/>
            <p:nvPr/>
          </p:nvSpPr>
          <p:spPr>
            <a:xfrm>
              <a:off x="4461133" y="2573125"/>
              <a:ext cx="4657800" cy="205057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3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0"/>
            <p:cNvSpPr txBox="1"/>
            <p:nvPr/>
          </p:nvSpPr>
          <p:spPr>
            <a:xfrm>
              <a:off x="5507666" y="3128020"/>
              <a:ext cx="3434912" cy="9407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375" lIns="91375" spcFirstLastPara="1" rIns="91375" wrap="square" tIns="91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 realizaremos una actividad. Para ello te invitamos a descargar la actividad 5 Cuánto aprendimos y seguir las instrucciones.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9"/>
                <a:buFont typeface="Arial"/>
                <a:buNone/>
              </a:pPr>
              <a:r>
                <a:t/>
              </a:r>
              <a:endParaRPr b="0" i="0" sz="15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¡VAMOS A TRABAJAR!</a:t>
              </a:r>
              <a:endParaRPr/>
            </a:p>
          </p:txBody>
        </p:sp>
      </p:grpSp>
      <p:sp>
        <p:nvSpPr>
          <p:cNvPr id="514" name="Google Shape;514;p30"/>
          <p:cNvSpPr txBox="1"/>
          <p:nvPr/>
        </p:nvSpPr>
        <p:spPr>
          <a:xfrm>
            <a:off x="375791" y="1373292"/>
            <a:ext cx="8946115" cy="319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7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REALICEMOS UNA PAUSA</a:t>
            </a:r>
            <a:endParaRPr b="1" i="0" sz="3098" u="none" cap="none" strike="noStrike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682" y="2714147"/>
            <a:ext cx="2810648" cy="31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7722" y="5011765"/>
            <a:ext cx="1704184" cy="127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4902" y="5337015"/>
            <a:ext cx="1651064" cy="88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0"/>
          <p:cNvSpPr txBox="1"/>
          <p:nvPr/>
        </p:nvSpPr>
        <p:spPr>
          <a:xfrm>
            <a:off x="366271" y="1219767"/>
            <a:ext cx="4698097" cy="15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9"/>
              <a:buFont typeface="Calibri"/>
              <a:buNone/>
            </a:pPr>
            <a:r>
              <a:rPr b="1" i="0" lang="es-ES" sz="13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 CUÁNTO HEMOS APRENDIDO</a:t>
            </a:r>
            <a:endParaRPr b="1" i="0" sz="13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9"/>
              <a:buFont typeface="Arial"/>
              <a:buNone/>
            </a:pPr>
            <a:r>
              <a:t/>
            </a:r>
            <a:endParaRPr b="1" i="0" sz="13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1"/>
          <p:cNvSpPr/>
          <p:nvPr/>
        </p:nvSpPr>
        <p:spPr>
          <a:xfrm>
            <a:off x="431413" y="2284993"/>
            <a:ext cx="8834870" cy="323660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3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1"/>
          <p:cNvSpPr txBox="1"/>
          <p:nvPr/>
        </p:nvSpPr>
        <p:spPr>
          <a:xfrm>
            <a:off x="375791" y="1373292"/>
            <a:ext cx="8946115" cy="319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7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b="1" i="0" sz="3098" u="none" cap="none" strike="noStrike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1"/>
          <p:cNvSpPr/>
          <p:nvPr/>
        </p:nvSpPr>
        <p:spPr>
          <a:xfrm>
            <a:off x="5277337" y="7351191"/>
            <a:ext cx="2722201" cy="2050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375" spcFirstLastPara="1" rIns="91375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9"/>
              <a:buFont typeface="Arial"/>
              <a:buNone/>
            </a:pPr>
            <a:r>
              <a:t/>
            </a:r>
            <a:endParaRPr b="0" i="0" sz="1399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1"/>
          <p:cNvSpPr txBox="1"/>
          <p:nvPr/>
        </p:nvSpPr>
        <p:spPr>
          <a:xfrm>
            <a:off x="366271" y="1219767"/>
            <a:ext cx="4698097" cy="15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9"/>
              <a:buFont typeface="Calibri"/>
              <a:buNone/>
            </a:pPr>
            <a:r>
              <a:rPr b="1" i="0" lang="es-ES" sz="13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b="1" i="0" sz="13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9"/>
              <a:buFont typeface="Arial"/>
              <a:buNone/>
            </a:pPr>
            <a:r>
              <a:t/>
            </a:r>
            <a:endParaRPr b="1" i="0" sz="13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31"/>
          <p:cNvSpPr txBox="1"/>
          <p:nvPr/>
        </p:nvSpPr>
        <p:spPr>
          <a:xfrm>
            <a:off x="3668762" y="1209091"/>
            <a:ext cx="559082" cy="409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375"/>
              </a:buClr>
              <a:buSzPts val="6000"/>
              <a:buFont typeface="Calibri"/>
              <a:buNone/>
            </a:pPr>
            <a:r>
              <a:rPr lang="es-ES" sz="5997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5997" u="none" cap="none" strike="noStrike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726" y="3976885"/>
            <a:ext cx="6896511" cy="397244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1"/>
          <p:cNvSpPr txBox="1"/>
          <p:nvPr/>
        </p:nvSpPr>
        <p:spPr>
          <a:xfrm>
            <a:off x="2685243" y="6878693"/>
            <a:ext cx="1638834" cy="347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9"/>
              <a:buFont typeface="Calibri"/>
              <a:buNone/>
            </a:pPr>
            <a:r>
              <a:rPr b="0" i="0" lang="es-ES" sz="10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° Medio | Presentación</a:t>
            </a:r>
            <a:endParaRPr b="0" i="0" sz="1099" u="none" cap="none" strike="noStrik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1"/>
          <p:cNvSpPr txBox="1"/>
          <p:nvPr/>
        </p:nvSpPr>
        <p:spPr>
          <a:xfrm>
            <a:off x="951983" y="2879389"/>
            <a:ext cx="5105353" cy="2838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consolidar los temas trabajados en esta actividad, reúnanse en equipos de trabajo, de no más de 4 integrantes, y descarguen el archivo Actividad práctica 5 y sigue sus instrucciones.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099"/>
              <a:buFont typeface="Calibri"/>
              <a:buNone/>
            </a:pPr>
            <a:r>
              <a:rPr b="1" i="0" lang="es-ES" sz="2099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¡Muy bien! </a:t>
            </a:r>
            <a:r>
              <a:rPr b="0" i="0" lang="es-ES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Calibri"/>
              <a:buNone/>
            </a:pPr>
            <a:br>
              <a:rPr b="0" i="0" lang="es-ES" sz="15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1599" u="none" cap="none" strike="noStrike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2"/>
          <p:cNvSpPr txBox="1"/>
          <p:nvPr/>
        </p:nvSpPr>
        <p:spPr>
          <a:xfrm>
            <a:off x="366450" y="1110794"/>
            <a:ext cx="4700400" cy="37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A TRABAJAR</a:t>
            </a:r>
            <a:endParaRPr/>
          </a:p>
        </p:txBody>
      </p:sp>
      <p:sp>
        <p:nvSpPr>
          <p:cNvPr id="536" name="Google Shape;536;p32"/>
          <p:cNvSpPr txBox="1"/>
          <p:nvPr/>
        </p:nvSpPr>
        <p:spPr>
          <a:xfrm>
            <a:off x="333139" y="1373422"/>
            <a:ext cx="7017882" cy="536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s-E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ES IMPORTANTE TENER </a:t>
            </a: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PRESENTE</a:t>
            </a:r>
            <a:endParaRPr/>
          </a:p>
        </p:txBody>
      </p:sp>
      <p:sp>
        <p:nvSpPr>
          <p:cNvPr id="537" name="Google Shape;537;p32"/>
          <p:cNvSpPr/>
          <p:nvPr/>
        </p:nvSpPr>
        <p:spPr>
          <a:xfrm>
            <a:off x="1322123" y="3336812"/>
            <a:ext cx="4160118" cy="904820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3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Busca un lugar tranquilo para revisar tus clases, la </a:t>
            </a:r>
            <a:r>
              <a:rPr b="1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concentración y atención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 críticos para un buen aprendizaje</a:t>
            </a:r>
            <a:endParaRPr/>
          </a:p>
        </p:txBody>
      </p:sp>
      <p:sp>
        <p:nvSpPr>
          <p:cNvPr id="538" name="Google Shape;538;p32"/>
          <p:cNvSpPr/>
          <p:nvPr/>
        </p:nvSpPr>
        <p:spPr>
          <a:xfrm rot="5400000">
            <a:off x="184608" y="3244927"/>
            <a:ext cx="783025" cy="1135381"/>
          </a:xfrm>
          <a:custGeom>
            <a:rect b="b" l="l" r="r" t="t"/>
            <a:pathLst>
              <a:path extrusionOk="0" h="21600" w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112"/>
                  <a:pt x="21600" y="2483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483"/>
                </a:lnTo>
                <a:cubicBezTo>
                  <a:pt x="0" y="1112"/>
                  <a:pt x="1612" y="0"/>
                  <a:pt x="36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2"/>
          <p:cNvSpPr txBox="1"/>
          <p:nvPr/>
        </p:nvSpPr>
        <p:spPr>
          <a:xfrm>
            <a:off x="1343274" y="4688702"/>
            <a:ext cx="4910569" cy="633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3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Utilizar cuidadosamente </a:t>
            </a:r>
            <a:r>
              <a:rPr b="1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equipos, herramientas y artículos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escritorio </a:t>
            </a:r>
            <a:endParaRPr/>
          </a:p>
        </p:txBody>
      </p:sp>
      <p:sp>
        <p:nvSpPr>
          <p:cNvPr id="540" name="Google Shape;540;p32"/>
          <p:cNvSpPr/>
          <p:nvPr/>
        </p:nvSpPr>
        <p:spPr>
          <a:xfrm rot="5400000">
            <a:off x="233910" y="4456171"/>
            <a:ext cx="783015" cy="1135373"/>
          </a:xfrm>
          <a:custGeom>
            <a:rect b="b" l="l" r="r" t="t"/>
            <a:pathLst>
              <a:path extrusionOk="0" h="21600" w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112"/>
                  <a:pt x="21600" y="2483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483"/>
                </a:lnTo>
                <a:cubicBezTo>
                  <a:pt x="0" y="1112"/>
                  <a:pt x="1612" y="0"/>
                  <a:pt x="36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1" id="541" name="Google Shape;54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9332" y="1565094"/>
            <a:ext cx="3816537" cy="6006178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2"/>
          <p:cNvSpPr txBox="1"/>
          <p:nvPr/>
        </p:nvSpPr>
        <p:spPr>
          <a:xfrm>
            <a:off x="1343274" y="2451104"/>
            <a:ext cx="3952211" cy="363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3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Usar </a:t>
            </a:r>
            <a:r>
              <a:rPr b="1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EPP adecuados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cuando corresponda </a:t>
            </a:r>
            <a:endParaRPr/>
          </a:p>
        </p:txBody>
      </p:sp>
      <p:sp>
        <p:nvSpPr>
          <p:cNvPr id="543" name="Google Shape;543;p32"/>
          <p:cNvSpPr/>
          <p:nvPr/>
        </p:nvSpPr>
        <p:spPr>
          <a:xfrm rot="5400000">
            <a:off x="184623" y="2033696"/>
            <a:ext cx="783009" cy="1135369"/>
          </a:xfrm>
          <a:custGeom>
            <a:rect b="b" l="l" r="r" t="t"/>
            <a:pathLst>
              <a:path extrusionOk="0" h="21600" w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112"/>
                  <a:pt x="21600" y="2483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483"/>
                </a:lnTo>
                <a:cubicBezTo>
                  <a:pt x="0" y="1112"/>
                  <a:pt x="1612" y="0"/>
                  <a:pt x="36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31" id="544" name="Google Shape;54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892" y="2313377"/>
            <a:ext cx="683391" cy="576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3" id="545" name="Google Shape;54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139" y="4735849"/>
            <a:ext cx="683394" cy="576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"/>
          <p:cNvSpPr txBox="1"/>
          <p:nvPr/>
        </p:nvSpPr>
        <p:spPr>
          <a:xfrm>
            <a:off x="366450" y="1110794"/>
            <a:ext cx="4700400" cy="372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A TRABAJAR</a:t>
            </a:r>
            <a:endParaRPr/>
          </a:p>
        </p:txBody>
      </p:sp>
      <p:sp>
        <p:nvSpPr>
          <p:cNvPr id="551" name="Google Shape;551;p33"/>
          <p:cNvSpPr txBox="1"/>
          <p:nvPr/>
        </p:nvSpPr>
        <p:spPr>
          <a:xfrm>
            <a:off x="342242" y="1430091"/>
            <a:ext cx="7017882" cy="53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s-E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 LAS SIGUIENTES </a:t>
            </a: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PRECAUCIONES</a:t>
            </a:r>
            <a:endParaRPr/>
          </a:p>
        </p:txBody>
      </p:sp>
      <p:grpSp>
        <p:nvGrpSpPr>
          <p:cNvPr id="552" name="Google Shape;552;p33"/>
          <p:cNvGrpSpPr/>
          <p:nvPr/>
        </p:nvGrpSpPr>
        <p:grpSpPr>
          <a:xfrm>
            <a:off x="8433" y="3421112"/>
            <a:ext cx="6432469" cy="783020"/>
            <a:chOff x="-3" y="-2"/>
            <a:chExt cx="6432468" cy="783019"/>
          </a:xfrm>
        </p:grpSpPr>
        <p:sp>
          <p:nvSpPr>
            <p:cNvPr id="553" name="Google Shape;553;p33"/>
            <p:cNvSpPr txBox="1"/>
            <p:nvPr/>
          </p:nvSpPr>
          <p:spPr>
            <a:xfrm>
              <a:off x="1313693" y="84065"/>
              <a:ext cx="5118772" cy="633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3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Trabajar en equipo, cuidando la </a:t>
              </a: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integridad física </a:t>
              </a: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y </a:t>
              </a: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emocional</a:t>
              </a: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todos y todas </a:t>
              </a: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 rot="5400000">
              <a:off x="176177" y="-176182"/>
              <a:ext cx="783019" cy="1135379"/>
            </a:xfrm>
            <a:custGeom>
              <a:rect b="b" l="l" r="r" t="t"/>
              <a:pathLst>
                <a:path extrusionOk="0" h="21600" w="2160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33"/>
          <p:cNvGrpSpPr/>
          <p:nvPr/>
        </p:nvGrpSpPr>
        <p:grpSpPr>
          <a:xfrm>
            <a:off x="8431" y="4643922"/>
            <a:ext cx="6120520" cy="783013"/>
            <a:chOff x="-2" y="-2"/>
            <a:chExt cx="6602676" cy="783012"/>
          </a:xfrm>
        </p:grpSpPr>
        <p:sp>
          <p:nvSpPr>
            <p:cNvPr id="556" name="Google Shape;556;p33"/>
            <p:cNvSpPr txBox="1"/>
            <p:nvPr/>
          </p:nvSpPr>
          <p:spPr>
            <a:xfrm>
              <a:off x="1322134" y="84815"/>
              <a:ext cx="5280540" cy="633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3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 finalizar cada actividad, </a:t>
              </a: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ordenar</a:t>
              </a: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b="1" i="0" lang="es-E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limpiar</a:t>
              </a: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el área de trabajo, reciclando al máximo los residuos</a:t>
              </a: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 rot="5400000">
              <a:off x="176178" y="-176182"/>
              <a:ext cx="783012" cy="1135372"/>
            </a:xfrm>
            <a:custGeom>
              <a:rect b="b" l="l" r="r" t="t"/>
              <a:pathLst>
                <a:path extrusionOk="0" h="21600" w="2160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 1" id="558" name="Google Shape;55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9332" y="1565094"/>
            <a:ext cx="3816537" cy="6006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3"/>
          <p:cNvSpPr txBox="1"/>
          <p:nvPr/>
        </p:nvSpPr>
        <p:spPr>
          <a:xfrm>
            <a:off x="1343274" y="2333799"/>
            <a:ext cx="5526345" cy="633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3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Intentar siempre </a:t>
            </a:r>
            <a:r>
              <a:rPr b="1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dar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 mejor de ti, buscando </a:t>
            </a:r>
            <a:r>
              <a:rPr b="1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ser eficiente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cumplir los objetivos </a:t>
            </a:r>
            <a:endParaRPr/>
          </a:p>
        </p:txBody>
      </p:sp>
      <p:sp>
        <p:nvSpPr>
          <p:cNvPr id="560" name="Google Shape;560;p33"/>
          <p:cNvSpPr/>
          <p:nvPr/>
        </p:nvSpPr>
        <p:spPr>
          <a:xfrm rot="5400000">
            <a:off x="184623" y="2033696"/>
            <a:ext cx="783009" cy="1135369"/>
          </a:xfrm>
          <a:custGeom>
            <a:rect b="b" l="l" r="r" t="t"/>
            <a:pathLst>
              <a:path extrusionOk="0" h="21600" w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112"/>
                  <a:pt x="21600" y="2483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483"/>
                </a:lnTo>
                <a:cubicBezTo>
                  <a:pt x="0" y="1112"/>
                  <a:pt x="1612" y="0"/>
                  <a:pt x="36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31" id="561" name="Google Shape;56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603" y="3524619"/>
            <a:ext cx="683391" cy="576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4"/>
          <p:cNvSpPr txBox="1"/>
          <p:nvPr>
            <p:ph idx="4294967295" type="sldNum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7" name="Google Shape;567;p34"/>
          <p:cNvGrpSpPr/>
          <p:nvPr/>
        </p:nvGrpSpPr>
        <p:grpSpPr>
          <a:xfrm>
            <a:off x="431621" y="2285848"/>
            <a:ext cx="8839207" cy="3238196"/>
            <a:chOff x="-1" y="0"/>
            <a:chExt cx="8839205" cy="3238195"/>
          </a:xfrm>
        </p:grpSpPr>
        <p:sp>
          <p:nvSpPr>
            <p:cNvPr id="568" name="Google Shape;568;p34"/>
            <p:cNvSpPr/>
            <p:nvPr/>
          </p:nvSpPr>
          <p:spPr>
            <a:xfrm>
              <a:off x="-1" y="0"/>
              <a:ext cx="8839205" cy="3238195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4"/>
            <p:cNvSpPr txBox="1"/>
            <p:nvPr/>
          </p:nvSpPr>
          <p:spPr>
            <a:xfrm>
              <a:off x="162838" y="1428979"/>
              <a:ext cx="8513528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570" name="Google Shape;570;p34"/>
          <p:cNvSpPr/>
          <p:nvPr/>
        </p:nvSpPr>
        <p:spPr>
          <a:xfrm>
            <a:off x="5279923" y="7354529"/>
            <a:ext cx="2723537" cy="2051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4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/>
          </a:p>
        </p:txBody>
      </p:sp>
      <p:sp>
        <p:nvSpPr>
          <p:cNvPr id="572" name="Google Shape;572;p34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/>
          </a:p>
        </p:txBody>
      </p:sp>
      <p:pic>
        <p:nvPicPr>
          <p:cNvPr descr="Imagen 8" id="573" name="Google Shape;57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0530" y="2890682"/>
            <a:ext cx="2963596" cy="462922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4"/>
          <p:cNvSpPr txBox="1"/>
          <p:nvPr/>
        </p:nvSpPr>
        <p:spPr>
          <a:xfrm>
            <a:off x="958646" y="2868777"/>
            <a:ext cx="5107800" cy="25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000"/>
              <a:buFont typeface="Calibri"/>
              <a:buNone/>
            </a:pPr>
            <a:r>
              <a:rPr b="1" lang="es-ES" sz="20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EQUIPOS DE </a:t>
            </a:r>
            <a:r>
              <a:rPr b="1" lang="es-ES" sz="20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b="1" lang="es-ES" sz="20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PERSONAL</a:t>
            </a:r>
            <a:endParaRPr b="1">
              <a:solidFill>
                <a:srgbClr val="ED6B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s-E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Arial"/>
              <a:buNone/>
            </a:pPr>
            <a:br>
              <a:rPr b="1" i="0" lang="es-ES" sz="2100" u="none" cap="none" strike="noStrike">
                <a:solidFill>
                  <a:srgbClr val="ED6B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16" id="575" name="Google Shape;57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0792" y="4159041"/>
            <a:ext cx="673177" cy="60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/>
          <p:nvPr>
            <p:ph idx="4294967295" type="sldNum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4"/>
          <p:cNvGrpSpPr/>
          <p:nvPr/>
        </p:nvGrpSpPr>
        <p:grpSpPr>
          <a:xfrm>
            <a:off x="385496" y="4388357"/>
            <a:ext cx="4845909" cy="883656"/>
            <a:chOff x="-3" y="0"/>
            <a:chExt cx="4845907" cy="883654"/>
          </a:xfrm>
        </p:grpSpPr>
        <p:grpSp>
          <p:nvGrpSpPr>
            <p:cNvPr id="171" name="Google Shape;171;p4"/>
            <p:cNvGrpSpPr/>
            <p:nvPr/>
          </p:nvGrpSpPr>
          <p:grpSpPr>
            <a:xfrm>
              <a:off x="188097" y="0"/>
              <a:ext cx="4657807" cy="883654"/>
              <a:chOff x="-1" y="0"/>
              <a:chExt cx="4657805" cy="883653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-1" y="0"/>
                <a:ext cx="4657805" cy="883653"/>
              </a:xfrm>
              <a:prstGeom prst="roundRect">
                <a:avLst>
                  <a:gd fmla="val 16667" name="adj"/>
                </a:avLst>
              </a:prstGeom>
              <a:noFill/>
              <a:ln cap="flat" cmpd="sng" w="9525">
                <a:solidFill>
                  <a:srgbClr val="5858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 txBox="1"/>
              <p:nvPr/>
            </p:nvSpPr>
            <p:spPr>
              <a:xfrm>
                <a:off x="47898" y="251708"/>
                <a:ext cx="4562007" cy="3802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grpSp>
          <p:nvGrpSpPr>
            <p:cNvPr id="174" name="Google Shape;174;p4"/>
            <p:cNvGrpSpPr/>
            <p:nvPr/>
          </p:nvGrpSpPr>
          <p:grpSpPr>
            <a:xfrm>
              <a:off x="-3" y="168979"/>
              <a:ext cx="391115" cy="536168"/>
              <a:chOff x="-1" y="0"/>
              <a:chExt cx="391114" cy="536166"/>
            </a:xfrm>
          </p:grpSpPr>
          <p:sp>
            <p:nvSpPr>
              <p:cNvPr id="175" name="Google Shape;175;p4"/>
              <p:cNvSpPr/>
              <p:nvPr/>
            </p:nvSpPr>
            <p:spPr>
              <a:xfrm>
                <a:off x="-1" y="84708"/>
                <a:ext cx="391114" cy="385803"/>
              </a:xfrm>
              <a:prstGeom prst="roundRect">
                <a:avLst>
                  <a:gd fmla="val 16667" name="adj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 txBox="1"/>
              <p:nvPr/>
            </p:nvSpPr>
            <p:spPr>
              <a:xfrm>
                <a:off x="9902" y="0"/>
                <a:ext cx="312203" cy="5361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r>
                  <a:rPr b="1" i="0" lang="es-ES" sz="2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</p:grpSp>
        <p:sp>
          <p:nvSpPr>
            <p:cNvPr id="177" name="Google Shape;177;p4"/>
            <p:cNvSpPr txBox="1"/>
            <p:nvPr/>
          </p:nvSpPr>
          <p:spPr>
            <a:xfrm>
              <a:off x="562797" y="66355"/>
              <a:ext cx="4117501" cy="7509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Identificamos las diferentes tipologías de señaléticas en el lugar de trabajo.</a:t>
              </a:r>
              <a:endParaRPr/>
            </a:p>
          </p:txBody>
        </p:sp>
      </p:grpSp>
      <p:grpSp>
        <p:nvGrpSpPr>
          <p:cNvPr id="178" name="Google Shape;178;p4"/>
          <p:cNvGrpSpPr/>
          <p:nvPr/>
        </p:nvGrpSpPr>
        <p:grpSpPr>
          <a:xfrm>
            <a:off x="375973" y="3238557"/>
            <a:ext cx="4845907" cy="883655"/>
            <a:chOff x="-2" y="12357"/>
            <a:chExt cx="4845906" cy="883654"/>
          </a:xfrm>
        </p:grpSpPr>
        <p:grpSp>
          <p:nvGrpSpPr>
            <p:cNvPr id="179" name="Google Shape;179;p4"/>
            <p:cNvGrpSpPr/>
            <p:nvPr/>
          </p:nvGrpSpPr>
          <p:grpSpPr>
            <a:xfrm>
              <a:off x="188097" y="12357"/>
              <a:ext cx="4657807" cy="883654"/>
              <a:chOff x="-1" y="12357"/>
              <a:chExt cx="4657805" cy="883653"/>
            </a:xfrm>
          </p:grpSpPr>
          <p:sp>
            <p:nvSpPr>
              <p:cNvPr id="180" name="Google Shape;180;p4"/>
              <p:cNvSpPr/>
              <p:nvPr/>
            </p:nvSpPr>
            <p:spPr>
              <a:xfrm>
                <a:off x="-1" y="12357"/>
                <a:ext cx="4657805" cy="883653"/>
              </a:xfrm>
              <a:prstGeom prst="roundRect">
                <a:avLst>
                  <a:gd fmla="val 16667" name="adj"/>
                </a:avLst>
              </a:prstGeom>
              <a:noFill/>
              <a:ln cap="flat" cmpd="sng" w="9525">
                <a:solidFill>
                  <a:srgbClr val="5858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 txBox="1"/>
              <p:nvPr/>
            </p:nvSpPr>
            <p:spPr>
              <a:xfrm>
                <a:off x="47898" y="251708"/>
                <a:ext cx="4562007" cy="3802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grpSp>
          <p:nvGrpSpPr>
            <p:cNvPr id="182" name="Google Shape;182;p4"/>
            <p:cNvGrpSpPr/>
            <p:nvPr/>
          </p:nvGrpSpPr>
          <p:grpSpPr>
            <a:xfrm>
              <a:off x="-2" y="168979"/>
              <a:ext cx="376204" cy="536168"/>
              <a:chOff x="0" y="0"/>
              <a:chExt cx="376202" cy="536166"/>
            </a:xfrm>
          </p:grpSpPr>
          <p:sp>
            <p:nvSpPr>
              <p:cNvPr id="183" name="Google Shape;183;p4"/>
              <p:cNvSpPr/>
              <p:nvPr/>
            </p:nvSpPr>
            <p:spPr>
              <a:xfrm>
                <a:off x="0" y="84708"/>
                <a:ext cx="376202" cy="385803"/>
              </a:xfrm>
              <a:prstGeom prst="roundRect">
                <a:avLst>
                  <a:gd fmla="val 16667" name="adj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 txBox="1"/>
              <p:nvPr/>
            </p:nvSpPr>
            <p:spPr>
              <a:xfrm>
                <a:off x="9524" y="0"/>
                <a:ext cx="300303" cy="5361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r>
                  <a:rPr b="1" i="0" lang="es-ES" sz="2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/>
              </a:p>
            </p:txBody>
          </p:sp>
        </p:grpSp>
        <p:sp>
          <p:nvSpPr>
            <p:cNvPr id="185" name="Google Shape;185;p4"/>
            <p:cNvSpPr txBox="1"/>
            <p:nvPr/>
          </p:nvSpPr>
          <p:spPr>
            <a:xfrm>
              <a:off x="562798" y="66354"/>
              <a:ext cx="3960528" cy="750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Reconocimos los pasos para generar un plan de contingencia.</a:t>
              </a:r>
              <a:endParaRPr/>
            </a:p>
          </p:txBody>
        </p:sp>
      </p:grpSp>
      <p:sp>
        <p:nvSpPr>
          <p:cNvPr id="186" name="Google Shape;186;p4"/>
          <p:cNvSpPr/>
          <p:nvPr/>
        </p:nvSpPr>
        <p:spPr>
          <a:xfrm>
            <a:off x="5026616" y="3630159"/>
            <a:ext cx="696539" cy="69653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/>
          </a:p>
        </p:txBody>
      </p:sp>
      <p:sp>
        <p:nvSpPr>
          <p:cNvPr id="188" name="Google Shape;188;p4"/>
          <p:cNvSpPr txBox="1"/>
          <p:nvPr/>
        </p:nvSpPr>
        <p:spPr>
          <a:xfrm>
            <a:off x="574649" y="2253630"/>
            <a:ext cx="47784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lang="es-ES" sz="18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PLAN DE EMERGENCIA</a:t>
            </a:r>
            <a:r>
              <a:rPr b="1" i="0" lang="es-E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189" name="Google Shape;189;p4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/>
          </a:p>
        </p:txBody>
      </p:sp>
      <p:pic>
        <p:nvPicPr>
          <p:cNvPr descr="Imagen 34" id="190" name="Google Shape;1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0517" y="2513152"/>
            <a:ext cx="4828329" cy="4574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4"/>
          <p:cNvGrpSpPr/>
          <p:nvPr/>
        </p:nvGrpSpPr>
        <p:grpSpPr>
          <a:xfrm>
            <a:off x="405686" y="5428905"/>
            <a:ext cx="4845909" cy="1034095"/>
            <a:chOff x="-3" y="-75222"/>
            <a:chExt cx="4845907" cy="1034093"/>
          </a:xfrm>
        </p:grpSpPr>
        <p:grpSp>
          <p:nvGrpSpPr>
            <p:cNvPr id="192" name="Google Shape;192;p4"/>
            <p:cNvGrpSpPr/>
            <p:nvPr/>
          </p:nvGrpSpPr>
          <p:grpSpPr>
            <a:xfrm>
              <a:off x="188097" y="0"/>
              <a:ext cx="4657807" cy="883654"/>
              <a:chOff x="-1" y="0"/>
              <a:chExt cx="4657805" cy="883653"/>
            </a:xfrm>
          </p:grpSpPr>
          <p:sp>
            <p:nvSpPr>
              <p:cNvPr id="193" name="Google Shape;193;p4"/>
              <p:cNvSpPr/>
              <p:nvPr/>
            </p:nvSpPr>
            <p:spPr>
              <a:xfrm>
                <a:off x="-1" y="0"/>
                <a:ext cx="4657805" cy="883653"/>
              </a:xfrm>
              <a:prstGeom prst="roundRect">
                <a:avLst>
                  <a:gd fmla="val 16667" name="adj"/>
                </a:avLst>
              </a:prstGeom>
              <a:noFill/>
              <a:ln cap="flat" cmpd="sng" w="9525">
                <a:solidFill>
                  <a:srgbClr val="5858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 txBox="1"/>
              <p:nvPr/>
            </p:nvSpPr>
            <p:spPr>
              <a:xfrm>
                <a:off x="47898" y="251708"/>
                <a:ext cx="4562007" cy="3802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grpSp>
          <p:nvGrpSpPr>
            <p:cNvPr id="195" name="Google Shape;195;p4"/>
            <p:cNvGrpSpPr/>
            <p:nvPr/>
          </p:nvGrpSpPr>
          <p:grpSpPr>
            <a:xfrm>
              <a:off x="-3" y="129304"/>
              <a:ext cx="391115" cy="615518"/>
              <a:chOff x="-1" y="-39675"/>
              <a:chExt cx="391114" cy="615516"/>
            </a:xfrm>
          </p:grpSpPr>
          <p:sp>
            <p:nvSpPr>
              <p:cNvPr id="196" name="Google Shape;196;p4"/>
              <p:cNvSpPr/>
              <p:nvPr/>
            </p:nvSpPr>
            <p:spPr>
              <a:xfrm>
                <a:off x="-1" y="84708"/>
                <a:ext cx="391114" cy="385803"/>
              </a:xfrm>
              <a:prstGeom prst="roundRect">
                <a:avLst>
                  <a:gd fmla="val 16667" name="adj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 txBox="1"/>
              <p:nvPr/>
            </p:nvSpPr>
            <p:spPr>
              <a:xfrm>
                <a:off x="9902" y="-39675"/>
                <a:ext cx="312203" cy="6155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r>
                  <a:rPr b="1" i="0" lang="es-ES" sz="2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b="1" i="0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" name="Google Shape;198;p4"/>
            <p:cNvSpPr txBox="1"/>
            <p:nvPr/>
          </p:nvSpPr>
          <p:spPr>
            <a:xfrm>
              <a:off x="562797" y="-75222"/>
              <a:ext cx="4117501" cy="1034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Reconocimos los factores causantes de incendio y los principales medios de extinción existentes.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/>
          <p:nvPr>
            <p:ph idx="4294967295" type="sldNum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5"/>
          <p:cNvGrpSpPr/>
          <p:nvPr/>
        </p:nvGrpSpPr>
        <p:grpSpPr>
          <a:xfrm>
            <a:off x="536222" y="2440019"/>
            <a:ext cx="5390405" cy="2567595"/>
            <a:chOff x="-1" y="0"/>
            <a:chExt cx="5390403" cy="2567593"/>
          </a:xfrm>
        </p:grpSpPr>
        <p:grpSp>
          <p:nvGrpSpPr>
            <p:cNvPr id="205" name="Google Shape;205;p5"/>
            <p:cNvGrpSpPr/>
            <p:nvPr/>
          </p:nvGrpSpPr>
          <p:grpSpPr>
            <a:xfrm>
              <a:off x="-1" y="0"/>
              <a:ext cx="4657806" cy="2567593"/>
              <a:chOff x="-1" y="0"/>
              <a:chExt cx="4657805" cy="2567592"/>
            </a:xfrm>
          </p:grpSpPr>
          <p:sp>
            <p:nvSpPr>
              <p:cNvPr id="206" name="Google Shape;206;p5"/>
              <p:cNvSpPr/>
              <p:nvPr/>
            </p:nvSpPr>
            <p:spPr>
              <a:xfrm flipH="1">
                <a:off x="-1" y="0"/>
                <a:ext cx="4657805" cy="2567592"/>
              </a:xfrm>
              <a:prstGeom prst="roundRect">
                <a:avLst>
                  <a:gd fmla="val 16667" name="adj"/>
                </a:avLst>
              </a:prstGeom>
              <a:solidFill>
                <a:srgbClr val="F7E3D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5"/>
              <p:cNvSpPr txBox="1"/>
              <p:nvPr/>
            </p:nvSpPr>
            <p:spPr>
              <a:xfrm>
                <a:off x="125338" y="1093677"/>
                <a:ext cx="4407127" cy="380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sp>
          <p:nvSpPr>
            <p:cNvPr id="208" name="Google Shape;208;p5"/>
            <p:cNvSpPr/>
            <p:nvPr/>
          </p:nvSpPr>
          <p:spPr>
            <a:xfrm flipH="1" rot="7028958">
              <a:off x="4620440" y="1630533"/>
              <a:ext cx="432621" cy="1022557"/>
            </a:xfrm>
            <a:prstGeom prst="triangle">
              <a:avLst>
                <a:gd fmla="val 50000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5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DE CONOCIMIENTOS PREVIOS</a:t>
            </a:r>
            <a:endParaRPr/>
          </a:p>
        </p:txBody>
      </p:sp>
      <p:sp>
        <p:nvSpPr>
          <p:cNvPr id="210" name="Google Shape;210;p5"/>
          <p:cNvSpPr txBox="1"/>
          <p:nvPr/>
        </p:nvSpPr>
        <p:spPr>
          <a:xfrm>
            <a:off x="856787" y="2728859"/>
            <a:ext cx="4056005" cy="195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revisar los aprendizajes trabajados en la actividad anterior, te invitamos a reunirte en equipos de trabajo, con no más de 4 integrantes,  y responder las siguientes interrogantes, utilizando la aplicación </a:t>
            </a:r>
            <a:r>
              <a:rPr b="1" i="0" lang="es-E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“Kahoot!”.  </a:t>
            </a:r>
            <a:endParaRPr/>
          </a:p>
        </p:txBody>
      </p:sp>
      <p:sp>
        <p:nvSpPr>
          <p:cNvPr id="211" name="Google Shape;211;p5"/>
          <p:cNvSpPr txBox="1"/>
          <p:nvPr/>
        </p:nvSpPr>
        <p:spPr>
          <a:xfrm>
            <a:off x="856787" y="5416932"/>
            <a:ext cx="4995617" cy="111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s-E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¡Muy bien!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s-E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 invitamos a profundizar revisando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100"/>
              <a:buFont typeface="Calibri"/>
              <a:buNone/>
            </a:pPr>
            <a:r>
              <a:rPr b="0" i="0" lang="es-E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siguiente presentación</a:t>
            </a:r>
            <a:endParaRPr/>
          </a:p>
        </p:txBody>
      </p:sp>
      <p:pic>
        <p:nvPicPr>
          <p:cNvPr descr="Imagen 19" id="212" name="Google Shape;2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5674" y="3333134"/>
            <a:ext cx="4585616" cy="434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 txBox="1"/>
          <p:nvPr>
            <p:ph idx="4294967295" type="sldNum"/>
          </p:nvPr>
        </p:nvSpPr>
        <p:spPr>
          <a:xfrm>
            <a:off x="442491" y="6881800"/>
            <a:ext cx="266348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382497" y="1528758"/>
            <a:ext cx="5125295" cy="536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/>
          </a:p>
        </p:txBody>
      </p:sp>
      <p:sp>
        <p:nvSpPr>
          <p:cNvPr id="219" name="Google Shape;219;p6"/>
          <p:cNvSpPr txBox="1"/>
          <p:nvPr/>
        </p:nvSpPr>
        <p:spPr>
          <a:xfrm>
            <a:off x="442650" y="1174294"/>
            <a:ext cx="4700400" cy="37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</p:txBody>
      </p:sp>
      <p:pic>
        <p:nvPicPr>
          <p:cNvPr descr="Imagen 3" id="220" name="Google Shape;2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4511" y="1567118"/>
            <a:ext cx="2957399" cy="5248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6"/>
          <p:cNvGrpSpPr/>
          <p:nvPr/>
        </p:nvGrpSpPr>
        <p:grpSpPr>
          <a:xfrm>
            <a:off x="371778" y="2259130"/>
            <a:ext cx="5146735" cy="3017278"/>
            <a:chOff x="-2" y="-1"/>
            <a:chExt cx="5146733" cy="2194178"/>
          </a:xfrm>
        </p:grpSpPr>
        <p:sp>
          <p:nvSpPr>
            <p:cNvPr id="222" name="Google Shape;222;p6"/>
            <p:cNvSpPr/>
            <p:nvPr/>
          </p:nvSpPr>
          <p:spPr>
            <a:xfrm>
              <a:off x="-2" y="-1"/>
              <a:ext cx="5146733" cy="2194178"/>
            </a:xfrm>
            <a:prstGeom prst="roundRect">
              <a:avLst>
                <a:gd fmla="val 9635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 txBox="1"/>
            <p:nvPr/>
          </p:nvSpPr>
          <p:spPr>
            <a:xfrm>
              <a:off x="66677" y="906966"/>
              <a:ext cx="5013372" cy="380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pic>
        <p:nvPicPr>
          <p:cNvPr descr="Imagen 10" id="224" name="Google Shape;2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6344" y="2056308"/>
            <a:ext cx="482547" cy="48254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 txBox="1"/>
          <p:nvPr/>
        </p:nvSpPr>
        <p:spPr>
          <a:xfrm>
            <a:off x="575665" y="5381658"/>
            <a:ext cx="3142464" cy="1114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s-E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b="0" i="0" lang="es-E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s-E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s-E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pic>
        <p:nvPicPr>
          <p:cNvPr descr="Imagen 14" id="226" name="Google Shape;22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4691" y="4134439"/>
            <a:ext cx="3817421" cy="357040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6"/>
          <p:cNvSpPr txBox="1"/>
          <p:nvPr/>
        </p:nvSpPr>
        <p:spPr>
          <a:xfrm>
            <a:off x="698796" y="2425099"/>
            <a:ext cx="4444254" cy="309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iniciar nuestra presentación te invitamos a revisar el siguiente video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https://www.youtube.com/watch?v=B0SFi5WxWPs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 reflexiona en relación al video visto, responde las siguientes preguntas: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¿Cuál es la importancia de los EPP?,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¿Menciona algunos de los EPP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mencionados?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/>
          <p:nvPr>
            <p:ph idx="4294967295" type="sldNum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s-E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 txBox="1"/>
          <p:nvPr/>
        </p:nvSpPr>
        <p:spPr>
          <a:xfrm>
            <a:off x="4109576" y="2664933"/>
            <a:ext cx="4840957" cy="30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término de la actividad estarás en condiciones de:</a:t>
            </a:r>
            <a:endParaRPr/>
          </a:p>
        </p:txBody>
      </p:sp>
      <p:grpSp>
        <p:nvGrpSpPr>
          <p:cNvPr id="234" name="Google Shape;234;p7"/>
          <p:cNvGrpSpPr/>
          <p:nvPr/>
        </p:nvGrpSpPr>
        <p:grpSpPr>
          <a:xfrm>
            <a:off x="4063851" y="3185654"/>
            <a:ext cx="5081313" cy="1697632"/>
            <a:chOff x="0" y="0"/>
            <a:chExt cx="5081311" cy="3106993"/>
          </a:xfrm>
        </p:grpSpPr>
        <p:sp>
          <p:nvSpPr>
            <p:cNvPr id="235" name="Google Shape;235;p7"/>
            <p:cNvSpPr/>
            <p:nvPr/>
          </p:nvSpPr>
          <p:spPr>
            <a:xfrm>
              <a:off x="0" y="0"/>
              <a:ext cx="5081311" cy="3106993"/>
            </a:xfrm>
            <a:prstGeom prst="roundRect">
              <a:avLst>
                <a:gd fmla="val 6741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 txBox="1"/>
            <p:nvPr/>
          </p:nvSpPr>
          <p:spPr>
            <a:xfrm>
              <a:off x="66106" y="1363379"/>
              <a:ext cx="4949098" cy="380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</a:t>
              </a:r>
              <a:endParaRPr/>
            </a:p>
          </p:txBody>
        </p:sp>
      </p:grpSp>
      <p:sp>
        <p:nvSpPr>
          <p:cNvPr id="237" name="Google Shape;237;p7"/>
          <p:cNvSpPr txBox="1"/>
          <p:nvPr/>
        </p:nvSpPr>
        <p:spPr>
          <a:xfrm>
            <a:off x="4639331" y="3528427"/>
            <a:ext cx="3923027" cy="1077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Determinar y monitorear el uso de elementos de protección personal a utilizar en bodega para la prevención de accidentes laborales, conforme a las normas de seguridad vigente.</a:t>
            </a:r>
            <a:endParaRPr/>
          </a:p>
        </p:txBody>
      </p:sp>
      <p:grpSp>
        <p:nvGrpSpPr>
          <p:cNvPr id="238" name="Google Shape;238;p7"/>
          <p:cNvGrpSpPr/>
          <p:nvPr/>
        </p:nvGrpSpPr>
        <p:grpSpPr>
          <a:xfrm>
            <a:off x="3895218" y="3819921"/>
            <a:ext cx="375443" cy="536168"/>
            <a:chOff x="0" y="0"/>
            <a:chExt cx="375441" cy="536166"/>
          </a:xfrm>
        </p:grpSpPr>
        <p:sp>
          <p:nvSpPr>
            <p:cNvPr id="239" name="Google Shape;239;p7"/>
            <p:cNvSpPr/>
            <p:nvPr/>
          </p:nvSpPr>
          <p:spPr>
            <a:xfrm>
              <a:off x="0" y="87005"/>
              <a:ext cx="375441" cy="362160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>
              <a:off x="9505" y="0"/>
              <a:ext cx="299694" cy="536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1" i="0" lang="es-E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241" name="Google Shape;241;p7"/>
          <p:cNvSpPr txBox="1"/>
          <p:nvPr/>
        </p:nvSpPr>
        <p:spPr>
          <a:xfrm>
            <a:off x="375973" y="1745886"/>
            <a:ext cx="4997503" cy="461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000"/>
              <a:buFont typeface="Calibri"/>
              <a:buNone/>
            </a:pPr>
            <a:r>
              <a:rPr b="0" i="0" lang="es-ES" sz="20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EQUIPOS DE </a:t>
            </a:r>
            <a:r>
              <a:rPr b="1" i="0" lang="es-ES" sz="20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PROTECCIÓN PERSONAL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4017016" y="1006181"/>
            <a:ext cx="466494" cy="877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375"/>
              </a:buClr>
              <a:buSzPts val="5000"/>
              <a:buFont typeface="Calibri"/>
              <a:buNone/>
            </a:pPr>
            <a:r>
              <a:rPr b="0" i="0" lang="es-ES" sz="5000" u="none" cap="none" strike="noStrike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5000" u="none" cap="none" strike="noStrike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20" id="243" name="Google Shape;2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383" y="2382977"/>
            <a:ext cx="2950556" cy="431379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 txBox="1"/>
          <p:nvPr/>
        </p:nvSpPr>
        <p:spPr>
          <a:xfrm>
            <a:off x="375975" y="1265365"/>
            <a:ext cx="4107535" cy="536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/>
          <p:nvPr/>
        </p:nvSpPr>
        <p:spPr>
          <a:xfrm flipH="1">
            <a:off x="685544" y="1945532"/>
            <a:ext cx="8193885" cy="335086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 txBox="1"/>
          <p:nvPr/>
        </p:nvSpPr>
        <p:spPr>
          <a:xfrm>
            <a:off x="400037" y="1161096"/>
            <a:ext cx="6246760" cy="572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EQUIPOS DE PROTECCIÓN PERSONAL</a:t>
            </a:r>
            <a:endParaRPr b="1" i="0" sz="28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1023707" y="2297917"/>
            <a:ext cx="751755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Elementos de Protección Personal (EPP) corresponden a cualquier equipo, aparato o dispositivo especialmente diseñado y fabricado para resguardar al cuerpo de cualquier daño provocado por accidentes del trabajo o enfermedades profesionales. </a:t>
            </a:r>
            <a:endParaRPr/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este contexto, y por ley, es el empleador quien debe proveer los EPP a quienes lo requieran, dependiendo del riesgo al cual se exponen.</a:t>
            </a:r>
            <a:endParaRPr/>
          </a:p>
          <a:p>
            <a:pPr indent="-214313" lvl="0" marL="21431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Ley 16.744 sobre Accidentes del Trabajo y Enfermedades Profesionales, en su Artículo Nº 68 establece que: “</a:t>
            </a: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empresas deberán proporcionar a sus trabajadores, los equipos e implementos de protección necesarios, no pudiendo en caso alguno cobrarles su valor</a:t>
            </a: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044" y="4552545"/>
            <a:ext cx="8073385" cy="101125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/>
          <p:nvPr/>
        </p:nvSpPr>
        <p:spPr>
          <a:xfrm>
            <a:off x="950424" y="5694773"/>
            <a:ext cx="6896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CASCO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2297958" y="5694773"/>
            <a:ext cx="9044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3705655" y="5688715"/>
            <a:ext cx="9236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AUDITIVA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5257730" y="5694773"/>
            <a:ext cx="683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GAFAS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6646797" y="5686493"/>
            <a:ext cx="6896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BOTAS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7898081" y="5688715"/>
            <a:ext cx="114807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MASCARILLA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/>
          <p:nvPr/>
        </p:nvSpPr>
        <p:spPr>
          <a:xfrm flipH="1">
            <a:off x="685544" y="1945532"/>
            <a:ext cx="8193885" cy="335086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9"/>
          <p:cNvSpPr txBox="1"/>
          <p:nvPr/>
        </p:nvSpPr>
        <p:spPr>
          <a:xfrm>
            <a:off x="400037" y="967197"/>
            <a:ext cx="6246760" cy="960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s-E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¿POR QUÉ SON IMPORTANTES LOS</a:t>
            </a:r>
            <a:endParaRPr b="1" i="0" sz="28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EQUIPOS DE PROTECCIÓN PERSONAL?</a:t>
            </a:r>
            <a:endParaRPr b="1" i="0" sz="28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1023707" y="2297917"/>
            <a:ext cx="751755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Muchos trabajos pueden presentar riesgos y peligros para quienes los realizan. 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 este motivo, el uso de Elementos de Protección Personal (EPP) es fundamental para resguardar su seguridad y protegerlos frente a algún accidente.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 sí mismos, los EPP no eliminan los riesgos y peligros en los espacios de trabajo, pero sí protegen a las personas y pueden llegar a disminuir la gravedad de las lesiones en caso de un accidente. 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 este motivo, su uso se enmarca dentro de un plan preventivo que respalde su implementación.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044" y="4552545"/>
            <a:ext cx="8073385" cy="101125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9"/>
          <p:cNvSpPr/>
          <p:nvPr/>
        </p:nvSpPr>
        <p:spPr>
          <a:xfrm>
            <a:off x="950424" y="5694773"/>
            <a:ext cx="6896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CASCO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297958" y="5694773"/>
            <a:ext cx="9044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3705655" y="5688715"/>
            <a:ext cx="9236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AUDITIVA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/>
          <p:nvPr/>
        </p:nvSpPr>
        <p:spPr>
          <a:xfrm>
            <a:off x="5257730" y="5694773"/>
            <a:ext cx="683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GAFAS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6646797" y="5686493"/>
            <a:ext cx="6896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BOTAS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7898081" y="5688715"/>
            <a:ext cx="114807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1" i="0" lang="es-E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MASCARILLA</a:t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