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417ADD-90BA-44CC-9B72-261571B50A6D}">
  <a:tblStyle styleId="{FA417ADD-90BA-44CC-9B72-261571B50A6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fill>
          <a:solidFill>
            <a:srgbClr val="FFE2CD"/>
          </a:solidFill>
        </a:fill>
      </a:tcStyle>
    </a:band1H>
    <a:band2H>
      <a:tcTxStyle/>
    </a:band2H>
    <a:band1V>
      <a:tcTxStyle/>
      <a:tcStyle>
        <a:fill>
          <a:solidFill>
            <a:srgbClr val="FFE2CD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1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p1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28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14|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14|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14|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14|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I-lKgVd0tLw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365425" y="2203311"/>
            <a:ext cx="6573994" cy="696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Y DISTRIBUCIÓN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0" y="3008234"/>
            <a:ext cx="7498080" cy="326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KPI’S DE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DISTRIBUCIÓN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8"/>
          <p:cNvSpPr txBox="1"/>
          <p:nvPr/>
        </p:nvSpPr>
        <p:spPr>
          <a:xfrm>
            <a:off x="488515" y="2041742"/>
            <a:ext cx="78412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todos los indicadores que están relacionados con la ruta de Distribución, es decir, una vez que el vehículo se encuentra en viaje.</a:t>
            </a:r>
            <a:endParaRPr/>
          </a:p>
        </p:txBody>
      </p:sp>
      <p:graphicFrame>
        <p:nvGraphicFramePr>
          <p:cNvPr id="179" name="Google Shape;179;p18"/>
          <p:cNvGraphicFramePr/>
          <p:nvPr/>
        </p:nvGraphicFramePr>
        <p:xfrm>
          <a:off x="593336" y="29089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{FA417ADD-90BA-44CC-9B72-261571B50A6D}</a:tableStyleId>
              </a:tblPr>
              <a:tblGrid>
                <a:gridCol w="2411350"/>
                <a:gridCol w="2630475"/>
                <a:gridCol w="3491775"/>
              </a:tblGrid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 de Gestión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Fórmula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del Cálculo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ED6B00"/>
                    </a:solidFill>
                  </a:tcPr>
                </a:tc>
              </a:tr>
              <a:tr h="48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Utilización de Flota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Horas de vehículo transportando carga/ Horas del Día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Optimizar el uso del vehículo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</a:tr>
              <a:tr h="48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Optimización de Ruta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FFDD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Entregas / Kilómetros Recorridos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FFDD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Aumentar la cantidad de entregas por kilómetros recorridos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FFDDB2"/>
                    </a:solidFill>
                  </a:tcPr>
                </a:tc>
              </a:tr>
              <a:tr h="48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Disponibilidad de Flota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Días Disponible / Días del Mes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Entender si el vehículo se encontraba disponible para trabajar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</a:tr>
              <a:tr h="48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Llegada/Salida a Tiempo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FFDD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Horario de Salida o Llegada / Horario Programado de Salida o Llegada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FFDD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Identificar si hemos logrado llegar a tiempo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FFDDB2"/>
                    </a:solidFill>
                  </a:tcPr>
                </a:tc>
              </a:tr>
              <a:tr h="49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Entregas Perfectas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Entregas completas y a tiempo / Número de Entregas Totales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Identificar si logramos entregar todo el producto y a tiempo al cliente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9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185" name="Google Shape;185;p19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9"/>
            <p:cNvSpPr txBox="1"/>
            <p:nvPr/>
          </p:nvSpPr>
          <p:spPr>
            <a:xfrm>
              <a:off x="5331311" y="3625505"/>
              <a:ext cx="3585127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KPI DE GESTIÓN </a:t>
              </a:r>
              <a:r>
                <a:rPr b="1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DE TRANSPORTE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 realizaremos una actividad que nos permita consolidar los temas revisados. Para ello, descargue la actividad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¿Cuánto aprendimos 1?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 siga las instrucciones.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¡Vamos a trabajar!</a:t>
              </a:r>
              <a:endParaRPr b="1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1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3"/>
            <a:ext cx="2812026" cy="31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9"/>
          <p:cNvSpPr txBox="1"/>
          <p:nvPr/>
        </p:nvSpPr>
        <p:spPr>
          <a:xfrm>
            <a:off x="4125175" y="1184197"/>
            <a:ext cx="83513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ES UN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INDICADOR SMART?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2459" y="2052536"/>
            <a:ext cx="7415344" cy="4634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ES UN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INDICADOR SMART?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488515" y="2041742"/>
            <a:ext cx="784129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SMART es la sigla que utilizamos para definir las características que tienen que tener las metas u objetivos que planteamos para cualquier organización u operación.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5" name="Google Shape;205;p21"/>
          <p:cNvGraphicFramePr/>
          <p:nvPr/>
        </p:nvGraphicFramePr>
        <p:xfrm>
          <a:off x="676438" y="287238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{FA417ADD-90BA-44CC-9B72-261571B50A6D}</a:tableStyleId>
              </a:tblPr>
              <a:tblGrid>
                <a:gridCol w="1721975"/>
                <a:gridCol w="2049400"/>
                <a:gridCol w="4596000"/>
              </a:tblGrid>
              <a:tr h="49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SPECIFIC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Específico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Debe definirse de forma clara y concreta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rgbClr val="FFDDB2"/>
                    </a:solidFill>
                  </a:tcPr>
                </a:tc>
              </a:tr>
              <a:tr h="43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MEASURABLE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Medible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Debe ser posible establecer una métrica para cuantificar</a:t>
                      </a:r>
                      <a:b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 resultados.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rgbClr val="FFDDB2"/>
                    </a:solidFill>
                  </a:tcPr>
                </a:tc>
              </a:tr>
              <a:tr h="43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ACHIEVABLE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Realizable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Debe estar acorde a los recursos y tiempo disponible.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rgbClr val="FFDDB2"/>
                    </a:solidFill>
                  </a:tcPr>
                </a:tc>
              </a:tr>
              <a:tr h="43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REALISTIC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Realista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Debe estar acorde al contexto en que se define.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rgbClr val="FFDDB2"/>
                    </a:solidFill>
                  </a:tcPr>
                </a:tc>
              </a:tr>
              <a:tr h="43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TIME-BOUND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Acotado al tiempo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Debe estar definido en el período de tiempo en que se va</a:t>
                      </a:r>
                      <a:b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completar.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3325" marB="53325" marR="106675" marL="106675">
                    <a:solidFill>
                      <a:srgbClr val="FFDD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3670560" y="1209418"/>
            <a:ext cx="96407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6" y="3978569"/>
            <a:ext cx="6899892" cy="39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 txBox="1"/>
          <p:nvPr/>
        </p:nvSpPr>
        <p:spPr>
          <a:xfrm>
            <a:off x="958646" y="3758333"/>
            <a:ext cx="5329419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KPI DE GESTIÓN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TRANSPORTE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consolidar los temas trabajados, reúnanse en equipos de trabajo, de no más de 4 integrantes, y descarguen el archivo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 13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vez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finalizadas tus respuestas, se presentarán los resultados obtenidos.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23"/>
          <p:cNvGrpSpPr/>
          <p:nvPr/>
        </p:nvGrpSpPr>
        <p:grpSpPr>
          <a:xfrm>
            <a:off x="-4655" y="1884864"/>
            <a:ext cx="9223735" cy="783005"/>
            <a:chOff x="-4655" y="1955978"/>
            <a:chExt cx="9223735" cy="783005"/>
          </a:xfrm>
        </p:grpSpPr>
        <p:grpSp>
          <p:nvGrpSpPr>
            <p:cNvPr id="225" name="Google Shape;225;p23"/>
            <p:cNvGrpSpPr/>
            <p:nvPr/>
          </p:nvGrpSpPr>
          <p:grpSpPr>
            <a:xfrm>
              <a:off x="-4655" y="1955978"/>
              <a:ext cx="9223735" cy="783005"/>
              <a:chOff x="-4655" y="1788831"/>
              <a:chExt cx="9223735" cy="783005"/>
            </a:xfrm>
          </p:grpSpPr>
          <p:sp>
            <p:nvSpPr>
              <p:cNvPr id="226" name="Google Shape;226;p23"/>
              <p:cNvSpPr txBox="1"/>
              <p:nvPr/>
            </p:nvSpPr>
            <p:spPr>
              <a:xfrm>
                <a:off x="1284454" y="2011076"/>
                <a:ext cx="7934626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Usar </a:t>
                </a: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EPP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adecuados cuando corresponda.</a:t>
                </a:r>
                <a:endParaRPr b="0" i="0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rot="5400000">
                <a:off x="171526" y="1612650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28" name="Google Shape;228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5941" y="2130681"/>
              <a:ext cx="502282" cy="5022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9" name="Google Shape;229;p23"/>
          <p:cNvGrpSpPr/>
          <p:nvPr/>
        </p:nvGrpSpPr>
        <p:grpSpPr>
          <a:xfrm>
            <a:off x="5505" y="3203919"/>
            <a:ext cx="6760834" cy="783005"/>
            <a:chOff x="-4655" y="5100793"/>
            <a:chExt cx="6760834" cy="783005"/>
          </a:xfrm>
        </p:grpSpPr>
        <p:sp>
          <p:nvSpPr>
            <p:cNvPr id="230" name="Google Shape;230;p23"/>
            <p:cNvSpPr txBox="1"/>
            <p:nvPr/>
          </p:nvSpPr>
          <p:spPr>
            <a:xfrm>
              <a:off x="1284453" y="5224717"/>
              <a:ext cx="5471726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Busca un lugar tranquilo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revisar tus clases, la concentración y atención son críticos para un buen aprendizaje.</a:t>
              </a:r>
              <a:endParaRPr/>
            </a:p>
          </p:txBody>
        </p:sp>
        <p:grpSp>
          <p:nvGrpSpPr>
            <p:cNvPr id="231" name="Google Shape;231;p23"/>
            <p:cNvGrpSpPr/>
            <p:nvPr/>
          </p:nvGrpSpPr>
          <p:grpSpPr>
            <a:xfrm>
              <a:off x="-4655" y="5100793"/>
              <a:ext cx="1135367" cy="783005"/>
              <a:chOff x="-4655" y="5280123"/>
              <a:chExt cx="1135367" cy="783005"/>
            </a:xfrm>
          </p:grpSpPr>
          <p:sp>
            <p:nvSpPr>
              <p:cNvPr id="232" name="Google Shape;232;p23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3" name="Google Shape;233;p2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81795" y="5383625"/>
                <a:ext cx="683389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34" name="Google Shape;234;p23"/>
          <p:cNvGrpSpPr/>
          <p:nvPr/>
        </p:nvGrpSpPr>
        <p:grpSpPr>
          <a:xfrm>
            <a:off x="15665" y="4594409"/>
            <a:ext cx="6103238" cy="783005"/>
            <a:chOff x="-4655" y="4015333"/>
            <a:chExt cx="6103238" cy="783005"/>
          </a:xfrm>
        </p:grpSpPr>
        <p:grpSp>
          <p:nvGrpSpPr>
            <p:cNvPr id="235" name="Google Shape;235;p23"/>
            <p:cNvGrpSpPr/>
            <p:nvPr/>
          </p:nvGrpSpPr>
          <p:grpSpPr>
            <a:xfrm>
              <a:off x="-4655" y="4015333"/>
              <a:ext cx="6103238" cy="783005"/>
              <a:chOff x="-4655" y="2568971"/>
              <a:chExt cx="6103238" cy="783005"/>
            </a:xfrm>
          </p:grpSpPr>
          <p:sp>
            <p:nvSpPr>
              <p:cNvPr id="236" name="Google Shape;236;p23"/>
              <p:cNvSpPr txBox="1"/>
              <p:nvPr/>
            </p:nvSpPr>
            <p:spPr>
              <a:xfrm>
                <a:off x="1284454" y="2659480"/>
                <a:ext cx="4814129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Utilizar cuidadosamente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equipos, herramientas y artículos de escritorio.</a:t>
                </a:r>
                <a:endParaRPr b="0" i="0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 rot="5400000">
                <a:off x="171526" y="2392790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38" name="Google Shape;238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6039" y="4140710"/>
              <a:ext cx="522086" cy="5220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24"/>
          <p:cNvGrpSpPr/>
          <p:nvPr/>
        </p:nvGrpSpPr>
        <p:grpSpPr>
          <a:xfrm>
            <a:off x="-4655" y="1960234"/>
            <a:ext cx="6661094" cy="783005"/>
            <a:chOff x="-4655" y="4997819"/>
            <a:chExt cx="6661094" cy="783005"/>
          </a:xfrm>
        </p:grpSpPr>
        <p:grpSp>
          <p:nvGrpSpPr>
            <p:cNvPr id="247" name="Google Shape;247;p24"/>
            <p:cNvGrpSpPr/>
            <p:nvPr/>
          </p:nvGrpSpPr>
          <p:grpSpPr>
            <a:xfrm>
              <a:off x="-4655" y="4997819"/>
              <a:ext cx="6661094" cy="783005"/>
              <a:chOff x="-4655" y="3461842"/>
              <a:chExt cx="6661094" cy="783005"/>
            </a:xfrm>
          </p:grpSpPr>
          <p:sp>
            <p:nvSpPr>
              <p:cNvPr id="248" name="Google Shape;248;p24"/>
              <p:cNvSpPr txBox="1"/>
              <p:nvPr/>
            </p:nvSpPr>
            <p:spPr>
              <a:xfrm>
                <a:off x="1284454" y="3556270"/>
                <a:ext cx="5371985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Intentar siempre </a:t>
                </a: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dar lo mejor de ti, 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buscando ser eficiente al cumplir los objetivos.</a:t>
                </a:r>
                <a:endParaRPr b="0" i="0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24"/>
              <p:cNvSpPr/>
              <p:nvPr/>
            </p:nvSpPr>
            <p:spPr>
              <a:xfrm rot="5400000">
                <a:off x="171526" y="3285661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50" name="Google Shape;250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5340" y="5162855"/>
              <a:ext cx="483485" cy="4834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24"/>
          <p:cNvGrpSpPr/>
          <p:nvPr/>
        </p:nvGrpSpPr>
        <p:grpSpPr>
          <a:xfrm>
            <a:off x="-4655" y="3277971"/>
            <a:ext cx="5870763" cy="783005"/>
            <a:chOff x="-4655" y="4568183"/>
            <a:chExt cx="5870763" cy="783005"/>
          </a:xfrm>
        </p:grpSpPr>
        <p:grpSp>
          <p:nvGrpSpPr>
            <p:cNvPr id="252" name="Google Shape;252;p24"/>
            <p:cNvGrpSpPr/>
            <p:nvPr/>
          </p:nvGrpSpPr>
          <p:grpSpPr>
            <a:xfrm>
              <a:off x="-4655" y="4568183"/>
              <a:ext cx="5870763" cy="783005"/>
              <a:chOff x="-4655" y="4354713"/>
              <a:chExt cx="5870763" cy="783005"/>
            </a:xfrm>
          </p:grpSpPr>
          <p:sp>
            <p:nvSpPr>
              <p:cNvPr id="253" name="Google Shape;253;p24"/>
              <p:cNvSpPr txBox="1"/>
              <p:nvPr/>
            </p:nvSpPr>
            <p:spPr>
              <a:xfrm>
                <a:off x="1284454" y="4468470"/>
                <a:ext cx="4581654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Trabajar en equipo,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cuidando la integridad física y emocional de todos y todas.</a:t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4"/>
              <p:cNvSpPr/>
              <p:nvPr/>
            </p:nvSpPr>
            <p:spPr>
              <a:xfrm rot="5400000">
                <a:off x="171526" y="417853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55" name="Google Shape;255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3597" y="4705564"/>
              <a:ext cx="486970" cy="486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6" name="Google Shape;256;p24"/>
          <p:cNvGrpSpPr/>
          <p:nvPr/>
        </p:nvGrpSpPr>
        <p:grpSpPr>
          <a:xfrm>
            <a:off x="-4655" y="4605866"/>
            <a:ext cx="6467449" cy="783005"/>
            <a:chOff x="-4655" y="5438917"/>
            <a:chExt cx="6467449" cy="783005"/>
          </a:xfrm>
        </p:grpSpPr>
        <p:grpSp>
          <p:nvGrpSpPr>
            <p:cNvPr id="257" name="Google Shape;257;p24"/>
            <p:cNvGrpSpPr/>
            <p:nvPr/>
          </p:nvGrpSpPr>
          <p:grpSpPr>
            <a:xfrm>
              <a:off x="-4655" y="5438917"/>
              <a:ext cx="6467449" cy="783005"/>
              <a:chOff x="-4655" y="5100793"/>
              <a:chExt cx="6467449" cy="783005"/>
            </a:xfrm>
          </p:grpSpPr>
          <p:sp>
            <p:nvSpPr>
              <p:cNvPr id="258" name="Google Shape;258;p24"/>
              <p:cNvSpPr txBox="1"/>
              <p:nvPr/>
            </p:nvSpPr>
            <p:spPr>
              <a:xfrm>
                <a:off x="1284454" y="5224717"/>
                <a:ext cx="5178340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 finalizar cada actividad, </a:t>
                </a: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ordenar y limpiar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 área de trabajo, reciclando al máximo los residuos.</a:t>
                </a:r>
                <a:endParaRPr/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 rot="5400000">
                <a:off x="171526" y="492461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0" name="Google Shape;260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53358" y="5579402"/>
              <a:ext cx="507448" cy="507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3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LOGÍSTICA Y DISTRIBUCIÓN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365425" y="2203311"/>
            <a:ext cx="6573994" cy="696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KPI DE GESTIÓN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TRANSPORTE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1375" y="2000205"/>
            <a:ext cx="4712917" cy="511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/>
        </p:nvSpPr>
        <p:spPr>
          <a:xfrm>
            <a:off x="462115" y="24994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Informar y comunicar datos de almacenaje y de entrada y salida de productos, mediante diversos sistemas, tales como radiofrecuencia y computación.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- H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Comunica la entrada y salida de productos mediante sistemas informáticos y de radiofrecuencia, según procesos establecidos e indicaciones de jefatura.</a:t>
            </a:r>
            <a:endParaRPr/>
          </a:p>
        </p:txBody>
      </p:sp>
      <p:sp>
        <p:nvSpPr>
          <p:cNvPr id="89" name="Google Shape;89;p11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/>
          <p:nvPr/>
        </p:nvSpPr>
        <p:spPr>
          <a:xfrm>
            <a:off x="6473043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6656439" y="2499450"/>
            <a:ext cx="2684206" cy="1508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5.3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Entrega informes de entrada y salida de productos proporcionados por los sistemas de radiofrecuencias y el software existente, según instrucciones de jefatura.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Define los principales controles a monitorear al momento de ejecutar el plan de viajes y los Indicadores de Gestión básicos, de acuerdo a las políticas de la organización.</a:t>
            </a:r>
            <a:endParaRPr/>
          </a:p>
        </p:txBody>
      </p:sp>
      <p:sp>
        <p:nvSpPr>
          <p:cNvPr id="93" name="Google Shape;93;p11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588297" y="3757726"/>
            <a:ext cx="3025211" cy="4082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511864" y="4448534"/>
            <a:ext cx="3103843" cy="2466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574651" y="22611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GESTIÓN DE INDICADORES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564075" y="2843141"/>
            <a:ext cx="4657800" cy="2016957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2"/>
          <p:cNvGrpSpPr/>
          <p:nvPr/>
        </p:nvGrpSpPr>
        <p:grpSpPr>
          <a:xfrm>
            <a:off x="375975" y="3275195"/>
            <a:ext cx="376200" cy="395325"/>
            <a:chOff x="375767" y="3437085"/>
            <a:chExt cx="376200" cy="395325"/>
          </a:xfrm>
        </p:grpSpPr>
        <p:sp>
          <p:nvSpPr>
            <p:cNvPr id="106" name="Google Shape;106;p12"/>
            <p:cNvSpPr/>
            <p:nvPr/>
          </p:nvSpPr>
          <p:spPr>
            <a:xfrm>
              <a:off x="375767" y="3446610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2"/>
            <p:cNvSpPr txBox="1"/>
            <p:nvPr/>
          </p:nvSpPr>
          <p:spPr>
            <a:xfrm>
              <a:off x="385292" y="343708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2"/>
          <p:cNvSpPr txBox="1"/>
          <p:nvPr/>
        </p:nvSpPr>
        <p:spPr>
          <a:xfrm>
            <a:off x="938775" y="3178705"/>
            <a:ext cx="3960526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Identificamos la actividad de Gestión de Operaciones en Transporte.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Reconocimos las áreas de gestión y como se trabaja en cada una de ellas.</a:t>
            </a:r>
            <a:endParaRPr/>
          </a:p>
        </p:txBody>
      </p:sp>
      <p:sp>
        <p:nvSpPr>
          <p:cNvPr id="109" name="Google Shape;109;p12"/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518" y="2513152"/>
            <a:ext cx="4828328" cy="4574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2"/>
          <p:cNvGrpSpPr/>
          <p:nvPr/>
        </p:nvGrpSpPr>
        <p:grpSpPr>
          <a:xfrm>
            <a:off x="375975" y="4078927"/>
            <a:ext cx="376200" cy="395325"/>
            <a:chOff x="375767" y="3437085"/>
            <a:chExt cx="376200" cy="395325"/>
          </a:xfrm>
        </p:grpSpPr>
        <p:sp>
          <p:nvSpPr>
            <p:cNvPr id="112" name="Google Shape;112;p12"/>
            <p:cNvSpPr/>
            <p:nvPr/>
          </p:nvSpPr>
          <p:spPr>
            <a:xfrm>
              <a:off x="375767" y="3446610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2"/>
            <p:cNvSpPr txBox="1"/>
            <p:nvPr/>
          </p:nvSpPr>
          <p:spPr>
            <a:xfrm>
              <a:off x="385292" y="343708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 flipH="1">
            <a:off x="536225" y="2440019"/>
            <a:ext cx="5390398" cy="2567589"/>
            <a:chOff x="3774221" y="2843142"/>
            <a:chExt cx="5390398" cy="2567589"/>
          </a:xfrm>
        </p:grpSpPr>
        <p:sp>
          <p:nvSpPr>
            <p:cNvPr id="119" name="Google Shape;119;p13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701458" y="2748928"/>
            <a:ext cx="4434216" cy="1917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la actividad anterior, te invitamos a reunirte en equipos de trabajo, de no más de 4 integrantes, y responder las siguientes interrogantes, utilizando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aplicación “Kahoot!”. 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Ahora te invitamos a seguir revisando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presentación</a:t>
            </a:r>
            <a:endParaRPr b="0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4" cy="43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4063852" y="3185653"/>
            <a:ext cx="5081308" cy="2037700"/>
          </a:xfrm>
          <a:prstGeom prst="roundRect">
            <a:avLst>
              <a:gd fmla="val 674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4578914" y="3448235"/>
            <a:ext cx="4014476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los principales Indicadores Claves de Gestión en Transporte.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los fundamentos y fórmulas de los principales indicadores claves de gestión en transporte.</a:t>
            </a:r>
            <a:endParaRPr/>
          </a:p>
        </p:txBody>
      </p:sp>
      <p:grpSp>
        <p:nvGrpSpPr>
          <p:cNvPr id="132" name="Google Shape;132;p14"/>
          <p:cNvGrpSpPr/>
          <p:nvPr/>
        </p:nvGrpSpPr>
        <p:grpSpPr>
          <a:xfrm>
            <a:off x="3895220" y="3570104"/>
            <a:ext cx="375438" cy="362157"/>
            <a:chOff x="8933845" y="4538850"/>
            <a:chExt cx="376200" cy="385800"/>
          </a:xfrm>
        </p:grpSpPr>
        <p:sp>
          <p:nvSpPr>
            <p:cNvPr id="133" name="Google Shape;133;p14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 txBox="1"/>
            <p:nvPr/>
          </p:nvSpPr>
          <p:spPr>
            <a:xfrm>
              <a:off x="8943370" y="45388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4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KPI DE GESTIÓN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TRANSPORTE</a:t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4017017" y="1184197"/>
            <a:ext cx="843081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9"/>
            <a:ext cx="2950556" cy="431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4"/>
          <p:cNvGrpSpPr/>
          <p:nvPr/>
        </p:nvGrpSpPr>
        <p:grpSpPr>
          <a:xfrm>
            <a:off x="3895220" y="4421873"/>
            <a:ext cx="375438" cy="362157"/>
            <a:chOff x="8933845" y="4538850"/>
            <a:chExt cx="376200" cy="385800"/>
          </a:xfrm>
        </p:grpSpPr>
        <p:sp>
          <p:nvSpPr>
            <p:cNvPr id="140" name="Google Shape;140;p14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 txBox="1"/>
            <p:nvPr/>
          </p:nvSpPr>
          <p:spPr>
            <a:xfrm>
              <a:off x="8943370" y="45388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5"/>
          <p:cNvGrpSpPr/>
          <p:nvPr/>
        </p:nvGrpSpPr>
        <p:grpSpPr>
          <a:xfrm flipH="1">
            <a:off x="203186" y="2317315"/>
            <a:ext cx="6246717" cy="3324363"/>
            <a:chOff x="3774221" y="2843142"/>
            <a:chExt cx="5390398" cy="2567589"/>
          </a:xfrm>
        </p:grpSpPr>
        <p:sp>
          <p:nvSpPr>
            <p:cNvPr id="147" name="Google Shape;147;p15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INTRODUCCIÓN Y MOTIVACIÓN AL MÓDULO 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487662" y="2567835"/>
            <a:ext cx="4998991" cy="27785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¿Es la seguridad importante en el transporte de cargas?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Medir, calcular indicadores, entender rendimientos, es parte de nuestro día a día, mira cómo lo hacemos cada día en muchas cosas: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https://youtu.be/I-lKgVd0tLw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que revisaste el video, coméntanos tus reflexiones a</a:t>
            </a:r>
            <a:b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siguientes preguntas: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¿Mides el tiempo de viaje para llegar a tus clases?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otros indicadores de viaje calculas hoy en día?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491039" y="6037978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Bien!, </a:t>
            </a:r>
            <a:endParaRPr b="1" i="0" sz="2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ahora compartamos nuestras respuestas</a:t>
            </a:r>
            <a:endParaRPr/>
          </a:p>
        </p:txBody>
      </p:sp>
      <p:pic>
        <p:nvPicPr>
          <p:cNvPr descr="JuguemosCPrevios.png" id="152" name="Google Shape;15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5641" y="3546109"/>
            <a:ext cx="3908932" cy="409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LOS INDICADORES CLAVES DE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GESTIÓN EN TRANSPORTE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488515" y="2242158"/>
            <a:ext cx="78412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en todas las actividades, en el Transporte de Cargas tenemos Indicadores Clave de Gestión o KPI (Key Performance Indicators), los cuales se encuentran divididos en dos principales áreas:</a:t>
            </a:r>
            <a:endParaRPr/>
          </a:p>
        </p:txBody>
      </p:sp>
      <p:grpSp>
        <p:nvGrpSpPr>
          <p:cNvPr id="159" name="Google Shape;159;p16"/>
          <p:cNvGrpSpPr/>
          <p:nvPr/>
        </p:nvGrpSpPr>
        <p:grpSpPr>
          <a:xfrm>
            <a:off x="636122" y="3267754"/>
            <a:ext cx="7054859" cy="2782145"/>
            <a:chOff x="316149" y="3267753"/>
            <a:chExt cx="8448018" cy="3331549"/>
          </a:xfrm>
        </p:grpSpPr>
        <p:cxnSp>
          <p:nvCxnSpPr>
            <p:cNvPr id="160" name="Google Shape;160;p16"/>
            <p:cNvCxnSpPr/>
            <p:nvPr/>
          </p:nvCxnSpPr>
          <p:spPr>
            <a:xfrm>
              <a:off x="4503656" y="3267755"/>
              <a:ext cx="0" cy="3331547"/>
            </a:xfrm>
            <a:prstGeom prst="straightConnector1">
              <a:avLst/>
            </a:prstGeom>
            <a:noFill/>
            <a:ln cap="flat" cmpd="sng" w="9525">
              <a:solidFill>
                <a:srgbClr val="FDA739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1" name="Google Shape;161;p16"/>
            <p:cNvSpPr/>
            <p:nvPr/>
          </p:nvSpPr>
          <p:spPr>
            <a:xfrm rot="-5400000">
              <a:off x="-706422" y="4290325"/>
              <a:ext cx="3331548" cy="1286406"/>
            </a:xfrm>
            <a:prstGeom prst="rect">
              <a:avLst/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TRANSPORTE</a:t>
              </a:r>
              <a:endPara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3654278" y="4253820"/>
              <a:ext cx="3331548" cy="1359416"/>
            </a:xfrm>
            <a:prstGeom prst="rect">
              <a:avLst/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DISTRIBUCIÓN</a:t>
              </a:r>
              <a:endPara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1739246" y="3267754"/>
              <a:ext cx="2627719" cy="3331547"/>
            </a:xfrm>
            <a:prstGeom prst="rect">
              <a:avLst/>
            </a:prstGeom>
            <a:solidFill>
              <a:srgbClr val="FFDD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Los KPI´s aquí incluidos están relacionados con: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· Rendimiento del vehículo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· Mantenimiento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· Capacidad de Carga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· Rendimiento de Insumos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6136448" y="3267753"/>
              <a:ext cx="2627719" cy="3331547"/>
            </a:xfrm>
            <a:prstGeom prst="rect">
              <a:avLst/>
            </a:prstGeom>
            <a:solidFill>
              <a:srgbClr val="FFDD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Los KPI´s aquí incluidos están relacionados con: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· Utilización de Flota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· Número de Entregas/Kms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· Disponibilidad de Flota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· Llegada/Salida a Tiempo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· Entregas Perfectas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lust-ppt-18.png" id="165" name="Google Shape;1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1820" y="4439402"/>
            <a:ext cx="2690855" cy="3292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KPI’S DE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DISTRIBUCIÓN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88515" y="2041742"/>
            <a:ext cx="78412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todos los indicadores que están relacionados con el vehículo, el conductor y sus insumos. Cuando pienses en estos Indicadores, piensa solo en el vehículo con su conductor.</a:t>
            </a:r>
            <a:endParaRPr/>
          </a:p>
        </p:txBody>
      </p:sp>
      <p:graphicFrame>
        <p:nvGraphicFramePr>
          <p:cNvPr id="172" name="Google Shape;172;p17"/>
          <p:cNvGraphicFramePr/>
          <p:nvPr/>
        </p:nvGraphicFramePr>
        <p:xfrm>
          <a:off x="593336" y="27632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{FA417ADD-90BA-44CC-9B72-261571B50A6D}</a:tableStyleId>
              </a:tblPr>
              <a:tblGrid>
                <a:gridCol w="2513150"/>
                <a:gridCol w="3175900"/>
                <a:gridCol w="2844525"/>
              </a:tblGrid>
              <a:tr h="48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 de Gestión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Fórmula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del Cálculo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ED6B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Rendimiento del Vehículo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Kilómetros Recorridos / Litros Combustible Consumidos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Entender la cantidad de combustible que está consumiendo el vehículo y si esta es eficiente.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</a:tr>
              <a:tr h="48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Mantenimiento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FFDD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Mantenimientos / Kilómetros Recorridos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FFDD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Revisar si el nivel de fallas es muy alto o bajo con respecto a otros vehículos.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FFDDB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Capacidad de Carga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Peso Bruto Vehicular Máximo / Capacidad de Carga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Revisar si tenemos la mejor configuración Tracto Camión / Semirremolque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Rendimientos de Neumáticos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FFDD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Kilómetros Recorridos / Neumático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FFDD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Revisar el rendimiento de los neumáticos con respecto a otras marcas/camiones/conductores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rgbClr val="FFDDB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Rendimientos de Aceite de Motor/Frenos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Kilómetros Recorridos / Aceite de Motor o Frenos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Revisar el rendimiento de los insumos con respecto a otras marcas/camiones/conductores</a:t>
                      </a:r>
                      <a:endParaRPr/>
                    </a:p>
                  </a:txBody>
                  <a:tcPr marT="34300" marB="34300" marR="68575" marL="68575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Personalizar 1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ED6B00"/>
      </a:hlink>
      <a:folHlink>
        <a:srgbClr val="ED6B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