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7556500" cx="97155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4695825" y="6800556"/>
            <a:ext cx="2266950" cy="406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242855" y="1756548"/>
            <a:ext cx="9346503" cy="5675925"/>
            <a:chOff x="-1" y="-1"/>
            <a:chExt cx="9346502" cy="5675924"/>
          </a:xfrm>
        </p:grpSpPr>
        <p:sp>
          <p:nvSpPr>
            <p:cNvPr id="22" name="Google Shape;22;p3"/>
            <p:cNvSpPr/>
            <p:nvPr/>
          </p:nvSpPr>
          <p:spPr>
            <a:xfrm>
              <a:off x="-1" y="-1"/>
              <a:ext cx="9346502" cy="567592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 txBox="1"/>
            <p:nvPr/>
          </p:nvSpPr>
          <p:spPr>
            <a:xfrm>
              <a:off x="0" y="2647844"/>
              <a:ext cx="9091318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Imagen 9"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" id="25" name="Google Shape;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4" y="1222172"/>
            <a:ext cx="1080001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5" id="26" name="Google Shape;2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2364" y="418596"/>
            <a:ext cx="1080001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4695825" y="6800556"/>
            <a:ext cx="2266950" cy="406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180899" y="180900"/>
            <a:ext cx="7911002" cy="651001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4"/>
          <p:cNvGrpSpPr/>
          <p:nvPr/>
        </p:nvGrpSpPr>
        <p:grpSpPr>
          <a:xfrm>
            <a:off x="8091899" y="451666"/>
            <a:ext cx="662102" cy="380236"/>
            <a:chOff x="0" y="0"/>
            <a:chExt cx="662100" cy="380234"/>
          </a:xfrm>
        </p:grpSpPr>
        <p:sp>
          <p:nvSpPr>
            <p:cNvPr id="31" name="Google Shape;31;p4"/>
            <p:cNvSpPr/>
            <p:nvPr/>
          </p:nvSpPr>
          <p:spPr>
            <a:xfrm>
              <a:off x="0" y="327733"/>
              <a:ext cx="662100" cy="52501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 txBox="1"/>
            <p:nvPr/>
          </p:nvSpPr>
          <p:spPr>
            <a:xfrm>
              <a:off x="0" y="0"/>
              <a:ext cx="662100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33" name="Google Shape;33;p4"/>
          <p:cNvGrpSpPr/>
          <p:nvPr/>
        </p:nvGrpSpPr>
        <p:grpSpPr>
          <a:xfrm>
            <a:off x="8753999" y="451666"/>
            <a:ext cx="785402" cy="380236"/>
            <a:chOff x="0" y="0"/>
            <a:chExt cx="785401" cy="380234"/>
          </a:xfrm>
        </p:grpSpPr>
        <p:sp>
          <p:nvSpPr>
            <p:cNvPr id="34" name="Google Shape;34;p4"/>
            <p:cNvSpPr/>
            <p:nvPr/>
          </p:nvSpPr>
          <p:spPr>
            <a:xfrm>
              <a:off x="0" y="327733"/>
              <a:ext cx="785401" cy="52501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 txBox="1"/>
            <p:nvPr/>
          </p:nvSpPr>
          <p:spPr>
            <a:xfrm>
              <a:off x="0" y="0"/>
              <a:ext cx="785401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36" name="Google Shape;36;p4"/>
          <p:cNvSpPr txBox="1"/>
          <p:nvPr/>
        </p:nvSpPr>
        <p:spPr>
          <a:xfrm>
            <a:off x="442650" y="350325"/>
            <a:ext cx="7441801" cy="3722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/>
          </a:p>
        </p:txBody>
      </p:sp>
      <p:sp>
        <p:nvSpPr>
          <p:cNvPr id="37" name="Google Shape;37;p4"/>
          <p:cNvSpPr txBox="1"/>
          <p:nvPr/>
        </p:nvSpPr>
        <p:spPr>
          <a:xfrm>
            <a:off x="8443617" y="271142"/>
            <a:ext cx="1166701" cy="3920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8|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>
  <p:cSld name="TITLE_AND_BODY 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 flipH="1" rot="10800000">
            <a:off x="180974" y="832249"/>
            <a:ext cx="9358202" cy="12369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180899" y="180900"/>
            <a:ext cx="7911002" cy="651001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5"/>
          <p:cNvGrpSpPr/>
          <p:nvPr/>
        </p:nvGrpSpPr>
        <p:grpSpPr>
          <a:xfrm>
            <a:off x="8091899" y="451666"/>
            <a:ext cx="662102" cy="380236"/>
            <a:chOff x="0" y="0"/>
            <a:chExt cx="662100" cy="380234"/>
          </a:xfrm>
        </p:grpSpPr>
        <p:sp>
          <p:nvSpPr>
            <p:cNvPr id="44" name="Google Shape;44;p5"/>
            <p:cNvSpPr/>
            <p:nvPr/>
          </p:nvSpPr>
          <p:spPr>
            <a:xfrm>
              <a:off x="0" y="327733"/>
              <a:ext cx="662100" cy="52501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"/>
            <p:cNvSpPr txBox="1"/>
            <p:nvPr/>
          </p:nvSpPr>
          <p:spPr>
            <a:xfrm>
              <a:off x="0" y="0"/>
              <a:ext cx="662100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46" name="Google Shape;46;p5"/>
          <p:cNvGrpSpPr/>
          <p:nvPr/>
        </p:nvGrpSpPr>
        <p:grpSpPr>
          <a:xfrm>
            <a:off x="8753999" y="451666"/>
            <a:ext cx="785402" cy="380236"/>
            <a:chOff x="0" y="0"/>
            <a:chExt cx="785401" cy="380234"/>
          </a:xfrm>
        </p:grpSpPr>
        <p:sp>
          <p:nvSpPr>
            <p:cNvPr id="47" name="Google Shape;47;p5"/>
            <p:cNvSpPr/>
            <p:nvPr/>
          </p:nvSpPr>
          <p:spPr>
            <a:xfrm>
              <a:off x="0" y="327733"/>
              <a:ext cx="785401" cy="52501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 txBox="1"/>
            <p:nvPr/>
          </p:nvSpPr>
          <p:spPr>
            <a:xfrm>
              <a:off x="0" y="0"/>
              <a:ext cx="785401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49" name="Google Shape;49;p5"/>
          <p:cNvSpPr txBox="1"/>
          <p:nvPr/>
        </p:nvSpPr>
        <p:spPr>
          <a:xfrm>
            <a:off x="8443617" y="271142"/>
            <a:ext cx="1166701" cy="3920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8|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442650" y="350325"/>
            <a:ext cx="7441801" cy="3722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/>
          </a:p>
        </p:txBody>
      </p:sp>
      <p:sp>
        <p:nvSpPr>
          <p:cNvPr id="51" name="Google Shape;51;p5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52" name="Google Shape;52;p5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showMasterSp="0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 flipH="1" rot="10800000">
            <a:off x="181649" y="822025"/>
            <a:ext cx="9356702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180899" y="180900"/>
            <a:ext cx="7911002" cy="651001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6"/>
          <p:cNvGrpSpPr/>
          <p:nvPr/>
        </p:nvGrpSpPr>
        <p:grpSpPr>
          <a:xfrm>
            <a:off x="8091899" y="451666"/>
            <a:ext cx="662102" cy="380236"/>
            <a:chOff x="0" y="0"/>
            <a:chExt cx="662100" cy="380234"/>
          </a:xfrm>
        </p:grpSpPr>
        <p:sp>
          <p:nvSpPr>
            <p:cNvPr id="57" name="Google Shape;57;p6"/>
            <p:cNvSpPr/>
            <p:nvPr/>
          </p:nvSpPr>
          <p:spPr>
            <a:xfrm>
              <a:off x="0" y="327733"/>
              <a:ext cx="662100" cy="52501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6"/>
            <p:cNvSpPr txBox="1"/>
            <p:nvPr/>
          </p:nvSpPr>
          <p:spPr>
            <a:xfrm>
              <a:off x="0" y="0"/>
              <a:ext cx="662100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59" name="Google Shape;59;p6"/>
          <p:cNvGrpSpPr/>
          <p:nvPr/>
        </p:nvGrpSpPr>
        <p:grpSpPr>
          <a:xfrm>
            <a:off x="8753999" y="451666"/>
            <a:ext cx="785402" cy="380236"/>
            <a:chOff x="0" y="0"/>
            <a:chExt cx="785401" cy="380234"/>
          </a:xfrm>
        </p:grpSpPr>
        <p:sp>
          <p:nvSpPr>
            <p:cNvPr id="60" name="Google Shape;60;p6"/>
            <p:cNvSpPr/>
            <p:nvPr/>
          </p:nvSpPr>
          <p:spPr>
            <a:xfrm>
              <a:off x="0" y="327733"/>
              <a:ext cx="785401" cy="52501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 txBox="1"/>
            <p:nvPr/>
          </p:nvSpPr>
          <p:spPr>
            <a:xfrm>
              <a:off x="0" y="0"/>
              <a:ext cx="785401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62" name="Google Shape;62;p6"/>
          <p:cNvSpPr txBox="1"/>
          <p:nvPr/>
        </p:nvSpPr>
        <p:spPr>
          <a:xfrm>
            <a:off x="442650" y="350325"/>
            <a:ext cx="7441801" cy="3722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/>
          </a:p>
        </p:txBody>
      </p:sp>
      <p:sp>
        <p:nvSpPr>
          <p:cNvPr id="63" name="Google Shape;63;p6"/>
          <p:cNvSpPr txBox="1"/>
          <p:nvPr/>
        </p:nvSpPr>
        <p:spPr>
          <a:xfrm>
            <a:off x="8443617" y="271142"/>
            <a:ext cx="1166701" cy="3920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8|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4" name="Google Shape;64;p6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6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showMasterSp="0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 flipH="1" rot="10800000">
            <a:off x="181649" y="822025"/>
            <a:ext cx="9356702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180899" y="180900"/>
            <a:ext cx="7911002" cy="651001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7"/>
          <p:cNvGrpSpPr/>
          <p:nvPr/>
        </p:nvGrpSpPr>
        <p:grpSpPr>
          <a:xfrm>
            <a:off x="8091899" y="451666"/>
            <a:ext cx="662102" cy="380236"/>
            <a:chOff x="0" y="0"/>
            <a:chExt cx="662100" cy="380234"/>
          </a:xfrm>
        </p:grpSpPr>
        <p:sp>
          <p:nvSpPr>
            <p:cNvPr id="70" name="Google Shape;70;p7"/>
            <p:cNvSpPr/>
            <p:nvPr/>
          </p:nvSpPr>
          <p:spPr>
            <a:xfrm>
              <a:off x="0" y="327733"/>
              <a:ext cx="662100" cy="52501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7"/>
            <p:cNvSpPr txBox="1"/>
            <p:nvPr/>
          </p:nvSpPr>
          <p:spPr>
            <a:xfrm>
              <a:off x="0" y="0"/>
              <a:ext cx="662100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72" name="Google Shape;72;p7"/>
          <p:cNvGrpSpPr/>
          <p:nvPr/>
        </p:nvGrpSpPr>
        <p:grpSpPr>
          <a:xfrm>
            <a:off x="8753999" y="451666"/>
            <a:ext cx="785402" cy="380236"/>
            <a:chOff x="0" y="0"/>
            <a:chExt cx="785401" cy="380234"/>
          </a:xfrm>
        </p:grpSpPr>
        <p:sp>
          <p:nvSpPr>
            <p:cNvPr id="73" name="Google Shape;73;p7"/>
            <p:cNvSpPr/>
            <p:nvPr/>
          </p:nvSpPr>
          <p:spPr>
            <a:xfrm>
              <a:off x="0" y="327733"/>
              <a:ext cx="785401" cy="52501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7"/>
            <p:cNvSpPr txBox="1"/>
            <p:nvPr/>
          </p:nvSpPr>
          <p:spPr>
            <a:xfrm>
              <a:off x="0" y="0"/>
              <a:ext cx="785401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75" name="Google Shape;75;p7"/>
          <p:cNvSpPr txBox="1"/>
          <p:nvPr/>
        </p:nvSpPr>
        <p:spPr>
          <a:xfrm>
            <a:off x="442650" y="350325"/>
            <a:ext cx="7441801" cy="3722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/>
          </a:p>
        </p:txBody>
      </p:sp>
      <p:sp>
        <p:nvSpPr>
          <p:cNvPr id="76" name="Google Shape;76;p7"/>
          <p:cNvSpPr txBox="1"/>
          <p:nvPr/>
        </p:nvSpPr>
        <p:spPr>
          <a:xfrm>
            <a:off x="8443617" y="271142"/>
            <a:ext cx="1166701" cy="3920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8|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7" name="Google Shape;77;p7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7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24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242855" y="1756548"/>
            <a:ext cx="9346503" cy="5675925"/>
            <a:chOff x="-1" y="-1"/>
            <a:chExt cx="9346502" cy="5675924"/>
          </a:xfrm>
        </p:grpSpPr>
        <p:sp>
          <p:nvSpPr>
            <p:cNvPr id="8" name="Google Shape;8;p1"/>
            <p:cNvSpPr/>
            <p:nvPr/>
          </p:nvSpPr>
          <p:spPr>
            <a:xfrm>
              <a:off x="-1" y="-1"/>
              <a:ext cx="9346502" cy="567592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 txBox="1"/>
            <p:nvPr/>
          </p:nvSpPr>
          <p:spPr>
            <a:xfrm>
              <a:off x="0" y="2647844"/>
              <a:ext cx="9091318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Google Shape;12;p23"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1706" y="6387272"/>
            <a:ext cx="830660" cy="75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436350" y="6464001"/>
            <a:ext cx="7891862" cy="680475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17"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440" y="6462796"/>
            <a:ext cx="690483" cy="680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1" id="13" name="Google Shape;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2364" y="1222172"/>
            <a:ext cx="1080001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2" id="14" name="Google Shape;1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4" y="418596"/>
            <a:ext cx="1080001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>
            <p:ph type="title"/>
          </p:nvPr>
        </p:nvSpPr>
        <p:spPr>
          <a:xfrm>
            <a:off x="485775" y="101453"/>
            <a:ext cx="8743950" cy="1661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" type="body"/>
          </p:nvPr>
        </p:nvSpPr>
        <p:spPr>
          <a:xfrm>
            <a:off x="485775" y="1763183"/>
            <a:ext cx="8743950" cy="5793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4695825" y="6800556"/>
            <a:ext cx="2266950" cy="406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png"/><Relationship Id="rId4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Relationship Id="rId4" Type="http://schemas.openxmlformats.org/officeDocument/2006/relationships/image" Target="../media/image45.png"/><Relationship Id="rId5" Type="http://schemas.openxmlformats.org/officeDocument/2006/relationships/image" Target="../media/image44.png"/><Relationship Id="rId6" Type="http://schemas.openxmlformats.org/officeDocument/2006/relationships/image" Target="../media/image4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10" Type="http://schemas.openxmlformats.org/officeDocument/2006/relationships/image" Target="../media/image26.png"/><Relationship Id="rId9" Type="http://schemas.openxmlformats.org/officeDocument/2006/relationships/image" Target="../media/image22.png"/><Relationship Id="rId5" Type="http://schemas.openxmlformats.org/officeDocument/2006/relationships/image" Target="../media/image15.png"/><Relationship Id="rId6" Type="http://schemas.openxmlformats.org/officeDocument/2006/relationships/image" Target="../media/image27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/>
          <p:nvPr/>
        </p:nvSpPr>
        <p:spPr>
          <a:xfrm>
            <a:off x="1176618" y="6563127"/>
            <a:ext cx="7012135" cy="48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/>
          </a:p>
        </p:txBody>
      </p:sp>
      <p:sp>
        <p:nvSpPr>
          <p:cNvPr id="84" name="Google Shape;84;p8"/>
          <p:cNvSpPr txBox="1"/>
          <p:nvPr/>
        </p:nvSpPr>
        <p:spPr>
          <a:xfrm>
            <a:off x="374949" y="1934836"/>
            <a:ext cx="1444327" cy="598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3</a:t>
            </a:r>
            <a:endParaRPr/>
          </a:p>
        </p:txBody>
      </p:sp>
      <p:sp>
        <p:nvSpPr>
          <p:cNvPr id="85" name="Google Shape;85;p8"/>
          <p:cNvSpPr txBox="1"/>
          <p:nvPr/>
        </p:nvSpPr>
        <p:spPr>
          <a:xfrm>
            <a:off x="1139099" y="834800"/>
            <a:ext cx="4156802" cy="3397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/>
          </a:p>
        </p:txBody>
      </p:sp>
      <p:sp>
        <p:nvSpPr>
          <p:cNvPr id="86" name="Google Shape;86;p8"/>
          <p:cNvSpPr txBox="1"/>
          <p:nvPr/>
        </p:nvSpPr>
        <p:spPr>
          <a:xfrm>
            <a:off x="365425" y="2184783"/>
            <a:ext cx="7505742" cy="640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Y DISTRIBUCIÓN</a:t>
            </a:r>
            <a:endParaRPr/>
          </a:p>
        </p:txBody>
      </p:sp>
      <p:pic>
        <p:nvPicPr>
          <p:cNvPr descr="Imagen 6" id="87" name="Google Shape;8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900" y="3053998"/>
            <a:ext cx="7498081" cy="3264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282" name="Google Shape;282;p17"/>
          <p:cNvGrpSpPr/>
          <p:nvPr/>
        </p:nvGrpSpPr>
        <p:grpSpPr>
          <a:xfrm>
            <a:off x="2035276" y="2062307"/>
            <a:ext cx="6999675" cy="3546133"/>
            <a:chOff x="0" y="0"/>
            <a:chExt cx="6999673" cy="3546132"/>
          </a:xfrm>
        </p:grpSpPr>
        <p:grpSp>
          <p:nvGrpSpPr>
            <p:cNvPr id="283" name="Google Shape;283;p17"/>
            <p:cNvGrpSpPr/>
            <p:nvPr/>
          </p:nvGrpSpPr>
          <p:grpSpPr>
            <a:xfrm>
              <a:off x="0" y="0"/>
              <a:ext cx="6999673" cy="3546132"/>
              <a:chOff x="0" y="0"/>
              <a:chExt cx="6999672" cy="3546131"/>
            </a:xfrm>
          </p:grpSpPr>
          <p:sp>
            <p:nvSpPr>
              <p:cNvPr id="284" name="Google Shape;284;p17"/>
              <p:cNvSpPr/>
              <p:nvPr/>
            </p:nvSpPr>
            <p:spPr>
              <a:xfrm>
                <a:off x="0" y="0"/>
                <a:ext cx="6999672" cy="3546131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7"/>
              <p:cNvSpPr txBox="1"/>
              <p:nvPr/>
            </p:nvSpPr>
            <p:spPr>
              <a:xfrm>
                <a:off x="177870" y="1582948"/>
                <a:ext cx="6643931" cy="380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286" name="Google Shape;286;p17"/>
            <p:cNvSpPr txBox="1"/>
            <p:nvPr/>
          </p:nvSpPr>
          <p:spPr>
            <a:xfrm>
              <a:off x="1307690" y="209477"/>
              <a:ext cx="5161935" cy="30495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93501"/>
                </a:buClr>
                <a:buSzPts val="2000"/>
                <a:buFont typeface="Calibri"/>
                <a:buNone/>
              </a:pPr>
              <a:r>
                <a:rPr b="0" i="0" lang="en-US" sz="2000" u="none" cap="none" strike="noStrike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TIPOS DE </a:t>
              </a:r>
              <a:r>
                <a:rPr b="1" i="0" lang="en-US" sz="20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VEHÍCULOS</a:t>
              </a:r>
              <a:endParaRPr b="0" i="0" sz="14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¡Pausa! Revisemos cuánto hemos aprendido.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t/>
              </a:r>
              <a:endParaRPr b="1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Ahora realizaremos una actividad de investigación. Reúnanse en equipos de trabajo de 4 integrantes, descarguen la actividad </a:t>
              </a: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“¿Cuánto aprendimos 1?”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 sigan las instrucciones.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800"/>
                <a:buFont typeface="Calibri"/>
                <a:buNone/>
              </a:pPr>
              <a:r>
                <a:rPr b="1" i="0" lang="en-US" sz="18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¡Vamos a trabajar!</a:t>
              </a:r>
              <a:endParaRPr/>
            </a:p>
          </p:txBody>
        </p:sp>
      </p:grpSp>
      <p:sp>
        <p:nvSpPr>
          <p:cNvPr id="287" name="Google Shape;287;p17"/>
          <p:cNvSpPr txBox="1"/>
          <p:nvPr/>
        </p:nvSpPr>
        <p:spPr>
          <a:xfrm>
            <a:off x="375974" y="1265365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/>
          </a:p>
        </p:txBody>
      </p:sp>
      <p:sp>
        <p:nvSpPr>
          <p:cNvPr id="288" name="Google Shape;288;p17"/>
          <p:cNvSpPr txBox="1"/>
          <p:nvPr/>
        </p:nvSpPr>
        <p:spPr>
          <a:xfrm>
            <a:off x="366450" y="1006327"/>
            <a:ext cx="4700400" cy="600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/>
          </a:p>
        </p:txBody>
      </p:sp>
      <p:pic>
        <p:nvPicPr>
          <p:cNvPr descr="Imagen 17" id="289" name="Google Shape;2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2"/>
            <a:ext cx="2812027" cy="3182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" id="290" name="Google Shape;29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063613"/>
            <a:ext cx="1705020" cy="1272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5" id="291" name="Google Shape;29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5389022"/>
            <a:ext cx="1651874" cy="88451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7"/>
          <p:cNvSpPr txBox="1"/>
          <p:nvPr/>
        </p:nvSpPr>
        <p:spPr>
          <a:xfrm>
            <a:off x="4125174" y="1029694"/>
            <a:ext cx="466493" cy="830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298" name="Google Shape;298;p18"/>
          <p:cNvGrpSpPr/>
          <p:nvPr/>
        </p:nvGrpSpPr>
        <p:grpSpPr>
          <a:xfrm>
            <a:off x="4307699" y="2864878"/>
            <a:ext cx="4988400" cy="3962069"/>
            <a:chOff x="0" y="0"/>
            <a:chExt cx="4988398" cy="3962068"/>
          </a:xfrm>
        </p:grpSpPr>
        <p:sp>
          <p:nvSpPr>
            <p:cNvPr id="299" name="Google Shape;299;p18"/>
            <p:cNvSpPr/>
            <p:nvPr/>
          </p:nvSpPr>
          <p:spPr>
            <a:xfrm>
              <a:off x="0" y="0"/>
              <a:ext cx="4988398" cy="3962068"/>
            </a:xfrm>
            <a:prstGeom prst="roundRect">
              <a:avLst>
                <a:gd fmla="val 16792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8"/>
            <p:cNvSpPr txBox="1"/>
            <p:nvPr/>
          </p:nvSpPr>
          <p:spPr>
            <a:xfrm>
              <a:off x="194863" y="1790916"/>
              <a:ext cx="4598672" cy="380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01" name="Google Shape;301;p18"/>
          <p:cNvSpPr txBox="1"/>
          <p:nvPr/>
        </p:nvSpPr>
        <p:spPr>
          <a:xfrm>
            <a:off x="584188" y="1922972"/>
            <a:ext cx="5689402" cy="644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¿A qué denominamos “Aspecto Técnico”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un vehículo de carga?</a:t>
            </a:r>
            <a:endParaRPr/>
          </a:p>
        </p:txBody>
      </p:sp>
      <p:sp>
        <p:nvSpPr>
          <p:cNvPr id="302" name="Google Shape;302;p18"/>
          <p:cNvSpPr txBox="1"/>
          <p:nvPr/>
        </p:nvSpPr>
        <p:spPr>
          <a:xfrm>
            <a:off x="452174" y="1269911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ASPECTOS TÉCNICOS 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LOS VEHÍCULOS DE CARGA</a:t>
            </a:r>
            <a:endParaRPr/>
          </a:p>
        </p:txBody>
      </p:sp>
      <p:sp>
        <p:nvSpPr>
          <p:cNvPr id="303" name="Google Shape;303;p18"/>
          <p:cNvSpPr txBox="1"/>
          <p:nvPr/>
        </p:nvSpPr>
        <p:spPr>
          <a:xfrm>
            <a:off x="616966" y="3423632"/>
            <a:ext cx="3523098" cy="2586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aspectos técnicos son aquellas características en un vehículo de carga que lo diferencian de otros que pueden tener características generales similares, pero que sin embargo,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diferencian por una característica especial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modifica su performance en los tiempos, cantidades o características del producto que transportan, mejorando el proceso logístico al cual están dedicados.</a:t>
            </a:r>
            <a:endParaRPr/>
          </a:p>
        </p:txBody>
      </p:sp>
      <p:sp>
        <p:nvSpPr>
          <p:cNvPr id="304" name="Google Shape;304;p18"/>
          <p:cNvSpPr txBox="1"/>
          <p:nvPr/>
        </p:nvSpPr>
        <p:spPr>
          <a:xfrm>
            <a:off x="4690987" y="3068061"/>
            <a:ext cx="4305395" cy="3602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Así, podemos entender como “Aspecto Técnico”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los siguientes ítems: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Vehículos cisterna: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transporte de combustible, agua, gas u otro producto a granel.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Equipo de frío: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mantener la cadena de frío de un producto comestible o farmacéutico.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Sistema de cortinas en los laterales del remolque o semirremolque: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permiten descargar o cargar por ambos costados.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Plataforma: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carga y/o descarga de grandes cantidades de producto de manera rápida.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310" name="Google Shape;310;p19"/>
          <p:cNvGrpSpPr/>
          <p:nvPr/>
        </p:nvGrpSpPr>
        <p:grpSpPr>
          <a:xfrm>
            <a:off x="518142" y="3189971"/>
            <a:ext cx="4988400" cy="2732813"/>
            <a:chOff x="0" y="0"/>
            <a:chExt cx="4988398" cy="2732811"/>
          </a:xfrm>
        </p:grpSpPr>
        <p:sp>
          <p:nvSpPr>
            <p:cNvPr id="311" name="Google Shape;311;p19"/>
            <p:cNvSpPr/>
            <p:nvPr/>
          </p:nvSpPr>
          <p:spPr>
            <a:xfrm>
              <a:off x="0" y="0"/>
              <a:ext cx="4988398" cy="2732811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9"/>
            <p:cNvSpPr txBox="1"/>
            <p:nvPr/>
          </p:nvSpPr>
          <p:spPr>
            <a:xfrm>
              <a:off x="134405" y="1176288"/>
              <a:ext cx="4719588" cy="380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grpSp>
        <p:nvGrpSpPr>
          <p:cNvPr id="313" name="Google Shape;313;p19"/>
          <p:cNvGrpSpPr/>
          <p:nvPr/>
        </p:nvGrpSpPr>
        <p:grpSpPr>
          <a:xfrm>
            <a:off x="4307699" y="2539785"/>
            <a:ext cx="4988400" cy="3962069"/>
            <a:chOff x="0" y="0"/>
            <a:chExt cx="4988398" cy="3962068"/>
          </a:xfrm>
        </p:grpSpPr>
        <p:sp>
          <p:nvSpPr>
            <p:cNvPr id="314" name="Google Shape;314;p19"/>
            <p:cNvSpPr/>
            <p:nvPr/>
          </p:nvSpPr>
          <p:spPr>
            <a:xfrm>
              <a:off x="0" y="0"/>
              <a:ext cx="4988398" cy="3962068"/>
            </a:xfrm>
            <a:prstGeom prst="roundRect">
              <a:avLst>
                <a:gd fmla="val 16792" name="adj"/>
              </a:avLst>
            </a:prstGeom>
            <a:solidFill>
              <a:srgbClr val="FFFFFF"/>
            </a:solidFill>
            <a:ln cap="flat" cmpd="sng" w="28575">
              <a:solidFill>
                <a:srgbClr val="ED6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9"/>
            <p:cNvSpPr txBox="1"/>
            <p:nvPr/>
          </p:nvSpPr>
          <p:spPr>
            <a:xfrm>
              <a:off x="209150" y="1790916"/>
              <a:ext cx="4570098" cy="380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16" name="Google Shape;316;p19"/>
          <p:cNvSpPr txBox="1"/>
          <p:nvPr/>
        </p:nvSpPr>
        <p:spPr>
          <a:xfrm>
            <a:off x="452174" y="1269911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ASPECTOS TÉCNICOS 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LOS VEHÍCULOS DE CARGA</a:t>
            </a:r>
            <a:endParaRPr/>
          </a:p>
        </p:txBody>
      </p:sp>
      <p:sp>
        <p:nvSpPr>
          <p:cNvPr id="317" name="Google Shape;317;p19"/>
          <p:cNvSpPr txBox="1"/>
          <p:nvPr/>
        </p:nvSpPr>
        <p:spPr>
          <a:xfrm>
            <a:off x="799838" y="3423630"/>
            <a:ext cx="2954159" cy="2332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Cortinas laterales,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permiten cargar y descargar el vehículo desde ambos lados.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 formato de carga y descarga es mucho más rápido que el tradicional, en el que sólo podemos descargar de un pallet a la vez por la parte trasera.</a:t>
            </a:r>
            <a:endParaRPr/>
          </a:p>
        </p:txBody>
      </p:sp>
      <p:pic>
        <p:nvPicPr>
          <p:cNvPr descr="Picture 2" id="318" name="Google Shape;3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9775" y="2972933"/>
            <a:ext cx="4612489" cy="31595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9" name="Google Shape;319;p19"/>
          <p:cNvCxnSpPr/>
          <p:nvPr/>
        </p:nvCxnSpPr>
        <p:spPr>
          <a:xfrm flipH="1">
            <a:off x="5599860" y="2783606"/>
            <a:ext cx="8278" cy="1563500"/>
          </a:xfrm>
          <a:prstGeom prst="straightConnector1">
            <a:avLst/>
          </a:prstGeom>
          <a:noFill/>
          <a:ln cap="flat" cmpd="sng" w="57150">
            <a:solidFill>
              <a:srgbClr val="ED6B0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325" name="Google Shape;325;p20"/>
          <p:cNvGrpSpPr/>
          <p:nvPr/>
        </p:nvGrpSpPr>
        <p:grpSpPr>
          <a:xfrm>
            <a:off x="4490577" y="2885199"/>
            <a:ext cx="4673449" cy="3301724"/>
            <a:chOff x="0" y="0"/>
            <a:chExt cx="4673447" cy="3301723"/>
          </a:xfrm>
        </p:grpSpPr>
        <p:sp>
          <p:nvSpPr>
            <p:cNvPr id="326" name="Google Shape;326;p20"/>
            <p:cNvSpPr/>
            <p:nvPr/>
          </p:nvSpPr>
          <p:spPr>
            <a:xfrm>
              <a:off x="0" y="0"/>
              <a:ext cx="4673447" cy="3301723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 txBox="1"/>
            <p:nvPr/>
          </p:nvSpPr>
          <p:spPr>
            <a:xfrm>
              <a:off x="162386" y="1460744"/>
              <a:ext cx="4348675" cy="380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grpSp>
        <p:nvGrpSpPr>
          <p:cNvPr id="328" name="Google Shape;328;p20"/>
          <p:cNvGrpSpPr/>
          <p:nvPr/>
        </p:nvGrpSpPr>
        <p:grpSpPr>
          <a:xfrm>
            <a:off x="579105" y="2570261"/>
            <a:ext cx="5465902" cy="3921436"/>
            <a:chOff x="0" y="0"/>
            <a:chExt cx="5465901" cy="3921434"/>
          </a:xfrm>
        </p:grpSpPr>
        <p:sp>
          <p:nvSpPr>
            <p:cNvPr id="329" name="Google Shape;329;p20"/>
            <p:cNvSpPr/>
            <p:nvPr/>
          </p:nvSpPr>
          <p:spPr>
            <a:xfrm>
              <a:off x="0" y="0"/>
              <a:ext cx="5465901" cy="3921434"/>
            </a:xfrm>
            <a:prstGeom prst="roundRect">
              <a:avLst>
                <a:gd fmla="val 16792" name="adj"/>
              </a:avLst>
            </a:prstGeom>
            <a:solidFill>
              <a:srgbClr val="FFFFFF"/>
            </a:solidFill>
            <a:ln cap="flat" cmpd="sng" w="28575">
              <a:solidFill>
                <a:srgbClr val="ED6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 txBox="1"/>
            <p:nvPr/>
          </p:nvSpPr>
          <p:spPr>
            <a:xfrm>
              <a:off x="207151" y="1770599"/>
              <a:ext cx="5051599" cy="380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pic>
        <p:nvPicPr>
          <p:cNvPr descr="Picture 2" id="331" name="Google Shape;3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10" y="3021610"/>
            <a:ext cx="4675441" cy="297881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0"/>
          <p:cNvSpPr txBox="1"/>
          <p:nvPr/>
        </p:nvSpPr>
        <p:spPr>
          <a:xfrm>
            <a:off x="452174" y="1269911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ASPECTOS TÉCNICOS 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LOS VEHÍCULOS DE CARGA</a:t>
            </a:r>
            <a:endParaRPr/>
          </a:p>
        </p:txBody>
      </p:sp>
      <p:sp>
        <p:nvSpPr>
          <p:cNvPr id="333" name="Google Shape;333;p20"/>
          <p:cNvSpPr txBox="1"/>
          <p:nvPr/>
        </p:nvSpPr>
        <p:spPr>
          <a:xfrm>
            <a:off x="6489256" y="3057904"/>
            <a:ext cx="2375058" cy="3094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Motor de refrigeración.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Permite mantener la temperatura del semirremolque durante todo el tiempo en el que haya carga dentro del vehículo. En algunos casos, incluso se enfría antes.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Permite mantener la calidad de alimentos y medicamentos.</a:t>
            </a:r>
            <a:endParaRPr/>
          </a:p>
        </p:txBody>
      </p:sp>
      <p:cxnSp>
        <p:nvCxnSpPr>
          <p:cNvPr id="334" name="Google Shape;334;p20"/>
          <p:cNvCxnSpPr/>
          <p:nvPr/>
        </p:nvCxnSpPr>
        <p:spPr>
          <a:xfrm flipH="1">
            <a:off x="1300442" y="2956311"/>
            <a:ext cx="1676348" cy="802574"/>
          </a:xfrm>
          <a:prstGeom prst="straightConnector1">
            <a:avLst/>
          </a:prstGeom>
          <a:noFill/>
          <a:ln cap="flat" cmpd="sng" w="57150">
            <a:solidFill>
              <a:srgbClr val="ED6B0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340" name="Google Shape;340;p21"/>
          <p:cNvGrpSpPr/>
          <p:nvPr/>
        </p:nvGrpSpPr>
        <p:grpSpPr>
          <a:xfrm>
            <a:off x="4490577" y="2966472"/>
            <a:ext cx="4673449" cy="3057903"/>
            <a:chOff x="0" y="0"/>
            <a:chExt cx="4673447" cy="3057902"/>
          </a:xfrm>
        </p:grpSpPr>
        <p:sp>
          <p:nvSpPr>
            <p:cNvPr id="341" name="Google Shape;341;p21"/>
            <p:cNvSpPr/>
            <p:nvPr/>
          </p:nvSpPr>
          <p:spPr>
            <a:xfrm>
              <a:off x="0" y="0"/>
              <a:ext cx="4673447" cy="3057902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1"/>
            <p:cNvSpPr txBox="1"/>
            <p:nvPr/>
          </p:nvSpPr>
          <p:spPr>
            <a:xfrm>
              <a:off x="150393" y="1338834"/>
              <a:ext cx="4372661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grpSp>
        <p:nvGrpSpPr>
          <p:cNvPr id="343" name="Google Shape;343;p21"/>
          <p:cNvGrpSpPr/>
          <p:nvPr/>
        </p:nvGrpSpPr>
        <p:grpSpPr>
          <a:xfrm>
            <a:off x="579105" y="2570261"/>
            <a:ext cx="5465902" cy="3921436"/>
            <a:chOff x="0" y="0"/>
            <a:chExt cx="5465901" cy="3921434"/>
          </a:xfrm>
        </p:grpSpPr>
        <p:sp>
          <p:nvSpPr>
            <p:cNvPr id="344" name="Google Shape;344;p21"/>
            <p:cNvSpPr/>
            <p:nvPr/>
          </p:nvSpPr>
          <p:spPr>
            <a:xfrm>
              <a:off x="0" y="0"/>
              <a:ext cx="5465901" cy="3921434"/>
            </a:xfrm>
            <a:prstGeom prst="roundRect">
              <a:avLst>
                <a:gd fmla="val 16792" name="adj"/>
              </a:avLst>
            </a:prstGeom>
            <a:solidFill>
              <a:srgbClr val="FFFFFF"/>
            </a:solidFill>
            <a:ln cap="flat" cmpd="sng" w="28575">
              <a:solidFill>
                <a:srgbClr val="ED6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1"/>
            <p:cNvSpPr txBox="1"/>
            <p:nvPr/>
          </p:nvSpPr>
          <p:spPr>
            <a:xfrm>
              <a:off x="207151" y="1770599"/>
              <a:ext cx="5051599" cy="380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46" name="Google Shape;346;p21"/>
          <p:cNvSpPr txBox="1"/>
          <p:nvPr/>
        </p:nvSpPr>
        <p:spPr>
          <a:xfrm>
            <a:off x="452174" y="1269911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ASPECTOS TÉCNICOS 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LOS VEHÍCULOS DE CARGA</a:t>
            </a:r>
            <a:endParaRPr/>
          </a:p>
        </p:txBody>
      </p:sp>
      <p:sp>
        <p:nvSpPr>
          <p:cNvPr id="347" name="Google Shape;347;p21"/>
          <p:cNvSpPr txBox="1"/>
          <p:nvPr/>
        </p:nvSpPr>
        <p:spPr>
          <a:xfrm>
            <a:off x="6489256" y="3078221"/>
            <a:ext cx="2375058" cy="2840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Elevador hidráulico,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permite levantar la plataforma de carga, permitiendo que la descarga de producto a granel como tierra, cereales u otros, se descarguen solos en el lugar indicado, sin necesidad de usar palas u otros sistemas.</a:t>
            </a:r>
            <a:endParaRPr/>
          </a:p>
        </p:txBody>
      </p:sp>
      <p:pic>
        <p:nvPicPr>
          <p:cNvPr descr="Picture 2" id="348" name="Google Shape;348;p21"/>
          <p:cNvPicPr preferRelativeResize="0"/>
          <p:nvPr/>
        </p:nvPicPr>
        <p:blipFill rotWithShape="1">
          <a:blip r:embed="rId3">
            <a:alphaModFix/>
          </a:blip>
          <a:srcRect b="11390" l="8205" r="7223" t="12693"/>
          <a:stretch/>
        </p:blipFill>
        <p:spPr>
          <a:xfrm>
            <a:off x="783901" y="3261085"/>
            <a:ext cx="5073897" cy="27328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21"/>
          <p:cNvCxnSpPr/>
          <p:nvPr/>
        </p:nvCxnSpPr>
        <p:spPr>
          <a:xfrm>
            <a:off x="3454286" y="3179813"/>
            <a:ext cx="1686506" cy="1005756"/>
          </a:xfrm>
          <a:prstGeom prst="straightConnector1">
            <a:avLst/>
          </a:prstGeom>
          <a:noFill/>
          <a:ln cap="flat" cmpd="sng" w="57150">
            <a:solidFill>
              <a:srgbClr val="ED6B0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355" name="Google Shape;355;p22"/>
          <p:cNvGrpSpPr/>
          <p:nvPr/>
        </p:nvGrpSpPr>
        <p:grpSpPr>
          <a:xfrm>
            <a:off x="518142" y="2844561"/>
            <a:ext cx="4988400" cy="3342361"/>
            <a:chOff x="0" y="0"/>
            <a:chExt cx="4988398" cy="3342360"/>
          </a:xfrm>
        </p:grpSpPr>
        <p:sp>
          <p:nvSpPr>
            <p:cNvPr id="356" name="Google Shape;356;p22"/>
            <p:cNvSpPr/>
            <p:nvPr/>
          </p:nvSpPr>
          <p:spPr>
            <a:xfrm>
              <a:off x="0" y="0"/>
              <a:ext cx="4988398" cy="3342360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2"/>
            <p:cNvSpPr txBox="1"/>
            <p:nvPr/>
          </p:nvSpPr>
          <p:spPr>
            <a:xfrm>
              <a:off x="164384" y="1481062"/>
              <a:ext cx="4659630" cy="380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grpSp>
        <p:nvGrpSpPr>
          <p:cNvPr id="358" name="Google Shape;358;p22"/>
          <p:cNvGrpSpPr/>
          <p:nvPr/>
        </p:nvGrpSpPr>
        <p:grpSpPr>
          <a:xfrm>
            <a:off x="4307699" y="2539785"/>
            <a:ext cx="4988400" cy="3962069"/>
            <a:chOff x="0" y="0"/>
            <a:chExt cx="4988398" cy="3962068"/>
          </a:xfrm>
        </p:grpSpPr>
        <p:sp>
          <p:nvSpPr>
            <p:cNvPr id="359" name="Google Shape;359;p22"/>
            <p:cNvSpPr/>
            <p:nvPr/>
          </p:nvSpPr>
          <p:spPr>
            <a:xfrm>
              <a:off x="0" y="0"/>
              <a:ext cx="4988398" cy="3962068"/>
            </a:xfrm>
            <a:prstGeom prst="roundRect">
              <a:avLst>
                <a:gd fmla="val 16792" name="adj"/>
              </a:avLst>
            </a:prstGeom>
            <a:solidFill>
              <a:srgbClr val="FFFFFF"/>
            </a:solidFill>
            <a:ln cap="flat" cmpd="sng" w="28575">
              <a:solidFill>
                <a:srgbClr val="ED6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2"/>
            <p:cNvSpPr txBox="1"/>
            <p:nvPr/>
          </p:nvSpPr>
          <p:spPr>
            <a:xfrm>
              <a:off x="209150" y="1790916"/>
              <a:ext cx="4570098" cy="380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61" name="Google Shape;361;p22"/>
          <p:cNvSpPr txBox="1"/>
          <p:nvPr/>
        </p:nvSpPr>
        <p:spPr>
          <a:xfrm>
            <a:off x="452174" y="1089342"/>
            <a:ext cx="8950502" cy="897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EQUIPOS ESPECÍFICOS PARA EL TRANSPORTE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MERCANCIAS PELIGROSAS</a:t>
            </a:r>
            <a:endParaRPr/>
          </a:p>
        </p:txBody>
      </p:sp>
      <p:sp>
        <p:nvSpPr>
          <p:cNvPr id="362" name="Google Shape;362;p22"/>
          <p:cNvSpPr txBox="1"/>
          <p:nvPr/>
        </p:nvSpPr>
        <p:spPr>
          <a:xfrm>
            <a:off x="860799" y="2986787"/>
            <a:ext cx="2954158" cy="3094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cisterna de combustibles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 llevar hasta 37.000 Litros de productos, y al tener hasta 5 separaciones, en un mismo viaje puede llevar diferentes productos, como cualquier tipo de gasolina, Petróleo Diésel o Kerosene. También existe este tipo de cisternas para el transporte de la Parafina Liviana, el que es el combustible específico para aviones.</a:t>
            </a:r>
            <a:endParaRPr/>
          </a:p>
        </p:txBody>
      </p:sp>
      <p:pic>
        <p:nvPicPr>
          <p:cNvPr descr="Picture 2" id="363" name="Google Shape;363;p22"/>
          <p:cNvPicPr preferRelativeResize="0"/>
          <p:nvPr/>
        </p:nvPicPr>
        <p:blipFill rotWithShape="1">
          <a:blip r:embed="rId3">
            <a:alphaModFix/>
          </a:blip>
          <a:srcRect b="17006" l="0" r="0" t="0"/>
          <a:stretch/>
        </p:blipFill>
        <p:spPr>
          <a:xfrm>
            <a:off x="4307063" y="2895356"/>
            <a:ext cx="4945291" cy="2739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3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69" name="Google Shape;369;p23"/>
          <p:cNvSpPr txBox="1"/>
          <p:nvPr/>
        </p:nvSpPr>
        <p:spPr>
          <a:xfrm>
            <a:off x="452174" y="1089342"/>
            <a:ext cx="8950502" cy="897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EQUIPOS ESPECÍFICOS PARA EL TRANSPORTE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MERCANCIAS PELIGROSAS</a:t>
            </a:r>
            <a:endParaRPr/>
          </a:p>
        </p:txBody>
      </p:sp>
      <p:sp>
        <p:nvSpPr>
          <p:cNvPr id="370" name="Google Shape;370;p23"/>
          <p:cNvSpPr txBox="1"/>
          <p:nvPr/>
        </p:nvSpPr>
        <p:spPr>
          <a:xfrm>
            <a:off x="525530" y="2499877"/>
            <a:ext cx="3797407" cy="4618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es una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cisterna para transportar asfaltos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lo que puedes ver en la parte trasera de la cisterna, no es otra cosa que un soplete.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asfalto se carga a, aproximadamente, 150 grados de temperatura, durante el transporte el producto se enfría y se vuelve una masa dura de asfalto, por eso, para descargarlo debemos volver a calentar el producto hasta que tome la temperatura mínima requerida (120 grados), por lo que la cisterna cuenta con este soplete para calentar el producto.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proceso de descarga normalmente toma entre 5 y 10 horas.</a:t>
            </a:r>
            <a:endParaRPr/>
          </a:p>
        </p:txBody>
      </p:sp>
      <p:pic>
        <p:nvPicPr>
          <p:cNvPr descr="Imagen 6" id="371" name="Google Shape;37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9672" y="2590581"/>
            <a:ext cx="4621066" cy="2610904"/>
          </a:xfrm>
          <a:custGeom>
            <a:rect b="b" l="l" r="r" t="t"/>
            <a:pathLst>
              <a:path extrusionOk="0" h="21600" w="21600">
                <a:moveTo>
                  <a:pt x="2033" y="0"/>
                </a:moveTo>
                <a:cubicBezTo>
                  <a:pt x="910" y="0"/>
                  <a:pt x="0" y="1610"/>
                  <a:pt x="0" y="3598"/>
                </a:cubicBezTo>
                <a:lnTo>
                  <a:pt x="0" y="17998"/>
                </a:lnTo>
                <a:cubicBezTo>
                  <a:pt x="0" y="19987"/>
                  <a:pt x="910" y="21600"/>
                  <a:pt x="2033" y="21600"/>
                </a:cubicBezTo>
                <a:lnTo>
                  <a:pt x="19565" y="21600"/>
                </a:lnTo>
                <a:cubicBezTo>
                  <a:pt x="20688" y="21600"/>
                  <a:pt x="21600" y="19987"/>
                  <a:pt x="21600" y="17998"/>
                </a:cubicBezTo>
                <a:lnTo>
                  <a:pt x="21600" y="3598"/>
                </a:lnTo>
                <a:cubicBezTo>
                  <a:pt x="21600" y="1610"/>
                  <a:pt x="20688" y="0"/>
                  <a:pt x="19565" y="0"/>
                </a:cubicBezTo>
                <a:lnTo>
                  <a:pt x="2033" y="0"/>
                </a:lnTo>
                <a:close/>
              </a:path>
            </a:pathLst>
          </a:custGeom>
          <a:noFill/>
          <a:ln cap="flat" cmpd="sng" w="381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n 2" id="372" name="Google Shape;37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1951" y="4683366"/>
            <a:ext cx="2471083" cy="2957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78" name="Google Shape;378;p24"/>
          <p:cNvSpPr/>
          <p:nvPr/>
        </p:nvSpPr>
        <p:spPr>
          <a:xfrm>
            <a:off x="538461" y="5323392"/>
            <a:ext cx="8076939" cy="1422282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4"/>
          <p:cNvSpPr txBox="1"/>
          <p:nvPr/>
        </p:nvSpPr>
        <p:spPr>
          <a:xfrm>
            <a:off x="452174" y="1089342"/>
            <a:ext cx="8950502" cy="897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EQUIPOS ESPECÍFICOS PARA EL TRANSPORTE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MERCANCIAS PELIGROSAS</a:t>
            </a:r>
            <a:endParaRPr/>
          </a:p>
        </p:txBody>
      </p:sp>
      <p:sp>
        <p:nvSpPr>
          <p:cNvPr id="380" name="Google Shape;380;p24"/>
          <p:cNvSpPr txBox="1"/>
          <p:nvPr/>
        </p:nvSpPr>
        <p:spPr>
          <a:xfrm>
            <a:off x="5778078" y="2743698"/>
            <a:ext cx="3563738" cy="1824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 equipo es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una Planta Portátil de Regasificación,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preparada especialmente para el transporte de Gas Natural Licuado. Este producto es uno de los denominados “Criogénicos”, puesto que se transporta en estado líquido, para lo cual debe enfriarse a -155 grados Celsius. </a:t>
            </a:r>
            <a:endParaRPr/>
          </a:p>
        </p:txBody>
      </p:sp>
      <p:pic>
        <p:nvPicPr>
          <p:cNvPr descr="Imagen 5" id="381" name="Google Shape;381;p24"/>
          <p:cNvPicPr preferRelativeResize="0"/>
          <p:nvPr/>
        </p:nvPicPr>
        <p:blipFill rotWithShape="1">
          <a:blip r:embed="rId3">
            <a:alphaModFix/>
          </a:blip>
          <a:srcRect b="0" l="0" r="3" t="18263"/>
          <a:stretch/>
        </p:blipFill>
        <p:spPr>
          <a:xfrm>
            <a:off x="544457" y="2245171"/>
            <a:ext cx="4955383" cy="2744206"/>
          </a:xfrm>
          <a:custGeom>
            <a:rect b="b" l="l" r="r" t="t"/>
            <a:pathLst>
              <a:path extrusionOk="0" h="21600" w="21600">
                <a:moveTo>
                  <a:pt x="1993" y="0"/>
                </a:moveTo>
                <a:cubicBezTo>
                  <a:pt x="892" y="0"/>
                  <a:pt x="0" y="1610"/>
                  <a:pt x="0" y="3598"/>
                </a:cubicBezTo>
                <a:lnTo>
                  <a:pt x="0" y="17998"/>
                </a:lnTo>
                <a:cubicBezTo>
                  <a:pt x="0" y="19987"/>
                  <a:pt x="892" y="21600"/>
                  <a:pt x="1993" y="21600"/>
                </a:cubicBezTo>
                <a:lnTo>
                  <a:pt x="19607" y="21600"/>
                </a:lnTo>
                <a:cubicBezTo>
                  <a:pt x="20708" y="21600"/>
                  <a:pt x="21600" y="19987"/>
                  <a:pt x="21600" y="17998"/>
                </a:cubicBezTo>
                <a:lnTo>
                  <a:pt x="21600" y="3598"/>
                </a:lnTo>
                <a:cubicBezTo>
                  <a:pt x="21600" y="1610"/>
                  <a:pt x="20708" y="0"/>
                  <a:pt x="19607" y="0"/>
                </a:cubicBezTo>
                <a:lnTo>
                  <a:pt x="1993" y="0"/>
                </a:lnTo>
                <a:close/>
              </a:path>
            </a:pathLst>
          </a:custGeom>
          <a:noFill/>
          <a:ln cap="flat" cmpd="sng" w="381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2" name="Google Shape;382;p24"/>
          <p:cNvSpPr txBox="1"/>
          <p:nvPr/>
        </p:nvSpPr>
        <p:spPr>
          <a:xfrm>
            <a:off x="817851" y="5425711"/>
            <a:ext cx="5760534" cy="11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vez que el vehículo llega al punto de descarga, el producto debe volver al estado líquido, por lo cual la misma rampla debe enfriarlo y posteriormente descargar el producto colocando presión al mismo. Este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proceso de enfriamiento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lleva a que normalmente veamos salir una nube de vapor alrededor del vehículo mientras está descargando.</a:t>
            </a:r>
            <a:endParaRPr/>
          </a:p>
        </p:txBody>
      </p:sp>
      <p:pic>
        <p:nvPicPr>
          <p:cNvPr descr="Imagen 4" id="383" name="Google Shape;38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2363" y="4520819"/>
            <a:ext cx="2980523" cy="3038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5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389" name="Google Shape;389;p25"/>
          <p:cNvGrpSpPr/>
          <p:nvPr/>
        </p:nvGrpSpPr>
        <p:grpSpPr>
          <a:xfrm>
            <a:off x="2035276" y="2539787"/>
            <a:ext cx="7210023" cy="3464271"/>
            <a:chOff x="0" y="0"/>
            <a:chExt cx="7210022" cy="3464270"/>
          </a:xfrm>
        </p:grpSpPr>
        <p:sp>
          <p:nvSpPr>
            <p:cNvPr id="390" name="Google Shape;390;p25"/>
            <p:cNvSpPr/>
            <p:nvPr/>
          </p:nvSpPr>
          <p:spPr>
            <a:xfrm>
              <a:off x="0" y="0"/>
              <a:ext cx="7210022" cy="346427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5"/>
            <p:cNvSpPr txBox="1"/>
            <p:nvPr/>
          </p:nvSpPr>
          <p:spPr>
            <a:xfrm>
              <a:off x="173874" y="1542017"/>
              <a:ext cx="6862273" cy="380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92" name="Google Shape;392;p25"/>
          <p:cNvSpPr txBox="1"/>
          <p:nvPr/>
        </p:nvSpPr>
        <p:spPr>
          <a:xfrm>
            <a:off x="3251529" y="2952232"/>
            <a:ext cx="5648340" cy="2446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VEHÍCULOS</a:t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temas trabajados durante esta segunda parte de la actividad, los invito a que se reúnan en equipos de trabajo y  descarguen la actividad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“¿Cuánto aprendimos 2?”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seguir las instrucciones allí señaladas.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¡Vamos a trabajar!</a:t>
            </a:r>
            <a:endParaRPr/>
          </a:p>
        </p:txBody>
      </p:sp>
      <p:sp>
        <p:nvSpPr>
          <p:cNvPr id="393" name="Google Shape;393;p25"/>
          <p:cNvSpPr txBox="1"/>
          <p:nvPr/>
        </p:nvSpPr>
        <p:spPr>
          <a:xfrm>
            <a:off x="375974" y="1265365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/>
          </a:p>
        </p:txBody>
      </p:sp>
      <p:sp>
        <p:nvSpPr>
          <p:cNvPr id="394" name="Google Shape;394;p25"/>
          <p:cNvSpPr txBox="1"/>
          <p:nvPr/>
        </p:nvSpPr>
        <p:spPr>
          <a:xfrm>
            <a:off x="366450" y="1006327"/>
            <a:ext cx="4700400" cy="600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/>
          </a:p>
        </p:txBody>
      </p:sp>
      <p:pic>
        <p:nvPicPr>
          <p:cNvPr descr="Imagen 17" id="395" name="Google Shape;39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867" y="2715212"/>
            <a:ext cx="2812027" cy="3182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" id="396" name="Google Shape;39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7324" y="5774754"/>
            <a:ext cx="1705020" cy="1272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5" id="397" name="Google Shape;39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23646" y="6100164"/>
            <a:ext cx="1651874" cy="88451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5"/>
          <p:cNvSpPr txBox="1"/>
          <p:nvPr/>
        </p:nvSpPr>
        <p:spPr>
          <a:xfrm>
            <a:off x="4125174" y="1029694"/>
            <a:ext cx="466493" cy="830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6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404" name="Google Shape;404;p26"/>
          <p:cNvGrpSpPr/>
          <p:nvPr/>
        </p:nvGrpSpPr>
        <p:grpSpPr>
          <a:xfrm>
            <a:off x="431623" y="2356922"/>
            <a:ext cx="8839203" cy="2966473"/>
            <a:chOff x="0" y="0"/>
            <a:chExt cx="8839201" cy="2966472"/>
          </a:xfrm>
        </p:grpSpPr>
        <p:sp>
          <p:nvSpPr>
            <p:cNvPr id="405" name="Google Shape;405;p26"/>
            <p:cNvSpPr/>
            <p:nvPr/>
          </p:nvSpPr>
          <p:spPr>
            <a:xfrm>
              <a:off x="0" y="0"/>
              <a:ext cx="8839201" cy="2966472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6"/>
            <p:cNvSpPr txBox="1"/>
            <p:nvPr/>
          </p:nvSpPr>
          <p:spPr>
            <a:xfrm>
              <a:off x="149573" y="1293118"/>
              <a:ext cx="8540055" cy="380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07" name="Google Shape;407;p26"/>
          <p:cNvSpPr txBox="1"/>
          <p:nvPr/>
        </p:nvSpPr>
        <p:spPr>
          <a:xfrm>
            <a:off x="375974" y="1265365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/>
          </a:p>
        </p:txBody>
      </p:sp>
      <p:sp>
        <p:nvSpPr>
          <p:cNvPr id="408" name="Google Shape;408;p26"/>
          <p:cNvSpPr/>
          <p:nvPr/>
        </p:nvSpPr>
        <p:spPr>
          <a:xfrm>
            <a:off x="5279923" y="7354529"/>
            <a:ext cx="2723536" cy="2051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6"/>
          <p:cNvSpPr txBox="1"/>
          <p:nvPr/>
        </p:nvSpPr>
        <p:spPr>
          <a:xfrm>
            <a:off x="366450" y="996495"/>
            <a:ext cx="4700400" cy="600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/>
          </a:p>
        </p:txBody>
      </p:sp>
      <p:sp>
        <p:nvSpPr>
          <p:cNvPr id="410" name="Google Shape;410;p26"/>
          <p:cNvSpPr txBox="1"/>
          <p:nvPr/>
        </p:nvSpPr>
        <p:spPr>
          <a:xfrm>
            <a:off x="3670560" y="943280"/>
            <a:ext cx="559357" cy="941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pic>
        <p:nvPicPr>
          <p:cNvPr descr="Imagen 2" id="411" name="Google Shape;41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55" y="3978569"/>
            <a:ext cx="6899893" cy="3974396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6"/>
          <p:cNvSpPr txBox="1"/>
          <p:nvPr/>
        </p:nvSpPr>
        <p:spPr>
          <a:xfrm>
            <a:off x="958646" y="2644632"/>
            <a:ext cx="4812047" cy="2861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VEHÍCULOS</a:t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consolidar los temas trabajados en esta actividad, reúnanse en equipos de trabajo, de no más de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 integrantes, y descarguen el archivo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práctica 8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sigua sus instrucciones.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/>
          <p:nvPr/>
        </p:nvSpPr>
        <p:spPr>
          <a:xfrm>
            <a:off x="365424" y="1934836"/>
            <a:ext cx="1444327" cy="598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8</a:t>
            </a:r>
            <a:endParaRPr/>
          </a:p>
        </p:txBody>
      </p:sp>
      <p:sp>
        <p:nvSpPr>
          <p:cNvPr id="93" name="Google Shape;93;p9"/>
          <p:cNvSpPr txBox="1"/>
          <p:nvPr/>
        </p:nvSpPr>
        <p:spPr>
          <a:xfrm>
            <a:off x="1139099" y="834800"/>
            <a:ext cx="4156802" cy="3397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3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LOGÍSTICA Y DISTRIBUCIÓN</a:t>
            </a:r>
            <a:endParaRPr/>
          </a:p>
        </p:txBody>
      </p:sp>
      <p:sp>
        <p:nvSpPr>
          <p:cNvPr id="94" name="Google Shape;94;p9"/>
          <p:cNvSpPr txBox="1"/>
          <p:nvPr/>
        </p:nvSpPr>
        <p:spPr>
          <a:xfrm>
            <a:off x="365424" y="2234653"/>
            <a:ext cx="6096126" cy="640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VEHÍCULOS</a:t>
            </a:r>
            <a:endParaRPr/>
          </a:p>
        </p:txBody>
      </p:sp>
      <p:pic>
        <p:nvPicPr>
          <p:cNvPr descr="Imagen 2" id="95" name="Google Shape;95;p9"/>
          <p:cNvPicPr preferRelativeResize="0"/>
          <p:nvPr/>
        </p:nvPicPr>
        <p:blipFill rotWithShape="1">
          <a:blip r:embed="rId3">
            <a:alphaModFix/>
          </a:blip>
          <a:srcRect b="3262" l="0" r="0" t="0"/>
          <a:stretch/>
        </p:blipFill>
        <p:spPr>
          <a:xfrm>
            <a:off x="1269807" y="3271244"/>
            <a:ext cx="7355753" cy="413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7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418" name="Google Shape;418;p27"/>
          <p:cNvGrpSpPr/>
          <p:nvPr/>
        </p:nvGrpSpPr>
        <p:grpSpPr>
          <a:xfrm>
            <a:off x="431623" y="2285848"/>
            <a:ext cx="8839203" cy="3238194"/>
            <a:chOff x="0" y="0"/>
            <a:chExt cx="8839201" cy="3238193"/>
          </a:xfrm>
        </p:grpSpPr>
        <p:sp>
          <p:nvSpPr>
            <p:cNvPr id="419" name="Google Shape;419;p27"/>
            <p:cNvSpPr/>
            <p:nvPr/>
          </p:nvSpPr>
          <p:spPr>
            <a:xfrm>
              <a:off x="0" y="0"/>
              <a:ext cx="8839201" cy="3238193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7"/>
            <p:cNvSpPr txBox="1"/>
            <p:nvPr/>
          </p:nvSpPr>
          <p:spPr>
            <a:xfrm>
              <a:off x="162838" y="1428979"/>
              <a:ext cx="8513525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21" name="Google Shape;421;p27"/>
          <p:cNvSpPr/>
          <p:nvPr/>
        </p:nvSpPr>
        <p:spPr>
          <a:xfrm>
            <a:off x="5279923" y="7354529"/>
            <a:ext cx="2723536" cy="2051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7"/>
          <p:cNvSpPr txBox="1"/>
          <p:nvPr/>
        </p:nvSpPr>
        <p:spPr>
          <a:xfrm>
            <a:off x="375974" y="1265365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sp>
        <p:nvSpPr>
          <p:cNvPr id="423" name="Google Shape;423;p27"/>
          <p:cNvSpPr txBox="1"/>
          <p:nvPr/>
        </p:nvSpPr>
        <p:spPr>
          <a:xfrm>
            <a:off x="366450" y="996495"/>
            <a:ext cx="4700400" cy="600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/>
          </a:p>
        </p:txBody>
      </p:sp>
      <p:pic>
        <p:nvPicPr>
          <p:cNvPr descr="Imagen 8" id="424" name="Google Shape;4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0" y="2890682"/>
            <a:ext cx="2963595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7"/>
          <p:cNvSpPr txBox="1"/>
          <p:nvPr/>
        </p:nvSpPr>
        <p:spPr>
          <a:xfrm>
            <a:off x="958646" y="2868777"/>
            <a:ext cx="5107858" cy="2614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VEHÍCULOS</a:t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Arial"/>
              <a:buNone/>
            </a:pPr>
            <a:br>
              <a:rPr b="1" i="0" lang="en-US" sz="21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descr="Imagen 16" id="426" name="Google Shape;42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792" y="4159041"/>
            <a:ext cx="673177" cy="603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8"/>
          <p:cNvSpPr txBox="1"/>
          <p:nvPr/>
        </p:nvSpPr>
        <p:spPr>
          <a:xfrm>
            <a:off x="366450" y="996495"/>
            <a:ext cx="4700400" cy="600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/>
          </a:p>
        </p:txBody>
      </p:sp>
      <p:sp>
        <p:nvSpPr>
          <p:cNvPr id="432" name="Google Shape;432;p28"/>
          <p:cNvSpPr txBox="1"/>
          <p:nvPr/>
        </p:nvSpPr>
        <p:spPr>
          <a:xfrm>
            <a:off x="375977" y="1283910"/>
            <a:ext cx="7017881" cy="536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/>
          </a:p>
        </p:txBody>
      </p:sp>
      <p:pic>
        <p:nvPicPr>
          <p:cNvPr descr="Imagen 1" id="433" name="Google Shape;43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332" y="1565094"/>
            <a:ext cx="3816534" cy="6006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4" name="Google Shape;434;p28"/>
          <p:cNvGrpSpPr/>
          <p:nvPr/>
        </p:nvGrpSpPr>
        <p:grpSpPr>
          <a:xfrm>
            <a:off x="-4656" y="1884862"/>
            <a:ext cx="9178014" cy="783010"/>
            <a:chOff x="-1" y="-2"/>
            <a:chExt cx="9178013" cy="783008"/>
          </a:xfrm>
        </p:grpSpPr>
        <p:grpSp>
          <p:nvGrpSpPr>
            <p:cNvPr id="435" name="Google Shape;435;p28"/>
            <p:cNvGrpSpPr/>
            <p:nvPr/>
          </p:nvGrpSpPr>
          <p:grpSpPr>
            <a:xfrm>
              <a:off x="-1" y="-2"/>
              <a:ext cx="9178013" cy="783008"/>
              <a:chOff x="0" y="0"/>
              <a:chExt cx="9178010" cy="783006"/>
            </a:xfrm>
          </p:grpSpPr>
          <p:sp>
            <p:nvSpPr>
              <p:cNvPr id="436" name="Google Shape;436;p28"/>
              <p:cNvSpPr txBox="1"/>
              <p:nvPr/>
            </p:nvSpPr>
            <p:spPr>
              <a:xfrm>
                <a:off x="1334833" y="222245"/>
                <a:ext cx="7843177" cy="300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675" lIns="45675" spcFirstLastPara="1" rIns="45675" wrap="square" tIns="456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Usar </a:t>
                </a:r>
                <a:r>
                  <a:rPr b="1" i="0" lang="en-US" sz="1600" u="none" cap="none" strike="noStrike">
                    <a:solidFill>
                      <a:srgbClr val="ED6B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EPP 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adecuados cuando corresponda.</a:t>
                </a:r>
                <a:endParaRPr/>
              </a:p>
            </p:txBody>
          </p:sp>
          <p:sp>
            <p:nvSpPr>
              <p:cNvPr id="437" name="Google Shape;437;p28"/>
              <p:cNvSpPr/>
              <p:nvPr/>
            </p:nvSpPr>
            <p:spPr>
              <a:xfrm rot="5400000">
                <a:off x="176180" y="-176181"/>
                <a:ext cx="783006" cy="1135367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Gráfico 22" id="438" name="Google Shape;438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0596" y="174703"/>
              <a:ext cx="502282" cy="5022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9" name="Google Shape;439;p28"/>
          <p:cNvGrpSpPr/>
          <p:nvPr/>
        </p:nvGrpSpPr>
        <p:grpSpPr>
          <a:xfrm>
            <a:off x="5502" y="3203916"/>
            <a:ext cx="6715113" cy="783010"/>
            <a:chOff x="-2" y="-2"/>
            <a:chExt cx="6715112" cy="783008"/>
          </a:xfrm>
        </p:grpSpPr>
        <p:sp>
          <p:nvSpPr>
            <p:cNvPr id="440" name="Google Shape;440;p28"/>
            <p:cNvSpPr txBox="1"/>
            <p:nvPr/>
          </p:nvSpPr>
          <p:spPr>
            <a:xfrm>
              <a:off x="1334832" y="123924"/>
              <a:ext cx="5380278" cy="554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Busca un lugar tranquilo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revisar tus clases, la concentración y atención son críticos para un buen aprendizaje.</a:t>
              </a:r>
              <a:endParaRPr/>
            </a:p>
          </p:txBody>
        </p:sp>
        <p:grpSp>
          <p:nvGrpSpPr>
            <p:cNvPr id="441" name="Google Shape;441;p28"/>
            <p:cNvGrpSpPr/>
            <p:nvPr/>
          </p:nvGrpSpPr>
          <p:grpSpPr>
            <a:xfrm>
              <a:off x="-2" y="-2"/>
              <a:ext cx="1135371" cy="783008"/>
              <a:chOff x="-1" y="0"/>
              <a:chExt cx="1135369" cy="783006"/>
            </a:xfrm>
          </p:grpSpPr>
          <p:sp>
            <p:nvSpPr>
              <p:cNvPr id="442" name="Google Shape;442;p28"/>
              <p:cNvSpPr/>
              <p:nvPr/>
            </p:nvSpPr>
            <p:spPr>
              <a:xfrm rot="5400000">
                <a:off x="176181" y="-176182"/>
                <a:ext cx="783006" cy="1135369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n 38" id="443" name="Google Shape;443;p2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86450" y="103502"/>
                <a:ext cx="683390" cy="5760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44" name="Google Shape;444;p28"/>
          <p:cNvGrpSpPr/>
          <p:nvPr/>
        </p:nvGrpSpPr>
        <p:grpSpPr>
          <a:xfrm>
            <a:off x="15662" y="4594407"/>
            <a:ext cx="6057519" cy="783009"/>
            <a:chOff x="-2" y="-2"/>
            <a:chExt cx="6057517" cy="783008"/>
          </a:xfrm>
        </p:grpSpPr>
        <p:grpSp>
          <p:nvGrpSpPr>
            <p:cNvPr id="445" name="Google Shape;445;p28"/>
            <p:cNvGrpSpPr/>
            <p:nvPr/>
          </p:nvGrpSpPr>
          <p:grpSpPr>
            <a:xfrm>
              <a:off x="-2" y="-2"/>
              <a:ext cx="6057517" cy="783008"/>
              <a:chOff x="-1" y="0"/>
              <a:chExt cx="6057514" cy="783006"/>
            </a:xfrm>
          </p:grpSpPr>
          <p:sp>
            <p:nvSpPr>
              <p:cNvPr id="446" name="Google Shape;446;p28"/>
              <p:cNvSpPr txBox="1"/>
              <p:nvPr/>
            </p:nvSpPr>
            <p:spPr>
              <a:xfrm>
                <a:off x="1334834" y="90509"/>
                <a:ext cx="4722680" cy="554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675" lIns="45675" spcFirstLastPara="1" rIns="45675" wrap="square" tIns="456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D6B00"/>
                  </a:buClr>
                  <a:buSzPts val="1600"/>
                  <a:buFont typeface="Calibri"/>
                  <a:buNone/>
                </a:pPr>
                <a:r>
                  <a:rPr b="1" i="0" lang="en-US" sz="1600" u="none" cap="none" strike="noStrike">
                    <a:solidFill>
                      <a:srgbClr val="ED6B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Utilizar cuidadosamente 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equipos, herramientas y artículos de escritorio.</a:t>
                </a:r>
                <a:endParaRPr/>
              </a:p>
            </p:txBody>
          </p:sp>
          <p:sp>
            <p:nvSpPr>
              <p:cNvPr id="447" name="Google Shape;447;p28"/>
              <p:cNvSpPr/>
              <p:nvPr/>
            </p:nvSpPr>
            <p:spPr>
              <a:xfrm rot="5400000">
                <a:off x="176181" y="-176182"/>
                <a:ext cx="783006" cy="1135369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Gráfico 7" id="448" name="Google Shape;448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50693" y="125377"/>
              <a:ext cx="522087" cy="52208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9"/>
          <p:cNvSpPr txBox="1"/>
          <p:nvPr/>
        </p:nvSpPr>
        <p:spPr>
          <a:xfrm>
            <a:off x="366450" y="996495"/>
            <a:ext cx="4700400" cy="600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/>
          </a:p>
        </p:txBody>
      </p:sp>
      <p:sp>
        <p:nvSpPr>
          <p:cNvPr id="454" name="Google Shape;454;p29"/>
          <p:cNvSpPr txBox="1"/>
          <p:nvPr/>
        </p:nvSpPr>
        <p:spPr>
          <a:xfrm>
            <a:off x="375977" y="1283910"/>
            <a:ext cx="7017881" cy="536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/>
          </a:p>
        </p:txBody>
      </p:sp>
      <p:pic>
        <p:nvPicPr>
          <p:cNvPr descr="Imagen 1" id="455" name="Google Shape;45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332" y="1565094"/>
            <a:ext cx="3816534" cy="6006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6" name="Google Shape;456;p29"/>
          <p:cNvGrpSpPr/>
          <p:nvPr/>
        </p:nvGrpSpPr>
        <p:grpSpPr>
          <a:xfrm>
            <a:off x="-4656" y="1960232"/>
            <a:ext cx="6615372" cy="783010"/>
            <a:chOff x="-1" y="-2"/>
            <a:chExt cx="6615371" cy="783008"/>
          </a:xfrm>
        </p:grpSpPr>
        <p:grpSp>
          <p:nvGrpSpPr>
            <p:cNvPr id="457" name="Google Shape;457;p29"/>
            <p:cNvGrpSpPr/>
            <p:nvPr/>
          </p:nvGrpSpPr>
          <p:grpSpPr>
            <a:xfrm>
              <a:off x="-1" y="-2"/>
              <a:ext cx="6615371" cy="783008"/>
              <a:chOff x="-1" y="0"/>
              <a:chExt cx="6615371" cy="783006"/>
            </a:xfrm>
          </p:grpSpPr>
          <p:sp>
            <p:nvSpPr>
              <p:cNvPr id="458" name="Google Shape;458;p29"/>
              <p:cNvSpPr txBox="1"/>
              <p:nvPr/>
            </p:nvSpPr>
            <p:spPr>
              <a:xfrm>
                <a:off x="1334834" y="94428"/>
                <a:ext cx="5280536" cy="554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675" lIns="45675" spcFirstLastPara="1" rIns="45675" wrap="square" tIns="456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Intentar siempre </a:t>
                </a:r>
                <a:r>
                  <a:rPr b="1" i="0" lang="en-US" sz="1600" u="none" cap="none" strike="noStrike">
                    <a:solidFill>
                      <a:srgbClr val="ED6B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dar lo mejor de ti, 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buscando ser eficiente al cumplir los objetivos.</a:t>
                </a:r>
                <a:endParaRPr/>
              </a:p>
            </p:txBody>
          </p:sp>
          <p:sp>
            <p:nvSpPr>
              <p:cNvPr id="459" name="Google Shape;459;p29"/>
              <p:cNvSpPr/>
              <p:nvPr/>
            </p:nvSpPr>
            <p:spPr>
              <a:xfrm rot="5400000">
                <a:off x="176181" y="-176182"/>
                <a:ext cx="783006" cy="1135369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Gráfico 28" id="460" name="Google Shape;460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9994" y="165036"/>
              <a:ext cx="483486" cy="4834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1" name="Google Shape;461;p29"/>
          <p:cNvGrpSpPr/>
          <p:nvPr/>
        </p:nvGrpSpPr>
        <p:grpSpPr>
          <a:xfrm>
            <a:off x="-4658" y="3277968"/>
            <a:ext cx="5825044" cy="783009"/>
            <a:chOff x="-2" y="-2"/>
            <a:chExt cx="5825042" cy="783008"/>
          </a:xfrm>
        </p:grpSpPr>
        <p:grpSp>
          <p:nvGrpSpPr>
            <p:cNvPr id="462" name="Google Shape;462;p29"/>
            <p:cNvGrpSpPr/>
            <p:nvPr/>
          </p:nvGrpSpPr>
          <p:grpSpPr>
            <a:xfrm>
              <a:off x="-2" y="-2"/>
              <a:ext cx="5825042" cy="783008"/>
              <a:chOff x="-1" y="0"/>
              <a:chExt cx="5825040" cy="783006"/>
            </a:xfrm>
          </p:grpSpPr>
          <p:sp>
            <p:nvSpPr>
              <p:cNvPr id="463" name="Google Shape;463;p29"/>
              <p:cNvSpPr txBox="1"/>
              <p:nvPr/>
            </p:nvSpPr>
            <p:spPr>
              <a:xfrm>
                <a:off x="1334833" y="113757"/>
                <a:ext cx="4490206" cy="554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675" lIns="45675" spcFirstLastPara="1" rIns="45675" wrap="square" tIns="456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D6B00"/>
                  </a:buClr>
                  <a:buSzPts val="1600"/>
                  <a:buFont typeface="Calibri"/>
                  <a:buNone/>
                </a:pPr>
                <a:r>
                  <a:rPr b="1" i="0" lang="en-US" sz="1600" u="none" cap="none" strike="noStrike">
                    <a:solidFill>
                      <a:srgbClr val="ED6B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Trabajar en equipo, 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cuidando la integridad física y emocional de todos y todas.</a:t>
                </a:r>
                <a:endParaRPr/>
              </a:p>
            </p:txBody>
          </p:sp>
          <p:sp>
            <p:nvSpPr>
              <p:cNvPr id="464" name="Google Shape;464;p29"/>
              <p:cNvSpPr/>
              <p:nvPr/>
            </p:nvSpPr>
            <p:spPr>
              <a:xfrm rot="5400000">
                <a:off x="176181" y="-176182"/>
                <a:ext cx="783006" cy="1135369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Gráfico 26" id="465" name="Google Shape;465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8251" y="137381"/>
              <a:ext cx="486971" cy="4869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6" name="Google Shape;466;p29"/>
          <p:cNvGrpSpPr/>
          <p:nvPr/>
        </p:nvGrpSpPr>
        <p:grpSpPr>
          <a:xfrm>
            <a:off x="-4658" y="4605865"/>
            <a:ext cx="6421730" cy="783009"/>
            <a:chOff x="-2" y="-2"/>
            <a:chExt cx="6421728" cy="783008"/>
          </a:xfrm>
        </p:grpSpPr>
        <p:grpSp>
          <p:nvGrpSpPr>
            <p:cNvPr id="467" name="Google Shape;467;p29"/>
            <p:cNvGrpSpPr/>
            <p:nvPr/>
          </p:nvGrpSpPr>
          <p:grpSpPr>
            <a:xfrm>
              <a:off x="-2" y="-2"/>
              <a:ext cx="6421728" cy="783008"/>
              <a:chOff x="-1" y="0"/>
              <a:chExt cx="6421726" cy="783006"/>
            </a:xfrm>
          </p:grpSpPr>
          <p:sp>
            <p:nvSpPr>
              <p:cNvPr id="468" name="Google Shape;468;p29"/>
              <p:cNvSpPr txBox="1"/>
              <p:nvPr/>
            </p:nvSpPr>
            <p:spPr>
              <a:xfrm>
                <a:off x="1334833" y="123924"/>
                <a:ext cx="5086892" cy="554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675" lIns="45675" spcFirstLastPara="1" rIns="45675" wrap="square" tIns="456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 finalizar cada actividad, </a:t>
                </a:r>
                <a:r>
                  <a:rPr b="1" i="0" lang="en-US" sz="1600" u="none" cap="none" strike="noStrike">
                    <a:solidFill>
                      <a:srgbClr val="ED6B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ordenar y limpiar 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el área de trabajo, reciclando al máximo los residuos.</a:t>
                </a:r>
                <a:endParaRPr/>
              </a:p>
            </p:txBody>
          </p:sp>
          <p:sp>
            <p:nvSpPr>
              <p:cNvPr id="469" name="Google Shape;469;p29"/>
              <p:cNvSpPr/>
              <p:nvPr/>
            </p:nvSpPr>
            <p:spPr>
              <a:xfrm rot="5400000">
                <a:off x="176181" y="-176182"/>
                <a:ext cx="783006" cy="1135369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Gráfico 24" id="470" name="Google Shape;470;p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58012" y="140485"/>
              <a:ext cx="507449" cy="5074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01" name="Google Shape;101;p10"/>
          <p:cNvSpPr txBox="1"/>
          <p:nvPr/>
        </p:nvSpPr>
        <p:spPr>
          <a:xfrm>
            <a:off x="462114" y="2499448"/>
            <a:ext cx="2760223" cy="33724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Controlar la entrada y salida de productos, revisando el stock disponible y confirmando la recepción y despacho de manera computacional y/o manual, utilizando instrumentos de registro apropiados y la normativa vigente.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 - 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grpSp>
        <p:nvGrpSpPr>
          <p:cNvPr id="102" name="Google Shape;102;p10"/>
          <p:cNvGrpSpPr/>
          <p:nvPr/>
        </p:nvGrpSpPr>
        <p:grpSpPr>
          <a:xfrm>
            <a:off x="252573" y="1472660"/>
            <a:ext cx="2980515" cy="4543830"/>
            <a:chOff x="0" y="0"/>
            <a:chExt cx="2980514" cy="4543829"/>
          </a:xfrm>
        </p:grpSpPr>
        <p:sp>
          <p:nvSpPr>
            <p:cNvPr id="103" name="Google Shape;103;p10"/>
            <p:cNvSpPr/>
            <p:nvPr/>
          </p:nvSpPr>
          <p:spPr>
            <a:xfrm>
              <a:off x="0" y="0"/>
              <a:ext cx="2980514" cy="4543829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0"/>
            <p:cNvSpPr txBox="1"/>
            <p:nvPr/>
          </p:nvSpPr>
          <p:spPr>
            <a:xfrm>
              <a:off x="78265" y="2081797"/>
              <a:ext cx="2823983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05" name="Google Shape;105;p10"/>
          <p:cNvSpPr txBox="1"/>
          <p:nvPr/>
        </p:nvSpPr>
        <p:spPr>
          <a:xfrm>
            <a:off x="358670" y="2033504"/>
            <a:ext cx="2768319" cy="42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/>
          </a:p>
        </p:txBody>
      </p:sp>
      <p:pic>
        <p:nvPicPr>
          <p:cNvPr descr="Imagen 27" id="106" name="Google Shape;10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10"/>
          <p:cNvGrpSpPr/>
          <p:nvPr/>
        </p:nvGrpSpPr>
        <p:grpSpPr>
          <a:xfrm>
            <a:off x="3362219" y="1472660"/>
            <a:ext cx="2980515" cy="4543828"/>
            <a:chOff x="0" y="0"/>
            <a:chExt cx="2980514" cy="4543827"/>
          </a:xfrm>
        </p:grpSpPr>
        <p:sp>
          <p:nvSpPr>
            <p:cNvPr id="108" name="Google Shape;108;p10"/>
            <p:cNvSpPr/>
            <p:nvPr/>
          </p:nvSpPr>
          <p:spPr>
            <a:xfrm>
              <a:off x="0" y="0"/>
              <a:ext cx="2980514" cy="4543827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0"/>
            <p:cNvSpPr txBox="1"/>
            <p:nvPr/>
          </p:nvSpPr>
          <p:spPr>
            <a:xfrm>
              <a:off x="78265" y="2081796"/>
              <a:ext cx="2823983" cy="380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10" name="Google Shape;110;p10"/>
          <p:cNvSpPr txBox="1"/>
          <p:nvPr/>
        </p:nvSpPr>
        <p:spPr>
          <a:xfrm>
            <a:off x="3561634" y="2499448"/>
            <a:ext cx="2781098" cy="12866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Revisa las salidas de productos, confirmando el despacho a través de registros apropiados a los procedimientos y con la normativa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vigente.</a:t>
            </a:r>
            <a:endParaRPr/>
          </a:p>
        </p:txBody>
      </p:sp>
      <p:sp>
        <p:nvSpPr>
          <p:cNvPr id="111" name="Google Shape;111;p10"/>
          <p:cNvSpPr txBox="1"/>
          <p:nvPr/>
        </p:nvSpPr>
        <p:spPr>
          <a:xfrm>
            <a:off x="3561636" y="2033504"/>
            <a:ext cx="2609185" cy="42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/>
          </a:p>
        </p:txBody>
      </p:sp>
      <p:pic>
        <p:nvPicPr>
          <p:cNvPr descr="Imagen 35" id="112" name="Google Shape;11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5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0"/>
          <p:cNvGrpSpPr/>
          <p:nvPr/>
        </p:nvGrpSpPr>
        <p:grpSpPr>
          <a:xfrm>
            <a:off x="6473042" y="1472660"/>
            <a:ext cx="2980515" cy="5663580"/>
            <a:chOff x="0" y="0"/>
            <a:chExt cx="2980514" cy="5663580"/>
          </a:xfrm>
        </p:grpSpPr>
        <p:sp>
          <p:nvSpPr>
            <p:cNvPr id="114" name="Google Shape;114;p10"/>
            <p:cNvSpPr/>
            <p:nvPr/>
          </p:nvSpPr>
          <p:spPr>
            <a:xfrm>
              <a:off x="0" y="0"/>
              <a:ext cx="2980514" cy="5663580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0"/>
            <p:cNvSpPr txBox="1"/>
            <p:nvPr/>
          </p:nvSpPr>
          <p:spPr>
            <a:xfrm>
              <a:off x="78265" y="2641673"/>
              <a:ext cx="2823983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16" name="Google Shape;116;p10"/>
          <p:cNvSpPr txBox="1"/>
          <p:nvPr/>
        </p:nvSpPr>
        <p:spPr>
          <a:xfrm>
            <a:off x="6656438" y="2499448"/>
            <a:ext cx="2684207" cy="31154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2.3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Ingresa las salidas de productos al sistema de clasificación, codificación y/o archivo establecido por la legislación vigente.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 los tipos de vehículos y sus características técnicas, seleccionando de acuerdo a los requerimientos de la organización y la normativa legal vigente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17" name="Google Shape;117;p10"/>
          <p:cNvSpPr txBox="1"/>
          <p:nvPr/>
        </p:nvSpPr>
        <p:spPr>
          <a:xfrm>
            <a:off x="6554516" y="2033504"/>
            <a:ext cx="2862261" cy="42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/>
          </a:p>
        </p:txBody>
      </p:sp>
      <p:pic>
        <p:nvPicPr>
          <p:cNvPr descr="Imagen 39" id="118" name="Google Shape;11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0" id="119" name="Google Shape;11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1864" y="4448533"/>
            <a:ext cx="3103843" cy="2466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3" id="120" name="Google Shape;120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3588296" y="3757726"/>
            <a:ext cx="3025212" cy="4082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126" name="Google Shape;126;p11"/>
          <p:cNvGrpSpPr/>
          <p:nvPr/>
        </p:nvGrpSpPr>
        <p:grpSpPr>
          <a:xfrm>
            <a:off x="386550" y="3816227"/>
            <a:ext cx="4845903" cy="883653"/>
            <a:chOff x="-1" y="0"/>
            <a:chExt cx="4845903" cy="883652"/>
          </a:xfrm>
        </p:grpSpPr>
        <p:grpSp>
          <p:nvGrpSpPr>
            <p:cNvPr id="127" name="Google Shape;127;p11"/>
            <p:cNvGrpSpPr/>
            <p:nvPr/>
          </p:nvGrpSpPr>
          <p:grpSpPr>
            <a:xfrm>
              <a:off x="188099" y="0"/>
              <a:ext cx="4657803" cy="883652"/>
              <a:chOff x="0" y="0"/>
              <a:chExt cx="4657801" cy="883651"/>
            </a:xfrm>
          </p:grpSpPr>
          <p:sp>
            <p:nvSpPr>
              <p:cNvPr id="128" name="Google Shape;128;p11"/>
              <p:cNvSpPr/>
              <p:nvPr/>
            </p:nvSpPr>
            <p:spPr>
              <a:xfrm>
                <a:off x="0" y="0"/>
                <a:ext cx="4657801" cy="883651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1"/>
              <p:cNvSpPr txBox="1"/>
              <p:nvPr/>
            </p:nvSpPr>
            <p:spPr>
              <a:xfrm>
                <a:off x="47898" y="251708"/>
                <a:ext cx="4562004" cy="380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30" name="Google Shape;130;p11"/>
            <p:cNvGrpSpPr/>
            <p:nvPr/>
          </p:nvGrpSpPr>
          <p:grpSpPr>
            <a:xfrm>
              <a:off x="-1" y="168979"/>
              <a:ext cx="391112" cy="536169"/>
              <a:chOff x="0" y="0"/>
              <a:chExt cx="391111" cy="536168"/>
            </a:xfrm>
          </p:grpSpPr>
          <p:sp>
            <p:nvSpPr>
              <p:cNvPr id="131" name="Google Shape;131;p11"/>
              <p:cNvSpPr/>
              <p:nvPr/>
            </p:nvSpPr>
            <p:spPr>
              <a:xfrm>
                <a:off x="0" y="84708"/>
                <a:ext cx="391111" cy="385801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1"/>
              <p:cNvSpPr txBox="1"/>
              <p:nvPr/>
            </p:nvSpPr>
            <p:spPr>
              <a:xfrm>
                <a:off x="9902" y="0"/>
                <a:ext cx="312202" cy="536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</p:grpSp>
        <p:sp>
          <p:nvSpPr>
            <p:cNvPr id="133" name="Google Shape;133;p11"/>
            <p:cNvSpPr txBox="1"/>
            <p:nvPr/>
          </p:nvSpPr>
          <p:spPr>
            <a:xfrm>
              <a:off x="562798" y="103136"/>
              <a:ext cx="4117500" cy="677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Identificamos los modos de transportes 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Chile. </a:t>
              </a:r>
              <a:endParaRPr/>
            </a:p>
          </p:txBody>
        </p:sp>
      </p:grpSp>
      <p:grpSp>
        <p:nvGrpSpPr>
          <p:cNvPr id="134" name="Google Shape;134;p11"/>
          <p:cNvGrpSpPr/>
          <p:nvPr/>
        </p:nvGrpSpPr>
        <p:grpSpPr>
          <a:xfrm>
            <a:off x="564075" y="2843141"/>
            <a:ext cx="4657802" cy="883652"/>
            <a:chOff x="0" y="0"/>
            <a:chExt cx="4657801" cy="883651"/>
          </a:xfrm>
        </p:grpSpPr>
        <p:sp>
          <p:nvSpPr>
            <p:cNvPr id="135" name="Google Shape;135;p11"/>
            <p:cNvSpPr/>
            <p:nvPr/>
          </p:nvSpPr>
          <p:spPr>
            <a:xfrm>
              <a:off x="0" y="0"/>
              <a:ext cx="4657801" cy="883651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1"/>
            <p:cNvSpPr txBox="1"/>
            <p:nvPr/>
          </p:nvSpPr>
          <p:spPr>
            <a:xfrm>
              <a:off x="47898" y="251708"/>
              <a:ext cx="4562004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grpSp>
        <p:nvGrpSpPr>
          <p:cNvPr id="137" name="Google Shape;137;p11"/>
          <p:cNvGrpSpPr/>
          <p:nvPr/>
        </p:nvGrpSpPr>
        <p:grpSpPr>
          <a:xfrm>
            <a:off x="375974" y="3012120"/>
            <a:ext cx="376202" cy="536170"/>
            <a:chOff x="0" y="0"/>
            <a:chExt cx="376201" cy="536168"/>
          </a:xfrm>
        </p:grpSpPr>
        <p:sp>
          <p:nvSpPr>
            <p:cNvPr id="138" name="Google Shape;138;p11"/>
            <p:cNvSpPr/>
            <p:nvPr/>
          </p:nvSpPr>
          <p:spPr>
            <a:xfrm>
              <a:off x="0" y="84708"/>
              <a:ext cx="376201" cy="385801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1"/>
            <p:cNvSpPr txBox="1"/>
            <p:nvPr/>
          </p:nvSpPr>
          <p:spPr>
            <a:xfrm>
              <a:off x="9524" y="0"/>
              <a:ext cx="300302" cy="5361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sp>
        <p:nvSpPr>
          <p:cNvPr id="140" name="Google Shape;140;p11"/>
          <p:cNvSpPr txBox="1"/>
          <p:nvPr/>
        </p:nvSpPr>
        <p:spPr>
          <a:xfrm>
            <a:off x="938774" y="3088965"/>
            <a:ext cx="3960528" cy="392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Reconocimos  los Flujos de Carga en el país.</a:t>
            </a:r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5026616" y="3630159"/>
            <a:ext cx="696537" cy="69653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1"/>
          <p:cNvSpPr txBox="1"/>
          <p:nvPr/>
        </p:nvSpPr>
        <p:spPr>
          <a:xfrm>
            <a:off x="375974" y="1265365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/>
          </a:p>
        </p:txBody>
      </p:sp>
      <p:sp>
        <p:nvSpPr>
          <p:cNvPr id="143" name="Google Shape;143;p11"/>
          <p:cNvSpPr txBox="1"/>
          <p:nvPr/>
        </p:nvSpPr>
        <p:spPr>
          <a:xfrm>
            <a:off x="574650" y="2253630"/>
            <a:ext cx="4778402" cy="42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EL TRANSPORTE EN CHILE</a:t>
            </a:r>
            <a:endParaRPr/>
          </a:p>
        </p:txBody>
      </p:sp>
      <p:sp>
        <p:nvSpPr>
          <p:cNvPr id="144" name="Google Shape;144;p11"/>
          <p:cNvSpPr txBox="1"/>
          <p:nvPr/>
        </p:nvSpPr>
        <p:spPr>
          <a:xfrm>
            <a:off x="366450" y="996495"/>
            <a:ext cx="4700400" cy="600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/>
          </a:p>
        </p:txBody>
      </p:sp>
      <p:sp>
        <p:nvSpPr>
          <p:cNvPr id="145" name="Google Shape;145;p11"/>
          <p:cNvSpPr txBox="1"/>
          <p:nvPr/>
        </p:nvSpPr>
        <p:spPr>
          <a:xfrm>
            <a:off x="507987" y="5046929"/>
            <a:ext cx="4846160" cy="1248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 la actividad anterior, los invitamos a reunirse en equipos de trabajo de 4 integrantes, y responder las siguientes interrogantes, utilizando la aplicación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Mentimeter. </a:t>
            </a:r>
            <a:endParaRPr/>
          </a:p>
        </p:txBody>
      </p:sp>
      <p:pic>
        <p:nvPicPr>
          <p:cNvPr descr="Imagen 34" id="146" name="Google Shape;14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517" y="2513152"/>
            <a:ext cx="4828329" cy="4574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52" name="Google Shape;152;p12"/>
          <p:cNvSpPr txBox="1"/>
          <p:nvPr/>
        </p:nvSpPr>
        <p:spPr>
          <a:xfrm>
            <a:off x="375974" y="1265365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MOTIVACIÓN</a:t>
            </a:r>
            <a:endParaRPr/>
          </a:p>
        </p:txBody>
      </p:sp>
      <p:sp>
        <p:nvSpPr>
          <p:cNvPr id="153" name="Google Shape;153;p12"/>
          <p:cNvSpPr txBox="1"/>
          <p:nvPr/>
        </p:nvSpPr>
        <p:spPr>
          <a:xfrm>
            <a:off x="491038" y="5433050"/>
            <a:ext cx="4995616" cy="1021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</a:t>
            </a:r>
            <a:r>
              <a:rPr b="0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invitamos</a:t>
            </a:r>
            <a:r>
              <a:rPr b="0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a profundizar revisando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/>
          </a:p>
        </p:txBody>
      </p:sp>
      <p:grpSp>
        <p:nvGrpSpPr>
          <p:cNvPr id="154" name="Google Shape;154;p12"/>
          <p:cNvGrpSpPr/>
          <p:nvPr/>
        </p:nvGrpSpPr>
        <p:grpSpPr>
          <a:xfrm>
            <a:off x="203185" y="2428038"/>
            <a:ext cx="6002848" cy="2670769"/>
            <a:chOff x="0" y="0"/>
            <a:chExt cx="6002848" cy="2670768"/>
          </a:xfrm>
        </p:grpSpPr>
        <p:grpSp>
          <p:nvGrpSpPr>
            <p:cNvPr id="155" name="Google Shape;155;p12"/>
            <p:cNvGrpSpPr/>
            <p:nvPr/>
          </p:nvGrpSpPr>
          <p:grpSpPr>
            <a:xfrm>
              <a:off x="0" y="0"/>
              <a:ext cx="5194044" cy="2651538"/>
              <a:chOff x="0" y="0"/>
              <a:chExt cx="5194043" cy="2651537"/>
            </a:xfrm>
          </p:grpSpPr>
          <p:sp>
            <p:nvSpPr>
              <p:cNvPr id="156" name="Google Shape;156;p12"/>
              <p:cNvSpPr/>
              <p:nvPr/>
            </p:nvSpPr>
            <p:spPr>
              <a:xfrm flipH="1">
                <a:off x="0" y="0"/>
                <a:ext cx="5194043" cy="2651537"/>
              </a:xfrm>
              <a:prstGeom prst="roundRect">
                <a:avLst>
                  <a:gd fmla="val 16667" name="adj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2"/>
              <p:cNvSpPr txBox="1"/>
              <p:nvPr/>
            </p:nvSpPr>
            <p:spPr>
              <a:xfrm>
                <a:off x="129437" y="1135651"/>
                <a:ext cx="4935169" cy="380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158" name="Google Shape;158;p12"/>
            <p:cNvSpPr/>
            <p:nvPr/>
          </p:nvSpPr>
          <p:spPr>
            <a:xfrm flipH="1" rot="7028957">
              <a:off x="5170211" y="1641696"/>
              <a:ext cx="446764" cy="1140281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12"/>
          <p:cNvSpPr txBox="1"/>
          <p:nvPr/>
        </p:nvSpPr>
        <p:spPr>
          <a:xfrm>
            <a:off x="487663" y="2786528"/>
            <a:ext cx="4703929" cy="1914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Comenzar, te invitamos a analizar y reflexionar sobre las siguientes interrogantes: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¿Cuántas Leyes crees que existen en Chile sobre el transporte de cargas?</a:t>
            </a:r>
            <a:endParaRPr/>
          </a:p>
          <a:p>
            <a:pPr indent="-1968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¿De qué temas se ocupan?</a:t>
            </a:r>
            <a:endParaRPr/>
          </a:p>
        </p:txBody>
      </p:sp>
      <p:pic>
        <p:nvPicPr>
          <p:cNvPr descr="Imagen 2" id="160" name="Google Shape;16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691" y="1828646"/>
            <a:ext cx="3240639" cy="575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66" name="Google Shape;166;p13"/>
          <p:cNvSpPr txBox="1"/>
          <p:nvPr/>
        </p:nvSpPr>
        <p:spPr>
          <a:xfrm>
            <a:off x="4109576" y="2664933"/>
            <a:ext cx="4840957" cy="300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/>
          </a:p>
        </p:txBody>
      </p:sp>
      <p:grpSp>
        <p:nvGrpSpPr>
          <p:cNvPr id="167" name="Google Shape;167;p13"/>
          <p:cNvGrpSpPr/>
          <p:nvPr/>
        </p:nvGrpSpPr>
        <p:grpSpPr>
          <a:xfrm>
            <a:off x="4063851" y="3185652"/>
            <a:ext cx="5081311" cy="3285725"/>
            <a:chOff x="0" y="0"/>
            <a:chExt cx="5081309" cy="3285724"/>
          </a:xfrm>
        </p:grpSpPr>
        <p:sp>
          <p:nvSpPr>
            <p:cNvPr id="168" name="Google Shape;168;p13"/>
            <p:cNvSpPr/>
            <p:nvPr/>
          </p:nvSpPr>
          <p:spPr>
            <a:xfrm>
              <a:off x="0" y="0"/>
              <a:ext cx="5081309" cy="3285724"/>
            </a:xfrm>
            <a:prstGeom prst="roundRect">
              <a:avLst>
                <a:gd fmla="val 6741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3"/>
            <p:cNvSpPr txBox="1"/>
            <p:nvPr/>
          </p:nvSpPr>
          <p:spPr>
            <a:xfrm>
              <a:off x="69634" y="1452744"/>
              <a:ext cx="4942040" cy="380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</a:t>
              </a:r>
              <a:endParaRPr/>
            </a:p>
          </p:txBody>
        </p:sp>
      </p:grpSp>
      <p:sp>
        <p:nvSpPr>
          <p:cNvPr id="170" name="Google Shape;170;p13"/>
          <p:cNvSpPr txBox="1"/>
          <p:nvPr/>
        </p:nvSpPr>
        <p:spPr>
          <a:xfrm>
            <a:off x="4624638" y="3873937"/>
            <a:ext cx="4392061" cy="1824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los aspectos legales de los Vehículos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Chile.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los tipos de vehículos y sus especificaciones técnicas. </a:t>
            </a:r>
            <a:endParaRPr/>
          </a:p>
        </p:txBody>
      </p:sp>
      <p:grpSp>
        <p:nvGrpSpPr>
          <p:cNvPr id="171" name="Google Shape;171;p13"/>
          <p:cNvGrpSpPr/>
          <p:nvPr/>
        </p:nvGrpSpPr>
        <p:grpSpPr>
          <a:xfrm>
            <a:off x="3895219" y="3860962"/>
            <a:ext cx="375441" cy="536170"/>
            <a:chOff x="0" y="0"/>
            <a:chExt cx="375439" cy="536168"/>
          </a:xfrm>
        </p:grpSpPr>
        <p:sp>
          <p:nvSpPr>
            <p:cNvPr id="172" name="Google Shape;172;p13"/>
            <p:cNvSpPr/>
            <p:nvPr/>
          </p:nvSpPr>
          <p:spPr>
            <a:xfrm>
              <a:off x="0" y="117481"/>
              <a:ext cx="375439" cy="362159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3"/>
            <p:cNvSpPr txBox="1"/>
            <p:nvPr/>
          </p:nvSpPr>
          <p:spPr>
            <a:xfrm>
              <a:off x="9505" y="0"/>
              <a:ext cx="299692" cy="5361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74" name="Google Shape;174;p13"/>
          <p:cNvGrpSpPr/>
          <p:nvPr/>
        </p:nvGrpSpPr>
        <p:grpSpPr>
          <a:xfrm>
            <a:off x="3895219" y="5066033"/>
            <a:ext cx="375441" cy="536170"/>
            <a:chOff x="0" y="0"/>
            <a:chExt cx="375439" cy="536168"/>
          </a:xfrm>
        </p:grpSpPr>
        <p:sp>
          <p:nvSpPr>
            <p:cNvPr id="175" name="Google Shape;175;p13"/>
            <p:cNvSpPr/>
            <p:nvPr/>
          </p:nvSpPr>
          <p:spPr>
            <a:xfrm>
              <a:off x="0" y="117481"/>
              <a:ext cx="375439" cy="362159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3"/>
            <p:cNvSpPr txBox="1"/>
            <p:nvPr/>
          </p:nvSpPr>
          <p:spPr>
            <a:xfrm>
              <a:off x="9505" y="0"/>
              <a:ext cx="299692" cy="5361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sp>
        <p:nvSpPr>
          <p:cNvPr id="177" name="Google Shape;177;p13"/>
          <p:cNvSpPr txBox="1"/>
          <p:nvPr/>
        </p:nvSpPr>
        <p:spPr>
          <a:xfrm>
            <a:off x="375974" y="1760907"/>
            <a:ext cx="4997501" cy="431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VEHÍCULOS</a:t>
            </a:r>
            <a:endParaRPr/>
          </a:p>
        </p:txBody>
      </p:sp>
      <p:sp>
        <p:nvSpPr>
          <p:cNvPr id="178" name="Google Shape;178;p13"/>
          <p:cNvSpPr txBox="1"/>
          <p:nvPr/>
        </p:nvSpPr>
        <p:spPr>
          <a:xfrm>
            <a:off x="4017017" y="1029694"/>
            <a:ext cx="466493" cy="830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pic>
        <p:nvPicPr>
          <p:cNvPr descr="Imagen 20" id="179" name="Google Shape;17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8"/>
            <a:ext cx="2950556" cy="431378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3"/>
          <p:cNvSpPr txBox="1"/>
          <p:nvPr/>
        </p:nvSpPr>
        <p:spPr>
          <a:xfrm>
            <a:off x="375975" y="1265365"/>
            <a:ext cx="4107535" cy="536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186" name="Google Shape;186;p14"/>
          <p:cNvGrpSpPr/>
          <p:nvPr/>
        </p:nvGrpSpPr>
        <p:grpSpPr>
          <a:xfrm>
            <a:off x="1361395" y="4591934"/>
            <a:ext cx="8127737" cy="2153741"/>
            <a:chOff x="0" y="0"/>
            <a:chExt cx="8127735" cy="2153740"/>
          </a:xfrm>
        </p:grpSpPr>
        <p:sp>
          <p:nvSpPr>
            <p:cNvPr id="187" name="Google Shape;187;p14"/>
            <p:cNvSpPr/>
            <p:nvPr/>
          </p:nvSpPr>
          <p:spPr>
            <a:xfrm>
              <a:off x="0" y="0"/>
              <a:ext cx="8127735" cy="2153740"/>
            </a:xfrm>
            <a:prstGeom prst="roundRect">
              <a:avLst>
                <a:gd fmla="val 16792" name="adj"/>
              </a:avLst>
            </a:prstGeom>
            <a:solidFill>
              <a:srgbClr val="F9EBDE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4"/>
            <p:cNvSpPr txBox="1"/>
            <p:nvPr/>
          </p:nvSpPr>
          <p:spPr>
            <a:xfrm>
              <a:off x="105924" y="886752"/>
              <a:ext cx="7915887" cy="380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grpSp>
        <p:nvGrpSpPr>
          <p:cNvPr id="189" name="Google Shape;189;p14"/>
          <p:cNvGrpSpPr/>
          <p:nvPr/>
        </p:nvGrpSpPr>
        <p:grpSpPr>
          <a:xfrm>
            <a:off x="1361395" y="2184217"/>
            <a:ext cx="8127737" cy="2153741"/>
            <a:chOff x="0" y="0"/>
            <a:chExt cx="8127735" cy="2153740"/>
          </a:xfrm>
        </p:grpSpPr>
        <p:sp>
          <p:nvSpPr>
            <p:cNvPr id="190" name="Google Shape;190;p14"/>
            <p:cNvSpPr/>
            <p:nvPr/>
          </p:nvSpPr>
          <p:spPr>
            <a:xfrm>
              <a:off x="0" y="0"/>
              <a:ext cx="8127735" cy="2153740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4"/>
            <p:cNvSpPr txBox="1"/>
            <p:nvPr/>
          </p:nvSpPr>
          <p:spPr>
            <a:xfrm>
              <a:off x="105924" y="886752"/>
              <a:ext cx="7915887" cy="380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grpSp>
        <p:nvGrpSpPr>
          <p:cNvPr id="192" name="Google Shape;192;p14"/>
          <p:cNvGrpSpPr/>
          <p:nvPr/>
        </p:nvGrpSpPr>
        <p:grpSpPr>
          <a:xfrm>
            <a:off x="162553" y="2052147"/>
            <a:ext cx="3537478" cy="4876392"/>
            <a:chOff x="0" y="0"/>
            <a:chExt cx="3537476" cy="4876390"/>
          </a:xfrm>
        </p:grpSpPr>
        <p:sp>
          <p:nvSpPr>
            <p:cNvPr id="193" name="Google Shape;193;p14"/>
            <p:cNvSpPr/>
            <p:nvPr/>
          </p:nvSpPr>
          <p:spPr>
            <a:xfrm>
              <a:off x="0" y="0"/>
              <a:ext cx="3537476" cy="4876390"/>
            </a:xfrm>
            <a:prstGeom prst="roundRect">
              <a:avLst>
                <a:gd fmla="val 16792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4"/>
            <p:cNvSpPr txBox="1"/>
            <p:nvPr/>
          </p:nvSpPr>
          <p:spPr>
            <a:xfrm>
              <a:off x="173979" y="2248077"/>
              <a:ext cx="3189517" cy="380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95" name="Google Shape;195;p14"/>
          <p:cNvSpPr txBox="1"/>
          <p:nvPr/>
        </p:nvSpPr>
        <p:spPr>
          <a:xfrm>
            <a:off x="3916244" y="2349656"/>
            <a:ext cx="5323968" cy="4364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nuestro país existe una ley principal para el tránsito de vehículos: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Ley N°18.290,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más conocida como </a:t>
            </a:r>
            <a:r>
              <a:rPr b="0" i="1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“Ley de Tránsito”,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la principal guía para cualquier persona que quiera transitar en el país con un vehículo, ya sea un auto, una moto o incluso, una bicicleta.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Dentro de esta ley se regulan las condiciones para obtener una licencia de conducir, se indican cuáles son las señales del tránsito y qué significa cada una de ellas.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supuesto, también se estipulan condiciones básicas de aspectos técnicos de los vehículos, incluyendo, por supuesto, a los vehículos de carga.</a:t>
            </a:r>
            <a:endParaRPr/>
          </a:p>
        </p:txBody>
      </p:sp>
      <p:sp>
        <p:nvSpPr>
          <p:cNvPr id="196" name="Google Shape;196;p14"/>
          <p:cNvSpPr txBox="1"/>
          <p:nvPr/>
        </p:nvSpPr>
        <p:spPr>
          <a:xfrm>
            <a:off x="452174" y="1361342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ASPECTOS LEGALES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LOS VEHÍCULOS EN CHILE</a:t>
            </a:r>
            <a:endParaRPr/>
          </a:p>
        </p:txBody>
      </p:sp>
      <p:pic>
        <p:nvPicPr>
          <p:cNvPr descr="Imagen 7" id="197" name="Google Shape;197;p14"/>
          <p:cNvPicPr preferRelativeResize="0"/>
          <p:nvPr/>
        </p:nvPicPr>
        <p:blipFill rotWithShape="1">
          <a:blip r:embed="rId3">
            <a:alphaModFix/>
          </a:blip>
          <a:srcRect b="4" l="0" r="0" t="0"/>
          <a:stretch/>
        </p:blipFill>
        <p:spPr>
          <a:xfrm>
            <a:off x="411725" y="2349196"/>
            <a:ext cx="2974950" cy="4202511"/>
          </a:xfrm>
          <a:custGeom>
            <a:rect b="b" l="l" r="r" t="t"/>
            <a:pathLst>
              <a:path extrusionOk="0" h="21600" w="21600">
                <a:moveTo>
                  <a:pt x="3599" y="0"/>
                </a:moveTo>
                <a:cubicBezTo>
                  <a:pt x="1611" y="0"/>
                  <a:pt x="0" y="1140"/>
                  <a:pt x="0" y="2548"/>
                </a:cubicBezTo>
                <a:lnTo>
                  <a:pt x="0" y="19052"/>
                </a:lnTo>
                <a:cubicBezTo>
                  <a:pt x="0" y="20460"/>
                  <a:pt x="1611" y="21600"/>
                  <a:pt x="3599" y="21600"/>
                </a:cubicBezTo>
                <a:lnTo>
                  <a:pt x="18001" y="21600"/>
                </a:lnTo>
                <a:cubicBezTo>
                  <a:pt x="19989" y="21600"/>
                  <a:pt x="21600" y="20460"/>
                  <a:pt x="21600" y="19052"/>
                </a:cubicBezTo>
                <a:lnTo>
                  <a:pt x="21600" y="2548"/>
                </a:lnTo>
                <a:cubicBezTo>
                  <a:pt x="21600" y="1140"/>
                  <a:pt x="19989" y="0"/>
                  <a:pt x="18001" y="0"/>
                </a:cubicBezTo>
                <a:lnTo>
                  <a:pt x="3599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203" name="Google Shape;203;p15"/>
          <p:cNvGrpSpPr/>
          <p:nvPr/>
        </p:nvGrpSpPr>
        <p:grpSpPr>
          <a:xfrm>
            <a:off x="477503" y="2306125"/>
            <a:ext cx="3901316" cy="883848"/>
            <a:chOff x="0" y="0"/>
            <a:chExt cx="3901314" cy="883846"/>
          </a:xfrm>
        </p:grpSpPr>
        <p:sp>
          <p:nvSpPr>
            <p:cNvPr id="204" name="Google Shape;204;p15"/>
            <p:cNvSpPr/>
            <p:nvPr/>
          </p:nvSpPr>
          <p:spPr>
            <a:xfrm>
              <a:off x="0" y="0"/>
              <a:ext cx="3901314" cy="883846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5"/>
            <p:cNvSpPr txBox="1"/>
            <p:nvPr/>
          </p:nvSpPr>
          <p:spPr>
            <a:xfrm>
              <a:off x="88865" y="297510"/>
              <a:ext cx="3723583" cy="288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/>
            </a:p>
          </p:txBody>
        </p:sp>
      </p:grpSp>
      <p:grpSp>
        <p:nvGrpSpPr>
          <p:cNvPr id="206" name="Google Shape;206;p15"/>
          <p:cNvGrpSpPr/>
          <p:nvPr/>
        </p:nvGrpSpPr>
        <p:grpSpPr>
          <a:xfrm>
            <a:off x="477503" y="3322039"/>
            <a:ext cx="3901316" cy="883848"/>
            <a:chOff x="0" y="0"/>
            <a:chExt cx="3901314" cy="883846"/>
          </a:xfrm>
        </p:grpSpPr>
        <p:sp>
          <p:nvSpPr>
            <p:cNvPr id="207" name="Google Shape;207;p15"/>
            <p:cNvSpPr/>
            <p:nvPr/>
          </p:nvSpPr>
          <p:spPr>
            <a:xfrm>
              <a:off x="0" y="0"/>
              <a:ext cx="3901314" cy="883846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5"/>
            <p:cNvSpPr txBox="1"/>
            <p:nvPr/>
          </p:nvSpPr>
          <p:spPr>
            <a:xfrm>
              <a:off x="88865" y="297510"/>
              <a:ext cx="3723583" cy="288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/>
            </a:p>
          </p:txBody>
        </p:sp>
      </p:grpSp>
      <p:grpSp>
        <p:nvGrpSpPr>
          <p:cNvPr id="209" name="Google Shape;209;p15"/>
          <p:cNvGrpSpPr/>
          <p:nvPr/>
        </p:nvGrpSpPr>
        <p:grpSpPr>
          <a:xfrm>
            <a:off x="477503" y="4348114"/>
            <a:ext cx="3901316" cy="883848"/>
            <a:chOff x="0" y="0"/>
            <a:chExt cx="3901314" cy="883846"/>
          </a:xfrm>
        </p:grpSpPr>
        <p:sp>
          <p:nvSpPr>
            <p:cNvPr id="210" name="Google Shape;210;p15"/>
            <p:cNvSpPr/>
            <p:nvPr/>
          </p:nvSpPr>
          <p:spPr>
            <a:xfrm>
              <a:off x="0" y="0"/>
              <a:ext cx="3901314" cy="883846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5"/>
            <p:cNvSpPr txBox="1"/>
            <p:nvPr/>
          </p:nvSpPr>
          <p:spPr>
            <a:xfrm>
              <a:off x="88865" y="297510"/>
              <a:ext cx="3723583" cy="288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/>
            </a:p>
          </p:txBody>
        </p:sp>
      </p:grpSp>
      <p:grpSp>
        <p:nvGrpSpPr>
          <p:cNvPr id="212" name="Google Shape;212;p15"/>
          <p:cNvGrpSpPr/>
          <p:nvPr/>
        </p:nvGrpSpPr>
        <p:grpSpPr>
          <a:xfrm>
            <a:off x="477503" y="5364029"/>
            <a:ext cx="3901316" cy="883848"/>
            <a:chOff x="0" y="0"/>
            <a:chExt cx="3901314" cy="883846"/>
          </a:xfrm>
        </p:grpSpPr>
        <p:sp>
          <p:nvSpPr>
            <p:cNvPr id="213" name="Google Shape;213;p15"/>
            <p:cNvSpPr/>
            <p:nvPr/>
          </p:nvSpPr>
          <p:spPr>
            <a:xfrm>
              <a:off x="0" y="0"/>
              <a:ext cx="3901314" cy="883846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5"/>
            <p:cNvSpPr txBox="1"/>
            <p:nvPr/>
          </p:nvSpPr>
          <p:spPr>
            <a:xfrm>
              <a:off x="88865" y="297510"/>
              <a:ext cx="3723583" cy="288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/>
            </a:p>
          </p:txBody>
        </p:sp>
      </p:grpSp>
      <p:grpSp>
        <p:nvGrpSpPr>
          <p:cNvPr id="215" name="Google Shape;215;p15"/>
          <p:cNvGrpSpPr/>
          <p:nvPr/>
        </p:nvGrpSpPr>
        <p:grpSpPr>
          <a:xfrm>
            <a:off x="5130632" y="2306125"/>
            <a:ext cx="3901315" cy="883848"/>
            <a:chOff x="0" y="0"/>
            <a:chExt cx="3901314" cy="883846"/>
          </a:xfrm>
        </p:grpSpPr>
        <p:sp>
          <p:nvSpPr>
            <p:cNvPr id="216" name="Google Shape;216;p15"/>
            <p:cNvSpPr/>
            <p:nvPr/>
          </p:nvSpPr>
          <p:spPr>
            <a:xfrm>
              <a:off x="0" y="0"/>
              <a:ext cx="3901314" cy="883846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5"/>
            <p:cNvSpPr txBox="1"/>
            <p:nvPr/>
          </p:nvSpPr>
          <p:spPr>
            <a:xfrm>
              <a:off x="88865" y="297510"/>
              <a:ext cx="3723583" cy="288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/>
            </a:p>
          </p:txBody>
        </p:sp>
      </p:grpSp>
      <p:grpSp>
        <p:nvGrpSpPr>
          <p:cNvPr id="218" name="Google Shape;218;p15"/>
          <p:cNvGrpSpPr/>
          <p:nvPr/>
        </p:nvGrpSpPr>
        <p:grpSpPr>
          <a:xfrm>
            <a:off x="5130632" y="3322039"/>
            <a:ext cx="3901315" cy="883848"/>
            <a:chOff x="0" y="0"/>
            <a:chExt cx="3901314" cy="883846"/>
          </a:xfrm>
        </p:grpSpPr>
        <p:sp>
          <p:nvSpPr>
            <p:cNvPr id="219" name="Google Shape;219;p15"/>
            <p:cNvSpPr/>
            <p:nvPr/>
          </p:nvSpPr>
          <p:spPr>
            <a:xfrm>
              <a:off x="0" y="0"/>
              <a:ext cx="3901314" cy="883846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5"/>
            <p:cNvSpPr txBox="1"/>
            <p:nvPr/>
          </p:nvSpPr>
          <p:spPr>
            <a:xfrm>
              <a:off x="88865" y="297510"/>
              <a:ext cx="3723583" cy="288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/>
            </a:p>
          </p:txBody>
        </p:sp>
      </p:grpSp>
      <p:grpSp>
        <p:nvGrpSpPr>
          <p:cNvPr id="221" name="Google Shape;221;p15"/>
          <p:cNvGrpSpPr/>
          <p:nvPr/>
        </p:nvGrpSpPr>
        <p:grpSpPr>
          <a:xfrm>
            <a:off x="5130632" y="4348114"/>
            <a:ext cx="3901315" cy="883848"/>
            <a:chOff x="0" y="0"/>
            <a:chExt cx="3901314" cy="883846"/>
          </a:xfrm>
        </p:grpSpPr>
        <p:sp>
          <p:nvSpPr>
            <p:cNvPr id="222" name="Google Shape;222;p15"/>
            <p:cNvSpPr/>
            <p:nvPr/>
          </p:nvSpPr>
          <p:spPr>
            <a:xfrm>
              <a:off x="0" y="0"/>
              <a:ext cx="3901314" cy="883846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5"/>
            <p:cNvSpPr txBox="1"/>
            <p:nvPr/>
          </p:nvSpPr>
          <p:spPr>
            <a:xfrm>
              <a:off x="88865" y="297510"/>
              <a:ext cx="3723583" cy="288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/>
            </a:p>
          </p:txBody>
        </p:sp>
      </p:grpSp>
      <p:grpSp>
        <p:nvGrpSpPr>
          <p:cNvPr id="224" name="Google Shape;224;p15"/>
          <p:cNvGrpSpPr/>
          <p:nvPr/>
        </p:nvGrpSpPr>
        <p:grpSpPr>
          <a:xfrm>
            <a:off x="5130632" y="5364029"/>
            <a:ext cx="3901315" cy="883848"/>
            <a:chOff x="0" y="0"/>
            <a:chExt cx="3901314" cy="883846"/>
          </a:xfrm>
        </p:grpSpPr>
        <p:sp>
          <p:nvSpPr>
            <p:cNvPr id="225" name="Google Shape;225;p15"/>
            <p:cNvSpPr/>
            <p:nvPr/>
          </p:nvSpPr>
          <p:spPr>
            <a:xfrm>
              <a:off x="0" y="0"/>
              <a:ext cx="3901314" cy="883846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5"/>
            <p:cNvSpPr txBox="1"/>
            <p:nvPr/>
          </p:nvSpPr>
          <p:spPr>
            <a:xfrm>
              <a:off x="88865" y="297510"/>
              <a:ext cx="3723583" cy="288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/>
            </a:p>
          </p:txBody>
        </p:sp>
      </p:grpSp>
      <p:sp>
        <p:nvSpPr>
          <p:cNvPr id="227" name="Google Shape;227;p15"/>
          <p:cNvSpPr txBox="1"/>
          <p:nvPr/>
        </p:nvSpPr>
        <p:spPr>
          <a:xfrm>
            <a:off x="452174" y="1269911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ASPECTOS LEGALES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LOS VEHÍCULOS EN CHILE</a:t>
            </a:r>
            <a:endParaRPr/>
          </a:p>
        </p:txBody>
      </p:sp>
      <p:pic>
        <p:nvPicPr>
          <p:cNvPr descr="Imagen 7" id="228" name="Google Shape;22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479" y="2488989"/>
            <a:ext cx="933464" cy="521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" id="229" name="Google Shape;22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1643" y="3378582"/>
            <a:ext cx="765023" cy="76502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5"/>
          <p:cNvSpPr txBox="1"/>
          <p:nvPr/>
        </p:nvSpPr>
        <p:spPr>
          <a:xfrm>
            <a:off x="2410165" y="2596580"/>
            <a:ext cx="1535384" cy="258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Velocidades máximas</a:t>
            </a:r>
            <a:endParaRPr/>
          </a:p>
        </p:txBody>
      </p:sp>
      <p:sp>
        <p:nvSpPr>
          <p:cNvPr id="231" name="Google Shape;231;p15"/>
          <p:cNvSpPr txBox="1"/>
          <p:nvPr/>
        </p:nvSpPr>
        <p:spPr>
          <a:xfrm>
            <a:off x="2410165" y="3397677"/>
            <a:ext cx="1816312" cy="664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Luces de posición, frontales, laterales y traseras.</a:t>
            </a:r>
            <a:endParaRPr/>
          </a:p>
        </p:txBody>
      </p:sp>
      <p:pic>
        <p:nvPicPr>
          <p:cNvPr descr="Picture 4" id="232" name="Google Shape;232;p15"/>
          <p:cNvPicPr preferRelativeResize="0"/>
          <p:nvPr/>
        </p:nvPicPr>
        <p:blipFill rotWithShape="1">
          <a:blip r:embed="rId5">
            <a:alphaModFix/>
          </a:blip>
          <a:srcRect b="16426" l="17753" r="13225" t="13974"/>
          <a:stretch/>
        </p:blipFill>
        <p:spPr>
          <a:xfrm>
            <a:off x="965168" y="4439547"/>
            <a:ext cx="822934" cy="67050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5"/>
          <p:cNvSpPr txBox="1"/>
          <p:nvPr/>
        </p:nvSpPr>
        <p:spPr>
          <a:xfrm>
            <a:off x="2410165" y="4440375"/>
            <a:ext cx="1816312" cy="664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Medidas máximas del vehículo: largo, alto y ancho.</a:t>
            </a:r>
            <a:endParaRPr/>
          </a:p>
        </p:txBody>
      </p:sp>
      <p:pic>
        <p:nvPicPr>
          <p:cNvPr descr="Imagen 16" id="234" name="Google Shape;23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6447" y="5562924"/>
            <a:ext cx="585321" cy="58532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5"/>
          <p:cNvSpPr txBox="1"/>
          <p:nvPr/>
        </p:nvSpPr>
        <p:spPr>
          <a:xfrm>
            <a:off x="2410165" y="5613212"/>
            <a:ext cx="1816312" cy="461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Relación Peso vs Potencia del motor.</a:t>
            </a:r>
            <a:endParaRPr/>
          </a:p>
        </p:txBody>
      </p:sp>
      <p:cxnSp>
        <p:nvCxnSpPr>
          <p:cNvPr id="236" name="Google Shape;236;p15"/>
          <p:cNvCxnSpPr/>
          <p:nvPr/>
        </p:nvCxnSpPr>
        <p:spPr>
          <a:xfrm flipH="1">
            <a:off x="4744713" y="2350902"/>
            <a:ext cx="1" cy="4143081"/>
          </a:xfrm>
          <a:prstGeom prst="straightConnector1">
            <a:avLst/>
          </a:prstGeom>
          <a:noFill/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magen 19" id="237" name="Google Shape;23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57737" y="2376416"/>
            <a:ext cx="714114" cy="71411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5"/>
          <p:cNvSpPr txBox="1"/>
          <p:nvPr/>
        </p:nvSpPr>
        <p:spPr>
          <a:xfrm>
            <a:off x="6587377" y="2595621"/>
            <a:ext cx="1387132" cy="258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Frenos</a:t>
            </a:r>
            <a:endParaRPr/>
          </a:p>
        </p:txBody>
      </p:sp>
      <p:pic>
        <p:nvPicPr>
          <p:cNvPr descr="Imagen 21" id="239" name="Google Shape;239;p15"/>
          <p:cNvPicPr preferRelativeResize="0"/>
          <p:nvPr/>
        </p:nvPicPr>
        <p:blipFill rotWithShape="1">
          <a:blip r:embed="rId8">
            <a:alphaModFix/>
          </a:blip>
          <a:srcRect b="7308" l="0" r="0" t="0"/>
          <a:stretch/>
        </p:blipFill>
        <p:spPr>
          <a:xfrm>
            <a:off x="5535000" y="3442687"/>
            <a:ext cx="777489" cy="60056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5"/>
          <p:cNvSpPr txBox="1"/>
          <p:nvPr/>
        </p:nvSpPr>
        <p:spPr>
          <a:xfrm>
            <a:off x="6587377" y="3601442"/>
            <a:ext cx="902312" cy="258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Neumáticos</a:t>
            </a:r>
            <a:endParaRPr/>
          </a:p>
        </p:txBody>
      </p:sp>
      <p:pic>
        <p:nvPicPr>
          <p:cNvPr descr="Imagen 23" id="241" name="Google Shape;241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35492" y="4475914"/>
            <a:ext cx="666837" cy="66683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5"/>
          <p:cNvSpPr txBox="1"/>
          <p:nvPr/>
        </p:nvSpPr>
        <p:spPr>
          <a:xfrm>
            <a:off x="6587377" y="4648124"/>
            <a:ext cx="2038906" cy="258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Parabrisas y limpiaparabrisas</a:t>
            </a:r>
            <a:endParaRPr/>
          </a:p>
        </p:txBody>
      </p:sp>
      <p:pic>
        <p:nvPicPr>
          <p:cNvPr descr="Imagen 25" id="243" name="Google Shape;243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656024" y="5520818"/>
            <a:ext cx="580206" cy="58020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5"/>
          <p:cNvSpPr txBox="1"/>
          <p:nvPr/>
        </p:nvSpPr>
        <p:spPr>
          <a:xfrm>
            <a:off x="6587375" y="5420190"/>
            <a:ext cx="2075260" cy="664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Otros, como los cinturones de seguridad, extintores, espejos, etc.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50" name="Google Shape;250;p16"/>
          <p:cNvSpPr txBox="1"/>
          <p:nvPr/>
        </p:nvSpPr>
        <p:spPr>
          <a:xfrm>
            <a:off x="452174" y="1269911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ASPECTOS LEGALES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LOS VEHÍCULOS EN CHILE</a:t>
            </a:r>
            <a:endParaRPr/>
          </a:p>
        </p:txBody>
      </p:sp>
      <p:sp>
        <p:nvSpPr>
          <p:cNvPr id="251" name="Google Shape;251;p16"/>
          <p:cNvSpPr txBox="1"/>
          <p:nvPr/>
        </p:nvSpPr>
        <p:spPr>
          <a:xfrm>
            <a:off x="501948" y="2567169"/>
            <a:ext cx="8656992" cy="277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Existen algunos aspectos específicos para otros tipos de vehículos que se encuentran regulados por ley:</a:t>
            </a:r>
            <a:endParaRPr/>
          </a:p>
        </p:txBody>
      </p:sp>
      <p:grpSp>
        <p:nvGrpSpPr>
          <p:cNvPr id="252" name="Google Shape;252;p16"/>
          <p:cNvGrpSpPr/>
          <p:nvPr/>
        </p:nvGrpSpPr>
        <p:grpSpPr>
          <a:xfrm>
            <a:off x="919163" y="3188678"/>
            <a:ext cx="7813658" cy="3292104"/>
            <a:chOff x="-1" y="0"/>
            <a:chExt cx="7813658" cy="3292103"/>
          </a:xfrm>
        </p:grpSpPr>
        <p:grpSp>
          <p:nvGrpSpPr>
            <p:cNvPr id="253" name="Google Shape;253;p16"/>
            <p:cNvGrpSpPr/>
            <p:nvPr/>
          </p:nvGrpSpPr>
          <p:grpSpPr>
            <a:xfrm>
              <a:off x="0" y="0"/>
              <a:ext cx="1767797" cy="512817"/>
              <a:chOff x="0" y="0"/>
              <a:chExt cx="1767796" cy="512816"/>
            </a:xfrm>
          </p:grpSpPr>
          <p:sp>
            <p:nvSpPr>
              <p:cNvPr id="254" name="Google Shape;254;p16"/>
              <p:cNvSpPr/>
              <p:nvPr/>
            </p:nvSpPr>
            <p:spPr>
              <a:xfrm>
                <a:off x="0" y="2572"/>
                <a:ext cx="1767796" cy="507672"/>
              </a:xfrm>
              <a:prstGeom prst="rect">
                <a:avLst/>
              </a:prstGeom>
              <a:solidFill>
                <a:srgbClr val="F7E3D1"/>
              </a:solidFill>
              <a:ln>
                <a:noFill/>
              </a:ln>
              <a:effectLst>
                <a:outerShdw blurRad="381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6"/>
              <p:cNvSpPr txBox="1"/>
              <p:nvPr/>
            </p:nvSpPr>
            <p:spPr>
              <a:xfrm>
                <a:off x="42672" y="0"/>
                <a:ext cx="1682452" cy="5128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75" lIns="56875" spcFirstLastPara="1" rIns="56875" wrap="square" tIns="56875">
                <a:spAutoFit/>
              </a:bodyPr>
              <a:lstStyle/>
              <a:p>
                <a:pPr indent="-8890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Decreto Supremo 298</a:t>
                </a:r>
                <a:endParaRPr/>
              </a:p>
            </p:txBody>
          </p:sp>
        </p:grpSp>
        <p:grpSp>
          <p:nvGrpSpPr>
            <p:cNvPr id="256" name="Google Shape;256;p16"/>
            <p:cNvGrpSpPr/>
            <p:nvPr/>
          </p:nvGrpSpPr>
          <p:grpSpPr>
            <a:xfrm>
              <a:off x="-1" y="510243"/>
              <a:ext cx="1767798" cy="2747745"/>
              <a:chOff x="-1" y="0"/>
              <a:chExt cx="1767797" cy="2747744"/>
            </a:xfrm>
          </p:grpSpPr>
          <p:sp>
            <p:nvSpPr>
              <p:cNvPr id="257" name="Google Shape;257;p16"/>
              <p:cNvSpPr/>
              <p:nvPr/>
            </p:nvSpPr>
            <p:spPr>
              <a:xfrm>
                <a:off x="-1" y="0"/>
                <a:ext cx="1767797" cy="2747744"/>
              </a:xfrm>
              <a:prstGeom prst="rect">
                <a:avLst/>
              </a:prstGeom>
              <a:solidFill>
                <a:srgbClr val="F7E3D1"/>
              </a:solidFill>
              <a:ln cap="flat" cmpd="sng" w="9525">
                <a:solidFill>
                  <a:srgbClr val="FFE2CD">
                    <a:alpha val="8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6"/>
              <p:cNvSpPr txBox="1"/>
              <p:nvPr/>
            </p:nvSpPr>
            <p:spPr>
              <a:xfrm>
                <a:off x="0" y="500047"/>
                <a:ext cx="1742904" cy="171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4675" lIns="74675" spcFirstLastPara="1" rIns="74675" wrap="square" tIns="74675">
                <a:spAutoFit/>
              </a:bodyPr>
              <a:lstStyle/>
              <a:p>
                <a:pPr indent="-114300" lvl="1" marL="11430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Establece condiciones técnicas específicas para vehículos y para el transporte de mercancías peligrosas.</a:t>
                </a:r>
                <a:endParaRPr/>
              </a:p>
            </p:txBody>
          </p:sp>
        </p:grpSp>
        <p:grpSp>
          <p:nvGrpSpPr>
            <p:cNvPr id="259" name="Google Shape;259;p16"/>
            <p:cNvGrpSpPr/>
            <p:nvPr/>
          </p:nvGrpSpPr>
          <p:grpSpPr>
            <a:xfrm>
              <a:off x="2015287" y="0"/>
              <a:ext cx="1767797" cy="512817"/>
              <a:chOff x="0" y="0"/>
              <a:chExt cx="1767796" cy="512816"/>
            </a:xfrm>
          </p:grpSpPr>
          <p:sp>
            <p:nvSpPr>
              <p:cNvPr id="260" name="Google Shape;260;p16"/>
              <p:cNvSpPr/>
              <p:nvPr/>
            </p:nvSpPr>
            <p:spPr>
              <a:xfrm>
                <a:off x="0" y="2572"/>
                <a:ext cx="1767796" cy="507672"/>
              </a:xfrm>
              <a:prstGeom prst="rect">
                <a:avLst/>
              </a:prstGeom>
              <a:solidFill>
                <a:srgbClr val="E7C093"/>
              </a:solidFill>
              <a:ln>
                <a:noFill/>
              </a:ln>
              <a:effectLst>
                <a:outerShdw blurRad="381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16"/>
              <p:cNvSpPr txBox="1"/>
              <p:nvPr/>
            </p:nvSpPr>
            <p:spPr>
              <a:xfrm>
                <a:off x="42672" y="0"/>
                <a:ext cx="1682452" cy="5128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75" lIns="56875" spcFirstLastPara="1" rIns="56875" wrap="square" tIns="56875">
                <a:sp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Decreto Supremo 148</a:t>
                </a:r>
                <a:endParaRPr/>
              </a:p>
            </p:txBody>
          </p:sp>
        </p:grpSp>
        <p:grpSp>
          <p:nvGrpSpPr>
            <p:cNvPr id="262" name="Google Shape;262;p16"/>
            <p:cNvGrpSpPr/>
            <p:nvPr/>
          </p:nvGrpSpPr>
          <p:grpSpPr>
            <a:xfrm>
              <a:off x="2015286" y="510243"/>
              <a:ext cx="1767798" cy="2747745"/>
              <a:chOff x="-1" y="0"/>
              <a:chExt cx="1767797" cy="2747744"/>
            </a:xfrm>
          </p:grpSpPr>
          <p:sp>
            <p:nvSpPr>
              <p:cNvPr id="263" name="Google Shape;263;p16"/>
              <p:cNvSpPr/>
              <p:nvPr/>
            </p:nvSpPr>
            <p:spPr>
              <a:xfrm>
                <a:off x="-1" y="0"/>
                <a:ext cx="1767797" cy="2747744"/>
              </a:xfrm>
              <a:prstGeom prst="rect">
                <a:avLst/>
              </a:prstGeom>
              <a:solidFill>
                <a:srgbClr val="E7C093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6"/>
              <p:cNvSpPr txBox="1"/>
              <p:nvPr/>
            </p:nvSpPr>
            <p:spPr>
              <a:xfrm>
                <a:off x="0" y="500047"/>
                <a:ext cx="1742904" cy="171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4675" lIns="74675" spcFirstLastPara="1" rIns="74675" wrap="square" tIns="74675">
                <a:spAutoFit/>
              </a:bodyPr>
              <a:lstStyle/>
              <a:p>
                <a:pPr indent="-114300" lvl="1" marL="11430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Establece condiciones técnicas específicas para vehículos y para el transporte de residuos peligrosos.</a:t>
                </a:r>
                <a:endParaRPr/>
              </a:p>
            </p:txBody>
          </p:sp>
        </p:grpSp>
        <p:grpSp>
          <p:nvGrpSpPr>
            <p:cNvPr id="265" name="Google Shape;265;p16"/>
            <p:cNvGrpSpPr/>
            <p:nvPr/>
          </p:nvGrpSpPr>
          <p:grpSpPr>
            <a:xfrm>
              <a:off x="4030574" y="0"/>
              <a:ext cx="1767797" cy="512817"/>
              <a:chOff x="0" y="0"/>
              <a:chExt cx="1767796" cy="512816"/>
            </a:xfrm>
          </p:grpSpPr>
          <p:sp>
            <p:nvSpPr>
              <p:cNvPr id="266" name="Google Shape;266;p16"/>
              <p:cNvSpPr/>
              <p:nvPr/>
            </p:nvSpPr>
            <p:spPr>
              <a:xfrm>
                <a:off x="0" y="2572"/>
                <a:ext cx="1767796" cy="507672"/>
              </a:xfrm>
              <a:prstGeom prst="rect">
                <a:avLst/>
              </a:prstGeom>
              <a:solidFill>
                <a:srgbClr val="E19654"/>
              </a:solidFill>
              <a:ln>
                <a:noFill/>
              </a:ln>
              <a:effectLst>
                <a:outerShdw blurRad="381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6"/>
              <p:cNvSpPr txBox="1"/>
              <p:nvPr/>
            </p:nvSpPr>
            <p:spPr>
              <a:xfrm>
                <a:off x="42672" y="0"/>
                <a:ext cx="1682452" cy="5128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75" lIns="56875" spcFirstLastPara="1" rIns="56875" wrap="square" tIns="56875">
                <a:sp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Decreto Supremo 158</a:t>
                </a:r>
                <a:endParaRPr/>
              </a:p>
            </p:txBody>
          </p:sp>
        </p:grpSp>
        <p:grpSp>
          <p:nvGrpSpPr>
            <p:cNvPr id="268" name="Google Shape;268;p16"/>
            <p:cNvGrpSpPr/>
            <p:nvPr/>
          </p:nvGrpSpPr>
          <p:grpSpPr>
            <a:xfrm>
              <a:off x="4030573" y="510243"/>
              <a:ext cx="1767798" cy="2747745"/>
              <a:chOff x="-1" y="0"/>
              <a:chExt cx="1767797" cy="2747744"/>
            </a:xfrm>
          </p:grpSpPr>
          <p:sp>
            <p:nvSpPr>
              <p:cNvPr id="269" name="Google Shape;269;p16"/>
              <p:cNvSpPr/>
              <p:nvPr/>
            </p:nvSpPr>
            <p:spPr>
              <a:xfrm>
                <a:off x="-1" y="0"/>
                <a:ext cx="1767797" cy="2747744"/>
              </a:xfrm>
              <a:prstGeom prst="rect">
                <a:avLst/>
              </a:prstGeom>
              <a:solidFill>
                <a:srgbClr val="E19654">
                  <a:alpha val="89803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6"/>
              <p:cNvSpPr txBox="1"/>
              <p:nvPr/>
            </p:nvSpPr>
            <p:spPr>
              <a:xfrm>
                <a:off x="0" y="842947"/>
                <a:ext cx="1742904" cy="1024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4675" lIns="74675" spcFirstLastPara="1" rIns="74675" wrap="square" tIns="74675">
                <a:spAutoFit/>
              </a:bodyPr>
              <a:lstStyle/>
              <a:p>
                <a:pPr indent="-114300" lvl="1" marL="11430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Establece los pesos máximos permitidos para transitar por las rutas del país.</a:t>
                </a:r>
                <a:endParaRPr/>
              </a:p>
            </p:txBody>
          </p:sp>
        </p:grpSp>
        <p:grpSp>
          <p:nvGrpSpPr>
            <p:cNvPr id="271" name="Google Shape;271;p16"/>
            <p:cNvGrpSpPr/>
            <p:nvPr/>
          </p:nvGrpSpPr>
          <p:grpSpPr>
            <a:xfrm>
              <a:off x="6045860" y="0"/>
              <a:ext cx="1767797" cy="512817"/>
              <a:chOff x="0" y="0"/>
              <a:chExt cx="1767796" cy="512816"/>
            </a:xfrm>
          </p:grpSpPr>
          <p:sp>
            <p:nvSpPr>
              <p:cNvPr id="272" name="Google Shape;272;p16"/>
              <p:cNvSpPr/>
              <p:nvPr/>
            </p:nvSpPr>
            <p:spPr>
              <a:xfrm>
                <a:off x="0" y="2572"/>
                <a:ext cx="1767796" cy="507672"/>
              </a:xfrm>
              <a:prstGeom prst="rect">
                <a:avLst/>
              </a:prstGeom>
              <a:solidFill>
                <a:srgbClr val="ED6B00"/>
              </a:solidFill>
              <a:ln>
                <a:noFill/>
              </a:ln>
              <a:effectLst>
                <a:outerShdw blurRad="381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6"/>
              <p:cNvSpPr txBox="1"/>
              <p:nvPr/>
            </p:nvSpPr>
            <p:spPr>
              <a:xfrm>
                <a:off x="42672" y="0"/>
                <a:ext cx="1682452" cy="5128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6875" lIns="56875" spcFirstLastPara="1" rIns="56875" wrap="square" tIns="56875">
                <a:sp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Decreto Supremo 977</a:t>
                </a:r>
                <a:endParaRPr/>
              </a:p>
            </p:txBody>
          </p:sp>
        </p:grpSp>
        <p:grpSp>
          <p:nvGrpSpPr>
            <p:cNvPr id="274" name="Google Shape;274;p16"/>
            <p:cNvGrpSpPr/>
            <p:nvPr/>
          </p:nvGrpSpPr>
          <p:grpSpPr>
            <a:xfrm>
              <a:off x="6045860" y="438790"/>
              <a:ext cx="1767797" cy="2853313"/>
              <a:chOff x="0" y="0"/>
              <a:chExt cx="1767796" cy="2853311"/>
            </a:xfrm>
          </p:grpSpPr>
          <p:sp>
            <p:nvSpPr>
              <p:cNvPr id="275" name="Google Shape;275;p16"/>
              <p:cNvSpPr/>
              <p:nvPr/>
            </p:nvSpPr>
            <p:spPr>
              <a:xfrm>
                <a:off x="0" y="71452"/>
                <a:ext cx="1767796" cy="2747745"/>
              </a:xfrm>
              <a:prstGeom prst="rect">
                <a:avLst/>
              </a:prstGeom>
              <a:solidFill>
                <a:srgbClr val="ED6B00">
                  <a:alpha val="89803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16"/>
              <p:cNvSpPr txBox="1"/>
              <p:nvPr/>
            </p:nvSpPr>
            <p:spPr>
              <a:xfrm>
                <a:off x="0" y="0"/>
                <a:ext cx="1742904" cy="2853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4675" lIns="74675" spcFirstLastPara="1" rIns="74675" wrap="square" tIns="74675">
                <a:spAutoFit/>
              </a:bodyPr>
              <a:lstStyle/>
              <a:p>
                <a:pPr indent="-114300" lvl="1" marL="11430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•"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Establece condiciones específicas para el transporte de productos alimenticios, ya sean perecibles o no perecibles, incluyendo condiciones de mantenimiento de la Cadena de Frío.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