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7155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7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83220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24" descr="Imagen 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40" y="418596"/>
            <a:ext cx="2897435" cy="680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" name="Google Shape;9;p23"/>
          <p:cNvGrpSpPr/>
          <p:nvPr/>
        </p:nvGrpSpPr>
        <p:grpSpPr>
          <a:xfrm>
            <a:off x="242854" y="1756548"/>
            <a:ext cx="9346504" cy="5675925"/>
            <a:chOff x="-1" y="0"/>
            <a:chExt cx="9346503" cy="5675924"/>
          </a:xfrm>
        </p:grpSpPr>
        <p:sp>
          <p:nvSpPr>
            <p:cNvPr id="18" name="Shape"/>
            <p:cNvSpPr/>
            <p:nvPr/>
          </p:nvSpPr>
          <p:spPr>
            <a:xfrm>
              <a:off x="-2" y="-1"/>
              <a:ext cx="9346504" cy="567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7E3D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19" name="Text"/>
            <p:cNvSpPr txBox="1"/>
            <p:nvPr/>
          </p:nvSpPr>
          <p:spPr>
            <a:xfrm>
              <a:off x="-1" y="2647844"/>
              <a:ext cx="9091321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</a:t>
              </a:r>
            </a:p>
          </p:txBody>
        </p:sp>
      </p:grpSp>
      <p:pic>
        <p:nvPicPr>
          <p:cNvPr id="21" name="Google Shape;12;p23" descr="Google Shape;12;p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1706" y="6387272"/>
            <a:ext cx="830661" cy="75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Google Shape;13;p23"/>
          <p:cNvSpPr/>
          <p:nvPr/>
        </p:nvSpPr>
        <p:spPr>
          <a:xfrm>
            <a:off x="436350" y="6464001"/>
            <a:ext cx="7891862" cy="680476"/>
          </a:xfrm>
          <a:prstGeom prst="roundRect">
            <a:avLst>
              <a:gd name="adj" fmla="val 19335"/>
            </a:avLst>
          </a:prstGeom>
          <a:solidFill>
            <a:srgbClr val="FFB37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baseline="-25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" name="Imagen 17" descr="Imagen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440" y="6462795"/>
            <a:ext cx="690484" cy="680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n 1" descr="Imagen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72364" y="1222172"/>
            <a:ext cx="1080002" cy="24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n 2" descr="Imagen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72364" y="418596"/>
            <a:ext cx="1080002" cy="66477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9;p25"/>
          <p:cNvSpPr/>
          <p:nvPr/>
        </p:nvSpPr>
        <p:spPr>
          <a:xfrm rot="10800000" flipH="1">
            <a:off x="180974" y="832249"/>
            <a:ext cx="9358202" cy="1236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173" y="0"/>
                </a:lnTo>
                <a:cubicBezTo>
                  <a:pt x="20961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1" name="Google Shape;21;p25"/>
          <p:cNvSpPr/>
          <p:nvPr/>
        </p:nvSpPr>
        <p:spPr>
          <a:xfrm>
            <a:off x="180898" y="180899"/>
            <a:ext cx="7911003" cy="651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 w="12700">
            <a:miter lim="400000"/>
          </a:ln>
        </p:spPr>
        <p:txBody>
          <a:bodyPr lIns="45718" tIns="45718" rIns="45718" bIns="45718" anchor="b"/>
          <a:lstStyle/>
          <a:p>
            <a:endParaRPr/>
          </a:p>
        </p:txBody>
      </p:sp>
      <p:grpSp>
        <p:nvGrpSpPr>
          <p:cNvPr id="44" name="Google Shape;22;p25"/>
          <p:cNvGrpSpPr/>
          <p:nvPr/>
        </p:nvGrpSpPr>
        <p:grpSpPr>
          <a:xfrm>
            <a:off x="8091899" y="451665"/>
            <a:ext cx="662103" cy="380237"/>
            <a:chOff x="0" y="0"/>
            <a:chExt cx="662102" cy="380235"/>
          </a:xfrm>
        </p:grpSpPr>
        <p:sp>
          <p:nvSpPr>
            <p:cNvPr id="42" name="Rectangle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43" name="Text"/>
            <p:cNvSpPr txBox="1"/>
            <p:nvPr/>
          </p:nvSpPr>
          <p:spPr>
            <a:xfrm>
              <a:off x="-1" y="0"/>
              <a:ext cx="662104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grpSp>
        <p:nvGrpSpPr>
          <p:cNvPr id="47" name="Google Shape;23;p25"/>
          <p:cNvGrpSpPr/>
          <p:nvPr/>
        </p:nvGrpSpPr>
        <p:grpSpPr>
          <a:xfrm>
            <a:off x="8753998" y="451665"/>
            <a:ext cx="785403" cy="380237"/>
            <a:chOff x="0" y="0"/>
            <a:chExt cx="785402" cy="380235"/>
          </a:xfrm>
        </p:grpSpPr>
        <p:sp>
          <p:nvSpPr>
            <p:cNvPr id="45" name="Rectangle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46" name="Text"/>
            <p:cNvSpPr txBox="1"/>
            <p:nvPr/>
          </p:nvSpPr>
          <p:spPr>
            <a:xfrm>
              <a:off x="-1" y="0"/>
              <a:ext cx="785403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48" name="Google Shape;92;p3"/>
          <p:cNvSpPr txBox="1"/>
          <p:nvPr/>
        </p:nvSpPr>
        <p:spPr>
          <a:xfrm>
            <a:off x="8443617" y="271142"/>
            <a:ext cx="1166702" cy="39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11|</a:t>
            </a:r>
            <a:r>
              <a:rPr sz="1600">
                <a:solidFill>
                  <a:srgbClr val="ED6B00"/>
                </a:solidFill>
              </a:rPr>
              <a:t>3</a:t>
            </a:r>
          </a:p>
        </p:txBody>
      </p:sp>
      <p:sp>
        <p:nvSpPr>
          <p:cNvPr id="49" name="Google Shape;97;p3"/>
          <p:cNvSpPr txBox="1"/>
          <p:nvPr/>
        </p:nvSpPr>
        <p:spPr>
          <a:xfrm>
            <a:off x="375975" y="6881800"/>
            <a:ext cx="6786599" cy="31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</a:t>
            </a:r>
            <a:r>
              <a:rPr>
                <a:solidFill>
                  <a:srgbClr val="ED6B00"/>
                </a:solidFill>
              </a:rPr>
              <a:t>LOGÍSTICA </a:t>
            </a:r>
            <a:r>
              <a:rPr>
                <a:solidFill>
                  <a:srgbClr val="000000"/>
                </a:solidFill>
              </a:rPr>
              <a:t>| 4° Medio | Presentación</a:t>
            </a:r>
          </a:p>
        </p:txBody>
      </p:sp>
      <p:sp>
        <p:nvSpPr>
          <p:cNvPr id="50" name="Google Shape;93;p3"/>
          <p:cNvSpPr txBox="1"/>
          <p:nvPr/>
        </p:nvSpPr>
        <p:spPr>
          <a:xfrm>
            <a:off x="442650" y="350324"/>
            <a:ext cx="7441801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MÓDULO</a:t>
            </a:r>
            <a:r>
              <a:rPr b="0"/>
              <a:t>  Operaciones de Bodegas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1688" y="6881800"/>
            <a:ext cx="337159" cy="317116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26;p26"/>
          <p:cNvSpPr/>
          <p:nvPr/>
        </p:nvSpPr>
        <p:spPr>
          <a:xfrm rot="10800000" flipH="1">
            <a:off x="181648" y="822025"/>
            <a:ext cx="9356703" cy="6531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9" name="Google Shape;27;p26"/>
          <p:cNvSpPr/>
          <p:nvPr/>
        </p:nvSpPr>
        <p:spPr>
          <a:xfrm>
            <a:off x="180898" y="180899"/>
            <a:ext cx="7911003" cy="651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 w="12700">
            <a:miter lim="400000"/>
          </a:ln>
        </p:spPr>
        <p:txBody>
          <a:bodyPr lIns="45718" tIns="45718" rIns="45718" bIns="45718" anchor="b"/>
          <a:lstStyle/>
          <a:p>
            <a:endParaRPr/>
          </a:p>
        </p:txBody>
      </p:sp>
      <p:grpSp>
        <p:nvGrpSpPr>
          <p:cNvPr id="62" name="Google Shape;28;p26"/>
          <p:cNvGrpSpPr/>
          <p:nvPr/>
        </p:nvGrpSpPr>
        <p:grpSpPr>
          <a:xfrm>
            <a:off x="8091899" y="451665"/>
            <a:ext cx="662103" cy="380237"/>
            <a:chOff x="0" y="0"/>
            <a:chExt cx="662102" cy="380235"/>
          </a:xfrm>
        </p:grpSpPr>
        <p:sp>
          <p:nvSpPr>
            <p:cNvPr id="60" name="Rectangle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61" name="Text"/>
            <p:cNvSpPr txBox="1"/>
            <p:nvPr/>
          </p:nvSpPr>
          <p:spPr>
            <a:xfrm>
              <a:off x="-1" y="0"/>
              <a:ext cx="662104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grpSp>
        <p:nvGrpSpPr>
          <p:cNvPr id="65" name="Google Shape;29;p26"/>
          <p:cNvGrpSpPr/>
          <p:nvPr/>
        </p:nvGrpSpPr>
        <p:grpSpPr>
          <a:xfrm>
            <a:off x="8753998" y="451665"/>
            <a:ext cx="785403" cy="380237"/>
            <a:chOff x="0" y="0"/>
            <a:chExt cx="785402" cy="380235"/>
          </a:xfrm>
        </p:grpSpPr>
        <p:sp>
          <p:nvSpPr>
            <p:cNvPr id="63" name="Rectangle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64" name="Text"/>
            <p:cNvSpPr txBox="1"/>
            <p:nvPr/>
          </p:nvSpPr>
          <p:spPr>
            <a:xfrm>
              <a:off x="-1" y="0"/>
              <a:ext cx="785403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66" name="Google Shape;92;p3"/>
          <p:cNvSpPr txBox="1"/>
          <p:nvPr/>
        </p:nvSpPr>
        <p:spPr>
          <a:xfrm>
            <a:off x="8443617" y="271142"/>
            <a:ext cx="1166702" cy="39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11|</a:t>
            </a:r>
            <a:r>
              <a:rPr sz="1600">
                <a:solidFill>
                  <a:srgbClr val="ED6B00"/>
                </a:solidFill>
              </a:rPr>
              <a:t>3</a:t>
            </a:r>
          </a:p>
        </p:txBody>
      </p:sp>
      <p:sp>
        <p:nvSpPr>
          <p:cNvPr id="67" name="Google Shape;97;p3"/>
          <p:cNvSpPr txBox="1"/>
          <p:nvPr/>
        </p:nvSpPr>
        <p:spPr>
          <a:xfrm>
            <a:off x="375975" y="6881800"/>
            <a:ext cx="6786599" cy="31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</a:t>
            </a:r>
            <a:r>
              <a:rPr>
                <a:solidFill>
                  <a:srgbClr val="ED6B00"/>
                </a:solidFill>
              </a:rPr>
              <a:t>LOGÍSTICA </a:t>
            </a:r>
            <a:r>
              <a:rPr>
                <a:solidFill>
                  <a:srgbClr val="000000"/>
                </a:solidFill>
              </a:rPr>
              <a:t>| 4° Medio | Presentación</a:t>
            </a:r>
          </a:p>
        </p:txBody>
      </p:sp>
      <p:sp>
        <p:nvSpPr>
          <p:cNvPr id="68" name="Google Shape;93;p3"/>
          <p:cNvSpPr txBox="1"/>
          <p:nvPr/>
        </p:nvSpPr>
        <p:spPr>
          <a:xfrm>
            <a:off x="442650" y="350324"/>
            <a:ext cx="7441801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MÓDULO</a:t>
            </a:r>
            <a:r>
              <a:rPr b="0"/>
              <a:t>  Operaciones de Bodegas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1688" y="6881800"/>
            <a:ext cx="337159" cy="317116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31;p27"/>
          <p:cNvSpPr/>
          <p:nvPr/>
        </p:nvSpPr>
        <p:spPr>
          <a:xfrm>
            <a:off x="180898" y="180899"/>
            <a:ext cx="7911003" cy="651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 w="12700">
            <a:miter lim="400000"/>
          </a:ln>
        </p:spPr>
        <p:txBody>
          <a:bodyPr lIns="45718" tIns="45718" rIns="45718" bIns="45718" anchor="b"/>
          <a:lstStyle/>
          <a:p>
            <a:endParaRPr/>
          </a:p>
        </p:txBody>
      </p:sp>
      <p:grpSp>
        <p:nvGrpSpPr>
          <p:cNvPr id="79" name="Google Shape;32;p27"/>
          <p:cNvGrpSpPr/>
          <p:nvPr/>
        </p:nvGrpSpPr>
        <p:grpSpPr>
          <a:xfrm>
            <a:off x="8091899" y="451665"/>
            <a:ext cx="662103" cy="380237"/>
            <a:chOff x="0" y="0"/>
            <a:chExt cx="662102" cy="380235"/>
          </a:xfrm>
        </p:grpSpPr>
        <p:sp>
          <p:nvSpPr>
            <p:cNvPr id="77" name="Rectangle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78" name="Text"/>
            <p:cNvSpPr txBox="1"/>
            <p:nvPr/>
          </p:nvSpPr>
          <p:spPr>
            <a:xfrm>
              <a:off x="-1" y="0"/>
              <a:ext cx="662104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grpSp>
        <p:nvGrpSpPr>
          <p:cNvPr id="82" name="Google Shape;33;p27"/>
          <p:cNvGrpSpPr/>
          <p:nvPr/>
        </p:nvGrpSpPr>
        <p:grpSpPr>
          <a:xfrm>
            <a:off x="8753998" y="451665"/>
            <a:ext cx="785403" cy="380237"/>
            <a:chOff x="0" y="0"/>
            <a:chExt cx="785402" cy="380235"/>
          </a:xfrm>
        </p:grpSpPr>
        <p:sp>
          <p:nvSpPr>
            <p:cNvPr id="80" name="Rectangle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81" name="Text"/>
            <p:cNvSpPr txBox="1"/>
            <p:nvPr/>
          </p:nvSpPr>
          <p:spPr>
            <a:xfrm>
              <a:off x="-1" y="0"/>
              <a:ext cx="785403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83" name="Google Shape;93;p3"/>
          <p:cNvSpPr txBox="1"/>
          <p:nvPr/>
        </p:nvSpPr>
        <p:spPr>
          <a:xfrm>
            <a:off x="442650" y="350324"/>
            <a:ext cx="7441801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MÓDULO</a:t>
            </a:r>
            <a:r>
              <a:rPr b="0"/>
              <a:t>  Operaciones de Bodegas</a:t>
            </a:r>
          </a:p>
        </p:txBody>
      </p:sp>
      <p:sp>
        <p:nvSpPr>
          <p:cNvPr id="84" name="Google Shape;92;p3"/>
          <p:cNvSpPr txBox="1"/>
          <p:nvPr/>
        </p:nvSpPr>
        <p:spPr>
          <a:xfrm>
            <a:off x="8443617" y="271142"/>
            <a:ext cx="1166702" cy="39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11|</a:t>
            </a:r>
            <a:r>
              <a:rPr sz="1600">
                <a:solidFill>
                  <a:srgbClr val="ED6B00"/>
                </a:solidFill>
              </a:rPr>
              <a:t>3</a:t>
            </a:r>
          </a:p>
        </p:txBody>
      </p:sp>
      <p:sp>
        <p:nvSpPr>
          <p:cNvPr id="85" name="Google Shape;97;p3"/>
          <p:cNvSpPr txBox="1"/>
          <p:nvPr/>
        </p:nvSpPr>
        <p:spPr>
          <a:xfrm>
            <a:off x="375975" y="6881800"/>
            <a:ext cx="6786599" cy="31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</a:t>
            </a:r>
            <a:r>
              <a:rPr>
                <a:solidFill>
                  <a:srgbClr val="ED6B00"/>
                </a:solidFill>
              </a:rPr>
              <a:t>LOGÍSTICA </a:t>
            </a:r>
            <a:r>
              <a:rPr>
                <a:solidFill>
                  <a:srgbClr val="000000"/>
                </a:solidFill>
              </a:rPr>
              <a:t>| 4° Medio | Presentación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1688" y="6881800"/>
            <a:ext cx="337159" cy="317116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35;p28"/>
          <p:cNvSpPr/>
          <p:nvPr/>
        </p:nvSpPr>
        <p:spPr>
          <a:xfrm rot="10800000" flipH="1">
            <a:off x="181648" y="822025"/>
            <a:ext cx="9356703" cy="6531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7E3D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94" name="Google Shape;36;p28"/>
          <p:cNvSpPr/>
          <p:nvPr/>
        </p:nvSpPr>
        <p:spPr>
          <a:xfrm>
            <a:off x="180898" y="180899"/>
            <a:ext cx="7911003" cy="651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ED6B00"/>
          </a:solidFill>
          <a:ln w="12700">
            <a:miter lim="400000"/>
          </a:ln>
        </p:spPr>
        <p:txBody>
          <a:bodyPr lIns="45718" tIns="45718" rIns="45718" bIns="45718" anchor="b"/>
          <a:lstStyle/>
          <a:p>
            <a:endParaRPr/>
          </a:p>
        </p:txBody>
      </p:sp>
      <p:grpSp>
        <p:nvGrpSpPr>
          <p:cNvPr id="97" name="Google Shape;37;p28"/>
          <p:cNvGrpSpPr/>
          <p:nvPr/>
        </p:nvGrpSpPr>
        <p:grpSpPr>
          <a:xfrm>
            <a:off x="8091899" y="451665"/>
            <a:ext cx="662103" cy="380237"/>
            <a:chOff x="0" y="0"/>
            <a:chExt cx="662102" cy="380235"/>
          </a:xfrm>
        </p:grpSpPr>
        <p:sp>
          <p:nvSpPr>
            <p:cNvPr id="95" name="Rectangle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96" name="Text"/>
            <p:cNvSpPr txBox="1"/>
            <p:nvPr/>
          </p:nvSpPr>
          <p:spPr>
            <a:xfrm>
              <a:off x="-1" y="0"/>
              <a:ext cx="662104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grpSp>
        <p:nvGrpSpPr>
          <p:cNvPr id="100" name="Google Shape;38;p28"/>
          <p:cNvGrpSpPr/>
          <p:nvPr/>
        </p:nvGrpSpPr>
        <p:grpSpPr>
          <a:xfrm>
            <a:off x="8753998" y="451665"/>
            <a:ext cx="785403" cy="380237"/>
            <a:chOff x="0" y="0"/>
            <a:chExt cx="785402" cy="380235"/>
          </a:xfrm>
        </p:grpSpPr>
        <p:sp>
          <p:nvSpPr>
            <p:cNvPr id="98" name="Rectangle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99" name="Text"/>
            <p:cNvSpPr txBox="1"/>
            <p:nvPr/>
          </p:nvSpPr>
          <p:spPr>
            <a:xfrm>
              <a:off x="-1" y="0"/>
              <a:ext cx="785403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101" name="Google Shape;92;p3"/>
          <p:cNvSpPr txBox="1"/>
          <p:nvPr/>
        </p:nvSpPr>
        <p:spPr>
          <a:xfrm>
            <a:off x="8443617" y="271142"/>
            <a:ext cx="1166702" cy="39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11|</a:t>
            </a:r>
            <a:r>
              <a:rPr sz="1600">
                <a:solidFill>
                  <a:srgbClr val="ED6B00"/>
                </a:solidFill>
              </a:rPr>
              <a:t>3</a:t>
            </a:r>
          </a:p>
        </p:txBody>
      </p:sp>
      <p:sp>
        <p:nvSpPr>
          <p:cNvPr id="102" name="Google Shape;97;p3"/>
          <p:cNvSpPr txBox="1"/>
          <p:nvPr/>
        </p:nvSpPr>
        <p:spPr>
          <a:xfrm>
            <a:off x="375975" y="6881800"/>
            <a:ext cx="6786599" cy="31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</a:t>
            </a:r>
            <a:r>
              <a:rPr>
                <a:solidFill>
                  <a:srgbClr val="ED6B00"/>
                </a:solidFill>
              </a:rPr>
              <a:t>LOGÍSTICA </a:t>
            </a:r>
            <a:r>
              <a:rPr>
                <a:solidFill>
                  <a:srgbClr val="000000"/>
                </a:solidFill>
              </a:rPr>
              <a:t>| 4° Medio | Presentación</a:t>
            </a:r>
          </a:p>
        </p:txBody>
      </p:sp>
      <p:sp>
        <p:nvSpPr>
          <p:cNvPr id="103" name="Google Shape;93;p3"/>
          <p:cNvSpPr txBox="1"/>
          <p:nvPr/>
        </p:nvSpPr>
        <p:spPr>
          <a:xfrm>
            <a:off x="442650" y="350324"/>
            <a:ext cx="7441801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MÓDULO</a:t>
            </a:r>
            <a:r>
              <a:rPr b="0"/>
              <a:t>  Operaciones de Bodegas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1688" y="6881800"/>
            <a:ext cx="337159" cy="317116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ne column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1;p30"/>
          <p:cNvSpPr/>
          <p:nvPr/>
        </p:nvSpPr>
        <p:spPr>
          <a:xfrm rot="10800000" flipH="1">
            <a:off x="181648" y="822025"/>
            <a:ext cx="9356703" cy="6531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grpSp>
        <p:nvGrpSpPr>
          <p:cNvPr id="114" name="Google Shape;62;p30"/>
          <p:cNvGrpSpPr/>
          <p:nvPr/>
        </p:nvGrpSpPr>
        <p:grpSpPr>
          <a:xfrm>
            <a:off x="8091899" y="451665"/>
            <a:ext cx="662103" cy="380237"/>
            <a:chOff x="0" y="0"/>
            <a:chExt cx="662102" cy="380235"/>
          </a:xfrm>
        </p:grpSpPr>
        <p:sp>
          <p:nvSpPr>
            <p:cNvPr id="112" name="Rectangle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113" name="Text"/>
            <p:cNvSpPr txBox="1"/>
            <p:nvPr/>
          </p:nvSpPr>
          <p:spPr>
            <a:xfrm>
              <a:off x="-1" y="0"/>
              <a:ext cx="662104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grpSp>
        <p:nvGrpSpPr>
          <p:cNvPr id="117" name="Google Shape;63;p30"/>
          <p:cNvGrpSpPr/>
          <p:nvPr/>
        </p:nvGrpSpPr>
        <p:grpSpPr>
          <a:xfrm>
            <a:off x="8753998" y="451665"/>
            <a:ext cx="785403" cy="380237"/>
            <a:chOff x="0" y="0"/>
            <a:chExt cx="785402" cy="380235"/>
          </a:xfrm>
        </p:grpSpPr>
        <p:sp>
          <p:nvSpPr>
            <p:cNvPr id="115" name="Rectangle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116" name="Text"/>
            <p:cNvSpPr txBox="1"/>
            <p:nvPr/>
          </p:nvSpPr>
          <p:spPr>
            <a:xfrm>
              <a:off x="-1" y="0"/>
              <a:ext cx="785403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118" name="Google Shape;31;p6"/>
          <p:cNvSpPr/>
          <p:nvPr/>
        </p:nvSpPr>
        <p:spPr>
          <a:xfrm>
            <a:off x="181649" y="180899"/>
            <a:ext cx="7909204" cy="651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19" name="Google Shape;92;p3"/>
          <p:cNvSpPr txBox="1"/>
          <p:nvPr/>
        </p:nvSpPr>
        <p:spPr>
          <a:xfrm>
            <a:off x="8170650" y="288449"/>
            <a:ext cx="1166702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 algn="r"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¡Atención!</a:t>
            </a:r>
          </a:p>
        </p:txBody>
      </p:sp>
      <p:sp>
        <p:nvSpPr>
          <p:cNvPr id="120" name="Google Shape;97;p3"/>
          <p:cNvSpPr txBox="1"/>
          <p:nvPr/>
        </p:nvSpPr>
        <p:spPr>
          <a:xfrm>
            <a:off x="375975" y="6881800"/>
            <a:ext cx="6786599" cy="31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</a:t>
            </a:r>
            <a:r>
              <a:rPr>
                <a:solidFill>
                  <a:srgbClr val="ED6B00"/>
                </a:solidFill>
              </a:rPr>
              <a:t>LOGÍSTICA </a:t>
            </a:r>
            <a:r>
              <a:rPr>
                <a:solidFill>
                  <a:srgbClr val="000000"/>
                </a:solidFill>
              </a:rPr>
              <a:t>| 4° Medio | Presentación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1688" y="6881800"/>
            <a:ext cx="337159" cy="317116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ne column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61;p30"/>
          <p:cNvSpPr/>
          <p:nvPr/>
        </p:nvSpPr>
        <p:spPr>
          <a:xfrm rot="10800000" flipH="1">
            <a:off x="181647" y="822023"/>
            <a:ext cx="9356704" cy="6531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grpSp>
        <p:nvGrpSpPr>
          <p:cNvPr id="131" name="Google Shape;62;p30"/>
          <p:cNvGrpSpPr/>
          <p:nvPr/>
        </p:nvGrpSpPr>
        <p:grpSpPr>
          <a:xfrm>
            <a:off x="8091898" y="451665"/>
            <a:ext cx="662106" cy="380238"/>
            <a:chOff x="-1" y="0"/>
            <a:chExt cx="662105" cy="380237"/>
          </a:xfrm>
        </p:grpSpPr>
        <p:sp>
          <p:nvSpPr>
            <p:cNvPr id="129" name="Rectangle"/>
            <p:cNvSpPr/>
            <p:nvPr/>
          </p:nvSpPr>
          <p:spPr>
            <a:xfrm>
              <a:off x="-2" y="327735"/>
              <a:ext cx="662107" cy="52503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130" name="Text"/>
            <p:cNvSpPr txBox="1"/>
            <p:nvPr/>
          </p:nvSpPr>
          <p:spPr>
            <a:xfrm>
              <a:off x="-2" y="0"/>
              <a:ext cx="662107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/>
            <a:p>
              <a:r>
                <a:t> </a:t>
              </a:r>
            </a:p>
          </p:txBody>
        </p:sp>
      </p:grpSp>
      <p:grpSp>
        <p:nvGrpSpPr>
          <p:cNvPr id="134" name="Google Shape;63;p30"/>
          <p:cNvGrpSpPr/>
          <p:nvPr/>
        </p:nvGrpSpPr>
        <p:grpSpPr>
          <a:xfrm>
            <a:off x="8753997" y="451665"/>
            <a:ext cx="785404" cy="380238"/>
            <a:chOff x="0" y="0"/>
            <a:chExt cx="785403" cy="380237"/>
          </a:xfrm>
        </p:grpSpPr>
        <p:sp>
          <p:nvSpPr>
            <p:cNvPr id="132" name="Rectangle"/>
            <p:cNvSpPr/>
            <p:nvPr/>
          </p:nvSpPr>
          <p:spPr>
            <a:xfrm>
              <a:off x="-1" y="327735"/>
              <a:ext cx="785404" cy="52503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b">
              <a:noAutofit/>
            </a:bodyPr>
            <a:lstStyle/>
            <a:p>
              <a:endParaRPr/>
            </a:p>
          </p:txBody>
        </p:sp>
        <p:sp>
          <p:nvSpPr>
            <p:cNvPr id="133" name="Text"/>
            <p:cNvSpPr txBox="1"/>
            <p:nvPr/>
          </p:nvSpPr>
          <p:spPr>
            <a:xfrm>
              <a:off x="-1" y="0"/>
              <a:ext cx="785404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135" name="Google Shape;31;p6"/>
          <p:cNvSpPr/>
          <p:nvPr/>
        </p:nvSpPr>
        <p:spPr>
          <a:xfrm>
            <a:off x="181649" y="180900"/>
            <a:ext cx="7909205" cy="65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36" name="Google Shape;92;p3"/>
          <p:cNvSpPr txBox="1"/>
          <p:nvPr/>
        </p:nvSpPr>
        <p:spPr>
          <a:xfrm>
            <a:off x="8170650" y="288449"/>
            <a:ext cx="1166703" cy="37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2" tIns="91422" rIns="91422" bIns="91422">
            <a:spAutoFit/>
          </a:bodyPr>
          <a:lstStyle>
            <a:lvl1pPr algn="r"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¡Atención!</a:t>
            </a:r>
          </a:p>
        </p:txBody>
      </p:sp>
      <p:sp>
        <p:nvSpPr>
          <p:cNvPr id="137" name="Google Shape;97;p3"/>
          <p:cNvSpPr txBox="1"/>
          <p:nvPr/>
        </p:nvSpPr>
        <p:spPr>
          <a:xfrm>
            <a:off x="375975" y="6881800"/>
            <a:ext cx="6786599" cy="31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2" tIns="91422" rIns="91422" bIns="91422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</a:t>
            </a:r>
            <a:r>
              <a:rPr>
                <a:solidFill>
                  <a:srgbClr val="ED6B00"/>
                </a:solidFill>
              </a:rPr>
              <a:t>RECURSOS HUMANOS </a:t>
            </a:r>
            <a:r>
              <a:rPr>
                <a:solidFill>
                  <a:srgbClr val="000000"/>
                </a:solidFill>
              </a:rPr>
              <a:t>| 4° Medio | Presentación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1690" y="6881800"/>
            <a:ext cx="337157" cy="317114"/>
          </a:xfrm>
          <a:prstGeom prst="rect">
            <a:avLst/>
          </a:prstGeom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;p23"/>
          <p:cNvGrpSpPr/>
          <p:nvPr/>
        </p:nvGrpSpPr>
        <p:grpSpPr>
          <a:xfrm>
            <a:off x="242854" y="1756548"/>
            <a:ext cx="9346504" cy="5675925"/>
            <a:chOff x="-1" y="0"/>
            <a:chExt cx="9346503" cy="5675924"/>
          </a:xfrm>
        </p:grpSpPr>
        <p:sp>
          <p:nvSpPr>
            <p:cNvPr id="2" name="Shape"/>
            <p:cNvSpPr/>
            <p:nvPr/>
          </p:nvSpPr>
          <p:spPr>
            <a:xfrm>
              <a:off x="-2" y="-1"/>
              <a:ext cx="9346504" cy="567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3" name="Text"/>
            <p:cNvSpPr txBox="1"/>
            <p:nvPr/>
          </p:nvSpPr>
          <p:spPr>
            <a:xfrm>
              <a:off x="-1" y="2647844"/>
              <a:ext cx="9091321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</a:t>
              </a:r>
            </a:p>
          </p:txBody>
        </p:sp>
      </p:grpSp>
      <p:pic>
        <p:nvPicPr>
          <p:cNvPr id="5" name="Imagen 9" descr="Imagen 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3440" y="418596"/>
            <a:ext cx="2897435" cy="68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n 4" descr="Imagen 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272364" y="1222172"/>
            <a:ext cx="1080002" cy="24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5" descr="Imagen 5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272364" y="418596"/>
            <a:ext cx="1080002" cy="66477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1455638" y="848357"/>
            <a:ext cx="7772401" cy="183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5422800" y="2686755"/>
            <a:ext cx="3805239" cy="4869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89121" y="6871630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75;p1"/>
          <p:cNvSpPr txBox="1"/>
          <p:nvPr/>
        </p:nvSpPr>
        <p:spPr>
          <a:xfrm>
            <a:off x="1176618" y="6563127"/>
            <a:ext cx="7012135" cy="482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 lvl="1" algn="just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</a:p>
        </p:txBody>
      </p:sp>
      <p:sp>
        <p:nvSpPr>
          <p:cNvPr id="148" name="Google Shape;76;p1"/>
          <p:cNvSpPr txBox="1"/>
          <p:nvPr/>
        </p:nvSpPr>
        <p:spPr>
          <a:xfrm>
            <a:off x="374948" y="2049137"/>
            <a:ext cx="1444329" cy="369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sz="1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MÓDULO 2</a:t>
            </a:r>
          </a:p>
        </p:txBody>
      </p:sp>
      <p:sp>
        <p:nvSpPr>
          <p:cNvPr id="149" name="Google Shape;15;p23"/>
          <p:cNvSpPr txBox="1"/>
          <p:nvPr/>
        </p:nvSpPr>
        <p:spPr>
          <a:xfrm>
            <a:off x="1139098" y="834800"/>
            <a:ext cx="4156804" cy="339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2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LOGÍSTICA </a:t>
            </a:r>
            <a:r>
              <a:rPr b="0"/>
              <a:t>| NIVEL 4° MEDIO</a:t>
            </a:r>
          </a:p>
        </p:txBody>
      </p:sp>
      <p:pic>
        <p:nvPicPr>
          <p:cNvPr id="150" name="Imagen 6" descr="Imagen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0277" y="2258241"/>
            <a:ext cx="4665308" cy="423466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Google Shape;61;p13"/>
          <p:cNvSpPr txBox="1"/>
          <p:nvPr/>
        </p:nvSpPr>
        <p:spPr>
          <a:xfrm>
            <a:off x="345381" y="2357260"/>
            <a:ext cx="3350367" cy="1153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90000"/>
              </a:lnSpc>
              <a:defRPr sz="3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OPERACIONES DE BODEGAS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7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056" y="1669313"/>
            <a:ext cx="8097195" cy="464719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CuadroTexto 25"/>
          <p:cNvSpPr txBox="1"/>
          <p:nvPr/>
        </p:nvSpPr>
        <p:spPr>
          <a:xfrm>
            <a:off x="623692" y="1159707"/>
            <a:ext cx="8569469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 algn="just"/>
            <a:r>
              <a:rPr lang="es-CL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Aquí se puede apreciar que hacemos un símil entre nuestra bodega y una caja, midiendo largo, ancho y alto. Luego multiplicamos las medidas obtenidas.</a:t>
            </a:r>
            <a:endParaRPr lang="es-CL" dirty="0"/>
          </a:p>
        </p:txBody>
      </p:sp>
      <p:grpSp>
        <p:nvGrpSpPr>
          <p:cNvPr id="288" name="Agrupar 15"/>
          <p:cNvGrpSpPr/>
          <p:nvPr/>
        </p:nvGrpSpPr>
        <p:grpSpPr>
          <a:xfrm>
            <a:off x="2160204" y="4946057"/>
            <a:ext cx="849741" cy="773231"/>
            <a:chOff x="0" y="-1"/>
            <a:chExt cx="849740" cy="773230"/>
          </a:xfrm>
        </p:grpSpPr>
        <p:grpSp>
          <p:nvGrpSpPr>
            <p:cNvPr id="286" name="Google Shape;174;p19"/>
            <p:cNvGrpSpPr/>
            <p:nvPr/>
          </p:nvGrpSpPr>
          <p:grpSpPr>
            <a:xfrm>
              <a:off x="-1" y="-2"/>
              <a:ext cx="849741" cy="773232"/>
              <a:chOff x="0" y="0"/>
              <a:chExt cx="849740" cy="773230"/>
            </a:xfrm>
          </p:grpSpPr>
          <p:sp>
            <p:nvSpPr>
              <p:cNvPr id="284" name="Rounded Rectangle"/>
              <p:cNvSpPr/>
              <p:nvPr/>
            </p:nvSpPr>
            <p:spPr>
              <a:xfrm rot="19368860">
                <a:off x="25972" y="233271"/>
                <a:ext cx="797798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85" name="Text"/>
              <p:cNvSpPr txBox="1"/>
              <p:nvPr/>
            </p:nvSpPr>
            <p:spPr>
              <a:xfrm rot="19368860">
                <a:off x="35799" y="196499"/>
                <a:ext cx="778140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287" name="Google Shape;107;p6"/>
            <p:cNvSpPr txBox="1"/>
            <p:nvPr/>
          </p:nvSpPr>
          <p:spPr>
            <a:xfrm rot="19368860">
              <a:off x="66748" y="204674"/>
              <a:ext cx="656281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Largo</a:t>
              </a:r>
            </a:p>
          </p:txBody>
        </p:sp>
      </p:grpSp>
      <p:grpSp>
        <p:nvGrpSpPr>
          <p:cNvPr id="293" name="Agrupar 19"/>
          <p:cNvGrpSpPr/>
          <p:nvPr/>
        </p:nvGrpSpPr>
        <p:grpSpPr>
          <a:xfrm>
            <a:off x="4361376" y="4799329"/>
            <a:ext cx="797798" cy="387644"/>
            <a:chOff x="0" y="0"/>
            <a:chExt cx="797797" cy="387643"/>
          </a:xfrm>
        </p:grpSpPr>
        <p:grpSp>
          <p:nvGrpSpPr>
            <p:cNvPr id="291" name="Google Shape;174;p19"/>
            <p:cNvGrpSpPr/>
            <p:nvPr/>
          </p:nvGrpSpPr>
          <p:grpSpPr>
            <a:xfrm>
              <a:off x="-1" y="7412"/>
              <a:ext cx="797799" cy="380232"/>
              <a:chOff x="0" y="0"/>
              <a:chExt cx="797797" cy="380231"/>
            </a:xfrm>
          </p:grpSpPr>
          <p:sp>
            <p:nvSpPr>
              <p:cNvPr id="289" name="Rounded Rectangle"/>
              <p:cNvSpPr/>
              <p:nvPr/>
            </p:nvSpPr>
            <p:spPr>
              <a:xfrm>
                <a:off x="-1" y="36773"/>
                <a:ext cx="797799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90" name="Text"/>
              <p:cNvSpPr txBox="1"/>
              <p:nvPr/>
            </p:nvSpPr>
            <p:spPr>
              <a:xfrm>
                <a:off x="9828" y="-1"/>
                <a:ext cx="778141" cy="380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292" name="Google Shape;107;p6"/>
            <p:cNvSpPr txBox="1"/>
            <p:nvPr/>
          </p:nvSpPr>
          <p:spPr>
            <a:xfrm>
              <a:off x="63633" y="-1"/>
              <a:ext cx="656282" cy="30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Ancho</a:t>
              </a:r>
            </a:p>
          </p:txBody>
        </p:sp>
      </p:grpSp>
      <p:grpSp>
        <p:nvGrpSpPr>
          <p:cNvPr id="298" name="Agrupar 26"/>
          <p:cNvGrpSpPr/>
          <p:nvPr/>
        </p:nvGrpSpPr>
        <p:grpSpPr>
          <a:xfrm>
            <a:off x="2475803" y="3441844"/>
            <a:ext cx="387644" cy="797799"/>
            <a:chOff x="0" y="0"/>
            <a:chExt cx="387642" cy="797798"/>
          </a:xfrm>
        </p:grpSpPr>
        <p:grpSp>
          <p:nvGrpSpPr>
            <p:cNvPr id="296" name="Google Shape;174;p19"/>
            <p:cNvGrpSpPr/>
            <p:nvPr/>
          </p:nvGrpSpPr>
          <p:grpSpPr>
            <a:xfrm>
              <a:off x="7411" y="-1"/>
              <a:ext cx="380232" cy="797799"/>
              <a:chOff x="0" y="0"/>
              <a:chExt cx="380231" cy="797798"/>
            </a:xfrm>
          </p:grpSpPr>
          <p:sp>
            <p:nvSpPr>
              <p:cNvPr id="294" name="Rounded Rectangle"/>
              <p:cNvSpPr/>
              <p:nvPr/>
            </p:nvSpPr>
            <p:spPr>
              <a:xfrm rot="16200000">
                <a:off x="-208782" y="245553"/>
                <a:ext cx="797800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95" name="Text"/>
              <p:cNvSpPr txBox="1"/>
              <p:nvPr/>
            </p:nvSpPr>
            <p:spPr>
              <a:xfrm rot="16200000">
                <a:off x="-198955" y="208783"/>
                <a:ext cx="778140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297" name="Google Shape;107;p6"/>
            <p:cNvSpPr txBox="1"/>
            <p:nvPr/>
          </p:nvSpPr>
          <p:spPr>
            <a:xfrm rot="16200000">
              <a:off x="-177865" y="255746"/>
              <a:ext cx="656282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Alto</a:t>
              </a:r>
            </a:p>
          </p:txBody>
        </p:sp>
      </p:grpSp>
      <p:grpSp>
        <p:nvGrpSpPr>
          <p:cNvPr id="301" name="Google Shape;173;p6"/>
          <p:cNvGrpSpPr/>
          <p:nvPr/>
        </p:nvGrpSpPr>
        <p:grpSpPr>
          <a:xfrm>
            <a:off x="3617105" y="6238611"/>
            <a:ext cx="5295264" cy="678925"/>
            <a:chOff x="0" y="0"/>
            <a:chExt cx="5295263" cy="678924"/>
          </a:xfrm>
        </p:grpSpPr>
        <p:sp>
          <p:nvSpPr>
            <p:cNvPr id="299" name="Rounded Rectangle"/>
            <p:cNvSpPr/>
            <p:nvPr/>
          </p:nvSpPr>
          <p:spPr>
            <a:xfrm>
              <a:off x="-1" y="-1"/>
              <a:ext cx="5295265" cy="678926"/>
            </a:xfrm>
            <a:prstGeom prst="roundRect">
              <a:avLst>
                <a:gd name="adj" fmla="val 16792"/>
              </a:avLst>
            </a:prstGeom>
            <a:solidFill>
              <a:srgbClr val="F7E3D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300" name="Text"/>
            <p:cNvSpPr txBox="1"/>
            <p:nvPr/>
          </p:nvSpPr>
          <p:spPr>
            <a:xfrm>
              <a:off x="33390" y="149344"/>
              <a:ext cx="5228483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302" name="Google Shape;174;p6"/>
          <p:cNvSpPr txBox="1"/>
          <p:nvPr/>
        </p:nvSpPr>
        <p:spPr>
          <a:xfrm>
            <a:off x="3764879" y="6384557"/>
            <a:ext cx="5011053" cy="30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Estas medidas de Largo x Ancho x Alto = m³ de la bodega</a:t>
            </a:r>
          </a:p>
        </p:txBody>
      </p:sp>
      <p:pic>
        <p:nvPicPr>
          <p:cNvPr id="303" name="Imagen 29" descr="Imagen 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4828" y="6001589"/>
            <a:ext cx="500376" cy="477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06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684" y="2712499"/>
            <a:ext cx="7935516" cy="455439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Google Shape;178;p6"/>
          <p:cNvSpPr txBox="1"/>
          <p:nvPr/>
        </p:nvSpPr>
        <p:spPr>
          <a:xfrm>
            <a:off x="452173" y="1269910"/>
            <a:ext cx="8950504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ALMACENAMIENTO </a:t>
            </a:r>
            <a:r>
              <a:rPr b="0">
                <a:solidFill>
                  <a:srgbClr val="A93501"/>
                </a:solidFill>
              </a:rPr>
              <a:t>A PISO</a:t>
            </a:r>
          </a:p>
        </p:txBody>
      </p:sp>
      <p:grpSp>
        <p:nvGrpSpPr>
          <p:cNvPr id="310" name="Google Shape;174;p19"/>
          <p:cNvGrpSpPr/>
          <p:nvPr/>
        </p:nvGrpSpPr>
        <p:grpSpPr>
          <a:xfrm>
            <a:off x="388095" y="2181044"/>
            <a:ext cx="5564825" cy="699374"/>
            <a:chOff x="0" y="0"/>
            <a:chExt cx="5564823" cy="699372"/>
          </a:xfrm>
        </p:grpSpPr>
        <p:sp>
          <p:nvSpPr>
            <p:cNvPr id="308" name="Rounded Rectangle"/>
            <p:cNvSpPr/>
            <p:nvPr/>
          </p:nvSpPr>
          <p:spPr>
            <a:xfrm>
              <a:off x="-1" y="-1"/>
              <a:ext cx="5564825" cy="699374"/>
            </a:xfrm>
            <a:prstGeom prst="roundRect">
              <a:avLst>
                <a:gd name="adj" fmla="val 10942"/>
              </a:avLst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309" name="x"/>
            <p:cNvSpPr txBox="1"/>
            <p:nvPr/>
          </p:nvSpPr>
          <p:spPr>
            <a:xfrm>
              <a:off x="22412" y="159568"/>
              <a:ext cx="5519998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x</a:t>
              </a:r>
            </a:p>
          </p:txBody>
        </p:sp>
      </p:grpSp>
      <p:sp>
        <p:nvSpPr>
          <p:cNvPr id="311" name="CuadroTexto 25"/>
          <p:cNvSpPr txBox="1"/>
          <p:nvPr/>
        </p:nvSpPr>
        <p:spPr>
          <a:xfrm>
            <a:off x="574531" y="2268516"/>
            <a:ext cx="6330489" cy="554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Se puede almacenar a piso dependiendo de los productos. 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Su permanencia de almacenamiento en la bodega es breve.</a:t>
            </a:r>
          </a:p>
        </p:txBody>
      </p:sp>
      <p:grpSp>
        <p:nvGrpSpPr>
          <p:cNvPr id="316" name="Agrupar 15"/>
          <p:cNvGrpSpPr/>
          <p:nvPr/>
        </p:nvGrpSpPr>
        <p:grpSpPr>
          <a:xfrm>
            <a:off x="2160204" y="5807913"/>
            <a:ext cx="849741" cy="773232"/>
            <a:chOff x="0" y="-1"/>
            <a:chExt cx="849740" cy="773230"/>
          </a:xfrm>
        </p:grpSpPr>
        <p:grpSp>
          <p:nvGrpSpPr>
            <p:cNvPr id="314" name="Google Shape;174;p19"/>
            <p:cNvGrpSpPr/>
            <p:nvPr/>
          </p:nvGrpSpPr>
          <p:grpSpPr>
            <a:xfrm>
              <a:off x="-1" y="-2"/>
              <a:ext cx="849741" cy="773232"/>
              <a:chOff x="0" y="0"/>
              <a:chExt cx="849740" cy="773230"/>
            </a:xfrm>
          </p:grpSpPr>
          <p:sp>
            <p:nvSpPr>
              <p:cNvPr id="312" name="Rounded Rectangle"/>
              <p:cNvSpPr/>
              <p:nvPr/>
            </p:nvSpPr>
            <p:spPr>
              <a:xfrm rot="19368860">
                <a:off x="25972" y="233271"/>
                <a:ext cx="797798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3" name="Text"/>
              <p:cNvSpPr txBox="1"/>
              <p:nvPr/>
            </p:nvSpPr>
            <p:spPr>
              <a:xfrm rot="19368860">
                <a:off x="35799" y="196499"/>
                <a:ext cx="778140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315" name="Google Shape;107;p6"/>
            <p:cNvSpPr txBox="1"/>
            <p:nvPr/>
          </p:nvSpPr>
          <p:spPr>
            <a:xfrm rot="19368860">
              <a:off x="66748" y="204674"/>
              <a:ext cx="656281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Largo</a:t>
              </a:r>
            </a:p>
          </p:txBody>
        </p:sp>
      </p:grpSp>
      <p:grpSp>
        <p:nvGrpSpPr>
          <p:cNvPr id="321" name="Agrupar 19"/>
          <p:cNvGrpSpPr/>
          <p:nvPr/>
        </p:nvGrpSpPr>
        <p:grpSpPr>
          <a:xfrm>
            <a:off x="4361376" y="5649845"/>
            <a:ext cx="797798" cy="387644"/>
            <a:chOff x="0" y="0"/>
            <a:chExt cx="797797" cy="387643"/>
          </a:xfrm>
        </p:grpSpPr>
        <p:grpSp>
          <p:nvGrpSpPr>
            <p:cNvPr id="319" name="Google Shape;174;p19"/>
            <p:cNvGrpSpPr/>
            <p:nvPr/>
          </p:nvGrpSpPr>
          <p:grpSpPr>
            <a:xfrm>
              <a:off x="-1" y="7412"/>
              <a:ext cx="797799" cy="380232"/>
              <a:chOff x="0" y="0"/>
              <a:chExt cx="797797" cy="380231"/>
            </a:xfrm>
          </p:grpSpPr>
          <p:sp>
            <p:nvSpPr>
              <p:cNvPr id="317" name="Rounded Rectangle"/>
              <p:cNvSpPr/>
              <p:nvPr/>
            </p:nvSpPr>
            <p:spPr>
              <a:xfrm>
                <a:off x="-1" y="36773"/>
                <a:ext cx="797799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8" name="Text"/>
              <p:cNvSpPr txBox="1"/>
              <p:nvPr/>
            </p:nvSpPr>
            <p:spPr>
              <a:xfrm>
                <a:off x="9828" y="-1"/>
                <a:ext cx="778141" cy="380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320" name="Google Shape;107;p6"/>
            <p:cNvSpPr txBox="1"/>
            <p:nvPr/>
          </p:nvSpPr>
          <p:spPr>
            <a:xfrm>
              <a:off x="63633" y="-1"/>
              <a:ext cx="656282" cy="30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Ancho</a:t>
              </a:r>
            </a:p>
          </p:txBody>
        </p:sp>
      </p:grpSp>
      <p:grpSp>
        <p:nvGrpSpPr>
          <p:cNvPr id="326" name="Agrupar 26"/>
          <p:cNvGrpSpPr/>
          <p:nvPr/>
        </p:nvGrpSpPr>
        <p:grpSpPr>
          <a:xfrm>
            <a:off x="2475803" y="4303701"/>
            <a:ext cx="387644" cy="797799"/>
            <a:chOff x="0" y="0"/>
            <a:chExt cx="387642" cy="797798"/>
          </a:xfrm>
        </p:grpSpPr>
        <p:grpSp>
          <p:nvGrpSpPr>
            <p:cNvPr id="324" name="Google Shape;174;p19"/>
            <p:cNvGrpSpPr/>
            <p:nvPr/>
          </p:nvGrpSpPr>
          <p:grpSpPr>
            <a:xfrm>
              <a:off x="7411" y="-1"/>
              <a:ext cx="380232" cy="797799"/>
              <a:chOff x="0" y="0"/>
              <a:chExt cx="380231" cy="797798"/>
            </a:xfrm>
          </p:grpSpPr>
          <p:sp>
            <p:nvSpPr>
              <p:cNvPr id="322" name="Rounded Rectangle"/>
              <p:cNvSpPr/>
              <p:nvPr/>
            </p:nvSpPr>
            <p:spPr>
              <a:xfrm rot="16200000">
                <a:off x="-208782" y="245553"/>
                <a:ext cx="797800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23" name="Text"/>
              <p:cNvSpPr txBox="1"/>
              <p:nvPr/>
            </p:nvSpPr>
            <p:spPr>
              <a:xfrm rot="16200000">
                <a:off x="-198955" y="208783"/>
                <a:ext cx="778140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325" name="Google Shape;107;p6"/>
            <p:cNvSpPr txBox="1"/>
            <p:nvPr/>
          </p:nvSpPr>
          <p:spPr>
            <a:xfrm rot="16200000">
              <a:off x="-177865" y="255746"/>
              <a:ext cx="656282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Alto</a:t>
              </a:r>
            </a:p>
          </p:txBody>
        </p:sp>
      </p:grpSp>
      <p:pic>
        <p:nvPicPr>
          <p:cNvPr id="327" name="Imagen 14" descr="Imagen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5528595" y="4917709"/>
            <a:ext cx="1115996" cy="111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n 16" descr="Imagen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0650" y="4917709"/>
            <a:ext cx="1115995" cy="1115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31" name="Google Shape;178;p6"/>
          <p:cNvSpPr txBox="1"/>
          <p:nvPr/>
        </p:nvSpPr>
        <p:spPr>
          <a:xfrm>
            <a:off x="452173" y="1269910"/>
            <a:ext cx="8950504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ALMACENAMIENTO </a:t>
            </a:r>
            <a:r>
              <a:rPr b="0">
                <a:solidFill>
                  <a:srgbClr val="A93501"/>
                </a:solidFill>
              </a:rPr>
              <a:t>EN ESTANTERÍAS</a:t>
            </a:r>
          </a:p>
        </p:txBody>
      </p:sp>
      <p:grpSp>
        <p:nvGrpSpPr>
          <p:cNvPr id="334" name="Google Shape;174;p19"/>
          <p:cNvGrpSpPr/>
          <p:nvPr/>
        </p:nvGrpSpPr>
        <p:grpSpPr>
          <a:xfrm>
            <a:off x="388095" y="2181044"/>
            <a:ext cx="8229462" cy="699374"/>
            <a:chOff x="0" y="0"/>
            <a:chExt cx="8229461" cy="699372"/>
          </a:xfrm>
        </p:grpSpPr>
        <p:sp>
          <p:nvSpPr>
            <p:cNvPr id="332" name="Rounded Rectangle"/>
            <p:cNvSpPr/>
            <p:nvPr/>
          </p:nvSpPr>
          <p:spPr>
            <a:xfrm>
              <a:off x="-1" y="-1"/>
              <a:ext cx="8229462" cy="699374"/>
            </a:xfrm>
            <a:prstGeom prst="roundRect">
              <a:avLst>
                <a:gd name="adj" fmla="val 10942"/>
              </a:avLst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333" name="Text"/>
            <p:cNvSpPr txBox="1"/>
            <p:nvPr/>
          </p:nvSpPr>
          <p:spPr>
            <a:xfrm>
              <a:off x="22413" y="159568"/>
              <a:ext cx="8184634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335" name="CuadroTexto 25"/>
          <p:cNvSpPr txBox="1"/>
          <p:nvPr/>
        </p:nvSpPr>
        <p:spPr>
          <a:xfrm>
            <a:off x="574530" y="2268516"/>
            <a:ext cx="7974629" cy="554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Se pueden almacenar en estanterías los productos que permanecen en la bodega un tiempo de entre medio a largo, antes de ser usados o comercializados.</a:t>
            </a:r>
          </a:p>
        </p:txBody>
      </p:sp>
      <p:pic>
        <p:nvPicPr>
          <p:cNvPr id="336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0742" y="2971650"/>
            <a:ext cx="7174680" cy="3848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39" name="Google Shape;178;p6"/>
          <p:cNvSpPr txBox="1"/>
          <p:nvPr/>
        </p:nvSpPr>
        <p:spPr>
          <a:xfrm>
            <a:off x="452173" y="1269910"/>
            <a:ext cx="8950504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CAPACIDAD </a:t>
            </a:r>
            <a:r>
              <a:rPr b="0">
                <a:solidFill>
                  <a:srgbClr val="A93501"/>
                </a:solidFill>
              </a:rPr>
              <a:t>DE ALMACENAMIENTO</a:t>
            </a:r>
          </a:p>
        </p:txBody>
      </p:sp>
      <p:grpSp>
        <p:nvGrpSpPr>
          <p:cNvPr id="342" name="Google Shape;174;p19"/>
          <p:cNvGrpSpPr/>
          <p:nvPr/>
        </p:nvGrpSpPr>
        <p:grpSpPr>
          <a:xfrm>
            <a:off x="388094" y="2181044"/>
            <a:ext cx="7174946" cy="994219"/>
            <a:chOff x="0" y="0"/>
            <a:chExt cx="7174944" cy="994217"/>
          </a:xfrm>
        </p:grpSpPr>
        <p:sp>
          <p:nvSpPr>
            <p:cNvPr id="340" name="Rounded Rectangle"/>
            <p:cNvSpPr/>
            <p:nvPr/>
          </p:nvSpPr>
          <p:spPr>
            <a:xfrm>
              <a:off x="0" y="0"/>
              <a:ext cx="7174946" cy="994219"/>
            </a:xfrm>
            <a:prstGeom prst="roundRect">
              <a:avLst>
                <a:gd name="adj" fmla="val 10942"/>
              </a:avLst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341" name="Text"/>
            <p:cNvSpPr txBox="1"/>
            <p:nvPr/>
          </p:nvSpPr>
          <p:spPr>
            <a:xfrm>
              <a:off x="31861" y="306990"/>
              <a:ext cx="7111222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343" name="CuadroTexto 25"/>
          <p:cNvSpPr txBox="1"/>
          <p:nvPr/>
        </p:nvSpPr>
        <p:spPr>
          <a:xfrm>
            <a:off x="574532" y="2268516"/>
            <a:ext cx="6886090" cy="808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Calcular cuantos metros cúbicos se necesitan para almacenar ocho pallet de largo 1,2 metros, ancho 1,0 metro y alto 1,0 metro (considerando pallet y cajas).</a:t>
            </a:r>
          </a:p>
          <a:p>
            <a:pPr algn="just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Se debe tomar en cuenta las medidas de:</a:t>
            </a:r>
          </a:p>
        </p:txBody>
      </p:sp>
      <p:grpSp>
        <p:nvGrpSpPr>
          <p:cNvPr id="346" name="Google Shape;173;p6"/>
          <p:cNvGrpSpPr/>
          <p:nvPr/>
        </p:nvGrpSpPr>
        <p:grpSpPr>
          <a:xfrm>
            <a:off x="2494556" y="6057169"/>
            <a:ext cx="6349779" cy="769646"/>
            <a:chOff x="0" y="0"/>
            <a:chExt cx="6349778" cy="769644"/>
          </a:xfrm>
        </p:grpSpPr>
        <p:sp>
          <p:nvSpPr>
            <p:cNvPr id="344" name="Rounded Rectangle"/>
            <p:cNvSpPr/>
            <p:nvPr/>
          </p:nvSpPr>
          <p:spPr>
            <a:xfrm>
              <a:off x="0" y="0"/>
              <a:ext cx="6349779" cy="769645"/>
            </a:xfrm>
            <a:prstGeom prst="roundRect">
              <a:avLst>
                <a:gd name="adj" fmla="val 16792"/>
              </a:avLst>
            </a:prstGeom>
            <a:solidFill>
              <a:srgbClr val="F7E3D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345" name="Text"/>
            <p:cNvSpPr txBox="1"/>
            <p:nvPr/>
          </p:nvSpPr>
          <p:spPr>
            <a:xfrm>
              <a:off x="37852" y="194704"/>
              <a:ext cx="6274075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347" name="Google Shape;174;p6"/>
          <p:cNvSpPr txBox="1"/>
          <p:nvPr/>
        </p:nvSpPr>
        <p:spPr>
          <a:xfrm>
            <a:off x="2733040" y="6203115"/>
            <a:ext cx="5974860" cy="30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lnSpc>
                <a:spcPct val="12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Esto es el “Volumen” del pallet. Se expresa en m³ “metros cúbicos”.</a:t>
            </a:r>
          </a:p>
        </p:txBody>
      </p:sp>
      <p:pic>
        <p:nvPicPr>
          <p:cNvPr id="348" name="Imagen 37" descr="Imagen 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6794" y="5820145"/>
            <a:ext cx="500377" cy="477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" name="Google Shape;174;p19"/>
          <p:cNvGrpSpPr/>
          <p:nvPr/>
        </p:nvGrpSpPr>
        <p:grpSpPr>
          <a:xfrm>
            <a:off x="388096" y="3492784"/>
            <a:ext cx="7889294" cy="2483509"/>
            <a:chOff x="0" y="0"/>
            <a:chExt cx="7889293" cy="2483508"/>
          </a:xfrm>
        </p:grpSpPr>
        <p:sp>
          <p:nvSpPr>
            <p:cNvPr id="349" name="Rounded Rectangle"/>
            <p:cNvSpPr/>
            <p:nvPr/>
          </p:nvSpPr>
          <p:spPr>
            <a:xfrm>
              <a:off x="0" y="0"/>
              <a:ext cx="7889294" cy="2483509"/>
            </a:xfrm>
            <a:prstGeom prst="roundRect">
              <a:avLst>
                <a:gd name="adj" fmla="val 10942"/>
              </a:avLst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350" name="Text"/>
            <p:cNvSpPr txBox="1"/>
            <p:nvPr/>
          </p:nvSpPr>
          <p:spPr>
            <a:xfrm>
              <a:off x="79592" y="1051637"/>
              <a:ext cx="7730110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352" name="CuadroTexto 8"/>
          <p:cNvSpPr txBox="1"/>
          <p:nvPr/>
        </p:nvSpPr>
        <p:spPr>
          <a:xfrm>
            <a:off x="4724567" y="3686041"/>
            <a:ext cx="3008193" cy="2078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Ejemplo: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Un pallet tiene las siguientes dimensiones: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Largo 1,2 metros x Ancho 1,0 metros x Alto 1,0 metros.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1,2 x 1,0 x 1,0 = 1,2 m³ </a:t>
            </a:r>
          </a:p>
        </p:txBody>
      </p:sp>
      <p:sp>
        <p:nvSpPr>
          <p:cNvPr id="353" name="CuadroTexto 11"/>
          <p:cNvSpPr txBox="1"/>
          <p:nvPr/>
        </p:nvSpPr>
        <p:spPr>
          <a:xfrm>
            <a:off x="1492983" y="3765421"/>
            <a:ext cx="3008192" cy="1824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Largo</a:t>
            </a:r>
          </a:p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Ancho</a:t>
            </a:r>
          </a:p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Alto</a:t>
            </a:r>
          </a:p>
        </p:txBody>
      </p:sp>
      <p:grpSp>
        <p:nvGrpSpPr>
          <p:cNvPr id="358" name="Agrupar 3"/>
          <p:cNvGrpSpPr/>
          <p:nvPr/>
        </p:nvGrpSpPr>
        <p:grpSpPr>
          <a:xfrm>
            <a:off x="3335566" y="3685566"/>
            <a:ext cx="179494" cy="2086604"/>
            <a:chOff x="0" y="0"/>
            <a:chExt cx="179492" cy="2086603"/>
          </a:xfrm>
        </p:grpSpPr>
        <p:grpSp>
          <p:nvGrpSpPr>
            <p:cNvPr id="356" name="Abrir llave 1"/>
            <p:cNvGrpSpPr/>
            <p:nvPr/>
          </p:nvGrpSpPr>
          <p:grpSpPr>
            <a:xfrm>
              <a:off x="134134" y="-1"/>
              <a:ext cx="45359" cy="2086605"/>
              <a:chOff x="0" y="0"/>
              <a:chExt cx="45358" cy="2086603"/>
            </a:xfrm>
          </p:grpSpPr>
          <p:sp>
            <p:nvSpPr>
              <p:cNvPr id="354" name="Triangle"/>
              <p:cNvSpPr/>
              <p:nvPr/>
            </p:nvSpPr>
            <p:spPr>
              <a:xfrm>
                <a:off x="-1" y="0"/>
                <a:ext cx="45360" cy="2086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355" name="Line"/>
              <p:cNvSpPr/>
              <p:nvPr/>
            </p:nvSpPr>
            <p:spPr>
              <a:xfrm>
                <a:off x="-1" y="0"/>
                <a:ext cx="45360" cy="2086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1080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rgbClr val="ED6B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/>
                <a:endParaRPr/>
              </a:p>
            </p:txBody>
          </p:sp>
        </p:grpSp>
        <p:sp>
          <p:nvSpPr>
            <p:cNvPr id="357" name="Triángulo isósceles 2"/>
            <p:cNvSpPr/>
            <p:nvPr/>
          </p:nvSpPr>
          <p:spPr>
            <a:xfrm rot="16200000">
              <a:off x="-13298" y="909175"/>
              <a:ext cx="192818" cy="166223"/>
            </a:xfrm>
            <a:prstGeom prst="triangle">
              <a:avLst/>
            </a:prstGeom>
            <a:solidFill>
              <a:srgbClr val="ED6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61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131" y="2063918"/>
            <a:ext cx="4817593" cy="4430821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Google Shape;178;p6"/>
          <p:cNvSpPr txBox="1"/>
          <p:nvPr/>
        </p:nvSpPr>
        <p:spPr>
          <a:xfrm>
            <a:off x="452173" y="1269910"/>
            <a:ext cx="8950504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¡EJERCITEMOS! </a:t>
            </a:r>
          </a:p>
        </p:txBody>
      </p:sp>
      <p:grpSp>
        <p:nvGrpSpPr>
          <p:cNvPr id="365" name="Agrupar 12"/>
          <p:cNvGrpSpPr/>
          <p:nvPr/>
        </p:nvGrpSpPr>
        <p:grpSpPr>
          <a:xfrm>
            <a:off x="1548852" y="4557792"/>
            <a:ext cx="330751" cy="330751"/>
            <a:chOff x="-1" y="-1"/>
            <a:chExt cx="330750" cy="330750"/>
          </a:xfrm>
        </p:grpSpPr>
        <p:sp>
          <p:nvSpPr>
            <p:cNvPr id="363" name="Elipse 13"/>
            <p:cNvSpPr/>
            <p:nvPr/>
          </p:nvSpPr>
          <p:spPr>
            <a:xfrm>
              <a:off x="-2" y="-2"/>
              <a:ext cx="330752" cy="330752"/>
            </a:xfrm>
            <a:prstGeom prst="ellipse">
              <a:avLst/>
            </a:prstGeom>
            <a:solidFill>
              <a:srgbClr val="ED6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4" name="Text Box 11"/>
            <p:cNvSpPr txBox="1"/>
            <p:nvPr/>
          </p:nvSpPr>
          <p:spPr>
            <a:xfrm>
              <a:off x="79780" y="10244"/>
              <a:ext cx="20712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368" name="Agrupar 15"/>
          <p:cNvGrpSpPr/>
          <p:nvPr/>
        </p:nvGrpSpPr>
        <p:grpSpPr>
          <a:xfrm>
            <a:off x="1582867" y="5419648"/>
            <a:ext cx="330751" cy="330751"/>
            <a:chOff x="-1" y="-1"/>
            <a:chExt cx="330750" cy="330750"/>
          </a:xfrm>
        </p:grpSpPr>
        <p:sp>
          <p:nvSpPr>
            <p:cNvPr id="366" name="Elipse 16"/>
            <p:cNvSpPr/>
            <p:nvPr/>
          </p:nvSpPr>
          <p:spPr>
            <a:xfrm>
              <a:off x="-2" y="-2"/>
              <a:ext cx="330752" cy="330752"/>
            </a:xfrm>
            <a:prstGeom prst="ellipse">
              <a:avLst/>
            </a:prstGeom>
            <a:solidFill>
              <a:srgbClr val="ED6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7" name="Text Box 11"/>
            <p:cNvSpPr txBox="1"/>
            <p:nvPr/>
          </p:nvSpPr>
          <p:spPr>
            <a:xfrm>
              <a:off x="79780" y="10244"/>
              <a:ext cx="20712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71" name="Agrupar 18"/>
          <p:cNvGrpSpPr/>
          <p:nvPr/>
        </p:nvGrpSpPr>
        <p:grpSpPr>
          <a:xfrm>
            <a:off x="1479104" y="3984803"/>
            <a:ext cx="304534" cy="315072"/>
            <a:chOff x="0" y="0"/>
            <a:chExt cx="304533" cy="315071"/>
          </a:xfrm>
        </p:grpSpPr>
        <p:sp>
          <p:nvSpPr>
            <p:cNvPr id="369" name="Elipse 19"/>
            <p:cNvSpPr/>
            <p:nvPr/>
          </p:nvSpPr>
          <p:spPr>
            <a:xfrm>
              <a:off x="0" y="10536"/>
              <a:ext cx="304534" cy="304535"/>
            </a:xfrm>
            <a:prstGeom prst="ellipse">
              <a:avLst/>
            </a:prstGeom>
            <a:solidFill>
              <a:srgbClr val="00009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0" name="Text Box 10"/>
            <p:cNvSpPr txBox="1"/>
            <p:nvPr/>
          </p:nvSpPr>
          <p:spPr>
            <a:xfrm>
              <a:off x="67522" y="-1"/>
              <a:ext cx="12459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74" name="Agrupar 21"/>
          <p:cNvGrpSpPr/>
          <p:nvPr/>
        </p:nvGrpSpPr>
        <p:grpSpPr>
          <a:xfrm>
            <a:off x="2363538" y="3474493"/>
            <a:ext cx="304535" cy="315072"/>
            <a:chOff x="0" y="0"/>
            <a:chExt cx="304534" cy="315071"/>
          </a:xfrm>
        </p:grpSpPr>
        <p:sp>
          <p:nvSpPr>
            <p:cNvPr id="372" name="Elipse 24"/>
            <p:cNvSpPr/>
            <p:nvPr/>
          </p:nvSpPr>
          <p:spPr>
            <a:xfrm>
              <a:off x="0" y="10536"/>
              <a:ext cx="304535" cy="304535"/>
            </a:xfrm>
            <a:prstGeom prst="ellipse">
              <a:avLst/>
            </a:prstGeom>
            <a:solidFill>
              <a:srgbClr val="00009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3" name="Text Box 10"/>
            <p:cNvSpPr txBox="1"/>
            <p:nvPr/>
          </p:nvSpPr>
          <p:spPr>
            <a:xfrm>
              <a:off x="67522" y="-1"/>
              <a:ext cx="12459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377" name="Agrupar 27"/>
          <p:cNvGrpSpPr/>
          <p:nvPr/>
        </p:nvGrpSpPr>
        <p:grpSpPr>
          <a:xfrm>
            <a:off x="3361359" y="2896141"/>
            <a:ext cx="304535" cy="315072"/>
            <a:chOff x="0" y="0"/>
            <a:chExt cx="304534" cy="315071"/>
          </a:xfrm>
        </p:grpSpPr>
        <p:sp>
          <p:nvSpPr>
            <p:cNvPr id="375" name="Elipse 28"/>
            <p:cNvSpPr/>
            <p:nvPr/>
          </p:nvSpPr>
          <p:spPr>
            <a:xfrm>
              <a:off x="0" y="10536"/>
              <a:ext cx="304535" cy="304535"/>
            </a:xfrm>
            <a:prstGeom prst="ellipse">
              <a:avLst/>
            </a:prstGeom>
            <a:solidFill>
              <a:srgbClr val="00009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6" name="Text Box 10"/>
            <p:cNvSpPr txBox="1"/>
            <p:nvPr/>
          </p:nvSpPr>
          <p:spPr>
            <a:xfrm>
              <a:off x="67522" y="-1"/>
              <a:ext cx="12459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380" name="Agrupar 30"/>
          <p:cNvGrpSpPr/>
          <p:nvPr/>
        </p:nvGrpSpPr>
        <p:grpSpPr>
          <a:xfrm>
            <a:off x="4257133" y="2385834"/>
            <a:ext cx="304535" cy="315074"/>
            <a:chOff x="0" y="0"/>
            <a:chExt cx="304534" cy="315073"/>
          </a:xfrm>
        </p:grpSpPr>
        <p:sp>
          <p:nvSpPr>
            <p:cNvPr id="378" name="Elipse 31"/>
            <p:cNvSpPr/>
            <p:nvPr/>
          </p:nvSpPr>
          <p:spPr>
            <a:xfrm>
              <a:off x="0" y="10539"/>
              <a:ext cx="304535" cy="304535"/>
            </a:xfrm>
            <a:prstGeom prst="ellipse">
              <a:avLst/>
            </a:prstGeom>
            <a:solidFill>
              <a:srgbClr val="00009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Text Box 10"/>
            <p:cNvSpPr txBox="1"/>
            <p:nvPr/>
          </p:nvSpPr>
          <p:spPr>
            <a:xfrm>
              <a:off x="67522" y="-1"/>
              <a:ext cx="124598" cy="300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381" name="Gráfico 6" descr="Gráfico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7855008" y="5148457"/>
            <a:ext cx="1547668" cy="25149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6" name="Grupo 13"/>
          <p:cNvGrpSpPr/>
          <p:nvPr/>
        </p:nvGrpSpPr>
        <p:grpSpPr>
          <a:xfrm>
            <a:off x="5782832" y="3413647"/>
            <a:ext cx="3264089" cy="1665990"/>
            <a:chOff x="0" y="0"/>
            <a:chExt cx="3264087" cy="1665989"/>
          </a:xfrm>
        </p:grpSpPr>
        <p:grpSp>
          <p:nvGrpSpPr>
            <p:cNvPr id="384" name="Google Shape;101;p3"/>
            <p:cNvGrpSpPr/>
            <p:nvPr/>
          </p:nvGrpSpPr>
          <p:grpSpPr>
            <a:xfrm>
              <a:off x="0" y="0"/>
              <a:ext cx="3264088" cy="1258528"/>
              <a:chOff x="0" y="0"/>
              <a:chExt cx="3264087" cy="1258527"/>
            </a:xfrm>
          </p:grpSpPr>
          <p:sp>
            <p:nvSpPr>
              <p:cNvPr id="382" name="Rounded Rectangle"/>
              <p:cNvSpPr/>
              <p:nvPr/>
            </p:nvSpPr>
            <p:spPr>
              <a:xfrm flipH="1">
                <a:off x="-1" y="0"/>
                <a:ext cx="3264089" cy="1258528"/>
              </a:xfrm>
              <a:prstGeom prst="roundRect">
                <a:avLst>
                  <a:gd name="adj" fmla="val 16667"/>
                </a:avLst>
              </a:prstGeom>
              <a:solidFill>
                <a:srgbClr val="F7E3D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83" name="Text"/>
              <p:cNvSpPr txBox="1"/>
              <p:nvPr/>
            </p:nvSpPr>
            <p:spPr>
              <a:xfrm>
                <a:off x="61435" y="439145"/>
                <a:ext cx="3141217" cy="380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385" name="Triángulo isósceles 14"/>
            <p:cNvSpPr/>
            <p:nvPr/>
          </p:nvSpPr>
          <p:spPr>
            <a:xfrm rot="9769777" flipH="1">
              <a:off x="1912380" y="1135991"/>
              <a:ext cx="286921" cy="498762"/>
            </a:xfrm>
            <a:prstGeom prst="triangle">
              <a:avLst/>
            </a:prstGeom>
            <a:solidFill>
              <a:srgbClr val="F7E3D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387" name="Imagen 41" descr="Imagen 4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7406" y="3117000"/>
            <a:ext cx="482542" cy="482542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Google Shape;174;p6"/>
          <p:cNvSpPr txBox="1"/>
          <p:nvPr/>
        </p:nvSpPr>
        <p:spPr>
          <a:xfrm>
            <a:off x="5941948" y="3518501"/>
            <a:ext cx="2902019" cy="106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¿Cuántos metros cúbicos se necesitan para almacenar ocho pallet con las dimensiones del ejemplo anterior?</a:t>
            </a:r>
          </a:p>
        </p:txBody>
      </p:sp>
      <p:grpSp>
        <p:nvGrpSpPr>
          <p:cNvPr id="393" name="Agrupar 43"/>
          <p:cNvGrpSpPr/>
          <p:nvPr/>
        </p:nvGrpSpPr>
        <p:grpSpPr>
          <a:xfrm>
            <a:off x="2915814" y="5127862"/>
            <a:ext cx="1264000" cy="980686"/>
            <a:chOff x="0" y="-1"/>
            <a:chExt cx="1263999" cy="980684"/>
          </a:xfrm>
        </p:grpSpPr>
        <p:grpSp>
          <p:nvGrpSpPr>
            <p:cNvPr id="391" name="Google Shape;174;p19"/>
            <p:cNvGrpSpPr/>
            <p:nvPr/>
          </p:nvGrpSpPr>
          <p:grpSpPr>
            <a:xfrm>
              <a:off x="-1" y="-2"/>
              <a:ext cx="1264000" cy="980686"/>
              <a:chOff x="0" y="0"/>
              <a:chExt cx="1263999" cy="980684"/>
            </a:xfrm>
          </p:grpSpPr>
          <p:sp>
            <p:nvSpPr>
              <p:cNvPr id="389" name="Rounded Rectangle"/>
              <p:cNvSpPr/>
              <p:nvPr/>
            </p:nvSpPr>
            <p:spPr>
              <a:xfrm rot="19698267">
                <a:off x="-3217" y="336999"/>
                <a:ext cx="1270434" cy="306690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0" name="Text"/>
              <p:cNvSpPr txBox="1"/>
              <p:nvPr/>
            </p:nvSpPr>
            <p:spPr>
              <a:xfrm rot="19698267">
                <a:off x="6611" y="300226"/>
                <a:ext cx="1250776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392" name="Google Shape;107;p6"/>
            <p:cNvSpPr txBox="1"/>
            <p:nvPr/>
          </p:nvSpPr>
          <p:spPr>
            <a:xfrm rot="19698267">
              <a:off x="81140" y="303263"/>
              <a:ext cx="1099257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Largo 4,8 m</a:t>
              </a:r>
            </a:p>
          </p:txBody>
        </p:sp>
      </p:grpSp>
      <p:grpSp>
        <p:nvGrpSpPr>
          <p:cNvPr id="398" name="Agrupar 46"/>
          <p:cNvGrpSpPr/>
          <p:nvPr/>
        </p:nvGrpSpPr>
        <p:grpSpPr>
          <a:xfrm>
            <a:off x="5125176" y="2835058"/>
            <a:ext cx="380232" cy="1121081"/>
            <a:chOff x="-1" y="0"/>
            <a:chExt cx="380231" cy="1121080"/>
          </a:xfrm>
        </p:grpSpPr>
        <p:grpSp>
          <p:nvGrpSpPr>
            <p:cNvPr id="396" name="Google Shape;174;p19"/>
            <p:cNvGrpSpPr/>
            <p:nvPr/>
          </p:nvGrpSpPr>
          <p:grpSpPr>
            <a:xfrm>
              <a:off x="-2" y="-1"/>
              <a:ext cx="380232" cy="1121081"/>
              <a:chOff x="0" y="0"/>
              <a:chExt cx="380231" cy="1121080"/>
            </a:xfrm>
          </p:grpSpPr>
          <p:sp>
            <p:nvSpPr>
              <p:cNvPr id="394" name="Rounded Rectangle"/>
              <p:cNvSpPr/>
              <p:nvPr/>
            </p:nvSpPr>
            <p:spPr>
              <a:xfrm rot="16200000">
                <a:off x="-370422" y="407194"/>
                <a:ext cx="1121081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5" name="Text"/>
              <p:cNvSpPr txBox="1"/>
              <p:nvPr/>
            </p:nvSpPr>
            <p:spPr>
              <a:xfrm rot="16200000">
                <a:off x="-360596" y="370424"/>
                <a:ext cx="1101422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397" name="Google Shape;107;p6"/>
            <p:cNvSpPr txBox="1"/>
            <p:nvPr/>
          </p:nvSpPr>
          <p:spPr>
            <a:xfrm rot="16200000">
              <a:off x="-325438" y="420275"/>
              <a:ext cx="959276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Alto 2,4 m</a:t>
              </a:r>
            </a:p>
          </p:txBody>
        </p:sp>
      </p:grpSp>
      <p:grpSp>
        <p:nvGrpSpPr>
          <p:cNvPr id="403" name="Agrupar 49"/>
          <p:cNvGrpSpPr/>
          <p:nvPr/>
        </p:nvGrpSpPr>
        <p:grpSpPr>
          <a:xfrm>
            <a:off x="164375" y="5908557"/>
            <a:ext cx="1328027" cy="976402"/>
            <a:chOff x="1" y="0"/>
            <a:chExt cx="1328026" cy="976400"/>
          </a:xfrm>
        </p:grpSpPr>
        <p:grpSp>
          <p:nvGrpSpPr>
            <p:cNvPr id="401" name="Google Shape;174;p19"/>
            <p:cNvGrpSpPr/>
            <p:nvPr/>
          </p:nvGrpSpPr>
          <p:grpSpPr>
            <a:xfrm>
              <a:off x="38963" y="42613"/>
              <a:ext cx="1254052" cy="933788"/>
              <a:chOff x="1" y="0"/>
              <a:chExt cx="1254051" cy="933786"/>
            </a:xfrm>
          </p:grpSpPr>
          <p:sp>
            <p:nvSpPr>
              <p:cNvPr id="399" name="Rounded Rectangle"/>
              <p:cNvSpPr/>
              <p:nvPr/>
            </p:nvSpPr>
            <p:spPr>
              <a:xfrm rot="1767588">
                <a:off x="4444" y="313551"/>
                <a:ext cx="1245164" cy="306690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0" name="Text"/>
              <p:cNvSpPr txBox="1"/>
              <p:nvPr/>
            </p:nvSpPr>
            <p:spPr>
              <a:xfrm rot="1767588">
                <a:off x="14274" y="276777"/>
                <a:ext cx="1225506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402" name="Google Shape;107;p6"/>
            <p:cNvSpPr txBox="1"/>
            <p:nvPr/>
          </p:nvSpPr>
          <p:spPr>
            <a:xfrm rot="1767588">
              <a:off x="-13723" y="313888"/>
              <a:ext cx="1355474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Ancho 1,2 m</a:t>
              </a:r>
            </a:p>
          </p:txBody>
        </p:sp>
      </p:grpSp>
      <p:pic>
        <p:nvPicPr>
          <p:cNvPr id="404" name="Imagen 52" descr="Imagen 5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35875" y="4720006"/>
            <a:ext cx="1887128" cy="1887128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Flecha en U 53"/>
          <p:cNvSpPr/>
          <p:nvPr/>
        </p:nvSpPr>
        <p:spPr>
          <a:xfrm rot="1196838" flipH="1">
            <a:off x="3917741" y="4402182"/>
            <a:ext cx="1086085" cy="227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9450"/>
                </a:lnTo>
                <a:cubicBezTo>
                  <a:pt x="0" y="4231"/>
                  <a:pt x="887" y="0"/>
                  <a:pt x="1981" y="0"/>
                </a:cubicBezTo>
                <a:lnTo>
                  <a:pt x="19053" y="0"/>
                </a:lnTo>
                <a:cubicBezTo>
                  <a:pt x="20147" y="0"/>
                  <a:pt x="21034" y="4231"/>
                  <a:pt x="21034" y="9450"/>
                </a:cubicBezTo>
                <a:lnTo>
                  <a:pt x="21034" y="10800"/>
                </a:lnTo>
                <a:lnTo>
                  <a:pt x="21600" y="10800"/>
                </a:lnTo>
                <a:lnTo>
                  <a:pt x="20468" y="16200"/>
                </a:lnTo>
                <a:lnTo>
                  <a:pt x="19336" y="10800"/>
                </a:lnTo>
                <a:lnTo>
                  <a:pt x="19902" y="10800"/>
                </a:lnTo>
                <a:lnTo>
                  <a:pt x="19902" y="9450"/>
                </a:lnTo>
                <a:cubicBezTo>
                  <a:pt x="19902" y="7213"/>
                  <a:pt x="19522" y="5400"/>
                  <a:pt x="19053" y="5400"/>
                </a:cubicBezTo>
                <a:lnTo>
                  <a:pt x="1981" y="5400"/>
                </a:lnTo>
                <a:cubicBezTo>
                  <a:pt x="1512" y="5400"/>
                  <a:pt x="1132" y="7213"/>
                  <a:pt x="1132" y="9450"/>
                </a:cubicBezTo>
                <a:lnTo>
                  <a:pt x="1132" y="21600"/>
                </a:lnTo>
                <a:close/>
              </a:path>
            </a:pathLst>
          </a:custGeom>
          <a:solidFill>
            <a:srgbClr val="ED6B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408" name="Imagen 59" descr="Imagen 5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131" y="2063918"/>
            <a:ext cx="4817593" cy="44308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1" name="Agrupar 60"/>
          <p:cNvGrpSpPr/>
          <p:nvPr/>
        </p:nvGrpSpPr>
        <p:grpSpPr>
          <a:xfrm>
            <a:off x="1548852" y="4557792"/>
            <a:ext cx="330751" cy="330751"/>
            <a:chOff x="-1" y="-1"/>
            <a:chExt cx="330750" cy="330750"/>
          </a:xfrm>
        </p:grpSpPr>
        <p:sp>
          <p:nvSpPr>
            <p:cNvPr id="409" name="Elipse 61"/>
            <p:cNvSpPr/>
            <p:nvPr/>
          </p:nvSpPr>
          <p:spPr>
            <a:xfrm>
              <a:off x="-2" y="-2"/>
              <a:ext cx="330752" cy="330752"/>
            </a:xfrm>
            <a:prstGeom prst="ellipse">
              <a:avLst/>
            </a:prstGeom>
            <a:solidFill>
              <a:srgbClr val="ED6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0" name="Text Box 11"/>
            <p:cNvSpPr txBox="1"/>
            <p:nvPr/>
          </p:nvSpPr>
          <p:spPr>
            <a:xfrm>
              <a:off x="79780" y="10244"/>
              <a:ext cx="20712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14" name="Agrupar 63"/>
          <p:cNvGrpSpPr/>
          <p:nvPr/>
        </p:nvGrpSpPr>
        <p:grpSpPr>
          <a:xfrm>
            <a:off x="1582867" y="5419648"/>
            <a:ext cx="330751" cy="330751"/>
            <a:chOff x="-1" y="-1"/>
            <a:chExt cx="330750" cy="330750"/>
          </a:xfrm>
        </p:grpSpPr>
        <p:sp>
          <p:nvSpPr>
            <p:cNvPr id="412" name="Elipse 64"/>
            <p:cNvSpPr/>
            <p:nvPr/>
          </p:nvSpPr>
          <p:spPr>
            <a:xfrm>
              <a:off x="-2" y="-2"/>
              <a:ext cx="330752" cy="330752"/>
            </a:xfrm>
            <a:prstGeom prst="ellipse">
              <a:avLst/>
            </a:prstGeom>
            <a:solidFill>
              <a:srgbClr val="ED6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3" name="Text Box 11"/>
            <p:cNvSpPr txBox="1"/>
            <p:nvPr/>
          </p:nvSpPr>
          <p:spPr>
            <a:xfrm>
              <a:off x="79780" y="10244"/>
              <a:ext cx="20712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417" name="Agrupar 66"/>
          <p:cNvGrpSpPr/>
          <p:nvPr/>
        </p:nvGrpSpPr>
        <p:grpSpPr>
          <a:xfrm>
            <a:off x="1479104" y="3984803"/>
            <a:ext cx="304534" cy="315072"/>
            <a:chOff x="0" y="0"/>
            <a:chExt cx="304533" cy="315071"/>
          </a:xfrm>
        </p:grpSpPr>
        <p:sp>
          <p:nvSpPr>
            <p:cNvPr id="415" name="Elipse 67"/>
            <p:cNvSpPr/>
            <p:nvPr/>
          </p:nvSpPr>
          <p:spPr>
            <a:xfrm>
              <a:off x="0" y="10536"/>
              <a:ext cx="304534" cy="304535"/>
            </a:xfrm>
            <a:prstGeom prst="ellipse">
              <a:avLst/>
            </a:prstGeom>
            <a:solidFill>
              <a:srgbClr val="00009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6" name="Text Box 10"/>
            <p:cNvSpPr txBox="1"/>
            <p:nvPr/>
          </p:nvSpPr>
          <p:spPr>
            <a:xfrm>
              <a:off x="67522" y="-1"/>
              <a:ext cx="12459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420" name="Agrupar 69"/>
          <p:cNvGrpSpPr/>
          <p:nvPr/>
        </p:nvGrpSpPr>
        <p:grpSpPr>
          <a:xfrm>
            <a:off x="2363538" y="3474493"/>
            <a:ext cx="304535" cy="315072"/>
            <a:chOff x="0" y="0"/>
            <a:chExt cx="304534" cy="315071"/>
          </a:xfrm>
        </p:grpSpPr>
        <p:sp>
          <p:nvSpPr>
            <p:cNvPr id="418" name="Elipse 70"/>
            <p:cNvSpPr/>
            <p:nvPr/>
          </p:nvSpPr>
          <p:spPr>
            <a:xfrm>
              <a:off x="0" y="10536"/>
              <a:ext cx="304535" cy="304535"/>
            </a:xfrm>
            <a:prstGeom prst="ellipse">
              <a:avLst/>
            </a:prstGeom>
            <a:solidFill>
              <a:srgbClr val="00009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9" name="Text Box 10"/>
            <p:cNvSpPr txBox="1"/>
            <p:nvPr/>
          </p:nvSpPr>
          <p:spPr>
            <a:xfrm>
              <a:off x="67522" y="-1"/>
              <a:ext cx="12459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23" name="Agrupar 72"/>
          <p:cNvGrpSpPr/>
          <p:nvPr/>
        </p:nvGrpSpPr>
        <p:grpSpPr>
          <a:xfrm>
            <a:off x="3361359" y="2896141"/>
            <a:ext cx="304535" cy="315072"/>
            <a:chOff x="0" y="0"/>
            <a:chExt cx="304534" cy="315071"/>
          </a:xfrm>
        </p:grpSpPr>
        <p:sp>
          <p:nvSpPr>
            <p:cNvPr id="421" name="Elipse 73"/>
            <p:cNvSpPr/>
            <p:nvPr/>
          </p:nvSpPr>
          <p:spPr>
            <a:xfrm>
              <a:off x="0" y="10536"/>
              <a:ext cx="304535" cy="304535"/>
            </a:xfrm>
            <a:prstGeom prst="ellipse">
              <a:avLst/>
            </a:prstGeom>
            <a:solidFill>
              <a:srgbClr val="00009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2" name="Text Box 10"/>
            <p:cNvSpPr txBox="1"/>
            <p:nvPr/>
          </p:nvSpPr>
          <p:spPr>
            <a:xfrm>
              <a:off x="67522" y="-1"/>
              <a:ext cx="124598" cy="30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426" name="Agrupar 75"/>
          <p:cNvGrpSpPr/>
          <p:nvPr/>
        </p:nvGrpSpPr>
        <p:grpSpPr>
          <a:xfrm>
            <a:off x="4257133" y="2385834"/>
            <a:ext cx="304535" cy="315074"/>
            <a:chOff x="0" y="0"/>
            <a:chExt cx="304534" cy="315073"/>
          </a:xfrm>
        </p:grpSpPr>
        <p:sp>
          <p:nvSpPr>
            <p:cNvPr id="424" name="Elipse 76"/>
            <p:cNvSpPr/>
            <p:nvPr/>
          </p:nvSpPr>
          <p:spPr>
            <a:xfrm>
              <a:off x="0" y="10539"/>
              <a:ext cx="304535" cy="304535"/>
            </a:xfrm>
            <a:prstGeom prst="ellipse">
              <a:avLst/>
            </a:prstGeom>
            <a:solidFill>
              <a:srgbClr val="00009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5" name="Text Box 10"/>
            <p:cNvSpPr txBox="1"/>
            <p:nvPr/>
          </p:nvSpPr>
          <p:spPr>
            <a:xfrm>
              <a:off x="67522" y="-1"/>
              <a:ext cx="124598" cy="300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431" name="Agrupar 78"/>
          <p:cNvGrpSpPr/>
          <p:nvPr/>
        </p:nvGrpSpPr>
        <p:grpSpPr>
          <a:xfrm>
            <a:off x="5125176" y="2835058"/>
            <a:ext cx="380232" cy="1121081"/>
            <a:chOff x="-1" y="0"/>
            <a:chExt cx="380231" cy="1121080"/>
          </a:xfrm>
        </p:grpSpPr>
        <p:grpSp>
          <p:nvGrpSpPr>
            <p:cNvPr id="429" name="Google Shape;174;p19"/>
            <p:cNvGrpSpPr/>
            <p:nvPr/>
          </p:nvGrpSpPr>
          <p:grpSpPr>
            <a:xfrm>
              <a:off x="-2" y="-1"/>
              <a:ext cx="380232" cy="1121081"/>
              <a:chOff x="0" y="0"/>
              <a:chExt cx="380231" cy="1121080"/>
            </a:xfrm>
          </p:grpSpPr>
          <p:sp>
            <p:nvSpPr>
              <p:cNvPr id="427" name="Rounded Rectangle"/>
              <p:cNvSpPr/>
              <p:nvPr/>
            </p:nvSpPr>
            <p:spPr>
              <a:xfrm rot="16200000">
                <a:off x="-370422" y="407194"/>
                <a:ext cx="1121081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28" name="Text"/>
              <p:cNvSpPr txBox="1"/>
              <p:nvPr/>
            </p:nvSpPr>
            <p:spPr>
              <a:xfrm rot="16200000">
                <a:off x="-360596" y="370424"/>
                <a:ext cx="1101422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430" name="Google Shape;107;p6"/>
            <p:cNvSpPr txBox="1"/>
            <p:nvPr/>
          </p:nvSpPr>
          <p:spPr>
            <a:xfrm rot="16200000">
              <a:off x="-325438" y="420275"/>
              <a:ext cx="959276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Alto 2,4 m</a:t>
              </a:r>
            </a:p>
          </p:txBody>
        </p:sp>
      </p:grpSp>
      <p:grpSp>
        <p:nvGrpSpPr>
          <p:cNvPr id="436" name="Agrupar 81"/>
          <p:cNvGrpSpPr/>
          <p:nvPr/>
        </p:nvGrpSpPr>
        <p:grpSpPr>
          <a:xfrm>
            <a:off x="164375" y="5908557"/>
            <a:ext cx="1328027" cy="976402"/>
            <a:chOff x="1" y="0"/>
            <a:chExt cx="1328026" cy="976400"/>
          </a:xfrm>
        </p:grpSpPr>
        <p:grpSp>
          <p:nvGrpSpPr>
            <p:cNvPr id="434" name="Google Shape;174;p19"/>
            <p:cNvGrpSpPr/>
            <p:nvPr/>
          </p:nvGrpSpPr>
          <p:grpSpPr>
            <a:xfrm>
              <a:off x="38963" y="42613"/>
              <a:ext cx="1254052" cy="933788"/>
              <a:chOff x="1" y="0"/>
              <a:chExt cx="1254051" cy="933786"/>
            </a:xfrm>
          </p:grpSpPr>
          <p:sp>
            <p:nvSpPr>
              <p:cNvPr id="432" name="Rounded Rectangle"/>
              <p:cNvSpPr/>
              <p:nvPr/>
            </p:nvSpPr>
            <p:spPr>
              <a:xfrm rot="1767588">
                <a:off x="4444" y="313551"/>
                <a:ext cx="1245164" cy="306690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33" name="Text"/>
              <p:cNvSpPr txBox="1"/>
              <p:nvPr/>
            </p:nvSpPr>
            <p:spPr>
              <a:xfrm rot="1767588">
                <a:off x="14274" y="276777"/>
                <a:ext cx="1225506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435" name="Google Shape;107;p6"/>
            <p:cNvSpPr txBox="1"/>
            <p:nvPr/>
          </p:nvSpPr>
          <p:spPr>
            <a:xfrm rot="1767588">
              <a:off x="-13723" y="313888"/>
              <a:ext cx="1355474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Ancho 1,2 m</a:t>
              </a:r>
            </a:p>
          </p:txBody>
        </p:sp>
      </p:grpSp>
      <p:grpSp>
        <p:nvGrpSpPr>
          <p:cNvPr id="439" name="Google Shape;174;p19"/>
          <p:cNvGrpSpPr/>
          <p:nvPr/>
        </p:nvGrpSpPr>
        <p:grpSpPr>
          <a:xfrm>
            <a:off x="6293082" y="2317127"/>
            <a:ext cx="2948115" cy="4112779"/>
            <a:chOff x="0" y="0"/>
            <a:chExt cx="2948114" cy="4112778"/>
          </a:xfrm>
        </p:grpSpPr>
        <p:sp>
          <p:nvSpPr>
            <p:cNvPr id="437" name="Rounded Rectangle"/>
            <p:cNvSpPr/>
            <p:nvPr/>
          </p:nvSpPr>
          <p:spPr>
            <a:xfrm>
              <a:off x="0" y="0"/>
              <a:ext cx="2948115" cy="4112779"/>
            </a:xfrm>
            <a:prstGeom prst="roundRect">
              <a:avLst>
                <a:gd name="adj" fmla="val 10942"/>
              </a:avLst>
            </a:pr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438" name="Text"/>
            <p:cNvSpPr txBox="1"/>
            <p:nvPr/>
          </p:nvSpPr>
          <p:spPr>
            <a:xfrm>
              <a:off x="94481" y="1866271"/>
              <a:ext cx="2759152" cy="380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440" name="Google Shape;178;p6"/>
          <p:cNvSpPr txBox="1"/>
          <p:nvPr/>
        </p:nvSpPr>
        <p:spPr>
          <a:xfrm>
            <a:off x="452173" y="1269910"/>
            <a:ext cx="8950504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SOLUCIÓN</a:t>
            </a:r>
          </a:p>
        </p:txBody>
      </p:sp>
      <p:pic>
        <p:nvPicPr>
          <p:cNvPr id="441" name="Imagen 11" descr="Imagen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5875" y="4720006"/>
            <a:ext cx="1887128" cy="1887128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Flecha en U 33"/>
          <p:cNvSpPr/>
          <p:nvPr/>
        </p:nvSpPr>
        <p:spPr>
          <a:xfrm rot="1196838" flipH="1">
            <a:off x="3917741" y="4402182"/>
            <a:ext cx="1086085" cy="227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9450"/>
                </a:lnTo>
                <a:cubicBezTo>
                  <a:pt x="0" y="4231"/>
                  <a:pt x="887" y="0"/>
                  <a:pt x="1981" y="0"/>
                </a:cubicBezTo>
                <a:lnTo>
                  <a:pt x="19053" y="0"/>
                </a:lnTo>
                <a:cubicBezTo>
                  <a:pt x="20147" y="0"/>
                  <a:pt x="21034" y="4231"/>
                  <a:pt x="21034" y="9450"/>
                </a:cubicBezTo>
                <a:lnTo>
                  <a:pt x="21034" y="10800"/>
                </a:lnTo>
                <a:lnTo>
                  <a:pt x="21600" y="10800"/>
                </a:lnTo>
                <a:lnTo>
                  <a:pt x="20468" y="16200"/>
                </a:lnTo>
                <a:lnTo>
                  <a:pt x="19336" y="10800"/>
                </a:lnTo>
                <a:lnTo>
                  <a:pt x="19902" y="10800"/>
                </a:lnTo>
                <a:lnTo>
                  <a:pt x="19902" y="9450"/>
                </a:lnTo>
                <a:cubicBezTo>
                  <a:pt x="19902" y="7213"/>
                  <a:pt x="19522" y="5400"/>
                  <a:pt x="19053" y="5400"/>
                </a:cubicBezTo>
                <a:lnTo>
                  <a:pt x="1981" y="5400"/>
                </a:lnTo>
                <a:cubicBezTo>
                  <a:pt x="1512" y="5400"/>
                  <a:pt x="1132" y="7213"/>
                  <a:pt x="1132" y="9450"/>
                </a:cubicBezTo>
                <a:lnTo>
                  <a:pt x="1132" y="21600"/>
                </a:lnTo>
                <a:close/>
              </a:path>
            </a:pathLst>
          </a:custGeom>
          <a:solidFill>
            <a:srgbClr val="ED6B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/>
            <a:endParaRPr/>
          </a:p>
        </p:txBody>
      </p:sp>
      <p:sp>
        <p:nvSpPr>
          <p:cNvPr id="443" name="Google Shape;174;p6"/>
          <p:cNvSpPr txBox="1"/>
          <p:nvPr/>
        </p:nvSpPr>
        <p:spPr>
          <a:xfrm>
            <a:off x="6497554" y="2361798"/>
            <a:ext cx="2902019" cy="3856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t>Calculando: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Un pallet tiene las siguientes dimensiones: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Largo 1,2 metros x Ancho 1,0 metros x Alto 1,0 metros.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1,2 x 1,0 x 1,0 = 1,2 m³ 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Para la estantería de: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4,8 mts de Largo x 1,2 mts de Ancho x 2,4 mts de Alto.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Es igual a: 13,82 mts3 (metros cúbicos)</a:t>
            </a:r>
          </a:p>
        </p:txBody>
      </p:sp>
      <p:grpSp>
        <p:nvGrpSpPr>
          <p:cNvPr id="448" name="Agrupar 56"/>
          <p:cNvGrpSpPr/>
          <p:nvPr/>
        </p:nvGrpSpPr>
        <p:grpSpPr>
          <a:xfrm>
            <a:off x="2915814" y="5127862"/>
            <a:ext cx="1264000" cy="980686"/>
            <a:chOff x="0" y="-1"/>
            <a:chExt cx="1263999" cy="980684"/>
          </a:xfrm>
        </p:grpSpPr>
        <p:grpSp>
          <p:nvGrpSpPr>
            <p:cNvPr id="446" name="Google Shape;174;p19"/>
            <p:cNvGrpSpPr/>
            <p:nvPr/>
          </p:nvGrpSpPr>
          <p:grpSpPr>
            <a:xfrm>
              <a:off x="-1" y="-2"/>
              <a:ext cx="1264000" cy="980686"/>
              <a:chOff x="0" y="0"/>
              <a:chExt cx="1263999" cy="980684"/>
            </a:xfrm>
          </p:grpSpPr>
          <p:sp>
            <p:nvSpPr>
              <p:cNvPr id="444" name="Rounded Rectangle"/>
              <p:cNvSpPr/>
              <p:nvPr/>
            </p:nvSpPr>
            <p:spPr>
              <a:xfrm rot="19698267">
                <a:off x="-3217" y="336999"/>
                <a:ext cx="1270434" cy="306690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Text"/>
              <p:cNvSpPr txBox="1"/>
              <p:nvPr/>
            </p:nvSpPr>
            <p:spPr>
              <a:xfrm rot="19698267">
                <a:off x="6611" y="300226"/>
                <a:ext cx="1250776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447" name="Google Shape;107;p6"/>
            <p:cNvSpPr txBox="1"/>
            <p:nvPr/>
          </p:nvSpPr>
          <p:spPr>
            <a:xfrm rot="19698267">
              <a:off x="81140" y="303263"/>
              <a:ext cx="1099257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Largo 4,8 m</a:t>
              </a: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grpSp>
        <p:nvGrpSpPr>
          <p:cNvPr id="455" name="Google Shape;389;p18"/>
          <p:cNvGrpSpPr/>
          <p:nvPr/>
        </p:nvGrpSpPr>
        <p:grpSpPr>
          <a:xfrm>
            <a:off x="2035275" y="2129555"/>
            <a:ext cx="6999676" cy="3830673"/>
            <a:chOff x="0" y="0"/>
            <a:chExt cx="6999675" cy="3830672"/>
          </a:xfrm>
        </p:grpSpPr>
        <p:grpSp>
          <p:nvGrpSpPr>
            <p:cNvPr id="453" name="Google Shape;390;p18"/>
            <p:cNvGrpSpPr/>
            <p:nvPr/>
          </p:nvGrpSpPr>
          <p:grpSpPr>
            <a:xfrm>
              <a:off x="-1" y="0"/>
              <a:ext cx="6999676" cy="3830673"/>
              <a:chOff x="0" y="0"/>
              <a:chExt cx="6999675" cy="3830672"/>
            </a:xfrm>
          </p:grpSpPr>
          <p:sp>
            <p:nvSpPr>
              <p:cNvPr id="451" name="Rounded Rectangle"/>
              <p:cNvSpPr/>
              <p:nvPr/>
            </p:nvSpPr>
            <p:spPr>
              <a:xfrm>
                <a:off x="0" y="0"/>
                <a:ext cx="6999676" cy="3830673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>
                <a:solidFill>
                  <a:srgbClr val="585858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Text"/>
              <p:cNvSpPr txBox="1"/>
              <p:nvPr/>
            </p:nvSpPr>
            <p:spPr>
              <a:xfrm>
                <a:off x="191759" y="1725218"/>
                <a:ext cx="6616156" cy="380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454" name="Google Shape;391;p18"/>
            <p:cNvSpPr txBox="1"/>
            <p:nvPr/>
          </p:nvSpPr>
          <p:spPr>
            <a:xfrm>
              <a:off x="1307690" y="643348"/>
              <a:ext cx="5319946" cy="2320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>
                <a:lnSpc>
                  <a:spcPct val="115000"/>
                </a:lnSpc>
                <a:defRPr sz="2000">
                  <a:solidFill>
                    <a:srgbClr val="A9350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CAPACIDAD </a:t>
              </a:r>
              <a:r>
                <a:rPr b="1">
                  <a:solidFill>
                    <a:srgbClr val="ED6B00"/>
                  </a:solidFill>
                </a:rPr>
                <a:t>DE ALMACENAMIENTO</a:t>
              </a:r>
              <a:endParaRPr>
                <a:solidFill>
                  <a:srgbClr val="ED6B00"/>
                </a:solidFill>
              </a:endParaRPr>
            </a:p>
            <a:p>
              <a:pPr>
                <a:lnSpc>
                  <a:spcPct val="115000"/>
                </a:lnSpc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endParaRPr>
                <a:solidFill>
                  <a:srgbClr val="ED6B00"/>
                </a:solidFill>
              </a:endParaRPr>
            </a:p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Para revisar los temas trabajados durante el desarrollo de la actividad, te invito a desarrollar la </a:t>
              </a:r>
              <a:r>
                <a:rPr b="1">
                  <a:solidFill>
                    <a:srgbClr val="ED6B00"/>
                  </a:solidFill>
                </a:rPr>
                <a:t>Actividad 11 Cuánto Aprendimos. </a:t>
              </a:r>
              <a:r>
                <a:t>Descarga el archivo y sigue las instrucciones. </a:t>
              </a:r>
            </a:p>
            <a:p>
              <a:pPr>
                <a:defRPr sz="1600" b="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>
                <a:lnSpc>
                  <a:spcPct val="115000"/>
                </a:lnSpc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>
                <a:lnSpc>
                  <a:spcPct val="115000"/>
                </a:lnSpc>
                <a:defRPr sz="1600" b="1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¡Muy bien! </a:t>
              </a:r>
              <a:r>
                <a:rPr b="0">
                  <a:solidFill>
                    <a:srgbClr val="000000"/>
                  </a:solidFill>
                </a:rPr>
                <a:t>Ahora pasemos a una actividad práctica.</a:t>
              </a:r>
            </a:p>
          </p:txBody>
        </p:sp>
      </p:grpSp>
      <p:sp>
        <p:nvSpPr>
          <p:cNvPr id="456" name="Google Shape;158;p5"/>
          <p:cNvSpPr txBox="1"/>
          <p:nvPr/>
        </p:nvSpPr>
        <p:spPr>
          <a:xfrm>
            <a:off x="375973" y="1265365"/>
            <a:ext cx="8950504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¿CUÁNTO APRENDIMOS?</a:t>
            </a:r>
          </a:p>
        </p:txBody>
      </p:sp>
      <p:sp>
        <p:nvSpPr>
          <p:cNvPr id="457" name="Google Shape;159;p5"/>
          <p:cNvSpPr txBox="1"/>
          <p:nvPr/>
        </p:nvSpPr>
        <p:spPr>
          <a:xfrm>
            <a:off x="366450" y="1120628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REVISEMOS</a:t>
            </a:r>
          </a:p>
        </p:txBody>
      </p:sp>
      <p:pic>
        <p:nvPicPr>
          <p:cNvPr id="458" name="Imagen 17" descr="Imagen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942" y="2715211"/>
            <a:ext cx="2812028" cy="3182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8123" y="5462859"/>
            <a:ext cx="1705021" cy="1272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n 5" descr="Imagen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64673" y="5788269"/>
            <a:ext cx="1651875" cy="88451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Google Shape;168;p5"/>
          <p:cNvSpPr txBox="1"/>
          <p:nvPr/>
        </p:nvSpPr>
        <p:spPr>
          <a:xfrm>
            <a:off x="4057139" y="1029694"/>
            <a:ext cx="931970" cy="83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 algn="r">
              <a:lnSpc>
                <a:spcPct val="90000"/>
              </a:lnSpc>
              <a:defRPr sz="500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11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3" y="6881800"/>
            <a:ext cx="337157" cy="3171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64" name="Google Shape;401;p19"/>
          <p:cNvSpPr txBox="1"/>
          <p:nvPr/>
        </p:nvSpPr>
        <p:spPr>
          <a:xfrm>
            <a:off x="366450" y="1110795"/>
            <a:ext cx="4700400" cy="372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2" tIns="91422" rIns="91422" bIns="91422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ANTES DE COMENZAR A TRABAJAR</a:t>
            </a:r>
          </a:p>
        </p:txBody>
      </p:sp>
      <p:sp>
        <p:nvSpPr>
          <p:cNvPr id="465" name="Google Shape;402;p19"/>
          <p:cNvSpPr txBox="1"/>
          <p:nvPr/>
        </p:nvSpPr>
        <p:spPr>
          <a:xfrm>
            <a:off x="375977" y="1283909"/>
            <a:ext cx="7017881" cy="536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TOMA LAS SIGUIENTES </a:t>
            </a:r>
            <a:r>
              <a:rPr b="1">
                <a:solidFill>
                  <a:srgbClr val="ED6B00"/>
                </a:solidFill>
              </a:rPr>
              <a:t>PRECAUCIONES</a:t>
            </a:r>
          </a:p>
        </p:txBody>
      </p:sp>
      <p:grpSp>
        <p:nvGrpSpPr>
          <p:cNvPr id="470" name="Grupo 17"/>
          <p:cNvGrpSpPr/>
          <p:nvPr/>
        </p:nvGrpSpPr>
        <p:grpSpPr>
          <a:xfrm>
            <a:off x="-4659" y="4568178"/>
            <a:ext cx="9109189" cy="783013"/>
            <a:chOff x="-2" y="-2"/>
            <a:chExt cx="9109188" cy="783012"/>
          </a:xfrm>
        </p:grpSpPr>
        <p:sp>
          <p:nvSpPr>
            <p:cNvPr id="466" name="Google Shape;406;p19"/>
            <p:cNvSpPr txBox="1"/>
            <p:nvPr/>
          </p:nvSpPr>
          <p:spPr>
            <a:xfrm>
              <a:off x="1334833" y="222246"/>
              <a:ext cx="7774354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Se </a:t>
              </a:r>
              <a:r>
                <a:rPr b="1">
                  <a:solidFill>
                    <a:srgbClr val="ED6B00"/>
                  </a:solidFill>
                </a:rPr>
                <a:t>riguroso</a:t>
              </a:r>
              <a:r>
                <a:t> y </a:t>
              </a:r>
              <a:r>
                <a:rPr b="1">
                  <a:solidFill>
                    <a:srgbClr val="ED6B00"/>
                  </a:solidFill>
                </a:rPr>
                <a:t>ordenado</a:t>
              </a:r>
              <a:r>
                <a:t> con los antecedentes que manejas.</a:t>
              </a:r>
            </a:p>
          </p:txBody>
        </p:sp>
        <p:grpSp>
          <p:nvGrpSpPr>
            <p:cNvPr id="469" name="Grupo 12"/>
            <p:cNvGrpSpPr/>
            <p:nvPr/>
          </p:nvGrpSpPr>
          <p:grpSpPr>
            <a:xfrm>
              <a:off x="-3" y="-3"/>
              <a:ext cx="1135374" cy="783014"/>
              <a:chOff x="-1" y="-1"/>
              <a:chExt cx="1135372" cy="783012"/>
            </a:xfrm>
          </p:grpSpPr>
          <p:sp>
            <p:nvSpPr>
              <p:cNvPr id="467" name="Google Shape;422;p19"/>
              <p:cNvSpPr/>
              <p:nvPr/>
            </p:nvSpPr>
            <p:spPr>
              <a:xfrm rot="5400000">
                <a:off x="176179" y="-176182"/>
                <a:ext cx="783013" cy="1135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468" name="Imagen 3" descr="Imagen 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86450" y="103502"/>
                <a:ext cx="683391" cy="576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75" name="Grupo 16"/>
          <p:cNvGrpSpPr/>
          <p:nvPr/>
        </p:nvGrpSpPr>
        <p:grpSpPr>
          <a:xfrm>
            <a:off x="-4659" y="3697442"/>
            <a:ext cx="6615376" cy="783013"/>
            <a:chOff x="-1" y="-2"/>
            <a:chExt cx="6615375" cy="783012"/>
          </a:xfrm>
        </p:grpSpPr>
        <p:sp>
          <p:nvSpPr>
            <p:cNvPr id="471" name="Google Shape;414;p19"/>
            <p:cNvSpPr txBox="1"/>
            <p:nvPr/>
          </p:nvSpPr>
          <p:spPr>
            <a:xfrm>
              <a:off x="1334835" y="94429"/>
              <a:ext cx="5280539" cy="554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Cuidado con los dispositivos externos,  asegura la información instalando </a:t>
              </a:r>
              <a:r>
                <a:rPr b="1">
                  <a:solidFill>
                    <a:srgbClr val="ED6B00"/>
                  </a:solidFill>
                </a:rPr>
                <a:t>antivirus</a:t>
              </a:r>
              <a:r>
                <a:rPr>
                  <a:solidFill>
                    <a:srgbClr val="ED6B00"/>
                  </a:solidFill>
                </a:rPr>
                <a:t>.</a:t>
              </a:r>
            </a:p>
          </p:txBody>
        </p:sp>
        <p:grpSp>
          <p:nvGrpSpPr>
            <p:cNvPr id="474" name="Grupo 11"/>
            <p:cNvGrpSpPr/>
            <p:nvPr/>
          </p:nvGrpSpPr>
          <p:grpSpPr>
            <a:xfrm>
              <a:off x="-2" y="-3"/>
              <a:ext cx="1135374" cy="783014"/>
              <a:chOff x="0" y="-1"/>
              <a:chExt cx="1135373" cy="783012"/>
            </a:xfrm>
          </p:grpSpPr>
          <p:sp>
            <p:nvSpPr>
              <p:cNvPr id="472" name="Google Shape;419;p19"/>
              <p:cNvSpPr/>
              <p:nvPr/>
            </p:nvSpPr>
            <p:spPr>
              <a:xfrm rot="5400000">
                <a:off x="176179" y="-176182"/>
                <a:ext cx="783013" cy="1135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473" name="Imagen 4" descr="Imagen 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86451" y="103502"/>
                <a:ext cx="683391" cy="576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0" name="Grupo 14"/>
          <p:cNvGrpSpPr/>
          <p:nvPr/>
        </p:nvGrpSpPr>
        <p:grpSpPr>
          <a:xfrm>
            <a:off x="-4659" y="1955973"/>
            <a:ext cx="9178018" cy="783014"/>
            <a:chOff x="-1" y="-2"/>
            <a:chExt cx="9178017" cy="783012"/>
          </a:xfrm>
        </p:grpSpPr>
        <p:sp>
          <p:nvSpPr>
            <p:cNvPr id="476" name="Google Shape;404;p19"/>
            <p:cNvSpPr txBox="1"/>
            <p:nvPr/>
          </p:nvSpPr>
          <p:spPr>
            <a:xfrm>
              <a:off x="1334834" y="222246"/>
              <a:ext cx="7843182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Cuida </a:t>
              </a:r>
              <a:r>
                <a:rPr b="1">
                  <a:solidFill>
                    <a:srgbClr val="ED6B00"/>
                  </a:solidFill>
                </a:rPr>
                <a:t>tus claves </a:t>
              </a:r>
              <a:r>
                <a:t>de acceso.</a:t>
              </a:r>
            </a:p>
          </p:txBody>
        </p:sp>
        <p:grpSp>
          <p:nvGrpSpPr>
            <p:cNvPr id="479" name="Grupo 9"/>
            <p:cNvGrpSpPr/>
            <p:nvPr/>
          </p:nvGrpSpPr>
          <p:grpSpPr>
            <a:xfrm>
              <a:off x="-2" y="-3"/>
              <a:ext cx="1135373" cy="783014"/>
              <a:chOff x="-1" y="-1"/>
              <a:chExt cx="1135372" cy="783012"/>
            </a:xfrm>
          </p:grpSpPr>
          <p:sp>
            <p:nvSpPr>
              <p:cNvPr id="477" name="Google Shape;412;p19"/>
              <p:cNvSpPr/>
              <p:nvPr/>
            </p:nvSpPr>
            <p:spPr>
              <a:xfrm rot="5400000">
                <a:off x="176179" y="-176182"/>
                <a:ext cx="783013" cy="1135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478" name="Imagen 5" descr="Imagen 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62214" y="83074"/>
                <a:ext cx="731864" cy="6168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5" name="Grupo 15"/>
          <p:cNvGrpSpPr/>
          <p:nvPr/>
        </p:nvGrpSpPr>
        <p:grpSpPr>
          <a:xfrm>
            <a:off x="-4660" y="2826707"/>
            <a:ext cx="8912549" cy="783014"/>
            <a:chOff x="-1" y="-2"/>
            <a:chExt cx="8912548" cy="783012"/>
          </a:xfrm>
        </p:grpSpPr>
        <p:sp>
          <p:nvSpPr>
            <p:cNvPr id="481" name="Google Shape;405;p19"/>
            <p:cNvSpPr txBox="1"/>
            <p:nvPr/>
          </p:nvSpPr>
          <p:spPr>
            <a:xfrm>
              <a:off x="1334834" y="222246"/>
              <a:ext cx="7577713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Resguarda la </a:t>
              </a:r>
              <a:r>
                <a:rPr b="1">
                  <a:solidFill>
                    <a:srgbClr val="ED6B00"/>
                  </a:solidFill>
                </a:rPr>
                <a:t>confidencialidad</a:t>
              </a:r>
              <a:r>
                <a:t> de la información.</a:t>
              </a:r>
            </a:p>
          </p:txBody>
        </p:sp>
        <p:grpSp>
          <p:nvGrpSpPr>
            <p:cNvPr id="484" name="Grupo 10"/>
            <p:cNvGrpSpPr/>
            <p:nvPr/>
          </p:nvGrpSpPr>
          <p:grpSpPr>
            <a:xfrm>
              <a:off x="-2" y="-3"/>
              <a:ext cx="1135374" cy="783014"/>
              <a:chOff x="-1" y="-1"/>
              <a:chExt cx="1135373" cy="783012"/>
            </a:xfrm>
          </p:grpSpPr>
          <p:sp>
            <p:nvSpPr>
              <p:cNvPr id="482" name="Google Shape;416;p19"/>
              <p:cNvSpPr/>
              <p:nvPr/>
            </p:nvSpPr>
            <p:spPr>
              <a:xfrm rot="5400000">
                <a:off x="176179" y="-176182"/>
                <a:ext cx="783013" cy="1135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483" name="Imagen 6" descr="Imagen 6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86451" y="103502"/>
                <a:ext cx="683391" cy="576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90" name="Grupo 18"/>
          <p:cNvGrpSpPr/>
          <p:nvPr/>
        </p:nvGrpSpPr>
        <p:grpSpPr>
          <a:xfrm>
            <a:off x="-4659" y="5438912"/>
            <a:ext cx="6861181" cy="783013"/>
            <a:chOff x="-1" y="-2"/>
            <a:chExt cx="6861180" cy="783012"/>
          </a:xfrm>
        </p:grpSpPr>
        <p:sp>
          <p:nvSpPr>
            <p:cNvPr id="486" name="Google Shape;406;p19"/>
            <p:cNvSpPr txBox="1"/>
            <p:nvPr/>
          </p:nvSpPr>
          <p:spPr>
            <a:xfrm>
              <a:off x="1334833" y="123925"/>
              <a:ext cx="5526346" cy="554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Realiza trabajo en equipo con </a:t>
              </a:r>
              <a:r>
                <a:rPr b="1">
                  <a:solidFill>
                    <a:srgbClr val="ED6B00"/>
                  </a:solidFill>
                </a:rPr>
                <a:t>respeto</a:t>
              </a:r>
              <a:r>
                <a:t> en tus opiniones, </a:t>
              </a:r>
            </a:p>
            <a:p>
              <a:pPr>
                <a:defRPr sz="1600" b="1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escucha</a:t>
              </a:r>
              <a:r>
                <a:rPr b="0">
                  <a:solidFill>
                    <a:srgbClr val="000000"/>
                  </a:solidFill>
                </a:rPr>
                <a:t> a los demás. </a:t>
              </a:r>
            </a:p>
          </p:txBody>
        </p:sp>
        <p:grpSp>
          <p:nvGrpSpPr>
            <p:cNvPr id="489" name="Grupo 13"/>
            <p:cNvGrpSpPr/>
            <p:nvPr/>
          </p:nvGrpSpPr>
          <p:grpSpPr>
            <a:xfrm>
              <a:off x="-2" y="-3"/>
              <a:ext cx="1135374" cy="783014"/>
              <a:chOff x="0" y="-1"/>
              <a:chExt cx="1135373" cy="783012"/>
            </a:xfrm>
          </p:grpSpPr>
          <p:sp>
            <p:nvSpPr>
              <p:cNvPr id="487" name="Google Shape;428;p19"/>
              <p:cNvSpPr/>
              <p:nvPr/>
            </p:nvSpPr>
            <p:spPr>
              <a:xfrm rot="5400000">
                <a:off x="176179" y="-176182"/>
                <a:ext cx="783013" cy="1135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488" name="Imagen 8" descr="Imagen 8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86450" y="103502"/>
                <a:ext cx="683394" cy="576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91" name="Imagen 1" descr="Imagen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39332" y="1565094"/>
            <a:ext cx="3816536" cy="6006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94" name="Google Shape;401;p19"/>
          <p:cNvSpPr txBox="1"/>
          <p:nvPr/>
        </p:nvSpPr>
        <p:spPr>
          <a:xfrm>
            <a:off x="366450" y="1110796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ANTES DE COMENZAR A TRABAJAR</a:t>
            </a:r>
          </a:p>
        </p:txBody>
      </p:sp>
      <p:sp>
        <p:nvSpPr>
          <p:cNvPr id="495" name="Google Shape;402;p19"/>
          <p:cNvSpPr txBox="1"/>
          <p:nvPr/>
        </p:nvSpPr>
        <p:spPr>
          <a:xfrm>
            <a:off x="375977" y="1283910"/>
            <a:ext cx="7017881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80000"/>
              </a:lnSpc>
              <a:defRPr sz="28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TOMA LAS SIGUIENTES </a:t>
            </a:r>
            <a:r>
              <a:rPr b="1">
                <a:solidFill>
                  <a:srgbClr val="ED6B00"/>
                </a:solidFill>
              </a:rPr>
              <a:t>PRECAUCIONES</a:t>
            </a:r>
          </a:p>
        </p:txBody>
      </p:sp>
      <p:grpSp>
        <p:nvGrpSpPr>
          <p:cNvPr id="498" name="Grupo 31"/>
          <p:cNvGrpSpPr/>
          <p:nvPr/>
        </p:nvGrpSpPr>
        <p:grpSpPr>
          <a:xfrm>
            <a:off x="-4657" y="4568182"/>
            <a:ext cx="5825042" cy="783008"/>
            <a:chOff x="0" y="0"/>
            <a:chExt cx="5825040" cy="783007"/>
          </a:xfrm>
        </p:grpSpPr>
        <p:sp>
          <p:nvSpPr>
            <p:cNvPr id="496" name="Google Shape;406;p19"/>
            <p:cNvSpPr txBox="1"/>
            <p:nvPr/>
          </p:nvSpPr>
          <p:spPr>
            <a:xfrm>
              <a:off x="1334833" y="113757"/>
              <a:ext cx="4490208" cy="554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 b="1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Trabajar en equipo, </a:t>
              </a:r>
              <a:r>
                <a:rPr b="0">
                  <a:solidFill>
                    <a:srgbClr val="000000"/>
                  </a:solidFill>
                </a:rPr>
                <a:t>cuidando la integridad física y emocional de todos y todas.</a:t>
              </a:r>
            </a:p>
          </p:txBody>
        </p:sp>
        <p:sp>
          <p:nvSpPr>
            <p:cNvPr id="497" name="Google Shape;422;p19"/>
            <p:cNvSpPr/>
            <p:nvPr/>
          </p:nvSpPr>
          <p:spPr>
            <a:xfrm rot="5400000">
              <a:off x="176180" y="-176182"/>
              <a:ext cx="783008" cy="1135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112"/>
                    <a:pt x="21600" y="248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483"/>
                  </a:lnTo>
                  <a:cubicBezTo>
                    <a:pt x="0" y="11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1" name="Grupo 34"/>
          <p:cNvGrpSpPr/>
          <p:nvPr/>
        </p:nvGrpSpPr>
        <p:grpSpPr>
          <a:xfrm>
            <a:off x="-4656" y="3697446"/>
            <a:ext cx="6615372" cy="783008"/>
            <a:chOff x="0" y="0"/>
            <a:chExt cx="6615370" cy="783007"/>
          </a:xfrm>
        </p:grpSpPr>
        <p:sp>
          <p:nvSpPr>
            <p:cNvPr id="499" name="Google Shape;414;p19"/>
            <p:cNvSpPr txBox="1"/>
            <p:nvPr/>
          </p:nvSpPr>
          <p:spPr>
            <a:xfrm>
              <a:off x="1334834" y="94428"/>
              <a:ext cx="5280537" cy="554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Intentar siempre </a:t>
              </a:r>
              <a:r>
                <a:rPr b="1">
                  <a:solidFill>
                    <a:srgbClr val="ED6B00"/>
                  </a:solidFill>
                </a:rPr>
                <a:t>dar lo mejor de ti, </a:t>
              </a:r>
              <a:r>
                <a:t>buscando ser eficiente al cumplir los objetivos.</a:t>
              </a:r>
            </a:p>
          </p:txBody>
        </p:sp>
        <p:sp>
          <p:nvSpPr>
            <p:cNvPr id="500" name="Google Shape;419;p19"/>
            <p:cNvSpPr/>
            <p:nvPr/>
          </p:nvSpPr>
          <p:spPr>
            <a:xfrm rot="5400000">
              <a:off x="176180" y="-176182"/>
              <a:ext cx="783008" cy="1135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112"/>
                    <a:pt x="21600" y="248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483"/>
                  </a:lnTo>
                  <a:cubicBezTo>
                    <a:pt x="0" y="11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4" name="Grupo 38"/>
          <p:cNvGrpSpPr/>
          <p:nvPr/>
        </p:nvGrpSpPr>
        <p:grpSpPr>
          <a:xfrm>
            <a:off x="-4656" y="1955977"/>
            <a:ext cx="9178013" cy="783008"/>
            <a:chOff x="0" y="0"/>
            <a:chExt cx="9178011" cy="783007"/>
          </a:xfrm>
        </p:grpSpPr>
        <p:sp>
          <p:nvSpPr>
            <p:cNvPr id="502" name="Google Shape;404;p19"/>
            <p:cNvSpPr txBox="1"/>
            <p:nvPr/>
          </p:nvSpPr>
          <p:spPr>
            <a:xfrm>
              <a:off x="1334833" y="222245"/>
              <a:ext cx="7843179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Usar </a:t>
              </a:r>
              <a:r>
                <a:rPr b="1">
                  <a:solidFill>
                    <a:srgbClr val="ED6B00"/>
                  </a:solidFill>
                </a:rPr>
                <a:t>EPP </a:t>
              </a:r>
              <a:r>
                <a:t>adecuados cuando corresponda.</a:t>
              </a:r>
            </a:p>
          </p:txBody>
        </p:sp>
        <p:sp>
          <p:nvSpPr>
            <p:cNvPr id="503" name="Google Shape;412;p19"/>
            <p:cNvSpPr/>
            <p:nvPr/>
          </p:nvSpPr>
          <p:spPr>
            <a:xfrm rot="5400000">
              <a:off x="176179" y="-176181"/>
              <a:ext cx="783008" cy="1135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112"/>
                    <a:pt x="21600" y="248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483"/>
                  </a:lnTo>
                  <a:cubicBezTo>
                    <a:pt x="0" y="11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7" name="Grupo 41"/>
          <p:cNvGrpSpPr/>
          <p:nvPr/>
        </p:nvGrpSpPr>
        <p:grpSpPr>
          <a:xfrm>
            <a:off x="-4657" y="2826711"/>
            <a:ext cx="6057518" cy="783008"/>
            <a:chOff x="0" y="0"/>
            <a:chExt cx="6057516" cy="783007"/>
          </a:xfrm>
        </p:grpSpPr>
        <p:sp>
          <p:nvSpPr>
            <p:cNvPr id="505" name="Google Shape;405;p19"/>
            <p:cNvSpPr txBox="1"/>
            <p:nvPr/>
          </p:nvSpPr>
          <p:spPr>
            <a:xfrm>
              <a:off x="1334834" y="90509"/>
              <a:ext cx="4722683" cy="554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 b="1">
                  <a:solidFill>
                    <a:srgbClr val="ED6B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Utilizar cuidadosamente </a:t>
              </a:r>
              <a:r>
                <a:rPr b="0">
                  <a:solidFill>
                    <a:srgbClr val="000000"/>
                  </a:solidFill>
                </a:rPr>
                <a:t>equipos, herramientas y artículos de escritorio.</a:t>
              </a:r>
            </a:p>
          </p:txBody>
        </p:sp>
        <p:sp>
          <p:nvSpPr>
            <p:cNvPr id="506" name="Google Shape;416;p19"/>
            <p:cNvSpPr/>
            <p:nvPr/>
          </p:nvSpPr>
          <p:spPr>
            <a:xfrm rot="5400000">
              <a:off x="176180" y="-176182"/>
              <a:ext cx="783008" cy="1135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112"/>
                    <a:pt x="21600" y="248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483"/>
                  </a:lnTo>
                  <a:cubicBezTo>
                    <a:pt x="0" y="11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0" name="Grupo 44"/>
          <p:cNvGrpSpPr/>
          <p:nvPr/>
        </p:nvGrpSpPr>
        <p:grpSpPr>
          <a:xfrm>
            <a:off x="-4657" y="5438915"/>
            <a:ext cx="6421728" cy="783008"/>
            <a:chOff x="0" y="0"/>
            <a:chExt cx="6421727" cy="783007"/>
          </a:xfrm>
        </p:grpSpPr>
        <p:sp>
          <p:nvSpPr>
            <p:cNvPr id="508" name="Google Shape;406;p19"/>
            <p:cNvSpPr txBox="1"/>
            <p:nvPr/>
          </p:nvSpPr>
          <p:spPr>
            <a:xfrm>
              <a:off x="1334833" y="123924"/>
              <a:ext cx="5086894" cy="554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Al finalizar cada actividad, </a:t>
              </a:r>
              <a:r>
                <a:rPr b="1">
                  <a:solidFill>
                    <a:srgbClr val="ED6B00"/>
                  </a:solidFill>
                </a:rPr>
                <a:t>ordenar y limpiar </a:t>
              </a:r>
              <a:r>
                <a:t>el área de trabajo, reciclando al máximo los residuos.</a:t>
              </a:r>
            </a:p>
          </p:txBody>
        </p:sp>
        <p:sp>
          <p:nvSpPr>
            <p:cNvPr id="509" name="Google Shape;428;p19"/>
            <p:cNvSpPr/>
            <p:nvPr/>
          </p:nvSpPr>
          <p:spPr>
            <a:xfrm rot="5400000">
              <a:off x="176180" y="-176182"/>
              <a:ext cx="783008" cy="1135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1112"/>
                    <a:pt x="21600" y="248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2483"/>
                  </a:lnTo>
                  <a:cubicBezTo>
                    <a:pt x="0" y="1112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511" name="Imagen 47" descr="Imagen 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9332" y="1565094"/>
            <a:ext cx="3816535" cy="6006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Gráfico 48" descr="Gráfico 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039" y="2952088"/>
            <a:ext cx="522087" cy="52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Gráfico 49" descr="Gráfico 4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939" y="2130680"/>
            <a:ext cx="502285" cy="502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Gráfico 50" descr="Gráfico 5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3358" y="5579402"/>
            <a:ext cx="507450" cy="507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Gráfico 51" descr="Gráfico 5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3595" y="4705563"/>
            <a:ext cx="486973" cy="48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Gráfico 52" descr="Gráfico 5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5340" y="3862484"/>
            <a:ext cx="483486" cy="483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grpSp>
        <p:nvGrpSpPr>
          <p:cNvPr id="521" name="Google Shape;450;p21"/>
          <p:cNvGrpSpPr/>
          <p:nvPr/>
        </p:nvGrpSpPr>
        <p:grpSpPr>
          <a:xfrm>
            <a:off x="431622" y="2285848"/>
            <a:ext cx="8839205" cy="3238195"/>
            <a:chOff x="0" y="0"/>
            <a:chExt cx="8839203" cy="3238194"/>
          </a:xfrm>
        </p:grpSpPr>
        <p:sp>
          <p:nvSpPr>
            <p:cNvPr id="519" name="Rounded Rectangle"/>
            <p:cNvSpPr/>
            <p:nvPr/>
          </p:nvSpPr>
          <p:spPr>
            <a:xfrm>
              <a:off x="-1" y="0"/>
              <a:ext cx="8839205" cy="32381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520" name="Text"/>
            <p:cNvSpPr txBox="1"/>
            <p:nvPr/>
          </p:nvSpPr>
          <p:spPr>
            <a:xfrm>
              <a:off x="162838" y="1428979"/>
              <a:ext cx="8513528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522" name="Google Shape;438;p20"/>
          <p:cNvSpPr txBox="1"/>
          <p:nvPr/>
        </p:nvSpPr>
        <p:spPr>
          <a:xfrm>
            <a:off x="375973" y="1265365"/>
            <a:ext cx="8950504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ACTIVIDAD PRÁCTICA</a:t>
            </a:r>
          </a:p>
        </p:txBody>
      </p:sp>
      <p:sp>
        <p:nvSpPr>
          <p:cNvPr id="523" name="Google Shape;442;p20"/>
          <p:cNvSpPr/>
          <p:nvPr/>
        </p:nvSpPr>
        <p:spPr>
          <a:xfrm>
            <a:off x="5279923" y="7354529"/>
            <a:ext cx="2723537" cy="2051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4" name="Google Shape;443;p20"/>
          <p:cNvSpPr txBox="1"/>
          <p:nvPr/>
        </p:nvSpPr>
        <p:spPr>
          <a:xfrm>
            <a:off x="366450" y="1110796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¡PRACTIQUEMOS!</a:t>
            </a:r>
          </a:p>
        </p:txBody>
      </p:sp>
      <p:sp>
        <p:nvSpPr>
          <p:cNvPr id="525" name="Google Shape;168;p5"/>
          <p:cNvSpPr txBox="1"/>
          <p:nvPr/>
        </p:nvSpPr>
        <p:spPr>
          <a:xfrm>
            <a:off x="3523150" y="943279"/>
            <a:ext cx="1080438" cy="94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 algn="r">
              <a:lnSpc>
                <a:spcPct val="90000"/>
              </a:lnSpc>
              <a:defRPr sz="600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11</a:t>
            </a:r>
          </a:p>
        </p:txBody>
      </p:sp>
      <p:pic>
        <p:nvPicPr>
          <p:cNvPr id="526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0371" y="3978569"/>
            <a:ext cx="6899893" cy="3974397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Google Shape;97;p3"/>
          <p:cNvSpPr txBox="1"/>
          <p:nvPr/>
        </p:nvSpPr>
        <p:spPr>
          <a:xfrm>
            <a:off x="2686559" y="6881800"/>
            <a:ext cx="1639637" cy="31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 </a:t>
            </a:r>
          </a:p>
        </p:txBody>
      </p:sp>
      <p:sp>
        <p:nvSpPr>
          <p:cNvPr id="528" name="Google Shape;445;p20"/>
          <p:cNvSpPr txBox="1"/>
          <p:nvPr/>
        </p:nvSpPr>
        <p:spPr>
          <a:xfrm>
            <a:off x="958646" y="2918951"/>
            <a:ext cx="5107859" cy="235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115000"/>
              </a:lnSpc>
              <a:defRPr sz="20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CAPACIDAD </a:t>
            </a:r>
            <a:r>
              <a:rPr b="1">
                <a:solidFill>
                  <a:srgbClr val="ED6B00"/>
                </a:solidFill>
              </a:rPr>
              <a:t>DE ALMACENAMIENTO</a:t>
            </a:r>
            <a:endParaRPr>
              <a:solidFill>
                <a:srgbClr val="ED6B00"/>
              </a:solidFill>
            </a:endParaRPr>
          </a:p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ED6B00"/>
              </a:solidFill>
            </a:endParaRP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Para realizar la siguiente actividad, utiliza el archivo </a:t>
            </a:r>
            <a:r>
              <a:rPr b="1">
                <a:solidFill>
                  <a:srgbClr val="ED6B00"/>
                </a:solidFill>
              </a:rPr>
              <a:t>“Actividad Práctica 11”</a:t>
            </a:r>
            <a:r>
              <a:t> y sigue las instrucciones señaladas.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21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¡Éxito! </a:t>
            </a:r>
            <a:r>
              <a:rPr sz="1600" b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 </a:t>
            </a:r>
            <a:endParaRPr sz="1600"/>
          </a:p>
          <a:p>
            <a:pPr>
              <a:defRPr sz="1600"/>
            </a:pPr>
            <a:r>
              <a:t/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83;p2"/>
          <p:cNvSpPr txBox="1"/>
          <p:nvPr/>
        </p:nvSpPr>
        <p:spPr>
          <a:xfrm>
            <a:off x="365423" y="2049137"/>
            <a:ext cx="1444329" cy="369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sz="1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ACTIVIDAD 11</a:t>
            </a:r>
          </a:p>
        </p:txBody>
      </p:sp>
      <p:sp>
        <p:nvSpPr>
          <p:cNvPr id="154" name="Google Shape;15;p23"/>
          <p:cNvSpPr txBox="1"/>
          <p:nvPr/>
        </p:nvSpPr>
        <p:spPr>
          <a:xfrm>
            <a:off x="1139098" y="834800"/>
            <a:ext cx="4156804" cy="339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2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MÓDULO 2 </a:t>
            </a:r>
            <a:r>
              <a:rPr b="0"/>
              <a:t>| OPERACIONES DE BODEGA</a:t>
            </a:r>
          </a:p>
        </p:txBody>
      </p:sp>
      <p:sp>
        <p:nvSpPr>
          <p:cNvPr id="155" name="Google Shape;61;p13"/>
          <p:cNvSpPr txBox="1"/>
          <p:nvPr/>
        </p:nvSpPr>
        <p:spPr>
          <a:xfrm>
            <a:off x="349441" y="2352962"/>
            <a:ext cx="5736118" cy="1153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3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CAPACIDAD DE </a:t>
            </a:r>
          </a:p>
          <a:p>
            <a:pPr>
              <a:lnSpc>
                <a:spcPct val="90000"/>
              </a:lnSpc>
              <a:defRPr sz="3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ALMACENAMIENTO</a:t>
            </a:r>
          </a:p>
        </p:txBody>
      </p:sp>
      <p:pic>
        <p:nvPicPr>
          <p:cNvPr id="156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9493" y="1961856"/>
            <a:ext cx="7064872" cy="5419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9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533" name="Google Shape;450;p21"/>
          <p:cNvGrpSpPr/>
          <p:nvPr/>
        </p:nvGrpSpPr>
        <p:grpSpPr>
          <a:xfrm>
            <a:off x="431622" y="2285848"/>
            <a:ext cx="8839205" cy="3238195"/>
            <a:chOff x="0" y="0"/>
            <a:chExt cx="8839203" cy="3238194"/>
          </a:xfrm>
        </p:grpSpPr>
        <p:sp>
          <p:nvSpPr>
            <p:cNvPr id="531" name="Rounded Rectangle"/>
            <p:cNvSpPr/>
            <p:nvPr/>
          </p:nvSpPr>
          <p:spPr>
            <a:xfrm>
              <a:off x="-1" y="0"/>
              <a:ext cx="8839205" cy="32381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532" name="Text"/>
            <p:cNvSpPr txBox="1"/>
            <p:nvPr/>
          </p:nvSpPr>
          <p:spPr>
            <a:xfrm>
              <a:off x="162838" y="1428979"/>
              <a:ext cx="8513528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534" name="Google Shape;453;p21"/>
          <p:cNvSpPr/>
          <p:nvPr/>
        </p:nvSpPr>
        <p:spPr>
          <a:xfrm>
            <a:off x="5279923" y="7354529"/>
            <a:ext cx="2723537" cy="2051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5" name="Google Shape;455;p21"/>
          <p:cNvSpPr txBox="1"/>
          <p:nvPr/>
        </p:nvSpPr>
        <p:spPr>
          <a:xfrm>
            <a:off x="375973" y="1265365"/>
            <a:ext cx="8950504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TICKET DE SALIDA</a:t>
            </a:r>
          </a:p>
        </p:txBody>
      </p:sp>
      <p:sp>
        <p:nvSpPr>
          <p:cNvPr id="536" name="Google Shape;456;p21"/>
          <p:cNvSpPr txBox="1"/>
          <p:nvPr/>
        </p:nvSpPr>
        <p:spPr>
          <a:xfrm>
            <a:off x="366450" y="1110796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ANTES DE TERMINAR:</a:t>
            </a:r>
          </a:p>
        </p:txBody>
      </p:sp>
      <p:pic>
        <p:nvPicPr>
          <p:cNvPr id="537" name="Imagen 8" descr="Imagen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0530" y="2890682"/>
            <a:ext cx="2963596" cy="4629223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Google Shape;445;p20"/>
          <p:cNvSpPr txBox="1"/>
          <p:nvPr/>
        </p:nvSpPr>
        <p:spPr>
          <a:xfrm>
            <a:off x="958646" y="3011463"/>
            <a:ext cx="5107859" cy="2329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115000"/>
              </a:lnSpc>
              <a:defRPr sz="20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CAPACIDAD </a:t>
            </a:r>
            <a:r>
              <a:rPr b="1">
                <a:solidFill>
                  <a:srgbClr val="ED6B00"/>
                </a:solidFill>
              </a:rPr>
              <a:t>DE ALMACENAMIENTO</a:t>
            </a:r>
            <a:endParaRPr sz="1600"/>
          </a:p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¡No olvides contestar la Autoevaluación y entregar el Ticket de Salida!</a:t>
            </a:r>
          </a:p>
          <a:p>
            <a:pPr>
              <a:lnSpc>
                <a:spcPct val="115000"/>
              </a:lnSpc>
              <a:defRPr sz="1600"/>
            </a:pPr>
            <a:endParaRPr/>
          </a:p>
          <a:p>
            <a:pPr>
              <a:lnSpc>
                <a:spcPct val="115000"/>
              </a:lnSpc>
              <a:defRPr sz="21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¡Hasta la próxima! 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defRPr sz="2100" b="1">
                <a:solidFill>
                  <a:srgbClr val="ED6B00"/>
                </a:solidFill>
              </a:defRPr>
            </a:pPr>
            <a:r>
              <a:t/>
            </a:r>
            <a:br/>
            <a:endParaRPr/>
          </a:p>
        </p:txBody>
      </p:sp>
      <p:pic>
        <p:nvPicPr>
          <p:cNvPr id="539" name="Imagen 16" descr="Imagen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0792" y="4159041"/>
            <a:ext cx="673177" cy="603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59" name="Google Shape;99;p3"/>
          <p:cNvSpPr txBox="1"/>
          <p:nvPr/>
        </p:nvSpPr>
        <p:spPr>
          <a:xfrm>
            <a:off x="462113" y="2499448"/>
            <a:ext cx="2760224" cy="314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lnSpc>
                <a:spcPct val="115000"/>
              </a:lnSpc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OA 3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Cubicar los productos, materiales e insumos que requieren almacenaje y los espacios de bodegaje para lograr una disposición eficiente de los primeros y la optimización de los segundos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OA Genérico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 - H - K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/>
            </a:r>
            <a:br/>
            <a:endParaRPr/>
          </a:p>
        </p:txBody>
      </p:sp>
      <p:sp>
        <p:nvSpPr>
          <p:cNvPr id="160" name="Google Shape;101;p3"/>
          <p:cNvSpPr/>
          <p:nvPr/>
        </p:nvSpPr>
        <p:spPr>
          <a:xfrm>
            <a:off x="252573" y="1472660"/>
            <a:ext cx="2980515" cy="4543829"/>
          </a:xfrm>
          <a:prstGeom prst="roundRect">
            <a:avLst>
              <a:gd name="adj" fmla="val 8420"/>
            </a:avLst>
          </a:prstGeom>
          <a:ln>
            <a:solidFill>
              <a:srgbClr val="585858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61" name="Google Shape;96;p3"/>
          <p:cNvSpPr txBox="1"/>
          <p:nvPr/>
        </p:nvSpPr>
        <p:spPr>
          <a:xfrm>
            <a:off x="358669" y="2033503"/>
            <a:ext cx="2768320" cy="424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OBJETIVO DE APRENDIZAJE</a:t>
            </a:r>
          </a:p>
        </p:txBody>
      </p:sp>
      <p:pic>
        <p:nvPicPr>
          <p:cNvPr id="162" name="Imagen 27" descr="Imagen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121" y="1203013"/>
            <a:ext cx="702377" cy="6697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Google Shape;101;p3"/>
          <p:cNvGrpSpPr/>
          <p:nvPr/>
        </p:nvGrpSpPr>
        <p:grpSpPr>
          <a:xfrm>
            <a:off x="3362219" y="1472659"/>
            <a:ext cx="2980516" cy="4543830"/>
            <a:chOff x="0" y="0"/>
            <a:chExt cx="2980514" cy="4543828"/>
          </a:xfrm>
        </p:grpSpPr>
        <p:sp>
          <p:nvSpPr>
            <p:cNvPr id="163" name="Rounded Rectangle"/>
            <p:cNvSpPr/>
            <p:nvPr/>
          </p:nvSpPr>
          <p:spPr>
            <a:xfrm>
              <a:off x="0" y="-1"/>
              <a:ext cx="2980515" cy="4543829"/>
            </a:xfrm>
            <a:prstGeom prst="roundRect">
              <a:avLst>
                <a:gd name="adj" fmla="val 8420"/>
              </a:avLst>
            </a:prstGeom>
            <a:noFill/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164" name="Text"/>
            <p:cNvSpPr txBox="1"/>
            <p:nvPr/>
          </p:nvSpPr>
          <p:spPr>
            <a:xfrm>
              <a:off x="78265" y="2081796"/>
              <a:ext cx="2823984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166" name="Google Shape;99;p3"/>
          <p:cNvSpPr txBox="1"/>
          <p:nvPr/>
        </p:nvSpPr>
        <p:spPr>
          <a:xfrm>
            <a:off x="3561634" y="2499447"/>
            <a:ext cx="2781098" cy="1286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1. </a:t>
            </a:r>
            <a:r>
              <a:rPr b="0"/>
              <a:t>Cubica los productos, materiales e insumos para lograr un acomodo eficiente, según las normas de seguridad vigentes e indicaciones de jefatura.</a:t>
            </a:r>
          </a:p>
        </p:txBody>
      </p:sp>
      <p:sp>
        <p:nvSpPr>
          <p:cNvPr id="167" name="Google Shape;96;p3"/>
          <p:cNvSpPr txBox="1"/>
          <p:nvPr/>
        </p:nvSpPr>
        <p:spPr>
          <a:xfrm>
            <a:off x="3561636" y="2033503"/>
            <a:ext cx="2609186" cy="424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APRENDIZAJE ESPERADO</a:t>
            </a:r>
          </a:p>
        </p:txBody>
      </p:sp>
      <p:pic>
        <p:nvPicPr>
          <p:cNvPr id="168" name="Imagen 35" descr="Imagen 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9905" y="1203013"/>
            <a:ext cx="702378" cy="6697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Google Shape;101;p3"/>
          <p:cNvGrpSpPr/>
          <p:nvPr/>
        </p:nvGrpSpPr>
        <p:grpSpPr>
          <a:xfrm>
            <a:off x="6473042" y="1472659"/>
            <a:ext cx="2980515" cy="5663582"/>
            <a:chOff x="0" y="0"/>
            <a:chExt cx="2980514" cy="5663581"/>
          </a:xfrm>
        </p:grpSpPr>
        <p:sp>
          <p:nvSpPr>
            <p:cNvPr id="169" name="Rounded Rectangle"/>
            <p:cNvSpPr/>
            <p:nvPr/>
          </p:nvSpPr>
          <p:spPr>
            <a:xfrm>
              <a:off x="0" y="-1"/>
              <a:ext cx="2980515" cy="5663582"/>
            </a:xfrm>
            <a:prstGeom prst="roundRect">
              <a:avLst>
                <a:gd name="adj" fmla="val 8420"/>
              </a:avLst>
            </a:prstGeom>
            <a:noFill/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170" name="Text"/>
            <p:cNvSpPr txBox="1"/>
            <p:nvPr/>
          </p:nvSpPr>
          <p:spPr>
            <a:xfrm>
              <a:off x="78265" y="2641673"/>
              <a:ext cx="2823984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172" name="Google Shape;99;p3"/>
          <p:cNvSpPr txBox="1"/>
          <p:nvPr/>
        </p:nvSpPr>
        <p:spPr>
          <a:xfrm>
            <a:off x="6656437" y="2499448"/>
            <a:ext cx="2684208" cy="1743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Determina dimensiones de una bodega y espacio disponible de almacenamiento de acuerdo a instrucciones de su jefatura y normativa de seguridad vigente. </a:t>
            </a:r>
            <a:br/>
            <a:r>
              <a:t/>
            </a:r>
            <a:br/>
            <a:endParaRPr/>
          </a:p>
        </p:txBody>
      </p:sp>
      <p:sp>
        <p:nvSpPr>
          <p:cNvPr id="173" name="Google Shape;96;p3"/>
          <p:cNvSpPr txBox="1"/>
          <p:nvPr/>
        </p:nvSpPr>
        <p:spPr>
          <a:xfrm>
            <a:off x="6554516" y="2033503"/>
            <a:ext cx="2862262" cy="424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CRITERIOS DE EVALUACIÓN</a:t>
            </a:r>
          </a:p>
        </p:txBody>
      </p:sp>
      <p:pic>
        <p:nvPicPr>
          <p:cNvPr id="174" name="Imagen 39" descr="Imagen 3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9550" y="1203013"/>
            <a:ext cx="702378" cy="669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n 40" descr="Imagen 4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511864" y="4448533"/>
            <a:ext cx="3103843" cy="2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n 43" descr="Imagen 4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3588296" y="3757726"/>
            <a:ext cx="3025213" cy="4082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181" name="Google Shape;101;p3"/>
          <p:cNvGrpSpPr/>
          <p:nvPr/>
        </p:nvGrpSpPr>
        <p:grpSpPr>
          <a:xfrm>
            <a:off x="574651" y="4400007"/>
            <a:ext cx="4657802" cy="884539"/>
            <a:chOff x="0" y="0"/>
            <a:chExt cx="4657801" cy="884538"/>
          </a:xfrm>
        </p:grpSpPr>
        <p:sp>
          <p:nvSpPr>
            <p:cNvPr id="179" name="Rounded Rectangle"/>
            <p:cNvSpPr/>
            <p:nvPr/>
          </p:nvSpPr>
          <p:spPr>
            <a:xfrm>
              <a:off x="0" y="0"/>
              <a:ext cx="4657802" cy="884539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180" name="Text"/>
            <p:cNvSpPr txBox="1"/>
            <p:nvPr/>
          </p:nvSpPr>
          <p:spPr>
            <a:xfrm>
              <a:off x="47942" y="252151"/>
              <a:ext cx="4561917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grpSp>
        <p:nvGrpSpPr>
          <p:cNvPr id="184" name="Grupo 45"/>
          <p:cNvGrpSpPr/>
          <p:nvPr/>
        </p:nvGrpSpPr>
        <p:grpSpPr>
          <a:xfrm>
            <a:off x="386550" y="4506431"/>
            <a:ext cx="391112" cy="536167"/>
            <a:chOff x="0" y="0"/>
            <a:chExt cx="391110" cy="536165"/>
          </a:xfrm>
        </p:grpSpPr>
        <p:sp>
          <p:nvSpPr>
            <p:cNvPr id="182" name="Google Shape;103;p3"/>
            <p:cNvSpPr/>
            <p:nvPr/>
          </p:nvSpPr>
          <p:spPr>
            <a:xfrm>
              <a:off x="0" y="123785"/>
              <a:ext cx="391111" cy="385803"/>
            </a:xfrm>
            <a:prstGeom prst="roundRect">
              <a:avLst>
                <a:gd name="adj" fmla="val 16667"/>
              </a:avLst>
            </a:prstGeom>
            <a:solidFill>
              <a:srgbClr val="ED6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183" name="Google Shape;104;p3"/>
            <p:cNvSpPr txBox="1"/>
            <p:nvPr/>
          </p:nvSpPr>
          <p:spPr>
            <a:xfrm>
              <a:off x="9902" y="0"/>
              <a:ext cx="312203" cy="53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185" name="Google Shape;99;p3"/>
          <p:cNvSpPr txBox="1"/>
          <p:nvPr/>
        </p:nvSpPr>
        <p:spPr>
          <a:xfrm>
            <a:off x="949349" y="4474609"/>
            <a:ext cx="4117502" cy="67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Identificamos como cubicar productos, materiales e insumos  de manera eficiente.</a:t>
            </a:r>
          </a:p>
        </p:txBody>
      </p:sp>
      <p:sp>
        <p:nvSpPr>
          <p:cNvPr id="186" name="Google Shape;99;p3"/>
          <p:cNvSpPr txBox="1"/>
          <p:nvPr/>
        </p:nvSpPr>
        <p:spPr>
          <a:xfrm>
            <a:off x="949349" y="3521617"/>
            <a:ext cx="3869680" cy="39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 algn="just"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Reconocimos el concepto de cubicación.</a:t>
            </a:r>
          </a:p>
        </p:txBody>
      </p:sp>
      <p:grpSp>
        <p:nvGrpSpPr>
          <p:cNvPr id="193" name="Grupo 4"/>
          <p:cNvGrpSpPr/>
          <p:nvPr/>
        </p:nvGrpSpPr>
        <p:grpSpPr>
          <a:xfrm>
            <a:off x="375974" y="3379387"/>
            <a:ext cx="4845904" cy="714438"/>
            <a:chOff x="-1" y="0"/>
            <a:chExt cx="4845903" cy="714437"/>
          </a:xfrm>
        </p:grpSpPr>
        <p:grpSp>
          <p:nvGrpSpPr>
            <p:cNvPr id="189" name="Google Shape;101;p3"/>
            <p:cNvGrpSpPr/>
            <p:nvPr/>
          </p:nvGrpSpPr>
          <p:grpSpPr>
            <a:xfrm>
              <a:off x="188098" y="-1"/>
              <a:ext cx="4657805" cy="714438"/>
              <a:chOff x="0" y="0"/>
              <a:chExt cx="4657803" cy="714437"/>
            </a:xfrm>
          </p:grpSpPr>
          <p:sp>
            <p:nvSpPr>
              <p:cNvPr id="187" name="Rounded Rectangle"/>
              <p:cNvSpPr/>
              <p:nvPr/>
            </p:nvSpPr>
            <p:spPr>
              <a:xfrm>
                <a:off x="-1" y="-1"/>
                <a:ext cx="4657805" cy="714439"/>
              </a:xfrm>
              <a:prstGeom prst="roundRect">
                <a:avLst>
                  <a:gd name="adj" fmla="val 16667"/>
                </a:avLst>
              </a:prstGeom>
              <a:noFill/>
              <a:ln w="9525" cap="flat">
                <a:solidFill>
                  <a:srgbClr val="585858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Text"/>
              <p:cNvSpPr txBox="1"/>
              <p:nvPr/>
            </p:nvSpPr>
            <p:spPr>
              <a:xfrm>
                <a:off x="39638" y="167100"/>
                <a:ext cx="4578526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grpSp>
          <p:nvGrpSpPr>
            <p:cNvPr id="192" name="Grupo 3"/>
            <p:cNvGrpSpPr/>
            <p:nvPr/>
          </p:nvGrpSpPr>
          <p:grpSpPr>
            <a:xfrm>
              <a:off x="-2" y="70919"/>
              <a:ext cx="376203" cy="536167"/>
              <a:chOff x="0" y="0"/>
              <a:chExt cx="376201" cy="536165"/>
            </a:xfrm>
          </p:grpSpPr>
          <p:sp>
            <p:nvSpPr>
              <p:cNvPr id="190" name="Google Shape;103;p3"/>
              <p:cNvSpPr/>
              <p:nvPr/>
            </p:nvSpPr>
            <p:spPr>
              <a:xfrm>
                <a:off x="0" y="84708"/>
                <a:ext cx="376202" cy="385803"/>
              </a:xfrm>
              <a:prstGeom prst="roundRect">
                <a:avLst>
                  <a:gd name="adj" fmla="val 16667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04;p3"/>
              <p:cNvSpPr txBox="1"/>
              <p:nvPr/>
            </p:nvSpPr>
            <p:spPr>
              <a:xfrm>
                <a:off x="9524" y="0"/>
                <a:ext cx="300303" cy="5361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>
                <a:lvl1pPr>
                  <a:defRPr sz="28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1</a:t>
                </a:r>
              </a:p>
            </p:txBody>
          </p:sp>
        </p:grpSp>
      </p:grpSp>
      <p:sp>
        <p:nvSpPr>
          <p:cNvPr id="194" name="Elipse 43"/>
          <p:cNvSpPr/>
          <p:nvPr/>
        </p:nvSpPr>
        <p:spPr>
          <a:xfrm>
            <a:off x="5026616" y="3750404"/>
            <a:ext cx="696539" cy="6965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Google Shape;95;p3"/>
          <p:cNvSpPr txBox="1"/>
          <p:nvPr/>
        </p:nvSpPr>
        <p:spPr>
          <a:xfrm>
            <a:off x="375973" y="1265365"/>
            <a:ext cx="8950504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¿QUÉ APRENDIMOS LA ACTIVIDAD ANTERIOR?</a:t>
            </a:r>
          </a:p>
        </p:txBody>
      </p:sp>
      <p:sp>
        <p:nvSpPr>
          <p:cNvPr id="196" name="Google Shape;96;p3"/>
          <p:cNvSpPr txBox="1"/>
          <p:nvPr/>
        </p:nvSpPr>
        <p:spPr>
          <a:xfrm>
            <a:off x="574649" y="2453134"/>
            <a:ext cx="4778404" cy="424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CUBICACIÓN DE BODEGA</a:t>
            </a:r>
          </a:p>
        </p:txBody>
      </p:sp>
      <p:sp>
        <p:nvSpPr>
          <p:cNvPr id="197" name="Google Shape;70;p14"/>
          <p:cNvSpPr txBox="1"/>
          <p:nvPr/>
        </p:nvSpPr>
        <p:spPr>
          <a:xfrm>
            <a:off x="366450" y="1110796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RECORDEMOS</a:t>
            </a:r>
          </a:p>
        </p:txBody>
      </p:sp>
      <p:pic>
        <p:nvPicPr>
          <p:cNvPr id="198" name="Imagen 34" descr="Imagen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1935" y="2668989"/>
            <a:ext cx="4828330" cy="4574479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99;p3"/>
          <p:cNvSpPr txBox="1"/>
          <p:nvPr/>
        </p:nvSpPr>
        <p:spPr>
          <a:xfrm>
            <a:off x="949349" y="5732960"/>
            <a:ext cx="4141813" cy="39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Identificamos las aplicaciones de la cubicación.</a:t>
            </a:r>
          </a:p>
        </p:txBody>
      </p:sp>
      <p:grpSp>
        <p:nvGrpSpPr>
          <p:cNvPr id="206" name="Grupo 4"/>
          <p:cNvGrpSpPr/>
          <p:nvPr/>
        </p:nvGrpSpPr>
        <p:grpSpPr>
          <a:xfrm>
            <a:off x="375974" y="5590730"/>
            <a:ext cx="4845904" cy="714438"/>
            <a:chOff x="-1" y="0"/>
            <a:chExt cx="4845903" cy="714437"/>
          </a:xfrm>
        </p:grpSpPr>
        <p:grpSp>
          <p:nvGrpSpPr>
            <p:cNvPr id="202" name="Google Shape;101;p3"/>
            <p:cNvGrpSpPr/>
            <p:nvPr/>
          </p:nvGrpSpPr>
          <p:grpSpPr>
            <a:xfrm>
              <a:off x="188098" y="-1"/>
              <a:ext cx="4657805" cy="714438"/>
              <a:chOff x="0" y="0"/>
              <a:chExt cx="4657803" cy="714437"/>
            </a:xfrm>
          </p:grpSpPr>
          <p:sp>
            <p:nvSpPr>
              <p:cNvPr id="200" name="Rounded Rectangle"/>
              <p:cNvSpPr/>
              <p:nvPr/>
            </p:nvSpPr>
            <p:spPr>
              <a:xfrm>
                <a:off x="-1" y="-1"/>
                <a:ext cx="4657805" cy="714439"/>
              </a:xfrm>
              <a:prstGeom prst="roundRect">
                <a:avLst>
                  <a:gd name="adj" fmla="val 16667"/>
                </a:avLst>
              </a:prstGeom>
              <a:noFill/>
              <a:ln w="9525" cap="flat">
                <a:solidFill>
                  <a:srgbClr val="585858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Text"/>
              <p:cNvSpPr txBox="1"/>
              <p:nvPr/>
            </p:nvSpPr>
            <p:spPr>
              <a:xfrm>
                <a:off x="39638" y="167100"/>
                <a:ext cx="4578526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grpSp>
          <p:nvGrpSpPr>
            <p:cNvPr id="205" name="Grupo 3"/>
            <p:cNvGrpSpPr/>
            <p:nvPr/>
          </p:nvGrpSpPr>
          <p:grpSpPr>
            <a:xfrm>
              <a:off x="-2" y="48239"/>
              <a:ext cx="376203" cy="536167"/>
              <a:chOff x="0" y="0"/>
              <a:chExt cx="376201" cy="536165"/>
            </a:xfrm>
          </p:grpSpPr>
          <p:sp>
            <p:nvSpPr>
              <p:cNvPr id="203" name="Google Shape;103;p3"/>
              <p:cNvSpPr/>
              <p:nvPr/>
            </p:nvSpPr>
            <p:spPr>
              <a:xfrm>
                <a:off x="0" y="107388"/>
                <a:ext cx="376202" cy="385803"/>
              </a:xfrm>
              <a:prstGeom prst="roundRect">
                <a:avLst>
                  <a:gd name="adj" fmla="val 16667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104;p3"/>
              <p:cNvSpPr txBox="1"/>
              <p:nvPr/>
            </p:nvSpPr>
            <p:spPr>
              <a:xfrm>
                <a:off x="9524" y="0"/>
                <a:ext cx="300303" cy="5361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>
                <a:lvl1pPr>
                  <a:defRPr sz="28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213" name="Grupo 15"/>
          <p:cNvGrpSpPr/>
          <p:nvPr/>
        </p:nvGrpSpPr>
        <p:grpSpPr>
          <a:xfrm>
            <a:off x="536223" y="2897219"/>
            <a:ext cx="5390403" cy="2060513"/>
            <a:chOff x="0" y="0"/>
            <a:chExt cx="5390401" cy="2060512"/>
          </a:xfrm>
        </p:grpSpPr>
        <p:grpSp>
          <p:nvGrpSpPr>
            <p:cNvPr id="211" name="Google Shape;101;p3"/>
            <p:cNvGrpSpPr/>
            <p:nvPr/>
          </p:nvGrpSpPr>
          <p:grpSpPr>
            <a:xfrm>
              <a:off x="0" y="0"/>
              <a:ext cx="4657805" cy="1924165"/>
              <a:chOff x="0" y="0"/>
              <a:chExt cx="4657804" cy="1924164"/>
            </a:xfrm>
          </p:grpSpPr>
          <p:sp>
            <p:nvSpPr>
              <p:cNvPr id="209" name="Rounded Rectangle"/>
              <p:cNvSpPr/>
              <p:nvPr/>
            </p:nvSpPr>
            <p:spPr>
              <a:xfrm flipH="1">
                <a:off x="-1" y="0"/>
                <a:ext cx="4657805" cy="1924165"/>
              </a:xfrm>
              <a:prstGeom prst="roundRect">
                <a:avLst>
                  <a:gd name="adj" fmla="val 16667"/>
                </a:avLst>
              </a:prstGeom>
              <a:solidFill>
                <a:srgbClr val="F7E3D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0" name="Text"/>
              <p:cNvSpPr txBox="1"/>
              <p:nvPr/>
            </p:nvSpPr>
            <p:spPr>
              <a:xfrm>
                <a:off x="93930" y="771964"/>
                <a:ext cx="4469944" cy="380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212" name="Triángulo isósceles 14"/>
            <p:cNvSpPr/>
            <p:nvPr/>
          </p:nvSpPr>
          <p:spPr>
            <a:xfrm rot="7028958" flipH="1">
              <a:off x="4620441" y="1123454"/>
              <a:ext cx="432621" cy="1022558"/>
            </a:xfrm>
            <a:prstGeom prst="triangle">
              <a:avLst/>
            </a:prstGeom>
            <a:solidFill>
              <a:srgbClr val="F7E3D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4" name="Google Shape;95;p3"/>
          <p:cNvSpPr txBox="1"/>
          <p:nvPr/>
        </p:nvSpPr>
        <p:spPr>
          <a:xfrm>
            <a:off x="375973" y="1265365"/>
            <a:ext cx="8950504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ACTIVIDAD DE CONOCIMIENTOS PREVIOS</a:t>
            </a:r>
          </a:p>
        </p:txBody>
      </p:sp>
      <p:sp>
        <p:nvSpPr>
          <p:cNvPr id="215" name="Google Shape;99;p3"/>
          <p:cNvSpPr txBox="1"/>
          <p:nvPr/>
        </p:nvSpPr>
        <p:spPr>
          <a:xfrm>
            <a:off x="822769" y="3272628"/>
            <a:ext cx="4211699" cy="115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Para revisar los aprendizajes trabajados en actividad anterior te invito a realizar la </a:t>
            </a:r>
            <a:r>
              <a:rPr b="1">
                <a:solidFill>
                  <a:srgbClr val="ED6B00"/>
                </a:solidFill>
              </a:rPr>
              <a:t>actividad 11 Conocimientos Previos</a:t>
            </a:r>
            <a:r>
              <a:t>. Descarga el archivo y sigue las instrucciones.</a:t>
            </a:r>
          </a:p>
        </p:txBody>
      </p:sp>
      <p:sp>
        <p:nvSpPr>
          <p:cNvPr id="216" name="Google Shape;318;p12"/>
          <p:cNvSpPr txBox="1"/>
          <p:nvPr/>
        </p:nvSpPr>
        <p:spPr>
          <a:xfrm>
            <a:off x="856787" y="5416932"/>
            <a:ext cx="4995617" cy="1114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defRPr sz="21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¡Muy bien!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defRPr sz="21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 invitamos a profundizar revisando</a:t>
            </a:r>
          </a:p>
          <a:p>
            <a:pPr>
              <a:defRPr sz="21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 siguiente presentación</a:t>
            </a:r>
          </a:p>
        </p:txBody>
      </p:sp>
      <p:pic>
        <p:nvPicPr>
          <p:cNvPr id="217" name="Imagen 19" descr="Imagen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5674" y="3333134"/>
            <a:ext cx="4585616" cy="4344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20" name="Google Shape;178;p6"/>
          <p:cNvSpPr txBox="1"/>
          <p:nvPr/>
        </p:nvSpPr>
        <p:spPr>
          <a:xfrm>
            <a:off x="452173" y="1269910"/>
            <a:ext cx="8950504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ACTIVIDAD </a:t>
            </a:r>
            <a:r>
              <a:rPr b="0">
                <a:solidFill>
                  <a:srgbClr val="A93501"/>
                </a:solidFill>
              </a:rPr>
              <a:t>MOTIVACIÓN</a:t>
            </a:r>
          </a:p>
        </p:txBody>
      </p:sp>
      <p:sp>
        <p:nvSpPr>
          <p:cNvPr id="221" name="Google Shape;159;p5"/>
          <p:cNvSpPr txBox="1"/>
          <p:nvPr/>
        </p:nvSpPr>
        <p:spPr>
          <a:xfrm>
            <a:off x="493449" y="1063927"/>
            <a:ext cx="4700400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CAPACIDAD DE ALMACENAMIENTO</a:t>
            </a:r>
          </a:p>
        </p:txBody>
      </p:sp>
      <p:pic>
        <p:nvPicPr>
          <p:cNvPr id="222" name="Google Shape;279;p21" descr="Google Shape;279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0757" y="2311018"/>
            <a:ext cx="2957397" cy="524865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Google Shape;99;p3"/>
          <p:cNvSpPr txBox="1"/>
          <p:nvPr/>
        </p:nvSpPr>
        <p:spPr>
          <a:xfrm>
            <a:off x="666662" y="2643089"/>
            <a:ext cx="6148011" cy="39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 algn="just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Antes de comenzar revisemos las siguientes interrogantes:</a:t>
            </a:r>
          </a:p>
        </p:txBody>
      </p:sp>
      <p:sp>
        <p:nvSpPr>
          <p:cNvPr id="224" name="Google Shape;318;p12"/>
          <p:cNvSpPr txBox="1"/>
          <p:nvPr/>
        </p:nvSpPr>
        <p:spPr>
          <a:xfrm>
            <a:off x="666662" y="5507466"/>
            <a:ext cx="4995617" cy="1114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defRPr sz="21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¡Muy bien!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defRPr sz="21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 invitamos a profundizar revisando</a:t>
            </a:r>
          </a:p>
          <a:p>
            <a:pPr>
              <a:defRPr sz="21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 siguiente presentación</a:t>
            </a:r>
          </a:p>
        </p:txBody>
      </p:sp>
      <p:sp>
        <p:nvSpPr>
          <p:cNvPr id="225" name="Google Shape;99;p3"/>
          <p:cNvSpPr txBox="1"/>
          <p:nvPr/>
        </p:nvSpPr>
        <p:spPr>
          <a:xfrm>
            <a:off x="666662" y="2992917"/>
            <a:ext cx="5615084" cy="275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 algn="just">
              <a:spcBef>
                <a:spcPts val="3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¿A qué crees tu que se denomina “Capacidad de Almacenamiento”?</a:t>
            </a:r>
          </a:p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¿Qué objetivo crees tú que tiene el determinar la capacidad de almacenamiento de una Bodega?</a:t>
            </a:r>
          </a:p>
          <a:p>
            <a:pPr algn="just">
              <a:spcBef>
                <a:spcPts val="300"/>
              </a:spcBef>
              <a:defRPr sz="16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spcBef>
                <a:spcPts val="3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Reflexiona de manera individual y anota tus respuestas. Posteriormente, reúnete en grupos de no más de cuatro integrantes, compartan sus respuestas y generen una grupal.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28" name="Google Shape;154;p5"/>
          <p:cNvSpPr txBox="1"/>
          <p:nvPr/>
        </p:nvSpPr>
        <p:spPr>
          <a:xfrm>
            <a:off x="4109576" y="2664933"/>
            <a:ext cx="4840957" cy="30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Al término de la actividad estarás en condiciones de:</a:t>
            </a:r>
          </a:p>
        </p:txBody>
      </p:sp>
      <p:grpSp>
        <p:nvGrpSpPr>
          <p:cNvPr id="231" name="Google Shape;152;p5"/>
          <p:cNvGrpSpPr/>
          <p:nvPr/>
        </p:nvGrpSpPr>
        <p:grpSpPr>
          <a:xfrm>
            <a:off x="4063851" y="3185652"/>
            <a:ext cx="5081312" cy="2325699"/>
            <a:chOff x="0" y="0"/>
            <a:chExt cx="5081310" cy="2325697"/>
          </a:xfrm>
        </p:grpSpPr>
        <p:sp>
          <p:nvSpPr>
            <p:cNvPr id="229" name="Rounded Rectangle"/>
            <p:cNvSpPr/>
            <p:nvPr/>
          </p:nvSpPr>
          <p:spPr>
            <a:xfrm>
              <a:off x="0" y="-1"/>
              <a:ext cx="5081311" cy="2325699"/>
            </a:xfrm>
            <a:prstGeom prst="roundRect">
              <a:avLst>
                <a:gd name="adj" fmla="val 6741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30" name="Text"/>
            <p:cNvSpPr txBox="1"/>
            <p:nvPr/>
          </p:nvSpPr>
          <p:spPr>
            <a:xfrm>
              <a:off x="50680" y="972730"/>
              <a:ext cx="4979950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         </a:t>
              </a:r>
            </a:p>
          </p:txBody>
        </p:sp>
      </p:grpSp>
      <p:sp>
        <p:nvSpPr>
          <p:cNvPr id="232" name="Google Shape;155;p5"/>
          <p:cNvSpPr txBox="1"/>
          <p:nvPr/>
        </p:nvSpPr>
        <p:spPr>
          <a:xfrm>
            <a:off x="4624637" y="3609687"/>
            <a:ext cx="4173971" cy="131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just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Reconocer la Capacidad de almacenamiento de un bodega, tanto el largo, ancho como el alto. </a:t>
            </a:r>
          </a:p>
          <a:p>
            <a:pPr algn="just"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just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Organizar los espacios de una bodega para optimizar las zonas de una almacén. </a:t>
            </a:r>
          </a:p>
        </p:txBody>
      </p:sp>
      <p:grpSp>
        <p:nvGrpSpPr>
          <p:cNvPr id="235" name="Grupo 2"/>
          <p:cNvGrpSpPr/>
          <p:nvPr/>
        </p:nvGrpSpPr>
        <p:grpSpPr>
          <a:xfrm>
            <a:off x="3895218" y="3531639"/>
            <a:ext cx="375442" cy="536167"/>
            <a:chOff x="0" y="0"/>
            <a:chExt cx="375440" cy="536165"/>
          </a:xfrm>
        </p:grpSpPr>
        <p:sp>
          <p:nvSpPr>
            <p:cNvPr id="233" name="Google Shape;162;p5"/>
            <p:cNvSpPr/>
            <p:nvPr/>
          </p:nvSpPr>
          <p:spPr>
            <a:xfrm>
              <a:off x="0" y="87005"/>
              <a:ext cx="375441" cy="362160"/>
            </a:xfrm>
            <a:prstGeom prst="roundRect">
              <a:avLst>
                <a:gd name="adj" fmla="val 16667"/>
              </a:avLst>
            </a:prstGeom>
            <a:solidFill>
              <a:srgbClr val="ED6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34" name="Google Shape;163;p5"/>
            <p:cNvSpPr txBox="1"/>
            <p:nvPr/>
          </p:nvSpPr>
          <p:spPr>
            <a:xfrm>
              <a:off x="9505" y="0"/>
              <a:ext cx="299694" cy="53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38" name="Grupo 3"/>
          <p:cNvGrpSpPr/>
          <p:nvPr/>
        </p:nvGrpSpPr>
        <p:grpSpPr>
          <a:xfrm>
            <a:off x="3895218" y="4312806"/>
            <a:ext cx="375442" cy="536167"/>
            <a:chOff x="0" y="0"/>
            <a:chExt cx="375440" cy="536165"/>
          </a:xfrm>
        </p:grpSpPr>
        <p:sp>
          <p:nvSpPr>
            <p:cNvPr id="236" name="Google Shape;164;p5"/>
            <p:cNvSpPr/>
            <p:nvPr/>
          </p:nvSpPr>
          <p:spPr>
            <a:xfrm>
              <a:off x="0" y="109684"/>
              <a:ext cx="375441" cy="362161"/>
            </a:xfrm>
            <a:prstGeom prst="roundRect">
              <a:avLst>
                <a:gd name="adj" fmla="val 16667"/>
              </a:avLst>
            </a:prstGeom>
            <a:solidFill>
              <a:srgbClr val="ED6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37" name="Google Shape;165;p5"/>
            <p:cNvSpPr txBox="1"/>
            <p:nvPr/>
          </p:nvSpPr>
          <p:spPr>
            <a:xfrm>
              <a:off x="9505" y="0"/>
              <a:ext cx="299694" cy="53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239" name="Google Shape;167;p5"/>
          <p:cNvSpPr txBox="1"/>
          <p:nvPr/>
        </p:nvSpPr>
        <p:spPr>
          <a:xfrm>
            <a:off x="375973" y="1760907"/>
            <a:ext cx="4997503" cy="43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CAPACIDAD DE </a:t>
            </a:r>
            <a:r>
              <a:rPr b="1">
                <a:solidFill>
                  <a:srgbClr val="ED6B00"/>
                </a:solidFill>
              </a:rPr>
              <a:t>ALMACENAMIENTO</a:t>
            </a:r>
          </a:p>
        </p:txBody>
      </p:sp>
      <p:sp>
        <p:nvSpPr>
          <p:cNvPr id="240" name="Google Shape;168;p5"/>
          <p:cNvSpPr txBox="1"/>
          <p:nvPr/>
        </p:nvSpPr>
        <p:spPr>
          <a:xfrm>
            <a:off x="4017016" y="1029694"/>
            <a:ext cx="847367" cy="83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 algn="r">
              <a:lnSpc>
                <a:spcPct val="90000"/>
              </a:lnSpc>
              <a:defRPr sz="500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11</a:t>
            </a:r>
          </a:p>
        </p:txBody>
      </p:sp>
      <p:pic>
        <p:nvPicPr>
          <p:cNvPr id="241" name="Imagen 20" descr="Imagen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383" y="2382977"/>
            <a:ext cx="2950556" cy="431379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Google Shape;95;p3"/>
          <p:cNvSpPr txBox="1"/>
          <p:nvPr/>
        </p:nvSpPr>
        <p:spPr>
          <a:xfrm>
            <a:off x="375975" y="1265365"/>
            <a:ext cx="4107535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MENÚ DE LA ACTIVIDAD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45" name="Google Shape;178;p6"/>
          <p:cNvSpPr txBox="1"/>
          <p:nvPr/>
        </p:nvSpPr>
        <p:spPr>
          <a:xfrm>
            <a:off x="452173" y="1269910"/>
            <a:ext cx="8950504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CCAPACIDAD DE </a:t>
            </a:r>
            <a:r>
              <a:rPr b="0">
                <a:solidFill>
                  <a:srgbClr val="A93501"/>
                </a:solidFill>
              </a:rPr>
              <a:t>ALMACENAMIENTO</a:t>
            </a:r>
          </a:p>
        </p:txBody>
      </p:sp>
      <p:pic>
        <p:nvPicPr>
          <p:cNvPr id="246" name="Gráfico 12" descr="Gráfico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91532" y="-3275361"/>
            <a:ext cx="2646124" cy="2890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Gráfico 6" descr="Gráfico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7305329" y="-2862081"/>
            <a:ext cx="1661429" cy="26998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Google Shape;173;p6"/>
          <p:cNvGrpSpPr/>
          <p:nvPr/>
        </p:nvGrpSpPr>
        <p:grpSpPr>
          <a:xfrm>
            <a:off x="558549" y="2835056"/>
            <a:ext cx="4294497" cy="2313405"/>
            <a:chOff x="0" y="0"/>
            <a:chExt cx="4294495" cy="2313404"/>
          </a:xfrm>
        </p:grpSpPr>
        <p:sp>
          <p:nvSpPr>
            <p:cNvPr id="248" name="Rounded Rectangle"/>
            <p:cNvSpPr/>
            <p:nvPr/>
          </p:nvSpPr>
          <p:spPr>
            <a:xfrm>
              <a:off x="-1" y="0"/>
              <a:ext cx="4294497" cy="2313405"/>
            </a:xfrm>
            <a:prstGeom prst="roundRect">
              <a:avLst>
                <a:gd name="adj" fmla="val 16792"/>
              </a:avLst>
            </a:prstGeom>
            <a:solidFill>
              <a:srgbClr val="F7E3D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249" name="Text"/>
            <p:cNvSpPr txBox="1"/>
            <p:nvPr/>
          </p:nvSpPr>
          <p:spPr>
            <a:xfrm>
              <a:off x="113777" y="966585"/>
              <a:ext cx="4066942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251" name="Google Shape;174;p6"/>
          <p:cNvSpPr txBox="1"/>
          <p:nvPr/>
        </p:nvSpPr>
        <p:spPr>
          <a:xfrm>
            <a:off x="764999" y="3243316"/>
            <a:ext cx="3974288" cy="161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lvl="3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La capacidad de almacenamiento está relacionada con lo que una bodega puede almacenar en su interior.</a:t>
            </a:r>
          </a:p>
          <a:p>
            <a:pPr marL="285750" lvl="3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Puede ser en cajas a granel, paletizado a piso o en estanterías.</a:t>
            </a:r>
          </a:p>
        </p:txBody>
      </p:sp>
      <p:pic>
        <p:nvPicPr>
          <p:cNvPr id="252" name="Imagen 20" descr="Imagen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8182" y="2690246"/>
            <a:ext cx="500376" cy="477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n 24" descr="Imagen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20748" y="3079824"/>
            <a:ext cx="3356649" cy="2895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343;p14"/>
          <p:cNvSpPr txBox="1">
            <a:spLocks noGrp="1"/>
          </p:cNvSpPr>
          <p:nvPr>
            <p:ph type="sldNum" sz="quarter" idx="4294967295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56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943" y="2536392"/>
            <a:ext cx="8074998" cy="463444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Google Shape;178;p6"/>
          <p:cNvSpPr txBox="1"/>
          <p:nvPr/>
        </p:nvSpPr>
        <p:spPr>
          <a:xfrm>
            <a:off x="452173" y="1269910"/>
            <a:ext cx="8950504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CAPACIDAD </a:t>
            </a:r>
            <a:r>
              <a:rPr b="0">
                <a:solidFill>
                  <a:srgbClr val="A93501"/>
                </a:solidFill>
              </a:rPr>
              <a:t>DE ALMACENAMIENTO</a:t>
            </a:r>
          </a:p>
        </p:txBody>
      </p:sp>
      <p:sp>
        <p:nvSpPr>
          <p:cNvPr id="259" name="Text"/>
          <p:cNvSpPr txBox="1"/>
          <p:nvPr/>
        </p:nvSpPr>
        <p:spPr>
          <a:xfrm>
            <a:off x="1409849" y="2248772"/>
            <a:ext cx="6030320" cy="380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3" tIns="91423" rIns="91423" bIns="91423" numCol="1" anchor="ctr">
            <a:spAutoFit/>
          </a:bodyPr>
          <a:lstStyle/>
          <a:p>
            <a:r>
              <a:t>    </a:t>
            </a:r>
          </a:p>
        </p:txBody>
      </p:sp>
      <p:sp>
        <p:nvSpPr>
          <p:cNvPr id="261" name="CuadroTexto 25"/>
          <p:cNvSpPr txBox="1"/>
          <p:nvPr/>
        </p:nvSpPr>
        <p:spPr>
          <a:xfrm>
            <a:off x="1409849" y="2111120"/>
            <a:ext cx="6330489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lang="es-CL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puede almacenar a piso dependiendo de los productos. </a:t>
            </a:r>
            <a:endParaRPr lang="es-CL" dirty="0"/>
          </a:p>
          <a:p>
            <a:pPr lvl="0" algn="ctr"/>
            <a:r>
              <a:rPr lang="es-CL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 permanencia de almacenamiento en la bodega es breve</a:t>
            </a:r>
            <a:endParaRPr dirty="0"/>
          </a:p>
        </p:txBody>
      </p:sp>
      <p:grpSp>
        <p:nvGrpSpPr>
          <p:cNvPr id="266" name="Agrupar 15"/>
          <p:cNvGrpSpPr/>
          <p:nvPr/>
        </p:nvGrpSpPr>
        <p:grpSpPr>
          <a:xfrm>
            <a:off x="2160204" y="5807913"/>
            <a:ext cx="849741" cy="773232"/>
            <a:chOff x="0" y="-1"/>
            <a:chExt cx="849740" cy="773230"/>
          </a:xfrm>
        </p:grpSpPr>
        <p:grpSp>
          <p:nvGrpSpPr>
            <p:cNvPr id="264" name="Google Shape;174;p19"/>
            <p:cNvGrpSpPr/>
            <p:nvPr/>
          </p:nvGrpSpPr>
          <p:grpSpPr>
            <a:xfrm>
              <a:off x="-1" y="-2"/>
              <a:ext cx="849741" cy="773232"/>
              <a:chOff x="0" y="0"/>
              <a:chExt cx="849740" cy="773230"/>
            </a:xfrm>
          </p:grpSpPr>
          <p:sp>
            <p:nvSpPr>
              <p:cNvPr id="262" name="Rounded Rectangle"/>
              <p:cNvSpPr/>
              <p:nvPr/>
            </p:nvSpPr>
            <p:spPr>
              <a:xfrm rot="19368860">
                <a:off x="25972" y="233271"/>
                <a:ext cx="797798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63" name="Text"/>
              <p:cNvSpPr txBox="1"/>
              <p:nvPr/>
            </p:nvSpPr>
            <p:spPr>
              <a:xfrm rot="19368860">
                <a:off x="35799" y="196499"/>
                <a:ext cx="778140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265" name="Google Shape;107;p6"/>
            <p:cNvSpPr txBox="1"/>
            <p:nvPr/>
          </p:nvSpPr>
          <p:spPr>
            <a:xfrm rot="19368860">
              <a:off x="66748" y="204674"/>
              <a:ext cx="656281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Largo</a:t>
              </a:r>
            </a:p>
          </p:txBody>
        </p:sp>
      </p:grpSp>
      <p:grpSp>
        <p:nvGrpSpPr>
          <p:cNvPr id="271" name="Agrupar 19"/>
          <p:cNvGrpSpPr/>
          <p:nvPr/>
        </p:nvGrpSpPr>
        <p:grpSpPr>
          <a:xfrm>
            <a:off x="4361376" y="5649845"/>
            <a:ext cx="797798" cy="387644"/>
            <a:chOff x="0" y="0"/>
            <a:chExt cx="797797" cy="387643"/>
          </a:xfrm>
        </p:grpSpPr>
        <p:grpSp>
          <p:nvGrpSpPr>
            <p:cNvPr id="269" name="Google Shape;174;p19"/>
            <p:cNvGrpSpPr/>
            <p:nvPr/>
          </p:nvGrpSpPr>
          <p:grpSpPr>
            <a:xfrm>
              <a:off x="-1" y="7412"/>
              <a:ext cx="797799" cy="380232"/>
              <a:chOff x="0" y="0"/>
              <a:chExt cx="797797" cy="380231"/>
            </a:xfrm>
          </p:grpSpPr>
          <p:sp>
            <p:nvSpPr>
              <p:cNvPr id="267" name="Rounded Rectangle"/>
              <p:cNvSpPr/>
              <p:nvPr/>
            </p:nvSpPr>
            <p:spPr>
              <a:xfrm>
                <a:off x="-1" y="36773"/>
                <a:ext cx="797799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68" name="Text"/>
              <p:cNvSpPr txBox="1"/>
              <p:nvPr/>
            </p:nvSpPr>
            <p:spPr>
              <a:xfrm>
                <a:off x="9828" y="-1"/>
                <a:ext cx="778141" cy="380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270" name="Google Shape;107;p6"/>
            <p:cNvSpPr txBox="1"/>
            <p:nvPr/>
          </p:nvSpPr>
          <p:spPr>
            <a:xfrm>
              <a:off x="63633" y="-1"/>
              <a:ext cx="656282" cy="30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Ancho</a:t>
              </a:r>
            </a:p>
          </p:txBody>
        </p:sp>
      </p:grpSp>
      <p:grpSp>
        <p:nvGrpSpPr>
          <p:cNvPr id="276" name="Agrupar 26"/>
          <p:cNvGrpSpPr/>
          <p:nvPr/>
        </p:nvGrpSpPr>
        <p:grpSpPr>
          <a:xfrm>
            <a:off x="2475803" y="4303701"/>
            <a:ext cx="387644" cy="797799"/>
            <a:chOff x="0" y="0"/>
            <a:chExt cx="387642" cy="797798"/>
          </a:xfrm>
        </p:grpSpPr>
        <p:grpSp>
          <p:nvGrpSpPr>
            <p:cNvPr id="274" name="Google Shape;174;p19"/>
            <p:cNvGrpSpPr/>
            <p:nvPr/>
          </p:nvGrpSpPr>
          <p:grpSpPr>
            <a:xfrm>
              <a:off x="7411" y="-1"/>
              <a:ext cx="380232" cy="797799"/>
              <a:chOff x="0" y="0"/>
              <a:chExt cx="380231" cy="797798"/>
            </a:xfrm>
          </p:grpSpPr>
          <p:sp>
            <p:nvSpPr>
              <p:cNvPr id="272" name="Rounded Rectangle"/>
              <p:cNvSpPr/>
              <p:nvPr/>
            </p:nvSpPr>
            <p:spPr>
              <a:xfrm rot="16200000">
                <a:off x="-208782" y="245553"/>
                <a:ext cx="797800" cy="306691"/>
              </a:xfrm>
              <a:prstGeom prst="roundRect">
                <a:avLst>
                  <a:gd name="adj" fmla="val 10942"/>
                </a:avLst>
              </a:prstGeom>
              <a:solidFill>
                <a:srgbClr val="ED6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73" name="Text"/>
              <p:cNvSpPr txBox="1"/>
              <p:nvPr/>
            </p:nvSpPr>
            <p:spPr>
              <a:xfrm rot="16200000">
                <a:off x="-198955" y="208783"/>
                <a:ext cx="778140" cy="380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3" tIns="91423" rIns="91423" bIns="91423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sp>
          <p:nvSpPr>
            <p:cNvPr id="275" name="Google Shape;107;p6"/>
            <p:cNvSpPr txBox="1"/>
            <p:nvPr/>
          </p:nvSpPr>
          <p:spPr>
            <a:xfrm rot="16200000">
              <a:off x="-177865" y="255746"/>
              <a:ext cx="656282" cy="300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Alto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Personalizado</PresentationFormat>
  <Paragraphs>221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3" baseType="lpstr">
      <vt:lpstr>Arial</vt:lpstr>
      <vt:lpstr>Calibri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Toledo</cp:lastModifiedBy>
  <cp:revision>1</cp:revision>
  <dcterms:modified xsi:type="dcterms:W3CDTF">2021-01-29T16:36:03Z</dcterms:modified>
</cp:coreProperties>
</file>