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77" r:id="rId3"/>
    <p:sldId id="289" r:id="rId4"/>
    <p:sldId id="258" r:id="rId5"/>
    <p:sldId id="278" r:id="rId6"/>
    <p:sldId id="260" r:id="rId7"/>
    <p:sldId id="261" r:id="rId8"/>
    <p:sldId id="285" r:id="rId9"/>
    <p:sldId id="286" r:id="rId10"/>
    <p:sldId id="273" r:id="rId11"/>
    <p:sldId id="287" r:id="rId12"/>
    <p:sldId id="274" r:id="rId13"/>
    <p:sldId id="288" r:id="rId14"/>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4F01"/>
    <a:srgbClr val="A93501"/>
    <a:srgbClr val="ED6B00"/>
    <a:srgbClr val="E4AF81"/>
    <a:srgbClr val="FFB375"/>
    <a:srgbClr val="F7E3D1"/>
    <a:srgbClr val="F9EBDE"/>
    <a:srgbClr val="EEEEEE"/>
    <a:srgbClr val="F3E5D8"/>
    <a:srgbClr val="F2E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autoAdjust="0"/>
    <p:restoredTop sz="94688"/>
  </p:normalViewPr>
  <p:slideViewPr>
    <p:cSldViewPr snapToGrid="0">
      <p:cViewPr varScale="1">
        <p:scale>
          <a:sx n="97" d="100"/>
          <a:sy n="97" d="100"/>
        </p:scale>
        <p:origin x="1470" y="72"/>
      </p:cViewPr>
      <p:guideLst>
        <p:guide orient="horz" pos="2381"/>
        <p:guide pos="3061"/>
      </p:guideLst>
    </p:cSldViewPr>
  </p:slideViewPr>
  <p:notesTextViewPr>
    <p:cViewPr>
      <p:scale>
        <a:sx n="1" d="1"/>
        <a:sy n="1" d="1"/>
      </p:scale>
      <p:origin x="0" y="0"/>
    </p:cViewPr>
  </p:notesTextViewPr>
  <p:notesViewPr>
    <p:cSldViewPr snapToGrid="0">
      <p:cViewPr varScale="1">
        <p:scale>
          <a:sx n="166" d="100"/>
          <a:sy n="166" d="100"/>
        </p:scale>
        <p:origin x="24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 Target="slides/slide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692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579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15|</a:t>
            </a:r>
            <a:r>
              <a:rPr lang="en-US" sz="1600" b="0" i="0" u="none" strike="noStrike" cap="none" dirty="0" smtClean="0">
                <a:solidFill>
                  <a:srgbClr val="ED6B00"/>
                </a:solidFill>
                <a:latin typeface="Calibri"/>
                <a:ea typeface="Calibri"/>
                <a:cs typeface="Calibri"/>
                <a:sym typeface="Calibri"/>
              </a:rPr>
              <a:t>2</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15|</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15|</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
        <p:nvSpPr>
          <p:cNvPr id="15"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14 |</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5"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7054081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0" r:id="rId6"/>
    <p:sldLayoutId id="2147483661" r:id="rId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LOGÍSTICA </a:t>
            </a:r>
            <a:r>
              <a:rPr lang="en-US" sz="1200" b="0" i="0" u="none" strike="noStrike" cap="none" dirty="0">
                <a:solidFill>
                  <a:srgbClr val="ED6B00"/>
                </a:solidFill>
                <a:latin typeface="Calibri"/>
                <a:ea typeface="Calibri"/>
                <a:cs typeface="Calibri"/>
                <a:sym typeface="Calibri"/>
              </a:rPr>
              <a:t>| NIVEL 3° MEDIO</a:t>
            </a:r>
            <a:endParaRPr sz="1200" b="0" i="0" u="none" strike="noStrike" cap="none" dirty="0">
              <a:solidFill>
                <a:srgbClr val="ED6B00"/>
              </a:solidFill>
              <a:latin typeface="Calibri"/>
              <a:ea typeface="Calibri"/>
              <a:cs typeface="Calibri"/>
              <a:sym typeface="Calibri"/>
            </a:endParaRPr>
          </a:p>
        </p:txBody>
      </p:sp>
      <p:sp>
        <p:nvSpPr>
          <p:cNvPr id="14" name="Google Shape;61;p13"/>
          <p:cNvSpPr txBox="1">
            <a:spLocks/>
          </p:cNvSpPr>
          <p:nvPr/>
        </p:nvSpPr>
        <p:spPr>
          <a:xfrm>
            <a:off x="365424" y="218525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a:solidFill>
                  <a:srgbClr val="ED6B00"/>
                </a:solidFill>
                <a:latin typeface="Calibri" panose="020F0502020204030204" pitchFamily="34" charset="0"/>
                <a:ea typeface="Roboto"/>
                <a:cs typeface="Calibri" panose="020F0502020204030204" pitchFamily="34" charset="0"/>
                <a:sym typeface="Roboto"/>
              </a:rPr>
              <a:t>OPERACIONES DE ALMACENAMIENTO</a:t>
            </a: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2" name="Imagen 1">
            <a:extLst>
              <a:ext uri="{FF2B5EF4-FFF2-40B4-BE49-F238E27FC236}">
                <a16:creationId xmlns:a16="http://schemas.microsoft.com/office/drawing/2014/main" xmlns="" id="{A5036D9A-160F-5C46-800A-590EFC80AA73}"/>
              </a:ext>
            </a:extLst>
          </p:cNvPr>
          <p:cNvPicPr>
            <a:picLocks noChangeAspect="1"/>
          </p:cNvPicPr>
          <p:nvPr/>
        </p:nvPicPr>
        <p:blipFill>
          <a:blip r:embed="rId3"/>
          <a:stretch>
            <a:fillRect/>
          </a:stretch>
        </p:blipFill>
        <p:spPr>
          <a:xfrm>
            <a:off x="4133088" y="3056704"/>
            <a:ext cx="4865210" cy="33690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219498"/>
            <a:ext cx="6999671" cy="3707477"/>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3420458" y="2394488"/>
            <a:ext cx="5467819" cy="334763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dirty="0">
                <a:solidFill>
                  <a:srgbClr val="A93501"/>
                </a:solidFill>
                <a:latin typeface="Calibri"/>
                <a:ea typeface="Calibri"/>
                <a:cs typeface="Calibri"/>
                <a:sym typeface="Calibri"/>
              </a:rPr>
              <a:t>INVESTIGANDO DIFERENCIAS </a:t>
            </a:r>
            <a:r>
              <a:rPr lang="es-ES" sz="2000" b="1" i="0" u="none" strike="noStrike" cap="none" dirty="0">
                <a:solidFill>
                  <a:srgbClr val="ED6B00"/>
                </a:solidFill>
                <a:latin typeface="Calibri"/>
                <a:ea typeface="Calibri"/>
                <a:cs typeface="Calibri"/>
                <a:sym typeface="Calibri"/>
              </a:rPr>
              <a:t>DE INVENTARIO</a:t>
            </a:r>
            <a:endParaRPr dirty="0">
              <a:solidFill>
                <a:srgbClr val="ED6B00"/>
              </a:solidFill>
            </a:endParaRPr>
          </a:p>
          <a:p>
            <a:pPr>
              <a:lnSpc>
                <a:spcPct val="64000"/>
              </a:lnSpc>
            </a:pPr>
            <a:endParaRPr lang="es-CL" sz="1600" dirty="0">
              <a:latin typeface="Calibri"/>
              <a:cs typeface="Calibri"/>
            </a:endParaRPr>
          </a:p>
          <a:p>
            <a:pPr>
              <a:lnSpc>
                <a:spcPct val="115000"/>
              </a:lnSpc>
            </a:pPr>
            <a:r>
              <a:rPr lang="es-CL" dirty="0">
                <a:latin typeface="Calibri"/>
                <a:cs typeface="Calibri"/>
              </a:rPr>
              <a:t>Reúnanse en grupos y comenten cuáles creen que son las 3 causas más habituales de las diferencias de inventario. </a:t>
            </a:r>
          </a:p>
          <a:p>
            <a:pPr marL="285750" lvl="1" indent="-285750">
              <a:lnSpc>
                <a:spcPts val="1780"/>
              </a:lnSpc>
              <a:buClr>
                <a:srgbClr val="ED6B00"/>
              </a:buClr>
              <a:buFont typeface="Arial" panose="020B0604020202020204" pitchFamily="34" charset="0"/>
              <a:buChar char="•"/>
            </a:pPr>
            <a:r>
              <a:rPr lang="es-CL" dirty="0">
                <a:latin typeface="Calibri"/>
                <a:cs typeface="Calibri"/>
              </a:rPr>
              <a:t>Conteo.</a:t>
            </a:r>
          </a:p>
          <a:p>
            <a:pPr marL="285750" lvl="1" indent="-285750">
              <a:lnSpc>
                <a:spcPts val="1780"/>
              </a:lnSpc>
              <a:buClr>
                <a:srgbClr val="ED6B00"/>
              </a:buClr>
              <a:buFont typeface="Arial" panose="020B0604020202020204" pitchFamily="34" charset="0"/>
              <a:buChar char="•"/>
            </a:pPr>
            <a:r>
              <a:rPr lang="es-CL" dirty="0">
                <a:latin typeface="Calibri"/>
                <a:cs typeface="Calibri"/>
              </a:rPr>
              <a:t>Digitación.</a:t>
            </a:r>
          </a:p>
          <a:p>
            <a:pPr marL="285750" lvl="1" indent="-285750">
              <a:lnSpc>
                <a:spcPts val="1780"/>
              </a:lnSpc>
              <a:buClr>
                <a:srgbClr val="ED6B00"/>
              </a:buClr>
              <a:buFont typeface="Arial" panose="020B0604020202020204" pitchFamily="34" charset="0"/>
              <a:buChar char="•"/>
            </a:pPr>
            <a:r>
              <a:rPr lang="es-CL" dirty="0">
                <a:latin typeface="Calibri"/>
                <a:cs typeface="Calibri"/>
              </a:rPr>
              <a:t>Ingreso y Salida de Mercadería.</a:t>
            </a:r>
          </a:p>
          <a:p>
            <a:pPr marL="285750" lvl="1" indent="-285750">
              <a:lnSpc>
                <a:spcPts val="1780"/>
              </a:lnSpc>
              <a:buClr>
                <a:srgbClr val="ED6B00"/>
              </a:buClr>
              <a:buFont typeface="Arial" panose="020B0604020202020204" pitchFamily="34" charset="0"/>
              <a:buChar char="•"/>
            </a:pPr>
            <a:r>
              <a:rPr lang="es-CL" dirty="0">
                <a:latin typeface="Calibri"/>
                <a:cs typeface="Calibri"/>
              </a:rPr>
              <a:t>Movimientos sin respaldo.</a:t>
            </a:r>
          </a:p>
          <a:p>
            <a:pPr marL="285750" lvl="1" indent="-285750">
              <a:lnSpc>
                <a:spcPts val="1780"/>
              </a:lnSpc>
              <a:buClr>
                <a:srgbClr val="ED6B00"/>
              </a:buClr>
              <a:buFont typeface="Arial" panose="020B0604020202020204" pitchFamily="34" charset="0"/>
              <a:buChar char="•"/>
            </a:pPr>
            <a:r>
              <a:rPr lang="es-CL" dirty="0">
                <a:latin typeface="Calibri"/>
                <a:cs typeface="Calibri"/>
              </a:rPr>
              <a:t>Fallas de software.</a:t>
            </a:r>
          </a:p>
          <a:p>
            <a:pPr marL="285750" lvl="1" indent="-285750">
              <a:lnSpc>
                <a:spcPts val="1780"/>
              </a:lnSpc>
              <a:buClr>
                <a:srgbClr val="ED6B00"/>
              </a:buClr>
              <a:buFont typeface="Arial" panose="020B0604020202020204" pitchFamily="34" charset="0"/>
              <a:buChar char="•"/>
            </a:pPr>
            <a:r>
              <a:rPr lang="es-CL" dirty="0">
                <a:latin typeface="Calibri"/>
                <a:cs typeface="Calibri"/>
              </a:rPr>
              <a:t>Hurtos </a:t>
            </a:r>
          </a:p>
          <a:p>
            <a:pPr marL="0" marR="0" lvl="0" indent="0" algn="l" rtl="0">
              <a:lnSpc>
                <a:spcPct val="64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Ahora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realizaremos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actividad</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resume </a:t>
            </a:r>
            <a:r>
              <a:rPr lang="en-US" sz="1600" b="0" i="0" u="none" strike="noStrike" cap="none" dirty="0" err="1">
                <a:solidFill>
                  <a:srgbClr val="000000"/>
                </a:solidFill>
                <a:latin typeface="Calibri"/>
                <a:ea typeface="Calibri"/>
                <a:cs typeface="Calibri"/>
                <a:sym typeface="Calibri"/>
              </a:rPr>
              <a:t>todo</a:t>
            </a:r>
            <a:r>
              <a:rPr lang="en-US" sz="1600" b="0" i="0" u="none" strike="noStrike" cap="none" dirty="0">
                <a:solidFill>
                  <a:srgbClr val="000000"/>
                </a:solidFill>
                <a:latin typeface="Calibri"/>
                <a:ea typeface="Calibri"/>
                <a:cs typeface="Calibri"/>
                <a:sym typeface="Calibri"/>
              </a:rPr>
              <a:t> lo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hemos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visto</a:t>
            </a:r>
            <a:r>
              <a:rPr lang="en-US" sz="1600" b="0" i="0" u="none" strike="noStrike" cap="none" dirty="0">
                <a:solidFill>
                  <a:srgbClr val="000000"/>
                </a:solidFill>
                <a:latin typeface="Calibri"/>
                <a:ea typeface="Calibri"/>
                <a:cs typeface="Calibri"/>
                <a:sym typeface="Calibri"/>
              </a:rPr>
              <a:t>! </a:t>
            </a:r>
            <a:r>
              <a:rPr lang="en-US" sz="1600" b="1" i="0" u="none" strike="noStrike" cap="none" dirty="0">
                <a:solidFill>
                  <a:srgbClr val="ED6B00"/>
                </a:solidFill>
                <a:latin typeface="Calibri"/>
                <a:ea typeface="Calibri"/>
                <a:cs typeface="Calibri"/>
                <a:sym typeface="Calibri"/>
              </a:rPr>
              <a:t>¡</a:t>
            </a:r>
            <a:r>
              <a:rPr lang="en-US" sz="1600" b="1" i="0" u="none" strike="noStrike" cap="none" dirty="0" err="1">
                <a:solidFill>
                  <a:srgbClr val="ED6B00"/>
                </a:solidFill>
                <a:latin typeface="Calibri"/>
                <a:ea typeface="Calibri"/>
                <a:cs typeface="Calibri"/>
                <a:sym typeface="Calibri"/>
              </a:rPr>
              <a:t>Atentos</a:t>
            </a:r>
            <a:r>
              <a:rPr lang="en-US" sz="1600" b="1" i="0" u="none" strike="noStrike" cap="none" dirty="0">
                <a:solidFill>
                  <a:srgbClr val="ED6B00"/>
                </a:solidFill>
                <a:latin typeface="Calibri"/>
                <a:ea typeface="Calibri"/>
                <a:cs typeface="Calibri"/>
                <a:sym typeface="Calibri"/>
              </a:rPr>
              <a:t>!</a:t>
            </a:r>
            <a:endParaRPr sz="1600" b="1" i="0" u="none" strike="noStrike" cap="none" dirty="0">
              <a:solidFill>
                <a:srgbClr val="ED6B00"/>
              </a:solidFill>
              <a:latin typeface="Calibri"/>
              <a:ea typeface="Calibri"/>
              <a:cs typeface="Calibri"/>
              <a:sym typeface="Calibri"/>
            </a:endParaRPr>
          </a:p>
        </p:txBody>
      </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201500" y="1224916"/>
            <a:ext cx="990432"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15</a:t>
            </a:r>
            <a:endParaRPr sz="6000" b="0" i="0" u="none" strike="noStrike" cap="none" dirty="0">
              <a:solidFill>
                <a:srgbClr val="FFB375"/>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396122"/>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721532"/>
            <a:ext cx="1651873" cy="88451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445" name="Google Shape;445;p20"/>
          <p:cNvSpPr txBox="1"/>
          <p:nvPr/>
        </p:nvSpPr>
        <p:spPr>
          <a:xfrm>
            <a:off x="958647" y="3763953"/>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A93501"/>
                </a:solidFill>
                <a:latin typeface="Calibri"/>
                <a:ea typeface="Calibri"/>
                <a:cs typeface="Calibri"/>
                <a:sym typeface="Calibri"/>
              </a:rPr>
              <a:t>INVESTIGANDO DIFERENCIAS </a:t>
            </a:r>
            <a:r>
              <a:rPr lang="es-CL" sz="2000" b="1" dirty="0">
                <a:solidFill>
                  <a:srgbClr val="ED6B00"/>
                </a:solidFill>
                <a:latin typeface="Calibri"/>
                <a:ea typeface="Calibri"/>
                <a:cs typeface="Calibri"/>
                <a:sym typeface="Calibri"/>
              </a:rPr>
              <a:t>DE INVENTARIO</a:t>
            </a:r>
          </a:p>
          <a:p>
            <a:pPr lvl="0">
              <a:lnSpc>
                <a:spcPct val="115000"/>
              </a:lnSpc>
            </a:pPr>
            <a:endParaRPr sz="1600" b="0" i="0" u="none" strike="noStrike" cap="none" dirty="0">
              <a:solidFill>
                <a:srgbClr val="000000"/>
              </a:solidFill>
              <a:latin typeface="Calibri"/>
              <a:ea typeface="Calibri"/>
              <a:cs typeface="Calibri"/>
              <a:sym typeface="Calibri"/>
            </a:endParaRPr>
          </a:p>
          <a:p>
            <a:r>
              <a:rPr lang="es-CL" sz="1600" dirty="0">
                <a:latin typeface="Calibri" panose="020F0502020204030204" pitchFamily="34" charset="0"/>
                <a:cs typeface="Calibri" panose="020F0502020204030204" pitchFamily="34" charset="0"/>
              </a:rPr>
              <a:t>Ahora realizaremos una actividad práctica. Utiliza el </a:t>
            </a:r>
            <a:r>
              <a:rPr lang="es-CL" sz="1600">
                <a:latin typeface="Calibri" panose="020F0502020204030204" pitchFamily="34" charset="0"/>
                <a:cs typeface="Calibri" panose="020F0502020204030204" pitchFamily="34" charset="0"/>
              </a:rPr>
              <a:t>archivo </a:t>
            </a:r>
            <a:r>
              <a:rPr lang="es-CL" sz="1600" b="1">
                <a:latin typeface="Calibri" panose="020F0502020204030204" pitchFamily="34" charset="0"/>
                <a:cs typeface="Calibri" panose="020F0502020204030204" pitchFamily="34" charset="0"/>
              </a:rPr>
              <a:t>“Actividad Practica 15” </a:t>
            </a:r>
            <a:r>
              <a:rPr lang="es-CL" sz="1600" dirty="0">
                <a:latin typeface="Calibri" panose="020F0502020204030204" pitchFamily="34" charset="0"/>
                <a:cs typeface="Calibri" panose="020F0502020204030204" pitchFamily="34" charset="0"/>
              </a:rPr>
              <a:t>y sigue las instrucciones señaladas. </a:t>
            </a:r>
          </a:p>
          <a:p>
            <a:endParaRPr lang="es-CL" sz="1600" b="1" dirty="0">
              <a:solidFill>
                <a:srgbClr val="ED6B00"/>
              </a:solidFill>
              <a:latin typeface="Calibri" panose="020F0502020204030204" pitchFamily="34" charset="0"/>
              <a:cs typeface="Calibri" panose="020F0502020204030204" pitchFamily="34" charset="0"/>
            </a:endParaRPr>
          </a:p>
          <a:p>
            <a:r>
              <a:rPr lang="es-CL" sz="1600" b="1" dirty="0">
                <a:solidFill>
                  <a:srgbClr val="ED6B00"/>
                </a:solidFill>
                <a:latin typeface="Calibri" panose="020F0502020204030204" pitchFamily="34" charset="0"/>
                <a:cs typeface="Calibri" panose="020F0502020204030204" pitchFamily="34" charset="0"/>
              </a:rPr>
              <a:t>¡Éxito!</a:t>
            </a:r>
            <a:endParaRPr lang="es-CL" sz="1600" dirty="0"/>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sp>
        <p:nvSpPr>
          <p:cNvPr id="10" name="Google Shape;168;p5"/>
          <p:cNvSpPr txBox="1"/>
          <p:nvPr/>
        </p:nvSpPr>
        <p:spPr>
          <a:xfrm>
            <a:off x="3608568" y="1209418"/>
            <a:ext cx="1048674"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15</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056" y="3978569"/>
            <a:ext cx="6899892" cy="3974395"/>
          </a:xfrm>
          <a:prstGeom prst="rect">
            <a:avLst/>
          </a:prstGeom>
        </p:spPr>
      </p:pic>
      <p:sp>
        <p:nvSpPr>
          <p:cNvPr id="11" name="Google Shape;97;p3">
            <a:extLst>
              <a:ext uri="{FF2B5EF4-FFF2-40B4-BE49-F238E27FC236}">
                <a16:creationId xmlns:a16="http://schemas.microsoft.com/office/drawing/2014/main" xmlns="" id="{B3A6BB2D-48DC-964B-A0B4-2EB3ED4E481B}"/>
              </a:ext>
            </a:extLst>
          </p:cNvPr>
          <p:cNvSpPr txBox="1"/>
          <p:nvPr/>
        </p:nvSpPr>
        <p:spPr>
          <a:xfrm>
            <a:off x="2479463"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897660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18" name="Grupo 17"/>
          <p:cNvGrpSpPr/>
          <p:nvPr/>
        </p:nvGrpSpPr>
        <p:grpSpPr>
          <a:xfrm>
            <a:off x="-4655" y="4568183"/>
            <a:ext cx="5870763" cy="783005"/>
            <a:chOff x="-4655" y="4354713"/>
            <a:chExt cx="5870763" cy="783005"/>
          </a:xfrm>
        </p:grpSpPr>
        <p:sp>
          <p:nvSpPr>
            <p:cNvPr id="406" name="Google Shape;406;p19"/>
            <p:cNvSpPr txBox="1"/>
            <p:nvPr/>
          </p:nvSpPr>
          <p:spPr>
            <a:xfrm>
              <a:off x="1284454" y="4468470"/>
              <a:ext cx="4581654"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Trabajar en equipo, </a:t>
              </a:r>
              <a:r>
                <a:rPr lang="es-CL" sz="1600" dirty="0">
                  <a:latin typeface="Calibri" panose="020F0502020204030204" pitchFamily="34" charset="0"/>
                  <a:cs typeface="Calibri" panose="020F0502020204030204" pitchFamily="34" charset="0"/>
                </a:rPr>
                <a:t>cuidando la integridad física y emocional de todos y todas.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2" name="Google Shape;422;p19"/>
            <p:cNvSpPr/>
            <p:nvPr/>
          </p:nvSpPr>
          <p:spPr>
            <a:xfrm rot="5400000">
              <a:off x="171526" y="4178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7" name="Grupo 16"/>
          <p:cNvGrpSpPr/>
          <p:nvPr/>
        </p:nvGrpSpPr>
        <p:grpSpPr>
          <a:xfrm>
            <a:off x="-4655" y="3697448"/>
            <a:ext cx="6661094" cy="783005"/>
            <a:chOff x="-4655" y="3461842"/>
            <a:chExt cx="6661094" cy="783005"/>
          </a:xfrm>
        </p:grpSpPr>
        <p:sp>
          <p:nvSpPr>
            <p:cNvPr id="414"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Intentar siempre </a:t>
              </a:r>
              <a:r>
                <a:rPr lang="es-CL" sz="1600" b="1" dirty="0">
                  <a:solidFill>
                    <a:srgbClr val="ED6B00"/>
                  </a:solidFill>
                  <a:latin typeface="Calibri" panose="020F0502020204030204" pitchFamily="34" charset="0"/>
                  <a:cs typeface="Calibri" panose="020F0502020204030204" pitchFamily="34" charset="0"/>
                </a:rPr>
                <a:t>dar lo mejor de ti, </a:t>
              </a:r>
              <a:r>
                <a:rPr lang="es-CL" sz="1600" dirty="0">
                  <a:latin typeface="Calibri" panose="020F0502020204030204" pitchFamily="34" charset="0"/>
                  <a:cs typeface="Calibri" panose="020F0502020204030204" pitchFamily="34" charset="0"/>
                </a:rPr>
                <a:t>buscando ser eficiente al cumplir los objetivos.</a:t>
              </a:r>
              <a:endParaRPr sz="1600" dirty="0">
                <a:solidFill>
                  <a:srgbClr val="ED6B00"/>
                </a:solidFill>
                <a:latin typeface="Calibri" panose="020F0502020204030204" pitchFamily="34" charset="0"/>
                <a:cs typeface="Calibri" panose="020F0502020204030204" pitchFamily="34" charset="0"/>
              </a:endParaRPr>
            </a:p>
          </p:txBody>
        </p:sp>
        <p:sp>
          <p:nvSpPr>
            <p:cNvPr id="419" name="Google Shape;419;p19"/>
            <p:cNvSpPr/>
            <p:nvPr/>
          </p:nvSpPr>
          <p:spPr>
            <a:xfrm rot="5400000">
              <a:off x="171526" y="328566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5" name="Grupo 14"/>
          <p:cNvGrpSpPr/>
          <p:nvPr/>
        </p:nvGrpSpPr>
        <p:grpSpPr>
          <a:xfrm>
            <a:off x="-4655" y="1955978"/>
            <a:ext cx="9223735" cy="783005"/>
            <a:chOff x="-4655" y="1788831"/>
            <a:chExt cx="9223735" cy="783005"/>
          </a:xfrm>
        </p:grpSpPr>
        <p:sp>
          <p:nvSpPr>
            <p:cNvPr id="404"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Usar </a:t>
              </a:r>
              <a:r>
                <a:rPr lang="es-CL" sz="1600" b="1" dirty="0">
                  <a:solidFill>
                    <a:srgbClr val="ED6B00"/>
                  </a:solidFill>
                  <a:latin typeface="Calibri" panose="020F0502020204030204" pitchFamily="34" charset="0"/>
                  <a:cs typeface="Calibri" panose="020F0502020204030204" pitchFamily="34" charset="0"/>
                </a:rPr>
                <a:t>EPP </a:t>
              </a:r>
              <a:r>
                <a:rPr lang="es-CL" sz="1600" dirty="0">
                  <a:latin typeface="Calibri" panose="020F0502020204030204" pitchFamily="34" charset="0"/>
                  <a:cs typeface="Calibri" panose="020F0502020204030204" pitchFamily="34" charset="0"/>
                </a:rPr>
                <a:t>adecuados cuando corresponda.</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2"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6" name="Grupo 15"/>
          <p:cNvGrpSpPr/>
          <p:nvPr/>
        </p:nvGrpSpPr>
        <p:grpSpPr>
          <a:xfrm>
            <a:off x="-4655" y="2826713"/>
            <a:ext cx="6103238" cy="783005"/>
            <a:chOff x="-4655" y="2568971"/>
            <a:chExt cx="6103238" cy="783005"/>
          </a:xfrm>
        </p:grpSpPr>
        <p:sp>
          <p:nvSpPr>
            <p:cNvPr id="405" name="Google Shape;405;p19"/>
            <p:cNvSpPr txBox="1"/>
            <p:nvPr/>
          </p:nvSpPr>
          <p:spPr>
            <a:xfrm>
              <a:off x="1284454" y="2659480"/>
              <a:ext cx="4814129"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Utilizar cuidadosamente </a:t>
              </a:r>
              <a:r>
                <a:rPr lang="es-CL" sz="1600" dirty="0">
                  <a:latin typeface="Calibri" panose="020F0502020204030204" pitchFamily="34" charset="0"/>
                  <a:cs typeface="Calibri" panose="020F0502020204030204" pitchFamily="34" charset="0"/>
                </a:rPr>
                <a:t>equipos, herramientas y artículos de escritorio.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6" name="Google Shape;416;p19"/>
            <p:cNvSpPr/>
            <p:nvPr/>
          </p:nvSpPr>
          <p:spPr>
            <a:xfrm rot="5400000">
              <a:off x="171526" y="239279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9" name="Grupo 18"/>
          <p:cNvGrpSpPr/>
          <p:nvPr/>
        </p:nvGrpSpPr>
        <p:grpSpPr>
          <a:xfrm>
            <a:off x="-4655" y="5438917"/>
            <a:ext cx="6467449" cy="783005"/>
            <a:chOff x="-4655" y="5100793"/>
            <a:chExt cx="6467449" cy="783005"/>
          </a:xfrm>
        </p:grpSpPr>
        <p:sp>
          <p:nvSpPr>
            <p:cNvPr id="38" name="Google Shape;406;p19"/>
            <p:cNvSpPr txBox="1"/>
            <p:nvPr/>
          </p:nvSpPr>
          <p:spPr>
            <a:xfrm>
              <a:off x="1284454" y="5224717"/>
              <a:ext cx="5178340"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Al finalizar cada actividad, </a:t>
              </a:r>
              <a:r>
                <a:rPr lang="es-CL" sz="1600" b="1" dirty="0">
                  <a:solidFill>
                    <a:srgbClr val="ED6B00"/>
                  </a:solidFill>
                  <a:latin typeface="Calibri" panose="020F0502020204030204" pitchFamily="34" charset="0"/>
                  <a:cs typeface="Calibri" panose="020F0502020204030204" pitchFamily="34" charset="0"/>
                </a:rPr>
                <a:t>ordenar y limpiar </a:t>
              </a:r>
              <a:r>
                <a:rPr lang="es-CL" sz="1600" dirty="0">
                  <a:latin typeface="Calibri" panose="020F0502020204030204" pitchFamily="34" charset="0"/>
                  <a:cs typeface="Calibri" panose="020F0502020204030204" pitchFamily="34" charset="0"/>
                </a:rPr>
                <a:t>el área de trabajo, reciclando al máximo los residuos.</a:t>
              </a:r>
            </a:p>
          </p:txBody>
        </p:sp>
        <p:sp>
          <p:nvSpPr>
            <p:cNvPr id="428" name="Google Shape;428;p19"/>
            <p:cNvSpPr/>
            <p:nvPr/>
          </p:nvSpPr>
          <p:spPr>
            <a:xfrm rot="5400000">
              <a:off x="171526" y="492461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pic>
        <p:nvPicPr>
          <p:cNvPr id="8" name="Gráfico 7">
            <a:extLst>
              <a:ext uri="{FF2B5EF4-FFF2-40B4-BE49-F238E27FC236}">
                <a16:creationId xmlns:a16="http://schemas.microsoft.com/office/drawing/2014/main" xmlns="" id="{E037E07D-16CC-164A-8D99-3F40A1F0F03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6039" y="2952090"/>
            <a:ext cx="522086" cy="522086"/>
          </a:xfrm>
          <a:prstGeom prst="rect">
            <a:avLst/>
          </a:prstGeom>
        </p:spPr>
      </p:pic>
      <p:pic>
        <p:nvPicPr>
          <p:cNvPr id="23" name="Gráfico 22">
            <a:extLst>
              <a:ext uri="{FF2B5EF4-FFF2-40B4-BE49-F238E27FC236}">
                <a16:creationId xmlns:a16="http://schemas.microsoft.com/office/drawing/2014/main" xmlns="" id="{64CD2677-2D0C-B94D-ADC4-3F031D1A651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55941" y="2130681"/>
            <a:ext cx="502282" cy="502282"/>
          </a:xfrm>
          <a:prstGeom prst="rect">
            <a:avLst/>
          </a:prstGeom>
        </p:spPr>
      </p:pic>
      <p:pic>
        <p:nvPicPr>
          <p:cNvPr id="25" name="Gráfico 24">
            <a:extLst>
              <a:ext uri="{FF2B5EF4-FFF2-40B4-BE49-F238E27FC236}">
                <a16:creationId xmlns:a16="http://schemas.microsoft.com/office/drawing/2014/main" xmlns="" id="{3959CE6B-130C-7241-9D75-077AA732547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3358" y="5579402"/>
            <a:ext cx="507448" cy="507448"/>
          </a:xfrm>
          <a:prstGeom prst="rect">
            <a:avLst/>
          </a:prstGeom>
        </p:spPr>
      </p:pic>
      <p:pic>
        <p:nvPicPr>
          <p:cNvPr id="27" name="Gráfico 26">
            <a:extLst>
              <a:ext uri="{FF2B5EF4-FFF2-40B4-BE49-F238E27FC236}">
                <a16:creationId xmlns:a16="http://schemas.microsoft.com/office/drawing/2014/main" xmlns="" id="{F0FF436F-38C0-4143-8844-E4CC93DADE5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63597" y="4705564"/>
            <a:ext cx="486970" cy="486970"/>
          </a:xfrm>
          <a:prstGeom prst="rect">
            <a:avLst/>
          </a:prstGeom>
        </p:spPr>
      </p:pic>
      <p:pic>
        <p:nvPicPr>
          <p:cNvPr id="29" name="Gráfico 28">
            <a:extLst>
              <a:ext uri="{FF2B5EF4-FFF2-40B4-BE49-F238E27FC236}">
                <a16:creationId xmlns:a16="http://schemas.microsoft.com/office/drawing/2014/main" xmlns="" id="{969FBDF0-CAFE-454E-88B0-E7A2F013C99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65340" y="3862484"/>
            <a:ext cx="483485" cy="4834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0"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A93501"/>
                </a:solidFill>
                <a:latin typeface="Calibri"/>
                <a:ea typeface="Calibri"/>
                <a:cs typeface="Calibri"/>
                <a:sym typeface="Calibri"/>
              </a:rPr>
              <a:t>INVESTIGANDO DIFERENCIAS </a:t>
            </a:r>
            <a:r>
              <a:rPr lang="es-CL" sz="2000" b="1" dirty="0">
                <a:solidFill>
                  <a:srgbClr val="ED6B00"/>
                </a:solidFill>
                <a:latin typeface="Calibri"/>
                <a:ea typeface="Calibri"/>
                <a:cs typeface="Calibri"/>
                <a:sym typeface="Calibri"/>
              </a:rPr>
              <a:t>DE INVENTARIO</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11561"/>
            <a:ext cx="673176" cy="603721"/>
          </a:xfrm>
          <a:prstGeom prst="rect">
            <a:avLst/>
          </a:prstGeom>
        </p:spPr>
      </p:pic>
    </p:spTree>
    <p:extLst>
      <p:ext uri="{BB962C8B-B14F-4D97-AF65-F5344CB8AC3E}">
        <p14:creationId xmlns:p14="http://schemas.microsoft.com/office/powerpoint/2010/main" val="216517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15</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3" name="Google Shape;87;p2"/>
          <p:cNvSpPr txBox="1"/>
          <p:nvPr/>
        </p:nvSpPr>
        <p:spPr>
          <a:xfrm>
            <a:off x="365424" y="2364630"/>
            <a:ext cx="6340176" cy="1357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s-ES" sz="3600" b="1" i="0" u="none" strike="noStrike" cap="none" dirty="0">
                <a:solidFill>
                  <a:srgbClr val="ED6B00"/>
                </a:solidFill>
                <a:latin typeface="Calibri"/>
                <a:ea typeface="Calibri"/>
                <a:cs typeface="Calibri"/>
                <a:sym typeface="Calibri"/>
              </a:rPr>
              <a:t>INVESTIGANDO DIFERENCIAS </a:t>
            </a:r>
          </a:p>
          <a:p>
            <a:pPr marL="0" marR="0" lvl="0" indent="0" algn="l" rtl="0">
              <a:lnSpc>
                <a:spcPct val="90000"/>
              </a:lnSpc>
              <a:spcBef>
                <a:spcPts val="0"/>
              </a:spcBef>
              <a:spcAft>
                <a:spcPts val="0"/>
              </a:spcAft>
              <a:buNone/>
            </a:pPr>
            <a:r>
              <a:rPr lang="es-ES" sz="3600" b="1" i="0" u="none" strike="noStrike" cap="none" dirty="0">
                <a:solidFill>
                  <a:srgbClr val="ED6B00"/>
                </a:solidFill>
                <a:latin typeface="Calibri"/>
                <a:ea typeface="Calibri"/>
                <a:cs typeface="Calibri"/>
                <a:sym typeface="Calibri"/>
              </a:rPr>
              <a:t>DE INVENTARIO</a:t>
            </a:r>
            <a:endParaRPr sz="3600" b="1" i="0" u="none" strike="noStrike" cap="none" dirty="0">
              <a:solidFill>
                <a:srgbClr val="ED6B00"/>
              </a:solidFill>
              <a:latin typeface="Calibri"/>
              <a:ea typeface="Calibri"/>
              <a:cs typeface="Calibri"/>
              <a:sym typeface="Calibri"/>
            </a:endParaRPr>
          </a:p>
          <a:p>
            <a:pPr marL="0" marR="0" lvl="0" indent="0" algn="l" rtl="0">
              <a:lnSpc>
                <a:spcPct val="90000"/>
              </a:lnSpc>
              <a:spcBef>
                <a:spcPts val="0"/>
              </a:spcBef>
              <a:spcAft>
                <a:spcPts val="0"/>
              </a:spcAft>
              <a:buNone/>
            </a:pPr>
            <a:endParaRPr sz="3600" b="1" i="0" u="none" strike="noStrike" cap="none" dirty="0">
              <a:solidFill>
                <a:srgbClr val="ED6B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MÓDULO 1 </a:t>
            </a:r>
            <a:r>
              <a:rPr lang="en-US" sz="1200" b="0" i="0" u="none" strike="noStrike" cap="none" dirty="0">
                <a:solidFill>
                  <a:srgbClr val="ED6B00"/>
                </a:solidFill>
                <a:latin typeface="Calibri"/>
                <a:ea typeface="Calibri"/>
                <a:cs typeface="Calibri"/>
                <a:sym typeface="Calibri"/>
              </a:rPr>
              <a:t>| OPERACIONES DE ALMACENAMIENTO</a:t>
            </a:r>
            <a:endParaRPr sz="1200" b="0" i="0" u="none" strike="noStrike" cap="none" dirty="0">
              <a:solidFill>
                <a:srgbClr val="ED6B00"/>
              </a:solidFill>
              <a:latin typeface="Calibri"/>
              <a:ea typeface="Calibri"/>
              <a:cs typeface="Calibri"/>
              <a:sym typeface="Calibri"/>
            </a:endParaRPr>
          </a:p>
        </p:txBody>
      </p:sp>
      <p:pic>
        <p:nvPicPr>
          <p:cNvPr id="6" name="Gráfico 5">
            <a:extLst>
              <a:ext uri="{FF2B5EF4-FFF2-40B4-BE49-F238E27FC236}">
                <a16:creationId xmlns:a16="http://schemas.microsoft.com/office/drawing/2014/main" xmlns="" id="{8CC515A6-6E1F-2345-972A-C3C636FC1F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25593" y="2901142"/>
            <a:ext cx="4278627" cy="4528213"/>
          </a:xfrm>
          <a:prstGeom prst="rect">
            <a:avLst/>
          </a:prstGeom>
        </p:spPr>
      </p:pic>
      <p:pic>
        <p:nvPicPr>
          <p:cNvPr id="10" name="Imagen 9">
            <a:extLst>
              <a:ext uri="{FF2B5EF4-FFF2-40B4-BE49-F238E27FC236}">
                <a16:creationId xmlns:a16="http://schemas.microsoft.com/office/drawing/2014/main" xmlns="" id="{0CFA512A-CFB2-BA4B-9344-FD496635B6D9}"/>
              </a:ext>
            </a:extLst>
          </p:cNvPr>
          <p:cNvPicPr>
            <a:picLocks noChangeAspect="1"/>
          </p:cNvPicPr>
          <p:nvPr/>
        </p:nvPicPr>
        <p:blipFill>
          <a:blip r:embed="rId4"/>
          <a:stretch>
            <a:fillRect/>
          </a:stretch>
        </p:blipFill>
        <p:spPr>
          <a:xfrm>
            <a:off x="1024788" y="4139144"/>
            <a:ext cx="2882291" cy="1630060"/>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2</a:t>
            </a:r>
            <a:endParaRPr lang="es-CL" dirty="0">
              <a:latin typeface="Calibri" panose="020F0502020204030204" pitchFamily="34" charset="0"/>
              <a:cs typeface="Calibri" panose="020F0502020204030204" pitchFamily="34" charset="0"/>
            </a:endParaRPr>
          </a:p>
          <a:p>
            <a:r>
              <a:rPr lang="es-ES_tradnl" dirty="0">
                <a:latin typeface="Calibri" panose="020F0502020204030204" pitchFamily="34" charset="0"/>
                <a:cs typeface="Calibri" panose="020F0502020204030204" pitchFamily="34" charset="0"/>
              </a:rPr>
              <a:t>Controlar las operaciones de almacenamiento y manejo de existencias de acuerdo a métodos establecidos, detectando el estado cualitativo y cuantitativo de los productos, signando ubicaciones y sistemas de localización inmediata, de manera manual </a:t>
            </a:r>
            <a:endParaRPr lang="es-ES_tradnl" dirty="0" smtClean="0">
              <a:latin typeface="Calibri" panose="020F0502020204030204" pitchFamily="34" charset="0"/>
              <a:cs typeface="Calibri" panose="020F0502020204030204" pitchFamily="34" charset="0"/>
            </a:endParaRPr>
          </a:p>
          <a:p>
            <a:r>
              <a:rPr lang="es-ES_tradnl" dirty="0" smtClean="0">
                <a:latin typeface="Calibri" panose="020F0502020204030204" pitchFamily="34" charset="0"/>
                <a:cs typeface="Calibri" panose="020F0502020204030204" pitchFamily="34" charset="0"/>
              </a:rPr>
              <a:t>y </a:t>
            </a:r>
            <a:r>
              <a:rPr lang="es-ES_tradnl" dirty="0">
                <a:latin typeface="Calibri" panose="020F0502020204030204" pitchFamily="34" charset="0"/>
                <a:cs typeface="Calibri" panose="020F0502020204030204" pitchFamily="34" charset="0"/>
              </a:rPr>
              <a:t>digital.</a:t>
            </a: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C - H</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a:solidFill>
                  <a:schemeClr val="tx1"/>
                </a:solidFill>
                <a:latin typeface="Calibri" panose="020F0502020204030204" pitchFamily="34" charset="0"/>
                <a:cs typeface="Calibri" panose="020F0502020204030204" pitchFamily="34" charset="0"/>
              </a:rPr>
              <a:t>5</a:t>
            </a:r>
            <a:r>
              <a:rPr lang="es-CL" b="1" dirty="0" smtClean="0">
                <a:solidFill>
                  <a:schemeClr val="tx1"/>
                </a:solidFill>
                <a:latin typeface="Calibri" panose="020F0502020204030204" pitchFamily="34" charset="0"/>
                <a:cs typeface="Calibri" panose="020F0502020204030204" pitchFamily="34" charset="0"/>
              </a:rPr>
              <a:t> </a:t>
            </a:r>
            <a:r>
              <a:rPr lang="es-ES_tradnl" dirty="0">
                <a:latin typeface="Calibri" panose="020F0502020204030204" pitchFamily="34" charset="0"/>
                <a:cs typeface="Calibri" panose="020F0502020204030204" pitchFamily="34" charset="0"/>
              </a:rPr>
              <a:t>Controla el manejo de inventario, detectando el estado y cuantitativo de las existencias, según los métodos establecidos por superiores.</a:t>
            </a: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pPr fontAlgn="ctr"/>
            <a:r>
              <a:rPr lang="es-ES" b="1" smtClean="0">
                <a:latin typeface="Calibri" panose="020F0502020204030204" pitchFamily="34" charset="0"/>
              </a:rPr>
              <a:t>5.3</a:t>
            </a:r>
            <a:r>
              <a:rPr lang="es-ES" smtClean="0">
                <a:latin typeface="Calibri" panose="020F0502020204030204" pitchFamily="34" charset="0"/>
              </a:rPr>
              <a:t> </a:t>
            </a:r>
            <a:r>
              <a:rPr lang="es-ES_tradnl" dirty="0">
                <a:latin typeface="Calibri" panose="020F0502020204030204" pitchFamily="34" charset="0"/>
              </a:rPr>
              <a:t>Maneja la documentación asociada al control de inventarios utilizando aplicaciones informáticas disponibles según los requerimientos de jefatura.</a:t>
            </a:r>
            <a:br>
              <a:rPr lang="es-ES_tradnl" dirty="0">
                <a:latin typeface="Calibri" panose="020F0502020204030204" pitchFamily="34" charset="0"/>
              </a:rPr>
            </a:br>
            <a:r>
              <a:rPr lang="es-ES_tradnl" dirty="0">
                <a:latin typeface="Calibri" panose="020F0502020204030204" pitchFamily="34" charset="0"/>
              </a:rPr>
              <a:t/>
            </a:r>
            <a:br>
              <a:rPr lang="es-ES_tradnl"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88297" y="3757726"/>
            <a:ext cx="3025211" cy="4082383"/>
          </a:xfrm>
          <a:prstGeom prst="rect">
            <a:avLst/>
          </a:prstGeom>
        </p:spPr>
      </p:pic>
    </p:spTree>
    <p:extLst>
      <p:ext uri="{BB962C8B-B14F-4D97-AF65-F5344CB8AC3E}">
        <p14:creationId xmlns:p14="http://schemas.microsoft.com/office/powerpoint/2010/main" val="17910054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4"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grpSp>
        <p:nvGrpSpPr>
          <p:cNvPr id="28" name="Grupo 4"/>
          <p:cNvGrpSpPr/>
          <p:nvPr/>
        </p:nvGrpSpPr>
        <p:grpSpPr>
          <a:xfrm>
            <a:off x="375975" y="2843141"/>
            <a:ext cx="4845900" cy="2116961"/>
            <a:chOff x="375767" y="3098700"/>
            <a:chExt cx="4845900" cy="2116961"/>
          </a:xfrm>
        </p:grpSpPr>
        <p:sp>
          <p:nvSpPr>
            <p:cNvPr id="29" name="Google Shape;101;p3"/>
            <p:cNvSpPr/>
            <p:nvPr/>
          </p:nvSpPr>
          <p:spPr>
            <a:xfrm>
              <a:off x="563867" y="3098700"/>
              <a:ext cx="4657800" cy="211696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0" name="Grupo 3"/>
            <p:cNvGrpSpPr/>
            <p:nvPr/>
          </p:nvGrpSpPr>
          <p:grpSpPr>
            <a:xfrm>
              <a:off x="375767" y="3342864"/>
              <a:ext cx="376200" cy="395325"/>
              <a:chOff x="375767" y="3437085"/>
              <a:chExt cx="376200" cy="395325"/>
            </a:xfrm>
          </p:grpSpPr>
          <p:sp>
            <p:nvSpPr>
              <p:cNvPr id="3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31" name="Google Shape;99;p3"/>
            <p:cNvSpPr txBox="1"/>
            <p:nvPr/>
          </p:nvSpPr>
          <p:spPr>
            <a:xfrm>
              <a:off x="938567" y="3689746"/>
              <a:ext cx="3960526" cy="853611"/>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ES_tradnl" sz="1600" dirty="0">
                  <a:latin typeface="Calibri" panose="020F0502020204030204" pitchFamily="34" charset="0"/>
                  <a:cs typeface="Calibri" panose="020F0502020204030204" pitchFamily="34" charset="0"/>
                </a:rPr>
                <a:t>Identificamos los aspectos a evaluar después de tomar un inventario</a:t>
              </a:r>
              <a:r>
                <a:rPr lang="es-ES_tradnl" sz="1600" dirty="0" smtClean="0">
                  <a:latin typeface="Calibri" panose="020F0502020204030204" pitchFamily="34" charset="0"/>
                  <a:cs typeface="Calibri" panose="020F0502020204030204" pitchFamily="34" charset="0"/>
                </a:rPr>
                <a:t>:</a:t>
              </a:r>
            </a:p>
            <a:p>
              <a:pPr lvl="0">
                <a:lnSpc>
                  <a:spcPct val="115000"/>
                </a:lnSpc>
                <a:buSzPts val="1600"/>
              </a:pPr>
              <a:endParaRPr lang="es-ES_tradnl" sz="1600" dirty="0">
                <a:latin typeface="Calibri" panose="020F0502020204030204" pitchFamily="34" charset="0"/>
                <a:cs typeface="Calibri" panose="020F0502020204030204" pitchFamily="34" charset="0"/>
              </a:endParaRPr>
            </a:p>
            <a:p>
              <a:pPr marL="285750" lvl="0" indent="-285750">
                <a:lnSpc>
                  <a:spcPct val="115000"/>
                </a:lnSpc>
                <a:buSzPts val="1600"/>
                <a:buFont typeface="Arial"/>
                <a:buChar char="•"/>
              </a:pPr>
              <a:r>
                <a:rPr lang="es-ES_tradnl" sz="1600" dirty="0">
                  <a:latin typeface="Calibri" panose="020F0502020204030204" pitchFamily="34" charset="0"/>
                  <a:cs typeface="Calibri" panose="020F0502020204030204" pitchFamily="34" charset="0"/>
                </a:rPr>
                <a:t>Las diferencias</a:t>
              </a:r>
            </a:p>
            <a:p>
              <a:pPr marL="285750" lvl="0" indent="-285750">
                <a:lnSpc>
                  <a:spcPct val="115000"/>
                </a:lnSpc>
                <a:buSzPts val="1600"/>
                <a:buFont typeface="Arial"/>
                <a:buChar char="•"/>
              </a:pPr>
              <a:r>
                <a:rPr lang="es-ES_tradnl" sz="1600" dirty="0">
                  <a:latin typeface="Calibri" panose="020F0502020204030204" pitchFamily="34" charset="0"/>
                  <a:cs typeface="Calibri" panose="020F0502020204030204" pitchFamily="34" charset="0"/>
                </a:rPr>
                <a:t>La mercadería</a:t>
              </a:r>
            </a:p>
            <a:p>
              <a:pPr marL="285750" lvl="0" indent="-285750">
                <a:lnSpc>
                  <a:spcPct val="115000"/>
                </a:lnSpc>
                <a:buSzPts val="1600"/>
                <a:buFont typeface="Arial"/>
                <a:buChar char="•"/>
              </a:pPr>
              <a:r>
                <a:rPr lang="es-ES_tradnl" sz="1600" dirty="0">
                  <a:latin typeface="Calibri" panose="020F0502020204030204" pitchFamily="34" charset="0"/>
                  <a:cs typeface="Calibri" panose="020F0502020204030204" pitchFamily="34" charset="0"/>
                </a:rPr>
                <a:t>El proceso mismo</a:t>
              </a:r>
            </a:p>
          </p:txBody>
        </p:sp>
      </p:grpSp>
      <p:sp>
        <p:nvSpPr>
          <p:cNvPr id="36" name="Google Shape;96;p3"/>
          <p:cNvSpPr txBox="1"/>
          <p:nvPr/>
        </p:nvSpPr>
        <p:spPr>
          <a:xfrm>
            <a:off x="574651" y="2261129"/>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smtClean="0">
                <a:solidFill>
                  <a:srgbClr val="ED6B00"/>
                </a:solidFill>
                <a:latin typeface="Calibri"/>
                <a:ea typeface="Calibri"/>
                <a:cs typeface="Calibri"/>
                <a:sym typeface="Calibri"/>
              </a:rPr>
              <a:t>TOMANDO INVENTARIO</a:t>
            </a:r>
            <a:endParaRPr sz="1800" b="0" i="0" u="none" strike="noStrike" cap="none" dirty="0">
              <a:solidFill>
                <a:srgbClr val="ED6B00"/>
              </a:solidFill>
              <a:latin typeface="Calibri"/>
              <a:ea typeface="Calibri"/>
              <a:cs typeface="Calibri"/>
              <a:sym typeface="Calibri"/>
            </a:endParaRPr>
          </a:p>
        </p:txBody>
      </p:sp>
      <p:sp>
        <p:nvSpPr>
          <p:cNvPr id="23" name="Google Shape;101;p3"/>
          <p:cNvSpPr/>
          <p:nvPr/>
        </p:nvSpPr>
        <p:spPr>
          <a:xfrm>
            <a:off x="574651" y="5124444"/>
            <a:ext cx="4657800" cy="117402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4" name="Grupo 45"/>
          <p:cNvGrpSpPr/>
          <p:nvPr/>
        </p:nvGrpSpPr>
        <p:grpSpPr>
          <a:xfrm>
            <a:off x="386551" y="5509577"/>
            <a:ext cx="391110" cy="395325"/>
            <a:chOff x="375767" y="3437085"/>
            <a:chExt cx="376200" cy="395325"/>
          </a:xfrm>
        </p:grpSpPr>
        <p:sp>
          <p:nvSpPr>
            <p:cNvPr id="26"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25" name="Google Shape;99;p3"/>
          <p:cNvSpPr txBox="1"/>
          <p:nvPr/>
        </p:nvSpPr>
        <p:spPr>
          <a:xfrm>
            <a:off x="949350" y="5423200"/>
            <a:ext cx="4117499"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ES_tradnl" sz="1600" dirty="0">
                <a:latin typeface="Calibri" panose="020F0502020204030204" pitchFamily="34" charset="0"/>
                <a:cs typeface="Calibri" panose="020F0502020204030204" pitchFamily="34" charset="0"/>
              </a:rPr>
              <a:t>Reconocimos las condiciones de forma y fondo para confeccionar un buen informe de toma de inventario. </a:t>
            </a:r>
          </a:p>
        </p:txBody>
      </p:sp>
      <p:sp>
        <p:nvSpPr>
          <p:cNvPr id="60" name="Elipse 59">
            <a:extLst>
              <a:ext uri="{FF2B5EF4-FFF2-40B4-BE49-F238E27FC236}">
                <a16:creationId xmlns="" xmlns:a16="http://schemas.microsoft.com/office/drawing/2014/main"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61" name="Imagen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grpSp>
        <p:nvGrpSpPr>
          <p:cNvPr id="16" name="Grupo 15"/>
          <p:cNvGrpSpPr/>
          <p:nvPr/>
        </p:nvGrpSpPr>
        <p:grpSpPr>
          <a:xfrm flipH="1">
            <a:off x="536225" y="2292096"/>
            <a:ext cx="5779734" cy="3023615"/>
            <a:chOff x="3816593" y="2843142"/>
            <a:chExt cx="5348026" cy="2790742"/>
          </a:xfrm>
        </p:grpSpPr>
        <p:sp>
          <p:nvSpPr>
            <p:cNvPr id="5" name="Google Shape;101;p3"/>
            <p:cNvSpPr/>
            <p:nvPr/>
          </p:nvSpPr>
          <p:spPr>
            <a:xfrm>
              <a:off x="4506819" y="2843142"/>
              <a:ext cx="4657800" cy="2790742"/>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7" name="Google Shape;99;p3"/>
          <p:cNvSpPr txBox="1"/>
          <p:nvPr/>
        </p:nvSpPr>
        <p:spPr>
          <a:xfrm>
            <a:off x="808627" y="2623583"/>
            <a:ext cx="4602358" cy="2274854"/>
          </a:xfrm>
          <a:prstGeom prst="rect">
            <a:avLst/>
          </a:prstGeom>
          <a:noFill/>
        </p:spPr>
        <p:txBody>
          <a:bodyPr wrap="square" rtlCol="0">
            <a:spAutoFit/>
          </a:bodyPr>
          <a:lstStyle>
            <a:defPPr marR="0" lvl="0" algn="l" rtl="0">
              <a:lnSpc>
                <a:spcPct val="100000"/>
              </a:lnSpc>
              <a:spcBef>
                <a:spcPts val="0"/>
              </a:spcBef>
              <a:spcAft>
                <a:spcPts val="0"/>
              </a:spcAft>
              <a:defRPr/>
            </a:defPPr>
            <a:lvl1pPr>
              <a:lnSpc>
                <a:spcPts val="1820"/>
              </a:lnSpc>
              <a:spcBef>
                <a:spcPts val="900"/>
              </a:spcBef>
              <a:buSzPts val="1600"/>
              <a:defRPr sz="1600">
                <a:latin typeface="Calibri" panose="020F0502020204030204" pitchFamily="34" charset="0"/>
                <a:cs typeface="Calibri" panose="020F0502020204030204" pitchFamily="34" charset="0"/>
              </a:defRPr>
            </a:lvl1pPr>
          </a:lstStyle>
          <a:p>
            <a:r>
              <a:rPr lang="es-ES" sz="1400" dirty="0"/>
              <a:t>Para revisar los aprendizajes trabajados en actividad anterior, te invitamos a reunirte en grupo, y responder las siguientes interrogantes a partir de la información generada en el informe de toma de inventario de la actividad anterior. ¿Cuáles fueron las principales diferencias? ¿Pudieron detectar sus causas?</a:t>
            </a:r>
          </a:p>
          <a:p>
            <a:r>
              <a:rPr lang="es-ES" sz="1400" dirty="0"/>
              <a:t>Los grupos comparten sus respuestas al resto de los grupos. Docente retroalimenta y enfatiza en la importancia de la necesidad de investigar las causas de esta diferencia. </a:t>
            </a:r>
            <a:endParaRPr lang="es-CL" sz="1400" dirty="0"/>
          </a:p>
        </p:txBody>
      </p:sp>
      <p:sp>
        <p:nvSpPr>
          <p:cNvPr id="9" name="Google Shape;318;p12">
            <a:extLst>
              <a:ext uri="{FF2B5EF4-FFF2-40B4-BE49-F238E27FC236}">
                <a16:creationId xmlns:a16="http://schemas.microsoft.com/office/drawing/2014/main" xmlns="" id="{7BD14D27-BB1C-4B44-BFDA-AA4C76F58C14}"/>
              </a:ext>
            </a:extLst>
          </p:cNvPr>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ED6B00"/>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r>
              <a:rPr lang="en-US" sz="2100" dirty="0">
                <a:solidFill>
                  <a:srgbClr val="A93501"/>
                </a:solidFill>
                <a:latin typeface="Calibri"/>
                <a:ea typeface="Calibri"/>
                <a:cs typeface="Calibri"/>
                <a:sym typeface="Calibri"/>
              </a:rPr>
              <a:t>.</a:t>
            </a:r>
            <a:endParaRPr dirty="0">
              <a:solidFill>
                <a:srgbClr val="A93501"/>
              </a:solidFill>
            </a:endParaRPr>
          </a:p>
        </p:txBody>
      </p:sp>
    </p:spTree>
    <p:extLst>
      <p:ext uri="{BB962C8B-B14F-4D97-AF65-F5344CB8AC3E}">
        <p14:creationId xmlns:p14="http://schemas.microsoft.com/office/powerpoint/2010/main" val="299900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8"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MENÚ DE LA ACTIVIDAD</a:t>
            </a:r>
            <a:endParaRPr sz="3100" b="1" i="0" u="none" strike="noStrike" cap="none" dirty="0">
              <a:solidFill>
                <a:srgbClr val="ED6B00"/>
              </a:solidFill>
              <a:latin typeface="Calibri"/>
              <a:ea typeface="Calibri"/>
              <a:cs typeface="Calibri"/>
              <a:sym typeface="Calibri"/>
            </a:endParaRPr>
          </a:p>
        </p:txBody>
      </p:sp>
      <p:sp>
        <p:nvSpPr>
          <p:cNvPr id="159" name="Google Shape;159;p5"/>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¿CUÁL ES EL TEMA DE HOY?</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68" name="Google Shape;168;p5"/>
          <p:cNvSpPr txBox="1"/>
          <p:nvPr/>
        </p:nvSpPr>
        <p:spPr>
          <a:xfrm>
            <a:off x="4063852" y="1209418"/>
            <a:ext cx="104459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dirty="0">
                <a:solidFill>
                  <a:srgbClr val="FFB375"/>
                </a:solidFill>
                <a:latin typeface="Calibri"/>
                <a:ea typeface="Calibri"/>
                <a:cs typeface="Calibri"/>
                <a:sym typeface="Calibri"/>
              </a:rPr>
              <a:t>15</a:t>
            </a:r>
            <a:endParaRPr sz="6000" b="0" i="0" u="none" strike="noStrike" cap="none" dirty="0">
              <a:solidFill>
                <a:srgbClr val="FFB375"/>
              </a:solidFill>
              <a:latin typeface="Calibri"/>
              <a:ea typeface="Calibri"/>
              <a:cs typeface="Calibri"/>
              <a:sym typeface="Calibri"/>
            </a:endParaRPr>
          </a:p>
        </p:txBody>
      </p:sp>
      <p:sp>
        <p:nvSpPr>
          <p:cNvPr id="15" name="Google Shape;154;p5"/>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6" name="Google Shape;152;p5"/>
          <p:cNvSpPr/>
          <p:nvPr/>
        </p:nvSpPr>
        <p:spPr>
          <a:xfrm>
            <a:off x="4063852" y="3185653"/>
            <a:ext cx="5081308" cy="3106992"/>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 name="Google Shape;155;p5"/>
          <p:cNvSpPr txBox="1"/>
          <p:nvPr/>
        </p:nvSpPr>
        <p:spPr>
          <a:xfrm>
            <a:off x="4578914" y="3639283"/>
            <a:ext cx="4014476" cy="2308284"/>
          </a:xfrm>
          <a:prstGeom prst="rect">
            <a:avLst/>
          </a:prstGeom>
          <a:noFill/>
          <a:ln>
            <a:noFill/>
          </a:ln>
        </p:spPr>
        <p:txBody>
          <a:bodyPr spcFirstLastPara="1" wrap="square" lIns="91425" tIns="45700" rIns="91425" bIns="45700" anchor="t" anchorCtr="0">
            <a:spAutoFit/>
          </a:bodyPr>
          <a:lstStyle/>
          <a:p>
            <a:pPr lvl="0"/>
            <a:r>
              <a:rPr lang="es-ES_tradnl" sz="1600" dirty="0">
                <a:latin typeface="Calibri" panose="020F0502020204030204" pitchFamily="34" charset="0"/>
                <a:cs typeface="Calibri" panose="020F0502020204030204" pitchFamily="34" charset="0"/>
              </a:rPr>
              <a:t>Reconocer los motivos para las diferencias (brechas) de inventario:</a:t>
            </a:r>
          </a:p>
          <a:p>
            <a:pPr lvl="0"/>
            <a:endParaRPr lang="es-ES_tradnl" sz="1600" dirty="0">
              <a:latin typeface="Calibri" panose="020F0502020204030204" pitchFamily="34" charset="0"/>
              <a:cs typeface="Calibri" panose="020F0502020204030204" pitchFamily="34" charset="0"/>
            </a:endParaRPr>
          </a:p>
          <a:p>
            <a:pPr marL="319088" lvl="0" indent="-179388">
              <a:buClr>
                <a:srgbClr val="ED6B00"/>
              </a:buClr>
              <a:buFont typeface="Arial" panose="020B0604020202020204" pitchFamily="34" charset="0"/>
              <a:buChar char="•"/>
            </a:pPr>
            <a:r>
              <a:rPr lang="es-ES_tradnl" sz="1600" dirty="0">
                <a:latin typeface="Calibri" panose="020F0502020204030204" pitchFamily="34" charset="0"/>
                <a:cs typeface="Calibri" panose="020F0502020204030204" pitchFamily="34" charset="0"/>
              </a:rPr>
              <a:t>Conteo.</a:t>
            </a:r>
          </a:p>
          <a:p>
            <a:pPr marL="319088" lvl="0" indent="-179388">
              <a:buClr>
                <a:srgbClr val="ED6B00"/>
              </a:buClr>
              <a:buFont typeface="Arial" panose="020B0604020202020204" pitchFamily="34" charset="0"/>
              <a:buChar char="•"/>
            </a:pPr>
            <a:r>
              <a:rPr lang="es-ES_tradnl" sz="1600" dirty="0">
                <a:latin typeface="Calibri" panose="020F0502020204030204" pitchFamily="34" charset="0"/>
                <a:cs typeface="Calibri" panose="020F0502020204030204" pitchFamily="34" charset="0"/>
              </a:rPr>
              <a:t>Digitación.</a:t>
            </a:r>
          </a:p>
          <a:p>
            <a:pPr marL="319088" lvl="0" indent="-179388">
              <a:buClr>
                <a:srgbClr val="ED6B00"/>
              </a:buClr>
              <a:buFont typeface="Arial" panose="020B0604020202020204" pitchFamily="34" charset="0"/>
              <a:buChar char="•"/>
            </a:pPr>
            <a:r>
              <a:rPr lang="es-ES_tradnl" sz="1600" dirty="0">
                <a:latin typeface="Calibri" panose="020F0502020204030204" pitchFamily="34" charset="0"/>
                <a:cs typeface="Calibri" panose="020F0502020204030204" pitchFamily="34" charset="0"/>
              </a:rPr>
              <a:t>Ingreso y salida de mercadería.</a:t>
            </a:r>
          </a:p>
          <a:p>
            <a:pPr marL="319088" lvl="0" indent="-179388">
              <a:buClr>
                <a:srgbClr val="ED6B00"/>
              </a:buClr>
              <a:buFont typeface="Arial" panose="020B0604020202020204" pitchFamily="34" charset="0"/>
              <a:buChar char="•"/>
            </a:pPr>
            <a:r>
              <a:rPr lang="es-ES_tradnl" sz="1600" dirty="0">
                <a:latin typeface="Calibri" panose="020F0502020204030204" pitchFamily="34" charset="0"/>
                <a:cs typeface="Calibri" panose="020F0502020204030204" pitchFamily="34" charset="0"/>
              </a:rPr>
              <a:t>Movimientos sin respaldo.</a:t>
            </a:r>
          </a:p>
          <a:p>
            <a:pPr marL="319088" lvl="0" indent="-179388">
              <a:buClr>
                <a:srgbClr val="ED6B00"/>
              </a:buClr>
              <a:buFont typeface="Arial" panose="020B0604020202020204" pitchFamily="34" charset="0"/>
              <a:buChar char="•"/>
            </a:pPr>
            <a:r>
              <a:rPr lang="es-ES_tradnl" sz="1600" dirty="0">
                <a:latin typeface="Calibri" panose="020F0502020204030204" pitchFamily="34" charset="0"/>
                <a:cs typeface="Calibri" panose="020F0502020204030204" pitchFamily="34" charset="0"/>
              </a:rPr>
              <a:t>Fallas de software.</a:t>
            </a:r>
          </a:p>
          <a:p>
            <a:pPr marL="319088" lvl="0" indent="-179388">
              <a:buClr>
                <a:srgbClr val="ED6B00"/>
              </a:buClr>
              <a:buFont typeface="Arial" panose="020B0604020202020204" pitchFamily="34" charset="0"/>
              <a:buChar char="•"/>
            </a:pPr>
            <a:r>
              <a:rPr lang="es-ES_tradnl" sz="1600" dirty="0">
                <a:latin typeface="Calibri" panose="020F0502020204030204" pitchFamily="34" charset="0"/>
                <a:cs typeface="Calibri" panose="020F0502020204030204" pitchFamily="34" charset="0"/>
              </a:rPr>
              <a:t>Hurtos</a:t>
            </a:r>
            <a:r>
              <a:rPr lang="es-ES_tradnl" sz="1600" dirty="0" smtClean="0">
                <a:latin typeface="Calibri" panose="020F0502020204030204" pitchFamily="34" charset="0"/>
                <a:cs typeface="Calibri" panose="020F0502020204030204" pitchFamily="34" charset="0"/>
              </a:rPr>
              <a:t>.</a:t>
            </a:r>
            <a:endParaRPr lang="es-ES_tradnl" sz="1600" dirty="0">
              <a:latin typeface="Calibri" panose="020F0502020204030204" pitchFamily="34" charset="0"/>
              <a:cs typeface="Calibri" panose="020F0502020204030204" pitchFamily="34" charset="0"/>
            </a:endParaRPr>
          </a:p>
        </p:txBody>
      </p:sp>
      <p:grpSp>
        <p:nvGrpSpPr>
          <p:cNvPr id="18" name="Grupo 2"/>
          <p:cNvGrpSpPr/>
          <p:nvPr/>
        </p:nvGrpSpPr>
        <p:grpSpPr>
          <a:xfrm>
            <a:off x="3895220" y="3733624"/>
            <a:ext cx="375438" cy="362157"/>
            <a:chOff x="8933845" y="4538850"/>
            <a:chExt cx="376200" cy="385800"/>
          </a:xfrm>
        </p:grpSpPr>
        <p:sp>
          <p:nvSpPr>
            <p:cNvPr id="19"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26" name="Google Shape;16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A93501"/>
                </a:solidFill>
                <a:latin typeface="Calibri"/>
                <a:ea typeface="Calibri"/>
                <a:cs typeface="Calibri"/>
                <a:sym typeface="Calibri"/>
              </a:rPr>
              <a:t>INVESTIGANDO DIFERENCIAS </a:t>
            </a:r>
            <a:r>
              <a:rPr lang="en-US" sz="2000" b="1" i="0" u="none" strike="noStrike" cap="none" dirty="0" smtClean="0">
                <a:solidFill>
                  <a:srgbClr val="ED6B00"/>
                </a:solidFill>
                <a:latin typeface="Calibri"/>
                <a:ea typeface="Calibri"/>
                <a:cs typeface="Calibri"/>
                <a:sym typeface="Calibri"/>
              </a:rPr>
              <a:t>DE INVENTARIO</a:t>
            </a:r>
            <a:endParaRPr sz="2000" b="1" i="0" u="none" strike="noStrike" cap="none" dirty="0">
              <a:solidFill>
                <a:srgbClr val="ED6B00"/>
              </a:solidFill>
              <a:latin typeface="Calibri"/>
              <a:ea typeface="Calibri"/>
              <a:cs typeface="Calibri"/>
              <a:sym typeface="Calibri"/>
            </a:endParaRPr>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969306" y="2786211"/>
            <a:ext cx="7629008" cy="1494843"/>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ea typeface="Calibri"/>
                <a:cs typeface="Calibri"/>
                <a:sym typeface="Calibri"/>
              </a:rPr>
              <a:t>MOTIVOS PARA </a:t>
            </a:r>
            <a:r>
              <a:rPr lang="en-US" sz="2800" b="0" i="0" u="none" strike="noStrike" cap="none" dirty="0">
                <a:solidFill>
                  <a:srgbClr val="A93501"/>
                </a:solidFill>
                <a:latin typeface="Calibri"/>
                <a:ea typeface="Calibri"/>
                <a:cs typeface="Calibri"/>
                <a:sym typeface="Calibri"/>
              </a:rPr>
              <a:t>LAS DIFERENCIAS</a:t>
            </a:r>
            <a:endParaRPr sz="3100" b="0" i="0" u="none" strike="noStrike" cap="none" dirty="0">
              <a:solidFill>
                <a:srgbClr val="A93501"/>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2549188"/>
            <a:ext cx="500374" cy="477100"/>
          </a:xfrm>
          <a:prstGeom prst="rect">
            <a:avLst/>
          </a:prstGeom>
        </p:spPr>
      </p:pic>
      <p:sp>
        <p:nvSpPr>
          <p:cNvPr id="9" name="Google Shape;154;p5">
            <a:extLst>
              <a:ext uri="{FF2B5EF4-FFF2-40B4-BE49-F238E27FC236}">
                <a16:creationId xmlns:a16="http://schemas.microsoft.com/office/drawing/2014/main" xmlns="" id="{163376AF-AF9B-A64B-A21A-36D698FB92B2}"/>
              </a:ext>
            </a:extLst>
          </p:cNvPr>
          <p:cNvSpPr txBox="1"/>
          <p:nvPr/>
        </p:nvSpPr>
        <p:spPr>
          <a:xfrm>
            <a:off x="1271168" y="3143301"/>
            <a:ext cx="5242754" cy="738623"/>
          </a:xfrm>
          <a:prstGeom prst="rect">
            <a:avLst/>
          </a:prstGeom>
          <a:noFill/>
          <a:ln>
            <a:noFill/>
          </a:ln>
        </p:spPr>
        <p:txBody>
          <a:bodyPr spcFirstLastPara="1" wrap="square" lIns="91425" tIns="45700" rIns="91425" bIns="45700" anchor="t" anchorCtr="0">
            <a:spAutoFit/>
          </a:bodyPr>
          <a:lstStyle/>
          <a:p>
            <a:r>
              <a:rPr lang="es-CL" dirty="0"/>
              <a:t>Si las personas que cuentan en la Toma de Inventario no lo hacen bien (por cansancio, desconcentración, irresponsabilidad u otro motivo), las diferencias obtenidas no serán reales. </a:t>
            </a:r>
          </a:p>
        </p:txBody>
      </p:sp>
      <p:sp>
        <p:nvSpPr>
          <p:cNvPr id="8" name="Google Shape;178;p6">
            <a:extLst>
              <a:ext uri="{FF2B5EF4-FFF2-40B4-BE49-F238E27FC236}">
                <a16:creationId xmlns:a16="http://schemas.microsoft.com/office/drawing/2014/main" xmlns="" id="{05B1AF9C-004D-6948-95EA-54A4EEABC51F}"/>
              </a:ext>
            </a:extLst>
          </p:cNvPr>
          <p:cNvSpPr txBox="1"/>
          <p:nvPr/>
        </p:nvSpPr>
        <p:spPr>
          <a:xfrm>
            <a:off x="442200" y="2305186"/>
            <a:ext cx="4558737"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ERROR EN EL </a:t>
            </a:r>
            <a:r>
              <a:rPr lang="en-US" sz="2400" i="0" u="none" strike="noStrike" cap="none" dirty="0">
                <a:solidFill>
                  <a:srgbClr val="A93501"/>
                </a:solidFill>
                <a:latin typeface="Calibri"/>
                <a:ea typeface="Calibri"/>
                <a:cs typeface="Calibri"/>
                <a:sym typeface="Calibri"/>
              </a:rPr>
              <a:t>CONTEO</a:t>
            </a:r>
            <a:endParaRPr sz="2400" i="0" u="none" strike="noStrike" cap="none" dirty="0">
              <a:solidFill>
                <a:srgbClr val="A93501"/>
              </a:solidFill>
              <a:latin typeface="Calibri"/>
              <a:ea typeface="Calibri"/>
              <a:cs typeface="Calibri"/>
              <a:sym typeface="Calibri"/>
            </a:endParaRPr>
          </a:p>
        </p:txBody>
      </p:sp>
      <p:sp>
        <p:nvSpPr>
          <p:cNvPr id="11" name="Google Shape;173;p6">
            <a:extLst>
              <a:ext uri="{FF2B5EF4-FFF2-40B4-BE49-F238E27FC236}">
                <a16:creationId xmlns:a16="http://schemas.microsoft.com/office/drawing/2014/main" xmlns="" id="{1E3AE105-DA6A-2740-B4A9-A45A0F3952B5}"/>
              </a:ext>
            </a:extLst>
          </p:cNvPr>
          <p:cNvSpPr/>
          <p:nvPr/>
        </p:nvSpPr>
        <p:spPr>
          <a:xfrm>
            <a:off x="969306" y="5105463"/>
            <a:ext cx="7629008" cy="1544720"/>
          </a:xfrm>
          <a:prstGeom prst="roundRect">
            <a:avLst>
              <a:gd name="adj" fmla="val 11395"/>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Imagen 11">
            <a:extLst>
              <a:ext uri="{FF2B5EF4-FFF2-40B4-BE49-F238E27FC236}">
                <a16:creationId xmlns:a16="http://schemas.microsoft.com/office/drawing/2014/main" xmlns="" id="{02EB6695-C352-A044-849F-CBFBC94ED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4868438"/>
            <a:ext cx="500374" cy="477100"/>
          </a:xfrm>
          <a:prstGeom prst="rect">
            <a:avLst/>
          </a:prstGeom>
        </p:spPr>
      </p:pic>
      <p:sp>
        <p:nvSpPr>
          <p:cNvPr id="13" name="Google Shape;154;p5">
            <a:extLst>
              <a:ext uri="{FF2B5EF4-FFF2-40B4-BE49-F238E27FC236}">
                <a16:creationId xmlns:a16="http://schemas.microsoft.com/office/drawing/2014/main" xmlns="" id="{CA450F83-99B9-FE4E-95FD-FBED5E0CEB46}"/>
              </a:ext>
            </a:extLst>
          </p:cNvPr>
          <p:cNvSpPr txBox="1"/>
          <p:nvPr/>
        </p:nvSpPr>
        <p:spPr>
          <a:xfrm>
            <a:off x="1296107" y="5326205"/>
            <a:ext cx="6110534" cy="1136168"/>
          </a:xfrm>
          <a:prstGeom prst="rect">
            <a:avLst/>
          </a:prstGeom>
          <a:noFill/>
          <a:ln>
            <a:noFill/>
          </a:ln>
        </p:spPr>
        <p:txBody>
          <a:bodyPr spcFirstLastPara="1" wrap="square" lIns="91425" tIns="45700" rIns="91425" bIns="45700" anchor="t" anchorCtr="0">
            <a:spAutoFit/>
          </a:bodyPr>
          <a:lstStyle/>
          <a:p>
            <a:r>
              <a:rPr lang="es-CL" dirty="0"/>
              <a:t>Esto puede tener dos fuentes de origen:</a:t>
            </a:r>
          </a:p>
          <a:p>
            <a:pPr marL="225425" indent="-131763">
              <a:lnSpc>
                <a:spcPts val="1920"/>
              </a:lnSpc>
              <a:spcBef>
                <a:spcPts val="600"/>
              </a:spcBef>
              <a:buClr>
                <a:srgbClr val="ED6B00"/>
              </a:buClr>
              <a:buFont typeface="Arial" panose="020B0604020202020204" pitchFamily="34" charset="0"/>
              <a:buChar char="•"/>
            </a:pPr>
            <a:r>
              <a:rPr lang="es-CL" dirty="0"/>
              <a:t>La digitación de los documentos normales de entrada.</a:t>
            </a:r>
          </a:p>
          <a:p>
            <a:pPr marL="225425" indent="-131763">
              <a:spcBef>
                <a:spcPts val="600"/>
              </a:spcBef>
              <a:buClr>
                <a:srgbClr val="ED6B00"/>
              </a:buClr>
              <a:buFont typeface="Arial" panose="020B0604020202020204" pitchFamily="34" charset="0"/>
              <a:buChar char="•"/>
            </a:pPr>
            <a:r>
              <a:rPr lang="es-CL" dirty="0"/>
              <a:t>La digitación de las planillas que contienen los datos obtenidos en la Toma de Inventario.</a:t>
            </a:r>
          </a:p>
        </p:txBody>
      </p:sp>
      <p:sp>
        <p:nvSpPr>
          <p:cNvPr id="14" name="Google Shape;178;p6">
            <a:extLst>
              <a:ext uri="{FF2B5EF4-FFF2-40B4-BE49-F238E27FC236}">
                <a16:creationId xmlns:a16="http://schemas.microsoft.com/office/drawing/2014/main" xmlns="" id="{1E14D887-FF11-DB45-9D6D-61D0F6ECDC39}"/>
              </a:ext>
            </a:extLst>
          </p:cNvPr>
          <p:cNvSpPr txBox="1"/>
          <p:nvPr/>
        </p:nvSpPr>
        <p:spPr>
          <a:xfrm>
            <a:off x="442200" y="4649375"/>
            <a:ext cx="4558737"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MALA </a:t>
            </a:r>
            <a:r>
              <a:rPr lang="en-US" sz="2400" i="0" u="none" strike="noStrike" cap="none" dirty="0">
                <a:solidFill>
                  <a:srgbClr val="A93501"/>
                </a:solidFill>
                <a:latin typeface="Calibri"/>
                <a:ea typeface="Calibri"/>
                <a:cs typeface="Calibri"/>
                <a:sym typeface="Calibri"/>
              </a:rPr>
              <a:t>DIGITACIÓN</a:t>
            </a:r>
            <a:endParaRPr sz="2400" i="0" u="none" strike="noStrike" cap="none" dirty="0">
              <a:solidFill>
                <a:srgbClr val="A93501"/>
              </a:solidFill>
              <a:latin typeface="Calibri"/>
              <a:ea typeface="Calibri"/>
              <a:cs typeface="Calibri"/>
              <a:sym typeface="Calibri"/>
            </a:endParaRPr>
          </a:p>
        </p:txBody>
      </p:sp>
      <p:pic>
        <p:nvPicPr>
          <p:cNvPr id="10" name="Gráfico 9">
            <a:extLst>
              <a:ext uri="{FF2B5EF4-FFF2-40B4-BE49-F238E27FC236}">
                <a16:creationId xmlns:a16="http://schemas.microsoft.com/office/drawing/2014/main" xmlns="" id="{466C9BDA-F76B-AB40-8DC1-296FE8DCDF7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62644" y="3605503"/>
            <a:ext cx="1963261" cy="18940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9" name="Google Shape;173;p6">
            <a:extLst>
              <a:ext uri="{FF2B5EF4-FFF2-40B4-BE49-F238E27FC236}">
                <a16:creationId xmlns:a16="http://schemas.microsoft.com/office/drawing/2014/main" xmlns="" id="{E7AEB911-774F-544F-9447-33895EA133F9}"/>
              </a:ext>
            </a:extLst>
          </p:cNvPr>
          <p:cNvSpPr/>
          <p:nvPr/>
        </p:nvSpPr>
        <p:spPr>
          <a:xfrm>
            <a:off x="969306" y="2786212"/>
            <a:ext cx="7629008" cy="1345214"/>
          </a:xfrm>
          <a:prstGeom prst="roundRect">
            <a:avLst>
              <a:gd name="adj" fmla="val 13084"/>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ea typeface="Calibri"/>
                <a:cs typeface="Calibri"/>
                <a:sym typeface="Calibri"/>
              </a:rPr>
              <a:t>MOTIVOS PARA </a:t>
            </a:r>
            <a:r>
              <a:rPr lang="en-US" sz="2800" b="0" i="0" u="none" strike="noStrike" cap="none" dirty="0">
                <a:solidFill>
                  <a:srgbClr val="A93501"/>
                </a:solidFill>
                <a:latin typeface="Calibri"/>
                <a:ea typeface="Calibri"/>
                <a:cs typeface="Calibri"/>
                <a:sym typeface="Calibri"/>
              </a:rPr>
              <a:t>LAS DIFERENCIAS</a:t>
            </a:r>
            <a:endParaRPr sz="3100" b="0" i="0" u="none" strike="noStrike" cap="none" dirty="0">
              <a:solidFill>
                <a:srgbClr val="A93501"/>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2565813"/>
            <a:ext cx="500374" cy="477100"/>
          </a:xfrm>
          <a:prstGeom prst="rect">
            <a:avLst/>
          </a:prstGeom>
        </p:spPr>
      </p:pic>
      <p:sp>
        <p:nvSpPr>
          <p:cNvPr id="12" name="Google Shape;173;p6">
            <a:extLst>
              <a:ext uri="{FF2B5EF4-FFF2-40B4-BE49-F238E27FC236}">
                <a16:creationId xmlns:a16="http://schemas.microsoft.com/office/drawing/2014/main" xmlns="" id="{010FD23F-B9D4-6742-8DF1-9063B611FB86}"/>
              </a:ext>
            </a:extLst>
          </p:cNvPr>
          <p:cNvSpPr/>
          <p:nvPr/>
        </p:nvSpPr>
        <p:spPr>
          <a:xfrm>
            <a:off x="969306" y="4922412"/>
            <a:ext cx="7629008" cy="1852460"/>
          </a:xfrm>
          <a:prstGeom prst="roundRect">
            <a:avLst>
              <a:gd name="adj" fmla="val 11395"/>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3" name="Imagen 12">
            <a:extLst>
              <a:ext uri="{FF2B5EF4-FFF2-40B4-BE49-F238E27FC236}">
                <a16:creationId xmlns:a16="http://schemas.microsoft.com/office/drawing/2014/main" xmlns="" id="{85B2BBBA-4AA2-4F40-A82C-E97FF7696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4710326"/>
            <a:ext cx="500374" cy="477100"/>
          </a:xfrm>
          <a:prstGeom prst="rect">
            <a:avLst/>
          </a:prstGeom>
        </p:spPr>
      </p:pic>
      <p:sp>
        <p:nvSpPr>
          <p:cNvPr id="14" name="Google Shape;178;p6">
            <a:extLst>
              <a:ext uri="{FF2B5EF4-FFF2-40B4-BE49-F238E27FC236}">
                <a16:creationId xmlns:a16="http://schemas.microsoft.com/office/drawing/2014/main" xmlns="" id="{6612AD36-376B-D943-A8EE-36BE33BB4EFB}"/>
              </a:ext>
            </a:extLst>
          </p:cNvPr>
          <p:cNvSpPr txBox="1"/>
          <p:nvPr/>
        </p:nvSpPr>
        <p:spPr>
          <a:xfrm>
            <a:off x="442200" y="4482951"/>
            <a:ext cx="807834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MOVIMIENTOS SIN </a:t>
            </a:r>
            <a:r>
              <a:rPr lang="en-US" sz="2400" i="0" u="none" strike="noStrike" cap="none" dirty="0">
                <a:solidFill>
                  <a:srgbClr val="A93501"/>
                </a:solidFill>
                <a:latin typeface="Calibri"/>
                <a:ea typeface="Calibri"/>
                <a:cs typeface="Calibri"/>
                <a:sym typeface="Calibri"/>
              </a:rPr>
              <a:t>RESPALDO DOCUMENTARIO</a:t>
            </a:r>
            <a:endParaRPr sz="2400" i="0" u="none" strike="noStrike" cap="none" dirty="0">
              <a:solidFill>
                <a:srgbClr val="A93501"/>
              </a:solidFill>
              <a:latin typeface="Calibri"/>
              <a:ea typeface="Calibri"/>
              <a:cs typeface="Calibri"/>
              <a:sym typeface="Calibri"/>
            </a:endParaRPr>
          </a:p>
        </p:txBody>
      </p:sp>
      <p:sp>
        <p:nvSpPr>
          <p:cNvPr id="15" name="Google Shape;154;p5">
            <a:extLst>
              <a:ext uri="{FF2B5EF4-FFF2-40B4-BE49-F238E27FC236}">
                <a16:creationId xmlns:a16="http://schemas.microsoft.com/office/drawing/2014/main" xmlns="" id="{E11DFE5B-A7C3-F74C-BAE8-D64FB33E2DDA}"/>
              </a:ext>
            </a:extLst>
          </p:cNvPr>
          <p:cNvSpPr txBox="1"/>
          <p:nvPr/>
        </p:nvSpPr>
        <p:spPr>
          <a:xfrm>
            <a:off x="1096600" y="5003866"/>
            <a:ext cx="7457196" cy="167221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182563" indent="-182563">
              <a:lnSpc>
                <a:spcPts val="1920"/>
              </a:lnSpc>
              <a:spcBef>
                <a:spcPts val="600"/>
              </a:spcBef>
              <a:buClr>
                <a:srgbClr val="ED6B00"/>
              </a:buClr>
              <a:buFont typeface="Arial" panose="020B0604020202020204" pitchFamily="34" charset="0"/>
              <a:buChar char="•"/>
              <a:defRPr sz="1600"/>
            </a:lvl1pPr>
          </a:lstStyle>
          <a:p>
            <a:pPr marL="0" indent="0">
              <a:lnSpc>
                <a:spcPct val="100000"/>
              </a:lnSpc>
              <a:buNone/>
            </a:pPr>
            <a:r>
              <a:rPr lang="es-CL" sz="1400" dirty="0"/>
              <a:t>Los Ajustes de Inventario deberían ser los únicos movimientos sin un documento de respaldo. Lamentablemente no es así. Ejemplos:</a:t>
            </a:r>
          </a:p>
          <a:p>
            <a:pPr marL="225425" indent="-131763">
              <a:lnSpc>
                <a:spcPct val="100000"/>
              </a:lnSpc>
            </a:pPr>
            <a:r>
              <a:rPr lang="es-CL" sz="1400" dirty="0"/>
              <a:t>Hay organizaciones en las que el dueño, los gerentes, vendedores u otras personas piden unidades que después van a devolver, y a veces no lo hacen.</a:t>
            </a:r>
          </a:p>
          <a:p>
            <a:pPr marL="225425" indent="-131763">
              <a:lnSpc>
                <a:spcPct val="100000"/>
              </a:lnSpc>
            </a:pPr>
            <a:r>
              <a:rPr lang="es-CL" sz="1400" dirty="0"/>
              <a:t>También sucede que si un cliente compró algo y se equivocó, se le hace el cambio sin mayores trámites.</a:t>
            </a:r>
          </a:p>
        </p:txBody>
      </p:sp>
      <p:sp>
        <p:nvSpPr>
          <p:cNvPr id="18" name="Google Shape;178;p6">
            <a:extLst>
              <a:ext uri="{FF2B5EF4-FFF2-40B4-BE49-F238E27FC236}">
                <a16:creationId xmlns:a16="http://schemas.microsoft.com/office/drawing/2014/main" xmlns="" id="{DA91495A-3F72-EB40-98F3-5C8CE4FDA4E9}"/>
              </a:ext>
            </a:extLst>
          </p:cNvPr>
          <p:cNvSpPr txBox="1"/>
          <p:nvPr/>
        </p:nvSpPr>
        <p:spPr>
          <a:xfrm>
            <a:off x="442200" y="2355062"/>
            <a:ext cx="807834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400" dirty="0">
                <a:solidFill>
                  <a:srgbClr val="ED6B00"/>
                </a:solidFill>
                <a:latin typeface="Calibri"/>
                <a:ea typeface="Calibri"/>
                <a:cs typeface="Calibri"/>
                <a:sym typeface="Calibri"/>
              </a:rPr>
              <a:t>PROBLEMAS EN LA LLEGADA </a:t>
            </a:r>
            <a:r>
              <a:rPr lang="en-US" sz="2400" dirty="0">
                <a:solidFill>
                  <a:srgbClr val="A93501"/>
                </a:solidFill>
                <a:latin typeface="Calibri"/>
                <a:ea typeface="Calibri"/>
                <a:cs typeface="Calibri"/>
                <a:sym typeface="Calibri"/>
              </a:rPr>
              <a:t>Y SALIDA DE MERCADERÍA</a:t>
            </a:r>
          </a:p>
        </p:txBody>
      </p:sp>
      <p:sp>
        <p:nvSpPr>
          <p:cNvPr id="21" name="Google Shape;154;p5">
            <a:extLst>
              <a:ext uri="{FF2B5EF4-FFF2-40B4-BE49-F238E27FC236}">
                <a16:creationId xmlns:a16="http://schemas.microsoft.com/office/drawing/2014/main" xmlns="" id="{9EBE7C31-1636-DA4F-9F60-09112E134D42}"/>
              </a:ext>
            </a:extLst>
          </p:cNvPr>
          <p:cNvSpPr txBox="1"/>
          <p:nvPr/>
        </p:nvSpPr>
        <p:spPr>
          <a:xfrm>
            <a:off x="1096600" y="2870009"/>
            <a:ext cx="7307567" cy="1107955"/>
          </a:xfrm>
          <a:prstGeom prst="rect">
            <a:avLst/>
          </a:prstGeom>
          <a:noFill/>
          <a:ln>
            <a:noFill/>
          </a:ln>
        </p:spPr>
        <p:txBody>
          <a:bodyPr spcFirstLastPara="1" wrap="square" lIns="91425" tIns="45700" rIns="91425" bIns="45700" anchor="t" anchorCtr="0">
            <a:spAutoFit/>
          </a:bodyPr>
          <a:lstStyle/>
          <a:p>
            <a:pPr marL="182563" indent="-182563">
              <a:spcBef>
                <a:spcPts val="600"/>
              </a:spcBef>
              <a:buClr>
                <a:srgbClr val="ED6B00"/>
              </a:buClr>
              <a:buFont typeface="Arial" panose="020B0604020202020204" pitchFamily="34" charset="0"/>
              <a:buChar char="•"/>
            </a:pPr>
            <a:r>
              <a:rPr lang="es-CL" dirty="0"/>
              <a:t>Si los recepcionistas no están atentos, pueden terminar recibiendo menos     mercadería que la que dicen los documentos.</a:t>
            </a:r>
          </a:p>
          <a:p>
            <a:pPr marL="182563" indent="-182563">
              <a:spcBef>
                <a:spcPts val="600"/>
              </a:spcBef>
              <a:buClr>
                <a:srgbClr val="ED6B00"/>
              </a:buClr>
              <a:buFont typeface="Arial" panose="020B0604020202020204" pitchFamily="34" charset="0"/>
              <a:buChar char="•"/>
            </a:pPr>
            <a:r>
              <a:rPr lang="es-CL" dirty="0"/>
              <a:t>Por su lado, si los despachadores no realizan bien su trabajo, al entregar los productos a los vehículos puede salir más mercadería que la que reflejan los documentos.</a:t>
            </a:r>
          </a:p>
        </p:txBody>
      </p:sp>
    </p:spTree>
    <p:extLst>
      <p:ext uri="{BB962C8B-B14F-4D97-AF65-F5344CB8AC3E}">
        <p14:creationId xmlns:p14="http://schemas.microsoft.com/office/powerpoint/2010/main" val="32528700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6" name="Google Shape;173;p6">
            <a:extLst>
              <a:ext uri="{FF2B5EF4-FFF2-40B4-BE49-F238E27FC236}">
                <a16:creationId xmlns:a16="http://schemas.microsoft.com/office/drawing/2014/main" xmlns="" id="{BDB376EE-66B6-DE43-A8AD-8608A2DF13ED}"/>
              </a:ext>
            </a:extLst>
          </p:cNvPr>
          <p:cNvSpPr/>
          <p:nvPr/>
        </p:nvSpPr>
        <p:spPr>
          <a:xfrm>
            <a:off x="969306" y="5009587"/>
            <a:ext cx="7629008" cy="1345214"/>
          </a:xfrm>
          <a:prstGeom prst="roundRect">
            <a:avLst>
              <a:gd name="adj" fmla="val 13084"/>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 name="Google Shape;173;p6">
            <a:extLst>
              <a:ext uri="{FF2B5EF4-FFF2-40B4-BE49-F238E27FC236}">
                <a16:creationId xmlns:a16="http://schemas.microsoft.com/office/drawing/2014/main" xmlns="" id="{E7AEB911-774F-544F-9447-33895EA133F9}"/>
              </a:ext>
            </a:extLst>
          </p:cNvPr>
          <p:cNvSpPr/>
          <p:nvPr/>
        </p:nvSpPr>
        <p:spPr>
          <a:xfrm>
            <a:off x="969306" y="2869339"/>
            <a:ext cx="7629008" cy="1345214"/>
          </a:xfrm>
          <a:prstGeom prst="roundRect">
            <a:avLst>
              <a:gd name="adj" fmla="val 13084"/>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ea typeface="Calibri"/>
                <a:cs typeface="Calibri"/>
                <a:sym typeface="Calibri"/>
              </a:rPr>
              <a:t>MOTIVOS PARA </a:t>
            </a:r>
            <a:r>
              <a:rPr lang="en-US" sz="2800" b="0" i="0" u="none" strike="noStrike" cap="none" dirty="0">
                <a:solidFill>
                  <a:srgbClr val="A93501"/>
                </a:solidFill>
                <a:latin typeface="Calibri"/>
                <a:ea typeface="Calibri"/>
                <a:cs typeface="Calibri"/>
                <a:sym typeface="Calibri"/>
              </a:rPr>
              <a:t>LAS DIFERENCIAS</a:t>
            </a:r>
            <a:endParaRPr sz="3100" b="0" i="0" u="none" strike="noStrike" cap="none" dirty="0">
              <a:solidFill>
                <a:srgbClr val="A93501"/>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2640628"/>
            <a:ext cx="500374" cy="477100"/>
          </a:xfrm>
          <a:prstGeom prst="rect">
            <a:avLst/>
          </a:prstGeom>
        </p:spPr>
      </p:pic>
      <p:pic>
        <p:nvPicPr>
          <p:cNvPr id="13" name="Imagen 12">
            <a:extLst>
              <a:ext uri="{FF2B5EF4-FFF2-40B4-BE49-F238E27FC236}">
                <a16:creationId xmlns:a16="http://schemas.microsoft.com/office/drawing/2014/main" xmlns="" id="{85B2BBBA-4AA2-4F40-A82C-E97FF7696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4785140"/>
            <a:ext cx="500374" cy="477100"/>
          </a:xfrm>
          <a:prstGeom prst="rect">
            <a:avLst/>
          </a:prstGeom>
        </p:spPr>
      </p:pic>
      <p:sp>
        <p:nvSpPr>
          <p:cNvPr id="14" name="Google Shape;178;p6">
            <a:extLst>
              <a:ext uri="{FF2B5EF4-FFF2-40B4-BE49-F238E27FC236}">
                <a16:creationId xmlns:a16="http://schemas.microsoft.com/office/drawing/2014/main" xmlns="" id="{6612AD36-376B-D943-A8EE-36BE33BB4EFB}"/>
              </a:ext>
            </a:extLst>
          </p:cNvPr>
          <p:cNvSpPr txBox="1"/>
          <p:nvPr/>
        </p:nvSpPr>
        <p:spPr>
          <a:xfrm>
            <a:off x="442200" y="4557766"/>
            <a:ext cx="807834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HURTOS</a:t>
            </a:r>
            <a:endParaRPr sz="2400" i="0" u="none" strike="noStrike" cap="none" dirty="0">
              <a:solidFill>
                <a:srgbClr val="A93501"/>
              </a:solidFill>
              <a:latin typeface="Calibri"/>
              <a:ea typeface="Calibri"/>
              <a:cs typeface="Calibri"/>
              <a:sym typeface="Calibri"/>
            </a:endParaRPr>
          </a:p>
        </p:txBody>
      </p:sp>
      <p:sp>
        <p:nvSpPr>
          <p:cNvPr id="15" name="Google Shape;154;p5">
            <a:extLst>
              <a:ext uri="{FF2B5EF4-FFF2-40B4-BE49-F238E27FC236}">
                <a16:creationId xmlns:a16="http://schemas.microsoft.com/office/drawing/2014/main" xmlns="" id="{E11DFE5B-A7C3-F74C-BAE8-D64FB33E2DDA}"/>
              </a:ext>
            </a:extLst>
          </p:cNvPr>
          <p:cNvSpPr txBox="1"/>
          <p:nvPr/>
        </p:nvSpPr>
        <p:spPr>
          <a:xfrm>
            <a:off x="1096600" y="5209191"/>
            <a:ext cx="7457196" cy="97715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182563" indent="-182563">
              <a:lnSpc>
                <a:spcPts val="1920"/>
              </a:lnSpc>
              <a:spcBef>
                <a:spcPts val="600"/>
              </a:spcBef>
              <a:buClr>
                <a:srgbClr val="ED6B00"/>
              </a:buClr>
              <a:buFont typeface="Arial" panose="020B0604020202020204" pitchFamily="34" charset="0"/>
              <a:buChar char="•"/>
              <a:defRPr sz="1600"/>
            </a:lvl1pPr>
          </a:lstStyle>
          <a:p>
            <a:r>
              <a:rPr lang="es-CL" sz="1400" dirty="0"/>
              <a:t>Se habla de robo cuando hay evidencia (entran asaltantes al almacén).</a:t>
            </a:r>
          </a:p>
          <a:p>
            <a:r>
              <a:rPr lang="es-CL" sz="1400" dirty="0"/>
              <a:t>Hurto es cuando no se sabe cómo desaparecieron los productos: puede ser el llamado “robo hormiga” o bien que hay personas organizadas para llevarse las cosas.</a:t>
            </a:r>
          </a:p>
        </p:txBody>
      </p:sp>
      <p:sp>
        <p:nvSpPr>
          <p:cNvPr id="18" name="Google Shape;178;p6">
            <a:extLst>
              <a:ext uri="{FF2B5EF4-FFF2-40B4-BE49-F238E27FC236}">
                <a16:creationId xmlns:a16="http://schemas.microsoft.com/office/drawing/2014/main" xmlns="" id="{DA91495A-3F72-EB40-98F3-5C8CE4FDA4E9}"/>
              </a:ext>
            </a:extLst>
          </p:cNvPr>
          <p:cNvSpPr txBox="1"/>
          <p:nvPr/>
        </p:nvSpPr>
        <p:spPr>
          <a:xfrm>
            <a:off x="442200" y="2388313"/>
            <a:ext cx="807834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400" dirty="0">
                <a:solidFill>
                  <a:srgbClr val="ED6B00"/>
                </a:solidFill>
                <a:latin typeface="Calibri"/>
                <a:ea typeface="Calibri"/>
                <a:cs typeface="Calibri"/>
                <a:sym typeface="Calibri"/>
              </a:rPr>
              <a:t>FALLAS EN EL </a:t>
            </a:r>
            <a:r>
              <a:rPr lang="en-US" sz="2400" dirty="0">
                <a:solidFill>
                  <a:srgbClr val="A93501"/>
                </a:solidFill>
                <a:latin typeface="Calibri"/>
                <a:ea typeface="Calibri"/>
                <a:cs typeface="Calibri"/>
                <a:sym typeface="Calibri"/>
              </a:rPr>
              <a:t>SOFTWARE</a:t>
            </a:r>
          </a:p>
        </p:txBody>
      </p:sp>
      <p:sp>
        <p:nvSpPr>
          <p:cNvPr id="21" name="Google Shape;154;p5">
            <a:extLst>
              <a:ext uri="{FF2B5EF4-FFF2-40B4-BE49-F238E27FC236}">
                <a16:creationId xmlns:a16="http://schemas.microsoft.com/office/drawing/2014/main" xmlns="" id="{9EBE7C31-1636-DA4F-9F60-09112E134D42}"/>
              </a:ext>
            </a:extLst>
          </p:cNvPr>
          <p:cNvSpPr txBox="1"/>
          <p:nvPr/>
        </p:nvSpPr>
        <p:spPr>
          <a:xfrm>
            <a:off x="1096600" y="3044576"/>
            <a:ext cx="6825429" cy="954067"/>
          </a:xfrm>
          <a:prstGeom prst="rect">
            <a:avLst/>
          </a:prstGeom>
          <a:noFill/>
          <a:ln>
            <a:noFill/>
          </a:ln>
        </p:spPr>
        <p:txBody>
          <a:bodyPr spcFirstLastPara="1" wrap="square" lIns="91425" tIns="45700" rIns="91425" bIns="45700" anchor="t" anchorCtr="0">
            <a:spAutoFit/>
          </a:bodyPr>
          <a:lstStyle/>
          <a:p>
            <a:r>
              <a:rPr lang="es-CL" dirty="0"/>
              <a:t>Se suele pensar que los programas computacionales no fallan, pero esto no es cierto. Si bien son muy confiables, como han sido hechos por seres humanos pueden tener fallas (a lo que se agrega la posibilidad de que los datos se corrompan por cambios de voltaje, corte de luz, virus u otros).</a:t>
            </a:r>
          </a:p>
        </p:txBody>
      </p:sp>
      <p:pic>
        <p:nvPicPr>
          <p:cNvPr id="20" name="Gráfico 19">
            <a:extLst>
              <a:ext uri="{FF2B5EF4-FFF2-40B4-BE49-F238E27FC236}">
                <a16:creationId xmlns:a16="http://schemas.microsoft.com/office/drawing/2014/main" xmlns="" id="{916544D4-53AD-0048-AFE5-E1CE51DCF7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402747" y="4186001"/>
            <a:ext cx="641337" cy="1397198"/>
          </a:xfrm>
          <a:prstGeom prst="rect">
            <a:avLst/>
          </a:prstGeom>
        </p:spPr>
      </p:pic>
    </p:spTree>
    <p:extLst>
      <p:ext uri="{BB962C8B-B14F-4D97-AF65-F5344CB8AC3E}">
        <p14:creationId xmlns:p14="http://schemas.microsoft.com/office/powerpoint/2010/main" val="295516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TotalTime>
  <Words>911</Words>
  <Application>Microsoft Office PowerPoint</Application>
  <PresentationFormat>Personalizado</PresentationFormat>
  <Paragraphs>129</Paragraphs>
  <Slides>13</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Toledo</dc:creator>
  <cp:keywords/>
  <dc:description/>
  <cp:lastModifiedBy>Toledo</cp:lastModifiedBy>
  <cp:revision>94</cp:revision>
  <dcterms:modified xsi:type="dcterms:W3CDTF">2021-02-21T06:16:24Z</dcterms:modified>
  <cp:category/>
</cp:coreProperties>
</file>