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77" r:id="rId3"/>
    <p:sldId id="292" r:id="rId4"/>
    <p:sldId id="258" r:id="rId5"/>
    <p:sldId id="278" r:id="rId6"/>
    <p:sldId id="280" r:id="rId7"/>
    <p:sldId id="260" r:id="rId8"/>
    <p:sldId id="261" r:id="rId9"/>
    <p:sldId id="287" r:id="rId10"/>
    <p:sldId id="288" r:id="rId11"/>
    <p:sldId id="289" r:id="rId12"/>
    <p:sldId id="290" r:id="rId13"/>
    <p:sldId id="273" r:id="rId14"/>
    <p:sldId id="291" r:id="rId15"/>
    <p:sldId id="293" r:id="rId16"/>
    <p:sldId id="274" r:id="rId17"/>
    <p:sldId id="276" r:id="rId18"/>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Y5pWMYHGHDWxF7ajhTTfqhk8a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son Ahumad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3501"/>
    <a:srgbClr val="F7E3D1"/>
    <a:srgbClr val="E4AF81"/>
    <a:srgbClr val="AC4F01"/>
    <a:srgbClr val="ED6B00"/>
    <a:srgbClr val="FFB375"/>
    <a:srgbClr val="F9EBDE"/>
    <a:srgbClr val="EEEEEE"/>
    <a:srgbClr val="F3E5D8"/>
    <a:srgbClr val="F2E4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72"/>
  </p:normalViewPr>
  <p:slideViewPr>
    <p:cSldViewPr snapToGrid="0">
      <p:cViewPr varScale="1">
        <p:scale>
          <a:sx n="97" d="100"/>
          <a:sy n="97" d="100"/>
        </p:scale>
        <p:origin x="1842" y="84"/>
      </p:cViewPr>
      <p:guideLst>
        <p:guide orient="horz" pos="2381"/>
        <p:guide pos="3061"/>
      </p:guideLst>
    </p:cSldViewPr>
  </p:slideViewPr>
  <p:notesTextViewPr>
    <p:cViewPr>
      <p:scale>
        <a:sx n="1" d="1"/>
        <a:sy n="1" d="1"/>
      </p:scale>
      <p:origin x="0" y="0"/>
    </p:cViewPr>
  </p:notesTextViewPr>
  <p:notesViewPr>
    <p:cSldViewPr snapToGrid="0">
      <p:cViewPr varScale="1">
        <p:scale>
          <a:sx n="166" d="100"/>
          <a:sy n="166" d="100"/>
        </p:scale>
        <p:origin x="249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47702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431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870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98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572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25043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391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53507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pic>
        <p:nvPicPr>
          <p:cNvPr id="25" name="Imagen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sp>
        <p:nvSpPr>
          <p:cNvPr id="19" name="Google Shape;9;p23"/>
          <p:cNvSpPr/>
          <p:nvPr userDrawn="1"/>
        </p:nvSpPr>
        <p:spPr>
          <a:xfrm>
            <a:off x="242856" y="1756550"/>
            <a:ext cx="9346500" cy="5675922"/>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2" name="Google Shape;12;p23"/>
          <p:cNvPicPr preferRelativeResize="0"/>
          <p:nvPr userDrawn="1"/>
        </p:nvPicPr>
        <p:blipFill rotWithShape="1">
          <a:blip r:embed="rId3">
            <a:alphaModFix/>
          </a:blip>
          <a:srcRect/>
          <a:stretch/>
        </p:blipFill>
        <p:spPr>
          <a:xfrm>
            <a:off x="8527725" y="6464000"/>
            <a:ext cx="747675" cy="680475"/>
          </a:xfrm>
          <a:prstGeom prst="rect">
            <a:avLst/>
          </a:prstGeom>
          <a:noFill/>
          <a:ln>
            <a:noFill/>
          </a:ln>
        </p:spPr>
      </p:pic>
      <p:sp>
        <p:nvSpPr>
          <p:cNvPr id="13" name="Google Shape;13;p23"/>
          <p:cNvSpPr/>
          <p:nvPr/>
        </p:nvSpPr>
        <p:spPr>
          <a:xfrm>
            <a:off x="436350" y="6464001"/>
            <a:ext cx="7891862" cy="680474"/>
          </a:xfrm>
          <a:prstGeom prst="roundRect">
            <a:avLst>
              <a:gd name="adj" fmla="val 19335"/>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baseline="-25000">
              <a:solidFill>
                <a:schemeClr val="lt1"/>
              </a:solidFill>
              <a:latin typeface="Arial"/>
              <a:ea typeface="Arial"/>
              <a:cs typeface="Arial"/>
              <a:sym typeface="Arial"/>
            </a:endParaRPr>
          </a:p>
        </p:txBody>
      </p:sp>
      <p:pic>
        <p:nvPicPr>
          <p:cNvPr id="18" name="Imagen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1" y="6462797"/>
            <a:ext cx="690482" cy="680475"/>
          </a:xfrm>
          <a:prstGeom prst="rect">
            <a:avLst/>
          </a:prstGeom>
        </p:spPr>
      </p:pic>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9" name="Imagen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8"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6" name="Imagen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5"/>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ADMINISTRACIÓN LOGÍSTICA </a:t>
            </a:r>
            <a:r>
              <a:rPr lang="en-US" sz="1100" b="0" i="0" u="none" strike="noStrike" cap="none" dirty="0">
                <a:solidFill>
                  <a:srgbClr val="000000"/>
                </a:solidFill>
                <a:latin typeface="Calibri"/>
                <a:ea typeface="Calibri"/>
                <a:cs typeface="Calibri"/>
                <a:sym typeface="Calibri"/>
              </a:rPr>
              <a:t>| 3°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16|</a:t>
            </a:r>
            <a:r>
              <a:rPr lang="en-US" sz="1600" b="0" i="0" u="none" strike="noStrike" cap="none" dirty="0">
                <a:solidFill>
                  <a:srgbClr val="ED6B00"/>
                </a:solidFill>
                <a:latin typeface="Calibri"/>
                <a:ea typeface="Calibri"/>
                <a:cs typeface="Calibri"/>
                <a:sym typeface="Calibri"/>
              </a:rPr>
              <a:t>2</a:t>
            </a:r>
            <a:endParaRPr sz="1600" b="0" i="0" u="none" strike="noStrike" cap="none" dirty="0">
              <a:solidFill>
                <a:srgbClr val="ED6B00"/>
              </a:solidFill>
              <a:latin typeface="Calibri"/>
              <a:ea typeface="Calibri"/>
              <a:cs typeface="Calibri"/>
              <a:sym typeface="Calibri"/>
            </a:endParaRPr>
          </a:p>
        </p:txBody>
      </p:sp>
      <p:sp>
        <p:nvSpPr>
          <p:cNvPr id="17"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Operaciones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Almacenamiento</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5"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ADMINISTRACIÓN LOGÍSTICA </a:t>
            </a:r>
            <a:r>
              <a:rPr lang="en-US" sz="1100" b="0" i="0" u="none" strike="noStrike" cap="none" dirty="0">
                <a:solidFill>
                  <a:srgbClr val="000000"/>
                </a:solidFill>
                <a:latin typeface="Calibri"/>
                <a:ea typeface="Calibri"/>
                <a:cs typeface="Calibri"/>
                <a:sym typeface="Calibri"/>
              </a:rPr>
              <a:t>| 3°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6"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ES_tradnl" sz="1200" b="0" i="0" u="none" strike="noStrike" cap="none" dirty="0" smtClean="0">
                <a:solidFill>
                  <a:srgbClr val="000000"/>
                </a:solidFill>
                <a:latin typeface="Calibri"/>
                <a:ea typeface="Calibri"/>
                <a:cs typeface="Calibri"/>
                <a:sym typeface="Calibri"/>
              </a:rPr>
              <a:t>Actividad 16|</a:t>
            </a:r>
            <a:r>
              <a:rPr lang="es-ES_tradnl" sz="1600" b="0" i="0" u="none" strike="noStrike" cap="none" dirty="0" smtClean="0">
                <a:solidFill>
                  <a:srgbClr val="ED6B00"/>
                </a:solidFill>
                <a:latin typeface="Calibri"/>
                <a:ea typeface="Calibri"/>
                <a:cs typeface="Calibri"/>
                <a:sym typeface="Calibri"/>
              </a:rPr>
              <a:t>2</a:t>
            </a:r>
            <a:endParaRPr lang="es-ES_tradnl" sz="1600" b="0" i="0" u="none" strike="noStrike" cap="none" dirty="0">
              <a:solidFill>
                <a:srgbClr val="ED6B00"/>
              </a:solidFill>
              <a:latin typeface="Calibri"/>
              <a:ea typeface="Calibri"/>
              <a:cs typeface="Calibri"/>
              <a:sym typeface="Calibri"/>
            </a:endParaRPr>
          </a:p>
        </p:txBody>
      </p:sp>
      <p:sp>
        <p:nvSpPr>
          <p:cNvPr id="17"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Operaciones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Almacenamiento</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ADMINISTRACIÓN LOGÍSTICA </a:t>
            </a:r>
            <a:r>
              <a:rPr lang="en-US" sz="1100" b="0" i="0" u="none" strike="noStrike" cap="none" dirty="0">
                <a:solidFill>
                  <a:srgbClr val="000000"/>
                </a:solidFill>
                <a:latin typeface="Calibri"/>
                <a:ea typeface="Calibri"/>
                <a:cs typeface="Calibri"/>
                <a:sym typeface="Calibri"/>
              </a:rPr>
              <a:t>| 3°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4"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ES_tradnl" sz="1200" b="0" i="0" u="none" strike="noStrike" cap="none" dirty="0" smtClean="0">
                <a:solidFill>
                  <a:srgbClr val="000000"/>
                </a:solidFill>
                <a:latin typeface="Calibri"/>
                <a:ea typeface="Calibri"/>
                <a:cs typeface="Calibri"/>
                <a:sym typeface="Calibri"/>
              </a:rPr>
              <a:t>Actividad 16|</a:t>
            </a:r>
            <a:r>
              <a:rPr lang="es-ES_tradnl" sz="1600" b="0" i="0" u="none" strike="noStrike" cap="none" dirty="0" smtClean="0">
                <a:solidFill>
                  <a:srgbClr val="ED6B00"/>
                </a:solidFill>
                <a:latin typeface="Calibri"/>
                <a:ea typeface="Calibri"/>
                <a:cs typeface="Calibri"/>
                <a:sym typeface="Calibri"/>
              </a:rPr>
              <a:t>2</a:t>
            </a:r>
            <a:endParaRPr lang="es-ES_tradnl" sz="1600" b="0" i="0" u="none" strike="noStrike" cap="none" dirty="0">
              <a:solidFill>
                <a:srgbClr val="ED6B00"/>
              </a:solidFill>
              <a:latin typeface="Calibri"/>
              <a:ea typeface="Calibri"/>
              <a:cs typeface="Calibri"/>
              <a:sym typeface="Calibri"/>
            </a:endParaRPr>
          </a:p>
        </p:txBody>
      </p:sp>
      <p:sp>
        <p:nvSpPr>
          <p:cNvPr id="15"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Operaciones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Almacenamiento</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9"/>
        <p:cNvGrpSpPr/>
        <p:nvPr/>
      </p:nvGrpSpPr>
      <p:grpSpPr>
        <a:xfrm>
          <a:off x="0" y="0"/>
          <a:ext cx="0" cy="0"/>
          <a:chOff x="0" y="0"/>
          <a:chExt cx="0" cy="0"/>
        </a:xfrm>
      </p:grpSpPr>
      <p:sp>
        <p:nvSpPr>
          <p:cNvPr id="61" name="Google Shape;61;p30"/>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0"/>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3" name="Google Shape;63;p30"/>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7"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ADMINISTRACIÓN LOGÍSTICA </a:t>
            </a:r>
            <a:r>
              <a:rPr lang="en-US" sz="1100" b="0" i="0" u="none" strike="noStrike" cap="none" dirty="0">
                <a:solidFill>
                  <a:srgbClr val="000000"/>
                </a:solidFill>
                <a:latin typeface="Calibri"/>
                <a:ea typeface="Calibri"/>
                <a:cs typeface="Calibri"/>
                <a:sym typeface="Calibri"/>
              </a:rPr>
              <a:t>| 3°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ADMINISTRACIÓN LOGÍSTICA </a:t>
            </a:r>
            <a:r>
              <a:rPr lang="en-US" sz="1100" b="0" i="0" u="none" strike="noStrike" cap="none" dirty="0">
                <a:solidFill>
                  <a:srgbClr val="000000"/>
                </a:solidFill>
                <a:latin typeface="Calibri"/>
                <a:ea typeface="Calibri"/>
                <a:cs typeface="Calibri"/>
                <a:sym typeface="Calibri"/>
              </a:rPr>
              <a:t>| 3°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4"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14 |</a:t>
            </a:r>
            <a:r>
              <a:rPr lang="en-US" sz="1600" b="0" i="0" u="none" strike="noStrike" cap="none" dirty="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5"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Operaciones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Almacenamiento</a:t>
            </a:r>
            <a:endParaRPr sz="14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711805252"/>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60" r:id="rId6"/>
    <p:sldLayoutId id="2147483661" r:id="rId7"/>
  </p:sldLayoutIdLst>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3.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0.svg"/><Relationship Id="rId3" Type="http://schemas.openxmlformats.org/officeDocument/2006/relationships/image" Target="../media/image29.png"/><Relationship Id="rId7" Type="http://schemas.openxmlformats.org/officeDocument/2006/relationships/image" Target="../media/image34.svg"/><Relationship Id="rId12"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dirty="0">
                <a:solidFill>
                  <a:schemeClr val="lt1"/>
                </a:solidFill>
                <a:latin typeface="Calibri"/>
                <a:ea typeface="Calibri"/>
                <a:cs typeface="Calibri"/>
                <a:sym typeface="Calibri"/>
              </a:rPr>
              <a:t>En </a:t>
            </a:r>
            <a:r>
              <a:rPr lang="en-US" sz="1100" b="0" i="0" u="none" strike="noStrike" cap="none" dirty="0" err="1">
                <a:solidFill>
                  <a:schemeClr val="lt1"/>
                </a:solidFill>
                <a:latin typeface="Calibri"/>
                <a:ea typeface="Calibri"/>
                <a:cs typeface="Calibri"/>
                <a:sym typeface="Calibri"/>
              </a:rPr>
              <a:t>estos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documentos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utilizarán</a:t>
            </a:r>
            <a:r>
              <a:rPr lang="en-US" sz="1100" b="0" i="0" u="none" strike="noStrike" cap="none" dirty="0">
                <a:solidFill>
                  <a:schemeClr val="lt1"/>
                </a:solidFill>
                <a:latin typeface="Calibri"/>
                <a:ea typeface="Calibri"/>
                <a:cs typeface="Calibri"/>
                <a:sym typeface="Calibri"/>
              </a:rPr>
              <a:t> de </a:t>
            </a:r>
            <a:r>
              <a:rPr lang="en-US" sz="1100" b="0" i="0" u="none" strike="noStrike" cap="none" dirty="0" err="1">
                <a:solidFill>
                  <a:schemeClr val="lt1"/>
                </a:solidFill>
                <a:latin typeface="Calibri"/>
                <a:ea typeface="Calibri"/>
                <a:cs typeface="Calibri"/>
                <a:sym typeface="Calibri"/>
              </a:rPr>
              <a:t>manera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inclusiva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términos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estudiante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docente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compañero</a:t>
            </a:r>
            <a:r>
              <a:rPr lang="en-US" sz="1100" b="0" i="0" u="none" strike="noStrike" cap="none" dirty="0">
                <a:solidFill>
                  <a:schemeClr val="lt1"/>
                </a:solidFill>
                <a:latin typeface="Calibri"/>
                <a:ea typeface="Calibri"/>
                <a:cs typeface="Calibri"/>
                <a:sym typeface="Calibri"/>
              </a:rPr>
              <a:t> u </a:t>
            </a:r>
            <a:r>
              <a:rPr lang="en-US" sz="1100" b="0" i="0" u="none" strike="noStrike" cap="none" dirty="0" err="1">
                <a:solidFill>
                  <a:schemeClr val="lt1"/>
                </a:solidFill>
                <a:latin typeface="Calibri"/>
                <a:ea typeface="Calibri"/>
                <a:cs typeface="Calibri"/>
                <a:sym typeface="Calibri"/>
              </a:rPr>
              <a:t>otras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palabras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equivalentes</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sus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respectivos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plurales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decir</a:t>
            </a:r>
            <a:r>
              <a:rPr lang="en-US" sz="1100" b="0" i="0" u="none" strike="noStrike" cap="none" dirty="0">
                <a:solidFill>
                  <a:schemeClr val="lt1"/>
                </a:solidFill>
                <a:latin typeface="Calibri"/>
                <a:ea typeface="Calibri"/>
                <a:cs typeface="Calibri"/>
                <a:sym typeface="Calibri"/>
              </a:rPr>
              <a:t>, con </a:t>
            </a:r>
            <a:r>
              <a:rPr lang="en-US" sz="1100" b="0" i="0" u="none" strike="noStrike" cap="none" dirty="0" err="1">
                <a:solidFill>
                  <a:schemeClr val="lt1"/>
                </a:solidFill>
                <a:latin typeface="Calibri"/>
                <a:ea typeface="Calibri"/>
                <a:cs typeface="Calibri"/>
                <a:sym typeface="Calibri"/>
              </a:rPr>
              <a:t>ellas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hace</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referencia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tanto</a:t>
            </a:r>
            <a:r>
              <a:rPr lang="en-US" sz="1100" b="0" i="0" u="none" strike="noStrike" cap="none" dirty="0">
                <a:solidFill>
                  <a:schemeClr val="lt1"/>
                </a:solidFill>
                <a:latin typeface="Calibri"/>
                <a:ea typeface="Calibri"/>
                <a:cs typeface="Calibri"/>
                <a:sym typeface="Calibri"/>
              </a:rPr>
              <a:t> a hombres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a </a:t>
            </a:r>
            <a:r>
              <a:rPr lang="en-US" sz="1100" b="0" i="0" u="none" strike="noStrike" cap="none" dirty="0" err="1">
                <a:solidFill>
                  <a:schemeClr val="lt1"/>
                </a:solidFill>
                <a:latin typeface="Calibri"/>
                <a:ea typeface="Calibri"/>
                <a:cs typeface="Calibri"/>
                <a:sym typeface="Calibri"/>
              </a:rPr>
              <a:t>mujeres</a:t>
            </a:r>
            <a:r>
              <a:rPr lang="en-US" sz="1100" b="0" i="0" u="none" strike="noStrike" cap="none" dirty="0">
                <a:solidFill>
                  <a:schemeClr val="lt1"/>
                </a:solidFill>
                <a:latin typeface="Calibri"/>
                <a:ea typeface="Calibri"/>
                <a:cs typeface="Calibri"/>
                <a:sym typeface="Calibri"/>
              </a:rPr>
              <a:t>.</a:t>
            </a:r>
            <a:endParaRPr sz="1100" b="0" i="0" u="none" strike="noStrike" cap="none" dirty="0">
              <a:solidFill>
                <a:schemeClr val="lt1"/>
              </a:solidFill>
              <a:latin typeface="Calibri"/>
              <a:ea typeface="Calibri"/>
              <a:cs typeface="Calibri"/>
              <a:sym typeface="Calibri"/>
            </a:endParaRPr>
          </a:p>
        </p:txBody>
      </p:sp>
      <p:sp>
        <p:nvSpPr>
          <p:cNvPr id="76"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a:solidFill>
                  <a:srgbClr val="000000"/>
                </a:solidFill>
                <a:latin typeface="Calibri"/>
                <a:ea typeface="Calibri"/>
                <a:cs typeface="Calibri"/>
                <a:sym typeface="Calibri"/>
              </a:rPr>
              <a:t>MÓDULO 1</a:t>
            </a:r>
            <a:endParaRPr/>
          </a:p>
          <a:p>
            <a:pPr marL="0" marR="0" lvl="0" indent="0" algn="l" rtl="0">
              <a:lnSpc>
                <a:spcPct val="100000"/>
              </a:lnSpc>
              <a:spcBef>
                <a:spcPts val="0"/>
              </a:spcBef>
              <a:spcAft>
                <a:spcPts val="0"/>
              </a:spcAft>
              <a:buNone/>
            </a:pPr>
            <a:endParaRPr sz="1500" b="1" i="0" u="none" strike="noStrike" cap="none">
              <a:solidFill>
                <a:srgbClr val="000000"/>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ED6B00"/>
                </a:solidFill>
                <a:latin typeface="Calibri"/>
                <a:ea typeface="Calibri"/>
                <a:cs typeface="Calibri"/>
                <a:sym typeface="Calibri"/>
              </a:rPr>
              <a:t>LOGÍSTICA </a:t>
            </a:r>
            <a:r>
              <a:rPr lang="en-US" sz="1200" b="0" i="0" u="none" strike="noStrike" cap="none" dirty="0">
                <a:solidFill>
                  <a:srgbClr val="ED6B00"/>
                </a:solidFill>
                <a:latin typeface="Calibri"/>
                <a:ea typeface="Calibri"/>
                <a:cs typeface="Calibri"/>
                <a:sym typeface="Calibri"/>
              </a:rPr>
              <a:t>| NIVEL 3° MEDIO</a:t>
            </a:r>
            <a:endParaRPr sz="1200" b="0" i="0" u="none" strike="noStrike" cap="none" dirty="0">
              <a:solidFill>
                <a:srgbClr val="ED6B00"/>
              </a:solidFill>
              <a:latin typeface="Calibri"/>
              <a:ea typeface="Calibri"/>
              <a:cs typeface="Calibri"/>
              <a:sym typeface="Calibri"/>
            </a:endParaRPr>
          </a:p>
        </p:txBody>
      </p:sp>
      <p:sp>
        <p:nvSpPr>
          <p:cNvPr id="14" name="Google Shape;61;p13"/>
          <p:cNvSpPr txBox="1">
            <a:spLocks/>
          </p:cNvSpPr>
          <p:nvPr/>
        </p:nvSpPr>
        <p:spPr>
          <a:xfrm>
            <a:off x="365424" y="2185254"/>
            <a:ext cx="4749501"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ES" sz="3600" b="1" dirty="0">
                <a:solidFill>
                  <a:srgbClr val="ED6B00"/>
                </a:solidFill>
                <a:latin typeface="Calibri" panose="020F0502020204030204" pitchFamily="34" charset="0"/>
                <a:ea typeface="Roboto"/>
                <a:cs typeface="Calibri" panose="020F0502020204030204" pitchFamily="34" charset="0"/>
                <a:sym typeface="Roboto"/>
              </a:rPr>
              <a:t>OPERACIONES DE ALMACENAMIENTO</a:t>
            </a:r>
            <a:endParaRPr lang="x-none" sz="3600" b="1" dirty="0">
              <a:solidFill>
                <a:srgbClr val="ED6B00"/>
              </a:solidFill>
              <a:latin typeface="Calibri" panose="020F0502020204030204" pitchFamily="34" charset="0"/>
              <a:ea typeface="Roboto"/>
              <a:cs typeface="Calibri" panose="020F0502020204030204" pitchFamily="34" charset="0"/>
              <a:sym typeface="Roboto"/>
            </a:endParaRPr>
          </a:p>
        </p:txBody>
      </p:sp>
      <p:pic>
        <p:nvPicPr>
          <p:cNvPr id="2" name="Imagen 1">
            <a:extLst>
              <a:ext uri="{FF2B5EF4-FFF2-40B4-BE49-F238E27FC236}">
                <a16:creationId xmlns="" xmlns:a16="http://schemas.microsoft.com/office/drawing/2014/main" id="{A5036D9A-160F-5C46-800A-590EFC80AA73}"/>
              </a:ext>
            </a:extLst>
          </p:cNvPr>
          <p:cNvPicPr>
            <a:picLocks noChangeAspect="1"/>
          </p:cNvPicPr>
          <p:nvPr/>
        </p:nvPicPr>
        <p:blipFill>
          <a:blip r:embed="rId3"/>
          <a:stretch>
            <a:fillRect/>
          </a:stretch>
        </p:blipFill>
        <p:spPr>
          <a:xfrm>
            <a:off x="4133088" y="3056704"/>
            <a:ext cx="4865210" cy="33690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2" name="Google Shape;152;p5">
            <a:extLst>
              <a:ext uri="{FF2B5EF4-FFF2-40B4-BE49-F238E27FC236}">
                <a16:creationId xmlns="" xmlns:a16="http://schemas.microsoft.com/office/drawing/2014/main" id="{6551C1C1-FF6B-B840-9FED-5FF24422AE75}"/>
              </a:ext>
            </a:extLst>
          </p:cNvPr>
          <p:cNvSpPr/>
          <p:nvPr/>
        </p:nvSpPr>
        <p:spPr>
          <a:xfrm>
            <a:off x="3360615" y="2930765"/>
            <a:ext cx="5736494" cy="3540373"/>
          </a:xfrm>
          <a:prstGeom prst="roundRect">
            <a:avLst>
              <a:gd name="adj" fmla="val 1015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ED6B00"/>
                </a:solidFill>
                <a:latin typeface="Calibri"/>
                <a:ea typeface="Calibri"/>
                <a:cs typeface="Calibri"/>
                <a:sym typeface="Calibri"/>
              </a:rPr>
              <a:t>DEFINIENDO UBICACIÓN DE </a:t>
            </a:r>
            <a:r>
              <a:rPr lang="en-US" sz="2800" dirty="0">
                <a:solidFill>
                  <a:srgbClr val="A93501"/>
                </a:solidFill>
                <a:latin typeface="Calibri"/>
                <a:ea typeface="Calibri"/>
                <a:cs typeface="Calibri"/>
                <a:sym typeface="Calibri"/>
              </a:rPr>
              <a:t>PRODUCTOS</a:t>
            </a:r>
            <a:endParaRPr lang="en-US" sz="3100" dirty="0">
              <a:solidFill>
                <a:srgbClr val="A93501"/>
              </a:solidFill>
              <a:latin typeface="Calibri"/>
              <a:ea typeface="Calibri"/>
              <a:cs typeface="Calibri"/>
              <a:sym typeface="Calibri"/>
            </a:endParaRPr>
          </a:p>
        </p:txBody>
      </p:sp>
      <p:sp>
        <p:nvSpPr>
          <p:cNvPr id="8" name="Google Shape;178;p6">
            <a:extLst>
              <a:ext uri="{FF2B5EF4-FFF2-40B4-BE49-F238E27FC236}">
                <a16:creationId xmlns="" xmlns:a16="http://schemas.microsoft.com/office/drawing/2014/main" id="{05B1AF9C-004D-6948-95EA-54A4EEABC51F}"/>
              </a:ext>
            </a:extLst>
          </p:cNvPr>
          <p:cNvSpPr txBox="1"/>
          <p:nvPr/>
        </p:nvSpPr>
        <p:spPr>
          <a:xfrm>
            <a:off x="458825" y="2305186"/>
            <a:ext cx="4558737"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400" i="0" u="none" strike="noStrike" cap="none" dirty="0">
                <a:solidFill>
                  <a:srgbClr val="ED6B00"/>
                </a:solidFill>
                <a:latin typeface="Calibri"/>
                <a:ea typeface="Calibri"/>
                <a:cs typeface="Calibri"/>
                <a:sym typeface="Calibri"/>
              </a:rPr>
              <a:t>UBICACIÓN </a:t>
            </a:r>
            <a:r>
              <a:rPr lang="en-US" sz="2400" i="0" u="none" strike="noStrike" cap="none" dirty="0">
                <a:solidFill>
                  <a:srgbClr val="A93501"/>
                </a:solidFill>
                <a:latin typeface="Calibri"/>
                <a:ea typeface="Calibri"/>
                <a:cs typeface="Calibri"/>
                <a:sym typeface="Calibri"/>
              </a:rPr>
              <a:t>VARIABLE</a:t>
            </a:r>
            <a:endParaRPr sz="2400" i="0" u="none" strike="noStrike" cap="none" dirty="0">
              <a:solidFill>
                <a:srgbClr val="A93501"/>
              </a:solidFill>
              <a:latin typeface="Calibri"/>
              <a:ea typeface="Calibri"/>
              <a:cs typeface="Calibri"/>
              <a:sym typeface="Calibri"/>
            </a:endParaRPr>
          </a:p>
        </p:txBody>
      </p:sp>
      <p:sp>
        <p:nvSpPr>
          <p:cNvPr id="9" name="Marcador de contenido 2">
            <a:extLst>
              <a:ext uri="{FF2B5EF4-FFF2-40B4-BE49-F238E27FC236}">
                <a16:creationId xmlns="" xmlns:a16="http://schemas.microsoft.com/office/drawing/2014/main" id="{C9B852FD-CC3C-BA4A-B61E-CCF3AAC08018}"/>
              </a:ext>
            </a:extLst>
          </p:cNvPr>
          <p:cNvSpPr txBox="1">
            <a:spLocks/>
          </p:cNvSpPr>
          <p:nvPr/>
        </p:nvSpPr>
        <p:spPr>
          <a:xfrm>
            <a:off x="3579446" y="3224577"/>
            <a:ext cx="5439508" cy="310080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a:spcBef>
                <a:spcPts val="600"/>
              </a:spcBef>
              <a:defRPr>
                <a:latin typeface="Calibri" panose="020F0502020204030204" pitchFamily="34" charset="0"/>
                <a:cs typeface="Calibri" panose="020F050202020403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900"/>
              </a:spcBef>
            </a:pPr>
            <a:r>
              <a:rPr lang="es-CL" dirty="0"/>
              <a:t>Los productos no tienen una ubicación única. Al llegar, se define dependiendo de muchas variables: ubicaciones disponibles, nivel de venta, peso y/o volumen, entre otros. De este modo, si llegan 4 pallets de un producto, podrían en el extremos ser llevados a 4 sectores distintos. Por ello, también se habla de ubicaciones caóticas (da la impresión de que la mercadería está desordenada). </a:t>
            </a:r>
          </a:p>
          <a:p>
            <a:pPr>
              <a:spcBef>
                <a:spcPts val="900"/>
              </a:spcBef>
            </a:pPr>
            <a:r>
              <a:rPr lang="es-CL" dirty="0"/>
              <a:t>En estos casos es un sistema de información (típicamente un WMS) el encargado de decidir dónde poner un producto. Y el mismo sistema es el que decide de qué ubicación sacar cuando hay que despachar.</a:t>
            </a:r>
          </a:p>
          <a:p>
            <a:pPr>
              <a:spcBef>
                <a:spcPts val="900"/>
              </a:spcBef>
            </a:pPr>
            <a:r>
              <a:rPr lang="es-CL" dirty="0"/>
              <a:t>Es mucho más eficiente el uso del espacio cuando el sistema está bien programado, pero requiere la inversión en un software especializado.</a:t>
            </a:r>
          </a:p>
          <a:p>
            <a:endParaRPr lang="es-CL" dirty="0"/>
          </a:p>
        </p:txBody>
      </p:sp>
      <p:pic>
        <p:nvPicPr>
          <p:cNvPr id="6" name="Gráfico 5">
            <a:extLst>
              <a:ext uri="{FF2B5EF4-FFF2-40B4-BE49-F238E27FC236}">
                <a16:creationId xmlns="" xmlns:a16="http://schemas.microsoft.com/office/drawing/2014/main" id="{DA68A377-5B50-444C-8A0F-7A885B164D3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34806" y="3360615"/>
            <a:ext cx="2643808" cy="2970456"/>
          </a:xfrm>
          <a:prstGeom prst="rect">
            <a:avLst/>
          </a:prstGeom>
        </p:spPr>
      </p:pic>
    </p:spTree>
    <p:extLst>
      <p:ext uri="{BB962C8B-B14F-4D97-AF65-F5344CB8AC3E}">
        <p14:creationId xmlns:p14="http://schemas.microsoft.com/office/powerpoint/2010/main" val="39118221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2" name="Google Shape;152;p5">
            <a:extLst>
              <a:ext uri="{FF2B5EF4-FFF2-40B4-BE49-F238E27FC236}">
                <a16:creationId xmlns="" xmlns:a16="http://schemas.microsoft.com/office/drawing/2014/main" id="{6551C1C1-FF6B-B840-9FED-5FF24422AE75}"/>
              </a:ext>
            </a:extLst>
          </p:cNvPr>
          <p:cNvSpPr/>
          <p:nvPr/>
        </p:nvSpPr>
        <p:spPr>
          <a:xfrm>
            <a:off x="584893" y="2665042"/>
            <a:ext cx="7207045" cy="1742835"/>
          </a:xfrm>
          <a:prstGeom prst="roundRect">
            <a:avLst>
              <a:gd name="adj" fmla="val 1015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smtClean="0">
                <a:solidFill>
                  <a:srgbClr val="ED6B00"/>
                </a:solidFill>
                <a:latin typeface="Calibri"/>
                <a:ea typeface="Calibri"/>
                <a:cs typeface="Calibri"/>
                <a:sym typeface="Calibri"/>
              </a:rPr>
              <a:t>DEFINIENDO UBICACIÓN </a:t>
            </a:r>
            <a:r>
              <a:rPr lang="en-US" sz="2800" b="1" dirty="0" smtClean="0">
                <a:solidFill>
                  <a:srgbClr val="ED6B00"/>
                </a:solidFill>
                <a:latin typeface="Calibri"/>
                <a:ea typeface="Calibri"/>
                <a:cs typeface="Calibri"/>
                <a:sym typeface="Calibri"/>
              </a:rPr>
              <a:t>DE </a:t>
            </a:r>
            <a:r>
              <a:rPr lang="en-US" sz="2800" b="0" i="0" u="none" strike="noStrike" cap="none" dirty="0" smtClean="0">
                <a:solidFill>
                  <a:srgbClr val="A93501"/>
                </a:solidFill>
                <a:latin typeface="Calibri"/>
                <a:ea typeface="Calibri"/>
                <a:cs typeface="Calibri"/>
                <a:sym typeface="Calibri"/>
              </a:rPr>
              <a:t>PRODUCTOS</a:t>
            </a:r>
            <a:endParaRPr sz="3100" b="0" i="0" u="none" strike="noStrike" cap="none" dirty="0">
              <a:solidFill>
                <a:srgbClr val="A93501"/>
              </a:solidFill>
              <a:latin typeface="Calibri"/>
              <a:ea typeface="Calibri"/>
              <a:cs typeface="Calibri"/>
              <a:sym typeface="Calibri"/>
            </a:endParaRPr>
          </a:p>
        </p:txBody>
      </p:sp>
      <p:sp>
        <p:nvSpPr>
          <p:cNvPr id="8" name="Google Shape;178;p6">
            <a:extLst>
              <a:ext uri="{FF2B5EF4-FFF2-40B4-BE49-F238E27FC236}">
                <a16:creationId xmlns="" xmlns:a16="http://schemas.microsoft.com/office/drawing/2014/main" id="{05B1AF9C-004D-6948-95EA-54A4EEABC51F}"/>
              </a:ext>
            </a:extLst>
          </p:cNvPr>
          <p:cNvSpPr txBox="1"/>
          <p:nvPr/>
        </p:nvSpPr>
        <p:spPr>
          <a:xfrm>
            <a:off x="458826" y="2305186"/>
            <a:ext cx="1182406"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400" i="0" u="none" strike="noStrike" cap="none" dirty="0">
                <a:solidFill>
                  <a:srgbClr val="ED6B00"/>
                </a:solidFill>
                <a:latin typeface="Calibri"/>
                <a:ea typeface="Calibri"/>
                <a:cs typeface="Calibri"/>
                <a:sym typeface="Calibri"/>
              </a:rPr>
              <a:t>WMS</a:t>
            </a:r>
            <a:endParaRPr sz="2400" i="0" u="none" strike="noStrike" cap="none" dirty="0">
              <a:solidFill>
                <a:srgbClr val="A93501"/>
              </a:solidFill>
              <a:latin typeface="Calibri"/>
              <a:ea typeface="Calibri"/>
              <a:cs typeface="Calibri"/>
              <a:sym typeface="Calibri"/>
            </a:endParaRPr>
          </a:p>
        </p:txBody>
      </p:sp>
      <p:sp>
        <p:nvSpPr>
          <p:cNvPr id="9" name="Marcador de contenido 2">
            <a:extLst>
              <a:ext uri="{FF2B5EF4-FFF2-40B4-BE49-F238E27FC236}">
                <a16:creationId xmlns="" xmlns:a16="http://schemas.microsoft.com/office/drawing/2014/main" id="{E03B82EC-07D0-B34B-94AA-B529B02F2EAF}"/>
              </a:ext>
            </a:extLst>
          </p:cNvPr>
          <p:cNvSpPr txBox="1">
            <a:spLocks/>
          </p:cNvSpPr>
          <p:nvPr/>
        </p:nvSpPr>
        <p:spPr>
          <a:xfrm>
            <a:off x="863111" y="2724392"/>
            <a:ext cx="6413012" cy="16157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a:spcBef>
                <a:spcPts val="600"/>
              </a:spcBef>
              <a:defRPr>
                <a:latin typeface="Calibri" panose="020F0502020204030204" pitchFamily="34" charset="0"/>
                <a:cs typeface="Calibri" panose="020F050202020403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CL" dirty="0"/>
              <a:t>Si bien un WMS requiere inversión (cada vez menor), tiene algunas ventajas sobre el ERP en cuanto a la gestión de los inventarios.</a:t>
            </a:r>
          </a:p>
          <a:p>
            <a:r>
              <a:rPr lang="es-CL" dirty="0"/>
              <a:t>Ya se mencionó que permite ubicaciones variables, optimizando el uso del espacio. A continuación se verán algunas otras de sus ventajas.</a:t>
            </a:r>
          </a:p>
          <a:p>
            <a:r>
              <a:rPr lang="es-CL" sz="1200" i="1" dirty="0"/>
              <a:t>(NOTA: los ERP avanzan y se van haciendo cada vez más sofisticados, por lo que con el tiempo pueden ir adquiriendo algunas de estas funcionalidades)</a:t>
            </a:r>
          </a:p>
        </p:txBody>
      </p:sp>
      <p:sp>
        <p:nvSpPr>
          <p:cNvPr id="14" name="Google Shape;152;p5">
            <a:extLst>
              <a:ext uri="{FF2B5EF4-FFF2-40B4-BE49-F238E27FC236}">
                <a16:creationId xmlns="" xmlns:a16="http://schemas.microsoft.com/office/drawing/2014/main" id="{B0AA3BC0-22EA-3745-AC64-A885F6A6C427}"/>
              </a:ext>
            </a:extLst>
          </p:cNvPr>
          <p:cNvSpPr/>
          <p:nvPr/>
        </p:nvSpPr>
        <p:spPr>
          <a:xfrm>
            <a:off x="584893" y="5017935"/>
            <a:ext cx="7207045" cy="1766281"/>
          </a:xfrm>
          <a:prstGeom prst="roundRect">
            <a:avLst>
              <a:gd name="adj" fmla="val 1015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 name="Google Shape;178;p6">
            <a:extLst>
              <a:ext uri="{FF2B5EF4-FFF2-40B4-BE49-F238E27FC236}">
                <a16:creationId xmlns="" xmlns:a16="http://schemas.microsoft.com/office/drawing/2014/main" id="{D43EC309-CD05-0649-AA77-AF4DB0334C87}"/>
              </a:ext>
            </a:extLst>
          </p:cNvPr>
          <p:cNvSpPr txBox="1"/>
          <p:nvPr/>
        </p:nvSpPr>
        <p:spPr>
          <a:xfrm>
            <a:off x="458826" y="4657895"/>
            <a:ext cx="675477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400" i="0" u="none" strike="noStrike" cap="none" dirty="0">
                <a:solidFill>
                  <a:srgbClr val="ED6B00"/>
                </a:solidFill>
                <a:latin typeface="Calibri"/>
                <a:ea typeface="Calibri"/>
                <a:cs typeface="Calibri"/>
                <a:sym typeface="Calibri"/>
              </a:rPr>
              <a:t>CONTROL MÁS </a:t>
            </a:r>
            <a:r>
              <a:rPr lang="en-US" sz="2400" i="0" u="none" strike="noStrike" cap="none" dirty="0">
                <a:solidFill>
                  <a:srgbClr val="A93501"/>
                </a:solidFill>
                <a:latin typeface="Calibri"/>
                <a:ea typeface="Calibri"/>
                <a:cs typeface="Calibri"/>
                <a:sym typeface="Calibri"/>
              </a:rPr>
              <a:t>DETALLADO DE PRODUCTOS</a:t>
            </a:r>
            <a:endParaRPr sz="2400" i="0" u="none" strike="noStrike" cap="none" dirty="0">
              <a:solidFill>
                <a:srgbClr val="A93501"/>
              </a:solidFill>
              <a:latin typeface="Calibri"/>
              <a:ea typeface="Calibri"/>
              <a:cs typeface="Calibri"/>
              <a:sym typeface="Calibri"/>
            </a:endParaRPr>
          </a:p>
        </p:txBody>
      </p:sp>
      <p:sp>
        <p:nvSpPr>
          <p:cNvPr id="18" name="Marcador de contenido 2">
            <a:extLst>
              <a:ext uri="{FF2B5EF4-FFF2-40B4-BE49-F238E27FC236}">
                <a16:creationId xmlns="" xmlns:a16="http://schemas.microsoft.com/office/drawing/2014/main" id="{F1234703-DAC2-A346-9A61-9A8BF161B8C8}"/>
              </a:ext>
            </a:extLst>
          </p:cNvPr>
          <p:cNvSpPr txBox="1">
            <a:spLocks/>
          </p:cNvSpPr>
          <p:nvPr/>
        </p:nvSpPr>
        <p:spPr>
          <a:xfrm>
            <a:off x="870927" y="5108086"/>
            <a:ext cx="6725627" cy="156625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a:spcBef>
                <a:spcPts val="600"/>
              </a:spcBef>
              <a:defRPr>
                <a:latin typeface="Calibri" panose="020F0502020204030204" pitchFamily="34" charset="0"/>
                <a:cs typeface="Calibri" panose="020F050202020403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CL" dirty="0"/>
              <a:t>Mientras un ERP suele saber que hay cierta cantidad de un determinado producto, un WMS permite separar esta cantidad mediante algunos atributos adicionales: número de lote, fecha de recepción, entre otros.</a:t>
            </a:r>
          </a:p>
          <a:p>
            <a:r>
              <a:rPr lang="es-CL" dirty="0"/>
              <a:t>Una organización puede utilizar esta información para mejorar el control de la salida de productos: chequeando que se use FEFO (o FIFO, o LIFO), verificando que no se vaya un lote que no está autorizado (lo que de otro modo queda bajo el control visual humano).</a:t>
            </a:r>
          </a:p>
        </p:txBody>
      </p:sp>
      <p:pic>
        <p:nvPicPr>
          <p:cNvPr id="3" name="Gráfico 2">
            <a:extLst>
              <a:ext uri="{FF2B5EF4-FFF2-40B4-BE49-F238E27FC236}">
                <a16:creationId xmlns="" xmlns:a16="http://schemas.microsoft.com/office/drawing/2014/main" id="{40FE015E-2FC6-484A-8B8F-F433AE3F21D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315201" y="2565507"/>
            <a:ext cx="1853161" cy="4225207"/>
          </a:xfrm>
          <a:prstGeom prst="rect">
            <a:avLst/>
          </a:prstGeom>
        </p:spPr>
      </p:pic>
    </p:spTree>
    <p:extLst>
      <p:ext uri="{BB962C8B-B14F-4D97-AF65-F5344CB8AC3E}">
        <p14:creationId xmlns:p14="http://schemas.microsoft.com/office/powerpoint/2010/main" val="19598151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2" name="Google Shape;152;p5">
            <a:extLst>
              <a:ext uri="{FF2B5EF4-FFF2-40B4-BE49-F238E27FC236}">
                <a16:creationId xmlns="" xmlns:a16="http://schemas.microsoft.com/office/drawing/2014/main" id="{6551C1C1-FF6B-B840-9FED-5FF24422AE75}"/>
              </a:ext>
            </a:extLst>
          </p:cNvPr>
          <p:cNvSpPr/>
          <p:nvPr/>
        </p:nvSpPr>
        <p:spPr>
          <a:xfrm>
            <a:off x="584893" y="2665041"/>
            <a:ext cx="7207045" cy="2024189"/>
          </a:xfrm>
          <a:prstGeom prst="roundRect">
            <a:avLst>
              <a:gd name="adj" fmla="val 1015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178;p6">
            <a:extLst>
              <a:ext uri="{FF2B5EF4-FFF2-40B4-BE49-F238E27FC236}">
                <a16:creationId xmlns="" xmlns:a16="http://schemas.microsoft.com/office/drawing/2014/main" id="{05B1AF9C-004D-6948-95EA-54A4EEABC51F}"/>
              </a:ext>
            </a:extLst>
          </p:cNvPr>
          <p:cNvSpPr txBox="1"/>
          <p:nvPr/>
        </p:nvSpPr>
        <p:spPr>
          <a:xfrm>
            <a:off x="458826" y="2305186"/>
            <a:ext cx="4980682"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400" i="0" u="none" strike="noStrike" cap="none" dirty="0">
                <a:solidFill>
                  <a:srgbClr val="ED6B00"/>
                </a:solidFill>
                <a:latin typeface="Calibri"/>
                <a:ea typeface="Calibri"/>
                <a:cs typeface="Calibri"/>
                <a:sym typeface="Calibri"/>
              </a:rPr>
              <a:t>MÚLTIPLES </a:t>
            </a:r>
            <a:r>
              <a:rPr lang="en-US" sz="2400" i="0" u="none" strike="noStrike" cap="none" dirty="0">
                <a:solidFill>
                  <a:srgbClr val="A93501"/>
                </a:solidFill>
                <a:latin typeface="Calibri"/>
                <a:ea typeface="Calibri"/>
                <a:cs typeface="Calibri"/>
                <a:sym typeface="Calibri"/>
              </a:rPr>
              <a:t>UBICACIONES</a:t>
            </a:r>
            <a:endParaRPr sz="2400" i="0" u="none" strike="noStrike" cap="none" dirty="0">
              <a:solidFill>
                <a:srgbClr val="A93501"/>
              </a:solidFill>
              <a:latin typeface="Calibri"/>
              <a:ea typeface="Calibri"/>
              <a:cs typeface="Calibri"/>
              <a:sym typeface="Calibri"/>
            </a:endParaRPr>
          </a:p>
        </p:txBody>
      </p:sp>
      <p:sp>
        <p:nvSpPr>
          <p:cNvPr id="14" name="Google Shape;152;p5">
            <a:extLst>
              <a:ext uri="{FF2B5EF4-FFF2-40B4-BE49-F238E27FC236}">
                <a16:creationId xmlns="" xmlns:a16="http://schemas.microsoft.com/office/drawing/2014/main" id="{B0AA3BC0-22EA-3745-AC64-A885F6A6C427}"/>
              </a:ext>
            </a:extLst>
          </p:cNvPr>
          <p:cNvSpPr/>
          <p:nvPr/>
        </p:nvSpPr>
        <p:spPr>
          <a:xfrm>
            <a:off x="3235569" y="5298830"/>
            <a:ext cx="5884984" cy="1485385"/>
          </a:xfrm>
          <a:prstGeom prst="roundRect">
            <a:avLst>
              <a:gd name="adj" fmla="val 1015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 name="Google Shape;178;p6">
            <a:extLst>
              <a:ext uri="{FF2B5EF4-FFF2-40B4-BE49-F238E27FC236}">
                <a16:creationId xmlns="" xmlns:a16="http://schemas.microsoft.com/office/drawing/2014/main" id="{D43EC309-CD05-0649-AA77-AF4DB0334C87}"/>
              </a:ext>
            </a:extLst>
          </p:cNvPr>
          <p:cNvSpPr txBox="1"/>
          <p:nvPr/>
        </p:nvSpPr>
        <p:spPr>
          <a:xfrm>
            <a:off x="3545903" y="4939248"/>
            <a:ext cx="675477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400" i="0" u="none" strike="noStrike" cap="none" dirty="0">
                <a:solidFill>
                  <a:srgbClr val="ED6B00"/>
                </a:solidFill>
                <a:latin typeface="Calibri"/>
                <a:ea typeface="Calibri"/>
                <a:cs typeface="Calibri"/>
                <a:sym typeface="Calibri"/>
              </a:rPr>
              <a:t>TRAZABILIDAD</a:t>
            </a:r>
            <a:endParaRPr sz="2400" i="0" u="none" strike="noStrike" cap="none" dirty="0">
              <a:solidFill>
                <a:srgbClr val="A93501"/>
              </a:solidFill>
              <a:latin typeface="Calibri"/>
              <a:ea typeface="Calibri"/>
              <a:cs typeface="Calibri"/>
              <a:sym typeface="Calibri"/>
            </a:endParaRPr>
          </a:p>
        </p:txBody>
      </p:sp>
      <p:sp>
        <p:nvSpPr>
          <p:cNvPr id="13" name="Marcador de contenido 2">
            <a:extLst>
              <a:ext uri="{FF2B5EF4-FFF2-40B4-BE49-F238E27FC236}">
                <a16:creationId xmlns="" xmlns:a16="http://schemas.microsoft.com/office/drawing/2014/main" id="{C3059A12-4CF7-ED4D-9724-A7BECBC4F0A2}"/>
              </a:ext>
            </a:extLst>
          </p:cNvPr>
          <p:cNvSpPr txBox="1">
            <a:spLocks/>
          </p:cNvSpPr>
          <p:nvPr/>
        </p:nvSpPr>
        <p:spPr>
          <a:xfrm>
            <a:off x="870928" y="2654055"/>
            <a:ext cx="6639657" cy="196973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a:spcBef>
                <a:spcPts val="600"/>
              </a:spcBef>
              <a:defRPr>
                <a:latin typeface="Calibri" panose="020F0502020204030204" pitchFamily="34" charset="0"/>
                <a:cs typeface="Calibri" panose="020F050202020403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CL" dirty="0"/>
              <a:t>Los productos que tienen un alto movimiento, suelen tener varias ubicaciones. El WMS las maneja todas en tiempo real, pudiendo consultarse la información en pantalla. Esto es particularmente crítico cuando se piensa en ubicaciones variables, donde un producto cualquiera puede estar en ciertas posiciones esta semana, pero cambiar completamente a la semana siguiente.</a:t>
            </a:r>
          </a:p>
          <a:p>
            <a:r>
              <a:rPr lang="es-CL" dirty="0"/>
              <a:t>No está de más señalar que los criterios para determinar las ubicaciones se van modificando en función de la historia de los productos, pero también del cambio que pueda tener la empresa en sus políticas o en su layout.</a:t>
            </a:r>
          </a:p>
        </p:txBody>
      </p:sp>
      <p:sp>
        <p:nvSpPr>
          <p:cNvPr id="17" name="Marcador de contenido 2">
            <a:extLst>
              <a:ext uri="{FF2B5EF4-FFF2-40B4-BE49-F238E27FC236}">
                <a16:creationId xmlns="" xmlns:a16="http://schemas.microsoft.com/office/drawing/2014/main" id="{3AFAB00D-F7F9-7D47-A2EF-A7FB69EB461F}"/>
              </a:ext>
            </a:extLst>
          </p:cNvPr>
          <p:cNvSpPr txBox="1">
            <a:spLocks/>
          </p:cNvSpPr>
          <p:nvPr/>
        </p:nvSpPr>
        <p:spPr>
          <a:xfrm>
            <a:off x="3575050" y="5319102"/>
            <a:ext cx="5436089" cy="140034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a:spcBef>
                <a:spcPts val="600"/>
              </a:spcBef>
              <a:defRPr>
                <a:latin typeface="Calibri" panose="020F0502020204030204" pitchFamily="34" charset="0"/>
                <a:cs typeface="Calibri" panose="020F050202020403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CL" dirty="0"/>
              <a:t>Algo que ya se había mencionado, pero que es conveniente recordar. </a:t>
            </a:r>
          </a:p>
          <a:p>
            <a:r>
              <a:rPr lang="es-CL" dirty="0"/>
              <a:t>El WMS le hace un seguimiento a los productos en las instalaciones (recordemos que puede haber maquilas, o podemos estar en presencia de una fábrica).</a:t>
            </a:r>
          </a:p>
          <a:p>
            <a:r>
              <a:rPr lang="es-CL" dirty="0"/>
              <a:t>Con todas las ventajas que esto puede generar.</a:t>
            </a:r>
          </a:p>
        </p:txBody>
      </p:sp>
      <p:pic>
        <p:nvPicPr>
          <p:cNvPr id="7" name="Gráfico 6">
            <a:extLst>
              <a:ext uri="{FF2B5EF4-FFF2-40B4-BE49-F238E27FC236}">
                <a16:creationId xmlns="" xmlns:a16="http://schemas.microsoft.com/office/drawing/2014/main" id="{AC36B1A5-E5B4-3D41-87AB-A0D86870A0A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667897" y="2469662"/>
            <a:ext cx="1617162" cy="2223598"/>
          </a:xfrm>
          <a:prstGeom prst="rect">
            <a:avLst/>
          </a:prstGeom>
        </p:spPr>
      </p:pic>
      <p:pic>
        <p:nvPicPr>
          <p:cNvPr id="19" name="Gráfico 18">
            <a:extLst>
              <a:ext uri="{FF2B5EF4-FFF2-40B4-BE49-F238E27FC236}">
                <a16:creationId xmlns="" xmlns:a16="http://schemas.microsoft.com/office/drawing/2014/main" id="{57CF1BD9-01CA-094C-8862-E8BD7628F38E}"/>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903642" y="4837723"/>
            <a:ext cx="2512089" cy="2015513"/>
          </a:xfrm>
          <a:prstGeom prst="rect">
            <a:avLst/>
          </a:prstGeom>
        </p:spPr>
      </p:pic>
      <p:sp>
        <p:nvSpPr>
          <p:cNvPr id="11"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smtClean="0">
                <a:solidFill>
                  <a:srgbClr val="ED6B00"/>
                </a:solidFill>
                <a:latin typeface="Calibri"/>
                <a:ea typeface="Calibri"/>
                <a:cs typeface="Calibri"/>
                <a:sym typeface="Calibri"/>
              </a:rPr>
              <a:t>DEFINIENDO UBICACIÓN </a:t>
            </a:r>
            <a:r>
              <a:rPr lang="en-US" sz="2800" b="1" dirty="0">
                <a:solidFill>
                  <a:srgbClr val="ED6B00"/>
                </a:solidFill>
                <a:latin typeface="Calibri"/>
                <a:ea typeface="Calibri"/>
                <a:cs typeface="Calibri"/>
                <a:sym typeface="Calibri"/>
              </a:rPr>
              <a:t>DE </a:t>
            </a:r>
            <a:r>
              <a:rPr lang="en-US" sz="2800" b="0" i="0" u="none" strike="noStrike" cap="none" dirty="0" smtClean="0">
                <a:solidFill>
                  <a:srgbClr val="A93501"/>
                </a:solidFill>
                <a:latin typeface="Calibri"/>
                <a:ea typeface="Calibri"/>
                <a:cs typeface="Calibri"/>
                <a:sym typeface="Calibri"/>
              </a:rPr>
              <a:t>PRODUCTOS</a:t>
            </a:r>
            <a:endParaRPr sz="3100" b="0" i="0" u="none" strike="noStrike" cap="none" dirty="0">
              <a:solidFill>
                <a:srgbClr val="A93501"/>
              </a:solidFill>
              <a:latin typeface="Calibri"/>
              <a:ea typeface="Calibri"/>
              <a:cs typeface="Calibri"/>
              <a:sym typeface="Calibri"/>
            </a:endParaRPr>
          </a:p>
        </p:txBody>
      </p:sp>
    </p:spTree>
    <p:extLst>
      <p:ext uri="{BB962C8B-B14F-4D97-AF65-F5344CB8AC3E}">
        <p14:creationId xmlns:p14="http://schemas.microsoft.com/office/powerpoint/2010/main" val="35886362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90" name="Google Shape;390;p18"/>
          <p:cNvSpPr/>
          <p:nvPr/>
        </p:nvSpPr>
        <p:spPr>
          <a:xfrm>
            <a:off x="2035277" y="2602512"/>
            <a:ext cx="6780477" cy="2930769"/>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18"/>
          <p:cNvSpPr txBox="1"/>
          <p:nvPr/>
        </p:nvSpPr>
        <p:spPr>
          <a:xfrm>
            <a:off x="3420458" y="2347584"/>
            <a:ext cx="5231173" cy="3347636"/>
          </a:xfrm>
          <a:prstGeom prst="rect">
            <a:avLst/>
          </a:prstGeom>
          <a:noFill/>
          <a:ln>
            <a:noFill/>
          </a:ln>
        </p:spPr>
        <p:txBody>
          <a:bodyPr spcFirstLastPara="1" wrap="square" lIns="91425" tIns="91425" rIns="91425" bIns="91425" anchor="ctr" anchorCtr="0">
            <a:noAutofit/>
          </a:bodyPr>
          <a:lstStyle/>
          <a:p>
            <a:pPr lvl="0">
              <a:lnSpc>
                <a:spcPct val="115000"/>
              </a:lnSpc>
            </a:pPr>
            <a:r>
              <a:rPr lang="en-US" sz="2000" dirty="0">
                <a:solidFill>
                  <a:srgbClr val="A93501"/>
                </a:solidFill>
                <a:latin typeface="Calibri"/>
                <a:ea typeface="Calibri"/>
                <a:cs typeface="Calibri"/>
                <a:sym typeface="Calibri"/>
              </a:rPr>
              <a:t>DEFINIENDO </a:t>
            </a:r>
            <a:r>
              <a:rPr lang="en-US" sz="2000" dirty="0" smtClean="0">
                <a:solidFill>
                  <a:srgbClr val="A93501"/>
                </a:solidFill>
                <a:latin typeface="Calibri"/>
                <a:ea typeface="Calibri"/>
                <a:cs typeface="Calibri"/>
                <a:sym typeface="Calibri"/>
              </a:rPr>
              <a:t>UBICACIÓN </a:t>
            </a:r>
            <a:r>
              <a:rPr lang="en-US" sz="2000" dirty="0" smtClean="0">
                <a:solidFill>
                  <a:srgbClr val="A93501"/>
                </a:solidFill>
                <a:latin typeface="Calibri"/>
                <a:ea typeface="Calibri"/>
                <a:cs typeface="Calibri"/>
                <a:sym typeface="Calibri"/>
              </a:rPr>
              <a:t>DE</a:t>
            </a:r>
            <a:r>
              <a:rPr lang="es-ES" sz="2000" b="1" i="0" u="none" strike="noStrike" cap="none" dirty="0" smtClean="0">
                <a:solidFill>
                  <a:srgbClr val="ED6B00"/>
                </a:solidFill>
                <a:latin typeface="Calibri"/>
                <a:ea typeface="Calibri"/>
                <a:cs typeface="Calibri"/>
                <a:sym typeface="Calibri"/>
              </a:rPr>
              <a:t> </a:t>
            </a:r>
            <a:r>
              <a:rPr lang="es-ES" sz="2000" b="1" i="0" u="none" strike="noStrike" cap="none" dirty="0">
                <a:solidFill>
                  <a:srgbClr val="ED6B00"/>
                </a:solidFill>
                <a:latin typeface="Calibri"/>
                <a:ea typeface="Calibri"/>
                <a:cs typeface="Calibri"/>
                <a:sym typeface="Calibri"/>
              </a:rPr>
              <a:t>PRODUCTOS</a:t>
            </a:r>
            <a:endParaRPr dirty="0">
              <a:solidFill>
                <a:srgbClr val="ED6B00"/>
              </a:solidFill>
            </a:endParaRPr>
          </a:p>
          <a:p>
            <a:pPr>
              <a:lnSpc>
                <a:spcPct val="64000"/>
              </a:lnSpc>
            </a:pPr>
            <a:endParaRPr lang="es-CL" sz="1600" dirty="0">
              <a:latin typeface="Calibri"/>
              <a:cs typeface="Calibri"/>
            </a:endParaRPr>
          </a:p>
          <a:p>
            <a:pPr>
              <a:lnSpc>
                <a:spcPct val="115000"/>
              </a:lnSpc>
              <a:spcBef>
                <a:spcPts val="900"/>
              </a:spcBef>
            </a:pPr>
            <a:r>
              <a:rPr lang="es-CL" dirty="0">
                <a:latin typeface="Calibri"/>
                <a:cs typeface="Calibri"/>
              </a:rPr>
              <a:t>La ubicación fija es la más utilizada en los almacenes de las organizaciones. Pero hemos visto que tiene inconvenientes.</a:t>
            </a:r>
          </a:p>
          <a:p>
            <a:pPr>
              <a:lnSpc>
                <a:spcPct val="115000"/>
              </a:lnSpc>
              <a:spcBef>
                <a:spcPts val="900"/>
              </a:spcBef>
            </a:pPr>
            <a:r>
              <a:rPr lang="es-CL" dirty="0">
                <a:latin typeface="Calibri"/>
                <a:cs typeface="Calibri"/>
              </a:rPr>
              <a:t>Reúnanse en grupos y analicen qué se podría hacer para disminuir estos inconvenientes (que no implique en invertir en un software como un WMS).</a:t>
            </a:r>
            <a:endParaRPr sz="1600" b="1" i="0" u="none" strike="noStrike" cap="none" dirty="0">
              <a:solidFill>
                <a:srgbClr val="ED6B00"/>
              </a:solidFill>
              <a:latin typeface="Calibri"/>
              <a:ea typeface="Calibri"/>
              <a:cs typeface="Calibri"/>
              <a:sym typeface="Calibri"/>
            </a:endParaRPr>
          </a:p>
        </p:txBody>
      </p:sp>
      <p:sp>
        <p:nvSpPr>
          <p:cNvPr id="10" name="Google Shape;158;p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dirty="0">
                <a:solidFill>
                  <a:srgbClr val="ED6B00"/>
                </a:solidFill>
                <a:latin typeface="Calibri"/>
                <a:ea typeface="Calibri"/>
                <a:cs typeface="Calibri"/>
                <a:sym typeface="Calibri"/>
              </a:rPr>
              <a:t>¿CUÁNTO APRENDIMOS?</a:t>
            </a:r>
            <a:endParaRPr sz="3100" b="1" i="0" u="none" strike="noStrike" cap="none" dirty="0">
              <a:solidFill>
                <a:srgbClr val="ED6B00"/>
              </a:solidFill>
              <a:latin typeface="Calibri"/>
              <a:ea typeface="Calibri"/>
              <a:cs typeface="Calibri"/>
              <a:sym typeface="Calibri"/>
            </a:endParaRPr>
          </a:p>
        </p:txBody>
      </p:sp>
      <p:sp>
        <p:nvSpPr>
          <p:cNvPr id="11"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dirty="0">
                <a:latin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2" name="Google Shape;168;p5"/>
          <p:cNvSpPr txBox="1"/>
          <p:nvPr/>
        </p:nvSpPr>
        <p:spPr>
          <a:xfrm>
            <a:off x="4201500" y="1224916"/>
            <a:ext cx="990432"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dirty="0">
                <a:solidFill>
                  <a:srgbClr val="FFB375"/>
                </a:solidFill>
                <a:latin typeface="Calibri"/>
                <a:ea typeface="Calibri"/>
                <a:cs typeface="Calibri"/>
                <a:sym typeface="Calibri"/>
              </a:rPr>
              <a:t>16</a:t>
            </a:r>
            <a:endParaRPr sz="6000" b="0" i="0" u="none" strike="noStrike" cap="none" dirty="0">
              <a:solidFill>
                <a:srgbClr val="FFB375"/>
              </a:solidFill>
              <a:latin typeface="Calibri"/>
              <a:ea typeface="Calibri"/>
              <a:cs typeface="Calibri"/>
              <a:sym typeface="Calibri"/>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42" y="2715213"/>
            <a:ext cx="2812026" cy="318257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0216" y="5005342"/>
            <a:ext cx="1705019" cy="1272246"/>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6537" y="5330752"/>
            <a:ext cx="1651873" cy="88451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90" name="Google Shape;390;p18"/>
          <p:cNvSpPr/>
          <p:nvPr/>
        </p:nvSpPr>
        <p:spPr>
          <a:xfrm>
            <a:off x="2035277" y="2219498"/>
            <a:ext cx="6467861" cy="3751456"/>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18"/>
          <p:cNvSpPr txBox="1"/>
          <p:nvPr/>
        </p:nvSpPr>
        <p:spPr>
          <a:xfrm>
            <a:off x="2592027" y="2113135"/>
            <a:ext cx="5496896" cy="3347636"/>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ES" sz="2000" dirty="0">
                <a:solidFill>
                  <a:srgbClr val="A93501"/>
                </a:solidFill>
                <a:latin typeface="Calibri"/>
                <a:ea typeface="Calibri"/>
                <a:cs typeface="Calibri"/>
                <a:sym typeface="Calibri"/>
              </a:rPr>
              <a:t>Respuesta:</a:t>
            </a:r>
            <a:endParaRPr dirty="0">
              <a:solidFill>
                <a:srgbClr val="ED6B00"/>
              </a:solidFill>
            </a:endParaRPr>
          </a:p>
          <a:p>
            <a:pPr>
              <a:lnSpc>
                <a:spcPct val="64000"/>
              </a:lnSpc>
            </a:pPr>
            <a:endParaRPr lang="es-CL" sz="1600" dirty="0">
              <a:latin typeface="Calibri"/>
              <a:cs typeface="Calibri"/>
            </a:endParaRPr>
          </a:p>
          <a:p>
            <a:r>
              <a:rPr lang="es-CL" dirty="0">
                <a:latin typeface="Calibri" panose="020F0502020204030204" pitchFamily="34" charset="0"/>
                <a:cs typeface="Calibri" panose="020F0502020204030204" pitchFamily="34" charset="0"/>
              </a:rPr>
              <a:t>Una opción es redefinir cada cierto tiempo la ubicación de los productos (anualmente, por ejemplo) en función de sus ventas: los que más se venden más cerca de la zona de despacho. Al comienzo el personal es más lento porque está desorientado, pero cuando aprenden las nuevas ubicaciones todo funciona de manera más eficiente.</a:t>
            </a:r>
          </a:p>
          <a:p>
            <a:pPr>
              <a:lnSpc>
                <a:spcPct val="115000"/>
              </a:lnSpc>
            </a:pPr>
            <a:endParaRPr sz="16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en-US" sz="1600" b="0" i="0" u="none" strike="noStrike" cap="none" dirty="0">
                <a:solidFill>
                  <a:srgbClr val="000000"/>
                </a:solidFill>
                <a:latin typeface="Calibri"/>
                <a:ea typeface="Calibri"/>
                <a:cs typeface="Calibri"/>
                <a:sym typeface="Calibri"/>
              </a:rPr>
              <a:t>¡</a:t>
            </a:r>
            <a:r>
              <a:rPr lang="en-US" sz="1600" b="0" i="0" u="none" strike="noStrike" cap="none" dirty="0" err="1">
                <a:solidFill>
                  <a:srgbClr val="000000"/>
                </a:solidFill>
                <a:latin typeface="Calibri"/>
                <a:ea typeface="Calibri"/>
                <a:cs typeface="Calibri"/>
                <a:sym typeface="Calibri"/>
              </a:rPr>
              <a:t>Ahora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realizaremos</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una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actividad</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que</a:t>
            </a:r>
            <a:r>
              <a:rPr lang="en-US" sz="1600" b="0" i="0" u="none" strike="noStrike" cap="none" dirty="0">
                <a:solidFill>
                  <a:srgbClr val="000000"/>
                </a:solidFill>
                <a:latin typeface="Calibri"/>
                <a:ea typeface="Calibri"/>
                <a:cs typeface="Calibri"/>
                <a:sym typeface="Calibri"/>
              </a:rPr>
              <a:t> resume </a:t>
            </a:r>
            <a:r>
              <a:rPr lang="en-US" sz="1600" b="0" i="0" u="none" strike="noStrike" cap="none" dirty="0" err="1">
                <a:solidFill>
                  <a:srgbClr val="000000"/>
                </a:solidFill>
                <a:latin typeface="Calibri"/>
                <a:ea typeface="Calibri"/>
                <a:cs typeface="Calibri"/>
                <a:sym typeface="Calibri"/>
              </a:rPr>
              <a:t>todo</a:t>
            </a:r>
            <a:r>
              <a:rPr lang="en-US" sz="1600" b="0" i="0" u="none" strike="noStrike" cap="none" dirty="0">
                <a:solidFill>
                  <a:srgbClr val="000000"/>
                </a:solidFill>
                <a:latin typeface="Calibri"/>
                <a:ea typeface="Calibri"/>
                <a:cs typeface="Calibri"/>
                <a:sym typeface="Calibri"/>
              </a:rPr>
              <a:t> lo </a:t>
            </a:r>
            <a:r>
              <a:rPr lang="en-US" sz="1600" b="0" i="0" u="none" strike="noStrike" cap="none" dirty="0" err="1">
                <a:solidFill>
                  <a:srgbClr val="000000"/>
                </a:solidFill>
                <a:latin typeface="Calibri"/>
                <a:ea typeface="Calibri"/>
                <a:cs typeface="Calibri"/>
                <a:sym typeface="Calibri"/>
              </a:rPr>
              <a:t>que</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hemos</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visto</a:t>
            </a:r>
            <a:r>
              <a:rPr lang="en-US" sz="1600" b="0" i="0" u="none" strike="noStrike" cap="none" dirty="0">
                <a:solidFill>
                  <a:srgbClr val="000000"/>
                </a:solidFill>
                <a:latin typeface="Calibri"/>
                <a:ea typeface="Calibri"/>
                <a:cs typeface="Calibri"/>
                <a:sym typeface="Calibri"/>
              </a:rPr>
              <a:t>! </a:t>
            </a:r>
            <a:r>
              <a:rPr lang="en-US" sz="1600" b="1" i="0" u="none" strike="noStrike" cap="none" dirty="0">
                <a:solidFill>
                  <a:srgbClr val="ED6B00"/>
                </a:solidFill>
                <a:latin typeface="Calibri"/>
                <a:ea typeface="Calibri"/>
                <a:cs typeface="Calibri"/>
                <a:sym typeface="Calibri"/>
              </a:rPr>
              <a:t>¡</a:t>
            </a:r>
            <a:r>
              <a:rPr lang="en-US" sz="1600" b="1" i="0" u="none" strike="noStrike" cap="none" dirty="0" err="1">
                <a:solidFill>
                  <a:srgbClr val="ED6B00"/>
                </a:solidFill>
                <a:latin typeface="Calibri"/>
                <a:ea typeface="Calibri"/>
                <a:cs typeface="Calibri"/>
                <a:sym typeface="Calibri"/>
              </a:rPr>
              <a:t>Atentos</a:t>
            </a:r>
            <a:r>
              <a:rPr lang="en-US" sz="1600" b="1" i="0" u="none" strike="noStrike" cap="none" dirty="0">
                <a:solidFill>
                  <a:srgbClr val="ED6B00"/>
                </a:solidFill>
                <a:latin typeface="Calibri"/>
                <a:ea typeface="Calibri"/>
                <a:cs typeface="Calibri"/>
                <a:sym typeface="Calibri"/>
              </a:rPr>
              <a:t>!</a:t>
            </a:r>
            <a:endParaRPr sz="1600" b="1" i="0" u="none" strike="noStrike" cap="none" dirty="0">
              <a:solidFill>
                <a:srgbClr val="ED6B00"/>
              </a:solidFill>
              <a:latin typeface="Calibri"/>
              <a:ea typeface="Calibri"/>
              <a:cs typeface="Calibri"/>
              <a:sym typeface="Calibri"/>
            </a:endParaRPr>
          </a:p>
        </p:txBody>
      </p:sp>
      <p:sp>
        <p:nvSpPr>
          <p:cNvPr id="10" name="Google Shape;158;p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dirty="0">
                <a:solidFill>
                  <a:srgbClr val="ED6B00"/>
                </a:solidFill>
                <a:latin typeface="Calibri"/>
                <a:ea typeface="Calibri"/>
                <a:cs typeface="Calibri"/>
                <a:sym typeface="Calibri"/>
              </a:rPr>
              <a:t>¿CUÁNTO APRENDIMOS?</a:t>
            </a:r>
            <a:endParaRPr sz="3100" b="1" i="0" u="none" strike="noStrike" cap="none" dirty="0">
              <a:solidFill>
                <a:srgbClr val="ED6B00"/>
              </a:solidFill>
              <a:latin typeface="Calibri"/>
              <a:ea typeface="Calibri"/>
              <a:cs typeface="Calibri"/>
              <a:sym typeface="Calibri"/>
            </a:endParaRPr>
          </a:p>
        </p:txBody>
      </p:sp>
      <p:sp>
        <p:nvSpPr>
          <p:cNvPr id="11"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dirty="0">
                <a:latin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2" name="Google Shape;168;p5"/>
          <p:cNvSpPr txBox="1"/>
          <p:nvPr/>
        </p:nvSpPr>
        <p:spPr>
          <a:xfrm>
            <a:off x="4201500" y="1224916"/>
            <a:ext cx="990432"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dirty="0">
                <a:solidFill>
                  <a:srgbClr val="FFB375"/>
                </a:solidFill>
                <a:latin typeface="Calibri"/>
                <a:ea typeface="Calibri"/>
                <a:cs typeface="Calibri"/>
                <a:sym typeface="Calibri"/>
              </a:rPr>
              <a:t>16</a:t>
            </a:r>
            <a:endParaRPr sz="6000" b="0" i="0" u="none" strike="noStrike" cap="none" dirty="0">
              <a:solidFill>
                <a:srgbClr val="FFB375"/>
              </a:solidFill>
              <a:latin typeface="Calibri"/>
              <a:ea typeface="Calibri"/>
              <a:cs typeface="Calibri"/>
              <a:sym typeface="Calibri"/>
            </a:endParaRPr>
          </a:p>
        </p:txBody>
      </p:sp>
      <p:pic>
        <p:nvPicPr>
          <p:cNvPr id="13" name="Imagen 12">
            <a:extLst>
              <a:ext uri="{FF2B5EF4-FFF2-40B4-BE49-F238E27FC236}">
                <a16:creationId xmlns="" xmlns:a16="http://schemas.microsoft.com/office/drawing/2014/main" id="{72A7FEE6-5A69-7847-A1F6-C59D234CCAEF}"/>
              </a:ext>
            </a:extLst>
          </p:cNvPr>
          <p:cNvPicPr>
            <a:picLocks noChangeAspect="1"/>
          </p:cNvPicPr>
          <p:nvPr/>
        </p:nvPicPr>
        <p:blipFill>
          <a:blip r:embed="rId3"/>
          <a:stretch>
            <a:fillRect/>
          </a:stretch>
        </p:blipFill>
        <p:spPr>
          <a:xfrm>
            <a:off x="701953" y="4712677"/>
            <a:ext cx="3156069" cy="1784893"/>
          </a:xfrm>
          <a:prstGeom prst="rect">
            <a:avLst/>
          </a:prstGeom>
        </p:spPr>
      </p:pic>
    </p:spTree>
    <p:extLst>
      <p:ext uri="{BB962C8B-B14F-4D97-AF65-F5344CB8AC3E}">
        <p14:creationId xmlns:p14="http://schemas.microsoft.com/office/powerpoint/2010/main" val="20598481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PRÁCTICA</a:t>
            </a:r>
            <a:endParaRPr sz="3100" b="1" i="0" u="none" strike="noStrike" cap="none" dirty="0">
              <a:solidFill>
                <a:srgbClr val="ED6B00"/>
              </a:solidFill>
              <a:latin typeface="Calibri"/>
              <a:ea typeface="Calibri"/>
              <a:cs typeface="Calibri"/>
              <a:sym typeface="Calibri"/>
            </a:endParaRPr>
          </a:p>
        </p:txBody>
      </p:sp>
      <p:sp>
        <p:nvSpPr>
          <p:cNvPr id="440" name="Google Shape;440;p20"/>
          <p:cNvSpPr/>
          <p:nvPr/>
        </p:nvSpPr>
        <p:spPr>
          <a:xfrm>
            <a:off x="375975"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42" name="Google Shape;442;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445" name="Google Shape;445;p20"/>
          <p:cNvSpPr txBox="1"/>
          <p:nvPr/>
        </p:nvSpPr>
        <p:spPr>
          <a:xfrm>
            <a:off x="958647" y="3641405"/>
            <a:ext cx="510785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n-US" sz="2000" dirty="0">
                <a:solidFill>
                  <a:srgbClr val="A93501"/>
                </a:solidFill>
                <a:latin typeface="Calibri"/>
                <a:ea typeface="Calibri"/>
                <a:cs typeface="Calibri"/>
                <a:sym typeface="Calibri"/>
              </a:rPr>
              <a:t>DEFINIENDO UBICACIÓN DE</a:t>
            </a:r>
            <a:r>
              <a:rPr lang="en-US" sz="2000" b="1" dirty="0">
                <a:solidFill>
                  <a:srgbClr val="ED6B00"/>
                </a:solidFill>
                <a:latin typeface="Calibri"/>
                <a:ea typeface="Calibri"/>
                <a:cs typeface="Calibri"/>
                <a:sym typeface="Calibri"/>
              </a:rPr>
              <a:t> PRODUCTOS</a:t>
            </a:r>
            <a:endParaRPr lang="en-US" sz="2000" dirty="0">
              <a:solidFill>
                <a:srgbClr val="ED6B00"/>
              </a:solidFill>
            </a:endParaRPr>
          </a:p>
          <a:p>
            <a:pPr lvl="0">
              <a:lnSpc>
                <a:spcPct val="115000"/>
              </a:lnSpc>
            </a:pPr>
            <a:endParaRPr lang="en-US" sz="1600" b="0" i="0" u="none" strike="noStrike" cap="none" dirty="0">
              <a:solidFill>
                <a:srgbClr val="000000"/>
              </a:solidFill>
              <a:latin typeface="Calibri"/>
              <a:ea typeface="Calibri"/>
              <a:cs typeface="Calibri"/>
              <a:sym typeface="Calibri"/>
            </a:endParaRPr>
          </a:p>
          <a:p>
            <a:r>
              <a:rPr lang="es-ES_tradnl" sz="1600" dirty="0">
                <a:latin typeface="Calibri" panose="020F0502020204030204" pitchFamily="34" charset="0"/>
                <a:cs typeface="Calibri" panose="020F0502020204030204" pitchFamily="34" charset="0"/>
              </a:rPr>
              <a:t>Ahora realizaremos una actividad práctica. Utiliza el  archivo </a:t>
            </a:r>
            <a:r>
              <a:rPr lang="es-ES_tradnl" sz="1600" b="1" dirty="0">
                <a:solidFill>
                  <a:srgbClr val="FF6600"/>
                </a:solidFill>
                <a:latin typeface="Calibri" panose="020F0502020204030204" pitchFamily="34" charset="0"/>
                <a:cs typeface="Calibri" panose="020F0502020204030204" pitchFamily="34" charset="0"/>
              </a:rPr>
              <a:t>“Actividad Practica 16” </a:t>
            </a:r>
            <a:r>
              <a:rPr lang="es-ES_tradnl" sz="1600" dirty="0">
                <a:latin typeface="Calibri" panose="020F0502020204030204" pitchFamily="34" charset="0"/>
                <a:cs typeface="Calibri" panose="020F0502020204030204" pitchFamily="34" charset="0"/>
              </a:rPr>
              <a:t>y sigue las instrucciones señaladas. </a:t>
            </a:r>
          </a:p>
          <a:p>
            <a:endParaRPr lang="es-CL" sz="1600" b="1" dirty="0">
              <a:solidFill>
                <a:srgbClr val="ED6B00"/>
              </a:solidFill>
              <a:latin typeface="Calibri" panose="020F0502020204030204" pitchFamily="34" charset="0"/>
              <a:cs typeface="Calibri" panose="020F0502020204030204" pitchFamily="34" charset="0"/>
            </a:endParaRPr>
          </a:p>
          <a:p>
            <a:r>
              <a:rPr lang="es-CL" sz="1600" b="1" dirty="0">
                <a:solidFill>
                  <a:srgbClr val="ED6B00"/>
                </a:solidFill>
                <a:latin typeface="Calibri" panose="020F0502020204030204" pitchFamily="34" charset="0"/>
                <a:cs typeface="Calibri" panose="020F0502020204030204" pitchFamily="34" charset="0"/>
              </a:rPr>
              <a:t>¡Éxito!</a:t>
            </a:r>
            <a:endParaRPr lang="es-CL" sz="1600" dirty="0"/>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sp>
        <p:nvSpPr>
          <p:cNvPr id="10" name="Google Shape;168;p5"/>
          <p:cNvSpPr txBox="1"/>
          <p:nvPr/>
        </p:nvSpPr>
        <p:spPr>
          <a:xfrm>
            <a:off x="3608568" y="1209418"/>
            <a:ext cx="1048674"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dirty="0">
                <a:solidFill>
                  <a:srgbClr val="FFB375"/>
                </a:solidFill>
                <a:latin typeface="Calibri"/>
                <a:ea typeface="Calibri"/>
                <a:cs typeface="Calibri"/>
                <a:sym typeface="Calibri"/>
              </a:rPr>
              <a:t>16</a:t>
            </a:r>
            <a:endParaRPr sz="6000" b="0" i="0" u="none" strike="noStrike" cap="none" dirty="0">
              <a:solidFill>
                <a:srgbClr val="FFB375"/>
              </a:solidFill>
              <a:latin typeface="Calibri"/>
              <a:ea typeface="Calibri"/>
              <a:cs typeface="Calibri"/>
              <a:sym typeface="Calibri"/>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056" y="3978569"/>
            <a:ext cx="6899892" cy="3974395"/>
          </a:xfrm>
          <a:prstGeom prst="rect">
            <a:avLst/>
          </a:prstGeom>
        </p:spPr>
      </p:pic>
      <p:sp>
        <p:nvSpPr>
          <p:cNvPr id="11" name="Google Shape;97;p3">
            <a:extLst>
              <a:ext uri="{FF2B5EF4-FFF2-40B4-BE49-F238E27FC236}">
                <a16:creationId xmlns="" xmlns:a16="http://schemas.microsoft.com/office/drawing/2014/main" id="{5E98551A-0D13-554D-B29D-F7A0BD63387B}"/>
              </a:ext>
            </a:extLst>
          </p:cNvPr>
          <p:cNvSpPr txBox="1"/>
          <p:nvPr/>
        </p:nvSpPr>
        <p:spPr>
          <a:xfrm>
            <a:off x="2490614" y="6881800"/>
            <a:ext cx="1639637"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extLst>
      <p:ext uri="{BB962C8B-B14F-4D97-AF65-F5344CB8AC3E}">
        <p14:creationId xmlns:p14="http://schemas.microsoft.com/office/powerpoint/2010/main" val="1336383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COMENZAR </a:t>
            </a:r>
            <a:r>
              <a:rPr lang="en-US" b="1" dirty="0">
                <a:latin typeface="Calibri"/>
                <a:ea typeface="Calibri"/>
                <a:cs typeface="Calibri"/>
                <a:sym typeface="Calibri"/>
              </a:rPr>
              <a:t>A TRABAJAR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402" name="Google Shape;402;p19"/>
          <p:cNvSpPr txBox="1"/>
          <p:nvPr/>
        </p:nvSpPr>
        <p:spPr>
          <a:xfrm>
            <a:off x="375977" y="1392244"/>
            <a:ext cx="701788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i="0" u="none" strike="noStrike" cap="none" dirty="0">
                <a:solidFill>
                  <a:srgbClr val="A93501"/>
                </a:solidFill>
                <a:latin typeface="Calibri"/>
                <a:ea typeface="Calibri"/>
                <a:cs typeface="Calibri"/>
                <a:sym typeface="Calibri"/>
              </a:rPr>
              <a:t>TOMA LAS SIGUIENTES </a:t>
            </a:r>
            <a:r>
              <a:rPr lang="en-US" sz="2800" b="1" i="0" u="none" strike="noStrike" cap="none" dirty="0">
                <a:solidFill>
                  <a:srgbClr val="ED6B00"/>
                </a:solidFill>
                <a:latin typeface="Calibri"/>
                <a:ea typeface="Calibri"/>
                <a:cs typeface="Calibri"/>
                <a:sym typeface="Calibri"/>
              </a:rPr>
              <a:t>PRECAUCIONES</a:t>
            </a:r>
            <a:endParaRPr sz="3100" b="1" i="0" u="none" strike="noStrike" cap="none" dirty="0">
              <a:solidFill>
                <a:srgbClr val="ED6B00"/>
              </a:solidFill>
              <a:latin typeface="Calibri"/>
              <a:ea typeface="Calibri"/>
              <a:cs typeface="Calibri"/>
              <a:sym typeface="Calibri"/>
            </a:endParaRPr>
          </a:p>
        </p:txBody>
      </p:sp>
      <p:grpSp>
        <p:nvGrpSpPr>
          <p:cNvPr id="18" name="Grupo 17"/>
          <p:cNvGrpSpPr/>
          <p:nvPr/>
        </p:nvGrpSpPr>
        <p:grpSpPr>
          <a:xfrm>
            <a:off x="-4655" y="4568183"/>
            <a:ext cx="5870763" cy="783005"/>
            <a:chOff x="-4655" y="4354713"/>
            <a:chExt cx="5870763" cy="783005"/>
          </a:xfrm>
        </p:grpSpPr>
        <p:sp>
          <p:nvSpPr>
            <p:cNvPr id="406" name="Google Shape;406;p19"/>
            <p:cNvSpPr txBox="1"/>
            <p:nvPr/>
          </p:nvSpPr>
          <p:spPr>
            <a:xfrm>
              <a:off x="1284454" y="4468470"/>
              <a:ext cx="4581654" cy="584735"/>
            </a:xfrm>
            <a:prstGeom prst="rect">
              <a:avLst/>
            </a:prstGeom>
            <a:noFill/>
            <a:ln>
              <a:noFill/>
            </a:ln>
          </p:spPr>
          <p:txBody>
            <a:bodyPr spcFirstLastPara="1" wrap="square" lIns="91425" tIns="45700" rIns="91425" bIns="45700" anchor="t" anchorCtr="0">
              <a:spAutoFit/>
            </a:bodyPr>
            <a:lstStyle/>
            <a:p>
              <a:pPr lvl="0"/>
              <a:r>
                <a:rPr lang="es-CL" sz="1600" b="1" dirty="0">
                  <a:solidFill>
                    <a:srgbClr val="ED6B00"/>
                  </a:solidFill>
                  <a:latin typeface="Calibri" panose="020F0502020204030204" pitchFamily="34" charset="0"/>
                  <a:cs typeface="Calibri" panose="020F0502020204030204" pitchFamily="34" charset="0"/>
                </a:rPr>
                <a:t>Trabajar en equipo, </a:t>
              </a:r>
              <a:r>
                <a:rPr lang="es-CL" sz="1600" dirty="0">
                  <a:latin typeface="Calibri" panose="020F0502020204030204" pitchFamily="34" charset="0"/>
                  <a:cs typeface="Calibri" panose="020F0502020204030204" pitchFamily="34" charset="0"/>
                </a:rPr>
                <a:t>cuidando la integridad física y emocional de todos y todas.</a:t>
              </a:r>
              <a:endParaRPr sz="16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22" name="Google Shape;422;p19"/>
            <p:cNvSpPr/>
            <p:nvPr/>
          </p:nvSpPr>
          <p:spPr>
            <a:xfrm rot="5400000">
              <a:off x="171526" y="417853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7" name="Grupo 16"/>
          <p:cNvGrpSpPr/>
          <p:nvPr/>
        </p:nvGrpSpPr>
        <p:grpSpPr>
          <a:xfrm>
            <a:off x="-4655" y="3697448"/>
            <a:ext cx="6661094" cy="783005"/>
            <a:chOff x="-4655" y="3461842"/>
            <a:chExt cx="6661094" cy="783005"/>
          </a:xfrm>
        </p:grpSpPr>
        <p:sp>
          <p:nvSpPr>
            <p:cNvPr id="414" name="Google Shape;414;p19"/>
            <p:cNvSpPr txBox="1"/>
            <p:nvPr/>
          </p:nvSpPr>
          <p:spPr>
            <a:xfrm>
              <a:off x="1284454" y="3556270"/>
              <a:ext cx="5371985" cy="584735"/>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Intentar siempre </a:t>
              </a:r>
              <a:r>
                <a:rPr lang="es-CL" sz="1600" b="1" dirty="0">
                  <a:solidFill>
                    <a:srgbClr val="ED6B00"/>
                  </a:solidFill>
                  <a:latin typeface="Calibri" panose="020F0502020204030204" pitchFamily="34" charset="0"/>
                  <a:cs typeface="Calibri" panose="020F0502020204030204" pitchFamily="34" charset="0"/>
                </a:rPr>
                <a:t>dar lo mejor de ti, </a:t>
              </a:r>
              <a:r>
                <a:rPr lang="es-CL" sz="1600" dirty="0">
                  <a:latin typeface="Calibri" panose="020F0502020204030204" pitchFamily="34" charset="0"/>
                  <a:cs typeface="Calibri" panose="020F0502020204030204" pitchFamily="34" charset="0"/>
                </a:rPr>
                <a:t>buscando ser eficiente al cumplir los objetivos.</a:t>
              </a:r>
              <a:endParaRPr sz="1600" dirty="0">
                <a:solidFill>
                  <a:srgbClr val="ED6B00"/>
                </a:solidFill>
                <a:latin typeface="Calibri" panose="020F0502020204030204" pitchFamily="34" charset="0"/>
                <a:cs typeface="Calibri" panose="020F0502020204030204" pitchFamily="34" charset="0"/>
              </a:endParaRPr>
            </a:p>
          </p:txBody>
        </p:sp>
        <p:sp>
          <p:nvSpPr>
            <p:cNvPr id="419" name="Google Shape;419;p19"/>
            <p:cNvSpPr/>
            <p:nvPr/>
          </p:nvSpPr>
          <p:spPr>
            <a:xfrm rot="5400000">
              <a:off x="171526" y="3285661"/>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5" name="Grupo 14"/>
          <p:cNvGrpSpPr/>
          <p:nvPr/>
        </p:nvGrpSpPr>
        <p:grpSpPr>
          <a:xfrm>
            <a:off x="-4655" y="1955978"/>
            <a:ext cx="9223735" cy="783005"/>
            <a:chOff x="-4655" y="1788831"/>
            <a:chExt cx="9223735" cy="783005"/>
          </a:xfrm>
        </p:grpSpPr>
        <p:sp>
          <p:nvSpPr>
            <p:cNvPr id="404" name="Google Shape;404;p19"/>
            <p:cNvSpPr txBox="1"/>
            <p:nvPr/>
          </p:nvSpPr>
          <p:spPr>
            <a:xfrm>
              <a:off x="1284454" y="2011076"/>
              <a:ext cx="7934626"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Usar </a:t>
              </a:r>
              <a:r>
                <a:rPr lang="es-CL" sz="1600" b="1" dirty="0">
                  <a:solidFill>
                    <a:srgbClr val="ED6B00"/>
                  </a:solidFill>
                  <a:latin typeface="Calibri" panose="020F0502020204030204" pitchFamily="34" charset="0"/>
                  <a:cs typeface="Calibri" panose="020F0502020204030204" pitchFamily="34" charset="0"/>
                </a:rPr>
                <a:t>EPP </a:t>
              </a:r>
              <a:r>
                <a:rPr lang="es-CL" sz="1600" dirty="0">
                  <a:latin typeface="Calibri" panose="020F0502020204030204" pitchFamily="34" charset="0"/>
                  <a:cs typeface="Calibri" panose="020F0502020204030204" pitchFamily="34" charset="0"/>
                </a:rPr>
                <a:t>adecuados cuando corresponda.</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12" name="Google Shape;412;p19"/>
            <p:cNvSpPr/>
            <p:nvPr/>
          </p:nvSpPr>
          <p:spPr>
            <a:xfrm rot="5400000">
              <a:off x="171526" y="1612650"/>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6" name="Grupo 15"/>
          <p:cNvGrpSpPr/>
          <p:nvPr/>
        </p:nvGrpSpPr>
        <p:grpSpPr>
          <a:xfrm>
            <a:off x="-4655" y="2826713"/>
            <a:ext cx="6103238" cy="783005"/>
            <a:chOff x="-4655" y="2568971"/>
            <a:chExt cx="6103238" cy="783005"/>
          </a:xfrm>
        </p:grpSpPr>
        <p:sp>
          <p:nvSpPr>
            <p:cNvPr id="405" name="Google Shape;405;p19"/>
            <p:cNvSpPr txBox="1"/>
            <p:nvPr/>
          </p:nvSpPr>
          <p:spPr>
            <a:xfrm>
              <a:off x="1284454" y="2659480"/>
              <a:ext cx="4814129" cy="584735"/>
            </a:xfrm>
            <a:prstGeom prst="rect">
              <a:avLst/>
            </a:prstGeom>
            <a:noFill/>
            <a:ln>
              <a:noFill/>
            </a:ln>
          </p:spPr>
          <p:txBody>
            <a:bodyPr spcFirstLastPara="1" wrap="square" lIns="91425" tIns="45700" rIns="91425" bIns="45700" anchor="t" anchorCtr="0">
              <a:spAutoFit/>
            </a:bodyPr>
            <a:lstStyle/>
            <a:p>
              <a:pPr lvl="0"/>
              <a:r>
                <a:rPr lang="es-CL" sz="1600" b="1" dirty="0">
                  <a:solidFill>
                    <a:srgbClr val="ED6B00"/>
                  </a:solidFill>
                  <a:latin typeface="Calibri" panose="020F0502020204030204" pitchFamily="34" charset="0"/>
                  <a:cs typeface="Calibri" panose="020F0502020204030204" pitchFamily="34" charset="0"/>
                </a:rPr>
                <a:t>Utilizar cuidadosamente </a:t>
              </a:r>
              <a:r>
                <a:rPr lang="es-CL" sz="1600" dirty="0">
                  <a:latin typeface="Calibri" panose="020F0502020204030204" pitchFamily="34" charset="0"/>
                  <a:cs typeface="Calibri" panose="020F0502020204030204" pitchFamily="34" charset="0"/>
                </a:rPr>
                <a:t>equipos, herramientas y artículos de escritorio.</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16" name="Google Shape;416;p19"/>
            <p:cNvSpPr/>
            <p:nvPr/>
          </p:nvSpPr>
          <p:spPr>
            <a:xfrm rot="5400000">
              <a:off x="171526" y="2392790"/>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9" name="Grupo 18"/>
          <p:cNvGrpSpPr/>
          <p:nvPr/>
        </p:nvGrpSpPr>
        <p:grpSpPr>
          <a:xfrm>
            <a:off x="-4655" y="5438917"/>
            <a:ext cx="6467449" cy="783005"/>
            <a:chOff x="-4655" y="5100793"/>
            <a:chExt cx="6467449" cy="783005"/>
          </a:xfrm>
        </p:grpSpPr>
        <p:sp>
          <p:nvSpPr>
            <p:cNvPr id="38" name="Google Shape;406;p19"/>
            <p:cNvSpPr txBox="1"/>
            <p:nvPr/>
          </p:nvSpPr>
          <p:spPr>
            <a:xfrm>
              <a:off x="1284454" y="5224717"/>
              <a:ext cx="5178340" cy="584735"/>
            </a:xfrm>
            <a:prstGeom prst="rect">
              <a:avLst/>
            </a:prstGeom>
            <a:noFill/>
            <a:ln>
              <a:noFill/>
            </a:ln>
          </p:spPr>
          <p:txBody>
            <a:bodyPr spcFirstLastPara="1" wrap="square" lIns="91425" tIns="45700" rIns="91425" bIns="45700" anchor="t" anchorCtr="0">
              <a:spAutoFit/>
            </a:bodyPr>
            <a:lstStyle/>
            <a:p>
              <a:pPr fontAlgn="base"/>
              <a:r>
                <a:rPr lang="es-CL" sz="1600" dirty="0">
                  <a:latin typeface="Calibri" panose="020F0502020204030204" pitchFamily="34" charset="0"/>
                  <a:cs typeface="Calibri" panose="020F0502020204030204" pitchFamily="34" charset="0"/>
                </a:rPr>
                <a:t>Al finalizar cada actividad, </a:t>
              </a:r>
              <a:r>
                <a:rPr lang="es-CL" sz="1600" b="1" dirty="0">
                  <a:solidFill>
                    <a:srgbClr val="ED6B00"/>
                  </a:solidFill>
                  <a:latin typeface="Calibri" panose="020F0502020204030204" pitchFamily="34" charset="0"/>
                  <a:cs typeface="Calibri" panose="020F0502020204030204" pitchFamily="34" charset="0"/>
                </a:rPr>
                <a:t>ordenar y limpiar </a:t>
              </a:r>
              <a:r>
                <a:rPr lang="es-CL" sz="1600" dirty="0">
                  <a:latin typeface="Calibri" panose="020F0502020204030204" pitchFamily="34" charset="0"/>
                  <a:cs typeface="Calibri" panose="020F0502020204030204" pitchFamily="34" charset="0"/>
                </a:rPr>
                <a:t>el área de trabajo, reciclando al máximo los residuos.</a:t>
              </a:r>
            </a:p>
          </p:txBody>
        </p:sp>
        <p:sp>
          <p:nvSpPr>
            <p:cNvPr id="428" name="Google Shape;428;p19"/>
            <p:cNvSpPr/>
            <p:nvPr/>
          </p:nvSpPr>
          <p:spPr>
            <a:xfrm rot="5400000">
              <a:off x="171526" y="492461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333" y="1565094"/>
            <a:ext cx="3816532" cy="6006178"/>
          </a:xfrm>
          <a:prstGeom prst="rect">
            <a:avLst/>
          </a:prstGeom>
        </p:spPr>
      </p:pic>
      <p:pic>
        <p:nvPicPr>
          <p:cNvPr id="8" name="Gráfico 7">
            <a:extLst>
              <a:ext uri="{FF2B5EF4-FFF2-40B4-BE49-F238E27FC236}">
                <a16:creationId xmlns="" xmlns:a16="http://schemas.microsoft.com/office/drawing/2014/main" id="{E037E07D-16CC-164A-8D99-3F40A1F0F03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6039" y="2952090"/>
            <a:ext cx="522086" cy="522086"/>
          </a:xfrm>
          <a:prstGeom prst="rect">
            <a:avLst/>
          </a:prstGeom>
        </p:spPr>
      </p:pic>
      <p:pic>
        <p:nvPicPr>
          <p:cNvPr id="23" name="Gráfico 22">
            <a:extLst>
              <a:ext uri="{FF2B5EF4-FFF2-40B4-BE49-F238E27FC236}">
                <a16:creationId xmlns="" xmlns:a16="http://schemas.microsoft.com/office/drawing/2014/main" id="{64CD2677-2D0C-B94D-ADC4-3F031D1A651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55941" y="2130681"/>
            <a:ext cx="502282" cy="502282"/>
          </a:xfrm>
          <a:prstGeom prst="rect">
            <a:avLst/>
          </a:prstGeom>
        </p:spPr>
      </p:pic>
      <p:pic>
        <p:nvPicPr>
          <p:cNvPr id="25" name="Gráfico 24">
            <a:extLst>
              <a:ext uri="{FF2B5EF4-FFF2-40B4-BE49-F238E27FC236}">
                <a16:creationId xmlns="" xmlns:a16="http://schemas.microsoft.com/office/drawing/2014/main" id="{3959CE6B-130C-7241-9D75-077AA7325479}"/>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53358" y="5579402"/>
            <a:ext cx="507448" cy="507448"/>
          </a:xfrm>
          <a:prstGeom prst="rect">
            <a:avLst/>
          </a:prstGeom>
        </p:spPr>
      </p:pic>
      <p:pic>
        <p:nvPicPr>
          <p:cNvPr id="27" name="Gráfico 26">
            <a:extLst>
              <a:ext uri="{FF2B5EF4-FFF2-40B4-BE49-F238E27FC236}">
                <a16:creationId xmlns="" xmlns:a16="http://schemas.microsoft.com/office/drawing/2014/main" id="{F0FF436F-38C0-4143-8844-E4CC93DADE5E}"/>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363597" y="4705564"/>
            <a:ext cx="486970" cy="486970"/>
          </a:xfrm>
          <a:prstGeom prst="rect">
            <a:avLst/>
          </a:prstGeom>
        </p:spPr>
      </p:pic>
      <p:pic>
        <p:nvPicPr>
          <p:cNvPr id="29" name="Gráfico 28">
            <a:extLst>
              <a:ext uri="{FF2B5EF4-FFF2-40B4-BE49-F238E27FC236}">
                <a16:creationId xmlns="" xmlns:a16="http://schemas.microsoft.com/office/drawing/2014/main" id="{969FBDF0-CAFE-454E-88B0-E7A2F013C99A}"/>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365340" y="3862484"/>
            <a:ext cx="483485" cy="4834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1"/>
          <p:cNvSpPr/>
          <p:nvPr/>
        </p:nvSpPr>
        <p:spPr>
          <a:xfrm>
            <a:off x="431624" y="2372800"/>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3" name="Google Shape;45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5"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TICKET DE SALIDA</a:t>
            </a:r>
            <a:endParaRPr sz="3100" b="1" i="0" u="none" strike="noStrike" cap="none" dirty="0">
              <a:solidFill>
                <a:srgbClr val="ED6B00"/>
              </a:solidFill>
              <a:latin typeface="Calibri"/>
              <a:ea typeface="Calibri"/>
              <a:cs typeface="Calibri"/>
              <a:sym typeface="Calibri"/>
            </a:endParaRPr>
          </a:p>
        </p:txBody>
      </p:sp>
      <p:sp>
        <p:nvSpPr>
          <p:cNvPr id="456"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31" y="2890682"/>
            <a:ext cx="2963594" cy="4629223"/>
          </a:xfrm>
          <a:prstGeom prst="rect">
            <a:avLst/>
          </a:prstGeom>
        </p:spPr>
      </p:pic>
      <p:sp>
        <p:nvSpPr>
          <p:cNvPr id="10" name="Google Shape;445;p20"/>
          <p:cNvSpPr txBox="1"/>
          <p:nvPr/>
        </p:nvSpPr>
        <p:spPr>
          <a:xfrm>
            <a:off x="958647" y="3641405"/>
            <a:ext cx="510785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n-US" sz="2000">
                <a:solidFill>
                  <a:srgbClr val="A93501"/>
                </a:solidFill>
                <a:latin typeface="Calibri"/>
                <a:ea typeface="Calibri"/>
                <a:cs typeface="Calibri"/>
                <a:sym typeface="Calibri"/>
              </a:rPr>
              <a:t>DEFINIENDO UBICACIÓN DE</a:t>
            </a:r>
            <a:r>
              <a:rPr lang="en-US" sz="2000" b="1">
                <a:solidFill>
                  <a:srgbClr val="ED6B00"/>
                </a:solidFill>
                <a:latin typeface="Calibri"/>
                <a:ea typeface="Calibri"/>
                <a:cs typeface="Calibri"/>
                <a:sym typeface="Calibri"/>
              </a:rPr>
              <a:t> PRODUCTOS</a:t>
            </a:r>
            <a:endParaRPr lang="en-US" sz="2000">
              <a:solidFill>
                <a:srgbClr val="ED6B00"/>
              </a:solidFill>
            </a:endParaRP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la Autoevaluación y entregar el Ticket de Salida!</a:t>
            </a:r>
          </a:p>
          <a:p>
            <a:pPr lvl="0">
              <a:lnSpc>
                <a:spcPct val="115000"/>
              </a:lnSpc>
            </a:pPr>
            <a:endParaRPr lang="es-CL" sz="1600" dirty="0"/>
          </a:p>
          <a:p>
            <a:pPr lvl="0">
              <a:lnSpc>
                <a:spcPct val="115000"/>
              </a:lnSpc>
            </a:pPr>
            <a:r>
              <a:rPr lang="es-CL" sz="2100" b="1" dirty="0">
                <a:solidFill>
                  <a:srgbClr val="ED6B00"/>
                </a:solidFill>
                <a:latin typeface="Calibri"/>
                <a:ea typeface="Calibri"/>
                <a:cs typeface="Calibri"/>
                <a:sym typeface="Calibri"/>
              </a:rPr>
              <a:t>¡Hasta la próxima! </a:t>
            </a:r>
            <a:endParaRPr lang="es-CL" sz="2100" b="1" dirty="0">
              <a:solidFill>
                <a:srgbClr val="ED6B00"/>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624" y="4011561"/>
            <a:ext cx="673176" cy="6037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3;p2"/>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16</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3" name="Google Shape;87;p2"/>
          <p:cNvSpPr txBox="1"/>
          <p:nvPr/>
        </p:nvSpPr>
        <p:spPr>
          <a:xfrm>
            <a:off x="365424" y="2364630"/>
            <a:ext cx="6340176" cy="1357200"/>
          </a:xfrm>
          <a:prstGeom prst="rect">
            <a:avLst/>
          </a:prstGeom>
          <a:noFill/>
          <a:ln>
            <a:noFill/>
          </a:ln>
        </p:spPr>
        <p:txBody>
          <a:bodyPr spcFirstLastPara="1" wrap="square" lIns="91425" tIns="91425" rIns="91425" bIns="91425" anchor="ctr" anchorCtr="0">
            <a:noAutofit/>
          </a:bodyPr>
          <a:lstStyle/>
          <a:p>
            <a:pPr lvl="0">
              <a:lnSpc>
                <a:spcPct val="90000"/>
              </a:lnSpc>
            </a:pPr>
            <a:r>
              <a:rPr lang="es-ES" sz="3600" b="1" dirty="0">
                <a:solidFill>
                  <a:srgbClr val="ED6B00"/>
                </a:solidFill>
                <a:latin typeface="Calibri"/>
                <a:ea typeface="Calibri"/>
                <a:cs typeface="Calibri"/>
                <a:sym typeface="Calibri"/>
              </a:rPr>
              <a:t>DEFINIENDO UBICACIÓN DE PRODUCTOS</a:t>
            </a:r>
            <a:endParaRPr sz="3600" b="1" i="0" u="none" strike="noStrike" cap="none" dirty="0">
              <a:solidFill>
                <a:srgbClr val="ED6B00"/>
              </a:solidFill>
              <a:latin typeface="Calibri"/>
              <a:ea typeface="Calibri"/>
              <a:cs typeface="Calibri"/>
              <a:sym typeface="Calibri"/>
            </a:endParaRPr>
          </a:p>
        </p:txBody>
      </p:sp>
      <p:sp>
        <p:nvSpPr>
          <p:cNvPr id="4"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ED6B00"/>
                </a:solidFill>
                <a:latin typeface="Calibri"/>
                <a:ea typeface="Calibri"/>
                <a:cs typeface="Calibri"/>
                <a:sym typeface="Calibri"/>
              </a:rPr>
              <a:t>MÓDULO 1 </a:t>
            </a:r>
            <a:r>
              <a:rPr lang="en-US" sz="1200" b="0" i="0" u="none" strike="noStrike" cap="none" dirty="0">
                <a:solidFill>
                  <a:srgbClr val="ED6B00"/>
                </a:solidFill>
                <a:latin typeface="Calibri"/>
                <a:ea typeface="Calibri"/>
                <a:cs typeface="Calibri"/>
                <a:sym typeface="Calibri"/>
              </a:rPr>
              <a:t>| OPERACIONES DE ALMACENAMIENTO</a:t>
            </a:r>
            <a:endParaRPr sz="1200" b="0" i="0" u="none" strike="noStrike" cap="none" dirty="0">
              <a:solidFill>
                <a:srgbClr val="ED6B00"/>
              </a:solidFill>
              <a:latin typeface="Calibri"/>
              <a:ea typeface="Calibri"/>
              <a:cs typeface="Calibri"/>
              <a:sym typeface="Calibri"/>
            </a:endParaRPr>
          </a:p>
        </p:txBody>
      </p:sp>
      <p:pic>
        <p:nvPicPr>
          <p:cNvPr id="7" name="Gráfico 6">
            <a:extLst>
              <a:ext uri="{FF2B5EF4-FFF2-40B4-BE49-F238E27FC236}">
                <a16:creationId xmlns="" xmlns:a16="http://schemas.microsoft.com/office/drawing/2014/main" id="{8C769763-A0C4-2F40-AB3F-A2773DF4A76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100204" y="3180862"/>
            <a:ext cx="5898634" cy="4250713"/>
          </a:xfrm>
          <a:prstGeom prst="rect">
            <a:avLst/>
          </a:prstGeom>
        </p:spPr>
      </p:pic>
    </p:spTree>
    <p:extLst>
      <p:ext uri="{BB962C8B-B14F-4D97-AF65-F5344CB8AC3E}">
        <p14:creationId xmlns:p14="http://schemas.microsoft.com/office/powerpoint/2010/main" val="35426858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99;p3"/>
          <p:cNvSpPr txBox="1"/>
          <p:nvPr/>
        </p:nvSpPr>
        <p:spPr>
          <a:xfrm>
            <a:off x="462115" y="2499449"/>
            <a:ext cx="2760221" cy="2491991"/>
          </a:xfrm>
          <a:prstGeom prst="rect">
            <a:avLst/>
          </a:prstGeom>
          <a:noFill/>
          <a:ln>
            <a:noFill/>
          </a:ln>
        </p:spPr>
        <p:txBody>
          <a:bodyPr spcFirstLastPara="1" wrap="square" lIns="91425" tIns="91425" rIns="91425" bIns="91425" anchor="t" anchorCtr="0">
            <a:noAutofit/>
          </a:bodyPr>
          <a:lstStyle/>
          <a:p>
            <a:pPr lvl="0">
              <a:lnSpc>
                <a:spcPct val="115000"/>
              </a:lnSpc>
              <a:buSzPts val="1600"/>
            </a:pPr>
            <a:r>
              <a:rPr lang="es-CL" b="1" dirty="0" smtClean="0">
                <a:solidFill>
                  <a:schemeClr val="tx1"/>
                </a:solidFill>
                <a:latin typeface="Calibri" panose="020F0502020204030204" pitchFamily="34" charset="0"/>
                <a:cs typeface="Calibri" panose="020F0502020204030204" pitchFamily="34" charset="0"/>
              </a:rPr>
              <a:t>OA 2</a:t>
            </a:r>
            <a:endParaRPr lang="es-CL" dirty="0">
              <a:latin typeface="Calibri" panose="020F0502020204030204" pitchFamily="34" charset="0"/>
              <a:cs typeface="Calibri" panose="020F0502020204030204" pitchFamily="34" charset="0"/>
            </a:endParaRPr>
          </a:p>
          <a:p>
            <a:r>
              <a:rPr lang="es-ES_tradnl" dirty="0">
                <a:latin typeface="Calibri" panose="020F0502020204030204" pitchFamily="34" charset="0"/>
                <a:cs typeface="Calibri" panose="020F0502020204030204" pitchFamily="34" charset="0"/>
              </a:rPr>
              <a:t>Controlar las operaciones de almacenamiento y manejo de existencias de acuerdo a métodos establecidos, detectando el estado cualitativo y cuantitativo de los productos, signando ubicaciones y sistemas de localización inmediata, de manera manual </a:t>
            </a:r>
            <a:endParaRPr lang="es-ES_tradnl" dirty="0" smtClean="0">
              <a:latin typeface="Calibri" panose="020F0502020204030204" pitchFamily="34" charset="0"/>
              <a:cs typeface="Calibri" panose="020F0502020204030204" pitchFamily="34" charset="0"/>
            </a:endParaRPr>
          </a:p>
          <a:p>
            <a:r>
              <a:rPr lang="es-ES_tradnl" dirty="0" smtClean="0">
                <a:latin typeface="Calibri" panose="020F0502020204030204" pitchFamily="34" charset="0"/>
                <a:cs typeface="Calibri" panose="020F0502020204030204" pitchFamily="34" charset="0"/>
              </a:rPr>
              <a:t>y </a:t>
            </a:r>
            <a:r>
              <a:rPr lang="es-ES_tradnl" dirty="0">
                <a:latin typeface="Calibri" panose="020F0502020204030204" pitchFamily="34" charset="0"/>
                <a:cs typeface="Calibri" panose="020F0502020204030204" pitchFamily="34" charset="0"/>
              </a:rPr>
              <a:t>digital.</a:t>
            </a:r>
          </a:p>
          <a:p>
            <a:endParaRPr lang="es-CL" dirty="0" smtClean="0">
              <a:latin typeface="Calibri" panose="020F0502020204030204" pitchFamily="34" charset="0"/>
              <a:cs typeface="Calibri" panose="020F0502020204030204" pitchFamily="34" charset="0"/>
            </a:endParaRPr>
          </a:p>
          <a:p>
            <a:pPr lvl="0"/>
            <a:r>
              <a:rPr lang="es-CL" b="1" dirty="0">
                <a:solidFill>
                  <a:schemeClr val="tx1"/>
                </a:solidFill>
                <a:latin typeface="Calibri" panose="020F0502020204030204" pitchFamily="34" charset="0"/>
                <a:cs typeface="Calibri" panose="020F0502020204030204" pitchFamily="34" charset="0"/>
              </a:rPr>
              <a:t>OA </a:t>
            </a:r>
            <a:r>
              <a:rPr lang="es-CL" b="1" dirty="0" smtClean="0">
                <a:solidFill>
                  <a:schemeClr val="tx1"/>
                </a:solidFill>
                <a:latin typeface="Calibri" panose="020F0502020204030204" pitchFamily="34" charset="0"/>
                <a:cs typeface="Calibri" panose="020F0502020204030204" pitchFamily="34" charset="0"/>
              </a:rPr>
              <a:t>Genérico</a:t>
            </a:r>
          </a:p>
          <a:p>
            <a:pPr lvl="0"/>
            <a:r>
              <a:rPr lang="es-CL" dirty="0" smtClean="0">
                <a:solidFill>
                  <a:schemeClr val="tx1"/>
                </a:solidFill>
                <a:latin typeface="Calibri" panose="020F0502020204030204" pitchFamily="34" charset="0"/>
                <a:cs typeface="Calibri" panose="020F0502020204030204" pitchFamily="34" charset="0"/>
              </a:rPr>
              <a:t>C - H</a:t>
            </a:r>
            <a:endParaRPr lang="es-CL" dirty="0">
              <a:latin typeface="Calibri" panose="020F0502020204030204" pitchFamily="34" charset="0"/>
              <a:cs typeface="Calibri" panose="020F0502020204030204" pitchFamily="34" charset="0"/>
            </a:endParaRPr>
          </a:p>
          <a:p>
            <a:endParaRPr lang="es-CL" dirty="0">
              <a:latin typeface="Calibri" panose="020F0502020204030204" pitchFamily="34" charset="0"/>
              <a:cs typeface="Calibri" panose="020F0502020204030204" pitchFamily="34" charset="0"/>
            </a:endParaRPr>
          </a:p>
          <a:p>
            <a:r>
              <a:rPr lang="es-CL" dirty="0"/>
              <a:t/>
            </a:r>
            <a:br>
              <a:rPr lang="es-CL" dirty="0"/>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26" name="Google Shape;101;p3"/>
          <p:cNvSpPr/>
          <p:nvPr/>
        </p:nvSpPr>
        <p:spPr>
          <a:xfrm>
            <a:off x="252573" y="1472660"/>
            <a:ext cx="2980513" cy="4543828"/>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 name="Google Shape;96;p3"/>
          <p:cNvSpPr txBox="1"/>
          <p:nvPr/>
        </p:nvSpPr>
        <p:spPr>
          <a:xfrm>
            <a:off x="358671" y="2041003"/>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OBJETIVO DE APRENDIZAJE</a:t>
            </a:r>
            <a:endParaRPr sz="1800" b="0" i="0" u="none" strike="noStrike" cap="none" dirty="0">
              <a:solidFill>
                <a:srgbClr val="ED6B00"/>
              </a:solidFill>
              <a:latin typeface="Calibri"/>
              <a:ea typeface="Calibri"/>
              <a:cs typeface="Calibri"/>
              <a:sym typeface="Calibri"/>
            </a:endParaRPr>
          </a:p>
        </p:txBody>
      </p:sp>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122" y="1203013"/>
            <a:ext cx="702376" cy="669708"/>
          </a:xfrm>
          <a:prstGeom prst="rect">
            <a:avLst/>
          </a:prstGeom>
        </p:spPr>
      </p:pic>
      <p:sp>
        <p:nvSpPr>
          <p:cNvPr id="29" name="Google Shape;101;p3"/>
          <p:cNvSpPr/>
          <p:nvPr/>
        </p:nvSpPr>
        <p:spPr>
          <a:xfrm>
            <a:off x="3362219"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 name="Google Shape;99;p3"/>
          <p:cNvSpPr txBox="1"/>
          <p:nvPr/>
        </p:nvSpPr>
        <p:spPr>
          <a:xfrm>
            <a:off x="3561634" y="2499449"/>
            <a:ext cx="2781097" cy="2317912"/>
          </a:xfrm>
          <a:prstGeom prst="rect">
            <a:avLst/>
          </a:prstGeom>
          <a:noFill/>
          <a:ln>
            <a:noFill/>
          </a:ln>
        </p:spPr>
        <p:txBody>
          <a:bodyPr spcFirstLastPara="1" wrap="square" lIns="91425" tIns="91425" rIns="91425" bIns="91425" anchor="t" anchorCtr="0">
            <a:noAutofit/>
          </a:bodyPr>
          <a:lstStyle/>
          <a:p>
            <a:pPr lvl="0">
              <a:buSzPts val="1600"/>
            </a:pPr>
            <a:r>
              <a:rPr lang="es-CL" b="1" dirty="0">
                <a:solidFill>
                  <a:schemeClr val="tx1"/>
                </a:solidFill>
                <a:latin typeface="Calibri" panose="020F0502020204030204" pitchFamily="34" charset="0"/>
                <a:cs typeface="Calibri" panose="020F0502020204030204" pitchFamily="34" charset="0"/>
              </a:rPr>
              <a:t>6</a:t>
            </a:r>
            <a:r>
              <a:rPr lang="es-CL" b="1" dirty="0" smtClean="0">
                <a:solidFill>
                  <a:schemeClr val="tx1"/>
                </a:solidFill>
                <a:latin typeface="Calibri" panose="020F0502020204030204" pitchFamily="34" charset="0"/>
                <a:cs typeface="Calibri" panose="020F0502020204030204" pitchFamily="34" charset="0"/>
              </a:rPr>
              <a:t> </a:t>
            </a:r>
            <a:r>
              <a:rPr lang="es-ES_tradnl" dirty="0">
                <a:latin typeface="Calibri" panose="020F0502020204030204" pitchFamily="34" charset="0"/>
                <a:cs typeface="Calibri" panose="020F0502020204030204" pitchFamily="34" charset="0"/>
              </a:rPr>
              <a:t>Fija las ubicaciones y sistemas de localización de existencias de forma manual y digital, según instrucciones de jefatura y los criterios establecidos por la organización</a:t>
            </a:r>
            <a:r>
              <a:rPr lang="es-ES_tradnl" dirty="0" smtClean="0">
                <a:latin typeface="Calibri" panose="020F0502020204030204" pitchFamily="34" charset="0"/>
                <a:cs typeface="Calibri" panose="020F0502020204030204" pitchFamily="34" charset="0"/>
              </a:rPr>
              <a:t>.</a:t>
            </a:r>
            <a:endParaRPr lang="es-ES_tradnl" dirty="0">
              <a:latin typeface="Calibri" panose="020F0502020204030204" pitchFamily="34" charset="0"/>
              <a:cs typeface="Calibri" panose="020F0502020204030204" pitchFamily="34" charset="0"/>
            </a:endParaRPr>
          </a:p>
        </p:txBody>
      </p:sp>
      <p:sp>
        <p:nvSpPr>
          <p:cNvPr id="33" name="Google Shape;96;p3"/>
          <p:cNvSpPr txBox="1"/>
          <p:nvPr/>
        </p:nvSpPr>
        <p:spPr>
          <a:xfrm>
            <a:off x="3561636" y="2041003"/>
            <a:ext cx="2609184"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APRENDIZAJE ESPERADO</a:t>
            </a:r>
            <a:endParaRPr sz="1800" b="0" i="0" u="none" strike="noStrike" cap="none" dirty="0">
              <a:solidFill>
                <a:srgbClr val="ED6B00"/>
              </a:solidFill>
              <a:latin typeface="Calibri"/>
              <a:ea typeface="Calibri"/>
              <a:cs typeface="Calibri"/>
              <a:sym typeface="Calibri"/>
            </a:endParaRPr>
          </a:p>
        </p:txBody>
      </p:sp>
      <p:pic>
        <p:nvPicPr>
          <p:cNvPr id="36" name="Imagen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06" y="1203013"/>
            <a:ext cx="702376" cy="669708"/>
          </a:xfrm>
          <a:prstGeom prst="rect">
            <a:avLst/>
          </a:prstGeom>
        </p:spPr>
      </p:pic>
      <p:sp>
        <p:nvSpPr>
          <p:cNvPr id="37" name="Google Shape;101;p3"/>
          <p:cNvSpPr/>
          <p:nvPr/>
        </p:nvSpPr>
        <p:spPr>
          <a:xfrm>
            <a:off x="6473043" y="1472660"/>
            <a:ext cx="2980513" cy="5663580"/>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99;p3"/>
          <p:cNvSpPr txBox="1"/>
          <p:nvPr/>
        </p:nvSpPr>
        <p:spPr>
          <a:xfrm>
            <a:off x="6656439" y="2499449"/>
            <a:ext cx="2684206" cy="3957251"/>
          </a:xfrm>
          <a:prstGeom prst="rect">
            <a:avLst/>
          </a:prstGeom>
          <a:noFill/>
          <a:ln>
            <a:noFill/>
          </a:ln>
        </p:spPr>
        <p:txBody>
          <a:bodyPr spcFirstLastPara="1" wrap="square" lIns="91425" tIns="91425" rIns="91425" bIns="91425" anchor="t" anchorCtr="0">
            <a:noAutofit/>
          </a:bodyPr>
          <a:lstStyle/>
          <a:p>
            <a:pPr fontAlgn="ctr"/>
            <a:r>
              <a:rPr lang="es-ES" b="1" dirty="0" smtClean="0">
                <a:latin typeface="Calibri" panose="020F0502020204030204" pitchFamily="34" charset="0"/>
              </a:rPr>
              <a:t>6.1</a:t>
            </a:r>
            <a:r>
              <a:rPr lang="es-ES" dirty="0" smtClean="0">
                <a:latin typeface="Calibri" panose="020F0502020204030204" pitchFamily="34" charset="0"/>
              </a:rPr>
              <a:t> </a:t>
            </a:r>
            <a:r>
              <a:rPr lang="es-ES_tradnl" dirty="0">
                <a:latin typeface="Calibri" panose="020F0502020204030204" pitchFamily="34" charset="0"/>
              </a:rPr>
              <a:t>Esquematiza los lugares específicos y adecuados para ubicar las existencias, de acuerdo a los procedimientos establecidos por la jefatura.</a:t>
            </a:r>
            <a:br>
              <a:rPr lang="es-ES_tradnl" dirty="0">
                <a:latin typeface="Calibri" panose="020F0502020204030204" pitchFamily="34" charset="0"/>
              </a:rPr>
            </a:br>
            <a:r>
              <a:rPr lang="es-ES_tradnl" dirty="0">
                <a:latin typeface="Calibri" panose="020F0502020204030204" pitchFamily="34" charset="0"/>
              </a:rPr>
              <a:t/>
            </a:r>
            <a:br>
              <a:rPr lang="es-ES_tradnl" dirty="0">
                <a:latin typeface="Calibri" panose="020F0502020204030204" pitchFamily="34" charset="0"/>
              </a:rPr>
            </a:br>
            <a:r>
              <a:rPr lang="es-ES" dirty="0">
                <a:latin typeface="Calibri" panose="020F0502020204030204" pitchFamily="34" charset="0"/>
              </a:rPr>
              <a:t/>
            </a:r>
            <a:br>
              <a:rPr lang="es-ES" dirty="0">
                <a:latin typeface="Calibri" panose="020F0502020204030204" pitchFamily="34" charset="0"/>
              </a:rPr>
            </a:br>
            <a:r>
              <a:rPr lang="es-ES" dirty="0">
                <a:latin typeface="Calibri" panose="020F0502020204030204" pitchFamily="34" charset="0"/>
              </a:rPr>
              <a:t/>
            </a:r>
            <a:br>
              <a:rPr lang="es-ES" dirty="0">
                <a:latin typeface="Calibri" panose="020F0502020204030204" pitchFamily="34" charset="0"/>
              </a:rPr>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39" name="Google Shape;96;p3"/>
          <p:cNvSpPr txBox="1"/>
          <p:nvPr/>
        </p:nvSpPr>
        <p:spPr>
          <a:xfrm>
            <a:off x="6554516" y="2041003"/>
            <a:ext cx="286226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CRITERIOS DE EVALUACIÓN</a:t>
            </a:r>
            <a:endParaRPr sz="1800" b="0" i="0" u="none" strike="noStrike" cap="none" dirty="0">
              <a:solidFill>
                <a:srgbClr val="ED6B00"/>
              </a:solidFill>
              <a:latin typeface="Calibri"/>
              <a:ea typeface="Calibri"/>
              <a:cs typeface="Calibri"/>
              <a:sym typeface="Calibri"/>
            </a:endParaRPr>
          </a:p>
        </p:txBody>
      </p:sp>
      <p:pic>
        <p:nvPicPr>
          <p:cNvPr id="40" name="Imagen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552" y="1203013"/>
            <a:ext cx="702376" cy="669708"/>
          </a:xfrm>
          <a:prstGeom prst="rect">
            <a:avLst/>
          </a:prstGeom>
        </p:spPr>
      </p:pic>
      <p:pic>
        <p:nvPicPr>
          <p:cNvPr id="41" name="Imagen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11864" y="4448534"/>
            <a:ext cx="3103843" cy="2466270"/>
          </a:xfrm>
          <a:prstGeom prst="rect">
            <a:avLst/>
          </a:prstGeom>
        </p:spPr>
      </p:pic>
      <p:pic>
        <p:nvPicPr>
          <p:cNvPr id="44" name="Imagen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223361" y="3793415"/>
            <a:ext cx="2961613" cy="3996561"/>
          </a:xfrm>
          <a:prstGeom prst="rect">
            <a:avLst/>
          </a:prstGeom>
        </p:spPr>
      </p:pic>
    </p:spTree>
    <p:extLst>
      <p:ext uri="{BB962C8B-B14F-4D97-AF65-F5344CB8AC3E}">
        <p14:creationId xmlns:p14="http://schemas.microsoft.com/office/powerpoint/2010/main" val="27965835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pSp>
        <p:nvGrpSpPr>
          <p:cNvPr id="5" name="Grupo 4"/>
          <p:cNvGrpSpPr/>
          <p:nvPr/>
        </p:nvGrpSpPr>
        <p:grpSpPr>
          <a:xfrm>
            <a:off x="564075" y="3122449"/>
            <a:ext cx="4657800" cy="2848505"/>
            <a:chOff x="563867" y="3098700"/>
            <a:chExt cx="4657800" cy="2848505"/>
          </a:xfrm>
        </p:grpSpPr>
        <p:sp>
          <p:nvSpPr>
            <p:cNvPr id="101" name="Google Shape;101;p3"/>
            <p:cNvSpPr/>
            <p:nvPr/>
          </p:nvSpPr>
          <p:spPr>
            <a:xfrm>
              <a:off x="563867" y="3098700"/>
              <a:ext cx="4657800" cy="2848505"/>
            </a:xfrm>
            <a:prstGeom prst="roundRect">
              <a:avLst>
                <a:gd name="adj" fmla="val 868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9" name="Google Shape;99;p3"/>
            <p:cNvSpPr txBox="1"/>
            <p:nvPr/>
          </p:nvSpPr>
          <p:spPr>
            <a:xfrm>
              <a:off x="774445" y="3313420"/>
              <a:ext cx="3960526" cy="2493108"/>
            </a:xfrm>
            <a:prstGeom prst="rect">
              <a:avLst/>
            </a:prstGeom>
            <a:noFill/>
            <a:ln>
              <a:noFill/>
            </a:ln>
          </p:spPr>
          <p:txBody>
            <a:bodyPr spcFirstLastPara="1" wrap="square" lIns="91425" tIns="91425" rIns="91425" bIns="91425" anchor="ctr" anchorCtr="0">
              <a:noAutofit/>
            </a:bodyPr>
            <a:lstStyle/>
            <a:p>
              <a:pPr lvl="0">
                <a:lnSpc>
                  <a:spcPts val="1820"/>
                </a:lnSpc>
                <a:buSzPts val="1600"/>
              </a:pPr>
              <a:r>
                <a:rPr lang="es-CL" sz="1600" dirty="0">
                  <a:latin typeface="Calibri" panose="020F0502020204030204" pitchFamily="34" charset="0"/>
                  <a:cs typeface="Calibri" panose="020F0502020204030204" pitchFamily="34" charset="0"/>
                </a:rPr>
                <a:t>Conocimos los motivos para las diferencias (brechas) de inventario:</a:t>
              </a:r>
            </a:p>
            <a:p>
              <a:pPr lvl="0">
                <a:lnSpc>
                  <a:spcPts val="1820"/>
                </a:lnSpc>
                <a:buSzPts val="1600"/>
              </a:pPr>
              <a:endParaRPr lang="es-CL" sz="1600" dirty="0">
                <a:latin typeface="Calibri" panose="020F0502020204030204" pitchFamily="34" charset="0"/>
                <a:cs typeface="Calibri" panose="020F0502020204030204" pitchFamily="34" charset="0"/>
              </a:endParaRPr>
            </a:p>
            <a:p>
              <a:pPr marL="285750" lvl="0" indent="-146050">
                <a:lnSpc>
                  <a:spcPct val="115000"/>
                </a:lnSpc>
                <a:buClr>
                  <a:srgbClr val="ED6B00"/>
                </a:buClr>
                <a:buSzPts val="1600"/>
                <a:buFont typeface="Arial" panose="020B0604020202020204" pitchFamily="34" charset="0"/>
                <a:buChar char="•"/>
              </a:pPr>
              <a:r>
                <a:rPr lang="es-CL" sz="1600" i="0" u="none" strike="noStrike" cap="none" dirty="0">
                  <a:solidFill>
                    <a:schemeClr val="tx1"/>
                  </a:solidFill>
                  <a:latin typeface="Calibri" panose="020F0502020204030204" pitchFamily="34" charset="0"/>
                  <a:ea typeface="Calibri"/>
                  <a:cs typeface="Calibri" panose="020F0502020204030204" pitchFamily="34" charset="0"/>
                  <a:sym typeface="Calibri"/>
                </a:rPr>
                <a:t>Conteo.</a:t>
              </a:r>
            </a:p>
            <a:p>
              <a:pPr marL="285750" lvl="0" indent="-146050">
                <a:lnSpc>
                  <a:spcPct val="115000"/>
                </a:lnSpc>
                <a:buClr>
                  <a:srgbClr val="ED6B00"/>
                </a:buClr>
                <a:buSzPts val="1600"/>
                <a:buFont typeface="Arial" panose="020B0604020202020204" pitchFamily="34" charset="0"/>
                <a:buChar char="•"/>
              </a:pPr>
              <a:r>
                <a:rPr lang="es-CL" sz="1600" dirty="0">
                  <a:solidFill>
                    <a:schemeClr val="tx1"/>
                  </a:solidFill>
                  <a:latin typeface="Calibri" panose="020F0502020204030204" pitchFamily="34" charset="0"/>
                  <a:ea typeface="Calibri"/>
                  <a:cs typeface="Calibri" panose="020F0502020204030204" pitchFamily="34" charset="0"/>
                  <a:sym typeface="Calibri"/>
                </a:rPr>
                <a:t>Digitación.</a:t>
              </a:r>
            </a:p>
            <a:p>
              <a:pPr marL="285750" lvl="0" indent="-146050">
                <a:lnSpc>
                  <a:spcPct val="115000"/>
                </a:lnSpc>
                <a:buClr>
                  <a:srgbClr val="ED6B00"/>
                </a:buClr>
                <a:buSzPts val="1600"/>
                <a:buFont typeface="Arial" panose="020B0604020202020204" pitchFamily="34" charset="0"/>
                <a:buChar char="•"/>
              </a:pPr>
              <a:r>
                <a:rPr lang="es-CL" sz="1600" i="0" u="none" strike="noStrike" cap="none" dirty="0">
                  <a:solidFill>
                    <a:schemeClr val="tx1"/>
                  </a:solidFill>
                  <a:latin typeface="Calibri" panose="020F0502020204030204" pitchFamily="34" charset="0"/>
                  <a:ea typeface="Calibri"/>
                  <a:cs typeface="Calibri" panose="020F0502020204030204" pitchFamily="34" charset="0"/>
                  <a:sym typeface="Calibri"/>
                </a:rPr>
                <a:t>Ingreso y Salida de Mercadería.</a:t>
              </a:r>
            </a:p>
            <a:p>
              <a:pPr marL="285750" lvl="0" indent="-146050">
                <a:lnSpc>
                  <a:spcPct val="115000"/>
                </a:lnSpc>
                <a:buClr>
                  <a:srgbClr val="ED6B00"/>
                </a:buClr>
                <a:buSzPts val="1600"/>
                <a:buFont typeface="Arial" panose="020B0604020202020204" pitchFamily="34" charset="0"/>
                <a:buChar char="•"/>
              </a:pPr>
              <a:r>
                <a:rPr lang="es-CL" sz="1600" dirty="0">
                  <a:solidFill>
                    <a:schemeClr val="tx1"/>
                  </a:solidFill>
                  <a:latin typeface="Calibri" panose="020F0502020204030204" pitchFamily="34" charset="0"/>
                  <a:ea typeface="Calibri"/>
                  <a:cs typeface="Calibri" panose="020F0502020204030204" pitchFamily="34" charset="0"/>
                  <a:sym typeface="Calibri"/>
                </a:rPr>
                <a:t>Movimientos sin respaldo.</a:t>
              </a:r>
            </a:p>
            <a:p>
              <a:pPr marL="285750" lvl="0" indent="-146050">
                <a:lnSpc>
                  <a:spcPct val="115000"/>
                </a:lnSpc>
                <a:buClr>
                  <a:srgbClr val="ED6B00"/>
                </a:buClr>
                <a:buSzPts val="1600"/>
                <a:buFont typeface="Arial" panose="020B0604020202020204" pitchFamily="34" charset="0"/>
                <a:buChar char="•"/>
              </a:pPr>
              <a:r>
                <a:rPr lang="es-CL" sz="1600" i="0" u="none" strike="noStrike" cap="none" dirty="0">
                  <a:solidFill>
                    <a:schemeClr val="tx1"/>
                  </a:solidFill>
                  <a:latin typeface="Calibri" panose="020F0502020204030204" pitchFamily="34" charset="0"/>
                  <a:ea typeface="Calibri"/>
                  <a:cs typeface="Calibri" panose="020F0502020204030204" pitchFamily="34" charset="0"/>
                  <a:sym typeface="Calibri"/>
                </a:rPr>
                <a:t>Fallas de software.</a:t>
              </a:r>
            </a:p>
            <a:p>
              <a:pPr marL="285750" lvl="0" indent="-146050">
                <a:lnSpc>
                  <a:spcPct val="115000"/>
                </a:lnSpc>
                <a:buClr>
                  <a:srgbClr val="ED6B00"/>
                </a:buClr>
                <a:buSzPts val="1600"/>
                <a:buFont typeface="Arial" panose="020B0604020202020204" pitchFamily="34" charset="0"/>
                <a:buChar char="•"/>
              </a:pPr>
              <a:r>
                <a:rPr lang="es-CL" sz="1600" dirty="0">
                  <a:solidFill>
                    <a:schemeClr val="tx1"/>
                  </a:solidFill>
                  <a:latin typeface="Calibri" panose="020F0502020204030204" pitchFamily="34" charset="0"/>
                  <a:ea typeface="Calibri"/>
                  <a:cs typeface="Calibri" panose="020F0502020204030204" pitchFamily="34" charset="0"/>
                  <a:sym typeface="Calibri"/>
                </a:rPr>
                <a:t>Hurtos.</a:t>
              </a:r>
              <a:endParaRPr sz="1600" i="0" u="none" strike="noStrike" cap="none" dirty="0">
                <a:solidFill>
                  <a:schemeClr val="tx1"/>
                </a:solidFill>
                <a:latin typeface="Calibri" panose="020F0502020204030204" pitchFamily="34" charset="0"/>
                <a:ea typeface="Calibri"/>
                <a:cs typeface="Calibri" panose="020F0502020204030204" pitchFamily="34" charset="0"/>
                <a:sym typeface="Calibri"/>
              </a:endParaRPr>
            </a:p>
          </p:txBody>
        </p:sp>
      </p:grpSp>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96" name="Google Shape;96;p3"/>
          <p:cNvSpPr txBox="1"/>
          <p:nvPr/>
        </p:nvSpPr>
        <p:spPr>
          <a:xfrm>
            <a:off x="574651" y="2465622"/>
            <a:ext cx="477840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INVESTIGANDO DIFERENCIAS DE INVENTARIO</a:t>
            </a:r>
            <a:endParaRPr sz="1800" b="0" i="0" u="none" strike="noStrike" cap="none" dirty="0">
              <a:solidFill>
                <a:srgbClr val="ED6B00"/>
              </a:solidFill>
              <a:latin typeface="Calibri"/>
              <a:ea typeface="Calibri"/>
              <a:cs typeface="Calibri"/>
              <a:sym typeface="Calibri"/>
            </a:endParaRPr>
          </a:p>
        </p:txBody>
      </p:sp>
      <p:sp>
        <p:nvSpPr>
          <p:cNvPr id="34"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13" name="Elipse 12">
            <a:extLst>
              <a:ext uri="{FF2B5EF4-FFF2-40B4-BE49-F238E27FC236}">
                <a16:creationId xmlns:a16="http://schemas.microsoft.com/office/drawing/2014/main" xmlns="" id="{97F78E1C-2545-824E-8231-C7C3CD4E3C3F}"/>
              </a:ext>
            </a:extLst>
          </p:cNvPr>
          <p:cNvSpPr/>
          <p:nvPr/>
        </p:nvSpPr>
        <p:spPr>
          <a:xfrm>
            <a:off x="5026616" y="3630160"/>
            <a:ext cx="696535" cy="696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518" y="2513152"/>
            <a:ext cx="4828328" cy="4574478"/>
          </a:xfrm>
          <a:prstGeom prst="rect">
            <a:avLst/>
          </a:prstGeom>
        </p:spPr>
      </p:pic>
      <p:grpSp>
        <p:nvGrpSpPr>
          <p:cNvPr id="16" name="Grupo 3"/>
          <p:cNvGrpSpPr/>
          <p:nvPr/>
        </p:nvGrpSpPr>
        <p:grpSpPr>
          <a:xfrm>
            <a:off x="375975" y="3404814"/>
            <a:ext cx="376200" cy="395325"/>
            <a:chOff x="375767" y="3437085"/>
            <a:chExt cx="376200" cy="395325"/>
          </a:xfrm>
        </p:grpSpPr>
        <p:sp>
          <p:nvSpPr>
            <p:cNvPr id="17"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flipH="1">
            <a:off x="536225" y="2719755"/>
            <a:ext cx="5348026" cy="2328983"/>
            <a:chOff x="3816593" y="3237863"/>
            <a:chExt cx="5348026" cy="2149609"/>
          </a:xfrm>
        </p:grpSpPr>
        <p:sp>
          <p:nvSpPr>
            <p:cNvPr id="5" name="Google Shape;101;p3"/>
            <p:cNvSpPr/>
            <p:nvPr/>
          </p:nvSpPr>
          <p:spPr>
            <a:xfrm>
              <a:off x="4506819" y="3237863"/>
              <a:ext cx="4657800" cy="2149609"/>
            </a:xfrm>
            <a:prstGeom prst="roundRect">
              <a:avLst>
                <a:gd name="adj" fmla="val 1666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Triángulo isósceles 14"/>
            <p:cNvSpPr/>
            <p:nvPr/>
          </p:nvSpPr>
          <p:spPr>
            <a:xfrm rot="14571043">
              <a:off x="4111561" y="4473675"/>
              <a:ext cx="432619" cy="1022555"/>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3"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7" name="Google Shape;99;p3"/>
          <p:cNvSpPr txBox="1"/>
          <p:nvPr/>
        </p:nvSpPr>
        <p:spPr>
          <a:xfrm>
            <a:off x="723786" y="3013627"/>
            <a:ext cx="4207722" cy="1823576"/>
          </a:xfrm>
          <a:prstGeom prst="rect">
            <a:avLst/>
          </a:prstGeom>
          <a:noFill/>
        </p:spPr>
        <p:txBody>
          <a:bodyPr wrap="square" rtlCol="0">
            <a:spAutoFit/>
          </a:bodyPr>
          <a:lstStyle>
            <a:defPPr marR="0" lvl="0" algn="l" rtl="0">
              <a:lnSpc>
                <a:spcPct val="100000"/>
              </a:lnSpc>
              <a:spcBef>
                <a:spcPts val="0"/>
              </a:spcBef>
              <a:spcAft>
                <a:spcPts val="0"/>
              </a:spcAft>
              <a:defRPr/>
            </a:defPPr>
            <a:lvl1pPr>
              <a:lnSpc>
                <a:spcPts val="1820"/>
              </a:lnSpc>
              <a:spcBef>
                <a:spcPts val="900"/>
              </a:spcBef>
              <a:buSzPts val="1600"/>
              <a:defRPr sz="1600">
                <a:latin typeface="Calibri" panose="020F0502020204030204" pitchFamily="34" charset="0"/>
                <a:cs typeface="Calibri" panose="020F0502020204030204" pitchFamily="34" charset="0"/>
              </a:defRPr>
            </a:lvl1pPr>
          </a:lstStyle>
          <a:p>
            <a:r>
              <a:rPr lang="es-ES" dirty="0"/>
              <a:t>Para revisar los aprendizajes trabajados en actividad anterior, te invitamos a participar de un debate moderado por el docente.</a:t>
            </a:r>
          </a:p>
          <a:p>
            <a:r>
              <a:rPr lang="es-CL" dirty="0"/>
              <a:t>El grupo curso se dividirá en la mitad. La primera mitad se dividirá en grupos más pequeños, máximo de 3 integrantes, y lo mismo con la otra mitad.</a:t>
            </a:r>
            <a:endParaRPr lang="es-ES" dirty="0"/>
          </a:p>
        </p:txBody>
      </p:sp>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674" y="3333134"/>
            <a:ext cx="4585614" cy="4344525"/>
          </a:xfrm>
          <a:prstGeom prst="rect">
            <a:avLst/>
          </a:prstGeom>
        </p:spPr>
      </p:pic>
    </p:spTree>
    <p:extLst>
      <p:ext uri="{BB962C8B-B14F-4D97-AF65-F5344CB8AC3E}">
        <p14:creationId xmlns:p14="http://schemas.microsoft.com/office/powerpoint/2010/main" val="29990023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01;p3">
            <a:extLst>
              <a:ext uri="{FF2B5EF4-FFF2-40B4-BE49-F238E27FC236}">
                <a16:creationId xmlns="" xmlns:a16="http://schemas.microsoft.com/office/drawing/2014/main" id="{C83F25F5-AA3C-5D4E-85B0-3F6B0AAA6F0E}"/>
              </a:ext>
            </a:extLst>
          </p:cNvPr>
          <p:cNvSpPr/>
          <p:nvPr/>
        </p:nvSpPr>
        <p:spPr>
          <a:xfrm>
            <a:off x="618430" y="2422769"/>
            <a:ext cx="4899232" cy="2633786"/>
          </a:xfrm>
          <a:prstGeom prst="roundRect">
            <a:avLst>
              <a:gd name="adj" fmla="val 7593"/>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3"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17" name="Google Shape;318;p12"/>
          <p:cNvSpPr txBox="1"/>
          <p:nvPr/>
        </p:nvSpPr>
        <p:spPr>
          <a:xfrm>
            <a:off x="856788" y="5814477"/>
            <a:ext cx="499561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100" b="1" i="0" u="none" strike="noStrike" cap="none" dirty="0">
                <a:solidFill>
                  <a:srgbClr val="ED6B00"/>
                </a:solidFill>
                <a:latin typeface="Calibri"/>
                <a:ea typeface="Calibri"/>
                <a:cs typeface="Calibri"/>
                <a:sym typeface="Calibri"/>
              </a:rPr>
              <a:t>¡</a:t>
            </a:r>
            <a:r>
              <a:rPr lang="es-CL" sz="2100" b="1" i="0" u="none" strike="noStrike" cap="none" dirty="0">
                <a:solidFill>
                  <a:srgbClr val="ED6B00"/>
                </a:solidFill>
                <a:latin typeface="Calibri"/>
                <a:ea typeface="Calibri"/>
                <a:cs typeface="Calibri"/>
                <a:sym typeface="Calibri"/>
              </a:rPr>
              <a:t>Muy bien!</a:t>
            </a:r>
            <a:endParaRPr b="1" dirty="0"/>
          </a:p>
          <a:p>
            <a:pPr marL="0" marR="0" lvl="0" indent="0" algn="l" rtl="0">
              <a:lnSpc>
                <a:spcPct val="100000"/>
              </a:lnSpc>
              <a:spcBef>
                <a:spcPts val="0"/>
              </a:spcBef>
              <a:spcAft>
                <a:spcPts val="0"/>
              </a:spcAft>
              <a:buNone/>
            </a:pPr>
            <a:r>
              <a:rPr lang="en-US" sz="2100" b="0" i="0" u="none" strike="noStrike" cap="none" dirty="0" err="1">
                <a:solidFill>
                  <a:srgbClr val="ED6B00"/>
                </a:solidFill>
                <a:latin typeface="Calibri"/>
                <a:ea typeface="Calibri"/>
                <a:cs typeface="Calibri"/>
                <a:sym typeface="Calibri"/>
              </a:rPr>
              <a:t>Te</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invitamos</a:t>
            </a:r>
            <a:r>
              <a:rPr lang="en-US" sz="2100" b="0" i="0" u="none" strike="noStrike" cap="none" dirty="0">
                <a:solidFill>
                  <a:srgbClr val="ED6B00"/>
                </a:solidFill>
                <a:latin typeface="Calibri"/>
                <a:ea typeface="Calibri"/>
                <a:cs typeface="Calibri"/>
                <a:sym typeface="Calibri"/>
              </a:rPr>
              <a:t> a </a:t>
            </a:r>
            <a:r>
              <a:rPr lang="en-US" sz="2100" b="0" i="0" u="none" strike="noStrike" cap="none" dirty="0" err="1">
                <a:solidFill>
                  <a:srgbClr val="ED6B00"/>
                </a:solidFill>
                <a:latin typeface="Calibri"/>
                <a:ea typeface="Calibri"/>
                <a:cs typeface="Calibri"/>
                <a:sym typeface="Calibri"/>
              </a:rPr>
              <a:t>profundizar</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revisando</a:t>
            </a:r>
            <a:endParaRPr dirty="0">
              <a:solidFill>
                <a:srgbClr val="ED6B00"/>
              </a:solidFill>
            </a:endParaRPr>
          </a:p>
          <a:p>
            <a:pPr marL="0" marR="0" lvl="0" indent="0" algn="l" rtl="0">
              <a:lnSpc>
                <a:spcPct val="100000"/>
              </a:lnSpc>
              <a:spcBef>
                <a:spcPts val="0"/>
              </a:spcBef>
              <a:spcAft>
                <a:spcPts val="0"/>
              </a:spcAft>
              <a:buNone/>
            </a:pPr>
            <a:r>
              <a:rPr lang="en-US" sz="2100" i="0" u="none" strike="noStrike" cap="none" dirty="0">
                <a:solidFill>
                  <a:srgbClr val="ED6B00"/>
                </a:solidFill>
                <a:latin typeface="Calibri"/>
                <a:ea typeface="Calibri"/>
                <a:cs typeface="Calibri"/>
                <a:sym typeface="Calibri"/>
              </a:rPr>
              <a:t>la </a:t>
            </a:r>
            <a:r>
              <a:rPr lang="en-US" sz="2100" i="0" u="none" strike="noStrike" cap="none" dirty="0" err="1">
                <a:solidFill>
                  <a:srgbClr val="A93501"/>
                </a:solidFill>
                <a:latin typeface="Calibri"/>
                <a:ea typeface="Calibri"/>
                <a:cs typeface="Calibri"/>
                <a:sym typeface="Calibri"/>
              </a:rPr>
              <a:t>siguiente</a:t>
            </a:r>
            <a:r>
              <a:rPr lang="en-US" sz="2100" i="0" u="none" strike="noStrike" cap="none" dirty="0">
                <a:solidFill>
                  <a:srgbClr val="A93501"/>
                </a:solidFill>
                <a:latin typeface="Calibri"/>
                <a:ea typeface="Calibri"/>
                <a:cs typeface="Calibri"/>
                <a:sym typeface="Calibri"/>
              </a:rPr>
              <a:t> </a:t>
            </a:r>
            <a:r>
              <a:rPr lang="en-US" sz="2100" i="0" u="none" strike="noStrike" cap="none" dirty="0" err="1">
                <a:solidFill>
                  <a:srgbClr val="A93501"/>
                </a:solidFill>
                <a:latin typeface="Calibri"/>
                <a:ea typeface="Calibri"/>
                <a:cs typeface="Calibri"/>
                <a:sym typeface="Calibri"/>
              </a:rPr>
              <a:t>presentación</a:t>
            </a:r>
            <a:r>
              <a:rPr lang="en-US" sz="2100" dirty="0">
                <a:solidFill>
                  <a:srgbClr val="A93501"/>
                </a:solidFill>
                <a:latin typeface="Calibri"/>
                <a:ea typeface="Calibri"/>
                <a:cs typeface="Calibri"/>
                <a:sym typeface="Calibri"/>
              </a:rPr>
              <a:t>.</a:t>
            </a:r>
            <a:endParaRPr dirty="0">
              <a:solidFill>
                <a:srgbClr val="A93501"/>
              </a:solidFill>
            </a:endParaRPr>
          </a:p>
        </p:txBody>
      </p:sp>
      <p:sp>
        <p:nvSpPr>
          <p:cNvPr id="11" name="CuadroTexto 10">
            <a:extLst>
              <a:ext uri="{FF2B5EF4-FFF2-40B4-BE49-F238E27FC236}">
                <a16:creationId xmlns="" xmlns:a16="http://schemas.microsoft.com/office/drawing/2014/main" id="{D84C6191-C74B-4841-A118-972FE4098B86}"/>
              </a:ext>
            </a:extLst>
          </p:cNvPr>
          <p:cNvSpPr txBox="1"/>
          <p:nvPr/>
        </p:nvSpPr>
        <p:spPr>
          <a:xfrm>
            <a:off x="799668" y="2676612"/>
            <a:ext cx="4577315" cy="2154008"/>
          </a:xfrm>
          <a:prstGeom prst="rect">
            <a:avLst/>
          </a:prstGeom>
          <a:noFill/>
        </p:spPr>
        <p:txBody>
          <a:bodyPr wrap="square" rtlCol="0">
            <a:spAutoFit/>
          </a:bodyPr>
          <a:lstStyle>
            <a:defPPr marR="0" lvl="0" algn="l" rtl="0">
              <a:lnSpc>
                <a:spcPct val="100000"/>
              </a:lnSpc>
              <a:spcBef>
                <a:spcPts val="0"/>
              </a:spcBef>
              <a:spcAft>
                <a:spcPts val="0"/>
              </a:spcAft>
              <a:defRPr/>
            </a:defPPr>
            <a:lvl1pPr>
              <a:lnSpc>
                <a:spcPts val="1820"/>
              </a:lnSpc>
              <a:spcBef>
                <a:spcPts val="900"/>
              </a:spcBef>
              <a:buSzPts val="1600"/>
              <a:defRPr sz="1600">
                <a:latin typeface="Calibri" panose="020F0502020204030204" pitchFamily="34" charset="0"/>
                <a:cs typeface="Calibri" panose="020F0502020204030204" pitchFamily="34" charset="0"/>
              </a:defRPr>
            </a:lvl1pPr>
          </a:lstStyle>
          <a:p>
            <a:pPr>
              <a:spcBef>
                <a:spcPts val="1500"/>
              </a:spcBef>
            </a:pPr>
            <a:r>
              <a:rPr lang="es-CL" dirty="0"/>
              <a:t>En el contexto de la búsqueda de soluciones para las diferencias de inventario, la mitad de los grupos buscará argumentos a favor de soluciones no tecnológicas y la otra mitad buscará, argumentos a favor de soluciones tecnológicas.</a:t>
            </a:r>
          </a:p>
          <a:p>
            <a:pPr>
              <a:spcBef>
                <a:spcPts val="1500"/>
              </a:spcBef>
            </a:pPr>
            <a:r>
              <a:rPr lang="es-CL" dirty="0"/>
              <a:t>El  docente dará tiempo para que cada grupo se organice y busque información, para luego proceder a un plenario donde se contrapongan las </a:t>
            </a:r>
            <a:r>
              <a:rPr lang="es-CL" dirty="0" smtClean="0"/>
              <a:t>posiciones.</a:t>
            </a:r>
            <a:endParaRPr lang="es-ES_tradnl" dirty="0"/>
          </a:p>
        </p:txBody>
      </p:sp>
      <p:pic>
        <p:nvPicPr>
          <p:cNvPr id="14" name="Gráfico 13">
            <a:extLst>
              <a:ext uri="{FF2B5EF4-FFF2-40B4-BE49-F238E27FC236}">
                <a16:creationId xmlns="" xmlns:a16="http://schemas.microsoft.com/office/drawing/2014/main" id="{EE6DE7E2-6CD3-444C-8168-2B4C6C4D595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931816" y="3827706"/>
            <a:ext cx="3124200" cy="3124200"/>
          </a:xfrm>
          <a:prstGeom prst="rect">
            <a:avLst/>
          </a:prstGeom>
        </p:spPr>
      </p:pic>
    </p:spTree>
    <p:extLst>
      <p:ext uri="{BB962C8B-B14F-4D97-AF65-F5344CB8AC3E}">
        <p14:creationId xmlns:p14="http://schemas.microsoft.com/office/powerpoint/2010/main" val="35155839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8" name="Google Shape;158;p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MENÚ DE LA ACTIVIDAD</a:t>
            </a:r>
            <a:endParaRPr sz="3100" b="1" i="0" u="none" strike="noStrike" cap="none" dirty="0">
              <a:solidFill>
                <a:srgbClr val="ED6B00"/>
              </a:solidFill>
              <a:latin typeface="Calibri"/>
              <a:ea typeface="Calibri"/>
              <a:cs typeface="Calibri"/>
              <a:sym typeface="Calibri"/>
            </a:endParaRPr>
          </a:p>
        </p:txBody>
      </p:sp>
      <p:sp>
        <p:nvSpPr>
          <p:cNvPr id="159" name="Google Shape;159;p5"/>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¿CUÁL ES EL TEMA DE HOY?</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68" name="Google Shape;168;p5"/>
          <p:cNvSpPr txBox="1"/>
          <p:nvPr/>
        </p:nvSpPr>
        <p:spPr>
          <a:xfrm>
            <a:off x="4063852" y="1209418"/>
            <a:ext cx="1044596"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dirty="0">
                <a:solidFill>
                  <a:srgbClr val="FFB375"/>
                </a:solidFill>
                <a:latin typeface="Calibri"/>
                <a:ea typeface="Calibri"/>
                <a:cs typeface="Calibri"/>
                <a:sym typeface="Calibri"/>
              </a:rPr>
              <a:t>16</a:t>
            </a:r>
            <a:endParaRPr sz="6000" b="0" i="0" u="none" strike="noStrike" cap="none" dirty="0">
              <a:solidFill>
                <a:srgbClr val="FFB375"/>
              </a:solidFill>
              <a:latin typeface="Calibri"/>
              <a:ea typeface="Calibri"/>
              <a:cs typeface="Calibri"/>
              <a:sym typeface="Calibri"/>
            </a:endParaRPr>
          </a:p>
        </p:txBody>
      </p:sp>
      <p:sp>
        <p:nvSpPr>
          <p:cNvPr id="10" name="Google Shape;154;p5"/>
          <p:cNvSpPr txBox="1"/>
          <p:nvPr/>
        </p:nvSpPr>
        <p:spPr>
          <a:xfrm>
            <a:off x="4063852" y="2664933"/>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en condiciones de:</a:t>
            </a:r>
            <a:endParaRPr b="1" dirty="0">
              <a:solidFill>
                <a:schemeClr val="tx1"/>
              </a:solidFill>
              <a:latin typeface="Calibri" panose="020F0502020204030204" pitchFamily="34" charset="0"/>
              <a:cs typeface="Calibri" panose="020F0502020204030204" pitchFamily="34" charset="0"/>
            </a:endParaRPr>
          </a:p>
        </p:txBody>
      </p:sp>
      <p:sp>
        <p:nvSpPr>
          <p:cNvPr id="11" name="Google Shape;152;p5"/>
          <p:cNvSpPr/>
          <p:nvPr/>
        </p:nvSpPr>
        <p:spPr>
          <a:xfrm>
            <a:off x="4063852" y="3185652"/>
            <a:ext cx="5081308" cy="3281535"/>
          </a:xfrm>
          <a:prstGeom prst="roundRect">
            <a:avLst>
              <a:gd name="adj" fmla="val 674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155;p5"/>
          <p:cNvSpPr txBox="1"/>
          <p:nvPr/>
        </p:nvSpPr>
        <p:spPr>
          <a:xfrm>
            <a:off x="4578914" y="3433854"/>
            <a:ext cx="4014476" cy="2743275"/>
          </a:xfrm>
          <a:prstGeom prst="rect">
            <a:avLst/>
          </a:prstGeom>
          <a:noFill/>
          <a:ln>
            <a:noFill/>
          </a:ln>
        </p:spPr>
        <p:txBody>
          <a:bodyPr spcFirstLastPara="1" wrap="square" lIns="91425" tIns="45700" rIns="91425" bIns="45700" anchor="t" anchorCtr="0">
            <a:spAutoFit/>
          </a:bodyPr>
          <a:lstStyle/>
          <a:p>
            <a:pPr lvl="0">
              <a:lnSpc>
                <a:spcPct val="120000"/>
              </a:lnSpc>
            </a:pPr>
            <a:r>
              <a:rPr lang="es-ES_tradnl" sz="1600" dirty="0">
                <a:latin typeface="Calibri" panose="020F0502020204030204" pitchFamily="34" charset="0"/>
                <a:cs typeface="Calibri" panose="020F0502020204030204" pitchFamily="34" charset="0"/>
              </a:rPr>
              <a:t>Definir dónde la ubicación de </a:t>
            </a:r>
            <a:r>
              <a:rPr lang="es-ES_tradnl" sz="1600" dirty="0" smtClean="0">
                <a:latin typeface="Calibri" panose="020F0502020204030204" pitchFamily="34" charset="0"/>
                <a:cs typeface="Calibri" panose="020F0502020204030204" pitchFamily="34" charset="0"/>
              </a:rPr>
              <a:t>productos</a:t>
            </a:r>
            <a:r>
              <a:rPr lang="es-ES_tradnl" sz="1600" dirty="0">
                <a:latin typeface="Calibri" panose="020F0502020204030204" pitchFamily="34" charset="0"/>
                <a:cs typeface="Calibri" panose="020F0502020204030204" pitchFamily="34" charset="0"/>
              </a:rPr>
              <a:t>:</a:t>
            </a:r>
          </a:p>
          <a:p>
            <a:pPr marL="285750" lvl="1" indent="-285750">
              <a:lnSpc>
                <a:spcPct val="120000"/>
              </a:lnSpc>
              <a:buClr>
                <a:srgbClr val="FF6600"/>
              </a:buClr>
              <a:buFont typeface="Arial"/>
              <a:buChar char="•"/>
            </a:pPr>
            <a:r>
              <a:rPr lang="es-ES_tradnl" sz="1600" dirty="0">
                <a:latin typeface="Calibri" panose="020F0502020204030204" pitchFamily="34" charset="0"/>
                <a:cs typeface="Calibri" panose="020F0502020204030204" pitchFamily="34" charset="0"/>
              </a:rPr>
              <a:t>Ubicación Fija</a:t>
            </a:r>
          </a:p>
          <a:p>
            <a:pPr marL="285750" lvl="1" indent="-285750">
              <a:lnSpc>
                <a:spcPct val="120000"/>
              </a:lnSpc>
              <a:buClr>
                <a:srgbClr val="FF6600"/>
              </a:buClr>
              <a:buFont typeface="Arial"/>
              <a:buChar char="•"/>
            </a:pPr>
            <a:r>
              <a:rPr lang="es-ES_tradnl" sz="1600" dirty="0">
                <a:latin typeface="Calibri" panose="020F0502020204030204" pitchFamily="34" charset="0"/>
                <a:cs typeface="Calibri" panose="020F0502020204030204" pitchFamily="34" charset="0"/>
              </a:rPr>
              <a:t>Ubicación </a:t>
            </a:r>
            <a:r>
              <a:rPr lang="es-ES_tradnl" sz="1600" dirty="0" smtClean="0">
                <a:latin typeface="Calibri" panose="020F0502020204030204" pitchFamily="34" charset="0"/>
                <a:cs typeface="Calibri" panose="020F0502020204030204" pitchFamily="34" charset="0"/>
              </a:rPr>
              <a:t>Variable</a:t>
            </a:r>
          </a:p>
          <a:p>
            <a:pPr lvl="0">
              <a:lnSpc>
                <a:spcPct val="120000"/>
              </a:lnSpc>
            </a:pPr>
            <a:endParaRPr lang="es-ES_tradnl" sz="1600" dirty="0">
              <a:latin typeface="Calibri" panose="020F0502020204030204" pitchFamily="34" charset="0"/>
              <a:cs typeface="Calibri" panose="020F0502020204030204" pitchFamily="34" charset="0"/>
            </a:endParaRPr>
          </a:p>
          <a:p>
            <a:pPr lvl="0">
              <a:lnSpc>
                <a:spcPct val="120000"/>
              </a:lnSpc>
            </a:pPr>
            <a:r>
              <a:rPr lang="es-ES_tradnl" sz="1600" dirty="0">
                <a:latin typeface="Calibri" panose="020F0502020204030204" pitchFamily="34" charset="0"/>
                <a:cs typeface="Calibri" panose="020F0502020204030204" pitchFamily="34" charset="0"/>
              </a:rPr>
              <a:t>Esquematizar lugares específicos de ubicación de existencias. </a:t>
            </a:r>
            <a:endParaRPr lang="es-ES_tradnl" sz="1600" dirty="0" smtClean="0">
              <a:latin typeface="Calibri" panose="020F0502020204030204" pitchFamily="34" charset="0"/>
              <a:cs typeface="Calibri" panose="020F0502020204030204" pitchFamily="34" charset="0"/>
            </a:endParaRPr>
          </a:p>
          <a:p>
            <a:pPr lvl="0">
              <a:lnSpc>
                <a:spcPct val="120000"/>
              </a:lnSpc>
            </a:pPr>
            <a:endParaRPr lang="es-ES_tradnl" sz="1600" dirty="0">
              <a:latin typeface="Calibri" panose="020F0502020204030204" pitchFamily="34" charset="0"/>
              <a:cs typeface="Calibri" panose="020F0502020204030204" pitchFamily="34" charset="0"/>
            </a:endParaRPr>
          </a:p>
          <a:p>
            <a:pPr lvl="0">
              <a:lnSpc>
                <a:spcPct val="120000"/>
              </a:lnSpc>
            </a:pPr>
            <a:r>
              <a:rPr lang="es-ES_tradnl" sz="1600" dirty="0">
                <a:latin typeface="Calibri" panose="020F0502020204030204" pitchFamily="34" charset="0"/>
                <a:cs typeface="Calibri" panose="020F0502020204030204" pitchFamily="34" charset="0"/>
              </a:rPr>
              <a:t> Reconocer los aportes de un WMS (</a:t>
            </a:r>
            <a:r>
              <a:rPr lang="es-ES_tradnl" sz="1600" dirty="0" err="1">
                <a:latin typeface="Calibri" panose="020F0502020204030204" pitchFamily="34" charset="0"/>
                <a:cs typeface="Calibri" panose="020F0502020204030204" pitchFamily="34" charset="0"/>
              </a:rPr>
              <a:t>Warehouse</a:t>
            </a:r>
            <a:r>
              <a:rPr lang="es-ES_tradnl" sz="1600" dirty="0">
                <a:latin typeface="Calibri" panose="020F0502020204030204" pitchFamily="34" charset="0"/>
                <a:cs typeface="Calibri" panose="020F0502020204030204" pitchFamily="34" charset="0"/>
              </a:rPr>
              <a:t> Management </a:t>
            </a:r>
            <a:r>
              <a:rPr lang="es-ES_tradnl" sz="1600" dirty="0" err="1">
                <a:latin typeface="Calibri" panose="020F0502020204030204" pitchFamily="34" charset="0"/>
                <a:cs typeface="Calibri" panose="020F0502020204030204" pitchFamily="34" charset="0"/>
              </a:rPr>
              <a:t>System</a:t>
            </a:r>
            <a:r>
              <a:rPr lang="es-ES_tradnl" sz="1600" dirty="0">
                <a:latin typeface="Calibri" panose="020F0502020204030204" pitchFamily="34" charset="0"/>
                <a:cs typeface="Calibri" panose="020F0502020204030204" pitchFamily="34" charset="0"/>
              </a:rPr>
              <a:t>)</a:t>
            </a:r>
          </a:p>
        </p:txBody>
      </p:sp>
      <p:grpSp>
        <p:nvGrpSpPr>
          <p:cNvPr id="14" name="Grupo 2"/>
          <p:cNvGrpSpPr/>
          <p:nvPr/>
        </p:nvGrpSpPr>
        <p:grpSpPr>
          <a:xfrm>
            <a:off x="3895220" y="3544907"/>
            <a:ext cx="375438" cy="362157"/>
            <a:chOff x="8933845" y="4538850"/>
            <a:chExt cx="376200" cy="385800"/>
          </a:xfrm>
        </p:grpSpPr>
        <p:sp>
          <p:nvSpPr>
            <p:cNvPr id="15" name="Google Shape;162;p5"/>
            <p:cNvSpPr/>
            <p:nvPr/>
          </p:nvSpPr>
          <p:spPr>
            <a:xfrm>
              <a:off x="8933845" y="453885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3;p5"/>
            <p:cNvSpPr txBox="1"/>
            <p:nvPr/>
          </p:nvSpPr>
          <p:spPr>
            <a:xfrm>
              <a:off x="8943370" y="453885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grpSp>
        <p:nvGrpSpPr>
          <p:cNvPr id="18" name="Grupo 3"/>
          <p:cNvGrpSpPr/>
          <p:nvPr/>
        </p:nvGrpSpPr>
        <p:grpSpPr>
          <a:xfrm>
            <a:off x="3895220" y="4711989"/>
            <a:ext cx="375438" cy="362157"/>
            <a:chOff x="8933845" y="6093269"/>
            <a:chExt cx="376200" cy="385800"/>
          </a:xfrm>
        </p:grpSpPr>
        <p:sp>
          <p:nvSpPr>
            <p:cNvPr id="19"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165;p5"/>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sp>
        <p:nvSpPr>
          <p:cNvPr id="21" name="Google Shape;167;p5"/>
          <p:cNvSpPr txBox="1"/>
          <p:nvPr/>
        </p:nvSpPr>
        <p:spPr>
          <a:xfrm>
            <a:off x="375975" y="1771953"/>
            <a:ext cx="4997500" cy="409500"/>
          </a:xfrm>
          <a:prstGeom prst="rect">
            <a:avLst/>
          </a:prstGeom>
          <a:noFill/>
          <a:ln>
            <a:noFill/>
          </a:ln>
        </p:spPr>
        <p:txBody>
          <a:bodyPr spcFirstLastPara="1" wrap="square" lIns="91425" tIns="91425" rIns="91425" bIns="91425" anchor="ctr" anchorCtr="0">
            <a:noAutofit/>
          </a:bodyPr>
          <a:lstStyle/>
          <a:p>
            <a:pPr lvl="0">
              <a:lnSpc>
                <a:spcPct val="90000"/>
              </a:lnSpc>
              <a:buSzPts val="2000"/>
            </a:pPr>
            <a:r>
              <a:rPr lang="en-US" sz="2000" dirty="0" smtClean="0">
                <a:solidFill>
                  <a:srgbClr val="A93501"/>
                </a:solidFill>
                <a:latin typeface="Calibri"/>
                <a:ea typeface="Calibri"/>
                <a:cs typeface="Calibri"/>
                <a:sym typeface="Calibri"/>
              </a:rPr>
              <a:t>DEFINIENDO UBICACIÓN </a:t>
            </a:r>
            <a:r>
              <a:rPr lang="en-US" sz="2000" b="1" i="0" u="none" strike="noStrike" cap="none" dirty="0" smtClean="0">
                <a:solidFill>
                  <a:srgbClr val="ED6B00"/>
                </a:solidFill>
                <a:latin typeface="Calibri"/>
                <a:ea typeface="Calibri"/>
                <a:cs typeface="Calibri"/>
                <a:sym typeface="Calibri"/>
              </a:rPr>
              <a:t>DE </a:t>
            </a:r>
            <a:r>
              <a:rPr lang="en-US" sz="2000" b="1" i="0" u="none" strike="noStrike" cap="none" dirty="0" smtClean="0">
                <a:solidFill>
                  <a:srgbClr val="ED6B00"/>
                </a:solidFill>
                <a:latin typeface="Calibri"/>
                <a:ea typeface="Calibri"/>
                <a:cs typeface="Calibri"/>
                <a:sym typeface="Calibri"/>
              </a:rPr>
              <a:t>PRODUCTOS</a:t>
            </a:r>
            <a:endParaRPr sz="2000" b="1" i="0" u="none" strike="noStrike" cap="none" dirty="0">
              <a:solidFill>
                <a:srgbClr val="ED6B00"/>
              </a:solidFill>
              <a:latin typeface="Calibri"/>
              <a:ea typeface="Calibri"/>
              <a:cs typeface="Calibri"/>
              <a:sym typeface="Calibri"/>
            </a:endParaRPr>
          </a:p>
        </p:txBody>
      </p:sp>
      <p:pic>
        <p:nvPicPr>
          <p:cNvPr id="22" name="Imagen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83" y="2382979"/>
            <a:ext cx="2950556" cy="4313787"/>
          </a:xfrm>
          <a:prstGeom prst="rect">
            <a:avLst/>
          </a:prstGeom>
        </p:spPr>
      </p:pic>
      <p:grpSp>
        <p:nvGrpSpPr>
          <p:cNvPr id="24" name="Grupo 3"/>
          <p:cNvGrpSpPr/>
          <p:nvPr/>
        </p:nvGrpSpPr>
        <p:grpSpPr>
          <a:xfrm>
            <a:off x="3895220" y="5614387"/>
            <a:ext cx="375438" cy="362157"/>
            <a:chOff x="8933845" y="6093269"/>
            <a:chExt cx="376200" cy="385800"/>
          </a:xfrm>
        </p:grpSpPr>
        <p:sp>
          <p:nvSpPr>
            <p:cNvPr id="25"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165;p5"/>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smtClean="0">
                  <a:solidFill>
                    <a:srgbClr val="FFFFFF"/>
                  </a:solidFill>
                  <a:latin typeface="Calibri"/>
                  <a:ea typeface="Calibri"/>
                  <a:cs typeface="Calibri"/>
                  <a:sym typeface="Calibri"/>
                </a:rPr>
                <a:t>3</a:t>
              </a:r>
              <a:endParaRPr sz="2800" b="1" i="0" u="none" strike="noStrike" cap="none" dirty="0">
                <a:solidFill>
                  <a:srgbClr val="FFFFFF"/>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9" name="Google Shape;152;p5">
            <a:extLst>
              <a:ext uri="{FF2B5EF4-FFF2-40B4-BE49-F238E27FC236}">
                <a16:creationId xmlns="" xmlns:a16="http://schemas.microsoft.com/office/drawing/2014/main" id="{D12EB4D9-FEFB-2B4D-8AF8-950B38470832}"/>
              </a:ext>
            </a:extLst>
          </p:cNvPr>
          <p:cNvSpPr/>
          <p:nvPr/>
        </p:nvSpPr>
        <p:spPr>
          <a:xfrm>
            <a:off x="577077" y="2844799"/>
            <a:ext cx="6355169" cy="2641601"/>
          </a:xfrm>
          <a:prstGeom prst="roundRect">
            <a:avLst>
              <a:gd name="adj" fmla="val 1015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smtClean="0">
                <a:solidFill>
                  <a:srgbClr val="ED6B00"/>
                </a:solidFill>
                <a:latin typeface="Calibri"/>
                <a:ea typeface="Calibri"/>
                <a:cs typeface="Calibri"/>
                <a:sym typeface="Calibri"/>
              </a:rPr>
              <a:t>DEFINIENDO UBICACIÓN </a:t>
            </a:r>
            <a:r>
              <a:rPr lang="en-US" sz="2800" b="1" dirty="0">
                <a:solidFill>
                  <a:srgbClr val="ED6B00"/>
                </a:solidFill>
                <a:latin typeface="Calibri"/>
                <a:ea typeface="Calibri"/>
                <a:cs typeface="Calibri"/>
                <a:sym typeface="Calibri"/>
              </a:rPr>
              <a:t>DE </a:t>
            </a:r>
            <a:r>
              <a:rPr lang="en-US" sz="2800" b="0" i="0" u="none" strike="noStrike" cap="none" dirty="0" smtClean="0">
                <a:solidFill>
                  <a:srgbClr val="A93501"/>
                </a:solidFill>
                <a:latin typeface="Calibri"/>
                <a:ea typeface="Calibri"/>
                <a:cs typeface="Calibri"/>
                <a:sym typeface="Calibri"/>
              </a:rPr>
              <a:t>PRODUCTOS</a:t>
            </a:r>
            <a:endParaRPr sz="3100" b="0" i="0" u="none" strike="noStrike" cap="none" dirty="0">
              <a:solidFill>
                <a:srgbClr val="A93501"/>
              </a:solidFill>
              <a:latin typeface="Calibri"/>
              <a:ea typeface="Calibri"/>
              <a:cs typeface="Calibri"/>
              <a:sym typeface="Calibri"/>
            </a:endParaRPr>
          </a:p>
        </p:txBody>
      </p:sp>
      <p:sp>
        <p:nvSpPr>
          <p:cNvPr id="8" name="Google Shape;178;p6">
            <a:extLst>
              <a:ext uri="{FF2B5EF4-FFF2-40B4-BE49-F238E27FC236}">
                <a16:creationId xmlns="" xmlns:a16="http://schemas.microsoft.com/office/drawing/2014/main" id="{05B1AF9C-004D-6948-95EA-54A4EEABC51F}"/>
              </a:ext>
            </a:extLst>
          </p:cNvPr>
          <p:cNvSpPr txBox="1"/>
          <p:nvPr/>
        </p:nvSpPr>
        <p:spPr>
          <a:xfrm>
            <a:off x="458825" y="2305186"/>
            <a:ext cx="4558737"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400" i="0" u="none" strike="noStrike" cap="none" dirty="0">
                <a:solidFill>
                  <a:srgbClr val="ED6B00"/>
                </a:solidFill>
                <a:latin typeface="Calibri"/>
                <a:ea typeface="Calibri"/>
                <a:cs typeface="Calibri"/>
                <a:sym typeface="Calibri"/>
              </a:rPr>
              <a:t>¿DÓNDE PONER LOS </a:t>
            </a:r>
            <a:r>
              <a:rPr lang="en-US" sz="2400" i="0" u="none" strike="noStrike" cap="none" dirty="0">
                <a:solidFill>
                  <a:srgbClr val="A93501"/>
                </a:solidFill>
                <a:latin typeface="Calibri"/>
                <a:ea typeface="Calibri"/>
                <a:cs typeface="Calibri"/>
                <a:sym typeface="Calibri"/>
              </a:rPr>
              <a:t>PRODUCTOS?</a:t>
            </a:r>
            <a:endParaRPr sz="2400" i="0" u="none" strike="noStrike" cap="none" dirty="0">
              <a:solidFill>
                <a:srgbClr val="A93501"/>
              </a:solidFill>
              <a:latin typeface="Calibri"/>
              <a:ea typeface="Calibri"/>
              <a:cs typeface="Calibri"/>
              <a:sym typeface="Calibri"/>
            </a:endParaRPr>
          </a:p>
        </p:txBody>
      </p:sp>
      <p:sp>
        <p:nvSpPr>
          <p:cNvPr id="15" name="CuadroTexto 14">
            <a:extLst>
              <a:ext uri="{FF2B5EF4-FFF2-40B4-BE49-F238E27FC236}">
                <a16:creationId xmlns="" xmlns:a16="http://schemas.microsoft.com/office/drawing/2014/main" id="{9213D2AB-CEE9-EE40-BA21-E11DF3724B68}"/>
              </a:ext>
            </a:extLst>
          </p:cNvPr>
          <p:cNvSpPr txBox="1"/>
          <p:nvPr/>
        </p:nvSpPr>
        <p:spPr>
          <a:xfrm>
            <a:off x="734645" y="3110518"/>
            <a:ext cx="5720863" cy="138495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177800" indent="-177800">
              <a:buClr>
                <a:srgbClr val="ED6B00"/>
              </a:buClr>
              <a:buFont typeface="Arial" panose="020B0604020202020204" pitchFamily="34" charset="0"/>
              <a:buChar char="•"/>
              <a:defRPr>
                <a:latin typeface="Calibri" panose="020F0502020204030204" pitchFamily="34" charset="0"/>
                <a:cs typeface="Calibri" panose="020F0502020204030204" pitchFamily="34" charset="0"/>
              </a:defRPr>
            </a:lvl1pPr>
          </a:lstStyle>
          <a:p>
            <a:r>
              <a:rPr lang="es-CL" dirty="0"/>
              <a:t>Saber dónde se encuentran los productos es fundamental para un almacén eficiente.</a:t>
            </a:r>
          </a:p>
          <a:p>
            <a:endParaRPr lang="es-CL" dirty="0"/>
          </a:p>
          <a:p>
            <a:r>
              <a:rPr lang="es-CL" dirty="0"/>
              <a:t>Es por ello que al llegar productos, quien los recibe tiene que tener claro dónde los ubicará (de modo que también esto esté claro para quien posteriormente los irá a buscar para despachar).</a:t>
            </a:r>
            <a:endParaRPr lang="es-ES_tradnl" dirty="0"/>
          </a:p>
        </p:txBody>
      </p:sp>
      <p:pic>
        <p:nvPicPr>
          <p:cNvPr id="6" name="Gráfico 5">
            <a:extLst>
              <a:ext uri="{FF2B5EF4-FFF2-40B4-BE49-F238E27FC236}">
                <a16:creationId xmlns="" xmlns:a16="http://schemas.microsoft.com/office/drawing/2014/main" id="{DA3E9946-2926-884C-9AAD-F0A88DDDB04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497985" y="4525108"/>
            <a:ext cx="5222278" cy="3034567"/>
          </a:xfrm>
          <a:prstGeom prst="rect">
            <a:avLst/>
          </a:prstGeom>
        </p:spPr>
      </p:pic>
      <p:sp>
        <p:nvSpPr>
          <p:cNvPr id="18" name="CuadroTexto 17">
            <a:extLst>
              <a:ext uri="{FF2B5EF4-FFF2-40B4-BE49-F238E27FC236}">
                <a16:creationId xmlns="" xmlns:a16="http://schemas.microsoft.com/office/drawing/2014/main" id="{9C2DF1ED-8416-7A4F-9A0E-4F3DD9A9D6F7}"/>
              </a:ext>
            </a:extLst>
          </p:cNvPr>
          <p:cNvSpPr txBox="1"/>
          <p:nvPr/>
        </p:nvSpPr>
        <p:spPr>
          <a:xfrm>
            <a:off x="742461" y="4598638"/>
            <a:ext cx="4931509" cy="73862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stStyle>
          <a:p>
            <a:pPr marL="177800" indent="-177800">
              <a:buClr>
                <a:srgbClr val="ED6B00"/>
              </a:buClr>
              <a:buFont typeface="Arial" panose="020B0604020202020204" pitchFamily="34" charset="0"/>
              <a:buChar char="•"/>
            </a:pPr>
            <a:r>
              <a:rPr lang="es-CL" dirty="0">
                <a:latin typeface="Calibri" panose="020F0502020204030204" pitchFamily="34" charset="0"/>
                <a:cs typeface="Calibri" panose="020F0502020204030204" pitchFamily="34" charset="0"/>
              </a:rPr>
              <a:t>Existen básicamente 2 modelos utilizados para esto: ubicación fija y ubicación variable.</a:t>
            </a:r>
          </a:p>
          <a:p>
            <a:endParaRPr lang="es-ES_tradnl"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2" name="Google Shape;152;p5">
            <a:extLst>
              <a:ext uri="{FF2B5EF4-FFF2-40B4-BE49-F238E27FC236}">
                <a16:creationId xmlns="" xmlns:a16="http://schemas.microsoft.com/office/drawing/2014/main" id="{6551C1C1-FF6B-B840-9FED-5FF24422AE75}"/>
              </a:ext>
            </a:extLst>
          </p:cNvPr>
          <p:cNvSpPr/>
          <p:nvPr/>
        </p:nvSpPr>
        <p:spPr>
          <a:xfrm>
            <a:off x="584894" y="2930765"/>
            <a:ext cx="5425138" cy="3540373"/>
          </a:xfrm>
          <a:prstGeom prst="roundRect">
            <a:avLst>
              <a:gd name="adj" fmla="val 1015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ED6B00"/>
                </a:solidFill>
                <a:latin typeface="Calibri"/>
                <a:ea typeface="Calibri"/>
                <a:cs typeface="Calibri"/>
                <a:sym typeface="Calibri"/>
              </a:rPr>
              <a:t>DEFINIENDO UBICACIÓN DE </a:t>
            </a:r>
            <a:r>
              <a:rPr lang="en-US" sz="2800" dirty="0">
                <a:solidFill>
                  <a:srgbClr val="A93501"/>
                </a:solidFill>
                <a:latin typeface="Calibri"/>
                <a:ea typeface="Calibri"/>
                <a:cs typeface="Calibri"/>
                <a:sym typeface="Calibri"/>
              </a:rPr>
              <a:t>PRODUCTOS</a:t>
            </a:r>
            <a:endParaRPr lang="en-US" sz="3100" dirty="0">
              <a:solidFill>
                <a:srgbClr val="A93501"/>
              </a:solidFill>
              <a:latin typeface="Calibri"/>
              <a:ea typeface="Calibri"/>
              <a:cs typeface="Calibri"/>
              <a:sym typeface="Calibri"/>
            </a:endParaRPr>
          </a:p>
        </p:txBody>
      </p:sp>
      <p:sp>
        <p:nvSpPr>
          <p:cNvPr id="8" name="Google Shape;178;p6">
            <a:extLst>
              <a:ext uri="{FF2B5EF4-FFF2-40B4-BE49-F238E27FC236}">
                <a16:creationId xmlns="" xmlns:a16="http://schemas.microsoft.com/office/drawing/2014/main" id="{05B1AF9C-004D-6948-95EA-54A4EEABC51F}"/>
              </a:ext>
            </a:extLst>
          </p:cNvPr>
          <p:cNvSpPr txBox="1"/>
          <p:nvPr/>
        </p:nvSpPr>
        <p:spPr>
          <a:xfrm>
            <a:off x="458825" y="2305186"/>
            <a:ext cx="4558737"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400" i="0" u="none" strike="noStrike" cap="none" dirty="0">
                <a:solidFill>
                  <a:srgbClr val="ED6B00"/>
                </a:solidFill>
                <a:latin typeface="Calibri"/>
                <a:ea typeface="Calibri"/>
                <a:cs typeface="Calibri"/>
                <a:sym typeface="Calibri"/>
              </a:rPr>
              <a:t>UBICACIÓN </a:t>
            </a:r>
            <a:r>
              <a:rPr lang="en-US" sz="2400" i="0" u="none" strike="noStrike" cap="none" dirty="0">
                <a:solidFill>
                  <a:srgbClr val="A93501"/>
                </a:solidFill>
                <a:latin typeface="Calibri"/>
                <a:ea typeface="Calibri"/>
                <a:cs typeface="Calibri"/>
                <a:sym typeface="Calibri"/>
              </a:rPr>
              <a:t>FIJA</a:t>
            </a:r>
            <a:endParaRPr sz="2400" i="0" u="none" strike="noStrike" cap="none" dirty="0">
              <a:solidFill>
                <a:srgbClr val="A93501"/>
              </a:solidFill>
              <a:latin typeface="Calibri"/>
              <a:ea typeface="Calibri"/>
              <a:cs typeface="Calibri"/>
              <a:sym typeface="Calibri"/>
            </a:endParaRPr>
          </a:p>
        </p:txBody>
      </p:sp>
      <p:sp>
        <p:nvSpPr>
          <p:cNvPr id="11" name="Rectángulo 10">
            <a:extLst>
              <a:ext uri="{FF2B5EF4-FFF2-40B4-BE49-F238E27FC236}">
                <a16:creationId xmlns="" xmlns:a16="http://schemas.microsoft.com/office/drawing/2014/main" id="{48AE0BF8-9FE7-8349-8431-71E5FB61AE32}"/>
              </a:ext>
            </a:extLst>
          </p:cNvPr>
          <p:cNvSpPr/>
          <p:nvPr/>
        </p:nvSpPr>
        <p:spPr>
          <a:xfrm>
            <a:off x="867385" y="3136579"/>
            <a:ext cx="4892553" cy="3100808"/>
          </a:xfrm>
          <a:prstGeom prst="rect">
            <a:avLst/>
          </a:prstGeom>
          <a:noFill/>
          <a:ln>
            <a:noFill/>
          </a:ln>
        </p:spPr>
        <p:txBody>
          <a:bodyPr spcFirstLastPara="1" wrap="square" lIns="91425" tIns="45700" rIns="91425" bIns="45700" anchor="t" anchorCtr="0">
            <a:spAutoFit/>
          </a:bodyPr>
          <a:lstStyle/>
          <a:p>
            <a:pPr>
              <a:spcBef>
                <a:spcPts val="600"/>
              </a:spcBef>
            </a:pPr>
            <a:r>
              <a:rPr lang="es-CL" dirty="0">
                <a:latin typeface="Calibri" panose="020F0502020204030204" pitchFamily="34" charset="0"/>
                <a:cs typeface="Calibri" panose="020F0502020204030204" pitchFamily="34" charset="0"/>
              </a:rPr>
              <a:t>Es la más popular. Toda mercadería tiene un lugar definido donde es almacenada. Esto permite que cuando hay que ir a dejar o buscar cualquier producto, todos sepan dónde ir (no necesitan consultar el sistema de información).</a:t>
            </a:r>
          </a:p>
          <a:p>
            <a:pPr>
              <a:lnSpc>
                <a:spcPts val="280"/>
              </a:lnSpc>
              <a:spcBef>
                <a:spcPts val="600"/>
              </a:spcBef>
            </a:pPr>
            <a:endParaRPr lang="es-CL" dirty="0">
              <a:latin typeface="Calibri" panose="020F0502020204030204" pitchFamily="34" charset="0"/>
              <a:cs typeface="Calibri" panose="020F0502020204030204" pitchFamily="34" charset="0"/>
            </a:endParaRPr>
          </a:p>
          <a:p>
            <a:pPr>
              <a:spcBef>
                <a:spcPts val="600"/>
              </a:spcBef>
            </a:pPr>
            <a:r>
              <a:rPr lang="es-CL" dirty="0">
                <a:latin typeface="Calibri" panose="020F0502020204030204" pitchFamily="34" charset="0"/>
                <a:cs typeface="Calibri" panose="020F0502020204030204" pitchFamily="34" charset="0"/>
              </a:rPr>
              <a:t>Pero tiene 2 inconvenientes serios (que hacen ineficiente el uso del espacio):</a:t>
            </a:r>
          </a:p>
          <a:p>
            <a:pPr marL="311150" indent="-133350">
              <a:spcBef>
                <a:spcPts val="600"/>
              </a:spcBef>
              <a:buClr>
                <a:srgbClr val="ED6B00"/>
              </a:buClr>
              <a:buFont typeface="Arial" panose="020B0604020202020204" pitchFamily="34" charset="0"/>
              <a:buChar char="•"/>
            </a:pPr>
            <a:r>
              <a:rPr lang="es-CL" dirty="0">
                <a:latin typeface="Calibri" panose="020F0502020204030204" pitchFamily="34" charset="0"/>
                <a:cs typeface="Calibri" panose="020F0502020204030204" pitchFamily="34" charset="0"/>
              </a:rPr>
              <a:t>A medida que pasa el tiempo, productos antiguos siguen ocupando ubicaciones buenas, y los más nuevos son ubicados en posiciones más lejanas.</a:t>
            </a:r>
          </a:p>
          <a:p>
            <a:pPr marL="311150" indent="-133350">
              <a:spcBef>
                <a:spcPts val="600"/>
              </a:spcBef>
              <a:buClr>
                <a:srgbClr val="ED6B00"/>
              </a:buClr>
              <a:buFont typeface="Arial" panose="020B0604020202020204" pitchFamily="34" charset="0"/>
              <a:buChar char="•"/>
            </a:pPr>
            <a:r>
              <a:rPr lang="es-CL" dirty="0">
                <a:latin typeface="Calibri" panose="020F0502020204030204" pitchFamily="34" charset="0"/>
                <a:cs typeface="Calibri" panose="020F0502020204030204" pitchFamily="34" charset="0"/>
              </a:rPr>
              <a:t>Cuando hay mucho stock de un producto, se satura el espacio alrededor de la ubicación oficial (porque allí es donde hay que ubicarlo).</a:t>
            </a:r>
          </a:p>
        </p:txBody>
      </p:sp>
      <p:pic>
        <p:nvPicPr>
          <p:cNvPr id="4" name="Gráfico 3">
            <a:extLst>
              <a:ext uri="{FF2B5EF4-FFF2-40B4-BE49-F238E27FC236}">
                <a16:creationId xmlns="" xmlns:a16="http://schemas.microsoft.com/office/drawing/2014/main" id="{38887D8E-B1BD-B54D-A770-4912BCC6F52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767754" y="4334290"/>
            <a:ext cx="3444570" cy="2940977"/>
          </a:xfrm>
          <a:prstGeom prst="rect">
            <a:avLst/>
          </a:prstGeom>
        </p:spPr>
      </p:pic>
    </p:spTree>
    <p:extLst>
      <p:ext uri="{BB962C8B-B14F-4D97-AF65-F5344CB8AC3E}">
        <p14:creationId xmlns:p14="http://schemas.microsoft.com/office/powerpoint/2010/main" val="10486319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1515</TotalTime>
  <Words>1383</Words>
  <Application>Microsoft Office PowerPoint</Application>
  <PresentationFormat>Personalizado</PresentationFormat>
  <Paragraphs>150</Paragraphs>
  <Slides>17</Slides>
  <Notes>13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Toledo</dc:creator>
  <cp:keywords/>
  <dc:description/>
  <cp:lastModifiedBy>Toledo</cp:lastModifiedBy>
  <cp:revision>118</cp:revision>
  <dcterms:modified xsi:type="dcterms:W3CDTF">2021-02-21T06:24:52Z</dcterms:modified>
  <cp:category/>
</cp:coreProperties>
</file>